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4.xml" ContentType="application/vnd.openxmlformats-officedocument.theme+xml"/>
  <Override PartName="/ppt/tags/tag14.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6.xml" ContentType="application/vnd.openxmlformats-officedocument.theme+xml"/>
  <Override PartName="/ppt/tags/tag15.xml" ContentType="application/vnd.openxmlformats-officedocument.presentationml.tags+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7.xml" ContentType="application/vnd.openxmlformats-officedocument.theme+xml"/>
  <Override PartName="/ppt/tags/tag16.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8.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19.xml" ContentType="application/vnd.openxmlformats-officedocument.theme+xml"/>
  <Override PartName="/ppt/tags/tag17.xml" ContentType="application/vnd.openxmlformats-officedocument.presentationml.tags+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20.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21.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22.xml" ContentType="application/vnd.openxmlformats-officedocument.theme+xml"/>
  <Override PartName="/ppt/tags/tag18.xml" ContentType="application/vnd.openxmlformats-officedocument.presentationml.tags+xml"/>
  <Override PartName="/ppt/theme/theme23.xml" ContentType="application/vnd.openxmlformats-officedocument.theme+xml"/>
  <Override PartName="/ppt/theme/theme24.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notesSlides/notesSlide28.xml" ContentType="application/vnd.openxmlformats-officedocument.presentationml.notesSlide+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notesSlides/notesSlide30.xml" ContentType="application/vnd.openxmlformats-officedocument.presentationml.notesSlide+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72.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3.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charts/chart15.xml" ContentType="application/vnd.openxmlformats-officedocument.drawingml.chart+xml"/>
  <Override PartName="/ppt/theme/themeOverride3.xml" ContentType="application/vnd.openxmlformats-officedocument.themeOverride+xml"/>
  <Override PartName="/ppt/notesSlides/notesSlide78.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53.xml" ContentType="application/vnd.openxmlformats-officedocument.presentationml.tags+xml"/>
  <Override PartName="/ppt/notesSlides/notesSlide83.xml" ContentType="application/vnd.openxmlformats-officedocument.presentationml.notesSlide+xml"/>
  <Override PartName="/ppt/tags/tag54.xml" ContentType="application/vnd.openxmlformats-officedocument.presentationml.tags+xml"/>
  <Override PartName="/ppt/notesSlides/notesSlide84.xml" ContentType="application/vnd.openxmlformats-officedocument.presentationml.notesSlide+xml"/>
  <Override PartName="/ppt/tags/tag55.xml" ContentType="application/vnd.openxmlformats-officedocument.presentationml.tags+xml"/>
  <Override PartName="/ppt/notesSlides/notesSlide85.xml" ContentType="application/vnd.openxmlformats-officedocument.presentationml.notesSlide+xml"/>
  <Override PartName="/ppt/tags/tag56.xml" ContentType="application/vnd.openxmlformats-officedocument.presentationml.tags+xml"/>
  <Override PartName="/ppt/notesSlides/notesSlide86.xml" ContentType="application/vnd.openxmlformats-officedocument.presentationml.notesSlide+xml"/>
  <Override PartName="/ppt/tags/tag57.xml" ContentType="application/vnd.openxmlformats-officedocument.presentationml.tags+xml"/>
  <Override PartName="/ppt/notesSlides/notesSlide87.xml" ContentType="application/vnd.openxmlformats-officedocument.presentationml.notesSlide+xml"/>
  <Override PartName="/ppt/tags/tag58.xml" ContentType="application/vnd.openxmlformats-officedocument.presentationml.tags+xml"/>
  <Override PartName="/ppt/notesSlides/notesSlide88.xml" ContentType="application/vnd.openxmlformats-officedocument.presentationml.notesSlide+xml"/>
  <Override PartName="/ppt/tags/tag59.xml" ContentType="application/vnd.openxmlformats-officedocument.presentationml.tags+xml"/>
  <Override PartName="/ppt/notesSlides/notesSlide89.xml" ContentType="application/vnd.openxmlformats-officedocument.presentationml.notesSlide+xml"/>
  <Override PartName="/ppt/tags/tag60.xml" ContentType="application/vnd.openxmlformats-officedocument.presentationml.tags+xml"/>
  <Override PartName="/ppt/notesSlides/notesSlide90.xml" ContentType="application/vnd.openxmlformats-officedocument.presentationml.notesSlide+xml"/>
  <Override PartName="/ppt/tags/tag61.xml" ContentType="application/vnd.openxmlformats-officedocument.presentationml.tags+xml"/>
  <Override PartName="/ppt/notesSlides/notesSlide91.xml" ContentType="application/vnd.openxmlformats-officedocument.presentationml.notesSlide+xml"/>
  <Override PartName="/ppt/tags/tag62.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958" r:id="rId10"/>
    <p:sldMasterId id="2147485995" r:id="rId11"/>
    <p:sldMasterId id="2147486040" r:id="rId12"/>
    <p:sldMasterId id="2147486066" r:id="rId13"/>
    <p:sldMasterId id="2147486133" r:id="rId14"/>
    <p:sldMasterId id="2147486164" r:id="rId15"/>
    <p:sldMasterId id="2147486296" r:id="rId16"/>
    <p:sldMasterId id="2147486321" r:id="rId17"/>
    <p:sldMasterId id="2147486350" r:id="rId18"/>
    <p:sldMasterId id="2147486362" r:id="rId19"/>
    <p:sldMasterId id="2147486371" r:id="rId20"/>
    <p:sldMasterId id="2147486396" r:id="rId21"/>
    <p:sldMasterId id="2147486481" r:id="rId22"/>
  </p:sldMasterIdLst>
  <p:notesMasterIdLst>
    <p:notesMasterId r:id="rId168"/>
  </p:notesMasterIdLst>
  <p:handoutMasterIdLst>
    <p:handoutMasterId r:id="rId169"/>
  </p:handoutMasterIdLst>
  <p:sldIdLst>
    <p:sldId id="307" r:id="rId23"/>
    <p:sldId id="2147483646" r:id="rId24"/>
    <p:sldId id="330" r:id="rId25"/>
    <p:sldId id="331" r:id="rId26"/>
    <p:sldId id="332" r:id="rId27"/>
    <p:sldId id="13408" r:id="rId28"/>
    <p:sldId id="334" r:id="rId29"/>
    <p:sldId id="335" r:id="rId30"/>
    <p:sldId id="336" r:id="rId31"/>
    <p:sldId id="337" r:id="rId32"/>
    <p:sldId id="338" r:id="rId33"/>
    <p:sldId id="339" r:id="rId34"/>
    <p:sldId id="2147480704" r:id="rId35"/>
    <p:sldId id="340" r:id="rId36"/>
    <p:sldId id="2147470659" r:id="rId37"/>
    <p:sldId id="13108" r:id="rId38"/>
    <p:sldId id="341" r:id="rId39"/>
    <p:sldId id="342" r:id="rId40"/>
    <p:sldId id="343" r:id="rId41"/>
    <p:sldId id="344" r:id="rId42"/>
    <p:sldId id="345" r:id="rId43"/>
    <p:sldId id="346" r:id="rId44"/>
    <p:sldId id="347" r:id="rId45"/>
    <p:sldId id="348" r:id="rId46"/>
    <p:sldId id="284" r:id="rId47"/>
    <p:sldId id="276" r:id="rId48"/>
    <p:sldId id="277" r:id="rId49"/>
    <p:sldId id="2147471838" r:id="rId50"/>
    <p:sldId id="2147471837" r:id="rId51"/>
    <p:sldId id="289" r:id="rId52"/>
    <p:sldId id="291" r:id="rId53"/>
    <p:sldId id="292" r:id="rId54"/>
    <p:sldId id="293" r:id="rId55"/>
    <p:sldId id="294" r:id="rId56"/>
    <p:sldId id="2147483644" r:id="rId57"/>
    <p:sldId id="258" r:id="rId58"/>
    <p:sldId id="285" r:id="rId59"/>
    <p:sldId id="259" r:id="rId60"/>
    <p:sldId id="295" r:id="rId61"/>
    <p:sldId id="305" r:id="rId62"/>
    <p:sldId id="306" r:id="rId63"/>
    <p:sldId id="256" r:id="rId64"/>
    <p:sldId id="2147483645" r:id="rId65"/>
    <p:sldId id="13407" r:id="rId66"/>
    <p:sldId id="2147483567" r:id="rId67"/>
    <p:sldId id="2147480097" r:id="rId68"/>
    <p:sldId id="2147480008" r:id="rId69"/>
    <p:sldId id="263" r:id="rId70"/>
    <p:sldId id="310" r:id="rId71"/>
    <p:sldId id="266" r:id="rId72"/>
    <p:sldId id="271" r:id="rId73"/>
    <p:sldId id="274" r:id="rId74"/>
    <p:sldId id="273" r:id="rId75"/>
    <p:sldId id="275" r:id="rId76"/>
    <p:sldId id="2147483647" r:id="rId77"/>
    <p:sldId id="261" r:id="rId78"/>
    <p:sldId id="262" r:id="rId79"/>
    <p:sldId id="264" r:id="rId80"/>
    <p:sldId id="265" r:id="rId81"/>
    <p:sldId id="267" r:id="rId82"/>
    <p:sldId id="278" r:id="rId83"/>
    <p:sldId id="279" r:id="rId84"/>
    <p:sldId id="280" r:id="rId85"/>
    <p:sldId id="281" r:id="rId86"/>
    <p:sldId id="2147483263" r:id="rId87"/>
    <p:sldId id="2147483256" r:id="rId88"/>
    <p:sldId id="2147483257" r:id="rId89"/>
    <p:sldId id="290" r:id="rId90"/>
    <p:sldId id="304" r:id="rId91"/>
    <p:sldId id="309" r:id="rId92"/>
    <p:sldId id="311" r:id="rId93"/>
    <p:sldId id="2147483269" r:id="rId94"/>
    <p:sldId id="282" r:id="rId95"/>
    <p:sldId id="283" r:id="rId96"/>
    <p:sldId id="2147475663" r:id="rId97"/>
    <p:sldId id="329" r:id="rId98"/>
    <p:sldId id="2147483272" r:id="rId99"/>
    <p:sldId id="2147478894" r:id="rId100"/>
    <p:sldId id="358" r:id="rId101"/>
    <p:sldId id="2147478896" r:id="rId102"/>
    <p:sldId id="2147478899" r:id="rId103"/>
    <p:sldId id="333" r:id="rId104"/>
    <p:sldId id="359" r:id="rId105"/>
    <p:sldId id="288" r:id="rId106"/>
    <p:sldId id="2147483254" r:id="rId107"/>
    <p:sldId id="2147483264" r:id="rId108"/>
    <p:sldId id="286" r:id="rId109"/>
    <p:sldId id="287" r:id="rId110"/>
    <p:sldId id="268" r:id="rId111"/>
    <p:sldId id="269" r:id="rId112"/>
    <p:sldId id="270" r:id="rId113"/>
    <p:sldId id="272" r:id="rId114"/>
    <p:sldId id="312" r:id="rId115"/>
    <p:sldId id="313" r:id="rId116"/>
    <p:sldId id="314" r:id="rId117"/>
    <p:sldId id="315" r:id="rId118"/>
    <p:sldId id="316" r:id="rId119"/>
    <p:sldId id="317" r:id="rId120"/>
    <p:sldId id="257" r:id="rId121"/>
    <p:sldId id="2147471554" r:id="rId122"/>
    <p:sldId id="457" r:id="rId123"/>
    <p:sldId id="2147469237" r:id="rId124"/>
    <p:sldId id="2141411104" r:id="rId125"/>
    <p:sldId id="606" r:id="rId126"/>
    <p:sldId id="2147474445" r:id="rId127"/>
    <p:sldId id="617" r:id="rId128"/>
    <p:sldId id="2147483592" r:id="rId129"/>
    <p:sldId id="2147473879" r:id="rId130"/>
    <p:sldId id="2146847793" r:id="rId131"/>
    <p:sldId id="640" r:id="rId132"/>
    <p:sldId id="641" r:id="rId133"/>
    <p:sldId id="2147474250" r:id="rId134"/>
    <p:sldId id="644" r:id="rId135"/>
    <p:sldId id="2146847795" r:id="rId136"/>
    <p:sldId id="2147474255" r:id="rId137"/>
    <p:sldId id="2147474252" r:id="rId138"/>
    <p:sldId id="2147474253" r:id="rId139"/>
    <p:sldId id="2147474254" r:id="rId140"/>
    <p:sldId id="2146847794" r:id="rId141"/>
    <p:sldId id="2147474214" r:id="rId142"/>
    <p:sldId id="2147483591" r:id="rId143"/>
    <p:sldId id="2147483593" r:id="rId144"/>
    <p:sldId id="324" r:id="rId145"/>
    <p:sldId id="325" r:id="rId146"/>
    <p:sldId id="326" r:id="rId147"/>
    <p:sldId id="328" r:id="rId148"/>
    <p:sldId id="327" r:id="rId149"/>
    <p:sldId id="318" r:id="rId150"/>
    <p:sldId id="319" r:id="rId151"/>
    <p:sldId id="320" r:id="rId152"/>
    <p:sldId id="321" r:id="rId153"/>
    <p:sldId id="322" r:id="rId154"/>
    <p:sldId id="2135715318" r:id="rId155"/>
    <p:sldId id="323" r:id="rId156"/>
    <p:sldId id="260" r:id="rId157"/>
    <p:sldId id="296" r:id="rId158"/>
    <p:sldId id="297" r:id="rId159"/>
    <p:sldId id="298" r:id="rId160"/>
    <p:sldId id="299" r:id="rId161"/>
    <p:sldId id="303" r:id="rId162"/>
    <p:sldId id="300" r:id="rId163"/>
    <p:sldId id="301" r:id="rId164"/>
    <p:sldId id="302" r:id="rId165"/>
    <p:sldId id="308" r:id="rId166"/>
    <p:sldId id="2147480083" r:id="rId167"/>
  </p:sldIdLst>
  <p:sldSz cx="12192000" cy="6858000"/>
  <p:notesSz cx="7772400" cy="10058400"/>
  <p:custDataLst>
    <p:tags r:id="rId17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 id="2" name="David Lyons" initials="DL" lastIdx="1" clrIdx="2">
    <p:extLst>
      <p:ext uri="{19B8F6BF-5375-455C-9EA6-DF929625EA0E}">
        <p15:presenceInfo xmlns:p15="http://schemas.microsoft.com/office/powerpoint/2012/main" userId="S::dlyons@researchtopractice.com::5212feb8-7797-4b82-be7c-c8e60d6273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665"/>
    <a:srgbClr val="FFFFFF"/>
    <a:srgbClr val="FF40FF"/>
    <a:srgbClr val="0432FF"/>
    <a:srgbClr val="5F697C"/>
    <a:srgbClr val="4A6EBB"/>
    <a:srgbClr val="DEEBF3"/>
    <a:srgbClr val="D81635"/>
    <a:srgbClr val="FEAD7B"/>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1164" autoAdjust="0"/>
  </p:normalViewPr>
  <p:slideViewPr>
    <p:cSldViewPr>
      <p:cViewPr varScale="1">
        <p:scale>
          <a:sx n="111" d="100"/>
          <a:sy n="111" d="100"/>
        </p:scale>
        <p:origin x="1216"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tags" Target="tags/tag1.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commentAuthors" Target="commentAuthors.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tibiopharmacorp-my.sharepoint.com/personal/dquerry_ctibiopharma_com/Documents/Documents/Data%20Providers/Komodo%20Health/Transfusions%20data.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10047562219793"/>
          <c:y val="0.18372345337139798"/>
          <c:w val="0.84771639701813206"/>
          <c:h val="0.65358598887339037"/>
        </c:manualLayout>
      </c:layout>
      <c:barChart>
        <c:barDir val="col"/>
        <c:grouping val="clustered"/>
        <c:varyColors val="0"/>
        <c:ser>
          <c:idx val="0"/>
          <c:order val="0"/>
          <c:tx>
            <c:strRef>
              <c:f>Sheet1!$B$1</c:f>
              <c:strCache>
                <c:ptCount val="1"/>
                <c:pt idx="0">
                  <c:v>≤12 months (n=84)</c:v>
                </c:pt>
              </c:strCache>
            </c:strRef>
          </c:tx>
          <c:spPr>
            <a:solidFill>
              <a:srgbClr val="683C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SVR35 at week 24</c:v>
                </c:pt>
                <c:pt idx="1">
                  <c:v>SVR35 at week 48</c:v>
                </c:pt>
                <c:pt idx="2">
                  <c:v>TSS50 at week 24*</c:v>
                </c:pt>
              </c:strCache>
            </c:strRef>
          </c:cat>
          <c:val>
            <c:numRef>
              <c:f>Sheet1!$B$2:$B$4</c:f>
              <c:numCache>
                <c:formatCode>General</c:formatCode>
                <c:ptCount val="3"/>
                <c:pt idx="0">
                  <c:v>48</c:v>
                </c:pt>
                <c:pt idx="1">
                  <c:v>44</c:v>
                </c:pt>
                <c:pt idx="2">
                  <c:v>56</c:v>
                </c:pt>
              </c:numCache>
            </c:numRef>
          </c:val>
          <c:extLst>
            <c:ext xmlns:c16="http://schemas.microsoft.com/office/drawing/2014/chart" uri="{C3380CC4-5D6E-409C-BE32-E72D297353CC}">
              <c16:uniqueId val="{00000000-2424-4A59-A0B1-4A3132E7A871}"/>
            </c:ext>
          </c:extLst>
        </c:ser>
        <c:ser>
          <c:idx val="1"/>
          <c:order val="1"/>
          <c:tx>
            <c:strRef>
              <c:f>Sheet1!$C$1</c:f>
              <c:strCache>
                <c:ptCount val="1"/>
                <c:pt idx="0">
                  <c:v>&gt;12 months (n=216)</c:v>
                </c:pt>
              </c:strCache>
            </c:strRef>
          </c:tx>
          <c:spPr>
            <a:solidFill>
              <a:srgbClr val="5983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SVR35 at week 24</c:v>
                </c:pt>
                <c:pt idx="1">
                  <c:v>SVR35 at week 48</c:v>
                </c:pt>
                <c:pt idx="2">
                  <c:v>TSS50 at week 24*</c:v>
                </c:pt>
              </c:strCache>
            </c:strRef>
          </c:cat>
          <c:val>
            <c:numRef>
              <c:f>Sheet1!$C$2:$C$4</c:f>
              <c:numCache>
                <c:formatCode>General</c:formatCode>
                <c:ptCount val="3"/>
                <c:pt idx="0">
                  <c:v>33</c:v>
                </c:pt>
                <c:pt idx="1">
                  <c:v>27</c:v>
                </c:pt>
                <c:pt idx="2">
                  <c:v>40</c:v>
                </c:pt>
              </c:numCache>
            </c:numRef>
          </c:val>
          <c:extLst>
            <c:ext xmlns:c16="http://schemas.microsoft.com/office/drawing/2014/chart" uri="{C3380CC4-5D6E-409C-BE32-E72D297353CC}">
              <c16:uniqueId val="{00000001-2424-4A59-A0B1-4A3132E7A871}"/>
            </c:ext>
          </c:extLst>
        </c:ser>
        <c:dLbls>
          <c:showLegendKey val="0"/>
          <c:showVal val="0"/>
          <c:showCatName val="0"/>
          <c:showSerName val="0"/>
          <c:showPercent val="0"/>
          <c:showBubbleSize val="0"/>
        </c:dLbls>
        <c:gapWidth val="219"/>
        <c:overlap val="-27"/>
        <c:axId val="767049119"/>
        <c:axId val="767045791"/>
      </c:barChart>
      <c:catAx>
        <c:axId val="767049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67045791"/>
        <c:crosses val="autoZero"/>
        <c:auto val="1"/>
        <c:lblAlgn val="ctr"/>
        <c:lblOffset val="100"/>
        <c:noMultiLvlLbl val="0"/>
      </c:catAx>
      <c:valAx>
        <c:axId val="767045791"/>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sz="1200" b="1" noProof="0" dirty="0">
                    <a:solidFill>
                      <a:schemeClr val="tx1"/>
                    </a:solidFill>
                  </a:rPr>
                  <a:t>Patients with response,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67049119"/>
        <c:crosses val="autoZero"/>
        <c:crossBetween val="between"/>
      </c:valAx>
      <c:spPr>
        <a:noFill/>
        <a:ln>
          <a:noFill/>
        </a:ln>
        <a:effectLst/>
      </c:spPr>
    </c:plotArea>
    <c:legend>
      <c:legendPos val="b"/>
      <c:layout>
        <c:manualLayout>
          <c:xMode val="edge"/>
          <c:yMode val="edge"/>
          <c:x val="0.15856047231147402"/>
          <c:y val="0.27226872302655653"/>
          <c:w val="0.30988358441965019"/>
          <c:h val="0.1396365471305760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5.47736287861256E-2"/>
          <c:w val="0.87847025077482099"/>
          <c:h val="0.77215720622012896"/>
        </c:manualLayout>
      </c:layout>
      <c:barChart>
        <c:barDir val="col"/>
        <c:grouping val="clustered"/>
        <c:varyColors val="0"/>
        <c:ser>
          <c:idx val="0"/>
          <c:order val="0"/>
          <c:tx>
            <c:strRef>
              <c:f>Sheet1!$B$1</c:f>
              <c:strCache>
                <c:ptCount val="1"/>
                <c:pt idx="0">
                  <c:v>Column1</c:v>
                </c:pt>
              </c:strCache>
            </c:strRef>
          </c:tx>
          <c:spPr>
            <a:solidFill>
              <a:srgbClr val="888888"/>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0"/>
            <c:invertIfNegative val="0"/>
            <c:bubble3D val="0"/>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3-C756-DC41-84D0-F9B4B73175BF}"/>
              </c:ext>
            </c:extLst>
          </c:dPt>
          <c:dPt>
            <c:idx val="1"/>
            <c:invertIfNegative val="0"/>
            <c:bubble3D val="0"/>
            <c:extLst>
              <c:ext xmlns:c16="http://schemas.microsoft.com/office/drawing/2014/chart" uri="{C3380CC4-5D6E-409C-BE32-E72D297353CC}">
                <c16:uniqueId val="{00000001-C756-DC41-84D0-F9B4B73175BF}"/>
              </c:ext>
            </c:extLst>
          </c:dPt>
          <c:dLbls>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0.35</c:v>
                </c:pt>
                <c:pt idx="1">
                  <c:v>0.14000000000000001</c:v>
                </c:pt>
              </c:numCache>
            </c:numRef>
          </c:val>
          <c:extLst>
            <c:ext xmlns:c16="http://schemas.microsoft.com/office/drawing/2014/chart" uri="{C3380CC4-5D6E-409C-BE32-E72D297353CC}">
              <c16:uniqueId val="{00000002-C756-DC41-84D0-F9B4B73175BF}"/>
            </c:ext>
          </c:extLst>
        </c:ser>
        <c:dLbls>
          <c:showLegendKey val="0"/>
          <c:showVal val="0"/>
          <c:showCatName val="0"/>
          <c:showSerName val="0"/>
          <c:showPercent val="0"/>
          <c:showBubbleSize val="0"/>
        </c:dLbls>
        <c:gapWidth val="69"/>
        <c:overlap val="-27"/>
        <c:axId val="-217409440"/>
        <c:axId val="-217404720"/>
      </c:barChart>
      <c:catAx>
        <c:axId val="-217409440"/>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7404720"/>
        <c:crosses val="autoZero"/>
        <c:auto val="1"/>
        <c:lblAlgn val="ctr"/>
        <c:lblOffset val="100"/>
        <c:noMultiLvlLbl val="0"/>
      </c:catAx>
      <c:valAx>
        <c:axId val="-217404720"/>
        <c:scaling>
          <c:orientation val="minMax"/>
          <c:max val="0.35"/>
        </c:scaling>
        <c:delete val="1"/>
        <c:axPos val="l"/>
        <c:numFmt formatCode="0%" sourceLinked="1"/>
        <c:majorTickMark val="out"/>
        <c:minorTickMark val="none"/>
        <c:tickLblPos val="nextTo"/>
        <c:crossAx val="-217409440"/>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734485030365"/>
          <c:y val="5.47736287861256E-2"/>
          <c:w val="0.51539884301336303"/>
          <c:h val="0.77215720622012896"/>
        </c:manualLayout>
      </c:layout>
      <c:barChart>
        <c:barDir val="bar"/>
        <c:grouping val="clustered"/>
        <c:varyColors val="0"/>
        <c:ser>
          <c:idx val="0"/>
          <c:order val="0"/>
          <c:tx>
            <c:strRef>
              <c:f>Sheet1!$B$1</c:f>
              <c:strCache>
                <c:ptCount val="1"/>
                <c:pt idx="0">
                  <c:v>BAT</c:v>
                </c:pt>
              </c:strCache>
            </c:strRef>
          </c:tx>
          <c:spPr>
            <a:solidFill>
              <a:schemeClr val="tx2"/>
            </a:solidFill>
            <a:ln>
              <a:noFill/>
            </a:ln>
            <a:effectLst/>
            <a:scene3d>
              <a:camera prst="orthographicFront"/>
              <a:lightRig rig="threePt" dir="t"/>
            </a:scene3d>
          </c:spPr>
          <c:invertIfNegative val="0"/>
          <c:dPt>
            <c:idx val="0"/>
            <c:invertIfNegative val="0"/>
            <c:bubble3D val="0"/>
            <c:spPr>
              <a:solidFill>
                <a:schemeClr val="tx2"/>
              </a:solidFill>
              <a:ln>
                <a:noFill/>
              </a:ln>
              <a:effectLst/>
              <a:scene3d>
                <a:camera prst="orthographicFront"/>
                <a:lightRig rig="threePt" dir="t"/>
              </a:scene3d>
            </c:spPr>
            <c:extLst>
              <c:ext xmlns:c16="http://schemas.microsoft.com/office/drawing/2014/chart" uri="{C3380CC4-5D6E-409C-BE32-E72D297353CC}">
                <c16:uniqueId val="{00000001-CCEE-1C4D-8D6B-207B2FD17BD5}"/>
              </c:ext>
            </c:extLst>
          </c:dPt>
          <c:dPt>
            <c:idx val="1"/>
            <c:invertIfNegative val="0"/>
            <c:bubble3D val="0"/>
            <c:spPr>
              <a:solidFill>
                <a:schemeClr val="tx2"/>
              </a:solidFill>
              <a:ln>
                <a:noFill/>
              </a:ln>
              <a:effectLst/>
              <a:scene3d>
                <a:camera prst="orthographicFront"/>
                <a:lightRig rig="threePt" dir="t"/>
              </a:scene3d>
            </c:spPr>
            <c:extLst>
              <c:ext xmlns:c16="http://schemas.microsoft.com/office/drawing/2014/chart" uri="{C3380CC4-5D6E-409C-BE32-E72D297353CC}">
                <c16:uniqueId val="{00000003-CCEE-1C4D-8D6B-207B2FD17BD5}"/>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EE-1C4D-8D6B-207B2FD17BD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Sheet1!$B$2:$B$3</c:f>
              <c:numCache>
                <c:formatCode>0%</c:formatCode>
                <c:ptCount val="2"/>
                <c:pt idx="0">
                  <c:v>0.09</c:v>
                </c:pt>
                <c:pt idx="1">
                  <c:v>7.0000000000000007E-2</c:v>
                </c:pt>
              </c:numCache>
            </c:numRef>
          </c:val>
          <c:extLst>
            <c:ext xmlns:c16="http://schemas.microsoft.com/office/drawing/2014/chart" uri="{C3380CC4-5D6E-409C-BE32-E72D297353CC}">
              <c16:uniqueId val="{00000004-CCEE-1C4D-8D6B-207B2FD17BD5}"/>
            </c:ext>
          </c:extLst>
        </c:ser>
        <c:ser>
          <c:idx val="1"/>
          <c:order val="1"/>
          <c:tx>
            <c:strRef>
              <c:f>Sheet1!$C$1</c:f>
              <c:strCache>
                <c:ptCount val="1"/>
                <c:pt idx="0">
                  <c:v>PAC 200 mg BID</c:v>
                </c:pt>
              </c:strCache>
            </c:strRef>
          </c:tx>
          <c:spPr>
            <a:solidFill>
              <a:schemeClr val="accent4"/>
            </a:solidFill>
            <a:ln>
              <a:noFill/>
            </a:ln>
            <a:effectLst/>
            <a:scene3d>
              <a:camera prst="orthographicFront"/>
              <a:lightRig rig="threePt" dir="t"/>
            </a:scene3d>
          </c:spPr>
          <c:invertIfNegative val="0"/>
          <c:dPt>
            <c:idx val="0"/>
            <c:invertIfNegative val="0"/>
            <c:bubble3D val="0"/>
            <c:spPr>
              <a:solidFill>
                <a:schemeClr val="accent4"/>
              </a:solidFill>
              <a:ln>
                <a:noFill/>
              </a:ln>
              <a:effectLst/>
              <a:scene3d>
                <a:camera prst="orthographicFront"/>
                <a:lightRig rig="threePt" dir="t"/>
              </a:scene3d>
            </c:spPr>
            <c:extLst>
              <c:ext xmlns:c16="http://schemas.microsoft.com/office/drawing/2014/chart" uri="{C3380CC4-5D6E-409C-BE32-E72D297353CC}">
                <c16:uniqueId val="{00000006-CCEE-1C4D-8D6B-207B2FD17BD5}"/>
              </c:ext>
            </c:extLst>
          </c:dPt>
          <c:dPt>
            <c:idx val="1"/>
            <c:invertIfNegative val="0"/>
            <c:bubble3D val="0"/>
            <c:spPr>
              <a:solidFill>
                <a:schemeClr val="accent4"/>
              </a:solidFill>
              <a:ln>
                <a:noFill/>
              </a:ln>
              <a:effectLst/>
              <a:scene3d>
                <a:camera prst="orthographicFront"/>
                <a:lightRig rig="threePt" dir="t"/>
              </a:scene3d>
            </c:spPr>
            <c:extLst>
              <c:ext xmlns:c16="http://schemas.microsoft.com/office/drawing/2014/chart" uri="{C3380CC4-5D6E-409C-BE32-E72D297353CC}">
                <c16:uniqueId val="{00000008-CCEE-1C4D-8D6B-207B2FD17BD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Sheet1!$C$2:$C$3</c:f>
              <c:numCache>
                <c:formatCode>0%</c:formatCode>
                <c:ptCount val="2"/>
                <c:pt idx="0">
                  <c:v>7.0000000000000007E-2</c:v>
                </c:pt>
                <c:pt idx="1">
                  <c:v>0.14000000000000001</c:v>
                </c:pt>
              </c:numCache>
            </c:numRef>
          </c:val>
          <c:extLst>
            <c:ext xmlns:c16="http://schemas.microsoft.com/office/drawing/2014/chart" uri="{C3380CC4-5D6E-409C-BE32-E72D297353CC}">
              <c16:uniqueId val="{00000009-CCEE-1C4D-8D6B-207B2FD17BD5}"/>
            </c:ext>
          </c:extLst>
        </c:ser>
        <c:dLbls>
          <c:showLegendKey val="0"/>
          <c:showVal val="0"/>
          <c:showCatName val="0"/>
          <c:showSerName val="0"/>
          <c:showPercent val="0"/>
          <c:showBubbleSize val="0"/>
        </c:dLbls>
        <c:gapWidth val="69"/>
        <c:overlap val="-22"/>
        <c:axId val="1109534752"/>
        <c:axId val="1109536800"/>
      </c:barChart>
      <c:catAx>
        <c:axId val="1109534752"/>
        <c:scaling>
          <c:orientation val="minMax"/>
        </c:scaling>
        <c:delete val="0"/>
        <c:axPos val="l"/>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rgbClr val="5A5A5A"/>
                </a:solidFill>
                <a:latin typeface="+mn-lt"/>
                <a:ea typeface="+mn-ea"/>
                <a:cs typeface="+mn-cs"/>
              </a:defRPr>
            </a:pPr>
            <a:endParaRPr lang="en-US"/>
          </a:p>
        </c:txPr>
        <c:crossAx val="1109536800"/>
        <c:crosses val="autoZero"/>
        <c:auto val="1"/>
        <c:lblAlgn val="ctr"/>
        <c:lblOffset val="40"/>
        <c:noMultiLvlLbl val="0"/>
      </c:catAx>
      <c:valAx>
        <c:axId val="1109536800"/>
        <c:scaling>
          <c:orientation val="minMax"/>
          <c:max val="0.15"/>
        </c:scaling>
        <c:delete val="1"/>
        <c:axPos val="b"/>
        <c:numFmt formatCode="0%" sourceLinked="1"/>
        <c:majorTickMark val="out"/>
        <c:minorTickMark val="none"/>
        <c:tickLblPos val="nextTo"/>
        <c:crossAx val="1109534752"/>
        <c:crosses val="autoZero"/>
        <c:crossBetween val="between"/>
        <c:majorUnit val="0.05"/>
      </c:valAx>
      <c:spPr>
        <a:noFill/>
        <a:ln>
          <a:noFill/>
        </a:ln>
        <a:effectLst/>
      </c:spPr>
    </c:plotArea>
    <c:legend>
      <c:legendPos val="r"/>
      <c:layout>
        <c:manualLayout>
          <c:xMode val="edge"/>
          <c:yMode val="edge"/>
          <c:x val="0.77818659416158698"/>
          <c:y val="9.9211667214695598E-2"/>
          <c:w val="0.182973853626415"/>
          <c:h val="0.21323835392356499"/>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5A5A5A"/>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76586504906101"/>
          <c:y val="5.9045649852956503E-2"/>
          <c:w val="0.58793913352939198"/>
          <c:h val="0.88190870029408697"/>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0E-BD45-8D0D-C88D8287C1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0E-BD45-8D0D-C88D8287C1C4}"/>
              </c:ext>
            </c:extLst>
          </c:dPt>
          <c:cat>
            <c:numRef>
              <c:f>Sheet1!$A$2:$A$3</c:f>
              <c:numCache>
                <c:formatCode>General</c:formatCode>
                <c:ptCount val="2"/>
                <c:pt idx="1">
                  <c:v>100</c:v>
                </c:pt>
              </c:numCache>
            </c:numRef>
          </c:cat>
          <c:val>
            <c:numRef>
              <c:f>Sheet1!$B$2:$B$3</c:f>
              <c:numCache>
                <c:formatCode>General</c:formatCode>
                <c:ptCount val="2"/>
                <c:pt idx="0">
                  <c:v>31</c:v>
                </c:pt>
                <c:pt idx="1">
                  <c:v>69</c:v>
                </c:pt>
              </c:numCache>
            </c:numRef>
          </c:val>
          <c:extLst>
            <c:ext xmlns:c16="http://schemas.microsoft.com/office/drawing/2014/chart" uri="{C3380CC4-5D6E-409C-BE32-E72D297353CC}">
              <c16:uniqueId val="{00000004-380E-BD45-8D0D-C88D8287C1C4}"/>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2458164634102"/>
          <c:y val="5.47736287861256E-2"/>
          <c:w val="0.65226734733999803"/>
          <c:h val="0.77215720622012896"/>
        </c:manualLayout>
      </c:layout>
      <c:barChart>
        <c:barDir val="col"/>
        <c:grouping val="clustered"/>
        <c:varyColors val="0"/>
        <c:ser>
          <c:idx val="0"/>
          <c:order val="0"/>
          <c:tx>
            <c:strRef>
              <c:f>Sheet1!$B$1</c:f>
              <c:strCache>
                <c:ptCount val="1"/>
                <c:pt idx="0">
                  <c:v>Column1</c:v>
                </c:pt>
              </c:strCache>
            </c:strRef>
          </c:tx>
          <c:spPr>
            <a:solidFill>
              <a:srgbClr val="7EB2E7"/>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0"/>
            <c:invertIfNegative val="0"/>
            <c:bubble3D val="0"/>
            <c:spPr>
              <a:solidFill>
                <a:srgbClr val="002060"/>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4-A08D-6B43-9D04-F65DB6E40405}"/>
              </c:ext>
            </c:extLst>
          </c:dPt>
          <c:dPt>
            <c:idx val="1"/>
            <c:invertIfNegative val="0"/>
            <c:bubble3D val="0"/>
            <c:spPr>
              <a:solidFill>
                <a:srgbClr val="5AA2AE"/>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A08D-6B43-9D04-F65DB6E40405}"/>
              </c:ext>
            </c:extLst>
          </c:dPt>
          <c:dPt>
            <c:idx val="2"/>
            <c:invertIfNegative val="0"/>
            <c:bubble3D val="0"/>
            <c:spPr>
              <a:solidFill>
                <a:srgbClr val="1ECECA"/>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2-F7BF-204F-B53B-A5CA59D5CC7B}"/>
              </c:ext>
            </c:extLst>
          </c:dPt>
          <c:dLbls>
            <c:dLbl>
              <c:idx val="0"/>
              <c:layout>
                <c:manualLayout>
                  <c:x val="-4.2617443588990902E-17"/>
                  <c:y val="0.11030765911632601"/>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A08D-6B43-9D04-F65DB6E4040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100 mg QD</c:v>
                </c:pt>
                <c:pt idx="1">
                  <c:v>100 mg BID</c:v>
                </c:pt>
                <c:pt idx="2">
                  <c:v>200 mg BID</c:v>
                </c:pt>
              </c:strCache>
            </c:strRef>
          </c:cat>
          <c:val>
            <c:numRef>
              <c:f>Sheet1!$B$2:$B$4</c:f>
              <c:numCache>
                <c:formatCode>0%</c:formatCode>
                <c:ptCount val="3"/>
                <c:pt idx="0">
                  <c:v>-0.03</c:v>
                </c:pt>
                <c:pt idx="1">
                  <c:v>-0.16</c:v>
                </c:pt>
                <c:pt idx="2">
                  <c:v>-0.27</c:v>
                </c:pt>
              </c:numCache>
            </c:numRef>
          </c:val>
          <c:extLst>
            <c:ext xmlns:c16="http://schemas.microsoft.com/office/drawing/2014/chart" uri="{C3380CC4-5D6E-409C-BE32-E72D297353CC}">
              <c16:uniqueId val="{00000002-A08D-6B43-9D04-F65DB6E40405}"/>
            </c:ext>
          </c:extLst>
        </c:ser>
        <c:dLbls>
          <c:showLegendKey val="0"/>
          <c:showVal val="0"/>
          <c:showCatName val="0"/>
          <c:showSerName val="0"/>
          <c:showPercent val="0"/>
          <c:showBubbleSize val="0"/>
        </c:dLbls>
        <c:gapWidth val="69"/>
        <c:axId val="-268709248"/>
        <c:axId val="-325381808"/>
      </c:barChart>
      <c:catAx>
        <c:axId val="-268709248"/>
        <c:scaling>
          <c:orientation val="minMax"/>
        </c:scaling>
        <c:delete val="0"/>
        <c:axPos val="b"/>
        <c:numFmt formatCode="General" sourceLinked="1"/>
        <c:majorTickMark val="out"/>
        <c:minorTickMark val="none"/>
        <c:tickLblPos val="high"/>
        <c:spPr>
          <a:noFill/>
          <a:ln w="9525"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25381808"/>
        <c:crosses val="autoZero"/>
        <c:auto val="1"/>
        <c:lblAlgn val="ctr"/>
        <c:lblOffset val="40"/>
        <c:noMultiLvlLbl val="0"/>
      </c:catAx>
      <c:valAx>
        <c:axId val="-325381808"/>
        <c:scaling>
          <c:orientation val="minMax"/>
          <c:min val="-0.3"/>
        </c:scaling>
        <c:delete val="1"/>
        <c:axPos val="l"/>
        <c:numFmt formatCode="0%" sourceLinked="0"/>
        <c:majorTickMark val="out"/>
        <c:minorTickMark val="none"/>
        <c:tickLblPos val="nextTo"/>
        <c:crossAx val="-268709248"/>
        <c:crosses val="autoZero"/>
        <c:crossBetween val="between"/>
        <c:majorUnit val="0.05"/>
        <c:min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808596471854099"/>
          <c:y val="3.19287589051368E-2"/>
          <c:w val="0.84239460788897802"/>
          <c:h val="0.88091465990705498"/>
        </c:manualLayout>
      </c:layout>
      <c:barChart>
        <c:barDir val="col"/>
        <c:grouping val="clustered"/>
        <c:varyColors val="0"/>
        <c:ser>
          <c:idx val="0"/>
          <c:order val="0"/>
          <c:tx>
            <c:strRef>
              <c:f>Sheet1!$E$2</c:f>
              <c:strCache>
                <c:ptCount val="1"/>
                <c:pt idx="0">
                  <c:v>MMB (N = 184)</c:v>
                </c:pt>
              </c:strCache>
            </c:strRef>
          </c:tx>
          <c:spPr>
            <a:solidFill>
              <a:srgbClr val="0070C0"/>
            </a:solidFill>
            <a:ln>
              <a:noFill/>
            </a:ln>
          </c:spPr>
          <c:invertIfNegative val="0"/>
          <c:cat>
            <c:numRef>
              <c:f>Sheet1!$A$2:$A$397</c:f>
              <c:numCache>
                <c:formatCode>General</c:formatCode>
                <c:ptCount val="3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numCache>
            </c:numRef>
          </c:cat>
          <c:val>
            <c:numRef>
              <c:f>Sheet1!$B$2:$B$185</c:f>
              <c:numCache>
                <c:formatCode>General</c:formatCode>
                <c:ptCount val="184"/>
                <c:pt idx="0">
                  <c:v>-70.231841547783048</c:v>
                </c:pt>
                <c:pt idx="1">
                  <c:v>-67.715774610578279</c:v>
                </c:pt>
                <c:pt idx="2">
                  <c:v>-66.839135907067401</c:v>
                </c:pt>
                <c:pt idx="3">
                  <c:v>-66.516697922677395</c:v>
                </c:pt>
                <c:pt idx="4">
                  <c:v>-65.486165607675403</c:v>
                </c:pt>
                <c:pt idx="5">
                  <c:v>-64.985650157540718</c:v>
                </c:pt>
                <c:pt idx="6">
                  <c:v>-63.460154511183198</c:v>
                </c:pt>
                <c:pt idx="7">
                  <c:v>-62.764757895831899</c:v>
                </c:pt>
                <c:pt idx="8">
                  <c:v>-58.355123901861496</c:v>
                </c:pt>
                <c:pt idx="9">
                  <c:v>-58.339286757895323</c:v>
                </c:pt>
                <c:pt idx="10">
                  <c:v>-56.927277284048593</c:v>
                </c:pt>
                <c:pt idx="11">
                  <c:v>-56.795163243564801</c:v>
                </c:pt>
                <c:pt idx="12">
                  <c:v>-56.698644701442802</c:v>
                </c:pt>
                <c:pt idx="13">
                  <c:v>-56.514044050572892</c:v>
                </c:pt>
                <c:pt idx="14">
                  <c:v>-56.318011791757797</c:v>
                </c:pt>
                <c:pt idx="15">
                  <c:v>-54.7287323456327</c:v>
                </c:pt>
                <c:pt idx="16">
                  <c:v>-52.724286658079997</c:v>
                </c:pt>
                <c:pt idx="17">
                  <c:v>-52.402119194468199</c:v>
                </c:pt>
                <c:pt idx="18">
                  <c:v>-51.5444330283608</c:v>
                </c:pt>
                <c:pt idx="19">
                  <c:v>-49.991204218335596</c:v>
                </c:pt>
                <c:pt idx="20">
                  <c:v>-49.304158283031498</c:v>
                </c:pt>
                <c:pt idx="21">
                  <c:v>-48.816758359025798</c:v>
                </c:pt>
                <c:pt idx="22">
                  <c:v>-48.616278289765603</c:v>
                </c:pt>
                <c:pt idx="23">
                  <c:v>-48.208864120999799</c:v>
                </c:pt>
                <c:pt idx="24">
                  <c:v>-47.350280051701723</c:v>
                </c:pt>
                <c:pt idx="25">
                  <c:v>-47.138201236790501</c:v>
                </c:pt>
                <c:pt idx="26">
                  <c:v>-47.028742232759498</c:v>
                </c:pt>
                <c:pt idx="27">
                  <c:v>-46.896480942342173</c:v>
                </c:pt>
                <c:pt idx="28">
                  <c:v>-46.617204666620438</c:v>
                </c:pt>
                <c:pt idx="29">
                  <c:v>-46.454502869188403</c:v>
                </c:pt>
                <c:pt idx="30">
                  <c:v>-45.627889979155498</c:v>
                </c:pt>
                <c:pt idx="31">
                  <c:v>-45.386781386112169</c:v>
                </c:pt>
                <c:pt idx="32">
                  <c:v>-43.930573452858901</c:v>
                </c:pt>
                <c:pt idx="33">
                  <c:v>-43.0326803195804</c:v>
                </c:pt>
                <c:pt idx="34">
                  <c:v>-42.0288622208719</c:v>
                </c:pt>
                <c:pt idx="35">
                  <c:v>-41.680975997668497</c:v>
                </c:pt>
                <c:pt idx="36">
                  <c:v>-41.578237144339298</c:v>
                </c:pt>
                <c:pt idx="37">
                  <c:v>-41.491965050842254</c:v>
                </c:pt>
                <c:pt idx="38">
                  <c:v>-41.151492855561003</c:v>
                </c:pt>
                <c:pt idx="39">
                  <c:v>-41.0869537649953</c:v>
                </c:pt>
                <c:pt idx="40">
                  <c:v>-40.674395300903498</c:v>
                </c:pt>
                <c:pt idx="41">
                  <c:v>-40.433211482243117</c:v>
                </c:pt>
                <c:pt idx="42">
                  <c:v>-40.2955285042787</c:v>
                </c:pt>
                <c:pt idx="43">
                  <c:v>-39.540367133701302</c:v>
                </c:pt>
                <c:pt idx="44">
                  <c:v>-38.431472533263523</c:v>
                </c:pt>
                <c:pt idx="45">
                  <c:v>-38.424096565138292</c:v>
                </c:pt>
                <c:pt idx="46">
                  <c:v>-38.178320048085297</c:v>
                </c:pt>
                <c:pt idx="47">
                  <c:v>-37.717380350995398</c:v>
                </c:pt>
                <c:pt idx="48">
                  <c:v>-36.780690028326802</c:v>
                </c:pt>
                <c:pt idx="49">
                  <c:v>-36.657763886915802</c:v>
                </c:pt>
                <c:pt idx="50">
                  <c:v>-36.534043610884801</c:v>
                </c:pt>
                <c:pt idx="51">
                  <c:v>-35.998639668935198</c:v>
                </c:pt>
                <c:pt idx="52">
                  <c:v>-35.7293932198655</c:v>
                </c:pt>
                <c:pt idx="53">
                  <c:v>-35.676315439747498</c:v>
                </c:pt>
                <c:pt idx="54">
                  <c:v>-35.371220703065752</c:v>
                </c:pt>
                <c:pt idx="55">
                  <c:v>-35.371139470852292</c:v>
                </c:pt>
                <c:pt idx="56">
                  <c:v>-35.328106501558402</c:v>
                </c:pt>
                <c:pt idx="57">
                  <c:v>-34.910268117596146</c:v>
                </c:pt>
                <c:pt idx="58">
                  <c:v>-34.764188447496373</c:v>
                </c:pt>
                <c:pt idx="59">
                  <c:v>-34.057872997026642</c:v>
                </c:pt>
                <c:pt idx="60">
                  <c:v>-34.011982937491098</c:v>
                </c:pt>
                <c:pt idx="61">
                  <c:v>-33.987564762208869</c:v>
                </c:pt>
                <c:pt idx="62">
                  <c:v>-33.189137107091597</c:v>
                </c:pt>
                <c:pt idx="63">
                  <c:v>-32.9667753945212</c:v>
                </c:pt>
                <c:pt idx="64">
                  <c:v>-32.591232789617273</c:v>
                </c:pt>
                <c:pt idx="65">
                  <c:v>-32.45451043944599</c:v>
                </c:pt>
                <c:pt idx="66">
                  <c:v>-32.105157336043</c:v>
                </c:pt>
                <c:pt idx="67">
                  <c:v>-31.770890892155201</c:v>
                </c:pt>
                <c:pt idx="68">
                  <c:v>-31.482903004086801</c:v>
                </c:pt>
                <c:pt idx="69">
                  <c:v>-31.365012596617699</c:v>
                </c:pt>
                <c:pt idx="70">
                  <c:v>-31.303833309088599</c:v>
                </c:pt>
                <c:pt idx="71">
                  <c:v>-31.168941183887199</c:v>
                </c:pt>
                <c:pt idx="72">
                  <c:v>-30.767324246301879</c:v>
                </c:pt>
                <c:pt idx="73">
                  <c:v>-30.706712132487681</c:v>
                </c:pt>
                <c:pt idx="74">
                  <c:v>-30.134336664697301</c:v>
                </c:pt>
                <c:pt idx="75">
                  <c:v>-29.8605591143114</c:v>
                </c:pt>
                <c:pt idx="76">
                  <c:v>-29.47270563786968</c:v>
                </c:pt>
                <c:pt idx="77">
                  <c:v>-29.230270076311491</c:v>
                </c:pt>
                <c:pt idx="78">
                  <c:v>-29.173092074548801</c:v>
                </c:pt>
                <c:pt idx="79">
                  <c:v>-28.790510894091501</c:v>
                </c:pt>
                <c:pt idx="80">
                  <c:v>-28.70260785718088</c:v>
                </c:pt>
                <c:pt idx="81">
                  <c:v>-28.6812057643657</c:v>
                </c:pt>
                <c:pt idx="82">
                  <c:v>-28.603962312713001</c:v>
                </c:pt>
                <c:pt idx="83">
                  <c:v>-28.5221456489198</c:v>
                </c:pt>
                <c:pt idx="84">
                  <c:v>-28.1172694821608</c:v>
                </c:pt>
                <c:pt idx="85">
                  <c:v>-27.730635626850699</c:v>
                </c:pt>
                <c:pt idx="86">
                  <c:v>-26.3376477996222</c:v>
                </c:pt>
                <c:pt idx="87">
                  <c:v>-26.267812241680801</c:v>
                </c:pt>
                <c:pt idx="88">
                  <c:v>-25.532617713899999</c:v>
                </c:pt>
                <c:pt idx="89">
                  <c:v>-25.205268846801999</c:v>
                </c:pt>
                <c:pt idx="90">
                  <c:v>-24.793895407877809</c:v>
                </c:pt>
                <c:pt idx="91">
                  <c:v>-24.773886910737399</c:v>
                </c:pt>
                <c:pt idx="92">
                  <c:v>-24.643429322673899</c:v>
                </c:pt>
                <c:pt idx="93">
                  <c:v>-24.372258101993001</c:v>
                </c:pt>
                <c:pt idx="94">
                  <c:v>-24.254415450708098</c:v>
                </c:pt>
                <c:pt idx="95">
                  <c:v>-24.194704500398601</c:v>
                </c:pt>
                <c:pt idx="96">
                  <c:v>-24.036363393032609</c:v>
                </c:pt>
                <c:pt idx="97">
                  <c:v>-24.0168599383024</c:v>
                </c:pt>
                <c:pt idx="98">
                  <c:v>-23.963762627907279</c:v>
                </c:pt>
                <c:pt idx="99">
                  <c:v>-23.7990177315484</c:v>
                </c:pt>
                <c:pt idx="100">
                  <c:v>-23.398868760141699</c:v>
                </c:pt>
                <c:pt idx="101">
                  <c:v>-23.024992874356599</c:v>
                </c:pt>
                <c:pt idx="102">
                  <c:v>-22.676111553473891</c:v>
                </c:pt>
                <c:pt idx="103">
                  <c:v>-22.511796410846099</c:v>
                </c:pt>
                <c:pt idx="104">
                  <c:v>-22.422842919052702</c:v>
                </c:pt>
                <c:pt idx="105">
                  <c:v>-22.307461891766</c:v>
                </c:pt>
                <c:pt idx="106">
                  <c:v>-22.1402514188458</c:v>
                </c:pt>
                <c:pt idx="107">
                  <c:v>-22.1295978100455</c:v>
                </c:pt>
                <c:pt idx="108">
                  <c:v>-21.377844348972609</c:v>
                </c:pt>
                <c:pt idx="109">
                  <c:v>-21.308589251755279</c:v>
                </c:pt>
                <c:pt idx="110">
                  <c:v>-21.271872067548099</c:v>
                </c:pt>
                <c:pt idx="111">
                  <c:v>-20.90270167980318</c:v>
                </c:pt>
                <c:pt idx="112">
                  <c:v>-20.873894999275809</c:v>
                </c:pt>
                <c:pt idx="113">
                  <c:v>-20.872014756235991</c:v>
                </c:pt>
                <c:pt idx="114">
                  <c:v>-20.813405930395099</c:v>
                </c:pt>
                <c:pt idx="115">
                  <c:v>-20.459719257316181</c:v>
                </c:pt>
                <c:pt idx="116">
                  <c:v>-20.3790334088871</c:v>
                </c:pt>
                <c:pt idx="117">
                  <c:v>-17.5505510325291</c:v>
                </c:pt>
                <c:pt idx="118">
                  <c:v>-17.509099706694101</c:v>
                </c:pt>
                <c:pt idx="119">
                  <c:v>-17.342435149154301</c:v>
                </c:pt>
                <c:pt idx="120">
                  <c:v>-16.941547473004199</c:v>
                </c:pt>
                <c:pt idx="121">
                  <c:v>-16.800985258883799</c:v>
                </c:pt>
                <c:pt idx="122">
                  <c:v>-16.604499814520199</c:v>
                </c:pt>
                <c:pt idx="123">
                  <c:v>-16.224305380689891</c:v>
                </c:pt>
                <c:pt idx="124">
                  <c:v>-15.717103945991999</c:v>
                </c:pt>
                <c:pt idx="125">
                  <c:v>-14.797009740466001</c:v>
                </c:pt>
                <c:pt idx="126">
                  <c:v>-14.2683655424559</c:v>
                </c:pt>
                <c:pt idx="127">
                  <c:v>-13.867920520047001</c:v>
                </c:pt>
                <c:pt idx="128">
                  <c:v>-13.8524958007268</c:v>
                </c:pt>
                <c:pt idx="129">
                  <c:v>-13.249688360589399</c:v>
                </c:pt>
                <c:pt idx="130">
                  <c:v>-12.9701898570453</c:v>
                </c:pt>
                <c:pt idx="131">
                  <c:v>-12.6982280656584</c:v>
                </c:pt>
                <c:pt idx="132">
                  <c:v>-12.367740961548</c:v>
                </c:pt>
                <c:pt idx="133">
                  <c:v>-12.016802712657601</c:v>
                </c:pt>
                <c:pt idx="134">
                  <c:v>-11.4562440485749</c:v>
                </c:pt>
                <c:pt idx="135">
                  <c:v>-11.4454791240125</c:v>
                </c:pt>
                <c:pt idx="136">
                  <c:v>-10.671001290604201</c:v>
                </c:pt>
                <c:pt idx="137">
                  <c:v>-10.471236578121699</c:v>
                </c:pt>
                <c:pt idx="138">
                  <c:v>-10.405708371647099</c:v>
                </c:pt>
                <c:pt idx="139">
                  <c:v>-10.3720816674193</c:v>
                </c:pt>
                <c:pt idx="140">
                  <c:v>-10.303662164042199</c:v>
                </c:pt>
                <c:pt idx="141">
                  <c:v>-9.7900713109063986</c:v>
                </c:pt>
                <c:pt idx="142">
                  <c:v>-9.6095562049472001</c:v>
                </c:pt>
                <c:pt idx="143">
                  <c:v>-9.4557419446654105</c:v>
                </c:pt>
                <c:pt idx="144">
                  <c:v>-8.1647128459856226</c:v>
                </c:pt>
                <c:pt idx="145">
                  <c:v>-6.7340531865470998</c:v>
                </c:pt>
                <c:pt idx="146">
                  <c:v>-6.6523438105006099</c:v>
                </c:pt>
                <c:pt idx="147">
                  <c:v>-5.2108132091268766</c:v>
                </c:pt>
                <c:pt idx="148">
                  <c:v>-4.8002117561217297</c:v>
                </c:pt>
                <c:pt idx="149">
                  <c:v>-4.5235575563178338</c:v>
                </c:pt>
                <c:pt idx="150">
                  <c:v>-4.2731320586545101</c:v>
                </c:pt>
                <c:pt idx="151">
                  <c:v>-3.8543400040268181</c:v>
                </c:pt>
                <c:pt idx="152">
                  <c:v>-3.179633411714899</c:v>
                </c:pt>
                <c:pt idx="153">
                  <c:v>-2.6697072117929701</c:v>
                </c:pt>
                <c:pt idx="154">
                  <c:v>-2.5849347447091602</c:v>
                </c:pt>
                <c:pt idx="155">
                  <c:v>-1.62733384115218</c:v>
                </c:pt>
                <c:pt idx="156">
                  <c:v>-1.4821699106960899</c:v>
                </c:pt>
                <c:pt idx="157">
                  <c:v>-2.6112387716732801E-3</c:v>
                </c:pt>
                <c:pt idx="158">
                  <c:v>1.09835482143737</c:v>
                </c:pt>
                <c:pt idx="159">
                  <c:v>1.25899391942934</c:v>
                </c:pt>
                <c:pt idx="160">
                  <c:v>2.7132534968866691</c:v>
                </c:pt>
                <c:pt idx="161">
                  <c:v>2.9142812257203299</c:v>
                </c:pt>
                <c:pt idx="162">
                  <c:v>3.442026421445028</c:v>
                </c:pt>
                <c:pt idx="163">
                  <c:v>4.3218658382450279</c:v>
                </c:pt>
                <c:pt idx="164">
                  <c:v>4.4991671720638697</c:v>
                </c:pt>
                <c:pt idx="165">
                  <c:v>4.90142750574209</c:v>
                </c:pt>
                <c:pt idx="166">
                  <c:v>4.9117593700876796</c:v>
                </c:pt>
                <c:pt idx="167">
                  <c:v>5.4555171447741397</c:v>
                </c:pt>
                <c:pt idx="168">
                  <c:v>5.6097839017693296</c:v>
                </c:pt>
                <c:pt idx="169">
                  <c:v>7.8375113258834146</c:v>
                </c:pt>
                <c:pt idx="170">
                  <c:v>8.2127712574850307</c:v>
                </c:pt>
                <c:pt idx="171">
                  <c:v>8.2334133851340905</c:v>
                </c:pt>
                <c:pt idx="172">
                  <c:v>9.0559104746835803</c:v>
                </c:pt>
                <c:pt idx="173">
                  <c:v>9.3829237837590185</c:v>
                </c:pt>
                <c:pt idx="174">
                  <c:v>9.4834887104506596</c:v>
                </c:pt>
                <c:pt idx="175">
                  <c:v>10.812461283647499</c:v>
                </c:pt>
                <c:pt idx="176">
                  <c:v>12.454123653665601</c:v>
                </c:pt>
                <c:pt idx="177">
                  <c:v>16.610544265952299</c:v>
                </c:pt>
                <c:pt idx="178">
                  <c:v>24.915330872393191</c:v>
                </c:pt>
                <c:pt idx="179">
                  <c:v>26.187056030800701</c:v>
                </c:pt>
                <c:pt idx="180">
                  <c:v>28.52338647612358</c:v>
                </c:pt>
                <c:pt idx="181">
                  <c:v>38.032705458565403</c:v>
                </c:pt>
                <c:pt idx="182">
                  <c:v>69.107833003774758</c:v>
                </c:pt>
                <c:pt idx="183">
                  <c:v>119.61362341721301</c:v>
                </c:pt>
              </c:numCache>
            </c:numRef>
          </c:val>
          <c:extLst>
            <c:ext xmlns:c16="http://schemas.microsoft.com/office/drawing/2014/chart" uri="{C3380CC4-5D6E-409C-BE32-E72D297353CC}">
              <c16:uniqueId val="{00000000-C756-A443-9846-D6BB5E63816F}"/>
            </c:ext>
          </c:extLst>
        </c:ser>
        <c:ser>
          <c:idx val="1"/>
          <c:order val="1"/>
          <c:tx>
            <c:strRef>
              <c:f>Sheet1!$E$3</c:f>
              <c:strCache>
                <c:ptCount val="1"/>
                <c:pt idx="0">
                  <c:v>RUX (N = 204)</c:v>
                </c:pt>
              </c:strCache>
            </c:strRef>
          </c:tx>
          <c:spPr>
            <a:solidFill>
              <a:srgbClr val="CA8341"/>
            </a:solidFill>
            <a:ln>
              <a:noFill/>
            </a:ln>
          </c:spPr>
          <c:invertIfNegative val="0"/>
          <c:cat>
            <c:numRef>
              <c:f>Sheet1!$A$2:$A$397</c:f>
              <c:numCache>
                <c:formatCode>General</c:formatCode>
                <c:ptCount val="3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numCache>
            </c:numRef>
          </c:cat>
          <c:val>
            <c:numRef>
              <c:f>Sheet1!$C$2:$C$397</c:f>
              <c:numCache>
                <c:formatCode>General</c:formatCode>
                <c:ptCount val="396"/>
                <c:pt idx="0">
                  <c:v>0</c:v>
                </c:pt>
                <c:pt idx="192">
                  <c:v>-72.797182597450643</c:v>
                </c:pt>
                <c:pt idx="193">
                  <c:v>-70.526650889326504</c:v>
                </c:pt>
                <c:pt idx="194">
                  <c:v>-66.721236286897494</c:v>
                </c:pt>
                <c:pt idx="195">
                  <c:v>-66.485147435179101</c:v>
                </c:pt>
                <c:pt idx="196">
                  <c:v>-66.169598192069842</c:v>
                </c:pt>
                <c:pt idx="197">
                  <c:v>-64.2486804047915</c:v>
                </c:pt>
                <c:pt idx="198">
                  <c:v>-63.529013886864497</c:v>
                </c:pt>
                <c:pt idx="199">
                  <c:v>-61.391807748075998</c:v>
                </c:pt>
                <c:pt idx="200">
                  <c:v>-59.750611799127597</c:v>
                </c:pt>
                <c:pt idx="201">
                  <c:v>-59.405494786119803</c:v>
                </c:pt>
                <c:pt idx="202">
                  <c:v>-58.353955151508103</c:v>
                </c:pt>
                <c:pt idx="203">
                  <c:v>-57.467576685362438</c:v>
                </c:pt>
                <c:pt idx="204">
                  <c:v>-56.573841505102877</c:v>
                </c:pt>
                <c:pt idx="205">
                  <c:v>-56.300690338549899</c:v>
                </c:pt>
                <c:pt idx="206">
                  <c:v>-55.4931106660704</c:v>
                </c:pt>
                <c:pt idx="207">
                  <c:v>-55.2935927063007</c:v>
                </c:pt>
                <c:pt idx="208">
                  <c:v>-53.755023779221602</c:v>
                </c:pt>
                <c:pt idx="209">
                  <c:v>-52.459840390792792</c:v>
                </c:pt>
                <c:pt idx="210">
                  <c:v>-51.6612431173278</c:v>
                </c:pt>
                <c:pt idx="211">
                  <c:v>-50.551673664793107</c:v>
                </c:pt>
                <c:pt idx="212">
                  <c:v>-50.364449940274199</c:v>
                </c:pt>
                <c:pt idx="213">
                  <c:v>-49.6538388576298</c:v>
                </c:pt>
                <c:pt idx="214">
                  <c:v>-49.3686962940575</c:v>
                </c:pt>
                <c:pt idx="215">
                  <c:v>-49.2171858900793</c:v>
                </c:pt>
                <c:pt idx="216">
                  <c:v>-48.986104637613423</c:v>
                </c:pt>
                <c:pt idx="217">
                  <c:v>-48.458460831637247</c:v>
                </c:pt>
                <c:pt idx="218">
                  <c:v>-48.277868504017214</c:v>
                </c:pt>
                <c:pt idx="219">
                  <c:v>-45.617541998839101</c:v>
                </c:pt>
                <c:pt idx="220">
                  <c:v>-45.416095354285702</c:v>
                </c:pt>
                <c:pt idx="221">
                  <c:v>-45.311614501529952</c:v>
                </c:pt>
                <c:pt idx="222">
                  <c:v>-45.106603751180593</c:v>
                </c:pt>
                <c:pt idx="223">
                  <c:v>-44.642385292483702</c:v>
                </c:pt>
                <c:pt idx="224">
                  <c:v>-44.574799791984098</c:v>
                </c:pt>
                <c:pt idx="225">
                  <c:v>-44.476161479828797</c:v>
                </c:pt>
                <c:pt idx="226">
                  <c:v>-44.459596159316511</c:v>
                </c:pt>
                <c:pt idx="227">
                  <c:v>-44.236529467205997</c:v>
                </c:pt>
                <c:pt idx="228">
                  <c:v>-43.940859481724068</c:v>
                </c:pt>
                <c:pt idx="229">
                  <c:v>-43.598756959254999</c:v>
                </c:pt>
                <c:pt idx="230">
                  <c:v>-42.786752866592501</c:v>
                </c:pt>
                <c:pt idx="231">
                  <c:v>-42.35571435304</c:v>
                </c:pt>
                <c:pt idx="232">
                  <c:v>-42.351226877326823</c:v>
                </c:pt>
                <c:pt idx="233">
                  <c:v>-42.122194229205903</c:v>
                </c:pt>
                <c:pt idx="234">
                  <c:v>-41.7358071924683</c:v>
                </c:pt>
                <c:pt idx="235">
                  <c:v>-41.712381161742023</c:v>
                </c:pt>
                <c:pt idx="236">
                  <c:v>-41.110291442058603</c:v>
                </c:pt>
                <c:pt idx="237">
                  <c:v>-40.6979817992897</c:v>
                </c:pt>
                <c:pt idx="238">
                  <c:v>-40.3229521482411</c:v>
                </c:pt>
                <c:pt idx="239">
                  <c:v>-40.311189480130317</c:v>
                </c:pt>
                <c:pt idx="240">
                  <c:v>-39.925600541274797</c:v>
                </c:pt>
                <c:pt idx="241">
                  <c:v>-39.172257604401601</c:v>
                </c:pt>
                <c:pt idx="242">
                  <c:v>-38.904620014689392</c:v>
                </c:pt>
                <c:pt idx="243">
                  <c:v>-38.305301074963801</c:v>
                </c:pt>
                <c:pt idx="244">
                  <c:v>-38.256854481327323</c:v>
                </c:pt>
                <c:pt idx="245">
                  <c:v>-37.930472560269493</c:v>
                </c:pt>
                <c:pt idx="246">
                  <c:v>-37.8426327078529</c:v>
                </c:pt>
                <c:pt idx="247">
                  <c:v>-37.258964249162801</c:v>
                </c:pt>
                <c:pt idx="248">
                  <c:v>-36.897424982055398</c:v>
                </c:pt>
                <c:pt idx="249">
                  <c:v>-35.673835759671803</c:v>
                </c:pt>
                <c:pt idx="250">
                  <c:v>-35.565560490028098</c:v>
                </c:pt>
                <c:pt idx="251">
                  <c:v>-35.449941905598898</c:v>
                </c:pt>
                <c:pt idx="252">
                  <c:v>-35.351090220382773</c:v>
                </c:pt>
                <c:pt idx="253">
                  <c:v>-35.282199215543201</c:v>
                </c:pt>
                <c:pt idx="254">
                  <c:v>-35.228686382533702</c:v>
                </c:pt>
                <c:pt idx="255">
                  <c:v>-34.906901591769802</c:v>
                </c:pt>
                <c:pt idx="256">
                  <c:v>-34.856223599805602</c:v>
                </c:pt>
                <c:pt idx="257">
                  <c:v>-34.219055622861198</c:v>
                </c:pt>
                <c:pt idx="258">
                  <c:v>-34.202502976276897</c:v>
                </c:pt>
                <c:pt idx="259">
                  <c:v>-33.923248418150898</c:v>
                </c:pt>
                <c:pt idx="260">
                  <c:v>-32.513942572563799</c:v>
                </c:pt>
                <c:pt idx="261">
                  <c:v>-32.500024978197573</c:v>
                </c:pt>
                <c:pt idx="262">
                  <c:v>-32.350880360598772</c:v>
                </c:pt>
                <c:pt idx="263">
                  <c:v>-32.249884420759997</c:v>
                </c:pt>
                <c:pt idx="264">
                  <c:v>-31.755621193488601</c:v>
                </c:pt>
                <c:pt idx="265">
                  <c:v>-31.686806911082201</c:v>
                </c:pt>
                <c:pt idx="266">
                  <c:v>-31.6569657276676</c:v>
                </c:pt>
                <c:pt idx="267">
                  <c:v>-31.4348396137941</c:v>
                </c:pt>
                <c:pt idx="268">
                  <c:v>-31.069467499631202</c:v>
                </c:pt>
                <c:pt idx="269">
                  <c:v>-30.964359411341501</c:v>
                </c:pt>
                <c:pt idx="270">
                  <c:v>-30.481296663226399</c:v>
                </c:pt>
                <c:pt idx="271">
                  <c:v>-30.143667249574399</c:v>
                </c:pt>
                <c:pt idx="272">
                  <c:v>-29.9848490447507</c:v>
                </c:pt>
                <c:pt idx="273">
                  <c:v>-29.850578237762701</c:v>
                </c:pt>
                <c:pt idx="274">
                  <c:v>-29.711649762388401</c:v>
                </c:pt>
                <c:pt idx="275">
                  <c:v>-29.194198592303</c:v>
                </c:pt>
                <c:pt idx="276">
                  <c:v>-29.018350470878609</c:v>
                </c:pt>
                <c:pt idx="277">
                  <c:v>-28.923560457139001</c:v>
                </c:pt>
                <c:pt idx="278">
                  <c:v>-28.8465014394504</c:v>
                </c:pt>
                <c:pt idx="279">
                  <c:v>-28.48863746955298</c:v>
                </c:pt>
                <c:pt idx="280">
                  <c:v>-28.307349520346001</c:v>
                </c:pt>
                <c:pt idx="281">
                  <c:v>-28.154058987962799</c:v>
                </c:pt>
                <c:pt idx="282">
                  <c:v>-27.938185112096999</c:v>
                </c:pt>
                <c:pt idx="283">
                  <c:v>-27.776737470353179</c:v>
                </c:pt>
                <c:pt idx="284">
                  <c:v>-27.183828642239401</c:v>
                </c:pt>
                <c:pt idx="285">
                  <c:v>-27.040471446368802</c:v>
                </c:pt>
                <c:pt idx="286">
                  <c:v>-26.656796450518399</c:v>
                </c:pt>
                <c:pt idx="287">
                  <c:v>-26.583802003627881</c:v>
                </c:pt>
                <c:pt idx="288">
                  <c:v>-26.533994175415501</c:v>
                </c:pt>
                <c:pt idx="289">
                  <c:v>-25.694474794952001</c:v>
                </c:pt>
                <c:pt idx="290">
                  <c:v>-24.685863089414909</c:v>
                </c:pt>
                <c:pt idx="291">
                  <c:v>-23.9829158824381</c:v>
                </c:pt>
                <c:pt idx="292">
                  <c:v>-23.548893431394699</c:v>
                </c:pt>
                <c:pt idx="293">
                  <c:v>-23.4871600642293</c:v>
                </c:pt>
                <c:pt idx="294">
                  <c:v>-23.1172854464049</c:v>
                </c:pt>
                <c:pt idx="295">
                  <c:v>-22.606288287240599</c:v>
                </c:pt>
                <c:pt idx="296">
                  <c:v>-22.453330129715599</c:v>
                </c:pt>
                <c:pt idx="297">
                  <c:v>-22.034900659407501</c:v>
                </c:pt>
                <c:pt idx="298">
                  <c:v>-21.760987983766981</c:v>
                </c:pt>
                <c:pt idx="299">
                  <c:v>-21.686099628564602</c:v>
                </c:pt>
                <c:pt idx="300">
                  <c:v>-21.357234844964491</c:v>
                </c:pt>
                <c:pt idx="301">
                  <c:v>-21.140866822199609</c:v>
                </c:pt>
                <c:pt idx="302">
                  <c:v>-20.923011584606801</c:v>
                </c:pt>
                <c:pt idx="303">
                  <c:v>-20.731876860391399</c:v>
                </c:pt>
                <c:pt idx="304">
                  <c:v>-20.72643153735768</c:v>
                </c:pt>
                <c:pt idx="305">
                  <c:v>-20.654928026156</c:v>
                </c:pt>
                <c:pt idx="306">
                  <c:v>-20.590060421316199</c:v>
                </c:pt>
                <c:pt idx="307">
                  <c:v>-20.2053890566802</c:v>
                </c:pt>
                <c:pt idx="308">
                  <c:v>-19.328966102090501</c:v>
                </c:pt>
                <c:pt idx="309">
                  <c:v>-19.255950805285899</c:v>
                </c:pt>
                <c:pt idx="310">
                  <c:v>-18.583261093616201</c:v>
                </c:pt>
                <c:pt idx="311">
                  <c:v>-18.226933839948199</c:v>
                </c:pt>
                <c:pt idx="312">
                  <c:v>-18.217080797976799</c:v>
                </c:pt>
                <c:pt idx="313">
                  <c:v>-18.0216603645618</c:v>
                </c:pt>
                <c:pt idx="314">
                  <c:v>-17.870477777300799</c:v>
                </c:pt>
                <c:pt idx="315">
                  <c:v>-17.329890117508398</c:v>
                </c:pt>
                <c:pt idx="316">
                  <c:v>-17.164354788437809</c:v>
                </c:pt>
                <c:pt idx="317">
                  <c:v>-16.854107798763401</c:v>
                </c:pt>
                <c:pt idx="318">
                  <c:v>-16.574155091326698</c:v>
                </c:pt>
                <c:pt idx="319">
                  <c:v>-16.248992927604199</c:v>
                </c:pt>
                <c:pt idx="320">
                  <c:v>-16.007151022469898</c:v>
                </c:pt>
                <c:pt idx="321">
                  <c:v>-15.5294712595033</c:v>
                </c:pt>
                <c:pt idx="322">
                  <c:v>-15.214192099695399</c:v>
                </c:pt>
                <c:pt idx="323">
                  <c:v>-14.7578637616758</c:v>
                </c:pt>
                <c:pt idx="324">
                  <c:v>-14.384229554944501</c:v>
                </c:pt>
                <c:pt idx="325">
                  <c:v>-14.1971963168765</c:v>
                </c:pt>
                <c:pt idx="326">
                  <c:v>-14.174851377023201</c:v>
                </c:pt>
                <c:pt idx="327">
                  <c:v>-14.095909050634001</c:v>
                </c:pt>
                <c:pt idx="328">
                  <c:v>-14.081810031549599</c:v>
                </c:pt>
                <c:pt idx="329">
                  <c:v>-13.9024069859269</c:v>
                </c:pt>
                <c:pt idx="330">
                  <c:v>-13.724235552261799</c:v>
                </c:pt>
                <c:pt idx="331">
                  <c:v>-13.0969855627076</c:v>
                </c:pt>
                <c:pt idx="332">
                  <c:v>-12.8629466201802</c:v>
                </c:pt>
                <c:pt idx="333">
                  <c:v>-12.23384104953</c:v>
                </c:pt>
                <c:pt idx="334">
                  <c:v>-12.210789629452</c:v>
                </c:pt>
                <c:pt idx="335">
                  <c:v>-12.1568703299861</c:v>
                </c:pt>
                <c:pt idx="336">
                  <c:v>-11.658050474381501</c:v>
                </c:pt>
                <c:pt idx="337">
                  <c:v>-11.474224082993899</c:v>
                </c:pt>
                <c:pt idx="338">
                  <c:v>-11.457712996397801</c:v>
                </c:pt>
                <c:pt idx="339">
                  <c:v>-11.440816023446599</c:v>
                </c:pt>
                <c:pt idx="340">
                  <c:v>-11.1961471209045</c:v>
                </c:pt>
                <c:pt idx="341">
                  <c:v>-11.009133602637901</c:v>
                </c:pt>
                <c:pt idx="342">
                  <c:v>-10.371588681958301</c:v>
                </c:pt>
                <c:pt idx="343">
                  <c:v>-10.064836039528609</c:v>
                </c:pt>
                <c:pt idx="344">
                  <c:v>-10.059833645470199</c:v>
                </c:pt>
                <c:pt idx="345">
                  <c:v>-9.6470648720421401</c:v>
                </c:pt>
                <c:pt idx="346">
                  <c:v>-9.6223426718740672</c:v>
                </c:pt>
                <c:pt idx="347">
                  <c:v>-9.3984094831865406</c:v>
                </c:pt>
                <c:pt idx="348">
                  <c:v>-8.8338771106099792</c:v>
                </c:pt>
                <c:pt idx="349">
                  <c:v>-8.8112612291162904</c:v>
                </c:pt>
                <c:pt idx="350">
                  <c:v>-8.748790073899718</c:v>
                </c:pt>
                <c:pt idx="351">
                  <c:v>-8.1378114495132028</c:v>
                </c:pt>
                <c:pt idx="352">
                  <c:v>-7.4120851906884546</c:v>
                </c:pt>
                <c:pt idx="353">
                  <c:v>-7.1596433819972898</c:v>
                </c:pt>
                <c:pt idx="354">
                  <c:v>-5.9510952963264696</c:v>
                </c:pt>
                <c:pt idx="355">
                  <c:v>-5.7431823765457279</c:v>
                </c:pt>
                <c:pt idx="356">
                  <c:v>-4.307454172768197</c:v>
                </c:pt>
                <c:pt idx="357">
                  <c:v>-4.1667266928092497</c:v>
                </c:pt>
                <c:pt idx="358">
                  <c:v>-3.9120399706381992</c:v>
                </c:pt>
                <c:pt idx="359">
                  <c:v>-3.7647853927828598</c:v>
                </c:pt>
                <c:pt idx="360">
                  <c:v>-3.7267485125813198</c:v>
                </c:pt>
                <c:pt idx="361">
                  <c:v>-2.95844425496791</c:v>
                </c:pt>
                <c:pt idx="362">
                  <c:v>-2.9288005978189999</c:v>
                </c:pt>
                <c:pt idx="363">
                  <c:v>-2.8725627874570501</c:v>
                </c:pt>
                <c:pt idx="364">
                  <c:v>-2.7752921565695901</c:v>
                </c:pt>
                <c:pt idx="365">
                  <c:v>-2.6182571611250398</c:v>
                </c:pt>
                <c:pt idx="366">
                  <c:v>-2.29396551724138</c:v>
                </c:pt>
                <c:pt idx="367">
                  <c:v>-0.53226594032059904</c:v>
                </c:pt>
                <c:pt idx="368">
                  <c:v>0.51711165028821404</c:v>
                </c:pt>
                <c:pt idx="369">
                  <c:v>1.27650491553242</c:v>
                </c:pt>
                <c:pt idx="370">
                  <c:v>2.5425821851474502</c:v>
                </c:pt>
                <c:pt idx="371">
                  <c:v>3.6166437663263298</c:v>
                </c:pt>
                <c:pt idx="372">
                  <c:v>4.4530203136569897</c:v>
                </c:pt>
                <c:pt idx="373">
                  <c:v>4.8927275058369801</c:v>
                </c:pt>
                <c:pt idx="374">
                  <c:v>5.4744731708082499</c:v>
                </c:pt>
                <c:pt idx="375">
                  <c:v>5.9407003084386201</c:v>
                </c:pt>
                <c:pt idx="376">
                  <c:v>6.1263460410467454</c:v>
                </c:pt>
                <c:pt idx="377">
                  <c:v>6.2696623279938697</c:v>
                </c:pt>
                <c:pt idx="378">
                  <c:v>6.6913698646409001</c:v>
                </c:pt>
                <c:pt idx="379">
                  <c:v>9.4645287690150681</c:v>
                </c:pt>
                <c:pt idx="380">
                  <c:v>10.656700714827499</c:v>
                </c:pt>
                <c:pt idx="381">
                  <c:v>13.548032192491901</c:v>
                </c:pt>
                <c:pt idx="382">
                  <c:v>14.658173882149899</c:v>
                </c:pt>
                <c:pt idx="383">
                  <c:v>14.9678845067609</c:v>
                </c:pt>
                <c:pt idx="384">
                  <c:v>15.489250706221499</c:v>
                </c:pt>
                <c:pt idx="385">
                  <c:v>15.9003937368789</c:v>
                </c:pt>
                <c:pt idx="386">
                  <c:v>17.352474553830501</c:v>
                </c:pt>
                <c:pt idx="387">
                  <c:v>28.272893731148201</c:v>
                </c:pt>
                <c:pt idx="388">
                  <c:v>30.194045861106709</c:v>
                </c:pt>
                <c:pt idx="389">
                  <c:v>32.224741764860902</c:v>
                </c:pt>
                <c:pt idx="390">
                  <c:v>35.123980170489901</c:v>
                </c:pt>
                <c:pt idx="391">
                  <c:v>35.227250640500003</c:v>
                </c:pt>
                <c:pt idx="392">
                  <c:v>35.670890777407273</c:v>
                </c:pt>
                <c:pt idx="393">
                  <c:v>46.961504475455072</c:v>
                </c:pt>
                <c:pt idx="394">
                  <c:v>56.249252882082097</c:v>
                </c:pt>
                <c:pt idx="395">
                  <c:v>57.531002865972098</c:v>
                </c:pt>
              </c:numCache>
            </c:numRef>
          </c:val>
          <c:extLst>
            <c:ext xmlns:c16="http://schemas.microsoft.com/office/drawing/2014/chart" uri="{C3380CC4-5D6E-409C-BE32-E72D297353CC}">
              <c16:uniqueId val="{00000001-C756-A443-9846-D6BB5E63816F}"/>
            </c:ext>
          </c:extLst>
        </c:ser>
        <c:dLbls>
          <c:showLegendKey val="0"/>
          <c:showVal val="0"/>
          <c:showCatName val="0"/>
          <c:showSerName val="0"/>
          <c:showPercent val="0"/>
          <c:showBubbleSize val="0"/>
        </c:dLbls>
        <c:gapWidth val="0"/>
        <c:overlap val="100"/>
        <c:axId val="1499967264"/>
        <c:axId val="1023821360"/>
      </c:barChart>
      <c:lineChart>
        <c:grouping val="standard"/>
        <c:varyColors val="0"/>
        <c:ser>
          <c:idx val="2"/>
          <c:order val="2"/>
          <c:spPr>
            <a:ln w="12700">
              <a:solidFill>
                <a:sysClr val="windowText" lastClr="000000"/>
              </a:solidFill>
              <a:prstDash val="sysDot"/>
            </a:ln>
          </c:spPr>
          <c:marker>
            <c:symbol val="none"/>
          </c:marker>
          <c:cat>
            <c:numRef>
              <c:f>Sheet1!$A$2:$A$116</c:f>
              <c:numCache>
                <c:formatCode>General</c:formatCode>
                <c:ptCount val="1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numCache>
            </c:numRef>
          </c:cat>
          <c:val>
            <c:numRef>
              <c:f>Sheet1!$F$2:$F$397</c:f>
              <c:numCache>
                <c:formatCode>General</c:formatCode>
                <c:ptCount val="396"/>
                <c:pt idx="0">
                  <c:v>-35</c:v>
                </c:pt>
                <c:pt idx="1">
                  <c:v>-35</c:v>
                </c:pt>
                <c:pt idx="2">
                  <c:v>-35</c:v>
                </c:pt>
                <c:pt idx="3">
                  <c:v>-35</c:v>
                </c:pt>
                <c:pt idx="4">
                  <c:v>-35</c:v>
                </c:pt>
                <c:pt idx="5">
                  <c:v>-35</c:v>
                </c:pt>
                <c:pt idx="6">
                  <c:v>-35</c:v>
                </c:pt>
                <c:pt idx="7">
                  <c:v>-35</c:v>
                </c:pt>
                <c:pt idx="8">
                  <c:v>-35</c:v>
                </c:pt>
                <c:pt idx="9">
                  <c:v>-35</c:v>
                </c:pt>
                <c:pt idx="10">
                  <c:v>-35</c:v>
                </c:pt>
                <c:pt idx="11">
                  <c:v>-35</c:v>
                </c:pt>
                <c:pt idx="12">
                  <c:v>-35</c:v>
                </c:pt>
                <c:pt idx="13">
                  <c:v>-35</c:v>
                </c:pt>
                <c:pt idx="14">
                  <c:v>-35</c:v>
                </c:pt>
                <c:pt idx="15">
                  <c:v>-35</c:v>
                </c:pt>
                <c:pt idx="16">
                  <c:v>-35</c:v>
                </c:pt>
                <c:pt idx="17">
                  <c:v>-35</c:v>
                </c:pt>
                <c:pt idx="18">
                  <c:v>-35</c:v>
                </c:pt>
                <c:pt idx="19">
                  <c:v>-35</c:v>
                </c:pt>
                <c:pt idx="20">
                  <c:v>-35</c:v>
                </c:pt>
                <c:pt idx="21">
                  <c:v>-35</c:v>
                </c:pt>
                <c:pt idx="22">
                  <c:v>-35</c:v>
                </c:pt>
                <c:pt idx="23">
                  <c:v>-35</c:v>
                </c:pt>
                <c:pt idx="24">
                  <c:v>-35</c:v>
                </c:pt>
                <c:pt idx="25">
                  <c:v>-35</c:v>
                </c:pt>
                <c:pt idx="26">
                  <c:v>-35</c:v>
                </c:pt>
                <c:pt idx="27">
                  <c:v>-35</c:v>
                </c:pt>
                <c:pt idx="28">
                  <c:v>-35</c:v>
                </c:pt>
                <c:pt idx="29">
                  <c:v>-35</c:v>
                </c:pt>
                <c:pt idx="30">
                  <c:v>-35</c:v>
                </c:pt>
                <c:pt idx="31">
                  <c:v>-35</c:v>
                </c:pt>
                <c:pt idx="32">
                  <c:v>-35</c:v>
                </c:pt>
                <c:pt idx="33">
                  <c:v>-35</c:v>
                </c:pt>
                <c:pt idx="34">
                  <c:v>-35</c:v>
                </c:pt>
                <c:pt idx="35">
                  <c:v>-35</c:v>
                </c:pt>
                <c:pt idx="36">
                  <c:v>-35</c:v>
                </c:pt>
                <c:pt idx="37">
                  <c:v>-35</c:v>
                </c:pt>
                <c:pt idx="38">
                  <c:v>-35</c:v>
                </c:pt>
                <c:pt idx="39">
                  <c:v>-35</c:v>
                </c:pt>
                <c:pt idx="40">
                  <c:v>-35</c:v>
                </c:pt>
                <c:pt idx="41">
                  <c:v>-35</c:v>
                </c:pt>
                <c:pt idx="42">
                  <c:v>-35</c:v>
                </c:pt>
                <c:pt idx="43">
                  <c:v>-35</c:v>
                </c:pt>
                <c:pt idx="44">
                  <c:v>-35</c:v>
                </c:pt>
                <c:pt idx="45">
                  <c:v>-35</c:v>
                </c:pt>
                <c:pt idx="46">
                  <c:v>-35</c:v>
                </c:pt>
                <c:pt idx="47">
                  <c:v>-35</c:v>
                </c:pt>
                <c:pt idx="48">
                  <c:v>-35</c:v>
                </c:pt>
                <c:pt idx="49">
                  <c:v>-35</c:v>
                </c:pt>
                <c:pt idx="50">
                  <c:v>-35</c:v>
                </c:pt>
                <c:pt idx="51">
                  <c:v>-35</c:v>
                </c:pt>
                <c:pt idx="52">
                  <c:v>-35</c:v>
                </c:pt>
                <c:pt idx="53">
                  <c:v>-35</c:v>
                </c:pt>
                <c:pt idx="54">
                  <c:v>-35</c:v>
                </c:pt>
                <c:pt idx="55">
                  <c:v>-35</c:v>
                </c:pt>
                <c:pt idx="56">
                  <c:v>-35</c:v>
                </c:pt>
                <c:pt idx="57">
                  <c:v>-35</c:v>
                </c:pt>
                <c:pt idx="58">
                  <c:v>-35</c:v>
                </c:pt>
                <c:pt idx="59">
                  <c:v>-35</c:v>
                </c:pt>
                <c:pt idx="60">
                  <c:v>-35</c:v>
                </c:pt>
                <c:pt idx="61">
                  <c:v>-35</c:v>
                </c:pt>
                <c:pt idx="62">
                  <c:v>-35</c:v>
                </c:pt>
                <c:pt idx="63">
                  <c:v>-35</c:v>
                </c:pt>
                <c:pt idx="64">
                  <c:v>-35</c:v>
                </c:pt>
                <c:pt idx="65">
                  <c:v>-35</c:v>
                </c:pt>
                <c:pt idx="66">
                  <c:v>-35</c:v>
                </c:pt>
                <c:pt idx="67">
                  <c:v>-35</c:v>
                </c:pt>
                <c:pt idx="68">
                  <c:v>-35</c:v>
                </c:pt>
                <c:pt idx="69">
                  <c:v>-35</c:v>
                </c:pt>
                <c:pt idx="70">
                  <c:v>-35</c:v>
                </c:pt>
                <c:pt idx="71">
                  <c:v>-35</c:v>
                </c:pt>
                <c:pt idx="72">
                  <c:v>-35</c:v>
                </c:pt>
                <c:pt idx="73">
                  <c:v>-35</c:v>
                </c:pt>
                <c:pt idx="74">
                  <c:v>-35</c:v>
                </c:pt>
                <c:pt idx="75">
                  <c:v>-35</c:v>
                </c:pt>
                <c:pt idx="76">
                  <c:v>-35</c:v>
                </c:pt>
                <c:pt idx="77">
                  <c:v>-35</c:v>
                </c:pt>
                <c:pt idx="78">
                  <c:v>-35</c:v>
                </c:pt>
                <c:pt idx="79">
                  <c:v>-35</c:v>
                </c:pt>
                <c:pt idx="80">
                  <c:v>-35</c:v>
                </c:pt>
                <c:pt idx="81">
                  <c:v>-35</c:v>
                </c:pt>
                <c:pt idx="82">
                  <c:v>-35</c:v>
                </c:pt>
                <c:pt idx="83">
                  <c:v>-35</c:v>
                </c:pt>
                <c:pt idx="84">
                  <c:v>-35</c:v>
                </c:pt>
                <c:pt idx="85">
                  <c:v>-35</c:v>
                </c:pt>
                <c:pt idx="86">
                  <c:v>-35</c:v>
                </c:pt>
                <c:pt idx="87">
                  <c:v>-35</c:v>
                </c:pt>
                <c:pt idx="88">
                  <c:v>-35</c:v>
                </c:pt>
                <c:pt idx="89">
                  <c:v>-35</c:v>
                </c:pt>
                <c:pt idx="90">
                  <c:v>-35</c:v>
                </c:pt>
                <c:pt idx="91">
                  <c:v>-35</c:v>
                </c:pt>
                <c:pt idx="92">
                  <c:v>-35</c:v>
                </c:pt>
                <c:pt idx="93">
                  <c:v>-35</c:v>
                </c:pt>
                <c:pt idx="94">
                  <c:v>-35</c:v>
                </c:pt>
                <c:pt idx="95">
                  <c:v>-35</c:v>
                </c:pt>
                <c:pt idx="96">
                  <c:v>-35</c:v>
                </c:pt>
                <c:pt idx="97">
                  <c:v>-35</c:v>
                </c:pt>
                <c:pt idx="98">
                  <c:v>-35</c:v>
                </c:pt>
                <c:pt idx="99">
                  <c:v>-35</c:v>
                </c:pt>
                <c:pt idx="100">
                  <c:v>-35</c:v>
                </c:pt>
                <c:pt idx="101">
                  <c:v>-35</c:v>
                </c:pt>
                <c:pt idx="102">
                  <c:v>-35</c:v>
                </c:pt>
                <c:pt idx="103">
                  <c:v>-35</c:v>
                </c:pt>
                <c:pt idx="104">
                  <c:v>-35</c:v>
                </c:pt>
                <c:pt idx="105">
                  <c:v>-35</c:v>
                </c:pt>
                <c:pt idx="106">
                  <c:v>-35</c:v>
                </c:pt>
                <c:pt idx="107">
                  <c:v>-35</c:v>
                </c:pt>
                <c:pt idx="108">
                  <c:v>-35</c:v>
                </c:pt>
                <c:pt idx="109">
                  <c:v>-35</c:v>
                </c:pt>
                <c:pt idx="110">
                  <c:v>-35</c:v>
                </c:pt>
                <c:pt idx="111">
                  <c:v>-35</c:v>
                </c:pt>
                <c:pt idx="112">
                  <c:v>-35</c:v>
                </c:pt>
                <c:pt idx="113">
                  <c:v>-35</c:v>
                </c:pt>
                <c:pt idx="114">
                  <c:v>-35</c:v>
                </c:pt>
                <c:pt idx="115">
                  <c:v>-35</c:v>
                </c:pt>
                <c:pt idx="116">
                  <c:v>-35</c:v>
                </c:pt>
                <c:pt idx="117">
                  <c:v>-35</c:v>
                </c:pt>
                <c:pt idx="118">
                  <c:v>-35</c:v>
                </c:pt>
                <c:pt idx="119">
                  <c:v>-35</c:v>
                </c:pt>
                <c:pt idx="120">
                  <c:v>-35</c:v>
                </c:pt>
                <c:pt idx="121">
                  <c:v>-35</c:v>
                </c:pt>
                <c:pt idx="122">
                  <c:v>-35</c:v>
                </c:pt>
                <c:pt idx="123">
                  <c:v>-35</c:v>
                </c:pt>
                <c:pt idx="124">
                  <c:v>-35</c:v>
                </c:pt>
                <c:pt idx="125">
                  <c:v>-35</c:v>
                </c:pt>
                <c:pt idx="126">
                  <c:v>-35</c:v>
                </c:pt>
                <c:pt idx="127">
                  <c:v>-35</c:v>
                </c:pt>
                <c:pt idx="128">
                  <c:v>-35</c:v>
                </c:pt>
                <c:pt idx="129">
                  <c:v>-35</c:v>
                </c:pt>
                <c:pt idx="130">
                  <c:v>-35</c:v>
                </c:pt>
                <c:pt idx="131">
                  <c:v>-35</c:v>
                </c:pt>
                <c:pt idx="132">
                  <c:v>-35</c:v>
                </c:pt>
                <c:pt idx="133">
                  <c:v>-35</c:v>
                </c:pt>
                <c:pt idx="134">
                  <c:v>-35</c:v>
                </c:pt>
                <c:pt idx="135">
                  <c:v>-35</c:v>
                </c:pt>
                <c:pt idx="136">
                  <c:v>-35</c:v>
                </c:pt>
                <c:pt idx="137">
                  <c:v>-35</c:v>
                </c:pt>
                <c:pt idx="138">
                  <c:v>-35</c:v>
                </c:pt>
                <c:pt idx="139">
                  <c:v>-35</c:v>
                </c:pt>
                <c:pt idx="140">
                  <c:v>-35</c:v>
                </c:pt>
                <c:pt idx="141">
                  <c:v>-35</c:v>
                </c:pt>
                <c:pt idx="142">
                  <c:v>-35</c:v>
                </c:pt>
                <c:pt idx="143">
                  <c:v>-35</c:v>
                </c:pt>
                <c:pt idx="144">
                  <c:v>-35</c:v>
                </c:pt>
                <c:pt idx="145">
                  <c:v>-35</c:v>
                </c:pt>
                <c:pt idx="146">
                  <c:v>-35</c:v>
                </c:pt>
                <c:pt idx="147">
                  <c:v>-35</c:v>
                </c:pt>
                <c:pt idx="148">
                  <c:v>-35</c:v>
                </c:pt>
                <c:pt idx="149">
                  <c:v>-35</c:v>
                </c:pt>
                <c:pt idx="150">
                  <c:v>-35</c:v>
                </c:pt>
                <c:pt idx="151">
                  <c:v>-35</c:v>
                </c:pt>
                <c:pt idx="152">
                  <c:v>-35</c:v>
                </c:pt>
                <c:pt idx="153">
                  <c:v>-35</c:v>
                </c:pt>
                <c:pt idx="154">
                  <c:v>-35</c:v>
                </c:pt>
                <c:pt idx="155">
                  <c:v>-35</c:v>
                </c:pt>
                <c:pt idx="156">
                  <c:v>-35</c:v>
                </c:pt>
                <c:pt idx="157">
                  <c:v>-35</c:v>
                </c:pt>
                <c:pt idx="158">
                  <c:v>-35</c:v>
                </c:pt>
                <c:pt idx="159">
                  <c:v>-35</c:v>
                </c:pt>
                <c:pt idx="160">
                  <c:v>-35</c:v>
                </c:pt>
                <c:pt idx="161">
                  <c:v>-35</c:v>
                </c:pt>
                <c:pt idx="162">
                  <c:v>-35</c:v>
                </c:pt>
                <c:pt idx="163">
                  <c:v>-35</c:v>
                </c:pt>
                <c:pt idx="164">
                  <c:v>-35</c:v>
                </c:pt>
                <c:pt idx="165">
                  <c:v>-35</c:v>
                </c:pt>
                <c:pt idx="166">
                  <c:v>-35</c:v>
                </c:pt>
                <c:pt idx="167">
                  <c:v>-35</c:v>
                </c:pt>
                <c:pt idx="168">
                  <c:v>-35</c:v>
                </c:pt>
                <c:pt idx="169">
                  <c:v>-35</c:v>
                </c:pt>
                <c:pt idx="170">
                  <c:v>-35</c:v>
                </c:pt>
                <c:pt idx="171">
                  <c:v>-35</c:v>
                </c:pt>
                <c:pt idx="172">
                  <c:v>-35</c:v>
                </c:pt>
                <c:pt idx="173">
                  <c:v>-35</c:v>
                </c:pt>
                <c:pt idx="174">
                  <c:v>-35</c:v>
                </c:pt>
                <c:pt idx="175">
                  <c:v>-35</c:v>
                </c:pt>
                <c:pt idx="176">
                  <c:v>-35</c:v>
                </c:pt>
                <c:pt idx="177">
                  <c:v>-35</c:v>
                </c:pt>
                <c:pt idx="178">
                  <c:v>-35</c:v>
                </c:pt>
                <c:pt idx="179">
                  <c:v>-35</c:v>
                </c:pt>
                <c:pt idx="180">
                  <c:v>-35</c:v>
                </c:pt>
                <c:pt idx="181">
                  <c:v>-35</c:v>
                </c:pt>
                <c:pt idx="182">
                  <c:v>-35</c:v>
                </c:pt>
                <c:pt idx="183">
                  <c:v>-35</c:v>
                </c:pt>
                <c:pt idx="184">
                  <c:v>-35</c:v>
                </c:pt>
                <c:pt idx="185">
                  <c:v>-35</c:v>
                </c:pt>
                <c:pt idx="186">
                  <c:v>-35</c:v>
                </c:pt>
                <c:pt idx="187">
                  <c:v>-35</c:v>
                </c:pt>
                <c:pt idx="188">
                  <c:v>-35</c:v>
                </c:pt>
                <c:pt idx="189">
                  <c:v>-35</c:v>
                </c:pt>
                <c:pt idx="190">
                  <c:v>-35</c:v>
                </c:pt>
                <c:pt idx="191">
                  <c:v>-35</c:v>
                </c:pt>
                <c:pt idx="192">
                  <c:v>-35</c:v>
                </c:pt>
                <c:pt idx="193">
                  <c:v>-35</c:v>
                </c:pt>
                <c:pt idx="194">
                  <c:v>-35</c:v>
                </c:pt>
                <c:pt idx="195">
                  <c:v>-35</c:v>
                </c:pt>
                <c:pt idx="196">
                  <c:v>-35</c:v>
                </c:pt>
                <c:pt idx="197">
                  <c:v>-35</c:v>
                </c:pt>
                <c:pt idx="198">
                  <c:v>-35</c:v>
                </c:pt>
                <c:pt idx="199">
                  <c:v>-35</c:v>
                </c:pt>
                <c:pt idx="200">
                  <c:v>-35</c:v>
                </c:pt>
                <c:pt idx="201">
                  <c:v>-35</c:v>
                </c:pt>
                <c:pt idx="202">
                  <c:v>-35</c:v>
                </c:pt>
                <c:pt idx="203">
                  <c:v>-35</c:v>
                </c:pt>
                <c:pt idx="204">
                  <c:v>-35</c:v>
                </c:pt>
                <c:pt idx="205">
                  <c:v>-35</c:v>
                </c:pt>
                <c:pt idx="206">
                  <c:v>-35</c:v>
                </c:pt>
                <c:pt idx="207">
                  <c:v>-35</c:v>
                </c:pt>
                <c:pt idx="208">
                  <c:v>-35</c:v>
                </c:pt>
                <c:pt idx="209">
                  <c:v>-35</c:v>
                </c:pt>
                <c:pt idx="210">
                  <c:v>-35</c:v>
                </c:pt>
                <c:pt idx="211">
                  <c:v>-35</c:v>
                </c:pt>
                <c:pt idx="212">
                  <c:v>-35</c:v>
                </c:pt>
                <c:pt idx="213">
                  <c:v>-35</c:v>
                </c:pt>
                <c:pt idx="214">
                  <c:v>-35</c:v>
                </c:pt>
                <c:pt idx="215">
                  <c:v>-35</c:v>
                </c:pt>
                <c:pt idx="216">
                  <c:v>-35</c:v>
                </c:pt>
                <c:pt idx="217">
                  <c:v>-35</c:v>
                </c:pt>
                <c:pt idx="218">
                  <c:v>-35</c:v>
                </c:pt>
                <c:pt idx="219">
                  <c:v>-35</c:v>
                </c:pt>
                <c:pt idx="220">
                  <c:v>-35</c:v>
                </c:pt>
                <c:pt idx="221">
                  <c:v>-35</c:v>
                </c:pt>
                <c:pt idx="222">
                  <c:v>-35</c:v>
                </c:pt>
                <c:pt idx="223">
                  <c:v>-35</c:v>
                </c:pt>
                <c:pt idx="224">
                  <c:v>-35</c:v>
                </c:pt>
                <c:pt idx="225">
                  <c:v>-35</c:v>
                </c:pt>
                <c:pt idx="226">
                  <c:v>-35</c:v>
                </c:pt>
                <c:pt idx="227">
                  <c:v>-35</c:v>
                </c:pt>
                <c:pt idx="228">
                  <c:v>-35</c:v>
                </c:pt>
                <c:pt idx="229">
                  <c:v>-35</c:v>
                </c:pt>
                <c:pt idx="230">
                  <c:v>-35</c:v>
                </c:pt>
                <c:pt idx="231">
                  <c:v>-35</c:v>
                </c:pt>
                <c:pt idx="232">
                  <c:v>-35</c:v>
                </c:pt>
                <c:pt idx="233">
                  <c:v>-35</c:v>
                </c:pt>
                <c:pt idx="234">
                  <c:v>-35</c:v>
                </c:pt>
                <c:pt idx="235">
                  <c:v>-35</c:v>
                </c:pt>
                <c:pt idx="236">
                  <c:v>-35</c:v>
                </c:pt>
                <c:pt idx="237">
                  <c:v>-35</c:v>
                </c:pt>
                <c:pt idx="238">
                  <c:v>-35</c:v>
                </c:pt>
                <c:pt idx="239">
                  <c:v>-35</c:v>
                </c:pt>
                <c:pt idx="240">
                  <c:v>-35</c:v>
                </c:pt>
                <c:pt idx="241">
                  <c:v>-35</c:v>
                </c:pt>
                <c:pt idx="242">
                  <c:v>-35</c:v>
                </c:pt>
                <c:pt idx="243">
                  <c:v>-35</c:v>
                </c:pt>
                <c:pt idx="244">
                  <c:v>-35</c:v>
                </c:pt>
                <c:pt idx="245">
                  <c:v>-35</c:v>
                </c:pt>
                <c:pt idx="246">
                  <c:v>-35</c:v>
                </c:pt>
                <c:pt idx="247">
                  <c:v>-35</c:v>
                </c:pt>
                <c:pt idx="248">
                  <c:v>-35</c:v>
                </c:pt>
                <c:pt idx="249">
                  <c:v>-35</c:v>
                </c:pt>
                <c:pt idx="250">
                  <c:v>-35</c:v>
                </c:pt>
                <c:pt idx="251">
                  <c:v>-35</c:v>
                </c:pt>
                <c:pt idx="252">
                  <c:v>-35</c:v>
                </c:pt>
                <c:pt idx="253">
                  <c:v>-35</c:v>
                </c:pt>
                <c:pt idx="254">
                  <c:v>-35</c:v>
                </c:pt>
                <c:pt idx="255">
                  <c:v>-35</c:v>
                </c:pt>
                <c:pt idx="256">
                  <c:v>-35</c:v>
                </c:pt>
                <c:pt idx="257">
                  <c:v>-35</c:v>
                </c:pt>
                <c:pt idx="258">
                  <c:v>-35</c:v>
                </c:pt>
                <c:pt idx="259">
                  <c:v>-35</c:v>
                </c:pt>
                <c:pt idx="260">
                  <c:v>-35</c:v>
                </c:pt>
                <c:pt idx="261">
                  <c:v>-35</c:v>
                </c:pt>
                <c:pt idx="262">
                  <c:v>-35</c:v>
                </c:pt>
                <c:pt idx="263">
                  <c:v>-35</c:v>
                </c:pt>
                <c:pt idx="264">
                  <c:v>-35</c:v>
                </c:pt>
                <c:pt idx="265">
                  <c:v>-35</c:v>
                </c:pt>
                <c:pt idx="266">
                  <c:v>-35</c:v>
                </c:pt>
                <c:pt idx="267">
                  <c:v>-35</c:v>
                </c:pt>
                <c:pt idx="268">
                  <c:v>-35</c:v>
                </c:pt>
                <c:pt idx="269">
                  <c:v>-35</c:v>
                </c:pt>
                <c:pt idx="270">
                  <c:v>-35</c:v>
                </c:pt>
                <c:pt idx="271">
                  <c:v>-35</c:v>
                </c:pt>
                <c:pt idx="272">
                  <c:v>-35</c:v>
                </c:pt>
                <c:pt idx="273">
                  <c:v>-35</c:v>
                </c:pt>
                <c:pt idx="274">
                  <c:v>-35</c:v>
                </c:pt>
                <c:pt idx="275">
                  <c:v>-35</c:v>
                </c:pt>
                <c:pt idx="276">
                  <c:v>-35</c:v>
                </c:pt>
                <c:pt idx="277">
                  <c:v>-35</c:v>
                </c:pt>
                <c:pt idx="278">
                  <c:v>-35</c:v>
                </c:pt>
                <c:pt idx="279">
                  <c:v>-35</c:v>
                </c:pt>
                <c:pt idx="280">
                  <c:v>-35</c:v>
                </c:pt>
                <c:pt idx="281">
                  <c:v>-35</c:v>
                </c:pt>
                <c:pt idx="282">
                  <c:v>-35</c:v>
                </c:pt>
                <c:pt idx="283">
                  <c:v>-35</c:v>
                </c:pt>
                <c:pt idx="284">
                  <c:v>-35</c:v>
                </c:pt>
                <c:pt idx="285">
                  <c:v>-35</c:v>
                </c:pt>
                <c:pt idx="286">
                  <c:v>-35</c:v>
                </c:pt>
                <c:pt idx="287">
                  <c:v>-35</c:v>
                </c:pt>
                <c:pt idx="288">
                  <c:v>-35</c:v>
                </c:pt>
                <c:pt idx="289">
                  <c:v>-35</c:v>
                </c:pt>
                <c:pt idx="290">
                  <c:v>-35</c:v>
                </c:pt>
                <c:pt idx="291">
                  <c:v>-35</c:v>
                </c:pt>
                <c:pt idx="292">
                  <c:v>-35</c:v>
                </c:pt>
                <c:pt idx="293">
                  <c:v>-35</c:v>
                </c:pt>
                <c:pt idx="294">
                  <c:v>-35</c:v>
                </c:pt>
                <c:pt idx="295">
                  <c:v>-35</c:v>
                </c:pt>
                <c:pt idx="296">
                  <c:v>-35</c:v>
                </c:pt>
                <c:pt idx="297">
                  <c:v>-35</c:v>
                </c:pt>
                <c:pt idx="298">
                  <c:v>-35</c:v>
                </c:pt>
                <c:pt idx="299">
                  <c:v>-35</c:v>
                </c:pt>
                <c:pt idx="300">
                  <c:v>-35</c:v>
                </c:pt>
                <c:pt idx="301">
                  <c:v>-35</c:v>
                </c:pt>
                <c:pt idx="302">
                  <c:v>-35</c:v>
                </c:pt>
                <c:pt idx="303">
                  <c:v>-35</c:v>
                </c:pt>
                <c:pt idx="304">
                  <c:v>-35</c:v>
                </c:pt>
                <c:pt idx="305">
                  <c:v>-35</c:v>
                </c:pt>
                <c:pt idx="306">
                  <c:v>-35</c:v>
                </c:pt>
                <c:pt idx="307">
                  <c:v>-35</c:v>
                </c:pt>
                <c:pt idx="308">
                  <c:v>-35</c:v>
                </c:pt>
                <c:pt idx="309">
                  <c:v>-35</c:v>
                </c:pt>
                <c:pt idx="310">
                  <c:v>-35</c:v>
                </c:pt>
                <c:pt idx="311">
                  <c:v>-35</c:v>
                </c:pt>
                <c:pt idx="312">
                  <c:v>-35</c:v>
                </c:pt>
                <c:pt idx="313">
                  <c:v>-35</c:v>
                </c:pt>
                <c:pt idx="314">
                  <c:v>-35</c:v>
                </c:pt>
                <c:pt idx="315">
                  <c:v>-35</c:v>
                </c:pt>
                <c:pt idx="316">
                  <c:v>-35</c:v>
                </c:pt>
                <c:pt idx="317">
                  <c:v>-35</c:v>
                </c:pt>
                <c:pt idx="318">
                  <c:v>-35</c:v>
                </c:pt>
                <c:pt idx="319">
                  <c:v>-35</c:v>
                </c:pt>
                <c:pt idx="320">
                  <c:v>-35</c:v>
                </c:pt>
                <c:pt idx="321">
                  <c:v>-35</c:v>
                </c:pt>
                <c:pt idx="322">
                  <c:v>-35</c:v>
                </c:pt>
                <c:pt idx="323">
                  <c:v>-35</c:v>
                </c:pt>
                <c:pt idx="324">
                  <c:v>-35</c:v>
                </c:pt>
                <c:pt idx="325">
                  <c:v>-35</c:v>
                </c:pt>
                <c:pt idx="326">
                  <c:v>-35</c:v>
                </c:pt>
                <c:pt idx="327">
                  <c:v>-35</c:v>
                </c:pt>
                <c:pt idx="328">
                  <c:v>-35</c:v>
                </c:pt>
                <c:pt idx="329">
                  <c:v>-35</c:v>
                </c:pt>
                <c:pt idx="330">
                  <c:v>-35</c:v>
                </c:pt>
                <c:pt idx="331">
                  <c:v>-35</c:v>
                </c:pt>
                <c:pt idx="332">
                  <c:v>-35</c:v>
                </c:pt>
                <c:pt idx="333">
                  <c:v>-35</c:v>
                </c:pt>
                <c:pt idx="334">
                  <c:v>-35</c:v>
                </c:pt>
                <c:pt idx="335">
                  <c:v>-35</c:v>
                </c:pt>
                <c:pt idx="336">
                  <c:v>-35</c:v>
                </c:pt>
                <c:pt idx="337">
                  <c:v>-35</c:v>
                </c:pt>
                <c:pt idx="338">
                  <c:v>-35</c:v>
                </c:pt>
                <c:pt idx="339">
                  <c:v>-35</c:v>
                </c:pt>
                <c:pt idx="340">
                  <c:v>-35</c:v>
                </c:pt>
                <c:pt idx="341">
                  <c:v>-35</c:v>
                </c:pt>
                <c:pt idx="342">
                  <c:v>-35</c:v>
                </c:pt>
                <c:pt idx="343">
                  <c:v>-35</c:v>
                </c:pt>
                <c:pt idx="344">
                  <c:v>-35</c:v>
                </c:pt>
                <c:pt idx="345">
                  <c:v>-35</c:v>
                </c:pt>
                <c:pt idx="346">
                  <c:v>-35</c:v>
                </c:pt>
                <c:pt idx="347">
                  <c:v>-35</c:v>
                </c:pt>
                <c:pt idx="348">
                  <c:v>-35</c:v>
                </c:pt>
                <c:pt idx="349">
                  <c:v>-35</c:v>
                </c:pt>
                <c:pt idx="350">
                  <c:v>-35</c:v>
                </c:pt>
                <c:pt idx="351">
                  <c:v>-35</c:v>
                </c:pt>
                <c:pt idx="352">
                  <c:v>-35</c:v>
                </c:pt>
                <c:pt idx="353">
                  <c:v>-35</c:v>
                </c:pt>
                <c:pt idx="354">
                  <c:v>-35</c:v>
                </c:pt>
                <c:pt idx="355">
                  <c:v>-35</c:v>
                </c:pt>
                <c:pt idx="356">
                  <c:v>-35</c:v>
                </c:pt>
                <c:pt idx="357">
                  <c:v>-35</c:v>
                </c:pt>
                <c:pt idx="358">
                  <c:v>-35</c:v>
                </c:pt>
                <c:pt idx="359">
                  <c:v>-35</c:v>
                </c:pt>
                <c:pt idx="360">
                  <c:v>-35</c:v>
                </c:pt>
                <c:pt idx="361">
                  <c:v>-35</c:v>
                </c:pt>
                <c:pt idx="362">
                  <c:v>-35</c:v>
                </c:pt>
                <c:pt idx="363">
                  <c:v>-35</c:v>
                </c:pt>
                <c:pt idx="364">
                  <c:v>-35</c:v>
                </c:pt>
                <c:pt idx="365">
                  <c:v>-35</c:v>
                </c:pt>
                <c:pt idx="366">
                  <c:v>-35</c:v>
                </c:pt>
                <c:pt idx="367">
                  <c:v>-35</c:v>
                </c:pt>
                <c:pt idx="368">
                  <c:v>-35</c:v>
                </c:pt>
                <c:pt idx="369">
                  <c:v>-35</c:v>
                </c:pt>
                <c:pt idx="370">
                  <c:v>-35</c:v>
                </c:pt>
                <c:pt idx="371">
                  <c:v>-35</c:v>
                </c:pt>
                <c:pt idx="372">
                  <c:v>-35</c:v>
                </c:pt>
                <c:pt idx="373">
                  <c:v>-35</c:v>
                </c:pt>
                <c:pt idx="374">
                  <c:v>-35</c:v>
                </c:pt>
                <c:pt idx="375">
                  <c:v>-35</c:v>
                </c:pt>
                <c:pt idx="376">
                  <c:v>-35</c:v>
                </c:pt>
                <c:pt idx="377">
                  <c:v>-35</c:v>
                </c:pt>
                <c:pt idx="378">
                  <c:v>-35</c:v>
                </c:pt>
                <c:pt idx="379">
                  <c:v>-35</c:v>
                </c:pt>
                <c:pt idx="380">
                  <c:v>-35</c:v>
                </c:pt>
                <c:pt idx="381">
                  <c:v>-35</c:v>
                </c:pt>
                <c:pt idx="382">
                  <c:v>-35</c:v>
                </c:pt>
                <c:pt idx="383">
                  <c:v>-35</c:v>
                </c:pt>
                <c:pt idx="384">
                  <c:v>-35</c:v>
                </c:pt>
                <c:pt idx="385">
                  <c:v>-35</c:v>
                </c:pt>
                <c:pt idx="386">
                  <c:v>-35</c:v>
                </c:pt>
                <c:pt idx="387">
                  <c:v>-35</c:v>
                </c:pt>
                <c:pt idx="388">
                  <c:v>-35</c:v>
                </c:pt>
                <c:pt idx="389">
                  <c:v>-35</c:v>
                </c:pt>
                <c:pt idx="390">
                  <c:v>-35</c:v>
                </c:pt>
                <c:pt idx="391">
                  <c:v>-35</c:v>
                </c:pt>
                <c:pt idx="392">
                  <c:v>-35</c:v>
                </c:pt>
                <c:pt idx="393">
                  <c:v>-35</c:v>
                </c:pt>
                <c:pt idx="394">
                  <c:v>-35</c:v>
                </c:pt>
                <c:pt idx="395">
                  <c:v>-35</c:v>
                </c:pt>
              </c:numCache>
            </c:numRef>
          </c:val>
          <c:smooth val="0"/>
          <c:extLst>
            <c:ext xmlns:c16="http://schemas.microsoft.com/office/drawing/2014/chart" uri="{C3380CC4-5D6E-409C-BE32-E72D297353CC}">
              <c16:uniqueId val="{00000002-C756-A443-9846-D6BB5E63816F}"/>
            </c:ext>
          </c:extLst>
        </c:ser>
        <c:dLbls>
          <c:showLegendKey val="0"/>
          <c:showVal val="0"/>
          <c:showCatName val="0"/>
          <c:showSerName val="0"/>
          <c:showPercent val="0"/>
          <c:showBubbleSize val="0"/>
        </c:dLbls>
        <c:marker val="1"/>
        <c:smooth val="0"/>
        <c:axId val="1499967264"/>
        <c:axId val="1023821360"/>
      </c:lineChart>
      <c:catAx>
        <c:axId val="1499967264"/>
        <c:scaling>
          <c:orientation val="minMax"/>
        </c:scaling>
        <c:delete val="0"/>
        <c:axPos val="b"/>
        <c:numFmt formatCode="General" sourceLinked="1"/>
        <c:majorTickMark val="none"/>
        <c:minorTickMark val="none"/>
        <c:tickLblPos val="none"/>
        <c:spPr>
          <a:ln w="9525">
            <a:solidFill>
              <a:srgbClr val="000000"/>
            </a:solidFill>
          </a:ln>
        </c:spPr>
        <c:txPr>
          <a:bodyPr/>
          <a:lstStyle/>
          <a:p>
            <a:pPr>
              <a:defRPr lang="ja-JP"/>
            </a:pPr>
            <a:endParaRPr lang="en-US"/>
          </a:p>
        </c:txPr>
        <c:crossAx val="1023821360"/>
        <c:crosses val="autoZero"/>
        <c:auto val="1"/>
        <c:lblAlgn val="ctr"/>
        <c:lblOffset val="100"/>
        <c:noMultiLvlLbl val="0"/>
      </c:catAx>
      <c:valAx>
        <c:axId val="1023821360"/>
        <c:scaling>
          <c:orientation val="minMax"/>
        </c:scaling>
        <c:delete val="0"/>
        <c:axPos val="l"/>
        <c:title>
          <c:tx>
            <c:rich>
              <a:bodyPr rot="-5400000" vert="horz"/>
              <a:lstStyle/>
              <a:p>
                <a:pPr>
                  <a:defRPr lang="ja-JP" sz="1050" b="0"/>
                </a:pPr>
                <a:r>
                  <a:rPr lang="en-US" sz="1050" b="0"/>
                  <a:t>Change in Spleen Volume</a:t>
                </a:r>
              </a:p>
              <a:p>
                <a:pPr>
                  <a:defRPr lang="ja-JP" sz="1050" b="0"/>
                </a:pPr>
                <a:endParaRPr lang="en-US" sz="1050" b="0"/>
              </a:p>
            </c:rich>
          </c:tx>
          <c:overlay val="0"/>
        </c:title>
        <c:numFmt formatCode="General" sourceLinked="1"/>
        <c:majorTickMark val="out"/>
        <c:minorTickMark val="none"/>
        <c:tickLblPos val="nextTo"/>
        <c:spPr>
          <a:noFill/>
          <a:ln w="9525">
            <a:solidFill>
              <a:srgbClr val="000000"/>
            </a:solidFill>
          </a:ln>
        </c:spPr>
        <c:txPr>
          <a:bodyPr/>
          <a:lstStyle/>
          <a:p>
            <a:pPr>
              <a:defRPr lang="ja-JP" sz="1400"/>
            </a:pPr>
            <a:endParaRPr lang="en-US"/>
          </a:p>
        </c:txPr>
        <c:crossAx val="1499967264"/>
        <c:crosses val="autoZero"/>
        <c:crossBetween val="between"/>
      </c:valAx>
      <c:spPr>
        <a:noFill/>
        <a:ln>
          <a:noFill/>
        </a:ln>
      </c:spPr>
    </c:plotArea>
    <c:plotVisOnly val="1"/>
    <c:dispBlanksAs val="gap"/>
    <c:showDLblsOverMax val="0"/>
  </c:chart>
  <c:txPr>
    <a:bodyPr/>
    <a:lstStyle/>
    <a:p>
      <a:pPr>
        <a:defRPr baseline="0">
          <a:solidFill>
            <a:schemeClr val="tx1"/>
          </a:solidFill>
          <a:latin typeface="arial"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058648642370999"/>
          <c:y val="3.773489195252E-2"/>
          <c:w val="0.84239460788897802"/>
          <c:h val="0.88091465990705498"/>
        </c:manualLayout>
      </c:layout>
      <c:barChart>
        <c:barDir val="col"/>
        <c:grouping val="clustered"/>
        <c:varyColors val="0"/>
        <c:ser>
          <c:idx val="0"/>
          <c:order val="0"/>
          <c:tx>
            <c:strRef>
              <c:f>Sheet1!$E$2</c:f>
              <c:strCache>
                <c:ptCount val="1"/>
                <c:pt idx="0">
                  <c:v>MMB (N = 174)</c:v>
                </c:pt>
              </c:strCache>
            </c:strRef>
          </c:tx>
          <c:spPr>
            <a:solidFill>
              <a:srgbClr val="0070C0"/>
            </a:solidFill>
            <a:ln>
              <a:noFill/>
            </a:ln>
          </c:spPr>
          <c:invertIfNegative val="0"/>
          <c:cat>
            <c:numRef>
              <c:f>Sheet1!$A$2:$A$374</c:f>
              <c:numCache>
                <c:formatCode>General</c:formatCode>
                <c:ptCount val="37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numCache>
            </c:numRef>
          </c:cat>
          <c:val>
            <c:numRef>
              <c:f>Sheet1!$B$2:$B$175</c:f>
              <c:numCache>
                <c:formatCode>General</c:formatCode>
                <c:ptCount val="174"/>
                <c:pt idx="0">
                  <c:v>-100</c:v>
                </c:pt>
                <c:pt idx="1">
                  <c:v>-100</c:v>
                </c:pt>
                <c:pt idx="2">
                  <c:v>-100</c:v>
                </c:pt>
                <c:pt idx="3">
                  <c:v>-99.417249417249394</c:v>
                </c:pt>
                <c:pt idx="4">
                  <c:v>-98.910675381263601</c:v>
                </c:pt>
                <c:pt idx="5">
                  <c:v>-96.315789473684035</c:v>
                </c:pt>
                <c:pt idx="6">
                  <c:v>-96.071428571428484</c:v>
                </c:pt>
                <c:pt idx="7">
                  <c:v>-95.028409090909079</c:v>
                </c:pt>
                <c:pt idx="8">
                  <c:v>-94.897959183673507</c:v>
                </c:pt>
                <c:pt idx="9">
                  <c:v>-93.116883116882917</c:v>
                </c:pt>
                <c:pt idx="10">
                  <c:v>-89.361702127659385</c:v>
                </c:pt>
                <c:pt idx="11">
                  <c:v>-88.83928571428568</c:v>
                </c:pt>
                <c:pt idx="12">
                  <c:v>-87.834821428571402</c:v>
                </c:pt>
                <c:pt idx="13">
                  <c:v>-87.455726092089535</c:v>
                </c:pt>
                <c:pt idx="14">
                  <c:v>-87.096774193548299</c:v>
                </c:pt>
                <c:pt idx="15">
                  <c:v>-85.748792270531268</c:v>
                </c:pt>
                <c:pt idx="16">
                  <c:v>-84.556574923547402</c:v>
                </c:pt>
                <c:pt idx="17">
                  <c:v>-84.472049689440993</c:v>
                </c:pt>
                <c:pt idx="18">
                  <c:v>-84.349593495934997</c:v>
                </c:pt>
                <c:pt idx="19">
                  <c:v>-84.317343173431539</c:v>
                </c:pt>
                <c:pt idx="20">
                  <c:v>-84.302325581395394</c:v>
                </c:pt>
                <c:pt idx="21">
                  <c:v>-83.3</c:v>
                </c:pt>
                <c:pt idx="22">
                  <c:v>-82.978723404255305</c:v>
                </c:pt>
                <c:pt idx="23">
                  <c:v>-82.236842105263179</c:v>
                </c:pt>
                <c:pt idx="24">
                  <c:v>-82.015810276679716</c:v>
                </c:pt>
                <c:pt idx="25">
                  <c:v>-80.020387359836718</c:v>
                </c:pt>
                <c:pt idx="26">
                  <c:v>-79.059829059829099</c:v>
                </c:pt>
                <c:pt idx="27">
                  <c:v>-75.454545454545496</c:v>
                </c:pt>
                <c:pt idx="28">
                  <c:v>-75.155279503105518</c:v>
                </c:pt>
                <c:pt idx="29">
                  <c:v>-75</c:v>
                </c:pt>
                <c:pt idx="30">
                  <c:v>-74.761904761904802</c:v>
                </c:pt>
                <c:pt idx="31">
                  <c:v>-74.074074074074048</c:v>
                </c:pt>
                <c:pt idx="32">
                  <c:v>-73.809523809523782</c:v>
                </c:pt>
                <c:pt idx="33">
                  <c:v>-73.773209549071595</c:v>
                </c:pt>
                <c:pt idx="34">
                  <c:v>-73.765432098765316</c:v>
                </c:pt>
                <c:pt idx="35">
                  <c:v>-70.426829268292707</c:v>
                </c:pt>
                <c:pt idx="36">
                  <c:v>-67.893401015228378</c:v>
                </c:pt>
                <c:pt idx="37">
                  <c:v>-67.717647058823502</c:v>
                </c:pt>
                <c:pt idx="38">
                  <c:v>-65.779883381924179</c:v>
                </c:pt>
                <c:pt idx="39">
                  <c:v>-65.7777777777777</c:v>
                </c:pt>
                <c:pt idx="40">
                  <c:v>-65.573770491803216</c:v>
                </c:pt>
                <c:pt idx="41">
                  <c:v>-64.617486338797718</c:v>
                </c:pt>
                <c:pt idx="42">
                  <c:v>-63.988919667589997</c:v>
                </c:pt>
                <c:pt idx="43">
                  <c:v>-63.636363636363598</c:v>
                </c:pt>
                <c:pt idx="44">
                  <c:v>-61.376404494381973</c:v>
                </c:pt>
                <c:pt idx="45">
                  <c:v>-61.204481792717019</c:v>
                </c:pt>
                <c:pt idx="46">
                  <c:v>-60.989010989011</c:v>
                </c:pt>
                <c:pt idx="47">
                  <c:v>-60.227272727272698</c:v>
                </c:pt>
                <c:pt idx="48">
                  <c:v>-59.651162790697619</c:v>
                </c:pt>
                <c:pt idx="49">
                  <c:v>-59.631147540983598</c:v>
                </c:pt>
                <c:pt idx="50">
                  <c:v>-59.469696969696919</c:v>
                </c:pt>
                <c:pt idx="51">
                  <c:v>-57.142857142857103</c:v>
                </c:pt>
                <c:pt idx="52">
                  <c:v>-57.123655913978503</c:v>
                </c:pt>
                <c:pt idx="53">
                  <c:v>-56.153846153846061</c:v>
                </c:pt>
                <c:pt idx="54">
                  <c:v>-55.182926829268297</c:v>
                </c:pt>
                <c:pt idx="55">
                  <c:v>-54.651162790697619</c:v>
                </c:pt>
                <c:pt idx="56">
                  <c:v>-54.545454545454596</c:v>
                </c:pt>
                <c:pt idx="57">
                  <c:v>-53.139013452914803</c:v>
                </c:pt>
                <c:pt idx="58">
                  <c:v>-52.7292576419214</c:v>
                </c:pt>
                <c:pt idx="59">
                  <c:v>-52.546296296296219</c:v>
                </c:pt>
                <c:pt idx="60">
                  <c:v>-49.675324675324703</c:v>
                </c:pt>
                <c:pt idx="61">
                  <c:v>-49.350649350649178</c:v>
                </c:pt>
                <c:pt idx="62">
                  <c:v>-48.504983388704296</c:v>
                </c:pt>
                <c:pt idx="63">
                  <c:v>-46.862565044383203</c:v>
                </c:pt>
                <c:pt idx="64">
                  <c:v>-46.777003484320574</c:v>
                </c:pt>
                <c:pt idx="65">
                  <c:v>-46.167247386759598</c:v>
                </c:pt>
                <c:pt idx="66">
                  <c:v>-44.654088050314378</c:v>
                </c:pt>
                <c:pt idx="67">
                  <c:v>-44.273743016759802</c:v>
                </c:pt>
                <c:pt idx="68">
                  <c:v>-43.554006968641019</c:v>
                </c:pt>
                <c:pt idx="69">
                  <c:v>-43.243243243243192</c:v>
                </c:pt>
                <c:pt idx="70">
                  <c:v>-43.019323671497503</c:v>
                </c:pt>
                <c:pt idx="71">
                  <c:v>-42.559523809523803</c:v>
                </c:pt>
                <c:pt idx="72">
                  <c:v>-42.539267015706727</c:v>
                </c:pt>
                <c:pt idx="73">
                  <c:v>-41.298701298701303</c:v>
                </c:pt>
                <c:pt idx="74">
                  <c:v>-40.858208955223873</c:v>
                </c:pt>
                <c:pt idx="75">
                  <c:v>-39.972602739726</c:v>
                </c:pt>
                <c:pt idx="76">
                  <c:v>-38.104838709677402</c:v>
                </c:pt>
                <c:pt idx="77">
                  <c:v>-35.681818181818173</c:v>
                </c:pt>
                <c:pt idx="78">
                  <c:v>-35.185185185185198</c:v>
                </c:pt>
                <c:pt idx="79">
                  <c:v>-33.59375</c:v>
                </c:pt>
                <c:pt idx="80">
                  <c:v>-33.163265306122398</c:v>
                </c:pt>
                <c:pt idx="81">
                  <c:v>-32.692307692307701</c:v>
                </c:pt>
                <c:pt idx="82">
                  <c:v>-32.433356117566703</c:v>
                </c:pt>
                <c:pt idx="83">
                  <c:v>-31.708494208494201</c:v>
                </c:pt>
                <c:pt idx="84">
                  <c:v>-31.242740998838599</c:v>
                </c:pt>
                <c:pt idx="85">
                  <c:v>-30.2631578947368</c:v>
                </c:pt>
                <c:pt idx="86">
                  <c:v>-30.0710659898477</c:v>
                </c:pt>
                <c:pt idx="87">
                  <c:v>-29.918981481481499</c:v>
                </c:pt>
                <c:pt idx="88">
                  <c:v>-29.814814814814799</c:v>
                </c:pt>
                <c:pt idx="89">
                  <c:v>-29.7777777777778</c:v>
                </c:pt>
                <c:pt idx="90">
                  <c:v>-29.411764705882309</c:v>
                </c:pt>
                <c:pt idx="91">
                  <c:v>-29.2372881355932</c:v>
                </c:pt>
                <c:pt idx="92">
                  <c:v>-29.2134831460674</c:v>
                </c:pt>
                <c:pt idx="93">
                  <c:v>-28.421900161030599</c:v>
                </c:pt>
                <c:pt idx="94">
                  <c:v>-27.6666666666667</c:v>
                </c:pt>
                <c:pt idx="95">
                  <c:v>-27.1551724137931</c:v>
                </c:pt>
                <c:pt idx="96">
                  <c:v>-26.8050541516245</c:v>
                </c:pt>
                <c:pt idx="97">
                  <c:v>-26.349206349206291</c:v>
                </c:pt>
                <c:pt idx="98">
                  <c:v>-25.709219858156001</c:v>
                </c:pt>
                <c:pt idx="99">
                  <c:v>-23.7394957983193</c:v>
                </c:pt>
                <c:pt idx="100">
                  <c:v>-22.3684210526316</c:v>
                </c:pt>
                <c:pt idx="101">
                  <c:v>-22.222222222222179</c:v>
                </c:pt>
                <c:pt idx="102">
                  <c:v>-21.953559777393981</c:v>
                </c:pt>
                <c:pt idx="103">
                  <c:v>-21.644295302013401</c:v>
                </c:pt>
                <c:pt idx="104">
                  <c:v>-20.588235294117599</c:v>
                </c:pt>
                <c:pt idx="105">
                  <c:v>-19.522912743251691</c:v>
                </c:pt>
                <c:pt idx="106">
                  <c:v>-17.578125</c:v>
                </c:pt>
                <c:pt idx="107">
                  <c:v>-17.446393762183199</c:v>
                </c:pt>
                <c:pt idx="108">
                  <c:v>-17.0353982300885</c:v>
                </c:pt>
                <c:pt idx="109">
                  <c:v>-16.270155960877599</c:v>
                </c:pt>
                <c:pt idx="110">
                  <c:v>-14.7619047619048</c:v>
                </c:pt>
                <c:pt idx="111">
                  <c:v>-14.4376899696049</c:v>
                </c:pt>
                <c:pt idx="112">
                  <c:v>-11.1111111111111</c:v>
                </c:pt>
                <c:pt idx="113">
                  <c:v>-10.308943089430899</c:v>
                </c:pt>
                <c:pt idx="114">
                  <c:v>-10.15625</c:v>
                </c:pt>
                <c:pt idx="115">
                  <c:v>-8.5365853658536608</c:v>
                </c:pt>
                <c:pt idx="116">
                  <c:v>-8.4437086092715159</c:v>
                </c:pt>
                <c:pt idx="117">
                  <c:v>-7.6612903225806503</c:v>
                </c:pt>
                <c:pt idx="118">
                  <c:v>-7.2972972972972876</c:v>
                </c:pt>
                <c:pt idx="119">
                  <c:v>-6.8319838056680204</c:v>
                </c:pt>
                <c:pt idx="120">
                  <c:v>-6.0331825037707301</c:v>
                </c:pt>
                <c:pt idx="121">
                  <c:v>-5</c:v>
                </c:pt>
                <c:pt idx="122">
                  <c:v>-4.4943820224719087</c:v>
                </c:pt>
                <c:pt idx="123">
                  <c:v>-3.571428571428569</c:v>
                </c:pt>
                <c:pt idx="124">
                  <c:v>-3.1378600823045302</c:v>
                </c:pt>
                <c:pt idx="125">
                  <c:v>-2.8409090909090891</c:v>
                </c:pt>
                <c:pt idx="126">
                  <c:v>-1.0869565217391299</c:v>
                </c:pt>
                <c:pt idx="127">
                  <c:v>0.45454545454546402</c:v>
                </c:pt>
                <c:pt idx="128">
                  <c:v>0.80645161290322298</c:v>
                </c:pt>
                <c:pt idx="129">
                  <c:v>2.6509347226478801</c:v>
                </c:pt>
                <c:pt idx="130">
                  <c:v>3.3018867924528301</c:v>
                </c:pt>
                <c:pt idx="131">
                  <c:v>3.7037037037037099</c:v>
                </c:pt>
                <c:pt idx="132">
                  <c:v>5.1401869158878526</c:v>
                </c:pt>
                <c:pt idx="133">
                  <c:v>5.3571428571428532</c:v>
                </c:pt>
                <c:pt idx="134">
                  <c:v>6.0483870967741797</c:v>
                </c:pt>
                <c:pt idx="135">
                  <c:v>6.4935064935064899</c:v>
                </c:pt>
                <c:pt idx="136">
                  <c:v>8.2300275482093692</c:v>
                </c:pt>
                <c:pt idx="137">
                  <c:v>9.0413943355119972</c:v>
                </c:pt>
                <c:pt idx="138">
                  <c:v>9.9250936329588004</c:v>
                </c:pt>
                <c:pt idx="139">
                  <c:v>14.6907216494845</c:v>
                </c:pt>
                <c:pt idx="140">
                  <c:v>15.7587548638132</c:v>
                </c:pt>
                <c:pt idx="141">
                  <c:v>16.351351351351401</c:v>
                </c:pt>
                <c:pt idx="142">
                  <c:v>16.923076923076891</c:v>
                </c:pt>
                <c:pt idx="143">
                  <c:v>18.106995884773699</c:v>
                </c:pt>
                <c:pt idx="144">
                  <c:v>19.2930780559646</c:v>
                </c:pt>
                <c:pt idx="145">
                  <c:v>21.153846153846199</c:v>
                </c:pt>
                <c:pt idx="146">
                  <c:v>21.551724137931</c:v>
                </c:pt>
                <c:pt idx="147">
                  <c:v>23.407407407407401</c:v>
                </c:pt>
                <c:pt idx="148">
                  <c:v>24.9739311783107</c:v>
                </c:pt>
                <c:pt idx="149">
                  <c:v>28.321678321678299</c:v>
                </c:pt>
                <c:pt idx="150">
                  <c:v>30.4190751445087</c:v>
                </c:pt>
                <c:pt idx="151">
                  <c:v>31.25</c:v>
                </c:pt>
                <c:pt idx="152">
                  <c:v>34.131736526946099</c:v>
                </c:pt>
                <c:pt idx="153">
                  <c:v>36.3888888888889</c:v>
                </c:pt>
                <c:pt idx="154">
                  <c:v>37.142857142857103</c:v>
                </c:pt>
                <c:pt idx="155">
                  <c:v>40.259740259740219</c:v>
                </c:pt>
                <c:pt idx="156">
                  <c:v>40.909090909090899</c:v>
                </c:pt>
                <c:pt idx="157">
                  <c:v>41.1458333333333</c:v>
                </c:pt>
                <c:pt idx="158">
                  <c:v>41.25</c:v>
                </c:pt>
                <c:pt idx="159">
                  <c:v>41.950113378684797</c:v>
                </c:pt>
                <c:pt idx="160">
                  <c:v>46.052631578947327</c:v>
                </c:pt>
                <c:pt idx="161">
                  <c:v>46.875</c:v>
                </c:pt>
                <c:pt idx="162">
                  <c:v>51.3888888888889</c:v>
                </c:pt>
                <c:pt idx="163">
                  <c:v>59.549689440993802</c:v>
                </c:pt>
                <c:pt idx="164">
                  <c:v>75.201288244766502</c:v>
                </c:pt>
                <c:pt idx="165">
                  <c:v>91.975308641975303</c:v>
                </c:pt>
                <c:pt idx="166">
                  <c:v>113.586956521739</c:v>
                </c:pt>
                <c:pt idx="167">
                  <c:v>234.69387755101999</c:v>
                </c:pt>
                <c:pt idx="168">
                  <c:v>257.142857142857</c:v>
                </c:pt>
                <c:pt idx="169">
                  <c:v>292.857142857143</c:v>
                </c:pt>
                <c:pt idx="170">
                  <c:v>340.74074074074099</c:v>
                </c:pt>
                <c:pt idx="171">
                  <c:v>343.62139917695492</c:v>
                </c:pt>
                <c:pt idx="172">
                  <c:v>406.63580246913602</c:v>
                </c:pt>
                <c:pt idx="173">
                  <c:v>3400</c:v>
                </c:pt>
              </c:numCache>
            </c:numRef>
          </c:val>
          <c:extLst>
            <c:ext xmlns:c16="http://schemas.microsoft.com/office/drawing/2014/chart" uri="{C3380CC4-5D6E-409C-BE32-E72D297353CC}">
              <c16:uniqueId val="{00000000-9E89-CC43-86BC-CD7961154B9A}"/>
            </c:ext>
          </c:extLst>
        </c:ser>
        <c:ser>
          <c:idx val="1"/>
          <c:order val="1"/>
          <c:tx>
            <c:strRef>
              <c:f>Sheet1!$E$3</c:f>
              <c:strCache>
                <c:ptCount val="1"/>
                <c:pt idx="0">
                  <c:v>RUX (N = 190)</c:v>
                </c:pt>
              </c:strCache>
            </c:strRef>
          </c:tx>
          <c:spPr>
            <a:solidFill>
              <a:srgbClr val="CA8341"/>
            </a:solidFill>
            <a:ln>
              <a:noFill/>
            </a:ln>
          </c:spPr>
          <c:invertIfNegative val="0"/>
          <c:cat>
            <c:numRef>
              <c:f>Sheet1!$A$2:$A$374</c:f>
              <c:numCache>
                <c:formatCode>General</c:formatCode>
                <c:ptCount val="37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numCache>
            </c:numRef>
          </c:cat>
          <c:val>
            <c:numRef>
              <c:f>Sheet1!$C$2:$C$374</c:f>
              <c:numCache>
                <c:formatCode>General</c:formatCode>
                <c:ptCount val="373"/>
                <c:pt idx="183">
                  <c:v>-100</c:v>
                </c:pt>
                <c:pt idx="184">
                  <c:v>-100</c:v>
                </c:pt>
                <c:pt idx="185">
                  <c:v>-98.940677966101703</c:v>
                </c:pt>
                <c:pt idx="186">
                  <c:v>-97.297297297297305</c:v>
                </c:pt>
                <c:pt idx="187">
                  <c:v>-97.270955165692001</c:v>
                </c:pt>
                <c:pt idx="188">
                  <c:v>-92.0118343195265</c:v>
                </c:pt>
                <c:pt idx="189">
                  <c:v>-91.6666666666667</c:v>
                </c:pt>
                <c:pt idx="190">
                  <c:v>-91.3841807909605</c:v>
                </c:pt>
                <c:pt idx="191">
                  <c:v>-91.190476190476033</c:v>
                </c:pt>
                <c:pt idx="192">
                  <c:v>-90.2777777777777</c:v>
                </c:pt>
                <c:pt idx="193">
                  <c:v>-90.2777777777777</c:v>
                </c:pt>
                <c:pt idx="194">
                  <c:v>-90.1079136690647</c:v>
                </c:pt>
                <c:pt idx="195">
                  <c:v>-89.150943396226253</c:v>
                </c:pt>
                <c:pt idx="196">
                  <c:v>-87.083333333333215</c:v>
                </c:pt>
                <c:pt idx="197">
                  <c:v>-86.983471074380148</c:v>
                </c:pt>
                <c:pt idx="198">
                  <c:v>-86.805555555555415</c:v>
                </c:pt>
                <c:pt idx="199">
                  <c:v>-85.504201680672296</c:v>
                </c:pt>
                <c:pt idx="200">
                  <c:v>-85.093167701863393</c:v>
                </c:pt>
                <c:pt idx="201">
                  <c:v>-84.4444444444444</c:v>
                </c:pt>
                <c:pt idx="202">
                  <c:v>-84.134615384615401</c:v>
                </c:pt>
                <c:pt idx="203">
                  <c:v>-84.016393442622999</c:v>
                </c:pt>
                <c:pt idx="204">
                  <c:v>-82.673267326732599</c:v>
                </c:pt>
                <c:pt idx="205">
                  <c:v>-82.638888888888715</c:v>
                </c:pt>
                <c:pt idx="206">
                  <c:v>-81.635071090047319</c:v>
                </c:pt>
                <c:pt idx="207">
                  <c:v>-81.3151041666666</c:v>
                </c:pt>
                <c:pt idx="208">
                  <c:v>-80.7291666666667</c:v>
                </c:pt>
                <c:pt idx="209">
                  <c:v>-78.260869565217405</c:v>
                </c:pt>
                <c:pt idx="210">
                  <c:v>-77.862595419847295</c:v>
                </c:pt>
                <c:pt idx="211">
                  <c:v>-76.636904761904802</c:v>
                </c:pt>
                <c:pt idx="212">
                  <c:v>-75.274725274725299</c:v>
                </c:pt>
                <c:pt idx="213">
                  <c:v>-74.949698189134807</c:v>
                </c:pt>
                <c:pt idx="214">
                  <c:v>-74.675324675324617</c:v>
                </c:pt>
                <c:pt idx="215">
                  <c:v>-74.371069182389817</c:v>
                </c:pt>
                <c:pt idx="216">
                  <c:v>-74.358974358974208</c:v>
                </c:pt>
                <c:pt idx="217">
                  <c:v>-73.353909465020607</c:v>
                </c:pt>
                <c:pt idx="218">
                  <c:v>-72.787610619469007</c:v>
                </c:pt>
                <c:pt idx="219">
                  <c:v>-72.514619883040893</c:v>
                </c:pt>
                <c:pt idx="220">
                  <c:v>-72.430224642613993</c:v>
                </c:pt>
                <c:pt idx="221">
                  <c:v>-72.306397306397216</c:v>
                </c:pt>
                <c:pt idx="222">
                  <c:v>-71.989528795811495</c:v>
                </c:pt>
                <c:pt idx="223">
                  <c:v>-71.886792452830036</c:v>
                </c:pt>
                <c:pt idx="224">
                  <c:v>-71.732026143790748</c:v>
                </c:pt>
                <c:pt idx="225">
                  <c:v>-71.258503401360599</c:v>
                </c:pt>
                <c:pt idx="226">
                  <c:v>-70.61143984220908</c:v>
                </c:pt>
                <c:pt idx="227">
                  <c:v>-70.175438596490849</c:v>
                </c:pt>
                <c:pt idx="228">
                  <c:v>-70.064377682403318</c:v>
                </c:pt>
                <c:pt idx="229">
                  <c:v>-69.576719576719483</c:v>
                </c:pt>
                <c:pt idx="230">
                  <c:v>-69.329896907216479</c:v>
                </c:pt>
                <c:pt idx="231">
                  <c:v>-69.230769230769198</c:v>
                </c:pt>
                <c:pt idx="232">
                  <c:v>-68.214285714285694</c:v>
                </c:pt>
                <c:pt idx="233">
                  <c:v>-67.3292999135695</c:v>
                </c:pt>
                <c:pt idx="234">
                  <c:v>-66.5</c:v>
                </c:pt>
                <c:pt idx="235">
                  <c:v>-66.091954022988503</c:v>
                </c:pt>
                <c:pt idx="236">
                  <c:v>-65.432098765432102</c:v>
                </c:pt>
                <c:pt idx="237">
                  <c:v>-64.520958083832298</c:v>
                </c:pt>
                <c:pt idx="238">
                  <c:v>-63.832487309644577</c:v>
                </c:pt>
                <c:pt idx="239">
                  <c:v>-63.7931034482759</c:v>
                </c:pt>
                <c:pt idx="240">
                  <c:v>-63.529856386999199</c:v>
                </c:pt>
                <c:pt idx="241">
                  <c:v>-63.069544364508403</c:v>
                </c:pt>
                <c:pt idx="242">
                  <c:v>-61.824324324324301</c:v>
                </c:pt>
                <c:pt idx="243">
                  <c:v>-61.682242990654203</c:v>
                </c:pt>
                <c:pt idx="244">
                  <c:v>-61.463414634146297</c:v>
                </c:pt>
                <c:pt idx="245">
                  <c:v>-61.017395888244593</c:v>
                </c:pt>
                <c:pt idx="246">
                  <c:v>-60.483870967741893</c:v>
                </c:pt>
                <c:pt idx="247">
                  <c:v>-60.443037974683428</c:v>
                </c:pt>
                <c:pt idx="248">
                  <c:v>-60.416666666666572</c:v>
                </c:pt>
                <c:pt idx="249">
                  <c:v>-59.934497816593897</c:v>
                </c:pt>
                <c:pt idx="250">
                  <c:v>-58.791208791208803</c:v>
                </c:pt>
                <c:pt idx="251">
                  <c:v>-58.510638297872298</c:v>
                </c:pt>
                <c:pt idx="252">
                  <c:v>-58.139534883720899</c:v>
                </c:pt>
                <c:pt idx="253">
                  <c:v>-58.076923076923102</c:v>
                </c:pt>
                <c:pt idx="254">
                  <c:v>-57.613168724279802</c:v>
                </c:pt>
                <c:pt idx="255">
                  <c:v>-57.383627608346572</c:v>
                </c:pt>
                <c:pt idx="256">
                  <c:v>-56.217948717948701</c:v>
                </c:pt>
                <c:pt idx="257">
                  <c:v>-55.330882352941202</c:v>
                </c:pt>
                <c:pt idx="258">
                  <c:v>-54.693877551020393</c:v>
                </c:pt>
                <c:pt idx="259">
                  <c:v>-54.658385093167702</c:v>
                </c:pt>
                <c:pt idx="260">
                  <c:v>-54.642857142857103</c:v>
                </c:pt>
                <c:pt idx="261">
                  <c:v>-53.826530612244902</c:v>
                </c:pt>
                <c:pt idx="262">
                  <c:v>-53.462837837837803</c:v>
                </c:pt>
                <c:pt idx="263">
                  <c:v>-53.335301062573798</c:v>
                </c:pt>
                <c:pt idx="264">
                  <c:v>-52.954314720812192</c:v>
                </c:pt>
                <c:pt idx="265">
                  <c:v>-52.941176470588204</c:v>
                </c:pt>
                <c:pt idx="266">
                  <c:v>-52.063492063492028</c:v>
                </c:pt>
                <c:pt idx="267">
                  <c:v>-52.013422818791902</c:v>
                </c:pt>
                <c:pt idx="268">
                  <c:v>-51.732377538829198</c:v>
                </c:pt>
                <c:pt idx="269">
                  <c:v>-51.329787234042527</c:v>
                </c:pt>
                <c:pt idx="270">
                  <c:v>-51.020408163265273</c:v>
                </c:pt>
                <c:pt idx="271">
                  <c:v>-50.595238095238102</c:v>
                </c:pt>
                <c:pt idx="272">
                  <c:v>-49.644171779141097</c:v>
                </c:pt>
                <c:pt idx="273">
                  <c:v>-49.217258495608952</c:v>
                </c:pt>
                <c:pt idx="274">
                  <c:v>-48.8333333333333</c:v>
                </c:pt>
                <c:pt idx="275">
                  <c:v>-48.634453781512534</c:v>
                </c:pt>
                <c:pt idx="276">
                  <c:v>-48.005698005697973</c:v>
                </c:pt>
                <c:pt idx="277">
                  <c:v>-47.398843930635799</c:v>
                </c:pt>
                <c:pt idx="278">
                  <c:v>-47.010869565217227</c:v>
                </c:pt>
                <c:pt idx="279">
                  <c:v>-46.679687499999993</c:v>
                </c:pt>
                <c:pt idx="280">
                  <c:v>-46.327683615819119</c:v>
                </c:pt>
                <c:pt idx="281">
                  <c:v>-45.614035087719273</c:v>
                </c:pt>
                <c:pt idx="282">
                  <c:v>-45.445344129554599</c:v>
                </c:pt>
                <c:pt idx="283">
                  <c:v>-43.788819875776397</c:v>
                </c:pt>
                <c:pt idx="284">
                  <c:v>-43.3333333333333</c:v>
                </c:pt>
                <c:pt idx="285">
                  <c:v>-42.386831275720127</c:v>
                </c:pt>
                <c:pt idx="286">
                  <c:v>-42.356185973207118</c:v>
                </c:pt>
                <c:pt idx="287">
                  <c:v>-41.3333333333333</c:v>
                </c:pt>
                <c:pt idx="288">
                  <c:v>-40.816326530612109</c:v>
                </c:pt>
                <c:pt idx="289">
                  <c:v>-40.6639004149378</c:v>
                </c:pt>
                <c:pt idx="290">
                  <c:v>-40.140845070422493</c:v>
                </c:pt>
                <c:pt idx="291">
                  <c:v>-40.099009900990097</c:v>
                </c:pt>
                <c:pt idx="292">
                  <c:v>-38.741721854304593</c:v>
                </c:pt>
                <c:pt idx="293">
                  <c:v>-38.577586206896527</c:v>
                </c:pt>
                <c:pt idx="294">
                  <c:v>-37.891520244461397</c:v>
                </c:pt>
                <c:pt idx="295">
                  <c:v>-36.625514403292193</c:v>
                </c:pt>
                <c:pt idx="296">
                  <c:v>-35.344827586206783</c:v>
                </c:pt>
                <c:pt idx="297">
                  <c:v>-35.340314136125698</c:v>
                </c:pt>
                <c:pt idx="298">
                  <c:v>-34.7962382445141</c:v>
                </c:pt>
                <c:pt idx="299">
                  <c:v>-34.183673469387728</c:v>
                </c:pt>
                <c:pt idx="300">
                  <c:v>-33.485401459853918</c:v>
                </c:pt>
                <c:pt idx="301">
                  <c:v>-33.064516129032299</c:v>
                </c:pt>
                <c:pt idx="302">
                  <c:v>-32.7777777777778</c:v>
                </c:pt>
                <c:pt idx="303">
                  <c:v>-32.649572649572598</c:v>
                </c:pt>
                <c:pt idx="304">
                  <c:v>-30.753968253968299</c:v>
                </c:pt>
                <c:pt idx="305">
                  <c:v>-30.696629213483099</c:v>
                </c:pt>
                <c:pt idx="306">
                  <c:v>-29.6934306569343</c:v>
                </c:pt>
                <c:pt idx="307">
                  <c:v>-28.977272727272709</c:v>
                </c:pt>
                <c:pt idx="308">
                  <c:v>-28.20512820512818</c:v>
                </c:pt>
                <c:pt idx="309">
                  <c:v>-28.125</c:v>
                </c:pt>
                <c:pt idx="310">
                  <c:v>-27.48815165876778</c:v>
                </c:pt>
                <c:pt idx="311">
                  <c:v>-26.612903225806509</c:v>
                </c:pt>
                <c:pt idx="312">
                  <c:v>-24.7916666666667</c:v>
                </c:pt>
                <c:pt idx="313">
                  <c:v>-21.342105263157901</c:v>
                </c:pt>
                <c:pt idx="314">
                  <c:v>-20.833333333333279</c:v>
                </c:pt>
                <c:pt idx="315">
                  <c:v>-19.542536115569732</c:v>
                </c:pt>
                <c:pt idx="316">
                  <c:v>-18.382352941176499</c:v>
                </c:pt>
                <c:pt idx="317">
                  <c:v>-18.030303030302999</c:v>
                </c:pt>
                <c:pt idx="318">
                  <c:v>-15.681818181818199</c:v>
                </c:pt>
                <c:pt idx="319">
                  <c:v>-15.3726708074534</c:v>
                </c:pt>
                <c:pt idx="320">
                  <c:v>-15.234375</c:v>
                </c:pt>
                <c:pt idx="321">
                  <c:v>-15.223463687150799</c:v>
                </c:pt>
                <c:pt idx="322">
                  <c:v>-11.8580765639589</c:v>
                </c:pt>
                <c:pt idx="323">
                  <c:v>-11.363636363636401</c:v>
                </c:pt>
                <c:pt idx="324">
                  <c:v>-10.304054054053999</c:v>
                </c:pt>
                <c:pt idx="325">
                  <c:v>-9.8765432098765498</c:v>
                </c:pt>
                <c:pt idx="326">
                  <c:v>-9.1954022988505706</c:v>
                </c:pt>
                <c:pt idx="327">
                  <c:v>-9.1549295774647899</c:v>
                </c:pt>
                <c:pt idx="328">
                  <c:v>-9.1353199804592187</c:v>
                </c:pt>
                <c:pt idx="329">
                  <c:v>-8.9285714285714093</c:v>
                </c:pt>
                <c:pt idx="330">
                  <c:v>-8.8274932614555279</c:v>
                </c:pt>
                <c:pt idx="331">
                  <c:v>-8.6993006993006894</c:v>
                </c:pt>
                <c:pt idx="332">
                  <c:v>-7.5242718446601886</c:v>
                </c:pt>
                <c:pt idx="333">
                  <c:v>-7.3599999999999977</c:v>
                </c:pt>
                <c:pt idx="334">
                  <c:v>-7.0909090909090899</c:v>
                </c:pt>
                <c:pt idx="335">
                  <c:v>-5.5555555555555394</c:v>
                </c:pt>
                <c:pt idx="336">
                  <c:v>-4.4141252006420526</c:v>
                </c:pt>
                <c:pt idx="337">
                  <c:v>-2.2727272727272698</c:v>
                </c:pt>
                <c:pt idx="338">
                  <c:v>-1.8867924528302</c:v>
                </c:pt>
                <c:pt idx="339">
                  <c:v>0</c:v>
                </c:pt>
                <c:pt idx="340">
                  <c:v>0</c:v>
                </c:pt>
                <c:pt idx="341">
                  <c:v>0.18832391713746399</c:v>
                </c:pt>
                <c:pt idx="342">
                  <c:v>2.1594684385381928</c:v>
                </c:pt>
                <c:pt idx="343">
                  <c:v>7.1428571428571486</c:v>
                </c:pt>
                <c:pt idx="344">
                  <c:v>8.196721311475418</c:v>
                </c:pt>
                <c:pt idx="345">
                  <c:v>8.6363636363636491</c:v>
                </c:pt>
                <c:pt idx="346">
                  <c:v>8.7890625</c:v>
                </c:pt>
                <c:pt idx="347">
                  <c:v>9.3750000000000107</c:v>
                </c:pt>
                <c:pt idx="348">
                  <c:v>12.037037037037001</c:v>
                </c:pt>
                <c:pt idx="349">
                  <c:v>13.3569739952719</c:v>
                </c:pt>
                <c:pt idx="350">
                  <c:v>15.384615384615399</c:v>
                </c:pt>
                <c:pt idx="351">
                  <c:v>16.458333333333229</c:v>
                </c:pt>
                <c:pt idx="352">
                  <c:v>19.345238095238091</c:v>
                </c:pt>
                <c:pt idx="353">
                  <c:v>19.480519480519479</c:v>
                </c:pt>
                <c:pt idx="354">
                  <c:v>19.907407407407401</c:v>
                </c:pt>
                <c:pt idx="355">
                  <c:v>30.882352941176499</c:v>
                </c:pt>
                <c:pt idx="356">
                  <c:v>32.046979865771803</c:v>
                </c:pt>
                <c:pt idx="357">
                  <c:v>32.692307692307701</c:v>
                </c:pt>
                <c:pt idx="358">
                  <c:v>35.652824541713287</c:v>
                </c:pt>
                <c:pt idx="359">
                  <c:v>36.1111111111111</c:v>
                </c:pt>
                <c:pt idx="360">
                  <c:v>37.5</c:v>
                </c:pt>
                <c:pt idx="361">
                  <c:v>44.907407407407277</c:v>
                </c:pt>
                <c:pt idx="362">
                  <c:v>47.596153846153797</c:v>
                </c:pt>
                <c:pt idx="363">
                  <c:v>48.684210526315802</c:v>
                </c:pt>
                <c:pt idx="364">
                  <c:v>50.237416904083602</c:v>
                </c:pt>
                <c:pt idx="365">
                  <c:v>60.465116279069797</c:v>
                </c:pt>
                <c:pt idx="366">
                  <c:v>61.425576519916099</c:v>
                </c:pt>
                <c:pt idx="367">
                  <c:v>69.181034482758548</c:v>
                </c:pt>
                <c:pt idx="368">
                  <c:v>71.103896103895934</c:v>
                </c:pt>
                <c:pt idx="369">
                  <c:v>149.38271604938299</c:v>
                </c:pt>
                <c:pt idx="370">
                  <c:v>162.5</c:v>
                </c:pt>
                <c:pt idx="371">
                  <c:v>200</c:v>
                </c:pt>
                <c:pt idx="372">
                  <c:v>246.15384615384599</c:v>
                </c:pt>
              </c:numCache>
            </c:numRef>
          </c:val>
          <c:extLst>
            <c:ext xmlns:c16="http://schemas.microsoft.com/office/drawing/2014/chart" uri="{C3380CC4-5D6E-409C-BE32-E72D297353CC}">
              <c16:uniqueId val="{00000001-9E89-CC43-86BC-CD7961154B9A}"/>
            </c:ext>
          </c:extLst>
        </c:ser>
        <c:dLbls>
          <c:showLegendKey val="0"/>
          <c:showVal val="0"/>
          <c:showCatName val="0"/>
          <c:showSerName val="0"/>
          <c:showPercent val="0"/>
          <c:showBubbleSize val="0"/>
        </c:dLbls>
        <c:gapWidth val="0"/>
        <c:overlap val="100"/>
        <c:axId val="1071583568"/>
        <c:axId val="1071580784"/>
      </c:barChart>
      <c:lineChart>
        <c:grouping val="standard"/>
        <c:varyColors val="0"/>
        <c:ser>
          <c:idx val="2"/>
          <c:order val="2"/>
          <c:spPr>
            <a:ln w="12700">
              <a:solidFill>
                <a:srgbClr val="000000"/>
              </a:solidFill>
              <a:prstDash val="sysDot"/>
            </a:ln>
          </c:spPr>
          <c:marker>
            <c:symbol val="none"/>
          </c:marker>
          <c:cat>
            <c:numRef>
              <c:f>Sheet1!$A$2:$A$114</c:f>
              <c:numCache>
                <c:formatCode>General</c:formatCode>
                <c:ptCount val="11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numCache>
            </c:numRef>
          </c:cat>
          <c:val>
            <c:numRef>
              <c:f>Sheet1!$F$2:$F$374</c:f>
              <c:numCache>
                <c:formatCode>General</c:formatCode>
                <c:ptCount val="373"/>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pt idx="365">
                  <c:v>-50</c:v>
                </c:pt>
                <c:pt idx="366">
                  <c:v>-50</c:v>
                </c:pt>
                <c:pt idx="367">
                  <c:v>-50</c:v>
                </c:pt>
                <c:pt idx="368">
                  <c:v>-50</c:v>
                </c:pt>
                <c:pt idx="369">
                  <c:v>-50</c:v>
                </c:pt>
                <c:pt idx="370">
                  <c:v>-50</c:v>
                </c:pt>
                <c:pt idx="371">
                  <c:v>-50</c:v>
                </c:pt>
                <c:pt idx="372">
                  <c:v>-50</c:v>
                </c:pt>
              </c:numCache>
            </c:numRef>
          </c:val>
          <c:smooth val="0"/>
          <c:extLst>
            <c:ext xmlns:c16="http://schemas.microsoft.com/office/drawing/2014/chart" uri="{C3380CC4-5D6E-409C-BE32-E72D297353CC}">
              <c16:uniqueId val="{00000002-9E89-CC43-86BC-CD7961154B9A}"/>
            </c:ext>
          </c:extLst>
        </c:ser>
        <c:dLbls>
          <c:showLegendKey val="0"/>
          <c:showVal val="0"/>
          <c:showCatName val="0"/>
          <c:showSerName val="0"/>
          <c:showPercent val="0"/>
          <c:showBubbleSize val="0"/>
        </c:dLbls>
        <c:marker val="1"/>
        <c:smooth val="0"/>
        <c:axId val="1071583568"/>
        <c:axId val="1071580784"/>
      </c:lineChart>
      <c:catAx>
        <c:axId val="1071583568"/>
        <c:scaling>
          <c:orientation val="minMax"/>
        </c:scaling>
        <c:delete val="0"/>
        <c:axPos val="b"/>
        <c:numFmt formatCode="General" sourceLinked="1"/>
        <c:majorTickMark val="none"/>
        <c:minorTickMark val="none"/>
        <c:tickLblPos val="none"/>
        <c:spPr>
          <a:ln w="9525">
            <a:solidFill>
              <a:srgbClr val="000000"/>
            </a:solidFill>
          </a:ln>
        </c:spPr>
        <c:txPr>
          <a:bodyPr/>
          <a:lstStyle/>
          <a:p>
            <a:pPr>
              <a:defRPr lang="ja-JP"/>
            </a:pPr>
            <a:endParaRPr lang="en-US"/>
          </a:p>
        </c:txPr>
        <c:crossAx val="1071580784"/>
        <c:crosses val="autoZero"/>
        <c:auto val="1"/>
        <c:lblAlgn val="ctr"/>
        <c:lblOffset val="100"/>
        <c:noMultiLvlLbl val="0"/>
      </c:catAx>
      <c:valAx>
        <c:axId val="1071580784"/>
        <c:scaling>
          <c:orientation val="minMax"/>
          <c:max val="150"/>
          <c:min val="-100"/>
        </c:scaling>
        <c:delete val="0"/>
        <c:axPos val="l"/>
        <c:title>
          <c:tx>
            <c:rich>
              <a:bodyPr rot="-5400000" vert="horz"/>
              <a:lstStyle/>
              <a:p>
                <a:pPr>
                  <a:defRPr lang="ja-JP" sz="1000" b="0">
                    <a:solidFill>
                      <a:schemeClr val="tx1"/>
                    </a:solidFill>
                  </a:defRPr>
                </a:pPr>
                <a:r>
                  <a:rPr lang="en-US" sz="1000" b="0">
                    <a:solidFill>
                      <a:schemeClr val="tx1"/>
                    </a:solidFill>
                  </a:rPr>
                  <a:t>Change in TSS</a:t>
                </a:r>
              </a:p>
            </c:rich>
          </c:tx>
          <c:layout>
            <c:manualLayout>
              <c:xMode val="edge"/>
              <c:yMode val="edge"/>
              <c:x val="2.7897103182378501E-3"/>
              <c:y val="0.223615429293792"/>
            </c:manualLayout>
          </c:layout>
          <c:overlay val="0"/>
        </c:title>
        <c:numFmt formatCode="General" sourceLinked="1"/>
        <c:majorTickMark val="out"/>
        <c:minorTickMark val="none"/>
        <c:tickLblPos val="nextTo"/>
        <c:spPr>
          <a:noFill/>
          <a:ln w="9525">
            <a:solidFill>
              <a:srgbClr val="000000"/>
            </a:solidFill>
          </a:ln>
        </c:spPr>
        <c:txPr>
          <a:bodyPr/>
          <a:lstStyle/>
          <a:p>
            <a:pPr>
              <a:defRPr lang="ja-JP" sz="1400">
                <a:solidFill>
                  <a:schemeClr val="tx1"/>
                </a:solidFill>
              </a:defRPr>
            </a:pPr>
            <a:endParaRPr lang="en-US"/>
          </a:p>
        </c:txPr>
        <c:crossAx val="1071583568"/>
        <c:crosses val="autoZero"/>
        <c:crossBetween val="between"/>
        <c:majorUnit val="50"/>
      </c:valAx>
    </c:plotArea>
    <c:plotVisOnly val="1"/>
    <c:dispBlanksAs val="gap"/>
    <c:showDLblsOverMax val="0"/>
  </c:chart>
  <c:txPr>
    <a:bodyPr/>
    <a:lstStyle/>
    <a:p>
      <a:pPr>
        <a:defRPr baseline="0">
          <a:latin typeface="arial"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600" b="1">
                <a:solidFill>
                  <a:schemeClr val="tx1">
                    <a:lumMod val="50000"/>
                  </a:schemeClr>
                </a:solidFill>
              </a:rPr>
              <a:t>Landmark Week 24 TI Rate</a:t>
            </a:r>
            <a:r>
              <a:rPr lang="en-US" sz="1600" b="1" baseline="30000">
                <a:solidFill>
                  <a:schemeClr val="tx1">
                    <a:lumMod val="50000"/>
                  </a:schemeClr>
                </a:solidFill>
              </a:rPr>
              <a:t>1,2</a:t>
            </a:r>
            <a:endParaRPr lang="en-US" sz="1600" b="1">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'Transfusion response'!$B$8</c:f>
              <c:strCache>
                <c:ptCount val="1"/>
                <c:pt idx="0">
                  <c:v>MMB</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4E8-2945-A338-16022B3D0CD6}"/>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E8-2945-A338-16022B3D0C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'Transfusion response'!$A$9</c:f>
              <c:strCache>
                <c:ptCount val="1"/>
                <c:pt idx="0">
                  <c:v>TI response at week 24</c:v>
                </c:pt>
              </c:strCache>
            </c:strRef>
          </c:cat>
          <c:val>
            <c:numRef>
              <c:f>'Transfusion response'!$B$9</c:f>
              <c:numCache>
                <c:formatCode>0%</c:formatCode>
                <c:ptCount val="1"/>
                <c:pt idx="0">
                  <c:v>0.66500000000000004</c:v>
                </c:pt>
              </c:numCache>
            </c:numRef>
          </c:val>
          <c:extLst>
            <c:ext xmlns:c16="http://schemas.microsoft.com/office/drawing/2014/chart" uri="{C3380CC4-5D6E-409C-BE32-E72D297353CC}">
              <c16:uniqueId val="{00000002-C4E8-2945-A338-16022B3D0CD6}"/>
            </c:ext>
          </c:extLst>
        </c:ser>
        <c:ser>
          <c:idx val="1"/>
          <c:order val="1"/>
          <c:tx>
            <c:strRef>
              <c:f>'Transfusion response'!$C$8</c:f>
              <c:strCache>
                <c:ptCount val="1"/>
                <c:pt idx="0">
                  <c:v>RUX</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'Transfusion response'!$A$9</c:f>
              <c:strCache>
                <c:ptCount val="1"/>
                <c:pt idx="0">
                  <c:v>TI response at week 24</c:v>
                </c:pt>
              </c:strCache>
            </c:strRef>
          </c:cat>
          <c:val>
            <c:numRef>
              <c:f>'Transfusion response'!$C$9</c:f>
              <c:numCache>
                <c:formatCode>0%</c:formatCode>
                <c:ptCount val="1"/>
                <c:pt idx="0">
                  <c:v>0.49299999999999999</c:v>
                </c:pt>
              </c:numCache>
            </c:numRef>
          </c:val>
          <c:extLst>
            <c:ext xmlns:c16="http://schemas.microsoft.com/office/drawing/2014/chart" uri="{C3380CC4-5D6E-409C-BE32-E72D297353CC}">
              <c16:uniqueId val="{00000003-C4E8-2945-A338-16022B3D0CD6}"/>
            </c:ext>
          </c:extLst>
        </c:ser>
        <c:dLbls>
          <c:showLegendKey val="0"/>
          <c:showVal val="0"/>
          <c:showCatName val="0"/>
          <c:showSerName val="0"/>
          <c:showPercent val="0"/>
          <c:showBubbleSize val="0"/>
        </c:dLbls>
        <c:gapWidth val="150"/>
        <c:axId val="1071888160"/>
        <c:axId val="1072533008"/>
      </c:barChart>
      <c:catAx>
        <c:axId val="1071888160"/>
        <c:scaling>
          <c:orientation val="minMax"/>
        </c:scaling>
        <c:delete val="0"/>
        <c:axPos val="b"/>
        <c:numFmt formatCode="General" sourceLinked="1"/>
        <c:majorTickMark val="none"/>
        <c:minorTickMark val="none"/>
        <c:tickLblPos val="nextTo"/>
        <c:spPr>
          <a:noFill/>
          <a:ln w="9525" cap="flat" cmpd="sng" algn="ctr">
            <a:solidFill>
              <a:srgbClr val="40404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2533008"/>
        <c:crosses val="autoZero"/>
        <c:auto val="1"/>
        <c:lblAlgn val="ctr"/>
        <c:lblOffset val="100"/>
        <c:noMultiLvlLbl val="0"/>
      </c:catAx>
      <c:valAx>
        <c:axId val="1072533008"/>
        <c:scaling>
          <c:orientation val="minMax"/>
          <c:max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r>
                  <a:rPr lang="en-US" sz="1200">
                    <a:solidFill>
                      <a:schemeClr val="tx1">
                        <a:lumMod val="50000"/>
                      </a:schemeClr>
                    </a:solidFill>
                  </a:rPr>
                  <a:t>% Responders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crossAx val="107188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94411697183194"/>
          <c:y val="7.1637190443655421E-2"/>
          <c:w val="0.80509281149892586"/>
          <c:h val="0.79641715482577491"/>
        </c:manualLayout>
      </c:layout>
      <c:barChart>
        <c:barDir val="col"/>
        <c:grouping val="clustered"/>
        <c:varyColors val="0"/>
        <c:ser>
          <c:idx val="0"/>
          <c:order val="0"/>
          <c:tx>
            <c:strRef>
              <c:f>Sheet1!$B$1</c:f>
              <c:strCache>
                <c:ptCount val="1"/>
                <c:pt idx="0">
                  <c:v>SVR35</c:v>
                </c:pt>
              </c:strCache>
            </c:strRef>
          </c:tx>
          <c:spPr>
            <a:solidFill>
              <a:schemeClr val="accent1"/>
            </a:solidFill>
            <a:ln>
              <a:noFill/>
            </a:ln>
            <a:effectLst/>
          </c:spPr>
          <c:invertIfNegative val="0"/>
          <c:dPt>
            <c:idx val="0"/>
            <c:invertIfNegative val="0"/>
            <c:bubble3D val="0"/>
            <c:spPr>
              <a:solidFill>
                <a:srgbClr val="4BACC5"/>
              </a:solidFill>
              <a:ln>
                <a:noFill/>
              </a:ln>
              <a:effectLst/>
            </c:spPr>
            <c:extLst>
              <c:ext xmlns:c16="http://schemas.microsoft.com/office/drawing/2014/chart" uri="{C3380CC4-5D6E-409C-BE32-E72D297353CC}">
                <c16:uniqueId val="{00000001-24DE-4A47-9A81-DD80DC1887D3}"/>
              </c:ext>
            </c:extLst>
          </c:dPt>
          <c:dPt>
            <c:idx val="1"/>
            <c:invertIfNegative val="0"/>
            <c:bubble3D val="0"/>
            <c:spPr>
              <a:solidFill>
                <a:srgbClr val="F89748"/>
              </a:solidFill>
              <a:ln>
                <a:noFill/>
              </a:ln>
              <a:effectLst/>
            </c:spPr>
            <c:extLst>
              <c:ext xmlns:c16="http://schemas.microsoft.com/office/drawing/2014/chart" uri="{C3380CC4-5D6E-409C-BE32-E72D297353CC}">
                <c16:uniqueId val="{00000003-24DE-4A47-9A81-DD80DC1887D3}"/>
              </c:ext>
            </c:extLst>
          </c:dPt>
          <c:dLbls>
            <c:dLbl>
              <c:idx val="0"/>
              <c:layout>
                <c:manualLayout>
                  <c:x val="4.7844979072813824E-3"/>
                  <c:y val="-0.16511777421847873"/>
                </c:manualLayout>
              </c:layout>
              <c:tx>
                <c:rich>
                  <a:bodyPr rot="0" spcFirstLastPara="1" vertOverflow="ellipsis" vert="horz" wrap="square" anchor="ctr" anchorCtr="1"/>
                  <a:lstStyle/>
                  <a:p>
                    <a:pPr>
                      <a:defRPr sz="1400" b="1" i="0" u="none" strike="noStrike" kern="1200" baseline="0">
                        <a:solidFill>
                          <a:schemeClr val="accent3"/>
                        </a:solidFill>
                        <a:latin typeface="+mn-lt"/>
                        <a:ea typeface="+mn-ea"/>
                        <a:cs typeface="+mn-cs"/>
                      </a:defRPr>
                    </a:pPr>
                    <a:fld id="{EEE1117F-BB9A-4134-A106-821A35F69BD7}" type="VALUE">
                      <a:rPr lang="en-US" smtClean="0">
                        <a:solidFill>
                          <a:schemeClr val="accent3"/>
                        </a:solidFill>
                      </a:rPr>
                      <a:pPr>
                        <a:defRPr sz="1400" b="1">
                          <a:solidFill>
                            <a:schemeClr val="accent3"/>
                          </a:solidFill>
                        </a:defRPr>
                      </a:pPr>
                      <a:t>[VALUE]</a:t>
                    </a:fld>
                    <a:r>
                      <a:rPr lang="en-US">
                        <a:solidFill>
                          <a:schemeClr val="accent3"/>
                        </a:solidFill>
                      </a:rPr>
                      <a:t>%</a:t>
                    </a:r>
                  </a:p>
                </c:rich>
              </c:tx>
              <c:spPr>
                <a:noFill/>
                <a:ln>
                  <a:noFill/>
                </a:ln>
                <a:effectLst/>
              </c:spPr>
              <c:txPr>
                <a:bodyPr rot="0" spcFirstLastPara="1" vertOverflow="ellipsis" vert="horz" wrap="square" anchor="ctr" anchorCtr="1"/>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DE-4A47-9A81-DD80DC1887D3}"/>
                </c:ext>
              </c:extLst>
            </c:dLbl>
            <c:dLbl>
              <c:idx val="1"/>
              <c:layout>
                <c:manualLayout>
                  <c:x val="-8.6773030796801528E-5"/>
                  <c:y val="-0.20567690774072872"/>
                </c:manualLayout>
              </c:layout>
              <c:tx>
                <c:rich>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fld id="{2B655F86-CC7C-40CF-A225-6DAE71C389DA}" type="VALUE">
                      <a:rPr lang="en-US" smtClean="0">
                        <a:solidFill>
                          <a:schemeClr val="accent6"/>
                        </a:solidFill>
                      </a:rPr>
                      <a:pPr>
                        <a:defRPr sz="1400" b="1">
                          <a:solidFill>
                            <a:schemeClr val="accent6"/>
                          </a:solidFill>
                        </a:defRPr>
                      </a:pPr>
                      <a:t>[VALUE]</a:t>
                    </a:fld>
                    <a:r>
                      <a:rPr lang="en-US">
                        <a:solidFill>
                          <a:schemeClr val="accent6"/>
                        </a:solidFill>
                      </a:rPr>
                      <a:t>%</a:t>
                    </a:r>
                  </a:p>
                </c:rich>
              </c:tx>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DE-4A47-9A81-DD80DC1887D3}"/>
                </c:ext>
              </c:extLst>
            </c:dLbl>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Sheet1!$F$2:$F$3</c:f>
                <c:numCache>
                  <c:formatCode>General</c:formatCode>
                  <c:ptCount val="2"/>
                  <c:pt idx="0">
                    <c:v>13.199999999999996</c:v>
                  </c:pt>
                  <c:pt idx="1">
                    <c:v>16.899999999999999</c:v>
                  </c:pt>
                </c:numCache>
              </c:numRef>
            </c:plus>
            <c:minus>
              <c:numRef>
                <c:f>Sheet1!$E$2:$E$3</c:f>
                <c:numCache>
                  <c:formatCode>General</c:formatCode>
                  <c:ptCount val="2"/>
                  <c:pt idx="0">
                    <c:v>6.5999999999999943</c:v>
                  </c:pt>
                  <c:pt idx="1">
                    <c:v>7.8999999999999986</c:v>
                  </c:pt>
                </c:numCache>
              </c:numRef>
            </c:minus>
            <c:spPr>
              <a:noFill/>
              <a:ln w="12700" cap="flat" cmpd="sng" algn="ctr">
                <a:solidFill>
                  <a:schemeClr val="tx1"/>
                </a:solidFill>
                <a:round/>
              </a:ln>
              <a:effectLst/>
            </c:spPr>
          </c:errBars>
          <c:cat>
            <c:strRef>
              <c:f>Sheet1!$A$2:$A$3</c:f>
              <c:strCache>
                <c:ptCount val="2"/>
                <c:pt idx="0">
                  <c:v>Selinexor + ruxolitinib 
(N = 235)</c:v>
                </c:pt>
                <c:pt idx="1">
                  <c:v>Placebo + ruxolitinib
(N = 118)</c:v>
                </c:pt>
              </c:strCache>
            </c:strRef>
          </c:cat>
          <c:val>
            <c:numRef>
              <c:f>Sheet1!$B$2:$B$3</c:f>
              <c:numCache>
                <c:formatCode>0.0</c:formatCode>
                <c:ptCount val="2"/>
                <c:pt idx="0">
                  <c:v>49.8</c:v>
                </c:pt>
                <c:pt idx="1">
                  <c:v>28</c:v>
                </c:pt>
              </c:numCache>
            </c:numRef>
          </c:val>
          <c:extLst>
            <c:ext xmlns:c16="http://schemas.microsoft.com/office/drawing/2014/chart" uri="{C3380CC4-5D6E-409C-BE32-E72D297353CC}">
              <c16:uniqueId val="{00000004-24DE-4A47-9A81-DD80DC1887D3}"/>
            </c:ext>
          </c:extLst>
        </c:ser>
        <c:dLbls>
          <c:showLegendKey val="0"/>
          <c:showVal val="0"/>
          <c:showCatName val="0"/>
          <c:showSerName val="0"/>
          <c:showPercent val="0"/>
          <c:showBubbleSize val="0"/>
        </c:dLbls>
        <c:gapWidth val="100"/>
        <c:overlap val="-100"/>
        <c:axId val="802503775"/>
        <c:axId val="802510495"/>
      </c:barChart>
      <c:catAx>
        <c:axId val="802503775"/>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2510495"/>
        <c:crosses val="autoZero"/>
        <c:auto val="1"/>
        <c:lblAlgn val="ctr"/>
        <c:lblOffset val="100"/>
        <c:noMultiLvlLbl val="0"/>
      </c:catAx>
      <c:valAx>
        <c:axId val="802510495"/>
        <c:scaling>
          <c:orientation val="minMax"/>
        </c:scaling>
        <c:delete val="0"/>
        <c:axPos val="l"/>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250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62188486829854"/>
          <c:y val="0.16210076017705002"/>
          <c:w val="0.72173618035836284"/>
          <c:h val="0.77367198342256438"/>
        </c:manualLayout>
      </c:layout>
      <c:barChart>
        <c:barDir val="col"/>
        <c:grouping val="clustered"/>
        <c:varyColors val="0"/>
        <c:ser>
          <c:idx val="0"/>
          <c:order val="0"/>
          <c:tx>
            <c:strRef>
              <c:f>Sheet1!$B$1</c:f>
              <c:strCache>
                <c:ptCount val="1"/>
                <c:pt idx="0">
                  <c:v>AbsTSS</c:v>
                </c:pt>
              </c:strCache>
            </c:strRef>
          </c:tx>
          <c:spPr>
            <a:solidFill>
              <a:schemeClr val="accent1"/>
            </a:solidFill>
            <a:ln>
              <a:noFill/>
            </a:ln>
            <a:effectLst/>
          </c:spPr>
          <c:invertIfNegative val="0"/>
          <c:dPt>
            <c:idx val="0"/>
            <c:invertIfNegative val="0"/>
            <c:bubble3D val="0"/>
            <c:spPr>
              <a:solidFill>
                <a:srgbClr val="4BACC5"/>
              </a:solidFill>
              <a:ln>
                <a:noFill/>
              </a:ln>
              <a:effectLst/>
            </c:spPr>
            <c:extLst>
              <c:ext xmlns:c16="http://schemas.microsoft.com/office/drawing/2014/chart" uri="{C3380CC4-5D6E-409C-BE32-E72D297353CC}">
                <c16:uniqueId val="{00000001-05D8-4530-B916-E4A095CA3313}"/>
              </c:ext>
            </c:extLst>
          </c:dPt>
          <c:dPt>
            <c:idx val="1"/>
            <c:invertIfNegative val="0"/>
            <c:bubble3D val="0"/>
            <c:spPr>
              <a:solidFill>
                <a:srgbClr val="F89748"/>
              </a:solidFill>
              <a:ln>
                <a:noFill/>
              </a:ln>
              <a:effectLst/>
            </c:spPr>
            <c:extLst>
              <c:ext xmlns:c16="http://schemas.microsoft.com/office/drawing/2014/chart" uri="{C3380CC4-5D6E-409C-BE32-E72D297353CC}">
                <c16:uniqueId val="{00000003-05D8-4530-B916-E4A095CA3313}"/>
              </c:ext>
            </c:extLst>
          </c:dPt>
          <c:dLbls>
            <c:dLbl>
              <c:idx val="0"/>
              <c:layout>
                <c:manualLayout>
                  <c:x val="4.2105459508282659E-17"/>
                  <c:y val="-6.9068869433111149E-2"/>
                </c:manualLayout>
              </c:layout>
              <c:tx>
                <c:rich>
                  <a:bodyPr rot="0" spcFirstLastPara="1" vertOverflow="ellipsis" vert="horz" wrap="square" anchor="ctr" anchorCtr="1"/>
                  <a:lstStyle/>
                  <a:p>
                    <a:pPr>
                      <a:defRPr sz="1400" b="1" i="0" u="none" strike="noStrike" kern="1200" baseline="0">
                        <a:solidFill>
                          <a:schemeClr val="accent3"/>
                        </a:solidFill>
                        <a:latin typeface="+mn-lt"/>
                        <a:ea typeface="+mn-ea"/>
                        <a:cs typeface="+mn-cs"/>
                      </a:defRPr>
                    </a:pPr>
                    <a:fld id="{EEE1117F-BB9A-4134-A106-821A35F69BD7}" type="VALUE">
                      <a:rPr lang="en-US" smtClean="0">
                        <a:solidFill>
                          <a:schemeClr val="accent3"/>
                        </a:solidFill>
                      </a:rPr>
                      <a:pPr>
                        <a:defRPr sz="1400" b="1">
                          <a:solidFill>
                            <a:schemeClr val="accent3"/>
                          </a:solidFill>
                        </a:defRPr>
                      </a:pPr>
                      <a:t>[VALUE]</a:t>
                    </a:fld>
                    <a:endParaRPr lang="en-US"/>
                  </a:p>
                </c:rich>
              </c:tx>
              <c:spPr>
                <a:noFill/>
                <a:ln>
                  <a:noFill/>
                </a:ln>
                <a:effectLst/>
              </c:spPr>
              <c:txPr>
                <a:bodyPr rot="0" spcFirstLastPara="1" vertOverflow="ellipsis" vert="horz" wrap="square" anchor="ctr" anchorCtr="1"/>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5D8-4530-B916-E4A095CA3313}"/>
                </c:ext>
              </c:extLst>
            </c:dLbl>
            <c:dLbl>
              <c:idx val="1"/>
              <c:layout>
                <c:manualLayout>
                  <c:x val="-2.3921723087429424E-3"/>
                  <c:y val="-8.4396091872634915E-2"/>
                </c:manualLayout>
              </c:layout>
              <c:tx>
                <c:rich>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fld id="{2B655F86-CC7C-40CF-A225-6DAE71C389DA}" type="VALUE">
                      <a:rPr lang="en-US" smtClean="0">
                        <a:solidFill>
                          <a:schemeClr val="accent6"/>
                        </a:solidFill>
                      </a:rPr>
                      <a:pPr>
                        <a:defRPr sz="1400" b="1">
                          <a:solidFill>
                            <a:schemeClr val="accent6"/>
                          </a:solidFill>
                        </a:defRPr>
                      </a:pPr>
                      <a:t>[VALUE]</a:t>
                    </a:fld>
                    <a:endParaRPr lang="en-US"/>
                  </a:p>
                </c:rich>
              </c:tx>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5D8-4530-B916-E4A095CA3313}"/>
                </c:ext>
              </c:extLst>
            </c:dLbl>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Sheet1!$F$2:$F$3</c:f>
                <c:numCache>
                  <c:formatCode>General</c:formatCode>
                  <c:ptCount val="2"/>
                  <c:pt idx="0">
                    <c:v>1.3000000000000007</c:v>
                  </c:pt>
                  <c:pt idx="1">
                    <c:v>1.8000000000000007</c:v>
                  </c:pt>
                </c:numCache>
              </c:numRef>
            </c:plus>
            <c:minus>
              <c:numRef>
                <c:f>Sheet1!$E$2:$E$3</c:f>
                <c:numCache>
                  <c:formatCode>General</c:formatCode>
                  <c:ptCount val="2"/>
                  <c:pt idx="0">
                    <c:v>1.2999999999999989</c:v>
                  </c:pt>
                  <c:pt idx="1">
                    <c:v>1.6999999999999993</c:v>
                  </c:pt>
                </c:numCache>
              </c:numRef>
            </c:minus>
            <c:spPr>
              <a:noFill/>
              <a:ln w="12700" cap="flat" cmpd="sng" algn="ctr">
                <a:solidFill>
                  <a:schemeClr val="tx1"/>
                </a:solidFill>
                <a:round/>
              </a:ln>
              <a:effectLst/>
            </c:spPr>
          </c:errBars>
          <c:cat>
            <c:strRef>
              <c:f>Sheet1!$A$2:$A$3</c:f>
              <c:strCache>
                <c:ptCount val="2"/>
                <c:pt idx="0">
                  <c:v>Selinexor + ruxolitinib
(N = 235)</c:v>
                </c:pt>
                <c:pt idx="1">
                  <c:v>Placebo + ruxolitinib
(N = 118)</c:v>
                </c:pt>
              </c:strCache>
            </c:strRef>
          </c:cat>
          <c:val>
            <c:numRef>
              <c:f>Sheet1!$B$2:$B$3</c:f>
              <c:numCache>
                <c:formatCode>0.0</c:formatCode>
                <c:ptCount val="2"/>
                <c:pt idx="0">
                  <c:v>-9.9</c:v>
                </c:pt>
                <c:pt idx="1">
                  <c:v>-10.9</c:v>
                </c:pt>
              </c:numCache>
            </c:numRef>
          </c:val>
          <c:extLst>
            <c:ext xmlns:c16="http://schemas.microsoft.com/office/drawing/2014/chart" uri="{C3380CC4-5D6E-409C-BE32-E72D297353CC}">
              <c16:uniqueId val="{00000004-05D8-4530-B916-E4A095CA3313}"/>
            </c:ext>
          </c:extLst>
        </c:ser>
        <c:dLbls>
          <c:showLegendKey val="0"/>
          <c:showVal val="0"/>
          <c:showCatName val="0"/>
          <c:showSerName val="0"/>
          <c:showPercent val="0"/>
          <c:showBubbleSize val="0"/>
        </c:dLbls>
        <c:gapWidth val="219"/>
        <c:overlap val="-27"/>
        <c:axId val="802503775"/>
        <c:axId val="802510495"/>
      </c:barChart>
      <c:catAx>
        <c:axId val="802503775"/>
        <c:scaling>
          <c:orientation val="minMax"/>
        </c:scaling>
        <c:delete val="0"/>
        <c:axPos val="b"/>
        <c:numFmt formatCode="General" sourceLinked="1"/>
        <c:majorTickMark val="none"/>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2510495"/>
        <c:crosses val="autoZero"/>
        <c:auto val="1"/>
        <c:lblAlgn val="ctr"/>
        <c:lblOffset val="100"/>
        <c:noMultiLvlLbl val="0"/>
      </c:catAx>
      <c:valAx>
        <c:axId val="802510495"/>
        <c:scaling>
          <c:orientation val="minMax"/>
          <c:max val="0"/>
          <c:min val="-15"/>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250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r>
              <a:rPr lang="en-US" dirty="0">
                <a:solidFill>
                  <a:schemeClr val="tx1"/>
                </a:solidFill>
              </a:rPr>
              <a:t>PLT Count</a:t>
            </a:r>
          </a:p>
        </c:rich>
      </c:tx>
      <c:layout>
        <c:manualLayout>
          <c:xMode val="edge"/>
          <c:yMode val="edge"/>
          <c:x val="2.1235852856667497E-3"/>
          <c:y val="0.23984961095259952"/>
        </c:manualLayout>
      </c:layout>
      <c:overlay val="0"/>
      <c:spPr>
        <a:noFill/>
        <a:ln>
          <a:noFill/>
        </a:ln>
        <a:effectLst/>
      </c:spPr>
      <c:txPr>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4B41-4FAB-8E89-BAF5FD4DCE6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4B41-4FAB-8E89-BAF5FD4DCE6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41-4FAB-8E89-BAF5FD4DCE69}"/>
              </c:ext>
            </c:extLst>
          </c:dPt>
          <c:dLbls>
            <c:dLbl>
              <c:idx val="0"/>
              <c:tx>
                <c:rich>
                  <a:bodyPr/>
                  <a:lstStyle/>
                  <a:p>
                    <a:fld id="{45DF38FF-2B3A-5745-BCB3-F9689C732851}"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B41-4FAB-8E89-BAF5FD4DCE69}"/>
                </c:ext>
              </c:extLst>
            </c:dLbl>
            <c:dLbl>
              <c:idx val="1"/>
              <c:tx>
                <c:rich>
                  <a:bodyPr/>
                  <a:lstStyle/>
                  <a:p>
                    <a:fld id="{B7E69408-CF34-E14C-976F-C4144B6866CC}"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B41-4FAB-8E89-BAF5FD4DCE69}"/>
                </c:ext>
              </c:extLst>
            </c:dLbl>
            <c:dLbl>
              <c:idx val="2"/>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fld id="{E8705530-DD71-A846-9041-578488B4381B}" type="PERCENTAGE">
                      <a:rPr lang="en-US" sz="1600" b="1">
                        <a:solidFill>
                          <a:schemeClr val="tx1"/>
                        </a:solidFill>
                      </a:rPr>
                      <a:pPr>
                        <a:defRPr>
                          <a:solidFill>
                            <a:schemeClr val="tx1"/>
                          </a:solidFill>
                        </a:defRPr>
                      </a:pPr>
                      <a:t>[PERCENTAGE]</a:t>
                    </a:fld>
                    <a:endParaRPr lang="en-US"/>
                  </a:p>
                </c:rich>
              </c:tx>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B41-4FAB-8E89-BAF5FD4DCE69}"/>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&lt;50K</c:v>
                </c:pt>
                <c:pt idx="1">
                  <c:v>50-100K</c:v>
                </c:pt>
                <c:pt idx="2">
                  <c:v>100K+</c:v>
                </c:pt>
              </c:strCache>
            </c:strRef>
          </c:cat>
          <c:val>
            <c:numRef>
              <c:f>Sheet1!$B$2:$B$4</c:f>
              <c:numCache>
                <c:formatCode>0%</c:formatCode>
                <c:ptCount val="3"/>
                <c:pt idx="0">
                  <c:v>0.11</c:v>
                </c:pt>
                <c:pt idx="1">
                  <c:v>0.14000000000000001</c:v>
                </c:pt>
                <c:pt idx="2">
                  <c:v>0.75</c:v>
                </c:pt>
              </c:numCache>
            </c:numRef>
          </c:val>
          <c:extLst>
            <c:ext xmlns:c16="http://schemas.microsoft.com/office/drawing/2014/chart" uri="{C3380CC4-5D6E-409C-BE32-E72D297353CC}">
              <c16:uniqueId val="{00000006-4B41-4FAB-8E89-BAF5FD4DCE6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l"/>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ayout>
        <c:manualLayout>
          <c:xMode val="edge"/>
          <c:yMode val="edge"/>
          <c:x val="1.4196981818547668E-2"/>
          <c:y val="0.34883445582757561"/>
          <c:w val="0.21834566781521864"/>
          <c:h val="0.3096800842984459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r>
              <a:rPr lang="en-US" dirty="0">
                <a:solidFill>
                  <a:schemeClr val="tx1"/>
                </a:solidFill>
              </a:rPr>
              <a:t>PLT Count</a:t>
            </a:r>
          </a:p>
        </c:rich>
      </c:tx>
      <c:layout>
        <c:manualLayout>
          <c:xMode val="edge"/>
          <c:yMode val="edge"/>
          <c:x val="2.1235852856667497E-3"/>
          <c:y val="0.23984961095259952"/>
        </c:manualLayout>
      </c:layout>
      <c:overlay val="0"/>
      <c:spPr>
        <a:noFill/>
        <a:ln>
          <a:noFill/>
        </a:ln>
        <a:effectLst/>
      </c:spPr>
      <c:txPr>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A2D8-44B3-97C4-7F094C40BA3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2D8-44B3-97C4-7F094C40BA3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D8-44B3-97C4-7F094C40BA32}"/>
              </c:ext>
            </c:extLst>
          </c:dPt>
          <c:dLbls>
            <c:dLbl>
              <c:idx val="0"/>
              <c:tx>
                <c:rich>
                  <a:bodyPr/>
                  <a:lstStyle/>
                  <a:p>
                    <a:fld id="{45DF38FF-2B3A-5745-BCB3-F9689C732851}"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D8-44B3-97C4-7F094C40BA32}"/>
                </c:ext>
              </c:extLst>
            </c:dLbl>
            <c:dLbl>
              <c:idx val="1"/>
              <c:tx>
                <c:rich>
                  <a:bodyPr/>
                  <a:lstStyle/>
                  <a:p>
                    <a:fld id="{B7E69408-CF34-E14C-976F-C4144B6866CC}"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D8-44B3-97C4-7F094C40BA32}"/>
                </c:ext>
              </c:extLst>
            </c:dLbl>
            <c:dLbl>
              <c:idx val="2"/>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fld id="{E8705530-DD71-A846-9041-578488B4381B}" type="PERCENTAGE">
                      <a:rPr lang="en-US" sz="1600" b="1">
                        <a:solidFill>
                          <a:schemeClr val="tx1"/>
                        </a:solidFill>
                      </a:rPr>
                      <a:pPr>
                        <a:defRPr>
                          <a:solidFill>
                            <a:schemeClr val="tx1"/>
                          </a:solidFill>
                        </a:defRPr>
                      </a:pPr>
                      <a:t>[PERCENTAGE]</a:t>
                    </a:fld>
                    <a:endParaRPr lang="en-US"/>
                  </a:p>
                </c:rich>
              </c:tx>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D8-44B3-97C4-7F094C40BA32}"/>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&lt;50K</c:v>
                </c:pt>
                <c:pt idx="1">
                  <c:v>50-100K</c:v>
                </c:pt>
                <c:pt idx="2">
                  <c:v>100K+</c:v>
                </c:pt>
              </c:strCache>
            </c:strRef>
          </c:cat>
          <c:val>
            <c:numRef>
              <c:f>Sheet1!$B$2:$B$4</c:f>
              <c:numCache>
                <c:formatCode>0%</c:formatCode>
                <c:ptCount val="3"/>
                <c:pt idx="0">
                  <c:v>0.34</c:v>
                </c:pt>
                <c:pt idx="1">
                  <c:v>0.34</c:v>
                </c:pt>
                <c:pt idx="2">
                  <c:v>0.34</c:v>
                </c:pt>
              </c:numCache>
            </c:numRef>
          </c:val>
          <c:extLst>
            <c:ext xmlns:c16="http://schemas.microsoft.com/office/drawing/2014/chart" uri="{C3380CC4-5D6E-409C-BE32-E72D297353CC}">
              <c16:uniqueId val="{00000006-A2D8-44B3-97C4-7F094C40BA3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l"/>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ayout>
        <c:manualLayout>
          <c:xMode val="edge"/>
          <c:yMode val="edge"/>
          <c:x val="1.4196981818547668E-2"/>
          <c:y val="0.34883445582757561"/>
          <c:w val="0.2207118314516433"/>
          <c:h val="0.288155119212956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RBC</a:t>
            </a:r>
            <a:r>
              <a:rPr lang="en-US" sz="1400" b="1" baseline="0" dirty="0">
                <a:solidFill>
                  <a:schemeClr val="tx1"/>
                </a:solidFill>
              </a:rPr>
              <a:t> Transfusions per Patient/yr (2019)</a:t>
            </a:r>
            <a:r>
              <a:rPr lang="en-US" sz="1400" b="1" baseline="30000" dirty="0">
                <a:solidFill>
                  <a:schemeClr val="tx1"/>
                </a:solidFill>
              </a:rPr>
              <a:t>6</a:t>
            </a:r>
          </a:p>
        </c:rich>
      </c:tx>
      <c:layout>
        <c:manualLayout>
          <c:xMode val="edge"/>
          <c:yMode val="edge"/>
          <c:x val="0.13653888877019099"/>
          <c:y val="6.058737036159889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6776133777352599E-2"/>
          <c:y val="0.11038563779065901"/>
          <c:w val="0.87776159476567195"/>
          <c:h val="0.67385566010847497"/>
        </c:manualLayout>
      </c:layout>
      <c:barChart>
        <c:barDir val="col"/>
        <c:grouping val="clustered"/>
        <c:varyColors val="0"/>
        <c:ser>
          <c:idx val="1"/>
          <c:order val="0"/>
          <c:tx>
            <c:strRef>
              <c:f>Sheet1!$A$12</c:f>
              <c:strCache>
                <c:ptCount val="1"/>
                <c:pt idx="0">
                  <c:v>1</c:v>
                </c:pt>
              </c:strCache>
            </c:strRef>
          </c:tx>
          <c:spPr>
            <a:solidFill>
              <a:schemeClr val="accent2"/>
            </a:solidFill>
            <a:ln>
              <a:noFill/>
            </a:ln>
            <a:effectLst/>
          </c:spPr>
          <c:invertIfNegative val="0"/>
          <c:cat>
            <c:numRef>
              <c:f>Sheet1!$D$11</c:f>
              <c:numCache>
                <c:formatCode>General</c:formatCode>
                <c:ptCount val="1"/>
                <c:pt idx="0">
                  <c:v>2019</c:v>
                </c:pt>
              </c:numCache>
              <c:extLst/>
            </c:numRef>
          </c:cat>
          <c:val>
            <c:numRef>
              <c:f>Sheet1!$D$12</c:f>
              <c:numCache>
                <c:formatCode>#,##0</c:formatCode>
                <c:ptCount val="1"/>
                <c:pt idx="0">
                  <c:v>1210</c:v>
                </c:pt>
              </c:numCache>
              <c:extLst/>
            </c:numRef>
          </c:val>
          <c:extLst>
            <c:ext xmlns:c16="http://schemas.microsoft.com/office/drawing/2014/chart" uri="{C3380CC4-5D6E-409C-BE32-E72D297353CC}">
              <c16:uniqueId val="{00000000-F7CB-4262-9336-13E999957BFB}"/>
            </c:ext>
          </c:extLst>
        </c:ser>
        <c:ser>
          <c:idx val="2"/>
          <c:order val="1"/>
          <c:tx>
            <c:strRef>
              <c:f>Sheet1!$A$13</c:f>
              <c:strCache>
                <c:ptCount val="1"/>
                <c:pt idx="0">
                  <c:v>2</c:v>
                </c:pt>
              </c:strCache>
            </c:strRef>
          </c:tx>
          <c:spPr>
            <a:solidFill>
              <a:schemeClr val="accent3"/>
            </a:solidFill>
            <a:ln>
              <a:noFill/>
            </a:ln>
            <a:effectLst/>
          </c:spPr>
          <c:invertIfNegative val="0"/>
          <c:cat>
            <c:numRef>
              <c:f>Sheet1!$D$11</c:f>
              <c:numCache>
                <c:formatCode>General</c:formatCode>
                <c:ptCount val="1"/>
                <c:pt idx="0">
                  <c:v>2019</c:v>
                </c:pt>
              </c:numCache>
              <c:extLst/>
            </c:numRef>
          </c:cat>
          <c:val>
            <c:numRef>
              <c:f>Sheet1!$D$13</c:f>
              <c:numCache>
                <c:formatCode>General</c:formatCode>
                <c:ptCount val="1"/>
                <c:pt idx="0">
                  <c:v>650</c:v>
                </c:pt>
              </c:numCache>
              <c:extLst/>
            </c:numRef>
          </c:val>
          <c:extLst>
            <c:ext xmlns:c16="http://schemas.microsoft.com/office/drawing/2014/chart" uri="{C3380CC4-5D6E-409C-BE32-E72D297353CC}">
              <c16:uniqueId val="{00000001-F7CB-4262-9336-13E999957BFB}"/>
            </c:ext>
          </c:extLst>
        </c:ser>
        <c:ser>
          <c:idx val="3"/>
          <c:order val="2"/>
          <c:tx>
            <c:strRef>
              <c:f>Sheet1!$A$14</c:f>
              <c:strCache>
                <c:ptCount val="1"/>
                <c:pt idx="0">
                  <c:v>3</c:v>
                </c:pt>
              </c:strCache>
            </c:strRef>
          </c:tx>
          <c:spPr>
            <a:solidFill>
              <a:schemeClr val="accent4"/>
            </a:solidFill>
            <a:ln>
              <a:noFill/>
            </a:ln>
            <a:effectLst/>
          </c:spPr>
          <c:invertIfNegative val="0"/>
          <c:cat>
            <c:numRef>
              <c:f>Sheet1!$D$11</c:f>
              <c:numCache>
                <c:formatCode>General</c:formatCode>
                <c:ptCount val="1"/>
                <c:pt idx="0">
                  <c:v>2019</c:v>
                </c:pt>
              </c:numCache>
              <c:extLst/>
            </c:numRef>
          </c:cat>
          <c:val>
            <c:numRef>
              <c:f>Sheet1!$D$14</c:f>
              <c:numCache>
                <c:formatCode>General</c:formatCode>
                <c:ptCount val="1"/>
                <c:pt idx="0">
                  <c:v>435</c:v>
                </c:pt>
              </c:numCache>
              <c:extLst/>
            </c:numRef>
          </c:val>
          <c:extLst>
            <c:ext xmlns:c16="http://schemas.microsoft.com/office/drawing/2014/chart" uri="{C3380CC4-5D6E-409C-BE32-E72D297353CC}">
              <c16:uniqueId val="{00000002-F7CB-4262-9336-13E999957BFB}"/>
            </c:ext>
          </c:extLst>
        </c:ser>
        <c:ser>
          <c:idx val="4"/>
          <c:order val="3"/>
          <c:tx>
            <c:strRef>
              <c:f>Sheet1!$A$15</c:f>
              <c:strCache>
                <c:ptCount val="1"/>
                <c:pt idx="0">
                  <c:v>4</c:v>
                </c:pt>
              </c:strCache>
            </c:strRef>
          </c:tx>
          <c:spPr>
            <a:solidFill>
              <a:schemeClr val="accent5"/>
            </a:solidFill>
            <a:ln>
              <a:noFill/>
            </a:ln>
            <a:effectLst/>
          </c:spPr>
          <c:invertIfNegative val="0"/>
          <c:cat>
            <c:numRef>
              <c:f>Sheet1!$D$11</c:f>
              <c:numCache>
                <c:formatCode>General</c:formatCode>
                <c:ptCount val="1"/>
                <c:pt idx="0">
                  <c:v>2019</c:v>
                </c:pt>
              </c:numCache>
              <c:extLst/>
            </c:numRef>
          </c:cat>
          <c:val>
            <c:numRef>
              <c:f>Sheet1!$D$15</c:f>
              <c:numCache>
                <c:formatCode>General</c:formatCode>
                <c:ptCount val="1"/>
                <c:pt idx="0">
                  <c:v>330</c:v>
                </c:pt>
              </c:numCache>
              <c:extLst/>
            </c:numRef>
          </c:val>
          <c:extLst>
            <c:ext xmlns:c16="http://schemas.microsoft.com/office/drawing/2014/chart" uri="{C3380CC4-5D6E-409C-BE32-E72D297353CC}">
              <c16:uniqueId val="{00000003-F7CB-4262-9336-13E999957BFB}"/>
            </c:ext>
          </c:extLst>
        </c:ser>
        <c:ser>
          <c:idx val="5"/>
          <c:order val="4"/>
          <c:tx>
            <c:strRef>
              <c:f>Sheet1!$A$16</c:f>
              <c:strCache>
                <c:ptCount val="1"/>
                <c:pt idx="0">
                  <c:v>5</c:v>
                </c:pt>
              </c:strCache>
            </c:strRef>
          </c:tx>
          <c:spPr>
            <a:solidFill>
              <a:schemeClr val="accent6"/>
            </a:solidFill>
            <a:ln>
              <a:noFill/>
            </a:ln>
            <a:effectLst/>
          </c:spPr>
          <c:invertIfNegative val="0"/>
          <c:cat>
            <c:numRef>
              <c:f>Sheet1!$D$11</c:f>
              <c:numCache>
                <c:formatCode>General</c:formatCode>
                <c:ptCount val="1"/>
                <c:pt idx="0">
                  <c:v>2019</c:v>
                </c:pt>
              </c:numCache>
              <c:extLst/>
            </c:numRef>
          </c:cat>
          <c:val>
            <c:numRef>
              <c:f>Sheet1!$D$16</c:f>
              <c:numCache>
                <c:formatCode>General</c:formatCode>
                <c:ptCount val="1"/>
                <c:pt idx="0">
                  <c:v>309</c:v>
                </c:pt>
              </c:numCache>
              <c:extLst/>
            </c:numRef>
          </c:val>
          <c:extLst>
            <c:ext xmlns:c16="http://schemas.microsoft.com/office/drawing/2014/chart" uri="{C3380CC4-5D6E-409C-BE32-E72D297353CC}">
              <c16:uniqueId val="{00000004-F7CB-4262-9336-13E999957BFB}"/>
            </c:ext>
          </c:extLst>
        </c:ser>
        <c:ser>
          <c:idx val="6"/>
          <c:order val="5"/>
          <c:tx>
            <c:strRef>
              <c:f>Sheet1!$A$17</c:f>
              <c:strCache>
                <c:ptCount val="1"/>
                <c:pt idx="0">
                  <c:v>6</c:v>
                </c:pt>
              </c:strCache>
            </c:strRef>
          </c:tx>
          <c:spPr>
            <a:solidFill>
              <a:schemeClr val="accent1">
                <a:lumMod val="60000"/>
              </a:schemeClr>
            </a:solidFill>
            <a:ln>
              <a:noFill/>
            </a:ln>
            <a:effectLst/>
          </c:spPr>
          <c:invertIfNegative val="0"/>
          <c:cat>
            <c:numRef>
              <c:f>Sheet1!$D$11</c:f>
              <c:numCache>
                <c:formatCode>General</c:formatCode>
                <c:ptCount val="1"/>
                <c:pt idx="0">
                  <c:v>2019</c:v>
                </c:pt>
              </c:numCache>
              <c:extLst/>
            </c:numRef>
          </c:cat>
          <c:val>
            <c:numRef>
              <c:f>Sheet1!$D$17</c:f>
              <c:numCache>
                <c:formatCode>#,##0</c:formatCode>
                <c:ptCount val="1"/>
                <c:pt idx="0">
                  <c:v>1508</c:v>
                </c:pt>
              </c:numCache>
              <c:extLst/>
            </c:numRef>
          </c:val>
          <c:extLst>
            <c:ext xmlns:c16="http://schemas.microsoft.com/office/drawing/2014/chart" uri="{C3380CC4-5D6E-409C-BE32-E72D297353CC}">
              <c16:uniqueId val="{00000005-F7CB-4262-9336-13E999957BFB}"/>
            </c:ext>
          </c:extLst>
        </c:ser>
        <c:ser>
          <c:idx val="7"/>
          <c:order val="6"/>
          <c:tx>
            <c:strRef>
              <c:f>Sheet1!$A$18</c:f>
              <c:strCache>
                <c:ptCount val="1"/>
                <c:pt idx="0">
                  <c:v>7+</c:v>
                </c:pt>
              </c:strCache>
            </c:strRef>
          </c:tx>
          <c:spPr>
            <a:solidFill>
              <a:schemeClr val="accent1"/>
            </a:solidFill>
            <a:ln>
              <a:noFill/>
            </a:ln>
            <a:effectLst/>
          </c:spPr>
          <c:invertIfNegative val="0"/>
          <c:cat>
            <c:numRef>
              <c:f>Sheet1!$D$11</c:f>
              <c:numCache>
                <c:formatCode>General</c:formatCode>
                <c:ptCount val="1"/>
                <c:pt idx="0">
                  <c:v>2019</c:v>
                </c:pt>
              </c:numCache>
              <c:extLst/>
            </c:numRef>
          </c:cat>
          <c:val>
            <c:numRef>
              <c:f>Sheet1!$D$18</c:f>
              <c:numCache>
                <c:formatCode>General</c:formatCode>
                <c:ptCount val="1"/>
                <c:pt idx="0">
                  <c:v>988</c:v>
                </c:pt>
              </c:numCache>
              <c:extLst/>
            </c:numRef>
          </c:val>
          <c:extLst>
            <c:ext xmlns:c16="http://schemas.microsoft.com/office/drawing/2014/chart" uri="{C3380CC4-5D6E-409C-BE32-E72D297353CC}">
              <c16:uniqueId val="{00000006-F7CB-4262-9336-13E999957BFB}"/>
            </c:ext>
          </c:extLst>
        </c:ser>
        <c:dLbls>
          <c:showLegendKey val="0"/>
          <c:showVal val="0"/>
          <c:showCatName val="0"/>
          <c:showSerName val="0"/>
          <c:showPercent val="0"/>
          <c:showBubbleSize val="0"/>
        </c:dLbls>
        <c:gapWidth val="219"/>
        <c:overlap val="-27"/>
        <c:axId val="-261094176"/>
        <c:axId val="-261091696"/>
      </c:barChart>
      <c:catAx>
        <c:axId val="-261094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61091696"/>
        <c:crosses val="autoZero"/>
        <c:auto val="1"/>
        <c:lblAlgn val="ctr"/>
        <c:lblOffset val="100"/>
        <c:noMultiLvlLbl val="0"/>
      </c:catAx>
      <c:valAx>
        <c:axId val="-261091696"/>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26109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5.47736287861256E-2"/>
          <c:w val="0.87469577406446397"/>
          <c:h val="0.77215720622012896"/>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D377-5A4D-B568-5A9710A9822C}"/>
              </c:ext>
            </c:extLst>
          </c:dPt>
          <c:dLbls>
            <c:dLbl>
              <c:idx val="0"/>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0B7-D14C-B239-76AD228BE09C}"/>
                </c:ext>
              </c:extLst>
            </c:dLbl>
            <c:dLbl>
              <c:idx val="1"/>
              <c:layout>
                <c:manualLayout>
                  <c:x val="5.0057496146241496E-3"/>
                  <c:y val="0.104811891777807"/>
                </c:manualLayout>
              </c:layout>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3142247120366901"/>
                      <c:h val="0.104109643512781"/>
                    </c:manualLayout>
                  </c15:layout>
                </c:ext>
                <c:ext xmlns:c16="http://schemas.microsoft.com/office/drawing/2014/chart" uri="{C3380CC4-5D6E-409C-BE32-E72D297353CC}">
                  <c16:uniqueId val="{00000001-D377-5A4D-B568-5A9710A9822C}"/>
                </c:ext>
              </c:extLst>
            </c:dLbl>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0.22</c:v>
                </c:pt>
                <c:pt idx="1">
                  <c:v>0.03</c:v>
                </c:pt>
              </c:numCache>
            </c:numRef>
          </c:val>
          <c:extLst>
            <c:ext xmlns:c16="http://schemas.microsoft.com/office/drawing/2014/chart" uri="{C3380CC4-5D6E-409C-BE32-E72D297353CC}">
              <c16:uniqueId val="{00000003-D377-5A4D-B568-5A9710A9822C}"/>
            </c:ext>
          </c:extLst>
        </c:ser>
        <c:dLbls>
          <c:showLegendKey val="0"/>
          <c:showVal val="0"/>
          <c:showCatName val="0"/>
          <c:showSerName val="0"/>
          <c:showPercent val="0"/>
          <c:showBubbleSize val="0"/>
        </c:dLbls>
        <c:gapWidth val="69"/>
        <c:overlap val="-27"/>
        <c:axId val="-216581296"/>
        <c:axId val="-217582400"/>
      </c:barChart>
      <c:catAx>
        <c:axId val="-216581296"/>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7582400"/>
        <c:crosses val="autoZero"/>
        <c:auto val="1"/>
        <c:lblAlgn val="ctr"/>
        <c:lblOffset val="100"/>
        <c:noMultiLvlLbl val="0"/>
      </c:catAx>
      <c:valAx>
        <c:axId val="-217582400"/>
        <c:scaling>
          <c:orientation val="minMax"/>
          <c:max val="0.35"/>
        </c:scaling>
        <c:delete val="1"/>
        <c:axPos val="l"/>
        <c:numFmt formatCode="0%" sourceLinked="1"/>
        <c:majorTickMark val="out"/>
        <c:minorTickMark val="none"/>
        <c:tickLblPos val="nextTo"/>
        <c:crossAx val="-216581296"/>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1.3099519596776301E-2"/>
          <c:w val="0.87469577406446397"/>
          <c:h val="0.81383171886348304"/>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E192-CD46-91DF-41882E2F8269}"/>
              </c:ext>
            </c:extLst>
          </c:dPt>
          <c:dLbls>
            <c:dLbl>
              <c:idx val="1"/>
              <c:layout>
                <c:manualLayout>
                  <c:x val="3.6166998429580399E-3"/>
                  <c:y val="0.109035233944994"/>
                </c:manualLayout>
              </c:layout>
              <c:spPr>
                <a:noFill/>
                <a:ln>
                  <a:noFill/>
                </a:ln>
                <a:effectLst/>
              </c:spPr>
              <c:txPr>
                <a:bodyPr rot="0" spcFirstLastPara="1" vertOverflow="ellipsis" vert="horz" wrap="non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12861684904675"/>
                      <c:h val="0.114057482127075"/>
                    </c:manualLayout>
                  </c15:layout>
                </c:ext>
                <c:ext xmlns:c16="http://schemas.microsoft.com/office/drawing/2014/chart" uri="{C3380CC4-5D6E-409C-BE32-E72D297353CC}">
                  <c16:uniqueId val="{00000001-E192-CD46-91DF-41882E2F8269}"/>
                </c:ext>
              </c:extLst>
            </c:dLbl>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0.28999999999999998</c:v>
                </c:pt>
                <c:pt idx="1">
                  <c:v>0.03</c:v>
                </c:pt>
              </c:numCache>
            </c:numRef>
          </c:val>
          <c:extLst>
            <c:ext xmlns:c16="http://schemas.microsoft.com/office/drawing/2014/chart" uri="{C3380CC4-5D6E-409C-BE32-E72D297353CC}">
              <c16:uniqueId val="{00000004-E192-CD46-91DF-41882E2F8269}"/>
            </c:ext>
          </c:extLst>
        </c:ser>
        <c:dLbls>
          <c:showLegendKey val="0"/>
          <c:showVal val="0"/>
          <c:showCatName val="0"/>
          <c:showSerName val="0"/>
          <c:showPercent val="0"/>
          <c:showBubbleSize val="0"/>
        </c:dLbls>
        <c:gapWidth val="69"/>
        <c:overlap val="-27"/>
        <c:axId val="-215629008"/>
        <c:axId val="-215624432"/>
      </c:barChart>
      <c:catAx>
        <c:axId val="-215629008"/>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5624432"/>
        <c:crosses val="autoZero"/>
        <c:auto val="1"/>
        <c:lblAlgn val="ctr"/>
        <c:lblOffset val="100"/>
        <c:noMultiLvlLbl val="0"/>
      </c:catAx>
      <c:valAx>
        <c:axId val="-215624432"/>
        <c:scaling>
          <c:orientation val="minMax"/>
          <c:max val="0.35"/>
        </c:scaling>
        <c:delete val="1"/>
        <c:axPos val="l"/>
        <c:numFmt formatCode="0%" sourceLinked="1"/>
        <c:majorTickMark val="out"/>
        <c:minorTickMark val="none"/>
        <c:tickLblPos val="nextTo"/>
        <c:crossAx val="-215629008"/>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5.47736287861256E-2"/>
          <c:w val="0.87847025077482099"/>
          <c:h val="0.77215720622012896"/>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5F86-3447-82AC-2A16D3960516}"/>
              </c:ext>
            </c:extLst>
          </c:dPt>
          <c:dLbls>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0.26</c:v>
                </c:pt>
                <c:pt idx="1">
                  <c:v>0.09</c:v>
                </c:pt>
              </c:numCache>
            </c:numRef>
          </c:val>
          <c:extLst>
            <c:ext xmlns:c16="http://schemas.microsoft.com/office/drawing/2014/chart" uri="{C3380CC4-5D6E-409C-BE32-E72D297353CC}">
              <c16:uniqueId val="{00000004-5F86-3447-82AC-2A16D3960516}"/>
            </c:ext>
          </c:extLst>
        </c:ser>
        <c:dLbls>
          <c:showLegendKey val="0"/>
          <c:showVal val="0"/>
          <c:showCatName val="0"/>
          <c:showSerName val="0"/>
          <c:showPercent val="0"/>
          <c:showBubbleSize val="0"/>
        </c:dLbls>
        <c:gapWidth val="69"/>
        <c:overlap val="-27"/>
        <c:axId val="-217526496"/>
        <c:axId val="-217521776"/>
      </c:barChart>
      <c:catAx>
        <c:axId val="-217526496"/>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7521776"/>
        <c:crosses val="autoZero"/>
        <c:auto val="1"/>
        <c:lblAlgn val="ctr"/>
        <c:lblOffset val="100"/>
        <c:noMultiLvlLbl val="0"/>
      </c:catAx>
      <c:valAx>
        <c:axId val="-217521776"/>
        <c:scaling>
          <c:orientation val="minMax"/>
          <c:max val="0.35"/>
        </c:scaling>
        <c:delete val="1"/>
        <c:axPos val="l"/>
        <c:numFmt formatCode="0%" sourceLinked="1"/>
        <c:majorTickMark val="out"/>
        <c:minorTickMark val="none"/>
        <c:tickLblPos val="nextTo"/>
        <c:crossAx val="-217526496"/>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0.47332</cdr:x>
      <cdr:y>0.81352</cdr:y>
    </cdr:from>
    <cdr:to>
      <cdr:x>0.59569</cdr:x>
      <cdr:y>0.87822</cdr:y>
    </cdr:to>
    <cdr:sp macro="" textlink="">
      <cdr:nvSpPr>
        <cdr:cNvPr id="2" name="Rectangle 1">
          <a:extLst xmlns:a="http://schemas.openxmlformats.org/drawingml/2006/main">
            <a:ext uri="{FF2B5EF4-FFF2-40B4-BE49-F238E27FC236}">
              <a16:creationId xmlns:a16="http://schemas.microsoft.com/office/drawing/2014/main" id="{7CE5A6BE-4547-4FC7-BD53-58E6F9B04608}"/>
            </a:ext>
          </a:extLst>
        </cdr:cNvPr>
        <cdr:cNvSpPr/>
      </cdr:nvSpPr>
      <cdr:spPr>
        <a:xfrm xmlns:a="http://schemas.openxmlformats.org/drawingml/2006/main">
          <a:off x="2281811" y="2387359"/>
          <a:ext cx="589927" cy="189869"/>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a:softEdge rad="0"/>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1669-B62C-66AA-2EE7-604D09BE807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A240E8-B43B-D20C-C805-111454F8C9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DD0F515-D683-8290-DA9C-7727CC1C9E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BEE967C-F180-5C2B-1652-15C152167A0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7518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1669-B62C-66AA-2EE7-604D09BE807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A240E8-B43B-D20C-C805-111454F8C9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DD0F515-D683-8290-DA9C-7727CC1C9E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BEE967C-F180-5C2B-1652-15C152167A0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75185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07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33592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1676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07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1669-B62C-66AA-2EE7-604D09BE807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A240E8-B43B-D20C-C805-111454F8C9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DD0F515-D683-8290-DA9C-7727CC1C9E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BEE967C-F180-5C2B-1652-15C152167A0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1865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19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2E4FB-963C-03A5-91CF-21AD9AEBF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99E50-40F7-9C67-455B-E1DA9BE49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A0835-FB4F-18B7-A2A7-0CDF6322A5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6834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BE68A-4D9E-67E9-F5CD-6B87F59D1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686CD-7E4D-B96E-95EE-C786868FC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69123-EDDE-95FD-FB33-4899416BDCB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7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23B00-167F-F082-B11F-336568813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826E0-D0D6-7BD2-A1C7-626CF153D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E643E-6667-4388-4112-87BC288EAB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353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19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DE23-91BF-E7A8-1383-1A16260B8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E1269-3360-8503-371D-626F121B7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E9CDB-0F54-51D3-49EC-5DC837026E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279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859556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9709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872558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941392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4155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621238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6815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0147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317121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3330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992430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9518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355857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413074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697028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AEE9-FF2B-6309-6F80-C78E26649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48A9E-9F59-3A52-0A81-4574671BB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139C6-8495-927C-F878-C0DCA3306A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2176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46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2D880-4832-1DDD-52D7-4130BD084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B8018-83DC-2453-787A-A63062F848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0CE0AC-3C83-CBBA-A737-CAB8051FAC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60D14-3151-1AB2-69C0-63F1F26EB4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0A896-29FE-4548-83B4-5EEF6D0F46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1146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FC75-C4C8-695D-FFE2-C7B7AA925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497DE-819E-DA81-7AC2-ED5E8100D0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C527D5-39A3-A80E-32E7-975898B118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E5592-4E28-24CE-B4AB-65FB685D37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0A896-29FE-4548-83B4-5EEF6D0F46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573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E9F0A896-29FE-4548-83B4-5EEF6D0F46E0}" type="slidenum">
              <a:rPr kumimoji="0" lang="en-US" sz="24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82</a:t>
            </a:fld>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1558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E9F0A896-29FE-4548-83B4-5EEF6D0F46E0}" type="slidenum">
              <a:rPr kumimoji="0" lang="en-US" sz="24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83</a:t>
            </a:fld>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8030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2E97-F58B-C3C8-E17F-EE3B42F6B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691C1-FBDB-6EDB-4A81-46B2A3B5CB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FC4891A-D82B-E121-3F15-83DDC8F0D6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CD6465-BBFB-41D2-21F1-906A196FFF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928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0353757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712463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3F92-E3DB-81AA-BBED-296FB69EB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D96D6-E27B-967F-6F82-45A51198D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276D2-569A-6CC7-87FF-F6747E820D2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184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1F21-0449-394D-BC63-0CD973B0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955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366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71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de-DE" altLang="de-DE"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Arial" panose="020B0604020202020204" pitchFamily="34" charset="0"/>
            </a:endParaRPr>
          </a:p>
        </p:txBody>
      </p:sp>
    </p:spTree>
    <p:extLst>
      <p:ext uri="{BB962C8B-B14F-4D97-AF65-F5344CB8AC3E}">
        <p14:creationId xmlns:p14="http://schemas.microsoft.com/office/powerpoint/2010/main" val="558538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66745-B86E-4A48-948D-842D0CDF3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16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5214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22363"/>
            <a:ext cx="5387975" cy="3032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5" rtl="0" eaLnBrk="1" fontAlgn="auto" latinLnBrk="0" hangingPunct="1">
              <a:lnSpc>
                <a:spcPct val="100000"/>
              </a:lnSpc>
              <a:spcBef>
                <a:spcPts val="0"/>
              </a:spcBef>
              <a:spcAft>
                <a:spcPts val="0"/>
              </a:spcAft>
              <a:buClrTx/>
              <a:buSzTx/>
              <a:buFontTx/>
              <a:buNone/>
              <a:tabLst/>
              <a:defRPr/>
            </a:pPr>
            <a:fld id="{09C2524B-9784-4C7D-AD39-8BA546E040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9265"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5468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C295-0F0A-7BC7-ACD0-9A7920F5E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7641D-40A7-B616-BE9C-134F2CD1FEF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3C83B4-706D-3129-911D-F9C5BFEBAC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0845F-F11B-5A5B-7A1A-C8B01522C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543BD-1EE7-4CC2-AEAD-E1739A2A7A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4123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charset="0"/>
              <a:ea typeface="Geneva" charset="0"/>
              <a:cs typeface="+mn-cs"/>
            </a:endParaRPr>
          </a:p>
        </p:txBody>
      </p:sp>
    </p:spTree>
    <p:extLst>
      <p:ext uri="{BB962C8B-B14F-4D97-AF65-F5344CB8AC3E}">
        <p14:creationId xmlns:p14="http://schemas.microsoft.com/office/powerpoint/2010/main" val="36982149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1149B-9448-4868-AA10-1B4511FE7A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7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687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12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5469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948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7329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35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9070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992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249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1149B-9448-4868-AA10-1B4511FE7A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4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335920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a:extLst>
              <a:ext uri="{FF2B5EF4-FFF2-40B4-BE49-F238E27FC236}">
                <a16:creationId xmlns:a16="http://schemas.microsoft.com/office/drawing/2014/main" id="{02B91D28-00F9-4350-935D-5C3D9A76D505}"/>
              </a:ext>
            </a:extLst>
          </p:cNvPr>
          <p:cNvSpPr>
            <a:spLocks noGrp="1" noRot="1" noChangeAspect="1" noChangeArrowheads="1" noTextEdit="1"/>
          </p:cNvSpPr>
          <p:nvPr>
            <p:ph type="sldImg"/>
          </p:nvPr>
        </p:nvSpPr>
        <p:spPr>
          <a:ln/>
        </p:spPr>
      </p:sp>
      <p:sp>
        <p:nvSpPr>
          <p:cNvPr id="506883" name="Notes Placeholder 2">
            <a:extLst>
              <a:ext uri="{FF2B5EF4-FFF2-40B4-BE49-F238E27FC236}">
                <a16:creationId xmlns:a16="http://schemas.microsoft.com/office/drawing/2014/main" id="{64E22691-76E8-4017-8712-BC7AEF1395E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341313"/>
            <a:endParaRPr lang="en-US" altLang="en-US" dirty="0"/>
          </a:p>
        </p:txBody>
      </p:sp>
      <p:sp>
        <p:nvSpPr>
          <p:cNvPr id="506884" name="Slide Number Placeholder 3">
            <a:extLst>
              <a:ext uri="{FF2B5EF4-FFF2-40B4-BE49-F238E27FC236}">
                <a16:creationId xmlns:a16="http://schemas.microsoft.com/office/drawing/2014/main" id="{A08010A0-C02B-4C5B-AC3F-7235F2B2ECC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b="1">
                <a:solidFill>
                  <a:schemeClr val="bg2"/>
                </a:solidFill>
                <a:latin typeface="Arial" panose="020B0604020202020204" pitchFamily="34" charset="0"/>
              </a:defRPr>
            </a:lvl1pPr>
            <a:lvl2pPr marL="742950" indent="-285750">
              <a:defRPr sz="3600" b="1">
                <a:solidFill>
                  <a:schemeClr val="bg2"/>
                </a:solidFill>
                <a:latin typeface="Arial" panose="020B0604020202020204" pitchFamily="34" charset="0"/>
              </a:defRPr>
            </a:lvl2pPr>
            <a:lvl3pPr marL="1143000" indent="-228600">
              <a:defRPr sz="3600" b="1">
                <a:solidFill>
                  <a:schemeClr val="bg2"/>
                </a:solidFill>
                <a:latin typeface="Arial" panose="020B0604020202020204" pitchFamily="34" charset="0"/>
              </a:defRPr>
            </a:lvl3pPr>
            <a:lvl4pPr marL="1600200" indent="-228600">
              <a:defRPr sz="3600" b="1">
                <a:solidFill>
                  <a:schemeClr val="bg2"/>
                </a:solidFill>
                <a:latin typeface="Arial" panose="020B0604020202020204" pitchFamily="34" charset="0"/>
              </a:defRPr>
            </a:lvl4pPr>
            <a:lvl5pPr marL="2057400" indent="-228600">
              <a:defRPr sz="3600" b="1">
                <a:solidFill>
                  <a:schemeClr val="bg2"/>
                </a:solidFill>
                <a:latin typeface="Arial" panose="020B0604020202020204" pitchFamily="34" charset="0"/>
              </a:defRPr>
            </a:lvl5pPr>
            <a:lvl6pPr marL="2514600" indent="-228600" eaLnBrk="0" fontAlgn="base" hangingPunct="0">
              <a:spcBef>
                <a:spcPct val="0"/>
              </a:spcBef>
              <a:spcAft>
                <a:spcPct val="0"/>
              </a:spcAft>
              <a:defRPr sz="3600" b="1">
                <a:solidFill>
                  <a:schemeClr val="bg2"/>
                </a:solidFill>
                <a:latin typeface="Arial" panose="020B0604020202020204" pitchFamily="34" charset="0"/>
              </a:defRPr>
            </a:lvl6pPr>
            <a:lvl7pPr marL="2971800" indent="-228600" eaLnBrk="0" fontAlgn="base" hangingPunct="0">
              <a:spcBef>
                <a:spcPct val="0"/>
              </a:spcBef>
              <a:spcAft>
                <a:spcPct val="0"/>
              </a:spcAft>
              <a:defRPr sz="3600" b="1">
                <a:solidFill>
                  <a:schemeClr val="bg2"/>
                </a:solidFill>
                <a:latin typeface="Arial" panose="020B0604020202020204" pitchFamily="34" charset="0"/>
              </a:defRPr>
            </a:lvl7pPr>
            <a:lvl8pPr marL="3429000" indent="-228600" eaLnBrk="0" fontAlgn="base" hangingPunct="0">
              <a:spcBef>
                <a:spcPct val="0"/>
              </a:spcBef>
              <a:spcAft>
                <a:spcPct val="0"/>
              </a:spcAft>
              <a:defRPr sz="3600" b="1">
                <a:solidFill>
                  <a:schemeClr val="bg2"/>
                </a:solidFill>
                <a:latin typeface="Arial" panose="020B0604020202020204" pitchFamily="34" charset="0"/>
              </a:defRPr>
            </a:lvl8pPr>
            <a:lvl9pPr marL="3886200" indent="-228600" eaLnBrk="0" fontAlgn="base" hangingPunct="0">
              <a:spcBef>
                <a:spcPct val="0"/>
              </a:spcBef>
              <a:spcAft>
                <a:spcPct val="0"/>
              </a:spcAft>
              <a:defRPr sz="36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9E2521-000B-45D8-BE6E-6E7BD9DA11D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125445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012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245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3E0DB-75A7-C78A-D439-BAD51C701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8A53E-6EBD-CDAC-766B-64793915C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0D8BC-120E-D758-3649-EAAFDE47D6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7771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60E7-5131-E68D-8141-936C4EFE2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EC634-CAE9-28B4-2A55-24A595B55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8F1D0-D814-F25D-C7BD-87E480BD49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82618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95BD8-4DAE-8600-87F1-492EBCA1C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C78FD-D1FD-9157-A20C-3CEEE2C25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6608C-72EC-1196-C630-2404AAC4420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02011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2609-6286-A8BE-499C-641FB6D19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3A371-B9FE-4C29-406C-B826B9B6D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F3F5B-D062-8112-B345-8BEABC9E25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32215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299AC-8641-8A59-9741-1AEC07926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2DB9-64F7-0C4B-85E1-8A894CBCE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0C02B-62AF-D93E-15E8-EB61E8754A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9212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C0D26-AAEA-2D9B-8D51-3A66B70E7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2BCF9-72A9-4D84-3764-FA380CD4A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0AD80-4BA7-E174-FC47-B22D7E8A0D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14705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67DE-B678-8921-3F89-C132C525D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AE484-E678-057A-BAD4-650E9C1E4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00CC4-6FA7-9F7E-8F76-8F3F1C3CDF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297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167601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2B98-0599-2125-065C-04A247D40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46971-ABEF-856B-3A82-3FF9F852C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A0B5F-22F4-D5AC-ED77-9DF8AF9430D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9658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C3DF-E9B0-E445-FDCE-C63A4BBDD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AC68B-0008-8129-46BD-C4290CA0C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60BAD-FA8B-E553-9FA4-E6A30665CB2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58276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221B4-DC89-3007-3BA3-79A2DE2B905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A10B38C-C898-ECC3-2BB9-0A084CC06CE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0AE1731-3CD6-68F8-0AF6-0F495C3CAF1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86C7F3A-7AA2-EC1A-227F-6D359D678DE1}"/>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23248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Master" Target="../slideMasters/slideMaster8.xml"/><Relationship Id="rId4" Type="http://schemas.openxmlformats.org/officeDocument/2006/relationships/image" Target="../media/image34.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42.emf"/><Relationship Id="rId4" Type="http://schemas.openxmlformats.org/officeDocument/2006/relationships/image" Target="../media/image37.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slideMaster" Target="../slideMasters/slideMaster8.xml"/><Relationship Id="rId6" Type="http://schemas.openxmlformats.org/officeDocument/2006/relationships/image" Target="../media/image37.jpe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Master" Target="../slideMasters/slideMaster9.xml"/><Relationship Id="rId4" Type="http://schemas.openxmlformats.org/officeDocument/2006/relationships/image" Target="../media/image5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9.xml"/><Relationship Id="rId4" Type="http://schemas.openxmlformats.org/officeDocument/2006/relationships/image" Target="../media/image70.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9.xml"/><Relationship Id="rId4" Type="http://schemas.openxmlformats.org/officeDocument/2006/relationships/image" Target="../media/image70.sv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9.xml"/><Relationship Id="rId4" Type="http://schemas.openxmlformats.org/officeDocument/2006/relationships/image" Target="../media/image70.sv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9.xml"/><Relationship Id="rId4" Type="http://schemas.openxmlformats.org/officeDocument/2006/relationships/image" Target="../media/image70.svg"/></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21.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8.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1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622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3719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5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3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94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7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97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108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9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2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4158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648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2877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7696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9266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96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827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2210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1224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1625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8730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7174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6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493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58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18301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86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52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9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4347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1865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98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08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13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5756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43628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9185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5955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14813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31653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56327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4448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72569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8807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555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52189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4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88812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119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2059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01140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0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74197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043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198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386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658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08907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77282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184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2380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819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71762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26782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69562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28169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58122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2017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49098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3847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1053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48937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863972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444578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70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1426931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T2">
    <p:bg>
      <p:bgPr>
        <a:solidFill>
          <a:srgbClr val="13294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29" y="1844886"/>
            <a:ext cx="10906591" cy="1470025"/>
          </a:xfrm>
        </p:spPr>
        <p:txBody>
          <a:bodyPr lIns="0" tIns="0" rIns="0" bIns="0" anchor="b" anchorCtr="0">
            <a:normAutofit/>
          </a:bodyPr>
          <a:lstStyle>
            <a:lvl1pPr algn="l">
              <a:defRPr sz="4000" b="1">
                <a:solidFill>
                  <a:schemeClr val="bg1"/>
                </a:solidFill>
              </a:defRPr>
            </a:lvl1pPr>
          </a:lstStyle>
          <a:p>
            <a:r>
              <a:rPr lang="en-US" dirty="0"/>
              <a:t>Click to Add Title</a:t>
            </a:r>
          </a:p>
        </p:txBody>
      </p:sp>
      <p:sp>
        <p:nvSpPr>
          <p:cNvPr id="7" name="Subtitle 2"/>
          <p:cNvSpPr>
            <a:spLocks noGrp="1"/>
          </p:cNvSpPr>
          <p:nvPr>
            <p:ph type="subTitle" idx="1" hasCustomPrompt="1"/>
          </p:nvPr>
        </p:nvSpPr>
        <p:spPr>
          <a:xfrm>
            <a:off x="384929" y="3461117"/>
            <a:ext cx="10906591" cy="753881"/>
          </a:xfrm>
        </p:spPr>
        <p:txBody>
          <a:bodyPr lIns="0" tIns="0" rIns="0" bIns="0">
            <a:normAutofit/>
          </a:bodyPr>
          <a:lstStyle>
            <a:lvl1pPr marL="0" indent="0" algn="l">
              <a:buNone/>
              <a:defRPr sz="2000">
                <a:solidFill>
                  <a:schemeClr val="bg1"/>
                </a:solidFill>
              </a:defRPr>
            </a:lvl1pPr>
            <a:lvl2pPr marL="457139" indent="0" algn="ctr">
              <a:buNone/>
              <a:defRPr>
                <a:solidFill>
                  <a:schemeClr val="tx1">
                    <a:tint val="75000"/>
                  </a:schemeClr>
                </a:solidFill>
              </a:defRPr>
            </a:lvl2pPr>
            <a:lvl3pPr marL="914280" indent="0" algn="ctr">
              <a:buNone/>
              <a:defRPr>
                <a:solidFill>
                  <a:schemeClr val="tx1">
                    <a:tint val="75000"/>
                  </a:schemeClr>
                </a:solidFill>
              </a:defRPr>
            </a:lvl3pPr>
            <a:lvl4pPr marL="1371420" indent="0" algn="ctr">
              <a:buNone/>
              <a:defRPr>
                <a:solidFill>
                  <a:schemeClr val="tx1">
                    <a:tint val="75000"/>
                  </a:schemeClr>
                </a:solidFill>
              </a:defRPr>
            </a:lvl4pPr>
            <a:lvl5pPr marL="1828561" indent="0" algn="ctr">
              <a:buNone/>
              <a:defRPr>
                <a:solidFill>
                  <a:schemeClr val="tx1">
                    <a:tint val="75000"/>
                  </a:schemeClr>
                </a:solidFill>
              </a:defRPr>
            </a:lvl5pPr>
            <a:lvl6pPr marL="2285700" indent="0" algn="ctr">
              <a:buNone/>
              <a:defRPr>
                <a:solidFill>
                  <a:schemeClr val="tx1">
                    <a:tint val="75000"/>
                  </a:schemeClr>
                </a:solidFill>
              </a:defRPr>
            </a:lvl6pPr>
            <a:lvl7pPr marL="2742839" indent="0" algn="ctr">
              <a:buNone/>
              <a:defRPr>
                <a:solidFill>
                  <a:schemeClr val="tx1">
                    <a:tint val="75000"/>
                  </a:schemeClr>
                </a:solidFill>
              </a:defRPr>
            </a:lvl7pPr>
            <a:lvl8pPr marL="3199980" indent="0" algn="ctr">
              <a:buNone/>
              <a:defRPr>
                <a:solidFill>
                  <a:schemeClr val="tx1">
                    <a:tint val="75000"/>
                  </a:schemeClr>
                </a:solidFill>
              </a:defRPr>
            </a:lvl8pPr>
            <a:lvl9pPr marL="3657119" indent="0" algn="ctr">
              <a:buNone/>
              <a:defRPr>
                <a:solidFill>
                  <a:schemeClr val="tx1">
                    <a:tint val="75000"/>
                  </a:schemeClr>
                </a:solidFill>
              </a:defRPr>
            </a:lvl9pPr>
          </a:lstStyle>
          <a:p>
            <a:r>
              <a:rPr lang="en-US" dirty="0"/>
              <a:t>Click to Add Subtitle</a:t>
            </a:r>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0EE52776-0A7E-417A-B287-2E0D1250EC11}"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044" y="382176"/>
            <a:ext cx="1828800" cy="545541"/>
          </a:xfrm>
          <a:prstGeom prst="rect">
            <a:avLst/>
          </a:prstGeom>
        </p:spPr>
      </p:pic>
    </p:spTree>
    <p:extLst>
      <p:ext uri="{BB962C8B-B14F-4D97-AF65-F5344CB8AC3E}">
        <p14:creationId xmlns:p14="http://schemas.microsoft.com/office/powerpoint/2010/main" val="3891021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424765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997872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557296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388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2796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748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92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5277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394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8163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0696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516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02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177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5200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54278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3350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0554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7189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55305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48238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591701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56832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11141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168124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1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95841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289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598696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184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411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7713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88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05503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91826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749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714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142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48743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30288429"/>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24038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361140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67816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28873"/>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01207"/>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465040"/>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851117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1481264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1864151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61D4FC23-9FE6-E1FA-B02C-6DA5D3FDDB2B}"/>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294C22F9-3FAA-4F50-707E-1FC4CBB72E56}"/>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DFEE0C8-031E-F4E8-E6AF-0E436F5EFCC3}"/>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645F3948-58A8-5888-4AFE-235D1C14E3BC}"/>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570054A-B353-C3F8-E06B-6B6736BE2B8D}"/>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220113F-CA75-F5B0-8A4A-192497EC80DD}"/>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A3FE2B4E-751A-70E6-1EFE-94474424536E}"/>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4334C7B1-A77C-0B10-5EA2-9DE6922159CA}"/>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224F21F-A5AA-4240-3980-0A6ABC84FC1F}"/>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B86A794-AE27-01CB-64B6-73781A4D1CEB}"/>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77FA390-6911-2BE6-060A-39E156180AC2}"/>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2D3C77E8-D5FE-38A6-24B8-6FD3CEE5033C}"/>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E437AF90-D084-5C39-C886-6132406E6C43}"/>
              </a:ext>
            </a:extLst>
          </p:cNvPr>
          <p:cNvSpPr>
            <a:spLocks noGrp="1"/>
          </p:cNvSpPr>
          <p:nvPr>
            <p:ph idx="84" hasCustomPrompt="1"/>
          </p:nvPr>
        </p:nvSpPr>
        <p:spPr>
          <a:xfrm>
            <a:off x="2971800"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A3C9C5BD-362F-2DDC-EAA8-0650E2EAE3DF}"/>
              </a:ext>
            </a:extLst>
          </p:cNvPr>
          <p:cNvSpPr>
            <a:spLocks noGrp="1"/>
          </p:cNvSpPr>
          <p:nvPr>
            <p:ph idx="85" hasCustomPrompt="1"/>
          </p:nvPr>
        </p:nvSpPr>
        <p:spPr>
          <a:xfrm>
            <a:off x="7295827"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D70EC187-780F-1773-3C22-5EFC11F10904}"/>
              </a:ext>
            </a:extLst>
          </p:cNvPr>
          <p:cNvSpPr>
            <a:spLocks noGrp="1"/>
          </p:cNvSpPr>
          <p:nvPr>
            <p:ph idx="86" hasCustomPrompt="1"/>
          </p:nvPr>
        </p:nvSpPr>
        <p:spPr>
          <a:xfrm>
            <a:off x="9494278"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97DD2C52-A721-C79E-9D40-FD3EA20017EB}"/>
              </a:ext>
            </a:extLst>
          </p:cNvPr>
          <p:cNvSpPr>
            <a:spLocks noGrp="1"/>
          </p:cNvSpPr>
          <p:nvPr>
            <p:ph idx="87" hasCustomPrompt="1"/>
          </p:nvPr>
        </p:nvSpPr>
        <p:spPr>
          <a:xfrm>
            <a:off x="5136286"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B02120A6-E61B-85B7-17BC-7D1B1922FF90}"/>
              </a:ext>
            </a:extLst>
          </p:cNvPr>
          <p:cNvSpPr>
            <a:spLocks noGrp="1"/>
          </p:cNvSpPr>
          <p:nvPr>
            <p:ph idx="88" hasCustomPrompt="1"/>
          </p:nvPr>
        </p:nvSpPr>
        <p:spPr>
          <a:xfrm>
            <a:off x="297180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C32EC4E-1C07-2A49-A2CB-22A2C85F7188}"/>
              </a:ext>
            </a:extLst>
          </p:cNvPr>
          <p:cNvSpPr>
            <a:spLocks noGrp="1"/>
          </p:cNvSpPr>
          <p:nvPr>
            <p:ph idx="89" hasCustomPrompt="1"/>
          </p:nvPr>
        </p:nvSpPr>
        <p:spPr>
          <a:xfrm>
            <a:off x="7295827"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BD966B73-D151-D795-9D1A-B0691C549B34}"/>
              </a:ext>
            </a:extLst>
          </p:cNvPr>
          <p:cNvSpPr>
            <a:spLocks noGrp="1"/>
          </p:cNvSpPr>
          <p:nvPr>
            <p:ph idx="90" hasCustomPrompt="1"/>
          </p:nvPr>
        </p:nvSpPr>
        <p:spPr>
          <a:xfrm>
            <a:off x="949427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0157A834-BC12-F146-836B-D544009B96E4}"/>
              </a:ext>
            </a:extLst>
          </p:cNvPr>
          <p:cNvSpPr>
            <a:spLocks noGrp="1"/>
          </p:cNvSpPr>
          <p:nvPr>
            <p:ph idx="91" hasCustomPrompt="1"/>
          </p:nvPr>
        </p:nvSpPr>
        <p:spPr>
          <a:xfrm>
            <a:off x="5136286"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1950D4F8-7272-C2BF-F122-D1416F7E30FD}"/>
              </a:ext>
            </a:extLst>
          </p:cNvPr>
          <p:cNvSpPr>
            <a:spLocks noGrp="1"/>
          </p:cNvSpPr>
          <p:nvPr>
            <p:ph idx="96" hasCustomPrompt="1"/>
          </p:nvPr>
        </p:nvSpPr>
        <p:spPr>
          <a:xfrm>
            <a:off x="2971800"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D69038CB-4497-433C-E354-B762E7D258BD}"/>
              </a:ext>
            </a:extLst>
          </p:cNvPr>
          <p:cNvSpPr>
            <a:spLocks noGrp="1"/>
          </p:cNvSpPr>
          <p:nvPr>
            <p:ph idx="97" hasCustomPrompt="1"/>
          </p:nvPr>
        </p:nvSpPr>
        <p:spPr>
          <a:xfrm>
            <a:off x="7295827"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351D67FE-A3FD-33E9-6FCB-F65871F6C618}"/>
              </a:ext>
            </a:extLst>
          </p:cNvPr>
          <p:cNvSpPr>
            <a:spLocks noGrp="1"/>
          </p:cNvSpPr>
          <p:nvPr>
            <p:ph idx="98" hasCustomPrompt="1"/>
          </p:nvPr>
        </p:nvSpPr>
        <p:spPr>
          <a:xfrm>
            <a:off x="9494278"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0CAA7CD1-B37A-9BEC-B503-D61C744FE261}"/>
              </a:ext>
            </a:extLst>
          </p:cNvPr>
          <p:cNvSpPr>
            <a:spLocks noGrp="1"/>
          </p:cNvSpPr>
          <p:nvPr>
            <p:ph idx="99" hasCustomPrompt="1"/>
          </p:nvPr>
        </p:nvSpPr>
        <p:spPr>
          <a:xfrm>
            <a:off x="5136286"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862129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54232"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78259"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7671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1871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E2CCDAF8-8E8C-9D20-32BB-04472044A843}"/>
              </a:ext>
            </a:extLst>
          </p:cNvPr>
          <p:cNvSpPr>
            <a:spLocks noGrp="1"/>
          </p:cNvSpPr>
          <p:nvPr>
            <p:ph idx="96" hasCustomPrompt="1"/>
          </p:nvPr>
        </p:nvSpPr>
        <p:spPr>
          <a:xfrm>
            <a:off x="2971800"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80D3A7B0-4F9F-5C22-296F-2420C819AE5F}"/>
              </a:ext>
            </a:extLst>
          </p:cNvPr>
          <p:cNvSpPr>
            <a:spLocks noGrp="1"/>
          </p:cNvSpPr>
          <p:nvPr>
            <p:ph idx="97" hasCustomPrompt="1"/>
          </p:nvPr>
        </p:nvSpPr>
        <p:spPr>
          <a:xfrm>
            <a:off x="7295827"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D43D7DCD-E2B8-628B-C9B8-3CF7519A220A}"/>
              </a:ext>
            </a:extLst>
          </p:cNvPr>
          <p:cNvSpPr>
            <a:spLocks noGrp="1"/>
          </p:cNvSpPr>
          <p:nvPr>
            <p:ph idx="98" hasCustomPrompt="1"/>
          </p:nvPr>
        </p:nvSpPr>
        <p:spPr>
          <a:xfrm>
            <a:off x="9494278"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317154D3-49E2-F9F3-833D-126C8336175E}"/>
              </a:ext>
            </a:extLst>
          </p:cNvPr>
          <p:cNvSpPr>
            <a:spLocks noGrp="1"/>
          </p:cNvSpPr>
          <p:nvPr>
            <p:ph idx="99" hasCustomPrompt="1"/>
          </p:nvPr>
        </p:nvSpPr>
        <p:spPr>
          <a:xfrm>
            <a:off x="5136286"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73603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94358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518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7991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5381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62038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03413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54640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448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25655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5985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10679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5878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1_ Title slide, small imag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5731E-76F1-3DD8-6FF3-C4CD28D91BDF}"/>
              </a:ext>
            </a:extLst>
          </p:cNvPr>
          <p:cNvPicPr>
            <a:picLocks noChangeAspect="1"/>
          </p:cNvPicPr>
          <p:nvPr userDrawn="1"/>
        </p:nvPicPr>
        <p:blipFill>
          <a:blip r:embed="rId2"/>
          <a:srcRect l="21312" r="9577" b="30920"/>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304B24E-D992-5401-CB6C-198F276AA865}"/>
              </a:ext>
            </a:extLst>
          </p:cNvPr>
          <p:cNvSpPr>
            <a:spLocks noGrp="1"/>
          </p:cNvSpPr>
          <p:nvPr>
            <p:ph type="ctrTitle" hasCustomPrompt="1"/>
          </p:nvPr>
        </p:nvSpPr>
        <p:spPr bwMode="gray">
          <a:xfrm>
            <a:off x="642938" y="2372931"/>
            <a:ext cx="5614987" cy="1495795"/>
          </a:xfrm>
        </p:spPr>
        <p:txBody>
          <a:bodyPr anchor="b" anchorCtr="0"/>
          <a:lstStyle>
            <a:lvl1pPr algn="l">
              <a:lnSpc>
                <a:spcPct val="90000"/>
              </a:lnSpc>
              <a:defRPr sz="5400">
                <a:solidFill>
                  <a:srgbClr val="00A8CC"/>
                </a:solidFill>
              </a:defRPr>
            </a:lvl1pPr>
          </a:lstStyle>
          <a:p>
            <a:r>
              <a:rPr lang="en-US" noProof="0"/>
              <a:t>Click to edit presentation title</a:t>
            </a:r>
          </a:p>
        </p:txBody>
      </p:sp>
      <p:sp>
        <p:nvSpPr>
          <p:cNvPr id="8" name="Textplatzhalter 13">
            <a:extLst>
              <a:ext uri="{FF2B5EF4-FFF2-40B4-BE49-F238E27FC236}">
                <a16:creationId xmlns:a16="http://schemas.microsoft.com/office/drawing/2014/main" id="{1D28945A-C404-7787-A5E8-9697B640B804}"/>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
        <p:nvSpPr>
          <p:cNvPr id="10" name="Textplatzhalter 13">
            <a:extLst>
              <a:ext uri="{FF2B5EF4-FFF2-40B4-BE49-F238E27FC236}">
                <a16:creationId xmlns:a16="http://schemas.microsoft.com/office/drawing/2014/main" id="{70BA4758-FA81-2BD8-290D-566AD08DFD7E}"/>
              </a:ext>
            </a:extLst>
          </p:cNvPr>
          <p:cNvSpPr>
            <a:spLocks noGrp="1"/>
          </p:cNvSpPr>
          <p:nvPr>
            <p:ph type="body" sz="quarter" idx="12" hasCustomPrompt="1"/>
          </p:nvPr>
        </p:nvSpPr>
        <p:spPr bwMode="gray">
          <a:xfrm>
            <a:off x="642937" y="4138066"/>
            <a:ext cx="5614987"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Tree>
    <p:extLst>
      <p:ext uri="{BB962C8B-B14F-4D97-AF65-F5344CB8AC3E}">
        <p14:creationId xmlns:p14="http://schemas.microsoft.com/office/powerpoint/2010/main" val="240547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 Title slide, small imag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5731E-76F1-3DD8-6FF3-C4CD28D91BDF}"/>
              </a:ext>
            </a:extLst>
          </p:cNvPr>
          <p:cNvPicPr>
            <a:picLocks noChangeAspect="1"/>
          </p:cNvPicPr>
          <p:nvPr userDrawn="1"/>
        </p:nvPicPr>
        <p:blipFill>
          <a:blip r:embed="rId2"/>
          <a:stretch>
            <a:fillRect/>
          </a:stretch>
        </p:blipFill>
        <p:spPr>
          <a:xfrm>
            <a:off x="0" y="1"/>
            <a:ext cx="12192000" cy="6861111"/>
          </a:xfrm>
          <a:prstGeom prst="rect">
            <a:avLst/>
          </a:prstGeom>
        </p:spPr>
      </p:pic>
      <p:sp>
        <p:nvSpPr>
          <p:cNvPr id="8" name="Textplatzhalter 13">
            <a:extLst>
              <a:ext uri="{FF2B5EF4-FFF2-40B4-BE49-F238E27FC236}">
                <a16:creationId xmlns:a16="http://schemas.microsoft.com/office/drawing/2014/main" id="{1D28945A-C404-7787-A5E8-9697B640B804}"/>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
        <p:nvSpPr>
          <p:cNvPr id="12" name="Titel 1">
            <a:extLst>
              <a:ext uri="{FF2B5EF4-FFF2-40B4-BE49-F238E27FC236}">
                <a16:creationId xmlns:a16="http://schemas.microsoft.com/office/drawing/2014/main" id="{BCB4FD9E-C30C-4D94-24CB-792B1C6DE8E5}"/>
              </a:ext>
            </a:extLst>
          </p:cNvPr>
          <p:cNvSpPr>
            <a:spLocks noGrp="1"/>
          </p:cNvSpPr>
          <p:nvPr>
            <p:ph type="ctrTitle" hasCustomPrompt="1"/>
          </p:nvPr>
        </p:nvSpPr>
        <p:spPr bwMode="gray">
          <a:xfrm>
            <a:off x="642938" y="2372931"/>
            <a:ext cx="5614987" cy="1495795"/>
          </a:xfrm>
        </p:spPr>
        <p:txBody>
          <a:bodyPr anchor="b" anchorCtr="0"/>
          <a:lstStyle>
            <a:lvl1pPr algn="l">
              <a:lnSpc>
                <a:spcPct val="90000"/>
              </a:lnSpc>
              <a:defRPr sz="5400">
                <a:solidFill>
                  <a:srgbClr val="00A8CC"/>
                </a:solidFill>
              </a:defRPr>
            </a:lvl1pPr>
          </a:lstStyle>
          <a:p>
            <a:r>
              <a:rPr lang="en-US" noProof="0"/>
              <a:t>Click to edit presentation title</a:t>
            </a:r>
          </a:p>
        </p:txBody>
      </p:sp>
      <p:sp>
        <p:nvSpPr>
          <p:cNvPr id="13" name="Textplatzhalter 13">
            <a:extLst>
              <a:ext uri="{FF2B5EF4-FFF2-40B4-BE49-F238E27FC236}">
                <a16:creationId xmlns:a16="http://schemas.microsoft.com/office/drawing/2014/main" id="{AF907D8B-D030-F6E2-C472-D06BB198124F}"/>
              </a:ext>
            </a:extLst>
          </p:cNvPr>
          <p:cNvSpPr>
            <a:spLocks noGrp="1"/>
          </p:cNvSpPr>
          <p:nvPr>
            <p:ph type="body" sz="quarter" idx="12" hasCustomPrompt="1"/>
          </p:nvPr>
        </p:nvSpPr>
        <p:spPr bwMode="gray">
          <a:xfrm>
            <a:off x="642937" y="4138066"/>
            <a:ext cx="5614987"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Tree>
    <p:extLst>
      <p:ext uri="{BB962C8B-B14F-4D97-AF65-F5344CB8AC3E}">
        <p14:creationId xmlns:p14="http://schemas.microsoft.com/office/powerpoint/2010/main" val="2849771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B691B-F1B6-D071-3899-24E95E304E98}"/>
              </a:ext>
            </a:extLst>
          </p:cNvPr>
          <p:cNvPicPr>
            <a:picLocks noChangeAspect="1"/>
          </p:cNvPicPr>
          <p:nvPr userDrawn="1"/>
        </p:nvPicPr>
        <p:blipFill>
          <a:blip r:embed="rId2"/>
          <a:srcRect l="21" r="48770" b="48750"/>
          <a:stretch>
            <a:fillRect/>
          </a:stretch>
        </p:blipFill>
        <p:spPr>
          <a:xfrm>
            <a:off x="0" y="0"/>
            <a:ext cx="12192000" cy="6866943"/>
          </a:xfrm>
          <a:prstGeom prst="rect">
            <a:avLst/>
          </a:prstGeom>
        </p:spPr>
      </p:pic>
      <p:sp>
        <p:nvSpPr>
          <p:cNvPr id="8" name="Titel 1">
            <a:extLst>
              <a:ext uri="{FF2B5EF4-FFF2-40B4-BE49-F238E27FC236}">
                <a16:creationId xmlns:a16="http://schemas.microsoft.com/office/drawing/2014/main" id="{22F2580D-D7D7-853D-887A-57A84B1C43EC}"/>
              </a:ext>
            </a:extLst>
          </p:cNvPr>
          <p:cNvSpPr>
            <a:spLocks noGrp="1"/>
          </p:cNvSpPr>
          <p:nvPr>
            <p:ph type="ctrTitle" hasCustomPrompt="1"/>
          </p:nvPr>
        </p:nvSpPr>
        <p:spPr bwMode="gray">
          <a:xfrm>
            <a:off x="642937" y="3120829"/>
            <a:ext cx="10748963" cy="747897"/>
          </a:xfrm>
        </p:spPr>
        <p:txBody>
          <a:bodyPr anchor="b" anchorCtr="0"/>
          <a:lstStyle>
            <a:lvl1pPr algn="l">
              <a:lnSpc>
                <a:spcPct val="90000"/>
              </a:lnSpc>
              <a:defRPr sz="5400">
                <a:solidFill>
                  <a:srgbClr val="00A8CC"/>
                </a:solidFill>
              </a:defRPr>
            </a:lvl1pPr>
          </a:lstStyle>
          <a:p>
            <a:r>
              <a:rPr lang="en-US" noProof="0"/>
              <a:t>Click to edit section title</a:t>
            </a:r>
          </a:p>
        </p:txBody>
      </p:sp>
      <p:sp>
        <p:nvSpPr>
          <p:cNvPr id="9" name="Textplatzhalter 13">
            <a:extLst>
              <a:ext uri="{FF2B5EF4-FFF2-40B4-BE49-F238E27FC236}">
                <a16:creationId xmlns:a16="http://schemas.microsoft.com/office/drawing/2014/main" id="{E81C39A7-4154-6FDF-81D0-FDEEA1E0B630}"/>
              </a:ext>
            </a:extLst>
          </p:cNvPr>
          <p:cNvSpPr>
            <a:spLocks noGrp="1"/>
          </p:cNvSpPr>
          <p:nvPr>
            <p:ph type="body" sz="quarter" idx="12" hasCustomPrompt="1"/>
          </p:nvPr>
        </p:nvSpPr>
        <p:spPr bwMode="gray">
          <a:xfrm>
            <a:off x="642939" y="4138066"/>
            <a:ext cx="10748960"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
        <p:nvSpPr>
          <p:cNvPr id="12" name="Textplatzhalter 13">
            <a:extLst>
              <a:ext uri="{FF2B5EF4-FFF2-40B4-BE49-F238E27FC236}">
                <a16:creationId xmlns:a16="http://schemas.microsoft.com/office/drawing/2014/main" id="{A08E56AE-9850-C72F-C90E-5BED05550CC0}"/>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Tree>
    <p:extLst>
      <p:ext uri="{BB962C8B-B14F-4D97-AF65-F5344CB8AC3E}">
        <p14:creationId xmlns:p14="http://schemas.microsoft.com/office/powerpoint/2010/main" val="11761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3B9719-54A8-15E1-6D79-5140AE271213}"/>
              </a:ext>
            </a:extLst>
          </p:cNvPr>
          <p:cNvPicPr>
            <a:picLocks noChangeAspect="1"/>
          </p:cNvPicPr>
          <p:nvPr userDrawn="1"/>
        </p:nvPicPr>
        <p:blipFill>
          <a:blip r:embed="rId2"/>
          <a:srcRect l="21312" r="9577" b="30920"/>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1CC4C25-9ECA-3A35-57AC-229B4C112D5F}"/>
              </a:ext>
            </a:extLst>
          </p:cNvPr>
          <p:cNvSpPr/>
          <p:nvPr userDrawn="1"/>
        </p:nvSpPr>
        <p:spPr>
          <a:xfrm rot="16200000" flipH="1">
            <a:off x="-378235" y="378236"/>
            <a:ext cx="6858000" cy="61015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indent="-179996" algn="l">
              <a:lnSpc>
                <a:spcPct val="95000"/>
              </a:lnSpc>
              <a:spcBef>
                <a:spcPts val="600"/>
              </a:spcBef>
              <a:buFont typeface="Arial" panose="020B0604020202020204" pitchFamily="34" charset="0"/>
              <a:buChar char="•"/>
            </a:pPr>
            <a:endParaRPr lang="en-GB" sz="1800" err="1"/>
          </a:p>
        </p:txBody>
      </p:sp>
      <p:sp>
        <p:nvSpPr>
          <p:cNvPr id="5" name="Rectangle 4">
            <a:extLst>
              <a:ext uri="{FF2B5EF4-FFF2-40B4-BE49-F238E27FC236}">
                <a16:creationId xmlns:a16="http://schemas.microsoft.com/office/drawing/2014/main" id="{3B338882-18FB-2452-167A-B4D5F18CF16C}"/>
              </a:ext>
            </a:extLst>
          </p:cNvPr>
          <p:cNvSpPr/>
          <p:nvPr userDrawn="1"/>
        </p:nvSpPr>
        <p:spPr>
          <a:xfrm rot="16200000" flipH="1">
            <a:off x="2871979" y="3147822"/>
            <a:ext cx="6858000" cy="562359"/>
          </a:xfrm>
          <a:prstGeom prst="rect">
            <a:avLst/>
          </a:prstGeom>
          <a:gradFill flip="none" rotWithShape="1">
            <a:gsLst>
              <a:gs pos="0">
                <a:srgbClr val="1B3A6B">
                  <a:alpha val="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indent="-179996" algn="l">
              <a:lnSpc>
                <a:spcPct val="95000"/>
              </a:lnSpc>
              <a:spcBef>
                <a:spcPts val="600"/>
              </a:spcBef>
              <a:buFont typeface="Arial" panose="020B0604020202020204" pitchFamily="34" charset="0"/>
              <a:buChar char="•"/>
            </a:pPr>
            <a:endParaRPr lang="en-GB" sz="1800" err="1"/>
          </a:p>
        </p:txBody>
      </p:sp>
      <p:sp>
        <p:nvSpPr>
          <p:cNvPr id="8" name="Titel 1">
            <a:extLst>
              <a:ext uri="{FF2B5EF4-FFF2-40B4-BE49-F238E27FC236}">
                <a16:creationId xmlns:a16="http://schemas.microsoft.com/office/drawing/2014/main" id="{22F2580D-D7D7-853D-887A-57A84B1C43EC}"/>
              </a:ext>
            </a:extLst>
          </p:cNvPr>
          <p:cNvSpPr>
            <a:spLocks noGrp="1"/>
          </p:cNvSpPr>
          <p:nvPr>
            <p:ph type="ctrTitle" hasCustomPrompt="1"/>
          </p:nvPr>
        </p:nvSpPr>
        <p:spPr bwMode="gray">
          <a:xfrm>
            <a:off x="642939" y="2372931"/>
            <a:ext cx="5357813" cy="1495795"/>
          </a:xfrm>
        </p:spPr>
        <p:txBody>
          <a:bodyPr anchor="b" anchorCtr="0"/>
          <a:lstStyle>
            <a:lvl1pPr algn="l">
              <a:lnSpc>
                <a:spcPct val="90000"/>
              </a:lnSpc>
              <a:defRPr sz="5400">
                <a:solidFill>
                  <a:srgbClr val="00A8CC"/>
                </a:solidFill>
              </a:defRPr>
            </a:lvl1pPr>
          </a:lstStyle>
          <a:p>
            <a:r>
              <a:rPr lang="en-US" noProof="0"/>
              <a:t>Click to edit section title</a:t>
            </a:r>
          </a:p>
        </p:txBody>
      </p:sp>
      <p:sp>
        <p:nvSpPr>
          <p:cNvPr id="9" name="Textplatzhalter 13">
            <a:extLst>
              <a:ext uri="{FF2B5EF4-FFF2-40B4-BE49-F238E27FC236}">
                <a16:creationId xmlns:a16="http://schemas.microsoft.com/office/drawing/2014/main" id="{E81C39A7-4154-6FDF-81D0-FDEEA1E0B630}"/>
              </a:ext>
            </a:extLst>
          </p:cNvPr>
          <p:cNvSpPr>
            <a:spLocks noGrp="1"/>
          </p:cNvSpPr>
          <p:nvPr>
            <p:ph type="body" sz="quarter" idx="12" hasCustomPrompt="1"/>
          </p:nvPr>
        </p:nvSpPr>
        <p:spPr bwMode="gray">
          <a:xfrm>
            <a:off x="642939" y="4138066"/>
            <a:ext cx="5357812"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
        <p:nvSpPr>
          <p:cNvPr id="6" name="Textplatzhalter 13">
            <a:extLst>
              <a:ext uri="{FF2B5EF4-FFF2-40B4-BE49-F238E27FC236}">
                <a16:creationId xmlns:a16="http://schemas.microsoft.com/office/drawing/2014/main" id="{67BBFEC0-E46A-C4B0-FB82-640DEDE9BC44}"/>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Tree>
    <p:extLst>
      <p:ext uri="{BB962C8B-B14F-4D97-AF65-F5344CB8AC3E}">
        <p14:creationId xmlns:p14="http://schemas.microsoft.com/office/powerpoint/2010/main" val="347657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F49D7-F855-A5C5-D281-814E0BACBD72}"/>
              </a:ext>
            </a:extLst>
          </p:cNvPr>
          <p:cNvSpPr>
            <a:spLocks noGrp="1"/>
          </p:cNvSpPr>
          <p:nvPr>
            <p:ph type="title" hasCustomPrompt="1"/>
          </p:nvPr>
        </p:nvSpPr>
        <p:spPr bwMode="gray">
          <a:xfrm>
            <a:off x="604838" y="388939"/>
            <a:ext cx="11168063" cy="941796"/>
          </a:xfrm>
        </p:spPr>
        <p:txBody>
          <a:bodyPr anchor="ctr"/>
          <a:lstStyle>
            <a:lvl1pPr>
              <a:defRPr sz="3400">
                <a:solidFill>
                  <a:schemeClr val="tx1"/>
                </a:solidFill>
              </a:defRPr>
            </a:lvl1pPr>
          </a:lstStyle>
          <a:p>
            <a:r>
              <a:rPr lang="en-US" noProof="0"/>
              <a:t>Click to edit slide title </a:t>
            </a:r>
            <a:br>
              <a:rPr lang="en-US" noProof="0"/>
            </a:br>
            <a:r>
              <a:rPr lang="en-US" noProof="0"/>
              <a:t>(maximum two lines)</a:t>
            </a:r>
          </a:p>
        </p:txBody>
      </p:sp>
      <p:sp>
        <p:nvSpPr>
          <p:cNvPr id="4" name="Fußzeilenplatzhalter 3">
            <a:extLst>
              <a:ext uri="{FF2B5EF4-FFF2-40B4-BE49-F238E27FC236}">
                <a16:creationId xmlns:a16="http://schemas.microsoft.com/office/drawing/2014/main" id="{7708C9AA-4142-C6C8-34DC-BB929E88F89B}"/>
              </a:ext>
            </a:extLst>
          </p:cNvPr>
          <p:cNvSpPr>
            <a:spLocks noGrp="1"/>
          </p:cNvSpPr>
          <p:nvPr>
            <p:ph type="ftr" sz="quarter" idx="11"/>
          </p:nvPr>
        </p:nvSpPr>
        <p:spPr bwMode="gray">
          <a:xfrm>
            <a:off x="2190751" y="6420545"/>
            <a:ext cx="8986575" cy="124649"/>
          </a:xfrm>
        </p:spPr>
        <p:txBody>
          <a:bodyPr/>
          <a:lstStyle>
            <a:lvl1pPr>
              <a:lnSpc>
                <a:spcPct val="90000"/>
              </a:lnSpc>
              <a:defRPr/>
            </a:lvl1pPr>
          </a:lstStyle>
          <a:p>
            <a:pPr>
              <a:lnSpc>
                <a:spcPct val="90000"/>
              </a:lnSpc>
            </a:pPr>
            <a:endParaRPr lang="en-US"/>
          </a:p>
        </p:txBody>
      </p:sp>
      <p:sp>
        <p:nvSpPr>
          <p:cNvPr id="5" name="Foliennummernplatzhalter 4">
            <a:extLst>
              <a:ext uri="{FF2B5EF4-FFF2-40B4-BE49-F238E27FC236}">
                <a16:creationId xmlns:a16="http://schemas.microsoft.com/office/drawing/2014/main" id="{446D25B8-4FE3-EFAD-4A01-D404A2103CE3}"/>
              </a:ext>
            </a:extLst>
          </p:cNvPr>
          <p:cNvSpPr>
            <a:spLocks noGrp="1"/>
          </p:cNvSpPr>
          <p:nvPr>
            <p:ph type="sldNum" sz="quarter" idx="12"/>
          </p:nvPr>
        </p:nvSpPr>
        <p:spPr bwMode="gray"/>
        <p:txBody>
          <a:bodyPr/>
          <a:lstStyle/>
          <a:p>
            <a:fld id="{281AD38D-479A-4EBF-AD97-60167C408FF2}" type="slidenum">
              <a:rPr lang="en-US" noProof="0" smtClean="0"/>
              <a:t>‹#›</a:t>
            </a:fld>
            <a:endParaRPr lang="en-US" noProof="0"/>
          </a:p>
        </p:txBody>
      </p:sp>
      <p:pic>
        <p:nvPicPr>
          <p:cNvPr id="7" name="Picture 6">
            <a:extLst>
              <a:ext uri="{FF2B5EF4-FFF2-40B4-BE49-F238E27FC236}">
                <a16:creationId xmlns:a16="http://schemas.microsoft.com/office/drawing/2014/main" id="{21D8C639-0FBE-2DB7-F6CC-E37260F3E599}"/>
              </a:ext>
            </a:extLst>
          </p:cNvPr>
          <p:cNvPicPr>
            <a:picLocks noChangeAspect="1"/>
          </p:cNvPicPr>
          <p:nvPr userDrawn="1"/>
        </p:nvPicPr>
        <p:blipFill rotWithShape="1">
          <a:blip r:embed="rId2"/>
          <a:srcRect l="62036" t="6693" r="10584" b="44655"/>
          <a:stretch>
            <a:fillRect/>
          </a:stretch>
        </p:blipFill>
        <p:spPr>
          <a:xfrm>
            <a:off x="10806114" y="1"/>
            <a:ext cx="1385887" cy="1385887"/>
          </a:xfrm>
          <a:prstGeom prst="ellipse">
            <a:avLst/>
          </a:prstGeom>
        </p:spPr>
      </p:pic>
      <p:sp>
        <p:nvSpPr>
          <p:cNvPr id="12" name="Content Placeholder 11">
            <a:extLst>
              <a:ext uri="{FF2B5EF4-FFF2-40B4-BE49-F238E27FC236}">
                <a16:creationId xmlns:a16="http://schemas.microsoft.com/office/drawing/2014/main" id="{77375AE9-879E-24AC-AFF6-096321B7BE56}"/>
              </a:ext>
            </a:extLst>
          </p:cNvPr>
          <p:cNvSpPr>
            <a:spLocks noGrp="1"/>
          </p:cNvSpPr>
          <p:nvPr>
            <p:ph sz="quarter" idx="14"/>
          </p:nvPr>
        </p:nvSpPr>
        <p:spPr>
          <a:xfrm>
            <a:off x="604838" y="1622425"/>
            <a:ext cx="11168063" cy="4429124"/>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7950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 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216371-DEEA-3C5F-5DD8-17CD093303CC}"/>
              </a:ext>
            </a:extLst>
          </p:cNvPr>
          <p:cNvPicPr>
            <a:picLocks noChangeAspect="1"/>
          </p:cNvPicPr>
          <p:nvPr userDrawn="1"/>
        </p:nvPicPr>
        <p:blipFill>
          <a:blip r:embed="rId2"/>
          <a:srcRect l="21312" t="55888" r="9577" b="30919"/>
          <a:stretch>
            <a:fillRect/>
          </a:stretch>
        </p:blipFill>
        <p:spPr>
          <a:xfrm>
            <a:off x="0" y="1"/>
            <a:ext cx="12192000" cy="1309689"/>
          </a:xfrm>
          <a:prstGeom prst="rect">
            <a:avLst/>
          </a:prstGeom>
        </p:spPr>
      </p:pic>
      <p:sp>
        <p:nvSpPr>
          <p:cNvPr id="2" name="Titel 1">
            <a:extLst>
              <a:ext uri="{FF2B5EF4-FFF2-40B4-BE49-F238E27FC236}">
                <a16:creationId xmlns:a16="http://schemas.microsoft.com/office/drawing/2014/main" id="{97EF49D7-F855-A5C5-D281-814E0BACBD72}"/>
              </a:ext>
            </a:extLst>
          </p:cNvPr>
          <p:cNvSpPr>
            <a:spLocks noGrp="1"/>
          </p:cNvSpPr>
          <p:nvPr>
            <p:ph type="title" hasCustomPrompt="1"/>
          </p:nvPr>
        </p:nvSpPr>
        <p:spPr bwMode="gray">
          <a:xfrm>
            <a:off x="604838" y="203871"/>
            <a:ext cx="11168063" cy="941796"/>
          </a:xfrm>
        </p:spPr>
        <p:txBody>
          <a:bodyPr anchor="ctr"/>
          <a:lstStyle>
            <a:lvl1pPr>
              <a:defRPr sz="3400">
                <a:solidFill>
                  <a:srgbClr val="00A8CC"/>
                </a:solidFill>
              </a:defRPr>
            </a:lvl1pPr>
          </a:lstStyle>
          <a:p>
            <a:r>
              <a:rPr lang="en-US" noProof="0"/>
              <a:t>Click to edit slide title </a:t>
            </a:r>
            <a:br>
              <a:rPr lang="en-US" noProof="0"/>
            </a:br>
            <a:r>
              <a:rPr lang="en-US" noProof="0"/>
              <a:t>(maximum two lines)</a:t>
            </a:r>
          </a:p>
        </p:txBody>
      </p:sp>
      <p:sp>
        <p:nvSpPr>
          <p:cNvPr id="4" name="Fußzeilenplatzhalter 3">
            <a:extLst>
              <a:ext uri="{FF2B5EF4-FFF2-40B4-BE49-F238E27FC236}">
                <a16:creationId xmlns:a16="http://schemas.microsoft.com/office/drawing/2014/main" id="{7708C9AA-4142-C6C8-34DC-BB929E88F89B}"/>
              </a:ext>
            </a:extLst>
          </p:cNvPr>
          <p:cNvSpPr>
            <a:spLocks noGrp="1"/>
          </p:cNvSpPr>
          <p:nvPr>
            <p:ph type="ftr" sz="quarter" idx="11"/>
          </p:nvPr>
        </p:nvSpPr>
        <p:spPr bwMode="gray">
          <a:xfrm>
            <a:off x="2190751" y="6420545"/>
            <a:ext cx="8986575" cy="124649"/>
          </a:xfrm>
        </p:spPr>
        <p:txBody>
          <a:bodyPr/>
          <a:lstStyle>
            <a:lvl1pPr>
              <a:lnSpc>
                <a:spcPct val="90000"/>
              </a:lnSpc>
              <a:defRPr/>
            </a:lvl1pPr>
          </a:lstStyle>
          <a:p>
            <a:pPr>
              <a:lnSpc>
                <a:spcPct val="90000"/>
              </a:lnSpc>
            </a:pPr>
            <a:endParaRPr lang="en-US"/>
          </a:p>
        </p:txBody>
      </p:sp>
      <p:sp>
        <p:nvSpPr>
          <p:cNvPr id="5" name="Foliennummernplatzhalter 4">
            <a:extLst>
              <a:ext uri="{FF2B5EF4-FFF2-40B4-BE49-F238E27FC236}">
                <a16:creationId xmlns:a16="http://schemas.microsoft.com/office/drawing/2014/main" id="{446D25B8-4FE3-EFAD-4A01-D404A2103CE3}"/>
              </a:ext>
            </a:extLst>
          </p:cNvPr>
          <p:cNvSpPr>
            <a:spLocks noGrp="1"/>
          </p:cNvSpPr>
          <p:nvPr>
            <p:ph type="sldNum" sz="quarter" idx="12"/>
          </p:nvPr>
        </p:nvSpPr>
        <p:spPr bwMode="gray"/>
        <p:txBody>
          <a:bodyPr/>
          <a:lstStyle/>
          <a:p>
            <a:fld id="{281AD38D-479A-4EBF-AD97-60167C408FF2}" type="slidenum">
              <a:rPr lang="en-US" noProof="0" smtClean="0"/>
              <a:t>‹#›</a:t>
            </a:fld>
            <a:endParaRPr lang="en-US" noProof="0"/>
          </a:p>
        </p:txBody>
      </p:sp>
      <p:sp>
        <p:nvSpPr>
          <p:cNvPr id="9" name="Content Placeholder 11">
            <a:extLst>
              <a:ext uri="{FF2B5EF4-FFF2-40B4-BE49-F238E27FC236}">
                <a16:creationId xmlns:a16="http://schemas.microsoft.com/office/drawing/2014/main" id="{B51D609F-C7AF-0D8D-CFBA-CCE85B939B42}"/>
              </a:ext>
            </a:extLst>
          </p:cNvPr>
          <p:cNvSpPr>
            <a:spLocks noGrp="1"/>
          </p:cNvSpPr>
          <p:nvPr>
            <p:ph sz="quarter" idx="14"/>
          </p:nvPr>
        </p:nvSpPr>
        <p:spPr>
          <a:xfrm>
            <a:off x="604838" y="1622425"/>
            <a:ext cx="11168063" cy="4429124"/>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82382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4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AABE-273B-F043-2343-4F08C7E43A67}"/>
              </a:ext>
            </a:extLst>
          </p:cNvPr>
          <p:cNvSpPr>
            <a:spLocks noGrp="1"/>
          </p:cNvSpPr>
          <p:nvPr>
            <p:ph type="title"/>
          </p:nvPr>
        </p:nvSpPr>
        <p:spPr>
          <a:xfrm>
            <a:off x="604837" y="388939"/>
            <a:ext cx="9496163" cy="55399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7928B8E-F3E2-D9B6-0955-C8DFC24156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FB0B1-A8B2-0910-ACD6-B476346C9425}"/>
              </a:ext>
            </a:extLst>
          </p:cNvPr>
          <p:cNvSpPr>
            <a:spLocks noGrp="1"/>
          </p:cNvSpPr>
          <p:nvPr>
            <p:ph type="dt" sz="half" idx="10"/>
          </p:nvPr>
        </p:nvSpPr>
        <p:spPr/>
        <p:txBody>
          <a:bodyPr/>
          <a:lstStyle/>
          <a:p>
            <a:fld id="{6DA18AE1-345B-4373-A988-863289665999}" type="datetimeFigureOut">
              <a:rPr lang="en-US" smtClean="0"/>
              <a:t>6/2/26</a:t>
            </a:fld>
            <a:endParaRPr lang="en-US"/>
          </a:p>
        </p:txBody>
      </p:sp>
      <p:sp>
        <p:nvSpPr>
          <p:cNvPr id="5" name="Footer Placeholder 4">
            <a:extLst>
              <a:ext uri="{FF2B5EF4-FFF2-40B4-BE49-F238E27FC236}">
                <a16:creationId xmlns:a16="http://schemas.microsoft.com/office/drawing/2014/main" id="{D431D550-59A6-7BCD-820F-F03B9F1B92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539B5-ACD4-BCBA-4615-C8C56F835AC0}"/>
              </a:ext>
            </a:extLst>
          </p:cNvPr>
          <p:cNvSpPr>
            <a:spLocks noGrp="1"/>
          </p:cNvSpPr>
          <p:nvPr>
            <p:ph type="sldNum" sz="quarter" idx="12"/>
          </p:nvPr>
        </p:nvSpPr>
        <p:spPr/>
        <p:txBody>
          <a:bodyPr/>
          <a:lstStyle/>
          <a:p>
            <a:fld id="{10F8CCE4-CDA5-4121-96DD-F659569A979C}" type="slidenum">
              <a:rPr lang="en-US" smtClean="0"/>
              <a:t>‹#›</a:t>
            </a:fld>
            <a:endParaRPr lang="en-US"/>
          </a:p>
        </p:txBody>
      </p:sp>
    </p:spTree>
    <p:extLst>
      <p:ext uri="{BB962C8B-B14F-4D97-AF65-F5344CB8AC3E}">
        <p14:creationId xmlns:p14="http://schemas.microsoft.com/office/powerpoint/2010/main" val="1708711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5D1E01-2D74-5CEC-60EF-81020DE07A6C}"/>
              </a:ext>
            </a:extLst>
          </p:cNvPr>
          <p:cNvSpPr/>
          <p:nvPr userDrawn="1"/>
        </p:nvSpPr>
        <p:spPr>
          <a:xfrm>
            <a:off x="0" y="1"/>
            <a:ext cx="12192000" cy="33961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E263440-3295-99C8-4F46-526618656358}"/>
              </a:ext>
            </a:extLst>
          </p:cNvPr>
          <p:cNvSpPr/>
          <p:nvPr userDrawn="1"/>
        </p:nvSpPr>
        <p:spPr>
          <a:xfrm rot="10800000">
            <a:off x="-1" y="0"/>
            <a:ext cx="12192000" cy="6858000"/>
          </a:xfrm>
          <a:custGeom>
            <a:avLst/>
            <a:gdLst>
              <a:gd name="connsiteX0" fmla="*/ 10210201 w 12192000"/>
              <a:gd name="connsiteY0" fmla="*/ 6858000 h 6858000"/>
              <a:gd name="connsiteX1" fmla="*/ 296281 w 12192000"/>
              <a:gd name="connsiteY1" fmla="*/ 6858000 h 6858000"/>
              <a:gd name="connsiteX2" fmla="*/ 223166 w 12192000"/>
              <a:gd name="connsiteY2" fmla="*/ 6727404 h 6858000"/>
              <a:gd name="connsiteX3" fmla="*/ 2175 w 12192000"/>
              <a:gd name="connsiteY3" fmla="*/ 5619058 h 6858000"/>
              <a:gd name="connsiteX4" fmla="*/ 4313987 w 12192000"/>
              <a:gd name="connsiteY4" fmla="*/ 133291 h 6858000"/>
              <a:gd name="connsiteX5" fmla="*/ 4524126 w 12192000"/>
              <a:gd name="connsiteY5" fmla="*/ 0 h 6858000"/>
              <a:gd name="connsiteX6" fmla="*/ 5258766 w 12192000"/>
              <a:gd name="connsiteY6" fmla="*/ 0 h 6858000"/>
              <a:gd name="connsiteX7" fmla="*/ 5152001 w 12192000"/>
              <a:gd name="connsiteY7" fmla="*/ 77432 h 6858000"/>
              <a:gd name="connsiteX8" fmla="*/ 2531224 w 12192000"/>
              <a:gd name="connsiteY8" fmla="*/ 3675471 h 6858000"/>
              <a:gd name="connsiteX9" fmla="*/ 9251942 w 12192000"/>
              <a:gd name="connsiteY9" fmla="*/ 4986805 h 6858000"/>
              <a:gd name="connsiteX10" fmla="*/ 12014148 w 12192000"/>
              <a:gd name="connsiteY10" fmla="*/ 3778985 h 6858000"/>
              <a:gd name="connsiteX11" fmla="*/ 12192000 w 12192000"/>
              <a:gd name="connsiteY11" fmla="*/ 3676790 h 6858000"/>
              <a:gd name="connsiteX12" fmla="*/ 12192000 w 12192000"/>
              <a:gd name="connsiteY12" fmla="*/ 5812929 h 6858000"/>
              <a:gd name="connsiteX13" fmla="*/ 11811439 w 12192000"/>
              <a:gd name="connsiteY13" fmla="*/ 6041871 h 6858000"/>
              <a:gd name="connsiteX14" fmla="*/ 10388403 w 12192000"/>
              <a:gd name="connsiteY14" fmla="*/ 67782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0210201" y="6858000"/>
                </a:moveTo>
                <a:lnTo>
                  <a:pt x="296281" y="6858000"/>
                </a:lnTo>
                <a:lnTo>
                  <a:pt x="223166" y="6727404"/>
                </a:lnTo>
                <a:cubicBezTo>
                  <a:pt x="63008" y="6402817"/>
                  <a:pt x="-14288" y="6032520"/>
                  <a:pt x="2175" y="5619058"/>
                </a:cubicBezTo>
                <a:cubicBezTo>
                  <a:pt x="74201" y="3869638"/>
                  <a:pt x="1792353" y="1794627"/>
                  <a:pt x="4313987" y="133291"/>
                </a:cubicBezTo>
                <a:lnTo>
                  <a:pt x="4524126" y="0"/>
                </a:lnTo>
                <a:lnTo>
                  <a:pt x="5258766" y="0"/>
                </a:lnTo>
                <a:lnTo>
                  <a:pt x="5152001" y="77432"/>
                </a:lnTo>
                <a:cubicBezTo>
                  <a:pt x="3596648" y="1242032"/>
                  <a:pt x="2575125" y="2566790"/>
                  <a:pt x="2531224" y="3675471"/>
                </a:cubicBezTo>
                <a:cubicBezTo>
                  <a:pt x="2449274" y="5654216"/>
                  <a:pt x="5458350" y="6239641"/>
                  <a:pt x="9251942" y="4986805"/>
                </a:cubicBezTo>
                <a:cubicBezTo>
                  <a:pt x="10229968" y="4663818"/>
                  <a:pt x="11164413" y="4249774"/>
                  <a:pt x="12014148" y="3778985"/>
                </a:cubicBezTo>
                <a:lnTo>
                  <a:pt x="12192000" y="3676790"/>
                </a:lnTo>
                <a:lnTo>
                  <a:pt x="12192000" y="5812929"/>
                </a:lnTo>
                <a:lnTo>
                  <a:pt x="11811439" y="6041871"/>
                </a:lnTo>
                <a:cubicBezTo>
                  <a:pt x="11355378" y="6303119"/>
                  <a:pt x="10879654" y="6549776"/>
                  <a:pt x="10388403" y="6778205"/>
                </a:cubicBez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sp>
        <p:nvSpPr>
          <p:cNvPr id="2" name="Title 1">
            <a:extLst>
              <a:ext uri="{FF2B5EF4-FFF2-40B4-BE49-F238E27FC236}">
                <a16:creationId xmlns:a16="http://schemas.microsoft.com/office/drawing/2014/main" id="{B6891648-D530-CA42-C291-D12173666119}"/>
              </a:ext>
            </a:extLst>
          </p:cNvPr>
          <p:cNvSpPr>
            <a:spLocks noGrp="1"/>
          </p:cNvSpPr>
          <p:nvPr>
            <p:ph type="ctrTitle" hasCustomPrompt="1"/>
          </p:nvPr>
        </p:nvSpPr>
        <p:spPr>
          <a:xfrm>
            <a:off x="590857" y="1801018"/>
            <a:ext cx="6732000" cy="1249363"/>
          </a:xfrm>
        </p:spPr>
        <p:txBody>
          <a:bodyPr anchor="b">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FF81DD7-41D9-0EF6-29DB-1B77A7A7CE4A}"/>
              </a:ext>
            </a:extLst>
          </p:cNvPr>
          <p:cNvSpPr>
            <a:spLocks noGrp="1"/>
          </p:cNvSpPr>
          <p:nvPr>
            <p:ph type="subTitle" idx="1" hasCustomPrompt="1"/>
          </p:nvPr>
        </p:nvSpPr>
        <p:spPr>
          <a:xfrm>
            <a:off x="590857" y="4598183"/>
            <a:ext cx="6732000" cy="369332"/>
          </a:xfrm>
        </p:spPr>
        <p:txBody>
          <a:bodyPr wrap="square" anchor="ctr">
            <a:spAutoFit/>
          </a:bodyPr>
          <a:lstStyle>
            <a:lvl1pPr marL="0" indent="0" algn="l">
              <a:buNone/>
              <a:defRPr sz="2400" b="1">
                <a:solidFill>
                  <a:srgbClr val="5456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B457FC0F-F7DD-1106-467B-A66BDA284EBB}"/>
              </a:ext>
            </a:extLst>
          </p:cNvPr>
          <p:cNvSpPr>
            <a:spLocks noGrp="1"/>
          </p:cNvSpPr>
          <p:nvPr>
            <p:ph type="body" sz="quarter" idx="10" hasCustomPrompt="1"/>
          </p:nvPr>
        </p:nvSpPr>
        <p:spPr>
          <a:xfrm>
            <a:off x="590857" y="5080033"/>
            <a:ext cx="6732000" cy="307777"/>
          </a:xfrm>
        </p:spPr>
        <p:txBody>
          <a:bodyPr vert="horz" wrap="square" lIns="0" tIns="0" rIns="0" bIns="0" rtlCol="0" anchor="ctr">
            <a:spAutoFit/>
          </a:bodyPr>
          <a:lstStyle>
            <a:lvl1pPr marL="0" indent="0">
              <a:buNone/>
              <a:defRPr lang="en-US" sz="2000" smtClean="0">
                <a:solidFill>
                  <a:srgbClr val="545659"/>
                </a:solidFill>
              </a:defRPr>
            </a:lvl1pPr>
            <a:lvl2pPr>
              <a:defRPr lang="en-US" sz="2000" smtClean="0"/>
            </a:lvl2pPr>
            <a:lvl3pPr>
              <a:defRPr lang="en-US" sz="1800" smtClean="0"/>
            </a:lvl3pPr>
            <a:lvl4pPr>
              <a:defRPr lang="en-US" sz="1600" smtClean="0"/>
            </a:lvl4pPr>
            <a:lvl5pPr>
              <a:defRPr lang="en-GB" sz="1600"/>
            </a:lvl5pPr>
          </a:lstStyle>
          <a:p>
            <a:pPr marL="180000" lvl="0" indent="-180000"/>
            <a:r>
              <a:rPr lang="en-US"/>
              <a:t>Click to Edit Master Text Styles</a:t>
            </a:r>
          </a:p>
        </p:txBody>
      </p:sp>
      <p:cxnSp>
        <p:nvCxnSpPr>
          <p:cNvPr id="5" name="Straight Connector 4">
            <a:extLst>
              <a:ext uri="{FF2B5EF4-FFF2-40B4-BE49-F238E27FC236}">
                <a16:creationId xmlns:a16="http://schemas.microsoft.com/office/drawing/2014/main" id="{47CA67FB-97F3-D0C0-55FA-1857D8B521E0}"/>
              </a:ext>
            </a:extLst>
          </p:cNvPr>
          <p:cNvCxnSpPr>
            <a:cxnSpLocks/>
          </p:cNvCxnSpPr>
          <p:nvPr userDrawn="1"/>
        </p:nvCxnSpPr>
        <p:spPr>
          <a:xfrm>
            <a:off x="-1" y="3396171"/>
            <a:ext cx="12192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C985254-D120-5818-D60F-907AF79AB19E}"/>
              </a:ext>
            </a:extLst>
          </p:cNvPr>
          <p:cNvGrpSpPr/>
          <p:nvPr userDrawn="1"/>
        </p:nvGrpSpPr>
        <p:grpSpPr>
          <a:xfrm>
            <a:off x="1" y="-518019"/>
            <a:ext cx="2226132" cy="291270"/>
            <a:chOff x="854533" y="2743200"/>
            <a:chExt cx="10482934" cy="1371600"/>
          </a:xfrm>
        </p:grpSpPr>
        <p:sp>
          <p:nvSpPr>
            <p:cNvPr id="14" name="Rectangle: Rounded Corners 13">
              <a:extLst>
                <a:ext uri="{FF2B5EF4-FFF2-40B4-BE49-F238E27FC236}">
                  <a16:creationId xmlns:a16="http://schemas.microsoft.com/office/drawing/2014/main" id="{8C194DC9-4739-26EF-31D7-608BA1C61280}"/>
                </a:ext>
              </a:extLst>
            </p:cNvPr>
            <p:cNvSpPr/>
            <p:nvPr/>
          </p:nvSpPr>
          <p:spPr>
            <a:xfrm>
              <a:off x="854533" y="2743200"/>
              <a:ext cx="1371599" cy="13716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6D1F556-71E0-B87D-9290-610213DD9313}"/>
                </a:ext>
              </a:extLst>
            </p:cNvPr>
            <p:cNvSpPr/>
            <p:nvPr/>
          </p:nvSpPr>
          <p:spPr>
            <a:xfrm>
              <a:off x="8143601" y="2743200"/>
              <a:ext cx="1371599" cy="1371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31E0E56-5CCF-A475-1C8B-3A002E962BF9}"/>
                </a:ext>
              </a:extLst>
            </p:cNvPr>
            <p:cNvSpPr/>
            <p:nvPr/>
          </p:nvSpPr>
          <p:spPr>
            <a:xfrm>
              <a:off x="2676800" y="2743200"/>
              <a:ext cx="1371599" cy="13716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816A82-33F0-093A-B071-34DEFEAF8576}"/>
                </a:ext>
              </a:extLst>
            </p:cNvPr>
            <p:cNvSpPr/>
            <p:nvPr/>
          </p:nvSpPr>
          <p:spPr>
            <a:xfrm>
              <a:off x="4499067" y="2743200"/>
              <a:ext cx="1371599" cy="13716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E0440B2-B685-3C65-98A7-325984F1EC34}"/>
                </a:ext>
              </a:extLst>
            </p:cNvPr>
            <p:cNvSpPr/>
            <p:nvPr/>
          </p:nvSpPr>
          <p:spPr>
            <a:xfrm>
              <a:off x="9965868" y="2743200"/>
              <a:ext cx="1371599" cy="13716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Rounded Corners 18">
              <a:extLst>
                <a:ext uri="{FF2B5EF4-FFF2-40B4-BE49-F238E27FC236}">
                  <a16:creationId xmlns:a16="http://schemas.microsoft.com/office/drawing/2014/main" id="{3142EB72-88B5-39BB-2883-B7F6B9EE616B}"/>
                </a:ext>
              </a:extLst>
            </p:cNvPr>
            <p:cNvSpPr/>
            <p:nvPr/>
          </p:nvSpPr>
          <p:spPr>
            <a:xfrm>
              <a:off x="6321334" y="2743200"/>
              <a:ext cx="1371599" cy="13716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659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2014F9-C223-8408-59BF-DCEDD7FC41B8}"/>
              </a:ext>
            </a:extLst>
          </p:cNvPr>
          <p:cNvSpPr/>
          <p:nvPr userDrawn="1"/>
        </p:nvSpPr>
        <p:spPr>
          <a:xfrm>
            <a:off x="0" y="1764033"/>
            <a:ext cx="12192000" cy="3329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0780373-C1FB-5D1D-B304-7E1CAF99222E}"/>
              </a:ext>
            </a:extLst>
          </p:cNvPr>
          <p:cNvSpPr/>
          <p:nvPr userDrawn="1"/>
        </p:nvSpPr>
        <p:spPr>
          <a:xfrm rot="9942847" flipV="1">
            <a:off x="81512" y="1468905"/>
            <a:ext cx="12210468" cy="4907606"/>
          </a:xfrm>
          <a:custGeom>
            <a:avLst/>
            <a:gdLst>
              <a:gd name="connsiteX0" fmla="*/ 419045 w 12210468"/>
              <a:gd name="connsiteY0" fmla="*/ 1727872 h 4907606"/>
              <a:gd name="connsiteX1" fmla="*/ 325787 w 12210468"/>
              <a:gd name="connsiteY1" fmla="*/ 1890428 h 4907606"/>
              <a:gd name="connsiteX2" fmla="*/ 28601 w 12210468"/>
              <a:gd name="connsiteY2" fmla="*/ 2668021 h 4907606"/>
              <a:gd name="connsiteX3" fmla="*/ 0 w 12210468"/>
              <a:gd name="connsiteY3" fmla="*/ 2813734 h 4907606"/>
              <a:gd name="connsiteX4" fmla="*/ 421248 w 12210468"/>
              <a:gd name="connsiteY4" fmla="*/ 4468058 h 4907606"/>
              <a:gd name="connsiteX5" fmla="*/ 433240 w 12210468"/>
              <a:gd name="connsiteY5" fmla="*/ 4483417 h 4907606"/>
              <a:gd name="connsiteX6" fmla="*/ 865871 w 12210468"/>
              <a:gd name="connsiteY6" fmla="*/ 4829588 h 4907606"/>
              <a:gd name="connsiteX7" fmla="*/ 1004202 w 12210468"/>
              <a:gd name="connsiteY7" fmla="*/ 4907606 h 4907606"/>
              <a:gd name="connsiteX8" fmla="*/ 11154877 w 12210468"/>
              <a:gd name="connsiteY8" fmla="*/ 2322895 h 4907606"/>
              <a:gd name="connsiteX9" fmla="*/ 11241381 w 12210468"/>
              <a:gd name="connsiteY9" fmla="*/ 2256136 h 4907606"/>
              <a:gd name="connsiteX10" fmla="*/ 12184192 w 12210468"/>
              <a:gd name="connsiteY10" fmla="*/ 1386939 h 4907606"/>
              <a:gd name="connsiteX11" fmla="*/ 12210468 w 12210468"/>
              <a:gd name="connsiteY11" fmla="*/ 1358387 h 4907606"/>
              <a:gd name="connsiteX12" fmla="*/ 11864576 w 12210468"/>
              <a:gd name="connsiteY12" fmla="*/ 0 h 4907606"/>
              <a:gd name="connsiteX13" fmla="*/ 11856180 w 12210468"/>
              <a:gd name="connsiteY13" fmla="*/ 9412 h 4907606"/>
              <a:gd name="connsiteX14" fmla="*/ 7362458 w 12210468"/>
              <a:gd name="connsiteY14" fmla="*/ 2661748 h 4907606"/>
              <a:gd name="connsiteX15" fmla="*/ 1980810 w 12210468"/>
              <a:gd name="connsiteY15" fmla="*/ 1611691 h 4907606"/>
              <a:gd name="connsiteX16" fmla="*/ 2005702 w 12210468"/>
              <a:gd name="connsiteY16" fmla="*/ 1386315 h 4907606"/>
              <a:gd name="connsiteX17" fmla="*/ 2021885 w 12210468"/>
              <a:gd name="connsiteY17" fmla="*/ 1319734 h 49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468" h="4907606">
                <a:moveTo>
                  <a:pt x="419045" y="1727872"/>
                </a:moveTo>
                <a:lnTo>
                  <a:pt x="325787" y="1890428"/>
                </a:lnTo>
                <a:cubicBezTo>
                  <a:pt x="191178" y="2153380"/>
                  <a:pt x="90910" y="2413635"/>
                  <a:pt x="28601" y="2668021"/>
                </a:cubicBezTo>
                <a:lnTo>
                  <a:pt x="0" y="2813734"/>
                </a:lnTo>
                <a:lnTo>
                  <a:pt x="421248" y="4468058"/>
                </a:lnTo>
                <a:lnTo>
                  <a:pt x="433240" y="4483417"/>
                </a:lnTo>
                <a:cubicBezTo>
                  <a:pt x="556078" y="4612571"/>
                  <a:pt x="700916" y="4728108"/>
                  <a:pt x="865871" y="4829588"/>
                </a:cubicBezTo>
                <a:lnTo>
                  <a:pt x="1004202" y="4907606"/>
                </a:lnTo>
                <a:lnTo>
                  <a:pt x="11154877" y="2322895"/>
                </a:lnTo>
                <a:lnTo>
                  <a:pt x="11241381" y="2256136"/>
                </a:lnTo>
                <a:cubicBezTo>
                  <a:pt x="11587100" y="1973503"/>
                  <a:pt x="11903123" y="1682231"/>
                  <a:pt x="12184192" y="1386939"/>
                </a:cubicBezTo>
                <a:lnTo>
                  <a:pt x="12210468" y="1358387"/>
                </a:lnTo>
                <a:lnTo>
                  <a:pt x="11864576" y="0"/>
                </a:lnTo>
                <a:lnTo>
                  <a:pt x="11856180" y="9412"/>
                </a:lnTo>
                <a:cubicBezTo>
                  <a:pt x="10827205" y="1057816"/>
                  <a:pt x="9189830" y="2058269"/>
                  <a:pt x="7362458" y="2661748"/>
                </a:cubicBezTo>
                <a:cubicBezTo>
                  <a:pt x="4324720" y="3664962"/>
                  <a:pt x="1915189" y="3196180"/>
                  <a:pt x="1980810" y="1611691"/>
                </a:cubicBezTo>
                <a:cubicBezTo>
                  <a:pt x="1983740" y="1537709"/>
                  <a:pt x="1992106" y="1462526"/>
                  <a:pt x="2005702" y="1386315"/>
                </a:cubicBezTo>
                <a:lnTo>
                  <a:pt x="2021885" y="1319734"/>
                </a:ln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F67E0F9F-1025-E64F-72BE-C44C9A3D36A4}"/>
              </a:ext>
            </a:extLst>
          </p:cNvPr>
          <p:cNvSpPr>
            <a:spLocks noGrp="1"/>
          </p:cNvSpPr>
          <p:nvPr>
            <p:ph type="title" hasCustomPrompt="1"/>
          </p:nvPr>
        </p:nvSpPr>
        <p:spPr>
          <a:xfrm>
            <a:off x="587374" y="2867849"/>
            <a:ext cx="6732000" cy="646331"/>
          </a:xfrm>
        </p:spPr>
        <p:txBody>
          <a:bodyPr vert="horz" lIns="0" tIns="45720" rIns="0" bIns="45720" rtlCol="0" anchor="b">
            <a:spAutoFit/>
          </a:bodyPr>
          <a:lstStyle>
            <a:lvl1pPr>
              <a:defRPr lang="en-GB" sz="3600"/>
            </a:lvl1pPr>
          </a:lstStyle>
          <a:p>
            <a:pPr lvl="0"/>
            <a:r>
              <a:rPr lang="en-US"/>
              <a:t>Click to Edit Master Title Style</a:t>
            </a:r>
          </a:p>
        </p:txBody>
      </p:sp>
      <p:sp>
        <p:nvSpPr>
          <p:cNvPr id="3" name="Text Placeholder 2">
            <a:extLst>
              <a:ext uri="{FF2B5EF4-FFF2-40B4-BE49-F238E27FC236}">
                <a16:creationId xmlns:a16="http://schemas.microsoft.com/office/drawing/2014/main" id="{4626E81D-62C8-EC3A-7CE8-D0CD8ABC9D9C}"/>
              </a:ext>
            </a:extLst>
          </p:cNvPr>
          <p:cNvSpPr>
            <a:spLocks noGrp="1"/>
          </p:cNvSpPr>
          <p:nvPr>
            <p:ph type="body" idx="1" hasCustomPrompt="1"/>
          </p:nvPr>
        </p:nvSpPr>
        <p:spPr>
          <a:xfrm>
            <a:off x="587374" y="3620820"/>
            <a:ext cx="6732000" cy="369332"/>
          </a:xfrm>
        </p:spPr>
        <p:txBody>
          <a:bodyPr vert="horz" wrap="square" lIns="0" tIns="0" rIns="0" bIns="0" rtlCol="0" anchor="ctr">
            <a:spAutoFit/>
          </a:bodyPr>
          <a:lstStyle>
            <a:lvl1pPr marL="0" indent="0">
              <a:buNone/>
              <a:defRPr lang="en-US" sz="2400" b="0">
                <a:solidFill>
                  <a:schemeClr val="bg1"/>
                </a:solidFill>
              </a:defRPr>
            </a:lvl1pPr>
          </a:lstStyle>
          <a:p>
            <a:pPr marL="180000" lvl="0" indent="-180000"/>
            <a:r>
              <a:rPr lang="en-US"/>
              <a:t>Click to Edit Master Text Styles</a:t>
            </a:r>
          </a:p>
        </p:txBody>
      </p:sp>
      <p:cxnSp>
        <p:nvCxnSpPr>
          <p:cNvPr id="6" name="Straight Connector 5">
            <a:extLst>
              <a:ext uri="{FF2B5EF4-FFF2-40B4-BE49-F238E27FC236}">
                <a16:creationId xmlns:a16="http://schemas.microsoft.com/office/drawing/2014/main" id="{88607FDA-A153-4914-C10B-E4DBB65C563B}"/>
              </a:ext>
            </a:extLst>
          </p:cNvPr>
          <p:cNvCxnSpPr>
            <a:cxnSpLocks/>
          </p:cNvCxnSpPr>
          <p:nvPr userDrawn="1"/>
        </p:nvCxnSpPr>
        <p:spPr>
          <a:xfrm>
            <a:off x="0" y="5093970"/>
            <a:ext cx="12192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C646EDE-C420-B668-663C-18E3FA16E342}"/>
              </a:ext>
            </a:extLst>
          </p:cNvPr>
          <p:cNvGrpSpPr/>
          <p:nvPr userDrawn="1"/>
        </p:nvGrpSpPr>
        <p:grpSpPr>
          <a:xfrm>
            <a:off x="1" y="-518019"/>
            <a:ext cx="2226132" cy="291270"/>
            <a:chOff x="854533" y="2743200"/>
            <a:chExt cx="10482934" cy="1371600"/>
          </a:xfrm>
        </p:grpSpPr>
        <p:sp>
          <p:nvSpPr>
            <p:cNvPr id="9" name="Rectangle: Rounded Corners 8">
              <a:extLst>
                <a:ext uri="{FF2B5EF4-FFF2-40B4-BE49-F238E27FC236}">
                  <a16:creationId xmlns:a16="http://schemas.microsoft.com/office/drawing/2014/main" id="{46477592-2086-3603-202E-6E969CC2756E}"/>
                </a:ext>
              </a:extLst>
            </p:cNvPr>
            <p:cNvSpPr/>
            <p:nvPr/>
          </p:nvSpPr>
          <p:spPr>
            <a:xfrm>
              <a:off x="854533" y="2743200"/>
              <a:ext cx="1371599" cy="13716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5CA0539-ED72-319C-A7B5-45D67F155782}"/>
                </a:ext>
              </a:extLst>
            </p:cNvPr>
            <p:cNvSpPr/>
            <p:nvPr/>
          </p:nvSpPr>
          <p:spPr>
            <a:xfrm>
              <a:off x="8143601" y="2743200"/>
              <a:ext cx="1371599" cy="1371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D0FA52-4D79-42C7-9BBE-5BC4E27FC543}"/>
                </a:ext>
              </a:extLst>
            </p:cNvPr>
            <p:cNvSpPr/>
            <p:nvPr/>
          </p:nvSpPr>
          <p:spPr>
            <a:xfrm>
              <a:off x="2676800" y="2743200"/>
              <a:ext cx="1371599" cy="13716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6D713FA-D970-3297-F4F1-FDF750C6DDF2}"/>
                </a:ext>
              </a:extLst>
            </p:cNvPr>
            <p:cNvSpPr/>
            <p:nvPr/>
          </p:nvSpPr>
          <p:spPr>
            <a:xfrm>
              <a:off x="4499067" y="2743200"/>
              <a:ext cx="1371599" cy="13716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34C45FB-1E62-C8C3-3A45-3A6C3CB047FF}"/>
                </a:ext>
              </a:extLst>
            </p:cNvPr>
            <p:cNvSpPr/>
            <p:nvPr/>
          </p:nvSpPr>
          <p:spPr>
            <a:xfrm>
              <a:off x="9965868" y="2743200"/>
              <a:ext cx="1371599" cy="13716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Rounded Corners 13">
              <a:extLst>
                <a:ext uri="{FF2B5EF4-FFF2-40B4-BE49-F238E27FC236}">
                  <a16:creationId xmlns:a16="http://schemas.microsoft.com/office/drawing/2014/main" id="{7FACF0EE-ADB2-39FA-03BC-1EFBF5554465}"/>
                </a:ext>
              </a:extLst>
            </p:cNvPr>
            <p:cNvSpPr/>
            <p:nvPr/>
          </p:nvSpPr>
          <p:spPr>
            <a:xfrm>
              <a:off x="6321334" y="2743200"/>
              <a:ext cx="1371599" cy="13716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0516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8445-4BB7-6394-E78C-E1B887A2A7AB}"/>
              </a:ext>
            </a:extLst>
          </p:cNvPr>
          <p:cNvSpPr>
            <a:spLocks noGrp="1"/>
          </p:cNvSpPr>
          <p:nvPr>
            <p:ph type="title" hasCustomPrompt="1"/>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3219477C-31C7-F1B9-836D-22DDBE5AAB05}"/>
              </a:ext>
            </a:extLst>
          </p:cNvPr>
          <p:cNvSpPr>
            <a:spLocks noGrp="1"/>
          </p:cNvSpPr>
          <p:nvPr>
            <p:ph idx="1"/>
          </p:nvPr>
        </p:nvSpPr>
        <p:spPr/>
        <p:txBody>
          <a:bodyPr/>
          <a:lstStyle>
            <a:lvl1pPr>
              <a:defRPr>
                <a:solidFill>
                  <a:srgbClr val="545659"/>
                </a:solidFill>
              </a:defRPr>
            </a:lvl1pPr>
            <a:lvl2pPr>
              <a:defRPr>
                <a:solidFill>
                  <a:srgbClr val="545659"/>
                </a:solidFill>
              </a:defRPr>
            </a:lvl2pPr>
            <a:lvl3pPr>
              <a:defRPr>
                <a:solidFill>
                  <a:srgbClr val="545659"/>
                </a:solidFill>
              </a:defRPr>
            </a:lvl3pPr>
            <a:lvl4pPr>
              <a:defRPr>
                <a:solidFill>
                  <a:srgbClr val="545659"/>
                </a:solidFill>
              </a:defRPr>
            </a:lvl4pPr>
            <a:lvl5pPr>
              <a:defRPr>
                <a:solidFill>
                  <a:srgbClr val="5456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74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4C93-EAD9-5F2B-B0EA-0210391F877A}"/>
              </a:ext>
            </a:extLst>
          </p:cNvPr>
          <p:cNvSpPr>
            <a:spLocks noGrp="1"/>
          </p:cNvSpPr>
          <p:nvPr>
            <p:ph type="title" hasCustomPrompt="1"/>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26E4B9FA-565C-4193-5F59-F534CB295902}"/>
              </a:ext>
            </a:extLst>
          </p:cNvPr>
          <p:cNvSpPr>
            <a:spLocks noGrp="1"/>
          </p:cNvSpPr>
          <p:nvPr>
            <p:ph sz="half" idx="1"/>
          </p:nvPr>
        </p:nvSpPr>
        <p:spPr>
          <a:xfrm>
            <a:off x="587376" y="1449388"/>
            <a:ext cx="5329238" cy="4464000"/>
          </a:xfrm>
        </p:spPr>
        <p:txBody>
          <a:bodyPr/>
          <a:lstStyle>
            <a:lvl1pPr>
              <a:defRPr>
                <a:solidFill>
                  <a:srgbClr val="545659"/>
                </a:solidFill>
              </a:defRPr>
            </a:lvl1pPr>
            <a:lvl2pPr>
              <a:defRPr>
                <a:solidFill>
                  <a:srgbClr val="545659"/>
                </a:solidFill>
              </a:defRPr>
            </a:lvl2pPr>
            <a:lvl3pPr>
              <a:defRPr>
                <a:solidFill>
                  <a:srgbClr val="545659"/>
                </a:solidFill>
              </a:defRPr>
            </a:lvl3pPr>
            <a:lvl4pPr>
              <a:defRPr>
                <a:solidFill>
                  <a:srgbClr val="545659"/>
                </a:solidFill>
              </a:defRPr>
            </a:lvl4pPr>
            <a:lvl5pPr>
              <a:defRPr>
                <a:solidFill>
                  <a:srgbClr val="5456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70B1F3-2465-DA84-1A7B-9DF01095B809}"/>
              </a:ext>
            </a:extLst>
          </p:cNvPr>
          <p:cNvSpPr>
            <a:spLocks noGrp="1"/>
          </p:cNvSpPr>
          <p:nvPr>
            <p:ph sz="half" idx="2"/>
          </p:nvPr>
        </p:nvSpPr>
        <p:spPr>
          <a:xfrm>
            <a:off x="6275386" y="1449388"/>
            <a:ext cx="5329238" cy="4464000"/>
          </a:xfrm>
        </p:spPr>
        <p:txBody>
          <a:bodyPr/>
          <a:lstStyle>
            <a:lvl1pPr>
              <a:defRPr>
                <a:solidFill>
                  <a:srgbClr val="545659"/>
                </a:solidFill>
              </a:defRPr>
            </a:lvl1pPr>
            <a:lvl2pPr>
              <a:defRPr>
                <a:solidFill>
                  <a:srgbClr val="545659"/>
                </a:solidFill>
              </a:defRPr>
            </a:lvl2pPr>
            <a:lvl3pPr>
              <a:defRPr>
                <a:solidFill>
                  <a:srgbClr val="545659"/>
                </a:solidFill>
              </a:defRPr>
            </a:lvl3pPr>
            <a:lvl4pPr>
              <a:defRPr>
                <a:solidFill>
                  <a:srgbClr val="545659"/>
                </a:solidFill>
              </a:defRPr>
            </a:lvl4pPr>
            <a:lvl5pPr>
              <a:defRPr>
                <a:solidFill>
                  <a:srgbClr val="5456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021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624C-99D3-CAD7-5546-9C0F52FE4C1E}"/>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503401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69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401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842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949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90799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033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86987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7252376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61481297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95797305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1075608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7681151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2467903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64784952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8540667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150108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383238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41972672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42650876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220016769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098690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5197933"/>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73669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0694717"/>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164534334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1075861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67114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61695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2194960"/>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153861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305216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224429597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4452737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197105616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24325758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661941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469500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187911"/>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463620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7371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36861612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224963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225055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28699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58866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892590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56265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8988"/>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1307687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359819416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50349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008177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084862"/>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62143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59734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7837317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501941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35925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534707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6606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2212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825206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76422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1809715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21878423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4049668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082491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150936731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86440873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0774186"/>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8570734"/>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350771"/>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7195761"/>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2885876"/>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0660698"/>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4690543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883263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222286963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29722057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38342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6/2/26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18278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text with 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14FD2A-EC44-C93A-4E28-46F764674BA9}"/>
              </a:ext>
            </a:extLst>
          </p:cNvPr>
          <p:cNvSpPr/>
          <p:nvPr userDrawn="1"/>
        </p:nvSpPr>
        <p:spPr>
          <a:xfrm>
            <a:off x="8955157" y="367748"/>
            <a:ext cx="2844800" cy="181886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vl1pPr>
          </a:lstStyle>
          <a:p>
            <a:fld id="{87DE6A48-BD34-9247-8CD2-A207D07E22B4}" type="datetime1">
              <a:rPr lang="en-US"/>
              <a:pPr/>
              <a:t>6/2/26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81280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038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72">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6/2/26</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421126230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CDEF1-ECBB-4018-B1FC-E9C3425E29F5}"/>
              </a:ext>
            </a:extLst>
          </p:cNvPr>
          <p:cNvSpPr>
            <a:spLocks noGrp="1"/>
          </p:cNvSpPr>
          <p:nvPr>
            <p:ph type="title"/>
          </p:nvPr>
        </p:nvSpPr>
        <p:spPr>
          <a:xfrm>
            <a:off x="441434" y="201628"/>
            <a:ext cx="11309132" cy="782605"/>
          </a:xfrm>
          <a:prstGeom prst="rect">
            <a:avLst/>
          </a:prstGeom>
        </p:spPr>
        <p:txBody>
          <a:bodyPr/>
          <a:lstStyle/>
          <a:p>
            <a:r>
              <a:rPr lang="en-US"/>
              <a:t>Click to edit Master title style</a:t>
            </a:r>
            <a:endParaRPr lang="en-GB"/>
          </a:p>
        </p:txBody>
      </p:sp>
      <p:sp>
        <p:nvSpPr>
          <p:cNvPr id="6" name="Footer Placeholder 4">
            <a:extLst>
              <a:ext uri="{FF2B5EF4-FFF2-40B4-BE49-F238E27FC236}">
                <a16:creationId xmlns:a16="http://schemas.microsoft.com/office/drawing/2014/main" id="{07B4D1D6-13EE-4137-812A-4D3DD4EB1F0D}"/>
              </a:ext>
            </a:extLst>
          </p:cNvPr>
          <p:cNvSpPr>
            <a:spLocks noGrp="1"/>
          </p:cNvSpPr>
          <p:nvPr>
            <p:ph type="ftr" sz="quarter" idx="11"/>
          </p:nvPr>
        </p:nvSpPr>
        <p:spPr>
          <a:xfrm>
            <a:off x="436563" y="6300287"/>
            <a:ext cx="10254297" cy="365125"/>
          </a:xfrm>
          <a:prstGeom prst="rect">
            <a:avLst/>
          </a:prstGeom>
        </p:spPr>
        <p:txBody>
          <a:bodyPr lIns="0" tIns="0" rIns="0" bIns="0" anchor="b"/>
          <a:lstStyle>
            <a:lvl1pPr>
              <a:defRPr sz="900">
                <a:solidFill>
                  <a:schemeClr val="tx1"/>
                </a:solidFill>
              </a:defRPr>
            </a:lvl1pPr>
          </a:lstStyle>
          <a:p>
            <a:endParaRPr lang="en-GB"/>
          </a:p>
        </p:txBody>
      </p:sp>
      <p:sp>
        <p:nvSpPr>
          <p:cNvPr id="4" name="Slide Number Placeholder 5">
            <a:extLst>
              <a:ext uri="{FF2B5EF4-FFF2-40B4-BE49-F238E27FC236}">
                <a16:creationId xmlns:a16="http://schemas.microsoft.com/office/drawing/2014/main" id="{FC952DDE-03E8-4BD1-BC3F-67BE5E92379E}"/>
              </a:ext>
            </a:extLst>
          </p:cNvPr>
          <p:cNvSpPr>
            <a:spLocks noGrp="1"/>
          </p:cNvSpPr>
          <p:nvPr>
            <p:ph type="sldNum" sz="quarter" idx="4"/>
          </p:nvPr>
        </p:nvSpPr>
        <p:spPr>
          <a:xfrm>
            <a:off x="10690860" y="6300287"/>
            <a:ext cx="1059706" cy="365125"/>
          </a:xfrm>
          <a:prstGeom prst="rect">
            <a:avLst/>
          </a:prstGeom>
        </p:spPr>
        <p:txBody>
          <a:bodyPr vert="horz" lIns="0" tIns="0" rIns="0" bIns="0" rtlCol="0" anchor="b"/>
          <a:lstStyle>
            <a:lvl1pPr algn="r">
              <a:defRPr lang="en-GB" sz="900" kern="1200" smtClean="0">
                <a:solidFill>
                  <a:schemeClr val="tx1"/>
                </a:solidFill>
                <a:latin typeface="+mn-lt"/>
                <a:ea typeface="+mn-ea"/>
                <a:cs typeface="+mn-cs"/>
              </a:defRPr>
            </a:lvl1pPr>
          </a:lstStyle>
          <a:p>
            <a:fld id="{C4E3FA3A-6542-481F-BE6A-6EEF37C76562}" type="slidenum">
              <a:rPr lang="en-GB" smtClean="0"/>
              <a:pPr/>
              <a:t>‹#›</a:t>
            </a:fld>
            <a:endParaRPr lang="en-GB"/>
          </a:p>
        </p:txBody>
      </p:sp>
    </p:spTree>
    <p:extLst>
      <p:ext uri="{BB962C8B-B14F-4D97-AF65-F5344CB8AC3E}">
        <p14:creationId xmlns:p14="http://schemas.microsoft.com/office/powerpoint/2010/main" val="80542840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9" cy="920998"/>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7" y="6463722"/>
            <a:ext cx="699911" cy="284206"/>
          </a:xfrm>
          <a:prstGeom prst="rect">
            <a:avLst/>
          </a:prstGeom>
        </p:spPr>
        <p:txBody>
          <a:bodyPr lIns="182880" anchor="ctr"/>
          <a:lstStyle>
            <a:lvl1pPr algn="l">
              <a:defRPr sz="900">
                <a:solidFill>
                  <a:schemeClr val="tx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2" y="6169307"/>
            <a:ext cx="6314347" cy="578623"/>
          </a:xfrm>
        </p:spPr>
        <p:txBody>
          <a:bodyPr anchor="b">
            <a:noAutofit/>
          </a:bodyPr>
          <a:lstStyle>
            <a:lvl1pPr marL="0" indent="0">
              <a:spcAft>
                <a:spcPts val="0"/>
              </a:spcAft>
              <a:buNone/>
              <a:defRPr sz="675"/>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7317971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spcBef>
                <a:spcPts val="1200"/>
              </a:spcBef>
              <a:spcAft>
                <a:spcPts val="600"/>
              </a:spcAft>
              <a:defRPr sz="2400">
                <a:solidFill>
                  <a:schemeClr val="tx1">
                    <a:lumMod val="75000"/>
                    <a:lumOff val="25000"/>
                  </a:schemeClr>
                </a:solidFill>
              </a:defRPr>
            </a:lvl1pPr>
            <a:lvl2pPr>
              <a:spcAft>
                <a:spcPts val="600"/>
              </a:spcAft>
              <a:defRPr sz="2000">
                <a:solidFill>
                  <a:schemeClr val="tx1">
                    <a:lumMod val="75000"/>
                    <a:lumOff val="25000"/>
                  </a:schemeClr>
                </a:solidFill>
              </a:defRPr>
            </a:lvl2pPr>
            <a:lvl3pPr>
              <a:spcAft>
                <a:spcPts val="600"/>
              </a:spcAft>
              <a:defRPr sz="2000">
                <a:solidFill>
                  <a:schemeClr val="tx1">
                    <a:lumMod val="75000"/>
                    <a:lumOff val="25000"/>
                  </a:schemeClr>
                </a:solidFill>
              </a:defRPr>
            </a:lvl3pPr>
            <a:lvl4pPr>
              <a:spcAft>
                <a:spcPts val="600"/>
              </a:spcAft>
              <a:defRPr sz="2000">
                <a:solidFill>
                  <a:schemeClr val="tx1">
                    <a:lumMod val="75000"/>
                    <a:lumOff val="25000"/>
                  </a:schemeClr>
                </a:solidFill>
              </a:defRPr>
            </a:lvl4pPr>
            <a:lvl5pPr>
              <a:spcAft>
                <a:spcPts val="600"/>
              </a:spcAft>
              <a:defRPr sz="1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558F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F6F112-4E55-41EA-BE33-0B60D1B7EEEF}" type="slidenum">
              <a:rPr kumimoji="0" lang="en-US" sz="933" b="0" i="0" u="none" strike="noStrike" kern="1200" cap="none" spc="0" normalizeH="0" baseline="0" noProof="0" smtClean="0">
                <a:ln>
                  <a:noFill/>
                </a:ln>
                <a:solidFill>
                  <a:srgbClr val="558FCC"/>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33" b="0" i="0" u="none" strike="noStrike" kern="1200" cap="none" spc="0" normalizeH="0" baseline="0" noProof="0" dirty="0">
              <a:ln>
                <a:noFill/>
              </a:ln>
              <a:solidFill>
                <a:srgbClr val="558FCC"/>
              </a:solidFill>
              <a:effectLst/>
              <a:uLnTx/>
              <a:uFillTx/>
              <a:latin typeface="Arial"/>
              <a:ea typeface="+mn-ea"/>
              <a:cs typeface="Arial"/>
            </a:endParaRPr>
          </a:p>
        </p:txBody>
      </p:sp>
      <p:sp>
        <p:nvSpPr>
          <p:cNvPr id="5" name="Text Placeholder 4">
            <a:extLst>
              <a:ext uri="{FF2B5EF4-FFF2-40B4-BE49-F238E27FC236}">
                <a16:creationId xmlns:a16="http://schemas.microsoft.com/office/drawing/2014/main" id="{39362496-BC59-4C2F-A8C0-FEE7AF9670D4}"/>
              </a:ext>
            </a:extLst>
          </p:cNvPr>
          <p:cNvSpPr>
            <a:spLocks noGrp="1"/>
          </p:cNvSpPr>
          <p:nvPr>
            <p:ph type="body" sz="quarter" idx="13" hasCustomPrompt="1"/>
          </p:nvPr>
        </p:nvSpPr>
        <p:spPr>
          <a:xfrm>
            <a:off x="34849" y="6385979"/>
            <a:ext cx="3352800"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214511091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1">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F6F112-4E55-41EA-BE33-0B60D1B7EEEF}" type="slidenum">
              <a:rPr kumimoji="0" lang="en-US" sz="933" b="0" i="0" u="none" strike="noStrike" kern="1200" cap="none" spc="0" normalizeH="0" baseline="0" noProof="0" smtClean="0">
                <a:ln>
                  <a:noFill/>
                </a:ln>
                <a:solidFill>
                  <a:srgbClr val="558FCC"/>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33" b="0" i="0" u="none" strike="noStrike" kern="1200" cap="none" spc="0" normalizeH="0" baseline="0" noProof="0" dirty="0">
              <a:ln>
                <a:noFill/>
              </a:ln>
              <a:solidFill>
                <a:srgbClr val="558FCC"/>
              </a:solidFill>
              <a:effectLst/>
              <a:uLnTx/>
              <a:uFillTx/>
              <a:latin typeface="Arial"/>
              <a:ea typeface="+mn-ea"/>
              <a:cs typeface="Arial"/>
            </a:endParaRPr>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34849" y="6385979"/>
            <a:ext cx="3352800"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796220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1">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C29CBD17-3088-4178-A048-290E27BB8CFB}" type="slidenum">
              <a:rPr lang="en-US" smtClean="0"/>
              <a:t>‹#›</a:t>
            </a:fld>
            <a:endParaRPr lang="en-US" dirty="0"/>
          </a:p>
        </p:txBody>
      </p:sp>
      <p:sp>
        <p:nvSpPr>
          <p:cNvPr id="3" name="Text Placeholder 4">
            <a:extLst>
              <a:ext uri="{FF2B5EF4-FFF2-40B4-BE49-F238E27FC236}">
                <a16:creationId xmlns:a16="http://schemas.microsoft.com/office/drawing/2014/main" id="{BB6ADC8B-694D-9C2B-E8CE-455D21F5ED8B}"/>
              </a:ext>
            </a:extLst>
          </p:cNvPr>
          <p:cNvSpPr>
            <a:spLocks noGrp="1"/>
          </p:cNvSpPr>
          <p:nvPr>
            <p:ph type="body" sz="quarter" idx="13" hasCustomPrompt="1"/>
          </p:nvPr>
        </p:nvSpPr>
        <p:spPr>
          <a:xfrm>
            <a:off x="34848" y="6483953"/>
            <a:ext cx="11488411"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16095902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dirty="0"/>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00288580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670924924"/>
      </p:ext>
    </p:extLst>
  </p:cSld>
  <p:clrMapOvr>
    <a:masterClrMapping/>
  </p:clrMapOvr>
  <p:transition spd="slow">
    <p:wipe dir="d"/>
  </p:transition>
  <p:extLst>
    <p:ext uri="{DCECCB84-F9BA-43D5-87BE-67443E8EF086}">
      <p15:sldGuideLst xmlns:p15="http://schemas.microsoft.com/office/powerpoint/2012/main"/>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47358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964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377089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79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44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495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4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8851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64482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96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87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5552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21933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2545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017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48454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02342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420293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229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27923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51705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149204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4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10" Type="http://schemas.openxmlformats.org/officeDocument/2006/relationships/image" Target="../media/image52.png"/><Relationship Id="rId4" Type="http://schemas.openxmlformats.org/officeDocument/2006/relationships/slideLayout" Target="../slideLayouts/slideLayout17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9" Type="http://schemas.openxmlformats.org/officeDocument/2006/relationships/slideLayout" Target="../slideLayouts/slideLayout204.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45" Type="http://schemas.openxmlformats.org/officeDocument/2006/relationships/theme" Target="../theme/theme11.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image" Target="../media/image58.jpg"/><Relationship Id="rId20" Type="http://schemas.openxmlformats.org/officeDocument/2006/relationships/slideLayout" Target="../slideLayouts/slideLayout195.xml"/><Relationship Id="rId41"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theme" Target="../theme/theme12.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image" Target="../media/image5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theme" Target="../theme/theme13.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image" Target="../media/image5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theme" Target="../theme/theme14.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image" Target="../media/image1.png"/><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15.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image" Target="../media/image1.png"/><Relationship Id="rId3" Type="http://schemas.openxmlformats.org/officeDocument/2006/relationships/slideLayout" Target="../slideLayouts/slideLayout304.xml"/><Relationship Id="rId21" Type="http://schemas.openxmlformats.org/officeDocument/2006/relationships/slideLayout" Target="../slideLayouts/slideLayout322.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theme" Target="../theme/theme16.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3" Type="http://schemas.openxmlformats.org/officeDocument/2006/relationships/slideLayout" Target="../slideLayouts/slideLayout328.xml"/><Relationship Id="rId21" Type="http://schemas.openxmlformats.org/officeDocument/2006/relationships/slideLayout" Target="../slideLayouts/slideLayout346.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image" Target="../media/image1.png"/><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theme" Target="../theme/theme17.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18.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image" Target="../media/image67.emf"/><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oleObject" Target="../embeddings/oleObject1.bin"/><Relationship Id="rId5" Type="http://schemas.openxmlformats.org/officeDocument/2006/relationships/slideLayout" Target="../slideLayouts/slideLayout364.xml"/><Relationship Id="rId10" Type="http://schemas.openxmlformats.org/officeDocument/2006/relationships/tags" Target="../tags/tag17.xml"/><Relationship Id="rId4" Type="http://schemas.openxmlformats.org/officeDocument/2006/relationships/slideLayout" Target="../slideLayouts/slideLayout363.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20.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21.xml.rels><?xml version="1.0" encoding="UTF-8" standalone="yes"?>
<Relationships xmlns="http://schemas.openxmlformats.org/package/2006/relationships"><Relationship Id="rId26" Type="http://schemas.openxmlformats.org/officeDocument/2006/relationships/slideLayout" Target="../slideLayouts/slideLayout404.xml"/><Relationship Id="rId21" Type="http://schemas.openxmlformats.org/officeDocument/2006/relationships/slideLayout" Target="../slideLayouts/slideLayout399.xml"/><Relationship Id="rId42" Type="http://schemas.openxmlformats.org/officeDocument/2006/relationships/slideLayout" Target="../slideLayouts/slideLayout420.xml"/><Relationship Id="rId47" Type="http://schemas.openxmlformats.org/officeDocument/2006/relationships/slideLayout" Target="../slideLayouts/slideLayout425.xml"/><Relationship Id="rId63" Type="http://schemas.openxmlformats.org/officeDocument/2006/relationships/slideLayout" Target="../slideLayouts/slideLayout441.xml"/><Relationship Id="rId68" Type="http://schemas.openxmlformats.org/officeDocument/2006/relationships/slideLayout" Target="../slideLayouts/slideLayout446.xml"/><Relationship Id="rId84" Type="http://schemas.openxmlformats.org/officeDocument/2006/relationships/slideLayout" Target="../slideLayouts/slideLayout462.xml"/><Relationship Id="rId16" Type="http://schemas.openxmlformats.org/officeDocument/2006/relationships/slideLayout" Target="../slideLayouts/slideLayout394.xml"/><Relationship Id="rId11" Type="http://schemas.openxmlformats.org/officeDocument/2006/relationships/slideLayout" Target="../slideLayouts/slideLayout389.xml"/><Relationship Id="rId32" Type="http://schemas.openxmlformats.org/officeDocument/2006/relationships/slideLayout" Target="../slideLayouts/slideLayout410.xml"/><Relationship Id="rId37" Type="http://schemas.openxmlformats.org/officeDocument/2006/relationships/slideLayout" Target="../slideLayouts/slideLayout415.xml"/><Relationship Id="rId53" Type="http://schemas.openxmlformats.org/officeDocument/2006/relationships/slideLayout" Target="../slideLayouts/slideLayout431.xml"/><Relationship Id="rId58" Type="http://schemas.openxmlformats.org/officeDocument/2006/relationships/slideLayout" Target="../slideLayouts/slideLayout436.xml"/><Relationship Id="rId74" Type="http://schemas.openxmlformats.org/officeDocument/2006/relationships/slideLayout" Target="../slideLayouts/slideLayout452.xml"/><Relationship Id="rId79" Type="http://schemas.openxmlformats.org/officeDocument/2006/relationships/slideLayout" Target="../slideLayouts/slideLayout457.xml"/><Relationship Id="rId5" Type="http://schemas.openxmlformats.org/officeDocument/2006/relationships/slideLayout" Target="../slideLayouts/slideLayout383.xml"/><Relationship Id="rId19" Type="http://schemas.openxmlformats.org/officeDocument/2006/relationships/slideLayout" Target="../slideLayouts/slideLayout397.xml"/><Relationship Id="rId14" Type="http://schemas.openxmlformats.org/officeDocument/2006/relationships/slideLayout" Target="../slideLayouts/slideLayout392.xml"/><Relationship Id="rId22" Type="http://schemas.openxmlformats.org/officeDocument/2006/relationships/slideLayout" Target="../slideLayouts/slideLayout400.xml"/><Relationship Id="rId27" Type="http://schemas.openxmlformats.org/officeDocument/2006/relationships/slideLayout" Target="../slideLayouts/slideLayout405.xml"/><Relationship Id="rId30" Type="http://schemas.openxmlformats.org/officeDocument/2006/relationships/slideLayout" Target="../slideLayouts/slideLayout408.xml"/><Relationship Id="rId35" Type="http://schemas.openxmlformats.org/officeDocument/2006/relationships/slideLayout" Target="../slideLayouts/slideLayout413.xml"/><Relationship Id="rId43" Type="http://schemas.openxmlformats.org/officeDocument/2006/relationships/slideLayout" Target="../slideLayouts/slideLayout421.xml"/><Relationship Id="rId48" Type="http://schemas.openxmlformats.org/officeDocument/2006/relationships/slideLayout" Target="../slideLayouts/slideLayout426.xml"/><Relationship Id="rId56" Type="http://schemas.openxmlformats.org/officeDocument/2006/relationships/slideLayout" Target="../slideLayouts/slideLayout434.xml"/><Relationship Id="rId64" Type="http://schemas.openxmlformats.org/officeDocument/2006/relationships/slideLayout" Target="../slideLayouts/slideLayout442.xml"/><Relationship Id="rId69" Type="http://schemas.openxmlformats.org/officeDocument/2006/relationships/slideLayout" Target="../slideLayouts/slideLayout447.xml"/><Relationship Id="rId77" Type="http://schemas.openxmlformats.org/officeDocument/2006/relationships/slideLayout" Target="../slideLayouts/slideLayout455.xml"/><Relationship Id="rId8" Type="http://schemas.openxmlformats.org/officeDocument/2006/relationships/slideLayout" Target="../slideLayouts/slideLayout386.xml"/><Relationship Id="rId51" Type="http://schemas.openxmlformats.org/officeDocument/2006/relationships/slideLayout" Target="../slideLayouts/slideLayout429.xml"/><Relationship Id="rId72" Type="http://schemas.openxmlformats.org/officeDocument/2006/relationships/slideLayout" Target="../slideLayouts/slideLayout450.xml"/><Relationship Id="rId80" Type="http://schemas.openxmlformats.org/officeDocument/2006/relationships/slideLayout" Target="../slideLayouts/slideLayout458.xml"/><Relationship Id="rId85" Type="http://schemas.openxmlformats.org/officeDocument/2006/relationships/theme" Target="../theme/theme21.xml"/><Relationship Id="rId3" Type="http://schemas.openxmlformats.org/officeDocument/2006/relationships/slideLayout" Target="../slideLayouts/slideLayout381.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5" Type="http://schemas.openxmlformats.org/officeDocument/2006/relationships/slideLayout" Target="../slideLayouts/slideLayout403.xml"/><Relationship Id="rId33" Type="http://schemas.openxmlformats.org/officeDocument/2006/relationships/slideLayout" Target="../slideLayouts/slideLayout411.xml"/><Relationship Id="rId38" Type="http://schemas.openxmlformats.org/officeDocument/2006/relationships/slideLayout" Target="../slideLayouts/slideLayout416.xml"/><Relationship Id="rId46" Type="http://schemas.openxmlformats.org/officeDocument/2006/relationships/slideLayout" Target="../slideLayouts/slideLayout424.xml"/><Relationship Id="rId59" Type="http://schemas.openxmlformats.org/officeDocument/2006/relationships/slideLayout" Target="../slideLayouts/slideLayout437.xml"/><Relationship Id="rId67" Type="http://schemas.openxmlformats.org/officeDocument/2006/relationships/slideLayout" Target="../slideLayouts/slideLayout445.xml"/><Relationship Id="rId20" Type="http://schemas.openxmlformats.org/officeDocument/2006/relationships/slideLayout" Target="../slideLayouts/slideLayout398.xml"/><Relationship Id="rId41" Type="http://schemas.openxmlformats.org/officeDocument/2006/relationships/slideLayout" Target="../slideLayouts/slideLayout419.xml"/><Relationship Id="rId54" Type="http://schemas.openxmlformats.org/officeDocument/2006/relationships/slideLayout" Target="../slideLayouts/slideLayout432.xml"/><Relationship Id="rId62" Type="http://schemas.openxmlformats.org/officeDocument/2006/relationships/slideLayout" Target="../slideLayouts/slideLayout440.xml"/><Relationship Id="rId70" Type="http://schemas.openxmlformats.org/officeDocument/2006/relationships/slideLayout" Target="../slideLayouts/slideLayout448.xml"/><Relationship Id="rId75" Type="http://schemas.openxmlformats.org/officeDocument/2006/relationships/slideLayout" Target="../slideLayouts/slideLayout453.xml"/><Relationship Id="rId83" Type="http://schemas.openxmlformats.org/officeDocument/2006/relationships/slideLayout" Target="../slideLayouts/slideLayout461.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5" Type="http://schemas.openxmlformats.org/officeDocument/2006/relationships/slideLayout" Target="../slideLayouts/slideLayout393.xml"/><Relationship Id="rId23" Type="http://schemas.openxmlformats.org/officeDocument/2006/relationships/slideLayout" Target="../slideLayouts/slideLayout401.xml"/><Relationship Id="rId28" Type="http://schemas.openxmlformats.org/officeDocument/2006/relationships/slideLayout" Target="../slideLayouts/slideLayout406.xml"/><Relationship Id="rId36" Type="http://schemas.openxmlformats.org/officeDocument/2006/relationships/slideLayout" Target="../slideLayouts/slideLayout414.xml"/><Relationship Id="rId49" Type="http://schemas.openxmlformats.org/officeDocument/2006/relationships/slideLayout" Target="../slideLayouts/slideLayout427.xml"/><Relationship Id="rId57" Type="http://schemas.openxmlformats.org/officeDocument/2006/relationships/slideLayout" Target="../slideLayouts/slideLayout435.xml"/><Relationship Id="rId10" Type="http://schemas.openxmlformats.org/officeDocument/2006/relationships/slideLayout" Target="../slideLayouts/slideLayout388.xml"/><Relationship Id="rId31" Type="http://schemas.openxmlformats.org/officeDocument/2006/relationships/slideLayout" Target="../slideLayouts/slideLayout409.xml"/><Relationship Id="rId44" Type="http://schemas.openxmlformats.org/officeDocument/2006/relationships/slideLayout" Target="../slideLayouts/slideLayout422.xml"/><Relationship Id="rId52" Type="http://schemas.openxmlformats.org/officeDocument/2006/relationships/slideLayout" Target="../slideLayouts/slideLayout430.xml"/><Relationship Id="rId60" Type="http://schemas.openxmlformats.org/officeDocument/2006/relationships/slideLayout" Target="../slideLayouts/slideLayout438.xml"/><Relationship Id="rId65" Type="http://schemas.openxmlformats.org/officeDocument/2006/relationships/slideLayout" Target="../slideLayouts/slideLayout443.xml"/><Relationship Id="rId73" Type="http://schemas.openxmlformats.org/officeDocument/2006/relationships/slideLayout" Target="../slideLayouts/slideLayout451.xml"/><Relationship Id="rId78" Type="http://schemas.openxmlformats.org/officeDocument/2006/relationships/slideLayout" Target="../slideLayouts/slideLayout456.xml"/><Relationship Id="rId81" Type="http://schemas.openxmlformats.org/officeDocument/2006/relationships/slideLayout" Target="../slideLayouts/slideLayout459.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39" Type="http://schemas.openxmlformats.org/officeDocument/2006/relationships/slideLayout" Target="../slideLayouts/slideLayout417.xml"/><Relationship Id="rId34" Type="http://schemas.openxmlformats.org/officeDocument/2006/relationships/slideLayout" Target="../slideLayouts/slideLayout412.xml"/><Relationship Id="rId50" Type="http://schemas.openxmlformats.org/officeDocument/2006/relationships/slideLayout" Target="../slideLayouts/slideLayout428.xml"/><Relationship Id="rId55" Type="http://schemas.openxmlformats.org/officeDocument/2006/relationships/slideLayout" Target="../slideLayouts/slideLayout433.xml"/><Relationship Id="rId76" Type="http://schemas.openxmlformats.org/officeDocument/2006/relationships/slideLayout" Target="../slideLayouts/slideLayout454.xml"/><Relationship Id="rId7" Type="http://schemas.openxmlformats.org/officeDocument/2006/relationships/slideLayout" Target="../slideLayouts/slideLayout385.xml"/><Relationship Id="rId71" Type="http://schemas.openxmlformats.org/officeDocument/2006/relationships/slideLayout" Target="../slideLayouts/slideLayout449.xml"/><Relationship Id="rId2" Type="http://schemas.openxmlformats.org/officeDocument/2006/relationships/slideLayout" Target="../slideLayouts/slideLayout380.xml"/><Relationship Id="rId29" Type="http://schemas.openxmlformats.org/officeDocument/2006/relationships/slideLayout" Target="../slideLayouts/slideLayout407.xml"/><Relationship Id="rId24" Type="http://schemas.openxmlformats.org/officeDocument/2006/relationships/slideLayout" Target="../slideLayouts/slideLayout402.xml"/><Relationship Id="rId40" Type="http://schemas.openxmlformats.org/officeDocument/2006/relationships/slideLayout" Target="../slideLayouts/slideLayout418.xml"/><Relationship Id="rId45" Type="http://schemas.openxmlformats.org/officeDocument/2006/relationships/slideLayout" Target="../slideLayouts/slideLayout423.xml"/><Relationship Id="rId66" Type="http://schemas.openxmlformats.org/officeDocument/2006/relationships/slideLayout" Target="../slideLayouts/slideLayout444.xml"/><Relationship Id="rId61" Type="http://schemas.openxmlformats.org/officeDocument/2006/relationships/slideLayout" Target="../slideLayouts/slideLayout439.xml"/><Relationship Id="rId82" Type="http://schemas.openxmlformats.org/officeDocument/2006/relationships/slideLayout" Target="../slideLayouts/slideLayout46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18" Type="http://schemas.openxmlformats.org/officeDocument/2006/relationships/slideLayout" Target="../slideLayouts/slideLayout480.xml"/><Relationship Id="rId26" Type="http://schemas.openxmlformats.org/officeDocument/2006/relationships/image" Target="../media/image80.png"/><Relationship Id="rId3" Type="http://schemas.openxmlformats.org/officeDocument/2006/relationships/slideLayout" Target="../slideLayouts/slideLayout465.xml"/><Relationship Id="rId21" Type="http://schemas.openxmlformats.org/officeDocument/2006/relationships/slideLayout" Target="../slideLayouts/slideLayout483.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17" Type="http://schemas.openxmlformats.org/officeDocument/2006/relationships/slideLayout" Target="../slideLayouts/slideLayout479.xml"/><Relationship Id="rId25" Type="http://schemas.openxmlformats.org/officeDocument/2006/relationships/theme" Target="../theme/theme22.xml"/><Relationship Id="rId2" Type="http://schemas.openxmlformats.org/officeDocument/2006/relationships/slideLayout" Target="../slideLayouts/slideLayout464.xml"/><Relationship Id="rId16" Type="http://schemas.openxmlformats.org/officeDocument/2006/relationships/slideLayout" Target="../slideLayouts/slideLayout478.xml"/><Relationship Id="rId20" Type="http://schemas.openxmlformats.org/officeDocument/2006/relationships/slideLayout" Target="../slideLayouts/slideLayout482.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24" Type="http://schemas.openxmlformats.org/officeDocument/2006/relationships/slideLayout" Target="../slideLayouts/slideLayout486.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23" Type="http://schemas.openxmlformats.org/officeDocument/2006/relationships/slideLayout" Target="../slideLayouts/slideLayout485.xml"/><Relationship Id="rId10" Type="http://schemas.openxmlformats.org/officeDocument/2006/relationships/slideLayout" Target="../slideLayouts/slideLayout472.xml"/><Relationship Id="rId19" Type="http://schemas.openxmlformats.org/officeDocument/2006/relationships/slideLayout" Target="../slideLayouts/slideLayout481.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 Id="rId22" Type="http://schemas.openxmlformats.org/officeDocument/2006/relationships/slideLayout" Target="../slideLayouts/slideLayout4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4.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image" Target="../media/image44.png"/><Relationship Id="rId5" Type="http://schemas.openxmlformats.org/officeDocument/2006/relationships/slideLayout" Target="../slideLayouts/slideLayout163.xml"/><Relationship Id="rId10" Type="http://schemas.openxmlformats.org/officeDocument/2006/relationships/theme" Target="../theme/theme9.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8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29399809"/>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89571859"/>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 id="2147486078" r:id="rId12"/>
    <p:sldLayoutId id="2147486079" r:id="rId13"/>
    <p:sldLayoutId id="2147486080" r:id="rId14"/>
    <p:sldLayoutId id="2147486081" r:id="rId15"/>
    <p:sldLayoutId id="2147486082" r:id="rId16"/>
    <p:sldLayoutId id="2147486083" r:id="rId17"/>
    <p:sldLayoutId id="2147486084" r:id="rId18"/>
    <p:sldLayoutId id="2147486085" r:id="rId19"/>
    <p:sldLayoutId id="2147486086" r:id="rId20"/>
    <p:sldLayoutId id="2147486087" r:id="rId21"/>
    <p:sldLayoutId id="2147486088" r:id="rId22"/>
    <p:sldLayoutId id="2147486089" r:id="rId23"/>
    <p:sldLayoutId id="2147486090" r:id="rId24"/>
    <p:sldLayoutId id="2147486091" r:id="rId25"/>
    <p:sldLayoutId id="2147486092" r:id="rId26"/>
    <p:sldLayoutId id="2147486093" r:id="rId27"/>
    <p:sldLayoutId id="2147486094"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92996364"/>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 id="2147486148" r:id="rId15"/>
    <p:sldLayoutId id="2147486149" r:id="rId16"/>
    <p:sldLayoutId id="2147486150"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2074548747"/>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 id="214748617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48273874"/>
      </p:ext>
    </p:extLst>
  </p:cSld>
  <p:clrMap bg1="lt1" tx1="dk1" bg2="lt2" tx2="dk2" accent1="accent1" accent2="accent2" accent3="accent3" accent4="accent4" accent5="accent5" accent6="accent6" hlink="hlink" folHlink="folHlink"/>
  <p:sldLayoutIdLst>
    <p:sldLayoutId id="2147486297" r:id="rId1"/>
    <p:sldLayoutId id="2147486298" r:id="rId2"/>
    <p:sldLayoutId id="2147486299" r:id="rId3"/>
    <p:sldLayoutId id="2147486300" r:id="rId4"/>
    <p:sldLayoutId id="2147486301" r:id="rId5"/>
    <p:sldLayoutId id="2147486302" r:id="rId6"/>
    <p:sldLayoutId id="2147486303" r:id="rId7"/>
    <p:sldLayoutId id="2147486304" r:id="rId8"/>
    <p:sldLayoutId id="2147486305" r:id="rId9"/>
    <p:sldLayoutId id="2147486306" r:id="rId10"/>
    <p:sldLayoutId id="2147486307" r:id="rId11"/>
    <p:sldLayoutId id="2147486308" r:id="rId12"/>
    <p:sldLayoutId id="2147486309" r:id="rId13"/>
    <p:sldLayoutId id="2147486310" r:id="rId14"/>
    <p:sldLayoutId id="2147486311" r:id="rId15"/>
    <p:sldLayoutId id="2147486312" r:id="rId16"/>
    <p:sldLayoutId id="2147486313" r:id="rId17"/>
    <p:sldLayoutId id="2147486314" r:id="rId18"/>
    <p:sldLayoutId id="2147486315" r:id="rId19"/>
    <p:sldLayoutId id="2147486316" r:id="rId20"/>
    <p:sldLayoutId id="2147486317" r:id="rId21"/>
    <p:sldLayoutId id="2147486318" r:id="rId22"/>
    <p:sldLayoutId id="2147486319" r:id="rId23"/>
    <p:sldLayoutId id="214748632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081179288"/>
      </p:ext>
    </p:extLst>
  </p:cSld>
  <p:clrMap bg1="lt1" tx1="dk1" bg2="lt2" tx2="dk2" accent1="accent1" accent2="accent2" accent3="accent3" accent4="accent4" accent5="accent5" accent6="accent6" hlink="hlink" folHlink="folHlink"/>
  <p:sldLayoutIdLst>
    <p:sldLayoutId id="2147486322" r:id="rId1"/>
    <p:sldLayoutId id="2147486323" r:id="rId2"/>
    <p:sldLayoutId id="2147486324" r:id="rId3"/>
    <p:sldLayoutId id="2147486325" r:id="rId4"/>
    <p:sldLayoutId id="2147486326" r:id="rId5"/>
    <p:sldLayoutId id="2147486327" r:id="rId6"/>
    <p:sldLayoutId id="2147486328" r:id="rId7"/>
    <p:sldLayoutId id="2147486329" r:id="rId8"/>
    <p:sldLayoutId id="2147486330" r:id="rId9"/>
    <p:sldLayoutId id="2147486331" r:id="rId10"/>
    <p:sldLayoutId id="2147486332" r:id="rId11"/>
    <p:sldLayoutId id="2147486333" r:id="rId12"/>
    <p:sldLayoutId id="2147486334" r:id="rId13"/>
    <p:sldLayoutId id="2147486335" r:id="rId14"/>
    <p:sldLayoutId id="2147486336" r:id="rId15"/>
    <p:sldLayoutId id="2147486337" r:id="rId16"/>
    <p:sldLayoutId id="2147486338" r:id="rId17"/>
    <p:sldLayoutId id="2147486341" r:id="rId18"/>
    <p:sldLayoutId id="2147486342" r:id="rId19"/>
    <p:sldLayoutId id="2147486343" r:id="rId20"/>
    <p:sldLayoutId id="2147486344" r:id="rId21"/>
    <p:sldLayoutId id="2147486345" r:id="rId22"/>
    <p:sldLayoutId id="2147486346"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024824078"/>
      </p:ext>
    </p:extLst>
  </p:cSld>
  <p:clrMap bg1="lt1" tx1="dk1" bg2="lt2" tx2="dk2" accent1="accent1" accent2="accent2" accent3="accent3" accent4="accent4" accent5="accent5" accent6="accent6" hlink="hlink" folHlink="folHlink"/>
  <p:sldLayoutIdLst>
    <p:sldLayoutId id="2147486351" r:id="rId1"/>
    <p:sldLayoutId id="2147486352" r:id="rId2"/>
    <p:sldLayoutId id="2147486353" r:id="rId3"/>
    <p:sldLayoutId id="2147486354" r:id="rId4"/>
    <p:sldLayoutId id="2147486355" r:id="rId5"/>
    <p:sldLayoutId id="2147486356" r:id="rId6"/>
    <p:sldLayoutId id="2147486357" r:id="rId7"/>
    <p:sldLayoutId id="2147486358" r:id="rId8"/>
    <p:sldLayoutId id="2147486359" r:id="rId9"/>
    <p:sldLayoutId id="2147486360" r:id="rId10"/>
    <p:sldLayoutId id="214748636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937BF38-1F37-5230-7B11-0FBE0F1328AD}"/>
              </a:ext>
            </a:extLst>
          </p:cNvPr>
          <p:cNvGraphicFramePr>
            <a:graphicFrameLocks noChangeAspect="1"/>
          </p:cNvGraphicFramePr>
          <p:nvPr userDrawn="1">
            <p:custDataLst>
              <p:tags r:id="rId10"/>
            </p:custDataLst>
            <p:extLst>
              <p:ext uri="{D42A27DB-BD31-4B8C-83A1-F6EECF244321}">
                <p14:modId xmlns:p14="http://schemas.microsoft.com/office/powerpoint/2010/main" val="42608732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Folie" r:id="rId11" imgW="306" imgH="306" progId="TCLayout.ActiveDocument.1">
                  <p:embed/>
                </p:oleObj>
              </mc:Choice>
              <mc:Fallback>
                <p:oleObj name="think-cell Folie" r:id="rId11" imgW="306" imgH="306" progId="TCLayout.ActiveDocument.1">
                  <p:embed/>
                  <p:pic>
                    <p:nvPicPr>
                      <p:cNvPr id="7" name="think-cell data - do not delete" hidden="1">
                        <a:extLst>
                          <a:ext uri="{FF2B5EF4-FFF2-40B4-BE49-F238E27FC236}">
                            <a16:creationId xmlns:a16="http://schemas.microsoft.com/office/drawing/2014/main" id="{0937BF38-1F37-5230-7B11-0FBE0F1328AD}"/>
                          </a:ext>
                        </a:extLst>
                      </p:cNvPr>
                      <p:cNvPicPr/>
                      <p:nvPr/>
                    </p:nvPicPr>
                    <p:blipFill>
                      <a:blip r:embed="rId12"/>
                      <a:stretch>
                        <a:fillRect/>
                      </a:stretch>
                    </p:blipFill>
                    <p:spPr>
                      <a:xfrm>
                        <a:off x="1589" y="1589"/>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2739D326-6F9F-12EB-142C-8989BF27C2DC}"/>
              </a:ext>
            </a:extLst>
          </p:cNvPr>
          <p:cNvSpPr>
            <a:spLocks noGrp="1"/>
          </p:cNvSpPr>
          <p:nvPr>
            <p:ph type="title"/>
          </p:nvPr>
        </p:nvSpPr>
        <p:spPr bwMode="gray">
          <a:xfrm>
            <a:off x="604837" y="388939"/>
            <a:ext cx="9496163" cy="1107996"/>
          </a:xfrm>
          <a:prstGeom prst="rect">
            <a:avLst/>
          </a:prstGeom>
        </p:spPr>
        <p:txBody>
          <a:bodyPr vert="horz" wrap="square" lIns="0" tIns="0" rIns="0" bIns="0" rtlCol="0" anchor="t" anchorCtr="0">
            <a:spAutoFit/>
          </a:bodyPr>
          <a:lstStyle/>
          <a:p>
            <a:r>
              <a:rPr lang="en-US" noProof="0"/>
              <a:t>Click to edit slide title </a:t>
            </a:r>
            <a:br>
              <a:rPr lang="en-US" noProof="0"/>
            </a:br>
            <a:r>
              <a:rPr lang="en-US" noProof="0"/>
              <a:t>(maximum two lines)</a:t>
            </a:r>
          </a:p>
        </p:txBody>
      </p:sp>
      <p:sp>
        <p:nvSpPr>
          <p:cNvPr id="3" name="Textplatzhalter 2">
            <a:extLst>
              <a:ext uri="{FF2B5EF4-FFF2-40B4-BE49-F238E27FC236}">
                <a16:creationId xmlns:a16="http://schemas.microsoft.com/office/drawing/2014/main" id="{639E9766-F7F7-68EF-9327-16EFAB34307F}"/>
              </a:ext>
            </a:extLst>
          </p:cNvPr>
          <p:cNvSpPr>
            <a:spLocks noGrp="1"/>
          </p:cNvSpPr>
          <p:nvPr>
            <p:ph type="body" idx="1"/>
          </p:nvPr>
        </p:nvSpPr>
        <p:spPr bwMode="gray">
          <a:xfrm>
            <a:off x="604840" y="1616075"/>
            <a:ext cx="9496425" cy="4435475"/>
          </a:xfrm>
          <a:prstGeom prst="rect">
            <a:avLst/>
          </a:prstGeom>
        </p:spPr>
        <p:txBody>
          <a:bodyPr vert="horz" lIns="0" tIns="0" rIns="0" bIns="0" rtlCol="0">
            <a:noAutofit/>
          </a:body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ußzeilenplatzhalter 4">
            <a:extLst>
              <a:ext uri="{FF2B5EF4-FFF2-40B4-BE49-F238E27FC236}">
                <a16:creationId xmlns:a16="http://schemas.microsoft.com/office/drawing/2014/main" id="{4D4818B0-3F1D-5AEC-3669-6496D7B96B84}"/>
              </a:ext>
            </a:extLst>
          </p:cNvPr>
          <p:cNvSpPr>
            <a:spLocks noGrp="1"/>
          </p:cNvSpPr>
          <p:nvPr>
            <p:ph type="ftr" sz="quarter" idx="3"/>
          </p:nvPr>
        </p:nvSpPr>
        <p:spPr bwMode="gray">
          <a:xfrm>
            <a:off x="4167189" y="6414390"/>
            <a:ext cx="5933812" cy="138499"/>
          </a:xfrm>
          <a:prstGeom prst="rect">
            <a:avLst/>
          </a:prstGeom>
        </p:spPr>
        <p:txBody>
          <a:bodyPr vert="horz" wrap="square" lIns="0" tIns="0" rIns="0" bIns="0" rtlCol="0" anchor="b">
            <a:spAutoFit/>
          </a:bodyPr>
          <a:lstStyle>
            <a:lvl1pPr algn="r">
              <a:defRPr sz="900">
                <a:solidFill>
                  <a:schemeClr val="accent1"/>
                </a:solidFill>
              </a:defRPr>
            </a:lvl1pPr>
          </a:lstStyle>
          <a:p>
            <a:endParaRPr lang="en-US" sz="900"/>
          </a:p>
        </p:txBody>
      </p:sp>
      <p:sp>
        <p:nvSpPr>
          <p:cNvPr id="6" name="Foliennummernplatzhalter 5">
            <a:extLst>
              <a:ext uri="{FF2B5EF4-FFF2-40B4-BE49-F238E27FC236}">
                <a16:creationId xmlns:a16="http://schemas.microsoft.com/office/drawing/2014/main" id="{58A290DB-1E4C-53DB-DD66-89FF69C61485}"/>
              </a:ext>
            </a:extLst>
          </p:cNvPr>
          <p:cNvSpPr>
            <a:spLocks noGrp="1"/>
          </p:cNvSpPr>
          <p:nvPr>
            <p:ph type="sldNum" sz="quarter" idx="4"/>
          </p:nvPr>
        </p:nvSpPr>
        <p:spPr bwMode="gray">
          <a:xfrm>
            <a:off x="11268460" y="6399000"/>
            <a:ext cx="504000" cy="153888"/>
          </a:xfrm>
          <a:prstGeom prst="rect">
            <a:avLst/>
          </a:prstGeom>
        </p:spPr>
        <p:txBody>
          <a:bodyPr vert="horz" lIns="0" tIns="0" rIns="0" bIns="0" rtlCol="0" anchor="ctr">
            <a:spAutoFit/>
          </a:bodyPr>
          <a:lstStyle>
            <a:lvl1pPr algn="r">
              <a:defRPr sz="1000">
                <a:solidFill>
                  <a:schemeClr val="accent1"/>
                </a:solidFill>
              </a:defRPr>
            </a:lvl1pPr>
          </a:lstStyle>
          <a:p>
            <a:fld id="{281AD38D-479A-4EBF-AD97-60167C408FF2}" type="slidenum">
              <a:rPr lang="en-US" noProof="0" smtClean="0"/>
              <a:pPr/>
              <a:t>‹#›</a:t>
            </a:fld>
            <a:endParaRPr lang="en-US" noProof="0"/>
          </a:p>
        </p:txBody>
      </p:sp>
    </p:spTree>
    <p:extLst>
      <p:ext uri="{BB962C8B-B14F-4D97-AF65-F5344CB8AC3E}">
        <p14:creationId xmlns:p14="http://schemas.microsoft.com/office/powerpoint/2010/main" val="2831717133"/>
      </p:ext>
    </p:extLst>
  </p:cSld>
  <p:clrMap bg1="lt1" tx1="dk1" bg2="lt2" tx2="dk2" accent1="accent1" accent2="accent2" accent3="accent3" accent4="accent4" accent5="accent5" accent6="accent6" hlink="hlink" folHlink="folHlink"/>
  <p:sldLayoutIdLst>
    <p:sldLayoutId id="2147486363" r:id="rId1"/>
    <p:sldLayoutId id="2147486364" r:id="rId2"/>
    <p:sldLayoutId id="2147486365" r:id="rId3"/>
    <p:sldLayoutId id="2147486366" r:id="rId4"/>
    <p:sldLayoutId id="2147486367" r:id="rId5"/>
    <p:sldLayoutId id="2147486368" r:id="rId6"/>
    <p:sldLayoutId id="2147486369" r:id="rId7"/>
    <p:sldLayoutId id="214748637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90000"/>
        </a:lnSpc>
        <a:spcBef>
          <a:spcPct val="0"/>
        </a:spcBef>
        <a:buNone/>
        <a:defRPr sz="4000" b="1" kern="1200">
          <a:solidFill>
            <a:srgbClr val="00A8CC"/>
          </a:solidFill>
          <a:latin typeface="+mj-lt"/>
          <a:ea typeface="+mj-ea"/>
          <a:cs typeface="+mj-cs"/>
        </a:defRPr>
      </a:lvl1pPr>
    </p:titleStyle>
    <p:bodyStyle>
      <a:lvl1pPr marL="0" indent="0" algn="l" defTabSz="914377" rtl="0" eaLnBrk="1" latinLnBrk="0" hangingPunct="1">
        <a:lnSpc>
          <a:spcPct val="95000"/>
        </a:lnSpc>
        <a:spcBef>
          <a:spcPts val="1200"/>
        </a:spcBef>
        <a:buFont typeface="Arial" panose="020B0604020202020204" pitchFamily="34" charset="0"/>
        <a:buNone/>
        <a:defRPr sz="1800" b="1" kern="1200">
          <a:solidFill>
            <a:schemeClr val="tx1"/>
          </a:solidFill>
          <a:latin typeface="+mn-lt"/>
          <a:ea typeface="+mn-ea"/>
          <a:cs typeface="+mn-cs"/>
        </a:defRPr>
      </a:lvl1pPr>
      <a:lvl2pPr marL="0" indent="0" algn="l" defTabSz="914377" rtl="0" eaLnBrk="1" latinLnBrk="0" hangingPunct="1">
        <a:lnSpc>
          <a:spcPct val="95000"/>
        </a:lnSpc>
        <a:spcBef>
          <a:spcPts val="800"/>
        </a:spcBef>
        <a:buFont typeface="Arial" panose="020B0604020202020204" pitchFamily="34" charset="0"/>
        <a:buNone/>
        <a:defRPr sz="1800" kern="1200">
          <a:solidFill>
            <a:schemeClr val="tx1"/>
          </a:solidFill>
          <a:latin typeface="+mn-lt"/>
          <a:ea typeface="+mn-ea"/>
          <a:cs typeface="+mn-cs"/>
        </a:defRPr>
      </a:lvl2pPr>
      <a:lvl3pPr marL="180970" indent="-180970" algn="l" defTabSz="914377" rtl="0" eaLnBrk="1" latinLnBrk="0" hangingPunct="1">
        <a:lnSpc>
          <a:spcPct val="95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449989" indent="-269993" algn="l" defTabSz="914377" rtl="0" eaLnBrk="1" latinLnBrk="0" hangingPunct="1">
        <a:lnSpc>
          <a:spcPct val="95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19982" indent="-269993" algn="l" defTabSz="914377" rtl="0" eaLnBrk="1" latinLnBrk="0" hangingPunct="1">
        <a:lnSpc>
          <a:spcPct val="95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6pPr>
      <a:lvl7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7pPr>
      <a:lvl8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8pPr>
      <a:lvl9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508">
          <p15:clr>
            <a:srgbClr val="F26B43"/>
          </p15:clr>
        </p15:guide>
        <p15:guide id="20" pos="9888">
          <p15:clr>
            <a:srgbClr val="F26B43"/>
          </p15:clr>
        </p15:guide>
        <p15:guide id="22" orient="horz" pos="1156">
          <p15:clr>
            <a:srgbClr val="F26B43"/>
          </p15:clr>
        </p15:guide>
        <p15:guide id="25" orient="horz" pos="324">
          <p15:clr>
            <a:srgbClr val="F26B43"/>
          </p15:clr>
        </p15:guide>
        <p15:guide id="26" orient="horz" pos="1355">
          <p15:clr>
            <a:srgbClr val="F26B43"/>
          </p15:clr>
        </p15:guide>
        <p15:guide id="42" orient="horz" pos="50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86EC06-B180-DEFB-F17B-2CE2DFFAA621}"/>
              </a:ext>
            </a:extLst>
          </p:cNvPr>
          <p:cNvSpPr/>
          <p:nvPr userDrawn="1"/>
        </p:nvSpPr>
        <p:spPr>
          <a:xfrm>
            <a:off x="0" y="0"/>
            <a:ext cx="12192000" cy="10890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EE861528-0115-0B2E-99EB-93B02BAF8820}"/>
              </a:ext>
            </a:extLst>
          </p:cNvPr>
          <p:cNvSpPr/>
          <p:nvPr userDrawn="1"/>
        </p:nvSpPr>
        <p:spPr>
          <a:xfrm flipH="1">
            <a:off x="10654713" y="-1"/>
            <a:ext cx="1537287" cy="1089026"/>
          </a:xfrm>
          <a:custGeom>
            <a:avLst/>
            <a:gdLst>
              <a:gd name="connsiteX0" fmla="*/ 1497382 w 1537287"/>
              <a:gd name="connsiteY0" fmla="*/ 0 h 1089026"/>
              <a:gd name="connsiteX1" fmla="*/ 1410096 w 1537287"/>
              <a:gd name="connsiteY1" fmla="*/ 0 h 1089026"/>
              <a:gd name="connsiteX2" fmla="*/ 1170998 w 1537287"/>
              <a:gd name="connsiteY2" fmla="*/ 0 h 1089026"/>
              <a:gd name="connsiteX3" fmla="*/ 712618 w 1537287"/>
              <a:gd name="connsiteY3" fmla="*/ 0 h 1089026"/>
              <a:gd name="connsiteX4" fmla="*/ 712618 w 1537287"/>
              <a:gd name="connsiteY4" fmla="*/ 1 h 1089026"/>
              <a:gd name="connsiteX5" fmla="*/ 400418 w 1537287"/>
              <a:gd name="connsiteY5" fmla="*/ 1 h 1089026"/>
              <a:gd name="connsiteX6" fmla="*/ 102395 w 1537287"/>
              <a:gd name="connsiteY6" fmla="*/ 1 h 1089026"/>
              <a:gd name="connsiteX7" fmla="*/ 0 w 1537287"/>
              <a:gd name="connsiteY7" fmla="*/ 1 h 1089026"/>
              <a:gd name="connsiteX8" fmla="*/ 0 w 1537287"/>
              <a:gd name="connsiteY8" fmla="*/ 1089026 h 1089026"/>
              <a:gd name="connsiteX9" fmla="*/ 400418 w 1537287"/>
              <a:gd name="connsiteY9" fmla="*/ 1089026 h 1089026"/>
              <a:gd name="connsiteX10" fmla="*/ 400418 w 1537287"/>
              <a:gd name="connsiteY10" fmla="*/ 1089025 h 1089026"/>
              <a:gd name="connsiteX11" fmla="*/ 800895 w 1537287"/>
              <a:gd name="connsiteY11" fmla="*/ 1089025 h 1089026"/>
              <a:gd name="connsiteX12" fmla="*/ 800895 w 1537287"/>
              <a:gd name="connsiteY12" fmla="*/ 1088798 h 1089026"/>
              <a:gd name="connsiteX13" fmla="*/ 935552 w 1537287"/>
              <a:gd name="connsiteY13" fmla="*/ 1089026 h 1089026"/>
              <a:gd name="connsiteX14" fmla="*/ 936000 w 1537287"/>
              <a:gd name="connsiteY14" fmla="*/ 1088451 h 1089026"/>
              <a:gd name="connsiteX15" fmla="*/ 1043698 w 1537287"/>
              <a:gd name="connsiteY15" fmla="*/ 1088451 h 1089026"/>
              <a:gd name="connsiteX16" fmla="*/ 1059974 w 1537287"/>
              <a:gd name="connsiteY16" fmla="*/ 1076813 h 1089026"/>
              <a:gd name="connsiteX17" fmla="*/ 1436299 w 1537287"/>
              <a:gd name="connsiteY17" fmla="*/ 578149 h 1089026"/>
              <a:gd name="connsiteX18" fmla="*/ 1498920 w 1537287"/>
              <a:gd name="connsiteY18" fmla="*/ 2333 h 10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7287" h="1089026">
                <a:moveTo>
                  <a:pt x="1497382" y="0"/>
                </a:moveTo>
                <a:lnTo>
                  <a:pt x="1410096" y="0"/>
                </a:lnTo>
                <a:lnTo>
                  <a:pt x="1170998" y="0"/>
                </a:lnTo>
                <a:lnTo>
                  <a:pt x="712618" y="0"/>
                </a:lnTo>
                <a:lnTo>
                  <a:pt x="712618" y="1"/>
                </a:lnTo>
                <a:lnTo>
                  <a:pt x="400418" y="1"/>
                </a:lnTo>
                <a:lnTo>
                  <a:pt x="102395" y="1"/>
                </a:lnTo>
                <a:lnTo>
                  <a:pt x="0" y="1"/>
                </a:lnTo>
                <a:lnTo>
                  <a:pt x="0" y="1089026"/>
                </a:lnTo>
                <a:lnTo>
                  <a:pt x="400418" y="1089026"/>
                </a:lnTo>
                <a:lnTo>
                  <a:pt x="400418" y="1089025"/>
                </a:lnTo>
                <a:lnTo>
                  <a:pt x="800895" y="1089025"/>
                </a:lnTo>
                <a:lnTo>
                  <a:pt x="800895" y="1088798"/>
                </a:lnTo>
                <a:lnTo>
                  <a:pt x="935552" y="1089026"/>
                </a:lnTo>
                <a:lnTo>
                  <a:pt x="936000" y="1088451"/>
                </a:lnTo>
                <a:lnTo>
                  <a:pt x="1043698" y="1088451"/>
                </a:lnTo>
                <a:lnTo>
                  <a:pt x="1059974" y="1076813"/>
                </a:lnTo>
                <a:cubicBezTo>
                  <a:pt x="1198008" y="974258"/>
                  <a:pt x="1340454" y="791680"/>
                  <a:pt x="1436299" y="578149"/>
                </a:cubicBezTo>
                <a:cubicBezTo>
                  <a:pt x="1546524" y="332715"/>
                  <a:pt x="1565126" y="113081"/>
                  <a:pt x="1498920" y="2333"/>
                </a:cubicBez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solidFill>
                <a:schemeClr val="lt1"/>
              </a:solidFill>
            </a:endParaRPr>
          </a:p>
        </p:txBody>
      </p:sp>
      <p:sp>
        <p:nvSpPr>
          <p:cNvPr id="10" name="Freeform: Shape 9">
            <a:extLst>
              <a:ext uri="{FF2B5EF4-FFF2-40B4-BE49-F238E27FC236}">
                <a16:creationId xmlns:a16="http://schemas.microsoft.com/office/drawing/2014/main" id="{D1965037-1B62-AE44-0DD3-20A373D61620}"/>
              </a:ext>
            </a:extLst>
          </p:cNvPr>
          <p:cNvSpPr/>
          <p:nvPr userDrawn="1"/>
        </p:nvSpPr>
        <p:spPr>
          <a:xfrm flipH="1">
            <a:off x="10735722" y="-2"/>
            <a:ext cx="1456278" cy="1089027"/>
          </a:xfrm>
          <a:custGeom>
            <a:avLst/>
            <a:gdLst>
              <a:gd name="connsiteX0" fmla="*/ 1416372 w 1456278"/>
              <a:gd name="connsiteY0" fmla="*/ 0 h 1089027"/>
              <a:gd name="connsiteX1" fmla="*/ 1329087 w 1456278"/>
              <a:gd name="connsiteY1" fmla="*/ 0 h 1089027"/>
              <a:gd name="connsiteX2" fmla="*/ 1089989 w 1456278"/>
              <a:gd name="connsiteY2" fmla="*/ 0 h 1089027"/>
              <a:gd name="connsiteX3" fmla="*/ 654123 w 1456278"/>
              <a:gd name="connsiteY3" fmla="*/ 0 h 1089027"/>
              <a:gd name="connsiteX4" fmla="*/ 102394 w 1456278"/>
              <a:gd name="connsiteY4" fmla="*/ 0 h 1089027"/>
              <a:gd name="connsiteX5" fmla="*/ 102394 w 1456278"/>
              <a:gd name="connsiteY5" fmla="*/ 2 h 1089027"/>
              <a:gd name="connsiteX6" fmla="*/ 0 w 1456278"/>
              <a:gd name="connsiteY6" fmla="*/ 2 h 1089027"/>
              <a:gd name="connsiteX7" fmla="*/ 0 w 1456278"/>
              <a:gd name="connsiteY7" fmla="*/ 1089027 h 1089027"/>
              <a:gd name="connsiteX8" fmla="*/ 400418 w 1456278"/>
              <a:gd name="connsiteY8" fmla="*/ 1089027 h 1089027"/>
              <a:gd name="connsiteX9" fmla="*/ 400418 w 1456278"/>
              <a:gd name="connsiteY9" fmla="*/ 1089026 h 1089027"/>
              <a:gd name="connsiteX10" fmla="*/ 654123 w 1456278"/>
              <a:gd name="connsiteY10" fmla="*/ 1089026 h 1089027"/>
              <a:gd name="connsiteX11" fmla="*/ 654123 w 1456278"/>
              <a:gd name="connsiteY11" fmla="*/ 1088687 h 1089027"/>
              <a:gd name="connsiteX12" fmla="*/ 854543 w 1456278"/>
              <a:gd name="connsiteY12" fmla="*/ 1089026 h 1089027"/>
              <a:gd name="connsiteX13" fmla="*/ 854991 w 1456278"/>
              <a:gd name="connsiteY13" fmla="*/ 1088452 h 1089027"/>
              <a:gd name="connsiteX14" fmla="*/ 962690 w 1456278"/>
              <a:gd name="connsiteY14" fmla="*/ 1088452 h 1089027"/>
              <a:gd name="connsiteX15" fmla="*/ 978966 w 1456278"/>
              <a:gd name="connsiteY15" fmla="*/ 1076813 h 1089027"/>
              <a:gd name="connsiteX16" fmla="*/ 1355290 w 1456278"/>
              <a:gd name="connsiteY16" fmla="*/ 578149 h 1089027"/>
              <a:gd name="connsiteX17" fmla="*/ 1417911 w 1456278"/>
              <a:gd name="connsiteY17" fmla="*/ 2333 h 108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278" h="1089027">
                <a:moveTo>
                  <a:pt x="1416372" y="0"/>
                </a:moveTo>
                <a:lnTo>
                  <a:pt x="1329087" y="0"/>
                </a:lnTo>
                <a:lnTo>
                  <a:pt x="1089989" y="0"/>
                </a:lnTo>
                <a:lnTo>
                  <a:pt x="654123" y="0"/>
                </a:lnTo>
                <a:lnTo>
                  <a:pt x="102394" y="0"/>
                </a:lnTo>
                <a:lnTo>
                  <a:pt x="102394" y="2"/>
                </a:lnTo>
                <a:lnTo>
                  <a:pt x="0" y="2"/>
                </a:lnTo>
                <a:lnTo>
                  <a:pt x="0" y="1089027"/>
                </a:lnTo>
                <a:lnTo>
                  <a:pt x="400418" y="1089027"/>
                </a:lnTo>
                <a:lnTo>
                  <a:pt x="400418" y="1089026"/>
                </a:lnTo>
                <a:lnTo>
                  <a:pt x="654123" y="1089026"/>
                </a:lnTo>
                <a:lnTo>
                  <a:pt x="654123" y="1088687"/>
                </a:lnTo>
                <a:lnTo>
                  <a:pt x="854543" y="1089026"/>
                </a:lnTo>
                <a:lnTo>
                  <a:pt x="854991" y="1088452"/>
                </a:lnTo>
                <a:lnTo>
                  <a:pt x="962690" y="1088452"/>
                </a:lnTo>
                <a:lnTo>
                  <a:pt x="978966" y="1076813"/>
                </a:lnTo>
                <a:cubicBezTo>
                  <a:pt x="1116999" y="974258"/>
                  <a:pt x="1259445" y="791680"/>
                  <a:pt x="1355290" y="578149"/>
                </a:cubicBezTo>
                <a:cubicBezTo>
                  <a:pt x="1465515" y="332715"/>
                  <a:pt x="1484117" y="113081"/>
                  <a:pt x="1417911" y="2333"/>
                </a:cubicBezTo>
                <a:close/>
              </a:path>
            </a:pathLst>
          </a:cu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Placeholder 1">
            <a:extLst>
              <a:ext uri="{FF2B5EF4-FFF2-40B4-BE49-F238E27FC236}">
                <a16:creationId xmlns:a16="http://schemas.microsoft.com/office/drawing/2014/main" id="{C392B394-182F-6F43-A5C8-C017E7D2791C}"/>
              </a:ext>
            </a:extLst>
          </p:cNvPr>
          <p:cNvSpPr>
            <a:spLocks noGrp="1"/>
          </p:cNvSpPr>
          <p:nvPr>
            <p:ph type="title"/>
          </p:nvPr>
        </p:nvSpPr>
        <p:spPr>
          <a:xfrm>
            <a:off x="587375" y="100411"/>
            <a:ext cx="9864000" cy="888203"/>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897214-F4B4-A234-A379-7E3233422E20}"/>
              </a:ext>
            </a:extLst>
          </p:cNvPr>
          <p:cNvSpPr>
            <a:spLocks noGrp="1"/>
          </p:cNvSpPr>
          <p:nvPr>
            <p:ph type="body" idx="1"/>
          </p:nvPr>
        </p:nvSpPr>
        <p:spPr>
          <a:xfrm>
            <a:off x="587375" y="1449388"/>
            <a:ext cx="11017250" cy="4464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a:extLst>
              <a:ext uri="{FF2B5EF4-FFF2-40B4-BE49-F238E27FC236}">
                <a16:creationId xmlns:a16="http://schemas.microsoft.com/office/drawing/2014/main" id="{966BD544-A5F3-14F9-5DCC-A17E559C6F80}"/>
              </a:ext>
            </a:extLst>
          </p:cNvPr>
          <p:cNvCxnSpPr>
            <a:cxnSpLocks/>
          </p:cNvCxnSpPr>
          <p:nvPr userDrawn="1"/>
        </p:nvCxnSpPr>
        <p:spPr>
          <a:xfrm>
            <a:off x="0" y="1089025"/>
            <a:ext cx="12192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CC9F20A4-3CCD-BE3A-3A49-5AF3B5BB9893}"/>
              </a:ext>
            </a:extLst>
          </p:cNvPr>
          <p:cNvSpPr txBox="1">
            <a:spLocks/>
          </p:cNvSpPr>
          <p:nvPr userDrawn="1"/>
        </p:nvSpPr>
        <p:spPr>
          <a:xfrm>
            <a:off x="587375" y="6542070"/>
            <a:ext cx="5852160"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spcAft>
                <a:spcPts val="600"/>
              </a:spcAft>
              <a:buClr>
                <a:schemeClr val="accent6"/>
              </a:buClr>
              <a:buFontTx/>
              <a:buNone/>
              <a:defRPr sz="1000" kern="1200">
                <a:solidFill>
                  <a:srgbClr val="002557"/>
                </a:solidFill>
                <a:latin typeface="+mn-lt"/>
                <a:ea typeface="+mn-ea"/>
                <a:cs typeface="+mn-cs"/>
              </a:defRPr>
            </a:lvl1pPr>
            <a:lvl2pPr marL="358775" indent="-17621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2pPr>
            <a:lvl3pPr marL="541338"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3pPr>
            <a:lvl4pPr marL="715963" indent="-174625"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4pPr>
            <a:lvl5pPr marL="898525"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lumMod val="65000"/>
                  </a:schemeClr>
                </a:solidFill>
              </a:rPr>
              <a:t>Presented by: John Mascarenhas, MD</a:t>
            </a:r>
          </a:p>
        </p:txBody>
      </p:sp>
    </p:spTree>
    <p:extLst>
      <p:ext uri="{BB962C8B-B14F-4D97-AF65-F5344CB8AC3E}">
        <p14:creationId xmlns:p14="http://schemas.microsoft.com/office/powerpoint/2010/main" val="957417813"/>
      </p:ext>
    </p:extLst>
  </p:cSld>
  <p:clrMap bg1="lt1" tx1="dk1" bg2="lt2" tx2="dk2" accent1="accent1" accent2="accent2" accent3="accent3" accent4="accent4" accent5="accent5" accent6="accent6" hlink="hlink" folHlink="folHlink"/>
  <p:sldLayoutIdLst>
    <p:sldLayoutId id="214748637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94" r:id="rId10"/>
    <p:sldLayoutId id="21474863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800" kern="1200">
          <a:solidFill>
            <a:srgbClr val="545659"/>
          </a:solidFill>
          <a:latin typeface="+mn-lt"/>
          <a:ea typeface="+mn-ea"/>
          <a:cs typeface="+mn-cs"/>
        </a:defRPr>
      </a:lvl1pPr>
      <a:lvl2pPr marL="358775" indent="-17621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600" kern="1200">
          <a:solidFill>
            <a:srgbClr val="545659"/>
          </a:solidFill>
          <a:latin typeface="+mn-lt"/>
          <a:ea typeface="+mn-ea"/>
          <a:cs typeface="+mn-cs"/>
        </a:defRPr>
      </a:lvl2pPr>
      <a:lvl3pPr marL="541338"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400" kern="1200">
          <a:solidFill>
            <a:srgbClr val="545659"/>
          </a:solidFill>
          <a:latin typeface="+mn-lt"/>
          <a:ea typeface="+mn-ea"/>
          <a:cs typeface="+mn-cs"/>
        </a:defRPr>
      </a:lvl3pPr>
      <a:lvl4pPr marL="715963" indent="-174625"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200" kern="1200">
          <a:solidFill>
            <a:srgbClr val="545659"/>
          </a:solidFill>
          <a:latin typeface="+mn-lt"/>
          <a:ea typeface="+mn-ea"/>
          <a:cs typeface="+mn-cs"/>
        </a:defRPr>
      </a:lvl4pPr>
      <a:lvl5pPr marL="898525"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200" kern="1200">
          <a:solidFill>
            <a:srgbClr val="5456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
          <p15:clr>
            <a:srgbClr val="F26B43"/>
          </p15:clr>
        </p15:guide>
        <p15:guide id="2" pos="3840">
          <p15:clr>
            <a:srgbClr val="F26B43"/>
          </p15:clr>
        </p15:guide>
        <p15:guide id="3" pos="370">
          <p15:clr>
            <a:srgbClr val="F26B43"/>
          </p15:clr>
        </p15:guide>
        <p15:guide id="4" pos="7310">
          <p15:clr>
            <a:srgbClr val="F26B43"/>
          </p15:clr>
        </p15:guide>
        <p15:guide id="5" orient="horz" pos="686">
          <p15:clr>
            <a:srgbClr val="F26B43"/>
          </p15:clr>
        </p15:guide>
        <p15:guide id="6" orient="horz" pos="913">
          <p15:clr>
            <a:srgbClr val="F26B43"/>
          </p15:clr>
        </p15:guide>
        <p15:guide id="7" orient="horz" pos="3725">
          <p15:clr>
            <a:srgbClr val="F26B43"/>
          </p15:clr>
        </p15:guide>
        <p15:guide id="8" pos="3953">
          <p15:clr>
            <a:srgbClr val="F26B43"/>
          </p15:clr>
        </p15:guide>
        <p15:guide id="9" pos="3727">
          <p15:clr>
            <a:srgbClr val="F26B43"/>
          </p15:clr>
        </p15:guide>
        <p15:guide id="10" orient="horz" pos="4224">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2192366"/>
      </p:ext>
    </p:extLst>
  </p:cSld>
  <p:clrMap bg1="lt1" tx1="dk1" bg2="lt2" tx2="dk2" accent1="accent1" accent2="accent2" accent3="accent3" accent4="accent4" accent5="accent5" accent6="accent6" hlink="hlink" folHlink="folHlink"/>
  <p:sldLayoutIdLst>
    <p:sldLayoutId id="2147486397" r:id="rId1"/>
    <p:sldLayoutId id="2147486398" r:id="rId2"/>
    <p:sldLayoutId id="2147486399" r:id="rId3"/>
    <p:sldLayoutId id="2147486400" r:id="rId4"/>
    <p:sldLayoutId id="2147486401" r:id="rId5"/>
    <p:sldLayoutId id="2147486402" r:id="rId6"/>
    <p:sldLayoutId id="2147486403" r:id="rId7"/>
    <p:sldLayoutId id="2147486404" r:id="rId8"/>
    <p:sldLayoutId id="2147486405" r:id="rId9"/>
    <p:sldLayoutId id="2147486406" r:id="rId10"/>
    <p:sldLayoutId id="2147486407" r:id="rId11"/>
    <p:sldLayoutId id="2147486408" r:id="rId12"/>
    <p:sldLayoutId id="2147486409" r:id="rId13"/>
    <p:sldLayoutId id="2147486410" r:id="rId14"/>
    <p:sldLayoutId id="2147486411" r:id="rId15"/>
    <p:sldLayoutId id="2147486412" r:id="rId16"/>
    <p:sldLayoutId id="2147486413" r:id="rId17"/>
    <p:sldLayoutId id="2147486414" r:id="rId18"/>
    <p:sldLayoutId id="2147486415" r:id="rId19"/>
    <p:sldLayoutId id="2147486416" r:id="rId20"/>
    <p:sldLayoutId id="2147486417" r:id="rId21"/>
    <p:sldLayoutId id="2147486418" r:id="rId22"/>
    <p:sldLayoutId id="2147486419" r:id="rId23"/>
    <p:sldLayoutId id="2147486420" r:id="rId24"/>
    <p:sldLayoutId id="2147486421" r:id="rId25"/>
    <p:sldLayoutId id="2147486422" r:id="rId26"/>
    <p:sldLayoutId id="2147486423" r:id="rId27"/>
    <p:sldLayoutId id="2147486424" r:id="rId28"/>
    <p:sldLayoutId id="2147486425" r:id="rId29"/>
    <p:sldLayoutId id="2147486426" r:id="rId30"/>
    <p:sldLayoutId id="2147486427" r:id="rId31"/>
    <p:sldLayoutId id="2147486428" r:id="rId32"/>
    <p:sldLayoutId id="2147486429" r:id="rId33"/>
    <p:sldLayoutId id="2147486430" r:id="rId34"/>
    <p:sldLayoutId id="2147486431" r:id="rId35"/>
    <p:sldLayoutId id="2147486432" r:id="rId36"/>
    <p:sldLayoutId id="2147486433" r:id="rId37"/>
    <p:sldLayoutId id="2147486434" r:id="rId38"/>
    <p:sldLayoutId id="2147486435" r:id="rId39"/>
    <p:sldLayoutId id="2147486436" r:id="rId40"/>
    <p:sldLayoutId id="2147486437" r:id="rId41"/>
    <p:sldLayoutId id="2147486438" r:id="rId42"/>
    <p:sldLayoutId id="2147486439" r:id="rId43"/>
    <p:sldLayoutId id="2147486440" r:id="rId44"/>
    <p:sldLayoutId id="2147486441" r:id="rId45"/>
    <p:sldLayoutId id="2147486442" r:id="rId46"/>
    <p:sldLayoutId id="2147486443" r:id="rId47"/>
    <p:sldLayoutId id="2147486444" r:id="rId48"/>
    <p:sldLayoutId id="2147486445" r:id="rId49"/>
    <p:sldLayoutId id="2147486446" r:id="rId50"/>
    <p:sldLayoutId id="2147486447" r:id="rId51"/>
    <p:sldLayoutId id="2147486448" r:id="rId52"/>
    <p:sldLayoutId id="2147486449" r:id="rId53"/>
    <p:sldLayoutId id="2147486450" r:id="rId54"/>
    <p:sldLayoutId id="2147486451" r:id="rId55"/>
    <p:sldLayoutId id="2147486452" r:id="rId56"/>
    <p:sldLayoutId id="2147486453" r:id="rId57"/>
    <p:sldLayoutId id="2147486454" r:id="rId58"/>
    <p:sldLayoutId id="2147486455" r:id="rId59"/>
    <p:sldLayoutId id="2147486456" r:id="rId60"/>
    <p:sldLayoutId id="2147486457" r:id="rId61"/>
    <p:sldLayoutId id="2147486458" r:id="rId62"/>
    <p:sldLayoutId id="2147486459" r:id="rId63"/>
    <p:sldLayoutId id="2147486460" r:id="rId64"/>
    <p:sldLayoutId id="2147486461" r:id="rId65"/>
    <p:sldLayoutId id="2147486462" r:id="rId66"/>
    <p:sldLayoutId id="2147486463" r:id="rId67"/>
    <p:sldLayoutId id="2147486464" r:id="rId68"/>
    <p:sldLayoutId id="2147486465" r:id="rId69"/>
    <p:sldLayoutId id="2147486466" r:id="rId70"/>
    <p:sldLayoutId id="2147486467" r:id="rId71"/>
    <p:sldLayoutId id="2147486468" r:id="rId72"/>
    <p:sldLayoutId id="2147486469" r:id="rId73"/>
    <p:sldLayoutId id="2147486470" r:id="rId74"/>
    <p:sldLayoutId id="2147486471" r:id="rId75"/>
    <p:sldLayoutId id="2147486472" r:id="rId76"/>
    <p:sldLayoutId id="2147486473" r:id="rId77"/>
    <p:sldLayoutId id="2147486474" r:id="rId78"/>
    <p:sldLayoutId id="2147486475" r:id="rId79"/>
    <p:sldLayoutId id="2147486476" r:id="rId80"/>
    <p:sldLayoutId id="2147486477" r:id="rId81"/>
    <p:sldLayoutId id="2147486478" r:id="rId82"/>
    <p:sldLayoutId id="2147486479" r:id="rId83"/>
    <p:sldLayoutId id="2147486480" r:id="rId84"/>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93629091"/>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 id="2147486493" r:id="rId12"/>
    <p:sldLayoutId id="2147486494" r:id="rId13"/>
    <p:sldLayoutId id="2147486495" r:id="rId14"/>
    <p:sldLayoutId id="2147486496" r:id="rId15"/>
    <p:sldLayoutId id="2147486497" r:id="rId16"/>
    <p:sldLayoutId id="2147486498" r:id="rId17"/>
    <p:sldLayoutId id="2147486499" r:id="rId18"/>
    <p:sldLayoutId id="2147486500" r:id="rId19"/>
    <p:sldLayoutId id="2147486501" r:id="rId20"/>
    <p:sldLayoutId id="2147486502" r:id="rId21"/>
    <p:sldLayoutId id="2147486503" r:id="rId22"/>
    <p:sldLayoutId id="2147486504" r:id="rId23"/>
    <p:sldLayoutId id="2147486505"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7.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81.xml"/><Relationship Id="rId4" Type="http://schemas.openxmlformats.org/officeDocument/2006/relationships/image" Target="../media/image74.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53.xml"/></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2.xml"/><Relationship Id="rId1" Type="http://schemas.openxmlformats.org/officeDocument/2006/relationships/slideLayout" Target="../slideLayouts/slideLayout461.xml"/><Relationship Id="rId4" Type="http://schemas.openxmlformats.org/officeDocument/2006/relationships/chart" Target="../charts/char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462.xml"/><Relationship Id="rId6" Type="http://schemas.openxmlformats.org/officeDocument/2006/relationships/chart" Target="../charts/chart6.xml"/><Relationship Id="rId5" Type="http://schemas.openxmlformats.org/officeDocument/2006/relationships/image" Target="../media/image138.png"/><Relationship Id="rId4" Type="http://schemas.openxmlformats.org/officeDocument/2006/relationships/image" Target="../media/image137.png"/></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4.xml"/><Relationship Id="rId1" Type="http://schemas.openxmlformats.org/officeDocument/2006/relationships/slideLayout" Target="../slideLayouts/slideLayout456.xml"/><Relationship Id="rId4" Type="http://schemas.openxmlformats.org/officeDocument/2006/relationships/image" Target="../media/image14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5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5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53.xml"/></Relationships>
</file>

<file path=ppt/slides/_rels/slide10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69.xml"/><Relationship Id="rId1" Type="http://schemas.openxmlformats.org/officeDocument/2006/relationships/slideLayout" Target="../slideLayouts/slideLayout45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57.xml"/></Relationships>
</file>

<file path=ppt/slides/_rels/slide1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1.xml"/><Relationship Id="rId1" Type="http://schemas.openxmlformats.org/officeDocument/2006/relationships/slideLayout" Target="../slideLayouts/slideLayout45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2.xml"/><Relationship Id="rId1" Type="http://schemas.openxmlformats.org/officeDocument/2006/relationships/slideLayout" Target="../slideLayouts/slideLayout457.xml"/></Relationships>
</file>

<file path=ppt/slides/_rels/slide1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3.xml"/><Relationship Id="rId1" Type="http://schemas.openxmlformats.org/officeDocument/2006/relationships/slideLayout" Target="../slideLayouts/slideLayout457.xml"/><Relationship Id="rId6" Type="http://schemas.openxmlformats.org/officeDocument/2006/relationships/image" Target="../media/image148.PNG"/><Relationship Id="rId5" Type="http://schemas.openxmlformats.org/officeDocument/2006/relationships/chart" Target="../charts/chart13.xml"/><Relationship Id="rId4" Type="http://schemas.openxmlformats.org/officeDocument/2006/relationships/image" Target="../media/image147.png"/></Relationships>
</file>

<file path=ppt/slides/_rels/slide1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455.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7" Type="http://schemas.microsoft.com/office/2007/relationships/hdphoto" Target="../media/hdphoto7.wdp"/><Relationship Id="rId2" Type="http://schemas.openxmlformats.org/officeDocument/2006/relationships/notesSlide" Target="../notesSlides/notesSlide75.xml"/><Relationship Id="rId1" Type="http://schemas.openxmlformats.org/officeDocument/2006/relationships/slideLayout" Target="../slideLayouts/slideLayout453.xml"/><Relationship Id="rId6" Type="http://schemas.openxmlformats.org/officeDocument/2006/relationships/image" Target="../media/image152.png"/><Relationship Id="rId5" Type="http://schemas.microsoft.com/office/2007/relationships/hdphoto" Target="../media/hdphoto6.wdp"/><Relationship Id="rId4" Type="http://schemas.openxmlformats.org/officeDocument/2006/relationships/image" Target="../media/image15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57.xml"/></Relationships>
</file>

<file path=ppt/slides/_rels/slide1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7.xml"/><Relationship Id="rId1" Type="http://schemas.openxmlformats.org/officeDocument/2006/relationships/slideLayout" Target="../slideLayouts/slideLayout457.xml"/><Relationship Id="rId4" Type="http://schemas.openxmlformats.org/officeDocument/2006/relationships/chart" Target="../charts/chart15.xml"/></Relationships>
</file>

<file path=ppt/slides/_rels/slide118.xml.rels><?xml version="1.0" encoding="UTF-8" standalone="yes"?>
<Relationships xmlns="http://schemas.openxmlformats.org/package/2006/relationships"><Relationship Id="rId3" Type="http://schemas.openxmlformats.org/officeDocument/2006/relationships/chart" Target="../charts/chart16.xml"/><Relationship Id="rId7" Type="http://schemas.microsoft.com/office/2007/relationships/hdphoto" Target="../media/hdphoto8.wdp"/><Relationship Id="rId2" Type="http://schemas.openxmlformats.org/officeDocument/2006/relationships/notesSlide" Target="../notesSlides/notesSlide78.xml"/><Relationship Id="rId1" Type="http://schemas.openxmlformats.org/officeDocument/2006/relationships/slideLayout" Target="../slideLayouts/slideLayout45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5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0.xml"/><Relationship Id="rId1" Type="http://schemas.openxmlformats.org/officeDocument/2006/relationships/slideLayout" Target="../slideLayouts/slideLayout458.xml"/><Relationship Id="rId5" Type="http://schemas.openxmlformats.org/officeDocument/2006/relationships/image" Target="../media/image158.png"/><Relationship Id="rId4" Type="http://schemas.openxmlformats.org/officeDocument/2006/relationships/image" Target="../media/image157.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59.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2.xml"/><Relationship Id="rId1" Type="http://schemas.openxmlformats.org/officeDocument/2006/relationships/slideLayout" Target="../slideLayouts/slideLayout458.xml"/></Relationships>
</file>

<file path=ppt/slides/_rels/slide1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0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25.xml"/><Relationship Id="rId1" Type="http://schemas.openxmlformats.org/officeDocument/2006/relationships/tags" Target="../tags/tag6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307.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307.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07.xml"/></Relationships>
</file>

<file path=ppt/slides/_rels/slide1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5.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5.xml"/><Relationship Id="rId1" Type="http://schemas.openxmlformats.org/officeDocument/2006/relationships/tags" Target="../tags/tag2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5.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5.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7.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5.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469.xml"/></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notesSlide" Target="../notesSlides/notesSlide26.xml"/><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slideLayout" Target="../slideLayouts/slideLayout468.xml"/><Relationship Id="rId1" Type="http://schemas.openxmlformats.org/officeDocument/2006/relationships/tags" Target="../tags/tag4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3.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11.png"/><Relationship Id="rId4" Type="http://schemas.openxmlformats.org/officeDocument/2006/relationships/image" Target="../media/image110.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8.xml"/><Relationship Id="rId5" Type="http://schemas.microsoft.com/office/2007/relationships/hdphoto" Target="../media/hdphoto1.wdp"/><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10.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350.xml"/><Relationship Id="rId5" Type="http://schemas.openxmlformats.org/officeDocument/2006/relationships/image" Target="../media/image115.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365.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365.xml"/><Relationship Id="rId4" Type="http://schemas.openxmlformats.org/officeDocument/2006/relationships/image" Target="../media/image123.svg"/></Relationships>
</file>

<file path=ppt/slides/_rels/slide6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6.xml"/><Relationship Id="rId1" Type="http://schemas.openxmlformats.org/officeDocument/2006/relationships/slideLayout" Target="../slideLayouts/slideLayout365.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365.xml"/><Relationship Id="rId4" Type="http://schemas.openxmlformats.org/officeDocument/2006/relationships/image" Target="../media/image126.svg"/></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36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65.xml"/></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0.xml"/><Relationship Id="rId1" Type="http://schemas.openxmlformats.org/officeDocument/2006/relationships/slideLayout" Target="../slideLayouts/slideLayout365.xml"/></Relationships>
</file>

<file path=ppt/slides/_rels/slide69.xml.rels><?xml version="1.0" encoding="UTF-8" standalone="yes"?>
<Relationships xmlns="http://schemas.openxmlformats.org/package/2006/relationships"><Relationship Id="rId3" Type="http://schemas.openxmlformats.org/officeDocument/2006/relationships/hyperlink" Target="https://clinicaltrials.gov/study/NCT04576156" TargetMode="External"/><Relationship Id="rId7" Type="http://schemas.openxmlformats.org/officeDocument/2006/relationships/hyperlink" Target="https://clinicaltrials.gov/study/NCT04562389" TargetMode="External"/><Relationship Id="rId2" Type="http://schemas.openxmlformats.org/officeDocument/2006/relationships/notesSlide" Target="../notesSlides/notesSlide41.xml"/><Relationship Id="rId1" Type="http://schemas.openxmlformats.org/officeDocument/2006/relationships/slideLayout" Target="../slideLayouts/slideLayout365.xml"/><Relationship Id="rId6" Type="http://schemas.openxmlformats.org/officeDocument/2006/relationships/hyperlink" Target="https://clinicaltrials.gov/study/NCT06479135" TargetMode="External"/><Relationship Id="rId5" Type="http://schemas.openxmlformats.org/officeDocument/2006/relationships/hyperlink" Target="https://clinicaltrials.gov/study/NCT03662126" TargetMode="External"/><Relationship Id="rId4" Type="http://schemas.openxmlformats.org/officeDocument/2006/relationships/hyperlink" Target="https://clinicaltrials.gov/study/NCT04717414"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5.xml"/></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36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microsoft.com/office/2007/relationships/hdphoto" Target="../media/hdphoto3.wdp"/><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133.png"/><Relationship Id="rId5" Type="http://schemas.microsoft.com/office/2007/relationships/hdphoto" Target="../media/hdphoto2.wdp"/><Relationship Id="rId4" Type="http://schemas.openxmlformats.org/officeDocument/2006/relationships/image" Target="../media/image132.png"/></Relationships>
</file>

<file path=ppt/slides/_rels/slide77.xml.rels><?xml version="1.0" encoding="UTF-8" standalone="yes"?>
<Relationships xmlns="http://schemas.openxmlformats.org/package/2006/relationships"><Relationship Id="rId3" Type="http://schemas.openxmlformats.org/officeDocument/2006/relationships/hyperlink" Target="https://clinicaltrials.gov/study/NCT04562389" TargetMode="External"/><Relationship Id="rId2" Type="http://schemas.openxmlformats.org/officeDocument/2006/relationships/notesSlide" Target="../notesSlides/notesSlide49.xml"/><Relationship Id="rId1" Type="http://schemas.openxmlformats.org/officeDocument/2006/relationships/slideLayout" Target="../slideLayouts/slideLayout365.xml"/></Relationships>
</file>

<file path=ppt/slides/_rels/slide7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37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5.xml"/></Relationships>
</file>

<file path=ppt/slides/_rels/slide84.xml.rels><?xml version="1.0" encoding="UTF-8" standalone="yes"?>
<Relationships xmlns="http://schemas.openxmlformats.org/package/2006/relationships"><Relationship Id="rId3" Type="http://schemas.openxmlformats.org/officeDocument/2006/relationships/hyperlink" Target="https://clinicaltrials.gov/study/NCT03662126" TargetMode="External"/><Relationship Id="rId2" Type="http://schemas.openxmlformats.org/officeDocument/2006/relationships/notesSlide" Target="../notesSlides/notesSlide54.xml"/><Relationship Id="rId1" Type="http://schemas.openxmlformats.org/officeDocument/2006/relationships/slideLayout" Target="../slideLayouts/slideLayout36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65.xml"/></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7.xml"/><Relationship Id="rId1" Type="http://schemas.openxmlformats.org/officeDocument/2006/relationships/slideLayout" Target="../slideLayouts/slideLayout350.xml"/><Relationship Id="rId4" Type="http://schemas.microsoft.com/office/2007/relationships/hdphoto" Target="../media/hdphoto4.wdp"/></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350.xml"/><Relationship Id="rId4" Type="http://schemas.microsoft.com/office/2007/relationships/hdphoto" Target="../media/hdphoto5.wd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601F-CB1E-73B8-FD61-28956657A97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E460D3E-C199-FCCE-E65A-16B262F35528}"/>
              </a:ext>
            </a:extLst>
          </p:cNvPr>
          <p:cNvSpPr>
            <a:spLocks noGrp="1" noChangeArrowheads="1"/>
          </p:cNvSpPr>
          <p:nvPr>
            <p:ph type="title"/>
          </p:nvPr>
        </p:nvSpPr>
        <p:spPr>
          <a:xfrm>
            <a:off x="-26623" y="252335"/>
            <a:ext cx="12192000" cy="1143000"/>
          </a:xfrm>
        </p:spPr>
        <p:txBody>
          <a:bodyPr wrap="square" anchor="ctr">
            <a:noAutofit/>
          </a:bodyPr>
          <a:lstStyle/>
          <a:p>
            <a:r>
              <a:rPr lang="en-US" dirty="0"/>
              <a:t>Consensus or Controversy? Documenting and Discussing </a:t>
            </a:r>
            <a:br>
              <a:rPr lang="en-US" dirty="0"/>
            </a:br>
            <a:r>
              <a:rPr lang="en-US" dirty="0"/>
              <a:t>Investigators’ Approaches to the Management of Myelofibrosis</a:t>
            </a:r>
          </a:p>
        </p:txBody>
      </p:sp>
      <p:sp>
        <p:nvSpPr>
          <p:cNvPr id="6" name="Text Box 6">
            <a:extLst>
              <a:ext uri="{FF2B5EF4-FFF2-40B4-BE49-F238E27FC236}">
                <a16:creationId xmlns:a16="http://schemas.microsoft.com/office/drawing/2014/main" id="{7C5D87BB-488A-8CA9-A73E-EAD8C68E0D18}"/>
              </a:ext>
            </a:extLst>
          </p:cNvPr>
          <p:cNvSpPr txBox="1">
            <a:spLocks noChangeArrowheads="1"/>
          </p:cNvSpPr>
          <p:nvPr/>
        </p:nvSpPr>
        <p:spPr bwMode="auto">
          <a:xfrm>
            <a:off x="0" y="24867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DD9334E-5A1F-BD83-023F-0BE34D71B673}"/>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Virtual Event Held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Adjunct with the 2026 ASCO® Annual Meeting</a:t>
            </a:r>
          </a:p>
        </p:txBody>
      </p:sp>
      <p:sp>
        <p:nvSpPr>
          <p:cNvPr id="2" name="Text Box 3">
            <a:extLst>
              <a:ext uri="{FF2B5EF4-FFF2-40B4-BE49-F238E27FC236}">
                <a16:creationId xmlns:a16="http://schemas.microsoft.com/office/drawing/2014/main" id="{1812AB0E-1193-E18A-8BBA-5276D4F0FC66}"/>
              </a:ext>
            </a:extLst>
          </p:cNvPr>
          <p:cNvSpPr txBox="1">
            <a:spLocks noChangeArrowheads="1"/>
          </p:cNvSpPr>
          <p:nvPr/>
        </p:nvSpPr>
        <p:spPr bwMode="auto">
          <a:xfrm>
            <a:off x="0" y="565396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C34030A1-A9B6-5860-CD94-17D64D001583}"/>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4C1D890-A4D1-4DEB-B5D3-029E19EDDDA8}"/>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Claire Harrison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Raajit</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 Rampal, MD, PhD</a:t>
            </a:r>
          </a:p>
        </p:txBody>
      </p:sp>
    </p:spTree>
    <p:custDataLst>
      <p:tags r:id="rId1"/>
    </p:custDataLst>
    <p:extLst>
      <p:ext uri="{BB962C8B-B14F-4D97-AF65-F5344CB8AC3E}">
        <p14:creationId xmlns:p14="http://schemas.microsoft.com/office/powerpoint/2010/main" val="423541988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Kuykendall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1484784"/>
          <a:ext cx="9601398" cy="3816424"/>
        </p:xfrm>
        <a:graphic>
          <a:graphicData uri="http://schemas.openxmlformats.org/drawingml/2006/table">
            <a:tbl>
              <a:tblPr firstRow="1" bandRow="1">
                <a:tableStyleId>{F2DE63D5-997A-4646-A377-4702673A728D}</a:tableStyleId>
              </a:tblPr>
              <a:tblGrid>
                <a:gridCol w="2640460">
                  <a:extLst>
                    <a:ext uri="{9D8B030D-6E8A-4147-A177-3AD203B41FA5}">
                      <a16:colId xmlns:a16="http://schemas.microsoft.com/office/drawing/2014/main" val="20000"/>
                    </a:ext>
                  </a:extLst>
                </a:gridCol>
                <a:gridCol w="6960938">
                  <a:extLst>
                    <a:ext uri="{9D8B030D-6E8A-4147-A177-3AD203B41FA5}">
                      <a16:colId xmlns:a16="http://schemas.microsoft.com/office/drawing/2014/main" val="2117869244"/>
                    </a:ext>
                  </a:extLst>
                </a:gridCol>
              </a:tblGrid>
              <a:tr h="1240338">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Blueprint Medicines, Bristol Myers Squibb, Cogent Biosciences, CTI BioPharma, a Sobi Company, Incyte Corporation,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PharmaEssentia</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77053">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MorphoSys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858695">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Blueprint Medicines, Bristol Myers Squibb, Geron Corporation, Janssen Biotech Inc, </a:t>
                      </a:r>
                      <a:r>
                        <a:rPr lang="en-US" sz="1800" b="0" dirty="0" err="1">
                          <a:solidFill>
                            <a:schemeClr val="tx1"/>
                          </a:solidFill>
                        </a:rPr>
                        <a:t>MorphoSys</a:t>
                      </a:r>
                      <a:r>
                        <a:rPr lang="en-US" sz="1800" b="0" dirty="0">
                          <a:solidFill>
                            <a:schemeClr val="tx1"/>
                          </a:solidFill>
                        </a:rPr>
                        <a:t>, Protagonist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r h="1240338">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Geron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6595151"/>
                  </a:ext>
                </a:extLst>
              </a:tr>
            </a:tbl>
          </a:graphicData>
        </a:graphic>
      </p:graphicFrame>
    </p:spTree>
    <p:custDataLst>
      <p:tags r:id="rId1"/>
    </p:custDataLst>
    <p:extLst>
      <p:ext uri="{BB962C8B-B14F-4D97-AF65-F5344CB8AC3E}">
        <p14:creationId xmlns:p14="http://schemas.microsoft.com/office/powerpoint/2010/main" val="4149211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207273-C8EA-7035-22DD-D747578D329E}"/>
              </a:ext>
            </a:extLst>
          </p:cNvPr>
          <p:cNvSpPr>
            <a:spLocks noGrp="1"/>
          </p:cNvSpPr>
          <p:nvPr>
            <p:ph type="ctrTitle"/>
          </p:nvPr>
        </p:nvSpPr>
        <p:spPr>
          <a:xfrm>
            <a:off x="504823" y="1119117"/>
            <a:ext cx="10764537" cy="1508760"/>
          </a:xfrm>
        </p:spPr>
        <p:txBody>
          <a:bodyPr/>
          <a:lstStyle/>
          <a:p>
            <a:pPr algn="ctr"/>
            <a:r>
              <a:rPr lang="en-US" sz="3600" dirty="0">
                <a:latin typeface="Arial" panose="020B0604020202020204" pitchFamily="34" charset="0"/>
              </a:rPr>
              <a:t>Management of Anemic and </a:t>
            </a:r>
            <a:br>
              <a:rPr lang="en-US" sz="3600" dirty="0">
                <a:latin typeface="Arial" panose="020B0604020202020204" pitchFamily="34" charset="0"/>
              </a:rPr>
            </a:br>
            <a:r>
              <a:rPr lang="en-US" sz="3600" dirty="0">
                <a:latin typeface="Arial" panose="020B0604020202020204" pitchFamily="34" charset="0"/>
              </a:rPr>
              <a:t>Thrombocytopenic Myelofibrosis Patients</a:t>
            </a:r>
            <a:endParaRPr lang="en-US" sz="3600" dirty="0"/>
          </a:p>
        </p:txBody>
      </p:sp>
      <p:pic>
        <p:nvPicPr>
          <p:cNvPr id="14" name="Graphic 13">
            <a:extLst>
              <a:ext uri="{FF2B5EF4-FFF2-40B4-BE49-F238E27FC236}">
                <a16:creationId xmlns:a16="http://schemas.microsoft.com/office/drawing/2014/main" id="{F759E883-02C2-785D-D41B-44B2D1368E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4825" y="5580496"/>
            <a:ext cx="3514129" cy="740664"/>
          </a:xfrm>
          <a:prstGeom prst="rect">
            <a:avLst/>
          </a:prstGeom>
        </p:spPr>
      </p:pic>
      <p:sp>
        <p:nvSpPr>
          <p:cNvPr id="4" name="Text Placeholder 12">
            <a:extLst>
              <a:ext uri="{FF2B5EF4-FFF2-40B4-BE49-F238E27FC236}">
                <a16:creationId xmlns:a16="http://schemas.microsoft.com/office/drawing/2014/main" id="{E903EA8D-2CDD-3949-006C-4B978A01E588}"/>
              </a:ext>
            </a:extLst>
          </p:cNvPr>
          <p:cNvSpPr txBox="1">
            <a:spLocks/>
          </p:cNvSpPr>
          <p:nvPr/>
        </p:nvSpPr>
        <p:spPr>
          <a:xfrm>
            <a:off x="433645" y="3429000"/>
            <a:ext cx="11324710" cy="54924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B5B2AD"/>
                </a:solidFill>
                <a:effectLst/>
                <a:uLnTx/>
                <a:uFillTx/>
                <a:latin typeface="Arial" panose="020B0604020202020204"/>
                <a:ea typeface="+mn-ea"/>
                <a:cs typeface="+mn-cs"/>
              </a:rPr>
              <a:t>Raajit</a:t>
            </a:r>
            <a:r>
              <a:rPr kumimoji="0" lang="en-US" sz="2400" b="0" i="0" u="none" strike="noStrike" kern="1200" cap="none" spc="0" normalizeH="0" baseline="0" noProof="0" dirty="0">
                <a:ln>
                  <a:noFill/>
                </a:ln>
                <a:solidFill>
                  <a:srgbClr val="B5B2AD"/>
                </a:solidFill>
                <a:effectLst/>
                <a:uLnTx/>
                <a:uFillTx/>
                <a:latin typeface="Arial" panose="020B0604020202020204"/>
                <a:ea typeface="+mn-ea"/>
                <a:cs typeface="+mn-cs"/>
              </a:rPr>
              <a:t> K. Rampal M.D. Ph.D.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B5B2AD"/>
                </a:solidFill>
                <a:effectLst/>
                <a:uLnTx/>
                <a:uFillTx/>
                <a:latin typeface="Arial" panose="020B0604020202020204"/>
                <a:ea typeface="+mn-ea"/>
                <a:cs typeface="+mn-cs"/>
              </a:rPr>
              <a:t>Director, MPN and Rare Hematologic Malignancy Program</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B5B2AD"/>
                </a:solidFill>
                <a:effectLst/>
                <a:uLnTx/>
                <a:uFillTx/>
                <a:latin typeface="Arial" panose="020B0604020202020204"/>
                <a:ea typeface="+mn-ea"/>
                <a:cs typeface="+mn-cs"/>
              </a:rPr>
              <a:t>Director, Center for Hematologic Malignancies</a:t>
            </a:r>
          </a:p>
        </p:txBody>
      </p:sp>
    </p:spTree>
    <p:extLst>
      <p:ext uri="{BB962C8B-B14F-4D97-AF65-F5344CB8AC3E}">
        <p14:creationId xmlns:p14="http://schemas.microsoft.com/office/powerpoint/2010/main" val="31273301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A4E7-F7FC-8E94-C17F-1693AE106C66}"/>
              </a:ext>
            </a:extLst>
          </p:cNvPr>
          <p:cNvSpPr>
            <a:spLocks noGrp="1"/>
          </p:cNvSpPr>
          <p:nvPr>
            <p:ph type="title"/>
          </p:nvPr>
        </p:nvSpPr>
        <p:spPr>
          <a:xfrm>
            <a:off x="309349" y="318718"/>
            <a:ext cx="10972800" cy="713539"/>
          </a:xfrm>
        </p:spPr>
        <p:txBody>
          <a:bodyPr/>
          <a:lstStyle/>
          <a:p>
            <a:pPr algn="ctr"/>
            <a:r>
              <a:rPr lang="en-US" dirty="0"/>
              <a:t>Cytopenic Myelofibrosis</a:t>
            </a:r>
          </a:p>
        </p:txBody>
      </p:sp>
      <p:sp>
        <p:nvSpPr>
          <p:cNvPr id="3" name="Content Placeholder 2">
            <a:extLst>
              <a:ext uri="{FF2B5EF4-FFF2-40B4-BE49-F238E27FC236}">
                <a16:creationId xmlns:a16="http://schemas.microsoft.com/office/drawing/2014/main" id="{21E6C24B-5AF2-CEDB-6739-3C2EE9B763B8}"/>
              </a:ext>
            </a:extLst>
          </p:cNvPr>
          <p:cNvSpPr>
            <a:spLocks noGrp="1"/>
          </p:cNvSpPr>
          <p:nvPr>
            <p:ph idx="1"/>
          </p:nvPr>
        </p:nvSpPr>
        <p:spPr>
          <a:xfrm>
            <a:off x="426972" y="1238539"/>
            <a:ext cx="11141122" cy="3544272"/>
          </a:xfrm>
        </p:spPr>
        <p:txBody>
          <a:bodyPr/>
          <a:lstStyle/>
          <a:p>
            <a:pPr marL="0" indent="0">
              <a:buNone/>
            </a:pPr>
            <a:r>
              <a:rPr lang="en-US" sz="2400" b="1" dirty="0"/>
              <a:t>76 </a:t>
            </a:r>
            <a:r>
              <a:rPr lang="en-US" sz="2400" b="1" dirty="0" err="1"/>
              <a:t>yo</a:t>
            </a:r>
            <a:r>
              <a:rPr lang="en-US" sz="2400" b="1" dirty="0"/>
              <a:t> M presents with fatigue, weight loss, and abdominal fullness</a:t>
            </a:r>
          </a:p>
          <a:p>
            <a:pPr marL="0" indent="0">
              <a:buNone/>
            </a:pPr>
            <a:endParaRPr lang="en-US" sz="20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cs typeface="+mn-cs"/>
              </a:rPr>
              <a:t>Exam: S</a:t>
            </a:r>
            <a:r>
              <a:rPr kumimoji="0" lang="en-US" sz="2000" b="0" i="0" u="none" strike="noStrike" kern="1200" cap="none" spc="0" normalizeH="0" baseline="0" noProof="0" dirty="0" err="1">
                <a:ln>
                  <a:noFill/>
                </a:ln>
                <a:solidFill>
                  <a:prstClr val="black"/>
                </a:solidFill>
                <a:effectLst/>
                <a:uLnTx/>
                <a:uFillTx/>
                <a:latin typeface="+mn-lt"/>
                <a:cs typeface="+mn-cs"/>
              </a:rPr>
              <a:t>plenomegaly</a:t>
            </a:r>
            <a:r>
              <a:rPr kumimoji="0" lang="en-US" sz="2000" b="0" i="0" u="none" strike="noStrike" kern="1200" cap="none" spc="0" normalizeH="0" baseline="0" noProof="0" dirty="0">
                <a:ln>
                  <a:noFill/>
                </a:ln>
                <a:solidFill>
                  <a:prstClr val="black"/>
                </a:solidFill>
                <a:effectLst/>
                <a:uLnTx/>
                <a:uFillTx/>
                <a:latin typeface="+mn-lt"/>
                <a:cs typeface="+mn-cs"/>
              </a:rPr>
              <a:t> (12 cm below costal margin)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mn-lt"/>
                <a:cs typeface="+mn-cs"/>
              </a:rPr>
              <a:t>CBC: WBC </a:t>
            </a:r>
            <a:r>
              <a:rPr kumimoji="0" lang="en-US" sz="2000" b="1" i="0" u="none" strike="noStrike" kern="1200" cap="none" spc="0" normalizeH="0" baseline="0" noProof="0" dirty="0">
                <a:ln>
                  <a:noFill/>
                </a:ln>
                <a:solidFill>
                  <a:srgbClr val="FF0000"/>
                </a:solidFill>
                <a:effectLst/>
                <a:uLnTx/>
                <a:uFillTx/>
              </a:rPr>
              <a:t>3</a:t>
            </a:r>
            <a:r>
              <a:rPr lang="en-US" sz="2000" b="1" dirty="0">
                <a:solidFill>
                  <a:srgbClr val="FF0000"/>
                </a:solidFill>
                <a:latin typeface="+mn-lt"/>
                <a:cs typeface="+mn-cs"/>
              </a:rPr>
              <a:t>.3</a:t>
            </a:r>
            <a:r>
              <a:rPr kumimoji="0" lang="en-US" sz="2000" b="1" i="0" u="none" strike="noStrike" kern="1200" cap="none" spc="0" normalizeH="0" baseline="0" noProof="0" dirty="0">
                <a:ln>
                  <a:noFill/>
                </a:ln>
                <a:solidFill>
                  <a:srgbClr val="FF0000"/>
                </a:solidFill>
                <a:effectLst/>
                <a:uLnTx/>
                <a:uFillTx/>
                <a:latin typeface="+mn-lt"/>
                <a:cs typeface="+mn-cs"/>
              </a:rPr>
              <a:t>k (1% blasts), Hb </a:t>
            </a:r>
            <a:r>
              <a:rPr kumimoji="0" lang="en-US" sz="2000" b="1" i="0" u="none" strike="noStrike" kern="1200" cap="none" spc="0" normalizeH="0" baseline="0" noProof="0" dirty="0">
                <a:ln>
                  <a:noFill/>
                </a:ln>
                <a:solidFill>
                  <a:srgbClr val="FF0000"/>
                </a:solidFill>
                <a:effectLst/>
                <a:uLnTx/>
                <a:uFillTx/>
              </a:rPr>
              <a:t>7</a:t>
            </a:r>
            <a:r>
              <a:rPr kumimoji="0" lang="en-US" sz="2000" b="1" i="0" u="none" strike="noStrike" kern="1200" cap="none" spc="0" normalizeH="0" baseline="0" noProof="0" dirty="0">
                <a:ln>
                  <a:noFill/>
                </a:ln>
                <a:solidFill>
                  <a:srgbClr val="FF0000"/>
                </a:solidFill>
                <a:effectLst/>
                <a:uLnTx/>
                <a:uFillTx/>
                <a:latin typeface="+mn-lt"/>
                <a:cs typeface="+mn-cs"/>
              </a:rPr>
              <a:t>.5 g/dL, platelets </a:t>
            </a:r>
            <a:r>
              <a:rPr lang="en-US" sz="2000" b="1" dirty="0">
                <a:solidFill>
                  <a:srgbClr val="FF0000"/>
                </a:solidFill>
                <a:latin typeface="+mn-lt"/>
                <a:cs typeface="+mn-cs"/>
              </a:rPr>
              <a:t>44</a:t>
            </a:r>
            <a:r>
              <a:rPr kumimoji="0" lang="en-US" sz="2000" b="1" i="0" u="none" strike="noStrike" kern="1200" cap="none" spc="0" normalizeH="0" baseline="0" noProof="0" dirty="0">
                <a:ln>
                  <a:noFill/>
                </a:ln>
                <a:solidFill>
                  <a:srgbClr val="FF0000"/>
                </a:solidFill>
                <a:effectLst/>
                <a:uLnTx/>
                <a:uFillTx/>
                <a:latin typeface="+mn-lt"/>
                <a:cs typeface="+mn-cs"/>
              </a:rPr>
              <a:t>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cs typeface="+mn-cs"/>
              </a:rPr>
              <a:t>Bone marrow biopsy:  90% cellular marrow with myeloid expansion, dysplastic megakaryocytes in clusters, and MF-3 fibrosis with 5% myeloid blasts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cs typeface="+mn-cs"/>
              </a:rPr>
              <a:t>Cytogenetics:  Normal Karyotype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cs typeface="+mn-cs"/>
              </a:rPr>
              <a:t>Myeloid NGS panel:  JAK2 V617F+, ASXL1mut+</a:t>
            </a:r>
          </a:p>
          <a:p>
            <a:endParaRPr lang="en-US" sz="2000" dirty="0"/>
          </a:p>
        </p:txBody>
      </p:sp>
      <p:sp>
        <p:nvSpPr>
          <p:cNvPr id="4" name="TextBox 3">
            <a:extLst>
              <a:ext uri="{FF2B5EF4-FFF2-40B4-BE49-F238E27FC236}">
                <a16:creationId xmlns:a16="http://schemas.microsoft.com/office/drawing/2014/main" id="{2A95CBE3-9476-24A0-67DA-A3DA480F324C}"/>
              </a:ext>
            </a:extLst>
          </p:cNvPr>
          <p:cNvSpPr txBox="1"/>
          <p:nvPr/>
        </p:nvSpPr>
        <p:spPr>
          <a:xfrm>
            <a:off x="426972" y="4603798"/>
            <a:ext cx="1145567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Diagnosis:  Primary Myelofibrosis, Cytopenic subtype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Risk Stratification:  DIPSS+ High Risk, MIPSS70+v2.0 Very High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C215D1E-20ED-10B6-E105-87056A77DCD5}"/>
              </a:ext>
            </a:extLst>
          </p:cNvPr>
          <p:cNvSpPr txBox="1"/>
          <p:nvPr/>
        </p:nvSpPr>
        <p:spPr>
          <a:xfrm>
            <a:off x="2174790" y="5664675"/>
            <a:ext cx="705109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569"/>
                </a:solidFill>
                <a:effectLst/>
                <a:uLnTx/>
                <a:uFillTx/>
                <a:latin typeface="Arial" panose="020B0604020202020204"/>
                <a:ea typeface="+mn-ea"/>
                <a:cs typeface="+mn-cs"/>
              </a:rPr>
              <a:t>How can we manage cytopenic MF ?</a:t>
            </a:r>
          </a:p>
        </p:txBody>
      </p:sp>
    </p:spTree>
    <p:extLst>
      <p:ext uri="{BB962C8B-B14F-4D97-AF65-F5344CB8AC3E}">
        <p14:creationId xmlns:p14="http://schemas.microsoft.com/office/powerpoint/2010/main" val="23837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normAutofit fontScale="90000"/>
          </a:bodyPr>
          <a:lstStyle/>
          <a:p>
            <a:pPr algn="ctr"/>
            <a:r>
              <a:rPr lang="en-US" b="1" dirty="0">
                <a:solidFill>
                  <a:srgbClr val="C00000"/>
                </a:solidFill>
                <a:latin typeface="Arial" panose="020B0604020202020204" pitchFamily="34" charset="0"/>
                <a:cs typeface="Arial" panose="020B0604020202020204" pitchFamily="34" charset="0"/>
              </a:rPr>
              <a:t>Thrombocytopenia</a:t>
            </a:r>
            <a:br>
              <a:rPr lang="en-US" b="1" dirty="0">
                <a:solidFill>
                  <a:srgbClr val="C00000"/>
                </a:solidFill>
                <a:latin typeface="Arial" panose="020B0604020202020204" pitchFamily="34" charset="0"/>
                <a:cs typeface="Arial" panose="020B0604020202020204" pitchFamily="34" charset="0"/>
              </a:rPr>
            </a:br>
            <a:r>
              <a:rPr lang="en-US" sz="3100" b="1" i="1" dirty="0">
                <a:solidFill>
                  <a:srgbClr val="C00000"/>
                </a:solidFill>
                <a:latin typeface="Arial" panose="020B0604020202020204" pitchFamily="34" charset="0"/>
                <a:cs typeface="Arial" panose="020B0604020202020204" pitchFamily="34" charset="0"/>
              </a:rPr>
              <a:t>Incidence and Prevalence</a:t>
            </a:r>
            <a:endParaRPr lang="en-US" b="1" i="1" dirty="0">
              <a:solidFill>
                <a:srgbClr val="C0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4"/>
          </p:nvPr>
        </p:nvSpPr>
        <p:spPr>
          <a:xfrm>
            <a:off x="0" y="5892969"/>
            <a:ext cx="12191999" cy="786163"/>
          </a:xfrm>
        </p:spPr>
        <p:txBody>
          <a:bodyPr/>
          <a:lstStyle/>
          <a:p>
            <a:endParaRPr lang="en-US" dirty="0"/>
          </a:p>
          <a:p>
            <a:endParaRPr lang="en-US" dirty="0"/>
          </a:p>
          <a:p>
            <a:endParaRPr lang="en-US" dirty="0"/>
          </a:p>
          <a:p>
            <a:r>
              <a:rPr lang="en-US" dirty="0"/>
              <a:t>1. Masarova L, et al. Eur J Haematol. 2018;100:257-263; 2. Masarova L, et al. Leuk Res. 2020;91:106338.</a:t>
            </a:r>
          </a:p>
        </p:txBody>
      </p:sp>
      <p:sp>
        <p:nvSpPr>
          <p:cNvPr id="5" name="Content Placeholder 18">
            <a:extLst>
              <a:ext uri="{FF2B5EF4-FFF2-40B4-BE49-F238E27FC236}">
                <a16:creationId xmlns:a16="http://schemas.microsoft.com/office/drawing/2014/main" id="{3BE3F88F-E9B6-4C36-A984-65077B90C331}"/>
              </a:ext>
            </a:extLst>
          </p:cNvPr>
          <p:cNvSpPr txBox="1">
            <a:spLocks/>
          </p:cNvSpPr>
          <p:nvPr/>
        </p:nvSpPr>
        <p:spPr>
          <a:xfrm>
            <a:off x="265027" y="1342771"/>
            <a:ext cx="5742073" cy="4930763"/>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itchFamily="2" charset="2"/>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E5340"/>
              </a:buClr>
              <a:buSzTx/>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incidence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thrombocytopenia </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(PLT &lt; 100 × 10</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 is approximately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25%</a:t>
            </a:r>
            <a:r>
              <a:rPr kumimoji="0" lang="en-US" sz="2000" b="1"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patients newly diagnosed with MF</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6" name="Content Placeholder 19">
            <a:extLst>
              <a:ext uri="{FF2B5EF4-FFF2-40B4-BE49-F238E27FC236}">
                <a16:creationId xmlns:a16="http://schemas.microsoft.com/office/drawing/2014/main" id="{4E24F9D5-3CAF-49D0-A114-CC29196C95B2}"/>
              </a:ext>
            </a:extLst>
          </p:cNvPr>
          <p:cNvSpPr txBox="1">
            <a:spLocks/>
          </p:cNvSpPr>
          <p:nvPr/>
        </p:nvSpPr>
        <p:spPr>
          <a:xfrm>
            <a:off x="6184902" y="1323735"/>
            <a:ext cx="5826081" cy="493076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itchFamily="2" charset="2"/>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E5340"/>
              </a:buClr>
              <a:buSzTx/>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prevalence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thrombocytopenia </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(PLT &lt; 100 × 10</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 is approximately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68%</a:t>
            </a:r>
            <a:r>
              <a:rPr kumimoji="0" lang="en-US" sz="2000" b="1"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all patients diagnosed with MF</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aphicFrame>
        <p:nvGraphicFramePr>
          <p:cNvPr id="7" name="Content Placeholder 11">
            <a:extLst>
              <a:ext uri="{FF2B5EF4-FFF2-40B4-BE49-F238E27FC236}">
                <a16:creationId xmlns:a16="http://schemas.microsoft.com/office/drawing/2014/main" id="{F19D0E69-819F-43E7-B71E-484FE5D4F10E}"/>
              </a:ext>
            </a:extLst>
          </p:cNvPr>
          <p:cNvGraphicFramePr>
            <a:graphicFrameLocks/>
          </p:cNvGraphicFramePr>
          <p:nvPr/>
        </p:nvGraphicFramePr>
        <p:xfrm>
          <a:off x="265027" y="2051637"/>
          <a:ext cx="5821978" cy="4130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11">
            <a:extLst>
              <a:ext uri="{FF2B5EF4-FFF2-40B4-BE49-F238E27FC236}">
                <a16:creationId xmlns:a16="http://schemas.microsoft.com/office/drawing/2014/main" id="{1B3567DC-112E-4DAB-BAA7-4E034BDC2E89}"/>
              </a:ext>
            </a:extLst>
          </p:cNvPr>
          <p:cNvGraphicFramePr>
            <a:graphicFrameLocks/>
          </p:cNvGraphicFramePr>
          <p:nvPr/>
        </p:nvGraphicFramePr>
        <p:xfrm>
          <a:off x="6634650" y="2032968"/>
          <a:ext cx="5367338" cy="4130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4105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5760" y="228600"/>
            <a:ext cx="10752667" cy="828675"/>
          </a:xfrm>
        </p:spPr>
        <p:txBody>
          <a:bodyPr anchor="t">
            <a:normAutofit/>
          </a:bodyPr>
          <a:lstStyle/>
          <a:p>
            <a:pPr algn="ctr"/>
            <a:r>
              <a:rPr lang="en-US" noProof="0" dirty="0">
                <a:solidFill>
                  <a:srgbClr val="C00000"/>
                </a:solidFill>
              </a:rPr>
              <a:t>Anemia In Myelofibrosis</a:t>
            </a:r>
          </a:p>
        </p:txBody>
      </p:sp>
      <p:sp>
        <p:nvSpPr>
          <p:cNvPr id="2" name="Content Placeholder 1"/>
          <p:cNvSpPr>
            <a:spLocks noGrp="1"/>
          </p:cNvSpPr>
          <p:nvPr>
            <p:ph sz="quarter" idx="11"/>
          </p:nvPr>
        </p:nvSpPr>
        <p:spPr>
          <a:xfrm>
            <a:off x="1611805" y="1107701"/>
            <a:ext cx="9085012" cy="1210165"/>
          </a:xfrm>
        </p:spPr>
        <p:txBody>
          <a:bodyPr vert="horz" lIns="0" tIns="0" rIns="0" bIns="0" rtlCol="0" anchor="t">
            <a:noAutofit/>
          </a:bodyPr>
          <a:lstStyle/>
          <a:p>
            <a:pPr marL="339725" indent="-339725">
              <a:spcBef>
                <a:spcPts val="0"/>
              </a:spcBef>
              <a:buFont typeface="Arial" panose="020B0604020202020204" pitchFamily="34" charset="0"/>
              <a:buChar char="•"/>
            </a:pPr>
            <a:r>
              <a:rPr lang="en-US" sz="1600" b="0" noProof="0" dirty="0"/>
              <a:t>Anemia presents in 35% to 54% of patients at diagnosis</a:t>
            </a:r>
            <a:r>
              <a:rPr lang="en-US" sz="1600" b="0" baseline="30000" noProof="0" dirty="0"/>
              <a:t>1</a:t>
            </a:r>
            <a:endParaRPr lang="en-US" sz="1600" noProof="0" dirty="0"/>
          </a:p>
          <a:p>
            <a:pPr marL="339725" indent="-339725">
              <a:spcBef>
                <a:spcPts val="0"/>
              </a:spcBef>
              <a:buFont typeface="Arial" panose="020B0604020202020204" pitchFamily="34" charset="0"/>
              <a:buChar char="•"/>
            </a:pPr>
            <a:r>
              <a:rPr lang="en-US" sz="1600" b="0" noProof="0" dirty="0"/>
              <a:t>~50% of patients with MF require ≥6 RBC transfusions/year</a:t>
            </a:r>
          </a:p>
          <a:p>
            <a:pPr marL="339725" indent="-339725">
              <a:spcBef>
                <a:spcPts val="0"/>
              </a:spcBef>
              <a:buFont typeface="Arial" panose="020B0604020202020204" pitchFamily="34" charset="0"/>
              <a:buChar char="•"/>
            </a:pPr>
            <a:r>
              <a:rPr lang="en-US" sz="1600" b="0" noProof="0" dirty="0"/>
              <a:t>Independent prognostic risk factor for leukemic transformation</a:t>
            </a:r>
            <a:r>
              <a:rPr lang="en-US" sz="1600" b="0" baseline="30000" noProof="0" dirty="0"/>
              <a:t>2,3</a:t>
            </a:r>
            <a:r>
              <a:rPr lang="en-US" sz="1600" b="0" noProof="0" dirty="0"/>
              <a:t> </a:t>
            </a:r>
          </a:p>
          <a:p>
            <a:pPr marL="339725" indent="-339725">
              <a:spcBef>
                <a:spcPts val="0"/>
              </a:spcBef>
              <a:buFont typeface="Arial" panose="020B0604020202020204" pitchFamily="34" charset="0"/>
              <a:buChar char="•"/>
            </a:pPr>
            <a:r>
              <a:rPr lang="en-US" sz="1600" b="0" noProof="0" dirty="0"/>
              <a:t>Up to 46% of patients become dependent on RBC transfusions within 1 year of diagnosis</a:t>
            </a:r>
            <a:r>
              <a:rPr lang="en-US" sz="1600" b="0" baseline="30000" noProof="0" dirty="0"/>
              <a:t>4,5</a:t>
            </a:r>
          </a:p>
        </p:txBody>
      </p:sp>
      <p:sp>
        <p:nvSpPr>
          <p:cNvPr id="3" name="Text Placeholder 2"/>
          <p:cNvSpPr>
            <a:spLocks noGrp="1"/>
          </p:cNvSpPr>
          <p:nvPr>
            <p:ph type="body" sz="quarter" idx="14"/>
          </p:nvPr>
        </p:nvSpPr>
        <p:spPr>
          <a:xfrm>
            <a:off x="1" y="6560151"/>
            <a:ext cx="10389820" cy="278332"/>
          </a:xfrm>
        </p:spPr>
        <p:txBody>
          <a:bodyPr lIns="91440" bIns="45720">
            <a:noAutofit/>
          </a:bodyPr>
          <a:lstStyle/>
          <a:p>
            <a:pPr marL="0" indent="0">
              <a:spcBef>
                <a:spcPts val="0"/>
              </a:spcBef>
              <a:spcAft>
                <a:spcPts val="0"/>
              </a:spcAft>
              <a:buNone/>
            </a:pPr>
            <a:r>
              <a:rPr lang="en-US" sz="1200" noProof="0" dirty="0">
                <a:solidFill>
                  <a:srgbClr val="515259"/>
                </a:solidFill>
                <a:latin typeface="Proxima Nova Rg" panose="02000506030000020004"/>
              </a:rPr>
              <a:t>JAKi, JAK inhibitor; RBC, red blood cell.</a:t>
            </a:r>
            <a:br>
              <a:rPr lang="en-US" sz="1200" noProof="0" dirty="0">
                <a:solidFill>
                  <a:srgbClr val="515259"/>
                </a:solidFill>
                <a:latin typeface="Proxima Nova Rg" panose="02000506030000020004"/>
              </a:rPr>
            </a:br>
            <a:r>
              <a:rPr lang="en-US" sz="1200" noProof="0" dirty="0">
                <a:solidFill>
                  <a:srgbClr val="515259"/>
                </a:solidFill>
                <a:latin typeface="Proxima Nova Rg" panose="02000506030000020004"/>
              </a:rPr>
              <a:t>1. Tefferi A, et al. </a:t>
            </a:r>
            <a:r>
              <a:rPr lang="en-US" sz="1200" i="1" noProof="0" dirty="0">
                <a:solidFill>
                  <a:srgbClr val="515259"/>
                </a:solidFill>
                <a:latin typeface="Proxima Nova Rg" panose="02000506030000020004"/>
              </a:rPr>
              <a:t>Blood. </a:t>
            </a:r>
            <a:r>
              <a:rPr lang="en-US" sz="1200" noProof="0" dirty="0">
                <a:solidFill>
                  <a:srgbClr val="515259"/>
                </a:solidFill>
                <a:latin typeface="Proxima Nova Rg" panose="02000506030000020004"/>
              </a:rPr>
              <a:t>2013;122:1395-1398; 2. Rago A, et al. </a:t>
            </a:r>
            <a:r>
              <a:rPr lang="en-US" sz="1200" i="1" noProof="0" dirty="0">
                <a:solidFill>
                  <a:srgbClr val="515259"/>
                </a:solidFill>
                <a:latin typeface="Proxima Nova Rg" panose="02000506030000020004"/>
              </a:rPr>
              <a:t>Leuk Res. </a:t>
            </a:r>
            <a:r>
              <a:rPr lang="en-US" sz="1200" noProof="0" dirty="0">
                <a:solidFill>
                  <a:srgbClr val="515259"/>
                </a:solidFill>
                <a:latin typeface="Proxima Nova Rg" panose="02000506030000020004"/>
              </a:rPr>
              <a:t>2015:3:314-317; 3. Curto-Garcia N, et al. </a:t>
            </a:r>
            <a:r>
              <a:rPr lang="en-US" sz="1200" i="1" noProof="0" dirty="0">
                <a:solidFill>
                  <a:srgbClr val="515259"/>
                </a:solidFill>
                <a:latin typeface="Proxima Nova Rg" panose="02000506030000020004"/>
              </a:rPr>
              <a:t>Future Oncol. </a:t>
            </a:r>
            <a:r>
              <a:rPr lang="en-US" sz="1200" noProof="0" dirty="0">
                <a:solidFill>
                  <a:srgbClr val="515259"/>
                </a:solidFill>
                <a:latin typeface="Proxima Nova Rg" panose="02000506030000020004"/>
              </a:rPr>
              <a:t>2018;14:137-150; 4. Harrison CN, et al. </a:t>
            </a:r>
            <a:r>
              <a:rPr lang="en-US" sz="1200" i="1" noProof="0" dirty="0">
                <a:solidFill>
                  <a:srgbClr val="515259"/>
                </a:solidFill>
                <a:latin typeface="Proxima Nova Rg" panose="02000506030000020004"/>
              </a:rPr>
              <a:t>Leukemia. </a:t>
            </a:r>
            <a:r>
              <a:rPr lang="en-US" sz="1200" noProof="0" dirty="0">
                <a:solidFill>
                  <a:srgbClr val="515259"/>
                </a:solidFill>
                <a:latin typeface="Proxima Nova Rg" panose="02000506030000020004"/>
              </a:rPr>
              <a:t>2016;30:1701-1707; 5. Tefferi A, et al. </a:t>
            </a:r>
            <a:r>
              <a:rPr lang="en-US" sz="1200" i="1" noProof="0" dirty="0">
                <a:solidFill>
                  <a:srgbClr val="515259"/>
                </a:solidFill>
                <a:latin typeface="Proxima Nova Rg" panose="02000506030000020004"/>
              </a:rPr>
              <a:t>Mayo Clin Proc. </a:t>
            </a:r>
            <a:r>
              <a:rPr lang="en-US" sz="1200" noProof="0" dirty="0">
                <a:solidFill>
                  <a:srgbClr val="515259"/>
                </a:solidFill>
                <a:latin typeface="Proxima Nova Rg" panose="02000506030000020004"/>
              </a:rPr>
              <a:t>2012;87:25-33.</a:t>
            </a:r>
          </a:p>
        </p:txBody>
      </p:sp>
      <p:grpSp>
        <p:nvGrpSpPr>
          <p:cNvPr id="4" name="Group 3">
            <a:extLst>
              <a:ext uri="{FF2B5EF4-FFF2-40B4-BE49-F238E27FC236}">
                <a16:creationId xmlns:a16="http://schemas.microsoft.com/office/drawing/2014/main" id="{6A294FD2-C0E7-4E4F-A236-8FD69510AB09}"/>
              </a:ext>
            </a:extLst>
          </p:cNvPr>
          <p:cNvGrpSpPr/>
          <p:nvPr/>
        </p:nvGrpSpPr>
        <p:grpSpPr>
          <a:xfrm>
            <a:off x="537470" y="3084353"/>
            <a:ext cx="4782157" cy="2883135"/>
            <a:chOff x="6947185" y="1933414"/>
            <a:chExt cx="4572412" cy="2697538"/>
          </a:xfrm>
        </p:grpSpPr>
        <p:sp>
          <p:nvSpPr>
            <p:cNvPr id="6" name="object 26"/>
            <p:cNvSpPr txBox="1"/>
            <p:nvPr/>
          </p:nvSpPr>
          <p:spPr>
            <a:xfrm>
              <a:off x="7301875" y="1933414"/>
              <a:ext cx="4137543" cy="215444"/>
            </a:xfrm>
            <a:prstGeom prst="rect">
              <a:avLst/>
            </a:prstGeom>
          </p:spPr>
          <p:txBody>
            <a:bodyPr vert="horz" wrap="square" lIns="0" tIns="0" rIns="0" bIns="0" rtlCol="0">
              <a:sp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8" normalizeH="0" baseline="0" noProof="0" dirty="0">
                  <a:ln>
                    <a:noFill/>
                  </a:ln>
                  <a:solidFill>
                    <a:prstClr val="black"/>
                  </a:solidFill>
                  <a:effectLst/>
                  <a:uLnTx/>
                  <a:uFillTx/>
                  <a:latin typeface="Arial" panose="020B0604020202020204"/>
                  <a:ea typeface="+mn-ea"/>
                  <a:cs typeface="Calibri"/>
                </a:rPr>
                <a:t>Proportion </a:t>
              </a: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of </a:t>
              </a:r>
              <a:r>
                <a:rPr kumimoji="0" sz="1400" b="1" i="0" u="none" strike="noStrike" kern="1200" cap="none" spc="-11" normalizeH="0" baseline="0" noProof="0" dirty="0">
                  <a:ln>
                    <a:noFill/>
                  </a:ln>
                  <a:solidFill>
                    <a:prstClr val="black"/>
                  </a:solidFill>
                  <a:effectLst/>
                  <a:uLnTx/>
                  <a:uFillTx/>
                  <a:latin typeface="Arial" panose="020B0604020202020204"/>
                  <a:ea typeface="+mn-ea"/>
                  <a:cs typeface="Calibri"/>
                </a:rPr>
                <a:t>Patients </a:t>
              </a: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With</a:t>
              </a:r>
              <a:r>
                <a:rPr kumimoji="0" sz="1400" b="1" i="0" u="none" strike="noStrike" kern="1200" cap="none" spc="15" normalizeH="0" baseline="0" noProof="0" dirty="0">
                  <a:ln>
                    <a:noFill/>
                  </a:ln>
                  <a:solidFill>
                    <a:prstClr val="black"/>
                  </a:solidFill>
                  <a:effectLst/>
                  <a:uLnTx/>
                  <a:uFillTx/>
                  <a:latin typeface="Arial" panose="020B0604020202020204"/>
                  <a:ea typeface="+mn-ea"/>
                  <a:cs typeface="Calibri"/>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Calibri"/>
                </a:rPr>
                <a:t>Anemia</a:t>
              </a:r>
              <a:endParaRPr kumimoji="0" sz="1400" b="0" i="0" u="none" strike="noStrike" kern="1200" cap="none" spc="0" normalizeH="0" baseline="25641" noProof="0" dirty="0">
                <a:ln>
                  <a:noFill/>
                </a:ln>
                <a:solidFill>
                  <a:prstClr val="black"/>
                </a:solidFill>
                <a:effectLst/>
                <a:uLnTx/>
                <a:uFillTx/>
                <a:latin typeface="Arial" panose="020B0604020202020204"/>
                <a:ea typeface="+mn-ea"/>
                <a:cs typeface="Calibri"/>
              </a:endParaRPr>
            </a:p>
          </p:txBody>
        </p:sp>
        <p:sp>
          <p:nvSpPr>
            <p:cNvPr id="8" name="object 4"/>
            <p:cNvSpPr/>
            <p:nvPr/>
          </p:nvSpPr>
          <p:spPr>
            <a:xfrm>
              <a:off x="7959585" y="3246450"/>
              <a:ext cx="529789" cy="111425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object 5"/>
            <p:cNvSpPr/>
            <p:nvPr/>
          </p:nvSpPr>
          <p:spPr>
            <a:xfrm>
              <a:off x="9277308" y="2660963"/>
              <a:ext cx="529789" cy="169974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object 6"/>
            <p:cNvSpPr/>
            <p:nvPr/>
          </p:nvSpPr>
          <p:spPr>
            <a:xfrm>
              <a:off x="10595032" y="2485508"/>
              <a:ext cx="529789" cy="187519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object 7"/>
            <p:cNvSpPr/>
            <p:nvPr/>
          </p:nvSpPr>
          <p:spPr>
            <a:xfrm>
              <a:off x="7565076" y="2311255"/>
              <a:ext cx="0" cy="2048567"/>
            </a:xfrm>
            <a:custGeom>
              <a:avLst/>
              <a:gdLst/>
              <a:ahLst/>
              <a:cxnLst/>
              <a:rect l="l" t="t" r="r" b="b"/>
              <a:pathLst>
                <a:path h="3247390">
                  <a:moveTo>
                    <a:pt x="0" y="3246882"/>
                  </a:moveTo>
                  <a:lnTo>
                    <a:pt x="0"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object 8"/>
            <p:cNvSpPr/>
            <p:nvPr/>
          </p:nvSpPr>
          <p:spPr>
            <a:xfrm>
              <a:off x="7531054" y="4359500"/>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object 9"/>
            <p:cNvSpPr/>
            <p:nvPr/>
          </p:nvSpPr>
          <p:spPr>
            <a:xfrm>
              <a:off x="7531054" y="4066757"/>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object 10"/>
            <p:cNvSpPr/>
            <p:nvPr/>
          </p:nvSpPr>
          <p:spPr>
            <a:xfrm>
              <a:off x="7531054" y="3774494"/>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object 11"/>
            <p:cNvSpPr/>
            <p:nvPr/>
          </p:nvSpPr>
          <p:spPr>
            <a:xfrm>
              <a:off x="7531054" y="3481749"/>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object 12"/>
            <p:cNvSpPr/>
            <p:nvPr/>
          </p:nvSpPr>
          <p:spPr>
            <a:xfrm>
              <a:off x="7531054" y="3189006"/>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object 13"/>
            <p:cNvSpPr/>
            <p:nvPr/>
          </p:nvSpPr>
          <p:spPr>
            <a:xfrm>
              <a:off x="7531054" y="2896261"/>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object 14"/>
            <p:cNvSpPr/>
            <p:nvPr/>
          </p:nvSpPr>
          <p:spPr>
            <a:xfrm>
              <a:off x="7531054" y="2603518"/>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object 15"/>
            <p:cNvSpPr/>
            <p:nvPr/>
          </p:nvSpPr>
          <p:spPr>
            <a:xfrm>
              <a:off x="7531054" y="2311255"/>
              <a:ext cx="34203" cy="0"/>
            </a:xfrm>
            <a:custGeom>
              <a:avLst/>
              <a:gdLst/>
              <a:ahLst/>
              <a:cxnLst/>
              <a:rect l="l" t="t" r="r" b="b"/>
              <a:pathLst>
                <a:path w="48260">
                  <a:moveTo>
                    <a:pt x="0" y="0"/>
                  </a:moveTo>
                  <a:lnTo>
                    <a:pt x="4800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object 16"/>
            <p:cNvSpPr/>
            <p:nvPr/>
          </p:nvSpPr>
          <p:spPr>
            <a:xfrm>
              <a:off x="7565077" y="4359500"/>
              <a:ext cx="3954520" cy="0"/>
            </a:xfrm>
            <a:custGeom>
              <a:avLst/>
              <a:gdLst/>
              <a:ahLst/>
              <a:cxnLst/>
              <a:rect l="l" t="t" r="r" b="b"/>
              <a:pathLst>
                <a:path w="5579745">
                  <a:moveTo>
                    <a:pt x="0" y="0"/>
                  </a:moveTo>
                  <a:lnTo>
                    <a:pt x="5579364"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object 17"/>
            <p:cNvSpPr txBox="1"/>
            <p:nvPr/>
          </p:nvSpPr>
          <p:spPr>
            <a:xfrm>
              <a:off x="7253223" y="4290913"/>
              <a:ext cx="221480" cy="215441"/>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Arial" panose="020B0604020202020204"/>
                  <a:ea typeface="+mn-ea"/>
                  <a:cs typeface="Calibri"/>
                </a:rPr>
                <a:t>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2" name="object 18"/>
            <p:cNvSpPr txBox="1"/>
            <p:nvPr/>
          </p:nvSpPr>
          <p:spPr>
            <a:xfrm>
              <a:off x="7170389" y="3998266"/>
              <a:ext cx="304314"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10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3" name="object 19"/>
            <p:cNvSpPr txBox="1"/>
            <p:nvPr/>
          </p:nvSpPr>
          <p:spPr>
            <a:xfrm>
              <a:off x="7170210" y="3705618"/>
              <a:ext cx="304493"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20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4" name="object 20"/>
            <p:cNvSpPr txBox="1"/>
            <p:nvPr/>
          </p:nvSpPr>
          <p:spPr>
            <a:xfrm>
              <a:off x="7114865" y="3412970"/>
              <a:ext cx="359838"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30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5" name="object 21"/>
            <p:cNvSpPr txBox="1"/>
            <p:nvPr/>
          </p:nvSpPr>
          <p:spPr>
            <a:xfrm>
              <a:off x="7170210" y="3120322"/>
              <a:ext cx="304493"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40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6" name="object 22"/>
            <p:cNvSpPr txBox="1"/>
            <p:nvPr/>
          </p:nvSpPr>
          <p:spPr>
            <a:xfrm>
              <a:off x="7120901" y="2827674"/>
              <a:ext cx="353802"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50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7" name="object 23"/>
            <p:cNvSpPr txBox="1"/>
            <p:nvPr/>
          </p:nvSpPr>
          <p:spPr>
            <a:xfrm>
              <a:off x="7136367" y="2535027"/>
              <a:ext cx="338336"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60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8" name="object 24"/>
            <p:cNvSpPr txBox="1"/>
            <p:nvPr/>
          </p:nvSpPr>
          <p:spPr>
            <a:xfrm>
              <a:off x="7109859" y="2242378"/>
              <a:ext cx="364844" cy="215444"/>
            </a:xfrm>
            <a:prstGeom prst="rect">
              <a:avLst/>
            </a:prstGeom>
          </p:spPr>
          <p:txBody>
            <a:bodyPr vert="horz" wrap="square" lIns="0" tIns="0" rIns="0" bIns="0" rtlCol="0">
              <a:spAutoFit/>
            </a:bodyPr>
            <a:lstStyle/>
            <a:p>
              <a:pPr marL="9525" marR="0" lvl="0" indent="0" algn="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4" normalizeH="0" baseline="0" noProof="0" dirty="0">
                  <a:ln>
                    <a:noFill/>
                  </a:ln>
                  <a:solidFill>
                    <a:prstClr val="black"/>
                  </a:solidFill>
                  <a:effectLst/>
                  <a:uLnTx/>
                  <a:uFillTx/>
                  <a:latin typeface="Arial" panose="020B0604020202020204"/>
                  <a:ea typeface="+mn-ea"/>
                  <a:cs typeface="Calibri"/>
                </a:rPr>
                <a:t>70</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29" name="object 25"/>
            <p:cNvSpPr txBox="1"/>
            <p:nvPr/>
          </p:nvSpPr>
          <p:spPr>
            <a:xfrm>
              <a:off x="7831771" y="4415508"/>
              <a:ext cx="3640841" cy="215444"/>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tab pos="1454944" algn="l"/>
                  <a:tab pos="2850356" algn="l"/>
                </a:tabLst>
                <a:defRPr/>
              </a:pPr>
              <a:r>
                <a:rPr kumimoji="0" sz="1400" b="0" i="0" u="none" strike="noStrike" kern="1200" cap="none" spc="-4" normalizeH="0" baseline="0" noProof="0" dirty="0">
                  <a:ln>
                    <a:noFill/>
                  </a:ln>
                  <a:solidFill>
                    <a:prstClr val="black"/>
                  </a:solidFill>
                  <a:effectLst/>
                  <a:uLnTx/>
                  <a:uFillTx/>
                  <a:latin typeface="Arial" panose="020B0604020202020204"/>
                  <a:ea typeface="+mn-ea"/>
                  <a:cs typeface="Calibri"/>
                </a:rPr>
                <a:t>Diagnosis	</a:t>
              </a:r>
              <a:r>
                <a:rPr kumimoji="0" sz="1400" b="0" i="0" u="none" strike="noStrike" kern="1200" cap="none" spc="0" normalizeH="0" baseline="0" noProof="0" dirty="0">
                  <a:ln>
                    <a:noFill/>
                  </a:ln>
                  <a:solidFill>
                    <a:prstClr val="black"/>
                  </a:solidFill>
                  <a:effectLst/>
                  <a:uLnTx/>
                  <a:uFillTx/>
                  <a:latin typeface="Arial" panose="020B0604020202020204"/>
                  <a:ea typeface="+mn-ea"/>
                  <a:cs typeface="Calibri"/>
                </a:rPr>
                <a:t>≤1</a:t>
              </a:r>
              <a:r>
                <a:rPr kumimoji="0" sz="1400" b="0" i="0" u="none" strike="noStrike" kern="1200" cap="none" spc="-4" normalizeH="0" baseline="0" noProof="0" dirty="0">
                  <a:ln>
                    <a:noFill/>
                  </a:ln>
                  <a:solidFill>
                    <a:prstClr val="black"/>
                  </a:solidFill>
                  <a:effectLst/>
                  <a:uLnTx/>
                  <a:uFillTx/>
                  <a:latin typeface="Arial" panose="020B0604020202020204"/>
                  <a:ea typeface="+mn-ea"/>
                  <a:cs typeface="Calibri"/>
                </a:rPr>
                <a:t> </a:t>
              </a:r>
              <a:r>
                <a:rPr kumimoji="0" sz="1400" b="0" i="0" u="none" strike="noStrike" kern="1200" cap="none" spc="0" normalizeH="0" baseline="0" noProof="0" dirty="0">
                  <a:ln>
                    <a:noFill/>
                  </a:ln>
                  <a:solidFill>
                    <a:prstClr val="black"/>
                  </a:solidFill>
                  <a:effectLst/>
                  <a:uLnTx/>
                  <a:uFillTx/>
                  <a:latin typeface="Arial" panose="020B0604020202020204"/>
                  <a:ea typeface="+mn-ea"/>
                  <a:cs typeface="Calibri"/>
                </a:rPr>
                <a:t>year</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a:rPr>
                <a:t>              </a:t>
              </a:r>
              <a:r>
                <a:rPr kumimoji="0" sz="1400" b="0" i="0" u="none" strike="noStrike" kern="1200" cap="none" spc="-4" normalizeH="0" baseline="0" noProof="0" dirty="0">
                  <a:ln>
                    <a:noFill/>
                  </a:ln>
                  <a:solidFill>
                    <a:prstClr val="black"/>
                  </a:solidFill>
                  <a:effectLst/>
                  <a:uLnTx/>
                  <a:uFillTx/>
                  <a:latin typeface="Arial" panose="020B0604020202020204"/>
                  <a:ea typeface="+mn-ea"/>
                  <a:cs typeface="Calibri"/>
                </a:rPr>
                <a:t>&gt;1</a:t>
              </a:r>
              <a:r>
                <a:rPr kumimoji="0" sz="1400" b="0" i="0" u="none" strike="noStrike" kern="1200" cap="none" spc="-64" normalizeH="0" baseline="0" noProof="0" dirty="0">
                  <a:ln>
                    <a:noFill/>
                  </a:ln>
                  <a:solidFill>
                    <a:prstClr val="black"/>
                  </a:solidFill>
                  <a:effectLst/>
                  <a:uLnTx/>
                  <a:uFillTx/>
                  <a:latin typeface="Arial" panose="020B0604020202020204"/>
                  <a:ea typeface="+mn-ea"/>
                  <a:cs typeface="Calibri"/>
                </a:rPr>
                <a:t> </a:t>
              </a:r>
              <a:r>
                <a:rPr kumimoji="0" sz="1400" b="0" i="0" u="none" strike="noStrike" kern="1200" cap="none" spc="-4" normalizeH="0" baseline="0" noProof="0" dirty="0">
                  <a:ln>
                    <a:noFill/>
                  </a:ln>
                  <a:solidFill>
                    <a:prstClr val="black"/>
                  </a:solidFill>
                  <a:effectLst/>
                  <a:uLnTx/>
                  <a:uFillTx/>
                  <a:latin typeface="Arial" panose="020B0604020202020204"/>
                  <a:ea typeface="+mn-ea"/>
                  <a:cs typeface="Calibri"/>
                </a:rPr>
                <a:t>year</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Calibri"/>
              </a:endParaRPr>
            </a:p>
          </p:txBody>
        </p:sp>
        <p:sp>
          <p:nvSpPr>
            <p:cNvPr id="30" name="object 27"/>
            <p:cNvSpPr txBox="1"/>
            <p:nvPr/>
          </p:nvSpPr>
          <p:spPr>
            <a:xfrm>
              <a:off x="6947185" y="2282975"/>
              <a:ext cx="215444" cy="2193373"/>
            </a:xfrm>
            <a:prstGeom prst="rect">
              <a:avLst/>
            </a:prstGeom>
          </p:spPr>
          <p:txBody>
            <a:bodyPr vert="vert270" wrap="square" lIns="0" tIns="953" rIns="0" bIns="0" rtlCol="0">
              <a:spAutoFit/>
            </a:bodyPr>
            <a:lstStyle/>
            <a:p>
              <a:pPr marL="9525" marR="0" lvl="0" indent="0" algn="ctr" defTabSz="914400" rtl="0" eaLnBrk="1" fontAlgn="auto" latinLnBrk="0" hangingPunct="1">
                <a:lnSpc>
                  <a:spcPct val="100000"/>
                </a:lnSpc>
                <a:spcBef>
                  <a:spcPts val="8"/>
                </a:spcBef>
                <a:spcAft>
                  <a:spcPts val="0"/>
                </a:spcAft>
                <a:buClrTx/>
                <a:buSzTx/>
                <a:buFontTx/>
                <a:buNone/>
                <a:tabLst/>
                <a:defRPr/>
              </a:pPr>
              <a:r>
                <a:rPr kumimoji="0" lang="en-US" sz="1400" b="1" i="0" u="none" strike="noStrike" kern="1200" cap="none" spc="-53" normalizeH="0" baseline="0" noProof="0" dirty="0">
                  <a:ln>
                    <a:noFill/>
                  </a:ln>
                  <a:solidFill>
                    <a:prstClr val="black"/>
                  </a:solidFill>
                  <a:effectLst/>
                  <a:uLnTx/>
                  <a:uFillTx/>
                  <a:latin typeface="Arial" panose="020B0604020202020204"/>
                  <a:ea typeface="+mn-ea"/>
                  <a:cs typeface="Trebuchet MS"/>
                </a:rPr>
                <a:t>Percentage of </a:t>
              </a:r>
              <a:r>
                <a:rPr kumimoji="0" sz="1400" b="1" i="0" u="none" strike="noStrike" kern="1200" cap="none" spc="-53" normalizeH="0" baseline="0" noProof="0" dirty="0">
                  <a:ln>
                    <a:noFill/>
                  </a:ln>
                  <a:solidFill>
                    <a:prstClr val="black"/>
                  </a:solidFill>
                  <a:effectLst/>
                  <a:uLnTx/>
                  <a:uFillTx/>
                  <a:latin typeface="Arial" panose="020B0604020202020204"/>
                  <a:ea typeface="+mn-ea"/>
                  <a:cs typeface="Trebuchet MS"/>
                </a:rPr>
                <a:t>P</a:t>
              </a:r>
              <a:r>
                <a:rPr kumimoji="0" sz="1400" b="1" i="0" u="none" strike="noStrike" kern="1200" cap="none" spc="-4" normalizeH="0" baseline="0" noProof="0" dirty="0">
                  <a:ln>
                    <a:noFill/>
                  </a:ln>
                  <a:solidFill>
                    <a:prstClr val="black"/>
                  </a:solidFill>
                  <a:effectLst/>
                  <a:uLnTx/>
                  <a:uFillTx/>
                  <a:latin typeface="Arial" panose="020B0604020202020204"/>
                  <a:ea typeface="+mn-ea"/>
                  <a:cs typeface="Trebuchet MS"/>
                </a:rPr>
                <a:t>atients</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Trebuchet MS"/>
              </a:endParaRPr>
            </a:p>
          </p:txBody>
        </p:sp>
      </p:grpSp>
      <p:grpSp>
        <p:nvGrpSpPr>
          <p:cNvPr id="32" name="Group 31">
            <a:extLst>
              <a:ext uri="{FF2B5EF4-FFF2-40B4-BE49-F238E27FC236}">
                <a16:creationId xmlns:a16="http://schemas.microsoft.com/office/drawing/2014/main" id="{A301D439-5A23-41BC-9D4C-0F4FA08618E1}"/>
              </a:ext>
            </a:extLst>
          </p:cNvPr>
          <p:cNvGrpSpPr/>
          <p:nvPr/>
        </p:nvGrpSpPr>
        <p:grpSpPr>
          <a:xfrm>
            <a:off x="6271780" y="3224064"/>
            <a:ext cx="5062673" cy="2934605"/>
            <a:chOff x="6098636" y="2547066"/>
            <a:chExt cx="5761777" cy="3329627"/>
          </a:xfrm>
        </p:grpSpPr>
        <p:graphicFrame>
          <p:nvGraphicFramePr>
            <p:cNvPr id="33" name="Chart 32">
              <a:extLst>
                <a:ext uri="{FF2B5EF4-FFF2-40B4-BE49-F238E27FC236}">
                  <a16:creationId xmlns:a16="http://schemas.microsoft.com/office/drawing/2014/main" id="{A70C842C-8092-4899-88F0-6CD6047C0EC6}"/>
                </a:ext>
              </a:extLst>
            </p:cNvPr>
            <p:cNvGraphicFramePr>
              <a:graphicFrameLocks/>
            </p:cNvGraphicFramePr>
            <p:nvPr/>
          </p:nvGraphicFramePr>
          <p:xfrm>
            <a:off x="6373864" y="2547066"/>
            <a:ext cx="5486549" cy="3329627"/>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a:extLst>
                <a:ext uri="{FF2B5EF4-FFF2-40B4-BE49-F238E27FC236}">
                  <a16:creationId xmlns:a16="http://schemas.microsoft.com/office/drawing/2014/main" id="{12FE34A3-6C50-4F04-86B2-846DD4C49170}"/>
                </a:ext>
              </a:extLst>
            </p:cNvPr>
            <p:cNvSpPr txBox="1"/>
            <p:nvPr/>
          </p:nvSpPr>
          <p:spPr>
            <a:xfrm rot="16200000">
              <a:off x="5616254" y="3853062"/>
              <a:ext cx="1174932" cy="210167"/>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41414"/>
                  </a:solidFill>
                  <a:effectLst/>
                  <a:uLnTx/>
                  <a:uFillTx/>
                  <a:latin typeface="Arial" panose="020B0604020202020204" pitchFamily="34" charset="0"/>
                  <a:ea typeface="+mn-ea"/>
                  <a:cs typeface="Arial" panose="020B0604020202020204" pitchFamily="34" charset="0"/>
                </a:rPr>
                <a:t>No of Patients</a:t>
              </a:r>
            </a:p>
          </p:txBody>
        </p:sp>
        <p:sp>
          <p:nvSpPr>
            <p:cNvPr id="35" name="TextBox 34">
              <a:extLst>
                <a:ext uri="{FF2B5EF4-FFF2-40B4-BE49-F238E27FC236}">
                  <a16:creationId xmlns:a16="http://schemas.microsoft.com/office/drawing/2014/main" id="{8859EDFD-8262-43C9-A535-39C8F20EC163}"/>
                </a:ext>
              </a:extLst>
            </p:cNvPr>
            <p:cNvSpPr txBox="1"/>
            <p:nvPr/>
          </p:nvSpPr>
          <p:spPr>
            <a:xfrm>
              <a:off x="8455477" y="5261632"/>
              <a:ext cx="1801959" cy="20952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41414"/>
                  </a:solidFill>
                  <a:effectLst/>
                  <a:uLnTx/>
                  <a:uFillTx/>
                  <a:latin typeface="Arial" panose="020B0604020202020204" pitchFamily="34" charset="0"/>
                  <a:ea typeface="+mn-ea"/>
                  <a:cs typeface="Arial" panose="020B0604020202020204" pitchFamily="34" charset="0"/>
                </a:rPr>
                <a:t>No of Transfusions/yr</a:t>
              </a:r>
            </a:p>
          </p:txBody>
        </p:sp>
      </p:grpSp>
      <p:sp>
        <p:nvSpPr>
          <p:cNvPr id="36" name="TextBox 35">
            <a:extLst>
              <a:ext uri="{FF2B5EF4-FFF2-40B4-BE49-F238E27FC236}">
                <a16:creationId xmlns:a16="http://schemas.microsoft.com/office/drawing/2014/main" id="{9FC62464-FE38-43F9-A1C4-488761AAEED6}"/>
              </a:ext>
            </a:extLst>
          </p:cNvPr>
          <p:cNvSpPr txBox="1"/>
          <p:nvPr/>
        </p:nvSpPr>
        <p:spPr>
          <a:xfrm>
            <a:off x="7447436"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1</a:t>
            </a:r>
          </a:p>
        </p:txBody>
      </p:sp>
      <p:sp>
        <p:nvSpPr>
          <p:cNvPr id="37" name="TextBox 36">
            <a:extLst>
              <a:ext uri="{FF2B5EF4-FFF2-40B4-BE49-F238E27FC236}">
                <a16:creationId xmlns:a16="http://schemas.microsoft.com/office/drawing/2014/main" id="{7FA278E5-61A7-40D0-9327-0CE89ECB3929}"/>
              </a:ext>
            </a:extLst>
          </p:cNvPr>
          <p:cNvSpPr txBox="1"/>
          <p:nvPr/>
        </p:nvSpPr>
        <p:spPr>
          <a:xfrm>
            <a:off x="7957077"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2</a:t>
            </a:r>
          </a:p>
        </p:txBody>
      </p:sp>
      <p:sp>
        <p:nvSpPr>
          <p:cNvPr id="38" name="TextBox 37">
            <a:extLst>
              <a:ext uri="{FF2B5EF4-FFF2-40B4-BE49-F238E27FC236}">
                <a16:creationId xmlns:a16="http://schemas.microsoft.com/office/drawing/2014/main" id="{ECB68CC5-351B-40F2-A5D8-3723D18AD2E6}"/>
              </a:ext>
            </a:extLst>
          </p:cNvPr>
          <p:cNvSpPr txBox="1"/>
          <p:nvPr/>
        </p:nvSpPr>
        <p:spPr>
          <a:xfrm>
            <a:off x="8466718"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3</a:t>
            </a:r>
          </a:p>
        </p:txBody>
      </p:sp>
      <p:sp>
        <p:nvSpPr>
          <p:cNvPr id="39" name="TextBox 38">
            <a:extLst>
              <a:ext uri="{FF2B5EF4-FFF2-40B4-BE49-F238E27FC236}">
                <a16:creationId xmlns:a16="http://schemas.microsoft.com/office/drawing/2014/main" id="{EB2A0ABB-24E0-4B94-9FCC-F831A5F881F0}"/>
              </a:ext>
            </a:extLst>
          </p:cNvPr>
          <p:cNvSpPr txBox="1"/>
          <p:nvPr/>
        </p:nvSpPr>
        <p:spPr>
          <a:xfrm>
            <a:off x="8941766"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4</a:t>
            </a:r>
          </a:p>
        </p:txBody>
      </p:sp>
      <p:sp>
        <p:nvSpPr>
          <p:cNvPr id="40" name="TextBox 39">
            <a:extLst>
              <a:ext uri="{FF2B5EF4-FFF2-40B4-BE49-F238E27FC236}">
                <a16:creationId xmlns:a16="http://schemas.microsoft.com/office/drawing/2014/main" id="{FF499BE4-A960-44D9-B589-6E88246E0E05}"/>
              </a:ext>
            </a:extLst>
          </p:cNvPr>
          <p:cNvSpPr txBox="1"/>
          <p:nvPr/>
        </p:nvSpPr>
        <p:spPr>
          <a:xfrm>
            <a:off x="9448140"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5</a:t>
            </a:r>
          </a:p>
        </p:txBody>
      </p:sp>
      <p:sp>
        <p:nvSpPr>
          <p:cNvPr id="41" name="TextBox 40">
            <a:extLst>
              <a:ext uri="{FF2B5EF4-FFF2-40B4-BE49-F238E27FC236}">
                <a16:creationId xmlns:a16="http://schemas.microsoft.com/office/drawing/2014/main" id="{CE8AB83E-3A46-4FA0-B4D4-357FC205DA51}"/>
              </a:ext>
            </a:extLst>
          </p:cNvPr>
          <p:cNvSpPr txBox="1"/>
          <p:nvPr/>
        </p:nvSpPr>
        <p:spPr>
          <a:xfrm>
            <a:off x="9943706"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6</a:t>
            </a:r>
          </a:p>
        </p:txBody>
      </p:sp>
      <p:sp>
        <p:nvSpPr>
          <p:cNvPr id="42" name="TextBox 41">
            <a:extLst>
              <a:ext uri="{FF2B5EF4-FFF2-40B4-BE49-F238E27FC236}">
                <a16:creationId xmlns:a16="http://schemas.microsoft.com/office/drawing/2014/main" id="{F9119A3F-5E98-4428-9436-353B4D28FD6A}"/>
              </a:ext>
            </a:extLst>
          </p:cNvPr>
          <p:cNvSpPr txBox="1"/>
          <p:nvPr/>
        </p:nvSpPr>
        <p:spPr>
          <a:xfrm>
            <a:off x="10443898" y="5773386"/>
            <a:ext cx="252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7</a:t>
            </a:r>
          </a:p>
        </p:txBody>
      </p:sp>
    </p:spTree>
    <p:extLst>
      <p:ext uri="{BB962C8B-B14F-4D97-AF65-F5344CB8AC3E}">
        <p14:creationId xmlns:p14="http://schemas.microsoft.com/office/powerpoint/2010/main" val="388004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ChangeArrowheads="1"/>
          </p:cNvSpPr>
          <p:nvPr/>
        </p:nvSpPr>
        <p:spPr bwMode="auto">
          <a:xfrm>
            <a:off x="973281" y="6439373"/>
            <a:ext cx="3124200" cy="277813"/>
          </a:xfrm>
          <a:prstGeom prst="rect">
            <a:avLst/>
          </a:prstGeom>
          <a:noFill/>
          <a:ln w="9525">
            <a:noFill/>
            <a:miter lim="800000"/>
            <a:headEnd/>
            <a:tailEnd/>
          </a:ln>
        </p:spPr>
        <p:txBody>
          <a:bodyPr lIns="92075" tIns="46038" rIns="92075" bIns="4603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s-ES" sz="1200" b="0" i="0" u="none" strike="noStrike" kern="1200" cap="none" spc="0" normalizeH="0" baseline="0" noProof="0" dirty="0">
                <a:ln>
                  <a:noFill/>
                </a:ln>
                <a:solidFill>
                  <a:srgbClr val="FBF9F7">
                    <a:lumMod val="10000"/>
                  </a:srgbClr>
                </a:solidFill>
                <a:effectLst/>
                <a:uLnTx/>
                <a:uFillTx/>
                <a:latin typeface="Arial" panose="020B0604020202020204"/>
                <a:ea typeface="+mn-ea"/>
                <a:cs typeface="+mn-cs"/>
              </a:rPr>
              <a:t>Passamonti</a:t>
            </a:r>
            <a:r>
              <a:rPr kumimoji="0" lang="es-ES" sz="1200" b="0" i="1" u="none" strike="noStrike" kern="1200" cap="none" spc="0" normalizeH="0" baseline="0" noProof="0" dirty="0">
                <a:ln>
                  <a:noFill/>
                </a:ln>
                <a:solidFill>
                  <a:srgbClr val="FBF9F7">
                    <a:lumMod val="10000"/>
                  </a:srgbClr>
                </a:solidFill>
                <a:effectLst/>
                <a:uLnTx/>
                <a:uFillTx/>
                <a:latin typeface="Arial" panose="020B0604020202020204"/>
                <a:ea typeface="+mn-ea"/>
                <a:cs typeface="+mn-cs"/>
              </a:rPr>
              <a:t> et al., Blood</a:t>
            </a:r>
            <a:r>
              <a:rPr kumimoji="0" lang="es-ES" sz="1200" b="0" i="0" u="none" strike="noStrike" kern="1200" cap="none" spc="0" normalizeH="0" baseline="0" noProof="0" dirty="0">
                <a:ln>
                  <a:noFill/>
                </a:ln>
                <a:solidFill>
                  <a:srgbClr val="FBF9F7">
                    <a:lumMod val="10000"/>
                  </a:srgbClr>
                </a:solidFill>
                <a:effectLst/>
                <a:uLnTx/>
                <a:uFillTx/>
                <a:latin typeface="Arial" panose="020B0604020202020204"/>
                <a:ea typeface="+mn-ea"/>
                <a:cs typeface="+mn-cs"/>
              </a:rPr>
              <a:t> 2010</a:t>
            </a:r>
          </a:p>
        </p:txBody>
      </p:sp>
      <p:sp>
        <p:nvSpPr>
          <p:cNvPr id="9" name="Title 8"/>
          <p:cNvSpPr>
            <a:spLocks noGrp="1"/>
          </p:cNvSpPr>
          <p:nvPr>
            <p:ph type="title"/>
          </p:nvPr>
        </p:nvSpPr>
        <p:spPr>
          <a:xfrm>
            <a:off x="2425474" y="279720"/>
            <a:ext cx="7647214" cy="948410"/>
          </a:xfrm>
        </p:spPr>
        <p:txBody>
          <a:bodyPr/>
          <a:lstStyle/>
          <a:p>
            <a:pPr algn="ctr"/>
            <a:r>
              <a:rPr lang="en-US" sz="2400" dirty="0">
                <a:solidFill>
                  <a:srgbClr val="C00000"/>
                </a:solidFill>
                <a:latin typeface="Arial" charset="0"/>
                <a:ea typeface="Arial" charset="0"/>
                <a:cs typeface="Arial" charset="0"/>
              </a:rPr>
              <a:t>Dynamic International Prognostic Scoring System (DIPSS): Survival by risk group</a:t>
            </a:r>
            <a:br>
              <a:rPr lang="en-US" sz="2400" u="sng" dirty="0">
                <a:solidFill>
                  <a:srgbClr val="C00000"/>
                </a:solidFill>
                <a:latin typeface="Arial" charset="0"/>
                <a:ea typeface="Arial" charset="0"/>
                <a:cs typeface="Arial" charset="0"/>
              </a:rPr>
            </a:br>
            <a:endParaRPr lang="en-US" dirty="0">
              <a:solidFill>
                <a:srgbClr val="C00000"/>
              </a:solidFill>
              <a:latin typeface="Arial" charset="0"/>
              <a:ea typeface="Arial" charset="0"/>
              <a:cs typeface="Arial" charset="0"/>
            </a:endParaRPr>
          </a:p>
        </p:txBody>
      </p:sp>
      <p:sp>
        <p:nvSpPr>
          <p:cNvPr id="11" name="TextBox 10"/>
          <p:cNvSpPr txBox="1"/>
          <p:nvPr/>
        </p:nvSpPr>
        <p:spPr>
          <a:xfrm>
            <a:off x="1828800" y="5257800"/>
            <a:ext cx="8077200" cy="9233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Dynamic International Prognostic Scoring System-PLUS (DIPSS-PLUS): Takes into account transfusion requirements, platelet count, and karyotype (Gangat et al. JCO 2011)</a:t>
            </a:r>
          </a:p>
        </p:txBody>
      </p:sp>
      <p:pic>
        <p:nvPicPr>
          <p:cNvPr id="3" name="Picture 2">
            <a:extLst>
              <a:ext uri="{FF2B5EF4-FFF2-40B4-BE49-F238E27FC236}">
                <a16:creationId xmlns:a16="http://schemas.microsoft.com/office/drawing/2014/main" id="{93AF7E55-977D-6791-22AA-B5ACF4EE6169}"/>
              </a:ext>
            </a:extLst>
          </p:cNvPr>
          <p:cNvPicPr>
            <a:picLocks noChangeAspect="1"/>
          </p:cNvPicPr>
          <p:nvPr/>
        </p:nvPicPr>
        <p:blipFill>
          <a:blip r:embed="rId3"/>
          <a:stretch>
            <a:fillRect/>
          </a:stretch>
        </p:blipFill>
        <p:spPr>
          <a:xfrm>
            <a:off x="6029519" y="1927649"/>
            <a:ext cx="5688348" cy="3002702"/>
          </a:xfrm>
          <a:prstGeom prst="rect">
            <a:avLst/>
          </a:prstGeom>
        </p:spPr>
      </p:pic>
      <p:pic>
        <p:nvPicPr>
          <p:cNvPr id="4" name="New picture">
            <a:extLst>
              <a:ext uri="{FF2B5EF4-FFF2-40B4-BE49-F238E27FC236}">
                <a16:creationId xmlns:a16="http://schemas.microsoft.com/office/drawing/2014/main" id="{621497C4-8CBE-4107-A6B9-D6C047BA1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33" y="1315573"/>
            <a:ext cx="5622734" cy="385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 Box 5">
            <a:extLst>
              <a:ext uri="{FF2B5EF4-FFF2-40B4-BE49-F238E27FC236}">
                <a16:creationId xmlns:a16="http://schemas.microsoft.com/office/drawing/2014/main" id="{82B4DD20-65A4-01BA-9615-09ECC1C734F3}"/>
              </a:ext>
            </a:extLst>
          </p:cNvPr>
          <p:cNvSpPr txBox="1">
            <a:spLocks noChangeArrowheads="1"/>
          </p:cNvSpPr>
          <p:nvPr/>
        </p:nvSpPr>
        <p:spPr bwMode="auto">
          <a:xfrm>
            <a:off x="4354706" y="1639292"/>
            <a:ext cx="769938" cy="27463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3300"/>
                </a:solidFill>
                <a:effectLst/>
                <a:uLnTx/>
                <a:uFillTx/>
                <a:latin typeface="Arial" panose="020B0604020202020204"/>
                <a:ea typeface="+mn-ea"/>
                <a:cs typeface="+mn-cs"/>
              </a:rPr>
              <a:t>0 points</a:t>
            </a:r>
          </a:p>
        </p:txBody>
      </p:sp>
      <p:sp>
        <p:nvSpPr>
          <p:cNvPr id="6" name="Text Box 5">
            <a:extLst>
              <a:ext uri="{FF2B5EF4-FFF2-40B4-BE49-F238E27FC236}">
                <a16:creationId xmlns:a16="http://schemas.microsoft.com/office/drawing/2014/main" id="{3AB25210-34FA-C076-7EC5-EC5C8B6E0382}"/>
              </a:ext>
            </a:extLst>
          </p:cNvPr>
          <p:cNvSpPr txBox="1">
            <a:spLocks noChangeArrowheads="1"/>
          </p:cNvSpPr>
          <p:nvPr/>
        </p:nvSpPr>
        <p:spPr bwMode="auto">
          <a:xfrm>
            <a:off x="4962525" y="2876681"/>
            <a:ext cx="904875" cy="27463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3300"/>
                </a:solidFill>
                <a:effectLst/>
                <a:uLnTx/>
                <a:uFillTx/>
                <a:latin typeface="Arial" panose="020B0604020202020204"/>
                <a:ea typeface="+mn-ea"/>
                <a:cs typeface="+mn-cs"/>
              </a:rPr>
              <a:t>1-2 points</a:t>
            </a:r>
          </a:p>
        </p:txBody>
      </p:sp>
      <p:sp>
        <p:nvSpPr>
          <p:cNvPr id="7" name="Text Box 5">
            <a:extLst>
              <a:ext uri="{FF2B5EF4-FFF2-40B4-BE49-F238E27FC236}">
                <a16:creationId xmlns:a16="http://schemas.microsoft.com/office/drawing/2014/main" id="{A88C41F3-B7DE-BE2F-8571-EFDE3C7DA90F}"/>
              </a:ext>
            </a:extLst>
          </p:cNvPr>
          <p:cNvSpPr txBox="1">
            <a:spLocks noChangeArrowheads="1"/>
          </p:cNvSpPr>
          <p:nvPr/>
        </p:nvSpPr>
        <p:spPr bwMode="auto">
          <a:xfrm>
            <a:off x="5124644" y="4424626"/>
            <a:ext cx="904875" cy="27463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3300"/>
                </a:solidFill>
                <a:effectLst/>
                <a:uLnTx/>
                <a:uFillTx/>
                <a:latin typeface="Arial" panose="020B0604020202020204"/>
                <a:ea typeface="+mn-ea"/>
                <a:cs typeface="+mn-cs"/>
              </a:rPr>
              <a:t>3-4 points</a:t>
            </a:r>
          </a:p>
        </p:txBody>
      </p:sp>
      <p:sp>
        <p:nvSpPr>
          <p:cNvPr id="8" name="Text Box 5">
            <a:extLst>
              <a:ext uri="{FF2B5EF4-FFF2-40B4-BE49-F238E27FC236}">
                <a16:creationId xmlns:a16="http://schemas.microsoft.com/office/drawing/2014/main" id="{D674C2B7-FB94-A415-3524-A4A0599D762D}"/>
              </a:ext>
            </a:extLst>
          </p:cNvPr>
          <p:cNvSpPr txBox="1">
            <a:spLocks noChangeArrowheads="1"/>
          </p:cNvSpPr>
          <p:nvPr/>
        </p:nvSpPr>
        <p:spPr bwMode="auto">
          <a:xfrm>
            <a:off x="2082943" y="4287307"/>
            <a:ext cx="904875" cy="27463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3300"/>
                </a:solidFill>
                <a:effectLst/>
                <a:uLnTx/>
                <a:uFillTx/>
                <a:latin typeface="Arial" panose="020B0604020202020204"/>
                <a:ea typeface="+mn-ea"/>
                <a:cs typeface="+mn-cs"/>
              </a:rPr>
              <a:t>5-6 points</a:t>
            </a:r>
          </a:p>
        </p:txBody>
      </p:sp>
    </p:spTree>
    <p:extLst>
      <p:ext uri="{BB962C8B-B14F-4D97-AF65-F5344CB8AC3E}">
        <p14:creationId xmlns:p14="http://schemas.microsoft.com/office/powerpoint/2010/main" val="2591099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116">
            <a:extLst>
              <a:ext uri="{FF2B5EF4-FFF2-40B4-BE49-F238E27FC236}">
                <a16:creationId xmlns:a16="http://schemas.microsoft.com/office/drawing/2014/main" id="{F5181F51-9E4E-99E3-DCD8-16ADA7C19662}"/>
              </a:ext>
            </a:extLst>
          </p:cNvPr>
          <p:cNvSpPr/>
          <p:nvPr/>
        </p:nvSpPr>
        <p:spPr bwMode="auto">
          <a:xfrm>
            <a:off x="5964428" y="2604459"/>
            <a:ext cx="3654163" cy="1777236"/>
          </a:xfrm>
          <a:custGeom>
            <a:avLst/>
            <a:gdLst>
              <a:gd name="connsiteX0" fmla="*/ 3654163 w 3654163"/>
              <a:gd name="connsiteY0" fmla="*/ 893774 h 1777236"/>
              <a:gd name="connsiteX1" fmla="*/ 2138184 w 3654163"/>
              <a:gd name="connsiteY1" fmla="*/ 893774 h 1777236"/>
              <a:gd name="connsiteX2" fmla="*/ 2138184 w 3654163"/>
              <a:gd name="connsiteY2" fmla="*/ 804397 h 1777236"/>
              <a:gd name="connsiteX3" fmla="*/ 2052244 w 3654163"/>
              <a:gd name="connsiteY3" fmla="*/ 804397 h 1777236"/>
              <a:gd name="connsiteX4" fmla="*/ 2052244 w 3654163"/>
              <a:gd name="connsiteY4" fmla="*/ 732207 h 1777236"/>
              <a:gd name="connsiteX5" fmla="*/ 2000680 w 3654163"/>
              <a:gd name="connsiteY5" fmla="*/ 732207 h 1777236"/>
              <a:gd name="connsiteX6" fmla="*/ 2000680 w 3654163"/>
              <a:gd name="connsiteY6" fmla="*/ 680643 h 1777236"/>
              <a:gd name="connsiteX7" fmla="*/ 1756611 w 3654163"/>
              <a:gd name="connsiteY7" fmla="*/ 680643 h 1777236"/>
              <a:gd name="connsiteX8" fmla="*/ 1756611 w 3654163"/>
              <a:gd name="connsiteY8" fmla="*/ 622204 h 1777236"/>
              <a:gd name="connsiteX9" fmla="*/ 1323474 w 3654163"/>
              <a:gd name="connsiteY9" fmla="*/ 622204 h 1777236"/>
              <a:gd name="connsiteX10" fmla="*/ 1323474 w 3654163"/>
              <a:gd name="connsiteY10" fmla="*/ 584391 h 1777236"/>
              <a:gd name="connsiteX11" fmla="*/ 1148157 w 3654163"/>
              <a:gd name="connsiteY11" fmla="*/ 584391 h 1777236"/>
              <a:gd name="connsiteX12" fmla="*/ 1148157 w 3654163"/>
              <a:gd name="connsiteY12" fmla="*/ 508764 h 1777236"/>
              <a:gd name="connsiteX13" fmla="*/ 969402 w 3654163"/>
              <a:gd name="connsiteY13" fmla="*/ 508764 h 1777236"/>
              <a:gd name="connsiteX14" fmla="*/ 969402 w 3654163"/>
              <a:gd name="connsiteY14" fmla="*/ 477825 h 1777236"/>
              <a:gd name="connsiteX15" fmla="*/ 938464 w 3654163"/>
              <a:gd name="connsiteY15" fmla="*/ 477825 h 1777236"/>
              <a:gd name="connsiteX16" fmla="*/ 938464 w 3654163"/>
              <a:gd name="connsiteY16" fmla="*/ 436574 h 1777236"/>
              <a:gd name="connsiteX17" fmla="*/ 818148 w 3654163"/>
              <a:gd name="connsiteY17" fmla="*/ 436574 h 1777236"/>
              <a:gd name="connsiteX18" fmla="*/ 818148 w 3654163"/>
              <a:gd name="connsiteY18" fmla="*/ 360947 h 1777236"/>
              <a:gd name="connsiteX19" fmla="*/ 780334 w 3654163"/>
              <a:gd name="connsiteY19" fmla="*/ 360947 h 1777236"/>
              <a:gd name="connsiteX20" fmla="*/ 780334 w 3654163"/>
              <a:gd name="connsiteY20" fmla="*/ 360947 h 1777236"/>
              <a:gd name="connsiteX21" fmla="*/ 780334 w 3654163"/>
              <a:gd name="connsiteY21" fmla="*/ 326571 h 1777236"/>
              <a:gd name="connsiteX22" fmla="*/ 780334 w 3654163"/>
              <a:gd name="connsiteY22" fmla="*/ 326571 h 1777236"/>
              <a:gd name="connsiteX23" fmla="*/ 725333 w 3654163"/>
              <a:gd name="connsiteY23" fmla="*/ 326571 h 1777236"/>
              <a:gd name="connsiteX24" fmla="*/ 725333 w 3654163"/>
              <a:gd name="connsiteY24" fmla="*/ 250944 h 1777236"/>
              <a:gd name="connsiteX25" fmla="*/ 660019 w 3654163"/>
              <a:gd name="connsiteY25" fmla="*/ 250944 h 1777236"/>
              <a:gd name="connsiteX26" fmla="*/ 660019 w 3654163"/>
              <a:gd name="connsiteY26" fmla="*/ 220006 h 1777236"/>
              <a:gd name="connsiteX27" fmla="*/ 615330 w 3654163"/>
              <a:gd name="connsiteY27" fmla="*/ 220006 h 1777236"/>
              <a:gd name="connsiteX28" fmla="*/ 615330 w 3654163"/>
              <a:gd name="connsiteY28" fmla="*/ 175317 h 1777236"/>
              <a:gd name="connsiteX29" fmla="*/ 491576 w 3654163"/>
              <a:gd name="connsiteY29" fmla="*/ 175317 h 1777236"/>
              <a:gd name="connsiteX30" fmla="*/ 491576 w 3654163"/>
              <a:gd name="connsiteY30" fmla="*/ 175317 h 1777236"/>
              <a:gd name="connsiteX31" fmla="*/ 491576 w 3654163"/>
              <a:gd name="connsiteY31" fmla="*/ 175317 h 1777236"/>
              <a:gd name="connsiteX32" fmla="*/ 491576 w 3654163"/>
              <a:gd name="connsiteY32" fmla="*/ 144379 h 1777236"/>
              <a:gd name="connsiteX33" fmla="*/ 388449 w 3654163"/>
              <a:gd name="connsiteY33" fmla="*/ 144379 h 1777236"/>
              <a:gd name="connsiteX34" fmla="*/ 388449 w 3654163"/>
              <a:gd name="connsiteY34" fmla="*/ 144379 h 1777236"/>
              <a:gd name="connsiteX35" fmla="*/ 388449 w 3654163"/>
              <a:gd name="connsiteY35" fmla="*/ 144379 h 1777236"/>
              <a:gd name="connsiteX36" fmla="*/ 388449 w 3654163"/>
              <a:gd name="connsiteY36" fmla="*/ 116878 h 1777236"/>
              <a:gd name="connsiteX37" fmla="*/ 323134 w 3654163"/>
              <a:gd name="connsiteY37" fmla="*/ 116878 h 1777236"/>
              <a:gd name="connsiteX38" fmla="*/ 323134 w 3654163"/>
              <a:gd name="connsiteY38" fmla="*/ 58439 h 1777236"/>
              <a:gd name="connsiteX39" fmla="*/ 278446 w 3654163"/>
              <a:gd name="connsiteY39" fmla="*/ 58439 h 1777236"/>
              <a:gd name="connsiteX40" fmla="*/ 278446 w 3654163"/>
              <a:gd name="connsiteY40" fmla="*/ 0 h 1777236"/>
              <a:gd name="connsiteX41" fmla="*/ 0 w 3654163"/>
              <a:gd name="connsiteY41" fmla="*/ 0 h 1777236"/>
              <a:gd name="connsiteX42" fmla="*/ 0 w 3654163"/>
              <a:gd name="connsiteY42" fmla="*/ 65314 h 1777236"/>
              <a:gd name="connsiteX43" fmla="*/ 37814 w 3654163"/>
              <a:gd name="connsiteY43" fmla="*/ 65314 h 1777236"/>
              <a:gd name="connsiteX44" fmla="*/ 37814 w 3654163"/>
              <a:gd name="connsiteY44" fmla="*/ 110003 h 1777236"/>
              <a:gd name="connsiteX45" fmla="*/ 189068 w 3654163"/>
              <a:gd name="connsiteY45" fmla="*/ 110003 h 1777236"/>
              <a:gd name="connsiteX46" fmla="*/ 189068 w 3654163"/>
              <a:gd name="connsiteY46" fmla="*/ 161567 h 1777236"/>
              <a:gd name="connsiteX47" fmla="*/ 220006 w 3654163"/>
              <a:gd name="connsiteY47" fmla="*/ 161567 h 1777236"/>
              <a:gd name="connsiteX48" fmla="*/ 220006 w 3654163"/>
              <a:gd name="connsiteY48" fmla="*/ 220006 h 1777236"/>
              <a:gd name="connsiteX49" fmla="*/ 220006 w 3654163"/>
              <a:gd name="connsiteY49" fmla="*/ 220006 h 1777236"/>
              <a:gd name="connsiteX50" fmla="*/ 220006 w 3654163"/>
              <a:gd name="connsiteY50" fmla="*/ 220006 h 1777236"/>
              <a:gd name="connsiteX51" fmla="*/ 220006 w 3654163"/>
              <a:gd name="connsiteY51" fmla="*/ 220006 h 1777236"/>
              <a:gd name="connsiteX52" fmla="*/ 250945 w 3654163"/>
              <a:gd name="connsiteY52" fmla="*/ 220006 h 1777236"/>
              <a:gd name="connsiteX53" fmla="*/ 250945 w 3654163"/>
              <a:gd name="connsiteY53" fmla="*/ 292195 h 1777236"/>
              <a:gd name="connsiteX54" fmla="*/ 250945 w 3654163"/>
              <a:gd name="connsiteY54" fmla="*/ 292195 h 1777236"/>
              <a:gd name="connsiteX55" fmla="*/ 281883 w 3654163"/>
              <a:gd name="connsiteY55" fmla="*/ 292195 h 1777236"/>
              <a:gd name="connsiteX56" fmla="*/ 281883 w 3654163"/>
              <a:gd name="connsiteY56" fmla="*/ 367822 h 1777236"/>
              <a:gd name="connsiteX57" fmla="*/ 326572 w 3654163"/>
              <a:gd name="connsiteY57" fmla="*/ 367822 h 1777236"/>
              <a:gd name="connsiteX58" fmla="*/ 326572 w 3654163"/>
              <a:gd name="connsiteY58" fmla="*/ 422824 h 1777236"/>
              <a:gd name="connsiteX59" fmla="*/ 326572 w 3654163"/>
              <a:gd name="connsiteY59" fmla="*/ 422824 h 1777236"/>
              <a:gd name="connsiteX60" fmla="*/ 326572 w 3654163"/>
              <a:gd name="connsiteY60" fmla="*/ 422824 h 1777236"/>
              <a:gd name="connsiteX61" fmla="*/ 357510 w 3654163"/>
              <a:gd name="connsiteY61" fmla="*/ 422824 h 1777236"/>
              <a:gd name="connsiteX62" fmla="*/ 357510 w 3654163"/>
              <a:gd name="connsiteY62" fmla="*/ 477825 h 1777236"/>
              <a:gd name="connsiteX63" fmla="*/ 391886 w 3654163"/>
              <a:gd name="connsiteY63" fmla="*/ 477825 h 1777236"/>
              <a:gd name="connsiteX64" fmla="*/ 391886 w 3654163"/>
              <a:gd name="connsiteY64" fmla="*/ 519076 h 1777236"/>
              <a:gd name="connsiteX65" fmla="*/ 491576 w 3654163"/>
              <a:gd name="connsiteY65" fmla="*/ 519076 h 1777236"/>
              <a:gd name="connsiteX66" fmla="*/ 491576 w 3654163"/>
              <a:gd name="connsiteY66" fmla="*/ 556890 h 1777236"/>
              <a:gd name="connsiteX67" fmla="*/ 594704 w 3654163"/>
              <a:gd name="connsiteY67" fmla="*/ 556890 h 1777236"/>
              <a:gd name="connsiteX68" fmla="*/ 594704 w 3654163"/>
              <a:gd name="connsiteY68" fmla="*/ 591266 h 1777236"/>
              <a:gd name="connsiteX69" fmla="*/ 625643 w 3654163"/>
              <a:gd name="connsiteY69" fmla="*/ 591266 h 1777236"/>
              <a:gd name="connsiteX70" fmla="*/ 625643 w 3654163"/>
              <a:gd name="connsiteY70" fmla="*/ 632517 h 1777236"/>
              <a:gd name="connsiteX71" fmla="*/ 660019 w 3654163"/>
              <a:gd name="connsiteY71" fmla="*/ 632517 h 1777236"/>
              <a:gd name="connsiteX72" fmla="*/ 660019 w 3654163"/>
              <a:gd name="connsiteY72" fmla="*/ 666893 h 1777236"/>
              <a:gd name="connsiteX73" fmla="*/ 721895 w 3654163"/>
              <a:gd name="connsiteY73" fmla="*/ 666893 h 1777236"/>
              <a:gd name="connsiteX74" fmla="*/ 721895 w 3654163"/>
              <a:gd name="connsiteY74" fmla="*/ 708144 h 1777236"/>
              <a:gd name="connsiteX75" fmla="*/ 749396 w 3654163"/>
              <a:gd name="connsiteY75" fmla="*/ 708144 h 1777236"/>
              <a:gd name="connsiteX76" fmla="*/ 749396 w 3654163"/>
              <a:gd name="connsiteY76" fmla="*/ 763146 h 1777236"/>
              <a:gd name="connsiteX77" fmla="*/ 780334 w 3654163"/>
              <a:gd name="connsiteY77" fmla="*/ 763146 h 1777236"/>
              <a:gd name="connsiteX78" fmla="*/ 780334 w 3654163"/>
              <a:gd name="connsiteY78" fmla="*/ 831897 h 1777236"/>
              <a:gd name="connsiteX79" fmla="*/ 818148 w 3654163"/>
              <a:gd name="connsiteY79" fmla="*/ 831897 h 1777236"/>
              <a:gd name="connsiteX80" fmla="*/ 818148 w 3654163"/>
              <a:gd name="connsiteY80" fmla="*/ 893774 h 1777236"/>
              <a:gd name="connsiteX81" fmla="*/ 945339 w 3654163"/>
              <a:gd name="connsiteY81" fmla="*/ 893774 h 1777236"/>
              <a:gd name="connsiteX82" fmla="*/ 945339 w 3654163"/>
              <a:gd name="connsiteY82" fmla="*/ 955651 h 1777236"/>
              <a:gd name="connsiteX83" fmla="*/ 976277 w 3654163"/>
              <a:gd name="connsiteY83" fmla="*/ 955651 h 1777236"/>
              <a:gd name="connsiteX84" fmla="*/ 976277 w 3654163"/>
              <a:gd name="connsiteY84" fmla="*/ 1014090 h 1777236"/>
              <a:gd name="connsiteX85" fmla="*/ 1103468 w 3654163"/>
              <a:gd name="connsiteY85" fmla="*/ 1014090 h 1777236"/>
              <a:gd name="connsiteX86" fmla="*/ 1103468 w 3654163"/>
              <a:gd name="connsiteY86" fmla="*/ 1062216 h 1777236"/>
              <a:gd name="connsiteX87" fmla="*/ 1158470 w 3654163"/>
              <a:gd name="connsiteY87" fmla="*/ 1062216 h 1777236"/>
              <a:gd name="connsiteX88" fmla="*/ 1158470 w 3654163"/>
              <a:gd name="connsiteY88" fmla="*/ 1110343 h 1777236"/>
              <a:gd name="connsiteX89" fmla="*/ 1323474 w 3654163"/>
              <a:gd name="connsiteY89" fmla="*/ 1110343 h 1777236"/>
              <a:gd name="connsiteX90" fmla="*/ 1323474 w 3654163"/>
              <a:gd name="connsiteY90" fmla="*/ 1172219 h 1777236"/>
              <a:gd name="connsiteX91" fmla="*/ 1770361 w 3654163"/>
              <a:gd name="connsiteY91" fmla="*/ 1172219 h 1777236"/>
              <a:gd name="connsiteX92" fmla="*/ 1770361 w 3654163"/>
              <a:gd name="connsiteY92" fmla="*/ 1268472 h 1777236"/>
              <a:gd name="connsiteX93" fmla="*/ 2017868 w 3654163"/>
              <a:gd name="connsiteY93" fmla="*/ 1268472 h 1777236"/>
              <a:gd name="connsiteX94" fmla="*/ 2017868 w 3654163"/>
              <a:gd name="connsiteY94" fmla="*/ 1375037 h 1777236"/>
              <a:gd name="connsiteX95" fmla="*/ 2055682 w 3654163"/>
              <a:gd name="connsiteY95" fmla="*/ 1375037 h 1777236"/>
              <a:gd name="connsiteX96" fmla="*/ 2055682 w 3654163"/>
              <a:gd name="connsiteY96" fmla="*/ 1467852 h 1777236"/>
              <a:gd name="connsiteX97" fmla="*/ 2151934 w 3654163"/>
              <a:gd name="connsiteY97" fmla="*/ 1467852 h 1777236"/>
              <a:gd name="connsiteX98" fmla="*/ 2151934 w 3654163"/>
              <a:gd name="connsiteY98" fmla="*/ 1560667 h 1777236"/>
              <a:gd name="connsiteX99" fmla="*/ 2468193 w 3654163"/>
              <a:gd name="connsiteY99" fmla="*/ 1560667 h 1777236"/>
              <a:gd name="connsiteX100" fmla="*/ 2468193 w 3654163"/>
              <a:gd name="connsiteY100" fmla="*/ 1687858 h 1777236"/>
              <a:gd name="connsiteX101" fmla="*/ 3430719 w 3654163"/>
              <a:gd name="connsiteY101" fmla="*/ 1687858 h 1777236"/>
              <a:gd name="connsiteX102" fmla="*/ 3430719 w 3654163"/>
              <a:gd name="connsiteY102" fmla="*/ 1777236 h 1777236"/>
              <a:gd name="connsiteX103" fmla="*/ 3654163 w 3654163"/>
              <a:gd name="connsiteY103" fmla="*/ 1777236 h 1777236"/>
              <a:gd name="connsiteX104" fmla="*/ 3654163 w 3654163"/>
              <a:gd name="connsiteY104" fmla="*/ 893774 h 177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654163" h="1777236">
                <a:moveTo>
                  <a:pt x="3654163" y="893774"/>
                </a:moveTo>
                <a:lnTo>
                  <a:pt x="2138184" y="893774"/>
                </a:lnTo>
                <a:lnTo>
                  <a:pt x="2138184" y="804397"/>
                </a:lnTo>
                <a:lnTo>
                  <a:pt x="2052244" y="804397"/>
                </a:lnTo>
                <a:lnTo>
                  <a:pt x="2052244" y="732207"/>
                </a:lnTo>
                <a:lnTo>
                  <a:pt x="2000680" y="732207"/>
                </a:lnTo>
                <a:lnTo>
                  <a:pt x="2000680" y="680643"/>
                </a:lnTo>
                <a:lnTo>
                  <a:pt x="1756611" y="680643"/>
                </a:lnTo>
                <a:lnTo>
                  <a:pt x="1756611" y="622204"/>
                </a:lnTo>
                <a:lnTo>
                  <a:pt x="1323474" y="622204"/>
                </a:lnTo>
                <a:lnTo>
                  <a:pt x="1323474" y="584391"/>
                </a:lnTo>
                <a:lnTo>
                  <a:pt x="1148157" y="584391"/>
                </a:lnTo>
                <a:lnTo>
                  <a:pt x="1148157" y="508764"/>
                </a:lnTo>
                <a:lnTo>
                  <a:pt x="969402" y="508764"/>
                </a:lnTo>
                <a:lnTo>
                  <a:pt x="969402" y="477825"/>
                </a:lnTo>
                <a:lnTo>
                  <a:pt x="938464" y="477825"/>
                </a:lnTo>
                <a:lnTo>
                  <a:pt x="938464" y="436574"/>
                </a:lnTo>
                <a:lnTo>
                  <a:pt x="818148" y="436574"/>
                </a:lnTo>
                <a:lnTo>
                  <a:pt x="818148" y="360947"/>
                </a:lnTo>
                <a:lnTo>
                  <a:pt x="780334" y="360947"/>
                </a:lnTo>
                <a:lnTo>
                  <a:pt x="780334" y="360947"/>
                </a:lnTo>
                <a:lnTo>
                  <a:pt x="780334" y="326571"/>
                </a:lnTo>
                <a:lnTo>
                  <a:pt x="780334" y="326571"/>
                </a:lnTo>
                <a:lnTo>
                  <a:pt x="725333" y="326571"/>
                </a:lnTo>
                <a:lnTo>
                  <a:pt x="725333" y="250944"/>
                </a:lnTo>
                <a:lnTo>
                  <a:pt x="660019" y="250944"/>
                </a:lnTo>
                <a:lnTo>
                  <a:pt x="660019" y="220006"/>
                </a:lnTo>
                <a:lnTo>
                  <a:pt x="615330" y="220006"/>
                </a:lnTo>
                <a:lnTo>
                  <a:pt x="615330" y="175317"/>
                </a:lnTo>
                <a:lnTo>
                  <a:pt x="491576" y="175317"/>
                </a:lnTo>
                <a:lnTo>
                  <a:pt x="491576" y="175317"/>
                </a:lnTo>
                <a:lnTo>
                  <a:pt x="491576" y="175317"/>
                </a:lnTo>
                <a:lnTo>
                  <a:pt x="491576" y="144379"/>
                </a:lnTo>
                <a:lnTo>
                  <a:pt x="388449" y="144379"/>
                </a:lnTo>
                <a:lnTo>
                  <a:pt x="388449" y="144379"/>
                </a:lnTo>
                <a:lnTo>
                  <a:pt x="388449" y="144379"/>
                </a:lnTo>
                <a:lnTo>
                  <a:pt x="388449" y="116878"/>
                </a:lnTo>
                <a:lnTo>
                  <a:pt x="323134" y="116878"/>
                </a:lnTo>
                <a:lnTo>
                  <a:pt x="323134" y="58439"/>
                </a:lnTo>
                <a:lnTo>
                  <a:pt x="278446" y="58439"/>
                </a:lnTo>
                <a:lnTo>
                  <a:pt x="278446" y="0"/>
                </a:lnTo>
                <a:lnTo>
                  <a:pt x="0" y="0"/>
                </a:lnTo>
                <a:lnTo>
                  <a:pt x="0" y="65314"/>
                </a:lnTo>
                <a:lnTo>
                  <a:pt x="37814" y="65314"/>
                </a:lnTo>
                <a:lnTo>
                  <a:pt x="37814" y="110003"/>
                </a:lnTo>
                <a:lnTo>
                  <a:pt x="189068" y="110003"/>
                </a:lnTo>
                <a:lnTo>
                  <a:pt x="189068" y="161567"/>
                </a:lnTo>
                <a:lnTo>
                  <a:pt x="220006" y="161567"/>
                </a:lnTo>
                <a:lnTo>
                  <a:pt x="220006" y="220006"/>
                </a:lnTo>
                <a:lnTo>
                  <a:pt x="220006" y="220006"/>
                </a:lnTo>
                <a:lnTo>
                  <a:pt x="220006" y="220006"/>
                </a:lnTo>
                <a:lnTo>
                  <a:pt x="220006" y="220006"/>
                </a:lnTo>
                <a:lnTo>
                  <a:pt x="250945" y="220006"/>
                </a:lnTo>
                <a:lnTo>
                  <a:pt x="250945" y="292195"/>
                </a:lnTo>
                <a:lnTo>
                  <a:pt x="250945" y="292195"/>
                </a:lnTo>
                <a:lnTo>
                  <a:pt x="281883" y="292195"/>
                </a:lnTo>
                <a:lnTo>
                  <a:pt x="281883" y="367822"/>
                </a:lnTo>
                <a:lnTo>
                  <a:pt x="326572" y="367822"/>
                </a:lnTo>
                <a:lnTo>
                  <a:pt x="326572" y="422824"/>
                </a:lnTo>
                <a:lnTo>
                  <a:pt x="326572" y="422824"/>
                </a:lnTo>
                <a:lnTo>
                  <a:pt x="326572" y="422824"/>
                </a:lnTo>
                <a:lnTo>
                  <a:pt x="357510" y="422824"/>
                </a:lnTo>
                <a:lnTo>
                  <a:pt x="357510" y="477825"/>
                </a:lnTo>
                <a:lnTo>
                  <a:pt x="391886" y="477825"/>
                </a:lnTo>
                <a:lnTo>
                  <a:pt x="391886" y="519076"/>
                </a:lnTo>
                <a:lnTo>
                  <a:pt x="491576" y="519076"/>
                </a:lnTo>
                <a:lnTo>
                  <a:pt x="491576" y="556890"/>
                </a:lnTo>
                <a:lnTo>
                  <a:pt x="594704" y="556890"/>
                </a:lnTo>
                <a:lnTo>
                  <a:pt x="594704" y="591266"/>
                </a:lnTo>
                <a:lnTo>
                  <a:pt x="625643" y="591266"/>
                </a:lnTo>
                <a:lnTo>
                  <a:pt x="625643" y="632517"/>
                </a:lnTo>
                <a:lnTo>
                  <a:pt x="660019" y="632517"/>
                </a:lnTo>
                <a:lnTo>
                  <a:pt x="660019" y="666893"/>
                </a:lnTo>
                <a:lnTo>
                  <a:pt x="721895" y="666893"/>
                </a:lnTo>
                <a:lnTo>
                  <a:pt x="721895" y="708144"/>
                </a:lnTo>
                <a:lnTo>
                  <a:pt x="749396" y="708144"/>
                </a:lnTo>
                <a:lnTo>
                  <a:pt x="749396" y="763146"/>
                </a:lnTo>
                <a:lnTo>
                  <a:pt x="780334" y="763146"/>
                </a:lnTo>
                <a:lnTo>
                  <a:pt x="780334" y="831897"/>
                </a:lnTo>
                <a:lnTo>
                  <a:pt x="818148" y="831897"/>
                </a:lnTo>
                <a:lnTo>
                  <a:pt x="818148" y="893774"/>
                </a:lnTo>
                <a:lnTo>
                  <a:pt x="945339" y="893774"/>
                </a:lnTo>
                <a:lnTo>
                  <a:pt x="945339" y="955651"/>
                </a:lnTo>
                <a:lnTo>
                  <a:pt x="976277" y="955651"/>
                </a:lnTo>
                <a:lnTo>
                  <a:pt x="976277" y="1014090"/>
                </a:lnTo>
                <a:lnTo>
                  <a:pt x="1103468" y="1014090"/>
                </a:lnTo>
                <a:lnTo>
                  <a:pt x="1103468" y="1062216"/>
                </a:lnTo>
                <a:lnTo>
                  <a:pt x="1158470" y="1062216"/>
                </a:lnTo>
                <a:lnTo>
                  <a:pt x="1158470" y="1110343"/>
                </a:lnTo>
                <a:lnTo>
                  <a:pt x="1323474" y="1110343"/>
                </a:lnTo>
                <a:lnTo>
                  <a:pt x="1323474" y="1172219"/>
                </a:lnTo>
                <a:lnTo>
                  <a:pt x="1770361" y="1172219"/>
                </a:lnTo>
                <a:lnTo>
                  <a:pt x="1770361" y="1268472"/>
                </a:lnTo>
                <a:lnTo>
                  <a:pt x="2017868" y="1268472"/>
                </a:lnTo>
                <a:lnTo>
                  <a:pt x="2017868" y="1375037"/>
                </a:lnTo>
                <a:lnTo>
                  <a:pt x="2055682" y="1375037"/>
                </a:lnTo>
                <a:lnTo>
                  <a:pt x="2055682" y="1467852"/>
                </a:lnTo>
                <a:lnTo>
                  <a:pt x="2151934" y="1467852"/>
                </a:lnTo>
                <a:lnTo>
                  <a:pt x="2151934" y="1560667"/>
                </a:lnTo>
                <a:lnTo>
                  <a:pt x="2468193" y="1560667"/>
                </a:lnTo>
                <a:lnTo>
                  <a:pt x="2468193" y="1687858"/>
                </a:lnTo>
                <a:lnTo>
                  <a:pt x="3430719" y="1687858"/>
                </a:lnTo>
                <a:lnTo>
                  <a:pt x="3430719" y="1777236"/>
                </a:lnTo>
                <a:lnTo>
                  <a:pt x="3654163" y="1777236"/>
                </a:lnTo>
                <a:lnTo>
                  <a:pt x="3654163" y="893774"/>
                </a:lnTo>
                <a:close/>
              </a:path>
            </a:pathLst>
          </a:custGeom>
          <a:solidFill>
            <a:schemeClr val="accent3">
              <a:alpha val="30196"/>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Freeform 115">
            <a:extLst>
              <a:ext uri="{FF2B5EF4-FFF2-40B4-BE49-F238E27FC236}">
                <a16:creationId xmlns:a16="http://schemas.microsoft.com/office/drawing/2014/main" id="{134C850E-6A2A-E19D-D24C-E875B3D37BA7}"/>
              </a:ext>
            </a:extLst>
          </p:cNvPr>
          <p:cNvSpPr/>
          <p:nvPr/>
        </p:nvSpPr>
        <p:spPr bwMode="auto">
          <a:xfrm>
            <a:off x="6132871" y="2580396"/>
            <a:ext cx="3839792" cy="1784111"/>
          </a:xfrm>
          <a:custGeom>
            <a:avLst/>
            <a:gdLst>
              <a:gd name="connsiteX0" fmla="*/ 24063 w 3839792"/>
              <a:gd name="connsiteY0" fmla="*/ 0 h 1784111"/>
              <a:gd name="connsiteX1" fmla="*/ 254382 w 3839792"/>
              <a:gd name="connsiteY1" fmla="*/ 0 h 1784111"/>
              <a:gd name="connsiteX2" fmla="*/ 254382 w 3839792"/>
              <a:gd name="connsiteY2" fmla="*/ 41251 h 1784111"/>
              <a:gd name="connsiteX3" fmla="*/ 367822 w 3839792"/>
              <a:gd name="connsiteY3" fmla="*/ 41251 h 1784111"/>
              <a:gd name="connsiteX4" fmla="*/ 367822 w 3839792"/>
              <a:gd name="connsiteY4" fmla="*/ 72189 h 1784111"/>
              <a:gd name="connsiteX5" fmla="*/ 587828 w 3839792"/>
              <a:gd name="connsiteY5" fmla="*/ 72189 h 1784111"/>
              <a:gd name="connsiteX6" fmla="*/ 587828 w 3839792"/>
              <a:gd name="connsiteY6" fmla="*/ 103127 h 1784111"/>
              <a:gd name="connsiteX7" fmla="*/ 773458 w 3839792"/>
              <a:gd name="connsiteY7" fmla="*/ 103127 h 1784111"/>
              <a:gd name="connsiteX8" fmla="*/ 773458 w 3839792"/>
              <a:gd name="connsiteY8" fmla="*/ 134066 h 1784111"/>
              <a:gd name="connsiteX9" fmla="*/ 886899 w 3839792"/>
              <a:gd name="connsiteY9" fmla="*/ 134066 h 1784111"/>
              <a:gd name="connsiteX10" fmla="*/ 886899 w 3839792"/>
              <a:gd name="connsiteY10" fmla="*/ 165004 h 1784111"/>
              <a:gd name="connsiteX11" fmla="*/ 935025 w 3839792"/>
              <a:gd name="connsiteY11" fmla="*/ 165004 h 1784111"/>
              <a:gd name="connsiteX12" fmla="*/ 935025 w 3839792"/>
              <a:gd name="connsiteY12" fmla="*/ 199380 h 1784111"/>
              <a:gd name="connsiteX13" fmla="*/ 1096592 w 3839792"/>
              <a:gd name="connsiteY13" fmla="*/ 199380 h 1784111"/>
              <a:gd name="connsiteX14" fmla="*/ 1096592 w 3839792"/>
              <a:gd name="connsiteY14" fmla="*/ 199380 h 1784111"/>
              <a:gd name="connsiteX15" fmla="*/ 1096592 w 3839792"/>
              <a:gd name="connsiteY15" fmla="*/ 230318 h 1784111"/>
              <a:gd name="connsiteX16" fmla="*/ 1134406 w 3839792"/>
              <a:gd name="connsiteY16" fmla="*/ 230318 h 1784111"/>
              <a:gd name="connsiteX17" fmla="*/ 1134406 w 3839792"/>
              <a:gd name="connsiteY17" fmla="*/ 230318 h 1784111"/>
              <a:gd name="connsiteX18" fmla="*/ 1134406 w 3839792"/>
              <a:gd name="connsiteY18" fmla="*/ 261257 h 1784111"/>
              <a:gd name="connsiteX19" fmla="*/ 1247846 w 3839792"/>
              <a:gd name="connsiteY19" fmla="*/ 261257 h 1784111"/>
              <a:gd name="connsiteX20" fmla="*/ 1247846 w 3839792"/>
              <a:gd name="connsiteY20" fmla="*/ 378135 h 1784111"/>
              <a:gd name="connsiteX21" fmla="*/ 1584730 w 3839792"/>
              <a:gd name="connsiteY21" fmla="*/ 378135 h 1784111"/>
              <a:gd name="connsiteX22" fmla="*/ 1584730 w 3839792"/>
              <a:gd name="connsiteY22" fmla="*/ 419386 h 1784111"/>
              <a:gd name="connsiteX23" fmla="*/ 1735985 w 3839792"/>
              <a:gd name="connsiteY23" fmla="*/ 419386 h 1784111"/>
              <a:gd name="connsiteX24" fmla="*/ 1735985 w 3839792"/>
              <a:gd name="connsiteY24" fmla="*/ 457200 h 1784111"/>
              <a:gd name="connsiteX25" fmla="*/ 2031618 w 3839792"/>
              <a:gd name="connsiteY25" fmla="*/ 457200 h 1784111"/>
              <a:gd name="connsiteX26" fmla="*/ 2031618 w 3839792"/>
              <a:gd name="connsiteY26" fmla="*/ 556890 h 1784111"/>
              <a:gd name="connsiteX27" fmla="*/ 2385690 w 3839792"/>
              <a:gd name="connsiteY27" fmla="*/ 556890 h 1784111"/>
              <a:gd name="connsiteX28" fmla="*/ 2385690 w 3839792"/>
              <a:gd name="connsiteY28" fmla="*/ 611891 h 1784111"/>
              <a:gd name="connsiteX29" fmla="*/ 2842890 w 3839792"/>
              <a:gd name="connsiteY29" fmla="*/ 611891 h 1784111"/>
              <a:gd name="connsiteX30" fmla="*/ 2842890 w 3839792"/>
              <a:gd name="connsiteY30" fmla="*/ 670330 h 1784111"/>
              <a:gd name="connsiteX31" fmla="*/ 3045708 w 3839792"/>
              <a:gd name="connsiteY31" fmla="*/ 670330 h 1784111"/>
              <a:gd name="connsiteX32" fmla="*/ 3045708 w 3839792"/>
              <a:gd name="connsiteY32" fmla="*/ 735645 h 1784111"/>
              <a:gd name="connsiteX33" fmla="*/ 3203837 w 3839792"/>
              <a:gd name="connsiteY33" fmla="*/ 735645 h 1784111"/>
              <a:gd name="connsiteX34" fmla="*/ 3203837 w 3839792"/>
              <a:gd name="connsiteY34" fmla="*/ 818147 h 1784111"/>
              <a:gd name="connsiteX35" fmla="*/ 3795103 w 3839792"/>
              <a:gd name="connsiteY35" fmla="*/ 818147 h 1784111"/>
              <a:gd name="connsiteX36" fmla="*/ 3795103 w 3839792"/>
              <a:gd name="connsiteY36" fmla="*/ 653142 h 1784111"/>
              <a:gd name="connsiteX37" fmla="*/ 3839792 w 3839792"/>
              <a:gd name="connsiteY37" fmla="*/ 653142 h 1784111"/>
              <a:gd name="connsiteX38" fmla="*/ 3839792 w 3839792"/>
              <a:gd name="connsiteY38" fmla="*/ 1784111 h 1784111"/>
              <a:gd name="connsiteX39" fmla="*/ 3795103 w 3839792"/>
              <a:gd name="connsiteY39" fmla="*/ 1784111 h 1784111"/>
              <a:gd name="connsiteX40" fmla="*/ 3795103 w 3839792"/>
              <a:gd name="connsiteY40" fmla="*/ 1584730 h 1784111"/>
              <a:gd name="connsiteX41" fmla="*/ 3207275 w 3839792"/>
              <a:gd name="connsiteY41" fmla="*/ 1584730 h 1784111"/>
              <a:gd name="connsiteX42" fmla="*/ 3207275 w 3839792"/>
              <a:gd name="connsiteY42" fmla="*/ 1485040 h 1784111"/>
              <a:gd name="connsiteX43" fmla="*/ 3049145 w 3839792"/>
              <a:gd name="connsiteY43" fmla="*/ 1485040 h 1784111"/>
              <a:gd name="connsiteX44" fmla="*/ 3049145 w 3839792"/>
              <a:gd name="connsiteY44" fmla="*/ 1357849 h 1784111"/>
              <a:gd name="connsiteX45" fmla="*/ 2853203 w 3839792"/>
              <a:gd name="connsiteY45" fmla="*/ 1357849 h 1784111"/>
              <a:gd name="connsiteX46" fmla="*/ 2853203 w 3839792"/>
              <a:gd name="connsiteY46" fmla="*/ 1244409 h 1784111"/>
              <a:gd name="connsiteX47" fmla="*/ 2392565 w 3839792"/>
              <a:gd name="connsiteY47" fmla="*/ 1244409 h 1784111"/>
              <a:gd name="connsiteX48" fmla="*/ 2392565 w 3839792"/>
              <a:gd name="connsiteY48" fmla="*/ 1148156 h 1784111"/>
              <a:gd name="connsiteX49" fmla="*/ 2031618 w 3839792"/>
              <a:gd name="connsiteY49" fmla="*/ 1148156 h 1784111"/>
              <a:gd name="connsiteX50" fmla="*/ 2031618 w 3839792"/>
              <a:gd name="connsiteY50" fmla="*/ 983151 h 1784111"/>
              <a:gd name="connsiteX51" fmla="*/ 1735985 w 3839792"/>
              <a:gd name="connsiteY51" fmla="*/ 983151 h 1784111"/>
              <a:gd name="connsiteX52" fmla="*/ 1735985 w 3839792"/>
              <a:gd name="connsiteY52" fmla="*/ 928150 h 1784111"/>
              <a:gd name="connsiteX53" fmla="*/ 1584730 w 3839792"/>
              <a:gd name="connsiteY53" fmla="*/ 928150 h 1784111"/>
              <a:gd name="connsiteX54" fmla="*/ 1584730 w 3839792"/>
              <a:gd name="connsiteY54" fmla="*/ 873148 h 1784111"/>
              <a:gd name="connsiteX55" fmla="*/ 1258159 w 3839792"/>
              <a:gd name="connsiteY55" fmla="*/ 873148 h 1784111"/>
              <a:gd name="connsiteX56" fmla="*/ 1258159 w 3839792"/>
              <a:gd name="connsiteY56" fmla="*/ 715019 h 1784111"/>
              <a:gd name="connsiteX57" fmla="*/ 1216908 w 3839792"/>
              <a:gd name="connsiteY57" fmla="*/ 715019 h 1784111"/>
              <a:gd name="connsiteX58" fmla="*/ 1216908 w 3839792"/>
              <a:gd name="connsiteY58" fmla="*/ 663455 h 1784111"/>
              <a:gd name="connsiteX59" fmla="*/ 1130968 w 3839792"/>
              <a:gd name="connsiteY59" fmla="*/ 663455 h 1784111"/>
              <a:gd name="connsiteX60" fmla="*/ 1130968 w 3839792"/>
              <a:gd name="connsiteY60" fmla="*/ 615329 h 1784111"/>
              <a:gd name="connsiteX61" fmla="*/ 1096592 w 3839792"/>
              <a:gd name="connsiteY61" fmla="*/ 615329 h 1784111"/>
              <a:gd name="connsiteX62" fmla="*/ 1096592 w 3839792"/>
              <a:gd name="connsiteY62" fmla="*/ 570640 h 1784111"/>
              <a:gd name="connsiteX63" fmla="*/ 928150 w 3839792"/>
              <a:gd name="connsiteY63" fmla="*/ 570640 h 1784111"/>
              <a:gd name="connsiteX64" fmla="*/ 928150 w 3839792"/>
              <a:gd name="connsiteY64" fmla="*/ 522514 h 1784111"/>
              <a:gd name="connsiteX65" fmla="*/ 897212 w 3839792"/>
              <a:gd name="connsiteY65" fmla="*/ 522514 h 1784111"/>
              <a:gd name="connsiteX66" fmla="*/ 897212 w 3839792"/>
              <a:gd name="connsiteY66" fmla="*/ 443449 h 1784111"/>
              <a:gd name="connsiteX67" fmla="*/ 773458 w 3839792"/>
              <a:gd name="connsiteY67" fmla="*/ 443449 h 1784111"/>
              <a:gd name="connsiteX68" fmla="*/ 773458 w 3839792"/>
              <a:gd name="connsiteY68" fmla="*/ 391885 h 1784111"/>
              <a:gd name="connsiteX69" fmla="*/ 594703 w 3839792"/>
              <a:gd name="connsiteY69" fmla="*/ 391885 h 1784111"/>
              <a:gd name="connsiteX70" fmla="*/ 594703 w 3839792"/>
              <a:gd name="connsiteY70" fmla="*/ 330009 h 1784111"/>
              <a:gd name="connsiteX71" fmla="*/ 553452 w 3839792"/>
              <a:gd name="connsiteY71" fmla="*/ 330009 h 1784111"/>
              <a:gd name="connsiteX72" fmla="*/ 553452 w 3839792"/>
              <a:gd name="connsiteY72" fmla="*/ 278445 h 1784111"/>
              <a:gd name="connsiteX73" fmla="*/ 488138 w 3839792"/>
              <a:gd name="connsiteY73" fmla="*/ 278445 h 1784111"/>
              <a:gd name="connsiteX74" fmla="*/ 488138 w 3839792"/>
              <a:gd name="connsiteY74" fmla="*/ 244069 h 1784111"/>
              <a:gd name="connsiteX75" fmla="*/ 443449 w 3839792"/>
              <a:gd name="connsiteY75" fmla="*/ 244069 h 1784111"/>
              <a:gd name="connsiteX76" fmla="*/ 443449 w 3839792"/>
              <a:gd name="connsiteY76" fmla="*/ 202818 h 1784111"/>
              <a:gd name="connsiteX77" fmla="*/ 319696 w 3839792"/>
              <a:gd name="connsiteY77" fmla="*/ 202818 h 1784111"/>
              <a:gd name="connsiteX78" fmla="*/ 319696 w 3839792"/>
              <a:gd name="connsiteY78" fmla="*/ 161566 h 1784111"/>
              <a:gd name="connsiteX79" fmla="*/ 220006 w 3839792"/>
              <a:gd name="connsiteY79" fmla="*/ 161566 h 1784111"/>
              <a:gd name="connsiteX80" fmla="*/ 220006 w 3839792"/>
              <a:gd name="connsiteY80" fmla="*/ 113440 h 1784111"/>
              <a:gd name="connsiteX81" fmla="*/ 30938 w 3839792"/>
              <a:gd name="connsiteY81" fmla="*/ 113440 h 1784111"/>
              <a:gd name="connsiteX82" fmla="*/ 30938 w 3839792"/>
              <a:gd name="connsiteY82" fmla="*/ 51563 h 1784111"/>
              <a:gd name="connsiteX83" fmla="*/ 0 w 3839792"/>
              <a:gd name="connsiteY83" fmla="*/ 51563 h 1784111"/>
              <a:gd name="connsiteX84" fmla="*/ 24063 w 3839792"/>
              <a:gd name="connsiteY84" fmla="*/ 0 h 178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9792" h="1784111">
                <a:moveTo>
                  <a:pt x="24063" y="0"/>
                </a:moveTo>
                <a:lnTo>
                  <a:pt x="254382" y="0"/>
                </a:lnTo>
                <a:lnTo>
                  <a:pt x="254382" y="41251"/>
                </a:lnTo>
                <a:lnTo>
                  <a:pt x="367822" y="41251"/>
                </a:lnTo>
                <a:lnTo>
                  <a:pt x="367822" y="72189"/>
                </a:lnTo>
                <a:lnTo>
                  <a:pt x="587828" y="72189"/>
                </a:lnTo>
                <a:lnTo>
                  <a:pt x="587828" y="103127"/>
                </a:lnTo>
                <a:lnTo>
                  <a:pt x="773458" y="103127"/>
                </a:lnTo>
                <a:lnTo>
                  <a:pt x="773458" y="134066"/>
                </a:lnTo>
                <a:lnTo>
                  <a:pt x="886899" y="134066"/>
                </a:lnTo>
                <a:lnTo>
                  <a:pt x="886899" y="165004"/>
                </a:lnTo>
                <a:lnTo>
                  <a:pt x="935025" y="165004"/>
                </a:lnTo>
                <a:lnTo>
                  <a:pt x="935025" y="199380"/>
                </a:lnTo>
                <a:lnTo>
                  <a:pt x="1096592" y="199380"/>
                </a:lnTo>
                <a:lnTo>
                  <a:pt x="1096592" y="199380"/>
                </a:lnTo>
                <a:lnTo>
                  <a:pt x="1096592" y="230318"/>
                </a:lnTo>
                <a:lnTo>
                  <a:pt x="1134406" y="230318"/>
                </a:lnTo>
                <a:lnTo>
                  <a:pt x="1134406" y="230318"/>
                </a:lnTo>
                <a:lnTo>
                  <a:pt x="1134406" y="261257"/>
                </a:lnTo>
                <a:lnTo>
                  <a:pt x="1247846" y="261257"/>
                </a:lnTo>
                <a:lnTo>
                  <a:pt x="1247846" y="378135"/>
                </a:lnTo>
                <a:lnTo>
                  <a:pt x="1584730" y="378135"/>
                </a:lnTo>
                <a:lnTo>
                  <a:pt x="1584730" y="419386"/>
                </a:lnTo>
                <a:lnTo>
                  <a:pt x="1735985" y="419386"/>
                </a:lnTo>
                <a:lnTo>
                  <a:pt x="1735985" y="457200"/>
                </a:lnTo>
                <a:lnTo>
                  <a:pt x="2031618" y="457200"/>
                </a:lnTo>
                <a:lnTo>
                  <a:pt x="2031618" y="556890"/>
                </a:lnTo>
                <a:lnTo>
                  <a:pt x="2385690" y="556890"/>
                </a:lnTo>
                <a:lnTo>
                  <a:pt x="2385690" y="611891"/>
                </a:lnTo>
                <a:lnTo>
                  <a:pt x="2842890" y="611891"/>
                </a:lnTo>
                <a:lnTo>
                  <a:pt x="2842890" y="670330"/>
                </a:lnTo>
                <a:lnTo>
                  <a:pt x="3045708" y="670330"/>
                </a:lnTo>
                <a:lnTo>
                  <a:pt x="3045708" y="735645"/>
                </a:lnTo>
                <a:lnTo>
                  <a:pt x="3203837" y="735645"/>
                </a:lnTo>
                <a:lnTo>
                  <a:pt x="3203837" y="818147"/>
                </a:lnTo>
                <a:lnTo>
                  <a:pt x="3795103" y="818147"/>
                </a:lnTo>
                <a:lnTo>
                  <a:pt x="3795103" y="653142"/>
                </a:lnTo>
                <a:lnTo>
                  <a:pt x="3839792" y="653142"/>
                </a:lnTo>
                <a:lnTo>
                  <a:pt x="3839792" y="1784111"/>
                </a:lnTo>
                <a:lnTo>
                  <a:pt x="3795103" y="1784111"/>
                </a:lnTo>
                <a:lnTo>
                  <a:pt x="3795103" y="1584730"/>
                </a:lnTo>
                <a:lnTo>
                  <a:pt x="3207275" y="1584730"/>
                </a:lnTo>
                <a:lnTo>
                  <a:pt x="3207275" y="1485040"/>
                </a:lnTo>
                <a:lnTo>
                  <a:pt x="3049145" y="1485040"/>
                </a:lnTo>
                <a:lnTo>
                  <a:pt x="3049145" y="1357849"/>
                </a:lnTo>
                <a:lnTo>
                  <a:pt x="2853203" y="1357849"/>
                </a:lnTo>
                <a:lnTo>
                  <a:pt x="2853203" y="1244409"/>
                </a:lnTo>
                <a:lnTo>
                  <a:pt x="2392565" y="1244409"/>
                </a:lnTo>
                <a:lnTo>
                  <a:pt x="2392565" y="1148156"/>
                </a:lnTo>
                <a:lnTo>
                  <a:pt x="2031618" y="1148156"/>
                </a:lnTo>
                <a:lnTo>
                  <a:pt x="2031618" y="983151"/>
                </a:lnTo>
                <a:lnTo>
                  <a:pt x="1735985" y="983151"/>
                </a:lnTo>
                <a:lnTo>
                  <a:pt x="1735985" y="928150"/>
                </a:lnTo>
                <a:lnTo>
                  <a:pt x="1584730" y="928150"/>
                </a:lnTo>
                <a:lnTo>
                  <a:pt x="1584730" y="873148"/>
                </a:lnTo>
                <a:lnTo>
                  <a:pt x="1258159" y="873148"/>
                </a:lnTo>
                <a:lnTo>
                  <a:pt x="1258159" y="715019"/>
                </a:lnTo>
                <a:lnTo>
                  <a:pt x="1216908" y="715019"/>
                </a:lnTo>
                <a:lnTo>
                  <a:pt x="1216908" y="663455"/>
                </a:lnTo>
                <a:lnTo>
                  <a:pt x="1130968" y="663455"/>
                </a:lnTo>
                <a:lnTo>
                  <a:pt x="1130968" y="615329"/>
                </a:lnTo>
                <a:lnTo>
                  <a:pt x="1096592" y="615329"/>
                </a:lnTo>
                <a:lnTo>
                  <a:pt x="1096592" y="570640"/>
                </a:lnTo>
                <a:lnTo>
                  <a:pt x="928150" y="570640"/>
                </a:lnTo>
                <a:lnTo>
                  <a:pt x="928150" y="522514"/>
                </a:lnTo>
                <a:lnTo>
                  <a:pt x="897212" y="522514"/>
                </a:lnTo>
                <a:lnTo>
                  <a:pt x="897212" y="443449"/>
                </a:lnTo>
                <a:lnTo>
                  <a:pt x="773458" y="443449"/>
                </a:lnTo>
                <a:lnTo>
                  <a:pt x="773458" y="391885"/>
                </a:lnTo>
                <a:lnTo>
                  <a:pt x="594703" y="391885"/>
                </a:lnTo>
                <a:lnTo>
                  <a:pt x="594703" y="330009"/>
                </a:lnTo>
                <a:lnTo>
                  <a:pt x="553452" y="330009"/>
                </a:lnTo>
                <a:lnTo>
                  <a:pt x="553452" y="278445"/>
                </a:lnTo>
                <a:lnTo>
                  <a:pt x="488138" y="278445"/>
                </a:lnTo>
                <a:lnTo>
                  <a:pt x="488138" y="244069"/>
                </a:lnTo>
                <a:lnTo>
                  <a:pt x="443449" y="244069"/>
                </a:lnTo>
                <a:lnTo>
                  <a:pt x="443449" y="202818"/>
                </a:lnTo>
                <a:lnTo>
                  <a:pt x="319696" y="202818"/>
                </a:lnTo>
                <a:lnTo>
                  <a:pt x="319696" y="161566"/>
                </a:lnTo>
                <a:lnTo>
                  <a:pt x="220006" y="161566"/>
                </a:lnTo>
                <a:lnTo>
                  <a:pt x="220006" y="113440"/>
                </a:lnTo>
                <a:lnTo>
                  <a:pt x="30938" y="113440"/>
                </a:lnTo>
                <a:lnTo>
                  <a:pt x="30938" y="51563"/>
                </a:lnTo>
                <a:lnTo>
                  <a:pt x="0" y="51563"/>
                </a:lnTo>
                <a:lnTo>
                  <a:pt x="24063" y="0"/>
                </a:lnTo>
                <a:close/>
              </a:path>
            </a:pathLst>
          </a:custGeom>
          <a:solidFill>
            <a:schemeClr val="accent1">
              <a:alpha val="30196"/>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5" name="Freeform 114">
            <a:extLst>
              <a:ext uri="{FF2B5EF4-FFF2-40B4-BE49-F238E27FC236}">
                <a16:creationId xmlns:a16="http://schemas.microsoft.com/office/drawing/2014/main" id="{82259483-DC2A-7E37-1E89-689170C989E3}"/>
              </a:ext>
            </a:extLst>
          </p:cNvPr>
          <p:cNvSpPr/>
          <p:nvPr/>
        </p:nvSpPr>
        <p:spPr bwMode="auto">
          <a:xfrm>
            <a:off x="7731352" y="2580396"/>
            <a:ext cx="2598821" cy="615329"/>
          </a:xfrm>
          <a:custGeom>
            <a:avLst/>
            <a:gdLst>
              <a:gd name="connsiteX0" fmla="*/ 0 w 2598821"/>
              <a:gd name="connsiteY0" fmla="*/ 6875 h 615329"/>
              <a:gd name="connsiteX1" fmla="*/ 0 w 2598821"/>
              <a:gd name="connsiteY1" fmla="*/ 295633 h 615329"/>
              <a:gd name="connsiteX2" fmla="*/ 55001 w 2598821"/>
              <a:gd name="connsiteY2" fmla="*/ 295633 h 615329"/>
              <a:gd name="connsiteX3" fmla="*/ 55001 w 2598821"/>
              <a:gd name="connsiteY3" fmla="*/ 470950 h 615329"/>
              <a:gd name="connsiteX4" fmla="*/ 391886 w 2598821"/>
              <a:gd name="connsiteY4" fmla="*/ 470950 h 615329"/>
              <a:gd name="connsiteX5" fmla="*/ 391886 w 2598821"/>
              <a:gd name="connsiteY5" fmla="*/ 615329 h 615329"/>
              <a:gd name="connsiteX6" fmla="*/ 2598821 w 2598821"/>
              <a:gd name="connsiteY6" fmla="*/ 615329 h 615329"/>
              <a:gd name="connsiteX7" fmla="*/ 2598821 w 2598821"/>
              <a:gd name="connsiteY7" fmla="*/ 0 h 615329"/>
              <a:gd name="connsiteX8" fmla="*/ 0 w 2598821"/>
              <a:gd name="connsiteY8" fmla="*/ 6875 h 61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21" h="615329">
                <a:moveTo>
                  <a:pt x="0" y="6875"/>
                </a:moveTo>
                <a:lnTo>
                  <a:pt x="0" y="295633"/>
                </a:lnTo>
                <a:lnTo>
                  <a:pt x="55001" y="295633"/>
                </a:lnTo>
                <a:lnTo>
                  <a:pt x="55001" y="470950"/>
                </a:lnTo>
                <a:lnTo>
                  <a:pt x="391886" y="470950"/>
                </a:lnTo>
                <a:lnTo>
                  <a:pt x="391886" y="615329"/>
                </a:lnTo>
                <a:lnTo>
                  <a:pt x="2598821" y="615329"/>
                </a:lnTo>
                <a:lnTo>
                  <a:pt x="2598821" y="0"/>
                </a:lnTo>
                <a:lnTo>
                  <a:pt x="0" y="6875"/>
                </a:lnTo>
                <a:close/>
              </a:path>
            </a:pathLst>
          </a:custGeom>
          <a:solidFill>
            <a:schemeClr val="accent4">
              <a:alpha val="30196"/>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2" name="Freeform 111">
            <a:extLst>
              <a:ext uri="{FF2B5EF4-FFF2-40B4-BE49-F238E27FC236}">
                <a16:creationId xmlns:a16="http://schemas.microsoft.com/office/drawing/2014/main" id="{A215AF37-7854-0DAE-0C3E-98F0AB8C198D}"/>
              </a:ext>
            </a:extLst>
          </p:cNvPr>
          <p:cNvSpPr/>
          <p:nvPr/>
        </p:nvSpPr>
        <p:spPr bwMode="auto">
          <a:xfrm>
            <a:off x="5881926" y="2587271"/>
            <a:ext cx="4479185" cy="323134"/>
          </a:xfrm>
          <a:custGeom>
            <a:avLst/>
            <a:gdLst>
              <a:gd name="connsiteX0" fmla="*/ 0 w 4479185"/>
              <a:gd name="connsiteY0" fmla="*/ 0 h 323134"/>
              <a:gd name="connsiteX1" fmla="*/ 1849426 w 4479185"/>
              <a:gd name="connsiteY1" fmla="*/ 0 h 323134"/>
              <a:gd name="connsiteX2" fmla="*/ 1849426 w 4479185"/>
              <a:gd name="connsiteY2" fmla="*/ 103128 h 323134"/>
              <a:gd name="connsiteX3" fmla="*/ 1897552 w 4479185"/>
              <a:gd name="connsiteY3" fmla="*/ 103128 h 323134"/>
              <a:gd name="connsiteX4" fmla="*/ 1897552 w 4479185"/>
              <a:gd name="connsiteY4" fmla="*/ 209693 h 323134"/>
              <a:gd name="connsiteX5" fmla="*/ 2237874 w 4479185"/>
              <a:gd name="connsiteY5" fmla="*/ 209693 h 323134"/>
              <a:gd name="connsiteX6" fmla="*/ 2237874 w 4479185"/>
              <a:gd name="connsiteY6" fmla="*/ 323134 h 323134"/>
              <a:gd name="connsiteX7" fmla="*/ 4479185 w 4479185"/>
              <a:gd name="connsiteY7" fmla="*/ 323134 h 32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9185" h="323134">
                <a:moveTo>
                  <a:pt x="0" y="0"/>
                </a:moveTo>
                <a:lnTo>
                  <a:pt x="1849426" y="0"/>
                </a:lnTo>
                <a:lnTo>
                  <a:pt x="1849426" y="103128"/>
                </a:lnTo>
                <a:lnTo>
                  <a:pt x="1897552" y="103128"/>
                </a:lnTo>
                <a:lnTo>
                  <a:pt x="1897552" y="209693"/>
                </a:lnTo>
                <a:lnTo>
                  <a:pt x="2237874" y="209693"/>
                </a:lnTo>
                <a:lnTo>
                  <a:pt x="2237874" y="323134"/>
                </a:lnTo>
                <a:lnTo>
                  <a:pt x="4479185" y="323134"/>
                </a:lnTo>
              </a:path>
            </a:pathLst>
          </a:custGeom>
          <a:noFill/>
          <a:ln w="2857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3" name="Freeform 112">
            <a:extLst>
              <a:ext uri="{FF2B5EF4-FFF2-40B4-BE49-F238E27FC236}">
                <a16:creationId xmlns:a16="http://schemas.microsoft.com/office/drawing/2014/main" id="{5B9F79C3-41B1-9365-5FA4-69E90CC64359}"/>
              </a:ext>
            </a:extLst>
          </p:cNvPr>
          <p:cNvSpPr/>
          <p:nvPr/>
        </p:nvSpPr>
        <p:spPr bwMode="auto">
          <a:xfrm>
            <a:off x="5885364" y="2583833"/>
            <a:ext cx="4121675" cy="1581293"/>
          </a:xfrm>
          <a:custGeom>
            <a:avLst/>
            <a:gdLst>
              <a:gd name="connsiteX0" fmla="*/ 0 w 4121675"/>
              <a:gd name="connsiteY0" fmla="*/ 0 h 1581293"/>
              <a:gd name="connsiteX1" fmla="*/ 247507 w 4121675"/>
              <a:gd name="connsiteY1" fmla="*/ 0 h 1581293"/>
              <a:gd name="connsiteX2" fmla="*/ 247507 w 4121675"/>
              <a:gd name="connsiteY2" fmla="*/ 51564 h 1581293"/>
              <a:gd name="connsiteX3" fmla="*/ 474388 w 4121675"/>
              <a:gd name="connsiteY3" fmla="*/ 51564 h 1581293"/>
              <a:gd name="connsiteX4" fmla="*/ 474388 w 4121675"/>
              <a:gd name="connsiteY4" fmla="*/ 106566 h 1581293"/>
              <a:gd name="connsiteX5" fmla="*/ 560328 w 4121675"/>
              <a:gd name="connsiteY5" fmla="*/ 106566 h 1581293"/>
              <a:gd name="connsiteX6" fmla="*/ 560328 w 4121675"/>
              <a:gd name="connsiteY6" fmla="*/ 158129 h 1581293"/>
              <a:gd name="connsiteX7" fmla="*/ 629080 w 4121675"/>
              <a:gd name="connsiteY7" fmla="*/ 158129 h 1581293"/>
              <a:gd name="connsiteX8" fmla="*/ 629080 w 4121675"/>
              <a:gd name="connsiteY8" fmla="*/ 195943 h 1581293"/>
              <a:gd name="connsiteX9" fmla="*/ 749395 w 4121675"/>
              <a:gd name="connsiteY9" fmla="*/ 195943 h 1581293"/>
              <a:gd name="connsiteX10" fmla="*/ 749395 w 4121675"/>
              <a:gd name="connsiteY10" fmla="*/ 195943 h 1581293"/>
              <a:gd name="connsiteX11" fmla="*/ 749395 w 4121675"/>
              <a:gd name="connsiteY11" fmla="*/ 230319 h 1581293"/>
              <a:gd name="connsiteX12" fmla="*/ 835335 w 4121675"/>
              <a:gd name="connsiteY12" fmla="*/ 230319 h 1581293"/>
              <a:gd name="connsiteX13" fmla="*/ 835335 w 4121675"/>
              <a:gd name="connsiteY13" fmla="*/ 261257 h 1581293"/>
              <a:gd name="connsiteX14" fmla="*/ 1027840 w 4121675"/>
              <a:gd name="connsiteY14" fmla="*/ 261257 h 1581293"/>
              <a:gd name="connsiteX15" fmla="*/ 1027840 w 4121675"/>
              <a:gd name="connsiteY15" fmla="*/ 295633 h 1581293"/>
              <a:gd name="connsiteX16" fmla="*/ 1134406 w 4121675"/>
              <a:gd name="connsiteY16" fmla="*/ 295633 h 1581293"/>
              <a:gd name="connsiteX17" fmla="*/ 1134406 w 4121675"/>
              <a:gd name="connsiteY17" fmla="*/ 354072 h 1581293"/>
              <a:gd name="connsiteX18" fmla="*/ 1185970 w 4121675"/>
              <a:gd name="connsiteY18" fmla="*/ 354072 h 1581293"/>
              <a:gd name="connsiteX19" fmla="*/ 1185970 w 4121675"/>
              <a:gd name="connsiteY19" fmla="*/ 395323 h 1581293"/>
              <a:gd name="connsiteX20" fmla="*/ 1347537 w 4121675"/>
              <a:gd name="connsiteY20" fmla="*/ 395323 h 1581293"/>
              <a:gd name="connsiteX21" fmla="*/ 1347537 w 4121675"/>
              <a:gd name="connsiteY21" fmla="*/ 429699 h 1581293"/>
              <a:gd name="connsiteX22" fmla="*/ 1385350 w 4121675"/>
              <a:gd name="connsiteY22" fmla="*/ 429699 h 1581293"/>
              <a:gd name="connsiteX23" fmla="*/ 1385350 w 4121675"/>
              <a:gd name="connsiteY23" fmla="*/ 474388 h 1581293"/>
              <a:gd name="connsiteX24" fmla="*/ 1460977 w 4121675"/>
              <a:gd name="connsiteY24" fmla="*/ 474388 h 1581293"/>
              <a:gd name="connsiteX25" fmla="*/ 1460977 w 4121675"/>
              <a:gd name="connsiteY25" fmla="*/ 515639 h 1581293"/>
              <a:gd name="connsiteX26" fmla="*/ 1505666 w 4121675"/>
              <a:gd name="connsiteY26" fmla="*/ 515639 h 1581293"/>
              <a:gd name="connsiteX27" fmla="*/ 1505666 w 4121675"/>
              <a:gd name="connsiteY27" fmla="*/ 649705 h 1581293"/>
              <a:gd name="connsiteX28" fmla="*/ 1835675 w 4121675"/>
              <a:gd name="connsiteY28" fmla="*/ 649705 h 1581293"/>
              <a:gd name="connsiteX29" fmla="*/ 1835675 w 4121675"/>
              <a:gd name="connsiteY29" fmla="*/ 694394 h 1581293"/>
              <a:gd name="connsiteX30" fmla="*/ 1983492 w 4121675"/>
              <a:gd name="connsiteY30" fmla="*/ 694394 h 1581293"/>
              <a:gd name="connsiteX31" fmla="*/ 1983492 w 4121675"/>
              <a:gd name="connsiteY31" fmla="*/ 749396 h 1581293"/>
              <a:gd name="connsiteX32" fmla="*/ 2275687 w 4121675"/>
              <a:gd name="connsiteY32" fmla="*/ 749396 h 1581293"/>
              <a:gd name="connsiteX33" fmla="*/ 2275687 w 4121675"/>
              <a:gd name="connsiteY33" fmla="*/ 897212 h 1581293"/>
              <a:gd name="connsiteX34" fmla="*/ 2636634 w 4121675"/>
              <a:gd name="connsiteY34" fmla="*/ 897212 h 1581293"/>
              <a:gd name="connsiteX35" fmla="*/ 2636634 w 4121675"/>
              <a:gd name="connsiteY35" fmla="*/ 972839 h 1581293"/>
              <a:gd name="connsiteX36" fmla="*/ 3097272 w 4121675"/>
              <a:gd name="connsiteY36" fmla="*/ 972839 h 1581293"/>
              <a:gd name="connsiteX37" fmla="*/ 3097272 w 4121675"/>
              <a:gd name="connsiteY37" fmla="*/ 1086280 h 1581293"/>
              <a:gd name="connsiteX38" fmla="*/ 3289777 w 4121675"/>
              <a:gd name="connsiteY38" fmla="*/ 1086280 h 1581293"/>
              <a:gd name="connsiteX39" fmla="*/ 3289777 w 4121675"/>
              <a:gd name="connsiteY39" fmla="*/ 1210033 h 1581293"/>
              <a:gd name="connsiteX40" fmla="*/ 3451344 w 4121675"/>
              <a:gd name="connsiteY40" fmla="*/ 1210033 h 1581293"/>
              <a:gd name="connsiteX41" fmla="*/ 3451344 w 4121675"/>
              <a:gd name="connsiteY41" fmla="*/ 1333787 h 1581293"/>
              <a:gd name="connsiteX42" fmla="*/ 4042610 w 4121675"/>
              <a:gd name="connsiteY42" fmla="*/ 1333787 h 1581293"/>
              <a:gd name="connsiteX43" fmla="*/ 4042610 w 4121675"/>
              <a:gd name="connsiteY43" fmla="*/ 1581293 h 1581293"/>
              <a:gd name="connsiteX44" fmla="*/ 4121675 w 4121675"/>
              <a:gd name="connsiteY44" fmla="*/ 1581293 h 158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21675" h="1581293">
                <a:moveTo>
                  <a:pt x="0" y="0"/>
                </a:moveTo>
                <a:lnTo>
                  <a:pt x="247507" y="0"/>
                </a:lnTo>
                <a:lnTo>
                  <a:pt x="247507" y="51564"/>
                </a:lnTo>
                <a:lnTo>
                  <a:pt x="474388" y="51564"/>
                </a:lnTo>
                <a:lnTo>
                  <a:pt x="474388" y="106566"/>
                </a:lnTo>
                <a:lnTo>
                  <a:pt x="560328" y="106566"/>
                </a:lnTo>
                <a:lnTo>
                  <a:pt x="560328" y="158129"/>
                </a:lnTo>
                <a:lnTo>
                  <a:pt x="629080" y="158129"/>
                </a:lnTo>
                <a:lnTo>
                  <a:pt x="629080" y="195943"/>
                </a:lnTo>
                <a:lnTo>
                  <a:pt x="749395" y="195943"/>
                </a:lnTo>
                <a:lnTo>
                  <a:pt x="749395" y="195943"/>
                </a:lnTo>
                <a:lnTo>
                  <a:pt x="749395" y="230319"/>
                </a:lnTo>
                <a:lnTo>
                  <a:pt x="835335" y="230319"/>
                </a:lnTo>
                <a:lnTo>
                  <a:pt x="835335" y="261257"/>
                </a:lnTo>
                <a:lnTo>
                  <a:pt x="1027840" y="261257"/>
                </a:lnTo>
                <a:lnTo>
                  <a:pt x="1027840" y="295633"/>
                </a:lnTo>
                <a:lnTo>
                  <a:pt x="1134406" y="295633"/>
                </a:lnTo>
                <a:lnTo>
                  <a:pt x="1134406" y="354072"/>
                </a:lnTo>
                <a:lnTo>
                  <a:pt x="1185970" y="354072"/>
                </a:lnTo>
                <a:lnTo>
                  <a:pt x="1185970" y="395323"/>
                </a:lnTo>
                <a:lnTo>
                  <a:pt x="1347537" y="395323"/>
                </a:lnTo>
                <a:lnTo>
                  <a:pt x="1347537" y="429699"/>
                </a:lnTo>
                <a:lnTo>
                  <a:pt x="1385350" y="429699"/>
                </a:lnTo>
                <a:lnTo>
                  <a:pt x="1385350" y="474388"/>
                </a:lnTo>
                <a:lnTo>
                  <a:pt x="1460977" y="474388"/>
                </a:lnTo>
                <a:lnTo>
                  <a:pt x="1460977" y="515639"/>
                </a:lnTo>
                <a:lnTo>
                  <a:pt x="1505666" y="515639"/>
                </a:lnTo>
                <a:lnTo>
                  <a:pt x="1505666" y="649705"/>
                </a:lnTo>
                <a:lnTo>
                  <a:pt x="1835675" y="649705"/>
                </a:lnTo>
                <a:lnTo>
                  <a:pt x="1835675" y="694394"/>
                </a:lnTo>
                <a:lnTo>
                  <a:pt x="1983492" y="694394"/>
                </a:lnTo>
                <a:lnTo>
                  <a:pt x="1983492" y="749396"/>
                </a:lnTo>
                <a:lnTo>
                  <a:pt x="2275687" y="749396"/>
                </a:lnTo>
                <a:lnTo>
                  <a:pt x="2275687" y="897212"/>
                </a:lnTo>
                <a:lnTo>
                  <a:pt x="2636634" y="897212"/>
                </a:lnTo>
                <a:lnTo>
                  <a:pt x="2636634" y="972839"/>
                </a:lnTo>
                <a:lnTo>
                  <a:pt x="3097272" y="972839"/>
                </a:lnTo>
                <a:lnTo>
                  <a:pt x="3097272" y="1086280"/>
                </a:lnTo>
                <a:lnTo>
                  <a:pt x="3289777" y="1086280"/>
                </a:lnTo>
                <a:lnTo>
                  <a:pt x="3289777" y="1210033"/>
                </a:lnTo>
                <a:lnTo>
                  <a:pt x="3451344" y="1210033"/>
                </a:lnTo>
                <a:lnTo>
                  <a:pt x="3451344" y="1333787"/>
                </a:lnTo>
                <a:lnTo>
                  <a:pt x="4042610" y="1333787"/>
                </a:lnTo>
                <a:lnTo>
                  <a:pt x="4042610" y="1581293"/>
                </a:lnTo>
                <a:lnTo>
                  <a:pt x="4121675" y="1581293"/>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4" name="Freeform 113">
            <a:extLst>
              <a:ext uri="{FF2B5EF4-FFF2-40B4-BE49-F238E27FC236}">
                <a16:creationId xmlns:a16="http://schemas.microsoft.com/office/drawing/2014/main" id="{229B84A3-C860-D81A-013B-49D7F42C834F}"/>
              </a:ext>
            </a:extLst>
          </p:cNvPr>
          <p:cNvSpPr/>
          <p:nvPr/>
        </p:nvSpPr>
        <p:spPr bwMode="auto">
          <a:xfrm>
            <a:off x="5881926" y="2587271"/>
            <a:ext cx="3757290" cy="1674108"/>
          </a:xfrm>
          <a:custGeom>
            <a:avLst/>
            <a:gdLst>
              <a:gd name="connsiteX0" fmla="*/ 0 w 3757290"/>
              <a:gd name="connsiteY0" fmla="*/ 0 h 1674108"/>
              <a:gd name="connsiteX1" fmla="*/ 75627 w 3757290"/>
              <a:gd name="connsiteY1" fmla="*/ 0 h 1674108"/>
              <a:gd name="connsiteX2" fmla="*/ 75627 w 3757290"/>
              <a:gd name="connsiteY2" fmla="*/ 37813 h 1674108"/>
              <a:gd name="connsiteX3" fmla="*/ 137504 w 3757290"/>
              <a:gd name="connsiteY3" fmla="*/ 37813 h 1674108"/>
              <a:gd name="connsiteX4" fmla="*/ 137504 w 3757290"/>
              <a:gd name="connsiteY4" fmla="*/ 37813 h 1674108"/>
              <a:gd name="connsiteX5" fmla="*/ 137504 w 3757290"/>
              <a:gd name="connsiteY5" fmla="*/ 72189 h 1674108"/>
              <a:gd name="connsiteX6" fmla="*/ 275008 w 3757290"/>
              <a:gd name="connsiteY6" fmla="*/ 72189 h 1674108"/>
              <a:gd name="connsiteX7" fmla="*/ 275008 w 3757290"/>
              <a:gd name="connsiteY7" fmla="*/ 113440 h 1674108"/>
              <a:gd name="connsiteX8" fmla="*/ 323134 w 3757290"/>
              <a:gd name="connsiteY8" fmla="*/ 113440 h 1674108"/>
              <a:gd name="connsiteX9" fmla="*/ 323134 w 3757290"/>
              <a:gd name="connsiteY9" fmla="*/ 178755 h 1674108"/>
              <a:gd name="connsiteX10" fmla="*/ 323134 w 3757290"/>
              <a:gd name="connsiteY10" fmla="*/ 178755 h 1674108"/>
              <a:gd name="connsiteX11" fmla="*/ 354072 w 3757290"/>
              <a:gd name="connsiteY11" fmla="*/ 178755 h 1674108"/>
              <a:gd name="connsiteX12" fmla="*/ 354072 w 3757290"/>
              <a:gd name="connsiteY12" fmla="*/ 240631 h 1674108"/>
              <a:gd name="connsiteX13" fmla="*/ 405636 w 3757290"/>
              <a:gd name="connsiteY13" fmla="*/ 240631 h 1674108"/>
              <a:gd name="connsiteX14" fmla="*/ 405636 w 3757290"/>
              <a:gd name="connsiteY14" fmla="*/ 305946 h 1674108"/>
              <a:gd name="connsiteX15" fmla="*/ 405636 w 3757290"/>
              <a:gd name="connsiteY15" fmla="*/ 305946 h 1674108"/>
              <a:gd name="connsiteX16" fmla="*/ 436575 w 3757290"/>
              <a:gd name="connsiteY16" fmla="*/ 305946 h 1674108"/>
              <a:gd name="connsiteX17" fmla="*/ 436575 w 3757290"/>
              <a:gd name="connsiteY17" fmla="*/ 340322 h 1674108"/>
              <a:gd name="connsiteX18" fmla="*/ 481263 w 3757290"/>
              <a:gd name="connsiteY18" fmla="*/ 340322 h 1674108"/>
              <a:gd name="connsiteX19" fmla="*/ 481263 w 3757290"/>
              <a:gd name="connsiteY19" fmla="*/ 374697 h 1674108"/>
              <a:gd name="connsiteX20" fmla="*/ 567203 w 3757290"/>
              <a:gd name="connsiteY20" fmla="*/ 374697 h 1674108"/>
              <a:gd name="connsiteX21" fmla="*/ 567203 w 3757290"/>
              <a:gd name="connsiteY21" fmla="*/ 409073 h 1674108"/>
              <a:gd name="connsiteX22" fmla="*/ 673769 w 3757290"/>
              <a:gd name="connsiteY22" fmla="*/ 409073 h 1674108"/>
              <a:gd name="connsiteX23" fmla="*/ 673769 w 3757290"/>
              <a:gd name="connsiteY23" fmla="*/ 409073 h 1674108"/>
              <a:gd name="connsiteX24" fmla="*/ 673769 w 3757290"/>
              <a:gd name="connsiteY24" fmla="*/ 440012 h 1674108"/>
              <a:gd name="connsiteX25" fmla="*/ 711582 w 3757290"/>
              <a:gd name="connsiteY25" fmla="*/ 440012 h 1674108"/>
              <a:gd name="connsiteX26" fmla="*/ 711582 w 3757290"/>
              <a:gd name="connsiteY26" fmla="*/ 470950 h 1674108"/>
              <a:gd name="connsiteX27" fmla="*/ 745958 w 3757290"/>
              <a:gd name="connsiteY27" fmla="*/ 470950 h 1674108"/>
              <a:gd name="connsiteX28" fmla="*/ 745958 w 3757290"/>
              <a:gd name="connsiteY28" fmla="*/ 505326 h 1674108"/>
              <a:gd name="connsiteX29" fmla="*/ 804397 w 3757290"/>
              <a:gd name="connsiteY29" fmla="*/ 505326 h 1674108"/>
              <a:gd name="connsiteX30" fmla="*/ 804397 w 3757290"/>
              <a:gd name="connsiteY30" fmla="*/ 543140 h 1674108"/>
              <a:gd name="connsiteX31" fmla="*/ 835336 w 3757290"/>
              <a:gd name="connsiteY31" fmla="*/ 543140 h 1674108"/>
              <a:gd name="connsiteX32" fmla="*/ 835336 w 3757290"/>
              <a:gd name="connsiteY32" fmla="*/ 611891 h 1674108"/>
              <a:gd name="connsiteX33" fmla="*/ 873149 w 3757290"/>
              <a:gd name="connsiteY33" fmla="*/ 611891 h 1674108"/>
              <a:gd name="connsiteX34" fmla="*/ 873149 w 3757290"/>
              <a:gd name="connsiteY34" fmla="*/ 653143 h 1674108"/>
              <a:gd name="connsiteX35" fmla="*/ 873149 w 3757290"/>
              <a:gd name="connsiteY35" fmla="*/ 653143 h 1674108"/>
              <a:gd name="connsiteX36" fmla="*/ 907525 w 3757290"/>
              <a:gd name="connsiteY36" fmla="*/ 653143 h 1674108"/>
              <a:gd name="connsiteX37" fmla="*/ 907525 w 3757290"/>
              <a:gd name="connsiteY37" fmla="*/ 718457 h 1674108"/>
              <a:gd name="connsiteX38" fmla="*/ 1014090 w 3757290"/>
              <a:gd name="connsiteY38" fmla="*/ 718457 h 1674108"/>
              <a:gd name="connsiteX39" fmla="*/ 1014090 w 3757290"/>
              <a:gd name="connsiteY39" fmla="*/ 770021 h 1674108"/>
              <a:gd name="connsiteX40" fmla="*/ 1055342 w 3757290"/>
              <a:gd name="connsiteY40" fmla="*/ 770021 h 1674108"/>
              <a:gd name="connsiteX41" fmla="*/ 1055342 w 3757290"/>
              <a:gd name="connsiteY41" fmla="*/ 814710 h 1674108"/>
              <a:gd name="connsiteX42" fmla="*/ 1182533 w 3757290"/>
              <a:gd name="connsiteY42" fmla="*/ 814710 h 1674108"/>
              <a:gd name="connsiteX43" fmla="*/ 1182533 w 3757290"/>
              <a:gd name="connsiteY43" fmla="*/ 855961 h 1674108"/>
              <a:gd name="connsiteX44" fmla="*/ 1230659 w 3757290"/>
              <a:gd name="connsiteY44" fmla="*/ 855961 h 1674108"/>
              <a:gd name="connsiteX45" fmla="*/ 1230659 w 3757290"/>
              <a:gd name="connsiteY45" fmla="*/ 907525 h 1674108"/>
              <a:gd name="connsiteX46" fmla="*/ 1405976 w 3757290"/>
              <a:gd name="connsiteY46" fmla="*/ 907525 h 1674108"/>
              <a:gd name="connsiteX47" fmla="*/ 1405976 w 3757290"/>
              <a:gd name="connsiteY47" fmla="*/ 965964 h 1674108"/>
              <a:gd name="connsiteX48" fmla="*/ 1839113 w 3757290"/>
              <a:gd name="connsiteY48" fmla="*/ 965964 h 1674108"/>
              <a:gd name="connsiteX49" fmla="*/ 1839113 w 3757290"/>
              <a:gd name="connsiteY49" fmla="*/ 1055341 h 1674108"/>
              <a:gd name="connsiteX50" fmla="*/ 2093495 w 3757290"/>
              <a:gd name="connsiteY50" fmla="*/ 1055341 h 1674108"/>
              <a:gd name="connsiteX51" fmla="*/ 2093495 w 3757290"/>
              <a:gd name="connsiteY51" fmla="*/ 1151594 h 1674108"/>
              <a:gd name="connsiteX52" fmla="*/ 2134746 w 3757290"/>
              <a:gd name="connsiteY52" fmla="*/ 1151594 h 1674108"/>
              <a:gd name="connsiteX53" fmla="*/ 2134746 w 3757290"/>
              <a:gd name="connsiteY53" fmla="*/ 1247846 h 1674108"/>
              <a:gd name="connsiteX54" fmla="*/ 2230999 w 3757290"/>
              <a:gd name="connsiteY54" fmla="*/ 1247846 h 1674108"/>
              <a:gd name="connsiteX55" fmla="*/ 2230999 w 3757290"/>
              <a:gd name="connsiteY55" fmla="*/ 1347537 h 1674108"/>
              <a:gd name="connsiteX56" fmla="*/ 2533507 w 3757290"/>
              <a:gd name="connsiteY56" fmla="*/ 1347537 h 1674108"/>
              <a:gd name="connsiteX57" fmla="*/ 2533507 w 3757290"/>
              <a:gd name="connsiteY57" fmla="*/ 1505666 h 1674108"/>
              <a:gd name="connsiteX58" fmla="*/ 3509784 w 3757290"/>
              <a:gd name="connsiteY58" fmla="*/ 1505666 h 1674108"/>
              <a:gd name="connsiteX59" fmla="*/ 3509784 w 3757290"/>
              <a:gd name="connsiteY59" fmla="*/ 1674108 h 1674108"/>
              <a:gd name="connsiteX60" fmla="*/ 3757290 w 3757290"/>
              <a:gd name="connsiteY60" fmla="*/ 1674108 h 167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757290" h="1674108">
                <a:moveTo>
                  <a:pt x="0" y="0"/>
                </a:moveTo>
                <a:lnTo>
                  <a:pt x="75627" y="0"/>
                </a:lnTo>
                <a:lnTo>
                  <a:pt x="75627" y="37813"/>
                </a:lnTo>
                <a:lnTo>
                  <a:pt x="137504" y="37813"/>
                </a:lnTo>
                <a:lnTo>
                  <a:pt x="137504" y="37813"/>
                </a:lnTo>
                <a:lnTo>
                  <a:pt x="137504" y="72189"/>
                </a:lnTo>
                <a:lnTo>
                  <a:pt x="275008" y="72189"/>
                </a:lnTo>
                <a:lnTo>
                  <a:pt x="275008" y="113440"/>
                </a:lnTo>
                <a:lnTo>
                  <a:pt x="323134" y="113440"/>
                </a:lnTo>
                <a:lnTo>
                  <a:pt x="323134" y="178755"/>
                </a:lnTo>
                <a:lnTo>
                  <a:pt x="323134" y="178755"/>
                </a:lnTo>
                <a:lnTo>
                  <a:pt x="354072" y="178755"/>
                </a:lnTo>
                <a:lnTo>
                  <a:pt x="354072" y="240631"/>
                </a:lnTo>
                <a:lnTo>
                  <a:pt x="405636" y="240631"/>
                </a:lnTo>
                <a:lnTo>
                  <a:pt x="405636" y="305946"/>
                </a:lnTo>
                <a:lnTo>
                  <a:pt x="405636" y="305946"/>
                </a:lnTo>
                <a:lnTo>
                  <a:pt x="436575" y="305946"/>
                </a:lnTo>
                <a:lnTo>
                  <a:pt x="436575" y="340322"/>
                </a:lnTo>
                <a:lnTo>
                  <a:pt x="481263" y="340322"/>
                </a:lnTo>
                <a:lnTo>
                  <a:pt x="481263" y="374697"/>
                </a:lnTo>
                <a:lnTo>
                  <a:pt x="567203" y="374697"/>
                </a:lnTo>
                <a:lnTo>
                  <a:pt x="567203" y="409073"/>
                </a:lnTo>
                <a:lnTo>
                  <a:pt x="673769" y="409073"/>
                </a:lnTo>
                <a:lnTo>
                  <a:pt x="673769" y="409073"/>
                </a:lnTo>
                <a:lnTo>
                  <a:pt x="673769" y="440012"/>
                </a:lnTo>
                <a:lnTo>
                  <a:pt x="711582" y="440012"/>
                </a:lnTo>
                <a:lnTo>
                  <a:pt x="711582" y="470950"/>
                </a:lnTo>
                <a:lnTo>
                  <a:pt x="745958" y="470950"/>
                </a:lnTo>
                <a:lnTo>
                  <a:pt x="745958" y="505326"/>
                </a:lnTo>
                <a:lnTo>
                  <a:pt x="804397" y="505326"/>
                </a:lnTo>
                <a:lnTo>
                  <a:pt x="804397" y="543140"/>
                </a:lnTo>
                <a:lnTo>
                  <a:pt x="835336" y="543140"/>
                </a:lnTo>
                <a:lnTo>
                  <a:pt x="835336" y="611891"/>
                </a:lnTo>
                <a:lnTo>
                  <a:pt x="873149" y="611891"/>
                </a:lnTo>
                <a:lnTo>
                  <a:pt x="873149" y="653143"/>
                </a:lnTo>
                <a:lnTo>
                  <a:pt x="873149" y="653143"/>
                </a:lnTo>
                <a:lnTo>
                  <a:pt x="907525" y="653143"/>
                </a:lnTo>
                <a:lnTo>
                  <a:pt x="907525" y="718457"/>
                </a:lnTo>
                <a:lnTo>
                  <a:pt x="1014090" y="718457"/>
                </a:lnTo>
                <a:lnTo>
                  <a:pt x="1014090" y="770021"/>
                </a:lnTo>
                <a:lnTo>
                  <a:pt x="1055342" y="770021"/>
                </a:lnTo>
                <a:lnTo>
                  <a:pt x="1055342" y="814710"/>
                </a:lnTo>
                <a:lnTo>
                  <a:pt x="1182533" y="814710"/>
                </a:lnTo>
                <a:lnTo>
                  <a:pt x="1182533" y="855961"/>
                </a:lnTo>
                <a:lnTo>
                  <a:pt x="1230659" y="855961"/>
                </a:lnTo>
                <a:lnTo>
                  <a:pt x="1230659" y="907525"/>
                </a:lnTo>
                <a:lnTo>
                  <a:pt x="1405976" y="907525"/>
                </a:lnTo>
                <a:lnTo>
                  <a:pt x="1405976" y="965964"/>
                </a:lnTo>
                <a:lnTo>
                  <a:pt x="1839113" y="965964"/>
                </a:lnTo>
                <a:lnTo>
                  <a:pt x="1839113" y="1055341"/>
                </a:lnTo>
                <a:lnTo>
                  <a:pt x="2093495" y="1055341"/>
                </a:lnTo>
                <a:lnTo>
                  <a:pt x="2093495" y="1151594"/>
                </a:lnTo>
                <a:lnTo>
                  <a:pt x="2134746" y="1151594"/>
                </a:lnTo>
                <a:lnTo>
                  <a:pt x="2134746" y="1247846"/>
                </a:lnTo>
                <a:lnTo>
                  <a:pt x="2230999" y="1247846"/>
                </a:lnTo>
                <a:lnTo>
                  <a:pt x="2230999" y="1347537"/>
                </a:lnTo>
                <a:lnTo>
                  <a:pt x="2533507" y="1347537"/>
                </a:lnTo>
                <a:lnTo>
                  <a:pt x="2533507" y="1505666"/>
                </a:lnTo>
                <a:lnTo>
                  <a:pt x="3509784" y="1505666"/>
                </a:lnTo>
                <a:lnTo>
                  <a:pt x="3509784" y="1674108"/>
                </a:lnTo>
                <a:lnTo>
                  <a:pt x="3757290" y="1674108"/>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BCD7F21E-43B0-1D4D-886E-32F7DAF3DFB6}"/>
              </a:ext>
            </a:extLst>
          </p:cNvPr>
          <p:cNvSpPr>
            <a:spLocks noGrp="1"/>
          </p:cNvSpPr>
          <p:nvPr>
            <p:ph type="title"/>
          </p:nvPr>
        </p:nvSpPr>
        <p:spPr>
          <a:xfrm>
            <a:off x="540659" y="201036"/>
            <a:ext cx="11184423" cy="914400"/>
          </a:xfrm>
        </p:spPr>
        <p:txBody>
          <a:bodyPr/>
          <a:lstStyle/>
          <a:p>
            <a:pPr algn="ctr"/>
            <a:r>
              <a:rPr lang="en-US" dirty="0">
                <a:solidFill>
                  <a:srgbClr val="C00000"/>
                </a:solidFill>
              </a:rPr>
              <a:t>RR6: </a:t>
            </a:r>
            <a:r>
              <a:rPr lang="en-US" noProof="0" dirty="0">
                <a:solidFill>
                  <a:srgbClr val="C00000"/>
                </a:solidFill>
                <a:latin typeface="+mj-lt"/>
                <a:ea typeface="Roboto Cn" panose="02000000000000000000" pitchFamily="2" charset="0"/>
              </a:rPr>
              <a:t>3 Factors Predict Survival Benefit </a:t>
            </a:r>
            <a:r>
              <a:rPr lang="en-US" dirty="0">
                <a:solidFill>
                  <a:srgbClr val="C00000"/>
                </a:solidFill>
              </a:rPr>
              <a:t>With </a:t>
            </a:r>
            <a:br>
              <a:rPr lang="en-US" dirty="0">
                <a:solidFill>
                  <a:srgbClr val="C00000"/>
                </a:solidFill>
              </a:rPr>
            </a:br>
            <a:r>
              <a:rPr lang="en-US" dirty="0">
                <a:solidFill>
                  <a:srgbClr val="C00000"/>
                </a:solidFill>
              </a:rPr>
              <a:t>Ruxolitinib in Patients With MF </a:t>
            </a:r>
          </a:p>
        </p:txBody>
      </p:sp>
      <p:sp>
        <p:nvSpPr>
          <p:cNvPr id="4" name="Content Placeholder 3">
            <a:extLst>
              <a:ext uri="{FF2B5EF4-FFF2-40B4-BE49-F238E27FC236}">
                <a16:creationId xmlns:a16="http://schemas.microsoft.com/office/drawing/2014/main" id="{FD082673-7091-3358-527D-7F303E460BC3}"/>
              </a:ext>
            </a:extLst>
          </p:cNvPr>
          <p:cNvSpPr>
            <a:spLocks noGrp="1"/>
          </p:cNvSpPr>
          <p:nvPr>
            <p:ph idx="1"/>
          </p:nvPr>
        </p:nvSpPr>
        <p:spPr>
          <a:xfrm>
            <a:off x="609759" y="1499380"/>
            <a:ext cx="9379051" cy="580572"/>
          </a:xfrm>
        </p:spPr>
        <p:txBody>
          <a:bodyPr/>
          <a:lstStyle/>
          <a:p>
            <a:pPr marL="251460" indent="-251460"/>
            <a:r>
              <a:rPr lang="en-US" sz="1800"/>
              <a:t>Assessment of potential predictors of survival in patients with intermediate-1 risk or </a:t>
            </a:r>
            <a:br>
              <a:rPr lang="en-US" sz="1800"/>
            </a:br>
            <a:r>
              <a:rPr lang="en-US" sz="1800"/>
              <a:t>higher MF who had been treated with ruxolitinib for ≥6 mo in an observational study </a:t>
            </a:r>
          </a:p>
        </p:txBody>
      </p:sp>
      <p:sp>
        <p:nvSpPr>
          <p:cNvPr id="5" name="Text Box 15">
            <a:extLst>
              <a:ext uri="{FF2B5EF4-FFF2-40B4-BE49-F238E27FC236}">
                <a16:creationId xmlns:a16="http://schemas.microsoft.com/office/drawing/2014/main" id="{7B00F2F9-0A96-90EF-6D4A-53A732AC6456}"/>
              </a:ext>
            </a:extLst>
          </p:cNvPr>
          <p:cNvSpPr txBox="1">
            <a:spLocks noChangeArrowheads="1"/>
          </p:cNvSpPr>
          <p:nvPr/>
        </p:nvSpPr>
        <p:spPr bwMode="auto">
          <a:xfrm>
            <a:off x="411481" y="6368632"/>
            <a:ext cx="2338069"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456651"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1"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Maffioli. Blood Adv. 2022;6:1855</a:t>
            </a:r>
            <a:r>
              <a:rPr kumimoji="0" lang="nl-NL" altLang="en-US" sz="1200" b="0" i="0" u="none" strike="noStrike" kern="1200" cap="none" spc="-11"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 </a:t>
            </a:r>
          </a:p>
        </p:txBody>
      </p:sp>
      <p:sp>
        <p:nvSpPr>
          <p:cNvPr id="9" name="Text Box 15">
            <a:extLst>
              <a:ext uri="{FF2B5EF4-FFF2-40B4-BE49-F238E27FC236}">
                <a16:creationId xmlns:a16="http://schemas.microsoft.com/office/drawing/2014/main" id="{9D34992E-7BF3-FFD3-8C77-8342C4742FC4}"/>
              </a:ext>
            </a:extLst>
          </p:cNvPr>
          <p:cNvSpPr txBox="1">
            <a:spLocks noChangeArrowheads="1"/>
          </p:cNvSpPr>
          <p:nvPr/>
        </p:nvSpPr>
        <p:spPr bwMode="auto">
          <a:xfrm>
            <a:off x="5854917" y="2038325"/>
            <a:ext cx="4475255" cy="307777"/>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456651"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11"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OS by RR6 Risk Group (Training Cohort)</a:t>
            </a:r>
            <a:endParaRPr kumimoji="0" lang="nl-NL" altLang="en-US" sz="1400" b="1" i="0" u="none" strike="noStrike" kern="1200" cap="none" spc="-11"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AA39DD1C-E77A-E7B6-1D9D-6798109D7D09}"/>
              </a:ext>
            </a:extLst>
          </p:cNvPr>
          <p:cNvGrpSpPr/>
          <p:nvPr/>
        </p:nvGrpSpPr>
        <p:grpSpPr>
          <a:xfrm>
            <a:off x="178055" y="2155594"/>
            <a:ext cx="4835692" cy="3838148"/>
            <a:chOff x="899968" y="2192170"/>
            <a:chExt cx="4835692" cy="3838148"/>
          </a:xfrm>
        </p:grpSpPr>
        <p:sp>
          <p:nvSpPr>
            <p:cNvPr id="2" name="Rectangle 1">
              <a:extLst>
                <a:ext uri="{FF2B5EF4-FFF2-40B4-BE49-F238E27FC236}">
                  <a16:creationId xmlns:a16="http://schemas.microsoft.com/office/drawing/2014/main" id="{FEC76E48-A8D3-5087-9275-052401D27A44}"/>
                </a:ext>
              </a:extLst>
            </p:cNvPr>
            <p:cNvSpPr/>
            <p:nvPr/>
          </p:nvSpPr>
          <p:spPr>
            <a:xfrm>
              <a:off x="2168203" y="5087690"/>
              <a:ext cx="2444612" cy="94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Response to ruxolitinib after </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 mo of treatment: </a:t>
              </a:r>
              <a:r>
                <a:rPr kumimoji="0" lang="en-US" sz="1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RR6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Calculator at www.rr6.eu</a:t>
              </a:r>
            </a:p>
          </p:txBody>
        </p:sp>
        <p:sp>
          <p:nvSpPr>
            <p:cNvPr id="6" name="Arrow: Down 5">
              <a:extLst>
                <a:ext uri="{FF2B5EF4-FFF2-40B4-BE49-F238E27FC236}">
                  <a16:creationId xmlns:a16="http://schemas.microsoft.com/office/drawing/2014/main" id="{D539F467-BF59-E5EC-B0BF-1BE9A941E2C2}"/>
                </a:ext>
              </a:extLst>
            </p:cNvPr>
            <p:cNvSpPr/>
            <p:nvPr/>
          </p:nvSpPr>
          <p:spPr>
            <a:xfrm rot="16200000">
              <a:off x="4586425" y="5347694"/>
              <a:ext cx="433138" cy="366745"/>
            </a:xfrm>
            <a:prstGeom prst="downArrow">
              <a:avLst>
                <a:gd name="adj1" fmla="val 64150"/>
                <a:gd name="adj2" fmla="val 53122"/>
              </a:avLst>
            </a:prstGeom>
            <a:solidFill>
              <a:srgbClr val="015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BFA04FE7-D674-CFB9-67FD-380BA10AE760}"/>
                </a:ext>
              </a:extLst>
            </p:cNvPr>
            <p:cNvSpPr/>
            <p:nvPr/>
          </p:nvSpPr>
          <p:spPr>
            <a:xfrm>
              <a:off x="2482850" y="5718512"/>
              <a:ext cx="1813666" cy="2286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C44E959F-AC8A-E553-A4C0-E6D5265DCAC4}"/>
                </a:ext>
              </a:extLst>
            </p:cNvPr>
            <p:cNvSpPr/>
            <p:nvPr/>
          </p:nvSpPr>
          <p:spPr>
            <a:xfrm>
              <a:off x="2168203" y="2662093"/>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3" name="Rectangle 12">
              <a:extLst>
                <a:ext uri="{FF2B5EF4-FFF2-40B4-BE49-F238E27FC236}">
                  <a16:creationId xmlns:a16="http://schemas.microsoft.com/office/drawing/2014/main" id="{0C185D7B-06E8-19DE-B6C4-4F6D3F637094}"/>
                </a:ext>
              </a:extLst>
            </p:cNvPr>
            <p:cNvSpPr/>
            <p:nvPr/>
          </p:nvSpPr>
          <p:spPr>
            <a:xfrm>
              <a:off x="3058105" y="2662093"/>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4" name="Rectangle 13">
              <a:extLst>
                <a:ext uri="{FF2B5EF4-FFF2-40B4-BE49-F238E27FC236}">
                  <a16:creationId xmlns:a16="http://schemas.microsoft.com/office/drawing/2014/main" id="{0338AB23-D0C0-6A87-3F2F-35F14F185DE7}"/>
                </a:ext>
              </a:extLst>
            </p:cNvPr>
            <p:cNvSpPr/>
            <p:nvPr/>
          </p:nvSpPr>
          <p:spPr>
            <a:xfrm>
              <a:off x="3956732" y="2662093"/>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 name="Rectangle 14">
              <a:extLst>
                <a:ext uri="{FF2B5EF4-FFF2-40B4-BE49-F238E27FC236}">
                  <a16:creationId xmlns:a16="http://schemas.microsoft.com/office/drawing/2014/main" id="{15815FAA-E251-C626-3DF3-EC4FC7FCC658}"/>
                </a:ext>
              </a:extLst>
            </p:cNvPr>
            <p:cNvSpPr/>
            <p:nvPr/>
          </p:nvSpPr>
          <p:spPr>
            <a:xfrm>
              <a:off x="2168203" y="3398303"/>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6" name="Rectangle 15">
              <a:extLst>
                <a:ext uri="{FF2B5EF4-FFF2-40B4-BE49-F238E27FC236}">
                  <a16:creationId xmlns:a16="http://schemas.microsoft.com/office/drawing/2014/main" id="{86D0DB93-D9EA-EA30-7D6F-E35C2D693E0B}"/>
                </a:ext>
              </a:extLst>
            </p:cNvPr>
            <p:cNvSpPr/>
            <p:nvPr/>
          </p:nvSpPr>
          <p:spPr>
            <a:xfrm>
              <a:off x="3058105" y="3398303"/>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7" name="Rectangle 16">
              <a:extLst>
                <a:ext uri="{FF2B5EF4-FFF2-40B4-BE49-F238E27FC236}">
                  <a16:creationId xmlns:a16="http://schemas.microsoft.com/office/drawing/2014/main" id="{2C038A78-9C42-D4D9-8F83-345ED2D09DD9}"/>
                </a:ext>
              </a:extLst>
            </p:cNvPr>
            <p:cNvSpPr/>
            <p:nvPr/>
          </p:nvSpPr>
          <p:spPr>
            <a:xfrm>
              <a:off x="3956732" y="3398303"/>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8" name="Rectangle 17">
              <a:extLst>
                <a:ext uri="{FF2B5EF4-FFF2-40B4-BE49-F238E27FC236}">
                  <a16:creationId xmlns:a16="http://schemas.microsoft.com/office/drawing/2014/main" id="{EEC5B05E-3F6A-D776-C3C8-60D61BF0F0AB}"/>
                </a:ext>
              </a:extLst>
            </p:cNvPr>
            <p:cNvSpPr/>
            <p:nvPr/>
          </p:nvSpPr>
          <p:spPr>
            <a:xfrm>
              <a:off x="2168203" y="4119057"/>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9" name="Rectangle 18">
              <a:extLst>
                <a:ext uri="{FF2B5EF4-FFF2-40B4-BE49-F238E27FC236}">
                  <a16:creationId xmlns:a16="http://schemas.microsoft.com/office/drawing/2014/main" id="{10BDBE0C-4695-BAC2-DDF6-A53717ECDE09}"/>
                </a:ext>
              </a:extLst>
            </p:cNvPr>
            <p:cNvSpPr/>
            <p:nvPr/>
          </p:nvSpPr>
          <p:spPr>
            <a:xfrm>
              <a:off x="3058105" y="4119057"/>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20" name="Rectangle 19">
              <a:extLst>
                <a:ext uri="{FF2B5EF4-FFF2-40B4-BE49-F238E27FC236}">
                  <a16:creationId xmlns:a16="http://schemas.microsoft.com/office/drawing/2014/main" id="{430DEE24-544D-8DA1-5D5C-1D62A4165E72}"/>
                </a:ext>
              </a:extLst>
            </p:cNvPr>
            <p:cNvSpPr/>
            <p:nvPr/>
          </p:nvSpPr>
          <p:spPr>
            <a:xfrm>
              <a:off x="3956732" y="4119057"/>
              <a:ext cx="656083" cy="611488"/>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21" name="TextBox 20">
              <a:extLst>
                <a:ext uri="{FF2B5EF4-FFF2-40B4-BE49-F238E27FC236}">
                  <a16:creationId xmlns:a16="http://schemas.microsoft.com/office/drawing/2014/main" id="{E603BAE7-9F27-96B9-0C62-40265FBBDF3F}"/>
                </a:ext>
              </a:extLst>
            </p:cNvPr>
            <p:cNvSpPr txBox="1"/>
            <p:nvPr/>
          </p:nvSpPr>
          <p:spPr>
            <a:xfrm>
              <a:off x="2013637" y="2192170"/>
              <a:ext cx="94224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RUX Dose Started</a:t>
              </a:r>
            </a:p>
          </p:txBody>
        </p:sp>
        <p:sp>
          <p:nvSpPr>
            <p:cNvPr id="22" name="TextBox 21">
              <a:extLst>
                <a:ext uri="{FF2B5EF4-FFF2-40B4-BE49-F238E27FC236}">
                  <a16:creationId xmlns:a16="http://schemas.microsoft.com/office/drawing/2014/main" id="{8FF6785E-6CFC-B4A1-4DC5-4774816F51B5}"/>
                </a:ext>
              </a:extLst>
            </p:cNvPr>
            <p:cNvSpPr txBox="1"/>
            <p:nvPr/>
          </p:nvSpPr>
          <p:spPr>
            <a:xfrm>
              <a:off x="2915023" y="2198694"/>
              <a:ext cx="94224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After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Mo</a:t>
              </a:r>
            </a:p>
          </p:txBody>
        </p:sp>
        <p:sp>
          <p:nvSpPr>
            <p:cNvPr id="23" name="TextBox 22">
              <a:extLst>
                <a:ext uri="{FF2B5EF4-FFF2-40B4-BE49-F238E27FC236}">
                  <a16:creationId xmlns:a16="http://schemas.microsoft.com/office/drawing/2014/main" id="{9C9BA5FD-CFA0-6DFA-1BD4-1A800DC7296E}"/>
                </a:ext>
              </a:extLst>
            </p:cNvPr>
            <p:cNvSpPr txBox="1"/>
            <p:nvPr/>
          </p:nvSpPr>
          <p:spPr>
            <a:xfrm>
              <a:off x="3813650" y="2205219"/>
              <a:ext cx="94224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After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 Mo</a:t>
              </a:r>
            </a:p>
          </p:txBody>
        </p:sp>
        <p:sp>
          <p:nvSpPr>
            <p:cNvPr id="24" name="TextBox 23">
              <a:extLst>
                <a:ext uri="{FF2B5EF4-FFF2-40B4-BE49-F238E27FC236}">
                  <a16:creationId xmlns:a16="http://schemas.microsoft.com/office/drawing/2014/main" id="{43D7BBD7-09D5-21BA-211C-87BA10A8AF05}"/>
                </a:ext>
              </a:extLst>
            </p:cNvPr>
            <p:cNvSpPr txBox="1"/>
            <p:nvPr/>
          </p:nvSpPr>
          <p:spPr>
            <a:xfrm>
              <a:off x="1014911" y="2600699"/>
              <a:ext cx="1155173" cy="73866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RBC Transfusion Need</a:t>
              </a:r>
            </a:p>
          </p:txBody>
        </p:sp>
        <p:sp>
          <p:nvSpPr>
            <p:cNvPr id="25" name="TextBox 24">
              <a:extLst>
                <a:ext uri="{FF2B5EF4-FFF2-40B4-BE49-F238E27FC236}">
                  <a16:creationId xmlns:a16="http://schemas.microsoft.com/office/drawing/2014/main" id="{68FBEEEC-BF00-9C8E-3E9F-C9FAA226784F}"/>
                </a:ext>
              </a:extLst>
            </p:cNvPr>
            <p:cNvSpPr txBox="1"/>
            <p:nvPr/>
          </p:nvSpPr>
          <p:spPr>
            <a:xfrm>
              <a:off x="899968" y="3337651"/>
              <a:ext cx="1270116" cy="73866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Spleen Length Reduction ≤30% </a:t>
              </a:r>
            </a:p>
          </p:txBody>
        </p:sp>
        <p:sp>
          <p:nvSpPr>
            <p:cNvPr id="26" name="TextBox 25">
              <a:extLst>
                <a:ext uri="{FF2B5EF4-FFF2-40B4-BE49-F238E27FC236}">
                  <a16:creationId xmlns:a16="http://schemas.microsoft.com/office/drawing/2014/main" id="{9F2269D5-FA2D-EEDB-5D85-467E6C63DB8D}"/>
                </a:ext>
              </a:extLst>
            </p:cNvPr>
            <p:cNvSpPr txBox="1"/>
            <p:nvPr/>
          </p:nvSpPr>
          <p:spPr>
            <a:xfrm>
              <a:off x="1014911" y="4162388"/>
              <a:ext cx="1155173" cy="52322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RUX Dose &lt;20 mg BID</a:t>
              </a:r>
            </a:p>
          </p:txBody>
        </p:sp>
        <p:sp>
          <p:nvSpPr>
            <p:cNvPr id="27" name="Arrow: Down 26">
              <a:extLst>
                <a:ext uri="{FF2B5EF4-FFF2-40B4-BE49-F238E27FC236}">
                  <a16:creationId xmlns:a16="http://schemas.microsoft.com/office/drawing/2014/main" id="{5E633A5D-43F2-E911-18ED-4CB75C63A90C}"/>
                </a:ext>
              </a:extLst>
            </p:cNvPr>
            <p:cNvSpPr/>
            <p:nvPr/>
          </p:nvSpPr>
          <p:spPr>
            <a:xfrm>
              <a:off x="2429087" y="4770691"/>
              <a:ext cx="134314" cy="316067"/>
            </a:xfrm>
            <a:prstGeom prst="downArrow">
              <a:avLst/>
            </a:prstGeom>
            <a:solidFill>
              <a:srgbClr val="015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 name="Arrow: Down 27">
              <a:extLst>
                <a:ext uri="{FF2B5EF4-FFF2-40B4-BE49-F238E27FC236}">
                  <a16:creationId xmlns:a16="http://schemas.microsoft.com/office/drawing/2014/main" id="{8E22F855-5C06-35CB-7E8F-2D803DE739F6}"/>
                </a:ext>
              </a:extLst>
            </p:cNvPr>
            <p:cNvSpPr/>
            <p:nvPr/>
          </p:nvSpPr>
          <p:spPr>
            <a:xfrm>
              <a:off x="3318988" y="4770691"/>
              <a:ext cx="134314" cy="316067"/>
            </a:xfrm>
            <a:prstGeom prst="downArrow">
              <a:avLst/>
            </a:prstGeom>
            <a:solidFill>
              <a:srgbClr val="015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Arrow: Down 28">
              <a:extLst>
                <a:ext uri="{FF2B5EF4-FFF2-40B4-BE49-F238E27FC236}">
                  <a16:creationId xmlns:a16="http://schemas.microsoft.com/office/drawing/2014/main" id="{59ED55D1-3A4E-D001-7DD3-4CE7A8506C5A}"/>
                </a:ext>
              </a:extLst>
            </p:cNvPr>
            <p:cNvSpPr/>
            <p:nvPr/>
          </p:nvSpPr>
          <p:spPr>
            <a:xfrm>
              <a:off x="4212424" y="4770691"/>
              <a:ext cx="134314" cy="316067"/>
            </a:xfrm>
            <a:prstGeom prst="downArrow">
              <a:avLst/>
            </a:prstGeom>
            <a:solidFill>
              <a:srgbClr val="015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F9BDEA62-5611-80B8-CC0B-DF0A8E25EB66}"/>
                </a:ext>
              </a:extLst>
            </p:cNvPr>
            <p:cNvSpPr txBox="1"/>
            <p:nvPr/>
          </p:nvSpPr>
          <p:spPr>
            <a:xfrm>
              <a:off x="4654838" y="2612856"/>
              <a:ext cx="1080822"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HR = 2.32 </a:t>
              </a:r>
            </a:p>
          </p:txBody>
        </p:sp>
      </p:grpSp>
      <p:sp>
        <p:nvSpPr>
          <p:cNvPr id="31" name="TextBox 30">
            <a:extLst>
              <a:ext uri="{FF2B5EF4-FFF2-40B4-BE49-F238E27FC236}">
                <a16:creationId xmlns:a16="http://schemas.microsoft.com/office/drawing/2014/main" id="{8047338A-98BC-7397-D7DB-56CD49A4730D}"/>
              </a:ext>
            </a:extLst>
          </p:cNvPr>
          <p:cNvSpPr txBox="1"/>
          <p:nvPr/>
        </p:nvSpPr>
        <p:spPr>
          <a:xfrm>
            <a:off x="5724109" y="5827348"/>
            <a:ext cx="5387235" cy="523220"/>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The RR6 model was validated in another cohort of patients </a:t>
            </a:r>
            <a:br>
              <a:rPr kumimoji="0" lang="en-US" sz="14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(n = 40; </a:t>
            </a:r>
            <a:r>
              <a:rPr kumimoji="0" lang="en-US" sz="1400" b="0" i="1" u="none" strike="noStrike" kern="1200" cap="none" spc="0" normalizeH="0" baseline="0" noProof="0">
                <a:ln>
                  <a:noFill/>
                </a:ln>
                <a:solidFill>
                  <a:srgbClr val="000000"/>
                </a:solidFill>
                <a:effectLst/>
                <a:uLnTx/>
                <a:uFillTx/>
                <a:latin typeface="Calibri"/>
                <a:ea typeface="+mn-ea"/>
                <a:cs typeface="Arial" panose="020B0604020202020204" pitchFamily="34" charset="0"/>
              </a:rPr>
              <a:t>P </a:t>
            </a:r>
            <a:r>
              <a:rPr kumimoji="0" lang="en-US" sz="14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.0276) treated with ruxolitinib at Moffitt Cancer Center</a:t>
            </a:r>
          </a:p>
        </p:txBody>
      </p:sp>
      <p:sp>
        <p:nvSpPr>
          <p:cNvPr id="33" name="Freeform 32">
            <a:extLst>
              <a:ext uri="{FF2B5EF4-FFF2-40B4-BE49-F238E27FC236}">
                <a16:creationId xmlns:a16="http://schemas.microsoft.com/office/drawing/2014/main" id="{8F6BC2D8-29C8-969F-8F96-3B7F82F796CE}"/>
              </a:ext>
            </a:extLst>
          </p:cNvPr>
          <p:cNvSpPr/>
          <p:nvPr/>
        </p:nvSpPr>
        <p:spPr bwMode="auto">
          <a:xfrm>
            <a:off x="5867647" y="2519624"/>
            <a:ext cx="4582048" cy="1894114"/>
          </a:xfrm>
          <a:custGeom>
            <a:avLst/>
            <a:gdLst>
              <a:gd name="connsiteX0" fmla="*/ 0 w 4582048"/>
              <a:gd name="connsiteY0" fmla="*/ 0 h 1894114"/>
              <a:gd name="connsiteX1" fmla="*/ 0 w 4582048"/>
              <a:gd name="connsiteY1" fmla="*/ 1894114 h 1894114"/>
              <a:gd name="connsiteX2" fmla="*/ 75363 w 4582048"/>
              <a:gd name="connsiteY2" fmla="*/ 1894114 h 1894114"/>
              <a:gd name="connsiteX3" fmla="*/ 4582048 w 4582048"/>
              <a:gd name="connsiteY3" fmla="*/ 1894114 h 1894114"/>
            </a:gdLst>
            <a:ahLst/>
            <a:cxnLst>
              <a:cxn ang="0">
                <a:pos x="connsiteX0" y="connsiteY0"/>
              </a:cxn>
              <a:cxn ang="0">
                <a:pos x="connsiteX1" y="connsiteY1"/>
              </a:cxn>
              <a:cxn ang="0">
                <a:pos x="connsiteX2" y="connsiteY2"/>
              </a:cxn>
              <a:cxn ang="0">
                <a:pos x="connsiteX3" y="connsiteY3"/>
              </a:cxn>
            </a:cxnLst>
            <a:rect l="l" t="t" r="r" b="b"/>
            <a:pathLst>
              <a:path w="4582048" h="1894114">
                <a:moveTo>
                  <a:pt x="0" y="0"/>
                </a:moveTo>
                <a:lnTo>
                  <a:pt x="0" y="1894114"/>
                </a:lnTo>
                <a:lnTo>
                  <a:pt x="75363" y="1894114"/>
                </a:lnTo>
                <a:lnTo>
                  <a:pt x="4582048" y="1894114"/>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6" name="Group 55">
            <a:extLst>
              <a:ext uri="{FF2B5EF4-FFF2-40B4-BE49-F238E27FC236}">
                <a16:creationId xmlns:a16="http://schemas.microsoft.com/office/drawing/2014/main" id="{F7939FD1-343C-77BC-B51D-375A394FBE53}"/>
              </a:ext>
            </a:extLst>
          </p:cNvPr>
          <p:cNvGrpSpPr/>
          <p:nvPr/>
        </p:nvGrpSpPr>
        <p:grpSpPr>
          <a:xfrm>
            <a:off x="5809197" y="2602556"/>
            <a:ext cx="64008" cy="1807097"/>
            <a:chOff x="5925345" y="2831156"/>
            <a:chExt cx="64008" cy="1807097"/>
          </a:xfrm>
        </p:grpSpPr>
        <p:cxnSp>
          <p:nvCxnSpPr>
            <p:cNvPr id="36" name="Straight Connector 35">
              <a:extLst>
                <a:ext uri="{FF2B5EF4-FFF2-40B4-BE49-F238E27FC236}">
                  <a16:creationId xmlns:a16="http://schemas.microsoft.com/office/drawing/2014/main" id="{B7A3FC8A-F2B9-CB80-C372-193A4189034E}"/>
                </a:ext>
              </a:extLst>
            </p:cNvPr>
            <p:cNvCxnSpPr>
              <a:cxnSpLocks/>
            </p:cNvCxnSpPr>
            <p:nvPr/>
          </p:nvCxnSpPr>
          <p:spPr bwMode="auto">
            <a:xfrm>
              <a:off x="5925345" y="283115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78F471F5-2C9E-81A0-C3E5-27C2541A966B}"/>
                </a:ext>
              </a:extLst>
            </p:cNvPr>
            <p:cNvCxnSpPr>
              <a:cxnSpLocks/>
            </p:cNvCxnSpPr>
            <p:nvPr/>
          </p:nvCxnSpPr>
          <p:spPr bwMode="auto">
            <a:xfrm>
              <a:off x="5925345" y="328293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405DCB5A-E7CE-D3B2-75F9-05013802FAB5}"/>
                </a:ext>
              </a:extLst>
            </p:cNvPr>
            <p:cNvCxnSpPr>
              <a:cxnSpLocks/>
            </p:cNvCxnSpPr>
            <p:nvPr/>
          </p:nvCxnSpPr>
          <p:spPr bwMode="auto">
            <a:xfrm>
              <a:off x="5925345" y="373470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6E48B3FF-8230-D4B6-13E9-BCD9D9FDEEA9}"/>
                </a:ext>
              </a:extLst>
            </p:cNvPr>
            <p:cNvCxnSpPr>
              <a:cxnSpLocks/>
            </p:cNvCxnSpPr>
            <p:nvPr/>
          </p:nvCxnSpPr>
          <p:spPr bwMode="auto">
            <a:xfrm>
              <a:off x="5925345" y="418647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10A1A7F1-CFA9-9FBD-5F4D-969E86905E22}"/>
                </a:ext>
              </a:extLst>
            </p:cNvPr>
            <p:cNvCxnSpPr>
              <a:cxnSpLocks/>
            </p:cNvCxnSpPr>
            <p:nvPr/>
          </p:nvCxnSpPr>
          <p:spPr bwMode="auto">
            <a:xfrm>
              <a:off x="5925345" y="4638253"/>
              <a:ext cx="64008" cy="0"/>
            </a:xfrm>
            <a:prstGeom prst="line">
              <a:avLst/>
            </a:prstGeom>
            <a:noFill/>
            <a:ln w="28575" cap="flat" cmpd="sng" algn="ctr">
              <a:solidFill>
                <a:schemeClr val="bg1"/>
              </a:solidFill>
              <a:prstDash val="solid"/>
              <a:round/>
              <a:headEnd type="none" w="med" len="med"/>
              <a:tailEnd type="none" w="med" len="med"/>
            </a:ln>
            <a:effectLst/>
          </p:spPr>
        </p:cxnSp>
      </p:grpSp>
      <p:grpSp>
        <p:nvGrpSpPr>
          <p:cNvPr id="55" name="Group 54">
            <a:extLst>
              <a:ext uri="{FF2B5EF4-FFF2-40B4-BE49-F238E27FC236}">
                <a16:creationId xmlns:a16="http://schemas.microsoft.com/office/drawing/2014/main" id="{1947149F-D604-FF7B-B487-628037428393}"/>
              </a:ext>
            </a:extLst>
          </p:cNvPr>
          <p:cNvGrpSpPr/>
          <p:nvPr/>
        </p:nvGrpSpPr>
        <p:grpSpPr>
          <a:xfrm>
            <a:off x="5351253" y="2447394"/>
            <a:ext cx="503664" cy="2109281"/>
            <a:chOff x="5466092" y="2662093"/>
            <a:chExt cx="503664" cy="2130940"/>
          </a:xfrm>
        </p:grpSpPr>
        <p:sp>
          <p:nvSpPr>
            <p:cNvPr id="48" name="TextBox 47">
              <a:extLst>
                <a:ext uri="{FF2B5EF4-FFF2-40B4-BE49-F238E27FC236}">
                  <a16:creationId xmlns:a16="http://schemas.microsoft.com/office/drawing/2014/main" id="{5E610F56-CAED-8F44-4245-18D7B3326E89}"/>
                </a:ext>
              </a:extLst>
            </p:cNvPr>
            <p:cNvSpPr txBox="1"/>
            <p:nvPr/>
          </p:nvSpPr>
          <p:spPr bwMode="auto">
            <a:xfrm>
              <a:off x="5466092" y="2662093"/>
              <a:ext cx="503664" cy="31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49" name="TextBox 48">
              <a:extLst>
                <a:ext uri="{FF2B5EF4-FFF2-40B4-BE49-F238E27FC236}">
                  <a16:creationId xmlns:a16="http://schemas.microsoft.com/office/drawing/2014/main" id="{61C222C2-5241-B714-77EA-B55A3CF97491}"/>
                </a:ext>
              </a:extLst>
            </p:cNvPr>
            <p:cNvSpPr txBox="1"/>
            <p:nvPr/>
          </p:nvSpPr>
          <p:spPr bwMode="auto">
            <a:xfrm>
              <a:off x="5466092" y="3117094"/>
              <a:ext cx="503664" cy="31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0.75</a:t>
              </a:r>
            </a:p>
          </p:txBody>
        </p:sp>
        <p:sp>
          <p:nvSpPr>
            <p:cNvPr id="50" name="TextBox 49">
              <a:extLst>
                <a:ext uri="{FF2B5EF4-FFF2-40B4-BE49-F238E27FC236}">
                  <a16:creationId xmlns:a16="http://schemas.microsoft.com/office/drawing/2014/main" id="{DB32F4EE-9CEC-015B-4CE8-D75DE9C8FB65}"/>
                </a:ext>
              </a:extLst>
            </p:cNvPr>
            <p:cNvSpPr txBox="1"/>
            <p:nvPr/>
          </p:nvSpPr>
          <p:spPr bwMode="auto">
            <a:xfrm>
              <a:off x="5466092" y="3572095"/>
              <a:ext cx="503664" cy="31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0.50</a:t>
              </a:r>
            </a:p>
          </p:txBody>
        </p:sp>
        <p:sp>
          <p:nvSpPr>
            <p:cNvPr id="51" name="TextBox 50">
              <a:extLst>
                <a:ext uri="{FF2B5EF4-FFF2-40B4-BE49-F238E27FC236}">
                  <a16:creationId xmlns:a16="http://schemas.microsoft.com/office/drawing/2014/main" id="{E0616456-8FE8-0547-0443-A5C34A950DA9}"/>
                </a:ext>
              </a:extLst>
            </p:cNvPr>
            <p:cNvSpPr txBox="1"/>
            <p:nvPr/>
          </p:nvSpPr>
          <p:spPr bwMode="auto">
            <a:xfrm>
              <a:off x="5466092" y="4027096"/>
              <a:ext cx="503664" cy="31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52" name="TextBox 51">
              <a:extLst>
                <a:ext uri="{FF2B5EF4-FFF2-40B4-BE49-F238E27FC236}">
                  <a16:creationId xmlns:a16="http://schemas.microsoft.com/office/drawing/2014/main" id="{90327A93-F155-4B34-6DF1-41BF86F3A561}"/>
                </a:ext>
              </a:extLst>
            </p:cNvPr>
            <p:cNvSpPr txBox="1"/>
            <p:nvPr/>
          </p:nvSpPr>
          <p:spPr bwMode="auto">
            <a:xfrm>
              <a:off x="5693719" y="4482096"/>
              <a:ext cx="276037" cy="31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54" name="TextBox 53">
            <a:extLst>
              <a:ext uri="{FF2B5EF4-FFF2-40B4-BE49-F238E27FC236}">
                <a16:creationId xmlns:a16="http://schemas.microsoft.com/office/drawing/2014/main" id="{BC0FF77E-EBFC-524F-B30A-21D3F7D668F3}"/>
              </a:ext>
            </a:extLst>
          </p:cNvPr>
          <p:cNvSpPr txBox="1"/>
          <p:nvPr/>
        </p:nvSpPr>
        <p:spPr bwMode="auto">
          <a:xfrm rot="16200000">
            <a:off x="4385616" y="3373883"/>
            <a:ext cx="16335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Overall Survival (%)</a:t>
            </a:r>
          </a:p>
        </p:txBody>
      </p:sp>
      <p:sp>
        <p:nvSpPr>
          <p:cNvPr id="58" name="TextBox 57">
            <a:extLst>
              <a:ext uri="{FF2B5EF4-FFF2-40B4-BE49-F238E27FC236}">
                <a16:creationId xmlns:a16="http://schemas.microsoft.com/office/drawing/2014/main" id="{966AA30C-808A-9A44-D0C9-9330C8CCBFEA}"/>
              </a:ext>
            </a:extLst>
          </p:cNvPr>
          <p:cNvSpPr txBox="1"/>
          <p:nvPr/>
        </p:nvSpPr>
        <p:spPr bwMode="auto">
          <a:xfrm>
            <a:off x="6273975" y="2264934"/>
            <a:ext cx="3811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Risk category         Low         Intermediate         High</a:t>
            </a:r>
          </a:p>
        </p:txBody>
      </p:sp>
      <p:cxnSp>
        <p:nvCxnSpPr>
          <p:cNvPr id="64" name="Straight Connector 63">
            <a:extLst>
              <a:ext uri="{FF2B5EF4-FFF2-40B4-BE49-F238E27FC236}">
                <a16:creationId xmlns:a16="http://schemas.microsoft.com/office/drawing/2014/main" id="{6939BC2A-DB6F-EB05-BCCE-08D81F1FCD96}"/>
              </a:ext>
            </a:extLst>
          </p:cNvPr>
          <p:cNvCxnSpPr/>
          <p:nvPr/>
        </p:nvCxnSpPr>
        <p:spPr bwMode="auto">
          <a:xfrm>
            <a:off x="7420003" y="2425735"/>
            <a:ext cx="219456" cy="0"/>
          </a:xfrm>
          <a:prstGeom prst="line">
            <a:avLst/>
          </a:prstGeom>
          <a:noFill/>
          <a:ln w="28575" cap="flat" cmpd="sng" algn="ctr">
            <a:solidFill>
              <a:schemeClr val="accent4"/>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0754CB54-7C8C-8BDA-F0A8-2155ED0C6AB8}"/>
              </a:ext>
            </a:extLst>
          </p:cNvPr>
          <p:cNvCxnSpPr/>
          <p:nvPr/>
        </p:nvCxnSpPr>
        <p:spPr bwMode="auto">
          <a:xfrm>
            <a:off x="8070558" y="2425735"/>
            <a:ext cx="219456" cy="0"/>
          </a:xfrm>
          <a:prstGeom prst="line">
            <a:avLst/>
          </a:prstGeom>
          <a:noFill/>
          <a:ln w="28575" cap="flat" cmpd="sng" algn="ctr">
            <a:solidFill>
              <a:schemeClr val="accent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704928A7-1E4F-9E4B-849C-BB73851B4118}"/>
              </a:ext>
            </a:extLst>
          </p:cNvPr>
          <p:cNvCxnSpPr/>
          <p:nvPr/>
        </p:nvCxnSpPr>
        <p:spPr bwMode="auto">
          <a:xfrm>
            <a:off x="9371034" y="2425735"/>
            <a:ext cx="219456" cy="0"/>
          </a:xfrm>
          <a:prstGeom prst="line">
            <a:avLst/>
          </a:prstGeom>
          <a:noFill/>
          <a:ln w="28575" cap="flat" cmpd="sng" algn="ctr">
            <a:solidFill>
              <a:schemeClr val="accent3"/>
            </a:solidFill>
            <a:prstDash val="solid"/>
            <a:round/>
            <a:headEnd type="none" w="med" len="med"/>
            <a:tailEnd type="none" w="med" len="med"/>
          </a:ln>
          <a:effectLst/>
        </p:spPr>
      </p:cxnSp>
      <p:sp>
        <p:nvSpPr>
          <p:cNvPr id="68" name="TextBox 67">
            <a:extLst>
              <a:ext uri="{FF2B5EF4-FFF2-40B4-BE49-F238E27FC236}">
                <a16:creationId xmlns:a16="http://schemas.microsoft.com/office/drawing/2014/main" id="{D926390A-F369-487B-E9D9-804FF1957A2A}"/>
              </a:ext>
            </a:extLst>
          </p:cNvPr>
          <p:cNvSpPr txBox="1"/>
          <p:nvPr/>
        </p:nvSpPr>
        <p:spPr bwMode="auto">
          <a:xfrm>
            <a:off x="5960329" y="3981923"/>
            <a:ext cx="8178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&lt;.0001</a:t>
            </a:r>
          </a:p>
        </p:txBody>
      </p:sp>
      <p:sp>
        <p:nvSpPr>
          <p:cNvPr id="69" name="TextBox 68">
            <a:extLst>
              <a:ext uri="{FF2B5EF4-FFF2-40B4-BE49-F238E27FC236}">
                <a16:creationId xmlns:a16="http://schemas.microsoft.com/office/drawing/2014/main" id="{16B70D33-CAD6-E653-CAA6-83785EEA6317}"/>
              </a:ext>
            </a:extLst>
          </p:cNvPr>
          <p:cNvSpPr txBox="1"/>
          <p:nvPr/>
        </p:nvSpPr>
        <p:spPr bwMode="auto">
          <a:xfrm>
            <a:off x="7363093" y="4593581"/>
            <a:ext cx="1331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Follow-up (Mo)</a:t>
            </a:r>
          </a:p>
        </p:txBody>
      </p:sp>
      <p:sp>
        <p:nvSpPr>
          <p:cNvPr id="71" name="TextBox 70">
            <a:extLst>
              <a:ext uri="{FF2B5EF4-FFF2-40B4-BE49-F238E27FC236}">
                <a16:creationId xmlns:a16="http://schemas.microsoft.com/office/drawing/2014/main" id="{8EC3E362-0DDD-FF8B-AD1E-21DD8827F46C}"/>
              </a:ext>
            </a:extLst>
          </p:cNvPr>
          <p:cNvSpPr txBox="1"/>
          <p:nvPr/>
        </p:nvSpPr>
        <p:spPr bwMode="auto">
          <a:xfrm>
            <a:off x="10705210" y="2681600"/>
            <a:ext cx="718466" cy="461665"/>
          </a:xfrm>
          <a:prstGeom prst="rect">
            <a:avLst/>
          </a:prstGeom>
          <a:solidFill>
            <a:schemeClr val="accent4"/>
          </a:solid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Low risk</a:t>
            </a:r>
            <a:b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mOS NR</a:t>
            </a:r>
          </a:p>
        </p:txBody>
      </p:sp>
      <p:sp>
        <p:nvSpPr>
          <p:cNvPr id="72" name="TextBox 71">
            <a:extLst>
              <a:ext uri="{FF2B5EF4-FFF2-40B4-BE49-F238E27FC236}">
                <a16:creationId xmlns:a16="http://schemas.microsoft.com/office/drawing/2014/main" id="{CBF25FF0-C801-FD54-24DE-FE04C4B6DA35}"/>
              </a:ext>
            </a:extLst>
          </p:cNvPr>
          <p:cNvSpPr txBox="1"/>
          <p:nvPr/>
        </p:nvSpPr>
        <p:spPr bwMode="auto">
          <a:xfrm>
            <a:off x="10603420" y="3276741"/>
            <a:ext cx="922047" cy="461665"/>
          </a:xfrm>
          <a:prstGeom prst="rect">
            <a:avLst/>
          </a:prstGeom>
          <a:solidFill>
            <a:schemeClr val="accent1"/>
          </a:solid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Interm. risk</a:t>
            </a:r>
            <a:b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mOS 61 mo</a:t>
            </a:r>
          </a:p>
        </p:txBody>
      </p:sp>
      <p:sp>
        <p:nvSpPr>
          <p:cNvPr id="73" name="TextBox 72">
            <a:extLst>
              <a:ext uri="{FF2B5EF4-FFF2-40B4-BE49-F238E27FC236}">
                <a16:creationId xmlns:a16="http://schemas.microsoft.com/office/drawing/2014/main" id="{4C39BCB5-5680-65C8-1913-BD87D54F7488}"/>
              </a:ext>
            </a:extLst>
          </p:cNvPr>
          <p:cNvSpPr txBox="1"/>
          <p:nvPr/>
        </p:nvSpPr>
        <p:spPr bwMode="auto">
          <a:xfrm>
            <a:off x="10603421" y="3860139"/>
            <a:ext cx="922047" cy="461665"/>
          </a:xfrm>
          <a:prstGeom prst="rect">
            <a:avLst/>
          </a:prstGeom>
          <a:solidFill>
            <a:schemeClr val="accent3"/>
          </a:solidFill>
          <a:ln w="28575">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High risk</a:t>
            </a:r>
            <a:b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mOS 33 mo</a:t>
            </a:r>
          </a:p>
        </p:txBody>
      </p:sp>
      <p:grpSp>
        <p:nvGrpSpPr>
          <p:cNvPr id="74" name="Group 73">
            <a:extLst>
              <a:ext uri="{FF2B5EF4-FFF2-40B4-BE49-F238E27FC236}">
                <a16:creationId xmlns:a16="http://schemas.microsoft.com/office/drawing/2014/main" id="{150EBB16-47BD-FCF4-7A7E-0786723243D2}"/>
              </a:ext>
            </a:extLst>
          </p:cNvPr>
          <p:cNvGrpSpPr/>
          <p:nvPr/>
        </p:nvGrpSpPr>
        <p:grpSpPr>
          <a:xfrm rot="16200000">
            <a:off x="7975339" y="2308398"/>
            <a:ext cx="64008" cy="4279392"/>
            <a:chOff x="5925345" y="2831156"/>
            <a:chExt cx="64008" cy="1807097"/>
          </a:xfrm>
        </p:grpSpPr>
        <p:cxnSp>
          <p:nvCxnSpPr>
            <p:cNvPr id="75" name="Straight Connector 74">
              <a:extLst>
                <a:ext uri="{FF2B5EF4-FFF2-40B4-BE49-F238E27FC236}">
                  <a16:creationId xmlns:a16="http://schemas.microsoft.com/office/drawing/2014/main" id="{B3F0462A-0C3E-3456-8076-430ECA93CB2A}"/>
                </a:ext>
              </a:extLst>
            </p:cNvPr>
            <p:cNvCxnSpPr>
              <a:cxnSpLocks/>
            </p:cNvCxnSpPr>
            <p:nvPr/>
          </p:nvCxnSpPr>
          <p:spPr bwMode="auto">
            <a:xfrm>
              <a:off x="5925345" y="283115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9CD29EBC-51CB-8F5F-9CD1-E232DE2EC7E2}"/>
                </a:ext>
              </a:extLst>
            </p:cNvPr>
            <p:cNvCxnSpPr>
              <a:cxnSpLocks/>
            </p:cNvCxnSpPr>
            <p:nvPr/>
          </p:nvCxnSpPr>
          <p:spPr bwMode="auto">
            <a:xfrm>
              <a:off x="5925345" y="328293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D72259B0-03C3-9D6A-DD0D-B4801F9EEAAE}"/>
                </a:ext>
              </a:extLst>
            </p:cNvPr>
            <p:cNvCxnSpPr>
              <a:cxnSpLocks/>
            </p:cNvCxnSpPr>
            <p:nvPr/>
          </p:nvCxnSpPr>
          <p:spPr bwMode="auto">
            <a:xfrm>
              <a:off x="5925345" y="373470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0747F9A2-4C5A-C9FC-2CBE-5CBBC6B92821}"/>
                </a:ext>
              </a:extLst>
            </p:cNvPr>
            <p:cNvCxnSpPr>
              <a:cxnSpLocks/>
            </p:cNvCxnSpPr>
            <p:nvPr/>
          </p:nvCxnSpPr>
          <p:spPr bwMode="auto">
            <a:xfrm>
              <a:off x="5925345" y="418647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672D7BE-8227-CE10-B6D0-FB4256DCE4C0}"/>
                </a:ext>
              </a:extLst>
            </p:cNvPr>
            <p:cNvCxnSpPr>
              <a:cxnSpLocks/>
            </p:cNvCxnSpPr>
            <p:nvPr/>
          </p:nvCxnSpPr>
          <p:spPr bwMode="auto">
            <a:xfrm>
              <a:off x="5925345" y="4638253"/>
              <a:ext cx="64008" cy="0"/>
            </a:xfrm>
            <a:prstGeom prst="line">
              <a:avLst/>
            </a:prstGeom>
            <a:noFill/>
            <a:ln w="28575" cap="flat" cmpd="sng" algn="ctr">
              <a:solidFill>
                <a:schemeClr val="bg1"/>
              </a:solidFill>
              <a:prstDash val="solid"/>
              <a:round/>
              <a:headEnd type="none" w="med" len="med"/>
              <a:tailEnd type="none" w="med" len="med"/>
            </a:ln>
            <a:effectLst/>
          </p:spPr>
        </p:cxnSp>
      </p:grpSp>
      <p:grpSp>
        <p:nvGrpSpPr>
          <p:cNvPr id="85" name="Group 84">
            <a:extLst>
              <a:ext uri="{FF2B5EF4-FFF2-40B4-BE49-F238E27FC236}">
                <a16:creationId xmlns:a16="http://schemas.microsoft.com/office/drawing/2014/main" id="{F70519BA-B56F-6ADF-F0AB-39747662F779}"/>
              </a:ext>
            </a:extLst>
          </p:cNvPr>
          <p:cNvGrpSpPr/>
          <p:nvPr/>
        </p:nvGrpSpPr>
        <p:grpSpPr>
          <a:xfrm>
            <a:off x="5729626" y="4423044"/>
            <a:ext cx="4648220" cy="307777"/>
            <a:chOff x="5890990" y="4651644"/>
            <a:chExt cx="4648220" cy="307777"/>
          </a:xfrm>
        </p:grpSpPr>
        <p:sp>
          <p:nvSpPr>
            <p:cNvPr id="80" name="TextBox 79">
              <a:extLst>
                <a:ext uri="{FF2B5EF4-FFF2-40B4-BE49-F238E27FC236}">
                  <a16:creationId xmlns:a16="http://schemas.microsoft.com/office/drawing/2014/main" id="{3B63D483-18BF-DC10-5BC2-CA9294631989}"/>
                </a:ext>
              </a:extLst>
            </p:cNvPr>
            <p:cNvSpPr txBox="1"/>
            <p:nvPr/>
          </p:nvSpPr>
          <p:spPr bwMode="auto">
            <a:xfrm>
              <a:off x="5890990" y="465164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81" name="TextBox 80">
              <a:extLst>
                <a:ext uri="{FF2B5EF4-FFF2-40B4-BE49-F238E27FC236}">
                  <a16:creationId xmlns:a16="http://schemas.microsoft.com/office/drawing/2014/main" id="{4776EA9E-8393-BB13-2D41-03E7B19D2711}"/>
                </a:ext>
              </a:extLst>
            </p:cNvPr>
            <p:cNvSpPr txBox="1"/>
            <p:nvPr/>
          </p:nvSpPr>
          <p:spPr bwMode="auto">
            <a:xfrm>
              <a:off x="6913536" y="4651644"/>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25</a:t>
              </a:r>
            </a:p>
          </p:txBody>
        </p:sp>
        <p:sp>
          <p:nvSpPr>
            <p:cNvPr id="82" name="TextBox 81">
              <a:extLst>
                <a:ext uri="{FF2B5EF4-FFF2-40B4-BE49-F238E27FC236}">
                  <a16:creationId xmlns:a16="http://schemas.microsoft.com/office/drawing/2014/main" id="{6E1CF0A3-3646-50EA-1848-6D03B96726BC}"/>
                </a:ext>
              </a:extLst>
            </p:cNvPr>
            <p:cNvSpPr txBox="1"/>
            <p:nvPr/>
          </p:nvSpPr>
          <p:spPr bwMode="auto">
            <a:xfrm>
              <a:off x="7993158" y="4651644"/>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83" name="TextBox 82">
              <a:extLst>
                <a:ext uri="{FF2B5EF4-FFF2-40B4-BE49-F238E27FC236}">
                  <a16:creationId xmlns:a16="http://schemas.microsoft.com/office/drawing/2014/main" id="{6633C742-91CA-2369-2BBE-6E1EBBC5B181}"/>
                </a:ext>
              </a:extLst>
            </p:cNvPr>
            <p:cNvSpPr txBox="1"/>
            <p:nvPr/>
          </p:nvSpPr>
          <p:spPr bwMode="auto">
            <a:xfrm>
              <a:off x="9057637" y="4651644"/>
              <a:ext cx="367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75</a:t>
              </a:r>
            </a:p>
          </p:txBody>
        </p:sp>
        <p:sp>
          <p:nvSpPr>
            <p:cNvPr id="84" name="TextBox 83">
              <a:extLst>
                <a:ext uri="{FF2B5EF4-FFF2-40B4-BE49-F238E27FC236}">
                  <a16:creationId xmlns:a16="http://schemas.microsoft.com/office/drawing/2014/main" id="{06162229-8C2C-F237-8404-3D7411DF5839}"/>
                </a:ext>
              </a:extLst>
            </p:cNvPr>
            <p:cNvSpPr txBox="1"/>
            <p:nvPr/>
          </p:nvSpPr>
          <p:spPr bwMode="auto">
            <a:xfrm>
              <a:off x="10080430" y="4651644"/>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100</a:t>
              </a:r>
            </a:p>
          </p:txBody>
        </p:sp>
      </p:grpSp>
      <p:grpSp>
        <p:nvGrpSpPr>
          <p:cNvPr id="118" name="Group 117">
            <a:extLst>
              <a:ext uri="{FF2B5EF4-FFF2-40B4-BE49-F238E27FC236}">
                <a16:creationId xmlns:a16="http://schemas.microsoft.com/office/drawing/2014/main" id="{5F32F357-9A50-18AF-F210-7A7A3833FA5D}"/>
              </a:ext>
            </a:extLst>
          </p:cNvPr>
          <p:cNvGrpSpPr/>
          <p:nvPr/>
        </p:nvGrpSpPr>
        <p:grpSpPr>
          <a:xfrm>
            <a:off x="4338272" y="4607871"/>
            <a:ext cx="6105029" cy="1189749"/>
            <a:chOff x="4499636" y="4617015"/>
            <a:chExt cx="6105029" cy="1189749"/>
          </a:xfrm>
        </p:grpSpPr>
        <p:sp>
          <p:nvSpPr>
            <p:cNvPr id="57" name="TextBox 56">
              <a:extLst>
                <a:ext uri="{FF2B5EF4-FFF2-40B4-BE49-F238E27FC236}">
                  <a16:creationId xmlns:a16="http://schemas.microsoft.com/office/drawing/2014/main" id="{509FE219-73B8-B027-2B93-E3CE168AF8B2}"/>
                </a:ext>
              </a:extLst>
            </p:cNvPr>
            <p:cNvSpPr txBox="1"/>
            <p:nvPr/>
          </p:nvSpPr>
          <p:spPr bwMode="auto">
            <a:xfrm rot="16200000">
              <a:off x="4312595" y="5058001"/>
              <a:ext cx="11897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Risk Category</a:t>
              </a:r>
            </a:p>
          </p:txBody>
        </p:sp>
        <p:grpSp>
          <p:nvGrpSpPr>
            <p:cNvPr id="86" name="Group 85">
              <a:extLst>
                <a:ext uri="{FF2B5EF4-FFF2-40B4-BE49-F238E27FC236}">
                  <a16:creationId xmlns:a16="http://schemas.microsoft.com/office/drawing/2014/main" id="{A46ED0B7-9CE0-A357-4224-CEB6C491B647}"/>
                </a:ext>
              </a:extLst>
            </p:cNvPr>
            <p:cNvGrpSpPr/>
            <p:nvPr/>
          </p:nvGrpSpPr>
          <p:grpSpPr>
            <a:xfrm>
              <a:off x="5854556" y="4875505"/>
              <a:ext cx="4583298" cy="646331"/>
              <a:chOff x="5858129" y="4651644"/>
              <a:chExt cx="4583298" cy="646331"/>
            </a:xfrm>
          </p:grpSpPr>
          <p:sp>
            <p:nvSpPr>
              <p:cNvPr id="87" name="TextBox 86">
                <a:extLst>
                  <a:ext uri="{FF2B5EF4-FFF2-40B4-BE49-F238E27FC236}">
                    <a16:creationId xmlns:a16="http://schemas.microsoft.com/office/drawing/2014/main" id="{3EBCE4CA-BB6F-0F6E-9FAD-EE00D0EC1E7B}"/>
                  </a:ext>
                </a:extLst>
              </p:cNvPr>
              <p:cNvSpPr txBox="1"/>
              <p:nvPr/>
            </p:nvSpPr>
            <p:spPr bwMode="auto">
              <a:xfrm>
                <a:off x="5858129" y="4651644"/>
                <a:ext cx="341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36</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67</a:t>
                </a:r>
              </a:p>
            </p:txBody>
          </p:sp>
          <p:sp>
            <p:nvSpPr>
              <p:cNvPr id="88" name="TextBox 87">
                <a:extLst>
                  <a:ext uri="{FF2B5EF4-FFF2-40B4-BE49-F238E27FC236}">
                    <a16:creationId xmlns:a16="http://schemas.microsoft.com/office/drawing/2014/main" id="{EFBE2461-B850-2612-C73D-F921873B39F2}"/>
                  </a:ext>
                </a:extLst>
              </p:cNvPr>
              <p:cNvSpPr txBox="1"/>
              <p:nvPr/>
            </p:nvSpPr>
            <p:spPr bwMode="auto">
              <a:xfrm>
                <a:off x="6926360" y="4651644"/>
                <a:ext cx="341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22</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89" name="TextBox 88">
                <a:extLst>
                  <a:ext uri="{FF2B5EF4-FFF2-40B4-BE49-F238E27FC236}">
                    <a16:creationId xmlns:a16="http://schemas.microsoft.com/office/drawing/2014/main" id="{873970E1-1D6D-8387-408F-E663097CA732}"/>
                  </a:ext>
                </a:extLst>
              </p:cNvPr>
              <p:cNvSpPr txBox="1"/>
              <p:nvPr/>
            </p:nvSpPr>
            <p:spPr bwMode="auto">
              <a:xfrm>
                <a:off x="8005982" y="4651644"/>
                <a:ext cx="341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18</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a:t>
                </a:r>
              </a:p>
            </p:txBody>
          </p:sp>
          <p:sp>
            <p:nvSpPr>
              <p:cNvPr id="90" name="TextBox 89">
                <a:extLst>
                  <a:ext uri="{FF2B5EF4-FFF2-40B4-BE49-F238E27FC236}">
                    <a16:creationId xmlns:a16="http://schemas.microsoft.com/office/drawing/2014/main" id="{1EB59671-550B-499F-44D8-4CEB349113B4}"/>
                  </a:ext>
                </a:extLst>
              </p:cNvPr>
              <p:cNvSpPr txBox="1"/>
              <p:nvPr/>
            </p:nvSpPr>
            <p:spPr bwMode="auto">
              <a:xfrm>
                <a:off x="9109734" y="4651644"/>
                <a:ext cx="263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91" name="TextBox 90">
                <a:extLst>
                  <a:ext uri="{FF2B5EF4-FFF2-40B4-BE49-F238E27FC236}">
                    <a16:creationId xmlns:a16="http://schemas.microsoft.com/office/drawing/2014/main" id="{0EBC0A24-F366-FDF0-FABA-9AFC740327D7}"/>
                  </a:ext>
                </a:extLst>
              </p:cNvPr>
              <p:cNvSpPr txBox="1"/>
              <p:nvPr/>
            </p:nvSpPr>
            <p:spPr bwMode="auto">
              <a:xfrm>
                <a:off x="10178213" y="4651644"/>
                <a:ext cx="263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92" name="TextBox 91">
              <a:extLst>
                <a:ext uri="{FF2B5EF4-FFF2-40B4-BE49-F238E27FC236}">
                  <a16:creationId xmlns:a16="http://schemas.microsoft.com/office/drawing/2014/main" id="{A98D51BA-CFB8-D964-3C00-01977254F2F4}"/>
                </a:ext>
              </a:extLst>
            </p:cNvPr>
            <p:cNvSpPr txBox="1"/>
            <p:nvPr/>
          </p:nvSpPr>
          <p:spPr bwMode="auto">
            <a:xfrm>
              <a:off x="5697451" y="4698259"/>
              <a:ext cx="9749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Number at risk</a:t>
              </a:r>
            </a:p>
          </p:txBody>
        </p:sp>
        <p:sp>
          <p:nvSpPr>
            <p:cNvPr id="93" name="Freeform 92">
              <a:extLst>
                <a:ext uri="{FF2B5EF4-FFF2-40B4-BE49-F238E27FC236}">
                  <a16:creationId xmlns:a16="http://schemas.microsoft.com/office/drawing/2014/main" id="{170A355B-9EC7-86A0-8018-D92F469B5665}"/>
                </a:ext>
              </a:extLst>
            </p:cNvPr>
            <p:cNvSpPr/>
            <p:nvPr/>
          </p:nvSpPr>
          <p:spPr bwMode="auto">
            <a:xfrm>
              <a:off x="5812971" y="4912466"/>
              <a:ext cx="4791694" cy="581890"/>
            </a:xfrm>
            <a:custGeom>
              <a:avLst/>
              <a:gdLst>
                <a:gd name="connsiteX0" fmla="*/ 0 w 4791694"/>
                <a:gd name="connsiteY0" fmla="*/ 0 h 581890"/>
                <a:gd name="connsiteX1" fmla="*/ 0 w 4791694"/>
                <a:gd name="connsiteY1" fmla="*/ 581890 h 581890"/>
                <a:gd name="connsiteX2" fmla="*/ 4791694 w 4791694"/>
                <a:gd name="connsiteY2" fmla="*/ 581890 h 581890"/>
              </a:gdLst>
              <a:ahLst/>
              <a:cxnLst>
                <a:cxn ang="0">
                  <a:pos x="connsiteX0" y="connsiteY0"/>
                </a:cxn>
                <a:cxn ang="0">
                  <a:pos x="connsiteX1" y="connsiteY1"/>
                </a:cxn>
                <a:cxn ang="0">
                  <a:pos x="connsiteX2" y="connsiteY2"/>
                </a:cxn>
              </a:cxnLst>
              <a:rect l="l" t="t" r="r" b="b"/>
              <a:pathLst>
                <a:path w="4791694" h="581890">
                  <a:moveTo>
                    <a:pt x="0" y="0"/>
                  </a:moveTo>
                  <a:lnTo>
                    <a:pt x="0" y="581890"/>
                  </a:lnTo>
                  <a:lnTo>
                    <a:pt x="4791694" y="581890"/>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213CB457-8AAE-BE2D-8C61-9B0C63E3190D}"/>
                </a:ext>
              </a:extLst>
            </p:cNvPr>
            <p:cNvSpPr txBox="1"/>
            <p:nvPr/>
          </p:nvSpPr>
          <p:spPr bwMode="auto">
            <a:xfrm>
              <a:off x="4499636" y="4864911"/>
              <a:ext cx="132921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457200" marR="0" lvl="1" indent="0" algn="r" defTabSz="914400" rtl="0" eaLnBrk="0" fontAlgn="base" latinLnBrk="0" hangingPunct="0">
                <a:lnSpc>
                  <a:spcPct val="100000"/>
                </a:lnSpc>
                <a:spcBef>
                  <a:spcPts val="28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Low</a:t>
              </a:r>
            </a:p>
            <a:p>
              <a:pPr marL="457200" marR="0" lvl="1" indent="0" algn="r" defTabSz="914400" rtl="0" eaLnBrk="0" fontAlgn="base" latinLnBrk="0" hangingPunct="0">
                <a:lnSpc>
                  <a:spcPct val="100000"/>
                </a:lnSpc>
                <a:spcBef>
                  <a:spcPts val="28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Intermediate</a:t>
              </a:r>
            </a:p>
            <a:p>
              <a:pPr marL="457200" marR="0" lvl="1" indent="0" algn="r" defTabSz="914400" rtl="0" eaLnBrk="0" fontAlgn="base" latinLnBrk="0" hangingPunct="0">
                <a:lnSpc>
                  <a:spcPct val="100000"/>
                </a:lnSpc>
                <a:spcBef>
                  <a:spcPts val="28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High</a:t>
              </a:r>
            </a:p>
          </p:txBody>
        </p:sp>
        <p:grpSp>
          <p:nvGrpSpPr>
            <p:cNvPr id="99" name="Group 98">
              <a:extLst>
                <a:ext uri="{FF2B5EF4-FFF2-40B4-BE49-F238E27FC236}">
                  <a16:creationId xmlns:a16="http://schemas.microsoft.com/office/drawing/2014/main" id="{57F206C8-C172-CD25-D909-A63F47B6A530}"/>
                </a:ext>
              </a:extLst>
            </p:cNvPr>
            <p:cNvGrpSpPr/>
            <p:nvPr/>
          </p:nvGrpSpPr>
          <p:grpSpPr>
            <a:xfrm>
              <a:off x="5764838" y="5018967"/>
              <a:ext cx="64008" cy="361621"/>
              <a:chOff x="5748963" y="5284143"/>
              <a:chExt cx="64008" cy="361621"/>
            </a:xfrm>
          </p:grpSpPr>
          <p:cxnSp>
            <p:nvCxnSpPr>
              <p:cNvPr id="96" name="Straight Connector 95">
                <a:extLst>
                  <a:ext uri="{FF2B5EF4-FFF2-40B4-BE49-F238E27FC236}">
                    <a16:creationId xmlns:a16="http://schemas.microsoft.com/office/drawing/2014/main" id="{DE37C24D-C1E7-1549-8749-F77EB689DD6F}"/>
                  </a:ext>
                </a:extLst>
              </p:cNvPr>
              <p:cNvCxnSpPr>
                <a:cxnSpLocks/>
              </p:cNvCxnSpPr>
              <p:nvPr/>
            </p:nvCxnSpPr>
            <p:spPr bwMode="auto">
              <a:xfrm>
                <a:off x="5748963" y="528414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5650E5D5-41D2-4588-F527-AB99FF7FA514}"/>
                  </a:ext>
                </a:extLst>
              </p:cNvPr>
              <p:cNvCxnSpPr>
                <a:cxnSpLocks/>
              </p:cNvCxnSpPr>
              <p:nvPr/>
            </p:nvCxnSpPr>
            <p:spPr bwMode="auto">
              <a:xfrm>
                <a:off x="5748963" y="546495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C49E9107-1142-DF17-6691-378C7343F7BB}"/>
                  </a:ext>
                </a:extLst>
              </p:cNvPr>
              <p:cNvCxnSpPr>
                <a:cxnSpLocks/>
              </p:cNvCxnSpPr>
              <p:nvPr/>
            </p:nvCxnSpPr>
            <p:spPr bwMode="auto">
              <a:xfrm>
                <a:off x="5748963" y="5645764"/>
                <a:ext cx="64008" cy="0"/>
              </a:xfrm>
              <a:prstGeom prst="line">
                <a:avLst/>
              </a:prstGeom>
              <a:noFill/>
              <a:ln w="28575" cap="flat" cmpd="sng" algn="ctr">
                <a:solidFill>
                  <a:schemeClr val="bg1"/>
                </a:solidFill>
                <a:prstDash val="solid"/>
                <a:round/>
                <a:headEnd type="none" w="med" len="med"/>
                <a:tailEnd type="none" w="med" len="med"/>
              </a:ln>
              <a:effectLst/>
            </p:spPr>
          </p:cxnSp>
        </p:grpSp>
        <p:grpSp>
          <p:nvGrpSpPr>
            <p:cNvPr id="100" name="Group 99">
              <a:extLst>
                <a:ext uri="{FF2B5EF4-FFF2-40B4-BE49-F238E27FC236}">
                  <a16:creationId xmlns:a16="http://schemas.microsoft.com/office/drawing/2014/main" id="{63090C34-A91E-4731-D2F2-B6DAD1F0C8BF}"/>
                </a:ext>
              </a:extLst>
            </p:cNvPr>
            <p:cNvGrpSpPr/>
            <p:nvPr/>
          </p:nvGrpSpPr>
          <p:grpSpPr>
            <a:xfrm>
              <a:off x="5913094" y="5480865"/>
              <a:ext cx="4622572" cy="276999"/>
              <a:chOff x="5897402" y="4651644"/>
              <a:chExt cx="4622572" cy="276999"/>
            </a:xfrm>
          </p:grpSpPr>
          <p:sp>
            <p:nvSpPr>
              <p:cNvPr id="101" name="TextBox 100">
                <a:extLst>
                  <a:ext uri="{FF2B5EF4-FFF2-40B4-BE49-F238E27FC236}">
                    <a16:creationId xmlns:a16="http://schemas.microsoft.com/office/drawing/2014/main" id="{3F9DFCAD-37CC-817D-CE13-6737031810EB}"/>
                  </a:ext>
                </a:extLst>
              </p:cNvPr>
              <p:cNvSpPr txBox="1"/>
              <p:nvPr/>
            </p:nvSpPr>
            <p:spPr bwMode="auto">
              <a:xfrm>
                <a:off x="5897402" y="4651644"/>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102" name="TextBox 101">
                <a:extLst>
                  <a:ext uri="{FF2B5EF4-FFF2-40B4-BE49-F238E27FC236}">
                    <a16:creationId xmlns:a16="http://schemas.microsoft.com/office/drawing/2014/main" id="{464CC094-0333-0C91-DBAB-0D764118C650}"/>
                  </a:ext>
                </a:extLst>
              </p:cNvPr>
              <p:cNvSpPr txBox="1"/>
              <p:nvPr/>
            </p:nvSpPr>
            <p:spPr bwMode="auto">
              <a:xfrm>
                <a:off x="6926360" y="4651644"/>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25</a:t>
                </a:r>
              </a:p>
            </p:txBody>
          </p:sp>
          <p:sp>
            <p:nvSpPr>
              <p:cNvPr id="103" name="TextBox 102">
                <a:extLst>
                  <a:ext uri="{FF2B5EF4-FFF2-40B4-BE49-F238E27FC236}">
                    <a16:creationId xmlns:a16="http://schemas.microsoft.com/office/drawing/2014/main" id="{71546798-7E08-A69D-52DF-9024B2FFAA8D}"/>
                  </a:ext>
                </a:extLst>
              </p:cNvPr>
              <p:cNvSpPr txBox="1"/>
              <p:nvPr/>
            </p:nvSpPr>
            <p:spPr bwMode="auto">
              <a:xfrm>
                <a:off x="8005982" y="4651644"/>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104" name="TextBox 103">
                <a:extLst>
                  <a:ext uri="{FF2B5EF4-FFF2-40B4-BE49-F238E27FC236}">
                    <a16:creationId xmlns:a16="http://schemas.microsoft.com/office/drawing/2014/main" id="{3B517ADF-728A-3A40-6E2A-28EE08416749}"/>
                  </a:ext>
                </a:extLst>
              </p:cNvPr>
              <p:cNvSpPr txBox="1"/>
              <p:nvPr/>
            </p:nvSpPr>
            <p:spPr bwMode="auto">
              <a:xfrm>
                <a:off x="9070461" y="4651644"/>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75</a:t>
                </a:r>
              </a:p>
            </p:txBody>
          </p:sp>
          <p:sp>
            <p:nvSpPr>
              <p:cNvPr id="105" name="TextBox 104">
                <a:extLst>
                  <a:ext uri="{FF2B5EF4-FFF2-40B4-BE49-F238E27FC236}">
                    <a16:creationId xmlns:a16="http://schemas.microsoft.com/office/drawing/2014/main" id="{4329CC4A-FFF3-F663-0721-58F84E02FA86}"/>
                  </a:ext>
                </a:extLst>
              </p:cNvPr>
              <p:cNvSpPr txBox="1"/>
              <p:nvPr/>
            </p:nvSpPr>
            <p:spPr bwMode="auto">
              <a:xfrm>
                <a:off x="10099666" y="4651644"/>
                <a:ext cx="420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100</a:t>
                </a:r>
              </a:p>
            </p:txBody>
          </p:sp>
        </p:grpSp>
        <p:grpSp>
          <p:nvGrpSpPr>
            <p:cNvPr id="106" name="Group 105">
              <a:extLst>
                <a:ext uri="{FF2B5EF4-FFF2-40B4-BE49-F238E27FC236}">
                  <a16:creationId xmlns:a16="http://schemas.microsoft.com/office/drawing/2014/main" id="{BB3AF914-5AFA-D738-C7CA-503192F32226}"/>
                </a:ext>
              </a:extLst>
            </p:cNvPr>
            <p:cNvGrpSpPr/>
            <p:nvPr/>
          </p:nvGrpSpPr>
          <p:grpSpPr>
            <a:xfrm rot="16200000">
              <a:off x="8133128" y="3375127"/>
              <a:ext cx="64008" cy="4279392"/>
              <a:chOff x="5925345" y="2831156"/>
              <a:chExt cx="64008" cy="1807097"/>
            </a:xfrm>
          </p:grpSpPr>
          <p:cxnSp>
            <p:nvCxnSpPr>
              <p:cNvPr id="107" name="Straight Connector 106">
                <a:extLst>
                  <a:ext uri="{FF2B5EF4-FFF2-40B4-BE49-F238E27FC236}">
                    <a16:creationId xmlns:a16="http://schemas.microsoft.com/office/drawing/2014/main" id="{97091B82-C126-53F8-2798-258C937BA94D}"/>
                  </a:ext>
                </a:extLst>
              </p:cNvPr>
              <p:cNvCxnSpPr>
                <a:cxnSpLocks/>
              </p:cNvCxnSpPr>
              <p:nvPr/>
            </p:nvCxnSpPr>
            <p:spPr bwMode="auto">
              <a:xfrm>
                <a:off x="5925345" y="283115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306A112D-4606-40AE-9BEC-E0E3AFD31212}"/>
                  </a:ext>
                </a:extLst>
              </p:cNvPr>
              <p:cNvCxnSpPr>
                <a:cxnSpLocks/>
              </p:cNvCxnSpPr>
              <p:nvPr/>
            </p:nvCxnSpPr>
            <p:spPr bwMode="auto">
              <a:xfrm>
                <a:off x="5925345" y="328293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E3D33742-CDF4-0535-9204-D93678DB8515}"/>
                  </a:ext>
                </a:extLst>
              </p:cNvPr>
              <p:cNvCxnSpPr>
                <a:cxnSpLocks/>
              </p:cNvCxnSpPr>
              <p:nvPr/>
            </p:nvCxnSpPr>
            <p:spPr bwMode="auto">
              <a:xfrm>
                <a:off x="5925345" y="373470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9BE6F39-EB46-CEFA-5705-313D0CFFEADA}"/>
                  </a:ext>
                </a:extLst>
              </p:cNvPr>
              <p:cNvCxnSpPr>
                <a:cxnSpLocks/>
              </p:cNvCxnSpPr>
              <p:nvPr/>
            </p:nvCxnSpPr>
            <p:spPr bwMode="auto">
              <a:xfrm>
                <a:off x="5925345" y="418647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7C2E0F65-8089-347B-D2A4-8150C91AC53F}"/>
                  </a:ext>
                </a:extLst>
              </p:cNvPr>
              <p:cNvCxnSpPr>
                <a:cxnSpLocks/>
              </p:cNvCxnSpPr>
              <p:nvPr/>
            </p:nvCxnSpPr>
            <p:spPr bwMode="auto">
              <a:xfrm>
                <a:off x="5925345" y="4638253"/>
                <a:ext cx="64008" cy="0"/>
              </a:xfrm>
              <a:prstGeom prst="line">
                <a:avLst/>
              </a:prstGeom>
              <a:noFill/>
              <a:ln w="28575" cap="flat" cmpd="sng" algn="ctr">
                <a:solidFill>
                  <a:schemeClr val="bg1"/>
                </a:solidFill>
                <a:prstDash val="solid"/>
                <a:round/>
                <a:headEnd type="none" w="med" len="med"/>
                <a:tailEnd type="none" w="med" len="med"/>
              </a:ln>
              <a:effectLst/>
            </p:spPr>
          </p:cxnSp>
        </p:grpSp>
      </p:grpSp>
    </p:spTree>
    <p:extLst>
      <p:ext uri="{BB962C8B-B14F-4D97-AF65-F5344CB8AC3E}">
        <p14:creationId xmlns:p14="http://schemas.microsoft.com/office/powerpoint/2010/main" val="315401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08" name="Rectangle 2"/>
          <p:cNvSpPr>
            <a:spLocks noGrp="1"/>
          </p:cNvSpPr>
          <p:nvPr>
            <p:ph type="title"/>
          </p:nvPr>
        </p:nvSpPr>
        <p:spPr>
          <a:xfrm>
            <a:off x="1981200" y="1"/>
            <a:ext cx="8442960" cy="110331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eaLnBrk="1" hangingPunct="1"/>
            <a:r>
              <a:rPr lang="en-GB" altLang="en-US" sz="2400" dirty="0">
                <a:solidFill>
                  <a:srgbClr val="FFFFFF"/>
                </a:solidFill>
              </a:rPr>
              <a:t>Clinical Needs-Oriented Therapy for MF</a:t>
            </a:r>
          </a:p>
        </p:txBody>
      </p:sp>
      <p:graphicFrame>
        <p:nvGraphicFramePr>
          <p:cNvPr id="9" name="Group 32"/>
          <p:cNvGraphicFramePr>
            <a:graphicFrameLocks noGrp="1"/>
          </p:cNvGraphicFramePr>
          <p:nvPr/>
        </p:nvGraphicFramePr>
        <p:xfrm>
          <a:off x="2069024" y="1509519"/>
          <a:ext cx="8166305" cy="4379992"/>
        </p:xfrm>
        <a:graphic>
          <a:graphicData uri="http://schemas.openxmlformats.org/drawingml/2006/table">
            <a:tbl>
              <a:tblPr/>
              <a:tblGrid>
                <a:gridCol w="3704197">
                  <a:extLst>
                    <a:ext uri="{9D8B030D-6E8A-4147-A177-3AD203B41FA5}">
                      <a16:colId xmlns:a16="http://schemas.microsoft.com/office/drawing/2014/main" val="20000"/>
                    </a:ext>
                  </a:extLst>
                </a:gridCol>
                <a:gridCol w="2231054">
                  <a:extLst>
                    <a:ext uri="{9D8B030D-6E8A-4147-A177-3AD203B41FA5}">
                      <a16:colId xmlns:a16="http://schemas.microsoft.com/office/drawing/2014/main" val="20001"/>
                    </a:ext>
                  </a:extLst>
                </a:gridCol>
                <a:gridCol w="2231054">
                  <a:extLst>
                    <a:ext uri="{9D8B030D-6E8A-4147-A177-3AD203B41FA5}">
                      <a16:colId xmlns:a16="http://schemas.microsoft.com/office/drawing/2014/main" val="2369454929"/>
                    </a:ext>
                  </a:extLst>
                </a:gridCol>
              </a:tblGrid>
              <a:tr h="448054">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Arial" charset="0"/>
                        </a:rPr>
                        <a:t>Clinical Issue</a:t>
                      </a:r>
                    </a:p>
                  </a:txBody>
                  <a:tcPr marL="91411" marR="91411"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Arial" charset="0"/>
                        </a:rPr>
                        <a:t>Treatments</a:t>
                      </a:r>
                    </a:p>
                  </a:txBody>
                  <a:tcPr marL="91411" marR="91411"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477981">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GB" sz="18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rPr>
                        <a:t>Anemia</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ESAs</a:t>
                      </a: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Danazol</a:t>
                      </a: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Corticosteroids</a:t>
                      </a:r>
                    </a:p>
                  </a:txBody>
                  <a:tcPr marL="91411" marR="91411"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Thalidomide, lenalidomide (IMiDs)</a:t>
                      </a:r>
                    </a:p>
                  </a:txBody>
                  <a:tcPr marL="91411" marR="91411"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5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GB" sz="18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rPr>
                        <a:t>Symptomatic splenomegaly </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err="1">
                          <a:solidFill>
                            <a:srgbClr val="000000"/>
                          </a:solidFill>
                          <a:latin typeface="+mn-lt"/>
                          <a:ea typeface="+mn-ea"/>
                          <a:cs typeface="+mn-cs"/>
                        </a:rPr>
                        <a:t>Ruxolitinib</a:t>
                      </a:r>
                      <a:endParaRPr lang="en-GB" sz="1800" kern="1200" baseline="0" dirty="0">
                        <a:solidFill>
                          <a:srgbClr val="000000"/>
                        </a:solidFill>
                        <a:latin typeface="+mn-lt"/>
                        <a:ea typeface="+mn-ea"/>
                        <a:cs typeface="+mn-cs"/>
                      </a:endParaRP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err="1">
                          <a:solidFill>
                            <a:srgbClr val="000000"/>
                          </a:solidFill>
                          <a:latin typeface="+mn-lt"/>
                          <a:ea typeface="+mn-ea"/>
                          <a:cs typeface="+mn-cs"/>
                        </a:rPr>
                        <a:t>Fedratinib</a:t>
                      </a:r>
                      <a:endParaRPr lang="en-GB" sz="1800" kern="1200" baseline="0" dirty="0">
                        <a:solidFill>
                          <a:srgbClr val="000000"/>
                        </a:solidFill>
                        <a:latin typeface="+mn-lt"/>
                        <a:ea typeface="+mn-ea"/>
                        <a:cs typeface="+mn-cs"/>
                      </a:endParaRP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err="1">
                          <a:solidFill>
                            <a:srgbClr val="000000"/>
                          </a:solidFill>
                          <a:latin typeface="+mn-lt"/>
                          <a:ea typeface="+mn-ea"/>
                          <a:cs typeface="+mn-cs"/>
                        </a:rPr>
                        <a:t>Pacritinib</a:t>
                      </a:r>
                      <a:endParaRPr lang="en-GB" sz="1800" kern="1200" baseline="0" dirty="0">
                        <a:solidFill>
                          <a:srgbClr val="000000"/>
                        </a:solidFill>
                        <a:latin typeface="+mn-lt"/>
                        <a:ea typeface="+mn-ea"/>
                        <a:cs typeface="+mn-cs"/>
                      </a:endParaRP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err="1">
                          <a:solidFill>
                            <a:srgbClr val="000000"/>
                          </a:solidFill>
                          <a:latin typeface="+mn-lt"/>
                          <a:ea typeface="+mn-ea"/>
                          <a:cs typeface="+mn-cs"/>
                        </a:rPr>
                        <a:t>Momelotinib</a:t>
                      </a:r>
                      <a:endParaRPr lang="en-GB" sz="1800" kern="1200" baseline="0" dirty="0">
                        <a:solidFill>
                          <a:srgbClr val="000000"/>
                        </a:solidFill>
                        <a:latin typeface="+mn-lt"/>
                        <a:ea typeface="+mn-ea"/>
                        <a:cs typeface="+mn-cs"/>
                      </a:endParaRP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Hydroxyurea</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Cladribine, IMiDs</a:t>
                      </a: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Splenectomy</a:t>
                      </a: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HMAs</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45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GB" sz="18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rPr>
                        <a:t>Constitutional symptoms/QoL</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Ruxolitinib</a:t>
                      </a: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err="1">
                          <a:solidFill>
                            <a:srgbClr val="000000"/>
                          </a:solidFill>
                          <a:latin typeface="+mn-lt"/>
                          <a:ea typeface="+mn-ea"/>
                          <a:cs typeface="+mn-cs"/>
                        </a:rPr>
                        <a:t>Fedratinib</a:t>
                      </a:r>
                      <a:endParaRPr lang="en-GB" sz="1800" kern="1200" baseline="0" dirty="0">
                        <a:solidFill>
                          <a:srgbClr val="000000"/>
                        </a:solidFill>
                        <a:latin typeface="+mn-lt"/>
                        <a:ea typeface="+mn-ea"/>
                        <a:cs typeface="+mn-cs"/>
                      </a:endParaRP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err="1">
                          <a:solidFill>
                            <a:srgbClr val="000000"/>
                          </a:solidFill>
                          <a:latin typeface="+mn-lt"/>
                          <a:ea typeface="+mn-ea"/>
                          <a:cs typeface="+mn-cs"/>
                        </a:rPr>
                        <a:t>Pacritinib</a:t>
                      </a:r>
                      <a:endParaRPr lang="en-GB" sz="1800" kern="1200" baseline="0" dirty="0">
                        <a:solidFill>
                          <a:srgbClr val="000000"/>
                        </a:solidFill>
                        <a:latin typeface="+mn-lt"/>
                        <a:ea typeface="+mn-ea"/>
                        <a:cs typeface="+mn-cs"/>
                      </a:endParaRPr>
                    </a:p>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Corticosteroids</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2222932834"/>
                  </a:ext>
                </a:extLst>
              </a:tr>
              <a:tr h="19118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GB" sz="18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rPr>
                        <a:t>Thrombocytopenia</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285750" marR="0" lvl="0" indent="-173736"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kern="1200" baseline="0" dirty="0">
                          <a:solidFill>
                            <a:srgbClr val="000000"/>
                          </a:solidFill>
                          <a:latin typeface="+mn-lt"/>
                          <a:ea typeface="+mn-ea"/>
                          <a:cs typeface="+mn-cs"/>
                        </a:rPr>
                        <a:t>Thalidomide, danazol</a:t>
                      </a:r>
                    </a:p>
                  </a:txBody>
                  <a:tcPr marL="91445" marR="91445"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Title 1"/>
          <p:cNvSpPr txBox="1">
            <a:spLocks/>
          </p:cNvSpPr>
          <p:nvPr/>
        </p:nvSpPr>
        <p:spPr bwMode="auto">
          <a:xfrm>
            <a:off x="1905000" y="93518"/>
            <a:ext cx="8382000" cy="7198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3000" b="1" kern="1200">
                <a:solidFill>
                  <a:schemeClr val="tx1"/>
                </a:solidFill>
                <a:latin typeface="Arial" charset="0"/>
                <a:ea typeface="Arial" charset="0"/>
                <a:cs typeface="Arial" charset="0"/>
              </a:defRPr>
            </a:lvl1pPr>
            <a:lvl2pPr algn="l" defTabSz="457200" rtl="0" eaLnBrk="1" fontAlgn="base" hangingPunct="1">
              <a:spcBef>
                <a:spcPct val="0"/>
              </a:spcBef>
              <a:spcAft>
                <a:spcPct val="0"/>
              </a:spcAft>
              <a:defRPr sz="3000" b="1">
                <a:solidFill>
                  <a:schemeClr val="tx1"/>
                </a:solidFill>
                <a:latin typeface="Georgia" charset="0"/>
                <a:ea typeface="ＭＳ Ｐゴシック" charset="0"/>
              </a:defRPr>
            </a:lvl2pPr>
            <a:lvl3pPr algn="l" defTabSz="457200" rtl="0" eaLnBrk="1" fontAlgn="base" hangingPunct="1">
              <a:spcBef>
                <a:spcPct val="0"/>
              </a:spcBef>
              <a:spcAft>
                <a:spcPct val="0"/>
              </a:spcAft>
              <a:defRPr sz="3000" b="1">
                <a:solidFill>
                  <a:schemeClr val="tx1"/>
                </a:solidFill>
                <a:latin typeface="Georgia" charset="0"/>
                <a:ea typeface="ＭＳ Ｐゴシック" charset="0"/>
              </a:defRPr>
            </a:lvl3pPr>
            <a:lvl4pPr algn="l" defTabSz="457200" rtl="0" eaLnBrk="1" fontAlgn="base" hangingPunct="1">
              <a:spcBef>
                <a:spcPct val="0"/>
              </a:spcBef>
              <a:spcAft>
                <a:spcPct val="0"/>
              </a:spcAft>
              <a:defRPr sz="3000" b="1">
                <a:solidFill>
                  <a:schemeClr val="tx1"/>
                </a:solidFill>
                <a:latin typeface="Georgia" charset="0"/>
                <a:ea typeface="ＭＳ Ｐゴシック" charset="0"/>
              </a:defRPr>
            </a:lvl4pPr>
            <a:lvl5pPr algn="l" defTabSz="457200" rtl="0" eaLnBrk="1" fontAlgn="base" hangingPunct="1">
              <a:spcBef>
                <a:spcPct val="0"/>
              </a:spcBef>
              <a:spcAft>
                <a:spcPct val="0"/>
              </a:spcAft>
              <a:defRPr sz="3000" b="1">
                <a:solidFill>
                  <a:schemeClr val="tx1"/>
                </a:solidFill>
                <a:latin typeface="Georgia" charset="0"/>
                <a:ea typeface="ＭＳ Ｐゴシック"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Arial" charset="0"/>
                <a:cs typeface="Arial" charset="0"/>
              </a:rPr>
              <a:t>Treatment Approaches to Myelofibrosis</a:t>
            </a:r>
          </a:p>
        </p:txBody>
      </p:sp>
    </p:spTree>
    <p:extLst>
      <p:ext uri="{BB962C8B-B14F-4D97-AF65-F5344CB8AC3E}">
        <p14:creationId xmlns:p14="http://schemas.microsoft.com/office/powerpoint/2010/main" val="2601464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19AC-E54E-5ABF-2D42-9504230AB5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DAE1B3-9FB6-42EA-68FF-C6BAEFFA1343}"/>
              </a:ext>
            </a:extLst>
          </p:cNvPr>
          <p:cNvSpPr>
            <a:spLocks noGrp="1"/>
          </p:cNvSpPr>
          <p:nvPr>
            <p:ph type="title"/>
          </p:nvPr>
        </p:nvSpPr>
        <p:spPr>
          <a:xfrm>
            <a:off x="609600" y="146659"/>
            <a:ext cx="10972800" cy="971510"/>
          </a:xfrm>
        </p:spPr>
        <p:txBody>
          <a:bodyPr>
            <a:normAutofit/>
          </a:bodyPr>
          <a:lstStyle/>
          <a:p>
            <a:r>
              <a:rPr lang="en-US" b="1" dirty="0"/>
              <a:t>NCCN Clinical Practice Guidelines in Oncology (NCCN Guidelines</a:t>
            </a:r>
            <a:r>
              <a:rPr lang="en-US" b="1" baseline="30000" dirty="0"/>
              <a:t>®</a:t>
            </a:r>
            <a:r>
              <a:rPr lang="en-US" b="1" dirty="0"/>
              <a:t>): </a:t>
            </a:r>
            <a:r>
              <a:rPr lang="en-US" b="1" i="1" dirty="0"/>
              <a:t>Management of MF-Associated Anemia</a:t>
            </a:r>
            <a:r>
              <a:rPr lang="en-US" b="1" i="1" baseline="30000" dirty="0"/>
              <a:t>1</a:t>
            </a:r>
            <a:endParaRPr lang="en-US" i="1" baseline="30000" dirty="0"/>
          </a:p>
        </p:txBody>
      </p:sp>
      <p:grpSp>
        <p:nvGrpSpPr>
          <p:cNvPr id="27" name="Group 26">
            <a:extLst>
              <a:ext uri="{FF2B5EF4-FFF2-40B4-BE49-F238E27FC236}">
                <a16:creationId xmlns:a16="http://schemas.microsoft.com/office/drawing/2014/main" id="{9B61F0F5-1B68-23CE-5932-2E3BA8D1858A}"/>
              </a:ext>
            </a:extLst>
          </p:cNvPr>
          <p:cNvGrpSpPr/>
          <p:nvPr/>
        </p:nvGrpSpPr>
        <p:grpSpPr>
          <a:xfrm>
            <a:off x="603285" y="1080490"/>
            <a:ext cx="10985429" cy="4987290"/>
            <a:chOff x="216665" y="1235484"/>
            <a:chExt cx="11676517" cy="5068224"/>
          </a:xfrm>
        </p:grpSpPr>
        <p:grpSp>
          <p:nvGrpSpPr>
            <p:cNvPr id="28" name="Group 27">
              <a:extLst>
                <a:ext uri="{FF2B5EF4-FFF2-40B4-BE49-F238E27FC236}">
                  <a16:creationId xmlns:a16="http://schemas.microsoft.com/office/drawing/2014/main" id="{767E41E2-15F8-F552-47D7-EE5DDBBD407F}"/>
                </a:ext>
              </a:extLst>
            </p:cNvPr>
            <p:cNvGrpSpPr/>
            <p:nvPr/>
          </p:nvGrpSpPr>
          <p:grpSpPr>
            <a:xfrm>
              <a:off x="5649710" y="2581083"/>
              <a:ext cx="4857542" cy="3045726"/>
              <a:chOff x="5569805" y="1735914"/>
              <a:chExt cx="4790210" cy="3045726"/>
            </a:xfrm>
          </p:grpSpPr>
          <p:sp>
            <p:nvSpPr>
              <p:cNvPr id="42" name="Rectangle 41">
                <a:extLst>
                  <a:ext uri="{FF2B5EF4-FFF2-40B4-BE49-F238E27FC236}">
                    <a16:creationId xmlns:a16="http://schemas.microsoft.com/office/drawing/2014/main" id="{73905B2D-069E-CA3E-EEB7-5790FB6607DC}"/>
                  </a:ext>
                </a:extLst>
              </p:cNvPr>
              <p:cNvSpPr/>
              <p:nvPr/>
            </p:nvSpPr>
            <p:spPr>
              <a:xfrm>
                <a:off x="5569805" y="2661894"/>
                <a:ext cx="187037" cy="176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B87D0A22-C1B6-DDCD-1459-5582C17AC2FC}"/>
                  </a:ext>
                </a:extLst>
              </p:cNvPr>
              <p:cNvSpPr/>
              <p:nvPr/>
            </p:nvSpPr>
            <p:spPr>
              <a:xfrm>
                <a:off x="9629187" y="3467334"/>
                <a:ext cx="187037" cy="176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129DA648-AB95-7DCF-8BAF-DF6014C6185D}"/>
                  </a:ext>
                </a:extLst>
              </p:cNvPr>
              <p:cNvSpPr/>
              <p:nvPr/>
            </p:nvSpPr>
            <p:spPr>
              <a:xfrm>
                <a:off x="10211078" y="4570358"/>
                <a:ext cx="148937" cy="211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295CEFD6-B7D1-DD7B-30CE-77FA34E38423}"/>
                  </a:ext>
                </a:extLst>
              </p:cNvPr>
              <p:cNvSpPr/>
              <p:nvPr/>
            </p:nvSpPr>
            <p:spPr>
              <a:xfrm>
                <a:off x="9629187" y="1735914"/>
                <a:ext cx="187037" cy="176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0E08716A-46BC-E81A-593E-9DF90BD5F096}"/>
                  </a:ext>
                </a:extLst>
              </p:cNvPr>
              <p:cNvSpPr/>
              <p:nvPr/>
            </p:nvSpPr>
            <p:spPr>
              <a:xfrm>
                <a:off x="9629187" y="2180908"/>
                <a:ext cx="263237" cy="127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9" name="Rectangle 28">
              <a:extLst>
                <a:ext uri="{FF2B5EF4-FFF2-40B4-BE49-F238E27FC236}">
                  <a16:creationId xmlns:a16="http://schemas.microsoft.com/office/drawing/2014/main" id="{E5F29B6A-1654-89D8-0B73-4A5BF7162369}"/>
                </a:ext>
              </a:extLst>
            </p:cNvPr>
            <p:cNvSpPr/>
            <p:nvPr/>
          </p:nvSpPr>
          <p:spPr>
            <a:xfrm>
              <a:off x="216665" y="2669643"/>
              <a:ext cx="1652270" cy="187731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Assess for and </a:t>
              </a:r>
              <a:b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treat alternative causes of anemia (ie, bleeding, nutritional deficiencies, hemolysis)</a:t>
              </a:r>
            </a:p>
          </p:txBody>
        </p:sp>
        <p:sp>
          <p:nvSpPr>
            <p:cNvPr id="30" name="Rectangle 29">
              <a:extLst>
                <a:ext uri="{FF2B5EF4-FFF2-40B4-BE49-F238E27FC236}">
                  <a16:creationId xmlns:a16="http://schemas.microsoft.com/office/drawing/2014/main" id="{15A39037-2393-E2A4-6BF9-57C0EAF97054}"/>
                </a:ext>
              </a:extLst>
            </p:cNvPr>
            <p:cNvSpPr/>
            <p:nvPr/>
          </p:nvSpPr>
          <p:spPr>
            <a:xfrm>
              <a:off x="7979116" y="3346688"/>
              <a:ext cx="3907874" cy="22350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Preferred regimen:</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trial </a:t>
              </a: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recommended regimens:</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ESAs</a:t>
              </a:r>
              <a:r>
                <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serum EPO &lt;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500 mU/mL)</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Luspatercept-aamt</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Danazol</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Pacritinib</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Momelotinib</a:t>
              </a:r>
              <a:endPar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Useful in certain circumstances:</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Lenalidomide + prednisone for del(5q)</a:t>
              </a:r>
            </a:p>
          </p:txBody>
        </p:sp>
        <p:cxnSp>
          <p:nvCxnSpPr>
            <p:cNvPr id="31" name="Straight Arrow Connector 30">
              <a:extLst>
                <a:ext uri="{FF2B5EF4-FFF2-40B4-BE49-F238E27FC236}">
                  <a16:creationId xmlns:a16="http://schemas.microsoft.com/office/drawing/2014/main" id="{B3244E89-83F9-D450-B06B-AA47A5EB26C9}"/>
                </a:ext>
              </a:extLst>
            </p:cNvPr>
            <p:cNvCxnSpPr>
              <a:cxnSpLocks/>
            </p:cNvCxnSpPr>
            <p:nvPr/>
          </p:nvCxnSpPr>
          <p:spPr>
            <a:xfrm>
              <a:off x="4055694" y="5436197"/>
              <a:ext cx="4512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BF0D1E3-53AC-37D6-6482-819BCF362228}"/>
                </a:ext>
              </a:extLst>
            </p:cNvPr>
            <p:cNvSpPr txBox="1"/>
            <p:nvPr/>
          </p:nvSpPr>
          <p:spPr>
            <a:xfrm>
              <a:off x="1931242" y="4979309"/>
              <a:ext cx="2233647" cy="1188531"/>
            </a:xfrm>
            <a:prstGeom prst="rect">
              <a:avLst/>
            </a:prstGeom>
            <a:no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3E0">
                      <a:lumMod val="75000"/>
                    </a:srgbClr>
                  </a:solidFill>
                  <a:effectLst/>
                  <a:uLnTx/>
                  <a:uFillTx/>
                  <a:latin typeface="Arial" panose="020B0604020202020204" pitchFamily="34" charset="0"/>
                  <a:ea typeface="+mn-ea"/>
                  <a:cs typeface="Arial" panose="020B0604020202020204" pitchFamily="34" charset="0"/>
                </a:rPr>
                <a:t>Splenomegaly and constitutional symptoms well-controlled on current JAK inhibitor</a:t>
              </a:r>
            </a:p>
          </p:txBody>
        </p:sp>
        <p:sp>
          <p:nvSpPr>
            <p:cNvPr id="33" name="TextBox 32">
              <a:extLst>
                <a:ext uri="{FF2B5EF4-FFF2-40B4-BE49-F238E27FC236}">
                  <a16:creationId xmlns:a16="http://schemas.microsoft.com/office/drawing/2014/main" id="{FEE87F6D-41A9-A265-C3B3-60BE6CA71652}"/>
                </a:ext>
              </a:extLst>
            </p:cNvPr>
            <p:cNvSpPr txBox="1"/>
            <p:nvPr/>
          </p:nvSpPr>
          <p:spPr>
            <a:xfrm>
              <a:off x="3337379" y="1516172"/>
              <a:ext cx="2312336" cy="969590"/>
            </a:xfrm>
            <a:prstGeom prst="rect">
              <a:avLst/>
            </a:prstGeom>
            <a:no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9233D"/>
                  </a:solidFill>
                  <a:effectLst/>
                  <a:uLnTx/>
                  <a:uFillTx/>
                  <a:latin typeface="Arial" panose="020B0604020202020204" pitchFamily="34" charset="0"/>
                  <a:ea typeface="+mn-ea"/>
                  <a:cs typeface="Arial" panose="020B0604020202020204" pitchFamily="34" charset="0"/>
                </a:rPr>
                <a:t>Ongoing symptomatic splenomegaly and/or constitutional symptoms</a:t>
              </a:r>
            </a:p>
          </p:txBody>
        </p:sp>
        <p:sp>
          <p:nvSpPr>
            <p:cNvPr id="34" name="Rectangle 33">
              <a:extLst>
                <a:ext uri="{FF2B5EF4-FFF2-40B4-BE49-F238E27FC236}">
                  <a16:creationId xmlns:a16="http://schemas.microsoft.com/office/drawing/2014/main" id="{47FF5474-A473-1168-87CB-7655CF6326AB}"/>
                </a:ext>
              </a:extLst>
            </p:cNvPr>
            <p:cNvSpPr/>
            <p:nvPr/>
          </p:nvSpPr>
          <p:spPr>
            <a:xfrm>
              <a:off x="4585050" y="4000973"/>
              <a:ext cx="3264314" cy="23027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Preferred regimen:</a:t>
              </a:r>
            </a:p>
            <a:p>
              <a:pPr marL="285750" marR="0" lvl="0" indent="-28575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trial </a:t>
              </a: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recommended regimens:</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JAK inhibitor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combination:</a:t>
              </a:r>
            </a:p>
            <a:p>
              <a:pPr marL="457200" marR="0" lvl="1" indent="-22860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ESAs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serum EPO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500 mU/mL)</a:t>
              </a:r>
            </a:p>
            <a:p>
              <a:pPr marL="457200" marR="0" lvl="1" indent="-22860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Luspatercept-aamt</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1" indent="-22860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Danazol</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Useful in certain circumstances:</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Switch to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pacritinib</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Switch to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momelotinib</a:t>
              </a:r>
            </a:p>
          </p:txBody>
        </p:sp>
        <p:sp>
          <p:nvSpPr>
            <p:cNvPr id="35" name="Rectangle 34">
              <a:extLst>
                <a:ext uri="{FF2B5EF4-FFF2-40B4-BE49-F238E27FC236}">
                  <a16:creationId xmlns:a16="http://schemas.microsoft.com/office/drawing/2014/main" id="{86BD4499-F24C-1A60-90FF-5E88F51C1BE2}"/>
                </a:ext>
              </a:extLst>
            </p:cNvPr>
            <p:cNvSpPr/>
            <p:nvPr/>
          </p:nvSpPr>
          <p:spPr>
            <a:xfrm>
              <a:off x="7979115" y="1235484"/>
              <a:ext cx="3914067" cy="1984463"/>
            </a:xfrm>
            <a:prstGeom prst="rect">
              <a:avLst/>
            </a:prstGeom>
            <a:solidFill>
              <a:srgbClr val="A92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Preferred regimens:</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trial </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Momelotinib</a:t>
              </a: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recommended regimens:</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Pacritinib </a:t>
              </a:r>
            </a:p>
            <a:p>
              <a:pPr marL="228600" marR="0" lvl="0" indent="-228600"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Ruxolitinib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combination:</a:t>
              </a:r>
            </a:p>
            <a:p>
              <a:pPr marL="457200" marR="0" lvl="1" indent="-22860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Luspatercept-aamt</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1" indent="-22860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ESAs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serum EPO &lt;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500 mU/mL)</a:t>
              </a:r>
            </a:p>
            <a:p>
              <a:pPr marL="457200" marR="0" lvl="1" indent="-22860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Danazol</a:t>
              </a:r>
            </a:p>
          </p:txBody>
        </p:sp>
        <p:cxnSp>
          <p:nvCxnSpPr>
            <p:cNvPr id="36" name="Straight Arrow Connector 35">
              <a:extLst>
                <a:ext uri="{FF2B5EF4-FFF2-40B4-BE49-F238E27FC236}">
                  <a16:creationId xmlns:a16="http://schemas.microsoft.com/office/drawing/2014/main" id="{D18B2BAC-60CC-2946-15F2-78A402368810}"/>
                </a:ext>
              </a:extLst>
            </p:cNvPr>
            <p:cNvCxnSpPr>
              <a:cxnSpLocks/>
            </p:cNvCxnSpPr>
            <p:nvPr/>
          </p:nvCxnSpPr>
          <p:spPr>
            <a:xfrm>
              <a:off x="5663140" y="3683710"/>
              <a:ext cx="2244728" cy="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8932B6-6F77-7F14-8A72-B69F8B99766D}"/>
                </a:ext>
              </a:extLst>
            </p:cNvPr>
            <p:cNvCxnSpPr>
              <a:cxnSpLocks/>
              <a:stCxn id="29" idx="3"/>
              <a:endCxn id="33" idx="1"/>
            </p:cNvCxnSpPr>
            <p:nvPr/>
          </p:nvCxnSpPr>
          <p:spPr>
            <a:xfrm flipV="1">
              <a:off x="1868936" y="2000968"/>
              <a:ext cx="1468444" cy="160733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C07D8A3-0DC9-8D5D-0D57-A276E2FDDB8B}"/>
                </a:ext>
              </a:extLst>
            </p:cNvPr>
            <p:cNvCxnSpPr>
              <a:cxnSpLocks/>
              <a:stCxn id="29" idx="3"/>
            </p:cNvCxnSpPr>
            <p:nvPr/>
          </p:nvCxnSpPr>
          <p:spPr>
            <a:xfrm>
              <a:off x="1868936" y="3608298"/>
              <a:ext cx="666176" cy="1364487"/>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D8504B7-EA9F-2577-F4BB-4C7B03BA5E5F}"/>
                </a:ext>
              </a:extLst>
            </p:cNvPr>
            <p:cNvSpPr txBox="1"/>
            <p:nvPr/>
          </p:nvSpPr>
          <p:spPr>
            <a:xfrm>
              <a:off x="3366725" y="3232973"/>
              <a:ext cx="2296415" cy="750651"/>
            </a:xfrm>
            <a:prstGeom prst="rect">
              <a:avLst/>
            </a:prstGeom>
            <a:no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No splenomegaly or constitutional symptoms</a:t>
              </a:r>
            </a:p>
          </p:txBody>
        </p:sp>
        <p:cxnSp>
          <p:nvCxnSpPr>
            <p:cNvPr id="40" name="Straight Arrow Connector 39">
              <a:extLst>
                <a:ext uri="{FF2B5EF4-FFF2-40B4-BE49-F238E27FC236}">
                  <a16:creationId xmlns:a16="http://schemas.microsoft.com/office/drawing/2014/main" id="{535B2A18-4EC1-6B51-F1D4-89054868A9B1}"/>
                </a:ext>
              </a:extLst>
            </p:cNvPr>
            <p:cNvCxnSpPr>
              <a:cxnSpLocks/>
              <a:stCxn id="29" idx="3"/>
              <a:endCxn id="39" idx="1"/>
            </p:cNvCxnSpPr>
            <p:nvPr/>
          </p:nvCxnSpPr>
          <p:spPr>
            <a:xfrm>
              <a:off x="1868936" y="3608298"/>
              <a:ext cx="1497789" cy="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F9749B8-2C12-BD1A-0A98-570E3509356E}"/>
                </a:ext>
              </a:extLst>
            </p:cNvPr>
            <p:cNvCxnSpPr>
              <a:cxnSpLocks/>
            </p:cNvCxnSpPr>
            <p:nvPr/>
          </p:nvCxnSpPr>
          <p:spPr>
            <a:xfrm>
              <a:off x="5621867" y="1976277"/>
              <a:ext cx="2286000" cy="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84B560AA-774A-8658-7089-B90440853136}"/>
              </a:ext>
            </a:extLst>
          </p:cNvPr>
          <p:cNvSpPr txBox="1"/>
          <p:nvPr/>
        </p:nvSpPr>
        <p:spPr>
          <a:xfrm>
            <a:off x="0" y="6076314"/>
            <a:ext cx="12192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a:ea typeface="+mn-ea"/>
                <a:cs typeface="+mn-cs"/>
              </a:rPr>
              <a:t>del, deletion; EPO, erythropoietin; ESA, erythropoiesis-stimulating agent; JAK, Janus kinase.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a:ea typeface="+mn-ea"/>
                <a:cs typeface="+mn-cs"/>
              </a:rPr>
              <a:t>Adapted with permission from the NCCN Clinical Practice Guidelines in Oncology (NCCN Guidelines®)  for Myeloproliferative Neoplasms. V.2.2025. © 2025</a:t>
            </a:r>
          </a:p>
        </p:txBody>
      </p:sp>
    </p:spTree>
    <p:extLst>
      <p:ext uri="{BB962C8B-B14F-4D97-AF65-F5344CB8AC3E}">
        <p14:creationId xmlns:p14="http://schemas.microsoft.com/office/powerpoint/2010/main" val="7835152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2469-B382-5A64-BE23-1017343E9808}"/>
              </a:ext>
            </a:extLst>
          </p:cNvPr>
          <p:cNvSpPr>
            <a:spLocks noGrp="1"/>
          </p:cNvSpPr>
          <p:nvPr>
            <p:ph type="title"/>
          </p:nvPr>
        </p:nvSpPr>
        <p:spPr/>
        <p:txBody>
          <a:bodyPr/>
          <a:lstStyle/>
          <a:p>
            <a:pPr algn="ctr"/>
            <a:r>
              <a:rPr lang="en-US" dirty="0"/>
              <a:t>Current JAK Inhibitor Landscape</a:t>
            </a:r>
          </a:p>
        </p:txBody>
      </p:sp>
      <p:graphicFrame>
        <p:nvGraphicFramePr>
          <p:cNvPr id="4" name="Table 6">
            <a:extLst>
              <a:ext uri="{FF2B5EF4-FFF2-40B4-BE49-F238E27FC236}">
                <a16:creationId xmlns:a16="http://schemas.microsoft.com/office/drawing/2014/main" id="{9ED458EB-E0A5-7E7E-55A5-05D8783891A8}"/>
              </a:ext>
            </a:extLst>
          </p:cNvPr>
          <p:cNvGraphicFramePr>
            <a:graphicFrameLocks noGrp="1"/>
          </p:cNvGraphicFramePr>
          <p:nvPr/>
        </p:nvGraphicFramePr>
        <p:xfrm>
          <a:off x="246146" y="1268589"/>
          <a:ext cx="11658767" cy="4320822"/>
        </p:xfrm>
        <a:graphic>
          <a:graphicData uri="http://schemas.openxmlformats.org/drawingml/2006/table">
            <a:tbl>
              <a:tblPr firstRow="1" bandRow="1">
                <a:tableStyleId>{00A15C55-8517-42AA-B614-E9B94910E393}</a:tableStyleId>
              </a:tblPr>
              <a:tblGrid>
                <a:gridCol w="1376708">
                  <a:extLst>
                    <a:ext uri="{9D8B030D-6E8A-4147-A177-3AD203B41FA5}">
                      <a16:colId xmlns:a16="http://schemas.microsoft.com/office/drawing/2014/main" val="3101926672"/>
                    </a:ext>
                  </a:extLst>
                </a:gridCol>
                <a:gridCol w="2496147">
                  <a:extLst>
                    <a:ext uri="{9D8B030D-6E8A-4147-A177-3AD203B41FA5}">
                      <a16:colId xmlns:a16="http://schemas.microsoft.com/office/drawing/2014/main" val="252142031"/>
                    </a:ext>
                  </a:extLst>
                </a:gridCol>
                <a:gridCol w="2595304">
                  <a:extLst>
                    <a:ext uri="{9D8B030D-6E8A-4147-A177-3AD203B41FA5}">
                      <a16:colId xmlns:a16="http://schemas.microsoft.com/office/drawing/2014/main" val="3722718555"/>
                    </a:ext>
                  </a:extLst>
                </a:gridCol>
                <a:gridCol w="2595304">
                  <a:extLst>
                    <a:ext uri="{9D8B030D-6E8A-4147-A177-3AD203B41FA5}">
                      <a16:colId xmlns:a16="http://schemas.microsoft.com/office/drawing/2014/main" val="3970380293"/>
                    </a:ext>
                  </a:extLst>
                </a:gridCol>
                <a:gridCol w="2595304">
                  <a:extLst>
                    <a:ext uri="{9D8B030D-6E8A-4147-A177-3AD203B41FA5}">
                      <a16:colId xmlns:a16="http://schemas.microsoft.com/office/drawing/2014/main" val="353338034"/>
                    </a:ext>
                  </a:extLst>
                </a:gridCol>
              </a:tblGrid>
              <a:tr h="937542">
                <a:tc>
                  <a:txBody>
                    <a:bodyPr/>
                    <a:lstStyle/>
                    <a:p>
                      <a:pPr algn="ctr"/>
                      <a:r>
                        <a:rPr lang="en-US" sz="2800" dirty="0" err="1"/>
                        <a:t>JAKi</a:t>
                      </a:r>
                      <a:endParaRPr lang="en-US" sz="2800" dirty="0"/>
                    </a:p>
                  </a:txBody>
                  <a:tcPr marL="121920" marR="121920" marT="60960" marB="60960" anchor="ctr"/>
                </a:tc>
                <a:tc>
                  <a:txBody>
                    <a:bodyPr/>
                    <a:lstStyle/>
                    <a:p>
                      <a:pPr algn="ctr"/>
                      <a:r>
                        <a:rPr lang="en-US" sz="2800" dirty="0" err="1"/>
                        <a:t>Ruxolitinib</a:t>
                      </a:r>
                      <a:endParaRPr lang="en-US" sz="2800" dirty="0"/>
                    </a:p>
                  </a:txBody>
                  <a:tcPr marL="121920" marR="121920" marT="60960" marB="60960" anchor="ctr"/>
                </a:tc>
                <a:tc>
                  <a:txBody>
                    <a:bodyPr/>
                    <a:lstStyle/>
                    <a:p>
                      <a:pPr algn="ctr"/>
                      <a:r>
                        <a:rPr lang="en-US" sz="2800" dirty="0" err="1"/>
                        <a:t>Fedratinib</a:t>
                      </a:r>
                      <a:endParaRPr lang="en-US" sz="2800" dirty="0"/>
                    </a:p>
                  </a:txBody>
                  <a:tcPr marL="121920" marR="121920" marT="60960" marB="60960" anchor="ctr"/>
                </a:tc>
                <a:tc>
                  <a:txBody>
                    <a:bodyPr/>
                    <a:lstStyle/>
                    <a:p>
                      <a:pPr algn="ctr"/>
                      <a:r>
                        <a:rPr lang="en-US" sz="2800" dirty="0" err="1"/>
                        <a:t>Pacritinib</a:t>
                      </a:r>
                      <a:endParaRPr lang="en-US" sz="2800" dirty="0"/>
                    </a:p>
                  </a:txBody>
                  <a:tcPr marL="121920" marR="121920" marT="60960" marB="60960" anchor="ctr"/>
                </a:tc>
                <a:tc>
                  <a:txBody>
                    <a:bodyPr/>
                    <a:lstStyle/>
                    <a:p>
                      <a:pPr algn="ctr"/>
                      <a:r>
                        <a:rPr lang="en-US" sz="2800" dirty="0" err="1">
                          <a:solidFill>
                            <a:schemeClr val="bg1"/>
                          </a:solidFill>
                        </a:rPr>
                        <a:t>Momelotinib</a:t>
                      </a:r>
                      <a:endParaRPr lang="en-US" sz="2800" dirty="0">
                        <a:solidFill>
                          <a:schemeClr val="bg1"/>
                        </a:solidFill>
                      </a:endParaRPr>
                    </a:p>
                  </a:txBody>
                  <a:tcPr marL="121920" marR="121920" marT="60960" marB="60960" anchor="ctr"/>
                </a:tc>
                <a:extLst>
                  <a:ext uri="{0D108BD9-81ED-4DB2-BD59-A6C34878D82A}">
                    <a16:rowId xmlns:a16="http://schemas.microsoft.com/office/drawing/2014/main" val="685450997"/>
                  </a:ext>
                </a:extLst>
              </a:tr>
              <a:tr h="807328">
                <a:tc>
                  <a:txBody>
                    <a:bodyPr/>
                    <a:lstStyle/>
                    <a:p>
                      <a:pPr algn="ctr"/>
                      <a:r>
                        <a:rPr lang="en-US" sz="1800" b="1" dirty="0"/>
                        <a:t>Targets</a:t>
                      </a:r>
                    </a:p>
                  </a:txBody>
                  <a:tcPr marL="121920" marR="121920" marT="60960" marB="60960" anchor="ctr"/>
                </a:tc>
                <a:tc>
                  <a:txBody>
                    <a:bodyPr/>
                    <a:lstStyle/>
                    <a:p>
                      <a:r>
                        <a:rPr lang="en-US" sz="1800" dirty="0"/>
                        <a:t>JAK1, JAK2</a:t>
                      </a:r>
                    </a:p>
                  </a:txBody>
                  <a:tcPr marL="121920" marR="121920" marT="60960" marB="60960" anchor="ctr"/>
                </a:tc>
                <a:tc>
                  <a:txBody>
                    <a:bodyPr/>
                    <a:lstStyle/>
                    <a:p>
                      <a:r>
                        <a:rPr lang="en-US" sz="1800" dirty="0"/>
                        <a:t>JAK2, JAK1 (less), FLT3, TYK2, many others</a:t>
                      </a:r>
                    </a:p>
                  </a:txBody>
                  <a:tcPr marL="121920" marR="121920" marT="60960" marB="60960" anchor="ctr"/>
                </a:tc>
                <a:tc>
                  <a:txBody>
                    <a:bodyPr/>
                    <a:lstStyle/>
                    <a:p>
                      <a:r>
                        <a:rPr lang="en-US" sz="1800" dirty="0"/>
                        <a:t>JAK2, IRAK1, FLT3, </a:t>
                      </a:r>
                      <a:r>
                        <a:rPr lang="en-US" sz="1800" dirty="0">
                          <a:solidFill>
                            <a:srgbClr val="FF0000"/>
                          </a:solidFill>
                        </a:rPr>
                        <a:t>ACVR1</a:t>
                      </a:r>
                    </a:p>
                  </a:txBody>
                  <a:tcPr marL="121920" marR="121920" marT="60960" marB="60960" anchor="ctr"/>
                </a:tc>
                <a:tc>
                  <a:txBody>
                    <a:bodyPr/>
                    <a:lstStyle/>
                    <a:p>
                      <a:r>
                        <a:rPr lang="en-US" sz="1800" dirty="0"/>
                        <a:t>JAK1, JAK2, </a:t>
                      </a:r>
                      <a:r>
                        <a:rPr lang="en-US" sz="1800" dirty="0">
                          <a:solidFill>
                            <a:srgbClr val="FF0000"/>
                          </a:solidFill>
                        </a:rPr>
                        <a:t>ACVR1</a:t>
                      </a:r>
                    </a:p>
                  </a:txBody>
                  <a:tcPr marL="121920" marR="121920" marT="60960" marB="60960" anchor="ctr"/>
                </a:tc>
                <a:extLst>
                  <a:ext uri="{0D108BD9-81ED-4DB2-BD59-A6C34878D82A}">
                    <a16:rowId xmlns:a16="http://schemas.microsoft.com/office/drawing/2014/main" val="3404189546"/>
                  </a:ext>
                </a:extLst>
              </a:tr>
              <a:tr h="807328">
                <a:tc>
                  <a:txBody>
                    <a:bodyPr/>
                    <a:lstStyle/>
                    <a:p>
                      <a:pPr algn="ctr"/>
                      <a:r>
                        <a:rPr lang="en-US" sz="1800" b="1" dirty="0"/>
                        <a:t>Indication</a:t>
                      </a:r>
                    </a:p>
                  </a:txBody>
                  <a:tcPr marL="121920" marR="121920" marT="60960" marB="60960" anchor="ctr"/>
                </a:tc>
                <a:tc>
                  <a:txBody>
                    <a:bodyPr/>
                    <a:lstStyle/>
                    <a:p>
                      <a:r>
                        <a:rPr lang="en-US" sz="1800" dirty="0" err="1"/>
                        <a:t>Intermed</a:t>
                      </a:r>
                      <a:r>
                        <a:rPr lang="en-US" sz="1800" dirty="0"/>
                        <a:t> or high-risk MF with platelets ≥50k</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Intermed-2 or high-risk MF with platelets ≥50k</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Intermed</a:t>
                      </a:r>
                      <a:r>
                        <a:rPr lang="en-US" sz="1800" dirty="0"/>
                        <a:t> or high-risk MF with </a:t>
                      </a:r>
                      <a:r>
                        <a:rPr lang="en-US" sz="1800" b="1" dirty="0">
                          <a:solidFill>
                            <a:srgbClr val="FF0000"/>
                          </a:solidFill>
                        </a:rPr>
                        <a:t>platelets &lt;50k</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Approved for MF patients with Anemia</a:t>
                      </a:r>
                    </a:p>
                  </a:txBody>
                  <a:tcPr marL="121920" marR="121920" marT="60960" marB="60960" anchor="ctr"/>
                </a:tc>
                <a:extLst>
                  <a:ext uri="{0D108BD9-81ED-4DB2-BD59-A6C34878D82A}">
                    <a16:rowId xmlns:a16="http://schemas.microsoft.com/office/drawing/2014/main" val="933614947"/>
                  </a:ext>
                </a:extLst>
              </a:tr>
              <a:tr h="1076437">
                <a:tc>
                  <a:txBody>
                    <a:bodyPr/>
                    <a:lstStyle/>
                    <a:p>
                      <a:pPr algn="ctr"/>
                      <a:r>
                        <a:rPr lang="en-US" sz="1800" b="1" dirty="0"/>
                        <a:t>Clinical practice points</a:t>
                      </a:r>
                    </a:p>
                  </a:txBody>
                  <a:tcPr marL="121920" marR="121920" marT="60960" marB="60960" anchor="ctr"/>
                </a:tc>
                <a:tc>
                  <a:txBody>
                    <a:bodyPr/>
                    <a:lstStyle/>
                    <a:p>
                      <a:r>
                        <a:rPr lang="en-US" sz="1800" dirty="0"/>
                        <a:t>Hematologic toxicities</a:t>
                      </a:r>
                    </a:p>
                  </a:txBody>
                  <a:tcPr marL="121920" marR="121920" marT="60960" marB="60960" anchor="ctr"/>
                </a:tc>
                <a:tc>
                  <a:txBody>
                    <a:bodyPr/>
                    <a:lstStyle/>
                    <a:p>
                      <a:r>
                        <a:rPr lang="en-US" sz="1800" dirty="0"/>
                        <a:t>Hematologic toxicities</a:t>
                      </a:r>
                    </a:p>
                    <a:p>
                      <a:r>
                        <a:rPr lang="en-US" sz="1800" dirty="0"/>
                        <a:t>GI toxicities</a:t>
                      </a:r>
                    </a:p>
                    <a:p>
                      <a:r>
                        <a:rPr lang="en-US" sz="1800" dirty="0"/>
                        <a:t>Monitor thiamine</a:t>
                      </a:r>
                    </a:p>
                  </a:txBody>
                  <a:tcPr marL="121920" marR="121920" marT="60960" marB="60960" anchor="ctr"/>
                </a:tc>
                <a:tc>
                  <a:txBody>
                    <a:bodyPr/>
                    <a:lstStyle/>
                    <a:p>
                      <a:r>
                        <a:rPr lang="en-US" sz="1800" dirty="0"/>
                        <a:t>Less cytopenia-inducing</a:t>
                      </a:r>
                    </a:p>
                    <a:p>
                      <a:r>
                        <a:rPr lang="en-US" sz="1800" dirty="0"/>
                        <a:t>GI toxicities</a:t>
                      </a:r>
                    </a:p>
                    <a:p>
                      <a:r>
                        <a:rPr lang="en-US" sz="1800" dirty="0"/>
                        <a:t>Monitor QTc</a:t>
                      </a:r>
                    </a:p>
                    <a:p>
                      <a:r>
                        <a:rPr lang="en-US" sz="1800" dirty="0"/>
                        <a:t>Monitor for bleeding</a:t>
                      </a:r>
                    </a:p>
                  </a:txBody>
                  <a:tcPr marL="121920" marR="121920" marT="60960" marB="60960" anchor="ctr"/>
                </a:tc>
                <a:tc>
                  <a:txBody>
                    <a:bodyPr/>
                    <a:lstStyle/>
                    <a:p>
                      <a:r>
                        <a:rPr lang="en-US" sz="1800" dirty="0"/>
                        <a:t>Less cytopenia-inducing</a:t>
                      </a:r>
                    </a:p>
                    <a:p>
                      <a:r>
                        <a:rPr lang="en-US" sz="1800" dirty="0"/>
                        <a:t>Rare peripheral </a:t>
                      </a:r>
                    </a:p>
                    <a:p>
                      <a:r>
                        <a:rPr lang="en-US" sz="1800" dirty="0"/>
                        <a:t>neuropathy</a:t>
                      </a:r>
                    </a:p>
                  </a:txBody>
                  <a:tcPr marL="121920" marR="121920" marT="60960" marB="60960" anchor="ctr"/>
                </a:tc>
                <a:extLst>
                  <a:ext uri="{0D108BD9-81ED-4DB2-BD59-A6C34878D82A}">
                    <a16:rowId xmlns:a16="http://schemas.microsoft.com/office/drawing/2014/main" val="875023079"/>
                  </a:ext>
                </a:extLst>
              </a:tr>
            </a:tbl>
          </a:graphicData>
        </a:graphic>
      </p:graphicFrame>
      <p:sp>
        <p:nvSpPr>
          <p:cNvPr id="5" name="テキスト ボックス 4">
            <a:extLst>
              <a:ext uri="{FF2B5EF4-FFF2-40B4-BE49-F238E27FC236}">
                <a16:creationId xmlns:a16="http://schemas.microsoft.com/office/drawing/2014/main" id="{05D20FAE-60A7-40F4-87B0-15EFB81DE9D3}"/>
              </a:ext>
            </a:extLst>
          </p:cNvPr>
          <p:cNvSpPr txBox="1"/>
          <p:nvPr/>
        </p:nvSpPr>
        <p:spPr>
          <a:xfrm>
            <a:off x="4353635" y="6137473"/>
            <a:ext cx="7742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Verstovsek</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NEJM 2012, </a:t>
            </a: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Pardananni</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JAMA Oncology 2015, </a:t>
            </a: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Mascarenhaas</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JAMA Oncology 2018, </a:t>
            </a: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Verstovsek</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Lancet 2023</a:t>
            </a:r>
            <a:endParaRPr kumimoji="1" lang="ja-JP" altLang="en-US"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1353604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D05506FD-76BC-02B2-BAB2-A4D4E6307273}"/>
              </a:ext>
            </a:extLst>
          </p:cNvPr>
          <p:cNvSpPr txBox="1"/>
          <p:nvPr/>
        </p:nvSpPr>
        <p:spPr>
          <a:xfrm>
            <a:off x="717145" y="5979050"/>
            <a:ext cx="10972628" cy="769441"/>
          </a:xfrm>
          <a:prstGeom prst="rect">
            <a:avLst/>
          </a:prstGeom>
          <a:noFill/>
        </p:spPr>
        <p:txBody>
          <a:bodyPr wrap="square" anchor="b">
            <a:spAutoFit/>
          </a:bodyPr>
          <a:lstStyle/>
          <a:p>
            <a:pPr marL="119063" marR="0" lvl="0" indent="-119063" algn="l" defTabSz="914400" rtl="0" eaLnBrk="1" fontAlgn="auto" latinLnBrk="0" hangingPunct="1">
              <a:lnSpc>
                <a:spcPct val="100000"/>
              </a:lnSpc>
              <a:spcBef>
                <a:spcPts val="0"/>
              </a:spcBef>
              <a:spcAft>
                <a:spcPts val="0"/>
              </a:spcAft>
              <a:buClrTx/>
              <a:buSzTx/>
              <a:buFontTx/>
              <a:buNone/>
              <a:tabLst>
                <a:tab pos="119063" algn="l"/>
              </a:tabLst>
              <a:defRPr/>
            </a:pP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ACVR1, activin A receptor type 1; BMP, bone morphogenetic protein; EPOR, erythropoietin receptor; JAK, Janus kinase; MF, myelofibrosis; MPL, myeloproliferative leukemia protein; SMAD1/5, mothers against decapentaplegic homolog 1/5; STAT, signal transducer and activator of transcription.</a:t>
            </a:r>
          </a:p>
          <a:p>
            <a:pPr marL="119063" marR="0" lvl="0" indent="-119063" algn="l" defTabSz="914400" rtl="0" eaLnBrk="1" fontAlgn="auto" latinLnBrk="0" hangingPunct="1">
              <a:lnSpc>
                <a:spcPct val="100000"/>
              </a:lnSpc>
              <a:spcBef>
                <a:spcPts val="0"/>
              </a:spcBef>
              <a:spcAft>
                <a:spcPts val="0"/>
              </a:spcAft>
              <a:buClrTx/>
              <a:buSzTx/>
              <a:buFontTx/>
              <a:buNone/>
              <a:tabLst>
                <a:tab pos="119063" algn="l"/>
              </a:tabLst>
              <a:defRPr/>
            </a:pP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1. </a:t>
            </a:r>
            <a:r>
              <a:rPr kumimoji="0" lang="en-US" sz="1100" b="0"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Chifotides</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HT, et al. </a:t>
            </a:r>
            <a:r>
              <a:rPr kumimoji="0" lang="en-US" sz="1100" b="0" i="1"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J </a:t>
            </a:r>
            <a:r>
              <a:rPr kumimoji="0" lang="en-US" sz="1100" b="0" i="1"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Hematol</a:t>
            </a:r>
            <a:r>
              <a:rPr kumimoji="0" lang="en-US" sz="1100" b="0" i="1"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Oncol</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2022;15(1):7. 2. </a:t>
            </a:r>
            <a:r>
              <a:rPr kumimoji="0" lang="en-US" sz="1100" b="0"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Verstovsek</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S, et al. </a:t>
            </a:r>
            <a:r>
              <a:rPr kumimoji="0" lang="en-US" sz="1100" b="0" i="1"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Future Oncol</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2021;17(12):1449-1458. 3. </a:t>
            </a:r>
            <a:r>
              <a:rPr kumimoji="0" lang="en-US" sz="1100" b="0"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Asshoff</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M, et al. </a:t>
            </a:r>
            <a:r>
              <a:rPr kumimoji="0" lang="en-US" sz="1100" b="0" i="1"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Blood</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2017;129(13):1823-1830. 4. Oh ST, et al. </a:t>
            </a:r>
            <a:r>
              <a:rPr kumimoji="0" lang="en-US" sz="1100" b="0" i="1"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Blood Adv</a:t>
            </a:r>
            <a:r>
              <a:rPr kumimoji="0" lang="en-US"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2020;4(18):4282-4291.</a:t>
            </a:r>
            <a:endParaRPr kumimoji="0" lang="it-IT" sz="11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7C3CC3-6430-B16C-806D-7BCB63C66C9A}"/>
              </a:ext>
            </a:extLst>
          </p:cNvPr>
          <p:cNvSpPr txBox="1"/>
          <p:nvPr/>
        </p:nvSpPr>
        <p:spPr bwMode="gray">
          <a:xfrm>
            <a:off x="3927050" y="4483193"/>
            <a:ext cx="3987679"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Chronic inflammation also drives hyperactivation of </a:t>
            </a: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ACVR1</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 elevated </a:t>
            </a: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hepcidin</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 dysregulated iron metabolism, and </a:t>
            </a:r>
            <a:r>
              <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anemia</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rPr>
              <a:t> of MF</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Geneva" charset="0"/>
                <a:cs typeface="Arial" panose="020B0604020202020204" pitchFamily="34" charset="0"/>
              </a:rPr>
              <a:t>3,4</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Geneva" charset="0"/>
              <a:cs typeface="Arial" panose="020B0604020202020204" pitchFamily="34" charset="0"/>
            </a:endParaRPr>
          </a:p>
        </p:txBody>
      </p:sp>
      <p:pic>
        <p:nvPicPr>
          <p:cNvPr id="6" name="Picture 11" descr="D:\Projects\Clients\Sierra\Design Kit\ICONS\nucleus2.png">
            <a:extLst>
              <a:ext uri="{FF2B5EF4-FFF2-40B4-BE49-F238E27FC236}">
                <a16:creationId xmlns:a16="http://schemas.microsoft.com/office/drawing/2014/main" id="{CFEFB0A9-81F0-EB1B-49DD-9EAEDCC70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3478000" y="3834596"/>
            <a:ext cx="4885779" cy="7170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5CC0E3-5522-6C51-A1F5-4DDB19162BC5}"/>
              </a:ext>
            </a:extLst>
          </p:cNvPr>
          <p:cNvSpPr txBox="1"/>
          <p:nvPr/>
        </p:nvSpPr>
        <p:spPr bwMode="gray">
          <a:xfrm>
            <a:off x="4557325" y="1379612"/>
            <a:ext cx="741331" cy="206033"/>
          </a:xfrm>
          <a:prstGeom prst="rect">
            <a:avLst/>
          </a:prstGeom>
          <a:noFill/>
        </p:spPr>
        <p:txBody>
          <a:bodyPr wrap="none" lIns="0" tIns="0" rIns="0" bIns="0" rtlCol="0" anchor="b">
            <a:noAutofit/>
          </a:bodyPr>
          <a:lstStyle/>
          <a:p>
            <a:pPr marL="0" marR="0" lvl="0" indent="0" algn="ctr" defTabSz="4320324"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noFill/>
                </a:ln>
                <a:solidFill>
                  <a:srgbClr val="1F497D"/>
                </a:solidFill>
                <a:effectLst/>
                <a:uLnTx/>
                <a:uFillTx/>
                <a:latin typeface="Arial" panose="020B0604020202020204" pitchFamily="34" charset="0"/>
                <a:ea typeface="Geneva" charset="0"/>
                <a:cs typeface="+mn-cs"/>
              </a:rPr>
              <a:t>BMP2, BMP6</a:t>
            </a:r>
          </a:p>
        </p:txBody>
      </p:sp>
      <p:sp>
        <p:nvSpPr>
          <p:cNvPr id="8" name="TextBox 7">
            <a:extLst>
              <a:ext uri="{FF2B5EF4-FFF2-40B4-BE49-F238E27FC236}">
                <a16:creationId xmlns:a16="http://schemas.microsoft.com/office/drawing/2014/main" id="{EEFFFB04-4925-ECB3-E747-FD09CBACB7AC}"/>
              </a:ext>
            </a:extLst>
          </p:cNvPr>
          <p:cNvSpPr txBox="1"/>
          <p:nvPr/>
        </p:nvSpPr>
        <p:spPr bwMode="gray">
          <a:xfrm>
            <a:off x="6336051" y="1654867"/>
            <a:ext cx="854828" cy="140763"/>
          </a:xfrm>
          <a:prstGeom prst="rect">
            <a:avLst/>
          </a:prstGeom>
          <a:noFill/>
        </p:spPr>
        <p:txBody>
          <a:bodyPr wrap="none" lIns="0" tIns="0" rIns="0" bIns="0" rtlCol="0" anchor="t">
            <a:noAutofit/>
          </a:bodyPr>
          <a:lstStyle/>
          <a:p>
            <a:pPr marL="0" marR="0" lvl="0" indent="0" algn="ctr" defTabSz="432032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497D"/>
                </a:solidFill>
                <a:effectLst/>
                <a:uLnTx/>
                <a:uFillTx/>
                <a:latin typeface="Arial" panose="020B0604020202020204" pitchFamily="34" charset="0"/>
                <a:ea typeface="Geneva" charset="0"/>
                <a:cs typeface="+mn-cs"/>
              </a:rPr>
              <a:t>ACVR1</a:t>
            </a:r>
          </a:p>
        </p:txBody>
      </p:sp>
      <p:pic>
        <p:nvPicPr>
          <p:cNvPr id="10" name="Picture 3" descr="D:\Projects\Clients\Sierra\Design Kit\ICONS\receptor7.png">
            <a:extLst>
              <a:ext uri="{FF2B5EF4-FFF2-40B4-BE49-F238E27FC236}">
                <a16:creationId xmlns:a16="http://schemas.microsoft.com/office/drawing/2014/main" id="{B6039F41-159D-B861-85FF-211710EBF8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504592" y="1509807"/>
            <a:ext cx="616085" cy="16676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Projects\Clients\Sierra\Design Kit\ICONS\activator2.png">
            <a:extLst>
              <a:ext uri="{FF2B5EF4-FFF2-40B4-BE49-F238E27FC236}">
                <a16:creationId xmlns:a16="http://schemas.microsoft.com/office/drawing/2014/main" id="{74A75EE7-F6F1-607F-F053-A897199E91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5596702" y="1397590"/>
            <a:ext cx="431871" cy="2682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E0E2A3C4-A389-2539-9229-5A0941BDB2BC}"/>
              </a:ext>
            </a:extLst>
          </p:cNvPr>
          <p:cNvCxnSpPr>
            <a:cxnSpLocks/>
          </p:cNvCxnSpPr>
          <p:nvPr/>
        </p:nvCxnSpPr>
        <p:spPr bwMode="gray">
          <a:xfrm>
            <a:off x="5927443" y="1809992"/>
            <a:ext cx="2734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471C80-BDEA-C7F3-628D-E7E1E6F22319}"/>
              </a:ext>
            </a:extLst>
          </p:cNvPr>
          <p:cNvCxnSpPr>
            <a:cxnSpLocks/>
          </p:cNvCxnSpPr>
          <p:nvPr/>
        </p:nvCxnSpPr>
        <p:spPr bwMode="gray">
          <a:xfrm>
            <a:off x="5439775" y="1482627"/>
            <a:ext cx="27346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3350D2-7E93-CA8E-A3A3-3D831A105834}"/>
              </a:ext>
            </a:extLst>
          </p:cNvPr>
          <p:cNvSpPr txBox="1"/>
          <p:nvPr/>
        </p:nvSpPr>
        <p:spPr bwMode="gray">
          <a:xfrm>
            <a:off x="5178813" y="3565796"/>
            <a:ext cx="667923" cy="173713"/>
          </a:xfrm>
          <a:prstGeom prst="rect">
            <a:avLst/>
          </a:prstGeom>
          <a:noFill/>
        </p:spPr>
        <p:txBody>
          <a:bodyPr wrap="none" lIns="0" tIns="0" rIns="0" bIns="0" rtlCol="0" anchor="ctr">
            <a:noAutofit/>
          </a:bodyPr>
          <a:lstStyle/>
          <a:p>
            <a:pPr marL="0" marR="0" lvl="0" indent="0" algn="ctr" defTabSz="432032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F497D">
                    <a:lumMod val="40000"/>
                    <a:lumOff val="60000"/>
                  </a:srgbClr>
                </a:solidFill>
                <a:effectLst/>
                <a:uLnTx/>
                <a:uFillTx/>
                <a:latin typeface="Arial" panose="020B0604020202020204" pitchFamily="34" charset="0"/>
                <a:ea typeface="Geneva" charset="0"/>
                <a:cs typeface="+mn-cs"/>
              </a:rPr>
              <a:t>SMAD1,5</a:t>
            </a:r>
          </a:p>
        </p:txBody>
      </p:sp>
      <p:pic>
        <p:nvPicPr>
          <p:cNvPr id="15" name="Picture 20" descr="D:\Projects\Clients\Sierra\Design Kit\ICONS\smad3.png">
            <a:extLst>
              <a:ext uri="{FF2B5EF4-FFF2-40B4-BE49-F238E27FC236}">
                <a16:creationId xmlns:a16="http://schemas.microsoft.com/office/drawing/2014/main" id="{E0610748-6F74-A33D-9C91-6DE86FDFB1BF}"/>
              </a:ext>
            </a:extLst>
          </p:cNvPr>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gray">
          <a:xfrm>
            <a:off x="5621343" y="3659010"/>
            <a:ext cx="414452" cy="25745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A1B8D33C-07BD-F317-422D-8F29949BD837}"/>
              </a:ext>
            </a:extLst>
          </p:cNvPr>
          <p:cNvSpPr>
            <a:spLocks noChangeAspect="1"/>
          </p:cNvSpPr>
          <p:nvPr/>
        </p:nvSpPr>
        <p:spPr bwMode="gray">
          <a:xfrm>
            <a:off x="5947710" y="3665877"/>
            <a:ext cx="155527" cy="16444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32032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t>
            </a:r>
          </a:p>
        </p:txBody>
      </p:sp>
      <p:grpSp>
        <p:nvGrpSpPr>
          <p:cNvPr id="17" name="Group 16">
            <a:extLst>
              <a:ext uri="{FF2B5EF4-FFF2-40B4-BE49-F238E27FC236}">
                <a16:creationId xmlns:a16="http://schemas.microsoft.com/office/drawing/2014/main" id="{030B7D15-4DFE-5BA6-332D-6C43F9ED7293}"/>
              </a:ext>
            </a:extLst>
          </p:cNvPr>
          <p:cNvGrpSpPr/>
          <p:nvPr/>
        </p:nvGrpSpPr>
        <p:grpSpPr bwMode="gray">
          <a:xfrm>
            <a:off x="5298654" y="3274030"/>
            <a:ext cx="373217" cy="213071"/>
            <a:chOff x="4277637" y="2551453"/>
            <a:chExt cx="736353" cy="265602"/>
          </a:xfrm>
        </p:grpSpPr>
        <p:cxnSp>
          <p:nvCxnSpPr>
            <p:cNvPr id="18" name="Straight Connector 17">
              <a:extLst>
                <a:ext uri="{FF2B5EF4-FFF2-40B4-BE49-F238E27FC236}">
                  <a16:creationId xmlns:a16="http://schemas.microsoft.com/office/drawing/2014/main" id="{41D4A736-81CB-3BCA-19C1-FC5B31134878}"/>
                </a:ext>
              </a:extLst>
            </p:cNvPr>
            <p:cNvCxnSpPr>
              <a:cxnSpLocks/>
            </p:cNvCxnSpPr>
            <p:nvPr/>
          </p:nvCxnSpPr>
          <p:spPr bwMode="gray">
            <a:xfrm flipH="1">
              <a:off x="4277637" y="2688425"/>
              <a:ext cx="736353" cy="0"/>
            </a:xfrm>
            <a:prstGeom prst="line">
              <a:avLst/>
            </a:prstGeom>
            <a:ln w="38100" cmpd="sng">
              <a:solidFill>
                <a:srgbClr val="DB4118"/>
              </a:solidFill>
              <a:tailEnd type="non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4FDFB0C-303B-0D45-DBAB-07677CEB2C84}"/>
                </a:ext>
              </a:extLst>
            </p:cNvPr>
            <p:cNvCxnSpPr/>
            <p:nvPr/>
          </p:nvCxnSpPr>
          <p:spPr bwMode="gray">
            <a:xfrm rot="16200000" flipH="1">
              <a:off x="4864509" y="2684254"/>
              <a:ext cx="265602" cy="0"/>
            </a:xfrm>
            <a:prstGeom prst="line">
              <a:avLst/>
            </a:prstGeom>
            <a:ln w="38100" cmpd="sng">
              <a:solidFill>
                <a:srgbClr val="DB4118"/>
              </a:solidFill>
              <a:tailEnd type="none"/>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B9C324A2-99CE-56BA-9F3E-8225A33ABEB1}"/>
              </a:ext>
            </a:extLst>
          </p:cNvPr>
          <p:cNvGrpSpPr/>
          <p:nvPr/>
        </p:nvGrpSpPr>
        <p:grpSpPr bwMode="gray">
          <a:xfrm>
            <a:off x="5691999" y="3275966"/>
            <a:ext cx="197755" cy="209095"/>
            <a:chOff x="3628357" y="3281585"/>
            <a:chExt cx="213216" cy="213216"/>
          </a:xfrm>
        </p:grpSpPr>
        <p:cxnSp>
          <p:nvCxnSpPr>
            <p:cNvPr id="21" name="Straight Connector 20">
              <a:extLst>
                <a:ext uri="{FF2B5EF4-FFF2-40B4-BE49-F238E27FC236}">
                  <a16:creationId xmlns:a16="http://schemas.microsoft.com/office/drawing/2014/main" id="{2F8DCBA6-32EE-701E-C626-A924B260D126}"/>
                </a:ext>
              </a:extLst>
            </p:cNvPr>
            <p:cNvCxnSpPr/>
            <p:nvPr/>
          </p:nvCxnSpPr>
          <p:spPr bwMode="gray">
            <a:xfrm rot="2700000" flipV="1">
              <a:off x="3734965" y="3277360"/>
              <a:ext cx="0" cy="213216"/>
            </a:xfrm>
            <a:prstGeom prst="line">
              <a:avLst/>
            </a:prstGeom>
            <a:ln w="19050">
              <a:solidFill>
                <a:srgbClr val="C00000"/>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7C8D74-1E4D-788E-4BF8-E4608EE36522}"/>
                </a:ext>
              </a:extLst>
            </p:cNvPr>
            <p:cNvCxnSpPr/>
            <p:nvPr/>
          </p:nvCxnSpPr>
          <p:spPr bwMode="gray">
            <a:xfrm rot="-2700000" flipV="1">
              <a:off x="3734964" y="3281585"/>
              <a:ext cx="0" cy="213216"/>
            </a:xfrm>
            <a:prstGeom prst="line">
              <a:avLst/>
            </a:prstGeom>
            <a:ln w="19050">
              <a:solidFill>
                <a:srgbClr val="C00000"/>
              </a:solidFill>
              <a:headEnd type="none"/>
              <a:tailEnd type="none" w="lg" len="lg"/>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5DDEAC10-3D6D-0786-CCE6-61C459159AD0}"/>
              </a:ext>
            </a:extLst>
          </p:cNvPr>
          <p:cNvCxnSpPr>
            <a:cxnSpLocks/>
          </p:cNvCxnSpPr>
          <p:nvPr/>
        </p:nvCxnSpPr>
        <p:spPr bwMode="gray">
          <a:xfrm>
            <a:off x="5790877" y="2955818"/>
            <a:ext cx="1895" cy="308091"/>
          </a:xfrm>
          <a:prstGeom prst="line">
            <a:avLst/>
          </a:prstGeom>
          <a:ln w="254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pic>
        <p:nvPicPr>
          <p:cNvPr id="24" name="Picture 9" descr="D:\Projects\Clients\Sierra\Design Kit\ICONS\bliayer2.png">
            <a:extLst>
              <a:ext uri="{FF2B5EF4-FFF2-40B4-BE49-F238E27FC236}">
                <a16:creationId xmlns:a16="http://schemas.microsoft.com/office/drawing/2014/main" id="{C76E3450-CABB-6485-62E1-B38D038F92F2}"/>
              </a:ext>
            </a:extLst>
          </p:cNvPr>
          <p:cNvPicPr>
            <a:picLocks noChangeAspect="1" noChangeArrowheads="1"/>
          </p:cNvPicPr>
          <p:nvPr/>
        </p:nvPicPr>
        <p:blipFill rotWithShape="1">
          <a:blip r:embed="rId7">
            <a:duotone>
              <a:prstClr val="black"/>
              <a:srgbClr val="7030A0">
                <a:tint val="45000"/>
                <a:satMod val="400000"/>
              </a:srgbClr>
            </a:duotone>
            <a:extLst>
              <a:ext uri="{28A0092B-C50C-407E-A947-70E740481C1C}">
                <a14:useLocalDpi xmlns:a14="http://schemas.microsoft.com/office/drawing/2010/main" val="0"/>
              </a:ext>
            </a:extLst>
          </a:blip>
          <a:srcRect l="11628" r="36256"/>
          <a:stretch/>
        </p:blipFill>
        <p:spPr bwMode="gray">
          <a:xfrm>
            <a:off x="5006463" y="1975921"/>
            <a:ext cx="2988955" cy="25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3B5CEB0-9639-443D-4CF8-E8F8EB4CC82F}"/>
              </a:ext>
            </a:extLst>
          </p:cNvPr>
          <p:cNvSpPr txBox="1"/>
          <p:nvPr/>
        </p:nvSpPr>
        <p:spPr>
          <a:xfrm>
            <a:off x="3809130" y="1815482"/>
            <a:ext cx="1006671" cy="58496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587C"/>
                </a:solidFill>
                <a:effectLst/>
                <a:uLnTx/>
                <a:uFillTx/>
                <a:latin typeface="Arial" panose="020B0604020202020204" pitchFamily="34" charset="0"/>
                <a:ea typeface="Geneva" charset="0"/>
                <a:cs typeface="+mn-cs"/>
              </a:rPr>
              <a:t>Hepatocyte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587C"/>
                </a:solidFill>
                <a:effectLst/>
                <a:uLnTx/>
                <a:uFillTx/>
                <a:latin typeface="Arial" panose="020B0604020202020204" pitchFamily="34" charset="0"/>
                <a:ea typeface="Geneva" charset="0"/>
                <a:cs typeface="+mn-cs"/>
              </a:rPr>
              <a:t>cellular membrane</a:t>
            </a:r>
          </a:p>
        </p:txBody>
      </p:sp>
      <p:cxnSp>
        <p:nvCxnSpPr>
          <p:cNvPr id="26" name="Straight Connector 25">
            <a:extLst>
              <a:ext uri="{FF2B5EF4-FFF2-40B4-BE49-F238E27FC236}">
                <a16:creationId xmlns:a16="http://schemas.microsoft.com/office/drawing/2014/main" id="{84A2EF7D-B4F3-1C2B-0DE2-332FEF1E1960}"/>
              </a:ext>
            </a:extLst>
          </p:cNvPr>
          <p:cNvCxnSpPr>
            <a:cxnSpLocks/>
          </p:cNvCxnSpPr>
          <p:nvPr/>
        </p:nvCxnSpPr>
        <p:spPr bwMode="gray">
          <a:xfrm>
            <a:off x="4819611" y="2093786"/>
            <a:ext cx="273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DF60FF-4148-1B03-AF1D-23B96165CD9A}"/>
              </a:ext>
            </a:extLst>
          </p:cNvPr>
          <p:cNvCxnSpPr>
            <a:cxnSpLocks/>
          </p:cNvCxnSpPr>
          <p:nvPr/>
        </p:nvCxnSpPr>
        <p:spPr bwMode="gray">
          <a:xfrm flipV="1">
            <a:off x="5976751" y="3074747"/>
            <a:ext cx="269119" cy="258113"/>
          </a:xfrm>
          <a:prstGeom prst="line">
            <a:avLst/>
          </a:prstGeom>
          <a:ln w="254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598DD983-9AEE-2975-8BC5-205B283A4DB5}"/>
              </a:ext>
            </a:extLst>
          </p:cNvPr>
          <p:cNvSpPr txBox="1"/>
          <p:nvPr/>
        </p:nvSpPr>
        <p:spPr>
          <a:xfrm>
            <a:off x="6204672" y="2814178"/>
            <a:ext cx="995785" cy="553998"/>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587C"/>
                </a:solidFill>
                <a:effectLst/>
                <a:uLnTx/>
                <a:uFillTx/>
                <a:latin typeface="Arial" panose="020B0604020202020204" pitchFamily="34" charset="0"/>
                <a:ea typeface="Geneva" charset="0"/>
                <a:cs typeface="+mn-cs"/>
              </a:rPr>
              <a:t>Hepcidin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587C"/>
                </a:solidFill>
                <a:effectLst/>
                <a:uLnTx/>
                <a:uFillTx/>
                <a:latin typeface="Arial" panose="020B0604020202020204" pitchFamily="34" charset="0"/>
                <a:ea typeface="Geneva" charset="0"/>
                <a:cs typeface="+mn-cs"/>
              </a:rPr>
              <a:t> </a:t>
            </a:r>
          </a:p>
        </p:txBody>
      </p:sp>
      <p:sp>
        <p:nvSpPr>
          <p:cNvPr id="29" name="Arrow: Down 28">
            <a:extLst>
              <a:ext uri="{FF2B5EF4-FFF2-40B4-BE49-F238E27FC236}">
                <a16:creationId xmlns:a16="http://schemas.microsoft.com/office/drawing/2014/main" id="{F978D49E-78B5-416A-D87E-55C6B07607EC}"/>
              </a:ext>
            </a:extLst>
          </p:cNvPr>
          <p:cNvSpPr/>
          <p:nvPr/>
        </p:nvSpPr>
        <p:spPr>
          <a:xfrm>
            <a:off x="7131834" y="2732230"/>
            <a:ext cx="224095" cy="55226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30" name="Straight Connector 29">
            <a:extLst>
              <a:ext uri="{FF2B5EF4-FFF2-40B4-BE49-F238E27FC236}">
                <a16:creationId xmlns:a16="http://schemas.microsoft.com/office/drawing/2014/main" id="{84296670-7877-1189-43F2-462042FEF7E8}"/>
              </a:ext>
            </a:extLst>
          </p:cNvPr>
          <p:cNvCxnSpPr>
            <a:cxnSpLocks/>
          </p:cNvCxnSpPr>
          <p:nvPr/>
        </p:nvCxnSpPr>
        <p:spPr bwMode="gray">
          <a:xfrm>
            <a:off x="7411117" y="3000206"/>
            <a:ext cx="369900" cy="0"/>
          </a:xfrm>
          <a:prstGeom prst="line">
            <a:avLst/>
          </a:prstGeom>
          <a:ln w="254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EC2767C3-44A4-3FA3-8458-44FA4DC00AD0}"/>
              </a:ext>
            </a:extLst>
          </p:cNvPr>
          <p:cNvSpPr/>
          <p:nvPr/>
        </p:nvSpPr>
        <p:spPr>
          <a:xfrm rot="10800000">
            <a:off x="9086146" y="2709454"/>
            <a:ext cx="233757" cy="59260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4F0FD2F3-CCD4-8B45-950D-EC0F9A91CC0B}"/>
              </a:ext>
            </a:extLst>
          </p:cNvPr>
          <p:cNvSpPr txBox="1"/>
          <p:nvPr/>
        </p:nvSpPr>
        <p:spPr>
          <a:xfrm>
            <a:off x="7659565" y="2629629"/>
            <a:ext cx="1515604"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87C"/>
                </a:solidFill>
                <a:effectLst/>
                <a:uLnTx/>
                <a:uFillTx/>
                <a:latin typeface="Arial" panose="020B0604020202020204" pitchFamily="34" charset="0"/>
                <a:ea typeface="Geneva" charset="0"/>
                <a:cs typeface="+mn-cs"/>
              </a:rPr>
              <a:t>Serum iron,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87C"/>
                </a:solidFill>
                <a:effectLst/>
                <a:uLnTx/>
                <a:uFillTx/>
                <a:latin typeface="Arial" panose="020B0604020202020204" pitchFamily="34" charset="0"/>
                <a:ea typeface="Geneva" charset="0"/>
                <a:cs typeface="+mn-cs"/>
              </a:rPr>
              <a:t>hemoglobin,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87C"/>
                </a:solidFill>
                <a:effectLst/>
                <a:uLnTx/>
                <a:uFillTx/>
                <a:latin typeface="Arial" panose="020B0604020202020204" pitchFamily="34" charset="0"/>
                <a:ea typeface="Geneva" charset="0"/>
                <a:cs typeface="+mn-cs"/>
              </a:rPr>
              <a:t>erythropoiesis</a:t>
            </a:r>
          </a:p>
        </p:txBody>
      </p:sp>
      <p:pic>
        <p:nvPicPr>
          <p:cNvPr id="33" name="Picture 32">
            <a:extLst>
              <a:ext uri="{FF2B5EF4-FFF2-40B4-BE49-F238E27FC236}">
                <a16:creationId xmlns:a16="http://schemas.microsoft.com/office/drawing/2014/main" id="{1A3CE6FE-E302-AFA9-13DA-93261C4C2A8B}"/>
              </a:ext>
            </a:extLst>
          </p:cNvPr>
          <p:cNvPicPr>
            <a:picLocks noChangeAspect="1"/>
          </p:cNvPicPr>
          <p:nvPr/>
        </p:nvPicPr>
        <p:blipFill>
          <a:blip r:embed="rId8"/>
          <a:stretch>
            <a:fillRect/>
          </a:stretch>
        </p:blipFill>
        <p:spPr>
          <a:xfrm>
            <a:off x="8259883" y="3365676"/>
            <a:ext cx="968536" cy="725467"/>
          </a:xfrm>
          <a:prstGeom prst="rect">
            <a:avLst/>
          </a:prstGeom>
        </p:spPr>
      </p:pic>
      <p:sp>
        <p:nvSpPr>
          <p:cNvPr id="81" name="Title 1">
            <a:extLst>
              <a:ext uri="{FF2B5EF4-FFF2-40B4-BE49-F238E27FC236}">
                <a16:creationId xmlns:a16="http://schemas.microsoft.com/office/drawing/2014/main" id="{A7E07E43-F5ED-92A7-AF66-9174A450D510}"/>
              </a:ext>
            </a:extLst>
          </p:cNvPr>
          <p:cNvSpPr txBox="1">
            <a:spLocks/>
          </p:cNvSpPr>
          <p:nvPr/>
        </p:nvSpPr>
        <p:spPr>
          <a:xfrm>
            <a:off x="319843" y="342651"/>
            <a:ext cx="11512032" cy="1036961"/>
          </a:xfrm>
          <a:prstGeom prst="rect">
            <a:avLst/>
          </a:prstGeom>
        </p:spPr>
        <p:txBody>
          <a:bodyPr/>
          <a:lst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D113B"/>
                </a:solidFill>
                <a:effectLst/>
                <a:uLnTx/>
                <a:uFillTx/>
                <a:latin typeface="Arial" panose="020B0604020202020204" pitchFamily="34" charset="0"/>
                <a:ea typeface="Geneva" pitchFamily="37" charset="-128"/>
                <a:cs typeface="Arial" panose="020B0604020202020204" pitchFamily="34" charset="0"/>
              </a:rPr>
              <a:t>Momelotinib and Pacritinib Inhibit ACVR1</a:t>
            </a:r>
          </a:p>
        </p:txBody>
      </p:sp>
      <p:sp>
        <p:nvSpPr>
          <p:cNvPr id="3" name="TextBox 2">
            <a:extLst>
              <a:ext uri="{FF2B5EF4-FFF2-40B4-BE49-F238E27FC236}">
                <a16:creationId xmlns:a16="http://schemas.microsoft.com/office/drawing/2014/main" id="{5B2EB56B-F59A-D54D-8D8A-5C3335540E93}"/>
              </a:ext>
            </a:extLst>
          </p:cNvPr>
          <p:cNvSpPr txBox="1"/>
          <p:nvPr/>
        </p:nvSpPr>
        <p:spPr>
          <a:xfrm>
            <a:off x="3810480" y="2938666"/>
            <a:ext cx="14285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a:ea typeface="+mn-ea"/>
                <a:cs typeface="+mn-cs"/>
              </a:rPr>
              <a:t>Momelotinib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rPr>
              <a:t>Pacritinib</a:t>
            </a:r>
          </a:p>
        </p:txBody>
      </p:sp>
    </p:spTree>
    <p:extLst>
      <p:ext uri="{BB962C8B-B14F-4D97-AF65-F5344CB8AC3E}">
        <p14:creationId xmlns:p14="http://schemas.microsoft.com/office/powerpoint/2010/main" val="153150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Mascarenhas — Disclosures</a:t>
            </a:r>
            <a:br>
              <a:rPr lang="en-US" sz="3200" dirty="0">
                <a:solidFill>
                  <a:srgbClr val="0432FF"/>
                </a:solidFill>
              </a:rPr>
            </a:br>
            <a:r>
              <a:rPr lang="en-US" sz="3200" dirty="0">
                <a:solidFill>
                  <a:srgbClr val="0432FF"/>
                </a:solidFill>
              </a:rPr>
              <a:t>Contributing Clinical Investigators</a:t>
            </a:r>
          </a:p>
        </p:txBody>
      </p:sp>
      <p:graphicFrame>
        <p:nvGraphicFramePr>
          <p:cNvPr id="4" name="Content Placeholder 3">
            <a:extLst>
              <a:ext uri="{FF2B5EF4-FFF2-40B4-BE49-F238E27FC236}">
                <a16:creationId xmlns:a16="http://schemas.microsoft.com/office/drawing/2014/main" id="{1D166C48-D4FD-85AB-0BE7-CCDE2D00C901}"/>
              </a:ext>
            </a:extLst>
          </p:cNvPr>
          <p:cNvGraphicFramePr>
            <a:graphicFrameLocks/>
          </p:cNvGraphicFramePr>
          <p:nvPr/>
        </p:nvGraphicFramePr>
        <p:xfrm>
          <a:off x="1139365" y="1700808"/>
          <a:ext cx="9913268" cy="4392489"/>
        </p:xfrm>
        <a:graphic>
          <a:graphicData uri="http://schemas.openxmlformats.org/drawingml/2006/table">
            <a:tbl>
              <a:tblPr firstRow="1" bandRow="1">
                <a:tableStyleId>{F2DE63D5-997A-4646-A377-4702673A728D}</a:tableStyleId>
              </a:tblPr>
              <a:tblGrid>
                <a:gridCol w="2726227">
                  <a:extLst>
                    <a:ext uri="{9D8B030D-6E8A-4147-A177-3AD203B41FA5}">
                      <a16:colId xmlns:a16="http://schemas.microsoft.com/office/drawing/2014/main" val="20000"/>
                    </a:ext>
                  </a:extLst>
                </a:gridCol>
                <a:gridCol w="7187041">
                  <a:extLst>
                    <a:ext uri="{9D8B030D-6E8A-4147-A177-3AD203B41FA5}">
                      <a16:colId xmlns:a16="http://schemas.microsoft.com/office/drawing/2014/main" val="2117869244"/>
                    </a:ext>
                  </a:extLst>
                </a:gridCol>
              </a:tblGrid>
              <a:tr h="38530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Cogent Biosciences, </a:t>
                      </a:r>
                      <a:r>
                        <a:rPr lang="en-US" sz="1800" b="0" dirty="0" err="1">
                          <a:solidFill>
                            <a:schemeClr val="tx1"/>
                          </a:solidFill>
                        </a:rPr>
                        <a:t>Galecto</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1004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Blueprint Medicines, Bristol Myers Squibb, Geron Corporation, GSK, Incyte Corporation, </a:t>
                      </a:r>
                      <a:r>
                        <a:rPr lang="en-US" sz="1800" b="0" dirty="0" err="1">
                          <a:solidFill>
                            <a:schemeClr val="tx1"/>
                          </a:solidFill>
                        </a:rPr>
                        <a:t>Italfarmaco</a:t>
                      </a:r>
                      <a:r>
                        <a:rPr lang="en-US" sz="1800" b="0" dirty="0">
                          <a:solidFill>
                            <a:schemeClr val="tx1"/>
                          </a:solidFill>
                        </a:rPr>
                        <a:t> </a:t>
                      </a:r>
                      <a:r>
                        <a:rPr lang="en-US" sz="1800" b="0" dirty="0" err="1">
                          <a:solidFill>
                            <a:schemeClr val="tx1"/>
                          </a:solidFill>
                        </a:rPr>
                        <a:t>SpA</a:t>
                      </a:r>
                      <a:r>
                        <a:rPr lang="en-US" sz="1800" b="0" dirty="0">
                          <a:solidFill>
                            <a:schemeClr val="tx1"/>
                          </a:solidFill>
                        </a:rPr>
                        <a:t>, Karyopharm Therapeutics, Merck, Novartis, </a:t>
                      </a:r>
                      <a:r>
                        <a:rPr lang="en-US" sz="1800" b="0" dirty="0" err="1">
                          <a:solidFill>
                            <a:schemeClr val="tx1"/>
                          </a:solidFill>
                        </a:rPr>
                        <a:t>Opna</a:t>
                      </a:r>
                      <a:r>
                        <a:rPr lang="en-US" sz="1800" b="0" dirty="0">
                          <a:solidFill>
                            <a:schemeClr val="tx1"/>
                          </a:solidFill>
                        </a:rPr>
                        <a:t> Bio, Pfizer Inc, </a:t>
                      </a:r>
                      <a:r>
                        <a:rPr lang="en-US" sz="1800" b="0" dirty="0" err="1">
                          <a:solidFill>
                            <a:schemeClr val="tx1"/>
                          </a:solidFill>
                        </a:rPr>
                        <a:t>PharmaEssentia</a:t>
                      </a:r>
                      <a:r>
                        <a:rPr lang="en-US" sz="1800" b="0" dirty="0">
                          <a:solidFill>
                            <a:schemeClr val="tx1"/>
                          </a:solidFill>
                        </a:rPr>
                        <a:t>, Sobi, Sumitomo Pharma America,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00179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Ajax Therapeutics, Bristol Myers Squibb, Disc Medicine, </a:t>
                      </a:r>
                      <a:r>
                        <a:rPr lang="en-US" sz="1800" b="0" dirty="0" err="1">
                          <a:solidFill>
                            <a:schemeClr val="tx1"/>
                          </a:solidFill>
                        </a:rPr>
                        <a:t>Dompé</a:t>
                      </a:r>
                      <a:r>
                        <a:rPr lang="en-US" sz="1800" b="0" dirty="0">
                          <a:solidFill>
                            <a:schemeClr val="tx1"/>
                          </a:solidFill>
                        </a:rPr>
                        <a:t>, Geron Corporation, Incyte Corporation, </a:t>
                      </a:r>
                      <a:r>
                        <a:rPr lang="en-US" sz="1800" b="0" dirty="0" err="1">
                          <a:solidFill>
                            <a:schemeClr val="tx1"/>
                          </a:solidFill>
                        </a:rPr>
                        <a:t>Italfarmaco</a:t>
                      </a:r>
                      <a:r>
                        <a:rPr lang="en-US" sz="1800" b="0" dirty="0">
                          <a:solidFill>
                            <a:schemeClr val="tx1"/>
                          </a:solidFill>
                        </a:rPr>
                        <a:t> </a:t>
                      </a:r>
                      <a:r>
                        <a:rPr lang="en-US" sz="1800" b="0" dirty="0" err="1">
                          <a:solidFill>
                            <a:schemeClr val="tx1"/>
                          </a:solidFill>
                        </a:rPr>
                        <a:t>SpA</a:t>
                      </a:r>
                      <a:r>
                        <a:rPr lang="en-US" sz="1800" b="0" dirty="0">
                          <a:solidFill>
                            <a:schemeClr val="tx1"/>
                          </a:solidFill>
                        </a:rPr>
                        <a:t>, </a:t>
                      </a:r>
                      <a:r>
                        <a:rPr lang="en-US" sz="1800" b="0" dirty="0" err="1">
                          <a:solidFill>
                            <a:schemeClr val="tx1"/>
                          </a:solidFill>
                        </a:rPr>
                        <a:t>Kartos</a:t>
                      </a:r>
                      <a:r>
                        <a:rPr lang="en-US" sz="1800" b="0" dirty="0">
                          <a:solidFill>
                            <a:schemeClr val="tx1"/>
                          </a:solidFill>
                        </a:rPr>
                        <a:t> </a:t>
                      </a:r>
                      <a:r>
                        <a:rPr lang="en-US" sz="1800" b="0" dirty="0" err="1">
                          <a:solidFill>
                            <a:schemeClr val="tx1"/>
                          </a:solidFill>
                        </a:rPr>
                        <a:t>Theraputics</a:t>
                      </a:r>
                      <a:r>
                        <a:rPr lang="en-US" sz="1800" b="0" dirty="0">
                          <a:solidFill>
                            <a:schemeClr val="tx1"/>
                          </a:solidFill>
                        </a:rPr>
                        <a:t>, Karyopharm Therapeutics, Novartis, </a:t>
                      </a:r>
                      <a:r>
                        <a:rPr lang="en-US" sz="1800" b="0" dirty="0" err="1">
                          <a:solidFill>
                            <a:schemeClr val="tx1"/>
                          </a:solidFill>
                        </a:rPr>
                        <a:t>PharmaEssentia</a:t>
                      </a:r>
                      <a:r>
                        <a:rPr lang="en-US" sz="1800" b="0" dirty="0">
                          <a:solidFill>
                            <a:schemeClr val="tx1"/>
                          </a:solidFill>
                        </a:rPr>
                        <a:t>,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r h="1001796">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Kartos</a:t>
                      </a:r>
                      <a:r>
                        <a:rPr lang="en-US" sz="1800" b="0" dirty="0">
                          <a:solidFill>
                            <a:schemeClr val="tx1"/>
                          </a:solidFill>
                        </a:rPr>
                        <a:t> </a:t>
                      </a:r>
                      <a:r>
                        <a:rPr lang="en-US" sz="1800" b="0" dirty="0" err="1">
                          <a:solidFill>
                            <a:schemeClr val="tx1"/>
                          </a:solidFill>
                        </a:rPr>
                        <a:t>Theraputics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579956"/>
                  </a:ext>
                </a:extLst>
              </a:tr>
              <a:tr h="693551">
                <a:tc>
                  <a:txBody>
                    <a:bodyPr/>
                    <a:lstStyle/>
                    <a:p>
                      <a:pPr algn="l"/>
                      <a:r>
                        <a:rPr lang="en-US" sz="18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Cogent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3720945"/>
                  </a:ext>
                </a:extLst>
              </a:tr>
            </a:tbl>
          </a:graphicData>
        </a:graphic>
      </p:graphicFrame>
    </p:spTree>
    <p:custDataLst>
      <p:tags r:id="rId1"/>
    </p:custDataLst>
    <p:extLst>
      <p:ext uri="{BB962C8B-B14F-4D97-AF65-F5344CB8AC3E}">
        <p14:creationId xmlns:p14="http://schemas.microsoft.com/office/powerpoint/2010/main" val="416176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p:txBody>
          <a:bodyPr/>
          <a:lstStyle/>
          <a:p>
            <a:r>
              <a:rPr lang="en-US" sz="2800" dirty="0">
                <a:solidFill>
                  <a:srgbClr val="C00000"/>
                </a:solidFill>
                <a:latin typeface="Arial" charset="0"/>
                <a:ea typeface="Arial" charset="0"/>
                <a:cs typeface="Arial" charset="0"/>
              </a:rPr>
              <a:t>Pacritinib: Phase 3 Trial PERSIST-2</a:t>
            </a:r>
            <a:br>
              <a:rPr lang="en-US" sz="2800" dirty="0">
                <a:solidFill>
                  <a:srgbClr val="C00000"/>
                </a:solidFill>
                <a:latin typeface="Arial" charset="0"/>
                <a:ea typeface="Arial" charset="0"/>
                <a:cs typeface="Arial" charset="0"/>
              </a:rPr>
            </a:br>
            <a:r>
              <a:rPr lang="en-US" sz="2000" dirty="0">
                <a:solidFill>
                  <a:srgbClr val="C00000"/>
                </a:solidFill>
                <a:latin typeface="Arial" charset="0"/>
                <a:ea typeface="Arial" charset="0"/>
                <a:cs typeface="Arial" charset="0"/>
              </a:rPr>
              <a:t>Pacritinib 400 mg QD or 200 mg BID vs BAT (Including JAK1/2 Inhibitors) in MF</a:t>
            </a:r>
            <a:r>
              <a:rPr lang="en-US" sz="2000" baseline="30000" dirty="0">
                <a:solidFill>
                  <a:srgbClr val="C00000"/>
                </a:solidFill>
                <a:latin typeface="Arial" charset="0"/>
                <a:ea typeface="Arial" charset="0"/>
                <a:cs typeface="Arial" charset="0"/>
              </a:rPr>
              <a:t>1</a:t>
            </a:r>
            <a:endParaRPr lang="en-US" sz="2000" dirty="0">
              <a:solidFill>
                <a:srgbClr val="C00000"/>
              </a:solidFill>
              <a:latin typeface="Arial" charset="0"/>
              <a:ea typeface="Arial" charset="0"/>
              <a:cs typeface="Arial" charset="0"/>
            </a:endParaRPr>
          </a:p>
        </p:txBody>
      </p:sp>
      <p:sp>
        <p:nvSpPr>
          <p:cNvPr id="8" name="Text Placeholder 7">
            <a:extLst>
              <a:ext uri="{FF2B5EF4-FFF2-40B4-BE49-F238E27FC236}">
                <a16:creationId xmlns:a16="http://schemas.microsoft.com/office/drawing/2014/main" id="{A584A199-EAA9-9543-ACF1-94501B9CF880}"/>
              </a:ext>
            </a:extLst>
          </p:cNvPr>
          <p:cNvSpPr>
            <a:spLocks noGrp="1"/>
          </p:cNvSpPr>
          <p:nvPr>
            <p:ph type="body" sz="quarter" idx="10"/>
          </p:nvPr>
        </p:nvSpPr>
        <p:spPr>
          <a:xfrm>
            <a:off x="314527" y="5851101"/>
            <a:ext cx="7460301" cy="867004"/>
          </a:xfrm>
        </p:spPr>
        <p:txBody>
          <a:bodyPr anchor="b"/>
          <a:lstStyle/>
          <a:p>
            <a:r>
              <a:rPr lang="en-US" sz="1000" dirty="0"/>
              <a:t>1. </a:t>
            </a:r>
            <a:r>
              <a:rPr lang="en-US" sz="1000" dirty="0" err="1"/>
              <a:t>Mascarenhas</a:t>
            </a:r>
            <a:r>
              <a:rPr lang="en-US" sz="1000" dirty="0"/>
              <a:t> J, et al. </a:t>
            </a:r>
            <a:r>
              <a:rPr lang="en-US" sz="1000" i="1" dirty="0"/>
              <a:t>JAMA Oncol</a:t>
            </a:r>
            <a:r>
              <a:rPr lang="en-US" sz="1000" dirty="0"/>
              <a:t>. 2018;4:652-659. 2. Al-</a:t>
            </a:r>
            <a:r>
              <a:rPr lang="en-US" sz="1000" dirty="0" err="1"/>
              <a:t>Fayoumi</a:t>
            </a:r>
            <a:r>
              <a:rPr lang="en-US" sz="1000" dirty="0"/>
              <a:t> S, et al. </a:t>
            </a:r>
            <a:r>
              <a:rPr lang="en-US" sz="1000" i="1" dirty="0"/>
              <a:t>Blood</a:t>
            </a:r>
            <a:r>
              <a:rPr lang="en-US" sz="1000" dirty="0"/>
              <a:t>. 2013;122;4080.</a:t>
            </a:r>
          </a:p>
        </p:txBody>
      </p:sp>
      <p:sp>
        <p:nvSpPr>
          <p:cNvPr id="17" name="Rectangle 16">
            <a:extLst>
              <a:ext uri="{FF2B5EF4-FFF2-40B4-BE49-F238E27FC236}">
                <a16:creationId xmlns:a16="http://schemas.microsoft.com/office/drawing/2014/main" id="{2F081F6A-6A80-BD43-950D-C9F09497C67E}"/>
              </a:ext>
            </a:extLst>
          </p:cNvPr>
          <p:cNvSpPr/>
          <p:nvPr/>
        </p:nvSpPr>
        <p:spPr>
          <a:xfrm>
            <a:off x="2271849" y="2631325"/>
            <a:ext cx="1938328" cy="22956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rPr>
              <a:t>Key Eligibility Criteria</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err="1">
                <a:ln>
                  <a:noFill/>
                </a:ln>
                <a:solidFill>
                  <a:srgbClr val="FFFFFF"/>
                </a:solidFill>
                <a:effectLst/>
                <a:uLnTx/>
                <a:uFillTx/>
                <a:latin typeface="Arial" panose="020B0604020202020204"/>
                <a:ea typeface="+mn-ea"/>
                <a:cs typeface="+mn-cs"/>
              </a:rPr>
              <a:t>PMF</a:t>
            </a: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 PET-MF, PPV-MF </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Intermediate- or high-risk disease</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Moderate-to-severe thrombocytopenia at baseline (≤100x10</a:t>
            </a:r>
            <a:r>
              <a:rPr kumimoji="0" lang="en-US" sz="1050" b="0" i="0" u="none" strike="noStrike" kern="1200" cap="none" spc="0" normalizeH="0" baseline="30000" noProof="0" dirty="0">
                <a:ln>
                  <a:noFill/>
                </a:ln>
                <a:solidFill>
                  <a:srgbClr val="FFFFFF"/>
                </a:solidFill>
                <a:effectLst/>
                <a:uLnTx/>
                <a:uFillTx/>
                <a:latin typeface="Arial" panose="020B0604020202020204"/>
                <a:ea typeface="+mn-ea"/>
                <a:cs typeface="+mn-cs"/>
              </a:rPr>
              <a:t>9</a:t>
            </a: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/L)</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No exclusion for Hgb levels or    RBC-TD</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Prior </a:t>
            </a:r>
            <a:r>
              <a:rPr kumimoji="0" lang="en-US" sz="1050" b="0" i="0" u="none" strike="noStrike" kern="1200" cap="none" spc="0" normalizeH="0" baseline="0" noProof="0" dirty="0" err="1">
                <a:ln>
                  <a:noFill/>
                </a:ln>
                <a:solidFill>
                  <a:srgbClr val="FFFFFF"/>
                </a:solidFill>
                <a:effectLst/>
                <a:uLnTx/>
                <a:uFillTx/>
                <a:latin typeface="Arial" panose="020B0604020202020204"/>
                <a:ea typeface="+mn-ea"/>
                <a:cs typeface="+mn-cs"/>
              </a:rPr>
              <a:t>JAK1</a:t>
            </a: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/2 inhibitors allowed</a:t>
            </a:r>
          </a:p>
        </p:txBody>
      </p:sp>
      <p:sp>
        <p:nvSpPr>
          <p:cNvPr id="23" name="Rectangle 22">
            <a:extLst>
              <a:ext uri="{FF2B5EF4-FFF2-40B4-BE49-F238E27FC236}">
                <a16:creationId xmlns:a16="http://schemas.microsoft.com/office/drawing/2014/main" id="{47430E3F-120B-F14A-AB9D-E50E83957B95}"/>
              </a:ext>
            </a:extLst>
          </p:cNvPr>
          <p:cNvSpPr/>
          <p:nvPr/>
        </p:nvSpPr>
        <p:spPr>
          <a:xfrm>
            <a:off x="4454141" y="2839074"/>
            <a:ext cx="1737487" cy="1880103"/>
          </a:xfrm>
          <a:prstGeom prst="rect">
            <a:avLst/>
          </a:prstGeom>
          <a:solidFill>
            <a:schemeClr val="bg1">
              <a:lumMod val="95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1:1:1 </a:t>
            </a:r>
            <a:b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b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Randomization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N=311</a:t>
            </a:r>
            <a:endParaRPr kumimoji="0" lang="en-US" sz="1050" b="1" i="0" u="none" strike="noStrike" kern="1200" cap="none" spc="0" normalizeH="0" baseline="0" noProof="0" dirty="0">
              <a:ln>
                <a:noFill/>
              </a:ln>
              <a:solidFill>
                <a:srgbClr val="0073E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Stratification at randomization</a:t>
            </a:r>
          </a:p>
          <a:p>
            <a:pPr marL="131153" marR="0" lvl="0" indent="-131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Rebound platelet </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count</a:t>
            </a:r>
            <a:r>
              <a:rPr kumimoji="0" lang="en-US" sz="1050" b="0" i="0" u="none" strike="noStrike" kern="1200" cap="none" spc="0" normalizeH="0" baseline="30000" noProof="0" dirty="0" err="1">
                <a:ln>
                  <a:noFill/>
                </a:ln>
                <a:solidFill>
                  <a:srgbClr val="002569"/>
                </a:solidFill>
                <a:effectLst/>
                <a:uLnTx/>
                <a:uFillTx/>
                <a:latin typeface="Arial" panose="020B0604020202020204"/>
                <a:ea typeface="+mn-ea"/>
                <a:cs typeface="+mn-cs"/>
              </a:rPr>
              <a:t>a</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131153" marR="0" lvl="0" indent="-131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DIPSS risk category</a:t>
            </a:r>
          </a:p>
          <a:p>
            <a:pPr marL="131153" marR="0" lvl="0" indent="-131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Geographic region</a:t>
            </a:r>
          </a:p>
        </p:txBody>
      </p:sp>
      <p:sp>
        <p:nvSpPr>
          <p:cNvPr id="18" name="Rectangle 17">
            <a:extLst>
              <a:ext uri="{FF2B5EF4-FFF2-40B4-BE49-F238E27FC236}">
                <a16:creationId xmlns:a16="http://schemas.microsoft.com/office/drawing/2014/main" id="{19BC8D9C-50C8-7944-A42E-8EF0ABE5168A}"/>
              </a:ext>
            </a:extLst>
          </p:cNvPr>
          <p:cNvSpPr/>
          <p:nvPr/>
        </p:nvSpPr>
        <p:spPr>
          <a:xfrm>
            <a:off x="6435590" y="2847624"/>
            <a:ext cx="1549462" cy="369332"/>
          </a:xfrm>
          <a:prstGeom prst="rect">
            <a:avLst/>
          </a:prstGeom>
          <a:solidFill>
            <a:srgbClr val="24285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400 mg QD</a:t>
            </a:r>
          </a:p>
        </p:txBody>
      </p:sp>
      <p:sp>
        <p:nvSpPr>
          <p:cNvPr id="27" name="Rectangle 26">
            <a:extLst>
              <a:ext uri="{FF2B5EF4-FFF2-40B4-BE49-F238E27FC236}">
                <a16:creationId xmlns:a16="http://schemas.microsoft.com/office/drawing/2014/main" id="{3E405EC5-E757-DD46-8A1C-AC77A1034D52}"/>
              </a:ext>
            </a:extLst>
          </p:cNvPr>
          <p:cNvSpPr/>
          <p:nvPr/>
        </p:nvSpPr>
        <p:spPr>
          <a:xfrm>
            <a:off x="8238619" y="3141607"/>
            <a:ext cx="2239721" cy="1279939"/>
          </a:xfrm>
          <a:prstGeom prst="rect">
            <a:avLst/>
          </a:prstGeom>
          <a:solidFill>
            <a:schemeClr val="bg1">
              <a:lumMod val="95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Coprimary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Pooled pacritinib arms vs BAT</a:t>
            </a:r>
            <a:endPar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endParaRPr>
          </a:p>
          <a:p>
            <a:pPr marL="77153" marR="0" lvl="0" indent="-77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SVR ≥35% by MRI/CT</a:t>
            </a:r>
          </a:p>
          <a:p>
            <a:pPr marL="77153" marR="0" lvl="0" indent="-77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≥50% reduction in </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TSS</a:t>
            </a:r>
            <a:r>
              <a:rPr kumimoji="0" lang="en-US" sz="1050" b="0" i="0" u="none" strike="noStrike" kern="1200" cap="none" spc="0" normalizeH="0" baseline="30000" noProof="0" dirty="0" err="1">
                <a:ln>
                  <a:noFill/>
                </a:ln>
                <a:solidFill>
                  <a:srgbClr val="002569"/>
                </a:solidFill>
                <a:effectLst/>
                <a:uLnTx/>
                <a:uFillTx/>
                <a:latin typeface="Arial" panose="020B0604020202020204"/>
                <a:ea typeface="+mn-ea"/>
                <a:cs typeface="+mn-cs"/>
              </a:rPr>
              <a:t>c</a:t>
            </a:r>
            <a:b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ITT-efficacy </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population,</a:t>
            </a:r>
            <a:r>
              <a:rPr kumimoji="0" lang="en-US" sz="1050" b="0" i="0" u="none" strike="noStrike" kern="1200" cap="none" spc="0" normalizeH="0" baseline="30000" noProof="0" dirty="0" err="1">
                <a:ln>
                  <a:noFill/>
                </a:ln>
                <a:solidFill>
                  <a:srgbClr val="002569"/>
                </a:solidFill>
                <a:effectLst/>
                <a:uLnTx/>
                <a:uFillTx/>
                <a:latin typeface="Arial" panose="020B0604020202020204"/>
                <a:ea typeface="+mn-ea"/>
                <a:cs typeface="+mn-cs"/>
              </a:rPr>
              <a:t>d</a:t>
            </a: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 baseline </a:t>
            </a:r>
            <a:b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to week 24 </a:t>
            </a:r>
          </a:p>
        </p:txBody>
      </p:sp>
      <p:sp>
        <p:nvSpPr>
          <p:cNvPr id="29" name="Rectangle 28">
            <a:extLst>
              <a:ext uri="{FF2B5EF4-FFF2-40B4-BE49-F238E27FC236}">
                <a16:creationId xmlns:a16="http://schemas.microsoft.com/office/drawing/2014/main" id="{FC4936CD-1888-DC46-A90B-2822756808F8}"/>
              </a:ext>
            </a:extLst>
          </p:cNvPr>
          <p:cNvSpPr/>
          <p:nvPr/>
        </p:nvSpPr>
        <p:spPr>
          <a:xfrm>
            <a:off x="6435587" y="4341291"/>
            <a:ext cx="1549466" cy="369332"/>
          </a:xfrm>
          <a:prstGeom prst="rect">
            <a:avLst/>
          </a:prstGeom>
          <a:solidFill>
            <a:schemeClr val="tx1">
              <a:lumMod val="50000"/>
              <a:lumOff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BAT</a:t>
            </a:r>
            <a:r>
              <a:rPr kumimoji="0" lang="en-US" sz="1200" b="1" i="0" u="none" strike="noStrike" kern="1200" cap="none" spc="0" normalizeH="0" baseline="30000" noProof="0">
                <a:ln>
                  <a:noFill/>
                </a:ln>
                <a:solidFill>
                  <a:srgbClr val="FFFFFF"/>
                </a:solidFill>
                <a:effectLst/>
                <a:uLnTx/>
                <a:uFillTx/>
                <a:latin typeface="Arial" panose="020B0604020202020204"/>
                <a:ea typeface="+mn-ea"/>
                <a:cs typeface="+mn-cs"/>
              </a:rPr>
              <a:t>b</a:t>
            </a: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 including      JAK1/2 inhibitors</a:t>
            </a:r>
            <a:endParaRPr kumimoji="0" lang="en-US" sz="12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C4C8062A-CE3E-2F48-938E-B3BC7122471D}"/>
              </a:ext>
            </a:extLst>
          </p:cNvPr>
          <p:cNvSpPr/>
          <p:nvPr/>
        </p:nvSpPr>
        <p:spPr>
          <a:xfrm>
            <a:off x="6435587" y="3594458"/>
            <a:ext cx="1549466" cy="369332"/>
          </a:xfrm>
          <a:prstGeom prst="rect">
            <a:avLst/>
          </a:prstGeom>
          <a:solidFill>
            <a:srgbClr val="0099B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200 mg BID</a:t>
            </a:r>
          </a:p>
        </p:txBody>
      </p:sp>
      <p:sp>
        <p:nvSpPr>
          <p:cNvPr id="3" name="Rectangle 2">
            <a:extLst>
              <a:ext uri="{FF2B5EF4-FFF2-40B4-BE49-F238E27FC236}">
                <a16:creationId xmlns:a16="http://schemas.microsoft.com/office/drawing/2014/main" id="{66E4AF7B-BAE7-C644-B9EC-8EBE4B37432A}"/>
              </a:ext>
            </a:extLst>
          </p:cNvPr>
          <p:cNvSpPr/>
          <p:nvPr/>
        </p:nvSpPr>
        <p:spPr>
          <a:xfrm>
            <a:off x="2056930" y="1498118"/>
            <a:ext cx="8421410" cy="923330"/>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
                <a:srgbClr val="78E2DA"/>
              </a:buClr>
              <a:buSzPct val="85000"/>
              <a:buFont typeface="Wingdings" pitchFamily="2" charset="2"/>
              <a:buChar char="§"/>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In this phase 3 trial, 200 mg BID was also tested for potentially improved tolerability, given PK modeling data demonstrating increased daily systemic exposure with lower maximum concentration vs 400 mg QD</a:t>
            </a:r>
            <a:r>
              <a:rPr kumimoji="0" lang="en-US" sz="1800" b="0" i="0" u="none" strike="noStrike" kern="1200" cap="none" spc="0" normalizeH="0" baseline="30000" noProof="0" dirty="0">
                <a:ln>
                  <a:noFill/>
                </a:ln>
                <a:solidFill>
                  <a:srgbClr val="002569"/>
                </a:solidFill>
                <a:effectLst/>
                <a:uLnTx/>
                <a:uFillTx/>
                <a:latin typeface="Arial" panose="020B0604020202020204"/>
                <a:ea typeface="+mn-ea"/>
                <a:cs typeface="+mn-cs"/>
              </a:rPr>
              <a:t>2</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cxnSp>
        <p:nvCxnSpPr>
          <p:cNvPr id="4" name="Elbow Connector 3">
            <a:extLst>
              <a:ext uri="{FF2B5EF4-FFF2-40B4-BE49-F238E27FC236}">
                <a16:creationId xmlns:a16="http://schemas.microsoft.com/office/drawing/2014/main" id="{C79FB526-47A9-A143-A2CD-220DBC90CCD9}"/>
              </a:ext>
            </a:extLst>
          </p:cNvPr>
          <p:cNvCxnSpPr>
            <a:stCxn id="23" idx="3"/>
            <a:endCxn id="18" idx="1"/>
          </p:cNvCxnSpPr>
          <p:nvPr/>
        </p:nvCxnSpPr>
        <p:spPr>
          <a:xfrm flipV="1">
            <a:off x="6191628" y="3032291"/>
            <a:ext cx="243963" cy="746835"/>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3CBE9930-1E6C-4946-ACB5-14C5BAFD65AD}"/>
              </a:ext>
            </a:extLst>
          </p:cNvPr>
          <p:cNvCxnSpPr>
            <a:stCxn id="23" idx="3"/>
            <a:endCxn id="29" idx="1"/>
          </p:cNvCxnSpPr>
          <p:nvPr/>
        </p:nvCxnSpPr>
        <p:spPr>
          <a:xfrm>
            <a:off x="6191627" y="3779125"/>
            <a:ext cx="243960" cy="74683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2E85EEF-A285-0342-8F2C-81805FB7249E}"/>
              </a:ext>
            </a:extLst>
          </p:cNvPr>
          <p:cNvCxnSpPr>
            <a:stCxn id="17" idx="3"/>
            <a:endCxn id="23" idx="1"/>
          </p:cNvCxnSpPr>
          <p:nvPr/>
        </p:nvCxnSpPr>
        <p:spPr>
          <a:xfrm>
            <a:off x="4210178" y="3779125"/>
            <a:ext cx="24396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066348-B5DE-6046-B153-E196921CFDD6}"/>
              </a:ext>
            </a:extLst>
          </p:cNvPr>
          <p:cNvCxnSpPr>
            <a:stCxn id="23" idx="3"/>
            <a:endCxn id="30" idx="1"/>
          </p:cNvCxnSpPr>
          <p:nvPr/>
        </p:nvCxnSpPr>
        <p:spPr>
          <a:xfrm flipV="1">
            <a:off x="6191627" y="3779125"/>
            <a:ext cx="243960"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44678" y="5216616"/>
            <a:ext cx="44209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~40% of patients had baseline PLT &lt; 50K</a:t>
            </a:r>
          </a:p>
        </p:txBody>
      </p:sp>
    </p:spTree>
    <p:extLst>
      <p:ext uri="{BB962C8B-B14F-4D97-AF65-F5344CB8AC3E}">
        <p14:creationId xmlns:p14="http://schemas.microsoft.com/office/powerpoint/2010/main" val="8439517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Elbow Connector 26">
            <a:extLst>
              <a:ext uri="{FF2B5EF4-FFF2-40B4-BE49-F238E27FC236}">
                <a16:creationId xmlns:a16="http://schemas.microsoft.com/office/drawing/2014/main" id="{F8D06F85-0BC1-5242-B573-C9113FED5A17}"/>
              </a:ext>
            </a:extLst>
          </p:cNvPr>
          <p:cNvCxnSpPr>
            <a:cxnSpLocks/>
          </p:cNvCxnSpPr>
          <p:nvPr/>
        </p:nvCxnSpPr>
        <p:spPr>
          <a:xfrm rot="16200000" flipV="1">
            <a:off x="2450508" y="3014129"/>
            <a:ext cx="850676" cy="408591"/>
          </a:xfrm>
          <a:prstGeom prst="bentConnector3">
            <a:avLst>
              <a:gd name="adj1" fmla="val 9941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26B6E8A9-3C90-2F4F-AC25-BE23EB2840EB}"/>
              </a:ext>
            </a:extLst>
          </p:cNvPr>
          <p:cNvCxnSpPr>
            <a:cxnSpLocks/>
          </p:cNvCxnSpPr>
          <p:nvPr/>
        </p:nvCxnSpPr>
        <p:spPr>
          <a:xfrm flipV="1">
            <a:off x="2283496" y="2799477"/>
            <a:ext cx="435795" cy="418947"/>
          </a:xfrm>
          <a:prstGeom prst="bentConnector3">
            <a:avLst>
              <a:gd name="adj1" fmla="val -5417"/>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0324E541-AF96-7B46-8FE8-B405F5BAB810}"/>
              </a:ext>
            </a:extLst>
          </p:cNvPr>
          <p:cNvGraphicFramePr/>
          <p:nvPr/>
        </p:nvGraphicFramePr>
        <p:xfrm>
          <a:off x="1656242" y="2489211"/>
          <a:ext cx="1828426" cy="1471168"/>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Elbow Connector 17">
            <a:extLst>
              <a:ext uri="{FF2B5EF4-FFF2-40B4-BE49-F238E27FC236}">
                <a16:creationId xmlns:a16="http://schemas.microsoft.com/office/drawing/2014/main" id="{ECF314F7-A44D-C144-82AA-C17FB79CF468}"/>
              </a:ext>
            </a:extLst>
          </p:cNvPr>
          <p:cNvCxnSpPr>
            <a:cxnSpLocks/>
          </p:cNvCxnSpPr>
          <p:nvPr/>
        </p:nvCxnSpPr>
        <p:spPr>
          <a:xfrm flipV="1">
            <a:off x="4018544" y="2483290"/>
            <a:ext cx="507718" cy="416450"/>
          </a:xfrm>
          <a:prstGeom prst="bentConnector3">
            <a:avLst>
              <a:gd name="adj1" fmla="val 207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0060A95-1C82-C741-AED6-5FD8D7302DC1}"/>
              </a:ext>
            </a:extLst>
          </p:cNvPr>
          <p:cNvCxnSpPr>
            <a:cxnSpLocks/>
          </p:cNvCxnSpPr>
          <p:nvPr/>
        </p:nvCxnSpPr>
        <p:spPr>
          <a:xfrm rot="16200000" flipV="1">
            <a:off x="4122729" y="2714526"/>
            <a:ext cx="963011" cy="500538"/>
          </a:xfrm>
          <a:prstGeom prst="bentConnector3">
            <a:avLst>
              <a:gd name="adj1" fmla="val 99965"/>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3628943-23B5-4541-8654-1B217D7B8D4F}"/>
              </a:ext>
            </a:extLst>
          </p:cNvPr>
          <p:cNvSpPr>
            <a:spLocks noGrp="1"/>
          </p:cNvSpPr>
          <p:nvPr>
            <p:ph type="title"/>
          </p:nvPr>
        </p:nvSpPr>
        <p:spPr>
          <a:xfrm>
            <a:off x="2203018" y="370047"/>
            <a:ext cx="8375519" cy="690749"/>
          </a:xfrm>
        </p:spPr>
        <p:txBody>
          <a:bodyPr/>
          <a:lstStyle/>
          <a:p>
            <a:r>
              <a:rPr lang="en-US">
                <a:solidFill>
                  <a:srgbClr val="C00000"/>
                </a:solidFill>
                <a:latin typeface="Arial" charset="0"/>
                <a:ea typeface="Arial" charset="0"/>
                <a:cs typeface="Arial" charset="0"/>
              </a:rPr>
              <a:t>PERSIST-2: Spleen/Symptom Response</a:t>
            </a:r>
          </a:p>
        </p:txBody>
      </p:sp>
      <p:sp>
        <p:nvSpPr>
          <p:cNvPr id="14" name="Text Placeholder 7">
            <a:extLst>
              <a:ext uri="{FF2B5EF4-FFF2-40B4-BE49-F238E27FC236}">
                <a16:creationId xmlns:a16="http://schemas.microsoft.com/office/drawing/2014/main" id="{9D5BA75B-05ED-5941-8574-3DA5650F250B}"/>
              </a:ext>
            </a:extLst>
          </p:cNvPr>
          <p:cNvSpPr txBox="1">
            <a:spLocks/>
          </p:cNvSpPr>
          <p:nvPr/>
        </p:nvSpPr>
        <p:spPr>
          <a:xfrm>
            <a:off x="411769" y="5677740"/>
            <a:ext cx="11548167" cy="1027305"/>
          </a:xfrm>
          <a:prstGeom prst="rect">
            <a:avLst/>
          </a:prstGeom>
        </p:spPr>
        <p:txBody>
          <a:bodyPr vert="horz" lIns="67500" tIns="35100" rIns="0" bIns="3510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3DEFF"/>
              </a:buClr>
              <a:buSzTx/>
              <a:buFont typeface="Arial" panose="020B0604020202020204" pitchFamily="34" charset="0"/>
              <a:buNone/>
              <a:tabLst/>
              <a:defRPr/>
            </a:pPr>
            <a:r>
              <a:rPr kumimoji="0" lang="en-US" sz="1000" b="0" i="0" u="none" strike="noStrike" kern="1200" cap="none" spc="0" normalizeH="0" baseline="30000" noProof="0" dirty="0">
                <a:ln>
                  <a:noFill/>
                </a:ln>
                <a:solidFill>
                  <a:srgbClr val="002569"/>
                </a:solidFill>
                <a:effectLst/>
                <a:uLnTx/>
                <a:uFillTx/>
                <a:latin typeface="Arial" panose="020B0604020202020204"/>
                <a:ea typeface="+mn-ea"/>
                <a:cs typeface="+mn-cs"/>
              </a:rPr>
              <a:t>a </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Excludes individual symptom score for tiredness from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MPN-SAF</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TSS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v2.0</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utilized in pivotal trials for other JAK inhibitors.</a:t>
            </a:r>
          </a:p>
          <a:p>
            <a:pPr marL="0" marR="0" lvl="0" indent="0" algn="l" defTabSz="914400" rtl="0" eaLnBrk="1" fontAlgn="auto" latinLnBrk="0" hangingPunct="1">
              <a:lnSpc>
                <a:spcPct val="100000"/>
              </a:lnSpc>
              <a:spcBef>
                <a:spcPts val="0"/>
              </a:spcBef>
              <a:spcAft>
                <a:spcPts val="0"/>
              </a:spcAft>
              <a:buClr>
                <a:srgbClr val="C3DEFF"/>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BAT, best available therapy; BID, twice daily; ITT, intention-to-treat;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MPN-SAF</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myeloproliferative symptom assessment form; PAC, pacritinib; SVR, spleen volume reduction; TSS, total symptom score.</a:t>
            </a:r>
          </a:p>
          <a:p>
            <a:pPr marL="0" marR="0" lvl="0" indent="0" algn="l" defTabSz="914400" rtl="0" eaLnBrk="1" fontAlgn="auto" latinLnBrk="0" hangingPunct="1">
              <a:lnSpc>
                <a:spcPct val="100000"/>
              </a:lnSpc>
              <a:spcBef>
                <a:spcPts val="0"/>
              </a:spcBef>
              <a:spcAft>
                <a:spcPts val="0"/>
              </a:spcAft>
              <a:buClr>
                <a:srgbClr val="C3DEFF"/>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1.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Mascarenhas</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J, et al. </a:t>
            </a:r>
            <a:r>
              <a:rPr kumimoji="0" lang="en-US" sz="1000" b="0" i="1" u="none" strike="noStrike" kern="1200" cap="none" spc="0" normalizeH="0" baseline="0" noProof="0" dirty="0">
                <a:ln>
                  <a:noFill/>
                </a:ln>
                <a:solidFill>
                  <a:srgbClr val="002569"/>
                </a:solidFill>
                <a:effectLst/>
                <a:uLnTx/>
                <a:uFillTx/>
                <a:latin typeface="Arial" panose="020B0604020202020204"/>
                <a:ea typeface="+mn-ea"/>
                <a:cs typeface="+mn-cs"/>
              </a:rPr>
              <a:t>JAMA Oncol</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2018;4:652-659. 2. Data on File. CTI Biopharma Corp. Pacritinib Clinical Overview.</a:t>
            </a:r>
          </a:p>
        </p:txBody>
      </p:sp>
      <p:graphicFrame>
        <p:nvGraphicFramePr>
          <p:cNvPr id="25" name="Chart 24">
            <a:extLst>
              <a:ext uri="{FF2B5EF4-FFF2-40B4-BE49-F238E27FC236}">
                <a16:creationId xmlns:a16="http://schemas.microsoft.com/office/drawing/2014/main" id="{4F7AC35A-698F-B840-9A98-78B3C3FD87A3}"/>
              </a:ext>
            </a:extLst>
          </p:cNvPr>
          <p:cNvGraphicFramePr/>
          <p:nvPr/>
        </p:nvGraphicFramePr>
        <p:xfrm>
          <a:off x="5745769" y="2589031"/>
          <a:ext cx="1885006" cy="13713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a:extLst>
              <a:ext uri="{FF2B5EF4-FFF2-40B4-BE49-F238E27FC236}">
                <a16:creationId xmlns:a16="http://schemas.microsoft.com/office/drawing/2014/main" id="{6CDCAC0B-3CD1-5049-A49D-70DE13CEC0EB}"/>
              </a:ext>
            </a:extLst>
          </p:cNvPr>
          <p:cNvGraphicFramePr/>
          <p:nvPr/>
        </p:nvGraphicFramePr>
        <p:xfrm>
          <a:off x="7523317" y="2462913"/>
          <a:ext cx="1885006" cy="1519355"/>
        </p:xfrm>
        <a:graphic>
          <a:graphicData uri="http://schemas.openxmlformats.org/drawingml/2006/chart">
            <c:chart xmlns:c="http://schemas.openxmlformats.org/drawingml/2006/chart" xmlns:r="http://schemas.openxmlformats.org/officeDocument/2006/relationships" r:id="rId5"/>
          </a:graphicData>
        </a:graphic>
      </p:graphicFrame>
      <p:sp>
        <p:nvSpPr>
          <p:cNvPr id="29" name="Rectangle 28">
            <a:extLst>
              <a:ext uri="{FF2B5EF4-FFF2-40B4-BE49-F238E27FC236}">
                <a16:creationId xmlns:a16="http://schemas.microsoft.com/office/drawing/2014/main" id="{D64A4747-C7A5-3046-9F1B-C78CC5EA2971}"/>
              </a:ext>
            </a:extLst>
          </p:cNvPr>
          <p:cNvSpPr/>
          <p:nvPr/>
        </p:nvSpPr>
        <p:spPr>
          <a:xfrm>
            <a:off x="6241675" y="2169594"/>
            <a:ext cx="893193"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SVR ≥35%</a:t>
            </a:r>
            <a:r>
              <a:rPr kumimoji="0" lang="en-US" sz="1050" b="1" i="0" u="none" strike="noStrike" kern="1200" cap="none" spc="0" normalizeH="0" baseline="30000" noProof="0" dirty="0">
                <a:ln>
                  <a:noFill/>
                </a:ln>
                <a:solidFill>
                  <a:srgbClr val="002569"/>
                </a:solidFill>
                <a:effectLst/>
                <a:uLnTx/>
                <a:uFillTx/>
                <a:latin typeface="Arial" panose="020B0604020202020204"/>
                <a:ea typeface="+mn-ea"/>
                <a:cs typeface="+mn-cs"/>
              </a:rPr>
              <a:t>1</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288AF8FC-C6F7-2E4B-BACD-6DA11BA6294D}"/>
              </a:ext>
            </a:extLst>
          </p:cNvPr>
          <p:cNvSpPr/>
          <p:nvPr/>
        </p:nvSpPr>
        <p:spPr>
          <a:xfrm>
            <a:off x="7441462" y="2169594"/>
            <a:ext cx="2353529"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≥50% reduction in modified TSS</a:t>
            </a:r>
            <a:r>
              <a:rPr kumimoji="0" lang="en-US" sz="1050" b="1" i="0" u="none" strike="noStrike" kern="1200" cap="none" spc="0" normalizeH="0" baseline="30000" noProof="0" dirty="0">
                <a:ln>
                  <a:noFill/>
                </a:ln>
                <a:solidFill>
                  <a:srgbClr val="002569"/>
                </a:solidFill>
                <a:effectLst/>
                <a:uLnTx/>
                <a:uFillTx/>
                <a:latin typeface="Arial" panose="020B0604020202020204"/>
                <a:ea typeface="+mn-ea"/>
                <a:cs typeface="+mn-cs"/>
              </a:rPr>
              <a:t>2,a</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D9F8471-4E7F-ED4E-9134-7EC8A8A28AA9}"/>
              </a:ext>
            </a:extLst>
          </p:cNvPr>
          <p:cNvSpPr/>
          <p:nvPr/>
        </p:nvSpPr>
        <p:spPr>
          <a:xfrm>
            <a:off x="2239939" y="2158096"/>
            <a:ext cx="893193"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SVR ≥35%</a:t>
            </a:r>
            <a:r>
              <a:rPr kumimoji="0" lang="en-US" sz="1050" b="1" i="0" u="none" strike="noStrike" kern="1200" cap="none" spc="0" normalizeH="0" baseline="30000" noProof="0" dirty="0">
                <a:ln>
                  <a:noFill/>
                </a:ln>
                <a:solidFill>
                  <a:srgbClr val="002569"/>
                </a:solidFill>
                <a:effectLst/>
                <a:uLnTx/>
                <a:uFillTx/>
                <a:latin typeface="Arial" panose="020B0604020202020204"/>
                <a:ea typeface="+mn-ea"/>
                <a:cs typeface="+mn-cs"/>
              </a:rPr>
              <a:t>1</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7FD32E87-9E94-EE4B-95BB-B10ECC8A6079}"/>
              </a:ext>
            </a:extLst>
          </p:cNvPr>
          <p:cNvSpPr/>
          <p:nvPr/>
        </p:nvSpPr>
        <p:spPr>
          <a:xfrm>
            <a:off x="2330341" y="2671796"/>
            <a:ext cx="691215" cy="25391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2569"/>
                </a:solidFill>
                <a:effectLst/>
                <a:uLnTx/>
                <a:uFillTx/>
                <a:latin typeface="Arial" panose="020B0604020202020204"/>
                <a:ea typeface="+mn-ea"/>
                <a:cs typeface="+mn-cs"/>
              </a:rPr>
              <a:t>P</a:t>
            </a: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=0.001</a:t>
            </a:r>
          </a:p>
        </p:txBody>
      </p:sp>
      <p:sp>
        <p:nvSpPr>
          <p:cNvPr id="13" name="Rectangle 12">
            <a:extLst>
              <a:ext uri="{FF2B5EF4-FFF2-40B4-BE49-F238E27FC236}">
                <a16:creationId xmlns:a16="http://schemas.microsoft.com/office/drawing/2014/main" id="{36B4D549-EA46-2145-869F-3F3FB3DB30B0}"/>
              </a:ext>
            </a:extLst>
          </p:cNvPr>
          <p:cNvSpPr/>
          <p:nvPr/>
        </p:nvSpPr>
        <p:spPr>
          <a:xfrm>
            <a:off x="3349497" y="2158096"/>
            <a:ext cx="2353529"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≥50% reduction in modified TSS</a:t>
            </a:r>
            <a:r>
              <a:rPr kumimoji="0" lang="en-US" sz="1050" b="1" i="0" u="none" strike="noStrike" kern="1200" cap="none" spc="0" normalizeH="0" baseline="30000" noProof="0" dirty="0">
                <a:ln>
                  <a:noFill/>
                </a:ln>
                <a:solidFill>
                  <a:srgbClr val="002569"/>
                </a:solidFill>
                <a:effectLst/>
                <a:uLnTx/>
                <a:uFillTx/>
                <a:latin typeface="Arial" panose="020B0604020202020204"/>
                <a:ea typeface="+mn-ea"/>
                <a:cs typeface="+mn-cs"/>
              </a:rPr>
              <a:t>2,a</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61B933D5-56E3-C545-ADEF-BAD70601E9FE}"/>
              </a:ext>
            </a:extLst>
          </p:cNvPr>
          <p:cNvSpPr/>
          <p:nvPr/>
        </p:nvSpPr>
        <p:spPr>
          <a:xfrm>
            <a:off x="4134914" y="2339207"/>
            <a:ext cx="691215" cy="25391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2569"/>
                </a:solidFill>
                <a:effectLst/>
                <a:uLnTx/>
                <a:uFillTx/>
                <a:latin typeface="Arial" panose="020B0604020202020204"/>
                <a:ea typeface="+mn-ea"/>
                <a:cs typeface="+mn-cs"/>
              </a:rPr>
              <a:t>P</a:t>
            </a: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=0.004</a:t>
            </a:r>
          </a:p>
        </p:txBody>
      </p:sp>
      <p:sp>
        <p:nvSpPr>
          <p:cNvPr id="16" name="Rectangle 15">
            <a:extLst>
              <a:ext uri="{FF2B5EF4-FFF2-40B4-BE49-F238E27FC236}">
                <a16:creationId xmlns:a16="http://schemas.microsoft.com/office/drawing/2014/main" id="{B6615E39-9E1D-B34D-8EEF-C6DD8DB52BA7}"/>
              </a:ext>
            </a:extLst>
          </p:cNvPr>
          <p:cNvSpPr/>
          <p:nvPr/>
        </p:nvSpPr>
        <p:spPr>
          <a:xfrm>
            <a:off x="2893812" y="1575316"/>
            <a:ext cx="17876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ITT Population</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B37AA1A1-2B0E-AE40-97C7-5A098BD2D60F}"/>
              </a:ext>
            </a:extLst>
          </p:cNvPr>
          <p:cNvCxnSpPr>
            <a:cxnSpLocks/>
          </p:cNvCxnSpPr>
          <p:nvPr/>
        </p:nvCxnSpPr>
        <p:spPr>
          <a:xfrm flipH="1">
            <a:off x="5962557" y="2045560"/>
            <a:ext cx="349758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1FB5C19A-D111-D749-9DA2-94585E270B37}"/>
              </a:ext>
            </a:extLst>
          </p:cNvPr>
          <p:cNvGraphicFramePr/>
          <p:nvPr/>
        </p:nvGraphicFramePr>
        <p:xfrm>
          <a:off x="3433320" y="2488927"/>
          <a:ext cx="1840273" cy="1471453"/>
        </p:xfrm>
        <a:graphic>
          <a:graphicData uri="http://schemas.openxmlformats.org/drawingml/2006/chart">
            <c:chart xmlns:c="http://schemas.openxmlformats.org/drawingml/2006/chart" xmlns:r="http://schemas.openxmlformats.org/officeDocument/2006/relationships" r:id="rId6"/>
          </a:graphicData>
        </a:graphic>
      </p:graphicFrame>
      <p:cxnSp>
        <p:nvCxnSpPr>
          <p:cNvPr id="36" name="Straight Connector 35">
            <a:extLst>
              <a:ext uri="{FF2B5EF4-FFF2-40B4-BE49-F238E27FC236}">
                <a16:creationId xmlns:a16="http://schemas.microsoft.com/office/drawing/2014/main" id="{BF337278-CEEB-4F97-919A-4B3055D24399}"/>
              </a:ext>
            </a:extLst>
          </p:cNvPr>
          <p:cNvCxnSpPr>
            <a:cxnSpLocks/>
          </p:cNvCxnSpPr>
          <p:nvPr/>
        </p:nvCxnSpPr>
        <p:spPr>
          <a:xfrm flipH="1">
            <a:off x="1763594" y="2045560"/>
            <a:ext cx="349758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7CC6524-8341-4081-9554-D72E4DB8C85C}"/>
              </a:ext>
            </a:extLst>
          </p:cNvPr>
          <p:cNvSpPr txBox="1"/>
          <p:nvPr/>
        </p:nvSpPr>
        <p:spPr>
          <a:xfrm>
            <a:off x="1808163" y="2314552"/>
            <a:ext cx="7682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Week 24</a:t>
            </a:r>
          </a:p>
        </p:txBody>
      </p:sp>
      <p:sp>
        <p:nvSpPr>
          <p:cNvPr id="44" name="TextBox 43">
            <a:extLst>
              <a:ext uri="{FF2B5EF4-FFF2-40B4-BE49-F238E27FC236}">
                <a16:creationId xmlns:a16="http://schemas.microsoft.com/office/drawing/2014/main" id="{D3FCF193-B7EA-4B59-8E98-718CF0B7B969}"/>
              </a:ext>
            </a:extLst>
          </p:cNvPr>
          <p:cNvSpPr txBox="1"/>
          <p:nvPr/>
        </p:nvSpPr>
        <p:spPr>
          <a:xfrm>
            <a:off x="5897690" y="2314552"/>
            <a:ext cx="71737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Week 24</a:t>
            </a:r>
          </a:p>
        </p:txBody>
      </p:sp>
      <p:sp>
        <p:nvSpPr>
          <p:cNvPr id="23" name="Rectangle 22">
            <a:extLst>
              <a:ext uri="{FF2B5EF4-FFF2-40B4-BE49-F238E27FC236}">
                <a16:creationId xmlns:a16="http://schemas.microsoft.com/office/drawing/2014/main" id="{0BC57A7B-1A22-9E45-B4A4-F8FCD56925D2}"/>
              </a:ext>
            </a:extLst>
          </p:cNvPr>
          <p:cNvSpPr/>
          <p:nvPr/>
        </p:nvSpPr>
        <p:spPr>
          <a:xfrm>
            <a:off x="5962557" y="1629034"/>
            <a:ext cx="37557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Patients With Platelets &lt;50</a:t>
            </a:r>
            <a:r>
              <a:rPr kumimoji="0" lang="en-US" sz="1350" b="1" i="1" u="none" strike="noStrike" kern="1200" cap="none" spc="0" normalizeH="0" baseline="0" noProof="0" dirty="0">
                <a:ln>
                  <a:noFill/>
                </a:ln>
                <a:solidFill>
                  <a:srgbClr val="002569"/>
                </a:solidFill>
                <a:effectLst/>
                <a:uLnTx/>
                <a:uFillTx/>
                <a:latin typeface="Arial" panose="020B0604020202020204"/>
                <a:ea typeface="+mn-ea"/>
                <a:cs typeface="+mn-cs"/>
              </a:rPr>
              <a:t>x</a:t>
            </a: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10</a:t>
            </a:r>
            <a:r>
              <a:rPr kumimoji="0" lang="en-US" sz="1800" b="1" i="0" u="none" strike="noStrike" kern="1200" cap="none" spc="0" normalizeH="0" baseline="30000" noProof="0" dirty="0">
                <a:ln>
                  <a:noFill/>
                </a:ln>
                <a:solidFill>
                  <a:srgbClr val="002569"/>
                </a:solidFill>
                <a:effectLst/>
                <a:uLnTx/>
                <a:uFillTx/>
                <a:latin typeface="Arial" panose="020B0604020202020204"/>
                <a:ea typeface="+mn-ea"/>
                <a:cs typeface="+mn-cs"/>
              </a:rPr>
              <a:t>9</a:t>
            </a: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/L</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B010CB4-5E9C-4208-AEE8-A876CEC38FC1}"/>
              </a:ext>
            </a:extLst>
          </p:cNvPr>
          <p:cNvSpPr txBox="1"/>
          <p:nvPr/>
        </p:nvSpPr>
        <p:spPr>
          <a:xfrm>
            <a:off x="1763594" y="4445989"/>
            <a:ext cx="8031397" cy="646331"/>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
                <a:srgbClr val="78E2DA"/>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The proportions of patients with much improved or very much improved scores were 57% with pacritinib 200 mg BID versus 28% with BAT</a:t>
            </a:r>
          </a:p>
        </p:txBody>
      </p:sp>
    </p:spTree>
    <p:extLst>
      <p:ext uri="{BB962C8B-B14F-4D97-AF65-F5344CB8AC3E}">
        <p14:creationId xmlns:p14="http://schemas.microsoft.com/office/powerpoint/2010/main" val="1049448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0F0B-A424-854D-95B8-95959CC782A0}"/>
              </a:ext>
            </a:extLst>
          </p:cNvPr>
          <p:cNvSpPr>
            <a:spLocks noGrp="1"/>
          </p:cNvSpPr>
          <p:nvPr>
            <p:ph type="title"/>
          </p:nvPr>
        </p:nvSpPr>
        <p:spPr/>
        <p:txBody>
          <a:bodyPr/>
          <a:lstStyle/>
          <a:p>
            <a:pPr algn="ctr"/>
            <a:r>
              <a:rPr lang="en-US" dirty="0">
                <a:solidFill>
                  <a:srgbClr val="C00000"/>
                </a:solidFill>
              </a:rPr>
              <a:t>Adverse Events</a:t>
            </a:r>
          </a:p>
        </p:txBody>
      </p:sp>
      <p:graphicFrame>
        <p:nvGraphicFramePr>
          <p:cNvPr id="5" name="Table 16">
            <a:extLst>
              <a:ext uri="{FF2B5EF4-FFF2-40B4-BE49-F238E27FC236}">
                <a16:creationId xmlns:a16="http://schemas.microsoft.com/office/drawing/2014/main" id="{1843C50A-4A6E-6042-B2A3-D012B76821B4}"/>
              </a:ext>
            </a:extLst>
          </p:cNvPr>
          <p:cNvGraphicFramePr>
            <a:graphicFrameLocks/>
          </p:cNvGraphicFramePr>
          <p:nvPr/>
        </p:nvGraphicFramePr>
        <p:xfrm>
          <a:off x="699911" y="1444487"/>
          <a:ext cx="5257801" cy="4730875"/>
        </p:xfrm>
        <a:graphic>
          <a:graphicData uri="http://schemas.openxmlformats.org/drawingml/2006/table">
            <a:tbl>
              <a:tblPr firstRow="1" bandRow="1">
                <a:tableStyleId>{7DF18680-E054-41AD-8BC1-D1AEF772440D}</a:tableStyleId>
              </a:tblPr>
              <a:tblGrid>
                <a:gridCol w="2052781">
                  <a:extLst>
                    <a:ext uri="{9D8B030D-6E8A-4147-A177-3AD203B41FA5}">
                      <a16:colId xmlns:a16="http://schemas.microsoft.com/office/drawing/2014/main" val="4127906672"/>
                    </a:ext>
                  </a:extLst>
                </a:gridCol>
                <a:gridCol w="1602510">
                  <a:extLst>
                    <a:ext uri="{9D8B030D-6E8A-4147-A177-3AD203B41FA5}">
                      <a16:colId xmlns:a16="http://schemas.microsoft.com/office/drawing/2014/main" val="2125913826"/>
                    </a:ext>
                  </a:extLst>
                </a:gridCol>
                <a:gridCol w="1602510">
                  <a:extLst>
                    <a:ext uri="{9D8B030D-6E8A-4147-A177-3AD203B41FA5}">
                      <a16:colId xmlns:a16="http://schemas.microsoft.com/office/drawing/2014/main" val="3278257553"/>
                    </a:ext>
                  </a:extLst>
                </a:gridCol>
              </a:tblGrid>
              <a:tr h="453517">
                <a:tc>
                  <a:txBody>
                    <a:bodyPr/>
                    <a:lstStyle/>
                    <a:p>
                      <a:pPr marL="0" marR="0" algn="l">
                        <a:spcBef>
                          <a:spcPts val="50"/>
                        </a:spcBef>
                        <a:spcAft>
                          <a:spcPts val="50"/>
                        </a:spcAft>
                      </a:pPr>
                      <a:r>
                        <a:rPr kumimoji="0" lang="en-US" sz="1400" b="1" i="0" u="none" strike="noStrike" cap="none" normalizeH="0" baseline="0" dirty="0">
                          <a:ln>
                            <a:noFill/>
                          </a:ln>
                          <a:solidFill>
                            <a:schemeClr val="bg1"/>
                          </a:solidFill>
                          <a:effectLst/>
                          <a:latin typeface="+mn-lt"/>
                        </a:rPr>
                        <a:t>Adverse Reactions</a:t>
                      </a:r>
                      <a:endParaRPr lang="en-US" sz="1400" b="1" kern="1200" dirty="0">
                        <a:solidFill>
                          <a:schemeClr val="bg1"/>
                        </a:solidFill>
                        <a:effectLst/>
                        <a:latin typeface="Arial" panose="020B0604020202020204" pitchFamily="34" charset="0"/>
                        <a:ea typeface="+mn-ea"/>
                        <a:cs typeface="Arial" panose="020B0604020202020204" pitchFamily="34" charset="0"/>
                      </a:endParaRPr>
                    </a:p>
                  </a:txBody>
                  <a:tcPr marL="129196" marR="129196" marT="0" marB="0" anchor="ctr">
                    <a:solidFill>
                      <a:srgbClr val="0099B0"/>
                    </a:solidFill>
                  </a:tcPr>
                </a:tc>
                <a:tc>
                  <a:txBody>
                    <a:bodyPr/>
                    <a:lstStyle/>
                    <a:p>
                      <a:pPr marL="0" marR="0" algn="ctr">
                        <a:spcBef>
                          <a:spcPts val="50"/>
                        </a:spcBef>
                        <a:spcAft>
                          <a:spcPts val="50"/>
                        </a:spcAft>
                      </a:pPr>
                      <a:r>
                        <a:rPr lang="en-US" sz="1400">
                          <a:effectLst/>
                        </a:rPr>
                        <a:t>PAC 200 mg BID</a:t>
                      </a:r>
                      <a:br>
                        <a:rPr lang="en-US" sz="1400">
                          <a:effectLst/>
                        </a:rPr>
                      </a:br>
                      <a:r>
                        <a:rPr lang="en-US" sz="1400">
                          <a:effectLst/>
                        </a:rPr>
                        <a:t>(n=106)</a:t>
                      </a:r>
                      <a:endParaRPr lang="en-US" sz="1400" b="0" kern="1200">
                        <a:solidFill>
                          <a:schemeClr val="bg1"/>
                        </a:solidFill>
                        <a:effectLst/>
                        <a:latin typeface="Arial" panose="020B0604020202020204" pitchFamily="34" charset="0"/>
                        <a:ea typeface="+mn-ea"/>
                        <a:cs typeface="Arial" panose="020B0604020202020204" pitchFamily="34" charset="0"/>
                      </a:endParaRPr>
                    </a:p>
                  </a:txBody>
                  <a:tcPr marL="6134" marR="6134" marT="0" marB="0" anchor="ctr">
                    <a:solidFill>
                      <a:srgbClr val="0099B0"/>
                    </a:solidFill>
                  </a:tcPr>
                </a:tc>
                <a:tc>
                  <a:txBody>
                    <a:bodyPr/>
                    <a:lstStyle/>
                    <a:p>
                      <a:pPr marL="0" marR="0" algn="ctr">
                        <a:spcBef>
                          <a:spcPts val="50"/>
                        </a:spcBef>
                        <a:spcAft>
                          <a:spcPts val="50"/>
                        </a:spcAft>
                      </a:pPr>
                      <a:r>
                        <a:rPr lang="en-US" sz="1400">
                          <a:effectLst/>
                        </a:rPr>
                        <a:t>BAT</a:t>
                      </a:r>
                      <a:br>
                        <a:rPr lang="en-US" sz="1400">
                          <a:effectLst/>
                        </a:rPr>
                      </a:br>
                      <a:r>
                        <a:rPr lang="en-US" sz="1400">
                          <a:effectLst/>
                        </a:rPr>
                        <a:t> (n</a:t>
                      </a:r>
                      <a:r>
                        <a:rPr lang="en-US" sz="1400" baseline="0">
                          <a:effectLst/>
                        </a:rPr>
                        <a:t>=98</a:t>
                      </a:r>
                      <a:r>
                        <a:rPr lang="en-US" sz="1400">
                          <a:effectLst/>
                        </a:rPr>
                        <a:t>)</a:t>
                      </a:r>
                      <a:endParaRPr lang="en-US" sz="1400" b="0" kern="1200">
                        <a:solidFill>
                          <a:schemeClr val="bg1"/>
                        </a:solidFill>
                        <a:effectLst/>
                        <a:latin typeface="Arial" panose="020B0604020202020204" pitchFamily="34" charset="0"/>
                        <a:ea typeface="+mn-ea"/>
                        <a:cs typeface="Arial" panose="020B0604020202020204" pitchFamily="34" charset="0"/>
                      </a:endParaRPr>
                    </a:p>
                  </a:txBody>
                  <a:tcPr marL="6134" marR="6134" marT="0" marB="0" anchor="ctr">
                    <a:solidFill>
                      <a:srgbClr val="0099B0"/>
                    </a:solidFill>
                  </a:tcPr>
                </a:tc>
                <a:extLst>
                  <a:ext uri="{0D108BD9-81ED-4DB2-BD59-A6C34878D82A}">
                    <a16:rowId xmlns:a16="http://schemas.microsoft.com/office/drawing/2014/main" val="2060162873"/>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a:solidFill>
                            <a:schemeClr val="bg1"/>
                          </a:solidFill>
                        </a:rPr>
                        <a:t>Any-grade AEs in &gt;15% of patients in either arm, %</a:t>
                      </a:r>
                      <a:endParaRPr lang="en-US" sz="1200" b="1">
                        <a:solidFill>
                          <a:schemeClr val="bg1"/>
                        </a:solidFill>
                        <a:latin typeface="Arial" panose="020B0604020202020204" pitchFamily="34" charset="0"/>
                        <a:cs typeface="Arial" panose="020B0604020202020204" pitchFamily="34" charset="0"/>
                      </a:endParaRPr>
                    </a:p>
                  </a:txBody>
                  <a:tcPr marR="6134" marT="0" marB="0"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latin typeface="Arial" panose="020B0604020202020204" pitchFamily="34" charset="0"/>
                        <a:cs typeface="Arial" panose="020B0604020202020204" pitchFamily="34" charset="0"/>
                      </a:endParaRPr>
                    </a:p>
                  </a:txBody>
                  <a:tcPr marR="6134"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3128004071"/>
                  </a:ext>
                </a:extLst>
              </a:tr>
              <a:tr h="237631">
                <a:tc>
                  <a:txBody>
                    <a:bodyPr/>
                    <a:lstStyle/>
                    <a:p>
                      <a:pPr marL="0" marR="0" algn="l">
                        <a:lnSpc>
                          <a:spcPct val="115000"/>
                        </a:lnSpc>
                        <a:spcBef>
                          <a:spcPts val="50"/>
                        </a:spcBef>
                        <a:spcAft>
                          <a:spcPts val="50"/>
                        </a:spcAft>
                      </a:pPr>
                      <a:r>
                        <a:rPr lang="en-US" sz="1200" kern="1200">
                          <a:effectLst/>
                        </a:rPr>
                        <a:t>  Diarrhea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F2F2F2"/>
                    </a:solidFill>
                  </a:tcPr>
                </a:tc>
                <a:tc>
                  <a:txBody>
                    <a:bodyPr/>
                    <a:lstStyle/>
                    <a:p>
                      <a:pPr marL="0" marR="0" indent="0" algn="ctr">
                        <a:spcBef>
                          <a:spcPts val="50"/>
                        </a:spcBef>
                        <a:spcAft>
                          <a:spcPts val="50"/>
                        </a:spcAft>
                      </a:pPr>
                      <a:r>
                        <a:rPr lang="en-US" sz="1200">
                          <a:effectLst/>
                        </a:rPr>
                        <a:t>48</a:t>
                      </a:r>
                      <a:endParaRPr lang="en-US" sz="1200">
                        <a:solidFill>
                          <a:schemeClr val="tx1"/>
                        </a:solidFill>
                        <a:effectLst/>
                        <a:latin typeface="Arial" panose="020B0604020202020204" pitchFamily="34" charset="0"/>
                        <a:ea typeface="Arial"/>
                        <a:cs typeface="Arial" panose="020B0604020202020204" pitchFamily="34" charset="0"/>
                      </a:endParaRPr>
                    </a:p>
                  </a:txBody>
                  <a:tcPr marL="6134" marR="6134" marT="0" marB="0" anchor="ctr">
                    <a:solidFill>
                      <a:srgbClr val="7FCCD7"/>
                    </a:solidFill>
                  </a:tcPr>
                </a:tc>
                <a:tc>
                  <a:txBody>
                    <a:bodyPr/>
                    <a:lstStyle/>
                    <a:p>
                      <a:pPr marL="0" marR="0" indent="0" algn="ctr">
                        <a:spcBef>
                          <a:spcPts val="50"/>
                        </a:spcBef>
                        <a:spcAft>
                          <a:spcPts val="50"/>
                        </a:spcAft>
                      </a:pPr>
                      <a:r>
                        <a:rPr lang="en-US" sz="1200">
                          <a:effectLst/>
                        </a:rPr>
                        <a:t>15</a:t>
                      </a:r>
                      <a:endParaRPr lang="en-US" sz="1200">
                        <a:solidFill>
                          <a:schemeClr val="tx1"/>
                        </a:solidFill>
                        <a:effectLst/>
                        <a:latin typeface="Arial" panose="020B0604020202020204" pitchFamily="34" charset="0"/>
                        <a:ea typeface="Arial"/>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758419095"/>
                  </a:ext>
                </a:extLst>
              </a:tr>
              <a:tr h="237631">
                <a:tc>
                  <a:txBody>
                    <a:bodyPr/>
                    <a:lstStyle/>
                    <a:p>
                      <a:pPr marL="0" marR="0" algn="l">
                        <a:lnSpc>
                          <a:spcPct val="115000"/>
                        </a:lnSpc>
                        <a:spcBef>
                          <a:spcPts val="50"/>
                        </a:spcBef>
                        <a:spcAft>
                          <a:spcPts val="50"/>
                        </a:spcAft>
                      </a:pPr>
                      <a:r>
                        <a:rPr lang="en-US" sz="1200" kern="1200">
                          <a:effectLst/>
                        </a:rPr>
                        <a:t>  Thrombocytopenia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E6E6E6"/>
                    </a:solidFill>
                  </a:tcPr>
                </a:tc>
                <a:tc>
                  <a:txBody>
                    <a:bodyPr/>
                    <a:lstStyle/>
                    <a:p>
                      <a:pPr marL="0" marR="0" algn="ctr">
                        <a:spcBef>
                          <a:spcPts val="50"/>
                        </a:spcBef>
                        <a:spcAft>
                          <a:spcPts val="50"/>
                        </a:spcAft>
                      </a:pPr>
                      <a:r>
                        <a:rPr lang="en-US" sz="1200">
                          <a:effectLst/>
                        </a:rPr>
                        <a:t>34</a:t>
                      </a:r>
                      <a:endParaRPr lang="en-US" sz="1200">
                        <a:solidFill>
                          <a:schemeClr val="tx1"/>
                        </a:solidFill>
                        <a:effectLst/>
                        <a:latin typeface="Arial" panose="020B0604020202020204" pitchFamily="34" charset="0"/>
                        <a:ea typeface="Arial"/>
                        <a:cs typeface="Arial" panose="020B0604020202020204" pitchFamily="34" charset="0"/>
                      </a:endParaRPr>
                    </a:p>
                  </a:txBody>
                  <a:tcPr marL="6134" marR="6134" marT="0" marB="0" anchor="ctr">
                    <a:solidFill>
                      <a:srgbClr val="CCEBEF"/>
                    </a:solidFill>
                  </a:tcPr>
                </a:tc>
                <a:tc>
                  <a:txBody>
                    <a:bodyPr/>
                    <a:lstStyle/>
                    <a:p>
                      <a:pPr marL="0" marR="0" algn="ctr">
                        <a:spcBef>
                          <a:spcPts val="50"/>
                        </a:spcBef>
                        <a:spcAft>
                          <a:spcPts val="50"/>
                        </a:spcAft>
                      </a:pPr>
                      <a:r>
                        <a:rPr lang="en-US" sz="1200">
                          <a:effectLst/>
                        </a:rPr>
                        <a:t>24</a:t>
                      </a:r>
                      <a:endParaRPr lang="en-US" sz="1200">
                        <a:solidFill>
                          <a:schemeClr val="tx1"/>
                        </a:solidFill>
                        <a:effectLst/>
                        <a:latin typeface="Arial" panose="020B0604020202020204" pitchFamily="34" charset="0"/>
                        <a:ea typeface="Arial"/>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1776139802"/>
                  </a:ext>
                </a:extLst>
              </a:tr>
              <a:tr h="237631">
                <a:tc>
                  <a:txBody>
                    <a:bodyPr/>
                    <a:lstStyle/>
                    <a:p>
                      <a:pPr marL="0" marR="0" algn="l">
                        <a:lnSpc>
                          <a:spcPct val="115000"/>
                        </a:lnSpc>
                        <a:spcBef>
                          <a:spcPts val="50"/>
                        </a:spcBef>
                        <a:spcAft>
                          <a:spcPts val="50"/>
                        </a:spcAft>
                      </a:pPr>
                      <a:r>
                        <a:rPr lang="en-US" sz="1200">
                          <a:effectLst/>
                        </a:rPr>
                        <a:t>  Nausea</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solidFill>
                      <a:srgbClr val="F2F2F2"/>
                    </a:solidFill>
                  </a:tcPr>
                </a:tc>
                <a:tc>
                  <a:txBody>
                    <a:bodyPr/>
                    <a:lstStyle/>
                    <a:p>
                      <a:pPr marL="0" marR="0" algn="ctr">
                        <a:lnSpc>
                          <a:spcPct val="115000"/>
                        </a:lnSpc>
                        <a:spcBef>
                          <a:spcPts val="50"/>
                        </a:spcBef>
                        <a:spcAft>
                          <a:spcPts val="50"/>
                        </a:spcAft>
                      </a:pPr>
                      <a:r>
                        <a:rPr lang="en-US" sz="1200">
                          <a:effectLst/>
                        </a:rPr>
                        <a:t>32</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65" marR="6365" marT="0" marB="0" anchor="ctr">
                    <a:solidFill>
                      <a:srgbClr val="7FCCD7"/>
                    </a:solidFill>
                  </a:tcPr>
                </a:tc>
                <a:tc>
                  <a:txBody>
                    <a:bodyPr/>
                    <a:lstStyle/>
                    <a:p>
                      <a:pPr marL="0" marR="0" algn="ctr">
                        <a:lnSpc>
                          <a:spcPct val="115000"/>
                        </a:lnSpc>
                        <a:spcBef>
                          <a:spcPts val="50"/>
                        </a:spcBef>
                        <a:spcAft>
                          <a:spcPts val="50"/>
                        </a:spcAft>
                      </a:pPr>
                      <a:r>
                        <a:rPr lang="en-US" sz="1200">
                          <a:effectLst/>
                        </a:rPr>
                        <a:t>11</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2947829908"/>
                  </a:ext>
                </a:extLst>
              </a:tr>
              <a:tr h="237631">
                <a:tc>
                  <a:txBody>
                    <a:bodyPr/>
                    <a:lstStyle/>
                    <a:p>
                      <a:pPr marL="0" marR="0" algn="l">
                        <a:lnSpc>
                          <a:spcPct val="115000"/>
                        </a:lnSpc>
                        <a:spcBef>
                          <a:spcPts val="50"/>
                        </a:spcBef>
                        <a:spcAft>
                          <a:spcPts val="50"/>
                        </a:spcAft>
                      </a:pPr>
                      <a:r>
                        <a:rPr lang="en-US" sz="1200">
                          <a:effectLst/>
                        </a:rPr>
                        <a:t>  Anemia</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solidFill>
                      <a:srgbClr val="E6E6E6"/>
                    </a:solidFill>
                  </a:tcPr>
                </a:tc>
                <a:tc>
                  <a:txBody>
                    <a:bodyPr/>
                    <a:lstStyle/>
                    <a:p>
                      <a:pPr marL="0" marR="0" algn="ctr">
                        <a:lnSpc>
                          <a:spcPct val="115000"/>
                        </a:lnSpc>
                        <a:spcBef>
                          <a:spcPts val="50"/>
                        </a:spcBef>
                        <a:spcAft>
                          <a:spcPts val="50"/>
                        </a:spcAft>
                      </a:pPr>
                      <a:r>
                        <a:rPr lang="en-US" sz="1200">
                          <a:effectLst/>
                        </a:rPr>
                        <a:t>24</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65" marR="6365" marT="0" marB="0" anchor="ctr">
                    <a:solidFill>
                      <a:srgbClr val="CCEBEF"/>
                    </a:solidFill>
                  </a:tcPr>
                </a:tc>
                <a:tc>
                  <a:txBody>
                    <a:bodyPr/>
                    <a:lstStyle/>
                    <a:p>
                      <a:pPr marL="0" marR="0" algn="ctr">
                        <a:lnSpc>
                          <a:spcPct val="115000"/>
                        </a:lnSpc>
                        <a:spcBef>
                          <a:spcPts val="50"/>
                        </a:spcBef>
                        <a:spcAft>
                          <a:spcPts val="50"/>
                        </a:spcAft>
                      </a:pPr>
                      <a:r>
                        <a:rPr lang="en-US" sz="1200">
                          <a:effectLst/>
                        </a:rPr>
                        <a:t>15</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2156561111"/>
                  </a:ext>
                </a:extLst>
              </a:tr>
              <a:tr h="237631">
                <a:tc>
                  <a:txBody>
                    <a:bodyPr/>
                    <a:lstStyle/>
                    <a:p>
                      <a:pPr marL="0" marR="0" algn="l">
                        <a:lnSpc>
                          <a:spcPct val="115000"/>
                        </a:lnSpc>
                        <a:spcBef>
                          <a:spcPts val="50"/>
                        </a:spcBef>
                        <a:spcAft>
                          <a:spcPts val="50"/>
                        </a:spcAft>
                      </a:pPr>
                      <a:r>
                        <a:rPr lang="en-US" sz="1200">
                          <a:effectLst/>
                        </a:rPr>
                        <a:t>  Peripheral edema</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solidFill>
                      <a:srgbClr val="F2F2F2"/>
                    </a:solidFill>
                  </a:tcPr>
                </a:tc>
                <a:tc>
                  <a:txBody>
                    <a:bodyPr/>
                    <a:lstStyle/>
                    <a:p>
                      <a:pPr marL="0" marR="0" algn="ctr">
                        <a:lnSpc>
                          <a:spcPct val="115000"/>
                        </a:lnSpc>
                        <a:spcBef>
                          <a:spcPts val="50"/>
                        </a:spcBef>
                        <a:spcAft>
                          <a:spcPts val="50"/>
                        </a:spcAft>
                      </a:pPr>
                      <a:r>
                        <a:rPr lang="en-US" sz="1200">
                          <a:effectLst/>
                        </a:rPr>
                        <a:t>20</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65" marR="6365" marT="0" marB="0" anchor="ctr">
                    <a:solidFill>
                      <a:srgbClr val="7FCCD7"/>
                    </a:solidFill>
                  </a:tcPr>
                </a:tc>
                <a:tc>
                  <a:txBody>
                    <a:bodyPr/>
                    <a:lstStyle/>
                    <a:p>
                      <a:pPr marL="0" marR="0" algn="ctr">
                        <a:lnSpc>
                          <a:spcPct val="115000"/>
                        </a:lnSpc>
                        <a:spcBef>
                          <a:spcPts val="50"/>
                        </a:spcBef>
                        <a:spcAft>
                          <a:spcPts val="50"/>
                        </a:spcAft>
                      </a:pPr>
                      <a:r>
                        <a:rPr lang="en-US" sz="1200">
                          <a:effectLst/>
                        </a:rPr>
                        <a:t>15</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263002316"/>
                  </a:ext>
                </a:extLst>
              </a:tr>
              <a:tr h="237631">
                <a:tc>
                  <a:txBody>
                    <a:bodyPr/>
                    <a:lstStyle/>
                    <a:p>
                      <a:pPr marL="0" marR="0" algn="l">
                        <a:lnSpc>
                          <a:spcPct val="115000"/>
                        </a:lnSpc>
                        <a:spcBef>
                          <a:spcPts val="50"/>
                        </a:spcBef>
                        <a:spcAft>
                          <a:spcPts val="50"/>
                        </a:spcAft>
                      </a:pPr>
                      <a:r>
                        <a:rPr lang="en-US" sz="1200">
                          <a:effectLst/>
                        </a:rPr>
                        <a:t>  Vomiting</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solidFill>
                      <a:srgbClr val="E6E6E6"/>
                    </a:solidFill>
                  </a:tcPr>
                </a:tc>
                <a:tc>
                  <a:txBody>
                    <a:bodyPr/>
                    <a:lstStyle/>
                    <a:p>
                      <a:pPr marL="0" marR="0" algn="ctr">
                        <a:lnSpc>
                          <a:spcPct val="115000"/>
                        </a:lnSpc>
                        <a:spcBef>
                          <a:spcPts val="50"/>
                        </a:spcBef>
                        <a:spcAft>
                          <a:spcPts val="50"/>
                        </a:spcAft>
                      </a:pPr>
                      <a:r>
                        <a:rPr lang="en-US" sz="1200">
                          <a:effectLst/>
                        </a:rPr>
                        <a:t>19</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65" marR="6365" marT="0" marB="0" anchor="ctr">
                    <a:solidFill>
                      <a:srgbClr val="CCEBEF"/>
                    </a:solidFill>
                  </a:tcPr>
                </a:tc>
                <a:tc>
                  <a:txBody>
                    <a:bodyPr/>
                    <a:lstStyle/>
                    <a:p>
                      <a:pPr marL="0" marR="0" algn="ctr">
                        <a:lnSpc>
                          <a:spcPct val="115000"/>
                        </a:lnSpc>
                        <a:spcBef>
                          <a:spcPts val="50"/>
                        </a:spcBef>
                        <a:spcAft>
                          <a:spcPts val="50"/>
                        </a:spcAft>
                      </a:pPr>
                      <a:r>
                        <a:rPr lang="en-US" sz="1200">
                          <a:effectLst/>
                        </a:rPr>
                        <a:t>5</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3068555920"/>
                  </a:ext>
                </a:extLst>
              </a:tr>
              <a:tr h="237631">
                <a:tc>
                  <a:txBody>
                    <a:bodyPr/>
                    <a:lstStyle/>
                    <a:p>
                      <a:pPr marL="0" marR="0" algn="l">
                        <a:lnSpc>
                          <a:spcPct val="115000"/>
                        </a:lnSpc>
                        <a:spcBef>
                          <a:spcPts val="50"/>
                        </a:spcBef>
                        <a:spcAft>
                          <a:spcPts val="50"/>
                        </a:spcAft>
                      </a:pPr>
                      <a:r>
                        <a:rPr lang="en-US" sz="1200">
                          <a:effectLst/>
                        </a:rPr>
                        <a:t>  Fatigue</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solidFill>
                      <a:srgbClr val="F2F2F2"/>
                    </a:solidFill>
                  </a:tcPr>
                </a:tc>
                <a:tc>
                  <a:txBody>
                    <a:bodyPr/>
                    <a:lstStyle/>
                    <a:p>
                      <a:pPr marL="0" marR="0" algn="ctr">
                        <a:lnSpc>
                          <a:spcPct val="115000"/>
                        </a:lnSpc>
                        <a:spcBef>
                          <a:spcPts val="50"/>
                        </a:spcBef>
                        <a:spcAft>
                          <a:spcPts val="50"/>
                        </a:spcAft>
                      </a:pPr>
                      <a:r>
                        <a:rPr lang="en-US" sz="1200">
                          <a:effectLst/>
                        </a:rPr>
                        <a:t>17</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65" marR="6365" marT="0" marB="0" anchor="ctr">
                    <a:solidFill>
                      <a:srgbClr val="7FCCD7"/>
                    </a:solidFill>
                  </a:tcPr>
                </a:tc>
                <a:tc>
                  <a:txBody>
                    <a:bodyPr/>
                    <a:lstStyle/>
                    <a:p>
                      <a:pPr marL="0" marR="0" algn="ctr">
                        <a:lnSpc>
                          <a:spcPct val="115000"/>
                        </a:lnSpc>
                        <a:spcBef>
                          <a:spcPts val="50"/>
                        </a:spcBef>
                        <a:spcAft>
                          <a:spcPts val="50"/>
                        </a:spcAft>
                      </a:pPr>
                      <a:r>
                        <a:rPr lang="en-US" sz="1200">
                          <a:effectLst/>
                        </a:rPr>
                        <a:t>16</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4291508874"/>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a:solidFill>
                            <a:schemeClr val="bg1"/>
                          </a:solidFill>
                        </a:rPr>
                        <a:t>Grade ≥3 AEs in &gt;5% of patients in either arm, %</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3103746200"/>
                  </a:ext>
                </a:extLst>
              </a:tr>
              <a:tr h="237631">
                <a:tc>
                  <a:txBody>
                    <a:bodyPr/>
                    <a:lstStyle/>
                    <a:p>
                      <a:pPr marL="0" marR="0" algn="l">
                        <a:lnSpc>
                          <a:spcPct val="115000"/>
                        </a:lnSpc>
                        <a:spcBef>
                          <a:spcPts val="50"/>
                        </a:spcBef>
                        <a:spcAft>
                          <a:spcPts val="50"/>
                        </a:spcAft>
                      </a:pPr>
                      <a:r>
                        <a:rPr lang="en-US" sz="1200" kern="1200">
                          <a:effectLst/>
                        </a:rPr>
                        <a:t>  Thrombocytopenia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F2F2F2"/>
                    </a:solidFill>
                  </a:tcPr>
                </a:tc>
                <a:tc>
                  <a:txBody>
                    <a:bodyPr/>
                    <a:lstStyle/>
                    <a:p>
                      <a:pPr marL="0" marR="0" algn="ctr">
                        <a:spcBef>
                          <a:spcPts val="50"/>
                        </a:spcBef>
                        <a:spcAft>
                          <a:spcPts val="50"/>
                        </a:spcAft>
                      </a:pPr>
                      <a:r>
                        <a:rPr lang="en-US" sz="1200">
                          <a:effectLst/>
                        </a:rPr>
                        <a:t>32</a:t>
                      </a:r>
                      <a:endParaRPr lang="en-US" sz="1200">
                        <a:solidFill>
                          <a:schemeClr val="tx1"/>
                        </a:solidFill>
                        <a:effectLst/>
                        <a:latin typeface="Arial" panose="020B0604020202020204" pitchFamily="34" charset="0"/>
                        <a:ea typeface="Arial"/>
                        <a:cs typeface="Arial" panose="020B0604020202020204" pitchFamily="34" charset="0"/>
                      </a:endParaRPr>
                    </a:p>
                  </a:txBody>
                  <a:tcPr marL="6134" marR="6134" marT="0" marB="0" anchor="ctr">
                    <a:solidFill>
                      <a:srgbClr val="CCEBEF"/>
                    </a:solidFill>
                  </a:tcPr>
                </a:tc>
                <a:tc>
                  <a:txBody>
                    <a:bodyPr/>
                    <a:lstStyle/>
                    <a:p>
                      <a:pPr marL="0" marR="0" algn="ctr">
                        <a:spcBef>
                          <a:spcPts val="50"/>
                        </a:spcBef>
                        <a:spcAft>
                          <a:spcPts val="50"/>
                        </a:spcAft>
                      </a:pPr>
                      <a:r>
                        <a:rPr lang="en-US" sz="1200">
                          <a:effectLst/>
                        </a:rPr>
                        <a:t>18</a:t>
                      </a:r>
                      <a:endParaRPr lang="en-US" sz="1200">
                        <a:solidFill>
                          <a:schemeClr val="tx1"/>
                        </a:solidFill>
                        <a:effectLst/>
                        <a:latin typeface="Arial" panose="020B0604020202020204" pitchFamily="34" charset="0"/>
                        <a:ea typeface="Arial"/>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2174544305"/>
                  </a:ext>
                </a:extLst>
              </a:tr>
              <a:tr h="237631">
                <a:tc>
                  <a:txBody>
                    <a:bodyPr/>
                    <a:lstStyle/>
                    <a:p>
                      <a:pPr marL="0" marR="0" algn="l">
                        <a:lnSpc>
                          <a:spcPct val="115000"/>
                        </a:lnSpc>
                        <a:spcBef>
                          <a:spcPts val="50"/>
                        </a:spcBef>
                        <a:spcAft>
                          <a:spcPts val="50"/>
                        </a:spcAft>
                      </a:pPr>
                      <a:r>
                        <a:rPr lang="en-US" sz="1200" kern="1200">
                          <a:effectLst/>
                        </a:rPr>
                        <a:t>  Anemia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E6E6E6"/>
                    </a:solidFill>
                  </a:tcPr>
                </a:tc>
                <a:tc>
                  <a:txBody>
                    <a:bodyPr/>
                    <a:lstStyle/>
                    <a:p>
                      <a:pPr marL="0" marR="0" algn="ctr">
                        <a:spcBef>
                          <a:spcPts val="50"/>
                        </a:spcBef>
                        <a:spcAft>
                          <a:spcPts val="50"/>
                        </a:spcAft>
                      </a:pPr>
                      <a:r>
                        <a:rPr lang="en-US" sz="1200">
                          <a:effectLst/>
                        </a:rPr>
                        <a:t>22</a:t>
                      </a:r>
                      <a:endParaRPr lang="en-US" sz="1200">
                        <a:solidFill>
                          <a:schemeClr val="tx1"/>
                        </a:solidFill>
                        <a:effectLst/>
                        <a:latin typeface="Arial" panose="020B0604020202020204" pitchFamily="34" charset="0"/>
                        <a:ea typeface="Arial"/>
                        <a:cs typeface="Arial" panose="020B0604020202020204" pitchFamily="34" charset="0"/>
                      </a:endParaRPr>
                    </a:p>
                  </a:txBody>
                  <a:tcPr marL="6134" marR="6134" marT="0" marB="0" anchor="ctr">
                    <a:solidFill>
                      <a:srgbClr val="7FCCD7"/>
                    </a:solidFill>
                  </a:tcPr>
                </a:tc>
                <a:tc>
                  <a:txBody>
                    <a:bodyPr/>
                    <a:lstStyle/>
                    <a:p>
                      <a:pPr marL="0" marR="0" algn="ctr">
                        <a:spcBef>
                          <a:spcPts val="50"/>
                        </a:spcBef>
                        <a:spcAft>
                          <a:spcPts val="50"/>
                        </a:spcAft>
                      </a:pPr>
                      <a:r>
                        <a:rPr lang="en-US" sz="1200">
                          <a:effectLst/>
                        </a:rPr>
                        <a:t>14</a:t>
                      </a:r>
                      <a:endParaRPr lang="en-US" sz="1200">
                        <a:solidFill>
                          <a:schemeClr val="tx1"/>
                        </a:solidFill>
                        <a:effectLst/>
                        <a:latin typeface="Arial" panose="020B0604020202020204" pitchFamily="34" charset="0"/>
                        <a:ea typeface="Arial"/>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1381815060"/>
                  </a:ext>
                </a:extLst>
              </a:tr>
              <a:tr h="237631">
                <a:tc>
                  <a:txBody>
                    <a:bodyPr/>
                    <a:lstStyle/>
                    <a:p>
                      <a:pPr marL="0" marR="0" algn="l">
                        <a:lnSpc>
                          <a:spcPct val="115000"/>
                        </a:lnSpc>
                        <a:spcBef>
                          <a:spcPts val="50"/>
                        </a:spcBef>
                        <a:spcAft>
                          <a:spcPts val="50"/>
                        </a:spcAft>
                      </a:pPr>
                      <a:r>
                        <a:rPr lang="en-US" sz="1200" kern="1200">
                          <a:effectLst/>
                        </a:rPr>
                        <a:t>  Neutropenia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F2F2F2"/>
                    </a:solidFill>
                  </a:tcPr>
                </a:tc>
                <a:tc>
                  <a:txBody>
                    <a:bodyPr/>
                    <a:lstStyle/>
                    <a:p>
                      <a:pPr marL="0" marR="0" algn="ctr">
                        <a:spcBef>
                          <a:spcPts val="50"/>
                        </a:spcBef>
                        <a:spcAft>
                          <a:spcPts val="50"/>
                        </a:spcAft>
                      </a:pPr>
                      <a:r>
                        <a:rPr lang="en-US" sz="1200">
                          <a:effectLst/>
                        </a:rPr>
                        <a:t>7</a:t>
                      </a:r>
                      <a:endParaRPr lang="en-US" sz="1200">
                        <a:solidFill>
                          <a:schemeClr val="tx1"/>
                        </a:solidFill>
                        <a:effectLst/>
                        <a:latin typeface="Arial" panose="020B0604020202020204" pitchFamily="34" charset="0"/>
                        <a:ea typeface="Arial"/>
                        <a:cs typeface="Arial" panose="020B0604020202020204" pitchFamily="34" charset="0"/>
                      </a:endParaRPr>
                    </a:p>
                  </a:txBody>
                  <a:tcPr marL="6134" marR="6134" marT="0" marB="0" anchor="ctr">
                    <a:solidFill>
                      <a:srgbClr val="CCEBEF"/>
                    </a:solidFill>
                  </a:tcPr>
                </a:tc>
                <a:tc>
                  <a:txBody>
                    <a:bodyPr/>
                    <a:lstStyle/>
                    <a:p>
                      <a:pPr marL="0" marR="0" algn="ctr">
                        <a:spcBef>
                          <a:spcPts val="50"/>
                        </a:spcBef>
                        <a:spcAft>
                          <a:spcPts val="50"/>
                        </a:spcAft>
                      </a:pPr>
                      <a:r>
                        <a:rPr lang="en-US" sz="1200">
                          <a:effectLst/>
                        </a:rPr>
                        <a:t>5</a:t>
                      </a:r>
                      <a:endParaRPr lang="en-US" sz="1200">
                        <a:solidFill>
                          <a:schemeClr val="tx1"/>
                        </a:solidFill>
                        <a:effectLst/>
                        <a:latin typeface="Arial" panose="020B0604020202020204" pitchFamily="34" charset="0"/>
                        <a:ea typeface="Arial"/>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441381832"/>
                  </a:ext>
                </a:extLst>
              </a:tr>
              <a:tr h="237631">
                <a:tc>
                  <a:txBody>
                    <a:bodyPr/>
                    <a:lstStyle/>
                    <a:p>
                      <a:pPr marL="0" marR="0" algn="l">
                        <a:lnSpc>
                          <a:spcPct val="115000"/>
                        </a:lnSpc>
                        <a:spcBef>
                          <a:spcPts val="50"/>
                        </a:spcBef>
                        <a:spcAft>
                          <a:spcPts val="50"/>
                        </a:spcAft>
                      </a:pPr>
                      <a:r>
                        <a:rPr lang="en-US" sz="1200" kern="1200">
                          <a:effectLst/>
                        </a:rPr>
                        <a:t>  Pneumonia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E6E6E6"/>
                    </a:solidFill>
                  </a:tcPr>
                </a:tc>
                <a:tc>
                  <a:txBody>
                    <a:bodyPr/>
                    <a:lstStyle/>
                    <a:p>
                      <a:pPr marL="0" marR="0" algn="ctr">
                        <a:spcBef>
                          <a:spcPts val="50"/>
                        </a:spcBef>
                        <a:spcAft>
                          <a:spcPts val="50"/>
                        </a:spcAft>
                      </a:pPr>
                      <a:r>
                        <a:rPr lang="en-US" sz="1200">
                          <a:effectLst/>
                        </a:rPr>
                        <a:t>7</a:t>
                      </a:r>
                      <a:endParaRPr lang="en-US" sz="1200">
                        <a:solidFill>
                          <a:schemeClr val="tx1"/>
                        </a:solidFill>
                        <a:effectLst/>
                        <a:latin typeface="Arial" panose="020B0604020202020204" pitchFamily="34" charset="0"/>
                        <a:ea typeface="Arial"/>
                        <a:cs typeface="Arial" panose="020B0604020202020204" pitchFamily="34" charset="0"/>
                      </a:endParaRPr>
                    </a:p>
                  </a:txBody>
                  <a:tcPr marL="6134" marR="6134" marT="0" marB="0" anchor="ctr">
                    <a:solidFill>
                      <a:srgbClr val="7FCCD7"/>
                    </a:solidFill>
                  </a:tcPr>
                </a:tc>
                <a:tc>
                  <a:txBody>
                    <a:bodyPr/>
                    <a:lstStyle/>
                    <a:p>
                      <a:pPr marL="0" marR="0" algn="ctr">
                        <a:spcBef>
                          <a:spcPts val="50"/>
                        </a:spcBef>
                        <a:spcAft>
                          <a:spcPts val="50"/>
                        </a:spcAft>
                      </a:pPr>
                      <a:r>
                        <a:rPr lang="en-US" sz="1200">
                          <a:effectLst/>
                        </a:rPr>
                        <a:t>3</a:t>
                      </a:r>
                      <a:endParaRPr lang="en-US" sz="1200">
                        <a:solidFill>
                          <a:schemeClr val="tx1"/>
                        </a:solidFill>
                        <a:effectLst/>
                        <a:latin typeface="Arial" panose="020B0604020202020204" pitchFamily="34" charset="0"/>
                        <a:ea typeface="Arial"/>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4241097920"/>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a:solidFill>
                            <a:schemeClr val="bg1"/>
                          </a:solidFill>
                        </a:rPr>
                        <a:t>Serious AEs in &gt;3% of patients in either arm, %</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R="6134" marT="0" marB="0"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effectLst/>
                        <a:latin typeface="Arial" panose="020B0604020202020204" pitchFamily="34" charset="0"/>
                        <a:ea typeface="Times New Roman"/>
                        <a:cs typeface="Arial" panose="020B0604020202020204" pitchFamily="34" charset="0"/>
                      </a:endParaRPr>
                    </a:p>
                  </a:txBody>
                  <a:tcPr marR="6134"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847148441"/>
                  </a:ext>
                </a:extLst>
              </a:tr>
              <a:tr h="237631">
                <a:tc>
                  <a:txBody>
                    <a:bodyPr/>
                    <a:lstStyle/>
                    <a:p>
                      <a:pPr marL="0" marR="0" algn="l">
                        <a:lnSpc>
                          <a:spcPct val="115000"/>
                        </a:lnSpc>
                        <a:spcBef>
                          <a:spcPts val="50"/>
                        </a:spcBef>
                        <a:spcAft>
                          <a:spcPts val="50"/>
                        </a:spcAft>
                      </a:pPr>
                      <a:r>
                        <a:rPr lang="en-US" sz="1200" kern="1200">
                          <a:effectLst/>
                        </a:rPr>
                        <a:t>  Anemia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E6E6E6"/>
                    </a:solidFill>
                  </a:tcPr>
                </a:tc>
                <a:tc>
                  <a:txBody>
                    <a:bodyPr/>
                    <a:lstStyle/>
                    <a:p>
                      <a:pPr marL="0" marR="0" algn="ctr">
                        <a:lnSpc>
                          <a:spcPct val="115000"/>
                        </a:lnSpc>
                        <a:spcBef>
                          <a:spcPts val="50"/>
                        </a:spcBef>
                        <a:spcAft>
                          <a:spcPts val="50"/>
                        </a:spcAft>
                      </a:pPr>
                      <a:r>
                        <a:rPr lang="en-US" sz="1200">
                          <a:effectLst/>
                        </a:rPr>
                        <a:t>8</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134" marR="6134" marT="0" marB="0" anchor="ctr">
                    <a:solidFill>
                      <a:srgbClr val="7FCCD7"/>
                    </a:solidFill>
                  </a:tcPr>
                </a:tc>
                <a:tc>
                  <a:txBody>
                    <a:bodyPr/>
                    <a:lstStyle/>
                    <a:p>
                      <a:pPr marL="0" marR="0" algn="ctr">
                        <a:lnSpc>
                          <a:spcPct val="115000"/>
                        </a:lnSpc>
                        <a:spcBef>
                          <a:spcPts val="50"/>
                        </a:spcBef>
                        <a:spcAft>
                          <a:spcPts val="50"/>
                        </a:spcAft>
                      </a:pPr>
                      <a:r>
                        <a:rPr lang="en-US" sz="1200">
                          <a:effectLst/>
                        </a:rPr>
                        <a:t>3</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643409708"/>
                  </a:ext>
                </a:extLst>
              </a:tr>
              <a:tr h="237631">
                <a:tc>
                  <a:txBody>
                    <a:bodyPr/>
                    <a:lstStyle/>
                    <a:p>
                      <a:pPr marL="0" marR="0" algn="l">
                        <a:lnSpc>
                          <a:spcPct val="115000"/>
                        </a:lnSpc>
                        <a:spcBef>
                          <a:spcPts val="50"/>
                        </a:spcBef>
                        <a:spcAft>
                          <a:spcPts val="50"/>
                        </a:spcAft>
                      </a:pPr>
                      <a:r>
                        <a:rPr lang="en-US" sz="1200" kern="1200">
                          <a:effectLst/>
                        </a:rPr>
                        <a:t>  Thrombocytopenia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F2F2F2"/>
                    </a:solidFill>
                  </a:tcPr>
                </a:tc>
                <a:tc>
                  <a:txBody>
                    <a:bodyPr/>
                    <a:lstStyle/>
                    <a:p>
                      <a:pPr marL="0" marR="0" algn="ctr">
                        <a:lnSpc>
                          <a:spcPct val="115000"/>
                        </a:lnSpc>
                        <a:spcBef>
                          <a:spcPts val="50"/>
                        </a:spcBef>
                        <a:spcAft>
                          <a:spcPts val="50"/>
                        </a:spcAft>
                      </a:pPr>
                      <a:r>
                        <a:rPr lang="en-US" sz="1200" kern="1200">
                          <a:effectLst/>
                        </a:rPr>
                        <a:t>6</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134" marR="6134" marT="0" marB="0" anchor="ctr">
                    <a:solidFill>
                      <a:srgbClr val="CCEBEF"/>
                    </a:solidFill>
                  </a:tcPr>
                </a:tc>
                <a:tc>
                  <a:txBody>
                    <a:bodyPr/>
                    <a:lstStyle/>
                    <a:p>
                      <a:pPr marL="0" marR="0" algn="ctr">
                        <a:lnSpc>
                          <a:spcPct val="115000"/>
                        </a:lnSpc>
                        <a:spcBef>
                          <a:spcPts val="50"/>
                        </a:spcBef>
                        <a:spcAft>
                          <a:spcPts val="50"/>
                        </a:spcAft>
                      </a:pPr>
                      <a:r>
                        <a:rPr lang="en-US" sz="1200">
                          <a:effectLst/>
                        </a:rPr>
                        <a:t>2</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1320931205"/>
                  </a:ext>
                </a:extLst>
              </a:tr>
              <a:tr h="237631">
                <a:tc>
                  <a:txBody>
                    <a:bodyPr/>
                    <a:lstStyle/>
                    <a:p>
                      <a:pPr marL="0" marR="0" algn="l">
                        <a:lnSpc>
                          <a:spcPct val="115000"/>
                        </a:lnSpc>
                        <a:spcBef>
                          <a:spcPts val="50"/>
                        </a:spcBef>
                        <a:spcAft>
                          <a:spcPts val="50"/>
                        </a:spcAft>
                      </a:pPr>
                      <a:r>
                        <a:rPr lang="en-US" sz="1200" kern="1200">
                          <a:effectLst/>
                        </a:rPr>
                        <a:t>  Pneumonia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E6E6E6"/>
                    </a:solidFill>
                  </a:tcPr>
                </a:tc>
                <a:tc>
                  <a:txBody>
                    <a:bodyPr/>
                    <a:lstStyle/>
                    <a:p>
                      <a:pPr marL="0" marR="0" algn="ctr">
                        <a:lnSpc>
                          <a:spcPct val="115000"/>
                        </a:lnSpc>
                        <a:spcBef>
                          <a:spcPts val="50"/>
                        </a:spcBef>
                        <a:spcAft>
                          <a:spcPts val="50"/>
                        </a:spcAft>
                      </a:pPr>
                      <a:r>
                        <a:rPr lang="en-US" sz="1200" kern="1200">
                          <a:effectLst/>
                        </a:rPr>
                        <a:t>6</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134" marR="6134" marT="0" marB="0" anchor="ctr">
                    <a:solidFill>
                      <a:srgbClr val="7FCCD7"/>
                    </a:solidFill>
                  </a:tcPr>
                </a:tc>
                <a:tc>
                  <a:txBody>
                    <a:bodyPr/>
                    <a:lstStyle/>
                    <a:p>
                      <a:pPr marL="0" marR="0" algn="ctr">
                        <a:lnSpc>
                          <a:spcPct val="115000"/>
                        </a:lnSpc>
                        <a:spcBef>
                          <a:spcPts val="50"/>
                        </a:spcBef>
                        <a:spcAft>
                          <a:spcPts val="50"/>
                        </a:spcAft>
                      </a:pPr>
                      <a:r>
                        <a:rPr lang="en-US" sz="1200">
                          <a:effectLst/>
                        </a:rPr>
                        <a:t>4</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350" marR="6350" marT="0" marB="0" anchor="ctr">
                    <a:solidFill>
                      <a:srgbClr val="BFBFBF"/>
                    </a:solidFill>
                  </a:tcPr>
                </a:tc>
                <a:extLst>
                  <a:ext uri="{0D108BD9-81ED-4DB2-BD59-A6C34878D82A}">
                    <a16:rowId xmlns:a16="http://schemas.microsoft.com/office/drawing/2014/main" val="1872826445"/>
                  </a:ext>
                </a:extLst>
              </a:tr>
              <a:tr h="237631">
                <a:tc>
                  <a:txBody>
                    <a:bodyPr/>
                    <a:lstStyle/>
                    <a:p>
                      <a:pPr marL="0" marR="0" algn="l">
                        <a:lnSpc>
                          <a:spcPct val="115000"/>
                        </a:lnSpc>
                        <a:spcBef>
                          <a:spcPts val="50"/>
                        </a:spcBef>
                        <a:spcAft>
                          <a:spcPts val="50"/>
                        </a:spcAft>
                      </a:pPr>
                      <a:r>
                        <a:rPr lang="en-US" sz="1200" kern="1200">
                          <a:effectLst/>
                        </a:rPr>
                        <a:t>  Congestive heart failure</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R="6134" marT="0" marB="0" anchor="ctr">
                    <a:solidFill>
                      <a:srgbClr val="F2F2F2"/>
                    </a:solidFill>
                  </a:tcPr>
                </a:tc>
                <a:tc>
                  <a:txBody>
                    <a:bodyPr/>
                    <a:lstStyle/>
                    <a:p>
                      <a:pPr marL="0" marR="0" algn="ctr">
                        <a:lnSpc>
                          <a:spcPct val="115000"/>
                        </a:lnSpc>
                        <a:spcBef>
                          <a:spcPts val="50"/>
                        </a:spcBef>
                        <a:spcAft>
                          <a:spcPts val="50"/>
                        </a:spcAft>
                      </a:pPr>
                      <a:r>
                        <a:rPr lang="en-US" sz="1200" kern="1200">
                          <a:effectLst/>
                        </a:rPr>
                        <a:t>4</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L="6134" marR="6134" marT="0" marB="0" anchor="ctr">
                    <a:solidFill>
                      <a:srgbClr val="CCEBEF"/>
                    </a:solidFill>
                  </a:tcPr>
                </a:tc>
                <a:tc>
                  <a:txBody>
                    <a:bodyPr/>
                    <a:lstStyle/>
                    <a:p>
                      <a:pPr marL="0" marR="0" algn="ctr">
                        <a:lnSpc>
                          <a:spcPct val="115000"/>
                        </a:lnSpc>
                        <a:spcBef>
                          <a:spcPts val="50"/>
                        </a:spcBef>
                        <a:spcAft>
                          <a:spcPts val="50"/>
                        </a:spcAft>
                      </a:pPr>
                      <a:r>
                        <a:rPr lang="en-US" sz="1200" kern="1200" dirty="0">
                          <a:effectLst/>
                        </a:rPr>
                        <a:t>2</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L="6350" marR="6350" marT="0" marB="0" anchor="ctr">
                    <a:solidFill>
                      <a:srgbClr val="D9D9D9"/>
                    </a:solidFill>
                  </a:tcPr>
                </a:tc>
                <a:extLst>
                  <a:ext uri="{0D108BD9-81ED-4DB2-BD59-A6C34878D82A}">
                    <a16:rowId xmlns:a16="http://schemas.microsoft.com/office/drawing/2014/main" val="3265446640"/>
                  </a:ext>
                </a:extLst>
              </a:tr>
            </a:tbl>
          </a:graphicData>
        </a:graphic>
      </p:graphicFrame>
      <p:sp>
        <p:nvSpPr>
          <p:cNvPr id="6" name="Content Placeholder 9">
            <a:extLst>
              <a:ext uri="{FF2B5EF4-FFF2-40B4-BE49-F238E27FC236}">
                <a16:creationId xmlns:a16="http://schemas.microsoft.com/office/drawing/2014/main" id="{9859717E-47D4-5344-8EFE-BB4BF9E2A417}"/>
              </a:ext>
            </a:extLst>
          </p:cNvPr>
          <p:cNvSpPr txBox="1">
            <a:spLocks/>
          </p:cNvSpPr>
          <p:nvPr/>
        </p:nvSpPr>
        <p:spPr>
          <a:xfrm>
            <a:off x="6205217" y="3230737"/>
            <a:ext cx="5415283" cy="1661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3DEFF"/>
              </a:buClr>
              <a:buSzTx/>
              <a:buFont typeface="Arial" panose="020B0604020202020204" pitchFamily="34" charset="0"/>
              <a:buNone/>
              <a:tabLst/>
              <a:defRPr/>
            </a:pPr>
            <a:r>
              <a:rPr kumimoji="0" lang="en-US" sz="1200" b="1" i="0" u="none" strike="noStrike" kern="1200" cap="none" spc="0" normalizeH="0" baseline="0" noProof="0">
                <a:ln>
                  <a:noFill/>
                </a:ln>
                <a:solidFill>
                  <a:srgbClr val="002569"/>
                </a:solidFill>
                <a:effectLst/>
                <a:uLnTx/>
                <a:uFillTx/>
                <a:latin typeface="Arial" panose="020B0604020202020204"/>
                <a:ea typeface="+mn-ea"/>
                <a:cs typeface="+mn-cs"/>
              </a:rPr>
              <a:t>Grade </a:t>
            </a:r>
            <a:r>
              <a:rPr kumimoji="0" lang="en-US" sz="1200" b="1" i="0" u="none" strike="noStrike" kern="1200" cap="none" spc="0" normalizeH="0" baseline="0" noProof="0">
                <a:ln>
                  <a:noFill/>
                </a:ln>
                <a:solidFill>
                  <a:srgbClr val="002569"/>
                </a:solidFill>
                <a:effectLst/>
                <a:uLnTx/>
                <a:uFillTx/>
                <a:latin typeface="Arial" panose="020B0604020202020204"/>
                <a:ea typeface="+mn-ea"/>
                <a:cs typeface="+mn-cs"/>
                <a:sym typeface="Symbol" pitchFamily="2" charset="2"/>
              </a:rPr>
              <a:t></a:t>
            </a:r>
            <a:r>
              <a:rPr kumimoji="0" lang="en-US" sz="1200" b="1" i="0" u="none" strike="noStrike" kern="1200" cap="none" spc="0" normalizeH="0" baseline="0" noProof="0">
                <a:ln>
                  <a:noFill/>
                </a:ln>
                <a:solidFill>
                  <a:srgbClr val="002569"/>
                </a:solidFill>
                <a:effectLst/>
                <a:uLnTx/>
                <a:uFillTx/>
                <a:latin typeface="Arial" panose="020B0604020202020204"/>
                <a:ea typeface="+mn-ea"/>
                <a:cs typeface="+mn-cs"/>
              </a:rPr>
              <a:t>3 Events (Pooled</a:t>
            </a:r>
            <a:r>
              <a:rPr kumimoji="0" lang="en-US" sz="1200" b="1" i="0" u="none" strike="noStrike" kern="1200" cap="none" spc="0" normalizeH="0" baseline="30000" noProof="0">
                <a:ln>
                  <a:noFill/>
                </a:ln>
                <a:solidFill>
                  <a:srgbClr val="002569"/>
                </a:solidFill>
                <a:effectLst/>
                <a:uLnTx/>
                <a:uFillTx/>
                <a:latin typeface="Arial" panose="020B0604020202020204"/>
                <a:ea typeface="+mn-ea"/>
                <a:cs typeface="+mn-cs"/>
              </a:rPr>
              <a:t>a</a:t>
            </a:r>
            <a:r>
              <a:rPr kumimoji="0" lang="en-US" sz="1200" b="1" i="0" u="none" strike="noStrike" kern="1200" cap="none" spc="0" normalizeH="0" baseline="0" noProof="0">
                <a:ln>
                  <a:noFill/>
                </a:ln>
                <a:solidFill>
                  <a:srgbClr val="002569"/>
                </a:solidFill>
                <a:effectLst/>
                <a:uLnTx/>
                <a:uFillTx/>
                <a:latin typeface="Arial" panose="020B0604020202020204"/>
                <a:ea typeface="+mn-ea"/>
                <a:cs typeface="+mn-cs"/>
              </a:rPr>
              <a:t>)</a:t>
            </a:r>
            <a:endParaRPr kumimoji="0" lang="en-US" sz="1200" b="1" i="0" u="none" strike="noStrike" kern="1200" cap="none" spc="0" normalizeH="0" baseline="0" noProof="0">
              <a:ln>
                <a:noFill/>
              </a:ln>
              <a:solidFill>
                <a:srgbClr val="C3DE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17F8A48-EF15-3749-B242-C504DB345036}"/>
              </a:ext>
            </a:extLst>
          </p:cNvPr>
          <p:cNvSpPr/>
          <p:nvPr/>
        </p:nvSpPr>
        <p:spPr>
          <a:xfrm>
            <a:off x="6096000" y="5401847"/>
            <a:ext cx="5750062"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3DEFF"/>
              </a:buClr>
              <a:buSzTx/>
              <a:buFont typeface="Wingdings" pitchFamily="2" charset="2"/>
              <a:buChar char="Ø"/>
              <a:tabLst/>
              <a:defRPr/>
            </a:pPr>
            <a:r>
              <a:rPr kumimoji="0" lang="en-US" sz="1600" b="1" i="0" u="none" strike="noStrike" kern="1200" cap="none" spc="0" normalizeH="0" baseline="0" noProof="0" dirty="0">
                <a:ln>
                  <a:noFill/>
                </a:ln>
                <a:solidFill>
                  <a:srgbClr val="242852"/>
                </a:solidFill>
                <a:effectLst/>
                <a:uLnTx/>
                <a:uFillTx/>
                <a:latin typeface="Arial" panose="020B0604020202020204"/>
                <a:ea typeface="+mn-ea"/>
                <a:cs typeface="+mn-cs"/>
              </a:rPr>
              <a:t>Safety outcomes with pacritinib were similar for those with &lt;50x10</a:t>
            </a:r>
            <a:r>
              <a:rPr kumimoji="0" lang="en-US" sz="1600" b="1" i="0" u="none" strike="noStrike" kern="1200" cap="none" spc="0" normalizeH="0" baseline="30000" noProof="0" dirty="0">
                <a:ln>
                  <a:noFill/>
                </a:ln>
                <a:solidFill>
                  <a:srgbClr val="242852"/>
                </a:solidFill>
                <a:effectLst/>
                <a:uLnTx/>
                <a:uFillTx/>
                <a:latin typeface="Arial" panose="020B0604020202020204"/>
                <a:ea typeface="+mn-ea"/>
                <a:cs typeface="+mn-cs"/>
              </a:rPr>
              <a:t>9</a:t>
            </a:r>
            <a:r>
              <a:rPr kumimoji="0" lang="en-US" sz="1600" b="1" i="0" u="none" strike="noStrike" kern="1200" cap="none" spc="0" normalizeH="0" baseline="0" noProof="0" dirty="0">
                <a:ln>
                  <a:noFill/>
                </a:ln>
                <a:solidFill>
                  <a:srgbClr val="242852"/>
                </a:solidFill>
                <a:effectLst/>
                <a:uLnTx/>
                <a:uFillTx/>
                <a:latin typeface="Arial" panose="020B0604020202020204"/>
                <a:ea typeface="+mn-ea"/>
                <a:cs typeface="+mn-cs"/>
              </a:rPr>
              <a:t>/L vs 50-100x10</a:t>
            </a:r>
            <a:r>
              <a:rPr kumimoji="0" lang="en-US" sz="1600" b="1" i="0" u="none" strike="noStrike" kern="1200" cap="none" spc="0" normalizeH="0" baseline="30000" noProof="0" dirty="0">
                <a:ln>
                  <a:noFill/>
                </a:ln>
                <a:solidFill>
                  <a:srgbClr val="242852"/>
                </a:solidFill>
                <a:effectLst/>
                <a:uLnTx/>
                <a:uFillTx/>
                <a:latin typeface="Arial" panose="020B0604020202020204"/>
                <a:ea typeface="+mn-ea"/>
                <a:cs typeface="+mn-cs"/>
              </a:rPr>
              <a:t>9</a:t>
            </a:r>
            <a:r>
              <a:rPr kumimoji="0" lang="en-US" sz="1600" b="1" i="0" u="none" strike="noStrike" kern="1200" cap="none" spc="0" normalizeH="0" baseline="0" noProof="0" dirty="0">
                <a:ln>
                  <a:noFill/>
                </a:ln>
                <a:solidFill>
                  <a:srgbClr val="242852"/>
                </a:solidFill>
                <a:effectLst/>
                <a:uLnTx/>
                <a:uFillTx/>
                <a:latin typeface="Arial" panose="020B0604020202020204"/>
                <a:ea typeface="+mn-ea"/>
                <a:cs typeface="+mn-cs"/>
              </a:rPr>
              <a:t>/L platelets at baseline</a:t>
            </a:r>
          </a:p>
        </p:txBody>
      </p:sp>
      <p:sp>
        <p:nvSpPr>
          <p:cNvPr id="8" name="Content Placeholder 18">
            <a:extLst>
              <a:ext uri="{FF2B5EF4-FFF2-40B4-BE49-F238E27FC236}">
                <a16:creationId xmlns:a16="http://schemas.microsoft.com/office/drawing/2014/main" id="{221D431E-89C6-9040-B431-FB6090B3C1EA}"/>
              </a:ext>
            </a:extLst>
          </p:cNvPr>
          <p:cNvSpPr txBox="1">
            <a:spLocks/>
          </p:cNvSpPr>
          <p:nvPr/>
        </p:nvSpPr>
        <p:spPr>
          <a:xfrm>
            <a:off x="6205217" y="1568643"/>
            <a:ext cx="5286872" cy="104233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78E2DA"/>
              </a:buClr>
              <a:buSzPct val="85000"/>
              <a:buFont typeface="Wingdings" pitchFamily="2" charset="2"/>
              <a:buChar char="§"/>
              <a:tabLst/>
              <a:defRPr/>
            </a:pPr>
            <a:r>
              <a:rPr kumimoji="0" lang="en-US" sz="1600" b="0" i="0" u="none" strike="noStrike" kern="1200" cap="none" spc="0" normalizeH="0" baseline="0" noProof="0">
                <a:ln>
                  <a:noFill/>
                </a:ln>
                <a:solidFill>
                  <a:srgbClr val="002569"/>
                </a:solidFill>
                <a:effectLst/>
                <a:uLnTx/>
                <a:uFillTx/>
                <a:latin typeface="Arial" panose="020B0604020202020204"/>
                <a:ea typeface="+mn-ea"/>
                <a:cs typeface="+mn-cs"/>
              </a:rPr>
              <a:t>Diarrhea with pacritinib most often occurred during weeks 1-8, was manageable, and resolved within 1-2 weeks </a:t>
            </a:r>
          </a:p>
          <a:p>
            <a:pPr marL="228600" marR="0" lvl="0" indent="-228600" algn="l" defTabSz="914400" rtl="0" eaLnBrk="1" fontAlgn="auto" latinLnBrk="0" hangingPunct="1">
              <a:lnSpc>
                <a:spcPct val="90000"/>
              </a:lnSpc>
              <a:spcBef>
                <a:spcPts val="1000"/>
              </a:spcBef>
              <a:spcAft>
                <a:spcPts val="0"/>
              </a:spcAft>
              <a:buClr>
                <a:srgbClr val="78E2DA"/>
              </a:buClr>
              <a:buSzPct val="85000"/>
              <a:buFont typeface="Wingdings" pitchFamily="2" charset="2"/>
              <a:buChar char="§"/>
              <a:tabLst/>
              <a:defRPr/>
            </a:pPr>
            <a:r>
              <a:rPr kumimoji="0" lang="en-US" sz="1600" b="0" i="0" u="none" strike="noStrike" kern="1200" cap="none" spc="0" normalizeH="0" baseline="0" noProof="0">
                <a:ln>
                  <a:noFill/>
                </a:ln>
                <a:solidFill>
                  <a:srgbClr val="002569"/>
                </a:solidFill>
                <a:effectLst/>
                <a:uLnTx/>
                <a:uFillTx/>
                <a:latin typeface="Arial" panose="020B0604020202020204"/>
                <a:ea typeface="+mn-ea"/>
                <a:cs typeface="+mn-cs"/>
              </a:rPr>
              <a:t>Neurological AEs and opportunistic infections rarely reported with pacritinib</a:t>
            </a:r>
          </a:p>
        </p:txBody>
      </p:sp>
      <p:graphicFrame>
        <p:nvGraphicFramePr>
          <p:cNvPr id="9" name="Chart 8">
            <a:extLst>
              <a:ext uri="{FF2B5EF4-FFF2-40B4-BE49-F238E27FC236}">
                <a16:creationId xmlns:a16="http://schemas.microsoft.com/office/drawing/2014/main" id="{6DCB0F36-3E6F-AC48-B88B-CF36E10EC7FA}"/>
              </a:ext>
            </a:extLst>
          </p:cNvPr>
          <p:cNvGraphicFramePr/>
          <p:nvPr/>
        </p:nvGraphicFramePr>
        <p:xfrm>
          <a:off x="6510544" y="3458701"/>
          <a:ext cx="4981545" cy="18813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851E33F-F7A5-5CAF-5CF5-3F5480EE843B}"/>
              </a:ext>
            </a:extLst>
          </p:cNvPr>
          <p:cNvSpPr txBox="1"/>
          <p:nvPr/>
        </p:nvSpPr>
        <p:spPr>
          <a:xfrm>
            <a:off x="0" y="6608986"/>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Mascarenhas J, et al. </a:t>
            </a:r>
            <a:r>
              <a:rPr kumimoji="0" lang="en-US" sz="1000" b="0" i="1" u="none" strike="noStrike" kern="1200" cap="none" spc="0" normalizeH="0" baseline="0" noProof="0" dirty="0">
                <a:ln>
                  <a:noFill/>
                </a:ln>
                <a:solidFill>
                  <a:srgbClr val="002569"/>
                </a:solidFill>
                <a:effectLst/>
                <a:uLnTx/>
                <a:uFillTx/>
                <a:latin typeface="Arial" panose="020B0604020202020204"/>
                <a:ea typeface="+mn-ea"/>
                <a:cs typeface="+mn-cs"/>
              </a:rPr>
              <a:t>JAMA Oncol</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2018;4:652-659. </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00937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a:xfrm>
            <a:off x="1998832" y="151011"/>
            <a:ext cx="8619067" cy="920998"/>
          </a:xfrm>
        </p:spPr>
        <p:txBody>
          <a:bodyPr/>
          <a:lstStyle/>
          <a:p>
            <a:pPr algn="ctr"/>
            <a:r>
              <a:rPr lang="en-US" sz="2800" dirty="0">
                <a:solidFill>
                  <a:srgbClr val="C00000"/>
                </a:solidFill>
                <a:latin typeface="Arial" charset="0"/>
                <a:ea typeface="Arial" charset="0"/>
                <a:cs typeface="Arial" charset="0"/>
              </a:rPr>
              <a:t>PAC203: Spleen and Symptom Response Across Doses (Evaluable Population, Week 24)</a:t>
            </a:r>
          </a:p>
        </p:txBody>
      </p:sp>
      <p:sp>
        <p:nvSpPr>
          <p:cNvPr id="10" name="Text Placeholder 9">
            <a:extLst>
              <a:ext uri="{FF2B5EF4-FFF2-40B4-BE49-F238E27FC236}">
                <a16:creationId xmlns:a16="http://schemas.microsoft.com/office/drawing/2014/main" id="{1D7372A9-F842-4E56-B507-1D509C572E9C}"/>
              </a:ext>
            </a:extLst>
          </p:cNvPr>
          <p:cNvSpPr>
            <a:spLocks noGrp="1"/>
          </p:cNvSpPr>
          <p:nvPr>
            <p:ph type="body" sz="quarter" idx="10"/>
          </p:nvPr>
        </p:nvSpPr>
        <p:spPr>
          <a:xfrm>
            <a:off x="1614977" y="6313962"/>
            <a:ext cx="5276777" cy="433967"/>
          </a:xfrm>
        </p:spPr>
        <p:txBody>
          <a:bodyPr/>
          <a:lstStyle/>
          <a:p>
            <a:r>
              <a:rPr lang="en-US" sz="1000" dirty="0"/>
              <a:t>BID, twice daily; </a:t>
            </a:r>
            <a:r>
              <a:rPr lang="en-US" sz="1000" dirty="0" err="1"/>
              <a:t>QD</a:t>
            </a:r>
            <a:r>
              <a:rPr lang="en-US" sz="1000" dirty="0"/>
              <a:t>, once daily; SVR, spleen volume reduction. </a:t>
            </a:r>
          </a:p>
          <a:p>
            <a:r>
              <a:rPr lang="en-US" sz="1000" dirty="0" err="1"/>
              <a:t>Gerds</a:t>
            </a:r>
            <a:r>
              <a:rPr lang="en-US" sz="1000" dirty="0"/>
              <a:t> AT, et al. </a:t>
            </a:r>
            <a:r>
              <a:rPr lang="en-US" sz="1000" i="1" dirty="0"/>
              <a:t>Blood Adv</a:t>
            </a:r>
            <a:r>
              <a:rPr lang="en-US" sz="1000" dirty="0"/>
              <a:t>. 2020;4:5825-5835.</a:t>
            </a:r>
          </a:p>
        </p:txBody>
      </p:sp>
      <p:sp>
        <p:nvSpPr>
          <p:cNvPr id="26" name="Rectangle 25">
            <a:extLst>
              <a:ext uri="{FF2B5EF4-FFF2-40B4-BE49-F238E27FC236}">
                <a16:creationId xmlns:a16="http://schemas.microsoft.com/office/drawing/2014/main" id="{65C059B1-C720-2043-9804-6C6D69F674D6}"/>
              </a:ext>
            </a:extLst>
          </p:cNvPr>
          <p:cNvSpPr/>
          <p:nvPr/>
        </p:nvSpPr>
        <p:spPr>
          <a:xfrm>
            <a:off x="6429025" y="1656228"/>
            <a:ext cx="3078421" cy="1451005"/>
          </a:xfrm>
          <a:prstGeom prst="rect">
            <a:avLst/>
          </a:prstGeom>
          <a:gradFill>
            <a:gsLst>
              <a:gs pos="14000">
                <a:schemeClr val="bg1">
                  <a:alpha val="0"/>
                </a:schemeClr>
              </a:gs>
              <a:gs pos="98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B97FABBD-736C-5D4A-9D28-8D65D6AE3AE9}"/>
              </a:ext>
            </a:extLst>
          </p:cNvPr>
          <p:cNvSpPr txBox="1"/>
          <p:nvPr/>
        </p:nvSpPr>
        <p:spPr>
          <a:xfrm>
            <a:off x="6832808" y="1874899"/>
            <a:ext cx="2133132" cy="1181862"/>
          </a:xfrm>
          <a:prstGeom prst="rect">
            <a:avLst/>
          </a:prstGeom>
          <a:noFill/>
        </p:spPr>
        <p:txBody>
          <a:bodyPr wrap="square" lIns="68580" tIns="34290" rtlCol="0">
            <a:spAutoFit/>
          </a:bodyPr>
          <a:lstStyle>
            <a:defPPr>
              <a:defRPr lang="en-US"/>
            </a:defPPr>
            <a:lvl1pPr marL="114300" indent="-114300" algn="l">
              <a:lnSpc>
                <a:spcPct val="90000"/>
              </a:lnSpc>
              <a:spcBef>
                <a:spcPts val="0"/>
              </a:spcBef>
              <a:buFont typeface="Arial" panose="020B0604020202020204" pitchFamily="34" charset="0"/>
              <a:buChar char="•"/>
              <a:defRPr sz="1400">
                <a:solidFill>
                  <a:schemeClr val="accent2">
                    <a:lumMod val="50000"/>
                  </a:schemeClr>
                </a:solidFill>
                <a:latin typeface="Calibri Light" panose="020F0302020204030204" pitchFamily="34" charset="0"/>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5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Evaluable SVR in patients with severe thrombocytopenia (&lt;50x10</a:t>
            </a:r>
            <a:r>
              <a:rPr kumimoji="0" lang="en-US" sz="1350" b="0" i="0" u="none" strike="noStrike" kern="1200" cap="none" spc="0" normalizeH="0" baseline="30000" noProof="0" dirty="0">
                <a:ln>
                  <a:noFill/>
                </a:ln>
                <a:solidFill>
                  <a:srgbClr val="002569"/>
                </a:solidFill>
                <a:effectLst/>
                <a:uLnTx/>
                <a:uFillTx/>
                <a:latin typeface="Arial" panose="020B0604020202020204"/>
                <a:ea typeface="+mn-ea"/>
                <a:cs typeface="Arial" panose="020B0604020202020204" pitchFamily="34" charset="0"/>
              </a:rPr>
              <a:t>9</a:t>
            </a:r>
            <a:r>
              <a:rPr kumimoji="0" lang="en-US" sz="135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/L) at baseline treated with 200 mg BID</a:t>
            </a:r>
            <a:endParaRPr kumimoji="0" lang="en-US" sz="150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endParaRPr>
          </a:p>
        </p:txBody>
      </p:sp>
      <p:grpSp>
        <p:nvGrpSpPr>
          <p:cNvPr id="5" name="Group 4">
            <a:extLst>
              <a:ext uri="{FF2B5EF4-FFF2-40B4-BE49-F238E27FC236}">
                <a16:creationId xmlns:a16="http://schemas.microsoft.com/office/drawing/2014/main" id="{A4947759-7070-E64A-BC9B-9474A2010134}"/>
              </a:ext>
            </a:extLst>
          </p:cNvPr>
          <p:cNvGrpSpPr/>
          <p:nvPr/>
        </p:nvGrpSpPr>
        <p:grpSpPr>
          <a:xfrm>
            <a:off x="8431489" y="1506866"/>
            <a:ext cx="2661712" cy="1774475"/>
            <a:chOff x="11003028" y="844374"/>
            <a:chExt cx="3876939" cy="2584626"/>
          </a:xfrm>
        </p:grpSpPr>
        <p:sp>
          <p:nvSpPr>
            <p:cNvPr id="3" name="Oval 2">
              <a:extLst>
                <a:ext uri="{FF2B5EF4-FFF2-40B4-BE49-F238E27FC236}">
                  <a16:creationId xmlns:a16="http://schemas.microsoft.com/office/drawing/2014/main" id="{2F874339-9D99-F04A-A53D-CBB85B81D929}"/>
                </a:ext>
              </a:extLst>
            </p:cNvPr>
            <p:cNvSpPr/>
            <p:nvPr/>
          </p:nvSpPr>
          <p:spPr>
            <a:xfrm>
              <a:off x="12049980" y="1075935"/>
              <a:ext cx="2131846" cy="2131846"/>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21" name="Chart 20">
              <a:extLst>
                <a:ext uri="{FF2B5EF4-FFF2-40B4-BE49-F238E27FC236}">
                  <a16:creationId xmlns:a16="http://schemas.microsoft.com/office/drawing/2014/main" id="{404F3940-F42D-6147-A1D7-6722377F2362}"/>
                </a:ext>
              </a:extLst>
            </p:cNvPr>
            <p:cNvGraphicFramePr/>
            <p:nvPr/>
          </p:nvGraphicFramePr>
          <p:xfrm>
            <a:off x="11003028" y="844374"/>
            <a:ext cx="3876939" cy="2584626"/>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9022363F-AF4B-644A-96C0-FE79F86F3B1F}"/>
                </a:ext>
              </a:extLst>
            </p:cNvPr>
            <p:cNvSpPr txBox="1"/>
            <p:nvPr/>
          </p:nvSpPr>
          <p:spPr>
            <a:xfrm>
              <a:off x="12167433" y="1782443"/>
              <a:ext cx="1887153" cy="6724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99B0"/>
                  </a:solidFill>
                  <a:effectLst/>
                  <a:uLnTx/>
                  <a:uFillTx/>
                  <a:latin typeface="Arial" panose="020B0604020202020204"/>
                  <a:ea typeface="+mn-ea"/>
                  <a:cs typeface="+mn-cs"/>
                </a:rPr>
                <a:t>31</a:t>
              </a:r>
              <a:r>
                <a:rPr kumimoji="0" lang="en-US" sz="3000" b="1" i="0" u="none" strike="noStrike" kern="1200" cap="none" spc="0" normalizeH="0" baseline="30000" noProof="0">
                  <a:ln>
                    <a:noFill/>
                  </a:ln>
                  <a:solidFill>
                    <a:srgbClr val="0099B0"/>
                  </a:solidFill>
                  <a:effectLst/>
                  <a:uLnTx/>
                  <a:uFillTx/>
                  <a:latin typeface="Arial" panose="020B0604020202020204"/>
                  <a:ea typeface="+mn-ea"/>
                  <a:cs typeface="+mn-cs"/>
                </a:rPr>
                <a:t>%</a:t>
              </a:r>
              <a:endParaRPr kumimoji="0" lang="en-US" sz="2400" b="1" i="0" u="none" strike="noStrike" kern="1200" cap="none" spc="0" normalizeH="0" baseline="0" noProof="0">
                <a:ln>
                  <a:noFill/>
                </a:ln>
                <a:solidFill>
                  <a:srgbClr val="0099B0"/>
                </a:solidFill>
                <a:effectLst/>
                <a:uLnTx/>
                <a:uFillTx/>
                <a:latin typeface="Arial" panose="020B0604020202020204"/>
                <a:ea typeface="+mn-ea"/>
                <a:cs typeface="+mn-cs"/>
              </a:endParaRPr>
            </a:p>
          </p:txBody>
        </p:sp>
      </p:grpSp>
      <p:pic>
        <p:nvPicPr>
          <p:cNvPr id="4" name="Picture 3">
            <a:extLst>
              <a:ext uri="{FF2B5EF4-FFF2-40B4-BE49-F238E27FC236}">
                <a16:creationId xmlns:a16="http://schemas.microsoft.com/office/drawing/2014/main" id="{6A8EB393-D185-1A4E-B86C-BC2B1998318C}"/>
              </a:ext>
            </a:extLst>
          </p:cNvPr>
          <p:cNvPicPr>
            <a:picLocks noChangeAspect="1"/>
          </p:cNvPicPr>
          <p:nvPr/>
        </p:nvPicPr>
        <p:blipFill rotWithShape="1">
          <a:blip r:embed="rId4"/>
          <a:srcRect b="53088"/>
          <a:stretch/>
        </p:blipFill>
        <p:spPr>
          <a:xfrm>
            <a:off x="1710503" y="1325041"/>
            <a:ext cx="4718522" cy="2020388"/>
          </a:xfrm>
          <a:prstGeom prst="rect">
            <a:avLst/>
          </a:prstGeom>
        </p:spPr>
      </p:pic>
      <p:graphicFrame>
        <p:nvGraphicFramePr>
          <p:cNvPr id="18" name="Chart 17">
            <a:extLst>
              <a:ext uri="{FF2B5EF4-FFF2-40B4-BE49-F238E27FC236}">
                <a16:creationId xmlns:a16="http://schemas.microsoft.com/office/drawing/2014/main" id="{1635B6C5-BBB6-FD49-A616-C78D070656A5}"/>
              </a:ext>
            </a:extLst>
          </p:cNvPr>
          <p:cNvGraphicFramePr/>
          <p:nvPr/>
        </p:nvGraphicFramePr>
        <p:xfrm>
          <a:off x="5444945" y="4969412"/>
          <a:ext cx="4668050" cy="1736383"/>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8">
            <a:extLst>
              <a:ext uri="{FF2B5EF4-FFF2-40B4-BE49-F238E27FC236}">
                <a16:creationId xmlns:a16="http://schemas.microsoft.com/office/drawing/2014/main" id="{28E9AFF1-C9E0-2243-98F6-5A0F74257825}"/>
              </a:ext>
            </a:extLst>
          </p:cNvPr>
          <p:cNvSpPr/>
          <p:nvPr/>
        </p:nvSpPr>
        <p:spPr>
          <a:xfrm>
            <a:off x="6795318" y="4409573"/>
            <a:ext cx="337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TSS analyzed as a continuous variable: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Deeper reductions with 200 mg BID</a:t>
            </a:r>
          </a:p>
        </p:txBody>
      </p:sp>
      <p:pic>
        <p:nvPicPr>
          <p:cNvPr id="20" name="Picture 19">
            <a:extLst>
              <a:ext uri="{FF2B5EF4-FFF2-40B4-BE49-F238E27FC236}">
                <a16:creationId xmlns:a16="http://schemas.microsoft.com/office/drawing/2014/main" id="{6A8EB393-D185-1A4E-B86C-BC2B1998318C}"/>
              </a:ext>
            </a:extLst>
          </p:cNvPr>
          <p:cNvPicPr>
            <a:picLocks noChangeAspect="1"/>
          </p:cNvPicPr>
          <p:nvPr/>
        </p:nvPicPr>
        <p:blipFill rotWithShape="1">
          <a:blip r:embed="rId4"/>
          <a:srcRect t="47857"/>
          <a:stretch/>
        </p:blipFill>
        <p:spPr>
          <a:xfrm>
            <a:off x="1803701" y="4139207"/>
            <a:ext cx="4668050" cy="2221631"/>
          </a:xfrm>
          <a:prstGeom prst="rect">
            <a:avLst/>
          </a:prstGeom>
        </p:spPr>
      </p:pic>
      <p:pic>
        <p:nvPicPr>
          <p:cNvPr id="30" name="Picture 29" descr="Text&#10;&#10;Description automatically generated">
            <a:extLst>
              <a:ext uri="{FF2B5EF4-FFF2-40B4-BE49-F238E27FC236}">
                <a16:creationId xmlns:a16="http://schemas.microsoft.com/office/drawing/2014/main" id="{A85AAE7C-A4CE-4E6C-9FFB-CD9B573C414F}"/>
              </a:ext>
            </a:extLst>
          </p:cNvPr>
          <p:cNvPicPr>
            <a:picLocks noChangeAspect="1"/>
          </p:cNvPicPr>
          <p:nvPr/>
        </p:nvPicPr>
        <p:blipFill>
          <a:blip r:embed="rId6">
            <a:alphaModFix/>
          </a:blip>
          <a:stretch>
            <a:fillRect/>
          </a:stretch>
        </p:blipFill>
        <p:spPr>
          <a:xfrm>
            <a:off x="2583247" y="4472766"/>
            <a:ext cx="1067367" cy="421934"/>
          </a:xfrm>
          <a:prstGeom prst="rect">
            <a:avLst/>
          </a:prstGeom>
        </p:spPr>
      </p:pic>
    </p:spTree>
    <p:extLst>
      <p:ext uri="{BB962C8B-B14F-4D97-AF65-F5344CB8AC3E}">
        <p14:creationId xmlns:p14="http://schemas.microsoft.com/office/powerpoint/2010/main" val="17359979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898E33B-D886-AE65-C85E-9030B9FAD78A}"/>
              </a:ext>
            </a:extLst>
          </p:cNvPr>
          <p:cNvGrpSpPr/>
          <p:nvPr/>
        </p:nvGrpSpPr>
        <p:grpSpPr>
          <a:xfrm>
            <a:off x="5333380" y="1207548"/>
            <a:ext cx="6467593" cy="4683325"/>
            <a:chOff x="5237518" y="1093722"/>
            <a:chExt cx="6467591" cy="4683326"/>
          </a:xfrm>
        </p:grpSpPr>
        <p:sp>
          <p:nvSpPr>
            <p:cNvPr id="11" name="TextBox 10">
              <a:extLst>
                <a:ext uri="{FF2B5EF4-FFF2-40B4-BE49-F238E27FC236}">
                  <a16:creationId xmlns:a16="http://schemas.microsoft.com/office/drawing/2014/main" id="{EC2B8397-D447-670F-2D3A-9C0B8C3EED98}"/>
                </a:ext>
              </a:extLst>
            </p:cNvPr>
            <p:cNvSpPr txBox="1"/>
            <p:nvPr/>
          </p:nvSpPr>
          <p:spPr>
            <a:xfrm>
              <a:off x="5364848" y="1093722"/>
              <a:ext cx="6340261" cy="4205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Rate of TI (Gale criteria) through Week 24</a:t>
              </a:r>
            </a:p>
          </p:txBody>
        </p:sp>
        <p:grpSp>
          <p:nvGrpSpPr>
            <p:cNvPr id="3" name="Group 2">
              <a:extLst>
                <a:ext uri="{FF2B5EF4-FFF2-40B4-BE49-F238E27FC236}">
                  <a16:creationId xmlns:a16="http://schemas.microsoft.com/office/drawing/2014/main" id="{249B06FE-8914-51F3-3DF3-0F7E3406B174}"/>
                </a:ext>
              </a:extLst>
            </p:cNvPr>
            <p:cNvGrpSpPr/>
            <p:nvPr/>
          </p:nvGrpSpPr>
          <p:grpSpPr>
            <a:xfrm>
              <a:off x="6158557" y="5022614"/>
              <a:ext cx="5480181" cy="754434"/>
              <a:chOff x="1960567" y="5029693"/>
              <a:chExt cx="5480181" cy="754434"/>
            </a:xfrm>
          </p:grpSpPr>
          <p:sp>
            <p:nvSpPr>
              <p:cNvPr id="6" name="TextBox 5">
                <a:extLst>
                  <a:ext uri="{FF2B5EF4-FFF2-40B4-BE49-F238E27FC236}">
                    <a16:creationId xmlns:a16="http://schemas.microsoft.com/office/drawing/2014/main" id="{719C5A8F-3BAB-D6B5-9344-BA0851C1BE7C}"/>
                  </a:ext>
                </a:extLst>
              </p:cNvPr>
              <p:cNvSpPr txBox="1"/>
              <p:nvPr/>
            </p:nvSpPr>
            <p:spPr>
              <a:xfrm>
                <a:off x="1960567" y="5033036"/>
                <a:ext cx="1115568" cy="7491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Overall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41 PAC,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43 BAT,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11 BAT=ES</a:t>
                </a:r>
              </a:p>
            </p:txBody>
          </p:sp>
          <p:sp>
            <p:nvSpPr>
              <p:cNvPr id="7" name="TextBox 6">
                <a:extLst>
                  <a:ext uri="{FF2B5EF4-FFF2-40B4-BE49-F238E27FC236}">
                    <a16:creationId xmlns:a16="http://schemas.microsoft.com/office/drawing/2014/main" id="{252EB1DF-11B3-6FFC-BA7F-8112D71CA965}"/>
                  </a:ext>
                </a:extLst>
              </p:cNvPr>
              <p:cNvSpPr txBox="1"/>
              <p:nvPr/>
            </p:nvSpPr>
            <p:spPr>
              <a:xfrm>
                <a:off x="3654114" y="5031364"/>
                <a:ext cx="1108872" cy="7491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Excluding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recent RUX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23 PAC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33 BAT </a:t>
                </a:r>
                <a:endParaRPr kumimoji="0" lang="en-US" sz="120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7E92D98-F19E-618E-235F-32C6B822996B}"/>
                  </a:ext>
                </a:extLst>
              </p:cNvPr>
              <p:cNvSpPr txBox="1"/>
              <p:nvPr/>
            </p:nvSpPr>
            <p:spPr>
              <a:xfrm>
                <a:off x="4734151" y="5034948"/>
                <a:ext cx="770228" cy="7491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PLT &lt;50</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b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25 PAC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26 BAT </a:t>
                </a:r>
              </a:p>
            </p:txBody>
          </p:sp>
          <p:sp>
            <p:nvSpPr>
              <p:cNvPr id="9" name="TextBox 8">
                <a:extLst>
                  <a:ext uri="{FF2B5EF4-FFF2-40B4-BE49-F238E27FC236}">
                    <a16:creationId xmlns:a16="http://schemas.microsoft.com/office/drawing/2014/main" id="{DBB54618-73EA-6A01-7699-F77EEE4ACBA9}"/>
                  </a:ext>
                </a:extLst>
              </p:cNvPr>
              <p:cNvSpPr txBox="1"/>
              <p:nvPr/>
            </p:nvSpPr>
            <p:spPr>
              <a:xfrm>
                <a:off x="5620101" y="5031898"/>
                <a:ext cx="851161" cy="7491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JAK2 </a:t>
                </a:r>
                <a:b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b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AB &lt;50%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26 PAC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25 BAT </a:t>
                </a:r>
              </a:p>
            </p:txBody>
          </p:sp>
          <p:sp>
            <p:nvSpPr>
              <p:cNvPr id="10" name="TextBox 9">
                <a:extLst>
                  <a:ext uri="{FF2B5EF4-FFF2-40B4-BE49-F238E27FC236}">
                    <a16:creationId xmlns:a16="http://schemas.microsoft.com/office/drawing/2014/main" id="{0C878B30-0BBF-1B78-7D45-0E0350CAD324}"/>
                  </a:ext>
                </a:extLst>
              </p:cNvPr>
              <p:cNvSpPr txBox="1"/>
              <p:nvPr/>
            </p:nvSpPr>
            <p:spPr>
              <a:xfrm>
                <a:off x="6498864" y="5029693"/>
                <a:ext cx="941884" cy="7491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JAK2 </a:t>
                </a:r>
                <a:b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br>
                <a:r>
                  <a:rPr kumimoji="0" lang="en-US" sz="10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AB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9 PAC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9 BAT </a:t>
                </a:r>
              </a:p>
            </p:txBody>
          </p:sp>
        </p:grpSp>
        <p:grpSp>
          <p:nvGrpSpPr>
            <p:cNvPr id="12" name="Group 11">
              <a:extLst>
                <a:ext uri="{FF2B5EF4-FFF2-40B4-BE49-F238E27FC236}">
                  <a16:creationId xmlns:a16="http://schemas.microsoft.com/office/drawing/2014/main" id="{BC520154-0377-6CA6-5FF2-628B24CC7F42}"/>
                </a:ext>
              </a:extLst>
            </p:cNvPr>
            <p:cNvGrpSpPr/>
            <p:nvPr/>
          </p:nvGrpSpPr>
          <p:grpSpPr>
            <a:xfrm>
              <a:off x="5740400" y="1521542"/>
              <a:ext cx="5815538" cy="3559827"/>
              <a:chOff x="485841" y="1393631"/>
              <a:chExt cx="5815538" cy="3559827"/>
            </a:xfrm>
          </p:grpSpPr>
          <p:pic>
            <p:nvPicPr>
              <p:cNvPr id="13" name="Picture 12">
                <a:extLst>
                  <a:ext uri="{FF2B5EF4-FFF2-40B4-BE49-F238E27FC236}">
                    <a16:creationId xmlns:a16="http://schemas.microsoft.com/office/drawing/2014/main" id="{FC92C7D3-286E-0945-D4C1-99E997145C59}"/>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l="7296" r="3211" b="8657"/>
              <a:stretch/>
            </p:blipFill>
            <p:spPr bwMode="auto">
              <a:xfrm>
                <a:off x="485841" y="1393631"/>
                <a:ext cx="5815538" cy="3559827"/>
              </a:xfrm>
              <a:prstGeom prst="rect">
                <a:avLst/>
              </a:prstGeom>
              <a:noFill/>
              <a:ln>
                <a:noFill/>
              </a:ln>
            </p:spPr>
          </p:pic>
          <p:sp>
            <p:nvSpPr>
              <p:cNvPr id="14" name="TextBox 13">
                <a:extLst>
                  <a:ext uri="{FF2B5EF4-FFF2-40B4-BE49-F238E27FC236}">
                    <a16:creationId xmlns:a16="http://schemas.microsoft.com/office/drawing/2014/main" id="{416B9C7F-7D74-F80C-ACCB-93EFA9489B0E}"/>
                  </a:ext>
                </a:extLst>
              </p:cNvPr>
              <p:cNvSpPr txBox="1"/>
              <p:nvPr/>
            </p:nvSpPr>
            <p:spPr>
              <a:xfrm>
                <a:off x="943130" y="2337394"/>
                <a:ext cx="76014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a:t>
                </a:r>
                <a:r>
                  <a:rPr kumimoji="0" lang="en-US" sz="1200"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=0.001</a:t>
                </a:r>
              </a:p>
            </p:txBody>
          </p:sp>
          <p:cxnSp>
            <p:nvCxnSpPr>
              <p:cNvPr id="15" name="Straight Connector 14">
                <a:extLst>
                  <a:ext uri="{FF2B5EF4-FFF2-40B4-BE49-F238E27FC236}">
                    <a16:creationId xmlns:a16="http://schemas.microsoft.com/office/drawing/2014/main" id="{E8979DAA-5458-6370-55D0-61D32DFCFB47}"/>
                  </a:ext>
                </a:extLst>
              </p:cNvPr>
              <p:cNvCxnSpPr>
                <a:cxnSpLocks/>
              </p:cNvCxnSpPr>
              <p:nvPr/>
            </p:nvCxnSpPr>
            <p:spPr>
              <a:xfrm>
                <a:off x="1119605" y="2621714"/>
                <a:ext cx="362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A983EA-D73A-96E5-3290-B29CB265D26D}"/>
                  </a:ext>
                </a:extLst>
              </p:cNvPr>
              <p:cNvCxnSpPr>
                <a:cxnSpLocks/>
              </p:cNvCxnSpPr>
              <p:nvPr/>
            </p:nvCxnSpPr>
            <p:spPr>
              <a:xfrm>
                <a:off x="1126160" y="2621714"/>
                <a:ext cx="0" cy="13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C8C326-1061-9A3F-ECE1-93DC432544EE}"/>
                  </a:ext>
                </a:extLst>
              </p:cNvPr>
              <p:cNvCxnSpPr>
                <a:cxnSpLocks/>
              </p:cNvCxnSpPr>
              <p:nvPr/>
            </p:nvCxnSpPr>
            <p:spPr>
              <a:xfrm>
                <a:off x="1472304" y="2621714"/>
                <a:ext cx="0" cy="13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3E1B7169-B185-940A-E129-AEE21EBEE1C2}"/>
                </a:ext>
              </a:extLst>
            </p:cNvPr>
            <p:cNvCxnSpPr>
              <a:cxnSpLocks/>
            </p:cNvCxnSpPr>
            <p:nvPr/>
          </p:nvCxnSpPr>
          <p:spPr>
            <a:xfrm flipV="1">
              <a:off x="7624994" y="2203201"/>
              <a:ext cx="0" cy="28009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207DCD-09FF-5B1A-ABF6-95F45F9B5094}"/>
                </a:ext>
              </a:extLst>
            </p:cNvPr>
            <p:cNvSpPr txBox="1"/>
            <p:nvPr/>
          </p:nvSpPr>
          <p:spPr>
            <a:xfrm rot="16200000">
              <a:off x="4412993" y="3070623"/>
              <a:ext cx="21107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Percentage of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95% CI upper bound</a:t>
              </a:r>
            </a:p>
          </p:txBody>
        </p:sp>
      </p:grpSp>
      <p:sp>
        <p:nvSpPr>
          <p:cNvPr id="26" name="Content Placeholder 25">
            <a:extLst>
              <a:ext uri="{FF2B5EF4-FFF2-40B4-BE49-F238E27FC236}">
                <a16:creationId xmlns:a16="http://schemas.microsoft.com/office/drawing/2014/main" id="{0A8F48C1-CCAE-679D-92A1-C79DFD6C7415}"/>
              </a:ext>
            </a:extLst>
          </p:cNvPr>
          <p:cNvSpPr>
            <a:spLocks noGrp="1"/>
          </p:cNvSpPr>
          <p:nvPr>
            <p:ph sz="half" idx="1"/>
          </p:nvPr>
        </p:nvSpPr>
        <p:spPr>
          <a:xfrm>
            <a:off x="469503" y="1911916"/>
            <a:ext cx="4211997" cy="3537599"/>
          </a:xfrm>
          <a:ln>
            <a:noFill/>
          </a:ln>
        </p:spPr>
        <p:txBody>
          <a:bodyPr/>
          <a:lstStyle/>
          <a:p>
            <a:pPr marL="0" indent="0">
              <a:buClr>
                <a:schemeClr val="tx1"/>
              </a:buClr>
              <a:buSzPct val="100000"/>
              <a:buNone/>
            </a:pPr>
            <a:br>
              <a:rPr lang="en-US" sz="1867" dirty="0">
                <a:latin typeface="Arial" panose="020B0604020202020204" pitchFamily="34" charset="0"/>
                <a:cs typeface="Arial" panose="020B0604020202020204" pitchFamily="34" charset="0"/>
              </a:rPr>
            </a:br>
            <a:br>
              <a:rPr lang="en-US" sz="1867" dirty="0">
                <a:latin typeface="Arial" panose="020B0604020202020204" pitchFamily="34" charset="0"/>
                <a:cs typeface="Arial" panose="020B0604020202020204" pitchFamily="34" charset="0"/>
              </a:rPr>
            </a:br>
            <a:endParaRPr lang="en-US" sz="1867" dirty="0">
              <a:latin typeface="Arial" panose="020B0604020202020204" pitchFamily="34" charset="0"/>
              <a:cs typeface="Arial" panose="020B0604020202020204" pitchFamily="34" charset="0"/>
            </a:endParaRPr>
          </a:p>
          <a:p>
            <a:pPr marL="0" indent="0">
              <a:buClr>
                <a:schemeClr val="tx1"/>
              </a:buClr>
              <a:buSzPct val="100000"/>
              <a:buNone/>
            </a:pPr>
            <a:endParaRPr lang="en-US" sz="1867" dirty="0">
              <a:latin typeface="Arial" panose="020B0604020202020204" pitchFamily="34" charset="0"/>
              <a:cs typeface="Arial" panose="020B0604020202020204" pitchFamily="34" charset="0"/>
            </a:endParaRPr>
          </a:p>
          <a:p>
            <a:pPr marL="0" indent="0">
              <a:buClr>
                <a:schemeClr val="tx1"/>
              </a:buClr>
              <a:buSzPct val="100000"/>
              <a:buNone/>
            </a:pPr>
            <a:endParaRPr lang="en-US" sz="1867" dirty="0">
              <a:latin typeface="Arial" panose="020B0604020202020204" pitchFamily="34" charset="0"/>
              <a:cs typeface="Arial" panose="020B0604020202020204" pitchFamily="34" charset="0"/>
            </a:endParaRPr>
          </a:p>
          <a:p>
            <a:pPr>
              <a:buClr>
                <a:schemeClr val="tx1"/>
              </a:buClr>
              <a:buSzPct val="100000"/>
            </a:pPr>
            <a:r>
              <a:rPr lang="en-US" sz="1867" dirty="0">
                <a:latin typeface="Arial" panose="020B0604020202020204" pitchFamily="34" charset="0"/>
                <a:cs typeface="Arial" panose="020B0604020202020204" pitchFamily="34" charset="0"/>
              </a:rPr>
              <a:t>TI conversion better on pacritinib than BAT, including patients receiving erythroid support agents as BAT</a:t>
            </a:r>
          </a:p>
          <a:p>
            <a:pPr marL="463539" lvl="1" indent="-231769">
              <a:buClr>
                <a:schemeClr val="tx1"/>
              </a:buClr>
              <a:buSzPct val="80000"/>
              <a:buFont typeface="Wingdings" panose="05000000000000000000" pitchFamily="2" charset="2"/>
              <a:buChar char="§"/>
            </a:pPr>
            <a:r>
              <a:rPr lang="en-US" sz="1867" dirty="0">
                <a:latin typeface="Arial" panose="020B0604020202020204" pitchFamily="34" charset="0"/>
                <a:cs typeface="Arial" panose="020B0604020202020204" pitchFamily="34" charset="0"/>
              </a:rPr>
              <a:t>Erythroid support agents were prohibited on the pacritinib arm</a:t>
            </a:r>
          </a:p>
        </p:txBody>
      </p:sp>
      <p:sp>
        <p:nvSpPr>
          <p:cNvPr id="24" name="Title 1">
            <a:extLst>
              <a:ext uri="{FF2B5EF4-FFF2-40B4-BE49-F238E27FC236}">
                <a16:creationId xmlns:a16="http://schemas.microsoft.com/office/drawing/2014/main" id="{258E4D9E-E63E-E04C-0123-54F934308339}"/>
              </a:ext>
            </a:extLst>
          </p:cNvPr>
          <p:cNvSpPr>
            <a:spLocks noGrp="1"/>
          </p:cNvSpPr>
          <p:nvPr>
            <p:ph type="title"/>
          </p:nvPr>
        </p:nvSpPr>
        <p:spPr>
          <a:xfrm>
            <a:off x="290860" y="275603"/>
            <a:ext cx="10972800" cy="713539"/>
          </a:xfrm>
        </p:spPr>
        <p:txBody>
          <a:bodyPr lIns="121920" tIns="60960" rIns="121920" bIns="60960" anchor="t">
            <a:normAutofit fontScale="90000"/>
          </a:bodyPr>
          <a:lstStyle/>
          <a:p>
            <a:r>
              <a:rPr lang="en-US" sz="3600" dirty="0"/>
              <a:t>Transfusion Independence (TI): Analysis of PERSIST-2</a:t>
            </a:r>
          </a:p>
        </p:txBody>
      </p:sp>
      <p:graphicFrame>
        <p:nvGraphicFramePr>
          <p:cNvPr id="2" name="Table 1">
            <a:extLst>
              <a:ext uri="{FF2B5EF4-FFF2-40B4-BE49-F238E27FC236}">
                <a16:creationId xmlns:a16="http://schemas.microsoft.com/office/drawing/2014/main" id="{8C27C567-8FD8-BA94-7B57-3D01DF1CC456}"/>
              </a:ext>
            </a:extLst>
          </p:cNvPr>
          <p:cNvGraphicFramePr>
            <a:graphicFrameLocks noGrp="1"/>
          </p:cNvGraphicFramePr>
          <p:nvPr/>
        </p:nvGraphicFramePr>
        <p:xfrm>
          <a:off x="530994" y="1898487"/>
          <a:ext cx="4211257" cy="1147026"/>
        </p:xfrm>
        <a:graphic>
          <a:graphicData uri="http://schemas.openxmlformats.org/drawingml/2006/table">
            <a:tbl>
              <a:tblPr firstRow="1" bandRow="1">
                <a:tableStyleId>{7E9639D4-E3E2-4D34-9284-5A2195B3D0D7}</a:tableStyleId>
              </a:tblPr>
              <a:tblGrid>
                <a:gridCol w="1556689">
                  <a:extLst>
                    <a:ext uri="{9D8B030D-6E8A-4147-A177-3AD203B41FA5}">
                      <a16:colId xmlns:a16="http://schemas.microsoft.com/office/drawing/2014/main" val="1556669586"/>
                    </a:ext>
                  </a:extLst>
                </a:gridCol>
                <a:gridCol w="1347341">
                  <a:extLst>
                    <a:ext uri="{9D8B030D-6E8A-4147-A177-3AD203B41FA5}">
                      <a16:colId xmlns:a16="http://schemas.microsoft.com/office/drawing/2014/main" val="288103656"/>
                    </a:ext>
                  </a:extLst>
                </a:gridCol>
                <a:gridCol w="1307227">
                  <a:extLst>
                    <a:ext uri="{9D8B030D-6E8A-4147-A177-3AD203B41FA5}">
                      <a16:colId xmlns:a16="http://schemas.microsoft.com/office/drawing/2014/main" val="3829976107"/>
                    </a:ext>
                  </a:extLst>
                </a:gridCol>
              </a:tblGrid>
              <a:tr h="677827">
                <a:tc>
                  <a:txBody>
                    <a:bodyPr/>
                    <a:lstStyle/>
                    <a:p>
                      <a:pPr algn="ctr"/>
                      <a:r>
                        <a:rPr lang="en-US" sz="1600" b="1">
                          <a:latin typeface="Arial" panose="020B0604020202020204" pitchFamily="34" charset="0"/>
                          <a:cs typeface="Arial" panose="020B0604020202020204" pitchFamily="34" charset="0"/>
                        </a:rPr>
                        <a:t>Pacritinib</a:t>
                      </a:r>
                    </a:p>
                    <a:p>
                      <a:pPr algn="ctr"/>
                      <a:r>
                        <a:rPr lang="en-US" sz="1600" b="1">
                          <a:latin typeface="Arial" panose="020B0604020202020204" pitchFamily="34" charset="0"/>
                          <a:cs typeface="Arial" panose="020B0604020202020204" pitchFamily="34" charset="0"/>
                        </a:rPr>
                        <a:t>N=41</a:t>
                      </a:r>
                    </a:p>
                  </a:txBody>
                  <a:tcPr marL="182880" marR="182880" anchor="ctr">
                    <a:lnL w="3175" cap="flat" cmpd="sng" algn="ctr">
                      <a:solidFill>
                        <a:schemeClr val="accent3"/>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a:latin typeface="Arial" panose="020B0604020202020204" pitchFamily="34" charset="0"/>
                          <a:cs typeface="Arial" panose="020B0604020202020204" pitchFamily="34" charset="0"/>
                        </a:rPr>
                        <a:t>BAT</a:t>
                      </a:r>
                    </a:p>
                    <a:p>
                      <a:pPr algn="ctr"/>
                      <a:r>
                        <a:rPr lang="en-US" sz="1600" b="1">
                          <a:latin typeface="Arial" panose="020B0604020202020204" pitchFamily="34" charset="0"/>
                          <a:cs typeface="Arial" panose="020B0604020202020204" pitchFamily="34" charset="0"/>
                        </a:rPr>
                        <a:t>N=43</a:t>
                      </a:r>
                    </a:p>
                  </a:txBody>
                  <a:tcPr marL="182880" marR="18288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1">
                          <a:latin typeface="Arial" panose="020B0604020202020204" pitchFamily="34" charset="0"/>
                          <a:cs typeface="Arial" panose="020B0604020202020204" pitchFamily="34" charset="0"/>
                        </a:rPr>
                        <a:t>P-</a:t>
                      </a:r>
                      <a:r>
                        <a:rPr lang="en-US" sz="1600" b="1">
                          <a:latin typeface="Arial" panose="020B0604020202020204" pitchFamily="34" charset="0"/>
                          <a:cs typeface="Arial" panose="020B0604020202020204" pitchFamily="34" charset="0"/>
                        </a:rPr>
                        <a:t>value</a:t>
                      </a:r>
                    </a:p>
                  </a:txBody>
                  <a:tcPr marL="182880" marR="182880" anchor="ctr">
                    <a:lnL w="12700" cap="flat" cmpd="sng" algn="ctr">
                      <a:solidFill>
                        <a:schemeClr val="bg1">
                          <a:lumMod val="75000"/>
                        </a:schemeClr>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849374"/>
                  </a:ext>
                </a:extLst>
              </a:tr>
              <a:tr h="4691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0060B1"/>
                          </a:solidFill>
                          <a:latin typeface="Arial" panose="020B0604020202020204" pitchFamily="34" charset="0"/>
                          <a:cs typeface="Arial" panose="020B0604020202020204" pitchFamily="34" charset="0"/>
                        </a:rPr>
                        <a:t>37%</a:t>
                      </a:r>
                    </a:p>
                  </a:txBody>
                  <a:tcPr marL="182880" marR="18288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anose="020B0604020202020204" pitchFamily="34" charset="0"/>
                          <a:cs typeface="Arial" panose="020B0604020202020204" pitchFamily="34" charset="0"/>
                        </a:rPr>
                        <a:t>7%</a:t>
                      </a:r>
                    </a:p>
                  </a:txBody>
                  <a:tcPr marL="182880" marR="18288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panose="020B0604020202020204" pitchFamily="34" charset="0"/>
                          <a:cs typeface="Arial" panose="020B0604020202020204" pitchFamily="34" charset="0"/>
                        </a:rPr>
                        <a:t>0.001</a:t>
                      </a:r>
                    </a:p>
                  </a:txBody>
                  <a:tcPr marL="182880" marR="18288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5301822"/>
                  </a:ext>
                </a:extLst>
              </a:tr>
            </a:tbl>
          </a:graphicData>
        </a:graphic>
      </p:graphicFrame>
      <p:sp>
        <p:nvSpPr>
          <p:cNvPr id="20" name="TextBox 19">
            <a:extLst>
              <a:ext uri="{FF2B5EF4-FFF2-40B4-BE49-F238E27FC236}">
                <a16:creationId xmlns:a16="http://schemas.microsoft.com/office/drawing/2014/main" id="{B27E6C10-6EC7-91E5-4824-5515C77253D6}"/>
              </a:ext>
            </a:extLst>
          </p:cNvPr>
          <p:cNvSpPr txBox="1"/>
          <p:nvPr/>
        </p:nvSpPr>
        <p:spPr>
          <a:xfrm>
            <a:off x="530993" y="1157546"/>
            <a:ext cx="4211257" cy="4205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TI Conversion Rate</a:t>
            </a:r>
          </a:p>
        </p:txBody>
      </p:sp>
      <p:sp>
        <p:nvSpPr>
          <p:cNvPr id="22" name="TextBox 21">
            <a:extLst>
              <a:ext uri="{FF2B5EF4-FFF2-40B4-BE49-F238E27FC236}">
                <a16:creationId xmlns:a16="http://schemas.microsoft.com/office/drawing/2014/main" id="{3920C10B-0A57-BB8C-9D2C-54933827A5C4}"/>
              </a:ext>
            </a:extLst>
          </p:cNvPr>
          <p:cNvSpPr txBox="1"/>
          <p:nvPr/>
        </p:nvSpPr>
        <p:spPr>
          <a:xfrm>
            <a:off x="601517" y="6090270"/>
            <a:ext cx="11590483" cy="266676"/>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2569"/>
                </a:solidFill>
                <a:effectLst/>
                <a:uLnTx/>
                <a:uFillTx/>
                <a:latin typeface="Arial"/>
                <a:ea typeface="Geneva"/>
                <a:cs typeface="Arial"/>
              </a:rPr>
              <a:t>AB=allele burden; BAT=best available therapy; ES=erythroid support; JAK=Janus associated kinase; PAC=pacritinib; PLT=platelets; recent RUX=no ruxolitinib in prior 30 days; TI=transfusion independence.</a:t>
            </a:r>
          </a:p>
        </p:txBody>
      </p:sp>
      <p:sp>
        <p:nvSpPr>
          <p:cNvPr id="23" name="TextBox 22">
            <a:extLst>
              <a:ext uri="{FF2B5EF4-FFF2-40B4-BE49-F238E27FC236}">
                <a16:creationId xmlns:a16="http://schemas.microsoft.com/office/drawing/2014/main" id="{32002E52-DAC5-BC46-92B3-AF76797DDB5B}"/>
              </a:ext>
            </a:extLst>
          </p:cNvPr>
          <p:cNvSpPr txBox="1"/>
          <p:nvPr/>
        </p:nvSpPr>
        <p:spPr>
          <a:xfrm>
            <a:off x="10092313" y="6478914"/>
            <a:ext cx="112357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n-ea"/>
                <a:cs typeface="+mn-cs"/>
              </a:rPr>
              <a:t>Oh ASH 2022</a:t>
            </a:r>
          </a:p>
        </p:txBody>
      </p:sp>
    </p:spTree>
    <p:extLst>
      <p:ext uri="{BB962C8B-B14F-4D97-AF65-F5344CB8AC3E}">
        <p14:creationId xmlns:p14="http://schemas.microsoft.com/office/powerpoint/2010/main" val="2519693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1F1A-5FA9-0C09-6E9A-30FEB9881B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8F3BF94-0981-F400-467D-C853DE09898E}"/>
              </a:ext>
            </a:extLst>
          </p:cNvPr>
          <p:cNvPicPr>
            <a:picLocks noChangeAspect="1"/>
          </p:cNvPicPr>
          <p:nvPr/>
        </p:nvPicPr>
        <p:blipFill>
          <a:blip r:embed="rId3"/>
          <a:stretch>
            <a:fillRect/>
          </a:stretch>
        </p:blipFill>
        <p:spPr>
          <a:xfrm>
            <a:off x="0" y="0"/>
            <a:ext cx="12192000" cy="1318255"/>
          </a:xfrm>
          <a:prstGeom prst="rect">
            <a:avLst/>
          </a:prstGeom>
        </p:spPr>
      </p:pic>
      <p:pic>
        <p:nvPicPr>
          <p:cNvPr id="6" name="Picture 5">
            <a:extLst>
              <a:ext uri="{FF2B5EF4-FFF2-40B4-BE49-F238E27FC236}">
                <a16:creationId xmlns:a16="http://schemas.microsoft.com/office/drawing/2014/main" id="{29DB58B2-C554-8050-876A-302EF3402C4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5082" y="1735428"/>
            <a:ext cx="6477000" cy="3653982"/>
          </a:xfrm>
          <a:prstGeom prst="rect">
            <a:avLst/>
          </a:prstGeom>
        </p:spPr>
      </p:pic>
      <p:sp>
        <p:nvSpPr>
          <p:cNvPr id="7" name="TextBox 6">
            <a:extLst>
              <a:ext uri="{FF2B5EF4-FFF2-40B4-BE49-F238E27FC236}">
                <a16:creationId xmlns:a16="http://schemas.microsoft.com/office/drawing/2014/main" id="{EADC70B8-0CB9-A338-DFAE-B0D85E238A2B}"/>
              </a:ext>
            </a:extLst>
          </p:cNvPr>
          <p:cNvSpPr txBox="1"/>
          <p:nvPr/>
        </p:nvSpPr>
        <p:spPr>
          <a:xfrm>
            <a:off x="394854" y="5696528"/>
            <a:ext cx="61410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19% of pacritinib treated patients on PAC203 and PERSIST-2 trials experience an improvement in platelet counts</a:t>
            </a:r>
          </a:p>
        </p:txBody>
      </p:sp>
      <p:pic>
        <p:nvPicPr>
          <p:cNvPr id="8" name="Picture 7">
            <a:extLst>
              <a:ext uri="{FF2B5EF4-FFF2-40B4-BE49-F238E27FC236}">
                <a16:creationId xmlns:a16="http://schemas.microsoft.com/office/drawing/2014/main" id="{03D3B52A-5212-CFC5-D4E0-71E402BACD6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716956" y="1708924"/>
            <a:ext cx="5339962" cy="4267806"/>
          </a:xfrm>
          <a:prstGeom prst="rect">
            <a:avLst/>
          </a:prstGeom>
        </p:spPr>
      </p:pic>
      <p:sp>
        <p:nvSpPr>
          <p:cNvPr id="2" name="TextBox 1">
            <a:extLst>
              <a:ext uri="{FF2B5EF4-FFF2-40B4-BE49-F238E27FC236}">
                <a16:creationId xmlns:a16="http://schemas.microsoft.com/office/drawing/2014/main" id="{8408779B-0C9D-C7BF-C04A-E31592756DBB}"/>
              </a:ext>
            </a:extLst>
          </p:cNvPr>
          <p:cNvSpPr txBox="1"/>
          <p:nvPr/>
        </p:nvSpPr>
        <p:spPr>
          <a:xfrm>
            <a:off x="9136548" y="6481358"/>
            <a:ext cx="30554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n-ea"/>
                <a:cs typeface="+mn-cs"/>
              </a:rPr>
              <a:t>Vachhani P et al. ASH 2023;Abstract 4554</a:t>
            </a:r>
          </a:p>
        </p:txBody>
      </p:sp>
    </p:spTree>
    <p:extLst>
      <p:ext uri="{BB962C8B-B14F-4D97-AF65-F5344CB8AC3E}">
        <p14:creationId xmlns:p14="http://schemas.microsoft.com/office/powerpoint/2010/main" val="24803635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44F1-E2D8-D942-8E28-3A44F911FBCB}"/>
              </a:ext>
            </a:extLst>
          </p:cNvPr>
          <p:cNvSpPr>
            <a:spLocks noGrp="1"/>
          </p:cNvSpPr>
          <p:nvPr>
            <p:ph type="title"/>
          </p:nvPr>
        </p:nvSpPr>
        <p:spPr/>
        <p:txBody>
          <a:bodyPr/>
          <a:lstStyle/>
          <a:p>
            <a:pPr algn="ctr"/>
            <a:r>
              <a:rPr lang="en-US" dirty="0">
                <a:solidFill>
                  <a:srgbClr val="C00000"/>
                </a:solidFill>
              </a:rPr>
              <a:t>Momelotinib: SIMPLIFY-1 and 2</a:t>
            </a:r>
          </a:p>
        </p:txBody>
      </p:sp>
      <p:sp>
        <p:nvSpPr>
          <p:cNvPr id="5" name="Text Placeholder 2">
            <a:extLst>
              <a:ext uri="{FF2B5EF4-FFF2-40B4-BE49-F238E27FC236}">
                <a16:creationId xmlns:a16="http://schemas.microsoft.com/office/drawing/2014/main" id="{EEB1A0F3-15FD-C049-B7C9-8E3A43A47261}"/>
              </a:ext>
            </a:extLst>
          </p:cNvPr>
          <p:cNvSpPr txBox="1">
            <a:spLocks/>
          </p:cNvSpPr>
          <p:nvPr/>
        </p:nvSpPr>
        <p:spPr>
          <a:xfrm>
            <a:off x="698400" y="5843190"/>
            <a:ext cx="7706192" cy="687369"/>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675" kern="1200">
                <a:solidFill>
                  <a:srgbClr val="272524"/>
                </a:solidFill>
                <a:latin typeface="+mn-lt"/>
                <a:ea typeface="+mn-ea"/>
                <a:cs typeface="+mn-cs"/>
              </a:defRPr>
            </a:lvl1pPr>
            <a:lvl2pPr marL="342900" indent="0" algn="l" defTabSz="914400" rtl="0" eaLnBrk="1" latinLnBrk="0" hangingPunct="1">
              <a:lnSpc>
                <a:spcPct val="100000"/>
              </a:lnSpc>
              <a:spcBef>
                <a:spcPts val="0"/>
              </a:spcBef>
              <a:spcAft>
                <a:spcPts val="600"/>
              </a:spcAft>
              <a:buFont typeface="Arial" panose="020B0604020202020204" pitchFamily="34" charset="0"/>
              <a:buNone/>
              <a:tabLst/>
              <a:defRPr sz="750" kern="1200">
                <a:solidFill>
                  <a:srgbClr val="272524"/>
                </a:solidFill>
                <a:latin typeface="+mn-lt"/>
                <a:ea typeface="+mn-ea"/>
                <a:cs typeface="+mn-cs"/>
              </a:defRPr>
            </a:lvl2pPr>
            <a:lvl3pPr marL="685800" indent="0" algn="l" defTabSz="914400" rtl="0" eaLnBrk="1" latinLnBrk="0" hangingPunct="1">
              <a:lnSpc>
                <a:spcPct val="100000"/>
              </a:lnSpc>
              <a:spcBef>
                <a:spcPts val="0"/>
              </a:spcBef>
              <a:spcAft>
                <a:spcPts val="600"/>
              </a:spcAft>
              <a:buFont typeface="System Font Regular"/>
              <a:buNone/>
              <a:tabLst/>
              <a:defRPr sz="750" kern="1200">
                <a:solidFill>
                  <a:srgbClr val="272524"/>
                </a:solidFill>
                <a:latin typeface="+mn-lt"/>
                <a:ea typeface="+mn-ea"/>
                <a:cs typeface="+mn-cs"/>
              </a:defRPr>
            </a:lvl3pPr>
            <a:lvl4pPr marL="1028700" indent="0" algn="l" defTabSz="914400" rtl="0" eaLnBrk="1" latinLnBrk="0" hangingPunct="1">
              <a:lnSpc>
                <a:spcPct val="100000"/>
              </a:lnSpc>
              <a:spcBef>
                <a:spcPts val="0"/>
              </a:spcBef>
              <a:spcAft>
                <a:spcPts val="600"/>
              </a:spcAft>
              <a:buFont typeface="Arial" panose="020B0604020202020204" pitchFamily="34" charset="0"/>
              <a:buNone/>
              <a:tabLst/>
              <a:defRPr sz="750" kern="1200">
                <a:solidFill>
                  <a:srgbClr val="272524"/>
                </a:solidFill>
                <a:latin typeface="+mn-lt"/>
                <a:ea typeface="+mn-ea"/>
                <a:cs typeface="+mn-cs"/>
              </a:defRPr>
            </a:lvl4pPr>
            <a:lvl5pPr marL="1371600" indent="0" algn="l" defTabSz="914400" rtl="0" eaLnBrk="1" latinLnBrk="0" hangingPunct="1">
              <a:lnSpc>
                <a:spcPct val="100000"/>
              </a:lnSpc>
              <a:spcBef>
                <a:spcPts val="0"/>
              </a:spcBef>
              <a:spcAft>
                <a:spcPts val="600"/>
              </a:spcAft>
              <a:buFont typeface="System Font Regular"/>
              <a:buNone/>
              <a:tabLst/>
              <a:defRPr sz="75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BAT, best available therapy; BID, twice daily; Hb, hemoglobin; </a:t>
            </a:r>
            <a:r>
              <a:rPr kumimoji="0" lang="en-US" sz="675" b="0" i="0" u="none" strike="noStrike" kern="1200" cap="none" spc="0" normalizeH="0" baseline="0" noProof="0" dirty="0" err="1">
                <a:ln>
                  <a:noFill/>
                </a:ln>
                <a:solidFill>
                  <a:srgbClr val="272524"/>
                </a:solidFill>
                <a:effectLst/>
                <a:uLnTx/>
                <a:uFillTx/>
                <a:latin typeface="Arial" panose="020B0604020202020204"/>
                <a:ea typeface="+mn-ea"/>
                <a:cs typeface="+mn-cs"/>
              </a:rPr>
              <a:t>JAKi</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Janus kinase inhibitor; LTFU, long-term follow-up; MMB, </a:t>
            </a:r>
            <a:r>
              <a:rPr kumimoji="0" lang="en-US" sz="675" b="0" i="0" u="none" strike="noStrike" kern="1200" cap="none" spc="0" normalizeH="0" baseline="0" noProof="0" dirty="0" err="1">
                <a:ln>
                  <a:noFill/>
                </a:ln>
                <a:solidFill>
                  <a:srgbClr val="272524"/>
                </a:solidFill>
                <a:effectLst/>
                <a:uLnTx/>
                <a:uFillTx/>
                <a:latin typeface="Arial" panose="020B0604020202020204"/>
                <a:ea typeface="+mn-ea"/>
                <a:cs typeface="+mn-cs"/>
              </a:rPr>
              <a:t>momelotinib</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QD, once daily; RBC, red blood cells; RUX, </a:t>
            </a:r>
            <a:r>
              <a:rPr kumimoji="0" lang="en-US" sz="675" b="0" i="0" u="none" strike="noStrike" kern="1200" cap="none" spc="0" normalizeH="0" baseline="0" noProof="0" dirty="0" err="1">
                <a:ln>
                  <a:noFill/>
                </a:ln>
                <a:solidFill>
                  <a:srgbClr val="272524"/>
                </a:solidFill>
                <a:effectLst/>
                <a:uLnTx/>
                <a:uFillTx/>
                <a:latin typeface="Arial" panose="020B0604020202020204"/>
                <a:ea typeface="+mn-ea"/>
                <a:cs typeface="+mn-cs"/>
              </a:rPr>
              <a:t>ruxolitinib</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SRR, splenic response rate; TI, transfusion independence; TSS, total symptom score.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1. Mesa RA, et al</a:t>
            </a:r>
            <a:r>
              <a:rPr kumimoji="0" lang="en-US" sz="675" b="0" i="1" u="none" strike="noStrike" kern="1200" cap="none" spc="0" normalizeH="0" baseline="0" noProof="0" dirty="0">
                <a:ln>
                  <a:noFill/>
                </a:ln>
                <a:solidFill>
                  <a:srgbClr val="272524"/>
                </a:solidFill>
                <a:effectLst/>
                <a:uLnTx/>
                <a:uFillTx/>
                <a:latin typeface="Arial" panose="020B0604020202020204"/>
                <a:ea typeface="+mn-ea"/>
                <a:cs typeface="+mn-cs"/>
              </a:rPr>
              <a:t>. J Clin Oncol</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2017;35:3844-3850; 2. Harrison CN, et al. </a:t>
            </a:r>
            <a:r>
              <a:rPr kumimoji="0" lang="en-US" sz="675" b="0" i="1" u="none" strike="noStrike" kern="1200" cap="none" spc="0" normalizeH="0" baseline="0" noProof="0" dirty="0">
                <a:ln>
                  <a:noFill/>
                </a:ln>
                <a:solidFill>
                  <a:srgbClr val="272524"/>
                </a:solidFill>
                <a:effectLst/>
                <a:uLnTx/>
                <a:uFillTx/>
                <a:latin typeface="Arial" panose="020B0604020202020204"/>
                <a:ea typeface="+mn-ea"/>
                <a:cs typeface="+mn-cs"/>
              </a:rPr>
              <a:t>Lancet </a:t>
            </a:r>
            <a:r>
              <a:rPr kumimoji="0" lang="en-US" sz="675" b="0" i="1" u="none" strike="noStrike" kern="1200" cap="none" spc="0" normalizeH="0" baseline="0" noProof="0" dirty="0" err="1">
                <a:ln>
                  <a:noFill/>
                </a:ln>
                <a:solidFill>
                  <a:srgbClr val="272524"/>
                </a:solidFill>
                <a:effectLst/>
                <a:uLnTx/>
                <a:uFillTx/>
                <a:latin typeface="Arial" panose="020B0604020202020204"/>
                <a:ea typeface="+mn-ea"/>
                <a:cs typeface="+mn-cs"/>
              </a:rPr>
              <a:t>Haematol</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2018;5:e73-e81.</a:t>
            </a:r>
          </a:p>
        </p:txBody>
      </p:sp>
      <p:sp>
        <p:nvSpPr>
          <p:cNvPr id="6" name="Rectangle 5">
            <a:extLst>
              <a:ext uri="{FF2B5EF4-FFF2-40B4-BE49-F238E27FC236}">
                <a16:creationId xmlns:a16="http://schemas.microsoft.com/office/drawing/2014/main" id="{674520F0-F14D-C747-BCAB-9E687300B864}"/>
              </a:ext>
            </a:extLst>
          </p:cNvPr>
          <p:cNvSpPr/>
          <p:nvPr/>
        </p:nvSpPr>
        <p:spPr>
          <a:xfrm>
            <a:off x="1528600" y="1094355"/>
            <a:ext cx="34504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SIMPLIFY-1: First-Line Population </a:t>
            </a:r>
            <a:b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err="1">
                <a:ln>
                  <a:noFill/>
                </a:ln>
                <a:solidFill>
                  <a:srgbClr val="002569"/>
                </a:solidFill>
                <a:effectLst/>
                <a:uLnTx/>
                <a:uFillTx/>
                <a:latin typeface="Arial" panose="020B0604020202020204"/>
                <a:ea typeface="+mn-ea"/>
                <a:cs typeface="Arial" panose="020B0604020202020204" pitchFamily="34" charset="0"/>
              </a:rPr>
              <a:t>JAKi</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 naive</a:t>
            </a:r>
            <a:r>
              <a:rPr kumimoji="0" lang="en-US" sz="1800" b="0" i="0" u="none" strike="noStrike" kern="1200" cap="none" spc="0" normalizeH="0" baseline="30000" noProof="0" dirty="0">
                <a:ln>
                  <a:noFill/>
                </a:ln>
                <a:solidFill>
                  <a:srgbClr val="002569"/>
                </a:solidFill>
                <a:effectLst/>
                <a:uLnTx/>
                <a:uFillTx/>
                <a:latin typeface="Arial" panose="020B0604020202020204"/>
                <a:ea typeface="+mn-ea"/>
                <a:cs typeface="Arial" panose="020B0604020202020204" pitchFamily="34" charset="0"/>
              </a:rPr>
              <a:t>1</a:t>
            </a:r>
            <a:endParaRPr kumimoji="0" lang="en-US" sz="2400" b="0" i="0" u="none" strike="noStrike" kern="1200" cap="none" spc="0" normalizeH="0" baseline="30000" noProof="0" dirty="0">
              <a:ln>
                <a:noFill/>
              </a:ln>
              <a:solidFill>
                <a:srgbClr val="002569"/>
              </a:solidFill>
              <a:effectLst/>
              <a:uLnTx/>
              <a:uFillTx/>
              <a:latin typeface="Arial" panose="020B0604020202020204"/>
              <a:ea typeface="+mn-ea"/>
              <a:cs typeface="Arial" panose="020B0604020202020204" pitchFamily="34" charset="0"/>
            </a:endParaRPr>
          </a:p>
        </p:txBody>
      </p:sp>
      <p:grpSp>
        <p:nvGrpSpPr>
          <p:cNvPr id="7" name="Group 6">
            <a:extLst>
              <a:ext uri="{FF2B5EF4-FFF2-40B4-BE49-F238E27FC236}">
                <a16:creationId xmlns:a16="http://schemas.microsoft.com/office/drawing/2014/main" id="{F70AD180-E653-7E4E-982C-E223AB9B3296}"/>
              </a:ext>
            </a:extLst>
          </p:cNvPr>
          <p:cNvGrpSpPr/>
          <p:nvPr/>
        </p:nvGrpSpPr>
        <p:grpSpPr>
          <a:xfrm>
            <a:off x="712144" y="2038934"/>
            <a:ext cx="4719014" cy="2315710"/>
            <a:chOff x="1824473" y="1174845"/>
            <a:chExt cx="4719014" cy="2315710"/>
          </a:xfrm>
        </p:grpSpPr>
        <p:sp>
          <p:nvSpPr>
            <p:cNvPr id="8" name="Rectangle 7">
              <a:extLst>
                <a:ext uri="{FF2B5EF4-FFF2-40B4-BE49-F238E27FC236}">
                  <a16:creationId xmlns:a16="http://schemas.microsoft.com/office/drawing/2014/main" id="{07C998B2-7AB7-F043-947B-E45294795B6B}"/>
                </a:ext>
              </a:extLst>
            </p:cNvPr>
            <p:cNvSpPr/>
            <p:nvPr/>
          </p:nvSpPr>
          <p:spPr>
            <a:xfrm>
              <a:off x="1824473" y="2370720"/>
              <a:ext cx="954138" cy="553998"/>
            </a:xfrm>
            <a:prstGeom prst="rect">
              <a:avLst/>
            </a:prstGeom>
            <a:solidFill>
              <a:schemeClr val="accent4"/>
            </a:solidFill>
            <a:ln>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JAKi-naive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double-blind </a:t>
              </a:r>
              <a:b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N=432</a:t>
              </a:r>
            </a:p>
          </p:txBody>
        </p:sp>
        <p:sp>
          <p:nvSpPr>
            <p:cNvPr id="9" name="Rectangle 8">
              <a:extLst>
                <a:ext uri="{FF2B5EF4-FFF2-40B4-BE49-F238E27FC236}">
                  <a16:creationId xmlns:a16="http://schemas.microsoft.com/office/drawing/2014/main" id="{C84ECEA8-A444-EF44-ADF6-D3B8A0B372FC}"/>
                </a:ext>
              </a:extLst>
            </p:cNvPr>
            <p:cNvSpPr/>
            <p:nvPr/>
          </p:nvSpPr>
          <p:spPr>
            <a:xfrm>
              <a:off x="3112607" y="2511336"/>
              <a:ext cx="1274860" cy="2612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0" name="Rectangle 9">
              <a:extLst>
                <a:ext uri="{FF2B5EF4-FFF2-40B4-BE49-F238E27FC236}">
                  <a16:creationId xmlns:a16="http://schemas.microsoft.com/office/drawing/2014/main" id="{0C26B0BF-0E9B-2246-AB59-0DE99258708C}"/>
                </a:ext>
              </a:extLst>
            </p:cNvPr>
            <p:cNvSpPr/>
            <p:nvPr/>
          </p:nvSpPr>
          <p:spPr>
            <a:xfrm>
              <a:off x="3217112" y="2218501"/>
              <a:ext cx="1046125" cy="400110"/>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MMB 200 mg </a:t>
              </a:r>
              <a:r>
                <a:rPr kumimoji="0" lang="en-US" sz="1000" b="0" i="0" u="none" strike="noStrike" kern="1200" cap="none" spc="0" normalizeH="0" baseline="0" noProof="0" err="1">
                  <a:ln>
                    <a:noFill/>
                  </a:ln>
                  <a:solidFill>
                    <a:prstClr val="white"/>
                  </a:solidFill>
                  <a:effectLst/>
                  <a:uLnTx/>
                  <a:uFillTx/>
                  <a:latin typeface="Arial" panose="020B0604020202020204"/>
                  <a:ea typeface="+mn-ea"/>
                  <a:cs typeface="Arial" panose="020B0604020202020204" pitchFamily="34" charset="0"/>
                </a:rPr>
                <a:t>QD</a:t>
              </a: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1" name="Rectangle 10">
              <a:extLst>
                <a:ext uri="{FF2B5EF4-FFF2-40B4-BE49-F238E27FC236}">
                  <a16:creationId xmlns:a16="http://schemas.microsoft.com/office/drawing/2014/main" id="{484C0026-8FA4-E043-AA44-7A8BE68198CC}"/>
                </a:ext>
              </a:extLst>
            </p:cNvPr>
            <p:cNvSpPr/>
            <p:nvPr/>
          </p:nvSpPr>
          <p:spPr>
            <a:xfrm>
              <a:off x="3217112" y="2649642"/>
              <a:ext cx="1046125" cy="400110"/>
            </a:xfrm>
            <a:prstGeom prst="rect">
              <a:avLst/>
            </a:prstGeom>
            <a:solidFill>
              <a:schemeClr val="accent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RUX</a:t>
              </a:r>
              <a:br>
                <a:rPr kumimoji="0" lang="en-US" sz="1000" b="1"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br>
              <a:r>
                <a:rPr kumimoji="0" lang="en-US" sz="1000" b="1"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20 mg BID</a:t>
              </a:r>
            </a:p>
          </p:txBody>
        </p:sp>
        <p:sp>
          <p:nvSpPr>
            <p:cNvPr id="12" name="Rectangle 11">
              <a:extLst>
                <a:ext uri="{FF2B5EF4-FFF2-40B4-BE49-F238E27FC236}">
                  <a16:creationId xmlns:a16="http://schemas.microsoft.com/office/drawing/2014/main" id="{8850BF74-F28D-F94D-BD75-B9EFA0C4E52E}"/>
                </a:ext>
              </a:extLst>
            </p:cNvPr>
            <p:cNvSpPr/>
            <p:nvPr/>
          </p:nvSpPr>
          <p:spPr>
            <a:xfrm>
              <a:off x="4337521" y="2441698"/>
              <a:ext cx="1447562" cy="400110"/>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MMB </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200 mg daily</a:t>
              </a:r>
            </a:p>
          </p:txBody>
        </p:sp>
        <p:cxnSp>
          <p:nvCxnSpPr>
            <p:cNvPr id="13" name="Straight Connector 12">
              <a:extLst>
                <a:ext uri="{FF2B5EF4-FFF2-40B4-BE49-F238E27FC236}">
                  <a16:creationId xmlns:a16="http://schemas.microsoft.com/office/drawing/2014/main" id="{2BBE3898-7B3A-B14E-9F54-510DBC7AC374}"/>
                </a:ext>
              </a:extLst>
            </p:cNvPr>
            <p:cNvCxnSpPr>
              <a:stCxn id="9" idx="1"/>
            </p:cNvCxnSpPr>
            <p:nvPr/>
          </p:nvCxnSpPr>
          <p:spPr>
            <a:xfrm flipH="1" flipV="1">
              <a:off x="2793546" y="2641753"/>
              <a:ext cx="319061" cy="21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1661390C-9951-B142-AABD-ACF3C1284E60}"/>
                </a:ext>
              </a:extLst>
            </p:cNvPr>
            <p:cNvSpPr/>
            <p:nvPr/>
          </p:nvSpPr>
          <p:spPr>
            <a:xfrm rot="16200000">
              <a:off x="2452095" y="2536335"/>
              <a:ext cx="1015663" cy="2154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1:1 randomization</a:t>
              </a:r>
            </a:p>
          </p:txBody>
        </p:sp>
        <p:cxnSp>
          <p:nvCxnSpPr>
            <p:cNvPr id="15" name="Straight Connector 14">
              <a:extLst>
                <a:ext uri="{FF2B5EF4-FFF2-40B4-BE49-F238E27FC236}">
                  <a16:creationId xmlns:a16="http://schemas.microsoft.com/office/drawing/2014/main" id="{51292EDD-EFE9-2544-9768-295B99E12D77}"/>
                </a:ext>
              </a:extLst>
            </p:cNvPr>
            <p:cNvCxnSpPr>
              <a:cxnSpLocks/>
            </p:cNvCxnSpPr>
            <p:nvPr/>
          </p:nvCxnSpPr>
          <p:spPr>
            <a:xfrm>
              <a:off x="3217112" y="2049780"/>
              <a:ext cx="104612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6F5DF14-CE8F-5648-91FA-BD58AD31E97D}"/>
                </a:ext>
              </a:extLst>
            </p:cNvPr>
            <p:cNvCxnSpPr>
              <a:stCxn id="12" idx="3"/>
            </p:cNvCxnSpPr>
            <p:nvPr/>
          </p:nvCxnSpPr>
          <p:spPr>
            <a:xfrm>
              <a:off x="5785083" y="2641753"/>
              <a:ext cx="622521" cy="0"/>
            </a:xfrm>
            <a:prstGeom prst="line">
              <a:avLst/>
            </a:prstGeom>
            <a:ln w="12700">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Diamond 16">
              <a:extLst>
                <a:ext uri="{FF2B5EF4-FFF2-40B4-BE49-F238E27FC236}">
                  <a16:creationId xmlns:a16="http://schemas.microsoft.com/office/drawing/2014/main" id="{646F0058-6362-E94C-A29C-6DF982D933D4}"/>
                </a:ext>
              </a:extLst>
            </p:cNvPr>
            <p:cNvSpPr/>
            <p:nvPr/>
          </p:nvSpPr>
          <p:spPr>
            <a:xfrm>
              <a:off x="6333287" y="2591633"/>
              <a:ext cx="113211" cy="108278"/>
            </a:xfrm>
            <a:prstGeom prst="diamond">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5B07124A-3D41-1D4A-AE67-A5D29DA4551C}"/>
                </a:ext>
              </a:extLst>
            </p:cNvPr>
            <p:cNvCxnSpPr>
              <a:cxnSpLocks/>
            </p:cNvCxnSpPr>
            <p:nvPr/>
          </p:nvCxnSpPr>
          <p:spPr>
            <a:xfrm>
              <a:off x="4337521" y="2049780"/>
              <a:ext cx="144756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DC74C14-7215-944C-8BF6-D7F007E2484D}"/>
                </a:ext>
              </a:extLst>
            </p:cNvPr>
            <p:cNvCxnSpPr>
              <a:cxnSpLocks/>
            </p:cNvCxnSpPr>
            <p:nvPr/>
          </p:nvCxnSpPr>
          <p:spPr>
            <a:xfrm>
              <a:off x="5807839" y="2049780"/>
              <a:ext cx="57966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DBD4768-7585-3545-BEF5-54DF90783372}"/>
                </a:ext>
              </a:extLst>
            </p:cNvPr>
            <p:cNvCxnSpPr/>
            <p:nvPr/>
          </p:nvCxnSpPr>
          <p:spPr>
            <a:xfrm>
              <a:off x="3217112" y="2044756"/>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C82ECE1-D777-D248-B85C-E6E7599F927D}"/>
                </a:ext>
              </a:extLst>
            </p:cNvPr>
            <p:cNvCxnSpPr/>
            <p:nvPr/>
          </p:nvCxnSpPr>
          <p:spPr>
            <a:xfrm>
              <a:off x="4263237" y="2044756"/>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782142E-4CC1-064E-8447-071DBB3AB26A}"/>
                </a:ext>
              </a:extLst>
            </p:cNvPr>
            <p:cNvCxnSpPr/>
            <p:nvPr/>
          </p:nvCxnSpPr>
          <p:spPr>
            <a:xfrm>
              <a:off x="4337521" y="2044756"/>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3643619-395A-B54A-8DA9-184E7C41E5F4}"/>
                </a:ext>
              </a:extLst>
            </p:cNvPr>
            <p:cNvCxnSpPr/>
            <p:nvPr/>
          </p:nvCxnSpPr>
          <p:spPr>
            <a:xfrm>
              <a:off x="5778262" y="2044756"/>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010BA98-AE90-3C40-B4B3-4E9B6C247062}"/>
                </a:ext>
              </a:extLst>
            </p:cNvPr>
            <p:cNvCxnSpPr/>
            <p:nvPr/>
          </p:nvCxnSpPr>
          <p:spPr>
            <a:xfrm>
              <a:off x="5807839" y="2044756"/>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18D3CBB-3571-3745-9697-0747EA09499C}"/>
                </a:ext>
              </a:extLst>
            </p:cNvPr>
            <p:cNvCxnSpPr/>
            <p:nvPr/>
          </p:nvCxnSpPr>
          <p:spPr>
            <a:xfrm>
              <a:off x="6387508" y="2044756"/>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6EA7593E-3425-DE44-8EFC-BAC84C39C8CA}"/>
                </a:ext>
              </a:extLst>
            </p:cNvPr>
            <p:cNvSpPr/>
            <p:nvPr/>
          </p:nvSpPr>
          <p:spPr>
            <a:xfrm>
              <a:off x="3109007" y="1899891"/>
              <a:ext cx="1249472"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Double-blind treatment</a:t>
              </a:r>
            </a:p>
          </p:txBody>
        </p:sp>
        <p:sp>
          <p:nvSpPr>
            <p:cNvPr id="27" name="Rectangle 26">
              <a:extLst>
                <a:ext uri="{FF2B5EF4-FFF2-40B4-BE49-F238E27FC236}">
                  <a16:creationId xmlns:a16="http://schemas.microsoft.com/office/drawing/2014/main" id="{76F00D56-2338-9C49-8984-7E209580B462}"/>
                </a:ext>
              </a:extLst>
            </p:cNvPr>
            <p:cNvSpPr/>
            <p:nvPr/>
          </p:nvSpPr>
          <p:spPr>
            <a:xfrm>
              <a:off x="4436566" y="1899891"/>
              <a:ext cx="1249472"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Open label</a:t>
              </a:r>
            </a:p>
          </p:txBody>
        </p:sp>
        <p:sp>
          <p:nvSpPr>
            <p:cNvPr id="28" name="Rectangle 27">
              <a:extLst>
                <a:ext uri="{FF2B5EF4-FFF2-40B4-BE49-F238E27FC236}">
                  <a16:creationId xmlns:a16="http://schemas.microsoft.com/office/drawing/2014/main" id="{A9933322-8DE7-1142-9331-918FB94A9D31}"/>
                </a:ext>
              </a:extLst>
            </p:cNvPr>
            <p:cNvSpPr/>
            <p:nvPr/>
          </p:nvSpPr>
          <p:spPr>
            <a:xfrm>
              <a:off x="5924806" y="1909042"/>
              <a:ext cx="345733"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LTFU</a:t>
              </a:r>
            </a:p>
          </p:txBody>
        </p:sp>
        <p:cxnSp>
          <p:nvCxnSpPr>
            <p:cNvPr id="29" name="Straight Connector 28">
              <a:extLst>
                <a:ext uri="{FF2B5EF4-FFF2-40B4-BE49-F238E27FC236}">
                  <a16:creationId xmlns:a16="http://schemas.microsoft.com/office/drawing/2014/main" id="{C516E17D-06C6-9947-B6B5-67CF79B19D74}"/>
                </a:ext>
              </a:extLst>
            </p:cNvPr>
            <p:cNvCxnSpPr>
              <a:cxnSpLocks/>
            </p:cNvCxnSpPr>
            <p:nvPr/>
          </p:nvCxnSpPr>
          <p:spPr>
            <a:xfrm>
              <a:off x="3217112" y="1815318"/>
              <a:ext cx="2561150" cy="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F558A39-1D6F-724E-869C-33CF7260AD3F}"/>
                </a:ext>
              </a:extLst>
            </p:cNvPr>
            <p:cNvCxnSpPr/>
            <p:nvPr/>
          </p:nvCxnSpPr>
          <p:spPr>
            <a:xfrm flipV="1">
              <a:off x="3217112" y="1732454"/>
              <a:ext cx="0" cy="82864"/>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8C1866F-23BB-4E44-9D92-DFC097586FA5}"/>
                </a:ext>
              </a:extLst>
            </p:cNvPr>
            <p:cNvCxnSpPr/>
            <p:nvPr/>
          </p:nvCxnSpPr>
          <p:spPr>
            <a:xfrm flipV="1">
              <a:off x="4248742" y="1732454"/>
              <a:ext cx="0" cy="82864"/>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D4A35BA-C0A8-4643-835F-33AFC92C0D56}"/>
                </a:ext>
              </a:extLst>
            </p:cNvPr>
            <p:cNvCxnSpPr/>
            <p:nvPr/>
          </p:nvCxnSpPr>
          <p:spPr>
            <a:xfrm flipV="1">
              <a:off x="6376120" y="1737478"/>
              <a:ext cx="0" cy="82864"/>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583753F-AA44-2740-A124-108EBD9E57F6}"/>
                </a:ext>
              </a:extLst>
            </p:cNvPr>
            <p:cNvCxnSpPr>
              <a:cxnSpLocks/>
            </p:cNvCxnSpPr>
            <p:nvPr/>
          </p:nvCxnSpPr>
          <p:spPr>
            <a:xfrm>
              <a:off x="5831358" y="1815318"/>
              <a:ext cx="539263" cy="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0B4A1E8-C6EB-A145-BD05-BEE066EE364B}"/>
                </a:ext>
              </a:extLst>
            </p:cNvPr>
            <p:cNvCxnSpPr>
              <a:cxnSpLocks/>
            </p:cNvCxnSpPr>
            <p:nvPr/>
          </p:nvCxnSpPr>
          <p:spPr>
            <a:xfrm flipV="1">
              <a:off x="5763190" y="1767603"/>
              <a:ext cx="41729" cy="850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8227B2D-582D-E046-B767-523959068B61}"/>
                </a:ext>
              </a:extLst>
            </p:cNvPr>
            <p:cNvCxnSpPr>
              <a:cxnSpLocks/>
            </p:cNvCxnSpPr>
            <p:nvPr/>
          </p:nvCxnSpPr>
          <p:spPr>
            <a:xfrm flipV="1">
              <a:off x="5809724" y="1769552"/>
              <a:ext cx="41729" cy="850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BD96EEF5-12DB-A44B-8DCA-26E1518FCA8D}"/>
                </a:ext>
              </a:extLst>
            </p:cNvPr>
            <p:cNvSpPr/>
            <p:nvPr/>
          </p:nvSpPr>
          <p:spPr>
            <a:xfrm>
              <a:off x="6197754" y="1603155"/>
              <a:ext cx="345733"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Year 7</a:t>
              </a:r>
            </a:p>
          </p:txBody>
        </p:sp>
        <p:sp>
          <p:nvSpPr>
            <p:cNvPr id="37" name="Rectangle 36">
              <a:extLst>
                <a:ext uri="{FF2B5EF4-FFF2-40B4-BE49-F238E27FC236}">
                  <a16:creationId xmlns:a16="http://schemas.microsoft.com/office/drawing/2014/main" id="{4E41494E-0DB8-554B-9388-E0FDE186241E}"/>
                </a:ext>
              </a:extLst>
            </p:cNvPr>
            <p:cNvSpPr/>
            <p:nvPr/>
          </p:nvSpPr>
          <p:spPr>
            <a:xfrm>
              <a:off x="3065327" y="1597658"/>
              <a:ext cx="345733"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Day 1</a:t>
              </a:r>
            </a:p>
          </p:txBody>
        </p:sp>
        <p:sp>
          <p:nvSpPr>
            <p:cNvPr id="38" name="Rectangle 37">
              <a:extLst>
                <a:ext uri="{FF2B5EF4-FFF2-40B4-BE49-F238E27FC236}">
                  <a16:creationId xmlns:a16="http://schemas.microsoft.com/office/drawing/2014/main" id="{A0C5DBE9-0D1B-C94E-8975-79BB322C45DA}"/>
                </a:ext>
              </a:extLst>
            </p:cNvPr>
            <p:cNvSpPr/>
            <p:nvPr/>
          </p:nvSpPr>
          <p:spPr>
            <a:xfrm>
              <a:off x="4039022" y="1610467"/>
              <a:ext cx="419440"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Week 24</a:t>
              </a:r>
            </a:p>
          </p:txBody>
        </p:sp>
        <p:sp>
          <p:nvSpPr>
            <p:cNvPr id="39" name="Rectangle 38">
              <a:extLst>
                <a:ext uri="{FF2B5EF4-FFF2-40B4-BE49-F238E27FC236}">
                  <a16:creationId xmlns:a16="http://schemas.microsoft.com/office/drawing/2014/main" id="{FE8764FC-452E-A443-9BCF-CA1BE2A4B3DF}"/>
                </a:ext>
              </a:extLst>
            </p:cNvPr>
            <p:cNvSpPr/>
            <p:nvPr/>
          </p:nvSpPr>
          <p:spPr>
            <a:xfrm>
              <a:off x="3828176" y="1174845"/>
              <a:ext cx="870121"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Primary Endpoint</a:t>
              </a:r>
            </a:p>
          </p:txBody>
        </p:sp>
        <p:sp>
          <p:nvSpPr>
            <p:cNvPr id="40" name="Isosceles Triangle 40">
              <a:extLst>
                <a:ext uri="{FF2B5EF4-FFF2-40B4-BE49-F238E27FC236}">
                  <a16:creationId xmlns:a16="http://schemas.microsoft.com/office/drawing/2014/main" id="{ACDB6A3D-E23E-8B42-8877-5F5A36347700}"/>
                </a:ext>
              </a:extLst>
            </p:cNvPr>
            <p:cNvSpPr/>
            <p:nvPr/>
          </p:nvSpPr>
          <p:spPr>
            <a:xfrm rot="10800000">
              <a:off x="4172513" y="1498092"/>
              <a:ext cx="156496" cy="105063"/>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Rectangle 40">
              <a:extLst>
                <a:ext uri="{FF2B5EF4-FFF2-40B4-BE49-F238E27FC236}">
                  <a16:creationId xmlns:a16="http://schemas.microsoft.com/office/drawing/2014/main" id="{1FBF6E87-AAD6-1B4B-AE7B-7F6919CCA602}"/>
                </a:ext>
              </a:extLst>
            </p:cNvPr>
            <p:cNvSpPr/>
            <p:nvPr/>
          </p:nvSpPr>
          <p:spPr>
            <a:xfrm>
              <a:off x="4479634" y="3244334"/>
              <a:ext cx="184730"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grpSp>
      <p:graphicFrame>
        <p:nvGraphicFramePr>
          <p:cNvPr id="42" name="Table 41">
            <a:extLst>
              <a:ext uri="{FF2B5EF4-FFF2-40B4-BE49-F238E27FC236}">
                <a16:creationId xmlns:a16="http://schemas.microsoft.com/office/drawing/2014/main" id="{A019A38F-E077-DC4E-829E-9E9A486A6062}"/>
              </a:ext>
            </a:extLst>
          </p:cNvPr>
          <p:cNvGraphicFramePr>
            <a:graphicFrameLocks noGrp="1"/>
          </p:cNvGraphicFramePr>
          <p:nvPr/>
        </p:nvGraphicFramePr>
        <p:xfrm>
          <a:off x="493395" y="4246358"/>
          <a:ext cx="4999584" cy="1573132"/>
        </p:xfrm>
        <a:graphic>
          <a:graphicData uri="http://schemas.openxmlformats.org/drawingml/2006/table">
            <a:tbl>
              <a:tblPr firstRow="1" bandRow="1">
                <a:tableStyleId>{5C22544A-7EE6-4342-B048-85BDC9FD1C3A}</a:tableStyleId>
              </a:tblPr>
              <a:tblGrid>
                <a:gridCol w="2384810">
                  <a:extLst>
                    <a:ext uri="{9D8B030D-6E8A-4147-A177-3AD203B41FA5}">
                      <a16:colId xmlns:a16="http://schemas.microsoft.com/office/drawing/2014/main" val="2369360472"/>
                    </a:ext>
                  </a:extLst>
                </a:gridCol>
                <a:gridCol w="2614774">
                  <a:extLst>
                    <a:ext uri="{9D8B030D-6E8A-4147-A177-3AD203B41FA5}">
                      <a16:colId xmlns:a16="http://schemas.microsoft.com/office/drawing/2014/main" val="3972634454"/>
                    </a:ext>
                  </a:extLst>
                </a:gridCol>
              </a:tblGrid>
              <a:tr h="278983">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Goal: </a:t>
                      </a:r>
                    </a:p>
                  </a:txBody>
                  <a:tcPr marR="0">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accent3"/>
                        </a:buClr>
                      </a:pPr>
                      <a:r>
                        <a:rPr lang="en-US" sz="1200" b="0">
                          <a:solidFill>
                            <a:schemeClr val="tx1"/>
                          </a:solidFill>
                          <a:latin typeface="Arial" panose="020B0604020202020204" pitchFamily="34" charset="0"/>
                          <a:cs typeface="Arial" panose="020B0604020202020204" pitchFamily="34" charset="0"/>
                        </a:rPr>
                        <a:t>Noninferiority</a:t>
                      </a:r>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268519"/>
                  </a:ext>
                </a:extLst>
              </a:tr>
              <a:tr h="278983">
                <a:tc>
                  <a:txBody>
                    <a:bodyPr/>
                    <a:lstStyle/>
                    <a:p>
                      <a:pPr algn="r"/>
                      <a:r>
                        <a:rPr lang="en-US" sz="1200" b="1" dirty="0">
                          <a:solidFill>
                            <a:schemeClr val="tx1">
                              <a:lumMod val="50000"/>
                            </a:schemeClr>
                          </a:solidFill>
                          <a:latin typeface="Arial" panose="020B0604020202020204" pitchFamily="34" charset="0"/>
                          <a:cs typeface="Arial" panose="020B0604020202020204" pitchFamily="34" charset="0"/>
                        </a:rPr>
                        <a:t>Momelotinib 200 mg </a:t>
                      </a:r>
                      <a:r>
                        <a:rPr lang="en-US" sz="1200" b="1" dirty="0" err="1">
                          <a:solidFill>
                            <a:schemeClr val="tx1">
                              <a:lumMod val="50000"/>
                            </a:schemeClr>
                          </a:solidFill>
                          <a:latin typeface="Arial" panose="020B0604020202020204" pitchFamily="34" charset="0"/>
                          <a:cs typeface="Arial" panose="020B0604020202020204" pitchFamily="34" charset="0"/>
                        </a:rPr>
                        <a:t>QD</a:t>
                      </a:r>
                      <a:r>
                        <a:rPr lang="en-US" sz="1200" b="1" dirty="0">
                          <a:solidFill>
                            <a:schemeClr val="tx1">
                              <a:lumMod val="50000"/>
                            </a:schemeClr>
                          </a:solidFill>
                          <a:latin typeface="Arial" panose="020B0604020202020204" pitchFamily="34" charset="0"/>
                          <a:cs typeface="Arial" panose="020B0604020202020204" pitchFamily="34" charset="0"/>
                        </a:rPr>
                        <a:t>:</a:t>
                      </a:r>
                    </a:p>
                  </a:txBody>
                  <a:tcPr marR="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accent3"/>
                        </a:buClr>
                      </a:pPr>
                      <a:r>
                        <a:rPr lang="en-US" sz="1200" b="0">
                          <a:solidFill>
                            <a:schemeClr val="tx1"/>
                          </a:solidFill>
                          <a:latin typeface="Arial" panose="020B0604020202020204" pitchFamily="34" charset="0"/>
                          <a:cs typeface="Arial" panose="020B0604020202020204" pitchFamily="34" charset="0"/>
                        </a:rPr>
                        <a:t>n=215</a:t>
                      </a:r>
                    </a:p>
                  </a:txBody>
                  <a:tcP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904105"/>
                  </a:ext>
                </a:extLst>
              </a:tr>
              <a:tr h="278983">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Ruxolitinib 20 mg BID:</a:t>
                      </a:r>
                    </a:p>
                  </a:txBody>
                  <a:tcPr marR="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accent3"/>
                        </a:buClr>
                      </a:pPr>
                      <a:r>
                        <a:rPr lang="en-US" sz="1200" b="0">
                          <a:solidFill>
                            <a:schemeClr val="tx1"/>
                          </a:solidFill>
                          <a:latin typeface="Arial" panose="020B0604020202020204" pitchFamily="34" charset="0"/>
                          <a:cs typeface="Arial" panose="020B0604020202020204" pitchFamily="34" charset="0"/>
                        </a:rPr>
                        <a:t>n=217</a:t>
                      </a:r>
                    </a:p>
                  </a:txBody>
                  <a:tcP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184324"/>
                  </a:ext>
                </a:extLst>
              </a:tr>
              <a:tr h="278983">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Primary Endpoint:</a:t>
                      </a:r>
                    </a:p>
                  </a:txBody>
                  <a:tcPr marR="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Clr>
                          <a:schemeClr val="accent3"/>
                        </a:buClr>
                      </a:pPr>
                      <a:r>
                        <a:rPr lang="en-US" sz="1200" b="0">
                          <a:solidFill>
                            <a:schemeClr val="tx1"/>
                          </a:solidFill>
                          <a:latin typeface="Arial" panose="020B0604020202020204" pitchFamily="34" charset="0"/>
                          <a:cs typeface="Arial" panose="020B0604020202020204" pitchFamily="34" charset="0"/>
                        </a:rPr>
                        <a:t>SRR</a:t>
                      </a:r>
                    </a:p>
                  </a:txBody>
                  <a:tcP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921074"/>
                  </a:ext>
                </a:extLst>
              </a:tr>
              <a:tr h="278983">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Secondary Endpoints:</a:t>
                      </a:r>
                    </a:p>
                  </a:txBody>
                  <a:tcPr marR="0">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80975" indent="-180975" algn="l" defTabSz="457200" rtl="0" eaLnBrk="1" latinLnBrk="0" hangingPunct="1">
                        <a:buClr>
                          <a:schemeClr val="accent3"/>
                        </a:buClr>
                        <a:buFont typeface="Wingdings" panose="05000000000000000000" pitchFamily="2" charset="2"/>
                        <a:buChar char="§"/>
                      </a:pPr>
                      <a:r>
                        <a:rPr lang="en-US" sz="1200" kern="1200">
                          <a:solidFill>
                            <a:schemeClr val="tx1"/>
                          </a:solidFill>
                          <a:latin typeface="Arial" panose="020B0604020202020204" pitchFamily="34" charset="0"/>
                          <a:ea typeface="+mn-ea"/>
                          <a:cs typeface="Arial" panose="020B0604020202020204" pitchFamily="34" charset="0"/>
                        </a:rPr>
                        <a:t>TSS</a:t>
                      </a:r>
                    </a:p>
                    <a:p>
                      <a:pPr marL="180975" indent="-180975" algn="l" defTabSz="457200" rtl="0" eaLnBrk="1" latinLnBrk="0" hangingPunct="1">
                        <a:buClr>
                          <a:schemeClr val="accent3"/>
                        </a:buClr>
                        <a:buFont typeface="Wingdings" panose="05000000000000000000" pitchFamily="2" charset="2"/>
                        <a:buChar char="§"/>
                      </a:pPr>
                      <a:r>
                        <a:rPr lang="en-US" sz="1200" kern="1200">
                          <a:solidFill>
                            <a:schemeClr val="tx1"/>
                          </a:solidFill>
                          <a:latin typeface="Arial" panose="020B0604020202020204" pitchFamily="34" charset="0"/>
                          <a:ea typeface="+mn-ea"/>
                          <a:cs typeface="Arial" panose="020B0604020202020204" pitchFamily="34" charset="0"/>
                        </a:rPr>
                        <a:t>TI rate</a:t>
                      </a:r>
                    </a:p>
                  </a:txBody>
                  <a:tcPr>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1618052"/>
                  </a:ext>
                </a:extLst>
              </a:tr>
            </a:tbl>
          </a:graphicData>
        </a:graphic>
      </p:graphicFrame>
      <p:graphicFrame>
        <p:nvGraphicFramePr>
          <p:cNvPr id="43" name="Table 42">
            <a:extLst>
              <a:ext uri="{FF2B5EF4-FFF2-40B4-BE49-F238E27FC236}">
                <a16:creationId xmlns:a16="http://schemas.microsoft.com/office/drawing/2014/main" id="{C37541C5-47AB-234F-977E-671F3C3B02B2}"/>
              </a:ext>
            </a:extLst>
          </p:cNvPr>
          <p:cNvGraphicFramePr>
            <a:graphicFrameLocks noGrp="1"/>
          </p:cNvGraphicFramePr>
          <p:nvPr/>
        </p:nvGraphicFramePr>
        <p:xfrm>
          <a:off x="6023781" y="4267382"/>
          <a:ext cx="4989940" cy="1554480"/>
        </p:xfrm>
        <a:graphic>
          <a:graphicData uri="http://schemas.openxmlformats.org/drawingml/2006/table">
            <a:tbl>
              <a:tblPr firstRow="1" bandRow="1">
                <a:tableStyleId>{5C22544A-7EE6-4342-B048-85BDC9FD1C3A}</a:tableStyleId>
              </a:tblPr>
              <a:tblGrid>
                <a:gridCol w="2290982">
                  <a:extLst>
                    <a:ext uri="{9D8B030D-6E8A-4147-A177-3AD203B41FA5}">
                      <a16:colId xmlns:a16="http://schemas.microsoft.com/office/drawing/2014/main" val="2369360472"/>
                    </a:ext>
                  </a:extLst>
                </a:gridCol>
                <a:gridCol w="2698958">
                  <a:extLst>
                    <a:ext uri="{9D8B030D-6E8A-4147-A177-3AD203B41FA5}">
                      <a16:colId xmlns:a16="http://schemas.microsoft.com/office/drawing/2014/main" val="3972634454"/>
                    </a:ext>
                  </a:extLst>
                </a:gridCol>
              </a:tblGrid>
              <a:tr h="270066">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Goal: </a:t>
                      </a:r>
                    </a:p>
                  </a:txBody>
                  <a:tcPr marL="0" marR="0">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a:solidFill>
                            <a:schemeClr val="tx1"/>
                          </a:solidFill>
                          <a:latin typeface="Arial" panose="020B0604020202020204" pitchFamily="34" charset="0"/>
                          <a:cs typeface="Arial" panose="020B0604020202020204" pitchFamily="34" charset="0"/>
                        </a:rPr>
                        <a:t>Superiority</a:t>
                      </a:r>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268519"/>
                  </a:ext>
                </a:extLst>
              </a:tr>
              <a:tr h="270066">
                <a:tc>
                  <a:txBody>
                    <a:bodyPr/>
                    <a:lstStyle/>
                    <a:p>
                      <a:pPr algn="r"/>
                      <a:r>
                        <a:rPr lang="en-US" sz="1200" b="1" dirty="0">
                          <a:solidFill>
                            <a:schemeClr val="tx1">
                              <a:lumMod val="50000"/>
                            </a:schemeClr>
                          </a:solidFill>
                          <a:latin typeface="Arial" panose="020B0604020202020204" pitchFamily="34" charset="0"/>
                          <a:cs typeface="Arial" panose="020B0604020202020204" pitchFamily="34" charset="0"/>
                        </a:rPr>
                        <a:t>Momelotinib 200 mg </a:t>
                      </a:r>
                      <a:r>
                        <a:rPr lang="en-US" sz="1200" b="1" dirty="0" err="1">
                          <a:solidFill>
                            <a:schemeClr val="tx1">
                              <a:lumMod val="50000"/>
                            </a:schemeClr>
                          </a:solidFill>
                          <a:latin typeface="Arial" panose="020B0604020202020204" pitchFamily="34" charset="0"/>
                          <a:cs typeface="Arial" panose="020B0604020202020204" pitchFamily="34" charset="0"/>
                        </a:rPr>
                        <a:t>QD</a:t>
                      </a:r>
                      <a:r>
                        <a:rPr lang="en-US" sz="1200" b="1" dirty="0">
                          <a:solidFill>
                            <a:schemeClr val="tx1">
                              <a:lumMod val="50000"/>
                            </a:schemeClr>
                          </a:solidFill>
                          <a:latin typeface="Arial" panose="020B0604020202020204" pitchFamily="34" charset="0"/>
                          <a:cs typeface="Arial" panose="020B0604020202020204" pitchFamily="34" charset="0"/>
                        </a:rPr>
                        <a:t>:</a:t>
                      </a:r>
                    </a:p>
                  </a:txBody>
                  <a:tcPr marL="0" marR="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a:solidFill>
                            <a:schemeClr val="tx1"/>
                          </a:solidFill>
                          <a:latin typeface="Arial" panose="020B0604020202020204" pitchFamily="34" charset="0"/>
                          <a:cs typeface="Arial" panose="020B0604020202020204" pitchFamily="34" charset="0"/>
                        </a:rPr>
                        <a:t>n=104</a:t>
                      </a:r>
                    </a:p>
                  </a:txBody>
                  <a:tcP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904105"/>
                  </a:ext>
                </a:extLst>
              </a:tr>
              <a:tr h="270066">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Best Available Treatment:</a:t>
                      </a:r>
                    </a:p>
                  </a:txBody>
                  <a:tcPr marL="0" marR="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a:solidFill>
                            <a:schemeClr val="tx1"/>
                          </a:solidFill>
                          <a:latin typeface="Arial" panose="020B0604020202020204" pitchFamily="34" charset="0"/>
                          <a:cs typeface="Arial" panose="020B0604020202020204" pitchFamily="34" charset="0"/>
                        </a:rPr>
                        <a:t>n=52</a:t>
                      </a:r>
                    </a:p>
                  </a:txBody>
                  <a:tcP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184324"/>
                  </a:ext>
                </a:extLst>
              </a:tr>
              <a:tr h="270066">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Primary Endpoint:</a:t>
                      </a:r>
                    </a:p>
                  </a:txBody>
                  <a:tcPr marL="0" marR="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a:solidFill>
                            <a:schemeClr val="tx1"/>
                          </a:solidFill>
                          <a:latin typeface="Arial" panose="020B0604020202020204" pitchFamily="34" charset="0"/>
                          <a:cs typeface="Arial" panose="020B0604020202020204" pitchFamily="34" charset="0"/>
                        </a:rPr>
                        <a:t>SRR</a:t>
                      </a:r>
                    </a:p>
                  </a:txBody>
                  <a:tcP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921074"/>
                  </a:ext>
                </a:extLst>
              </a:tr>
              <a:tr h="442587">
                <a:tc>
                  <a:txBody>
                    <a:bodyPr/>
                    <a:lstStyle/>
                    <a:p>
                      <a:pPr algn="r"/>
                      <a:r>
                        <a:rPr lang="en-US" sz="1200" b="1">
                          <a:solidFill>
                            <a:schemeClr val="tx1">
                              <a:lumMod val="50000"/>
                            </a:schemeClr>
                          </a:solidFill>
                          <a:latin typeface="Arial" panose="020B0604020202020204" pitchFamily="34" charset="0"/>
                          <a:cs typeface="Arial" panose="020B0604020202020204" pitchFamily="34" charset="0"/>
                        </a:rPr>
                        <a:t>Secondary Endpoints:</a:t>
                      </a:r>
                    </a:p>
                  </a:txBody>
                  <a:tcPr marL="0" marR="0">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80975" indent="-180975" algn="l" defTabSz="457200" rtl="0" eaLnBrk="1" latinLnBrk="0" hangingPunct="1">
                        <a:buClr>
                          <a:schemeClr val="accent3"/>
                        </a:buClr>
                        <a:buFont typeface="Wingdings" panose="05000000000000000000" pitchFamily="2" charset="2"/>
                        <a:buChar char="§"/>
                      </a:pPr>
                      <a:r>
                        <a:rPr lang="en-US" sz="1200" kern="1200">
                          <a:solidFill>
                            <a:schemeClr val="tx1"/>
                          </a:solidFill>
                          <a:latin typeface="Arial" panose="020B0604020202020204" pitchFamily="34" charset="0"/>
                          <a:ea typeface="+mn-ea"/>
                          <a:cs typeface="Arial" panose="020B0604020202020204" pitchFamily="34" charset="0"/>
                        </a:rPr>
                        <a:t>TSS</a:t>
                      </a:r>
                    </a:p>
                    <a:p>
                      <a:pPr marL="180975" indent="-180975" algn="l" defTabSz="457200" rtl="0" eaLnBrk="1" latinLnBrk="0" hangingPunct="1">
                        <a:buClr>
                          <a:schemeClr val="accent3"/>
                        </a:buClr>
                        <a:buFont typeface="Wingdings" panose="05000000000000000000" pitchFamily="2" charset="2"/>
                        <a:buChar char="§"/>
                      </a:pPr>
                      <a:r>
                        <a:rPr lang="en-US" sz="1200" kern="1200">
                          <a:solidFill>
                            <a:schemeClr val="tx1"/>
                          </a:solidFill>
                          <a:latin typeface="Arial" panose="020B0604020202020204" pitchFamily="34" charset="0"/>
                          <a:ea typeface="+mn-ea"/>
                          <a:cs typeface="Arial" panose="020B0604020202020204" pitchFamily="34" charset="0"/>
                        </a:rPr>
                        <a:t>TI rate</a:t>
                      </a:r>
                    </a:p>
                  </a:txBody>
                  <a:tcPr>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1618052"/>
                  </a:ext>
                </a:extLst>
              </a:tr>
            </a:tbl>
          </a:graphicData>
        </a:graphic>
      </p:graphicFrame>
      <p:sp>
        <p:nvSpPr>
          <p:cNvPr id="44" name="Rectangle 43">
            <a:extLst>
              <a:ext uri="{FF2B5EF4-FFF2-40B4-BE49-F238E27FC236}">
                <a16:creationId xmlns:a16="http://schemas.microsoft.com/office/drawing/2014/main" id="{D5647BA1-5298-8B41-9232-9D0D40EA5344}"/>
              </a:ext>
            </a:extLst>
          </p:cNvPr>
          <p:cNvSpPr/>
          <p:nvPr/>
        </p:nvSpPr>
        <p:spPr>
          <a:xfrm>
            <a:off x="6517083" y="1094355"/>
            <a:ext cx="483562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Arial" panose="020B0604020202020204" pitchFamily="34" charset="0"/>
              </a:rPr>
              <a:t>SIMPLIFY-2: Second-Line Population </a:t>
            </a:r>
            <a:br>
              <a:rPr kumimoji="0" lang="en-US" sz="1800" b="1" i="0" u="none" strike="noStrike" kern="1200" cap="none" spc="0" normalizeH="0" baseline="0" noProof="0">
                <a:ln>
                  <a:noFill/>
                </a:ln>
                <a:solidFill>
                  <a:srgbClr val="002569"/>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a:ln>
                  <a:noFill/>
                </a:ln>
                <a:solidFill>
                  <a:srgbClr val="002569"/>
                </a:solidFill>
                <a:effectLst/>
                <a:uLnTx/>
                <a:uFillTx/>
                <a:latin typeface="Arial" panose="020B0604020202020204"/>
                <a:ea typeface="+mn-ea"/>
                <a:cs typeface="Arial" panose="020B0604020202020204" pitchFamily="34" charset="0"/>
              </a:rPr>
              <a:t>Prior ruxolitinib with anemia, thrombocytopenia, or grade ≥3 bleeding</a:t>
            </a:r>
            <a:r>
              <a:rPr kumimoji="0" lang="en-US" sz="1800" b="0" i="0" u="none" strike="noStrike" kern="1200" cap="none" spc="0" normalizeH="0" baseline="30000" noProof="0">
                <a:ln>
                  <a:noFill/>
                </a:ln>
                <a:solidFill>
                  <a:srgbClr val="002569"/>
                </a:solidFill>
                <a:effectLst/>
                <a:uLnTx/>
                <a:uFillTx/>
                <a:latin typeface="Arial" panose="020B0604020202020204"/>
                <a:ea typeface="+mn-ea"/>
                <a:cs typeface="Arial" panose="020B0604020202020204" pitchFamily="34" charset="0"/>
              </a:rPr>
              <a:t>2</a:t>
            </a:r>
            <a:endParaRPr kumimoji="0" lang="en-US" sz="2400" b="0" i="0" u="none" strike="noStrike" kern="1200" cap="none" spc="0" normalizeH="0" baseline="30000" noProof="0">
              <a:ln>
                <a:noFill/>
              </a:ln>
              <a:solidFill>
                <a:srgbClr val="002569"/>
              </a:solidFill>
              <a:effectLst/>
              <a:uLnTx/>
              <a:uFillTx/>
              <a:latin typeface="Arial" panose="020B0604020202020204"/>
              <a:ea typeface="+mn-ea"/>
              <a:cs typeface="Arial" panose="020B0604020202020204" pitchFamily="34" charset="0"/>
            </a:endParaRPr>
          </a:p>
        </p:txBody>
      </p:sp>
      <p:grpSp>
        <p:nvGrpSpPr>
          <p:cNvPr id="45" name="Group 44">
            <a:extLst>
              <a:ext uri="{FF2B5EF4-FFF2-40B4-BE49-F238E27FC236}">
                <a16:creationId xmlns:a16="http://schemas.microsoft.com/office/drawing/2014/main" id="{CD78B048-583E-6A49-A4D6-76CEF56A5C69}"/>
              </a:ext>
            </a:extLst>
          </p:cNvPr>
          <p:cNvGrpSpPr/>
          <p:nvPr/>
        </p:nvGrpSpPr>
        <p:grpSpPr>
          <a:xfrm>
            <a:off x="6216436" y="2119123"/>
            <a:ext cx="4903467" cy="2042687"/>
            <a:chOff x="6277610" y="2397234"/>
            <a:chExt cx="4903467" cy="2042687"/>
          </a:xfrm>
        </p:grpSpPr>
        <p:sp>
          <p:nvSpPr>
            <p:cNvPr id="46" name="Rectangle 45">
              <a:extLst>
                <a:ext uri="{FF2B5EF4-FFF2-40B4-BE49-F238E27FC236}">
                  <a16:creationId xmlns:a16="http://schemas.microsoft.com/office/drawing/2014/main" id="{ECD93F26-551F-5D4E-8E6D-F009AC9D5204}"/>
                </a:ext>
              </a:extLst>
            </p:cNvPr>
            <p:cNvSpPr/>
            <p:nvPr/>
          </p:nvSpPr>
          <p:spPr>
            <a:xfrm>
              <a:off x="6293731" y="3493812"/>
              <a:ext cx="1134074" cy="5702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7" name="Rectangle 46">
              <a:extLst>
                <a:ext uri="{FF2B5EF4-FFF2-40B4-BE49-F238E27FC236}">
                  <a16:creationId xmlns:a16="http://schemas.microsoft.com/office/drawing/2014/main" id="{83DD6380-E02C-BB42-86D7-34852FEF1375}"/>
                </a:ext>
              </a:extLst>
            </p:cNvPr>
            <p:cNvSpPr/>
            <p:nvPr/>
          </p:nvSpPr>
          <p:spPr>
            <a:xfrm>
              <a:off x="7750197" y="3661823"/>
              <a:ext cx="1274860" cy="2612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47">
              <a:extLst>
                <a:ext uri="{FF2B5EF4-FFF2-40B4-BE49-F238E27FC236}">
                  <a16:creationId xmlns:a16="http://schemas.microsoft.com/office/drawing/2014/main" id="{FE08B136-FC02-5F48-A6AC-B412DA302D7D}"/>
                </a:ext>
              </a:extLst>
            </p:cNvPr>
            <p:cNvSpPr/>
            <p:nvPr/>
          </p:nvSpPr>
          <p:spPr>
            <a:xfrm>
              <a:off x="6277610" y="3501960"/>
              <a:ext cx="1181125" cy="553998"/>
            </a:xfrm>
            <a:prstGeom prst="rect">
              <a:avLst/>
            </a:prstGeom>
            <a:solidFill>
              <a:schemeClr val="accent4"/>
            </a:solidFill>
            <a:ln>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RUX-exposed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open label </a:t>
              </a:r>
              <a:b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N=156</a:t>
              </a:r>
            </a:p>
          </p:txBody>
        </p:sp>
        <p:sp>
          <p:nvSpPr>
            <p:cNvPr id="49" name="Rectangle 48">
              <a:extLst>
                <a:ext uri="{FF2B5EF4-FFF2-40B4-BE49-F238E27FC236}">
                  <a16:creationId xmlns:a16="http://schemas.microsoft.com/office/drawing/2014/main" id="{419EECF8-A3D7-E74A-943E-974EEB61FD3F}"/>
                </a:ext>
              </a:extLst>
            </p:cNvPr>
            <p:cNvSpPr/>
            <p:nvPr/>
          </p:nvSpPr>
          <p:spPr>
            <a:xfrm>
              <a:off x="7854702" y="3368988"/>
              <a:ext cx="1046125" cy="400110"/>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MMB 200 mg QD</a:t>
              </a:r>
            </a:p>
          </p:txBody>
        </p:sp>
        <p:sp>
          <p:nvSpPr>
            <p:cNvPr id="50" name="Rectangle 49">
              <a:extLst>
                <a:ext uri="{FF2B5EF4-FFF2-40B4-BE49-F238E27FC236}">
                  <a16:creationId xmlns:a16="http://schemas.microsoft.com/office/drawing/2014/main" id="{DF46656B-B713-8848-8696-E18F56FA14A1}"/>
                </a:ext>
              </a:extLst>
            </p:cNvPr>
            <p:cNvSpPr/>
            <p:nvPr/>
          </p:nvSpPr>
          <p:spPr>
            <a:xfrm>
              <a:off x="7854702" y="3817885"/>
              <a:ext cx="1046125" cy="246221"/>
            </a:xfrm>
            <a:prstGeom prst="rect">
              <a:avLst/>
            </a:prstGeom>
            <a:solidFill>
              <a:srgbClr val="DE862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Rectangle 50">
              <a:extLst>
                <a:ext uri="{FF2B5EF4-FFF2-40B4-BE49-F238E27FC236}">
                  <a16:creationId xmlns:a16="http://schemas.microsoft.com/office/drawing/2014/main" id="{87E7EA4E-8FB3-204C-B1B8-90EDBFC2D115}"/>
                </a:ext>
              </a:extLst>
            </p:cNvPr>
            <p:cNvSpPr/>
            <p:nvPr/>
          </p:nvSpPr>
          <p:spPr>
            <a:xfrm>
              <a:off x="8975111" y="3592185"/>
              <a:ext cx="1447562" cy="400110"/>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MMB </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200 mg daily</a:t>
              </a:r>
            </a:p>
          </p:txBody>
        </p:sp>
        <p:cxnSp>
          <p:nvCxnSpPr>
            <p:cNvPr id="52" name="Straight Connector 51">
              <a:extLst>
                <a:ext uri="{FF2B5EF4-FFF2-40B4-BE49-F238E27FC236}">
                  <a16:creationId xmlns:a16="http://schemas.microsoft.com/office/drawing/2014/main" id="{6F7FDD09-E5D7-4D4B-9B8A-2747C83EB450}"/>
                </a:ext>
              </a:extLst>
            </p:cNvPr>
            <p:cNvCxnSpPr>
              <a:stCxn id="47" idx="1"/>
            </p:cNvCxnSpPr>
            <p:nvPr/>
          </p:nvCxnSpPr>
          <p:spPr>
            <a:xfrm flipH="1" flipV="1">
              <a:off x="7431136" y="3792240"/>
              <a:ext cx="319061" cy="2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70B6DF53-3864-6645-A39A-B0DFB061DF0E}"/>
                </a:ext>
              </a:extLst>
            </p:cNvPr>
            <p:cNvSpPr/>
            <p:nvPr/>
          </p:nvSpPr>
          <p:spPr>
            <a:xfrm rot="16200000">
              <a:off x="7129644" y="3710728"/>
              <a:ext cx="1015663" cy="2154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2:1 randomization</a:t>
              </a:r>
            </a:p>
          </p:txBody>
        </p:sp>
        <p:cxnSp>
          <p:nvCxnSpPr>
            <p:cNvPr id="54" name="Straight Connector 53">
              <a:extLst>
                <a:ext uri="{FF2B5EF4-FFF2-40B4-BE49-F238E27FC236}">
                  <a16:creationId xmlns:a16="http://schemas.microsoft.com/office/drawing/2014/main" id="{8E92F107-9FAD-AB4C-B132-D16C8A97707E}"/>
                </a:ext>
              </a:extLst>
            </p:cNvPr>
            <p:cNvCxnSpPr>
              <a:cxnSpLocks/>
            </p:cNvCxnSpPr>
            <p:nvPr/>
          </p:nvCxnSpPr>
          <p:spPr>
            <a:xfrm>
              <a:off x="7854702" y="3253535"/>
              <a:ext cx="104612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72BD0571-5475-5D45-8C0A-03771B9699AE}"/>
                </a:ext>
              </a:extLst>
            </p:cNvPr>
            <p:cNvCxnSpPr>
              <a:stCxn id="51" idx="3"/>
            </p:cNvCxnSpPr>
            <p:nvPr/>
          </p:nvCxnSpPr>
          <p:spPr>
            <a:xfrm>
              <a:off x="10422673" y="3792240"/>
              <a:ext cx="622521" cy="0"/>
            </a:xfrm>
            <a:prstGeom prst="line">
              <a:avLst/>
            </a:prstGeom>
            <a:ln w="12700">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56" name="Diamond 55">
              <a:extLst>
                <a:ext uri="{FF2B5EF4-FFF2-40B4-BE49-F238E27FC236}">
                  <a16:creationId xmlns:a16="http://schemas.microsoft.com/office/drawing/2014/main" id="{09587A7C-A12C-EE4B-A048-52CE604E98D5}"/>
                </a:ext>
              </a:extLst>
            </p:cNvPr>
            <p:cNvSpPr/>
            <p:nvPr/>
          </p:nvSpPr>
          <p:spPr>
            <a:xfrm>
              <a:off x="10970877" y="3742120"/>
              <a:ext cx="113211" cy="108278"/>
            </a:xfrm>
            <a:prstGeom prst="diamond">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BD57C209-3070-F146-B16D-CDBA2B78D9AE}"/>
                </a:ext>
              </a:extLst>
            </p:cNvPr>
            <p:cNvCxnSpPr>
              <a:cxnSpLocks/>
            </p:cNvCxnSpPr>
            <p:nvPr/>
          </p:nvCxnSpPr>
          <p:spPr>
            <a:xfrm>
              <a:off x="8975111" y="3253535"/>
              <a:ext cx="144756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A890C1D-4598-6244-AF9D-FB0398B53BFB}"/>
                </a:ext>
              </a:extLst>
            </p:cNvPr>
            <p:cNvCxnSpPr>
              <a:cxnSpLocks/>
            </p:cNvCxnSpPr>
            <p:nvPr/>
          </p:nvCxnSpPr>
          <p:spPr>
            <a:xfrm>
              <a:off x="10445429" y="3253535"/>
              <a:ext cx="57966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73448442-316D-8843-98E0-136D277B2EED}"/>
                </a:ext>
              </a:extLst>
            </p:cNvPr>
            <p:cNvCxnSpPr/>
            <p:nvPr/>
          </p:nvCxnSpPr>
          <p:spPr>
            <a:xfrm>
              <a:off x="7854702" y="3248511"/>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B6413FE-8621-3742-8BAD-F584C8082247}"/>
                </a:ext>
              </a:extLst>
            </p:cNvPr>
            <p:cNvCxnSpPr/>
            <p:nvPr/>
          </p:nvCxnSpPr>
          <p:spPr>
            <a:xfrm>
              <a:off x="8900827" y="3248511"/>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0B34D62-F28F-0247-8BDA-9D7E34A19E87}"/>
                </a:ext>
              </a:extLst>
            </p:cNvPr>
            <p:cNvCxnSpPr/>
            <p:nvPr/>
          </p:nvCxnSpPr>
          <p:spPr>
            <a:xfrm>
              <a:off x="8975111" y="3248511"/>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F64C5D6-0B39-484B-BF24-C3FB69D655CB}"/>
                </a:ext>
              </a:extLst>
            </p:cNvPr>
            <p:cNvCxnSpPr/>
            <p:nvPr/>
          </p:nvCxnSpPr>
          <p:spPr>
            <a:xfrm>
              <a:off x="10415852" y="3248511"/>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C43915B-A848-AE42-96FE-D541922DD464}"/>
                </a:ext>
              </a:extLst>
            </p:cNvPr>
            <p:cNvCxnSpPr/>
            <p:nvPr/>
          </p:nvCxnSpPr>
          <p:spPr>
            <a:xfrm>
              <a:off x="10445429" y="3248511"/>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E07F78B-5A83-554D-8D46-FF43EDA14FE3}"/>
                </a:ext>
              </a:extLst>
            </p:cNvPr>
            <p:cNvCxnSpPr/>
            <p:nvPr/>
          </p:nvCxnSpPr>
          <p:spPr>
            <a:xfrm>
              <a:off x="11025098" y="3248511"/>
              <a:ext cx="0" cy="110351"/>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032D867A-A200-9948-836C-4CCEEEA5EE73}"/>
                </a:ext>
              </a:extLst>
            </p:cNvPr>
            <p:cNvSpPr/>
            <p:nvPr/>
          </p:nvSpPr>
          <p:spPr>
            <a:xfrm>
              <a:off x="7746597" y="3103646"/>
              <a:ext cx="1249472"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Randomized treatment</a:t>
              </a:r>
            </a:p>
          </p:txBody>
        </p:sp>
        <p:sp>
          <p:nvSpPr>
            <p:cNvPr id="66" name="Rectangle 65">
              <a:extLst>
                <a:ext uri="{FF2B5EF4-FFF2-40B4-BE49-F238E27FC236}">
                  <a16:creationId xmlns:a16="http://schemas.microsoft.com/office/drawing/2014/main" id="{E8BE39A5-6BD1-E543-90F4-CB1A37BCBD0B}"/>
                </a:ext>
              </a:extLst>
            </p:cNvPr>
            <p:cNvSpPr/>
            <p:nvPr/>
          </p:nvSpPr>
          <p:spPr>
            <a:xfrm>
              <a:off x="9074156" y="3103646"/>
              <a:ext cx="1249472"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Extension</a:t>
              </a:r>
            </a:p>
          </p:txBody>
        </p:sp>
        <p:sp>
          <p:nvSpPr>
            <p:cNvPr id="67" name="Rectangle 66">
              <a:extLst>
                <a:ext uri="{FF2B5EF4-FFF2-40B4-BE49-F238E27FC236}">
                  <a16:creationId xmlns:a16="http://schemas.microsoft.com/office/drawing/2014/main" id="{BBAEAFD7-73F4-9045-A588-B8385EA2B82B}"/>
                </a:ext>
              </a:extLst>
            </p:cNvPr>
            <p:cNvSpPr/>
            <p:nvPr/>
          </p:nvSpPr>
          <p:spPr>
            <a:xfrm>
              <a:off x="10562396" y="3112797"/>
              <a:ext cx="345733"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LTFU</a:t>
              </a:r>
            </a:p>
          </p:txBody>
        </p:sp>
        <p:cxnSp>
          <p:nvCxnSpPr>
            <p:cNvPr id="68" name="Straight Connector 67">
              <a:extLst>
                <a:ext uri="{FF2B5EF4-FFF2-40B4-BE49-F238E27FC236}">
                  <a16:creationId xmlns:a16="http://schemas.microsoft.com/office/drawing/2014/main" id="{3207D16A-C1B2-8042-B8DC-7A0AD5683330}"/>
                </a:ext>
              </a:extLst>
            </p:cNvPr>
            <p:cNvCxnSpPr>
              <a:cxnSpLocks/>
            </p:cNvCxnSpPr>
            <p:nvPr/>
          </p:nvCxnSpPr>
          <p:spPr>
            <a:xfrm>
              <a:off x="7854702" y="3019073"/>
              <a:ext cx="2561150" cy="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0B19DA4-D995-C744-8C64-7D6CBB19CE77}"/>
                </a:ext>
              </a:extLst>
            </p:cNvPr>
            <p:cNvCxnSpPr/>
            <p:nvPr/>
          </p:nvCxnSpPr>
          <p:spPr>
            <a:xfrm flipV="1">
              <a:off x="7854702" y="2936209"/>
              <a:ext cx="0" cy="82864"/>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D83B2B6-4DBF-0343-A894-4F0C3A992D0E}"/>
                </a:ext>
              </a:extLst>
            </p:cNvPr>
            <p:cNvCxnSpPr/>
            <p:nvPr/>
          </p:nvCxnSpPr>
          <p:spPr>
            <a:xfrm flipV="1">
              <a:off x="8886332" y="2936209"/>
              <a:ext cx="0" cy="82864"/>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F0715847-B4D8-914A-821E-200F9E678331}"/>
                </a:ext>
              </a:extLst>
            </p:cNvPr>
            <p:cNvCxnSpPr/>
            <p:nvPr/>
          </p:nvCxnSpPr>
          <p:spPr>
            <a:xfrm flipV="1">
              <a:off x="11013710" y="2941233"/>
              <a:ext cx="0" cy="82864"/>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7E48A351-8C9A-3449-9176-EDD5FBF5482F}"/>
                </a:ext>
              </a:extLst>
            </p:cNvPr>
            <p:cNvCxnSpPr>
              <a:cxnSpLocks/>
            </p:cNvCxnSpPr>
            <p:nvPr/>
          </p:nvCxnSpPr>
          <p:spPr>
            <a:xfrm>
              <a:off x="10468948" y="3019073"/>
              <a:ext cx="539263" cy="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9CB2357-76EB-9146-B0D7-03866EB50472}"/>
                </a:ext>
              </a:extLst>
            </p:cNvPr>
            <p:cNvCxnSpPr>
              <a:cxnSpLocks/>
            </p:cNvCxnSpPr>
            <p:nvPr/>
          </p:nvCxnSpPr>
          <p:spPr>
            <a:xfrm flipV="1">
              <a:off x="10400780" y="2971358"/>
              <a:ext cx="41729" cy="850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367B8F7-DA3E-DE43-8146-AD4FC88E6A43}"/>
                </a:ext>
              </a:extLst>
            </p:cNvPr>
            <p:cNvCxnSpPr>
              <a:cxnSpLocks/>
            </p:cNvCxnSpPr>
            <p:nvPr/>
          </p:nvCxnSpPr>
          <p:spPr>
            <a:xfrm flipV="1">
              <a:off x="10447314" y="2973307"/>
              <a:ext cx="41729" cy="850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id="{1A7F6B01-81D3-DB43-AC9A-AC0EC3D9C6C1}"/>
                </a:ext>
              </a:extLst>
            </p:cNvPr>
            <p:cNvSpPr/>
            <p:nvPr/>
          </p:nvSpPr>
          <p:spPr>
            <a:xfrm>
              <a:off x="10835344" y="2806910"/>
              <a:ext cx="345733"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Year 7</a:t>
              </a:r>
            </a:p>
          </p:txBody>
        </p:sp>
        <p:sp>
          <p:nvSpPr>
            <p:cNvPr id="76" name="Rectangle 75">
              <a:extLst>
                <a:ext uri="{FF2B5EF4-FFF2-40B4-BE49-F238E27FC236}">
                  <a16:creationId xmlns:a16="http://schemas.microsoft.com/office/drawing/2014/main" id="{F017FE46-72D3-7A4F-9FEF-C1A8B064A151}"/>
                </a:ext>
              </a:extLst>
            </p:cNvPr>
            <p:cNvSpPr/>
            <p:nvPr/>
          </p:nvSpPr>
          <p:spPr>
            <a:xfrm>
              <a:off x="7702917" y="2801413"/>
              <a:ext cx="345733"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Day 1</a:t>
              </a:r>
            </a:p>
          </p:txBody>
        </p:sp>
        <p:sp>
          <p:nvSpPr>
            <p:cNvPr id="77" name="Rectangle 76">
              <a:extLst>
                <a:ext uri="{FF2B5EF4-FFF2-40B4-BE49-F238E27FC236}">
                  <a16:creationId xmlns:a16="http://schemas.microsoft.com/office/drawing/2014/main" id="{513E27AC-61CE-D64B-95DC-331ED8AD96C6}"/>
                </a:ext>
              </a:extLst>
            </p:cNvPr>
            <p:cNvSpPr/>
            <p:nvPr/>
          </p:nvSpPr>
          <p:spPr>
            <a:xfrm>
              <a:off x="8676612" y="2814222"/>
              <a:ext cx="419440" cy="123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Week 24</a:t>
              </a:r>
            </a:p>
          </p:txBody>
        </p:sp>
        <p:sp>
          <p:nvSpPr>
            <p:cNvPr id="78" name="Rectangle 77">
              <a:extLst>
                <a:ext uri="{FF2B5EF4-FFF2-40B4-BE49-F238E27FC236}">
                  <a16:creationId xmlns:a16="http://schemas.microsoft.com/office/drawing/2014/main" id="{F3669E30-BE4A-CF48-B042-B54CCB4000D1}"/>
                </a:ext>
              </a:extLst>
            </p:cNvPr>
            <p:cNvSpPr/>
            <p:nvPr/>
          </p:nvSpPr>
          <p:spPr>
            <a:xfrm>
              <a:off x="8465766" y="2397234"/>
              <a:ext cx="870121"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Primary Endpoint</a:t>
              </a:r>
            </a:p>
          </p:txBody>
        </p:sp>
        <p:sp>
          <p:nvSpPr>
            <p:cNvPr id="79" name="Isosceles Triangle 79">
              <a:extLst>
                <a:ext uri="{FF2B5EF4-FFF2-40B4-BE49-F238E27FC236}">
                  <a16:creationId xmlns:a16="http://schemas.microsoft.com/office/drawing/2014/main" id="{82DE571F-D2FF-FF4C-9A1B-3C8FE21BB9A4}"/>
                </a:ext>
              </a:extLst>
            </p:cNvPr>
            <p:cNvSpPr/>
            <p:nvPr/>
          </p:nvSpPr>
          <p:spPr>
            <a:xfrm rot="10800000">
              <a:off x="8810103" y="2701847"/>
              <a:ext cx="156496" cy="105063"/>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80" name="TextBox 79">
              <a:extLst>
                <a:ext uri="{FF2B5EF4-FFF2-40B4-BE49-F238E27FC236}">
                  <a16:creationId xmlns:a16="http://schemas.microsoft.com/office/drawing/2014/main" id="{D07F43C3-FC49-2347-987F-986E3EA46DBC}"/>
                </a:ext>
              </a:extLst>
            </p:cNvPr>
            <p:cNvSpPr txBox="1"/>
            <p:nvPr/>
          </p:nvSpPr>
          <p:spPr>
            <a:xfrm>
              <a:off x="7745198" y="4201394"/>
              <a:ext cx="1146468" cy="2385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88.5%=RUX/RUX+</a:t>
              </a:r>
            </a:p>
          </p:txBody>
        </p:sp>
        <p:sp>
          <p:nvSpPr>
            <p:cNvPr id="81" name="Rectangle 80">
              <a:extLst>
                <a:ext uri="{FF2B5EF4-FFF2-40B4-BE49-F238E27FC236}">
                  <a16:creationId xmlns:a16="http://schemas.microsoft.com/office/drawing/2014/main" id="{0A209426-7C82-134F-8A58-64338ED7C673}"/>
                </a:ext>
              </a:extLst>
            </p:cNvPr>
            <p:cNvSpPr/>
            <p:nvPr/>
          </p:nvSpPr>
          <p:spPr>
            <a:xfrm>
              <a:off x="7854702" y="3848469"/>
              <a:ext cx="1046125" cy="395523"/>
            </a:xfrm>
            <a:prstGeom prst="rect">
              <a:avLst/>
            </a:prstGeom>
            <a:solidFill>
              <a:schemeClr val="tx2"/>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82" name="Rectangle 81">
              <a:extLst>
                <a:ext uri="{FF2B5EF4-FFF2-40B4-BE49-F238E27FC236}">
                  <a16:creationId xmlns:a16="http://schemas.microsoft.com/office/drawing/2014/main" id="{4A61FBBB-CB6D-E945-9C92-B5EE9B9A012A}"/>
                </a:ext>
              </a:extLst>
            </p:cNvPr>
            <p:cNvSpPr/>
            <p:nvPr/>
          </p:nvSpPr>
          <p:spPr>
            <a:xfrm>
              <a:off x="7875348" y="3914791"/>
              <a:ext cx="1039832"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BAT</a:t>
              </a:r>
            </a:p>
          </p:txBody>
        </p:sp>
      </p:grpSp>
      <p:cxnSp>
        <p:nvCxnSpPr>
          <p:cNvPr id="83" name="Straight Connector 82">
            <a:extLst>
              <a:ext uri="{FF2B5EF4-FFF2-40B4-BE49-F238E27FC236}">
                <a16:creationId xmlns:a16="http://schemas.microsoft.com/office/drawing/2014/main" id="{0D014D33-9777-3145-948A-D05E0C00B78E}"/>
              </a:ext>
            </a:extLst>
          </p:cNvPr>
          <p:cNvCxnSpPr>
            <a:cxnSpLocks/>
          </p:cNvCxnSpPr>
          <p:nvPr/>
        </p:nvCxnSpPr>
        <p:spPr>
          <a:xfrm>
            <a:off x="5777120" y="1239265"/>
            <a:ext cx="0" cy="44618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45408088-CBF7-CC4E-B70B-85DDB9D5801D}"/>
              </a:ext>
            </a:extLst>
          </p:cNvPr>
          <p:cNvSpPr txBox="1"/>
          <p:nvPr/>
        </p:nvSpPr>
        <p:spPr>
          <a:xfrm>
            <a:off x="717832" y="5780141"/>
            <a:ext cx="66777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Arial" panose="020B0604020202020204"/>
                <a:ea typeface="+mn-ea"/>
                <a:cs typeface="+mn-cs"/>
              </a:rPr>
              <a:t>TI defined as absence of RBC transfusions and no Hb &lt;8 g/dL in the prior 12 weeks</a:t>
            </a:r>
            <a:r>
              <a:rPr kumimoji="0" lang="en-US" sz="1400" b="0" i="0" u="none" strike="noStrike" kern="1200" cap="none" spc="0" normalizeH="0" baseline="30000" noProof="0">
                <a:ln>
                  <a:noFill/>
                </a:ln>
                <a:solidFill>
                  <a:srgbClr val="0070C0"/>
                </a:solidFill>
                <a:effectLst/>
                <a:uLnTx/>
                <a:uFillTx/>
                <a:latin typeface="Arial" panose="020B0604020202020204"/>
                <a:ea typeface="+mn-ea"/>
                <a:cs typeface="+mn-cs"/>
              </a:rPr>
              <a:t>1,2</a:t>
            </a:r>
            <a:r>
              <a:rPr kumimoji="0" lang="en-US" sz="1400" b="0" i="0" u="none" strike="noStrike" kern="1200" cap="none" spc="0" normalizeH="0" baseline="0" noProof="0">
                <a:ln>
                  <a:noFill/>
                </a:ln>
                <a:solidFill>
                  <a:srgbClr val="0070C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2506915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7EEF-CE6F-FE4D-B127-6DAE49301D51}"/>
              </a:ext>
            </a:extLst>
          </p:cNvPr>
          <p:cNvSpPr>
            <a:spLocks noGrp="1"/>
          </p:cNvSpPr>
          <p:nvPr>
            <p:ph type="title"/>
          </p:nvPr>
        </p:nvSpPr>
        <p:spPr/>
        <p:txBody>
          <a:bodyPr/>
          <a:lstStyle/>
          <a:p>
            <a:pPr algn="ctr"/>
            <a:r>
              <a:rPr lang="en-US" dirty="0">
                <a:solidFill>
                  <a:srgbClr val="C00000"/>
                </a:solidFill>
              </a:rPr>
              <a:t>SIMPLIFY-1</a:t>
            </a:r>
          </a:p>
        </p:txBody>
      </p:sp>
      <p:sp>
        <p:nvSpPr>
          <p:cNvPr id="5" name="Text Placeholder 2">
            <a:extLst>
              <a:ext uri="{FF2B5EF4-FFF2-40B4-BE49-F238E27FC236}">
                <a16:creationId xmlns:a16="http://schemas.microsoft.com/office/drawing/2014/main" id="{5D236666-25E4-7747-93FD-AEDE97AC13AD}"/>
              </a:ext>
            </a:extLst>
          </p:cNvPr>
          <p:cNvSpPr txBox="1">
            <a:spLocks/>
          </p:cNvSpPr>
          <p:nvPr/>
        </p:nvSpPr>
        <p:spPr>
          <a:xfrm>
            <a:off x="698400" y="6060558"/>
            <a:ext cx="7251405" cy="597600"/>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675" kern="1200">
                <a:solidFill>
                  <a:srgbClr val="272524"/>
                </a:solidFill>
                <a:latin typeface="+mn-lt"/>
                <a:ea typeface="+mn-ea"/>
                <a:cs typeface="+mn-cs"/>
              </a:defRPr>
            </a:lvl1pPr>
            <a:lvl2pPr marL="342900" indent="0" algn="l" defTabSz="914400" rtl="0" eaLnBrk="1" latinLnBrk="0" hangingPunct="1">
              <a:lnSpc>
                <a:spcPct val="100000"/>
              </a:lnSpc>
              <a:spcBef>
                <a:spcPts val="0"/>
              </a:spcBef>
              <a:spcAft>
                <a:spcPts val="600"/>
              </a:spcAft>
              <a:buFont typeface="Arial" panose="020B0604020202020204" pitchFamily="34" charset="0"/>
              <a:buNone/>
              <a:tabLst/>
              <a:defRPr sz="750" kern="1200">
                <a:solidFill>
                  <a:srgbClr val="272524"/>
                </a:solidFill>
                <a:latin typeface="+mn-lt"/>
                <a:ea typeface="+mn-ea"/>
                <a:cs typeface="+mn-cs"/>
              </a:defRPr>
            </a:lvl2pPr>
            <a:lvl3pPr marL="685800" indent="0" algn="l" defTabSz="914400" rtl="0" eaLnBrk="1" latinLnBrk="0" hangingPunct="1">
              <a:lnSpc>
                <a:spcPct val="100000"/>
              </a:lnSpc>
              <a:spcBef>
                <a:spcPts val="0"/>
              </a:spcBef>
              <a:spcAft>
                <a:spcPts val="600"/>
              </a:spcAft>
              <a:buFont typeface="System Font Regular"/>
              <a:buNone/>
              <a:tabLst/>
              <a:defRPr sz="750" kern="1200">
                <a:solidFill>
                  <a:srgbClr val="272524"/>
                </a:solidFill>
                <a:latin typeface="+mn-lt"/>
                <a:ea typeface="+mn-ea"/>
                <a:cs typeface="+mn-cs"/>
              </a:defRPr>
            </a:lvl3pPr>
            <a:lvl4pPr marL="1028700" indent="0" algn="l" defTabSz="914400" rtl="0" eaLnBrk="1" latinLnBrk="0" hangingPunct="1">
              <a:lnSpc>
                <a:spcPct val="100000"/>
              </a:lnSpc>
              <a:spcBef>
                <a:spcPts val="0"/>
              </a:spcBef>
              <a:spcAft>
                <a:spcPts val="600"/>
              </a:spcAft>
              <a:buFont typeface="Arial" panose="020B0604020202020204" pitchFamily="34" charset="0"/>
              <a:buNone/>
              <a:tabLst/>
              <a:defRPr sz="750" kern="1200">
                <a:solidFill>
                  <a:srgbClr val="272524"/>
                </a:solidFill>
                <a:latin typeface="+mn-lt"/>
                <a:ea typeface="+mn-ea"/>
                <a:cs typeface="+mn-cs"/>
              </a:defRPr>
            </a:lvl4pPr>
            <a:lvl5pPr marL="1371600" indent="0" algn="l" defTabSz="914400" rtl="0" eaLnBrk="1" latinLnBrk="0" hangingPunct="1">
              <a:lnSpc>
                <a:spcPct val="100000"/>
              </a:lnSpc>
              <a:spcBef>
                <a:spcPts val="0"/>
              </a:spcBef>
              <a:spcAft>
                <a:spcPts val="600"/>
              </a:spcAft>
              <a:buFont typeface="System Font Regular"/>
              <a:buNone/>
              <a:tabLst/>
              <a:defRPr sz="75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30000" noProof="0" dirty="0">
                <a:ln>
                  <a:noFill/>
                </a:ln>
                <a:solidFill>
                  <a:srgbClr val="272524"/>
                </a:solidFill>
                <a:effectLst/>
                <a:uLnTx/>
                <a:uFillTx/>
                <a:latin typeface="Arial" panose="020B0604020202020204"/>
                <a:ea typeface="+mn-ea"/>
                <a:cs typeface="+mn-cs"/>
              </a:rPr>
              <a:t>a </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Patients with missing baseline or week 24 spleen volume assessments were considered </a:t>
            </a:r>
            <a:r>
              <a:rPr kumimoji="0" lang="en-US" sz="675" b="0" i="0" u="none" strike="noStrike" kern="1200" cap="none" spc="0" normalizeH="0" baseline="0" noProof="0" dirty="0" err="1">
                <a:ln>
                  <a:noFill/>
                </a:ln>
                <a:solidFill>
                  <a:srgbClr val="272524"/>
                </a:solidFill>
                <a:effectLst/>
                <a:uLnTx/>
                <a:uFillTx/>
                <a:latin typeface="Arial" panose="020B0604020202020204"/>
                <a:ea typeface="+mn-ea"/>
                <a:cs typeface="+mn-cs"/>
              </a:rPr>
              <a:t>nonresponders</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SRR, splenic response rate; TSS RR, total symptom score response rate.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Mesa RA, et al. </a:t>
            </a:r>
            <a:r>
              <a:rPr kumimoji="0" lang="en-US" sz="675" b="0" i="1" u="none" strike="noStrike" kern="1200" cap="none" spc="0" normalizeH="0" baseline="0" noProof="0" dirty="0">
                <a:ln>
                  <a:noFill/>
                </a:ln>
                <a:solidFill>
                  <a:srgbClr val="272524"/>
                </a:solidFill>
                <a:effectLst/>
                <a:uLnTx/>
                <a:uFillTx/>
                <a:latin typeface="Arial" panose="020B0604020202020204"/>
                <a:ea typeface="+mn-ea"/>
                <a:cs typeface="+mn-cs"/>
              </a:rPr>
              <a:t>J Clin Oncol. </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2017;35:3844-3850.</a:t>
            </a:r>
            <a:endParaRPr kumimoji="0" lang="es-ES" sz="675"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graphicFrame>
        <p:nvGraphicFramePr>
          <p:cNvPr id="6" name="Content Placeholder 4">
            <a:extLst>
              <a:ext uri="{FF2B5EF4-FFF2-40B4-BE49-F238E27FC236}">
                <a16:creationId xmlns:a16="http://schemas.microsoft.com/office/drawing/2014/main" id="{3C8E52E1-6D06-814F-943A-B1D66DABA80B}"/>
              </a:ext>
            </a:extLst>
          </p:cNvPr>
          <p:cNvGraphicFramePr>
            <a:graphicFrameLocks/>
          </p:cNvGraphicFramePr>
          <p:nvPr/>
        </p:nvGraphicFramePr>
        <p:xfrm>
          <a:off x="691116" y="2536386"/>
          <a:ext cx="4149784" cy="267547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4">
            <a:extLst>
              <a:ext uri="{FF2B5EF4-FFF2-40B4-BE49-F238E27FC236}">
                <a16:creationId xmlns:a16="http://schemas.microsoft.com/office/drawing/2014/main" id="{18DFA1DA-9529-1447-8FA6-0B824C53D6E8}"/>
              </a:ext>
            </a:extLst>
          </p:cNvPr>
          <p:cNvSpPr txBox="1">
            <a:spLocks noChangeArrowheads="1"/>
          </p:cNvSpPr>
          <p:nvPr/>
        </p:nvSpPr>
        <p:spPr bwMode="auto">
          <a:xfrm>
            <a:off x="1438268" y="1978615"/>
            <a:ext cx="1559782" cy="80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Momelotinib </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n=215</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(184 evaluable) </a:t>
            </a:r>
          </a:p>
        </p:txBody>
      </p:sp>
      <p:sp>
        <p:nvSpPr>
          <p:cNvPr id="8" name="TextBox 18">
            <a:extLst>
              <a:ext uri="{FF2B5EF4-FFF2-40B4-BE49-F238E27FC236}">
                <a16:creationId xmlns:a16="http://schemas.microsoft.com/office/drawing/2014/main" id="{89554A6C-AEB0-E14D-94EC-3CD74A1424D9}"/>
              </a:ext>
            </a:extLst>
          </p:cNvPr>
          <p:cNvSpPr txBox="1">
            <a:spLocks noChangeArrowheads="1"/>
          </p:cNvSpPr>
          <p:nvPr/>
        </p:nvSpPr>
        <p:spPr bwMode="auto">
          <a:xfrm>
            <a:off x="1270494" y="4983017"/>
            <a:ext cx="1548998"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SRR</a:t>
            </a:r>
            <a:r>
              <a:rPr kumimoji="1" lang="en-US" altLang="ja-JP" sz="1600" b="0" i="0" u="none" strike="noStrike" kern="1200" cap="none" spc="0" normalizeH="0" baseline="30000" noProof="0">
                <a:ln>
                  <a:noFill/>
                </a:ln>
                <a:solidFill>
                  <a:prstClr val="black"/>
                </a:solidFill>
                <a:effectLst/>
                <a:uLnTx/>
                <a:uFillTx/>
                <a:latin typeface="Arial" panose="020B0604020202020204"/>
                <a:ea typeface="ＭＳ Ｐゴシック" panose="020B0600070205080204" pitchFamily="34" charset="-128"/>
                <a:cs typeface="+mn-cs"/>
              </a:rPr>
              <a:t>a</a:t>
            </a:r>
            <a:r>
              <a:rPr kumimoji="1" lang="en-US" altLang="ja-JP"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=26.5%</a:t>
            </a:r>
          </a:p>
        </p:txBody>
      </p:sp>
      <p:sp>
        <p:nvSpPr>
          <p:cNvPr id="9" name="TextBox 8">
            <a:extLst>
              <a:ext uri="{FF2B5EF4-FFF2-40B4-BE49-F238E27FC236}">
                <a16:creationId xmlns:a16="http://schemas.microsoft.com/office/drawing/2014/main" id="{D27C525B-F04B-E84C-B546-904EBC8F58D5}"/>
              </a:ext>
            </a:extLst>
          </p:cNvPr>
          <p:cNvSpPr txBox="1">
            <a:spLocks noChangeArrowheads="1"/>
          </p:cNvSpPr>
          <p:nvPr/>
        </p:nvSpPr>
        <p:spPr bwMode="auto">
          <a:xfrm>
            <a:off x="3370205" y="1978615"/>
            <a:ext cx="1514706" cy="80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Ruxolitinib</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n=217</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4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  (204 evaluable) </a:t>
            </a:r>
          </a:p>
        </p:txBody>
      </p:sp>
      <p:sp>
        <p:nvSpPr>
          <p:cNvPr id="10" name="TextBox 19">
            <a:extLst>
              <a:ext uri="{FF2B5EF4-FFF2-40B4-BE49-F238E27FC236}">
                <a16:creationId xmlns:a16="http://schemas.microsoft.com/office/drawing/2014/main" id="{695F88CB-29A4-F840-89E4-2BB5BB08DBC5}"/>
              </a:ext>
            </a:extLst>
          </p:cNvPr>
          <p:cNvSpPr txBox="1">
            <a:spLocks noChangeArrowheads="1"/>
          </p:cNvSpPr>
          <p:nvPr/>
        </p:nvSpPr>
        <p:spPr bwMode="auto">
          <a:xfrm>
            <a:off x="3283283" y="4983017"/>
            <a:ext cx="1303302"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SRR</a:t>
            </a:r>
            <a:r>
              <a:rPr kumimoji="1" lang="en-US" altLang="ja-JP" sz="1600" b="0" i="0" u="none" strike="noStrike" kern="1200" cap="none" spc="0" normalizeH="0" baseline="30000" noProof="0">
                <a:ln>
                  <a:noFill/>
                </a:ln>
                <a:solidFill>
                  <a:prstClr val="black"/>
                </a:solidFill>
                <a:effectLst/>
                <a:uLnTx/>
                <a:uFillTx/>
                <a:latin typeface="Arial" panose="020B0604020202020204"/>
                <a:ea typeface="ＭＳ Ｐゴシック" panose="020B0600070205080204" pitchFamily="34" charset="-128"/>
                <a:cs typeface="+mn-cs"/>
              </a:rPr>
              <a:t>a</a:t>
            </a:r>
            <a:r>
              <a:rPr kumimoji="1" lang="en-US" altLang="ja-JP"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=29.0%</a:t>
            </a:r>
          </a:p>
        </p:txBody>
      </p:sp>
      <p:sp>
        <p:nvSpPr>
          <p:cNvPr id="11" name="TextBox 2">
            <a:extLst>
              <a:ext uri="{FF2B5EF4-FFF2-40B4-BE49-F238E27FC236}">
                <a16:creationId xmlns:a16="http://schemas.microsoft.com/office/drawing/2014/main" id="{512F554A-68B3-BE40-9371-5E7ACF21EB22}"/>
              </a:ext>
            </a:extLst>
          </p:cNvPr>
          <p:cNvSpPr txBox="1">
            <a:spLocks noChangeArrowheads="1"/>
          </p:cNvSpPr>
          <p:nvPr/>
        </p:nvSpPr>
        <p:spPr bwMode="auto">
          <a:xfrm>
            <a:off x="775846" y="5247032"/>
            <a:ext cx="4339493" cy="6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0" lang="en-US" altLang="ja-JP" sz="18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=0.011</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Momelotinib is noninferior to ruxolitinib</a:t>
            </a:r>
          </a:p>
        </p:txBody>
      </p:sp>
      <p:graphicFrame>
        <p:nvGraphicFramePr>
          <p:cNvPr id="12" name="Content Placeholder 5">
            <a:extLst>
              <a:ext uri="{FF2B5EF4-FFF2-40B4-BE49-F238E27FC236}">
                <a16:creationId xmlns:a16="http://schemas.microsoft.com/office/drawing/2014/main" id="{1FEE790F-2EC3-8641-89AC-D8E93A8134C0}"/>
              </a:ext>
            </a:extLst>
          </p:cNvPr>
          <p:cNvGraphicFramePr>
            <a:graphicFrameLocks/>
          </p:cNvGraphicFramePr>
          <p:nvPr/>
        </p:nvGraphicFramePr>
        <p:xfrm>
          <a:off x="5947392" y="2732630"/>
          <a:ext cx="4552444" cy="228298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4">
            <a:extLst>
              <a:ext uri="{FF2B5EF4-FFF2-40B4-BE49-F238E27FC236}">
                <a16:creationId xmlns:a16="http://schemas.microsoft.com/office/drawing/2014/main" id="{EF86A5A7-C771-AC46-A4B3-1EC0A260E6BC}"/>
              </a:ext>
            </a:extLst>
          </p:cNvPr>
          <p:cNvSpPr txBox="1">
            <a:spLocks noChangeArrowheads="1"/>
          </p:cNvSpPr>
          <p:nvPr/>
        </p:nvSpPr>
        <p:spPr bwMode="auto">
          <a:xfrm>
            <a:off x="6752379" y="1978615"/>
            <a:ext cx="1348634" cy="80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Momelotinib </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n=211 </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(174 evaluable)</a:t>
            </a:r>
          </a:p>
        </p:txBody>
      </p:sp>
      <p:sp>
        <p:nvSpPr>
          <p:cNvPr id="14" name="TextBox 16">
            <a:extLst>
              <a:ext uri="{FF2B5EF4-FFF2-40B4-BE49-F238E27FC236}">
                <a16:creationId xmlns:a16="http://schemas.microsoft.com/office/drawing/2014/main" id="{8C3FBC84-E359-0A43-8E9B-CCA3DCB6CD48}"/>
              </a:ext>
            </a:extLst>
          </p:cNvPr>
          <p:cNvSpPr txBox="1">
            <a:spLocks noChangeArrowheads="1"/>
          </p:cNvSpPr>
          <p:nvPr/>
        </p:nvSpPr>
        <p:spPr bwMode="auto">
          <a:xfrm>
            <a:off x="8808261" y="1966972"/>
            <a:ext cx="1377681" cy="80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Ruxolitinib</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n=211 </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4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(190 evaluable)</a:t>
            </a:r>
          </a:p>
        </p:txBody>
      </p:sp>
      <p:sp>
        <p:nvSpPr>
          <p:cNvPr id="15" name="TextBox 18">
            <a:extLst>
              <a:ext uri="{FF2B5EF4-FFF2-40B4-BE49-F238E27FC236}">
                <a16:creationId xmlns:a16="http://schemas.microsoft.com/office/drawing/2014/main" id="{72D389CF-B246-D44F-9815-F06525BC2895}"/>
              </a:ext>
            </a:extLst>
          </p:cNvPr>
          <p:cNvSpPr txBox="1">
            <a:spLocks noChangeArrowheads="1"/>
          </p:cNvSpPr>
          <p:nvPr/>
        </p:nvSpPr>
        <p:spPr bwMode="auto">
          <a:xfrm>
            <a:off x="6545966" y="4983017"/>
            <a:ext cx="1625353"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TSS RR=28.4% </a:t>
            </a:r>
          </a:p>
        </p:txBody>
      </p:sp>
      <p:sp>
        <p:nvSpPr>
          <p:cNvPr id="16" name="TextBox 19">
            <a:extLst>
              <a:ext uri="{FF2B5EF4-FFF2-40B4-BE49-F238E27FC236}">
                <a16:creationId xmlns:a16="http://schemas.microsoft.com/office/drawing/2014/main" id="{CE7AFED7-6A61-154C-B117-257148D24276}"/>
              </a:ext>
            </a:extLst>
          </p:cNvPr>
          <p:cNvSpPr txBox="1">
            <a:spLocks noChangeArrowheads="1"/>
          </p:cNvSpPr>
          <p:nvPr/>
        </p:nvSpPr>
        <p:spPr bwMode="auto">
          <a:xfrm>
            <a:off x="8903178" y="4983017"/>
            <a:ext cx="1550165" cy="3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1" lang="en-US" altLang="ja-JP"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t>TSS RR=42.2% </a:t>
            </a:r>
          </a:p>
        </p:txBody>
      </p:sp>
      <p:sp>
        <p:nvSpPr>
          <p:cNvPr id="17" name="TextBox 2">
            <a:extLst>
              <a:ext uri="{FF2B5EF4-FFF2-40B4-BE49-F238E27FC236}">
                <a16:creationId xmlns:a16="http://schemas.microsoft.com/office/drawing/2014/main" id="{6EAF02EE-606A-4E40-B714-4E07445593C1}"/>
              </a:ext>
            </a:extLst>
          </p:cNvPr>
          <p:cNvSpPr txBox="1">
            <a:spLocks noChangeArrowheads="1"/>
          </p:cNvSpPr>
          <p:nvPr/>
        </p:nvSpPr>
        <p:spPr bwMode="auto">
          <a:xfrm>
            <a:off x="6162869" y="5232521"/>
            <a:ext cx="4478627" cy="6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1" tIns="45658" rIns="91311" bIns="45658">
            <a:spAutoFit/>
          </a:bodyPr>
          <a:lstStyle>
            <a:lvl1pPr eaLnBrk="0" hangingPunct="0">
              <a:spcBef>
                <a:spcPct val="20000"/>
              </a:spcBef>
              <a:buClr>
                <a:srgbClr val="990000"/>
              </a:buClr>
              <a:buFont typeface="Symbol" panose="05050102010706020507" pitchFamily="18" charset="2"/>
              <a:buChar char="¨"/>
              <a:defRPr sz="2400">
                <a:solidFill>
                  <a:schemeClr val="tx1"/>
                </a:solidFill>
                <a:latin typeface="Arial" panose="020B0604020202020204" pitchFamily="34" charset="0"/>
              </a:defRPr>
            </a:lvl1pPr>
            <a:lvl2pPr marL="742950" indent="-285750" eaLnBrk="0" hangingPunct="0">
              <a:spcBef>
                <a:spcPct val="20000"/>
              </a:spcBef>
              <a:buChar char="–"/>
              <a:defRPr sz="22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0" lang="en-US" altLang="ja-JP" sz="18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=0.98</a:t>
            </a:r>
          </a:p>
          <a:p>
            <a:pPr marL="0" marR="0" lvl="0" indent="0" algn="ctr" defTabSz="913169" rtl="0" eaLnBrk="1" fontAlgn="auto" latinLnBrk="0" hangingPunct="1">
              <a:lnSpc>
                <a:spcPct val="100000"/>
              </a:lnSpc>
              <a:spcBef>
                <a:spcPct val="0"/>
              </a:spcBef>
              <a:spcAft>
                <a:spcPts val="0"/>
              </a:spcAft>
              <a:buClrTx/>
              <a:buSzTx/>
              <a:buFont typeface="Symbol" panose="05050102010706020507" pitchFamily="18" charset="2"/>
              <a:buNone/>
              <a:tabLst/>
              <a:defRPr/>
            </a:pP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Momelotinib is inferior to ruxolitinib</a:t>
            </a:r>
          </a:p>
        </p:txBody>
      </p:sp>
      <p:sp>
        <p:nvSpPr>
          <p:cNvPr id="18" name="Rectangle 17">
            <a:extLst>
              <a:ext uri="{FF2B5EF4-FFF2-40B4-BE49-F238E27FC236}">
                <a16:creationId xmlns:a16="http://schemas.microsoft.com/office/drawing/2014/main" id="{89C75714-70B2-4A42-AAD1-27ADBB329FF2}"/>
              </a:ext>
            </a:extLst>
          </p:cNvPr>
          <p:cNvSpPr/>
          <p:nvPr/>
        </p:nvSpPr>
        <p:spPr>
          <a:xfrm>
            <a:off x="6162870" y="1549346"/>
            <a:ext cx="42904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569">
                    <a:lumMod val="50000"/>
                  </a:srgbClr>
                </a:solidFill>
                <a:effectLst/>
                <a:uLnTx/>
                <a:uFillTx/>
                <a:latin typeface="Arial" panose="020B0604020202020204"/>
                <a:ea typeface="+mn-ea"/>
                <a:cs typeface="+mn-cs"/>
              </a:rPr>
              <a:t>Secondary Endpoint: TSS RR</a:t>
            </a:r>
          </a:p>
        </p:txBody>
      </p:sp>
      <p:sp>
        <p:nvSpPr>
          <p:cNvPr id="19" name="Rectangle 18">
            <a:extLst>
              <a:ext uri="{FF2B5EF4-FFF2-40B4-BE49-F238E27FC236}">
                <a16:creationId xmlns:a16="http://schemas.microsoft.com/office/drawing/2014/main" id="{CD9118BC-EB1D-324A-B5FA-4100E7EF89CE}"/>
              </a:ext>
            </a:extLst>
          </p:cNvPr>
          <p:cNvSpPr/>
          <p:nvPr/>
        </p:nvSpPr>
        <p:spPr>
          <a:xfrm>
            <a:off x="775846" y="1549346"/>
            <a:ext cx="406505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569">
                    <a:lumMod val="50000"/>
                  </a:srgbClr>
                </a:solidFill>
                <a:effectLst/>
                <a:uLnTx/>
                <a:uFillTx/>
                <a:latin typeface="Arial" panose="020B0604020202020204"/>
                <a:ea typeface="+mn-ea"/>
                <a:cs typeface="+mn-cs"/>
              </a:rPr>
              <a:t>Primary Endpoint: SRR</a:t>
            </a:r>
          </a:p>
        </p:txBody>
      </p:sp>
    </p:spTree>
    <p:extLst>
      <p:ext uri="{BB962C8B-B14F-4D97-AF65-F5344CB8AC3E}">
        <p14:creationId xmlns:p14="http://schemas.microsoft.com/office/powerpoint/2010/main" val="1923292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3F2430-6F02-6E46-89C6-B5D311C7E301}"/>
              </a:ext>
            </a:extLst>
          </p:cNvPr>
          <p:cNvSpPr txBox="1">
            <a:spLocks/>
          </p:cNvSpPr>
          <p:nvPr/>
        </p:nvSpPr>
        <p:spPr>
          <a:xfrm>
            <a:off x="691116" y="293873"/>
            <a:ext cx="10800973" cy="9545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C00000"/>
                </a:solidFill>
                <a:effectLst/>
                <a:uLnTx/>
                <a:uFillTx/>
                <a:latin typeface="Arial" panose="020B0604020202020204"/>
                <a:ea typeface="+mj-ea"/>
                <a:cs typeface="+mj-cs"/>
              </a:rPr>
              <a:t>SIMPLIFY-1: TI and Duration of TI </a:t>
            </a:r>
          </a:p>
        </p:txBody>
      </p:sp>
      <p:graphicFrame>
        <p:nvGraphicFramePr>
          <p:cNvPr id="6" name="Chart 5">
            <a:extLst>
              <a:ext uri="{FF2B5EF4-FFF2-40B4-BE49-F238E27FC236}">
                <a16:creationId xmlns:a16="http://schemas.microsoft.com/office/drawing/2014/main" id="{12EA286D-012B-C049-B130-C576D5DA8F98}"/>
              </a:ext>
            </a:extLst>
          </p:cNvPr>
          <p:cNvGraphicFramePr>
            <a:graphicFrameLocks/>
          </p:cNvGraphicFramePr>
          <p:nvPr/>
        </p:nvGraphicFramePr>
        <p:xfrm>
          <a:off x="451706" y="1877503"/>
          <a:ext cx="3200400" cy="347472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450F6330-CD8E-B14B-A97C-45480B17F2FD}"/>
              </a:ext>
            </a:extLst>
          </p:cNvPr>
          <p:cNvGrpSpPr/>
          <p:nvPr/>
        </p:nvGrpSpPr>
        <p:grpSpPr>
          <a:xfrm>
            <a:off x="4989238" y="3890890"/>
            <a:ext cx="4074752" cy="599411"/>
            <a:chOff x="6887438" y="-14976"/>
            <a:chExt cx="4074752" cy="599411"/>
          </a:xfrm>
          <a:noFill/>
        </p:grpSpPr>
        <p:sp>
          <p:nvSpPr>
            <p:cNvPr id="8" name="object 21">
              <a:extLst>
                <a:ext uri="{FF2B5EF4-FFF2-40B4-BE49-F238E27FC236}">
                  <a16:creationId xmlns:a16="http://schemas.microsoft.com/office/drawing/2014/main" id="{DF5DEAE1-D37A-3D40-AC9C-7FDB7C831DF0}"/>
                </a:ext>
              </a:extLst>
            </p:cNvPr>
            <p:cNvSpPr txBox="1"/>
            <p:nvPr/>
          </p:nvSpPr>
          <p:spPr>
            <a:xfrm>
              <a:off x="6887438" y="-14976"/>
              <a:ext cx="4074752" cy="587952"/>
            </a:xfrm>
            <a:prstGeom prst="rect">
              <a:avLst/>
            </a:prstGeom>
            <a:grpFill/>
            <a:ln w="12192">
              <a:noFill/>
            </a:ln>
          </p:spPr>
          <p:txBody>
            <a:bodyPr vert="horz" wrap="square" lIns="0" tIns="8226" rIns="0" bIns="0" rtlCol="0">
              <a:spAutoFit/>
            </a:bodyPr>
            <a:lstStyle/>
            <a:p>
              <a:pPr marL="0" marR="0" lvl="0" indent="0" algn="ctr" defTabSz="914400" rtl="0" eaLnBrk="1" fontAlgn="auto" latinLnBrk="0" hangingPunct="1">
                <a:lnSpc>
                  <a:spcPct val="100000"/>
                </a:lnSpc>
                <a:spcBef>
                  <a:spcPts val="65"/>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mn-ea"/>
                  <a:cs typeface="Arial"/>
                </a:rPr>
                <a:t>Treatment</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477969" marR="0" lvl="0" indent="0" algn="l" defTabSz="914400" rtl="0" eaLnBrk="1" fontAlgn="auto" latinLnBrk="0" hangingPunct="1">
                <a:lnSpc>
                  <a:spcPct val="100000"/>
                </a:lnSpc>
                <a:spcBef>
                  <a:spcPts val="99"/>
                </a:spcBef>
                <a:spcAft>
                  <a:spcPts val="0"/>
                </a:spcAft>
                <a:buClrTx/>
                <a:buSzTx/>
                <a:buFontTx/>
                <a:buNone/>
                <a:tabLst/>
                <a:defRPr/>
              </a:pPr>
              <a:r>
                <a:rPr kumimoji="0" lang="en-US" sz="1200" b="0" i="0" u="none" strike="noStrike" kern="1200" cap="none" spc="-3" normalizeH="0" baseline="0" noProof="0" dirty="0">
                  <a:ln>
                    <a:noFill/>
                  </a:ln>
                  <a:solidFill>
                    <a:srgbClr val="000000"/>
                  </a:solidFill>
                  <a:effectLst/>
                  <a:uLnTx/>
                  <a:uFillTx/>
                  <a:latin typeface="Arial"/>
                  <a:ea typeface="+mn-ea"/>
                  <a:cs typeface="Arial"/>
                </a:rPr>
                <a:t>Momelotinib</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477969" marR="0" lvl="0" indent="0" algn="l" defTabSz="914400" rtl="0" eaLnBrk="1" fontAlgn="auto" latinLnBrk="0" hangingPunct="1">
                <a:lnSpc>
                  <a:spcPct val="100000"/>
                </a:lnSpc>
                <a:spcBef>
                  <a:spcPts val="82"/>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Arial"/>
                </a:rPr>
                <a:t>Ruxolitinib→</a:t>
              </a:r>
              <a:r>
                <a:rPr kumimoji="0" lang="en-US" sz="1200" b="0" i="0" u="none" strike="noStrike" kern="1200" cap="none" spc="-3" normalizeH="0" baseline="0" noProof="0" dirty="0" err="1">
                  <a:ln>
                    <a:noFill/>
                  </a:ln>
                  <a:solidFill>
                    <a:srgbClr val="000000"/>
                  </a:solidFill>
                  <a:effectLst/>
                  <a:uLnTx/>
                  <a:uFillTx/>
                  <a:latin typeface="Arial"/>
                  <a:ea typeface="+mn-ea"/>
                  <a:cs typeface="Arial"/>
                </a:rPr>
                <a:t>Momelotinib</a:t>
              </a:r>
              <a:r>
                <a:rPr kumimoji="0" lang="en-US" sz="1200" b="0" i="0" u="none" strike="noStrike" kern="1200" cap="none" spc="-3" normalizeH="0" baseline="0" noProof="0" dirty="0">
                  <a:ln>
                    <a:noFill/>
                  </a:ln>
                  <a:solidFill>
                    <a:srgbClr val="000000"/>
                  </a:solidFill>
                  <a:effectLst/>
                  <a:uLnTx/>
                  <a:uFillTx/>
                  <a:latin typeface="Arial"/>
                  <a:ea typeface="+mn-ea"/>
                  <a:cs typeface="Arial"/>
                </a:rPr>
                <a:t> </a:t>
              </a:r>
              <a:r>
                <a:rPr kumimoji="0" lang="en-US" sz="1200" b="0" i="0" u="none" strike="noStrike" kern="1200" cap="none" spc="0" normalizeH="0" baseline="0" noProof="0" dirty="0">
                  <a:ln>
                    <a:noFill/>
                  </a:ln>
                  <a:solidFill>
                    <a:srgbClr val="000000"/>
                  </a:solidFill>
                  <a:effectLst/>
                  <a:uLnTx/>
                  <a:uFillTx/>
                  <a:latin typeface="Arial"/>
                  <a:ea typeface="+mn-ea"/>
                  <a:cs typeface="Arial"/>
                </a:rPr>
                <a:t>at week 24</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9" name="Picture 8">
              <a:extLst>
                <a:ext uri="{FF2B5EF4-FFF2-40B4-BE49-F238E27FC236}">
                  <a16:creationId xmlns:a16="http://schemas.microsoft.com/office/drawing/2014/main" id="{41EFF6BB-4AAD-BA46-B0B3-25EDE40A5D3C}"/>
                </a:ext>
              </a:extLst>
            </p:cNvPr>
            <p:cNvPicPr>
              <a:picLocks noChangeAspect="1"/>
            </p:cNvPicPr>
            <p:nvPr/>
          </p:nvPicPr>
          <p:blipFill>
            <a:blip r:embed="rId4"/>
            <a:stretch>
              <a:fillRect/>
            </a:stretch>
          </p:blipFill>
          <p:spPr>
            <a:xfrm>
              <a:off x="7053984" y="183114"/>
              <a:ext cx="171450" cy="238125"/>
            </a:xfrm>
            <a:prstGeom prst="rect">
              <a:avLst/>
            </a:prstGeom>
            <a:grpFill/>
          </p:spPr>
        </p:pic>
        <p:pic>
          <p:nvPicPr>
            <p:cNvPr id="10" name="Picture 9">
              <a:extLst>
                <a:ext uri="{FF2B5EF4-FFF2-40B4-BE49-F238E27FC236}">
                  <a16:creationId xmlns:a16="http://schemas.microsoft.com/office/drawing/2014/main" id="{5F9ABD0D-C23B-9D49-8863-BEACD25B7B4F}"/>
                </a:ext>
              </a:extLst>
            </p:cNvPr>
            <p:cNvPicPr>
              <a:picLocks noChangeAspect="1"/>
            </p:cNvPicPr>
            <p:nvPr/>
          </p:nvPicPr>
          <p:blipFill>
            <a:blip r:embed="rId5"/>
            <a:stretch>
              <a:fillRect/>
            </a:stretch>
          </p:blipFill>
          <p:spPr>
            <a:xfrm>
              <a:off x="7058746" y="374885"/>
              <a:ext cx="161925" cy="209550"/>
            </a:xfrm>
            <a:prstGeom prst="rect">
              <a:avLst/>
            </a:prstGeom>
            <a:grpFill/>
          </p:spPr>
        </p:pic>
      </p:grpSp>
      <p:sp>
        <p:nvSpPr>
          <p:cNvPr id="12" name="TextBox 11">
            <a:extLst>
              <a:ext uri="{FF2B5EF4-FFF2-40B4-BE49-F238E27FC236}">
                <a16:creationId xmlns:a16="http://schemas.microsoft.com/office/drawing/2014/main" id="{D2F3845D-BF7A-7A49-BAC0-7D03EB0D4EAE}"/>
              </a:ext>
            </a:extLst>
          </p:cNvPr>
          <p:cNvSpPr txBox="1"/>
          <p:nvPr/>
        </p:nvSpPr>
        <p:spPr>
          <a:xfrm>
            <a:off x="2460888" y="2453958"/>
            <a:ext cx="13772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Nominal  </a:t>
            </a:r>
            <a:r>
              <a:rPr kumimoji="0" lang="en-US" sz="1100" b="0" i="1" u="none" strike="noStrike" kern="1200" cap="none" spc="0" normalizeH="0" baseline="0" noProof="0">
                <a:ln>
                  <a:noFill/>
                </a:ln>
                <a:solidFill>
                  <a:srgbClr val="000000"/>
                </a:solidFill>
                <a:effectLst/>
                <a:uLnTx/>
                <a:uFillTx/>
                <a:latin typeface="Arial" panose="020B0604020202020204"/>
                <a:ea typeface="+mn-ea"/>
                <a:cs typeface="+mn-cs"/>
              </a:rPr>
              <a:t>P</a:t>
            </a: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&lt;0.001</a:t>
            </a:r>
          </a:p>
        </p:txBody>
      </p:sp>
      <p:sp>
        <p:nvSpPr>
          <p:cNvPr id="13" name="object 21">
            <a:extLst>
              <a:ext uri="{FF2B5EF4-FFF2-40B4-BE49-F238E27FC236}">
                <a16:creationId xmlns:a16="http://schemas.microsoft.com/office/drawing/2014/main" id="{1979D0BA-D4DA-D547-93BE-F305974D03A1}"/>
              </a:ext>
            </a:extLst>
          </p:cNvPr>
          <p:cNvSpPr txBox="1"/>
          <p:nvPr/>
        </p:nvSpPr>
        <p:spPr>
          <a:xfrm>
            <a:off x="911882" y="5067979"/>
            <a:ext cx="3075593" cy="192972"/>
          </a:xfrm>
          <a:prstGeom prst="rect">
            <a:avLst/>
          </a:prstGeom>
          <a:solidFill>
            <a:schemeClr val="bg1"/>
          </a:solidFill>
          <a:ln w="12192">
            <a:noFill/>
          </a:ln>
        </p:spPr>
        <p:txBody>
          <a:bodyPr vert="horz" wrap="square" lIns="0" tIns="8226" rIns="0" bIns="0" rtlCol="0">
            <a:spAutoFit/>
          </a:bodyPr>
          <a:lstStyle/>
          <a:p>
            <a:pPr marL="477969" marR="0" lvl="0" indent="0" algn="l" defTabSz="914400" rtl="0" eaLnBrk="1" fontAlgn="auto" latinLnBrk="0" hangingPunct="1">
              <a:lnSpc>
                <a:spcPct val="100000"/>
              </a:lnSpc>
              <a:spcBef>
                <a:spcPts val="99"/>
              </a:spcBef>
              <a:spcAft>
                <a:spcPts val="0"/>
              </a:spcAft>
              <a:buClrTx/>
              <a:buSzTx/>
              <a:buFontTx/>
              <a:buNone/>
              <a:tabLst/>
              <a:defRPr/>
            </a:pPr>
            <a:r>
              <a:rPr kumimoji="0" lang="en-US" sz="1200" b="0" i="0" u="none" strike="noStrike" kern="1200" cap="none" spc="-3" normalizeH="0" baseline="0" noProof="0" dirty="0">
                <a:ln>
                  <a:noFill/>
                </a:ln>
                <a:solidFill>
                  <a:srgbClr val="000000"/>
                </a:solidFill>
                <a:effectLst/>
                <a:uLnTx/>
                <a:uFillTx/>
                <a:latin typeface="Arial"/>
                <a:ea typeface="+mn-ea"/>
                <a:cs typeface="Arial"/>
              </a:rPr>
              <a:t>Momelotinib</a:t>
            </a:r>
            <a:r>
              <a:rPr kumimoji="0" lang="en-US" sz="1200" b="0" i="0" u="none" strike="noStrike" kern="1200" cap="none" spc="0" normalizeH="0" baseline="0" noProof="0" dirty="0">
                <a:ln>
                  <a:noFill/>
                </a:ln>
                <a:solidFill>
                  <a:srgbClr val="000000"/>
                </a:solidFill>
                <a:effectLst/>
                <a:uLnTx/>
                <a:uFillTx/>
                <a:latin typeface="Arial"/>
                <a:ea typeface="+mn-ea"/>
                <a:cs typeface="Arial"/>
              </a:rPr>
              <a:t>        Ruxolitinib</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364F9DD9-8E3E-EB4C-898E-8752A22F71C5}"/>
              </a:ext>
            </a:extLst>
          </p:cNvPr>
          <p:cNvSpPr/>
          <p:nvPr/>
        </p:nvSpPr>
        <p:spPr>
          <a:xfrm>
            <a:off x="1242543" y="5118745"/>
            <a:ext cx="91440" cy="91440"/>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48A791EE-96FD-014C-A881-A17D43916E0F}"/>
              </a:ext>
            </a:extLst>
          </p:cNvPr>
          <p:cNvSpPr/>
          <p:nvPr/>
        </p:nvSpPr>
        <p:spPr>
          <a:xfrm>
            <a:off x="2402843" y="5118745"/>
            <a:ext cx="91440" cy="91440"/>
          </a:xfrm>
          <a:prstGeom prst="rect">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BD5CF2AC-C98B-574E-BE25-639E44A5E641}"/>
              </a:ext>
            </a:extLst>
          </p:cNvPr>
          <p:cNvSpPr txBox="1"/>
          <p:nvPr/>
        </p:nvSpPr>
        <p:spPr>
          <a:xfrm>
            <a:off x="863823" y="5352223"/>
            <a:ext cx="19370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569"/>
                </a:solidFill>
                <a:effectLst/>
                <a:uLnTx/>
                <a:uFillTx/>
                <a:latin typeface="Arial" panose="020B0604020202020204"/>
                <a:ea typeface="+mn-ea"/>
                <a:cs typeface="+mn-cs"/>
              </a:rPr>
              <a:t>Baseline TI </a:t>
            </a:r>
            <a:r>
              <a:rPr kumimoji="0" lang="en-US" sz="1600" b="1" i="0" u="none" strike="noStrike" kern="1200" cap="none" spc="0" normalizeH="0" baseline="0" noProof="0" dirty="0" err="1">
                <a:ln>
                  <a:noFill/>
                </a:ln>
                <a:solidFill>
                  <a:srgbClr val="002569"/>
                </a:solidFill>
                <a:effectLst/>
                <a:uLnTx/>
                <a:uFillTx/>
                <a:latin typeface="Arial" panose="020B0604020202020204"/>
                <a:ea typeface="+mn-ea"/>
                <a:cs typeface="+mn-cs"/>
              </a:rPr>
              <a:t>rate</a:t>
            </a:r>
            <a:r>
              <a:rPr kumimoji="0" lang="en-US" sz="1600" b="1" i="0" u="none" strike="noStrike" kern="1200" cap="none" spc="0" normalizeH="0" baseline="30000" noProof="0" dirty="0" err="1">
                <a:ln>
                  <a:noFill/>
                </a:ln>
                <a:solidFill>
                  <a:srgbClr val="002569"/>
                </a:solidFill>
                <a:effectLst/>
                <a:uLnTx/>
                <a:uFillTx/>
                <a:latin typeface="Arial" panose="020B0604020202020204"/>
                <a:ea typeface="+mn-ea"/>
                <a:cs typeface="+mn-cs"/>
              </a:rPr>
              <a:t>1</a:t>
            </a:r>
            <a:r>
              <a:rPr kumimoji="0" lang="en-US" sz="1600" b="1" i="0" u="none" strike="noStrike" kern="1200" cap="none" spc="0" normalizeH="0" baseline="0" noProof="0" dirty="0">
                <a:ln>
                  <a:noFill/>
                </a:ln>
                <a:solidFill>
                  <a:srgbClr val="002569"/>
                </a:solidFill>
                <a:effectLst/>
                <a:uLnTx/>
                <a:uFillTx/>
                <a:latin typeface="Arial" panose="020B0604020202020204"/>
                <a:ea typeface="+mn-ea"/>
                <a:cs typeface="+mn-cs"/>
              </a:rPr>
              <a:t>:</a:t>
            </a:r>
          </a:p>
          <a:p>
            <a:pPr marL="233363" marR="0" lvl="0" indent="-233363"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569"/>
                </a:solidFill>
                <a:effectLst/>
                <a:uLnTx/>
                <a:uFillTx/>
                <a:latin typeface="Arial" panose="020B0604020202020204"/>
                <a:ea typeface="+mn-ea"/>
                <a:cs typeface="+mn-cs"/>
              </a:rPr>
              <a:t>Momelotinib 68%</a:t>
            </a:r>
          </a:p>
          <a:p>
            <a:pPr marL="233363" marR="0" lvl="0" indent="-233363" algn="l" defTabSz="914400" rtl="0" eaLnBrk="1" fontAlgn="auto" latinLnBrk="0" hangingPunct="1">
              <a:lnSpc>
                <a:spcPct val="100000"/>
              </a:lnSpc>
              <a:spcBef>
                <a:spcPts val="0"/>
              </a:spcBef>
              <a:spcAft>
                <a:spcPts val="0"/>
              </a:spcAft>
              <a:buClr>
                <a:srgbClr val="272524"/>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569"/>
                </a:solidFill>
                <a:effectLst/>
                <a:uLnTx/>
                <a:uFillTx/>
                <a:latin typeface="Arial" panose="020B0604020202020204"/>
                <a:ea typeface="+mn-ea"/>
                <a:cs typeface="+mn-cs"/>
              </a:rPr>
              <a:t>Ruxolitinib 70% </a:t>
            </a:r>
          </a:p>
        </p:txBody>
      </p:sp>
      <p:sp>
        <p:nvSpPr>
          <p:cNvPr id="17" name="TextBox 16">
            <a:extLst>
              <a:ext uri="{FF2B5EF4-FFF2-40B4-BE49-F238E27FC236}">
                <a16:creationId xmlns:a16="http://schemas.microsoft.com/office/drawing/2014/main" id="{225F05D9-17C6-AC44-8465-03C31FFAA3D8}"/>
              </a:ext>
            </a:extLst>
          </p:cNvPr>
          <p:cNvSpPr txBox="1"/>
          <p:nvPr/>
        </p:nvSpPr>
        <p:spPr>
          <a:xfrm>
            <a:off x="386675" y="1355427"/>
            <a:ext cx="3600800"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B1FFF9"/>
              </a:buClr>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Baseline TI rate was maintained with momelotinib</a:t>
            </a:r>
            <a:r>
              <a:rPr kumimoji="0" lang="en-US" sz="1600" b="0" i="0" u="none" strike="noStrike" kern="1200" cap="none" spc="0" normalizeH="0" baseline="30000" noProof="0">
                <a:ln>
                  <a:noFill/>
                </a:ln>
                <a:solidFill>
                  <a:srgbClr val="000000"/>
                </a:solidFill>
                <a:effectLst/>
                <a:uLnTx/>
                <a:uFillTx/>
                <a:latin typeface="Arial" panose="020B0604020202020204"/>
                <a:ea typeface="+mn-ea"/>
                <a:cs typeface="+mn-cs"/>
              </a:rPr>
              <a:t>1</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Text Placeholder 2">
            <a:extLst>
              <a:ext uri="{FF2B5EF4-FFF2-40B4-BE49-F238E27FC236}">
                <a16:creationId xmlns:a16="http://schemas.microsoft.com/office/drawing/2014/main" id="{82D336ED-EE3E-D441-9B7A-9165F8504305}"/>
              </a:ext>
            </a:extLst>
          </p:cNvPr>
          <p:cNvSpPr txBox="1">
            <a:spLocks/>
          </p:cNvSpPr>
          <p:nvPr/>
        </p:nvSpPr>
        <p:spPr>
          <a:xfrm>
            <a:off x="698400" y="6062472"/>
            <a:ext cx="5631280" cy="597600"/>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675" kern="1200">
                <a:solidFill>
                  <a:srgbClr val="272524"/>
                </a:solidFill>
                <a:latin typeface="+mn-lt"/>
                <a:ea typeface="+mn-ea"/>
                <a:cs typeface="+mn-cs"/>
              </a:defRPr>
            </a:lvl1pPr>
            <a:lvl2pPr marL="342900" indent="0" algn="l" defTabSz="914400" rtl="0" eaLnBrk="1" latinLnBrk="0" hangingPunct="1">
              <a:lnSpc>
                <a:spcPct val="100000"/>
              </a:lnSpc>
              <a:spcBef>
                <a:spcPts val="0"/>
              </a:spcBef>
              <a:spcAft>
                <a:spcPts val="600"/>
              </a:spcAft>
              <a:buFont typeface="Arial" panose="020B0604020202020204" pitchFamily="34" charset="0"/>
              <a:buNone/>
              <a:tabLst/>
              <a:defRPr sz="750" kern="1200">
                <a:solidFill>
                  <a:srgbClr val="272524"/>
                </a:solidFill>
                <a:latin typeface="+mn-lt"/>
                <a:ea typeface="+mn-ea"/>
                <a:cs typeface="+mn-cs"/>
              </a:defRPr>
            </a:lvl2pPr>
            <a:lvl3pPr marL="685800" indent="0" algn="l" defTabSz="914400" rtl="0" eaLnBrk="1" latinLnBrk="0" hangingPunct="1">
              <a:lnSpc>
                <a:spcPct val="100000"/>
              </a:lnSpc>
              <a:spcBef>
                <a:spcPts val="0"/>
              </a:spcBef>
              <a:spcAft>
                <a:spcPts val="600"/>
              </a:spcAft>
              <a:buFont typeface="System Font Regular"/>
              <a:buNone/>
              <a:tabLst/>
              <a:defRPr sz="750" kern="1200">
                <a:solidFill>
                  <a:srgbClr val="272524"/>
                </a:solidFill>
                <a:latin typeface="+mn-lt"/>
                <a:ea typeface="+mn-ea"/>
                <a:cs typeface="+mn-cs"/>
              </a:defRPr>
            </a:lvl3pPr>
            <a:lvl4pPr marL="1028700" indent="0" algn="l" defTabSz="914400" rtl="0" eaLnBrk="1" latinLnBrk="0" hangingPunct="1">
              <a:lnSpc>
                <a:spcPct val="100000"/>
              </a:lnSpc>
              <a:spcBef>
                <a:spcPts val="0"/>
              </a:spcBef>
              <a:spcAft>
                <a:spcPts val="600"/>
              </a:spcAft>
              <a:buFont typeface="Arial" panose="020B0604020202020204" pitchFamily="34" charset="0"/>
              <a:buNone/>
              <a:tabLst/>
              <a:defRPr sz="750" kern="1200">
                <a:solidFill>
                  <a:srgbClr val="272524"/>
                </a:solidFill>
                <a:latin typeface="+mn-lt"/>
                <a:ea typeface="+mn-ea"/>
                <a:cs typeface="+mn-cs"/>
              </a:defRPr>
            </a:lvl4pPr>
            <a:lvl5pPr marL="1371600" indent="0" algn="l" defTabSz="914400" rtl="0" eaLnBrk="1" latinLnBrk="0" hangingPunct="1">
              <a:lnSpc>
                <a:spcPct val="100000"/>
              </a:lnSpc>
              <a:spcBef>
                <a:spcPts val="0"/>
              </a:spcBef>
              <a:spcAft>
                <a:spcPts val="600"/>
              </a:spcAft>
              <a:buFont typeface="System Font Regular"/>
              <a:buNone/>
              <a:tabLst/>
              <a:defRPr sz="75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MMB, momelotinib; RUX, ruxolitinib; TI, transfusion independence.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1. Mesa RA, et al</a:t>
            </a:r>
            <a:r>
              <a:rPr kumimoji="0" lang="en-US" sz="675" b="0" i="1" u="none" strike="noStrike" kern="1200" cap="none" spc="0" normalizeH="0" baseline="0" noProof="0" dirty="0">
                <a:ln>
                  <a:noFill/>
                </a:ln>
                <a:solidFill>
                  <a:srgbClr val="272524"/>
                </a:solidFill>
                <a:effectLst/>
                <a:uLnTx/>
                <a:uFillTx/>
                <a:latin typeface="Arial" panose="020B0604020202020204"/>
                <a:ea typeface="+mn-ea"/>
                <a:cs typeface="+mn-cs"/>
              </a:rPr>
              <a:t>. J Clin Oncol</a:t>
            </a:r>
            <a:r>
              <a:rPr kumimoji="0" lang="en-US" sz="675" b="0" i="0" u="none" strike="noStrike" kern="1200" cap="none" spc="0" normalizeH="0" baseline="0" noProof="0" dirty="0">
                <a:ln>
                  <a:noFill/>
                </a:ln>
                <a:solidFill>
                  <a:srgbClr val="272524"/>
                </a:solidFill>
                <a:effectLst/>
                <a:uLnTx/>
                <a:uFillTx/>
                <a:latin typeface="Arial" panose="020B0604020202020204"/>
                <a:ea typeface="+mn-ea"/>
                <a:cs typeface="+mn-cs"/>
              </a:rPr>
              <a:t>. 2017;35:3844-3850; 2. Verstovsek S, et al. ASH 2020. Abstract 54.</a:t>
            </a:r>
          </a:p>
        </p:txBody>
      </p:sp>
      <p:pic>
        <p:nvPicPr>
          <p:cNvPr id="19" name="Picture 18" descr="A picture containing diagram&#10;&#10;Description automatically generated">
            <a:extLst>
              <a:ext uri="{FF2B5EF4-FFF2-40B4-BE49-F238E27FC236}">
                <a16:creationId xmlns:a16="http://schemas.microsoft.com/office/drawing/2014/main" id="{CE4E985B-19BF-494C-9FAF-B17D7678497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11195" b="15278"/>
          <a:stretch/>
        </p:blipFill>
        <p:spPr>
          <a:xfrm>
            <a:off x="4912926" y="1355274"/>
            <a:ext cx="7113593" cy="4947984"/>
          </a:xfrm>
          <a:prstGeom prst="rect">
            <a:avLst/>
          </a:prstGeom>
        </p:spPr>
      </p:pic>
      <p:sp>
        <p:nvSpPr>
          <p:cNvPr id="11" name="TextBox 10">
            <a:extLst>
              <a:ext uri="{FF2B5EF4-FFF2-40B4-BE49-F238E27FC236}">
                <a16:creationId xmlns:a16="http://schemas.microsoft.com/office/drawing/2014/main" id="{65B5D57E-E014-B842-8FE3-A0167297A2DC}"/>
              </a:ext>
            </a:extLst>
          </p:cNvPr>
          <p:cNvSpPr txBox="1"/>
          <p:nvPr/>
        </p:nvSpPr>
        <p:spPr>
          <a:xfrm>
            <a:off x="7350535" y="759040"/>
            <a:ext cx="4074752"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B1FFF9"/>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Median duration of TI was not reached</a:t>
            </a:r>
            <a:r>
              <a:rPr kumimoji="0" lang="en-US" sz="1600" b="0" i="0" u="none" strike="noStrike" kern="1200" cap="none" spc="0" normalizeH="0" baseline="30000" noProof="0" dirty="0">
                <a:ln>
                  <a:noFill/>
                </a:ln>
                <a:solidFill>
                  <a:srgbClr val="000000"/>
                </a:solidFill>
                <a:effectLst/>
                <a:uLnTx/>
                <a:uFillTx/>
                <a:latin typeface="Arial" panose="020B0604020202020204"/>
                <a:ea typeface="+mn-ea"/>
                <a:cs typeface="+mn-cs"/>
              </a:rPr>
              <a:t>2</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B1FFF9"/>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Follow-up &gt;3 y</a:t>
            </a:r>
          </a:p>
        </p:txBody>
      </p:sp>
    </p:spTree>
    <p:extLst>
      <p:ext uri="{BB962C8B-B14F-4D97-AF65-F5344CB8AC3E}">
        <p14:creationId xmlns:p14="http://schemas.microsoft.com/office/powerpoint/2010/main" val="26484747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32B1B104-3D33-A1DC-0540-8F3313597B0A}"/>
              </a:ext>
            </a:extLst>
          </p:cNvPr>
          <p:cNvGrpSpPr/>
          <p:nvPr/>
        </p:nvGrpSpPr>
        <p:grpSpPr>
          <a:xfrm>
            <a:off x="467904" y="1613994"/>
            <a:ext cx="11418439" cy="2116472"/>
            <a:chOff x="263525" y="1562963"/>
            <a:chExt cx="11864037" cy="3120406"/>
          </a:xfrm>
        </p:grpSpPr>
        <p:cxnSp>
          <p:nvCxnSpPr>
            <p:cNvPr id="2" name="Straight Connector 1">
              <a:extLst>
                <a:ext uri="{FF2B5EF4-FFF2-40B4-BE49-F238E27FC236}">
                  <a16:creationId xmlns:a16="http://schemas.microsoft.com/office/drawing/2014/main" id="{04A84754-AF13-3805-DF45-C5A15E39C396}"/>
                </a:ext>
              </a:extLst>
            </p:cNvPr>
            <p:cNvCxnSpPr>
              <a:cxnSpLocks/>
              <a:stCxn id="28" idx="3"/>
              <a:endCxn id="7" idx="1"/>
            </p:cNvCxnSpPr>
            <p:nvPr/>
          </p:nvCxnSpPr>
          <p:spPr>
            <a:xfrm>
              <a:off x="10646133" y="2821855"/>
              <a:ext cx="1037123" cy="0"/>
            </a:xfrm>
            <a:prstGeom prst="line">
              <a:avLst/>
            </a:prstGeom>
            <a:noFill/>
            <a:ln w="19050" cap="sq" cmpd="sng" algn="ctr">
              <a:solidFill>
                <a:srgbClr val="383A3B"/>
              </a:solidFill>
              <a:prstDash val="solid"/>
              <a:miter lim="800000"/>
            </a:ln>
            <a:effectLst/>
          </p:spPr>
        </p:cxnSp>
        <p:sp>
          <p:nvSpPr>
            <p:cNvPr id="4" name="Rectangle 3">
              <a:extLst>
                <a:ext uri="{FF2B5EF4-FFF2-40B4-BE49-F238E27FC236}">
                  <a16:creationId xmlns:a16="http://schemas.microsoft.com/office/drawing/2014/main" id="{8BAECFFD-13B5-60B5-9C3A-7575356C3072}"/>
                </a:ext>
              </a:extLst>
            </p:cNvPr>
            <p:cNvSpPr/>
            <p:nvPr/>
          </p:nvSpPr>
          <p:spPr>
            <a:xfrm>
              <a:off x="4680259" y="2273759"/>
              <a:ext cx="5039272" cy="1096197"/>
            </a:xfrm>
            <a:prstGeom prst="rect">
              <a:avLst/>
            </a:prstGeom>
            <a:noFill/>
            <a:ln w="19050" cap="flat" cmpd="sng" algn="ctr">
              <a:solidFill>
                <a:srgbClr val="383A3B"/>
              </a:solid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cxnSp>
          <p:nvCxnSpPr>
            <p:cNvPr id="5" name="Straight Connector 4">
              <a:extLst>
                <a:ext uri="{FF2B5EF4-FFF2-40B4-BE49-F238E27FC236}">
                  <a16:creationId xmlns:a16="http://schemas.microsoft.com/office/drawing/2014/main" id="{F765CE97-7B16-E265-1576-14DBDFD76451}"/>
                </a:ext>
              </a:extLst>
            </p:cNvPr>
            <p:cNvCxnSpPr>
              <a:cxnSpLocks/>
            </p:cNvCxnSpPr>
            <p:nvPr/>
          </p:nvCxnSpPr>
          <p:spPr>
            <a:xfrm flipH="1" flipV="1">
              <a:off x="2658583" y="2821857"/>
              <a:ext cx="2018428" cy="1"/>
            </a:xfrm>
            <a:prstGeom prst="line">
              <a:avLst/>
            </a:prstGeom>
            <a:noFill/>
            <a:ln w="19050" cap="flat" cmpd="sng" algn="ctr">
              <a:solidFill>
                <a:srgbClr val="383A3B"/>
              </a:solidFill>
              <a:prstDash val="solid"/>
              <a:miter lim="800000"/>
            </a:ln>
            <a:effectLst/>
          </p:spPr>
        </p:cxnSp>
        <p:sp>
          <p:nvSpPr>
            <p:cNvPr id="6" name="Rectangle 5">
              <a:extLst>
                <a:ext uri="{FF2B5EF4-FFF2-40B4-BE49-F238E27FC236}">
                  <a16:creationId xmlns:a16="http://schemas.microsoft.com/office/drawing/2014/main" id="{F234D3E0-5C29-46EC-86B5-8D9B21A511C2}"/>
                </a:ext>
              </a:extLst>
            </p:cNvPr>
            <p:cNvSpPr/>
            <p:nvPr/>
          </p:nvSpPr>
          <p:spPr>
            <a:xfrm>
              <a:off x="2811156" y="2904368"/>
              <a:ext cx="1836122" cy="331588"/>
            </a:xfrm>
            <a:prstGeom prst="rect">
              <a:avLst/>
            </a:prstGeom>
            <a:noFill/>
          </p:spPr>
          <p:txBody>
            <a:bodyPr wrap="square">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2:1 randomization</a:t>
              </a:r>
            </a:p>
          </p:txBody>
        </p:sp>
        <p:sp>
          <p:nvSpPr>
            <p:cNvPr id="7" name="Diamond 6">
              <a:extLst>
                <a:ext uri="{FF2B5EF4-FFF2-40B4-BE49-F238E27FC236}">
                  <a16:creationId xmlns:a16="http://schemas.microsoft.com/office/drawing/2014/main" id="{BAD42243-837B-6960-5750-A2A111AB7FEC}"/>
                </a:ext>
              </a:extLst>
            </p:cNvPr>
            <p:cNvSpPr/>
            <p:nvPr/>
          </p:nvSpPr>
          <p:spPr>
            <a:xfrm>
              <a:off x="11683256" y="2677274"/>
              <a:ext cx="245219" cy="289165"/>
            </a:xfrm>
            <a:prstGeom prst="diamond">
              <a:avLst/>
            </a:prstGeom>
            <a:solidFill>
              <a:srgbClr val="383A3B"/>
            </a:solidFill>
            <a:ln w="6350" cap="flat" cmpd="sng" algn="ctr">
              <a:solidFill>
                <a:srgbClr val="383A3B"/>
              </a:solid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Geneva" charset="0"/>
                <a:cs typeface="Arial" panose="020B0604020202020204" pitchFamily="34" charset="0"/>
              </a:endParaRPr>
            </a:p>
          </p:txBody>
        </p:sp>
        <p:cxnSp>
          <p:nvCxnSpPr>
            <p:cNvPr id="8" name="Straight Connector 7">
              <a:extLst>
                <a:ext uri="{FF2B5EF4-FFF2-40B4-BE49-F238E27FC236}">
                  <a16:creationId xmlns:a16="http://schemas.microsoft.com/office/drawing/2014/main" id="{AF7556CE-F8F8-5664-178A-AD5C87EBDDA5}"/>
                </a:ext>
              </a:extLst>
            </p:cNvPr>
            <p:cNvCxnSpPr>
              <a:cxnSpLocks/>
            </p:cNvCxnSpPr>
            <p:nvPr/>
          </p:nvCxnSpPr>
          <p:spPr>
            <a:xfrm>
              <a:off x="4905350" y="4048143"/>
              <a:ext cx="5900764" cy="0"/>
            </a:xfrm>
            <a:prstGeom prst="line">
              <a:avLst/>
            </a:prstGeom>
            <a:noFill/>
            <a:ln w="12700" cap="sq" cmpd="sng" algn="ctr">
              <a:solidFill>
                <a:srgbClr val="383A3B">
                  <a:lumMod val="50000"/>
                  <a:lumOff val="50000"/>
                </a:srgbClr>
              </a:solidFill>
              <a:prstDash val="solid"/>
              <a:miter lim="800000"/>
            </a:ln>
            <a:effectLst/>
          </p:spPr>
        </p:cxnSp>
        <p:cxnSp>
          <p:nvCxnSpPr>
            <p:cNvPr id="9" name="Straight Connector 8">
              <a:extLst>
                <a:ext uri="{FF2B5EF4-FFF2-40B4-BE49-F238E27FC236}">
                  <a16:creationId xmlns:a16="http://schemas.microsoft.com/office/drawing/2014/main" id="{3BF1366D-8FC8-31C2-3BC4-3A474994BBB1}"/>
                </a:ext>
              </a:extLst>
            </p:cNvPr>
            <p:cNvCxnSpPr>
              <a:cxnSpLocks/>
            </p:cNvCxnSpPr>
            <p:nvPr/>
          </p:nvCxnSpPr>
          <p:spPr>
            <a:xfrm flipV="1">
              <a:off x="4905349" y="3865263"/>
              <a:ext cx="0" cy="182880"/>
            </a:xfrm>
            <a:prstGeom prst="line">
              <a:avLst/>
            </a:prstGeom>
            <a:noFill/>
            <a:ln w="12700" cap="sq" cmpd="sng" algn="ctr">
              <a:solidFill>
                <a:srgbClr val="383A3B">
                  <a:lumMod val="50000"/>
                  <a:lumOff val="50000"/>
                </a:srgbClr>
              </a:solidFill>
              <a:prstDash val="solid"/>
              <a:miter lim="800000"/>
            </a:ln>
            <a:effectLst/>
          </p:spPr>
        </p:cxnSp>
        <p:cxnSp>
          <p:nvCxnSpPr>
            <p:cNvPr id="13" name="Straight Connector 12">
              <a:extLst>
                <a:ext uri="{FF2B5EF4-FFF2-40B4-BE49-F238E27FC236}">
                  <a16:creationId xmlns:a16="http://schemas.microsoft.com/office/drawing/2014/main" id="{34C9E95F-52E3-ECD5-BA71-E2C2003E76F8}"/>
                </a:ext>
              </a:extLst>
            </p:cNvPr>
            <p:cNvCxnSpPr>
              <a:cxnSpLocks/>
            </p:cNvCxnSpPr>
            <p:nvPr/>
          </p:nvCxnSpPr>
          <p:spPr>
            <a:xfrm flipV="1">
              <a:off x="11677763" y="3865263"/>
              <a:ext cx="0" cy="182880"/>
            </a:xfrm>
            <a:prstGeom prst="line">
              <a:avLst/>
            </a:prstGeom>
            <a:noFill/>
            <a:ln w="12700" cap="sq" cmpd="sng" algn="ctr">
              <a:solidFill>
                <a:srgbClr val="383A3B">
                  <a:lumMod val="50000"/>
                  <a:lumOff val="50000"/>
                </a:srgbClr>
              </a:solidFill>
              <a:prstDash val="solid"/>
              <a:miter lim="800000"/>
            </a:ln>
            <a:effectLst/>
          </p:spPr>
        </p:cxnSp>
        <p:cxnSp>
          <p:nvCxnSpPr>
            <p:cNvPr id="14" name="Straight Connector 13">
              <a:extLst>
                <a:ext uri="{FF2B5EF4-FFF2-40B4-BE49-F238E27FC236}">
                  <a16:creationId xmlns:a16="http://schemas.microsoft.com/office/drawing/2014/main" id="{360BCBD0-B09C-45A4-01D3-66B8B211D8EC}"/>
                </a:ext>
              </a:extLst>
            </p:cNvPr>
            <p:cNvCxnSpPr>
              <a:cxnSpLocks/>
            </p:cNvCxnSpPr>
            <p:nvPr/>
          </p:nvCxnSpPr>
          <p:spPr>
            <a:xfrm>
              <a:off x="10894219" y="4050107"/>
              <a:ext cx="783544" cy="0"/>
            </a:xfrm>
            <a:prstGeom prst="line">
              <a:avLst/>
            </a:prstGeom>
            <a:noFill/>
            <a:ln w="12700" cap="sq" cmpd="sng" algn="ctr">
              <a:solidFill>
                <a:srgbClr val="383A3B">
                  <a:lumMod val="50000"/>
                  <a:lumOff val="50000"/>
                </a:srgbClr>
              </a:solidFill>
              <a:prstDash val="solid"/>
              <a:miter lim="800000"/>
            </a:ln>
            <a:effectLst/>
          </p:spPr>
        </p:cxnSp>
        <p:grpSp>
          <p:nvGrpSpPr>
            <p:cNvPr id="16" name="Group 15">
              <a:extLst>
                <a:ext uri="{FF2B5EF4-FFF2-40B4-BE49-F238E27FC236}">
                  <a16:creationId xmlns:a16="http://schemas.microsoft.com/office/drawing/2014/main" id="{CEC59D36-E2B8-5DDC-DED0-17D21A624D0C}"/>
                </a:ext>
              </a:extLst>
            </p:cNvPr>
            <p:cNvGrpSpPr/>
            <p:nvPr/>
          </p:nvGrpSpPr>
          <p:grpSpPr>
            <a:xfrm>
              <a:off x="10771171" y="3970218"/>
              <a:ext cx="157845" cy="155855"/>
              <a:chOff x="10771170" y="3259753"/>
              <a:chExt cx="157845" cy="227085"/>
            </a:xfrm>
          </p:grpSpPr>
          <p:cxnSp>
            <p:nvCxnSpPr>
              <p:cNvPr id="17" name="Straight Connector 16">
                <a:extLst>
                  <a:ext uri="{FF2B5EF4-FFF2-40B4-BE49-F238E27FC236}">
                    <a16:creationId xmlns:a16="http://schemas.microsoft.com/office/drawing/2014/main" id="{BBBB76EC-5F76-2439-C6D1-92D9F1543B70}"/>
                  </a:ext>
                </a:extLst>
              </p:cNvPr>
              <p:cNvCxnSpPr>
                <a:cxnSpLocks/>
              </p:cNvCxnSpPr>
              <p:nvPr/>
            </p:nvCxnSpPr>
            <p:spPr>
              <a:xfrm flipV="1">
                <a:off x="10771170" y="3259753"/>
                <a:ext cx="90386" cy="227085"/>
              </a:xfrm>
              <a:prstGeom prst="line">
                <a:avLst/>
              </a:prstGeom>
              <a:noFill/>
              <a:ln w="12700" cap="sq" cmpd="sng" algn="ctr">
                <a:solidFill>
                  <a:srgbClr val="383A3B">
                    <a:lumMod val="50000"/>
                    <a:lumOff val="50000"/>
                  </a:srgbClr>
                </a:solidFill>
                <a:prstDash val="solid"/>
                <a:miter lim="800000"/>
              </a:ln>
              <a:effectLst/>
            </p:spPr>
          </p:cxnSp>
          <p:cxnSp>
            <p:nvCxnSpPr>
              <p:cNvPr id="18" name="Straight Connector 17">
                <a:extLst>
                  <a:ext uri="{FF2B5EF4-FFF2-40B4-BE49-F238E27FC236}">
                    <a16:creationId xmlns:a16="http://schemas.microsoft.com/office/drawing/2014/main" id="{A49891F6-2462-DB86-F7ED-632F24F3EBCF}"/>
                  </a:ext>
                </a:extLst>
              </p:cNvPr>
              <p:cNvCxnSpPr>
                <a:cxnSpLocks/>
              </p:cNvCxnSpPr>
              <p:nvPr/>
            </p:nvCxnSpPr>
            <p:spPr>
              <a:xfrm flipV="1">
                <a:off x="10838629" y="3259753"/>
                <a:ext cx="90386" cy="227085"/>
              </a:xfrm>
              <a:prstGeom prst="line">
                <a:avLst/>
              </a:prstGeom>
              <a:noFill/>
              <a:ln w="12700" cap="sq" cmpd="sng" algn="ctr">
                <a:solidFill>
                  <a:srgbClr val="383A3B">
                    <a:lumMod val="50000"/>
                    <a:lumOff val="50000"/>
                  </a:srgbClr>
                </a:solidFill>
                <a:prstDash val="solid"/>
                <a:miter lim="800000"/>
              </a:ln>
              <a:effectLst/>
            </p:spPr>
          </p:cxnSp>
        </p:grpSp>
        <p:sp>
          <p:nvSpPr>
            <p:cNvPr id="19" name="Rectangle 18">
              <a:extLst>
                <a:ext uri="{FF2B5EF4-FFF2-40B4-BE49-F238E27FC236}">
                  <a16:creationId xmlns:a16="http://schemas.microsoft.com/office/drawing/2014/main" id="{92B4D3D4-5E38-721F-4CBD-81DB80E05E3B}"/>
                </a:ext>
              </a:extLst>
            </p:cNvPr>
            <p:cNvSpPr/>
            <p:nvPr/>
          </p:nvSpPr>
          <p:spPr>
            <a:xfrm>
              <a:off x="4590962" y="4135147"/>
              <a:ext cx="640201" cy="211010"/>
            </a:xfrm>
            <a:prstGeom prst="rect">
              <a:avLst/>
            </a:prstGeom>
            <a:noFill/>
          </p:spPr>
          <p:txBody>
            <a:bodyPr wrap="squar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383A3B"/>
                  </a:solidFill>
                  <a:effectLst/>
                  <a:uLnTx/>
                  <a:uFillTx/>
                  <a:latin typeface="Arial" panose="020B0604020202020204" pitchFamily="34" charset="0"/>
                  <a:ea typeface="Geneva" charset="0"/>
                  <a:cs typeface="Arial" panose="020B0604020202020204" pitchFamily="34" charset="0"/>
                </a:rPr>
                <a:t>Day 1</a:t>
              </a:r>
            </a:p>
          </p:txBody>
        </p:sp>
        <p:sp>
          <p:nvSpPr>
            <p:cNvPr id="20" name="Rectangle 19">
              <a:extLst>
                <a:ext uri="{FF2B5EF4-FFF2-40B4-BE49-F238E27FC236}">
                  <a16:creationId xmlns:a16="http://schemas.microsoft.com/office/drawing/2014/main" id="{D0406C2E-7DE2-89E9-F7D9-4067CAE1AA69}"/>
                </a:ext>
              </a:extLst>
            </p:cNvPr>
            <p:cNvSpPr/>
            <p:nvPr/>
          </p:nvSpPr>
          <p:spPr>
            <a:xfrm>
              <a:off x="8116332" y="4135147"/>
              <a:ext cx="920293" cy="211010"/>
            </a:xfrm>
            <a:prstGeom prst="rect">
              <a:avLst/>
            </a:prstGeom>
            <a:noFill/>
          </p:spPr>
          <p:txBody>
            <a:bodyPr wrap="squar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383A3B"/>
                  </a:solidFill>
                  <a:effectLst/>
                  <a:uLnTx/>
                  <a:uFillTx/>
                  <a:latin typeface="Arial" panose="020B0604020202020204" pitchFamily="34" charset="0"/>
                  <a:ea typeface="Geneva" charset="0"/>
                  <a:cs typeface="Arial" panose="020B0604020202020204" pitchFamily="34" charset="0"/>
                </a:rPr>
                <a:t>Week 24</a:t>
              </a:r>
            </a:p>
          </p:txBody>
        </p:sp>
        <p:sp>
          <p:nvSpPr>
            <p:cNvPr id="21" name="Rectangle 20">
              <a:extLst>
                <a:ext uri="{FF2B5EF4-FFF2-40B4-BE49-F238E27FC236}">
                  <a16:creationId xmlns:a16="http://schemas.microsoft.com/office/drawing/2014/main" id="{425F8A2B-D4FB-A582-1B71-A1392BA06345}"/>
                </a:ext>
              </a:extLst>
            </p:cNvPr>
            <p:cNvSpPr/>
            <p:nvPr/>
          </p:nvSpPr>
          <p:spPr>
            <a:xfrm>
              <a:off x="8528755" y="3730402"/>
              <a:ext cx="1884708" cy="222921"/>
            </a:xfrm>
            <a:prstGeom prst="rect">
              <a:avLst/>
            </a:prstGeom>
            <a:noFill/>
          </p:spPr>
          <p:txBody>
            <a:bodyPr wrap="square" lIns="0" tIns="0" rIns="0" bIns="0" anchor="ctr">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Geneva" charset="0"/>
                  <a:cs typeface="Arial" panose="020B0604020202020204" pitchFamily="34" charset="0"/>
                </a:rPr>
                <a:t>Primary end point</a:t>
              </a:r>
            </a:p>
          </p:txBody>
        </p:sp>
        <p:sp>
          <p:nvSpPr>
            <p:cNvPr id="22" name="Isosceles Triangle 21">
              <a:extLst>
                <a:ext uri="{FF2B5EF4-FFF2-40B4-BE49-F238E27FC236}">
                  <a16:creationId xmlns:a16="http://schemas.microsoft.com/office/drawing/2014/main" id="{C077CBDF-95C9-5EDD-7AFA-9A56F40B1808}"/>
                </a:ext>
              </a:extLst>
            </p:cNvPr>
            <p:cNvSpPr/>
            <p:nvPr/>
          </p:nvSpPr>
          <p:spPr>
            <a:xfrm rot="10800000">
              <a:off x="8431437" y="3733273"/>
              <a:ext cx="290083" cy="269241"/>
            </a:xfrm>
            <a:prstGeom prst="triangle">
              <a:avLst/>
            </a:prstGeom>
            <a:solidFill>
              <a:srgbClr val="C00000"/>
            </a:solidFill>
            <a:ln w="6350" cap="flat" cmpd="sng" algn="ctr">
              <a:no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sp>
          <p:nvSpPr>
            <p:cNvPr id="23" name="Rectangle 22">
              <a:extLst>
                <a:ext uri="{FF2B5EF4-FFF2-40B4-BE49-F238E27FC236}">
                  <a16:creationId xmlns:a16="http://schemas.microsoft.com/office/drawing/2014/main" id="{45BB11A1-EF46-0619-A49F-DCC33475FD8D}"/>
                </a:ext>
              </a:extLst>
            </p:cNvPr>
            <p:cNvSpPr/>
            <p:nvPr/>
          </p:nvSpPr>
          <p:spPr>
            <a:xfrm>
              <a:off x="4911064" y="1998894"/>
              <a:ext cx="3597779" cy="562693"/>
            </a:xfrm>
            <a:prstGeom prst="rect">
              <a:avLst/>
            </a:prstGeom>
            <a:solidFill>
              <a:schemeClr val="accent1"/>
            </a:solidFill>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MMB 200 mg daily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rPr>
                <a:t>+ PBO</a:t>
              </a:r>
            </a:p>
          </p:txBody>
        </p:sp>
        <p:sp>
          <p:nvSpPr>
            <p:cNvPr id="24" name="Rectangle 23">
              <a:extLst>
                <a:ext uri="{FF2B5EF4-FFF2-40B4-BE49-F238E27FC236}">
                  <a16:creationId xmlns:a16="http://schemas.microsoft.com/office/drawing/2014/main" id="{11E88518-862E-A9DD-F57C-EF4DC86E8EF3}"/>
                </a:ext>
              </a:extLst>
            </p:cNvPr>
            <p:cNvSpPr/>
            <p:nvPr/>
          </p:nvSpPr>
          <p:spPr>
            <a:xfrm>
              <a:off x="3348929" y="2009274"/>
              <a:ext cx="786576" cy="602886"/>
            </a:xfrm>
            <a:prstGeom prst="rect">
              <a:avLst/>
            </a:prstGeom>
          </p:spPr>
          <p:txBody>
            <a:bodyPr wrap="none">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Patients</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N=195</a:t>
              </a:r>
            </a:p>
          </p:txBody>
        </p:sp>
        <p:cxnSp>
          <p:nvCxnSpPr>
            <p:cNvPr id="25" name="Straight Connector 24">
              <a:extLst>
                <a:ext uri="{FF2B5EF4-FFF2-40B4-BE49-F238E27FC236}">
                  <a16:creationId xmlns:a16="http://schemas.microsoft.com/office/drawing/2014/main" id="{089318B5-CFC8-1E85-02C7-D0915AF1662C}"/>
                </a:ext>
              </a:extLst>
            </p:cNvPr>
            <p:cNvCxnSpPr>
              <a:cxnSpLocks/>
            </p:cNvCxnSpPr>
            <p:nvPr/>
          </p:nvCxnSpPr>
          <p:spPr>
            <a:xfrm flipV="1">
              <a:off x="5765499" y="2929244"/>
              <a:ext cx="0" cy="414756"/>
            </a:xfrm>
            <a:prstGeom prst="line">
              <a:avLst/>
            </a:prstGeom>
            <a:noFill/>
            <a:ln w="19050" cap="flat" cmpd="sng" algn="ctr">
              <a:solidFill>
                <a:srgbClr val="383A3B"/>
              </a:solidFill>
              <a:prstDash val="lgDash"/>
              <a:miter lim="800000"/>
            </a:ln>
            <a:effectLst/>
          </p:spPr>
        </p:cxnSp>
        <p:cxnSp>
          <p:nvCxnSpPr>
            <p:cNvPr id="26" name="Straight Connector 25">
              <a:extLst>
                <a:ext uri="{FF2B5EF4-FFF2-40B4-BE49-F238E27FC236}">
                  <a16:creationId xmlns:a16="http://schemas.microsoft.com/office/drawing/2014/main" id="{82F27A11-EBE5-8FC1-B3EB-E6031178EE68}"/>
                </a:ext>
              </a:extLst>
            </p:cNvPr>
            <p:cNvCxnSpPr>
              <a:cxnSpLocks/>
            </p:cNvCxnSpPr>
            <p:nvPr/>
          </p:nvCxnSpPr>
          <p:spPr>
            <a:xfrm>
              <a:off x="5763413" y="2947362"/>
              <a:ext cx="2976069" cy="0"/>
            </a:xfrm>
            <a:prstGeom prst="line">
              <a:avLst/>
            </a:prstGeom>
            <a:noFill/>
            <a:ln w="19050" cap="flat" cmpd="sng" algn="ctr">
              <a:solidFill>
                <a:srgbClr val="383A3B"/>
              </a:solidFill>
              <a:prstDash val="lgDash"/>
              <a:miter lim="800000"/>
            </a:ln>
            <a:effectLst/>
          </p:spPr>
        </p:cxnSp>
        <p:sp>
          <p:nvSpPr>
            <p:cNvPr id="27" name="Rectangle 26">
              <a:extLst>
                <a:ext uri="{FF2B5EF4-FFF2-40B4-BE49-F238E27FC236}">
                  <a16:creationId xmlns:a16="http://schemas.microsoft.com/office/drawing/2014/main" id="{0AB02218-C10F-11ED-AA61-19FC5CF10820}"/>
                </a:ext>
              </a:extLst>
            </p:cNvPr>
            <p:cNvSpPr/>
            <p:nvPr/>
          </p:nvSpPr>
          <p:spPr>
            <a:xfrm>
              <a:off x="4905352" y="3090817"/>
              <a:ext cx="3603491" cy="562693"/>
            </a:xfrm>
            <a:prstGeom prst="rect">
              <a:avLst/>
            </a:prstGeom>
            <a:solidFill>
              <a:schemeClr val="accent2"/>
            </a:solidFill>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DAN</a:t>
              </a:r>
              <a:r>
                <a:rPr kumimoji="0" lang="en-US" sz="1100" b="1" i="0" u="none" strike="noStrike" kern="0" cap="none" spc="0" normalizeH="0" baseline="30000" noProof="0">
                  <a:ln>
                    <a:noFill/>
                  </a:ln>
                  <a:solidFill>
                    <a:srgbClr val="FFFFFF"/>
                  </a:solidFill>
                  <a:effectLst/>
                  <a:uLnTx/>
                  <a:uFillTx/>
                  <a:latin typeface="Arial" panose="020B0604020202020204" pitchFamily="34" charset="0"/>
                  <a:ea typeface="Geneva" charset="0"/>
                  <a:cs typeface="Arial" panose="020B0604020202020204" pitchFamily="34" charset="0"/>
                </a:rPr>
                <a:t>a</a:t>
              </a: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 600 mg daily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 PBO</a:t>
              </a:r>
            </a:p>
          </p:txBody>
        </p:sp>
        <p:sp>
          <p:nvSpPr>
            <p:cNvPr id="28" name="Rectangle 27">
              <a:extLst>
                <a:ext uri="{FF2B5EF4-FFF2-40B4-BE49-F238E27FC236}">
                  <a16:creationId xmlns:a16="http://schemas.microsoft.com/office/drawing/2014/main" id="{B14A0B03-93CA-260B-8F92-15645A6DA249}"/>
                </a:ext>
              </a:extLst>
            </p:cNvPr>
            <p:cNvSpPr/>
            <p:nvPr/>
          </p:nvSpPr>
          <p:spPr>
            <a:xfrm>
              <a:off x="8617719" y="1998895"/>
              <a:ext cx="2028412" cy="1645920"/>
            </a:xfrm>
            <a:prstGeom prst="rect">
              <a:avLst/>
            </a:prstGeom>
            <a:solidFill>
              <a:schemeClr val="accent1"/>
            </a:solidFill>
          </p:spPr>
          <p:txBody>
            <a:bodyPr wrap="square"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MMB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200 mg daily</a:t>
              </a:r>
            </a:p>
          </p:txBody>
        </p:sp>
        <p:sp>
          <p:nvSpPr>
            <p:cNvPr id="29" name="TextBox 28">
              <a:extLst>
                <a:ext uri="{FF2B5EF4-FFF2-40B4-BE49-F238E27FC236}">
                  <a16:creationId xmlns:a16="http://schemas.microsoft.com/office/drawing/2014/main" id="{012C8976-AD21-5A55-F545-C2892F351B00}"/>
                </a:ext>
              </a:extLst>
            </p:cNvPr>
            <p:cNvSpPr txBox="1"/>
            <p:nvPr/>
          </p:nvSpPr>
          <p:spPr>
            <a:xfrm>
              <a:off x="2841396" y="3208584"/>
              <a:ext cx="1775647" cy="422020"/>
            </a:xfrm>
            <a:prstGeom prst="rect">
              <a:avLst/>
            </a:prstGeom>
            <a:noFill/>
            <a:ln w="38100">
              <a:noFill/>
            </a:ln>
            <a:effectLst/>
          </p:spPr>
          <p:txBody>
            <a:bodyPr wrap="square" lIns="0" tIns="0" rIns="0" bIns="0"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383A3B"/>
                  </a:solidFill>
                  <a:effectLst/>
                  <a:uLnTx/>
                  <a:uFillTx/>
                  <a:latin typeface="Arial" panose="020B0604020202020204" pitchFamily="34" charset="0"/>
                  <a:ea typeface="Geneva" charset="0"/>
                  <a:cs typeface="Arial" panose="020B0604020202020204" pitchFamily="34" charset="0"/>
                </a:rPr>
                <a:t>JAKi</a:t>
              </a:r>
              <a:r>
                <a:rPr kumimoji="0" lang="en-US" sz="105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 taper/washout</a:t>
              </a:r>
              <a:br>
                <a:rPr kumimoji="0" lang="en-US" sz="105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br>
              <a:r>
                <a:rPr kumimoji="0" lang="en-US" sz="105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 ≥21 days </a:t>
              </a:r>
            </a:p>
          </p:txBody>
        </p:sp>
        <p:sp>
          <p:nvSpPr>
            <p:cNvPr id="30" name="Isosceles Triangle 29">
              <a:extLst>
                <a:ext uri="{FF2B5EF4-FFF2-40B4-BE49-F238E27FC236}">
                  <a16:creationId xmlns:a16="http://schemas.microsoft.com/office/drawing/2014/main" id="{197EA5F6-219C-B9D5-89C9-0F54952FBF18}"/>
                </a:ext>
              </a:extLst>
            </p:cNvPr>
            <p:cNvSpPr/>
            <p:nvPr/>
          </p:nvSpPr>
          <p:spPr>
            <a:xfrm rot="10800000">
              <a:off x="3529137" y="2633791"/>
              <a:ext cx="435932" cy="318852"/>
            </a:xfrm>
            <a:prstGeom prst="triangle">
              <a:avLst/>
            </a:prstGeom>
            <a:solidFill>
              <a:srgbClr val="C00000"/>
            </a:solidFill>
            <a:ln w="12700" cap="flat" cmpd="sng" algn="ctr">
              <a:no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sp>
          <p:nvSpPr>
            <p:cNvPr id="31" name="Rectangle 30">
              <a:extLst>
                <a:ext uri="{FF2B5EF4-FFF2-40B4-BE49-F238E27FC236}">
                  <a16:creationId xmlns:a16="http://schemas.microsoft.com/office/drawing/2014/main" id="{DE5A627B-6ED6-4026-84E3-F9C5C5B26E54}"/>
                </a:ext>
              </a:extLst>
            </p:cNvPr>
            <p:cNvSpPr/>
            <p:nvPr/>
          </p:nvSpPr>
          <p:spPr>
            <a:xfrm>
              <a:off x="263525" y="1994245"/>
              <a:ext cx="2377267" cy="1362433"/>
            </a:xfrm>
            <a:prstGeom prst="rect">
              <a:avLst/>
            </a:prstGeom>
            <a:solidFill>
              <a:srgbClr val="E8EAEC"/>
            </a:solidFill>
            <a:ln w="12700">
              <a:noFill/>
            </a:ln>
          </p:spPr>
          <p:txBody>
            <a:bodyPr wrap="square" anchor="ctr" anchorCtr="0">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Previously treated </a:t>
              </a:r>
              <a:br>
                <a:rPr kumimoji="0" lang="en-US" sz="11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br>
              <a:r>
                <a:rPr kumimoji="0" lang="en-US" sz="11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with </a:t>
              </a:r>
              <a:r>
                <a:rPr kumimoji="0" lang="en-US" sz="1100" b="1" i="0" u="none" strike="noStrike" kern="0" cap="none" spc="0" normalizeH="0" baseline="0" noProof="0" dirty="0" err="1">
                  <a:ln>
                    <a:noFill/>
                  </a:ln>
                  <a:solidFill>
                    <a:srgbClr val="383A3B"/>
                  </a:solidFill>
                  <a:effectLst/>
                  <a:uLnTx/>
                  <a:uFillTx/>
                  <a:latin typeface="Arial" panose="020B0604020202020204" pitchFamily="34" charset="0"/>
                  <a:ea typeface="Geneva" charset="0"/>
                  <a:cs typeface="Arial" panose="020B0604020202020204" pitchFamily="34" charset="0"/>
                </a:rPr>
                <a:t>JAKi</a:t>
              </a:r>
              <a:br>
                <a:rPr kumimoji="0" lang="en-US" sz="11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br>
              <a:r>
                <a:rPr kumimoji="0" lang="en-US" sz="11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Symptomatic (TSS ≥10)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Anemic (Hgb &lt;10 g/dL)</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Platelets ≥2</a:t>
              </a:r>
              <a:r>
                <a:rPr kumimoji="0" lang="en-US" sz="1100" b="0" i="0" u="none" strike="noStrike" kern="1200" cap="none" spc="0" normalizeH="0" baseline="0" noProof="0" dirty="0">
                  <a:ln>
                    <a:noFill/>
                  </a:ln>
                  <a:solidFill>
                    <a:srgbClr val="000000"/>
                  </a:solidFill>
                  <a:effectLst/>
                  <a:uLnTx/>
                  <a:uFillTx/>
                  <a:latin typeface="Arial"/>
                  <a:ea typeface="+mn-ea"/>
                  <a:cs typeface="Noto Sans"/>
                </a:rPr>
                <a:t>5×</a:t>
              </a:r>
              <a:r>
                <a:rPr kumimoji="0" lang="en-US" sz="11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10</a:t>
              </a:r>
              <a:r>
                <a:rPr kumimoji="0" lang="en-US" sz="1100" b="0" i="0" u="none" strike="noStrike" kern="1200" cap="none" spc="0" normalizeH="0" baseline="30000" noProof="0" dirty="0">
                  <a:ln>
                    <a:noFill/>
                  </a:ln>
                  <a:solidFill>
                    <a:srgbClr val="383A3B"/>
                  </a:solidFill>
                  <a:effectLst/>
                  <a:uLnTx/>
                  <a:uFillTx/>
                  <a:latin typeface="Arial" panose="020B0604020202020204" pitchFamily="34" charset="0"/>
                  <a:ea typeface="Geneva" charset="0"/>
                  <a:cs typeface="Arial" panose="020B0604020202020204" pitchFamily="34" charset="0"/>
                </a:rPr>
                <a:t>9</a:t>
              </a:r>
              <a:r>
                <a:rPr kumimoji="0" lang="en-US" sz="11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/L</a:t>
              </a:r>
            </a:p>
          </p:txBody>
        </p:sp>
        <p:sp>
          <p:nvSpPr>
            <p:cNvPr id="32" name="Rectangle 31">
              <a:extLst>
                <a:ext uri="{FF2B5EF4-FFF2-40B4-BE49-F238E27FC236}">
                  <a16:creationId xmlns:a16="http://schemas.microsoft.com/office/drawing/2014/main" id="{516A252D-4C81-C17E-EB65-FDE715531B4D}"/>
                </a:ext>
              </a:extLst>
            </p:cNvPr>
            <p:cNvSpPr/>
            <p:nvPr/>
          </p:nvSpPr>
          <p:spPr>
            <a:xfrm>
              <a:off x="5842184" y="2671137"/>
              <a:ext cx="2654427" cy="265270"/>
            </a:xfrm>
            <a:prstGeom prst="rect">
              <a:avLst/>
            </a:prstGeom>
          </p:spPr>
          <p:txBody>
            <a:bodyPr wrap="square" lIns="0" rIns="0">
              <a:spAutoFit/>
            </a:bodyPr>
            <a:lstStyle/>
            <a:p>
              <a:pPr marL="0" marR="0" lvl="0" indent="0" algn="l" defTabSz="91433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Early crossover if confirmed progression</a:t>
              </a:r>
            </a:p>
          </p:txBody>
        </p:sp>
        <p:sp>
          <p:nvSpPr>
            <p:cNvPr id="33" name="Rectangle 32">
              <a:extLst>
                <a:ext uri="{FF2B5EF4-FFF2-40B4-BE49-F238E27FC236}">
                  <a16:creationId xmlns:a16="http://schemas.microsoft.com/office/drawing/2014/main" id="{6F20F327-B2C5-40FF-9A10-EB85C0C3992A}"/>
                </a:ext>
              </a:extLst>
            </p:cNvPr>
            <p:cNvSpPr/>
            <p:nvPr/>
          </p:nvSpPr>
          <p:spPr>
            <a:xfrm>
              <a:off x="266700" y="3426498"/>
              <a:ext cx="2374092" cy="1250424"/>
            </a:xfrm>
            <a:prstGeom prst="rect">
              <a:avLst/>
            </a:prstGeom>
            <a:solidFill>
              <a:srgbClr val="E8EAEC"/>
            </a:solidFill>
            <a:ln w="12700">
              <a:noFill/>
            </a:ln>
          </p:spPr>
          <p:txBody>
            <a:bodyPr wrap="square" lIns="108000" tIns="45720" rIns="108000" bIns="45720" anchor="t" anchorCtr="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Stratification:</a:t>
              </a: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TSS</a:t>
              </a:r>
              <a:endParaRPr kumimoji="0" lang="en-US" sz="1000" b="0" i="0" u="none" strike="noStrike" kern="0" cap="none" spc="0" normalizeH="0" baseline="30000" noProof="0" dirty="0">
                <a:ln>
                  <a:noFill/>
                </a:ln>
                <a:solidFill>
                  <a:srgbClr val="383A3B"/>
                </a:solidFill>
                <a:effectLst/>
                <a:uLnTx/>
                <a:uFillTx/>
                <a:latin typeface="Arial" panose="020B0604020202020204" pitchFamily="34" charset="0"/>
                <a:ea typeface="Geneva" charset="0"/>
                <a:cs typeface="Arial" panose="020B0604020202020204" pitchFamily="34" charset="0"/>
              </a:endParaRP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Palpable spleen length </a:t>
              </a: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Transfused units in prior 8 weeks</a:t>
              </a: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Study site</a:t>
              </a:r>
            </a:p>
          </p:txBody>
        </p:sp>
        <p:sp>
          <p:nvSpPr>
            <p:cNvPr id="34" name="TextBox 33">
              <a:extLst>
                <a:ext uri="{FF2B5EF4-FFF2-40B4-BE49-F238E27FC236}">
                  <a16:creationId xmlns:a16="http://schemas.microsoft.com/office/drawing/2014/main" id="{B359D9E7-485D-5FE8-746E-086E891BDD3C}"/>
                </a:ext>
              </a:extLst>
            </p:cNvPr>
            <p:cNvSpPr txBox="1"/>
            <p:nvPr/>
          </p:nvSpPr>
          <p:spPr>
            <a:xfrm>
              <a:off x="2841397" y="3730402"/>
              <a:ext cx="1726140" cy="952967"/>
            </a:xfrm>
            <a:prstGeom prst="rect">
              <a:avLst/>
            </a:prstGeom>
            <a:solidFill>
              <a:srgbClr val="E8EAEC"/>
            </a:solidFill>
            <a:ln w="0">
              <a:noFill/>
            </a:ln>
            <a:effectLst/>
          </p:spPr>
          <p:txBody>
            <a:bodyPr wrap="square" lIns="108000" tIns="45720" rIns="108000" bIns="108000" rtlCol="0" anchor="t">
              <a:no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Planned enrollment: 180</a:t>
              </a:r>
            </a:p>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FPE Apr 2020 </a:t>
              </a:r>
            </a:p>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LPE</a:t>
              </a:r>
              <a:r>
                <a:rPr kumimoji="0" lang="en-US" sz="9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 Jun 2021</a:t>
              </a:r>
            </a:p>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Database lock Dec 2021</a:t>
              </a:r>
            </a:p>
          </p:txBody>
        </p:sp>
        <p:cxnSp>
          <p:nvCxnSpPr>
            <p:cNvPr id="35" name="Straight Connector 34">
              <a:extLst>
                <a:ext uri="{FF2B5EF4-FFF2-40B4-BE49-F238E27FC236}">
                  <a16:creationId xmlns:a16="http://schemas.microsoft.com/office/drawing/2014/main" id="{1FF8280E-962B-1122-65B2-2C06CDA3C32A}"/>
                </a:ext>
              </a:extLst>
            </p:cNvPr>
            <p:cNvCxnSpPr>
              <a:cxnSpLocks/>
            </p:cNvCxnSpPr>
            <p:nvPr/>
          </p:nvCxnSpPr>
          <p:spPr>
            <a:xfrm>
              <a:off x="4905351" y="1863964"/>
              <a:ext cx="3591260" cy="0"/>
            </a:xfrm>
            <a:prstGeom prst="line">
              <a:avLst/>
            </a:prstGeom>
            <a:noFill/>
            <a:ln w="12700" cap="sq" cmpd="sng" algn="ctr">
              <a:solidFill>
                <a:srgbClr val="FFFFFF">
                  <a:lumMod val="65000"/>
                </a:srgbClr>
              </a:solidFill>
              <a:prstDash val="solid"/>
              <a:miter lim="800000"/>
            </a:ln>
            <a:effectLst/>
          </p:spPr>
        </p:cxnSp>
        <p:cxnSp>
          <p:nvCxnSpPr>
            <p:cNvPr id="36" name="Straight Connector 35">
              <a:extLst>
                <a:ext uri="{FF2B5EF4-FFF2-40B4-BE49-F238E27FC236}">
                  <a16:creationId xmlns:a16="http://schemas.microsoft.com/office/drawing/2014/main" id="{873B4ED1-DA30-8994-3427-2A0796272977}"/>
                </a:ext>
              </a:extLst>
            </p:cNvPr>
            <p:cNvCxnSpPr>
              <a:cxnSpLocks/>
            </p:cNvCxnSpPr>
            <p:nvPr/>
          </p:nvCxnSpPr>
          <p:spPr>
            <a:xfrm>
              <a:off x="8617719" y="1863964"/>
              <a:ext cx="2028412" cy="0"/>
            </a:xfrm>
            <a:prstGeom prst="line">
              <a:avLst/>
            </a:prstGeom>
            <a:noFill/>
            <a:ln w="12700" cap="sq" cmpd="sng" algn="ctr">
              <a:solidFill>
                <a:srgbClr val="FFFFFF">
                  <a:lumMod val="65000"/>
                </a:srgbClr>
              </a:solidFill>
              <a:prstDash val="solid"/>
              <a:miter lim="800000"/>
            </a:ln>
            <a:effectLst/>
          </p:spPr>
        </p:cxnSp>
        <p:cxnSp>
          <p:nvCxnSpPr>
            <p:cNvPr id="37" name="Straight Connector 36">
              <a:extLst>
                <a:ext uri="{FF2B5EF4-FFF2-40B4-BE49-F238E27FC236}">
                  <a16:creationId xmlns:a16="http://schemas.microsoft.com/office/drawing/2014/main" id="{C5BDC228-5173-812D-48C4-2510DF0264D0}"/>
                </a:ext>
              </a:extLst>
            </p:cNvPr>
            <p:cNvCxnSpPr>
              <a:cxnSpLocks/>
            </p:cNvCxnSpPr>
            <p:nvPr/>
          </p:nvCxnSpPr>
          <p:spPr>
            <a:xfrm>
              <a:off x="10771172" y="1863964"/>
              <a:ext cx="1001353" cy="0"/>
            </a:xfrm>
            <a:prstGeom prst="line">
              <a:avLst/>
            </a:prstGeom>
            <a:noFill/>
            <a:ln w="12700" cap="sq" cmpd="sng" algn="ctr">
              <a:solidFill>
                <a:srgbClr val="FFFFFF">
                  <a:lumMod val="65000"/>
                </a:srgbClr>
              </a:solidFill>
              <a:prstDash val="solid"/>
              <a:miter lim="800000"/>
            </a:ln>
            <a:effectLst/>
          </p:spPr>
        </p:cxnSp>
        <p:cxnSp>
          <p:nvCxnSpPr>
            <p:cNvPr id="38" name="Straight Connector 37">
              <a:extLst>
                <a:ext uri="{FF2B5EF4-FFF2-40B4-BE49-F238E27FC236}">
                  <a16:creationId xmlns:a16="http://schemas.microsoft.com/office/drawing/2014/main" id="{50185916-92B2-A279-5A7F-7C059C0528D1}"/>
                </a:ext>
              </a:extLst>
            </p:cNvPr>
            <p:cNvCxnSpPr>
              <a:cxnSpLocks/>
            </p:cNvCxnSpPr>
            <p:nvPr/>
          </p:nvCxnSpPr>
          <p:spPr>
            <a:xfrm>
              <a:off x="4905349" y="1863964"/>
              <a:ext cx="0" cy="182880"/>
            </a:xfrm>
            <a:prstGeom prst="line">
              <a:avLst/>
            </a:prstGeom>
            <a:noFill/>
            <a:ln w="12700" cap="sq" cmpd="sng" algn="ctr">
              <a:solidFill>
                <a:srgbClr val="FFFFFF">
                  <a:lumMod val="65000"/>
                </a:srgbClr>
              </a:solidFill>
              <a:prstDash val="solid"/>
              <a:miter lim="800000"/>
            </a:ln>
            <a:effectLst/>
          </p:spPr>
        </p:cxnSp>
        <p:cxnSp>
          <p:nvCxnSpPr>
            <p:cNvPr id="39" name="Straight Connector 38">
              <a:extLst>
                <a:ext uri="{FF2B5EF4-FFF2-40B4-BE49-F238E27FC236}">
                  <a16:creationId xmlns:a16="http://schemas.microsoft.com/office/drawing/2014/main" id="{E7D9E914-3D72-D79E-E2EA-B1C7243959ED}"/>
                </a:ext>
              </a:extLst>
            </p:cNvPr>
            <p:cNvCxnSpPr>
              <a:cxnSpLocks/>
            </p:cNvCxnSpPr>
            <p:nvPr/>
          </p:nvCxnSpPr>
          <p:spPr>
            <a:xfrm>
              <a:off x="8617719" y="1863964"/>
              <a:ext cx="0" cy="182880"/>
            </a:xfrm>
            <a:prstGeom prst="line">
              <a:avLst/>
            </a:prstGeom>
            <a:noFill/>
            <a:ln w="12700" cap="sq" cmpd="sng" algn="ctr">
              <a:solidFill>
                <a:srgbClr val="FFFFFF">
                  <a:lumMod val="65000"/>
                </a:srgbClr>
              </a:solidFill>
              <a:prstDash val="solid"/>
              <a:miter lim="800000"/>
            </a:ln>
            <a:effectLst/>
          </p:spPr>
        </p:cxnSp>
        <p:cxnSp>
          <p:nvCxnSpPr>
            <p:cNvPr id="40" name="Straight Connector 39">
              <a:extLst>
                <a:ext uri="{FF2B5EF4-FFF2-40B4-BE49-F238E27FC236}">
                  <a16:creationId xmlns:a16="http://schemas.microsoft.com/office/drawing/2014/main" id="{ABA15A51-6572-EC41-EA45-5B3A141D3B8A}"/>
                </a:ext>
              </a:extLst>
            </p:cNvPr>
            <p:cNvCxnSpPr>
              <a:cxnSpLocks/>
            </p:cNvCxnSpPr>
            <p:nvPr/>
          </p:nvCxnSpPr>
          <p:spPr>
            <a:xfrm>
              <a:off x="8496611" y="1863964"/>
              <a:ext cx="0" cy="182880"/>
            </a:xfrm>
            <a:prstGeom prst="line">
              <a:avLst/>
            </a:prstGeom>
            <a:noFill/>
            <a:ln w="12700" cap="sq" cmpd="sng" algn="ctr">
              <a:solidFill>
                <a:srgbClr val="FFFFFF">
                  <a:lumMod val="65000"/>
                </a:srgbClr>
              </a:solidFill>
              <a:prstDash val="solid"/>
              <a:miter lim="800000"/>
            </a:ln>
            <a:effectLst/>
          </p:spPr>
        </p:cxnSp>
        <p:cxnSp>
          <p:nvCxnSpPr>
            <p:cNvPr id="41" name="Straight Connector 40">
              <a:extLst>
                <a:ext uri="{FF2B5EF4-FFF2-40B4-BE49-F238E27FC236}">
                  <a16:creationId xmlns:a16="http://schemas.microsoft.com/office/drawing/2014/main" id="{FE186667-138F-DB51-D293-EAB0D661EEAC}"/>
                </a:ext>
              </a:extLst>
            </p:cNvPr>
            <p:cNvCxnSpPr>
              <a:cxnSpLocks/>
            </p:cNvCxnSpPr>
            <p:nvPr/>
          </p:nvCxnSpPr>
          <p:spPr>
            <a:xfrm>
              <a:off x="10646131" y="1863964"/>
              <a:ext cx="0" cy="182880"/>
            </a:xfrm>
            <a:prstGeom prst="line">
              <a:avLst/>
            </a:prstGeom>
            <a:noFill/>
            <a:ln w="12700" cap="sq" cmpd="sng" algn="ctr">
              <a:solidFill>
                <a:srgbClr val="FFFFFF">
                  <a:lumMod val="65000"/>
                </a:srgbClr>
              </a:solidFill>
              <a:prstDash val="solid"/>
              <a:miter lim="800000"/>
            </a:ln>
            <a:effectLst/>
          </p:spPr>
        </p:cxnSp>
        <p:cxnSp>
          <p:nvCxnSpPr>
            <p:cNvPr id="42" name="Straight Connector 41">
              <a:extLst>
                <a:ext uri="{FF2B5EF4-FFF2-40B4-BE49-F238E27FC236}">
                  <a16:creationId xmlns:a16="http://schemas.microsoft.com/office/drawing/2014/main" id="{AE1DFA6F-44C6-976F-F3FA-02F688AB7575}"/>
                </a:ext>
              </a:extLst>
            </p:cNvPr>
            <p:cNvCxnSpPr>
              <a:cxnSpLocks/>
            </p:cNvCxnSpPr>
            <p:nvPr/>
          </p:nvCxnSpPr>
          <p:spPr>
            <a:xfrm>
              <a:off x="10756251" y="1863964"/>
              <a:ext cx="0" cy="182880"/>
            </a:xfrm>
            <a:prstGeom prst="line">
              <a:avLst/>
            </a:prstGeom>
            <a:noFill/>
            <a:ln w="12700" cap="sq" cmpd="sng" algn="ctr">
              <a:solidFill>
                <a:srgbClr val="FFFFFF">
                  <a:lumMod val="65000"/>
                </a:srgbClr>
              </a:solidFill>
              <a:prstDash val="solid"/>
              <a:miter lim="800000"/>
            </a:ln>
            <a:effectLst/>
          </p:spPr>
        </p:cxnSp>
        <p:cxnSp>
          <p:nvCxnSpPr>
            <p:cNvPr id="43" name="Straight Connector 42">
              <a:extLst>
                <a:ext uri="{FF2B5EF4-FFF2-40B4-BE49-F238E27FC236}">
                  <a16:creationId xmlns:a16="http://schemas.microsoft.com/office/drawing/2014/main" id="{5A4A65EF-D2E0-9BF7-8B05-D5A5297B1228}"/>
                </a:ext>
              </a:extLst>
            </p:cNvPr>
            <p:cNvCxnSpPr>
              <a:cxnSpLocks/>
            </p:cNvCxnSpPr>
            <p:nvPr/>
          </p:nvCxnSpPr>
          <p:spPr>
            <a:xfrm>
              <a:off x="11772521" y="1863964"/>
              <a:ext cx="0" cy="182880"/>
            </a:xfrm>
            <a:prstGeom prst="line">
              <a:avLst/>
            </a:prstGeom>
            <a:noFill/>
            <a:ln w="12700" cap="sq" cmpd="sng" algn="ctr">
              <a:solidFill>
                <a:srgbClr val="FFFFFF">
                  <a:lumMod val="65000"/>
                </a:srgbClr>
              </a:solidFill>
              <a:prstDash val="solid"/>
              <a:miter lim="800000"/>
            </a:ln>
            <a:effectLst/>
          </p:spPr>
        </p:cxnSp>
        <p:sp>
          <p:nvSpPr>
            <p:cNvPr id="44" name="Rectangle 43">
              <a:extLst>
                <a:ext uri="{FF2B5EF4-FFF2-40B4-BE49-F238E27FC236}">
                  <a16:creationId xmlns:a16="http://schemas.microsoft.com/office/drawing/2014/main" id="{8D061093-CA48-1E28-EEB4-1920CAB4D022}"/>
                </a:ext>
              </a:extLst>
            </p:cNvPr>
            <p:cNvSpPr/>
            <p:nvPr/>
          </p:nvSpPr>
          <p:spPr>
            <a:xfrm>
              <a:off x="5924699" y="1568041"/>
              <a:ext cx="1482282" cy="233536"/>
            </a:xfrm>
            <a:prstGeom prst="rect">
              <a:avLst/>
            </a:prstGeom>
            <a:noFill/>
          </p:spPr>
          <p:txBody>
            <a:bodyPr wrap="none" lIns="0" tIns="0" rIns="0" bIns="0" anchor="ctr">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Geneva" charset="0"/>
                  <a:cs typeface="Arial" panose="020B0604020202020204" pitchFamily="34" charset="0"/>
                </a:rPr>
                <a:t>Double-blind treatment</a:t>
              </a:r>
            </a:p>
          </p:txBody>
        </p:sp>
        <p:sp>
          <p:nvSpPr>
            <p:cNvPr id="45" name="Rectangle 44">
              <a:extLst>
                <a:ext uri="{FF2B5EF4-FFF2-40B4-BE49-F238E27FC236}">
                  <a16:creationId xmlns:a16="http://schemas.microsoft.com/office/drawing/2014/main" id="{8F7EBAC5-264F-8706-3587-DC3B75941523}"/>
                </a:ext>
              </a:extLst>
            </p:cNvPr>
            <p:cNvSpPr/>
            <p:nvPr/>
          </p:nvSpPr>
          <p:spPr>
            <a:xfrm>
              <a:off x="8926646" y="1568041"/>
              <a:ext cx="1346944" cy="233536"/>
            </a:xfrm>
            <a:prstGeom prst="rect">
              <a:avLst/>
            </a:prstGeom>
            <a:noFill/>
          </p:spPr>
          <p:txBody>
            <a:bodyPr wrap="non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Geneva" charset="0"/>
                  <a:cs typeface="Arial" panose="020B0604020202020204" pitchFamily="34" charset="0"/>
                </a:rPr>
                <a:t>Open-label crossover</a:t>
              </a:r>
            </a:p>
          </p:txBody>
        </p:sp>
        <p:sp>
          <p:nvSpPr>
            <p:cNvPr id="46" name="Rectangle 45">
              <a:extLst>
                <a:ext uri="{FF2B5EF4-FFF2-40B4-BE49-F238E27FC236}">
                  <a16:creationId xmlns:a16="http://schemas.microsoft.com/office/drawing/2014/main" id="{948C8150-6C0E-FBAD-8B9B-104A61FED37D}"/>
                </a:ext>
              </a:extLst>
            </p:cNvPr>
            <p:cNvSpPr/>
            <p:nvPr/>
          </p:nvSpPr>
          <p:spPr>
            <a:xfrm>
              <a:off x="10593493" y="1562963"/>
              <a:ext cx="1534069" cy="233536"/>
            </a:xfrm>
            <a:prstGeom prst="rect">
              <a:avLst/>
            </a:prstGeom>
            <a:noFill/>
          </p:spPr>
          <p:txBody>
            <a:bodyPr wrap="squar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Geneva" charset="0"/>
                  <a:cs typeface="Arial" panose="020B0604020202020204" pitchFamily="34" charset="0"/>
                </a:rPr>
                <a:t>Long-term follow-up</a:t>
              </a:r>
            </a:p>
          </p:txBody>
        </p:sp>
      </p:grpSp>
      <p:sp>
        <p:nvSpPr>
          <p:cNvPr id="12" name="Title 1">
            <a:extLst>
              <a:ext uri="{FF2B5EF4-FFF2-40B4-BE49-F238E27FC236}">
                <a16:creationId xmlns:a16="http://schemas.microsoft.com/office/drawing/2014/main" id="{3701D3F7-6D85-E8DD-196E-AF0EAD94E50F}"/>
              </a:ext>
            </a:extLst>
          </p:cNvPr>
          <p:cNvSpPr txBox="1">
            <a:spLocks/>
          </p:cNvSpPr>
          <p:nvPr/>
        </p:nvSpPr>
        <p:spPr>
          <a:xfrm>
            <a:off x="231537" y="89939"/>
            <a:ext cx="11891175" cy="1222553"/>
          </a:xfrm>
          <a:prstGeom prst="rect">
            <a:avLst/>
          </a:prstGeom>
        </p:spPr>
        <p:txBody>
          <a:bodyPr/>
          <a:lst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a:lstStyle>
          <a:p>
            <a:pPr marL="0" marR="0" lvl="0" indent="0" algn="l" defTabSz="609585"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D113B"/>
                </a:solidFill>
                <a:effectLst/>
                <a:uLnTx/>
                <a:uFillTx/>
                <a:latin typeface="Arial" panose="020B0604020202020204" pitchFamily="34" charset="0"/>
                <a:ea typeface="Geneva" pitchFamily="37" charset="-128"/>
                <a:cs typeface="Arial" panose="020B0604020202020204" pitchFamily="34" charset="0"/>
              </a:rPr>
              <a:t>MOMENTUM: A Phase 3 Study of Momelotinib Versus DAN in Symptomatic, Anemic, </a:t>
            </a:r>
            <a:r>
              <a:rPr kumimoji="0" lang="en-US" sz="3200" b="1" i="0" u="none" strike="noStrike" kern="1200" cap="none" spc="0" normalizeH="0" baseline="0" noProof="0" dirty="0" err="1">
                <a:ln>
                  <a:noFill/>
                </a:ln>
                <a:solidFill>
                  <a:srgbClr val="CD113B"/>
                </a:solidFill>
                <a:effectLst/>
                <a:uLnTx/>
                <a:uFillTx/>
                <a:latin typeface="Arial" panose="020B0604020202020204" pitchFamily="34" charset="0"/>
                <a:ea typeface="Geneva" pitchFamily="37" charset="-128"/>
                <a:cs typeface="Arial" panose="020B0604020202020204" pitchFamily="34" charset="0"/>
              </a:rPr>
              <a:t>JAKi</a:t>
            </a:r>
            <a:r>
              <a:rPr kumimoji="0" lang="en-US" sz="3200" b="1" i="0" u="none" strike="noStrike" kern="1200" cap="none" spc="0" normalizeH="0" baseline="0" noProof="0" dirty="0">
                <a:ln>
                  <a:noFill/>
                </a:ln>
                <a:solidFill>
                  <a:srgbClr val="CD113B"/>
                </a:solidFill>
                <a:effectLst/>
                <a:uLnTx/>
                <a:uFillTx/>
                <a:latin typeface="Arial" panose="020B0604020202020204" pitchFamily="34" charset="0"/>
                <a:ea typeface="Geneva" pitchFamily="37" charset="-128"/>
                <a:cs typeface="Arial" panose="020B0604020202020204" pitchFamily="34" charset="0"/>
              </a:rPr>
              <a:t>-Experienced Patients</a:t>
            </a:r>
          </a:p>
        </p:txBody>
      </p:sp>
      <p:sp>
        <p:nvSpPr>
          <p:cNvPr id="47" name="Text Box 16">
            <a:extLst>
              <a:ext uri="{FF2B5EF4-FFF2-40B4-BE49-F238E27FC236}">
                <a16:creationId xmlns:a16="http://schemas.microsoft.com/office/drawing/2014/main" id="{DFD77C93-084A-8340-93A1-4915D00A3959}"/>
              </a:ext>
            </a:extLst>
          </p:cNvPr>
          <p:cNvSpPr txBox="1">
            <a:spLocks noChangeArrowheads="1"/>
          </p:cNvSpPr>
          <p:nvPr/>
        </p:nvSpPr>
        <p:spPr bwMode="auto">
          <a:xfrm>
            <a:off x="1084995" y="4459160"/>
            <a:ext cx="9962634" cy="283154"/>
          </a:xfrm>
          <a:prstGeom prst="rect">
            <a:avLst/>
          </a:prstGeom>
          <a:noFill/>
        </p:spPr>
        <p:txBody>
          <a:bodyPr wrap="square" lIns="0" tIns="0" rIns="0" bIns="60960" rtlCol="0" anchor="t">
            <a:spAutoFit/>
          </a:bodyPr>
          <a:lstStyle>
            <a:defPPr>
              <a:defRPr lang="en-US"/>
            </a:defPPr>
            <a:lvl1pPr>
              <a:lnSpc>
                <a:spcPct val="90000"/>
              </a:lnSpc>
              <a:defRPr sz="1600" b="1">
                <a:solidFill>
                  <a:schemeClr val="accent2"/>
                </a:solidFill>
              </a:defRPr>
            </a:lvl1pPr>
          </a:lstStyle>
          <a:p>
            <a:pPr marL="0" marR="0" lvl="0" indent="0" algn="ctr" defTabSz="609555"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569"/>
                </a:solidFill>
                <a:effectLst/>
                <a:uLnTx/>
                <a:uFillTx/>
                <a:latin typeface="Arial" panose="020B0604020202020204" pitchFamily="34" charset="0"/>
                <a:ea typeface="Geneva"/>
                <a:cs typeface="Arial" panose="020B0604020202020204" pitchFamily="34" charset="0"/>
              </a:rPr>
              <a:t>MOMENTUM Topline Results at Week 24: All Primary and Key Secondary End Points Met</a:t>
            </a:r>
            <a:r>
              <a:rPr kumimoji="0" lang="en-US" sz="1600" b="1" i="0" u="none" strike="noStrike" kern="1200" cap="none" spc="0" normalizeH="0" baseline="30000" noProof="0" dirty="0">
                <a:ln>
                  <a:noFill/>
                </a:ln>
                <a:solidFill>
                  <a:srgbClr val="002569"/>
                </a:solidFill>
                <a:effectLst/>
                <a:uLnTx/>
                <a:uFillTx/>
                <a:latin typeface="Arial" panose="020B0604020202020204" pitchFamily="34" charset="0"/>
                <a:ea typeface="Geneva"/>
                <a:cs typeface="Arial" panose="020B0604020202020204" pitchFamily="34" charset="0"/>
              </a:rPr>
              <a:t>1,2</a:t>
            </a:r>
            <a:endParaRPr kumimoji="0" lang="en-US" sz="1600" b="1" i="0" u="none" strike="sngStrike" kern="1200" cap="none" spc="0" normalizeH="0" baseline="0" noProof="0" dirty="0">
              <a:ln>
                <a:noFill/>
              </a:ln>
              <a:solidFill>
                <a:srgbClr val="002569"/>
              </a:solidFill>
              <a:effectLst/>
              <a:uLnTx/>
              <a:uFillTx/>
              <a:latin typeface="Arial" panose="020B0604020202020204" pitchFamily="34" charset="0"/>
              <a:ea typeface="Geneva"/>
              <a:cs typeface="Arial" panose="020B0604020202020204" pitchFamily="34" charset="0"/>
            </a:endParaRPr>
          </a:p>
        </p:txBody>
      </p:sp>
      <p:graphicFrame>
        <p:nvGraphicFramePr>
          <p:cNvPr id="48" name="Table 47">
            <a:extLst>
              <a:ext uri="{FF2B5EF4-FFF2-40B4-BE49-F238E27FC236}">
                <a16:creationId xmlns:a16="http://schemas.microsoft.com/office/drawing/2014/main" id="{8ECE3194-33D4-734E-BA43-9117CD23A73A}"/>
              </a:ext>
            </a:extLst>
          </p:cNvPr>
          <p:cNvGraphicFramePr>
            <a:graphicFrameLocks noGrp="1"/>
          </p:cNvGraphicFramePr>
          <p:nvPr/>
        </p:nvGraphicFramePr>
        <p:xfrm>
          <a:off x="467904" y="4814917"/>
          <a:ext cx="11196817" cy="1080415"/>
        </p:xfrm>
        <a:graphic>
          <a:graphicData uri="http://schemas.openxmlformats.org/drawingml/2006/table">
            <a:tbl>
              <a:tblPr>
                <a:tableStyleId>{2D5ABB26-0587-4C30-8999-92F81FD0307C}</a:tableStyleId>
              </a:tblPr>
              <a:tblGrid>
                <a:gridCol w="2623395">
                  <a:extLst>
                    <a:ext uri="{9D8B030D-6E8A-4147-A177-3AD203B41FA5}">
                      <a16:colId xmlns:a16="http://schemas.microsoft.com/office/drawing/2014/main" val="989395188"/>
                    </a:ext>
                  </a:extLst>
                </a:gridCol>
                <a:gridCol w="2898575">
                  <a:extLst>
                    <a:ext uri="{9D8B030D-6E8A-4147-A177-3AD203B41FA5}">
                      <a16:colId xmlns:a16="http://schemas.microsoft.com/office/drawing/2014/main" val="1636940556"/>
                    </a:ext>
                  </a:extLst>
                </a:gridCol>
                <a:gridCol w="2898574">
                  <a:extLst>
                    <a:ext uri="{9D8B030D-6E8A-4147-A177-3AD203B41FA5}">
                      <a16:colId xmlns:a16="http://schemas.microsoft.com/office/drawing/2014/main" val="3867713379"/>
                    </a:ext>
                  </a:extLst>
                </a:gridCol>
                <a:gridCol w="2776273">
                  <a:extLst>
                    <a:ext uri="{9D8B030D-6E8A-4147-A177-3AD203B41FA5}">
                      <a16:colId xmlns:a16="http://schemas.microsoft.com/office/drawing/2014/main" val="1084815944"/>
                    </a:ext>
                  </a:extLst>
                </a:gridCol>
              </a:tblGrid>
              <a:tr h="392380">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endParaRPr lang="en-US" sz="1600" b="0" i="1" dirty="0">
                        <a:solidFill>
                          <a:schemeClr val="bg1"/>
                        </a:solidFill>
                        <a:effectLst/>
                        <a:latin typeface="Arial" panose="020B0604020202020204" pitchFamily="34" charset="0"/>
                        <a:cs typeface="Arial" panose="020B0604020202020204" pitchFamily="34" charset="0"/>
                      </a:endParaRP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MFSAF </a:t>
                      </a:r>
                      <a:r>
                        <a:rPr lang="en-US" sz="1400" b="1" i="0" u="none" strike="noStrike" kern="1200" cap="none" spc="0" normalizeH="0" baseline="0" dirty="0" err="1">
                          <a:solidFill>
                            <a:schemeClr val="lt1">
                              <a:lumMod val="100000"/>
                            </a:schemeClr>
                          </a:solidFill>
                          <a:effectLst/>
                          <a:latin typeface="Arial" panose="020B0604020202020204" pitchFamily="34" charset="0"/>
                          <a:ea typeface="+mn-ea"/>
                          <a:cs typeface="Arial" panose="020B0604020202020204" pitchFamily="34" charset="0"/>
                          <a:sym typeface=""/>
                        </a:rPr>
                        <a:t>TSS</a:t>
                      </a:r>
                      <a:r>
                        <a:rPr lang="en-US" sz="1400" b="1" i="0" u="none" strike="noStrike" kern="1200" cap="none" spc="0" normalizeH="0" baseline="30000" dirty="0" err="1">
                          <a:solidFill>
                            <a:schemeClr val="lt1">
                              <a:lumMod val="100000"/>
                            </a:schemeClr>
                          </a:solidFill>
                          <a:effectLst/>
                          <a:latin typeface="Arial" panose="020B0604020202020204" pitchFamily="34" charset="0"/>
                          <a:ea typeface="+mn-ea"/>
                          <a:cs typeface="Arial" panose="020B0604020202020204" pitchFamily="34" charset="0"/>
                          <a:sym typeface=""/>
                        </a:rPr>
                        <a:t>b</a:t>
                      </a: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 response rate </a:t>
                      </a:r>
                    </a:p>
                    <a:p>
                      <a:pPr marL="0" marR="0" lvl="0" indent="0" algn="ctr" defTabSz="609585" rtl="0" eaLnBrk="1" fontAlgn="auto" hangingPunct="1">
                        <a:lnSpc>
                          <a:spcPct val="106000"/>
                        </a:lnSpc>
                        <a:spcBef>
                          <a:spcPts val="0"/>
                        </a:spcBef>
                        <a:spcAft>
                          <a:spcPts val="0"/>
                        </a:spcAft>
                        <a:buFontTx/>
                        <a:buNone/>
                      </a:pP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(primary end point)</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TI </a:t>
                      </a:r>
                      <a:r>
                        <a:rPr lang="en-US" sz="1400" b="1" i="0" u="none" strike="noStrike" kern="1200" cap="none" spc="0" normalizeH="0" baseline="0" dirty="0" err="1">
                          <a:solidFill>
                            <a:schemeClr val="lt1">
                              <a:lumMod val="100000"/>
                            </a:schemeClr>
                          </a:solidFill>
                          <a:effectLst/>
                          <a:latin typeface="Arial" panose="020B0604020202020204" pitchFamily="34" charset="0"/>
                          <a:ea typeface="+mn-ea"/>
                          <a:cs typeface="Arial" panose="020B0604020202020204" pitchFamily="34" charset="0"/>
                          <a:sym typeface=""/>
                        </a:rPr>
                        <a:t>response</a:t>
                      </a:r>
                      <a:r>
                        <a:rPr lang="en-US" sz="1400" b="1" i="0" u="none" strike="noStrike" kern="1200" cap="none" spc="0" normalizeH="0" baseline="30000" dirty="0" err="1">
                          <a:solidFill>
                            <a:schemeClr val="lt1">
                              <a:lumMod val="100000"/>
                            </a:schemeClr>
                          </a:solidFill>
                          <a:effectLst/>
                          <a:latin typeface="Arial" panose="020B0604020202020204" pitchFamily="34" charset="0"/>
                          <a:ea typeface="+mn-ea"/>
                          <a:cs typeface="Arial" panose="020B0604020202020204" pitchFamily="34" charset="0"/>
                          <a:sym typeface=""/>
                        </a:rPr>
                        <a:t>c</a:t>
                      </a: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 rate</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1" i="0" u="none" strike="noStrike" kern="1200" cap="none" spc="0" normalizeH="0" baseline="0" dirty="0" err="1">
                          <a:solidFill>
                            <a:schemeClr val="lt1">
                              <a:lumMod val="100000"/>
                            </a:schemeClr>
                          </a:solidFill>
                          <a:effectLst/>
                          <a:latin typeface="Arial" panose="020B0604020202020204" pitchFamily="34" charset="0"/>
                          <a:ea typeface="+mn-ea"/>
                          <a:cs typeface="Arial" panose="020B0604020202020204" pitchFamily="34" charset="0"/>
                          <a:sym typeface=""/>
                        </a:rPr>
                        <a:t>SRR</a:t>
                      </a:r>
                      <a:r>
                        <a:rPr lang="en-US" sz="1400" b="1" i="0" u="none" strike="noStrike" kern="1200" cap="none" spc="0" normalizeH="0" baseline="30000" dirty="0" err="1">
                          <a:solidFill>
                            <a:schemeClr val="lt1">
                              <a:lumMod val="100000"/>
                            </a:schemeClr>
                          </a:solidFill>
                          <a:effectLst/>
                          <a:latin typeface="Arial" panose="020B0604020202020204" pitchFamily="34" charset="0"/>
                          <a:ea typeface="+mn-ea"/>
                          <a:cs typeface="Arial" panose="020B0604020202020204" pitchFamily="34" charset="0"/>
                          <a:sym typeface=""/>
                        </a:rPr>
                        <a:t>d</a:t>
                      </a: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 (35% reduction)</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extLst>
                  <a:ext uri="{0D108BD9-81ED-4DB2-BD59-A6C34878D82A}">
                    <a16:rowId xmlns:a16="http://schemas.microsoft.com/office/drawing/2014/main" val="2293617892"/>
                  </a:ext>
                </a:extLst>
              </a:tr>
              <a:tr h="188950">
                <a:tc>
                  <a:txBody>
                    <a:bodyPr/>
                    <a:lstStyle/>
                    <a:p>
                      <a:pPr marL="0" marR="0" lvl="0" indent="0" algn="l" defTabSz="609585" rtl="0" eaLnBrk="1" fontAlgn="auto" hangingPunct="1">
                        <a:lnSpc>
                          <a:spcPct val="106000"/>
                        </a:lnSpc>
                        <a:spcBef>
                          <a:spcPts val="0"/>
                        </a:spcBef>
                        <a:spcAft>
                          <a:spcPts val="0"/>
                        </a:spcAft>
                        <a:buFontTx/>
                        <a:buNone/>
                      </a:pPr>
                      <a:r>
                        <a:rPr lang="en-US" sz="1400" b="1" i="0" u="none" strike="noStrike" kern="1200" cap="none" spc="0" normalizeH="0" baseline="0" dirty="0">
                          <a:solidFill>
                            <a:schemeClr val="bg1"/>
                          </a:solidFill>
                          <a:effectLst/>
                          <a:latin typeface="Arial" panose="020B0604020202020204" pitchFamily="34" charset="0"/>
                          <a:cs typeface="Arial" panose="020B0604020202020204" pitchFamily="34" charset="0"/>
                          <a:sym typeface=""/>
                        </a:rPr>
                        <a:t>MMB (N=130)</a:t>
                      </a: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accent1"/>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32 (24.6%)</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a:solidFill>
                            <a:schemeClr val="dk1">
                              <a:lumMod val="100000"/>
                            </a:schemeClr>
                          </a:solidFill>
                          <a:effectLst/>
                          <a:latin typeface="Arial" panose="020B0604020202020204" pitchFamily="34" charset="0"/>
                          <a:cs typeface="Arial" panose="020B0604020202020204" pitchFamily="34" charset="0"/>
                          <a:sym typeface=""/>
                        </a:rPr>
                        <a:t>40 (30.8%)</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0" u="none" strike="noStrike" kern="1200" cap="none" spc="0" normalizeH="0" baseline="0">
                          <a:solidFill>
                            <a:schemeClr val="dk1">
                              <a:lumMod val="100000"/>
                            </a:schemeClr>
                          </a:solidFill>
                          <a:effectLst/>
                          <a:latin typeface="Arial" panose="020B0604020202020204" pitchFamily="34" charset="0"/>
                          <a:cs typeface="Arial" panose="020B0604020202020204" pitchFamily="34" charset="0"/>
                          <a:sym typeface=""/>
                        </a:rPr>
                        <a:t>30 (23.1%)</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66842701"/>
                  </a:ext>
                </a:extLst>
              </a:tr>
              <a:tr h="188950">
                <a:tc>
                  <a:txBody>
                    <a:bodyPr/>
                    <a:lstStyle/>
                    <a:p>
                      <a:pPr marL="0" marR="0" lvl="0" indent="0" algn="l" defTabSz="609585" rtl="0" eaLnBrk="1" fontAlgn="auto" hangingPunct="1">
                        <a:lnSpc>
                          <a:spcPct val="106000"/>
                        </a:lnSpc>
                        <a:spcBef>
                          <a:spcPts val="0"/>
                        </a:spcBef>
                        <a:spcAft>
                          <a:spcPts val="0"/>
                        </a:spcAft>
                        <a:buFontTx/>
                        <a:buNone/>
                      </a:pPr>
                      <a:r>
                        <a:rPr lang="en-US" sz="1400" b="1" i="0" u="none" strike="noStrike" kern="1200" cap="none" spc="0" normalizeH="0" baseline="0">
                          <a:solidFill>
                            <a:schemeClr val="bg1"/>
                          </a:solidFill>
                          <a:effectLst/>
                          <a:latin typeface="Arial" panose="020B0604020202020204" pitchFamily="34" charset="0"/>
                          <a:cs typeface="Arial" panose="020B0604020202020204" pitchFamily="34" charset="0"/>
                          <a:sym typeface=""/>
                        </a:rPr>
                        <a:t>DAN (N=65)</a:t>
                      </a: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accent1"/>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6 (9.2%)</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13 (20.0%)</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0" u="none" strike="noStrike" kern="1200" cap="none" spc="0" normalizeH="0" baseline="0">
                          <a:solidFill>
                            <a:schemeClr val="dk1">
                              <a:lumMod val="100000"/>
                            </a:schemeClr>
                          </a:solidFill>
                          <a:effectLst/>
                          <a:latin typeface="Arial" panose="020B0604020202020204" pitchFamily="34" charset="0"/>
                          <a:cs typeface="Arial" panose="020B0604020202020204" pitchFamily="34" charset="0"/>
                          <a:sym typeface=""/>
                        </a:rPr>
                        <a:t>2 (3.1%)</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1262720"/>
                  </a:ext>
                </a:extLst>
              </a:tr>
              <a:tr h="223862">
                <a:tc>
                  <a:txBody>
                    <a:bodyPr/>
                    <a:lstStyle/>
                    <a:p>
                      <a:pPr algn="l" defTabSz="609585" rtl="0" fontAlgn="base"/>
                      <a:endParaRPr lang="en-US" sz="1400" b="0" i="0" dirty="0">
                        <a:solidFill>
                          <a:schemeClr val="bg1"/>
                        </a:solidFill>
                        <a:effectLst/>
                        <a:latin typeface="Arial" panose="020B0604020202020204" pitchFamily="34" charset="0"/>
                        <a:cs typeface="Arial" panose="020B0604020202020204" pitchFamily="34" charset="0"/>
                      </a:endParaRP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accent1"/>
                    </a:solidFill>
                  </a:tcPr>
                </a:tc>
                <a:tc>
                  <a:txBody>
                    <a:bodyPr/>
                    <a:lstStyle/>
                    <a:p>
                      <a:pPr marL="18415" marR="0" lvl="0" indent="0" algn="ctr" defTabSz="609585" rtl="0" eaLnBrk="1" fontAlgn="auto" latinLnBrk="0" hangingPunct="1">
                        <a:lnSpc>
                          <a:spcPct val="106000"/>
                        </a:lnSpc>
                        <a:spcBef>
                          <a:spcPts val="0"/>
                        </a:spcBef>
                        <a:spcAft>
                          <a:spcPts val="0"/>
                        </a:spcAft>
                        <a:buClrTx/>
                        <a:buSzTx/>
                        <a:buFontTx/>
                        <a:buNone/>
                        <a:tabLst/>
                        <a:defRPr/>
                      </a:pPr>
                      <a:r>
                        <a:rPr lang="en-US" sz="1400" b="0" i="1"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P</a:t>
                      </a: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=.0095 (superior)</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18415"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1-sided </a:t>
                      </a:r>
                      <a:r>
                        <a:rPr lang="en-US" sz="1400" b="0" i="1"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P</a:t>
                      </a: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=.0064 (noninferior)</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1"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P</a:t>
                      </a: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=.0006 (superior)</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4614652"/>
                  </a:ext>
                </a:extLst>
              </a:tr>
            </a:tbl>
          </a:graphicData>
        </a:graphic>
      </p:graphicFrame>
      <p:sp>
        <p:nvSpPr>
          <p:cNvPr id="49" name="Rectangle 48">
            <a:extLst>
              <a:ext uri="{FF2B5EF4-FFF2-40B4-BE49-F238E27FC236}">
                <a16:creationId xmlns:a16="http://schemas.microsoft.com/office/drawing/2014/main" id="{4163D642-1865-1D42-9D1C-AFF7252E5700}"/>
              </a:ext>
            </a:extLst>
          </p:cNvPr>
          <p:cNvSpPr/>
          <p:nvPr/>
        </p:nvSpPr>
        <p:spPr>
          <a:xfrm>
            <a:off x="3099500" y="4742314"/>
            <a:ext cx="2878654" cy="1228331"/>
          </a:xfrm>
          <a:prstGeom prst="rect">
            <a:avLst/>
          </a:pr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73F2574E-5E45-0640-8892-843A8A2EAC79}"/>
              </a:ext>
            </a:extLst>
          </p:cNvPr>
          <p:cNvSpPr/>
          <p:nvPr/>
        </p:nvSpPr>
        <p:spPr>
          <a:xfrm>
            <a:off x="8862267" y="4703843"/>
            <a:ext cx="2802454" cy="1266802"/>
          </a:xfrm>
          <a:prstGeom prst="rect">
            <a:avLst/>
          </a:pr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D4CB334-9237-3642-8A28-18ACA7CBD0ED}"/>
              </a:ext>
            </a:extLst>
          </p:cNvPr>
          <p:cNvSpPr/>
          <p:nvPr/>
        </p:nvSpPr>
        <p:spPr>
          <a:xfrm>
            <a:off x="6093507" y="4703843"/>
            <a:ext cx="2629241" cy="126680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4EA5ED9E-A061-274E-AA13-8AD11AE1C3A5}"/>
              </a:ext>
            </a:extLst>
          </p:cNvPr>
          <p:cNvSpPr txBox="1"/>
          <p:nvPr/>
        </p:nvSpPr>
        <p:spPr>
          <a:xfrm>
            <a:off x="10337576" y="6518973"/>
            <a:ext cx="14137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n-ea"/>
                <a:cs typeface="+mn-cs"/>
              </a:rPr>
              <a:t>Mesa ASCO 2022</a:t>
            </a:r>
          </a:p>
        </p:txBody>
      </p:sp>
    </p:spTree>
    <p:extLst>
      <p:ext uri="{BB962C8B-B14F-4D97-AF65-F5344CB8AC3E}">
        <p14:creationId xmlns:p14="http://schemas.microsoft.com/office/powerpoint/2010/main" val="93323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Yacoub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2060848"/>
          <a:ext cx="9601398" cy="2592288"/>
        </p:xfrm>
        <a:graphic>
          <a:graphicData uri="http://schemas.openxmlformats.org/drawingml/2006/table">
            <a:tbl>
              <a:tblPr firstRow="1" bandRow="1">
                <a:tableStyleId>{F2DE63D5-997A-4646-A377-4702673A728D}</a:tableStyleId>
              </a:tblPr>
              <a:tblGrid>
                <a:gridCol w="2640460">
                  <a:extLst>
                    <a:ext uri="{9D8B030D-6E8A-4147-A177-3AD203B41FA5}">
                      <a16:colId xmlns:a16="http://schemas.microsoft.com/office/drawing/2014/main" val="20000"/>
                    </a:ext>
                  </a:extLst>
                </a:gridCol>
                <a:gridCol w="6960938">
                  <a:extLst>
                    <a:ext uri="{9D8B030D-6E8A-4147-A177-3AD203B41FA5}">
                      <a16:colId xmlns:a16="http://schemas.microsoft.com/office/drawing/2014/main" val="2117869244"/>
                    </a:ext>
                  </a:extLst>
                </a:gridCol>
              </a:tblGrid>
              <a:tr h="140270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Blueprint Medicines, GSK, Incyte Corporation, </a:t>
                      </a:r>
                      <a:r>
                        <a:rPr lang="en-US" sz="1800" b="0" dirty="0" err="1">
                          <a:solidFill>
                            <a:schemeClr val="tx1"/>
                          </a:solidFill>
                        </a:rPr>
                        <a:t>Karyopharm</a:t>
                      </a:r>
                      <a:r>
                        <a:rPr lang="en-US" sz="1800" b="0" dirty="0">
                          <a:solidFill>
                            <a:schemeClr val="tx1"/>
                          </a:solidFill>
                        </a:rPr>
                        <a:t> Therapeutics, Novartis, </a:t>
                      </a:r>
                      <a:r>
                        <a:rPr lang="en-US" sz="1800" b="0" dirty="0" err="1">
                          <a:solidFill>
                            <a:schemeClr val="tx1"/>
                          </a:solidFill>
                        </a:rPr>
                        <a:t>PharmaEssentia</a:t>
                      </a:r>
                      <a:r>
                        <a:rPr lang="en-US" sz="1800" b="0" dirty="0">
                          <a:solidFill>
                            <a:schemeClr val="tx1"/>
                          </a:solidFill>
                        </a:rPr>
                        <a:t>, Protagonist Therapeutics, Servier Pharmaceuticals LLC,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95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CTI BioPharma, a Sobi Company,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4277700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0DF9-8CD0-422C-A2C7-89E6C0821E42}"/>
              </a:ext>
            </a:extLst>
          </p:cNvPr>
          <p:cNvSpPr>
            <a:spLocks noGrp="1"/>
          </p:cNvSpPr>
          <p:nvPr>
            <p:ph type="title"/>
          </p:nvPr>
        </p:nvSpPr>
        <p:spPr>
          <a:xfrm>
            <a:off x="952501" y="312483"/>
            <a:ext cx="10515600" cy="1062474"/>
          </a:xfrm>
        </p:spPr>
        <p:txBody>
          <a:bodyPr>
            <a:normAutofit/>
          </a:bodyPr>
          <a:lstStyle/>
          <a:p>
            <a:pPr eaLnBrk="1" hangingPunct="1">
              <a:defRPr/>
            </a:pPr>
            <a:r>
              <a:rPr lang="en-US" sz="3200" dirty="0">
                <a:solidFill>
                  <a:srgbClr val="C00000"/>
                </a:solidFill>
                <a:ea typeface="+mj-ea"/>
              </a:rPr>
              <a:t>Anemia Therapy in Combination With a JAK Inhibitor</a:t>
            </a:r>
          </a:p>
        </p:txBody>
      </p:sp>
      <p:sp>
        <p:nvSpPr>
          <p:cNvPr id="3" name="Content Placeholder 2">
            <a:extLst>
              <a:ext uri="{FF2B5EF4-FFF2-40B4-BE49-F238E27FC236}">
                <a16:creationId xmlns:a16="http://schemas.microsoft.com/office/drawing/2014/main" id="{0BFAF21D-A1C9-4286-AA08-DF2010B1F2BE}"/>
              </a:ext>
            </a:extLst>
          </p:cNvPr>
          <p:cNvSpPr>
            <a:spLocks noGrp="1"/>
          </p:cNvSpPr>
          <p:nvPr>
            <p:ph idx="1"/>
          </p:nvPr>
        </p:nvSpPr>
        <p:spPr>
          <a:xfrm>
            <a:off x="607664" y="2227736"/>
            <a:ext cx="5045242" cy="3288708"/>
          </a:xfrm>
        </p:spPr>
        <p:txBody>
          <a:bodyPr/>
          <a:lstStyle/>
          <a:p>
            <a:pPr eaLnBrk="1" hangingPunct="1">
              <a:defRPr/>
            </a:pPr>
            <a:r>
              <a:rPr lang="en-US" sz="2250" dirty="0">
                <a:ea typeface="+mn-ea"/>
              </a:rPr>
              <a:t>Fusion protein that acts as activin receptor ligand trap</a:t>
            </a:r>
          </a:p>
          <a:p>
            <a:pPr eaLnBrk="1" hangingPunct="1">
              <a:defRPr/>
            </a:pPr>
            <a:r>
              <a:rPr lang="en-US" sz="2250" dirty="0">
                <a:ea typeface="+mn-ea"/>
              </a:rPr>
              <a:t>Sequester ligands of TGFß superfamily, (eg, GDF11) secreted by BM stroma, that inhibit terminal erythropoiesis</a:t>
            </a:r>
          </a:p>
          <a:p>
            <a:pPr eaLnBrk="1" hangingPunct="1">
              <a:defRPr/>
            </a:pPr>
            <a:endParaRPr lang="en-US" sz="2250" dirty="0">
              <a:ea typeface="+mn-ea"/>
            </a:endParaRPr>
          </a:p>
        </p:txBody>
      </p:sp>
      <p:sp>
        <p:nvSpPr>
          <p:cNvPr id="5" name="Text Placeholder 4"/>
          <p:cNvSpPr>
            <a:spLocks noGrp="1"/>
          </p:cNvSpPr>
          <p:nvPr>
            <p:ph type="body" sz="quarter" idx="13"/>
          </p:nvPr>
        </p:nvSpPr>
        <p:spPr>
          <a:xfrm>
            <a:off x="105033" y="6480726"/>
            <a:ext cx="6755420" cy="364067"/>
          </a:xfrm>
        </p:spPr>
        <p:txBody>
          <a:bodyPr>
            <a:noAutofit/>
          </a:bodyPr>
          <a:lstStyle/>
          <a:p>
            <a:r>
              <a:rPr lang="pt-BR" dirty="0" err="1"/>
              <a:t>Iancu</a:t>
            </a:r>
            <a:r>
              <a:rPr lang="pt-BR" dirty="0"/>
              <a:t>-Rubin C et al. </a:t>
            </a:r>
            <a:r>
              <a:rPr lang="pt-BR" i="1" dirty="0" err="1"/>
              <a:t>Exp</a:t>
            </a:r>
            <a:r>
              <a:rPr lang="pt-BR" i="1" dirty="0"/>
              <a:t> </a:t>
            </a:r>
            <a:r>
              <a:rPr lang="pt-BR" i="1" dirty="0" err="1"/>
              <a:t>Hematol</a:t>
            </a:r>
            <a:r>
              <a:rPr lang="pt-BR" dirty="0"/>
              <a:t>. 2013;41(2):155-166; </a:t>
            </a:r>
            <a:r>
              <a:rPr lang="pt-BR" dirty="0" err="1"/>
              <a:t>Carrancio</a:t>
            </a:r>
            <a:r>
              <a:rPr lang="pt-BR" dirty="0"/>
              <a:t> </a:t>
            </a:r>
            <a:r>
              <a:rPr lang="pt-BR" dirty="0" err="1"/>
              <a:t>S</a:t>
            </a:r>
            <a:r>
              <a:rPr lang="pt-BR" dirty="0"/>
              <a:t> et al. </a:t>
            </a:r>
            <a:r>
              <a:rPr lang="pt-BR" i="1" dirty="0" err="1"/>
              <a:t>Br</a:t>
            </a:r>
            <a:r>
              <a:rPr lang="pt-BR" i="1" dirty="0"/>
              <a:t> J </a:t>
            </a:r>
            <a:r>
              <a:rPr lang="pt-BR" i="1" dirty="0" err="1"/>
              <a:t>Haematol</a:t>
            </a:r>
            <a:r>
              <a:rPr lang="pt-BR" dirty="0"/>
              <a:t>. 2014;165:870-882.</a:t>
            </a:r>
          </a:p>
        </p:txBody>
      </p:sp>
      <p:sp>
        <p:nvSpPr>
          <p:cNvPr id="505861" name="TextBox 5">
            <a:extLst>
              <a:ext uri="{FF2B5EF4-FFF2-40B4-BE49-F238E27FC236}">
                <a16:creationId xmlns:a16="http://schemas.microsoft.com/office/drawing/2014/main" id="{A19901F4-3126-4087-BFA7-6EBB122BDF9A}"/>
              </a:ext>
            </a:extLst>
          </p:cNvPr>
          <p:cNvSpPr txBox="1">
            <a:spLocks noChangeArrowheads="1"/>
          </p:cNvSpPr>
          <p:nvPr/>
        </p:nvSpPr>
        <p:spPr bwMode="auto">
          <a:xfrm>
            <a:off x="264695" y="1492104"/>
            <a:ext cx="442060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028700">
              <a:defRPr sz="3600" b="1">
                <a:solidFill>
                  <a:schemeClr val="bg2"/>
                </a:solidFill>
                <a:latin typeface="Arial" panose="020B0604020202020204" pitchFamily="34" charset="0"/>
              </a:defRPr>
            </a:lvl1pPr>
            <a:lvl2pPr marL="742950" indent="-285750" defTabSz="1028700">
              <a:defRPr sz="3600" b="1">
                <a:solidFill>
                  <a:schemeClr val="bg2"/>
                </a:solidFill>
                <a:latin typeface="Arial" panose="020B0604020202020204" pitchFamily="34" charset="0"/>
              </a:defRPr>
            </a:lvl2pPr>
            <a:lvl3pPr marL="1143000" indent="-228600" defTabSz="1028700">
              <a:defRPr sz="3600" b="1">
                <a:solidFill>
                  <a:schemeClr val="bg2"/>
                </a:solidFill>
                <a:latin typeface="Arial" panose="020B0604020202020204" pitchFamily="34" charset="0"/>
              </a:defRPr>
            </a:lvl3pPr>
            <a:lvl4pPr marL="1600200" indent="-228600" defTabSz="1028700">
              <a:defRPr sz="3600" b="1">
                <a:solidFill>
                  <a:schemeClr val="bg2"/>
                </a:solidFill>
                <a:latin typeface="Arial" panose="020B0604020202020204" pitchFamily="34" charset="0"/>
              </a:defRPr>
            </a:lvl4pPr>
            <a:lvl5pPr marL="2057400" indent="-228600" defTabSz="1028700">
              <a:defRPr sz="3600" b="1">
                <a:solidFill>
                  <a:schemeClr val="bg2"/>
                </a:solidFill>
                <a:latin typeface="Arial" panose="020B0604020202020204" pitchFamily="34" charset="0"/>
              </a:defRPr>
            </a:lvl5pPr>
            <a:lvl6pPr marL="2514600" indent="-228600" defTabSz="1028700" eaLnBrk="0" fontAlgn="base" hangingPunct="0">
              <a:spcBef>
                <a:spcPct val="0"/>
              </a:spcBef>
              <a:spcAft>
                <a:spcPct val="0"/>
              </a:spcAft>
              <a:defRPr sz="3600" b="1">
                <a:solidFill>
                  <a:schemeClr val="bg2"/>
                </a:solidFill>
                <a:latin typeface="Arial" panose="020B0604020202020204" pitchFamily="34" charset="0"/>
              </a:defRPr>
            </a:lvl6pPr>
            <a:lvl7pPr marL="2971800" indent="-228600" defTabSz="1028700" eaLnBrk="0" fontAlgn="base" hangingPunct="0">
              <a:spcBef>
                <a:spcPct val="0"/>
              </a:spcBef>
              <a:spcAft>
                <a:spcPct val="0"/>
              </a:spcAft>
              <a:defRPr sz="3600" b="1">
                <a:solidFill>
                  <a:schemeClr val="bg2"/>
                </a:solidFill>
                <a:latin typeface="Arial" panose="020B0604020202020204" pitchFamily="34" charset="0"/>
              </a:defRPr>
            </a:lvl7pPr>
            <a:lvl8pPr marL="3429000" indent="-228600" defTabSz="1028700" eaLnBrk="0" fontAlgn="base" hangingPunct="0">
              <a:spcBef>
                <a:spcPct val="0"/>
              </a:spcBef>
              <a:spcAft>
                <a:spcPct val="0"/>
              </a:spcAft>
              <a:defRPr sz="3600" b="1">
                <a:solidFill>
                  <a:schemeClr val="bg2"/>
                </a:solidFill>
                <a:latin typeface="Arial" panose="020B0604020202020204" pitchFamily="34" charset="0"/>
              </a:defRPr>
            </a:lvl8pPr>
            <a:lvl9pPr marL="3886200" indent="-228600" defTabSz="1028700" eaLnBrk="0" fontAlgn="base" hangingPunct="0">
              <a:spcBef>
                <a:spcPct val="0"/>
              </a:spcBef>
              <a:spcAft>
                <a:spcPct val="0"/>
              </a:spcAft>
              <a:defRPr sz="3600" b="1">
                <a:solidFill>
                  <a:schemeClr val="bg2"/>
                </a:solidFill>
                <a:latin typeface="Arial" panose="020B0604020202020204" pitchFamily="34" charset="0"/>
              </a:defRPr>
            </a:lvl9pPr>
          </a:lstStyle>
          <a:p>
            <a:pPr marL="0" marR="0" lvl="0" indent="0" algn="ctr" defTabSz="1028700" rtl="0" eaLnBrk="1" fontAlgn="base" latinLnBrk="0" hangingPunct="1">
              <a:lnSpc>
                <a:spcPct val="100000"/>
              </a:lnSpc>
              <a:spcBef>
                <a:spcPct val="0"/>
              </a:spcBef>
              <a:spcAft>
                <a:spcPct val="0"/>
              </a:spcAft>
              <a:buClrTx/>
              <a:buSzTx/>
              <a:buFontTx/>
              <a:buNone/>
              <a:tabLst/>
              <a:defRPr/>
            </a:pPr>
            <a:r>
              <a:rPr kumimoji="0" lang="en-US" altLang="en-US" sz="2700" b="1" i="0" u="none" strike="noStrike" kern="1200" cap="none" spc="0" normalizeH="0" baseline="0" noProof="0" dirty="0">
                <a:ln>
                  <a:noFill/>
                </a:ln>
                <a:solidFill>
                  <a:srgbClr val="78E2DA">
                    <a:lumMod val="75000"/>
                  </a:srgbClr>
                </a:solidFill>
                <a:effectLst/>
                <a:uLnTx/>
                <a:uFillTx/>
                <a:latin typeface="Arial" panose="020B0604020202020204" pitchFamily="34" charset="0"/>
                <a:ea typeface="ＭＳ Ｐゴシック"/>
                <a:cs typeface="+mn-cs"/>
              </a:rPr>
              <a:t>Luspatercept</a:t>
            </a:r>
          </a:p>
        </p:txBody>
      </p:sp>
      <p:pic>
        <p:nvPicPr>
          <p:cNvPr id="505862" name="Picture 2">
            <a:extLst>
              <a:ext uri="{FF2B5EF4-FFF2-40B4-BE49-F238E27FC236}">
                <a16:creationId xmlns:a16="http://schemas.microsoft.com/office/drawing/2014/main" id="{66288E49-1BFD-44D5-A85B-32738687B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038" y="996415"/>
            <a:ext cx="4420603" cy="2492911"/>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630335" y="4817532"/>
            <a:ext cx="115993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RBC Cell Membrane</a:t>
            </a:r>
          </a:p>
        </p:txBody>
      </p:sp>
      <p:sp>
        <p:nvSpPr>
          <p:cNvPr id="9" name="TextBox 8"/>
          <p:cNvSpPr txBox="1"/>
          <p:nvPr/>
        </p:nvSpPr>
        <p:spPr>
          <a:xfrm>
            <a:off x="6460062" y="3979331"/>
            <a:ext cx="115993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Ligand</a:t>
            </a:r>
          </a:p>
        </p:txBody>
      </p:sp>
      <p:sp>
        <p:nvSpPr>
          <p:cNvPr id="10" name="TextBox 9"/>
          <p:cNvSpPr txBox="1"/>
          <p:nvPr/>
        </p:nvSpPr>
        <p:spPr>
          <a:xfrm>
            <a:off x="8136462" y="4267197"/>
            <a:ext cx="11599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Activin Receptor</a:t>
            </a:r>
          </a:p>
        </p:txBody>
      </p:sp>
      <p:sp>
        <p:nvSpPr>
          <p:cNvPr id="11" name="TextBox 10"/>
          <p:cNvSpPr txBox="1"/>
          <p:nvPr/>
        </p:nvSpPr>
        <p:spPr>
          <a:xfrm>
            <a:off x="6688666" y="5689595"/>
            <a:ext cx="23114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Smad2 </a:t>
            </a:r>
            <a:b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Phosphorylation – Inhibits RBC Maturation</a:t>
            </a:r>
          </a:p>
        </p:txBody>
      </p:sp>
      <p:sp>
        <p:nvSpPr>
          <p:cNvPr id="12" name="TextBox 11"/>
          <p:cNvSpPr txBox="1"/>
          <p:nvPr/>
        </p:nvSpPr>
        <p:spPr>
          <a:xfrm>
            <a:off x="9110132" y="5689595"/>
            <a:ext cx="259080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Inhibited </a:t>
            </a:r>
            <a:b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Smad2 Signaling – Promotes RBC Maturation</a:t>
            </a:r>
          </a:p>
        </p:txBody>
      </p:sp>
      <p:sp>
        <p:nvSpPr>
          <p:cNvPr id="13" name="TextBox 12"/>
          <p:cNvSpPr txBox="1"/>
          <p:nvPr/>
        </p:nvSpPr>
        <p:spPr>
          <a:xfrm>
            <a:off x="9287924" y="3615265"/>
            <a:ext cx="115993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69"/>
                </a:solidFill>
                <a:effectLst/>
                <a:uLnTx/>
                <a:uFillTx/>
                <a:latin typeface="Arial" panose="020B0604020202020204"/>
                <a:ea typeface="+mn-ea"/>
                <a:cs typeface="+mn-cs"/>
              </a:rPr>
              <a:t>Ligand</a:t>
            </a:r>
          </a:p>
        </p:txBody>
      </p:sp>
      <p:pic>
        <p:nvPicPr>
          <p:cNvPr id="6" name="Picture 5" descr="smad2-ph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833" y="4186767"/>
            <a:ext cx="2237232" cy="1682496"/>
          </a:xfrm>
          <a:prstGeom prst="rect">
            <a:avLst/>
          </a:prstGeom>
        </p:spPr>
      </p:pic>
      <p:sp>
        <p:nvSpPr>
          <p:cNvPr id="7" name="Freeform 6"/>
          <p:cNvSpPr/>
          <p:nvPr/>
        </p:nvSpPr>
        <p:spPr>
          <a:xfrm>
            <a:off x="7614356" y="4165601"/>
            <a:ext cx="237066" cy="174978"/>
          </a:xfrm>
          <a:custGeom>
            <a:avLst/>
            <a:gdLst>
              <a:gd name="connsiteX0" fmla="*/ 0 w 237066"/>
              <a:gd name="connsiteY0" fmla="*/ 0 h 135467"/>
              <a:gd name="connsiteX1" fmla="*/ 0 w 237066"/>
              <a:gd name="connsiteY1" fmla="*/ 0 h 135467"/>
              <a:gd name="connsiteX2" fmla="*/ 237066 w 237066"/>
              <a:gd name="connsiteY2" fmla="*/ 135467 h 135467"/>
              <a:gd name="connsiteX0" fmla="*/ 0 w 237066"/>
              <a:gd name="connsiteY0" fmla="*/ 0 h 135467"/>
              <a:gd name="connsiteX1" fmla="*/ 0 w 237066"/>
              <a:gd name="connsiteY1" fmla="*/ 0 h 135467"/>
              <a:gd name="connsiteX2" fmla="*/ 237066 w 237066"/>
              <a:gd name="connsiteY2" fmla="*/ 135467 h 135467"/>
              <a:gd name="connsiteX0" fmla="*/ 0 w 237066"/>
              <a:gd name="connsiteY0" fmla="*/ 0 h 174978"/>
              <a:gd name="connsiteX1" fmla="*/ 0 w 237066"/>
              <a:gd name="connsiteY1" fmla="*/ 0 h 174978"/>
              <a:gd name="connsiteX2" fmla="*/ 237066 w 237066"/>
              <a:gd name="connsiteY2" fmla="*/ 174978 h 174978"/>
              <a:gd name="connsiteX0" fmla="*/ 0 w 237066"/>
              <a:gd name="connsiteY0" fmla="*/ 0 h 174978"/>
              <a:gd name="connsiteX1" fmla="*/ 0 w 237066"/>
              <a:gd name="connsiteY1" fmla="*/ 0 h 174978"/>
              <a:gd name="connsiteX2" fmla="*/ 237066 w 237066"/>
              <a:gd name="connsiteY2" fmla="*/ 174978 h 174978"/>
              <a:gd name="connsiteX0" fmla="*/ 0 w 237066"/>
              <a:gd name="connsiteY0" fmla="*/ 0 h 174978"/>
              <a:gd name="connsiteX1" fmla="*/ 0 w 237066"/>
              <a:gd name="connsiteY1" fmla="*/ 0 h 174978"/>
              <a:gd name="connsiteX2" fmla="*/ 237066 w 237066"/>
              <a:gd name="connsiteY2" fmla="*/ 174978 h 174978"/>
              <a:gd name="connsiteX0" fmla="*/ 0 w 237066"/>
              <a:gd name="connsiteY0" fmla="*/ 31750 h 206728"/>
              <a:gd name="connsiteX1" fmla="*/ 41275 w 237066"/>
              <a:gd name="connsiteY1" fmla="*/ 0 h 206728"/>
              <a:gd name="connsiteX2" fmla="*/ 237066 w 237066"/>
              <a:gd name="connsiteY2" fmla="*/ 206728 h 206728"/>
              <a:gd name="connsiteX0" fmla="*/ 0 w 237066"/>
              <a:gd name="connsiteY0" fmla="*/ 0 h 174978"/>
              <a:gd name="connsiteX1" fmla="*/ 237066 w 237066"/>
              <a:gd name="connsiteY1" fmla="*/ 174978 h 174978"/>
              <a:gd name="connsiteX0" fmla="*/ 0 w 237066"/>
              <a:gd name="connsiteY0" fmla="*/ 0 h 174978"/>
              <a:gd name="connsiteX1" fmla="*/ 237066 w 237066"/>
              <a:gd name="connsiteY1" fmla="*/ 174978 h 174978"/>
              <a:gd name="connsiteX0" fmla="*/ 0 w 237066"/>
              <a:gd name="connsiteY0" fmla="*/ 0 h 174978"/>
              <a:gd name="connsiteX1" fmla="*/ 237066 w 237066"/>
              <a:gd name="connsiteY1" fmla="*/ 174978 h 174978"/>
            </a:gdLst>
            <a:ahLst/>
            <a:cxnLst>
              <a:cxn ang="0">
                <a:pos x="connsiteX0" y="connsiteY0"/>
              </a:cxn>
              <a:cxn ang="0">
                <a:pos x="connsiteX1" y="connsiteY1"/>
              </a:cxn>
            </a:cxnLst>
            <a:rect l="l" t="t" r="r" b="b"/>
            <a:pathLst>
              <a:path w="237066" h="174978">
                <a:moveTo>
                  <a:pt x="0" y="0"/>
                </a:moveTo>
                <a:cubicBezTo>
                  <a:pt x="126647" y="1176"/>
                  <a:pt x="212019" y="62677"/>
                  <a:pt x="237066" y="174978"/>
                </a:cubicBezTo>
              </a:path>
            </a:pathLst>
          </a:cu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pic>
        <p:nvPicPr>
          <p:cNvPr id="8" name="Picture 7" descr="smad2-signal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734" y="3673121"/>
            <a:ext cx="2127504" cy="2188464"/>
          </a:xfrm>
          <a:prstGeom prst="rect">
            <a:avLst/>
          </a:prstGeom>
        </p:spPr>
      </p:pic>
      <p:sp>
        <p:nvSpPr>
          <p:cNvPr id="17" name="Freeform 16"/>
          <p:cNvSpPr/>
          <p:nvPr/>
        </p:nvSpPr>
        <p:spPr>
          <a:xfrm>
            <a:off x="10409026" y="3762037"/>
            <a:ext cx="366218" cy="110053"/>
          </a:xfrm>
          <a:custGeom>
            <a:avLst/>
            <a:gdLst>
              <a:gd name="connsiteX0" fmla="*/ 0 w 237066"/>
              <a:gd name="connsiteY0" fmla="*/ 0 h 135467"/>
              <a:gd name="connsiteX1" fmla="*/ 0 w 237066"/>
              <a:gd name="connsiteY1" fmla="*/ 0 h 135467"/>
              <a:gd name="connsiteX2" fmla="*/ 237066 w 237066"/>
              <a:gd name="connsiteY2" fmla="*/ 135467 h 135467"/>
              <a:gd name="connsiteX0" fmla="*/ 0 w 237066"/>
              <a:gd name="connsiteY0" fmla="*/ 0 h 135467"/>
              <a:gd name="connsiteX1" fmla="*/ 0 w 237066"/>
              <a:gd name="connsiteY1" fmla="*/ 0 h 135467"/>
              <a:gd name="connsiteX2" fmla="*/ 237066 w 237066"/>
              <a:gd name="connsiteY2" fmla="*/ 135467 h 135467"/>
              <a:gd name="connsiteX0" fmla="*/ 0 w 237066"/>
              <a:gd name="connsiteY0" fmla="*/ 0 h 174978"/>
              <a:gd name="connsiteX1" fmla="*/ 0 w 237066"/>
              <a:gd name="connsiteY1" fmla="*/ 0 h 174978"/>
              <a:gd name="connsiteX2" fmla="*/ 237066 w 237066"/>
              <a:gd name="connsiteY2" fmla="*/ 174978 h 174978"/>
              <a:gd name="connsiteX0" fmla="*/ 0 w 237066"/>
              <a:gd name="connsiteY0" fmla="*/ 0 h 174978"/>
              <a:gd name="connsiteX1" fmla="*/ 0 w 237066"/>
              <a:gd name="connsiteY1" fmla="*/ 0 h 174978"/>
              <a:gd name="connsiteX2" fmla="*/ 237066 w 237066"/>
              <a:gd name="connsiteY2" fmla="*/ 174978 h 174978"/>
              <a:gd name="connsiteX0" fmla="*/ 0 w 237066"/>
              <a:gd name="connsiteY0" fmla="*/ 0 h 174978"/>
              <a:gd name="connsiteX1" fmla="*/ 0 w 237066"/>
              <a:gd name="connsiteY1" fmla="*/ 0 h 174978"/>
              <a:gd name="connsiteX2" fmla="*/ 237066 w 237066"/>
              <a:gd name="connsiteY2" fmla="*/ 174978 h 174978"/>
              <a:gd name="connsiteX0" fmla="*/ 129152 w 366218"/>
              <a:gd name="connsiteY0" fmla="*/ 0 h 174978"/>
              <a:gd name="connsiteX1" fmla="*/ 0 w 366218"/>
              <a:gd name="connsiteY1" fmla="*/ 73186 h 174978"/>
              <a:gd name="connsiteX2" fmla="*/ 366218 w 366218"/>
              <a:gd name="connsiteY2" fmla="*/ 174978 h 174978"/>
              <a:gd name="connsiteX0" fmla="*/ 0 w 366218"/>
              <a:gd name="connsiteY0" fmla="*/ 3786 h 105578"/>
              <a:gd name="connsiteX1" fmla="*/ 366218 w 366218"/>
              <a:gd name="connsiteY1" fmla="*/ 105578 h 105578"/>
              <a:gd name="connsiteX0" fmla="*/ 0 w 366218"/>
              <a:gd name="connsiteY0" fmla="*/ 20882 h 122674"/>
              <a:gd name="connsiteX1" fmla="*/ 366218 w 366218"/>
              <a:gd name="connsiteY1" fmla="*/ 122674 h 122674"/>
              <a:gd name="connsiteX0" fmla="*/ 0 w 366218"/>
              <a:gd name="connsiteY0" fmla="*/ 8261 h 110053"/>
              <a:gd name="connsiteX1" fmla="*/ 366218 w 366218"/>
              <a:gd name="connsiteY1" fmla="*/ 110053 h 110053"/>
            </a:gdLst>
            <a:ahLst/>
            <a:cxnLst>
              <a:cxn ang="0">
                <a:pos x="connsiteX0" y="connsiteY0"/>
              </a:cxn>
              <a:cxn ang="0">
                <a:pos x="connsiteX1" y="connsiteY1"/>
              </a:cxn>
            </a:cxnLst>
            <a:rect l="l" t="t" r="r" b="b"/>
            <a:pathLst>
              <a:path w="366218" h="110053">
                <a:moveTo>
                  <a:pt x="0" y="8261"/>
                </a:moveTo>
                <a:cubicBezTo>
                  <a:pt x="91172" y="-5627"/>
                  <a:pt x="336368" y="-17570"/>
                  <a:pt x="366218" y="110053"/>
                </a:cubicBezTo>
              </a:path>
            </a:pathLst>
          </a:cu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00842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1305278" y="2353028"/>
            <a:ext cx="5736166" cy="740833"/>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Received</a:t>
            </a:r>
            <a:b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RBC transfusions</a:t>
            </a:r>
            <a:b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within last </a:t>
            </a:r>
            <a:b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12 weeks</a:t>
            </a:r>
          </a:p>
        </p:txBody>
      </p:sp>
      <p:sp>
        <p:nvSpPr>
          <p:cNvPr id="63" name="Rounded Rectangle 62"/>
          <p:cNvSpPr/>
          <p:nvPr/>
        </p:nvSpPr>
        <p:spPr>
          <a:xfrm>
            <a:off x="1305278" y="1569861"/>
            <a:ext cx="5736166" cy="740833"/>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t>No RBC</a:t>
            </a:r>
            <a:b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t>transfusions</a:t>
            </a:r>
            <a:b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t>within last </a:t>
            </a:r>
            <a:b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t>12 weeks</a:t>
            </a:r>
          </a:p>
        </p:txBody>
      </p:sp>
      <p:sp>
        <p:nvSpPr>
          <p:cNvPr id="2" name="Title 1">
            <a:extLst>
              <a:ext uri="{FF2B5EF4-FFF2-40B4-BE49-F238E27FC236}">
                <a16:creationId xmlns:a16="http://schemas.microsoft.com/office/drawing/2014/main" id="{D40DA005-A47B-41EF-96E4-38773D8AE999}"/>
              </a:ext>
            </a:extLst>
          </p:cNvPr>
          <p:cNvSpPr>
            <a:spLocks noGrp="1"/>
          </p:cNvSpPr>
          <p:nvPr>
            <p:ph type="title"/>
          </p:nvPr>
        </p:nvSpPr>
        <p:spPr>
          <a:xfrm>
            <a:off x="912546" y="53666"/>
            <a:ext cx="10515600" cy="875271"/>
          </a:xfrm>
        </p:spPr>
        <p:txBody>
          <a:bodyPr/>
          <a:lstStyle/>
          <a:p>
            <a:r>
              <a:rPr lang="en-US">
                <a:solidFill>
                  <a:srgbClr val="C00000"/>
                </a:solidFill>
              </a:rPr>
              <a:t>Luspatercept </a:t>
            </a:r>
            <a:r>
              <a:rPr lang="en-US" dirty="0">
                <a:solidFill>
                  <a:srgbClr val="C00000"/>
                </a:solidFill>
              </a:rPr>
              <a:t>in MF and Anemia: Phase 2 study</a:t>
            </a:r>
          </a:p>
        </p:txBody>
      </p:sp>
      <p:sp>
        <p:nvSpPr>
          <p:cNvPr id="3" name="Text Placeholder 2"/>
          <p:cNvSpPr>
            <a:spLocks noGrp="1"/>
          </p:cNvSpPr>
          <p:nvPr>
            <p:ph type="body" sz="quarter" idx="13"/>
          </p:nvPr>
        </p:nvSpPr>
        <p:spPr>
          <a:xfrm>
            <a:off x="8710692" y="6469047"/>
            <a:ext cx="3352800" cy="364067"/>
          </a:xfrm>
        </p:spPr>
        <p:txBody>
          <a:bodyPr>
            <a:normAutofit/>
          </a:bodyPr>
          <a:lstStyle/>
          <a:p>
            <a:r>
              <a:rPr lang="en-US" dirty="0"/>
              <a:t>Gerds A, et al. 2020 ASH Annual Meeting. Abstract 2992.</a:t>
            </a:r>
          </a:p>
        </p:txBody>
      </p:sp>
      <p:sp>
        <p:nvSpPr>
          <p:cNvPr id="65" name="Rounded Rectangle 64"/>
          <p:cNvSpPr/>
          <p:nvPr/>
        </p:nvSpPr>
        <p:spPr>
          <a:xfrm>
            <a:off x="7429500" y="1453445"/>
            <a:ext cx="2278944" cy="1538111"/>
          </a:xfrm>
          <a:prstGeom prst="roundRect">
            <a:avLst>
              <a:gd name="adj" fmla="val 6102"/>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Subcutaneous luspatercept </a:t>
            </a:r>
            <a:b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1.0 mg/kg with titration                 up to 1.75 mg/kg                       every 21 days  for 168 days </a:t>
            </a:r>
            <a:b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(N = 79)</a:t>
            </a:r>
          </a:p>
        </p:txBody>
      </p:sp>
      <p:sp>
        <p:nvSpPr>
          <p:cNvPr id="66" name="Rounded Rectangle 65"/>
          <p:cNvSpPr/>
          <p:nvPr/>
        </p:nvSpPr>
        <p:spPr>
          <a:xfrm>
            <a:off x="7429500" y="952502"/>
            <a:ext cx="3958167" cy="395110"/>
          </a:xfrm>
          <a:prstGeom prst="roundRect">
            <a:avLst>
              <a:gd name="adj" fmla="val 2038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569"/>
                </a:solidFill>
                <a:effectLst/>
                <a:uLnTx/>
                <a:uFillTx/>
                <a:latin typeface="Arial" panose="020B0604020202020204"/>
                <a:ea typeface="+mn-ea"/>
                <a:cs typeface="+mn-cs"/>
              </a:rPr>
              <a:t>Primary phase of the treatment period</a:t>
            </a:r>
          </a:p>
        </p:txBody>
      </p:sp>
      <p:sp>
        <p:nvSpPr>
          <p:cNvPr id="67" name="Rounded Rectangle 66"/>
          <p:cNvSpPr/>
          <p:nvPr/>
        </p:nvSpPr>
        <p:spPr>
          <a:xfrm>
            <a:off x="10013244" y="2215443"/>
            <a:ext cx="1672167" cy="656168"/>
          </a:xfrm>
          <a:prstGeom prst="roundRect">
            <a:avLst>
              <a:gd name="adj" fmla="val 11913"/>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t>Day 169</a:t>
            </a:r>
            <a:br>
              <a:rPr kumimoji="0" lang="en-US" sz="1100" b="1"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2569">
                    <a:lumMod val="75000"/>
                    <a:lumOff val="25000"/>
                  </a:srgbClr>
                </a:solidFill>
                <a:effectLst/>
                <a:uLnTx/>
                <a:uFillTx/>
                <a:latin typeface="Arial" panose="020B0604020202020204"/>
                <a:ea typeface="+mn-ea"/>
                <a:cs typeface="+mn-cs"/>
              </a:rPr>
              <a:t>Disease response assessment</a:t>
            </a:r>
          </a:p>
        </p:txBody>
      </p:sp>
      <p:sp>
        <p:nvSpPr>
          <p:cNvPr id="68" name="Rounded Rectangle 67"/>
          <p:cNvSpPr/>
          <p:nvPr/>
        </p:nvSpPr>
        <p:spPr>
          <a:xfrm>
            <a:off x="3132667" y="931334"/>
            <a:ext cx="1912055" cy="2130777"/>
          </a:xfrm>
          <a:prstGeom prst="roundRect">
            <a:avLst>
              <a:gd name="adj" fmla="val 9054"/>
            </a:avLst>
          </a:prstGeom>
          <a:noFill/>
          <a:ln w="38100" cmpd="sng">
            <a:solidFill>
              <a:srgbClr val="D85C00"/>
            </a:solidFill>
            <a:prstDash val="sysDash"/>
          </a:ln>
          <a:effectLst/>
        </p:spPr>
        <p:style>
          <a:lnRef idx="1">
            <a:schemeClr val="accent1"/>
          </a:lnRef>
          <a:fillRef idx="3">
            <a:schemeClr val="accent1"/>
          </a:fillRef>
          <a:effectRef idx="2">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5C00"/>
                </a:solidFill>
                <a:effectLst/>
                <a:uLnTx/>
                <a:uFillTx/>
                <a:latin typeface="Arial" panose="020B0604020202020204"/>
                <a:ea typeface="+mn-ea"/>
                <a:cs typeface="+mn-cs"/>
              </a:rPr>
              <a:t>Not  </a:t>
            </a:r>
            <a:br>
              <a:rPr kumimoji="0" lang="en-US" sz="1400" b="1" i="0" u="none" strike="noStrike" kern="1200" cap="none" spc="0" normalizeH="0" baseline="0" noProof="0" dirty="0">
                <a:ln>
                  <a:noFill/>
                </a:ln>
                <a:solidFill>
                  <a:srgbClr val="D85C00"/>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D85C00"/>
                </a:solidFill>
                <a:effectLst/>
                <a:uLnTx/>
                <a:uFillTx/>
                <a:latin typeface="Arial" panose="020B0604020202020204"/>
                <a:ea typeface="+mn-ea"/>
                <a:cs typeface="+mn-cs"/>
              </a:rPr>
              <a:t>receiving RUX</a:t>
            </a:r>
          </a:p>
        </p:txBody>
      </p:sp>
      <p:sp>
        <p:nvSpPr>
          <p:cNvPr id="69" name="Rounded Rectangle 68"/>
          <p:cNvSpPr/>
          <p:nvPr/>
        </p:nvSpPr>
        <p:spPr>
          <a:xfrm>
            <a:off x="5185834" y="931334"/>
            <a:ext cx="1848555" cy="2130777"/>
          </a:xfrm>
          <a:prstGeom prst="roundRect">
            <a:avLst>
              <a:gd name="adj" fmla="val 9054"/>
            </a:avLst>
          </a:prstGeom>
          <a:noFill/>
          <a:ln w="38100" cmpd="sng">
            <a:solidFill>
              <a:srgbClr val="D85C00"/>
            </a:solidFill>
            <a:prstDash val="solid"/>
          </a:ln>
          <a:effectLst/>
        </p:spPr>
        <p:style>
          <a:lnRef idx="1">
            <a:schemeClr val="accent1"/>
          </a:lnRef>
          <a:fillRef idx="3">
            <a:schemeClr val="accent1"/>
          </a:fillRef>
          <a:effectRef idx="2">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5C00"/>
                </a:solidFill>
                <a:effectLst/>
                <a:uLnTx/>
                <a:uFillTx/>
                <a:latin typeface="Arial" panose="020B0604020202020204"/>
                <a:ea typeface="+mn-ea"/>
                <a:cs typeface="+mn-cs"/>
              </a:rPr>
              <a:t>Receiving stable dose of RUX</a:t>
            </a:r>
          </a:p>
        </p:txBody>
      </p:sp>
      <p:sp>
        <p:nvSpPr>
          <p:cNvPr id="70" name="Rounded Rectangle 69"/>
          <p:cNvSpPr/>
          <p:nvPr/>
        </p:nvSpPr>
        <p:spPr>
          <a:xfrm>
            <a:off x="3344333" y="2434165"/>
            <a:ext cx="1545167" cy="500946"/>
          </a:xfrm>
          <a:prstGeom prst="roundRect">
            <a:avLst>
              <a:gd name="adj" fmla="val 1191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Cohort 2</a:t>
            </a:r>
            <a:b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(n = 21)</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1" name="Rounded Rectangle 70"/>
          <p:cNvSpPr/>
          <p:nvPr/>
        </p:nvSpPr>
        <p:spPr>
          <a:xfrm>
            <a:off x="5341055" y="2434165"/>
            <a:ext cx="1545167" cy="500946"/>
          </a:xfrm>
          <a:prstGeom prst="roundRect">
            <a:avLst>
              <a:gd name="adj" fmla="val 11913"/>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Cohort 3B</a:t>
            </a:r>
            <a:b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(n = 22)</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2" name="Rounded Rectangle 71"/>
          <p:cNvSpPr/>
          <p:nvPr/>
        </p:nvSpPr>
        <p:spPr>
          <a:xfrm>
            <a:off x="5341055" y="1693332"/>
            <a:ext cx="1545167" cy="500946"/>
          </a:xfrm>
          <a:prstGeom prst="roundRect">
            <a:avLst>
              <a:gd name="adj" fmla="val 11913"/>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Arial" panose="020B0604020202020204"/>
                <a:ea typeface="+mn-ea"/>
                <a:cs typeface="+mn-cs"/>
              </a:rPr>
              <a:t>Cohort 3A</a:t>
            </a:r>
            <a:br>
              <a:rPr kumimoji="0" lang="en-US" sz="1100" b="1" i="0" u="none" strike="noStrike" kern="1200" cap="none" spc="0" normalizeH="0" baseline="0" noProof="0" dirty="0">
                <a:ln>
                  <a:noFill/>
                </a:ln>
                <a:solidFill>
                  <a:srgbClr val="0070C0"/>
                </a:solidFill>
                <a:effectLst/>
                <a:uLnTx/>
                <a:uFillTx/>
                <a:latin typeface="Arial" panose="020B0604020202020204"/>
                <a:ea typeface="+mn-ea"/>
                <a:cs typeface="+mn-cs"/>
              </a:rPr>
            </a:br>
            <a:r>
              <a:rPr kumimoji="0" lang="en-US" sz="1100" b="1" i="0" u="none" strike="noStrike" kern="1200" cap="none" spc="0" normalizeH="0" baseline="0" noProof="0" dirty="0">
                <a:ln>
                  <a:noFill/>
                </a:ln>
                <a:solidFill>
                  <a:srgbClr val="0070C0"/>
                </a:solidFill>
                <a:effectLst/>
                <a:uLnTx/>
                <a:uFillTx/>
                <a:latin typeface="Arial" panose="020B0604020202020204"/>
                <a:ea typeface="+mn-ea"/>
                <a:cs typeface="+mn-cs"/>
              </a:rPr>
              <a:t>(n = 14)</a:t>
            </a:r>
            <a:endParaRPr kumimoji="0" lang="en-US" sz="1100" b="0"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73" name="Rounded Rectangle 72"/>
          <p:cNvSpPr/>
          <p:nvPr/>
        </p:nvSpPr>
        <p:spPr>
          <a:xfrm>
            <a:off x="3344333" y="1693332"/>
            <a:ext cx="1545167" cy="500946"/>
          </a:xfrm>
          <a:prstGeom prst="roundRect">
            <a:avLst>
              <a:gd name="adj" fmla="val 1191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Cohort 1</a:t>
            </a:r>
            <a:b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(n = 22)</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6" name="Right Brace 75"/>
          <p:cNvSpPr/>
          <p:nvPr/>
        </p:nvSpPr>
        <p:spPr>
          <a:xfrm>
            <a:off x="7061200" y="908756"/>
            <a:ext cx="349956" cy="2167466"/>
          </a:xfrm>
          <a:prstGeom prst="rightBrace">
            <a:avLst>
              <a:gd name="adj1" fmla="val 32259"/>
              <a:gd name="adj2" fmla="val 61719"/>
            </a:avLst>
          </a:prstGeom>
          <a:ln w="28575"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cxnSp>
        <p:nvCxnSpPr>
          <p:cNvPr id="78" name="Straight Connector 77"/>
          <p:cNvCxnSpPr/>
          <p:nvPr/>
        </p:nvCxnSpPr>
        <p:spPr>
          <a:xfrm>
            <a:off x="9778294" y="2556933"/>
            <a:ext cx="379193" cy="0"/>
          </a:xfrm>
          <a:prstGeom prst="line">
            <a:avLst/>
          </a:prstGeom>
          <a:ln w="12700" cmpd="sng">
            <a:solidFill>
              <a:srgbClr val="595959"/>
            </a:solidFill>
            <a:headEnd type="none"/>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74" name="Group 32">
            <a:extLst>
              <a:ext uri="{FF2B5EF4-FFF2-40B4-BE49-F238E27FC236}">
                <a16:creationId xmlns:a16="http://schemas.microsoft.com/office/drawing/2014/main" id="{22FFA0D3-C5FE-8646-AC5F-6580AEF86803}"/>
              </a:ext>
            </a:extLst>
          </p:cNvPr>
          <p:cNvGraphicFramePr>
            <a:graphicFrameLocks noGrp="1"/>
          </p:cNvGraphicFramePr>
          <p:nvPr/>
        </p:nvGraphicFramePr>
        <p:xfrm>
          <a:off x="6307697" y="3765932"/>
          <a:ext cx="5198503" cy="2377472"/>
        </p:xfrm>
        <a:graphic>
          <a:graphicData uri="http://schemas.openxmlformats.org/drawingml/2006/table">
            <a:tbl>
              <a:tblPr>
                <a:tableStyleId>{3C2FFA5D-87B4-456A-9821-1D502468CF0F}</a:tableStyleId>
              </a:tblPr>
              <a:tblGrid>
                <a:gridCol w="2645868">
                  <a:extLst>
                    <a:ext uri="{9D8B030D-6E8A-4147-A177-3AD203B41FA5}">
                      <a16:colId xmlns:a16="http://schemas.microsoft.com/office/drawing/2014/main" val="20000"/>
                    </a:ext>
                  </a:extLst>
                </a:gridCol>
                <a:gridCol w="1220551">
                  <a:extLst>
                    <a:ext uri="{9D8B030D-6E8A-4147-A177-3AD203B41FA5}">
                      <a16:colId xmlns:a16="http://schemas.microsoft.com/office/drawing/2014/main" val="4253231346"/>
                    </a:ext>
                  </a:extLst>
                </a:gridCol>
                <a:gridCol w="1332084">
                  <a:extLst>
                    <a:ext uri="{9D8B030D-6E8A-4147-A177-3AD203B41FA5}">
                      <a16:colId xmlns:a16="http://schemas.microsoft.com/office/drawing/2014/main" val="3416042870"/>
                    </a:ext>
                  </a:extLst>
                </a:gridCol>
              </a:tblGrid>
              <a:tr h="180282">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Hgb Increase ≥1.5 g/dL From BL for ≥12 Consecutive Wk</a:t>
                      </a:r>
                      <a:r>
                        <a:rPr kumimoji="0" lang="en-US" sz="1600" b="1" u="none" strike="noStrike" cap="none" normalizeH="0" baseline="30000" dirty="0">
                          <a:ln>
                            <a:noFill/>
                          </a:ln>
                          <a:solidFill>
                            <a:schemeClr val="tx1"/>
                          </a:solidFill>
                          <a:effectLst/>
                        </a:rPr>
                        <a:t>‡</a:t>
                      </a:r>
                      <a:endParaRPr kumimoji="0" lang="en-US" sz="1600" b="1" i="0" u="none" strike="noStrike" cap="none" normalizeH="0" baseline="3000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0" lang="en-US" sz="1600" b="1" u="none" strike="noStrike" cap="none" normalizeH="0" baseline="0" dirty="0">
                          <a:ln>
                            <a:noFill/>
                          </a:ln>
                          <a:solidFill>
                            <a:schemeClr val="tx1"/>
                          </a:solidFill>
                          <a:effectLst/>
                        </a:rPr>
                        <a:t>No RBC Transfusions</a:t>
                      </a:r>
                      <a:endParaRPr lang="en-US" dirty="0"/>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311602099"/>
                  </a:ext>
                </a:extLst>
              </a:tr>
              <a:tr h="442496">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No RUX</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(Cohort 1;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n = 22)</a:t>
                      </a: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RUX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(Cohort 3A;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n = 14)</a:t>
                      </a: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2215">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rPr>
                        <a:t>Hgb increase ≥1.5 g/dL at every assessment, n (%)</a:t>
                      </a:r>
                      <a:endParaRPr lang="en-US" sz="1600" b="0" kern="1200" baseline="30000" dirty="0">
                        <a:solidFill>
                          <a:schemeClr val="bg1"/>
                        </a:solidFill>
                        <a:latin typeface="Calibri" panose="020F0502020204030204" pitchFamily="34" charset="0"/>
                        <a:ea typeface="+mn-ea"/>
                        <a:cs typeface="+mn-cs"/>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fy-NL" sz="1600" b="0" dirty="0">
                          <a:solidFill>
                            <a:schemeClr val="bg1"/>
                          </a:solidFill>
                        </a:rPr>
                        <a:t>3 (14)</a:t>
                      </a:r>
                      <a:endParaRPr lang="en-US" sz="1600" b="0" baseline="30000" dirty="0">
                        <a:solidFill>
                          <a:schemeClr val="bg1"/>
                        </a:solidFill>
                        <a:latin typeface="Calibri" panose="020F050202020403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y-NL" sz="1600" b="0" kern="1200" dirty="0">
                          <a:solidFill>
                            <a:schemeClr val="bg1"/>
                          </a:solidFill>
                        </a:rPr>
                        <a:t>3 (21)</a:t>
                      </a:r>
                      <a:endParaRPr lang="en-US" sz="1600" b="0" kern="1200" dirty="0">
                        <a:solidFill>
                          <a:schemeClr val="bg1"/>
                        </a:solidFill>
                        <a:latin typeface="Calibri" panose="020F0502020204030204" pitchFamily="34" charset="0"/>
                        <a:ea typeface="+mn-ea"/>
                        <a:cs typeface="+mn-cs"/>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1107">
                <a:tc>
                  <a:txBody>
                    <a:bodyPr/>
                    <a:lstStyle/>
                    <a:p>
                      <a:pPr marL="57150" indent="0">
                        <a:lnSpc>
                          <a:spcPct val="100000"/>
                        </a:lnSpc>
                        <a:buFontTx/>
                        <a:buNone/>
                      </a:pPr>
                      <a:r>
                        <a:rPr lang="en-US" sz="1600" b="0" baseline="0" dirty="0">
                          <a:solidFill>
                            <a:schemeClr val="bg1"/>
                          </a:solidFill>
                        </a:rPr>
                        <a:t>Mean Hgb increase </a:t>
                      </a:r>
                      <a:br>
                        <a:rPr lang="en-US" sz="1600" b="0" baseline="0" dirty="0">
                          <a:solidFill>
                            <a:schemeClr val="bg1"/>
                          </a:solidFill>
                        </a:rPr>
                      </a:br>
                      <a:r>
                        <a:rPr lang="en-US" sz="1600" b="0" kern="1200" baseline="0" dirty="0">
                          <a:solidFill>
                            <a:schemeClr val="bg1"/>
                          </a:solidFill>
                        </a:rPr>
                        <a:t>≥1.5 g/dL, n (%)</a:t>
                      </a:r>
                      <a:endParaRPr lang="en-US" sz="1600" b="0" baseline="0" dirty="0">
                        <a:solidFill>
                          <a:schemeClr val="bg1"/>
                        </a:solidFill>
                        <a:latin typeface="Calibri" panose="020F050202020403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fy-NL" sz="1600" b="0" dirty="0">
                          <a:solidFill>
                            <a:schemeClr val="bg1"/>
                          </a:solidFill>
                        </a:rPr>
                        <a:t>4 (18)</a:t>
                      </a:r>
                      <a:endParaRPr lang="en-US" sz="1600" b="0" dirty="0">
                        <a:solidFill>
                          <a:schemeClr val="bg1"/>
                        </a:solidFill>
                        <a:latin typeface="Calibri" panose="020F050202020403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fy-NL" sz="1600" b="0" dirty="0">
                          <a:solidFill>
                            <a:schemeClr val="bg1"/>
                          </a:solidFill>
                        </a:rPr>
                        <a:t>9 (64)</a:t>
                      </a:r>
                      <a:endParaRPr lang="en-US" sz="1600" b="0" dirty="0">
                        <a:solidFill>
                          <a:schemeClr val="bg1"/>
                        </a:solidFill>
                        <a:latin typeface="Calibri" panose="020F050202020403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75" name="Group 32">
            <a:extLst>
              <a:ext uri="{FF2B5EF4-FFF2-40B4-BE49-F238E27FC236}">
                <a16:creationId xmlns:a16="http://schemas.microsoft.com/office/drawing/2014/main" id="{D362188E-2A77-D647-A5A2-B4475F5751C2}"/>
              </a:ext>
            </a:extLst>
          </p:cNvPr>
          <p:cNvGraphicFramePr>
            <a:graphicFrameLocks noGrp="1"/>
          </p:cNvGraphicFramePr>
          <p:nvPr/>
        </p:nvGraphicFramePr>
        <p:xfrm>
          <a:off x="179093" y="3406617"/>
          <a:ext cx="5907147" cy="3244463"/>
        </p:xfrm>
        <a:graphic>
          <a:graphicData uri="http://schemas.openxmlformats.org/drawingml/2006/table">
            <a:tbl>
              <a:tblPr>
                <a:tableStyleId>{3C2FFA5D-87B4-456A-9821-1D502468CF0F}</a:tableStyleId>
              </a:tblPr>
              <a:tblGrid>
                <a:gridCol w="2929917">
                  <a:extLst>
                    <a:ext uri="{9D8B030D-6E8A-4147-A177-3AD203B41FA5}">
                      <a16:colId xmlns:a16="http://schemas.microsoft.com/office/drawing/2014/main" val="20000"/>
                    </a:ext>
                  </a:extLst>
                </a:gridCol>
                <a:gridCol w="1575517">
                  <a:extLst>
                    <a:ext uri="{9D8B030D-6E8A-4147-A177-3AD203B41FA5}">
                      <a16:colId xmlns:a16="http://schemas.microsoft.com/office/drawing/2014/main" val="1525399756"/>
                    </a:ext>
                  </a:extLst>
                </a:gridCol>
                <a:gridCol w="1401713">
                  <a:extLst>
                    <a:ext uri="{9D8B030D-6E8A-4147-A177-3AD203B41FA5}">
                      <a16:colId xmlns:a16="http://schemas.microsoft.com/office/drawing/2014/main" val="3493282281"/>
                    </a:ext>
                  </a:extLst>
                </a:gridCol>
              </a:tblGrid>
              <a:tr h="465711">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Parameter</a:t>
                      </a: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RBC Transfusion Dependent</a:t>
                      </a: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311602099"/>
                  </a:ext>
                </a:extLst>
              </a:tr>
              <a:tr h="857877">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No RUX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(Cohort 2;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n = 21)</a:t>
                      </a: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u="none" strike="noStrike" cap="none" normalizeH="0" baseline="0" dirty="0">
                          <a:ln>
                            <a:noFill/>
                          </a:ln>
                          <a:solidFill>
                            <a:schemeClr val="tx1"/>
                          </a:solidFill>
                          <a:effectLst/>
                        </a:rPr>
                        <a:t>RUX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(Cohort 3B; </a:t>
                      </a:r>
                      <a:br>
                        <a:rPr kumimoji="0" lang="en-US" sz="1600" b="1" u="none" strike="noStrike" cap="none" normalizeH="0" baseline="0" dirty="0">
                          <a:ln>
                            <a:noFill/>
                          </a:ln>
                          <a:solidFill>
                            <a:schemeClr val="tx1"/>
                          </a:solidFill>
                          <a:effectLst/>
                        </a:rPr>
                      </a:br>
                      <a:r>
                        <a:rPr kumimoji="0" lang="en-US" sz="1600" b="1" u="none" strike="noStrike" cap="none" normalizeH="0" baseline="0" dirty="0">
                          <a:ln>
                            <a:noFill/>
                          </a:ln>
                          <a:solidFill>
                            <a:schemeClr val="tx1"/>
                          </a:solidFill>
                          <a:effectLst/>
                        </a:rPr>
                        <a:t>n = 19)</a:t>
                      </a: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tc>
                <a:extLst>
                  <a:ext uri="{0D108BD9-81ED-4DB2-BD59-A6C34878D82A}">
                    <a16:rowId xmlns:a16="http://schemas.microsoft.com/office/drawing/2014/main" val="10000"/>
                  </a:ext>
                </a:extLst>
              </a:tr>
              <a:tr h="588250">
                <a:tc>
                  <a:txBody>
                    <a:bodyPr/>
                    <a:lstStyle/>
                    <a:p>
                      <a:pPr>
                        <a:lnSpc>
                          <a:spcPct val="100000"/>
                        </a:lnSpc>
                      </a:pPr>
                      <a:r>
                        <a:rPr lang="en-US" sz="1600" b="0" dirty="0">
                          <a:solidFill>
                            <a:schemeClr val="bg1"/>
                          </a:solidFill>
                        </a:rPr>
                        <a:t>RBC transfusion free </a:t>
                      </a:r>
                      <a:br>
                        <a:rPr lang="en-US" sz="1600" b="0" dirty="0">
                          <a:solidFill>
                            <a:schemeClr val="bg1"/>
                          </a:solidFill>
                        </a:rPr>
                      </a:br>
                      <a:r>
                        <a:rPr lang="en-US" sz="1600" b="0" dirty="0">
                          <a:solidFill>
                            <a:schemeClr val="bg1"/>
                          </a:solidFill>
                        </a:rPr>
                        <a:t>≥12 consecutive wk, n (%)</a:t>
                      </a:r>
                      <a:r>
                        <a:rPr lang="en-US" sz="1600" b="0" baseline="0" dirty="0">
                          <a:solidFill>
                            <a:schemeClr val="bg1"/>
                          </a:solidFill>
                        </a:rPr>
                        <a:t>*</a:t>
                      </a:r>
                      <a:endParaRPr lang="en-US" sz="1600" b="0" baseline="0" dirty="0">
                        <a:solidFill>
                          <a:schemeClr val="bg1"/>
                        </a:solidFill>
                        <a:latin typeface="Calibri" panose="020F0502020204030204" pitchFamily="34" charset="0"/>
                      </a:endParaRPr>
                    </a:p>
                  </a:txBody>
                  <a:tcPr marT="0" marB="0" anchor="ctr"/>
                </a:tc>
                <a:tc>
                  <a:txBody>
                    <a:bodyPr/>
                    <a:lstStyle/>
                    <a:p>
                      <a:pPr algn="ctr">
                        <a:lnSpc>
                          <a:spcPct val="100000"/>
                        </a:lnSpc>
                      </a:pPr>
                      <a:r>
                        <a:rPr lang="fy-NL" sz="1600" b="0" dirty="0">
                          <a:solidFill>
                            <a:schemeClr val="bg1"/>
                          </a:solidFill>
                        </a:rPr>
                        <a:t>2 (10)</a:t>
                      </a:r>
                      <a:endParaRPr lang="en-US" sz="1600" b="0" dirty="0">
                        <a:solidFill>
                          <a:schemeClr val="bg1"/>
                        </a:solidFill>
                        <a:latin typeface="Calibri" panose="020F0502020204030204" pitchFamily="34" charset="0"/>
                      </a:endParaRPr>
                    </a:p>
                  </a:txBody>
                  <a:tcPr marT="0" marB="0" anchor="ctr"/>
                </a:tc>
                <a:tc>
                  <a:txBody>
                    <a:bodyPr/>
                    <a:lstStyle/>
                    <a:p>
                      <a:pPr algn="ctr">
                        <a:lnSpc>
                          <a:spcPct val="100000"/>
                        </a:lnSpc>
                      </a:pPr>
                      <a:r>
                        <a:rPr lang="fy-NL" sz="1600" b="0" dirty="0">
                          <a:solidFill>
                            <a:schemeClr val="bg1"/>
                          </a:solidFill>
                        </a:rPr>
                        <a:t>6 (27)</a:t>
                      </a:r>
                      <a:endParaRPr lang="en-US" sz="1600" b="0" dirty="0">
                        <a:solidFill>
                          <a:schemeClr val="bg1"/>
                        </a:solidFill>
                        <a:latin typeface="Calibri" panose="020F0502020204030204" pitchFamily="34" charset="0"/>
                      </a:endParaRPr>
                    </a:p>
                  </a:txBody>
                  <a:tcPr marT="0" marB="0" anchor="ctr"/>
                </a:tc>
                <a:extLst>
                  <a:ext uri="{0D108BD9-81ED-4DB2-BD59-A6C34878D82A}">
                    <a16:rowId xmlns:a16="http://schemas.microsoft.com/office/drawing/2014/main" val="10004"/>
                  </a:ext>
                </a:extLst>
              </a:tr>
              <a:tr h="392167">
                <a:tc>
                  <a:txBody>
                    <a:bodyPr/>
                    <a:lstStyle/>
                    <a:p>
                      <a:pPr marL="46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y-NL" sz="1600" b="0" u="none" strike="noStrike" kern="1200" cap="none" spc="0" normalizeH="0" baseline="0" noProof="0" dirty="0">
                          <a:ln>
                            <a:noFill/>
                          </a:ln>
                          <a:solidFill>
                            <a:schemeClr val="bg1"/>
                          </a:solidFill>
                          <a:effectLst/>
                          <a:uLnTx/>
                          <a:uFillTx/>
                        </a:rPr>
                        <a:t>Median duration of response, wk (range)</a:t>
                      </a:r>
                      <a:endParaRPr kumimoji="0" lang="en-US" sz="1600" b="0" i="0" u="none" strike="noStrike" kern="1200" cap="none" spc="0" normalizeH="0" baseline="30000" noProof="0" dirty="0">
                        <a:ln>
                          <a:noFill/>
                        </a:ln>
                        <a:solidFill>
                          <a:schemeClr val="bg1"/>
                        </a:solidFill>
                        <a:effectLst/>
                        <a:uLnTx/>
                        <a:uFillTx/>
                        <a:latin typeface="Calibri" panose="020F0502020204030204" pitchFamily="34" charset="0"/>
                        <a:ea typeface="+mn-ea"/>
                        <a:cs typeface="+mn-cs"/>
                      </a:endParaRPr>
                    </a:p>
                  </a:txBody>
                  <a:tcPr marT="0" marB="0" anchor="ctr"/>
                </a:tc>
                <a:tc>
                  <a:txBody>
                    <a:bodyPr/>
                    <a:lstStyle/>
                    <a:p>
                      <a:pPr algn="ctr">
                        <a:lnSpc>
                          <a:spcPct val="100000"/>
                        </a:lnSpc>
                      </a:pPr>
                      <a:r>
                        <a:rPr lang="fy-NL" sz="1600" b="0" dirty="0">
                          <a:solidFill>
                            <a:schemeClr val="bg1"/>
                          </a:solidFill>
                        </a:rPr>
                        <a:t>49 (16-82)</a:t>
                      </a:r>
                      <a:endParaRPr lang="en-US" sz="1600" b="0" dirty="0">
                        <a:solidFill>
                          <a:schemeClr val="bg1"/>
                        </a:solidFill>
                        <a:latin typeface="Calibri" panose="020F0502020204030204" pitchFamily="34" charset="0"/>
                      </a:endParaRPr>
                    </a:p>
                  </a:txBody>
                  <a:tcPr marT="0" marB="0" anchor="ctr"/>
                </a:tc>
                <a:tc>
                  <a:txBody>
                    <a:bodyPr/>
                    <a:lstStyle/>
                    <a:p>
                      <a:pPr algn="ctr">
                        <a:lnSpc>
                          <a:spcPct val="100000"/>
                        </a:lnSpc>
                      </a:pPr>
                      <a:r>
                        <a:rPr lang="fy-NL" sz="1600" b="0" dirty="0">
                          <a:solidFill>
                            <a:schemeClr val="bg1"/>
                          </a:solidFill>
                        </a:rPr>
                        <a:t>42 (12-111)</a:t>
                      </a:r>
                      <a:endParaRPr lang="en-US" sz="1600" b="0" dirty="0">
                        <a:solidFill>
                          <a:schemeClr val="bg1"/>
                        </a:solidFill>
                        <a:latin typeface="Calibri" panose="020F0502020204030204" pitchFamily="34" charset="0"/>
                      </a:endParaRPr>
                    </a:p>
                  </a:txBody>
                  <a:tcPr marT="0" marB="0" anchor="ctr"/>
                </a:tc>
                <a:extLst>
                  <a:ext uri="{0D108BD9-81ED-4DB2-BD59-A6C34878D82A}">
                    <a16:rowId xmlns:a16="http://schemas.microsoft.com/office/drawing/2014/main" val="3893823935"/>
                  </a:ext>
                </a:extLst>
              </a:tr>
              <a:tr h="588250">
                <a:tc>
                  <a:txBody>
                    <a:bodyPr/>
                    <a:lstStyle/>
                    <a:p>
                      <a:pPr>
                        <a:lnSpc>
                          <a:spcPct val="100000"/>
                        </a:lnSpc>
                      </a:pPr>
                      <a:r>
                        <a:rPr lang="en-US" sz="1600" b="0" baseline="0" dirty="0">
                          <a:solidFill>
                            <a:schemeClr val="bg1"/>
                          </a:solidFill>
                        </a:rPr>
                        <a:t>≥50% reduction in RBC transfusion burden from BL, n (%)</a:t>
                      </a:r>
                      <a:endParaRPr lang="en-US" sz="1600" b="0" baseline="30000" dirty="0">
                        <a:solidFill>
                          <a:schemeClr val="bg1"/>
                        </a:solidFill>
                        <a:latin typeface="Calibri" panose="020F0502020204030204" pitchFamily="34" charset="0"/>
                      </a:endParaRPr>
                    </a:p>
                  </a:txBody>
                  <a:tcPr marT="0" marB="0" anchor="ctr"/>
                </a:tc>
                <a:tc>
                  <a:txBody>
                    <a:bodyPr/>
                    <a:lstStyle/>
                    <a:p>
                      <a:pPr algn="ctr">
                        <a:lnSpc>
                          <a:spcPct val="100000"/>
                        </a:lnSpc>
                      </a:pPr>
                      <a:r>
                        <a:rPr lang="fy-NL" sz="1600" b="0" dirty="0">
                          <a:solidFill>
                            <a:schemeClr val="bg1"/>
                          </a:solidFill>
                        </a:rPr>
                        <a:t>8 (37)</a:t>
                      </a:r>
                      <a:endParaRPr lang="en-US" sz="1600" b="0" dirty="0">
                        <a:solidFill>
                          <a:schemeClr val="bg1"/>
                        </a:solidFill>
                        <a:latin typeface="Calibri" panose="020F0502020204030204" pitchFamily="34" charset="0"/>
                      </a:endParaRPr>
                    </a:p>
                  </a:txBody>
                  <a:tcPr marT="0" marB="0" anchor="ctr"/>
                </a:tc>
                <a:tc>
                  <a:txBody>
                    <a:bodyPr/>
                    <a:lstStyle/>
                    <a:p>
                      <a:pPr algn="ctr">
                        <a:lnSpc>
                          <a:spcPct val="100000"/>
                        </a:lnSpc>
                      </a:pPr>
                      <a:r>
                        <a:rPr lang="fy-NL" sz="1600" b="0" dirty="0">
                          <a:solidFill>
                            <a:schemeClr val="bg1"/>
                          </a:solidFill>
                        </a:rPr>
                        <a:t>10 (46)</a:t>
                      </a:r>
                      <a:endParaRPr lang="en-US" sz="1600" b="0" dirty="0">
                        <a:solidFill>
                          <a:schemeClr val="bg1"/>
                        </a:solidFill>
                        <a:latin typeface="Calibri" panose="020F0502020204030204" pitchFamily="34" charset="0"/>
                      </a:endParaRPr>
                    </a:p>
                  </a:txBody>
                  <a:tcPr marT="0" marB="0" anchor="ctr"/>
                </a:tc>
                <a:extLst>
                  <a:ext uri="{0D108BD9-81ED-4DB2-BD59-A6C34878D82A}">
                    <a16:rowId xmlns:a16="http://schemas.microsoft.com/office/drawing/2014/main" val="2049002783"/>
                  </a:ext>
                </a:extLst>
              </a:tr>
            </a:tbl>
          </a:graphicData>
        </a:graphic>
      </p:graphicFrame>
    </p:spTree>
    <p:extLst>
      <p:ext uri="{BB962C8B-B14F-4D97-AF65-F5344CB8AC3E}">
        <p14:creationId xmlns:p14="http://schemas.microsoft.com/office/powerpoint/2010/main" val="15055053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13EA1-D6F3-4EE3-4BB2-0962E8456B8D}"/>
              </a:ext>
            </a:extLst>
          </p:cNvPr>
          <p:cNvPicPr>
            <a:picLocks noChangeAspect="1"/>
          </p:cNvPicPr>
          <p:nvPr/>
        </p:nvPicPr>
        <p:blipFill>
          <a:blip r:embed="rId3"/>
          <a:stretch>
            <a:fillRect/>
          </a:stretch>
        </p:blipFill>
        <p:spPr>
          <a:xfrm>
            <a:off x="1463163" y="0"/>
            <a:ext cx="9265673" cy="6567366"/>
          </a:xfrm>
          <a:prstGeom prst="rect">
            <a:avLst/>
          </a:prstGeom>
        </p:spPr>
      </p:pic>
      <p:sp>
        <p:nvSpPr>
          <p:cNvPr id="3" name="TextBox 2">
            <a:extLst>
              <a:ext uri="{FF2B5EF4-FFF2-40B4-BE49-F238E27FC236}">
                <a16:creationId xmlns:a16="http://schemas.microsoft.com/office/drawing/2014/main" id="{4D7A813C-D93E-11D5-876C-2D7CFB8004FD}"/>
              </a:ext>
            </a:extLst>
          </p:cNvPr>
          <p:cNvSpPr txBox="1"/>
          <p:nvPr/>
        </p:nvSpPr>
        <p:spPr>
          <a:xfrm>
            <a:off x="0" y="6627168"/>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rPr>
              <a:t>https://</a:t>
            </a:r>
            <a:r>
              <a:rPr kumimoji="0" lang="en-US" sz="900" b="0" i="0" u="none" strike="noStrike" kern="1200" cap="none" spc="0" normalizeH="0" baseline="0" noProof="0" dirty="0" err="1">
                <a:ln>
                  <a:noFill/>
                </a:ln>
                <a:solidFill>
                  <a:srgbClr val="272524"/>
                </a:solidFill>
                <a:effectLst/>
                <a:uLnTx/>
                <a:uFillTx/>
                <a:latin typeface="Arial" panose="020B0604020202020204"/>
                <a:ea typeface="+mn-ea"/>
                <a:cs typeface="+mn-cs"/>
              </a:rPr>
              <a:t>news.bms.com</a:t>
            </a:r>
            <a:r>
              <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rPr>
              <a:t>/news/details/2025/Bristol-Myers-Squibb-Announces-Topline-Results-from-Phase-3-INDEPENDENCE-Trial-for-Reblozyl-luspatercept-aamt-in-Adult-Patients-with-Myelofibrosis-Associated-Anemia/</a:t>
            </a:r>
            <a:r>
              <a:rPr kumimoji="0" lang="en-US" sz="900" b="0" i="0" u="none" strike="noStrike" kern="1200" cap="none" spc="0" normalizeH="0" baseline="0" noProof="0" dirty="0" err="1">
                <a:ln>
                  <a:noFill/>
                </a:ln>
                <a:solidFill>
                  <a:srgbClr val="272524"/>
                </a:solidFill>
                <a:effectLst/>
                <a:uLnTx/>
                <a:uFillTx/>
                <a:latin typeface="Arial" panose="020B0604020202020204"/>
                <a:ea typeface="+mn-ea"/>
                <a:cs typeface="+mn-cs"/>
              </a:rPr>
              <a:t>default.aspx</a:t>
            </a:r>
            <a:endPar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AE8E53C-BB84-C0FD-B974-B30D324E90EA}"/>
              </a:ext>
            </a:extLst>
          </p:cNvPr>
          <p:cNvSpPr txBox="1"/>
          <p:nvPr/>
        </p:nvSpPr>
        <p:spPr>
          <a:xfrm>
            <a:off x="6096000" y="44624"/>
            <a:ext cx="4505211" cy="323165"/>
          </a:xfrm>
          <a:prstGeom prst="rect">
            <a:avLst/>
          </a:prstGeom>
          <a:solidFill>
            <a:srgbClr val="FFFFFF"/>
          </a:solidFill>
        </p:spPr>
        <p:txBody>
          <a:bodyPr wrap="square" rtlCol="0">
            <a:spAutoFit/>
          </a:bodyPr>
          <a:lstStyle/>
          <a:p>
            <a:pPr algn="l"/>
            <a:endParaRPr lang="en-US" sz="1500" dirty="0">
              <a:solidFill>
                <a:srgbClr val="272524"/>
              </a:solidFill>
            </a:endParaRPr>
          </a:p>
        </p:txBody>
      </p:sp>
    </p:spTree>
    <p:extLst>
      <p:ext uri="{BB962C8B-B14F-4D97-AF65-F5344CB8AC3E}">
        <p14:creationId xmlns:p14="http://schemas.microsoft.com/office/powerpoint/2010/main" val="29669344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lue and white sign with white text&#10;&#10;Description automatically generated">
            <a:extLst>
              <a:ext uri="{FF2B5EF4-FFF2-40B4-BE49-F238E27FC236}">
                <a16:creationId xmlns:a16="http://schemas.microsoft.com/office/drawing/2014/main" id="{552F0EB2-D93E-0EF3-9C2A-E353393C28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881"/>
          <a:stretch>
            <a:fillRect/>
          </a:stretch>
        </p:blipFill>
        <p:spPr>
          <a:xfrm>
            <a:off x="239688" y="134824"/>
            <a:ext cx="11712624" cy="6588352"/>
          </a:xfrm>
          <a:prstGeom prst="rect">
            <a:avLst/>
          </a:prstGeom>
          <a:noFill/>
        </p:spPr>
      </p:pic>
      <p:sp>
        <p:nvSpPr>
          <p:cNvPr id="5" name="TextBox 4">
            <a:extLst>
              <a:ext uri="{FF2B5EF4-FFF2-40B4-BE49-F238E27FC236}">
                <a16:creationId xmlns:a16="http://schemas.microsoft.com/office/drawing/2014/main" id="{E54F4CFD-0891-7D4E-CFB3-EEBF5B0D65DC}"/>
              </a:ext>
            </a:extLst>
          </p:cNvPr>
          <p:cNvSpPr txBox="1"/>
          <p:nvPr/>
        </p:nvSpPr>
        <p:spPr>
          <a:xfrm>
            <a:off x="9268935" y="404664"/>
            <a:ext cx="2011641" cy="461665"/>
          </a:xfrm>
          <a:prstGeom prst="rect">
            <a:avLst/>
          </a:prstGeom>
          <a:noFill/>
        </p:spPr>
        <p:txBody>
          <a:bodyPr wrap="none" rtlCol="0">
            <a:spAutoFit/>
          </a:bodyPr>
          <a:lstStyle/>
          <a:p>
            <a:r>
              <a:rPr lang="en-US" sz="2400" dirty="0">
                <a:solidFill>
                  <a:schemeClr val="bg1"/>
                </a:solidFill>
                <a:latin typeface="Calibri" panose="020F0502020204030204" pitchFamily="34" charset="0"/>
                <a:cs typeface="Calibri" panose="020F0502020204030204" pitchFamily="34" charset="0"/>
              </a:rPr>
              <a:t>Abstract 6501 </a:t>
            </a:r>
          </a:p>
        </p:txBody>
      </p:sp>
    </p:spTree>
    <p:extLst>
      <p:ext uri="{BB962C8B-B14F-4D97-AF65-F5344CB8AC3E}">
        <p14:creationId xmlns:p14="http://schemas.microsoft.com/office/powerpoint/2010/main" val="1853740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BC47F-C091-404C-039F-D4FA39D35FF4}"/>
            </a:ext>
          </a:extLst>
        </p:cNvPr>
        <p:cNvGrpSpPr/>
        <p:nvPr/>
      </p:nvGrpSpPr>
      <p:grpSpPr>
        <a:xfrm>
          <a:off x="0" y="0"/>
          <a:ext cx="0" cy="0"/>
          <a:chOff x="0" y="0"/>
          <a:chExt cx="0" cy="0"/>
        </a:xfrm>
      </p:grpSpPr>
      <p:pic>
        <p:nvPicPr>
          <p:cNvPr id="3" name="Picture 2" descr="A diagram of a hemojulinum&#10;&#10;Description automatically generated">
            <a:extLst>
              <a:ext uri="{FF2B5EF4-FFF2-40B4-BE49-F238E27FC236}">
                <a16:creationId xmlns:a16="http://schemas.microsoft.com/office/drawing/2014/main" id="{0272DD44-2EE7-41B7-65F7-6742547406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881"/>
          <a:stretch>
            <a:fillRect/>
          </a:stretch>
        </p:blipFill>
        <p:spPr>
          <a:xfrm>
            <a:off x="203684" y="114571"/>
            <a:ext cx="11784632" cy="6628857"/>
          </a:xfrm>
          <a:prstGeom prst="rect">
            <a:avLst/>
          </a:prstGeom>
          <a:noFill/>
        </p:spPr>
      </p:pic>
      <p:sp>
        <p:nvSpPr>
          <p:cNvPr id="2" name="Rectangle 1">
            <a:extLst>
              <a:ext uri="{FF2B5EF4-FFF2-40B4-BE49-F238E27FC236}">
                <a16:creationId xmlns:a16="http://schemas.microsoft.com/office/drawing/2014/main" id="{0A912360-EA74-D3A2-A644-1070629CBB48}"/>
              </a:ext>
            </a:extLst>
          </p:cNvPr>
          <p:cNvSpPr/>
          <p:nvPr/>
        </p:nvSpPr>
        <p:spPr bwMode="auto">
          <a:xfrm>
            <a:off x="11424592" y="260648"/>
            <a:ext cx="432048" cy="432048"/>
          </a:xfrm>
          <a:prstGeom prst="rect">
            <a:avLst/>
          </a:prstGeom>
          <a:solidFill>
            <a:srgbClr val="0E3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8733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1E0836-2F75-1FFA-0B6B-ED3F60D4838C}"/>
            </a:ext>
          </a:extLst>
        </p:cNvPr>
        <p:cNvGrpSpPr/>
        <p:nvPr/>
      </p:nvGrpSpPr>
      <p:grpSpPr>
        <a:xfrm>
          <a:off x="0" y="0"/>
          <a:ext cx="0" cy="0"/>
          <a:chOff x="0" y="0"/>
          <a:chExt cx="0" cy="0"/>
        </a:xfrm>
      </p:grpSpPr>
      <p:pic>
        <p:nvPicPr>
          <p:cNvPr id="4" name="Picture 3" descr="A screenshot of a medical exam&#10;&#10;Description automatically generated">
            <a:extLst>
              <a:ext uri="{FF2B5EF4-FFF2-40B4-BE49-F238E27FC236}">
                <a16:creationId xmlns:a16="http://schemas.microsoft.com/office/drawing/2014/main" id="{BE12714F-52A0-5E78-1C9D-94ABCBBB90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316"/>
          <a:stretch>
            <a:fillRect/>
          </a:stretch>
        </p:blipFill>
        <p:spPr>
          <a:xfrm>
            <a:off x="383714" y="215838"/>
            <a:ext cx="11424572" cy="6426323"/>
          </a:xfrm>
          <a:prstGeom prst="rect">
            <a:avLst/>
          </a:prstGeom>
          <a:noFill/>
        </p:spPr>
      </p:pic>
      <p:sp>
        <p:nvSpPr>
          <p:cNvPr id="2" name="Rectangle 1">
            <a:extLst>
              <a:ext uri="{FF2B5EF4-FFF2-40B4-BE49-F238E27FC236}">
                <a16:creationId xmlns:a16="http://schemas.microsoft.com/office/drawing/2014/main" id="{1B88652A-B2A6-08A8-74D6-A4E110AD7688}"/>
              </a:ext>
            </a:extLst>
          </p:cNvPr>
          <p:cNvSpPr/>
          <p:nvPr/>
        </p:nvSpPr>
        <p:spPr bwMode="auto">
          <a:xfrm>
            <a:off x="11352584" y="332656"/>
            <a:ext cx="432048" cy="432048"/>
          </a:xfrm>
          <a:prstGeom prst="rect">
            <a:avLst/>
          </a:prstGeom>
          <a:solidFill>
            <a:srgbClr val="0E3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816115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A4F804-EA71-F36E-4E55-7FB5A2F9C6DE}"/>
            </a:ext>
          </a:extLst>
        </p:cNvPr>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1004A05E-D287-FD13-BAB5-3D40874391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4"/>
          <a:stretch>
            <a:fillRect/>
          </a:stretch>
        </p:blipFill>
        <p:spPr>
          <a:xfrm>
            <a:off x="551384" y="332656"/>
            <a:ext cx="11280556" cy="6345314"/>
          </a:xfrm>
          <a:prstGeom prst="rect">
            <a:avLst/>
          </a:prstGeom>
          <a:noFill/>
        </p:spPr>
      </p:pic>
      <p:sp>
        <p:nvSpPr>
          <p:cNvPr id="2" name="Rectangle 1">
            <a:extLst>
              <a:ext uri="{FF2B5EF4-FFF2-40B4-BE49-F238E27FC236}">
                <a16:creationId xmlns:a16="http://schemas.microsoft.com/office/drawing/2014/main" id="{4F8CAE02-BD40-DEDC-966D-FAB76AFB2AFB}"/>
              </a:ext>
            </a:extLst>
          </p:cNvPr>
          <p:cNvSpPr/>
          <p:nvPr/>
        </p:nvSpPr>
        <p:spPr bwMode="auto">
          <a:xfrm>
            <a:off x="11352584" y="404664"/>
            <a:ext cx="432048" cy="432048"/>
          </a:xfrm>
          <a:prstGeom prst="rect">
            <a:avLst/>
          </a:prstGeom>
          <a:solidFill>
            <a:srgbClr val="0E3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16724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C04DC3-A495-E15D-A519-5DC20E12B426}"/>
            </a:ext>
          </a:extLst>
        </p:cNvPr>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621BB3D1-458E-A403-6C96-10076A8C8B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444"/>
          <a:stretch>
            <a:fillRect/>
          </a:stretch>
        </p:blipFill>
        <p:spPr>
          <a:xfrm>
            <a:off x="623392" y="273122"/>
            <a:ext cx="11220898" cy="6311756"/>
          </a:xfrm>
          <a:prstGeom prst="rect">
            <a:avLst/>
          </a:prstGeom>
          <a:noFill/>
        </p:spPr>
      </p:pic>
      <p:sp>
        <p:nvSpPr>
          <p:cNvPr id="2" name="Rectangle 1">
            <a:extLst>
              <a:ext uri="{FF2B5EF4-FFF2-40B4-BE49-F238E27FC236}">
                <a16:creationId xmlns:a16="http://schemas.microsoft.com/office/drawing/2014/main" id="{62EFB0C2-F6A1-89DB-26B9-21387A8DA6D2}"/>
              </a:ext>
            </a:extLst>
          </p:cNvPr>
          <p:cNvSpPr/>
          <p:nvPr/>
        </p:nvSpPr>
        <p:spPr bwMode="auto">
          <a:xfrm>
            <a:off x="11352584" y="332656"/>
            <a:ext cx="432048" cy="432048"/>
          </a:xfrm>
          <a:prstGeom prst="rect">
            <a:avLst/>
          </a:prstGeom>
          <a:solidFill>
            <a:srgbClr val="0E3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774317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BFA9-EA58-D559-36CF-A88754F80F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38CF4-194B-FC74-D418-883913C6E7E7}"/>
              </a:ext>
            </a:extLst>
          </p:cNvPr>
          <p:cNvSpPr>
            <a:spLocks noGrp="1"/>
          </p:cNvSpPr>
          <p:nvPr>
            <p:ph idx="47"/>
          </p:nvPr>
        </p:nvSpPr>
        <p:spPr/>
        <p:txBody>
          <a:bodyPr/>
          <a:lstStyle/>
          <a:p>
            <a:r>
              <a:rPr lang="en-US" dirty="0"/>
              <a:t>10%</a:t>
            </a:r>
          </a:p>
        </p:txBody>
      </p:sp>
      <p:sp>
        <p:nvSpPr>
          <p:cNvPr id="11" name="Content Placeholder 10">
            <a:extLst>
              <a:ext uri="{FF2B5EF4-FFF2-40B4-BE49-F238E27FC236}">
                <a16:creationId xmlns:a16="http://schemas.microsoft.com/office/drawing/2014/main" id="{012CF6CB-53C2-5CF4-7CFA-87F7E2494241}"/>
              </a:ext>
            </a:extLst>
          </p:cNvPr>
          <p:cNvSpPr>
            <a:spLocks noGrp="1"/>
          </p:cNvSpPr>
          <p:nvPr>
            <p:ph idx="48"/>
          </p:nvPr>
        </p:nvSpPr>
        <p:spPr/>
        <p:txBody>
          <a:bodyPr/>
          <a:lstStyle/>
          <a:p>
            <a:r>
              <a:rPr lang="en-US" dirty="0"/>
              <a:t>30%</a:t>
            </a:r>
          </a:p>
        </p:txBody>
      </p:sp>
      <p:sp>
        <p:nvSpPr>
          <p:cNvPr id="12" name="Content Placeholder 11">
            <a:extLst>
              <a:ext uri="{FF2B5EF4-FFF2-40B4-BE49-F238E27FC236}">
                <a16:creationId xmlns:a16="http://schemas.microsoft.com/office/drawing/2014/main" id="{DE0DC6E0-36B7-7859-7992-721CA55F5B5B}"/>
              </a:ext>
            </a:extLst>
          </p:cNvPr>
          <p:cNvSpPr>
            <a:spLocks noGrp="1"/>
          </p:cNvSpPr>
          <p:nvPr>
            <p:ph idx="49"/>
          </p:nvPr>
        </p:nvSpPr>
        <p:spPr/>
        <p:txBody>
          <a:bodyPr/>
          <a:lstStyle/>
          <a:p>
            <a:r>
              <a:rPr lang="en-US" dirty="0"/>
              <a:t>10%</a:t>
            </a:r>
          </a:p>
        </p:txBody>
      </p:sp>
      <p:sp>
        <p:nvSpPr>
          <p:cNvPr id="13" name="Content Placeholder 12">
            <a:extLst>
              <a:ext uri="{FF2B5EF4-FFF2-40B4-BE49-F238E27FC236}">
                <a16:creationId xmlns:a16="http://schemas.microsoft.com/office/drawing/2014/main" id="{64F33843-0633-58B7-9763-95FAF70A9F66}"/>
              </a:ext>
            </a:extLst>
          </p:cNvPr>
          <p:cNvSpPr>
            <a:spLocks noGrp="1"/>
          </p:cNvSpPr>
          <p:nvPr>
            <p:ph idx="50"/>
          </p:nvPr>
        </p:nvSpPr>
        <p:spPr/>
        <p:txBody>
          <a:bodyPr/>
          <a:lstStyle/>
          <a:p>
            <a:r>
              <a:rPr lang="en-US" dirty="0"/>
              <a:t>25%</a:t>
            </a:r>
          </a:p>
        </p:txBody>
      </p:sp>
      <p:sp>
        <p:nvSpPr>
          <p:cNvPr id="14" name="Content Placeholder 13">
            <a:extLst>
              <a:ext uri="{FF2B5EF4-FFF2-40B4-BE49-F238E27FC236}">
                <a16:creationId xmlns:a16="http://schemas.microsoft.com/office/drawing/2014/main" id="{11C56685-CF52-AEDD-271A-D1869CA77979}"/>
              </a:ext>
            </a:extLst>
          </p:cNvPr>
          <p:cNvSpPr>
            <a:spLocks noGrp="1"/>
          </p:cNvSpPr>
          <p:nvPr>
            <p:ph idx="58"/>
          </p:nvPr>
        </p:nvSpPr>
        <p:spPr/>
        <p:txBody>
          <a:bodyPr/>
          <a:lstStyle/>
          <a:p>
            <a:r>
              <a:rPr lang="en-US" dirty="0"/>
              <a:t>Severe anemia at diagnosis</a:t>
            </a:r>
          </a:p>
        </p:txBody>
      </p:sp>
      <p:sp>
        <p:nvSpPr>
          <p:cNvPr id="15" name="Content Placeholder 14">
            <a:extLst>
              <a:ext uri="{FF2B5EF4-FFF2-40B4-BE49-F238E27FC236}">
                <a16:creationId xmlns:a16="http://schemas.microsoft.com/office/drawing/2014/main" id="{A2FDCE9B-249C-A42D-7AA0-9F86C55C7A8D}"/>
              </a:ext>
            </a:extLst>
          </p:cNvPr>
          <p:cNvSpPr>
            <a:spLocks noGrp="1"/>
          </p:cNvSpPr>
          <p:nvPr>
            <p:ph idx="71"/>
          </p:nvPr>
        </p:nvSpPr>
        <p:spPr/>
        <p:txBody>
          <a:bodyPr/>
          <a:lstStyle/>
          <a:p>
            <a:r>
              <a:rPr lang="en-US" dirty="0"/>
              <a:t>15%</a:t>
            </a:r>
          </a:p>
        </p:txBody>
      </p:sp>
      <p:sp>
        <p:nvSpPr>
          <p:cNvPr id="2" name="Title 1">
            <a:extLst>
              <a:ext uri="{FF2B5EF4-FFF2-40B4-BE49-F238E27FC236}">
                <a16:creationId xmlns:a16="http://schemas.microsoft.com/office/drawing/2014/main" id="{B77E3FE2-9946-78D8-446D-48AB548C26D0}"/>
              </a:ext>
            </a:extLst>
          </p:cNvPr>
          <p:cNvSpPr>
            <a:spLocks noGrp="1"/>
          </p:cNvSpPr>
          <p:nvPr>
            <p:ph type="title"/>
          </p:nvPr>
        </p:nvSpPr>
        <p:spPr/>
        <p:txBody>
          <a:bodyPr/>
          <a:lstStyle/>
          <a:p>
            <a:r>
              <a:rPr lang="en-US" dirty="0"/>
              <a:t>Approximately what proportion of your patients with MF present with severe anemia at initial diagnosis? Approximately what proportion of your patients with MF develop anemia at a later point in the disease course? </a:t>
            </a:r>
          </a:p>
        </p:txBody>
      </p:sp>
      <p:sp>
        <p:nvSpPr>
          <p:cNvPr id="16" name="Content Placeholder 15">
            <a:extLst>
              <a:ext uri="{FF2B5EF4-FFF2-40B4-BE49-F238E27FC236}">
                <a16:creationId xmlns:a16="http://schemas.microsoft.com/office/drawing/2014/main" id="{09C6AEFD-1C46-070C-C8D0-76A0E815C2D3}"/>
              </a:ext>
            </a:extLst>
          </p:cNvPr>
          <p:cNvSpPr>
            <a:spLocks noGrp="1"/>
          </p:cNvSpPr>
          <p:nvPr>
            <p:ph idx="74"/>
          </p:nvPr>
        </p:nvSpPr>
        <p:spPr/>
        <p:txBody>
          <a:bodyPr/>
          <a:lstStyle/>
          <a:p>
            <a:r>
              <a:rPr lang="en-US" dirty="0"/>
              <a:t>50%</a:t>
            </a:r>
          </a:p>
        </p:txBody>
      </p:sp>
      <p:sp>
        <p:nvSpPr>
          <p:cNvPr id="17" name="Content Placeholder 16">
            <a:extLst>
              <a:ext uri="{FF2B5EF4-FFF2-40B4-BE49-F238E27FC236}">
                <a16:creationId xmlns:a16="http://schemas.microsoft.com/office/drawing/2014/main" id="{C3FAF321-2B05-8979-6A63-2413664D1D5E}"/>
              </a:ext>
            </a:extLst>
          </p:cNvPr>
          <p:cNvSpPr>
            <a:spLocks noGrp="1"/>
          </p:cNvSpPr>
          <p:nvPr>
            <p:ph idx="75"/>
          </p:nvPr>
        </p:nvSpPr>
        <p:spPr/>
        <p:txBody>
          <a:bodyPr/>
          <a:lstStyle/>
          <a:p>
            <a:r>
              <a:rPr lang="en-US" dirty="0"/>
              <a:t>60%</a:t>
            </a:r>
          </a:p>
        </p:txBody>
      </p:sp>
      <p:sp>
        <p:nvSpPr>
          <p:cNvPr id="18" name="Content Placeholder 17">
            <a:extLst>
              <a:ext uri="{FF2B5EF4-FFF2-40B4-BE49-F238E27FC236}">
                <a16:creationId xmlns:a16="http://schemas.microsoft.com/office/drawing/2014/main" id="{DC8A6EAC-9B38-829D-1CC8-E9FB52305CBC}"/>
              </a:ext>
            </a:extLst>
          </p:cNvPr>
          <p:cNvSpPr>
            <a:spLocks noGrp="1"/>
          </p:cNvSpPr>
          <p:nvPr>
            <p:ph idx="76"/>
          </p:nvPr>
        </p:nvSpPr>
        <p:spPr/>
        <p:txBody>
          <a:bodyPr/>
          <a:lstStyle/>
          <a:p>
            <a:r>
              <a:rPr lang="en-US" dirty="0"/>
              <a:t>100%</a:t>
            </a:r>
          </a:p>
        </p:txBody>
      </p:sp>
      <p:sp>
        <p:nvSpPr>
          <p:cNvPr id="19" name="Content Placeholder 18">
            <a:extLst>
              <a:ext uri="{FF2B5EF4-FFF2-40B4-BE49-F238E27FC236}">
                <a16:creationId xmlns:a16="http://schemas.microsoft.com/office/drawing/2014/main" id="{BF90B241-6BB4-7C8E-0DCF-D6E80908F38C}"/>
              </a:ext>
            </a:extLst>
          </p:cNvPr>
          <p:cNvSpPr>
            <a:spLocks noGrp="1"/>
          </p:cNvSpPr>
          <p:nvPr>
            <p:ph idx="77"/>
          </p:nvPr>
        </p:nvSpPr>
        <p:spPr/>
        <p:txBody>
          <a:bodyPr/>
          <a:lstStyle/>
          <a:p>
            <a:r>
              <a:rPr lang="en-US" dirty="0"/>
              <a:t>90%</a:t>
            </a:r>
          </a:p>
        </p:txBody>
      </p:sp>
      <p:sp>
        <p:nvSpPr>
          <p:cNvPr id="20" name="Content Placeholder 19">
            <a:extLst>
              <a:ext uri="{FF2B5EF4-FFF2-40B4-BE49-F238E27FC236}">
                <a16:creationId xmlns:a16="http://schemas.microsoft.com/office/drawing/2014/main" id="{11F227A5-A762-61CB-050F-B112E9FF99D3}"/>
              </a:ext>
            </a:extLst>
          </p:cNvPr>
          <p:cNvSpPr>
            <a:spLocks noGrp="1"/>
          </p:cNvSpPr>
          <p:nvPr>
            <p:ph idx="78"/>
          </p:nvPr>
        </p:nvSpPr>
        <p:spPr/>
        <p:txBody>
          <a:bodyPr/>
          <a:lstStyle/>
          <a:p>
            <a:r>
              <a:rPr lang="en-US" dirty="0"/>
              <a:t>Anemia at later point </a:t>
            </a:r>
            <a:br>
              <a:rPr lang="en-US" dirty="0"/>
            </a:br>
            <a:r>
              <a:rPr lang="en-US" dirty="0"/>
              <a:t>in disease course</a:t>
            </a:r>
          </a:p>
        </p:txBody>
      </p:sp>
      <p:sp>
        <p:nvSpPr>
          <p:cNvPr id="21" name="Content Placeholder 20">
            <a:extLst>
              <a:ext uri="{FF2B5EF4-FFF2-40B4-BE49-F238E27FC236}">
                <a16:creationId xmlns:a16="http://schemas.microsoft.com/office/drawing/2014/main" id="{4F193CA3-A028-93CD-1085-BE3E3834431D}"/>
              </a:ext>
            </a:extLst>
          </p:cNvPr>
          <p:cNvSpPr>
            <a:spLocks noGrp="1"/>
          </p:cNvSpPr>
          <p:nvPr>
            <p:ph idx="79"/>
          </p:nvPr>
        </p:nvSpPr>
        <p:spPr/>
        <p:txBody>
          <a:bodyPr/>
          <a:lstStyle/>
          <a:p>
            <a:r>
              <a:rPr lang="en-US" dirty="0"/>
              <a:t>50%</a:t>
            </a:r>
          </a:p>
        </p:txBody>
      </p:sp>
      <p:sp>
        <p:nvSpPr>
          <p:cNvPr id="22" name="Content Placeholder 21">
            <a:extLst>
              <a:ext uri="{FF2B5EF4-FFF2-40B4-BE49-F238E27FC236}">
                <a16:creationId xmlns:a16="http://schemas.microsoft.com/office/drawing/2014/main" id="{0C5455E7-E61A-45FF-14E2-BB82DB6AEA2E}"/>
              </a:ext>
            </a:extLst>
          </p:cNvPr>
          <p:cNvSpPr>
            <a:spLocks noGrp="1"/>
          </p:cNvSpPr>
          <p:nvPr>
            <p:ph idx="80"/>
          </p:nvPr>
        </p:nvSpPr>
        <p:spPr/>
        <p:txBody>
          <a:bodyPr/>
          <a:lstStyle/>
          <a:p>
            <a:r>
              <a:rPr lang="en-US" dirty="0"/>
              <a:t>15%</a:t>
            </a:r>
          </a:p>
        </p:txBody>
      </p:sp>
      <p:sp>
        <p:nvSpPr>
          <p:cNvPr id="23" name="Content Placeholder 22">
            <a:extLst>
              <a:ext uri="{FF2B5EF4-FFF2-40B4-BE49-F238E27FC236}">
                <a16:creationId xmlns:a16="http://schemas.microsoft.com/office/drawing/2014/main" id="{776BB6B4-67D5-8F48-5029-67DACB881745}"/>
              </a:ext>
            </a:extLst>
          </p:cNvPr>
          <p:cNvSpPr>
            <a:spLocks noGrp="1"/>
          </p:cNvSpPr>
          <p:nvPr>
            <p:ph idx="81"/>
          </p:nvPr>
        </p:nvSpPr>
        <p:spPr/>
        <p:txBody>
          <a:bodyPr/>
          <a:lstStyle/>
          <a:p>
            <a:r>
              <a:rPr lang="en-US" dirty="0"/>
              <a:t>90%</a:t>
            </a:r>
          </a:p>
        </p:txBody>
      </p:sp>
    </p:spTree>
    <p:extLst>
      <p:ext uri="{BB962C8B-B14F-4D97-AF65-F5344CB8AC3E}">
        <p14:creationId xmlns:p14="http://schemas.microsoft.com/office/powerpoint/2010/main" val="114284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BF6A7-FB7A-B6B7-E4B4-AEB6F7F062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42783F-7173-CA9A-915E-15056271B64B}"/>
              </a:ext>
            </a:extLst>
          </p:cNvPr>
          <p:cNvSpPr>
            <a:spLocks noGrp="1"/>
          </p:cNvSpPr>
          <p:nvPr>
            <p:ph idx="47"/>
          </p:nvPr>
        </p:nvSpPr>
        <p:spPr/>
        <p:txBody>
          <a:bodyPr/>
          <a:lstStyle/>
          <a:p>
            <a:r>
              <a:rPr lang="en-US" dirty="0"/>
              <a:t>5%</a:t>
            </a:r>
          </a:p>
        </p:txBody>
      </p:sp>
      <p:sp>
        <p:nvSpPr>
          <p:cNvPr id="11" name="Content Placeholder 10">
            <a:extLst>
              <a:ext uri="{FF2B5EF4-FFF2-40B4-BE49-F238E27FC236}">
                <a16:creationId xmlns:a16="http://schemas.microsoft.com/office/drawing/2014/main" id="{61D5971C-DE3B-9682-4FC3-2D70EBA3A847}"/>
              </a:ext>
            </a:extLst>
          </p:cNvPr>
          <p:cNvSpPr>
            <a:spLocks noGrp="1"/>
          </p:cNvSpPr>
          <p:nvPr>
            <p:ph idx="48"/>
          </p:nvPr>
        </p:nvSpPr>
        <p:spPr/>
        <p:txBody>
          <a:bodyPr/>
          <a:lstStyle/>
          <a:p>
            <a:r>
              <a:rPr lang="en-US" dirty="0"/>
              <a:t>10%</a:t>
            </a:r>
          </a:p>
        </p:txBody>
      </p:sp>
      <p:sp>
        <p:nvSpPr>
          <p:cNvPr id="12" name="Content Placeholder 11">
            <a:extLst>
              <a:ext uri="{FF2B5EF4-FFF2-40B4-BE49-F238E27FC236}">
                <a16:creationId xmlns:a16="http://schemas.microsoft.com/office/drawing/2014/main" id="{6020CCC7-C043-0A8D-6DD6-1AF529BA5947}"/>
              </a:ext>
            </a:extLst>
          </p:cNvPr>
          <p:cNvSpPr>
            <a:spLocks noGrp="1"/>
          </p:cNvSpPr>
          <p:nvPr>
            <p:ph idx="49"/>
          </p:nvPr>
        </p:nvSpPr>
        <p:spPr/>
        <p:txBody>
          <a:bodyPr/>
          <a:lstStyle/>
          <a:p>
            <a:r>
              <a:rPr lang="en-US" dirty="0"/>
              <a:t>10%</a:t>
            </a:r>
          </a:p>
        </p:txBody>
      </p:sp>
      <p:sp>
        <p:nvSpPr>
          <p:cNvPr id="13" name="Content Placeholder 12">
            <a:extLst>
              <a:ext uri="{FF2B5EF4-FFF2-40B4-BE49-F238E27FC236}">
                <a16:creationId xmlns:a16="http://schemas.microsoft.com/office/drawing/2014/main" id="{5FFF0385-F3EB-8BAA-CC48-A65B576731FA}"/>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C6A9DC96-BD04-3C82-CFBB-54B25334E85E}"/>
              </a:ext>
            </a:extLst>
          </p:cNvPr>
          <p:cNvSpPr>
            <a:spLocks noGrp="1"/>
          </p:cNvSpPr>
          <p:nvPr>
            <p:ph idx="58"/>
          </p:nvPr>
        </p:nvSpPr>
        <p:spPr/>
        <p:txBody>
          <a:bodyPr/>
          <a:lstStyle/>
          <a:p>
            <a:r>
              <a:rPr lang="en-US" dirty="0"/>
              <a:t>Severe thrombocytopenia at diagnosis</a:t>
            </a:r>
          </a:p>
        </p:txBody>
      </p:sp>
      <p:sp>
        <p:nvSpPr>
          <p:cNvPr id="15" name="Content Placeholder 14">
            <a:extLst>
              <a:ext uri="{FF2B5EF4-FFF2-40B4-BE49-F238E27FC236}">
                <a16:creationId xmlns:a16="http://schemas.microsoft.com/office/drawing/2014/main" id="{F6D6F9B5-FD6D-4A9D-1898-9EA5D2145F73}"/>
              </a:ext>
            </a:extLst>
          </p:cNvPr>
          <p:cNvSpPr>
            <a:spLocks noGrp="1"/>
          </p:cNvSpPr>
          <p:nvPr>
            <p:ph idx="71"/>
          </p:nvPr>
        </p:nvSpPr>
        <p:spPr/>
        <p:txBody>
          <a:bodyPr/>
          <a:lstStyle/>
          <a:p>
            <a:r>
              <a:rPr lang="en-US" dirty="0"/>
              <a:t>10%</a:t>
            </a:r>
          </a:p>
        </p:txBody>
      </p:sp>
      <p:sp>
        <p:nvSpPr>
          <p:cNvPr id="2" name="Title 1">
            <a:extLst>
              <a:ext uri="{FF2B5EF4-FFF2-40B4-BE49-F238E27FC236}">
                <a16:creationId xmlns:a16="http://schemas.microsoft.com/office/drawing/2014/main" id="{57BF0F25-7AFD-4F70-D4A8-372749E05AC1}"/>
              </a:ext>
            </a:extLst>
          </p:cNvPr>
          <p:cNvSpPr>
            <a:spLocks noGrp="1"/>
          </p:cNvSpPr>
          <p:nvPr>
            <p:ph type="title"/>
          </p:nvPr>
        </p:nvSpPr>
        <p:spPr>
          <a:xfrm>
            <a:off x="551384" y="72008"/>
            <a:ext cx="11449272" cy="1196752"/>
          </a:xfrm>
        </p:spPr>
        <p:txBody>
          <a:bodyPr/>
          <a:lstStyle/>
          <a:p>
            <a:r>
              <a:rPr lang="en-US" sz="2200" dirty="0"/>
              <a:t>Approximately what proportion of your patients with MF present with severe thrombocytopenia (platelet count &lt;50,000/</a:t>
            </a:r>
            <a:r>
              <a:rPr lang="en-US" sz="2200" dirty="0" err="1"/>
              <a:t>μL</a:t>
            </a:r>
            <a:r>
              <a:rPr lang="en-US" sz="2200" dirty="0"/>
              <a:t>) at initial diagnosis? Approximately what proportion of your patients with MF develop thrombocytopenia at a later point in the disease course? </a:t>
            </a:r>
          </a:p>
        </p:txBody>
      </p:sp>
      <p:sp>
        <p:nvSpPr>
          <p:cNvPr id="16" name="Content Placeholder 15">
            <a:extLst>
              <a:ext uri="{FF2B5EF4-FFF2-40B4-BE49-F238E27FC236}">
                <a16:creationId xmlns:a16="http://schemas.microsoft.com/office/drawing/2014/main" id="{6636F2BA-B2C0-CC82-7FD4-0DC428BE3DAD}"/>
              </a:ext>
            </a:extLst>
          </p:cNvPr>
          <p:cNvSpPr>
            <a:spLocks noGrp="1"/>
          </p:cNvSpPr>
          <p:nvPr>
            <p:ph idx="74"/>
          </p:nvPr>
        </p:nvSpPr>
        <p:spPr/>
        <p:txBody>
          <a:bodyPr/>
          <a:lstStyle/>
          <a:p>
            <a:r>
              <a:rPr lang="en-US" dirty="0"/>
              <a:t>40%</a:t>
            </a:r>
          </a:p>
        </p:txBody>
      </p:sp>
      <p:sp>
        <p:nvSpPr>
          <p:cNvPr id="17" name="Content Placeholder 16">
            <a:extLst>
              <a:ext uri="{FF2B5EF4-FFF2-40B4-BE49-F238E27FC236}">
                <a16:creationId xmlns:a16="http://schemas.microsoft.com/office/drawing/2014/main" id="{4D6848DC-06E2-E5BA-546C-669E5D98E1F5}"/>
              </a:ext>
            </a:extLst>
          </p:cNvPr>
          <p:cNvSpPr>
            <a:spLocks noGrp="1"/>
          </p:cNvSpPr>
          <p:nvPr>
            <p:ph idx="75"/>
          </p:nvPr>
        </p:nvSpPr>
        <p:spPr/>
        <p:txBody>
          <a:bodyPr/>
          <a:lstStyle/>
          <a:p>
            <a:r>
              <a:rPr lang="en-US" dirty="0"/>
              <a:t>40%</a:t>
            </a:r>
          </a:p>
        </p:txBody>
      </p:sp>
      <p:sp>
        <p:nvSpPr>
          <p:cNvPr id="18" name="Content Placeholder 17">
            <a:extLst>
              <a:ext uri="{FF2B5EF4-FFF2-40B4-BE49-F238E27FC236}">
                <a16:creationId xmlns:a16="http://schemas.microsoft.com/office/drawing/2014/main" id="{C269F281-BAAB-193A-C8F7-75B353C15A62}"/>
              </a:ext>
            </a:extLst>
          </p:cNvPr>
          <p:cNvSpPr>
            <a:spLocks noGrp="1"/>
          </p:cNvSpPr>
          <p:nvPr>
            <p:ph idx="76"/>
          </p:nvPr>
        </p:nvSpPr>
        <p:spPr/>
        <p:txBody>
          <a:bodyPr/>
          <a:lstStyle/>
          <a:p>
            <a:r>
              <a:rPr lang="en-US" dirty="0"/>
              <a:t>67%</a:t>
            </a:r>
          </a:p>
        </p:txBody>
      </p:sp>
      <p:sp>
        <p:nvSpPr>
          <p:cNvPr id="19" name="Content Placeholder 18">
            <a:extLst>
              <a:ext uri="{FF2B5EF4-FFF2-40B4-BE49-F238E27FC236}">
                <a16:creationId xmlns:a16="http://schemas.microsoft.com/office/drawing/2014/main" id="{58B9F18C-4272-35C4-D13E-AE1A49619D06}"/>
              </a:ext>
            </a:extLst>
          </p:cNvPr>
          <p:cNvSpPr>
            <a:spLocks noGrp="1"/>
          </p:cNvSpPr>
          <p:nvPr>
            <p:ph idx="77"/>
          </p:nvPr>
        </p:nvSpPr>
        <p:spPr/>
        <p:txBody>
          <a:bodyPr/>
          <a:lstStyle/>
          <a:p>
            <a:r>
              <a:rPr lang="en-US" dirty="0"/>
              <a:t>60%</a:t>
            </a:r>
          </a:p>
        </p:txBody>
      </p:sp>
      <p:sp>
        <p:nvSpPr>
          <p:cNvPr id="20" name="Content Placeholder 19">
            <a:extLst>
              <a:ext uri="{FF2B5EF4-FFF2-40B4-BE49-F238E27FC236}">
                <a16:creationId xmlns:a16="http://schemas.microsoft.com/office/drawing/2014/main" id="{23341016-E5CE-8A4C-924B-54C71162D1D6}"/>
              </a:ext>
            </a:extLst>
          </p:cNvPr>
          <p:cNvSpPr>
            <a:spLocks noGrp="1"/>
          </p:cNvSpPr>
          <p:nvPr>
            <p:ph idx="78"/>
          </p:nvPr>
        </p:nvSpPr>
        <p:spPr/>
        <p:txBody>
          <a:bodyPr/>
          <a:lstStyle/>
          <a:p>
            <a:r>
              <a:rPr lang="en-US" dirty="0"/>
              <a:t>Thrombocytopenia at later point </a:t>
            </a:r>
            <a:br>
              <a:rPr lang="en-US" dirty="0"/>
            </a:br>
            <a:r>
              <a:rPr lang="en-US" dirty="0"/>
              <a:t>in disease course</a:t>
            </a:r>
          </a:p>
        </p:txBody>
      </p:sp>
      <p:sp>
        <p:nvSpPr>
          <p:cNvPr id="21" name="Content Placeholder 20">
            <a:extLst>
              <a:ext uri="{FF2B5EF4-FFF2-40B4-BE49-F238E27FC236}">
                <a16:creationId xmlns:a16="http://schemas.microsoft.com/office/drawing/2014/main" id="{8F6E15DF-AFF0-04C3-4BED-DCFCD4C675E3}"/>
              </a:ext>
            </a:extLst>
          </p:cNvPr>
          <p:cNvSpPr>
            <a:spLocks noGrp="1"/>
          </p:cNvSpPr>
          <p:nvPr>
            <p:ph idx="79"/>
          </p:nvPr>
        </p:nvSpPr>
        <p:spPr/>
        <p:txBody>
          <a:bodyPr/>
          <a:lstStyle/>
          <a:p>
            <a:r>
              <a:rPr lang="en-US" dirty="0"/>
              <a:t>30%</a:t>
            </a:r>
          </a:p>
        </p:txBody>
      </p:sp>
      <p:sp>
        <p:nvSpPr>
          <p:cNvPr id="22" name="Content Placeholder 21">
            <a:extLst>
              <a:ext uri="{FF2B5EF4-FFF2-40B4-BE49-F238E27FC236}">
                <a16:creationId xmlns:a16="http://schemas.microsoft.com/office/drawing/2014/main" id="{2521FE67-06C3-3F91-9BE8-CC14185C570E}"/>
              </a:ext>
            </a:extLst>
          </p:cNvPr>
          <p:cNvSpPr>
            <a:spLocks noGrp="1"/>
          </p:cNvSpPr>
          <p:nvPr>
            <p:ph idx="80"/>
          </p:nvPr>
        </p:nvSpPr>
        <p:spPr/>
        <p:txBody>
          <a:bodyPr/>
          <a:lstStyle/>
          <a:p>
            <a:r>
              <a:rPr lang="en-US" dirty="0"/>
              <a:t>10%</a:t>
            </a:r>
          </a:p>
        </p:txBody>
      </p:sp>
      <p:sp>
        <p:nvSpPr>
          <p:cNvPr id="23" name="Content Placeholder 22">
            <a:extLst>
              <a:ext uri="{FF2B5EF4-FFF2-40B4-BE49-F238E27FC236}">
                <a16:creationId xmlns:a16="http://schemas.microsoft.com/office/drawing/2014/main" id="{BE8C6431-05FD-6292-0C02-C27FDAA8551B}"/>
              </a:ext>
            </a:extLst>
          </p:cNvPr>
          <p:cNvSpPr>
            <a:spLocks noGrp="1"/>
          </p:cNvSpPr>
          <p:nvPr>
            <p:ph idx="81"/>
          </p:nvPr>
        </p:nvSpPr>
        <p:spPr/>
        <p:txBody>
          <a:bodyPr/>
          <a:lstStyle/>
          <a:p>
            <a:r>
              <a:rPr lang="en-US" dirty="0"/>
              <a:t>70%</a:t>
            </a:r>
          </a:p>
        </p:txBody>
      </p:sp>
    </p:spTree>
    <p:extLst>
      <p:ext uri="{BB962C8B-B14F-4D97-AF65-F5344CB8AC3E}">
        <p14:creationId xmlns:p14="http://schemas.microsoft.com/office/powerpoint/2010/main" val="7511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D9B2D-E92B-984D-AEFD-15591E9CCB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B58197-84EA-BE62-5041-B3862AFFBB78}"/>
              </a:ext>
            </a:extLst>
          </p:cNvPr>
          <p:cNvSpPr>
            <a:spLocks noGrp="1"/>
          </p:cNvSpPr>
          <p:nvPr>
            <p:ph idx="47"/>
          </p:nvPr>
        </p:nvSpPr>
        <p:spPr/>
        <p:txBody>
          <a:bodyPr/>
          <a:lstStyle/>
          <a:p>
            <a:r>
              <a:rPr lang="en-US" dirty="0" err="1"/>
              <a:t>Momelotinib</a:t>
            </a:r>
            <a:endParaRPr lang="en-US" dirty="0"/>
          </a:p>
        </p:txBody>
      </p:sp>
      <p:sp>
        <p:nvSpPr>
          <p:cNvPr id="11" name="Content Placeholder 10">
            <a:extLst>
              <a:ext uri="{FF2B5EF4-FFF2-40B4-BE49-F238E27FC236}">
                <a16:creationId xmlns:a16="http://schemas.microsoft.com/office/drawing/2014/main" id="{6F16C045-944D-51BB-8EE0-1ED747AC2886}"/>
              </a:ext>
            </a:extLst>
          </p:cNvPr>
          <p:cNvSpPr>
            <a:spLocks noGrp="1"/>
          </p:cNvSpPr>
          <p:nvPr>
            <p:ph idx="48"/>
          </p:nvPr>
        </p:nvSpPr>
        <p:spPr/>
        <p:txBody>
          <a:bodyPr/>
          <a:lstStyle/>
          <a:p>
            <a:r>
              <a:rPr lang="en-US" dirty="0" err="1"/>
              <a:t>Momelotinib</a:t>
            </a:r>
            <a:endParaRPr lang="en-US" dirty="0"/>
          </a:p>
        </p:txBody>
      </p:sp>
      <p:sp>
        <p:nvSpPr>
          <p:cNvPr id="12" name="Content Placeholder 11">
            <a:extLst>
              <a:ext uri="{FF2B5EF4-FFF2-40B4-BE49-F238E27FC236}">
                <a16:creationId xmlns:a16="http://schemas.microsoft.com/office/drawing/2014/main" id="{8E73AB32-F8BF-5384-3E75-50CD689BD36A}"/>
              </a:ext>
            </a:extLst>
          </p:cNvPr>
          <p:cNvSpPr>
            <a:spLocks noGrp="1"/>
          </p:cNvSpPr>
          <p:nvPr>
            <p:ph idx="49"/>
          </p:nvPr>
        </p:nvSpPr>
        <p:spPr/>
        <p:txBody>
          <a:bodyPr/>
          <a:lstStyle/>
          <a:p>
            <a:r>
              <a:rPr lang="en-US" dirty="0" err="1"/>
              <a:t>Momelotinib</a:t>
            </a:r>
            <a:endParaRPr lang="en-US" dirty="0"/>
          </a:p>
        </p:txBody>
      </p:sp>
      <p:sp>
        <p:nvSpPr>
          <p:cNvPr id="13" name="Content Placeholder 12">
            <a:extLst>
              <a:ext uri="{FF2B5EF4-FFF2-40B4-BE49-F238E27FC236}">
                <a16:creationId xmlns:a16="http://schemas.microsoft.com/office/drawing/2014/main" id="{3D88DAD3-937E-C4B5-D0EA-018E05FB8004}"/>
              </a:ext>
            </a:extLst>
          </p:cNvPr>
          <p:cNvSpPr>
            <a:spLocks noGrp="1"/>
          </p:cNvSpPr>
          <p:nvPr>
            <p:ph idx="50"/>
          </p:nvPr>
        </p:nvSpPr>
        <p:spPr/>
        <p:txBody>
          <a:bodyPr/>
          <a:lstStyle/>
          <a:p>
            <a:r>
              <a:rPr lang="en-US" dirty="0" err="1"/>
              <a:t>Momelotinib</a:t>
            </a:r>
            <a:endParaRPr lang="en-US" dirty="0"/>
          </a:p>
        </p:txBody>
      </p:sp>
      <p:sp>
        <p:nvSpPr>
          <p:cNvPr id="14" name="Content Placeholder 13">
            <a:extLst>
              <a:ext uri="{FF2B5EF4-FFF2-40B4-BE49-F238E27FC236}">
                <a16:creationId xmlns:a16="http://schemas.microsoft.com/office/drawing/2014/main" id="{F6A1430E-7B7D-4EE0-D50E-60F17CC4F8B5}"/>
              </a:ext>
            </a:extLst>
          </p:cNvPr>
          <p:cNvSpPr>
            <a:spLocks noGrp="1"/>
          </p:cNvSpPr>
          <p:nvPr>
            <p:ph idx="58"/>
          </p:nvPr>
        </p:nvSpPr>
        <p:spPr/>
        <p:txBody>
          <a:bodyPr/>
          <a:lstStyle/>
          <a:p>
            <a:r>
              <a:rPr lang="en-US" dirty="0"/>
              <a:t>Severe anemia requiring transfusions</a:t>
            </a:r>
          </a:p>
        </p:txBody>
      </p:sp>
      <p:sp>
        <p:nvSpPr>
          <p:cNvPr id="15" name="Content Placeholder 14">
            <a:extLst>
              <a:ext uri="{FF2B5EF4-FFF2-40B4-BE49-F238E27FC236}">
                <a16:creationId xmlns:a16="http://schemas.microsoft.com/office/drawing/2014/main" id="{D0A045E1-F151-9266-234F-90D970B11587}"/>
              </a:ext>
            </a:extLst>
          </p:cNvPr>
          <p:cNvSpPr>
            <a:spLocks noGrp="1"/>
          </p:cNvSpPr>
          <p:nvPr>
            <p:ph idx="71"/>
          </p:nvPr>
        </p:nvSpPr>
        <p:spPr/>
        <p:txBody>
          <a:bodyPr/>
          <a:lstStyle/>
          <a:p>
            <a:r>
              <a:rPr lang="en-US" dirty="0" err="1"/>
              <a:t>Momelotinib</a:t>
            </a:r>
            <a:endParaRPr lang="en-US" dirty="0"/>
          </a:p>
        </p:txBody>
      </p:sp>
      <p:sp>
        <p:nvSpPr>
          <p:cNvPr id="2" name="Title 1">
            <a:extLst>
              <a:ext uri="{FF2B5EF4-FFF2-40B4-BE49-F238E27FC236}">
                <a16:creationId xmlns:a16="http://schemas.microsoft.com/office/drawing/2014/main" id="{34FAE275-7099-EC90-8564-5A521DA1FCD5}"/>
              </a:ext>
            </a:extLst>
          </p:cNvPr>
          <p:cNvSpPr>
            <a:spLocks noGrp="1"/>
          </p:cNvSpPr>
          <p:nvPr>
            <p:ph type="title"/>
          </p:nvPr>
        </p:nvSpPr>
        <p:spPr>
          <a:xfrm>
            <a:off x="551384" y="72008"/>
            <a:ext cx="11521280" cy="1196752"/>
          </a:xfrm>
        </p:spPr>
        <p:txBody>
          <a:bodyPr/>
          <a:lstStyle/>
          <a:p>
            <a:pPr>
              <a:lnSpc>
                <a:spcPts val="2240"/>
              </a:lnSpc>
            </a:pPr>
            <a:r>
              <a:rPr lang="en-US" sz="2100" dirty="0"/>
              <a:t>What initial treatment would you generally recommend for an otherwise healthy 65-year-old patient with severe anemia (</a:t>
            </a:r>
            <a:r>
              <a:rPr lang="en-US" sz="2100" dirty="0" err="1"/>
              <a:t>eg</a:t>
            </a:r>
            <a:r>
              <a:rPr lang="en-US" sz="2100" dirty="0"/>
              <a:t>, baseline Hgb 7 g/dL) requiring transfusions? If the patient had severe anemia (</a:t>
            </a:r>
            <a:r>
              <a:rPr lang="en-US" sz="2100" dirty="0" err="1"/>
              <a:t>eg</a:t>
            </a:r>
            <a:r>
              <a:rPr lang="en-US" sz="2100" dirty="0"/>
              <a:t>, baseline Hgb 7 g/dL) requiring transfusions and a baseline platelet count of 44,000/</a:t>
            </a:r>
            <a:r>
              <a:rPr lang="en-US" sz="2100" dirty="0" err="1"/>
              <a:t>μL</a:t>
            </a:r>
            <a:r>
              <a:rPr lang="en-US" sz="2100" dirty="0"/>
              <a:t>? </a:t>
            </a:r>
          </a:p>
        </p:txBody>
      </p:sp>
      <p:sp>
        <p:nvSpPr>
          <p:cNvPr id="16" name="Content Placeholder 15">
            <a:extLst>
              <a:ext uri="{FF2B5EF4-FFF2-40B4-BE49-F238E27FC236}">
                <a16:creationId xmlns:a16="http://schemas.microsoft.com/office/drawing/2014/main" id="{030BFDD3-9216-F201-2A20-11DBA118B1D9}"/>
              </a:ext>
            </a:extLst>
          </p:cNvPr>
          <p:cNvSpPr>
            <a:spLocks noGrp="1"/>
          </p:cNvSpPr>
          <p:nvPr>
            <p:ph idx="74"/>
          </p:nvPr>
        </p:nvSpPr>
        <p:spPr/>
        <p:txBody>
          <a:bodyPr/>
          <a:lstStyle/>
          <a:p>
            <a:r>
              <a:rPr lang="en-US" dirty="0" err="1"/>
              <a:t>Momelotinib</a:t>
            </a:r>
            <a:endParaRPr lang="en-US" dirty="0"/>
          </a:p>
        </p:txBody>
      </p:sp>
      <p:sp>
        <p:nvSpPr>
          <p:cNvPr id="17" name="Content Placeholder 16">
            <a:extLst>
              <a:ext uri="{FF2B5EF4-FFF2-40B4-BE49-F238E27FC236}">
                <a16:creationId xmlns:a16="http://schemas.microsoft.com/office/drawing/2014/main" id="{6299CA50-F666-2F88-257D-A16F490C96BC}"/>
              </a:ext>
            </a:extLst>
          </p:cNvPr>
          <p:cNvSpPr>
            <a:spLocks noGrp="1"/>
          </p:cNvSpPr>
          <p:nvPr>
            <p:ph idx="75"/>
          </p:nvPr>
        </p:nvSpPr>
        <p:spPr/>
        <p:txBody>
          <a:bodyPr/>
          <a:lstStyle/>
          <a:p>
            <a:r>
              <a:rPr lang="en-US" dirty="0" err="1"/>
              <a:t>Pacritinib</a:t>
            </a:r>
            <a:endParaRPr lang="en-US" dirty="0"/>
          </a:p>
        </p:txBody>
      </p:sp>
      <p:sp>
        <p:nvSpPr>
          <p:cNvPr id="18" name="Content Placeholder 17">
            <a:extLst>
              <a:ext uri="{FF2B5EF4-FFF2-40B4-BE49-F238E27FC236}">
                <a16:creationId xmlns:a16="http://schemas.microsoft.com/office/drawing/2014/main" id="{36D0C642-4FA0-FD27-E6BF-4DBC28264670}"/>
              </a:ext>
            </a:extLst>
          </p:cNvPr>
          <p:cNvSpPr>
            <a:spLocks noGrp="1"/>
          </p:cNvSpPr>
          <p:nvPr>
            <p:ph idx="76"/>
          </p:nvPr>
        </p:nvSpPr>
        <p:spPr/>
        <p:txBody>
          <a:bodyPr/>
          <a:lstStyle/>
          <a:p>
            <a:r>
              <a:rPr lang="en-US" dirty="0" err="1"/>
              <a:t>Pacritinib</a:t>
            </a:r>
            <a:endParaRPr lang="en-US" dirty="0"/>
          </a:p>
        </p:txBody>
      </p:sp>
      <p:sp>
        <p:nvSpPr>
          <p:cNvPr id="19" name="Content Placeholder 18">
            <a:extLst>
              <a:ext uri="{FF2B5EF4-FFF2-40B4-BE49-F238E27FC236}">
                <a16:creationId xmlns:a16="http://schemas.microsoft.com/office/drawing/2014/main" id="{EB6C57B6-F255-9590-89E3-4D5EE44D08A7}"/>
              </a:ext>
            </a:extLst>
          </p:cNvPr>
          <p:cNvSpPr>
            <a:spLocks noGrp="1"/>
          </p:cNvSpPr>
          <p:nvPr>
            <p:ph idx="77"/>
          </p:nvPr>
        </p:nvSpPr>
        <p:spPr/>
        <p:txBody>
          <a:bodyPr/>
          <a:lstStyle/>
          <a:p>
            <a:r>
              <a:rPr lang="en-US" dirty="0" err="1"/>
              <a:t>Momelotinib</a:t>
            </a:r>
            <a:endParaRPr lang="en-US" dirty="0"/>
          </a:p>
        </p:txBody>
      </p:sp>
      <p:sp>
        <p:nvSpPr>
          <p:cNvPr id="20" name="Content Placeholder 19">
            <a:extLst>
              <a:ext uri="{FF2B5EF4-FFF2-40B4-BE49-F238E27FC236}">
                <a16:creationId xmlns:a16="http://schemas.microsoft.com/office/drawing/2014/main" id="{41E1308A-CC68-6D0A-E413-99A334E75DA5}"/>
              </a:ext>
            </a:extLst>
          </p:cNvPr>
          <p:cNvSpPr>
            <a:spLocks noGrp="1"/>
          </p:cNvSpPr>
          <p:nvPr>
            <p:ph idx="78"/>
          </p:nvPr>
        </p:nvSpPr>
        <p:spPr/>
        <p:txBody>
          <a:bodyPr/>
          <a:lstStyle/>
          <a:p>
            <a:r>
              <a:rPr lang="en-US" sz="2000" dirty="0"/>
              <a:t>Severe anemia requiring transfusions and baseline platelets 44,000/</a:t>
            </a:r>
            <a:r>
              <a:rPr lang="en-US" sz="2000" dirty="0" err="1"/>
              <a:t>μL</a:t>
            </a:r>
            <a:endParaRPr lang="en-US" sz="2000" dirty="0"/>
          </a:p>
        </p:txBody>
      </p:sp>
      <p:sp>
        <p:nvSpPr>
          <p:cNvPr id="21" name="Content Placeholder 20">
            <a:extLst>
              <a:ext uri="{FF2B5EF4-FFF2-40B4-BE49-F238E27FC236}">
                <a16:creationId xmlns:a16="http://schemas.microsoft.com/office/drawing/2014/main" id="{BDFE5249-BFC3-F990-C3BD-AF86E24668FA}"/>
              </a:ext>
            </a:extLst>
          </p:cNvPr>
          <p:cNvSpPr>
            <a:spLocks noGrp="1"/>
          </p:cNvSpPr>
          <p:nvPr>
            <p:ph idx="79"/>
          </p:nvPr>
        </p:nvSpPr>
        <p:spPr/>
        <p:txBody>
          <a:bodyPr/>
          <a:lstStyle/>
          <a:p>
            <a:r>
              <a:rPr lang="en-US" dirty="0" err="1"/>
              <a:t>Momelotinib</a:t>
            </a:r>
            <a:endParaRPr lang="en-US" dirty="0"/>
          </a:p>
        </p:txBody>
      </p:sp>
      <p:sp>
        <p:nvSpPr>
          <p:cNvPr id="22" name="Content Placeholder 21">
            <a:extLst>
              <a:ext uri="{FF2B5EF4-FFF2-40B4-BE49-F238E27FC236}">
                <a16:creationId xmlns:a16="http://schemas.microsoft.com/office/drawing/2014/main" id="{921F3C90-4D9B-38F4-1571-2366568EB502}"/>
              </a:ext>
            </a:extLst>
          </p:cNvPr>
          <p:cNvSpPr>
            <a:spLocks noGrp="1"/>
          </p:cNvSpPr>
          <p:nvPr>
            <p:ph idx="80"/>
          </p:nvPr>
        </p:nvSpPr>
        <p:spPr/>
        <p:txBody>
          <a:bodyPr/>
          <a:lstStyle/>
          <a:p>
            <a:r>
              <a:rPr lang="en-US" dirty="0"/>
              <a:t>Depends on platelet count</a:t>
            </a:r>
          </a:p>
        </p:txBody>
      </p:sp>
      <p:sp>
        <p:nvSpPr>
          <p:cNvPr id="23" name="Content Placeholder 22">
            <a:extLst>
              <a:ext uri="{FF2B5EF4-FFF2-40B4-BE49-F238E27FC236}">
                <a16:creationId xmlns:a16="http://schemas.microsoft.com/office/drawing/2014/main" id="{7A5F66C4-1EB2-FA54-DB8B-D257634AE1AC}"/>
              </a:ext>
            </a:extLst>
          </p:cNvPr>
          <p:cNvSpPr>
            <a:spLocks noGrp="1"/>
          </p:cNvSpPr>
          <p:nvPr>
            <p:ph idx="81"/>
          </p:nvPr>
        </p:nvSpPr>
        <p:spPr/>
        <p:txBody>
          <a:bodyPr/>
          <a:lstStyle/>
          <a:p>
            <a:r>
              <a:rPr lang="en-US" dirty="0" err="1"/>
              <a:t>Pacritinib</a:t>
            </a:r>
            <a:endParaRPr lang="en-US" dirty="0"/>
          </a:p>
        </p:txBody>
      </p:sp>
    </p:spTree>
    <p:extLst>
      <p:ext uri="{BB962C8B-B14F-4D97-AF65-F5344CB8AC3E}">
        <p14:creationId xmlns:p14="http://schemas.microsoft.com/office/powerpoint/2010/main" val="353685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289F-5D56-4DDF-946F-57AAD449FD6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378AF0-6D8A-586A-DAD7-1EF6E6D97CF8}"/>
              </a:ext>
            </a:extLst>
          </p:cNvPr>
          <p:cNvSpPr>
            <a:spLocks noGrp="1"/>
          </p:cNvSpPr>
          <p:nvPr>
            <p:ph idx="47"/>
          </p:nvPr>
        </p:nvSpPr>
        <p:spPr/>
        <p:txBody>
          <a:bodyPr/>
          <a:lstStyle/>
          <a:p>
            <a:r>
              <a:rPr lang="en-US" dirty="0" err="1">
                <a:latin typeface="Calibri" panose="020F0502020204030204" pitchFamily="34" charset="0"/>
                <a:cs typeface="Calibri" panose="020F0502020204030204" pitchFamily="34" charset="0"/>
              </a:rPr>
              <a:t>Momelotinib</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46812E09-A8E7-D149-E63E-8F1217D78FED}"/>
              </a:ext>
            </a:extLst>
          </p:cNvPr>
          <p:cNvSpPr>
            <a:spLocks noGrp="1"/>
          </p:cNvSpPr>
          <p:nvPr>
            <p:ph idx="49"/>
          </p:nvPr>
        </p:nvSpPr>
        <p:spPr/>
        <p:txBody>
          <a:bodyPr/>
          <a:lstStyle/>
          <a:p>
            <a:r>
              <a:rPr lang="en-US" dirty="0" err="1"/>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4A082313-1278-4E31-9D29-46D396347620}"/>
              </a:ext>
            </a:extLst>
          </p:cNvPr>
          <p:cNvSpPr>
            <a:spLocks noGrp="1"/>
          </p:cNvSpPr>
          <p:nvPr>
            <p:ph idx="50"/>
          </p:nvPr>
        </p:nvSpPr>
        <p:spPr/>
        <p:txBody>
          <a:bodyPr/>
          <a:lstStyle/>
          <a:p>
            <a:r>
              <a:rPr lang="en-US" dirty="0" err="1"/>
              <a:t>Fedratinib</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6904441A-2E7D-44C8-BE73-FF7717C15973}"/>
              </a:ext>
            </a:extLst>
          </p:cNvPr>
          <p:cNvSpPr>
            <a:spLocks noGrp="1"/>
          </p:cNvSpPr>
          <p:nvPr>
            <p:ph idx="51"/>
          </p:nvPr>
        </p:nvSpPr>
        <p:spPr/>
        <p:txBody>
          <a:bodyPr/>
          <a:lstStyle/>
          <a:p>
            <a:r>
              <a:rPr lang="en-US" dirty="0" err="1"/>
              <a:t>Fedratinib</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638F8026-58A6-2044-BC82-79957D67C269}"/>
              </a:ext>
            </a:extLst>
          </p:cNvPr>
          <p:cNvSpPr>
            <a:spLocks noGrp="1"/>
          </p:cNvSpPr>
          <p:nvPr>
            <p:ph type="title"/>
          </p:nvPr>
        </p:nvSpPr>
        <p:spPr>
          <a:xfrm>
            <a:off x="551384" y="29322"/>
            <a:ext cx="11233248" cy="1023414"/>
          </a:xfrm>
        </p:spPr>
        <p:txBody>
          <a:bodyPr/>
          <a:lstStyle/>
          <a:p>
            <a:pPr>
              <a:lnSpc>
                <a:spcPts val="1760"/>
              </a:lnSpc>
            </a:pPr>
            <a:r>
              <a:rPr lang="en-US" sz="1800" dirty="0"/>
              <a:t>A 65-year-old man with symptomatic, high-risk MF and splenomegaly (baseline platelet count 110,000/</a:t>
            </a:r>
            <a:r>
              <a:rPr lang="en-US" sz="1800" dirty="0" err="1"/>
              <a:t>μL</a:t>
            </a:r>
            <a:r>
              <a:rPr lang="en-US" sz="1800" dirty="0"/>
              <a:t>) receives </a:t>
            </a:r>
            <a:r>
              <a:rPr lang="en-US" sz="1800" dirty="0" err="1"/>
              <a:t>ruxolitinib</a:t>
            </a:r>
            <a:r>
              <a:rPr lang="en-US" sz="1800" dirty="0"/>
              <a:t> 15 mg BID to which he has a limited response and </a:t>
            </a:r>
            <a:r>
              <a:rPr lang="en-US" sz="1800" u="sng" dirty="0"/>
              <a:t>6 months later </a:t>
            </a:r>
            <a:r>
              <a:rPr lang="en-US" sz="1800" dirty="0"/>
              <a:t>presents with drenching night sweats, fatigue, abdominal dis­comfort and an increase in spleen size. </a:t>
            </a:r>
            <a:r>
              <a:rPr lang="en-US" sz="1800" u="sng" dirty="0"/>
              <a:t>Platelet count = 110,000/</a:t>
            </a:r>
            <a:r>
              <a:rPr lang="en-US" sz="1800" u="sng" dirty="0" err="1"/>
              <a:t>μL</a:t>
            </a:r>
            <a:r>
              <a:rPr lang="en-US" sz="1800" u="sng" dirty="0"/>
              <a:t>, Hgb = 8.2 g/dL</a:t>
            </a:r>
            <a:r>
              <a:rPr lang="en-US" sz="1800" dirty="0"/>
              <a:t>. Which treatment would you most likely recommend next?</a:t>
            </a:r>
          </a:p>
        </p:txBody>
      </p:sp>
      <p:sp>
        <p:nvSpPr>
          <p:cNvPr id="10" name="Content Placeholder 9">
            <a:extLst>
              <a:ext uri="{FF2B5EF4-FFF2-40B4-BE49-F238E27FC236}">
                <a16:creationId xmlns:a16="http://schemas.microsoft.com/office/drawing/2014/main" id="{9F3221D7-9AD9-12EF-2704-DF7307F836D2}"/>
              </a:ext>
            </a:extLst>
          </p:cNvPr>
          <p:cNvSpPr>
            <a:spLocks noGrp="1"/>
          </p:cNvSpPr>
          <p:nvPr>
            <p:ph idx="52"/>
          </p:nvPr>
        </p:nvSpPr>
        <p:spPr/>
        <p:txBody>
          <a:bodyPr/>
          <a:lstStyle/>
          <a:p>
            <a:r>
              <a:rPr lang="en-US" dirty="0" err="1"/>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4C2703FA-D0FA-9562-4FEF-384BEE5131C8}"/>
              </a:ext>
            </a:extLst>
          </p:cNvPr>
          <p:cNvSpPr>
            <a:spLocks noGrp="1"/>
          </p:cNvSpPr>
          <p:nvPr>
            <p:ph idx="48"/>
          </p:nvPr>
        </p:nvSpPr>
        <p:spPr/>
        <p:txBody>
          <a:bodyPr/>
          <a:lstStyle/>
          <a:p>
            <a:r>
              <a:rPr lang="en-US" dirty="0" err="1"/>
              <a:t>Fedratinib</a:t>
            </a:r>
            <a:endParaRPr lang="en-US" dirty="0"/>
          </a:p>
        </p:txBody>
      </p:sp>
    </p:spTree>
    <p:extLst>
      <p:ext uri="{BB962C8B-B14F-4D97-AF65-F5344CB8AC3E}">
        <p14:creationId xmlns:p14="http://schemas.microsoft.com/office/powerpoint/2010/main" val="1005846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AC28A-7342-417F-12C3-82898B0B28E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320074E-89AC-0C2F-E5B1-C5BAC005480D}"/>
              </a:ext>
            </a:extLst>
          </p:cNvPr>
          <p:cNvSpPr>
            <a:spLocks noGrp="1"/>
          </p:cNvSpPr>
          <p:nvPr>
            <p:ph idx="47"/>
          </p:nvPr>
        </p:nvSpPr>
        <p:spPr/>
        <p:txBody>
          <a:bodyPr/>
          <a:lstStyle/>
          <a:p>
            <a:r>
              <a:rPr lang="en-US" dirty="0" err="1">
                <a:latin typeface="Calibri" panose="020F0502020204030204" pitchFamily="34" charset="0"/>
                <a:cs typeface="Calibri" panose="020F0502020204030204" pitchFamily="34" charset="0"/>
              </a:rPr>
              <a:t>Momelotinib</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2D9744-0B7F-D7D3-38DF-69DFAAA53FB2}"/>
              </a:ext>
            </a:extLst>
          </p:cNvPr>
          <p:cNvSpPr>
            <a:spLocks noGrp="1"/>
          </p:cNvSpPr>
          <p:nvPr>
            <p:ph idx="49"/>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683C85B7-A19D-E77D-3A67-764AC8DE0AF8}"/>
              </a:ext>
            </a:extLst>
          </p:cNvPr>
          <p:cNvSpPr>
            <a:spLocks noGrp="1"/>
          </p:cNvSpPr>
          <p:nvPr>
            <p:ph idx="50"/>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093CAA1B-B5A4-44AF-FA9C-074C4B0792A1}"/>
              </a:ext>
            </a:extLst>
          </p:cNvPr>
          <p:cNvSpPr>
            <a:spLocks noGrp="1"/>
          </p:cNvSpPr>
          <p:nvPr>
            <p:ph idx="51"/>
          </p:nvPr>
        </p:nvSpPr>
        <p:spPr/>
        <p:txBody>
          <a:bodyPr/>
          <a:lstStyle/>
          <a:p>
            <a:r>
              <a:rPr lang="en-US" dirty="0" err="1"/>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E2A7B9C5-9585-EA14-6852-87C23FED69F1}"/>
              </a:ext>
            </a:extLst>
          </p:cNvPr>
          <p:cNvSpPr>
            <a:spLocks noGrp="1"/>
          </p:cNvSpPr>
          <p:nvPr>
            <p:ph type="title"/>
          </p:nvPr>
        </p:nvSpPr>
        <p:spPr>
          <a:xfrm>
            <a:off x="551384" y="29322"/>
            <a:ext cx="11233248" cy="1023414"/>
          </a:xfrm>
        </p:spPr>
        <p:txBody>
          <a:bodyPr/>
          <a:lstStyle/>
          <a:p>
            <a:pPr>
              <a:lnSpc>
                <a:spcPts val="1760"/>
              </a:lnSpc>
            </a:pPr>
            <a:r>
              <a:rPr lang="en-US" sz="1800" dirty="0"/>
              <a:t>A 65-year-old man with symptomatic, high-risk MF and splenomegaly (baseline platelet count 110,000/</a:t>
            </a:r>
            <a:r>
              <a:rPr lang="en-US" sz="1800" dirty="0" err="1"/>
              <a:t>μL</a:t>
            </a:r>
            <a:r>
              <a:rPr lang="en-US" sz="1800" dirty="0"/>
              <a:t>) receives </a:t>
            </a:r>
            <a:r>
              <a:rPr lang="en-US" sz="1800" dirty="0" err="1"/>
              <a:t>ruxolitinib</a:t>
            </a:r>
            <a:r>
              <a:rPr lang="en-US" sz="1800" dirty="0"/>
              <a:t> 15 mg BID and experiences significant symptom improvement and a decrease in spleen size. </a:t>
            </a:r>
            <a:r>
              <a:rPr lang="en-US" sz="1800" u="sng" dirty="0"/>
              <a:t>Three years later</a:t>
            </a:r>
            <a:r>
              <a:rPr lang="en-US" sz="1800" dirty="0"/>
              <a:t>, he presents with drenching night sweats, fatigue, abdominal dis­comfort and an increase in spleen size. </a:t>
            </a:r>
            <a:r>
              <a:rPr lang="en-US" sz="1800" u="sng" dirty="0"/>
              <a:t>Platelet count = 44,000/</a:t>
            </a:r>
            <a:r>
              <a:rPr lang="en-US" sz="1800" u="sng" dirty="0" err="1"/>
              <a:t>μL</a:t>
            </a:r>
            <a:r>
              <a:rPr lang="en-US" sz="1800" u="sng" dirty="0"/>
              <a:t>, Hgb = 11.2 g/dL</a:t>
            </a:r>
            <a:r>
              <a:rPr lang="en-US" sz="1800" dirty="0"/>
              <a:t>. Which treatment would you most likely recommend next? </a:t>
            </a:r>
          </a:p>
        </p:txBody>
      </p:sp>
      <p:sp>
        <p:nvSpPr>
          <p:cNvPr id="10" name="Content Placeholder 9">
            <a:extLst>
              <a:ext uri="{FF2B5EF4-FFF2-40B4-BE49-F238E27FC236}">
                <a16:creationId xmlns:a16="http://schemas.microsoft.com/office/drawing/2014/main" id="{43484CCA-2A01-6085-6A18-7962A612B858}"/>
              </a:ext>
            </a:extLst>
          </p:cNvPr>
          <p:cNvSpPr>
            <a:spLocks noGrp="1"/>
          </p:cNvSpPr>
          <p:nvPr>
            <p:ph idx="52"/>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07FAFE57-4750-E44E-D662-75B0C77052B6}"/>
              </a:ext>
            </a:extLst>
          </p:cNvPr>
          <p:cNvSpPr>
            <a:spLocks noGrp="1"/>
          </p:cNvSpPr>
          <p:nvPr>
            <p:ph idx="48"/>
          </p:nvPr>
        </p:nvSpPr>
        <p:spPr/>
        <p:txBody>
          <a:bodyPr/>
          <a:lstStyle/>
          <a:p>
            <a:r>
              <a:rPr lang="en-US" dirty="0" err="1"/>
              <a:t>Pacritinib</a:t>
            </a:r>
            <a:endParaRPr lang="en-US" dirty="0"/>
          </a:p>
        </p:txBody>
      </p:sp>
    </p:spTree>
    <p:extLst>
      <p:ext uri="{BB962C8B-B14F-4D97-AF65-F5344CB8AC3E}">
        <p14:creationId xmlns:p14="http://schemas.microsoft.com/office/powerpoint/2010/main" val="171701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36FF-EAF9-476E-E6F7-975EAA1668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FEECB5-A5F6-E2F1-5585-FA232BAA4E42}"/>
              </a:ext>
            </a:extLst>
          </p:cNvPr>
          <p:cNvSpPr>
            <a:spLocks noGrp="1"/>
          </p:cNvSpPr>
          <p:nvPr>
            <p:ph idx="47"/>
          </p:nvPr>
        </p:nvSpPr>
        <p:spPr/>
        <p:txBody>
          <a:bodyPr/>
          <a:lstStyle/>
          <a:p>
            <a:r>
              <a:rPr lang="en-US" dirty="0" err="1">
                <a:latin typeface="Calibri" panose="020F0502020204030204" pitchFamily="34" charset="0"/>
                <a:cs typeface="Calibri" panose="020F0502020204030204" pitchFamily="34" charset="0"/>
              </a:rPr>
              <a:t>Momelotinib</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490E9417-14B4-8519-40B8-D7B437FF29CE}"/>
              </a:ext>
            </a:extLst>
          </p:cNvPr>
          <p:cNvSpPr>
            <a:spLocks noGrp="1"/>
          </p:cNvSpPr>
          <p:nvPr>
            <p:ph idx="49"/>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E7C0AE1E-FF59-CB75-DA5A-1BD713BD344F}"/>
              </a:ext>
            </a:extLst>
          </p:cNvPr>
          <p:cNvSpPr>
            <a:spLocks noGrp="1"/>
          </p:cNvSpPr>
          <p:nvPr>
            <p:ph idx="50"/>
          </p:nvPr>
        </p:nvSpPr>
        <p:spPr/>
        <p:txBody>
          <a:bodyPr/>
          <a:lstStyle/>
          <a:p>
            <a:r>
              <a:rPr lang="en-US" dirty="0" err="1"/>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1848D84A-F314-7DFE-294A-8F7571209126}"/>
              </a:ext>
            </a:extLst>
          </p:cNvPr>
          <p:cNvSpPr>
            <a:spLocks noGrp="1"/>
          </p:cNvSpPr>
          <p:nvPr>
            <p:ph idx="51"/>
          </p:nvPr>
        </p:nvSpPr>
        <p:spPr/>
        <p:txBody>
          <a:bodyPr/>
          <a:lstStyle/>
          <a:p>
            <a:r>
              <a:rPr lang="en-US"/>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37B65BF5-E4DD-022F-8FEB-DBBF86D30D93}"/>
              </a:ext>
            </a:extLst>
          </p:cNvPr>
          <p:cNvSpPr>
            <a:spLocks noGrp="1"/>
          </p:cNvSpPr>
          <p:nvPr>
            <p:ph type="title"/>
          </p:nvPr>
        </p:nvSpPr>
        <p:spPr>
          <a:xfrm>
            <a:off x="551384" y="29322"/>
            <a:ext cx="11377264" cy="1023414"/>
          </a:xfrm>
        </p:spPr>
        <p:txBody>
          <a:bodyPr/>
          <a:lstStyle/>
          <a:p>
            <a:pPr>
              <a:lnSpc>
                <a:spcPts val="1760"/>
              </a:lnSpc>
            </a:pPr>
            <a:r>
              <a:rPr lang="en-US" sz="1800" dirty="0"/>
              <a:t>A 65-year-old man with symptomatic, high-risk MF and splenomegaly (baseline platelet count 110,000/</a:t>
            </a:r>
            <a:r>
              <a:rPr lang="en-US" sz="1800" dirty="0" err="1"/>
              <a:t>μL</a:t>
            </a:r>
            <a:r>
              <a:rPr lang="en-US" sz="1800" dirty="0"/>
              <a:t>) receives </a:t>
            </a:r>
            <a:r>
              <a:rPr lang="en-US" sz="1800" dirty="0" err="1"/>
              <a:t>ruxolitinib</a:t>
            </a:r>
            <a:r>
              <a:rPr lang="en-US" sz="1800" dirty="0"/>
              <a:t> 15 mg BID to which he has a limited response and </a:t>
            </a:r>
            <a:r>
              <a:rPr lang="en-US" sz="1800" u="sng" dirty="0"/>
              <a:t>6 months later</a:t>
            </a:r>
            <a:r>
              <a:rPr lang="en-US" sz="1800" dirty="0"/>
              <a:t> presents with drenching night sweats, fatigue, abdominal dis­comfort and an increase in spleen size. </a:t>
            </a:r>
            <a:r>
              <a:rPr lang="en-US" sz="1800" u="sng" dirty="0"/>
              <a:t>Platelet count = 44,000/</a:t>
            </a:r>
            <a:r>
              <a:rPr lang="en-US" sz="1800" u="sng" dirty="0" err="1"/>
              <a:t>μL</a:t>
            </a:r>
            <a:r>
              <a:rPr lang="en-US" sz="1800" u="sng" dirty="0"/>
              <a:t>, Hgb of 8.2 g/dL</a:t>
            </a:r>
            <a:r>
              <a:rPr lang="en-US" sz="1800" dirty="0"/>
              <a:t>. Which treatment would you most likely recommend next? </a:t>
            </a:r>
          </a:p>
        </p:txBody>
      </p:sp>
      <p:sp>
        <p:nvSpPr>
          <p:cNvPr id="10" name="Content Placeholder 9">
            <a:extLst>
              <a:ext uri="{FF2B5EF4-FFF2-40B4-BE49-F238E27FC236}">
                <a16:creationId xmlns:a16="http://schemas.microsoft.com/office/drawing/2014/main" id="{D3DAC1D4-BEBC-6EED-6392-AADB722D8791}"/>
              </a:ext>
            </a:extLst>
          </p:cNvPr>
          <p:cNvSpPr>
            <a:spLocks noGrp="1"/>
          </p:cNvSpPr>
          <p:nvPr>
            <p:ph idx="52"/>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67FBF852-C52B-1C48-ED7C-AFBD1B80AA20}"/>
              </a:ext>
            </a:extLst>
          </p:cNvPr>
          <p:cNvSpPr>
            <a:spLocks noGrp="1"/>
          </p:cNvSpPr>
          <p:nvPr>
            <p:ph idx="48"/>
          </p:nvPr>
        </p:nvSpPr>
        <p:spPr/>
        <p:txBody>
          <a:bodyPr/>
          <a:lstStyle/>
          <a:p>
            <a:r>
              <a:rPr lang="en-US" dirty="0" err="1"/>
              <a:t>Momelotinib</a:t>
            </a:r>
            <a:endParaRPr lang="en-US" dirty="0"/>
          </a:p>
        </p:txBody>
      </p:sp>
    </p:spTree>
    <p:extLst>
      <p:ext uri="{BB962C8B-B14F-4D97-AF65-F5344CB8AC3E}">
        <p14:creationId xmlns:p14="http://schemas.microsoft.com/office/powerpoint/2010/main" val="1486374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98CCE-286C-7E80-2E1B-212C4335412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7FAAFD-BC13-9D0B-916B-32C10148AECB}"/>
              </a:ext>
            </a:extLst>
          </p:cNvPr>
          <p:cNvSpPr>
            <a:spLocks noGrp="1"/>
          </p:cNvSpPr>
          <p:nvPr>
            <p:ph idx="47"/>
          </p:nvPr>
        </p:nvSpPr>
        <p:spPr/>
        <p:txBody>
          <a:bodyPr/>
          <a:lstStyle/>
          <a:p>
            <a:r>
              <a:rPr lang="en-US" dirty="0" err="1">
                <a:latin typeface="Calibri" panose="020F0502020204030204" pitchFamily="34" charset="0"/>
                <a:cs typeface="Calibri" panose="020F0502020204030204" pitchFamily="34" charset="0"/>
              </a:rPr>
              <a:t>Momelotinib</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CDA8596C-63EE-2C33-9AAE-3E6F79C81691}"/>
              </a:ext>
            </a:extLst>
          </p:cNvPr>
          <p:cNvSpPr>
            <a:spLocks noGrp="1"/>
          </p:cNvSpPr>
          <p:nvPr>
            <p:ph idx="49"/>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6BF6241E-56DC-1A4D-BAC7-285BBB965E26}"/>
              </a:ext>
            </a:extLst>
          </p:cNvPr>
          <p:cNvSpPr>
            <a:spLocks noGrp="1"/>
          </p:cNvSpPr>
          <p:nvPr>
            <p:ph idx="50"/>
          </p:nvPr>
        </p:nvSpPr>
        <p:spPr/>
        <p:txBody>
          <a:bodyPr/>
          <a:lstStyle/>
          <a:p>
            <a:r>
              <a:rPr lang="en-US" dirty="0" err="1"/>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C2861CFD-5574-160D-00A8-266EE8F6D657}"/>
              </a:ext>
            </a:extLst>
          </p:cNvPr>
          <p:cNvSpPr>
            <a:spLocks noGrp="1"/>
          </p:cNvSpPr>
          <p:nvPr>
            <p:ph idx="51"/>
          </p:nvPr>
        </p:nvSpPr>
        <p:spPr/>
        <p:txBody>
          <a:bodyPr/>
          <a:lstStyle/>
          <a:p>
            <a:r>
              <a:rPr lang="en-US" dirty="0" err="1"/>
              <a:t>Momelotinib</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324F7070-1AF1-1237-1CA2-5B3AB6DEE36A}"/>
              </a:ext>
            </a:extLst>
          </p:cNvPr>
          <p:cNvSpPr>
            <a:spLocks noGrp="1"/>
          </p:cNvSpPr>
          <p:nvPr>
            <p:ph type="title"/>
          </p:nvPr>
        </p:nvSpPr>
        <p:spPr>
          <a:xfrm>
            <a:off x="551384" y="44624"/>
            <a:ext cx="11377264" cy="1023414"/>
          </a:xfrm>
        </p:spPr>
        <p:txBody>
          <a:bodyPr/>
          <a:lstStyle/>
          <a:p>
            <a:pPr>
              <a:lnSpc>
                <a:spcPts val="1760"/>
              </a:lnSpc>
            </a:pPr>
            <a:r>
              <a:rPr lang="en-US" sz="1800" dirty="0"/>
              <a:t>A 65-year-old man with symptomatic, high-risk MF and splenomegaly (baseline platelet count 110,000/</a:t>
            </a:r>
            <a:r>
              <a:rPr lang="en-US" sz="1800" dirty="0" err="1"/>
              <a:t>μL</a:t>
            </a:r>
            <a:r>
              <a:rPr lang="en-US" sz="1800" dirty="0"/>
              <a:t>) receives </a:t>
            </a:r>
            <a:r>
              <a:rPr lang="en-US" sz="1800" dirty="0" err="1"/>
              <a:t>ruxolitinib</a:t>
            </a:r>
            <a:r>
              <a:rPr lang="en-US" sz="1800" dirty="0"/>
              <a:t> 15 mg BID and experiences significant symptom improvement and a decrease in spleen size. </a:t>
            </a:r>
            <a:r>
              <a:rPr lang="en-US" sz="1800" u="sng" dirty="0"/>
              <a:t>Three years later</a:t>
            </a:r>
            <a:r>
              <a:rPr lang="en-US" sz="1800" dirty="0"/>
              <a:t>, he presents with drenching night sweats, fatigue, abdominal dis­comfort and an increase in spleen size. </a:t>
            </a:r>
            <a:r>
              <a:rPr lang="en-US" sz="1800" u="sng" dirty="0"/>
              <a:t>Platelet count = 44,000/</a:t>
            </a:r>
            <a:r>
              <a:rPr lang="en-US" sz="1800" u="sng" dirty="0" err="1"/>
              <a:t>μL</a:t>
            </a:r>
            <a:r>
              <a:rPr lang="en-US" sz="1800" u="sng" dirty="0"/>
              <a:t>, Hgb = 8.2 g/dL</a:t>
            </a:r>
            <a:r>
              <a:rPr lang="en-US" sz="1800" dirty="0"/>
              <a:t>. Which treatment would you most likely recommend next? </a:t>
            </a:r>
          </a:p>
        </p:txBody>
      </p:sp>
      <p:sp>
        <p:nvSpPr>
          <p:cNvPr id="10" name="Content Placeholder 9">
            <a:extLst>
              <a:ext uri="{FF2B5EF4-FFF2-40B4-BE49-F238E27FC236}">
                <a16:creationId xmlns:a16="http://schemas.microsoft.com/office/drawing/2014/main" id="{2D37B4C7-8547-DA78-1FC8-C8966C091D2B}"/>
              </a:ext>
            </a:extLst>
          </p:cNvPr>
          <p:cNvSpPr>
            <a:spLocks noGrp="1"/>
          </p:cNvSpPr>
          <p:nvPr>
            <p:ph idx="52"/>
          </p:nvPr>
        </p:nvSpPr>
        <p:spPr/>
        <p:txBody>
          <a:bodyPr/>
          <a:lstStyle/>
          <a:p>
            <a:r>
              <a:rPr lang="en-US" dirty="0" err="1"/>
              <a:t>Pacritinib</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151E98C7-4D77-382C-6FB7-7D215A991496}"/>
              </a:ext>
            </a:extLst>
          </p:cNvPr>
          <p:cNvSpPr>
            <a:spLocks noGrp="1"/>
          </p:cNvSpPr>
          <p:nvPr>
            <p:ph idx="48"/>
          </p:nvPr>
        </p:nvSpPr>
        <p:spPr/>
        <p:txBody>
          <a:bodyPr/>
          <a:lstStyle/>
          <a:p>
            <a:r>
              <a:rPr lang="en-US" dirty="0" err="1"/>
              <a:t>Momelotinib</a:t>
            </a:r>
            <a:endParaRPr lang="en-US" dirty="0"/>
          </a:p>
        </p:txBody>
      </p:sp>
    </p:spTree>
    <p:extLst>
      <p:ext uri="{BB962C8B-B14F-4D97-AF65-F5344CB8AC3E}">
        <p14:creationId xmlns:p14="http://schemas.microsoft.com/office/powerpoint/2010/main" val="3130201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762F-685E-4E28-251F-13332456D8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333571-DE3B-E0E1-008C-5B544FF80451}"/>
              </a:ext>
            </a:extLst>
          </p:cNvPr>
          <p:cNvSpPr/>
          <p:nvPr/>
        </p:nvSpPr>
        <p:spPr bwMode="auto">
          <a:xfrm>
            <a:off x="767408" y="4437112"/>
            <a:ext cx="10873208" cy="576064"/>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0AF835D-7009-2C30-FF84-B13DCE645B8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Management of Myelofibrosis (MF)</a:t>
            </a:r>
            <a:endParaRPr lang="en-US" sz="2800" dirty="0">
              <a:solidFill>
                <a:srgbClr val="0432FF"/>
              </a:solidFill>
            </a:endParaRPr>
          </a:p>
        </p:txBody>
      </p:sp>
      <p:sp>
        <p:nvSpPr>
          <p:cNvPr id="6" name="Content Placeholder 5">
            <a:extLst>
              <a:ext uri="{FF2B5EF4-FFF2-40B4-BE49-F238E27FC236}">
                <a16:creationId xmlns:a16="http://schemas.microsoft.com/office/drawing/2014/main" id="{C9BD0F68-57F3-D33D-7A31-A515A5F3BD76}"/>
              </a:ext>
            </a:extLst>
          </p:cNvPr>
          <p:cNvSpPr>
            <a:spLocks noGrp="1"/>
          </p:cNvSpPr>
          <p:nvPr>
            <p:ph idx="1"/>
          </p:nvPr>
        </p:nvSpPr>
        <p:spPr>
          <a:xfrm>
            <a:off x="1055440" y="1700808"/>
            <a:ext cx="10585176" cy="4727456"/>
          </a:xfrm>
        </p:spPr>
        <p:txBody>
          <a:bodyPr/>
          <a:lstStyle/>
          <a:p>
            <a:pPr marL="98425" indent="0">
              <a:lnSpc>
                <a:spcPct val="100000"/>
              </a:lnSpc>
              <a:spcBef>
                <a:spcPts val="2400"/>
              </a:spcBef>
              <a:spcAft>
                <a:spcPts val="0"/>
              </a:spcAft>
              <a:buNone/>
            </a:pPr>
            <a:r>
              <a:rPr lang="en-US" sz="2500" dirty="0">
                <a:solidFill>
                  <a:srgbClr val="0432FF"/>
                </a:solidFill>
              </a:rPr>
              <a:t>Introduction: </a:t>
            </a:r>
            <a:r>
              <a:rPr lang="en-US" sz="2500" dirty="0">
                <a:solidFill>
                  <a:schemeClr val="tx1"/>
                </a:solidFill>
              </a:rPr>
              <a:t>The </a:t>
            </a:r>
            <a:r>
              <a:rPr lang="en-US" sz="2500" dirty="0" err="1">
                <a:solidFill>
                  <a:schemeClr val="tx1"/>
                </a:solidFill>
              </a:rPr>
              <a:t>Biopathophysiology</a:t>
            </a:r>
            <a:r>
              <a:rPr lang="en-US" sz="2500" dirty="0">
                <a:solidFill>
                  <a:schemeClr val="tx1"/>
                </a:solidFill>
              </a:rPr>
              <a:t> of MF</a:t>
            </a:r>
          </a:p>
          <a:p>
            <a:pPr marL="98425" indent="0">
              <a:lnSpc>
                <a:spcPct val="100000"/>
              </a:lnSpc>
              <a:spcBef>
                <a:spcPts val="2400"/>
              </a:spcBef>
              <a:spcAft>
                <a:spcPts val="0"/>
              </a:spcAft>
              <a:buNone/>
            </a:pPr>
            <a:r>
              <a:rPr lang="en-US" sz="2500" dirty="0">
                <a:solidFill>
                  <a:srgbClr val="0432FF"/>
                </a:solidFill>
              </a:rPr>
              <a:t>Module 1: </a:t>
            </a:r>
            <a:r>
              <a:rPr lang="en-US" sz="2500" dirty="0">
                <a:solidFill>
                  <a:schemeClr val="tx1"/>
                </a:solidFill>
              </a:rPr>
              <a:t>Current and Future Clinical Decision-Making in the Absence of Severe </a:t>
            </a:r>
            <a:r>
              <a:rPr lang="en-US" sz="2500" dirty="0" err="1">
                <a:solidFill>
                  <a:schemeClr val="tx1"/>
                </a:solidFill>
              </a:rPr>
              <a:t>Cytopenias</a:t>
            </a:r>
            <a:r>
              <a:rPr lang="en-US" sz="2500" dirty="0">
                <a:solidFill>
                  <a:schemeClr val="tx1"/>
                </a:solidFill>
              </a:rPr>
              <a:t> — Prof Harrison</a:t>
            </a:r>
          </a:p>
          <a:p>
            <a:pPr marL="98425" indent="0">
              <a:lnSpc>
                <a:spcPct val="100000"/>
              </a:lnSpc>
              <a:spcBef>
                <a:spcPts val="2400"/>
              </a:spcBef>
              <a:spcAft>
                <a:spcPts val="0"/>
              </a:spcAft>
              <a:buNone/>
            </a:pPr>
            <a:r>
              <a:rPr lang="en-US" sz="2500" dirty="0">
                <a:solidFill>
                  <a:srgbClr val="0432FF"/>
                </a:solidFill>
              </a:rPr>
              <a:t>Module 2: </a:t>
            </a:r>
            <a:r>
              <a:rPr lang="en-US" sz="2500" dirty="0">
                <a:solidFill>
                  <a:schemeClr val="tx1"/>
                </a:solidFill>
              </a:rPr>
              <a:t>Managing MF for Patients with Anemia and Thrombocytopenia — </a:t>
            </a:r>
            <a:br>
              <a:rPr lang="en-US" sz="2500" dirty="0">
                <a:solidFill>
                  <a:schemeClr val="tx1"/>
                </a:solidFill>
              </a:rPr>
            </a:br>
            <a:r>
              <a:rPr lang="en-US" sz="2500" dirty="0">
                <a:solidFill>
                  <a:schemeClr val="tx1"/>
                </a:solidFill>
              </a:rPr>
              <a:t>Dr Rampal</a:t>
            </a:r>
            <a:r>
              <a:rPr lang="en-US" sz="2500" dirty="0">
                <a:solidFill>
                  <a:schemeClr val="bg1"/>
                </a:solidFill>
              </a:rPr>
              <a:t> </a:t>
            </a:r>
          </a:p>
          <a:p>
            <a:pPr marL="98425" indent="0">
              <a:lnSpc>
                <a:spcPct val="100000"/>
              </a:lnSpc>
              <a:spcBef>
                <a:spcPts val="2400"/>
              </a:spcBef>
              <a:spcAft>
                <a:spcPts val="0"/>
              </a:spcAft>
              <a:buNone/>
            </a:pPr>
            <a:r>
              <a:rPr lang="en-US" sz="2500" dirty="0">
                <a:solidFill>
                  <a:schemeClr val="bg1"/>
                </a:solidFill>
              </a:rPr>
              <a:t>Module 3: Upcoming at EHA 2026</a:t>
            </a:r>
          </a:p>
          <a:p>
            <a:pPr marL="98425" indent="0">
              <a:lnSpc>
                <a:spcPct val="100000"/>
              </a:lnSpc>
              <a:spcBef>
                <a:spcPts val="2400"/>
              </a:spcBef>
              <a:spcAft>
                <a:spcPts val="0"/>
              </a:spcAft>
              <a:buNone/>
            </a:pPr>
            <a:endParaRPr lang="en-US" sz="2500" dirty="0"/>
          </a:p>
        </p:txBody>
      </p:sp>
    </p:spTree>
    <p:custDataLst>
      <p:tags r:id="rId1"/>
    </p:custDataLst>
    <p:extLst>
      <p:ext uri="{BB962C8B-B14F-4D97-AF65-F5344CB8AC3E}">
        <p14:creationId xmlns:p14="http://schemas.microsoft.com/office/powerpoint/2010/main" val="3359847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ADBE2-3E88-415C-1FFF-D2060364B4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74CCCB-4BBE-DD15-D7AD-4763EBA639BE}"/>
              </a:ext>
            </a:extLst>
          </p:cNvPr>
          <p:cNvSpPr txBox="1"/>
          <p:nvPr/>
        </p:nvSpPr>
        <p:spPr>
          <a:xfrm>
            <a:off x="896038" y="1438835"/>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Efficacy and Safety of Luspatercept in Patients with Myelofibrosis on Janus Kinase Inhibitors Who Require Red Blood Cell Transfusions: Primary Analysis of the Phase 3 Independence Trial</a:t>
            </a:r>
          </a:p>
        </p:txBody>
      </p:sp>
      <p:sp>
        <p:nvSpPr>
          <p:cNvPr id="2" name="TextBox 1">
            <a:extLst>
              <a:ext uri="{FF2B5EF4-FFF2-40B4-BE49-F238E27FC236}">
                <a16:creationId xmlns:a16="http://schemas.microsoft.com/office/drawing/2014/main" id="{F0FA4D85-BC9B-5FFD-18DD-4A4996ABC41C}"/>
              </a:ext>
            </a:extLst>
          </p:cNvPr>
          <p:cNvSpPr txBox="1"/>
          <p:nvPr/>
        </p:nvSpPr>
        <p:spPr>
          <a:xfrm>
            <a:off x="958467" y="3008344"/>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MS PGothic" charset="0"/>
                <a:cs typeface="+mn-cs"/>
              </a:rPr>
              <a:t>Passamonti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F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S215. </a:t>
            </a:r>
          </a:p>
        </p:txBody>
      </p:sp>
      <p:sp>
        <p:nvSpPr>
          <p:cNvPr id="3" name="TextBox 2">
            <a:extLst>
              <a:ext uri="{FF2B5EF4-FFF2-40B4-BE49-F238E27FC236}">
                <a16:creationId xmlns:a16="http://schemas.microsoft.com/office/drawing/2014/main" id="{6831EC6C-1726-F93F-EF83-1BD58895A834}"/>
              </a:ext>
            </a:extLst>
          </p:cNvPr>
          <p:cNvSpPr txBox="1"/>
          <p:nvPr/>
        </p:nvSpPr>
        <p:spPr>
          <a:xfrm>
            <a:off x="958467" y="4246206"/>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Myeloproliferative Neoplasms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SATURDAY JUNE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A2-3 Hall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17:15 – 17:30 CEST.</a:t>
            </a:r>
          </a:p>
        </p:txBody>
      </p:sp>
    </p:spTree>
    <p:custDataLst>
      <p:tags r:id="rId1"/>
    </p:custDataLst>
    <p:extLst>
      <p:ext uri="{BB962C8B-B14F-4D97-AF65-F5344CB8AC3E}">
        <p14:creationId xmlns:p14="http://schemas.microsoft.com/office/powerpoint/2010/main" val="4285708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6C0D9-DF5F-E6B9-EDA1-BA340FC7CA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1E69C5-95C4-3121-2C9B-84A716F31D81}"/>
              </a:ext>
            </a:extLst>
          </p:cNvPr>
          <p:cNvSpPr txBox="1"/>
          <p:nvPr/>
        </p:nvSpPr>
        <p:spPr>
          <a:xfrm>
            <a:off x="896039" y="1438835"/>
            <a:ext cx="9338632" cy="454848"/>
          </a:xfrm>
          <a:prstGeom prst="rect">
            <a:avLst/>
          </a:prstGeom>
          <a:noFill/>
        </p:spPr>
        <p:txBody>
          <a:bodyPr wrap="square" anchor="ctr">
            <a:noAutofit/>
          </a:bodyPr>
          <a:lstStyle/>
          <a:p>
            <a:pPr defTabSz="914400" fontAlgn="auto">
              <a:spcBef>
                <a:spcPts val="0"/>
              </a:spcBef>
              <a:spcAft>
                <a:spcPts val="0"/>
              </a:spcAf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Results of AJX-101, A Phase 1 Clinical Trial Of The Type II JAK2 Inhibitor AJ1-11095, in Patients with Myelofibrosis Who Have Been Failed by a Type I JAK2 Inhibitor </a:t>
            </a:r>
          </a:p>
        </p:txBody>
      </p:sp>
      <p:sp>
        <p:nvSpPr>
          <p:cNvPr id="2" name="TextBox 1">
            <a:extLst>
              <a:ext uri="{FF2B5EF4-FFF2-40B4-BE49-F238E27FC236}">
                <a16:creationId xmlns:a16="http://schemas.microsoft.com/office/drawing/2014/main" id="{3C24B1A2-52F4-691E-7902-FA3537851C1F}"/>
              </a:ext>
            </a:extLst>
          </p:cNvPr>
          <p:cNvSpPr txBox="1"/>
          <p:nvPr/>
        </p:nvSpPr>
        <p:spPr>
          <a:xfrm>
            <a:off x="958467" y="293122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Mascarenhas J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S218. </a:t>
            </a:r>
          </a:p>
        </p:txBody>
      </p:sp>
      <p:sp>
        <p:nvSpPr>
          <p:cNvPr id="3" name="TextBox 2">
            <a:extLst>
              <a:ext uri="{FF2B5EF4-FFF2-40B4-BE49-F238E27FC236}">
                <a16:creationId xmlns:a16="http://schemas.microsoft.com/office/drawing/2014/main" id="{74335890-D1CF-7395-2D01-8A02951197A4}"/>
              </a:ext>
            </a:extLst>
          </p:cNvPr>
          <p:cNvSpPr txBox="1"/>
          <p:nvPr/>
        </p:nvSpPr>
        <p:spPr>
          <a:xfrm>
            <a:off x="958467" y="4169088"/>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Myeloproliferative Neoplasms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SATURDAY JUNE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A2-3 Hall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18:00 – 18:15 CEST.</a:t>
            </a:r>
          </a:p>
        </p:txBody>
      </p:sp>
    </p:spTree>
    <p:custDataLst>
      <p:tags r:id="rId1"/>
    </p:custDataLst>
    <p:extLst>
      <p:ext uri="{BB962C8B-B14F-4D97-AF65-F5344CB8AC3E}">
        <p14:creationId xmlns:p14="http://schemas.microsoft.com/office/powerpoint/2010/main" val="2345161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483F8-EAC1-974D-7FD8-9A8B090923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F05272-FEAD-6E1B-2BE2-D0201CCDB4B1}"/>
              </a:ext>
            </a:extLst>
          </p:cNvPr>
          <p:cNvSpPr txBox="1"/>
          <p:nvPr/>
        </p:nvSpPr>
        <p:spPr>
          <a:xfrm>
            <a:off x="896038" y="1427818"/>
            <a:ext cx="1010981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Mutant Calreticulin–Specific Monoclonal Antibody, INCA033989, is Well Tolerated and Achieves Robust Spleen, Anemia, and Molecular Responses in Patients (Pts) with Myelofibrosis (MF)</a:t>
            </a:r>
          </a:p>
        </p:txBody>
      </p:sp>
      <p:sp>
        <p:nvSpPr>
          <p:cNvPr id="2" name="TextBox 1">
            <a:extLst>
              <a:ext uri="{FF2B5EF4-FFF2-40B4-BE49-F238E27FC236}">
                <a16:creationId xmlns:a16="http://schemas.microsoft.com/office/drawing/2014/main" id="{EA076B79-D8B0-28BF-7CAC-7A8D97BFA6C4}"/>
              </a:ext>
            </a:extLst>
          </p:cNvPr>
          <p:cNvSpPr txBox="1"/>
          <p:nvPr/>
        </p:nvSpPr>
        <p:spPr>
          <a:xfrm>
            <a:off x="958467" y="3008344"/>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Harrison C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S216. </a:t>
            </a:r>
          </a:p>
        </p:txBody>
      </p:sp>
      <p:sp>
        <p:nvSpPr>
          <p:cNvPr id="3" name="TextBox 2">
            <a:extLst>
              <a:ext uri="{FF2B5EF4-FFF2-40B4-BE49-F238E27FC236}">
                <a16:creationId xmlns:a16="http://schemas.microsoft.com/office/drawing/2014/main" id="{B3E12132-F4C9-5E38-870E-BA1B791D62C4}"/>
              </a:ext>
            </a:extLst>
          </p:cNvPr>
          <p:cNvSpPr txBox="1"/>
          <p:nvPr/>
        </p:nvSpPr>
        <p:spPr>
          <a:xfrm>
            <a:off x="958467" y="4246206"/>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Myeloproliferative Neoplasms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SATURDAY JUNE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A2-3 Hall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17:30 – 17:45 CEST.</a:t>
            </a:r>
          </a:p>
        </p:txBody>
      </p:sp>
    </p:spTree>
    <p:custDataLst>
      <p:tags r:id="rId1"/>
    </p:custDataLst>
    <p:extLst>
      <p:ext uri="{BB962C8B-B14F-4D97-AF65-F5344CB8AC3E}">
        <p14:creationId xmlns:p14="http://schemas.microsoft.com/office/powerpoint/2010/main" val="364586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B938-F6C9-1CC4-B96A-70706C7B03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48CB2E-2F44-2F2E-D4AC-E19690AAE487}"/>
              </a:ext>
            </a:extLst>
          </p:cNvPr>
          <p:cNvSpPr txBox="1"/>
          <p:nvPr/>
        </p:nvSpPr>
        <p:spPr>
          <a:xfrm>
            <a:off x="896038" y="1444166"/>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Transcriptional Subtypes of Myelofibrosis Are Independent of Driver Mutations and Capture Distinct Biology, Outcomes, and Disease Trajectories</a:t>
            </a:r>
          </a:p>
        </p:txBody>
      </p:sp>
      <p:sp>
        <p:nvSpPr>
          <p:cNvPr id="2" name="TextBox 1">
            <a:extLst>
              <a:ext uri="{FF2B5EF4-FFF2-40B4-BE49-F238E27FC236}">
                <a16:creationId xmlns:a16="http://schemas.microsoft.com/office/drawing/2014/main" id="{8562EA6A-CE2E-DDE3-D97B-9343FAFBACE9}"/>
              </a:ext>
            </a:extLst>
          </p:cNvPr>
          <p:cNvSpPr txBox="1"/>
          <p:nvPr/>
        </p:nvSpPr>
        <p:spPr>
          <a:xfrm>
            <a:off x="958467" y="2936557"/>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Zeng A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S214. </a:t>
            </a:r>
          </a:p>
        </p:txBody>
      </p:sp>
      <p:sp>
        <p:nvSpPr>
          <p:cNvPr id="3" name="TextBox 2">
            <a:extLst>
              <a:ext uri="{FF2B5EF4-FFF2-40B4-BE49-F238E27FC236}">
                <a16:creationId xmlns:a16="http://schemas.microsoft.com/office/drawing/2014/main" id="{1D4F9CB7-4E73-3989-5F2C-879E6C625452}"/>
              </a:ext>
            </a:extLst>
          </p:cNvPr>
          <p:cNvSpPr txBox="1"/>
          <p:nvPr/>
        </p:nvSpPr>
        <p:spPr>
          <a:xfrm>
            <a:off x="958467" y="4246206"/>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Myeloproliferative Neoplasms – Biology &amp; Translational Research</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FRIDAY JUNE 12,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A5 Hall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18:00 – 18:15 CEST.</a:t>
            </a:r>
          </a:p>
        </p:txBody>
      </p:sp>
    </p:spTree>
    <p:custDataLst>
      <p:tags r:id="rId1"/>
    </p:custDataLst>
    <p:extLst>
      <p:ext uri="{BB962C8B-B14F-4D97-AF65-F5344CB8AC3E}">
        <p14:creationId xmlns:p14="http://schemas.microsoft.com/office/powerpoint/2010/main" val="298426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940312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E7979-DAD4-6A62-FF86-2FB0C06A3A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3DC7ED-F02A-98E4-6B5D-349C0A385830}"/>
              </a:ext>
            </a:extLst>
          </p:cNvPr>
          <p:cNvSpPr txBox="1"/>
          <p:nvPr/>
        </p:nvSpPr>
        <p:spPr>
          <a:xfrm>
            <a:off x="896038" y="1615105"/>
            <a:ext cx="10399923" cy="454848"/>
          </a:xfrm>
          <a:prstGeom prst="rect">
            <a:avLst/>
          </a:prstGeom>
          <a:noFill/>
        </p:spPr>
        <p:txBody>
          <a:bodyPr wrap="square" anchor="ctr">
            <a:noAutofit/>
          </a:bodyPr>
          <a:lstStyle/>
          <a:p>
            <a:pPr defTabSz="914400" fontAlgn="auto">
              <a:spcBef>
                <a:spcPts val="0"/>
              </a:spcBef>
              <a:spcAft>
                <a:spcPts val="0"/>
              </a:spcAf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Characterization of Symptoms After Immediate Transition from Ruxolitinib to Momelotinib in Patients with Myelofibrosis: Post Hoc Analyses of the Phase 3 SIMPLIFY-1 </a:t>
            </a:r>
            <a:r>
              <a:rPr lang="en-US" dirty="0">
                <a:solidFill>
                  <a:srgbClr val="0432FF"/>
                </a:solidFill>
                <a:latin typeface="Calibri" panose="020F0502020204030204" pitchFamily="34" charset="0"/>
                <a:cs typeface="Calibri" panose="020F0502020204030204" pitchFamily="34" charset="0"/>
              </a:rPr>
              <a:t>and SIMPLIFY-2 </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Trials</a:t>
            </a:r>
          </a:p>
        </p:txBody>
      </p:sp>
      <p:sp>
        <p:nvSpPr>
          <p:cNvPr id="2" name="TextBox 1">
            <a:extLst>
              <a:ext uri="{FF2B5EF4-FFF2-40B4-BE49-F238E27FC236}">
                <a16:creationId xmlns:a16="http://schemas.microsoft.com/office/drawing/2014/main" id="{3A6859ED-E39E-95F2-6AD4-62F761BB0300}"/>
              </a:ext>
            </a:extLst>
          </p:cNvPr>
          <p:cNvSpPr txBox="1"/>
          <p:nvPr/>
        </p:nvSpPr>
        <p:spPr>
          <a:xfrm>
            <a:off x="958467" y="3261732"/>
            <a:ext cx="4413380" cy="984885"/>
          </a:xfrm>
          <a:prstGeom prst="rect">
            <a:avLst/>
          </a:prstGeom>
          <a:noFill/>
        </p:spPr>
        <p:txBody>
          <a:bodyPr wrap="square">
            <a:spAutoFit/>
          </a:bodyPr>
          <a:lstStyle/>
          <a:p>
            <a:pPr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Vachhani P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PS2001. </a:t>
            </a:r>
          </a:p>
        </p:txBody>
      </p:sp>
      <p:sp>
        <p:nvSpPr>
          <p:cNvPr id="3" name="TextBox 2">
            <a:extLst>
              <a:ext uri="{FF2B5EF4-FFF2-40B4-BE49-F238E27FC236}">
                <a16:creationId xmlns:a16="http://schemas.microsoft.com/office/drawing/2014/main" id="{7E875F67-65FA-E0D3-9BC2-B98700A6D30E}"/>
              </a:ext>
            </a:extLst>
          </p:cNvPr>
          <p:cNvSpPr txBox="1"/>
          <p:nvPr/>
        </p:nvSpPr>
        <p:spPr>
          <a:xfrm>
            <a:off x="958467" y="4499594"/>
            <a:ext cx="10830762" cy="2031325"/>
          </a:xfrm>
          <a:prstGeom prst="rect">
            <a:avLst/>
          </a:prstGeom>
          <a:noFill/>
        </p:spPr>
        <p:txBody>
          <a:bodyPr wrap="square">
            <a:spAutoFit/>
          </a:bodyPr>
          <a:lstStyle/>
          <a:p>
            <a:pPr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Poster Session: Myeloproliferative Neoplasms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SATURDAY JUNE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Hall 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18:45 CEST.</a:t>
            </a:r>
          </a:p>
        </p:txBody>
      </p:sp>
    </p:spTree>
    <p:custDataLst>
      <p:tags r:id="rId1"/>
    </p:custDataLst>
    <p:extLst>
      <p:ext uri="{BB962C8B-B14F-4D97-AF65-F5344CB8AC3E}">
        <p14:creationId xmlns:p14="http://schemas.microsoft.com/office/powerpoint/2010/main" val="203231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B3E6-3775-BD5B-3E85-4ACC028E89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D79027-0350-7CB7-FEA0-6AB7CCD2F8AD}"/>
              </a:ext>
            </a:extLst>
          </p:cNvPr>
          <p:cNvSpPr txBox="1"/>
          <p:nvPr/>
        </p:nvSpPr>
        <p:spPr>
          <a:xfrm>
            <a:off x="896038" y="2353235"/>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SENTRY-2—A Phase II Study Evaluating Selinexor Monotherapy in Patients with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JAKi</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-Naïve Myelofibrosis and Moderate Thrombocytopenia</a:t>
            </a:r>
          </a:p>
        </p:txBody>
      </p:sp>
      <p:sp>
        <p:nvSpPr>
          <p:cNvPr id="2" name="TextBox 1">
            <a:extLst>
              <a:ext uri="{FF2B5EF4-FFF2-40B4-BE49-F238E27FC236}">
                <a16:creationId xmlns:a16="http://schemas.microsoft.com/office/drawing/2014/main" id="{35600033-22FC-6D8E-B10F-4B7B6FDF932B}"/>
              </a:ext>
            </a:extLst>
          </p:cNvPr>
          <p:cNvSpPr txBox="1"/>
          <p:nvPr/>
        </p:nvSpPr>
        <p:spPr>
          <a:xfrm>
            <a:off x="958467" y="3845626"/>
            <a:ext cx="6246564"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Scandura JM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PB3546 (Publication Only). </a:t>
            </a:r>
          </a:p>
        </p:txBody>
      </p:sp>
    </p:spTree>
    <p:custDataLst>
      <p:tags r:id="rId1"/>
    </p:custDataLst>
    <p:extLst>
      <p:ext uri="{BB962C8B-B14F-4D97-AF65-F5344CB8AC3E}">
        <p14:creationId xmlns:p14="http://schemas.microsoft.com/office/powerpoint/2010/main" val="374915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1621F-471D-29DB-AB4A-E9C94A967C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C0F480-202F-F6B8-FDC5-F881F7529EBA}"/>
              </a:ext>
            </a:extLst>
          </p:cNvPr>
          <p:cNvSpPr txBox="1"/>
          <p:nvPr/>
        </p:nvSpPr>
        <p:spPr>
          <a:xfrm>
            <a:off x="896038" y="1802392"/>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Clinical Outcomes of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Momelotinib</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in a Real-World Cohort of Patients with Myelofibrosis</a:t>
            </a:r>
          </a:p>
        </p:txBody>
      </p:sp>
      <p:sp>
        <p:nvSpPr>
          <p:cNvPr id="2" name="TextBox 1">
            <a:extLst>
              <a:ext uri="{FF2B5EF4-FFF2-40B4-BE49-F238E27FC236}">
                <a16:creationId xmlns:a16="http://schemas.microsoft.com/office/drawing/2014/main" id="{16085AED-36D2-D979-253E-ED88E3F17531}"/>
              </a:ext>
            </a:extLst>
          </p:cNvPr>
          <p:cNvSpPr txBox="1"/>
          <p:nvPr/>
        </p:nvSpPr>
        <p:spPr>
          <a:xfrm>
            <a:off x="958466" y="3261732"/>
            <a:ext cx="6477919"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Ortega Vida E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PB3537 (Publication Only). </a:t>
            </a:r>
          </a:p>
        </p:txBody>
      </p:sp>
    </p:spTree>
    <p:custDataLst>
      <p:tags r:id="rId1"/>
    </p:custDataLst>
    <p:extLst>
      <p:ext uri="{BB962C8B-B14F-4D97-AF65-F5344CB8AC3E}">
        <p14:creationId xmlns:p14="http://schemas.microsoft.com/office/powerpoint/2010/main" val="3386466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5E84-B489-CC0E-56EF-1B70535882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92EEDC3-7175-E88E-D608-82E59F627A23}"/>
              </a:ext>
            </a:extLst>
          </p:cNvPr>
          <p:cNvSpPr txBox="1"/>
          <p:nvPr/>
        </p:nvSpPr>
        <p:spPr>
          <a:xfrm>
            <a:off x="896038" y="2232050"/>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Real-World Hematologic Outcomes with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Momelotinib</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in Patients with Myelofibrosis and Anemia: A German Retrospective Chart Review</a:t>
            </a:r>
          </a:p>
        </p:txBody>
      </p:sp>
      <p:sp>
        <p:nvSpPr>
          <p:cNvPr id="2" name="TextBox 1">
            <a:extLst>
              <a:ext uri="{FF2B5EF4-FFF2-40B4-BE49-F238E27FC236}">
                <a16:creationId xmlns:a16="http://schemas.microsoft.com/office/drawing/2014/main" id="{E6C9FBD6-3199-D1EB-66AE-00836039C574}"/>
              </a:ext>
            </a:extLst>
          </p:cNvPr>
          <p:cNvSpPr txBox="1"/>
          <p:nvPr/>
        </p:nvSpPr>
        <p:spPr>
          <a:xfrm>
            <a:off x="958466" y="3691390"/>
            <a:ext cx="656605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Al-Ali HK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PB3455 (Publication Only).  </a:t>
            </a:r>
          </a:p>
        </p:txBody>
      </p:sp>
    </p:spTree>
    <p:custDataLst>
      <p:tags r:id="rId1"/>
    </p:custDataLst>
    <p:extLst>
      <p:ext uri="{BB962C8B-B14F-4D97-AF65-F5344CB8AC3E}">
        <p14:creationId xmlns:p14="http://schemas.microsoft.com/office/powerpoint/2010/main" val="2325688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C3BC-FAE5-B3ED-749E-8759828E75A8}"/>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DBB6BD44-4AEF-230B-A86E-4071D9850BD1}"/>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AB1C041-5453-B354-8907-055084522DF6}"/>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252BE548-C187-84E2-ADEA-427DADD9628B}"/>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8330D893-3266-09AF-B5BE-9F84DA58791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E3BD4B46-A527-5C8E-4C2B-1DFFBC946CA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77465472-B2B2-8333-209E-473538B1AF74}"/>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069D220F-7F81-480C-6034-59017662BC02}"/>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58840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and ABIM MOC </a:t>
            </a:r>
            <a:r>
              <a:rPr lang="en-US" sz="3600" i="1" dirty="0"/>
              <a:t>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81421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0969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8065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84237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92144" y="1262082"/>
            <a:ext cx="1371600" cy="1371600"/>
          </a:xfrm>
          <a:prstGeom prst="rect">
            <a:avLst/>
          </a:prstGeom>
        </p:spPr>
      </p:pic>
      <p:sp>
        <p:nvSpPr>
          <p:cNvPr id="6" name="Text Box 7">
            <a:extLst>
              <a:ext uri="{FF2B5EF4-FFF2-40B4-BE49-F238E27FC236}">
                <a16:creationId xmlns:a16="http://schemas.microsoft.com/office/drawing/2014/main" id="{6BA42150-BE4E-CE08-C883-BEF563973103}"/>
              </a:ext>
            </a:extLst>
          </p:cNvPr>
          <p:cNvSpPr txBox="1">
            <a:spLocks noChangeArrowheads="1"/>
          </p:cNvSpPr>
          <p:nvPr/>
        </p:nvSpPr>
        <p:spPr bwMode="auto">
          <a:xfrm>
            <a:off x="2501270" y="1262082"/>
            <a:ext cx="41148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Claire Harrison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Myeloproliferative Neoplasms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Guy’s and St Thomas’ NHS Foundation Trust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8" name="Picture 7">
            <a:extLst>
              <a:ext uri="{FF2B5EF4-FFF2-40B4-BE49-F238E27FC236}">
                <a16:creationId xmlns:a16="http://schemas.microsoft.com/office/drawing/2014/main" id="{0EE69E80-B4C4-42ED-5917-BFD6795013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0183" y="1262082"/>
            <a:ext cx="1371600" cy="1371600"/>
          </a:xfrm>
          <a:prstGeom prst="rect">
            <a:avLst/>
          </a:prstGeom>
        </p:spPr>
      </p:pic>
      <p:sp>
        <p:nvSpPr>
          <p:cNvPr id="9" name="Text Box 7">
            <a:extLst>
              <a:ext uri="{FF2B5EF4-FFF2-40B4-BE49-F238E27FC236}">
                <a16:creationId xmlns:a16="http://schemas.microsoft.com/office/drawing/2014/main" id="{5BADD2A7-5C1A-0FFD-EF51-652C5DF44790}"/>
              </a:ext>
            </a:extLst>
          </p:cNvPr>
          <p:cNvSpPr txBox="1">
            <a:spLocks noChangeArrowheads="1"/>
          </p:cNvSpPr>
          <p:nvPr/>
        </p:nvSpPr>
        <p:spPr bwMode="auto">
          <a:xfrm>
            <a:off x="2501270" y="3538519"/>
            <a:ext cx="489087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Raajit</a:t>
            </a:r>
            <a:r>
              <a:rPr kumimoji="0" lang="en-US" sz="1600" b="1" i="0" u="none" strike="noStrike" kern="1200" cap="none" spc="0" normalizeH="0" baseline="0" noProof="0" dirty="0">
                <a:ln>
                  <a:noFill/>
                </a:ln>
                <a:solidFill>
                  <a:srgbClr val="000000"/>
                </a:solidFill>
                <a:effectLst/>
                <a:uLnTx/>
                <a:uFillTx/>
                <a:latin typeface="Calibri"/>
                <a:ea typeface="MS PGothic" charset="0"/>
              </a:rPr>
              <a:t> K Rampal,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Member,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MPN and Rare Hematologic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Hematologic Malignancies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0" name="Picture 9">
            <a:extLst>
              <a:ext uri="{FF2B5EF4-FFF2-40B4-BE49-F238E27FC236}">
                <a16:creationId xmlns:a16="http://schemas.microsoft.com/office/drawing/2014/main" id="{8968DD6A-FF16-81FB-29E4-F0EB45540B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0183" y="3538519"/>
            <a:ext cx="1371600" cy="1371600"/>
          </a:xfrm>
          <a:prstGeom prst="rect">
            <a:avLst/>
          </a:prstGeom>
        </p:spPr>
      </p:pic>
    </p:spTree>
    <p:extLst>
      <p:ext uri="{BB962C8B-B14F-4D97-AF65-F5344CB8AC3E}">
        <p14:creationId xmlns:p14="http://schemas.microsoft.com/office/powerpoint/2010/main" val="2712165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52622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67795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5364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281968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379715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601F-CB1E-73B8-FD61-28956657A97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E460D3E-C199-FCCE-E65A-16B262F35528}"/>
              </a:ext>
            </a:extLst>
          </p:cNvPr>
          <p:cNvSpPr>
            <a:spLocks noGrp="1" noChangeArrowheads="1"/>
          </p:cNvSpPr>
          <p:nvPr>
            <p:ph type="title"/>
          </p:nvPr>
        </p:nvSpPr>
        <p:spPr>
          <a:xfrm>
            <a:off x="-26623" y="252335"/>
            <a:ext cx="12192000" cy="1143000"/>
          </a:xfrm>
        </p:spPr>
        <p:txBody>
          <a:bodyPr wrap="square" anchor="ctr">
            <a:noAutofit/>
          </a:bodyPr>
          <a:lstStyle/>
          <a:p>
            <a:r>
              <a:rPr lang="en-US" dirty="0"/>
              <a:t>Consensus or Controversy? Documenting and Discussing </a:t>
            </a:r>
            <a:br>
              <a:rPr lang="en-US" dirty="0"/>
            </a:br>
            <a:r>
              <a:rPr lang="en-US" dirty="0"/>
              <a:t>Investigators’ Approaches to the Management of Myelofibrosis</a:t>
            </a:r>
          </a:p>
        </p:txBody>
      </p:sp>
      <p:sp>
        <p:nvSpPr>
          <p:cNvPr id="6" name="Text Box 6">
            <a:extLst>
              <a:ext uri="{FF2B5EF4-FFF2-40B4-BE49-F238E27FC236}">
                <a16:creationId xmlns:a16="http://schemas.microsoft.com/office/drawing/2014/main" id="{7C5D87BB-488A-8CA9-A73E-EAD8C68E0D18}"/>
              </a:ext>
            </a:extLst>
          </p:cNvPr>
          <p:cNvSpPr txBox="1">
            <a:spLocks noChangeArrowheads="1"/>
          </p:cNvSpPr>
          <p:nvPr/>
        </p:nvSpPr>
        <p:spPr bwMode="auto">
          <a:xfrm>
            <a:off x="0" y="24867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DD9334E-5A1F-BD83-023F-0BE34D71B673}"/>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Virtual Event Held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Adjunct with the 2026 ASCO® Annual Meeting</a:t>
            </a:r>
          </a:p>
        </p:txBody>
      </p:sp>
      <p:sp>
        <p:nvSpPr>
          <p:cNvPr id="2" name="Text Box 3">
            <a:extLst>
              <a:ext uri="{FF2B5EF4-FFF2-40B4-BE49-F238E27FC236}">
                <a16:creationId xmlns:a16="http://schemas.microsoft.com/office/drawing/2014/main" id="{1812AB0E-1193-E18A-8BBA-5276D4F0FC66}"/>
              </a:ext>
            </a:extLst>
          </p:cNvPr>
          <p:cNvSpPr txBox="1">
            <a:spLocks noChangeArrowheads="1"/>
          </p:cNvSpPr>
          <p:nvPr/>
        </p:nvSpPr>
        <p:spPr bwMode="auto">
          <a:xfrm>
            <a:off x="0" y="565396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C34030A1-A9B6-5860-CD94-17D64D001583}"/>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4C1D890-A4D1-4DEB-B5D3-029E19EDDDA8}"/>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Professor Claire Harrison </a:t>
            </a:r>
          </a:p>
          <a:p>
            <a:pPr lvl="0" algn="ctr" defTabSz="914400" eaLnBrk="0" hangingPunct="0">
              <a:lnSpc>
                <a:spcPts val="3440"/>
              </a:lnSpc>
              <a:spcAft>
                <a:spcPts val="0"/>
              </a:spcAft>
              <a:buClr>
                <a:srgbClr val="000000"/>
              </a:buClr>
              <a:buSzPct val="80000"/>
              <a:defRPr/>
            </a:pPr>
            <a:r>
              <a:rPr lang="en-US" altLang="x-none" sz="3200" dirty="0" err="1">
                <a:solidFill>
                  <a:srgbClr val="002060"/>
                </a:solidFill>
                <a:latin typeface="Calibri" panose="020F0502020204030204" pitchFamily="34" charset="0"/>
                <a:cs typeface="Calibri" panose="020F0502020204030204" pitchFamily="34" charset="0"/>
              </a:rPr>
              <a:t>Raajit</a:t>
            </a:r>
            <a:r>
              <a:rPr lang="en-US" altLang="x-none" sz="3200" dirty="0">
                <a:solidFill>
                  <a:srgbClr val="002060"/>
                </a:solidFill>
                <a:latin typeface="Calibri" panose="020F0502020204030204" pitchFamily="34" charset="0"/>
                <a:cs typeface="Calibri" panose="020F0502020204030204" pitchFamily="34" charset="0"/>
              </a:rPr>
              <a:t> K Rampal, MD, PhD</a:t>
            </a:r>
          </a:p>
        </p:txBody>
      </p:sp>
    </p:spTree>
    <p:custDataLst>
      <p:tags r:id="rId1"/>
    </p:custDataLst>
    <p:extLst>
      <p:ext uri="{BB962C8B-B14F-4D97-AF65-F5344CB8AC3E}">
        <p14:creationId xmlns:p14="http://schemas.microsoft.com/office/powerpoint/2010/main" val="336026863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84237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92144" y="1262082"/>
            <a:ext cx="1371600" cy="1371600"/>
          </a:xfrm>
          <a:prstGeom prst="rect">
            <a:avLst/>
          </a:prstGeom>
        </p:spPr>
      </p:pic>
      <p:sp>
        <p:nvSpPr>
          <p:cNvPr id="6" name="Text Box 7">
            <a:extLst>
              <a:ext uri="{FF2B5EF4-FFF2-40B4-BE49-F238E27FC236}">
                <a16:creationId xmlns:a16="http://schemas.microsoft.com/office/drawing/2014/main" id="{6BA42150-BE4E-CE08-C883-BEF563973103}"/>
              </a:ext>
            </a:extLst>
          </p:cNvPr>
          <p:cNvSpPr txBox="1">
            <a:spLocks noChangeArrowheads="1"/>
          </p:cNvSpPr>
          <p:nvPr/>
        </p:nvSpPr>
        <p:spPr bwMode="auto">
          <a:xfrm>
            <a:off x="2501270" y="1262082"/>
            <a:ext cx="41148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Claire Harrison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Myeloproliferative Neoplasms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Guy’s and St Thomas’ NHS Foundation Trust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8" name="Picture 7">
            <a:extLst>
              <a:ext uri="{FF2B5EF4-FFF2-40B4-BE49-F238E27FC236}">
                <a16:creationId xmlns:a16="http://schemas.microsoft.com/office/drawing/2014/main" id="{0EE69E80-B4C4-42ED-5917-BFD6795013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0183" y="1262082"/>
            <a:ext cx="1371600" cy="1371600"/>
          </a:xfrm>
          <a:prstGeom prst="rect">
            <a:avLst/>
          </a:prstGeom>
        </p:spPr>
      </p:pic>
      <p:sp>
        <p:nvSpPr>
          <p:cNvPr id="9" name="Text Box 7">
            <a:extLst>
              <a:ext uri="{FF2B5EF4-FFF2-40B4-BE49-F238E27FC236}">
                <a16:creationId xmlns:a16="http://schemas.microsoft.com/office/drawing/2014/main" id="{5BADD2A7-5C1A-0FFD-EF51-652C5DF44790}"/>
              </a:ext>
            </a:extLst>
          </p:cNvPr>
          <p:cNvSpPr txBox="1">
            <a:spLocks noChangeArrowheads="1"/>
          </p:cNvSpPr>
          <p:nvPr/>
        </p:nvSpPr>
        <p:spPr bwMode="auto">
          <a:xfrm>
            <a:off x="2501270" y="3538519"/>
            <a:ext cx="489087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Raajit</a:t>
            </a:r>
            <a:r>
              <a:rPr kumimoji="0" lang="en-US" sz="1600" b="1" i="0" u="none" strike="noStrike" kern="1200" cap="none" spc="0" normalizeH="0" baseline="0" noProof="0" dirty="0">
                <a:ln>
                  <a:noFill/>
                </a:ln>
                <a:solidFill>
                  <a:srgbClr val="000000"/>
                </a:solidFill>
                <a:effectLst/>
                <a:uLnTx/>
                <a:uFillTx/>
                <a:latin typeface="Calibri"/>
                <a:ea typeface="MS PGothic" charset="0"/>
              </a:rPr>
              <a:t> K Rampal,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Member,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MPN and Rare Hematologic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Hematologic Malignancies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0" name="Picture 9">
            <a:extLst>
              <a:ext uri="{FF2B5EF4-FFF2-40B4-BE49-F238E27FC236}">
                <a16:creationId xmlns:a16="http://schemas.microsoft.com/office/drawing/2014/main" id="{8968DD6A-FF16-81FB-29E4-F0EB45540B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0183" y="3538519"/>
            <a:ext cx="1371600" cy="1371600"/>
          </a:xfrm>
          <a:prstGeom prst="rect">
            <a:avLst/>
          </a:prstGeom>
        </p:spPr>
      </p:pic>
    </p:spTree>
    <p:extLst>
      <p:ext uri="{BB962C8B-B14F-4D97-AF65-F5344CB8AC3E}">
        <p14:creationId xmlns:p14="http://schemas.microsoft.com/office/powerpoint/2010/main" val="358831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Contributing Clinical Investigators</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22294" y="1135235"/>
            <a:ext cx="374909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John Mascarenhas,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of Excellence in Blood Cancers and Myeloid Disorders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Adult Leukemia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Myeloproliferative Disorders Clinical Research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Tisch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Icahn School of Medicine at Mount Sinai</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064" y="1135235"/>
            <a:ext cx="1371600" cy="1371600"/>
          </a:xfrm>
          <a:prstGeom prst="rect">
            <a:avLst/>
          </a:prstGeom>
        </p:spPr>
      </p:pic>
      <p:sp>
        <p:nvSpPr>
          <p:cNvPr id="6" name="Text Box 7">
            <a:extLst>
              <a:ext uri="{FF2B5EF4-FFF2-40B4-BE49-F238E27FC236}">
                <a16:creationId xmlns:a16="http://schemas.microsoft.com/office/drawing/2014/main" id="{6BA42150-BE4E-CE08-C883-BEF563973103}"/>
              </a:ext>
            </a:extLst>
          </p:cNvPr>
          <p:cNvSpPr txBox="1">
            <a:spLocks noChangeArrowheads="1"/>
          </p:cNvSpPr>
          <p:nvPr/>
        </p:nvSpPr>
        <p:spPr bwMode="auto">
          <a:xfrm>
            <a:off x="1637175" y="1135235"/>
            <a:ext cx="43868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Prithviraj Bose,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Leukemia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Co-Leader, Section of Myeloproliferative Neoplasms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8" name="Picture 7">
            <a:extLst>
              <a:ext uri="{FF2B5EF4-FFF2-40B4-BE49-F238E27FC236}">
                <a16:creationId xmlns:a16="http://schemas.microsoft.com/office/drawing/2014/main" id="{0EE69E80-B4C4-42ED-5917-BFD6795013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6088" y="1135235"/>
            <a:ext cx="1371600" cy="1371600"/>
          </a:xfrm>
          <a:prstGeom prst="rect">
            <a:avLst/>
          </a:prstGeom>
        </p:spPr>
      </p:pic>
      <p:sp>
        <p:nvSpPr>
          <p:cNvPr id="9" name="Text Box 7">
            <a:extLst>
              <a:ext uri="{FF2B5EF4-FFF2-40B4-BE49-F238E27FC236}">
                <a16:creationId xmlns:a16="http://schemas.microsoft.com/office/drawing/2014/main" id="{5BADD2A7-5C1A-0FFD-EF51-652C5DF44790}"/>
              </a:ext>
            </a:extLst>
          </p:cNvPr>
          <p:cNvSpPr txBox="1">
            <a:spLocks noChangeArrowheads="1"/>
          </p:cNvSpPr>
          <p:nvPr/>
        </p:nvSpPr>
        <p:spPr bwMode="auto">
          <a:xfrm>
            <a:off x="1637175" y="4077072"/>
            <a:ext cx="489087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Andrew T Kuykendall, MD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Member, Department of Malignant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Moffitt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Department of Oncologic Sciences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South Florida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0" name="Picture 9">
            <a:extLst>
              <a:ext uri="{FF2B5EF4-FFF2-40B4-BE49-F238E27FC236}">
                <a16:creationId xmlns:a16="http://schemas.microsoft.com/office/drawing/2014/main" id="{8968DD6A-FF16-81FB-29E4-F0EB45540B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088" y="4077072"/>
            <a:ext cx="1371600" cy="1371600"/>
          </a:xfrm>
          <a:prstGeom prst="rect">
            <a:avLst/>
          </a:prstGeom>
        </p:spPr>
      </p:pic>
      <p:sp>
        <p:nvSpPr>
          <p:cNvPr id="3" name="Text Box 7">
            <a:extLst>
              <a:ext uri="{FF2B5EF4-FFF2-40B4-BE49-F238E27FC236}">
                <a16:creationId xmlns:a16="http://schemas.microsoft.com/office/drawing/2014/main" id="{54D8D989-51FA-4333-8E67-ABA1F7B6FEBE}"/>
              </a:ext>
            </a:extLst>
          </p:cNvPr>
          <p:cNvSpPr txBox="1">
            <a:spLocks noChangeArrowheads="1"/>
          </p:cNvSpPr>
          <p:nvPr/>
        </p:nvSpPr>
        <p:spPr bwMode="auto">
          <a:xfrm>
            <a:off x="8122294" y="4059092"/>
            <a:ext cx="39503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Abdulraheem Yacoub,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of Ambulatory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Hematology Clinics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Division of Hematologic Malignancies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and Cellular Therapeutics (HMCT)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Kansas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Fairway, Kansas</a:t>
            </a:r>
            <a:endParaRPr kumimoji="0" lang="en-US" sz="1600" b="0" i="0" u="none" strike="noStrike" kern="1200" cap="none" spc="0" normalizeH="0" baseline="0" noProof="0" dirty="0">
              <a:ln>
                <a:noFill/>
              </a:ln>
              <a:solidFill>
                <a:srgbClr val="FF40FF"/>
              </a:solidFill>
              <a:effectLst/>
              <a:uLnTx/>
              <a:uFillTx/>
              <a:latin typeface="Calibri"/>
              <a:ea typeface="MS PGothic" charset="0"/>
            </a:endParaRPr>
          </a:p>
        </p:txBody>
      </p:sp>
      <p:pic>
        <p:nvPicPr>
          <p:cNvPr id="4" name="Picture 3">
            <a:extLst>
              <a:ext uri="{FF2B5EF4-FFF2-40B4-BE49-F238E27FC236}">
                <a16:creationId xmlns:a16="http://schemas.microsoft.com/office/drawing/2014/main" id="{E448C5FE-E12E-B2A4-0D91-BC103011A7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72064" y="4059092"/>
            <a:ext cx="1371600" cy="1371600"/>
          </a:xfrm>
          <a:prstGeom prst="rect">
            <a:avLst/>
          </a:prstGeom>
        </p:spPr>
      </p:pic>
    </p:spTree>
    <p:extLst>
      <p:ext uri="{BB962C8B-B14F-4D97-AF65-F5344CB8AC3E}">
        <p14:creationId xmlns:p14="http://schemas.microsoft.com/office/powerpoint/2010/main" val="2769819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Contributing Clinical Investigators</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22294" y="1135235"/>
            <a:ext cx="374909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John Mascarenhas,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of Excellence in Blood Cancers and Myeloid Disorders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Adult Leukemia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Myeloproliferative Disorders Clinical Research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Tisch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Icahn School of Medicine at Mount Sinai</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064" y="1135235"/>
            <a:ext cx="1371600" cy="1371600"/>
          </a:xfrm>
          <a:prstGeom prst="rect">
            <a:avLst/>
          </a:prstGeom>
        </p:spPr>
      </p:pic>
      <p:sp>
        <p:nvSpPr>
          <p:cNvPr id="6" name="Text Box 7">
            <a:extLst>
              <a:ext uri="{FF2B5EF4-FFF2-40B4-BE49-F238E27FC236}">
                <a16:creationId xmlns:a16="http://schemas.microsoft.com/office/drawing/2014/main" id="{6BA42150-BE4E-CE08-C883-BEF563973103}"/>
              </a:ext>
            </a:extLst>
          </p:cNvPr>
          <p:cNvSpPr txBox="1">
            <a:spLocks noChangeArrowheads="1"/>
          </p:cNvSpPr>
          <p:nvPr/>
        </p:nvSpPr>
        <p:spPr bwMode="auto">
          <a:xfrm>
            <a:off x="1637175" y="1135235"/>
            <a:ext cx="43868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Prithviraj Bose,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Leukemia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Co-Leader, Section of Myeloproliferative Neoplasms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8" name="Picture 7">
            <a:extLst>
              <a:ext uri="{FF2B5EF4-FFF2-40B4-BE49-F238E27FC236}">
                <a16:creationId xmlns:a16="http://schemas.microsoft.com/office/drawing/2014/main" id="{0EE69E80-B4C4-42ED-5917-BFD6795013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6088" y="1135235"/>
            <a:ext cx="1371600" cy="1371600"/>
          </a:xfrm>
          <a:prstGeom prst="rect">
            <a:avLst/>
          </a:prstGeom>
        </p:spPr>
      </p:pic>
      <p:sp>
        <p:nvSpPr>
          <p:cNvPr id="9" name="Text Box 7">
            <a:extLst>
              <a:ext uri="{FF2B5EF4-FFF2-40B4-BE49-F238E27FC236}">
                <a16:creationId xmlns:a16="http://schemas.microsoft.com/office/drawing/2014/main" id="{5BADD2A7-5C1A-0FFD-EF51-652C5DF44790}"/>
              </a:ext>
            </a:extLst>
          </p:cNvPr>
          <p:cNvSpPr txBox="1">
            <a:spLocks noChangeArrowheads="1"/>
          </p:cNvSpPr>
          <p:nvPr/>
        </p:nvSpPr>
        <p:spPr bwMode="auto">
          <a:xfrm>
            <a:off x="1637175" y="4077072"/>
            <a:ext cx="489087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Andrew T Kuykendall, MD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Member, Department of Malignant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Moffitt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Department of Oncologic Sciences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South Florida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0" name="Picture 9">
            <a:extLst>
              <a:ext uri="{FF2B5EF4-FFF2-40B4-BE49-F238E27FC236}">
                <a16:creationId xmlns:a16="http://schemas.microsoft.com/office/drawing/2014/main" id="{8968DD6A-FF16-81FB-29E4-F0EB45540B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088" y="4077072"/>
            <a:ext cx="1371600" cy="1371600"/>
          </a:xfrm>
          <a:prstGeom prst="rect">
            <a:avLst/>
          </a:prstGeom>
        </p:spPr>
      </p:pic>
      <p:sp>
        <p:nvSpPr>
          <p:cNvPr id="3" name="Text Box 7">
            <a:extLst>
              <a:ext uri="{FF2B5EF4-FFF2-40B4-BE49-F238E27FC236}">
                <a16:creationId xmlns:a16="http://schemas.microsoft.com/office/drawing/2014/main" id="{54D8D989-51FA-4333-8E67-ABA1F7B6FEBE}"/>
              </a:ext>
            </a:extLst>
          </p:cNvPr>
          <p:cNvSpPr txBox="1">
            <a:spLocks noChangeArrowheads="1"/>
          </p:cNvSpPr>
          <p:nvPr/>
        </p:nvSpPr>
        <p:spPr bwMode="auto">
          <a:xfrm>
            <a:off x="8122294" y="4059092"/>
            <a:ext cx="39503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Abdulraheem Yacoub,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of Ambulatory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Hematology Clinics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Division of Hematologic Malignancies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and Cellular Therapeutics (HMCT)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Kansas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Fairway, Kansas</a:t>
            </a:r>
            <a:endParaRPr kumimoji="0" lang="en-US" sz="1600" b="0" i="0" u="none" strike="noStrike" kern="1200" cap="none" spc="0" normalizeH="0" baseline="0" noProof="0" dirty="0">
              <a:ln>
                <a:noFill/>
              </a:ln>
              <a:solidFill>
                <a:srgbClr val="FF40FF"/>
              </a:solidFill>
              <a:effectLst/>
              <a:uLnTx/>
              <a:uFillTx/>
              <a:latin typeface="Calibri"/>
              <a:ea typeface="MS PGothic" charset="0"/>
            </a:endParaRPr>
          </a:p>
        </p:txBody>
      </p:sp>
      <p:pic>
        <p:nvPicPr>
          <p:cNvPr id="4" name="Picture 3">
            <a:extLst>
              <a:ext uri="{FF2B5EF4-FFF2-40B4-BE49-F238E27FC236}">
                <a16:creationId xmlns:a16="http://schemas.microsoft.com/office/drawing/2014/main" id="{E448C5FE-E12E-B2A4-0D91-BC103011A7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72064" y="4059092"/>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7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3272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9554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866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490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601F-CB1E-73B8-FD61-28956657A97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E460D3E-C199-FCCE-E65A-16B262F35528}"/>
              </a:ext>
            </a:extLst>
          </p:cNvPr>
          <p:cNvSpPr>
            <a:spLocks noGrp="1" noChangeArrowheads="1"/>
          </p:cNvSpPr>
          <p:nvPr>
            <p:ph type="title"/>
          </p:nvPr>
        </p:nvSpPr>
        <p:spPr>
          <a:xfrm>
            <a:off x="-26623" y="252335"/>
            <a:ext cx="12192000" cy="1143000"/>
          </a:xfrm>
        </p:spPr>
        <p:txBody>
          <a:bodyPr wrap="square" anchor="ctr">
            <a:noAutofit/>
          </a:bodyPr>
          <a:lstStyle/>
          <a:p>
            <a:r>
              <a:rPr lang="en-US" dirty="0"/>
              <a:t>Consensus or Controversy? Documenting and Discussing </a:t>
            </a:r>
            <a:br>
              <a:rPr lang="en-US" dirty="0"/>
            </a:br>
            <a:r>
              <a:rPr lang="en-US" dirty="0"/>
              <a:t>Investigators’ Approaches to the Management of Myelofibrosis</a:t>
            </a:r>
          </a:p>
        </p:txBody>
      </p:sp>
      <p:sp>
        <p:nvSpPr>
          <p:cNvPr id="6" name="Text Box 6">
            <a:extLst>
              <a:ext uri="{FF2B5EF4-FFF2-40B4-BE49-F238E27FC236}">
                <a16:creationId xmlns:a16="http://schemas.microsoft.com/office/drawing/2014/main" id="{7C5D87BB-488A-8CA9-A73E-EAD8C68E0D18}"/>
              </a:ext>
            </a:extLst>
          </p:cNvPr>
          <p:cNvSpPr txBox="1">
            <a:spLocks noChangeArrowheads="1"/>
          </p:cNvSpPr>
          <p:nvPr/>
        </p:nvSpPr>
        <p:spPr bwMode="auto">
          <a:xfrm>
            <a:off x="0" y="24867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DD9334E-5A1F-BD83-023F-0BE34D71B673}"/>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Virtual Event Held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Adjunct with the 2026 ASCO® Annual Meeting</a:t>
            </a:r>
          </a:p>
        </p:txBody>
      </p:sp>
      <p:sp>
        <p:nvSpPr>
          <p:cNvPr id="2" name="Text Box 3">
            <a:extLst>
              <a:ext uri="{FF2B5EF4-FFF2-40B4-BE49-F238E27FC236}">
                <a16:creationId xmlns:a16="http://schemas.microsoft.com/office/drawing/2014/main" id="{1812AB0E-1193-E18A-8BBA-5276D4F0FC66}"/>
              </a:ext>
            </a:extLst>
          </p:cNvPr>
          <p:cNvSpPr txBox="1">
            <a:spLocks noChangeArrowheads="1"/>
          </p:cNvSpPr>
          <p:nvPr/>
        </p:nvSpPr>
        <p:spPr bwMode="auto">
          <a:xfrm>
            <a:off x="0" y="565396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C34030A1-A9B6-5860-CD94-17D64D001583}"/>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4C1D890-A4D1-4DEB-B5D3-029E19EDDDA8}"/>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Professor Claire Harrison </a:t>
            </a:r>
          </a:p>
          <a:p>
            <a:pPr lvl="0" algn="ctr" defTabSz="914400" eaLnBrk="0" hangingPunct="0">
              <a:lnSpc>
                <a:spcPts val="3440"/>
              </a:lnSpc>
              <a:spcAft>
                <a:spcPts val="0"/>
              </a:spcAft>
              <a:buClr>
                <a:srgbClr val="000000"/>
              </a:buClr>
              <a:buSzPct val="80000"/>
              <a:defRPr/>
            </a:pPr>
            <a:r>
              <a:rPr lang="en-US" altLang="x-none" sz="3200" dirty="0" err="1">
                <a:solidFill>
                  <a:srgbClr val="002060"/>
                </a:solidFill>
                <a:latin typeface="Calibri" panose="020F0502020204030204" pitchFamily="34" charset="0"/>
                <a:cs typeface="Calibri" panose="020F0502020204030204" pitchFamily="34" charset="0"/>
              </a:rPr>
              <a:t>Raajit</a:t>
            </a:r>
            <a:r>
              <a:rPr lang="en-US" altLang="x-none" sz="3200" dirty="0">
                <a:solidFill>
                  <a:srgbClr val="002060"/>
                </a:solidFill>
                <a:latin typeface="Calibri" panose="020F0502020204030204" pitchFamily="34" charset="0"/>
                <a:cs typeface="Calibri" panose="020F0502020204030204" pitchFamily="34" charset="0"/>
              </a:rPr>
              <a:t> K Rampal, MD, PhD</a:t>
            </a:r>
            <a:endParaRPr lang="en-US" altLang="x-none" sz="3200" i="1" dirty="0">
              <a:solidFill>
                <a:srgbClr val="FF40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5846220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Prof Harrison—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4"/>
          <a:ext cx="9601398" cy="4674478"/>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00811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Alethiomics</a:t>
                      </a:r>
                      <a:r>
                        <a:rPr lang="en-US" sz="1800" b="0" dirty="0">
                          <a:solidFill>
                            <a:schemeClr val="tx1"/>
                          </a:solidFill>
                        </a:rPr>
                        <a:t>, AOP Health, Calytrix Bio, </a:t>
                      </a:r>
                      <a:r>
                        <a:rPr lang="en-US" sz="1800" b="0" dirty="0" err="1">
                          <a:solidFill>
                            <a:schemeClr val="tx1"/>
                          </a:solidFill>
                        </a:rPr>
                        <a:t>Galecto</a:t>
                      </a:r>
                      <a:r>
                        <a:rPr lang="en-US" sz="1800" b="0" dirty="0">
                          <a:solidFill>
                            <a:schemeClr val="tx1"/>
                          </a:solidFill>
                        </a:rPr>
                        <a:t> Inc, GSK, Incyte Corporation, Janssen Biotech Inc, </a:t>
                      </a:r>
                      <a:r>
                        <a:rPr lang="en-US" sz="1800" b="0" dirty="0" err="1">
                          <a:solidFill>
                            <a:schemeClr val="tx1"/>
                          </a:solidFill>
                        </a:rPr>
                        <a:t>Kartos</a:t>
                      </a:r>
                      <a:r>
                        <a:rPr lang="en-US" sz="1800" b="0" dirty="0">
                          <a:solidFill>
                            <a:schemeClr val="tx1"/>
                          </a:solidFill>
                        </a:rPr>
                        <a:t> Therapeutics, </a:t>
                      </a:r>
                      <a:r>
                        <a:rPr lang="en-US" sz="1800" b="0" dirty="0" err="1">
                          <a:solidFill>
                            <a:schemeClr val="tx1"/>
                          </a:solidFill>
                        </a:rPr>
                        <a:t>Karyopharm</a:t>
                      </a:r>
                      <a:r>
                        <a:rPr lang="en-US" sz="1800" b="0" dirty="0">
                          <a:solidFill>
                            <a:schemeClr val="tx1"/>
                          </a:solidFill>
                        </a:rPr>
                        <a:t> Therapeutics, Menarini Group, Novartis, </a:t>
                      </a:r>
                      <a:r>
                        <a:rPr lang="en-US" sz="1800" b="0" dirty="0" err="1">
                          <a:solidFill>
                            <a:schemeClr val="tx1"/>
                          </a:solidFill>
                        </a:rPr>
                        <a:t>Stemline</a:t>
                      </a:r>
                      <a:r>
                        <a:rPr lang="en-US" sz="1800" b="0" dirty="0">
                          <a:solidFill>
                            <a:schemeClr val="tx1"/>
                          </a:solidFill>
                        </a:rPr>
                        <a:t> Therapeutics Inc,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66388">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Alethiomics</a:t>
                      </a:r>
                      <a:r>
                        <a:rPr lang="en-US" sz="1800" b="0" dirty="0">
                          <a:solidFill>
                            <a:schemeClr val="tx1"/>
                          </a:solidFill>
                        </a:rPr>
                        <a:t>, AOP Health, Calytrix Bio, </a:t>
                      </a:r>
                      <a:r>
                        <a:rPr lang="en-US" sz="1800" b="0" dirty="0" err="1">
                          <a:solidFill>
                            <a:schemeClr val="tx1"/>
                          </a:solidFill>
                        </a:rPr>
                        <a:t>Galecto</a:t>
                      </a:r>
                      <a:r>
                        <a:rPr lang="en-US" sz="1800" b="0" dirty="0">
                          <a:solidFill>
                            <a:schemeClr val="tx1"/>
                          </a:solidFill>
                        </a:rPr>
                        <a:t> Inc, GSK, Incyte Corporation, Janssen Biotech Inc, </a:t>
                      </a:r>
                      <a:r>
                        <a:rPr lang="en-US" sz="1800" b="0" dirty="0" err="1">
                          <a:solidFill>
                            <a:schemeClr val="tx1"/>
                          </a:solidFill>
                        </a:rPr>
                        <a:t>Kartos</a:t>
                      </a:r>
                      <a:r>
                        <a:rPr lang="en-US" sz="1800" b="0" dirty="0">
                          <a:solidFill>
                            <a:schemeClr val="tx1"/>
                          </a:solidFill>
                        </a:rPr>
                        <a:t> Therapeutics, </a:t>
                      </a:r>
                      <a:r>
                        <a:rPr lang="en-US" sz="1800" b="0" dirty="0" err="1">
                          <a:solidFill>
                            <a:schemeClr val="tx1"/>
                          </a:solidFill>
                        </a:rPr>
                        <a:t>Karyopharm</a:t>
                      </a:r>
                      <a:r>
                        <a:rPr lang="en-US" sz="1800" b="0" dirty="0">
                          <a:solidFill>
                            <a:schemeClr val="tx1"/>
                          </a:solidFill>
                        </a:rPr>
                        <a:t> Therapeutics, Menarini Group, MSD, Novartis, </a:t>
                      </a:r>
                      <a:r>
                        <a:rPr lang="en-US" sz="1800" b="0" dirty="0" err="1">
                          <a:solidFill>
                            <a:schemeClr val="tx1"/>
                          </a:solidFill>
                        </a:rPr>
                        <a:t>Stemline</a:t>
                      </a:r>
                      <a:r>
                        <a:rPr lang="en-US" sz="1800" b="0" dirty="0">
                          <a:solidFill>
                            <a:schemeClr val="tx1"/>
                          </a:solidFill>
                        </a:rPr>
                        <a:t> Therapeutics Inc,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63987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GSK,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r h="69792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Deciphera</a:t>
                      </a:r>
                      <a:r>
                        <a:rPr lang="en-US" sz="1800" b="0" dirty="0">
                          <a:solidFill>
                            <a:schemeClr val="tx1"/>
                          </a:solidFill>
                        </a:rPr>
                        <a:t> Pharmaceuticals Inc, Silence Therapeutics,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4604939"/>
                  </a:ext>
                </a:extLst>
              </a:tr>
              <a:tr h="387735">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GSK, Menarini Group, MSD, Novartis,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908638"/>
                  </a:ext>
                </a:extLst>
              </a:tr>
              <a:tr h="387735">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Owner private LLP, trustee MPN Voice and Blood Cancer UK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9819586"/>
                  </a:ext>
                </a:extLst>
              </a:tr>
            </a:tbl>
          </a:graphicData>
        </a:graphic>
      </p:graphicFrame>
    </p:spTree>
    <p:custDataLst>
      <p:tags r:id="rId1"/>
    </p:custDataLst>
    <p:extLst>
      <p:ext uri="{BB962C8B-B14F-4D97-AF65-F5344CB8AC3E}">
        <p14:creationId xmlns:p14="http://schemas.microsoft.com/office/powerpoint/2010/main" val="2540202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Rampal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1340768"/>
          <a:ext cx="9601398" cy="4420572"/>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96073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Blueprint Medicines, Bristol Myers Squibb, Cogent Biosciences, CTI BioPharma, a Sobi Company, Disc Medicine, </a:t>
                      </a:r>
                      <a:r>
                        <a:rPr lang="en-US" sz="1800" b="0" dirty="0" err="1">
                          <a:solidFill>
                            <a:schemeClr val="tx1"/>
                          </a:solidFill>
                        </a:rPr>
                        <a:t>Galecto</a:t>
                      </a:r>
                      <a:r>
                        <a:rPr lang="en-US" sz="1800" b="0" dirty="0">
                          <a:solidFill>
                            <a:schemeClr val="tx1"/>
                          </a:solidFill>
                        </a:rPr>
                        <a:t> Inc, GSK, Incyte Corporation, Jazz Pharmaceuticals Inc, </a:t>
                      </a:r>
                      <a:r>
                        <a:rPr lang="en-US" sz="1800" b="0" dirty="0" err="1">
                          <a:solidFill>
                            <a:schemeClr val="tx1"/>
                          </a:solidFill>
                        </a:rPr>
                        <a:t>Kartos</a:t>
                      </a:r>
                      <a:r>
                        <a:rPr lang="en-US" sz="1800" b="0" dirty="0">
                          <a:solidFill>
                            <a:schemeClr val="tx1"/>
                          </a:solidFill>
                        </a:rPr>
                        <a:t> Therapeutics,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Opna</a:t>
                      </a:r>
                      <a:r>
                        <a:rPr lang="en-US" sz="1800" b="0" dirty="0">
                          <a:solidFill>
                            <a:schemeClr val="tx1"/>
                          </a:solidFill>
                        </a:rPr>
                        <a:t> Bio, </a:t>
                      </a:r>
                      <a:r>
                        <a:rPr lang="en-US" sz="1800" b="0" dirty="0" err="1">
                          <a:solidFill>
                            <a:schemeClr val="tx1"/>
                          </a:solidFill>
                        </a:rPr>
                        <a:t>PharmaEssentia</a:t>
                      </a:r>
                      <a:r>
                        <a:rPr lang="en-US" sz="1800" b="0" dirty="0">
                          <a:solidFill>
                            <a:schemeClr val="tx1"/>
                          </a:solidFill>
                        </a:rPr>
                        <a:t>, Roche Laboratories Inc, </a:t>
                      </a:r>
                      <a:r>
                        <a:rPr lang="en-US" sz="1800" b="0" dirty="0" err="1">
                          <a:solidFill>
                            <a:schemeClr val="tx1"/>
                          </a:solidFill>
                        </a:rPr>
                        <a:t>Stemline</a:t>
                      </a:r>
                      <a:r>
                        <a:rPr lang="en-US" sz="1800" b="0" dirty="0">
                          <a:solidFill>
                            <a:schemeClr val="tx1"/>
                          </a:solidFill>
                        </a:rPr>
                        <a:t> Therapeutics Inc, Sumitomo Pharma America, </a:t>
                      </a:r>
                      <a:r>
                        <a:rPr lang="en-US" sz="1800" b="0" dirty="0" err="1">
                          <a:solidFill>
                            <a:schemeClr val="tx1"/>
                          </a:solidFill>
                        </a:rPr>
                        <a:t>Zentalis</a:t>
                      </a:r>
                      <a:r>
                        <a:rPr lang="en-US" sz="1800" b="0" dirty="0">
                          <a:solidFill>
                            <a:schemeClr val="tx1"/>
                          </a:solidFill>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1587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BioMed Valley Discoveries, Incyte Corporation, </a:t>
                      </a:r>
                      <a:r>
                        <a:rPr lang="en-US" sz="1800" b="0" dirty="0" err="1">
                          <a:solidFill>
                            <a:schemeClr val="tx1"/>
                          </a:solidFill>
                        </a:rPr>
                        <a:t>MorphoSys</a:t>
                      </a:r>
                      <a:r>
                        <a:rPr lang="en-US" sz="1800" b="0" dirty="0">
                          <a:solidFill>
                            <a:schemeClr val="tx1"/>
                          </a:solidFill>
                        </a:rPr>
                        <a:t>, </a:t>
                      </a:r>
                      <a:r>
                        <a:rPr lang="en-US" sz="1800" b="0" dirty="0" err="1">
                          <a:solidFill>
                            <a:schemeClr val="tx1"/>
                          </a:solidFill>
                        </a:rPr>
                        <a:t>Ryvu</a:t>
                      </a:r>
                      <a:r>
                        <a:rPr lang="en-US" sz="1800" b="0" dirty="0">
                          <a:solidFill>
                            <a:schemeClr val="tx1"/>
                          </a:solidFill>
                        </a:rPr>
                        <a:t> Therapeutics,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Zentalis</a:t>
                      </a:r>
                      <a:r>
                        <a:rPr lang="en-US" sz="1800" b="0" dirty="0">
                          <a:solidFill>
                            <a:schemeClr val="tx1"/>
                          </a:solidFill>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215876">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bl>
          </a:graphicData>
        </a:graphic>
      </p:graphicFrame>
    </p:spTree>
    <p:custDataLst>
      <p:tags r:id="rId1"/>
    </p:custDataLst>
    <p:extLst>
      <p:ext uri="{BB962C8B-B14F-4D97-AF65-F5344CB8AC3E}">
        <p14:creationId xmlns:p14="http://schemas.microsoft.com/office/powerpoint/2010/main" val="82882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Bose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extLst>
              <p:ext uri="{D42A27DB-BD31-4B8C-83A1-F6EECF244321}">
                <p14:modId xmlns:p14="http://schemas.microsoft.com/office/powerpoint/2010/main" val="1856400748"/>
              </p:ext>
            </p:extLst>
          </p:nvPr>
        </p:nvGraphicFramePr>
        <p:xfrm>
          <a:off x="1295300" y="1484784"/>
          <a:ext cx="9601398" cy="3744417"/>
        </p:xfrm>
        <a:graphic>
          <a:graphicData uri="http://schemas.openxmlformats.org/drawingml/2006/table">
            <a:tbl>
              <a:tblPr firstRow="1" bandRow="1">
                <a:tableStyleId>{F2DE63D5-997A-4646-A377-4702673A728D}</a:tableStyleId>
              </a:tblPr>
              <a:tblGrid>
                <a:gridCol w="2640460">
                  <a:extLst>
                    <a:ext uri="{9D8B030D-6E8A-4147-A177-3AD203B41FA5}">
                      <a16:colId xmlns:a16="http://schemas.microsoft.com/office/drawing/2014/main" val="20000"/>
                    </a:ext>
                  </a:extLst>
                </a:gridCol>
                <a:gridCol w="6960938">
                  <a:extLst>
                    <a:ext uri="{9D8B030D-6E8A-4147-A177-3AD203B41FA5}">
                      <a16:colId xmlns:a16="http://schemas.microsoft.com/office/drawing/2014/main" val="2117869244"/>
                    </a:ext>
                  </a:extLst>
                </a:gridCol>
              </a:tblGrid>
              <a:tr h="103569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Blueprint Medicines, </a:t>
                      </a:r>
                      <a:r>
                        <a:rPr lang="en-US" sz="1800" b="0" dirty="0" err="1">
                          <a:solidFill>
                            <a:schemeClr val="tx1"/>
                          </a:solidFill>
                        </a:rPr>
                        <a:t>Deciphera</a:t>
                      </a:r>
                      <a:r>
                        <a:rPr lang="en-US" sz="1800" b="0" dirty="0">
                          <a:solidFill>
                            <a:schemeClr val="tx1"/>
                          </a:solidFill>
                        </a:rPr>
                        <a:t> Pharmaceuticals Inc, Geron Corporation, GSK, Karyopharm Therapeutics, Novartis, </a:t>
                      </a:r>
                      <a:r>
                        <a:rPr lang="en-US" sz="1800" b="0" dirty="0" err="1">
                          <a:solidFill>
                            <a:schemeClr val="tx1"/>
                          </a:solidFill>
                        </a:rPr>
                        <a:t>PharmaEssentia</a:t>
                      </a:r>
                      <a:r>
                        <a:rPr lang="en-US" sz="1800" b="0" dirty="0">
                          <a:solidFill>
                            <a:schemeClr val="tx1"/>
                          </a:solidFill>
                        </a:rPr>
                        <a:t>, </a:t>
                      </a:r>
                      <a:r>
                        <a:rPr lang="en-US" sz="1800" b="0" dirty="0" err="1">
                          <a:solidFill>
                            <a:schemeClr val="tx1"/>
                          </a:solidFill>
                        </a:rPr>
                        <a:t>RayThera</a:t>
                      </a:r>
                      <a:r>
                        <a:rPr lang="en-US" sz="1800" b="0" dirty="0">
                          <a:solidFill>
                            <a:schemeClr val="tx1"/>
                          </a:solidFill>
                        </a:rPr>
                        <a:t>, Sumitomo Pharma America,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3569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Cogent Biosciences, Damora Therapeutics, Disc Medicine, Incyte Corporation, Ionis Pharmaceuticals Inc, Merck, V6, Vyne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67303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Ajax Therapeutics, Blueprint Medicines, Bristol Myers Squibb, Cogent Biosciences, Disc Medicine, Geron Corporation, GSK, Incyte Corporation, Ionis Pharmaceuticals Inc, Janssen Biotech Inc, </a:t>
                      </a:r>
                      <a:r>
                        <a:rPr lang="en-US" sz="1800" b="0" dirty="0" err="1">
                          <a:solidFill>
                            <a:schemeClr val="tx1"/>
                          </a:solidFill>
                        </a:rPr>
                        <a:t>Kartos</a:t>
                      </a:r>
                      <a:r>
                        <a:rPr lang="en-US" sz="1800" b="0" dirty="0">
                          <a:solidFill>
                            <a:schemeClr val="tx1"/>
                          </a:solidFill>
                        </a:rPr>
                        <a:t> Therapeutics, Karyopharm Therapeutics, Merck, </a:t>
                      </a:r>
                      <a:r>
                        <a:rPr lang="en-US" sz="1800" b="0" dirty="0" err="1">
                          <a:solidFill>
                            <a:schemeClr val="tx1"/>
                          </a:solidFill>
                        </a:rPr>
                        <a:t>Morphosys</a:t>
                      </a:r>
                      <a:r>
                        <a:rPr lang="en-US" sz="1800" b="0" dirty="0">
                          <a:solidFill>
                            <a:schemeClr val="tx1"/>
                          </a:solidFill>
                        </a:rPr>
                        <a:t>, Novartis, Sumitomo Pharma America, </a:t>
                      </a:r>
                      <a:r>
                        <a:rPr lang="en-US" sz="1800" b="0" dirty="0" err="1">
                          <a:solidFill>
                            <a:schemeClr val="tx1"/>
                          </a:solidFill>
                        </a:rPr>
                        <a:t>Telios</a:t>
                      </a:r>
                      <a:r>
                        <a:rPr lang="en-US" sz="1800" b="0" dirty="0">
                          <a:solidFill>
                            <a:schemeClr val="tx1"/>
                          </a:solidFill>
                        </a:rPr>
                        <a:t> Pharma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bl>
          </a:graphicData>
        </a:graphic>
      </p:graphicFrame>
    </p:spTree>
    <p:custDataLst>
      <p:tags r:id="rId1"/>
    </p:custDataLst>
    <p:extLst>
      <p:ext uri="{BB962C8B-B14F-4D97-AF65-F5344CB8AC3E}">
        <p14:creationId xmlns:p14="http://schemas.microsoft.com/office/powerpoint/2010/main" val="1304567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GSK and </a:t>
            </a:r>
            <a:r>
              <a:rPr lang="en-US" sz="2500" b="0" dirty="0" err="1">
                <a:solidFill>
                  <a:schemeClr val="tx1"/>
                </a:solidFill>
              </a:rPr>
              <a:t>Karyopharm</a:t>
            </a:r>
            <a:r>
              <a:rPr lang="en-US" sz="2500" b="0" dirty="0">
                <a:solidFill>
                  <a:schemeClr val="tx1"/>
                </a:solidFill>
              </a:rPr>
              <a:t> Therapeutics.</a:t>
            </a:r>
          </a:p>
        </p:txBody>
      </p:sp>
    </p:spTree>
    <p:extLst>
      <p:ext uri="{BB962C8B-B14F-4D97-AF65-F5344CB8AC3E}">
        <p14:creationId xmlns:p14="http://schemas.microsoft.com/office/powerpoint/2010/main" val="3218504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Kuykendall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1484784"/>
          <a:ext cx="9601398" cy="3816424"/>
        </p:xfrm>
        <a:graphic>
          <a:graphicData uri="http://schemas.openxmlformats.org/drawingml/2006/table">
            <a:tbl>
              <a:tblPr firstRow="1" bandRow="1">
                <a:tableStyleId>{F2DE63D5-997A-4646-A377-4702673A728D}</a:tableStyleId>
              </a:tblPr>
              <a:tblGrid>
                <a:gridCol w="2640460">
                  <a:extLst>
                    <a:ext uri="{9D8B030D-6E8A-4147-A177-3AD203B41FA5}">
                      <a16:colId xmlns:a16="http://schemas.microsoft.com/office/drawing/2014/main" val="20000"/>
                    </a:ext>
                  </a:extLst>
                </a:gridCol>
                <a:gridCol w="6960938">
                  <a:extLst>
                    <a:ext uri="{9D8B030D-6E8A-4147-A177-3AD203B41FA5}">
                      <a16:colId xmlns:a16="http://schemas.microsoft.com/office/drawing/2014/main" val="2117869244"/>
                    </a:ext>
                  </a:extLst>
                </a:gridCol>
              </a:tblGrid>
              <a:tr h="1240338">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Blueprint Medicines, Bristol Myers Squibb, Cogent Biosciences, CTI BioPharma, a Sobi Company, Incyte Corporation,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PharmaEssentia</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77053">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MorphoSys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858695">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Blueprint Medicines, Bristol Myers Squibb, Geron Corporation, Janssen Biotech Inc, </a:t>
                      </a:r>
                      <a:r>
                        <a:rPr lang="en-US" sz="1800" b="0" dirty="0" err="1">
                          <a:solidFill>
                            <a:schemeClr val="tx1"/>
                          </a:solidFill>
                        </a:rPr>
                        <a:t>MorphoSys</a:t>
                      </a:r>
                      <a:r>
                        <a:rPr lang="en-US" sz="1800" b="0" dirty="0">
                          <a:solidFill>
                            <a:schemeClr val="tx1"/>
                          </a:solidFill>
                        </a:rPr>
                        <a:t>, Protagonist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r h="1240338">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Geron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6595151"/>
                  </a:ext>
                </a:extLst>
              </a:tr>
            </a:tbl>
          </a:graphicData>
        </a:graphic>
      </p:graphicFrame>
    </p:spTree>
    <p:custDataLst>
      <p:tags r:id="rId1"/>
    </p:custDataLst>
    <p:extLst>
      <p:ext uri="{BB962C8B-B14F-4D97-AF65-F5344CB8AC3E}">
        <p14:creationId xmlns:p14="http://schemas.microsoft.com/office/powerpoint/2010/main" val="316452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Mascarenhas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extLst>
              <p:ext uri="{D42A27DB-BD31-4B8C-83A1-F6EECF244321}">
                <p14:modId xmlns:p14="http://schemas.microsoft.com/office/powerpoint/2010/main" val="130071413"/>
              </p:ext>
            </p:extLst>
          </p:nvPr>
        </p:nvGraphicFramePr>
        <p:xfrm>
          <a:off x="1139365" y="1700808"/>
          <a:ext cx="9913268" cy="4392489"/>
        </p:xfrm>
        <a:graphic>
          <a:graphicData uri="http://schemas.openxmlformats.org/drawingml/2006/table">
            <a:tbl>
              <a:tblPr firstRow="1" bandRow="1">
                <a:tableStyleId>{F2DE63D5-997A-4646-A377-4702673A728D}</a:tableStyleId>
              </a:tblPr>
              <a:tblGrid>
                <a:gridCol w="2726227">
                  <a:extLst>
                    <a:ext uri="{9D8B030D-6E8A-4147-A177-3AD203B41FA5}">
                      <a16:colId xmlns:a16="http://schemas.microsoft.com/office/drawing/2014/main" val="20000"/>
                    </a:ext>
                  </a:extLst>
                </a:gridCol>
                <a:gridCol w="7187041">
                  <a:extLst>
                    <a:ext uri="{9D8B030D-6E8A-4147-A177-3AD203B41FA5}">
                      <a16:colId xmlns:a16="http://schemas.microsoft.com/office/drawing/2014/main" val="2117869244"/>
                    </a:ext>
                  </a:extLst>
                </a:gridCol>
              </a:tblGrid>
              <a:tr h="38530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Cogent Biosciences, </a:t>
                      </a:r>
                      <a:r>
                        <a:rPr lang="en-US" sz="1800" b="0" dirty="0" err="1">
                          <a:solidFill>
                            <a:schemeClr val="tx1"/>
                          </a:solidFill>
                        </a:rPr>
                        <a:t>Galecto</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1004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Blueprint Medicines, Bristol Myers Squibb, Geron Corporation, GSK, Incyte Corporation, </a:t>
                      </a:r>
                      <a:r>
                        <a:rPr lang="en-US" sz="1800" b="0" dirty="0" err="1">
                          <a:solidFill>
                            <a:schemeClr val="tx1"/>
                          </a:solidFill>
                        </a:rPr>
                        <a:t>Italfarmaco</a:t>
                      </a:r>
                      <a:r>
                        <a:rPr lang="en-US" sz="1800" b="0" dirty="0">
                          <a:solidFill>
                            <a:schemeClr val="tx1"/>
                          </a:solidFill>
                        </a:rPr>
                        <a:t> </a:t>
                      </a:r>
                      <a:r>
                        <a:rPr lang="en-US" sz="1800" b="0" dirty="0" err="1">
                          <a:solidFill>
                            <a:schemeClr val="tx1"/>
                          </a:solidFill>
                        </a:rPr>
                        <a:t>SpA</a:t>
                      </a:r>
                      <a:r>
                        <a:rPr lang="en-US" sz="1800" b="0" dirty="0">
                          <a:solidFill>
                            <a:schemeClr val="tx1"/>
                          </a:solidFill>
                        </a:rPr>
                        <a:t>, Karyopharm Therapeutics, Merck, Novartis, </a:t>
                      </a:r>
                      <a:r>
                        <a:rPr lang="en-US" sz="1800" b="0" dirty="0" err="1">
                          <a:solidFill>
                            <a:schemeClr val="tx1"/>
                          </a:solidFill>
                        </a:rPr>
                        <a:t>Opna</a:t>
                      </a:r>
                      <a:r>
                        <a:rPr lang="en-US" sz="1800" b="0" dirty="0">
                          <a:solidFill>
                            <a:schemeClr val="tx1"/>
                          </a:solidFill>
                        </a:rPr>
                        <a:t> Bio, Pfizer Inc, </a:t>
                      </a:r>
                      <a:r>
                        <a:rPr lang="en-US" sz="1800" b="0" dirty="0" err="1">
                          <a:solidFill>
                            <a:schemeClr val="tx1"/>
                          </a:solidFill>
                        </a:rPr>
                        <a:t>PharmaEssentia</a:t>
                      </a:r>
                      <a:r>
                        <a:rPr lang="en-US" sz="1800" b="0" dirty="0">
                          <a:solidFill>
                            <a:schemeClr val="tx1"/>
                          </a:solidFill>
                        </a:rPr>
                        <a:t>, Sobi, Sumitomo Pharma America,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00179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Ajax Therapeutics, Bristol Myers Squibb, Disc Medicine, </a:t>
                      </a:r>
                      <a:r>
                        <a:rPr lang="en-US" sz="1800" b="0" dirty="0" err="1">
                          <a:solidFill>
                            <a:schemeClr val="tx1"/>
                          </a:solidFill>
                        </a:rPr>
                        <a:t>Dompé</a:t>
                      </a:r>
                      <a:r>
                        <a:rPr lang="en-US" sz="1800" b="0" dirty="0">
                          <a:solidFill>
                            <a:schemeClr val="tx1"/>
                          </a:solidFill>
                        </a:rPr>
                        <a:t>, Geron Corporation, Incyte Corporation, </a:t>
                      </a:r>
                      <a:r>
                        <a:rPr lang="en-US" sz="1800" b="0" dirty="0" err="1">
                          <a:solidFill>
                            <a:schemeClr val="tx1"/>
                          </a:solidFill>
                        </a:rPr>
                        <a:t>Italfarmaco</a:t>
                      </a:r>
                      <a:r>
                        <a:rPr lang="en-US" sz="1800" b="0" dirty="0">
                          <a:solidFill>
                            <a:schemeClr val="tx1"/>
                          </a:solidFill>
                        </a:rPr>
                        <a:t> </a:t>
                      </a:r>
                      <a:r>
                        <a:rPr lang="en-US" sz="1800" b="0" dirty="0" err="1">
                          <a:solidFill>
                            <a:schemeClr val="tx1"/>
                          </a:solidFill>
                        </a:rPr>
                        <a:t>SpA</a:t>
                      </a:r>
                      <a:r>
                        <a:rPr lang="en-US" sz="1800" b="0" dirty="0">
                          <a:solidFill>
                            <a:schemeClr val="tx1"/>
                          </a:solidFill>
                        </a:rPr>
                        <a:t>, </a:t>
                      </a:r>
                      <a:r>
                        <a:rPr lang="en-US" sz="1800" b="0" dirty="0" err="1">
                          <a:solidFill>
                            <a:schemeClr val="tx1"/>
                          </a:solidFill>
                        </a:rPr>
                        <a:t>Kartos</a:t>
                      </a:r>
                      <a:r>
                        <a:rPr lang="en-US" sz="1800" b="0" dirty="0">
                          <a:solidFill>
                            <a:schemeClr val="tx1"/>
                          </a:solidFill>
                        </a:rPr>
                        <a:t> </a:t>
                      </a:r>
                      <a:r>
                        <a:rPr lang="en-US" sz="1800" b="0" dirty="0" err="1">
                          <a:solidFill>
                            <a:schemeClr val="tx1"/>
                          </a:solidFill>
                        </a:rPr>
                        <a:t>Theraputics</a:t>
                      </a:r>
                      <a:r>
                        <a:rPr lang="en-US" sz="1800" b="0" dirty="0">
                          <a:solidFill>
                            <a:schemeClr val="tx1"/>
                          </a:solidFill>
                        </a:rPr>
                        <a:t>, Karyopharm Therapeutics, Novartis, </a:t>
                      </a:r>
                      <a:r>
                        <a:rPr lang="en-US" sz="1800" b="0" dirty="0" err="1">
                          <a:solidFill>
                            <a:schemeClr val="tx1"/>
                          </a:solidFill>
                        </a:rPr>
                        <a:t>PharmaEssentia</a:t>
                      </a:r>
                      <a:r>
                        <a:rPr lang="en-US" sz="1800" b="0" dirty="0">
                          <a:solidFill>
                            <a:schemeClr val="tx1"/>
                          </a:solidFill>
                        </a:rPr>
                        <a:t>,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r h="1001796">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Kartos</a:t>
                      </a:r>
                      <a:r>
                        <a:rPr lang="en-US" sz="1800" b="0" dirty="0">
                          <a:solidFill>
                            <a:schemeClr val="tx1"/>
                          </a:solidFill>
                        </a:rPr>
                        <a:t> </a:t>
                      </a:r>
                      <a:r>
                        <a:rPr lang="en-US" sz="1800" b="0" dirty="0" err="1">
                          <a:solidFill>
                            <a:schemeClr val="tx1"/>
                          </a:solidFill>
                        </a:rPr>
                        <a:t>Theraputics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579956"/>
                  </a:ext>
                </a:extLst>
              </a:tr>
              <a:tr h="693551">
                <a:tc>
                  <a:txBody>
                    <a:bodyPr/>
                    <a:lstStyle/>
                    <a:p>
                      <a:pPr algn="l"/>
                      <a:r>
                        <a:rPr lang="en-US" sz="18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Cogent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3720945"/>
                  </a:ext>
                </a:extLst>
              </a:tr>
            </a:tbl>
          </a:graphicData>
        </a:graphic>
      </p:graphicFrame>
    </p:spTree>
    <p:custDataLst>
      <p:tags r:id="rId1"/>
    </p:custDataLst>
    <p:extLst>
      <p:ext uri="{BB962C8B-B14F-4D97-AF65-F5344CB8AC3E}">
        <p14:creationId xmlns:p14="http://schemas.microsoft.com/office/powerpoint/2010/main" val="2104400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Yacoub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2060848"/>
          <a:ext cx="9601398" cy="2592288"/>
        </p:xfrm>
        <a:graphic>
          <a:graphicData uri="http://schemas.openxmlformats.org/drawingml/2006/table">
            <a:tbl>
              <a:tblPr firstRow="1" bandRow="1">
                <a:tableStyleId>{F2DE63D5-997A-4646-A377-4702673A728D}</a:tableStyleId>
              </a:tblPr>
              <a:tblGrid>
                <a:gridCol w="2640460">
                  <a:extLst>
                    <a:ext uri="{9D8B030D-6E8A-4147-A177-3AD203B41FA5}">
                      <a16:colId xmlns:a16="http://schemas.microsoft.com/office/drawing/2014/main" val="20000"/>
                    </a:ext>
                  </a:extLst>
                </a:gridCol>
                <a:gridCol w="6960938">
                  <a:extLst>
                    <a:ext uri="{9D8B030D-6E8A-4147-A177-3AD203B41FA5}">
                      <a16:colId xmlns:a16="http://schemas.microsoft.com/office/drawing/2014/main" val="2117869244"/>
                    </a:ext>
                  </a:extLst>
                </a:gridCol>
              </a:tblGrid>
              <a:tr h="140270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Blueprint Medicines, GSK, Incyte Corporation, </a:t>
                      </a:r>
                      <a:r>
                        <a:rPr lang="en-US" sz="1800" b="0" dirty="0" err="1">
                          <a:solidFill>
                            <a:schemeClr val="tx1"/>
                          </a:solidFill>
                        </a:rPr>
                        <a:t>Karyopharm</a:t>
                      </a:r>
                      <a:r>
                        <a:rPr lang="en-US" sz="1800" b="0" dirty="0">
                          <a:solidFill>
                            <a:schemeClr val="tx1"/>
                          </a:solidFill>
                        </a:rPr>
                        <a:t> Therapeutics, Novartis, </a:t>
                      </a:r>
                      <a:r>
                        <a:rPr lang="en-US" sz="1800" b="0" dirty="0" err="1">
                          <a:solidFill>
                            <a:schemeClr val="tx1"/>
                          </a:solidFill>
                        </a:rPr>
                        <a:t>PharmaEssentia</a:t>
                      </a:r>
                      <a:r>
                        <a:rPr lang="en-US" sz="1800" b="0" dirty="0">
                          <a:solidFill>
                            <a:schemeClr val="tx1"/>
                          </a:solidFill>
                        </a:rPr>
                        <a:t>, Protagonist Therapeutics, Servier Pharmaceuticals LLC,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95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CTI BioPharma, a Sobi Company,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2246468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124827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GSK and </a:t>
            </a:r>
            <a:r>
              <a:rPr lang="en-US" sz="2500" b="0" dirty="0" err="1">
                <a:solidFill>
                  <a:schemeClr val="tx1"/>
                </a:solidFill>
              </a:rPr>
              <a:t>Karyopharm</a:t>
            </a:r>
            <a:r>
              <a:rPr lang="en-US" sz="2500" b="0" dirty="0">
                <a:solidFill>
                  <a:schemeClr val="tx1"/>
                </a:solidFill>
              </a:rPr>
              <a:t> Therapeutics.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395873" y="2276475"/>
            <a:ext cx="2286000" cy="457200"/>
          </a:xfrm>
          <a:prstGeom prst="rect">
            <a:avLst/>
          </a:prstGeom>
          <a:noFill/>
          <a:ln w="9525">
            <a:noFill/>
            <a:miter lim="800000"/>
            <a:headEnd/>
            <a:tailEnd/>
          </a:ln>
        </p:spPr>
        <p:txBody>
          <a:bodyPr lIns="91440" tIns="0" rIns="0" bIns="0" anchor="ctr">
            <a:prstTxWarp prst="textNoShape">
              <a:avLst/>
            </a:prstTxWarp>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Yelena Y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Janjigian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7937" y="1014603"/>
            <a:ext cx="1261872" cy="1261872"/>
          </a:xfrm>
          <a:prstGeom prst="rect">
            <a:avLst/>
          </a:prstGeom>
        </p:spPr>
      </p:pic>
      <p:sp>
        <p:nvSpPr>
          <p:cNvPr id="3" name="Text Box 7">
            <a:extLst>
              <a:ext uri="{FF2B5EF4-FFF2-40B4-BE49-F238E27FC236}">
                <a16:creationId xmlns:a16="http://schemas.microsoft.com/office/drawing/2014/main" id="{5AE0A67D-5177-0B2C-1A76-2F31861E58FA}"/>
              </a:ext>
            </a:extLst>
          </p:cNvPr>
          <p:cNvSpPr txBox="1">
            <a:spLocks noChangeArrowheads="1"/>
          </p:cNvSpPr>
          <p:nvPr/>
        </p:nvSpPr>
        <p:spPr bwMode="auto">
          <a:xfrm>
            <a:off x="3333327" y="2276475"/>
            <a:ext cx="228600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 </a:t>
            </a:r>
            <a:r>
              <a:rPr lang="en-US" sz="1600" dirty="0">
                <a:solidFill>
                  <a:srgbClr val="000000"/>
                </a:solidFill>
                <a:latin typeface="Calibri" panose="020F0502020204030204" pitchFamily="34" charset="0"/>
                <a:ea typeface="ＭＳ Ｐゴシック" charset="0"/>
                <a:cs typeface="Calibri" panose="020F0502020204030204" pitchFamily="34" charset="0"/>
              </a:rPr>
              <a:t>Jacob Sands, MD</a:t>
            </a:r>
          </a:p>
        </p:txBody>
      </p:sp>
      <p:pic>
        <p:nvPicPr>
          <p:cNvPr id="4" name="Picture 3">
            <a:extLst>
              <a:ext uri="{FF2B5EF4-FFF2-40B4-BE49-F238E27FC236}">
                <a16:creationId xmlns:a16="http://schemas.microsoft.com/office/drawing/2014/main" id="{9552EDE4-8561-543F-F3ED-93B0A78E8E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4211" y="1014603"/>
            <a:ext cx="1261872" cy="1261872"/>
          </a:xfrm>
          <a:prstGeom prst="rect">
            <a:avLst/>
          </a:prstGeom>
        </p:spPr>
      </p:pic>
      <p:sp>
        <p:nvSpPr>
          <p:cNvPr id="5" name="Text Box 7">
            <a:extLst>
              <a:ext uri="{FF2B5EF4-FFF2-40B4-BE49-F238E27FC236}">
                <a16:creationId xmlns:a16="http://schemas.microsoft.com/office/drawing/2014/main" id="{CBA2A9C2-C165-2139-59F8-8682718CE434}"/>
              </a:ext>
            </a:extLst>
          </p:cNvPr>
          <p:cNvSpPr txBox="1">
            <a:spLocks noChangeArrowheads="1"/>
          </p:cNvSpPr>
          <p:nvPr/>
        </p:nvSpPr>
        <p:spPr bwMode="auto">
          <a:xfrm>
            <a:off x="6034101" y="2276475"/>
            <a:ext cx="283464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Jeremy S Abramson, MD, </a:t>
            </a:r>
            <a:r>
              <a:rPr lang="en-US" sz="1600" dirty="0" err="1">
                <a:solidFill>
                  <a:srgbClr val="000000"/>
                </a:solidFill>
                <a:latin typeface="Calibri" panose="020F0502020204030204" pitchFamily="34" charset="0"/>
                <a:ea typeface="ＭＳ Ｐゴシック" charset="0"/>
                <a:cs typeface="Calibri" panose="020F0502020204030204" pitchFamily="34" charset="0"/>
              </a:rPr>
              <a:t>MMSc</a:t>
            </a:r>
            <a:endParaRPr lang="en-US" sz="1600" dirty="0">
              <a:solidFill>
                <a:srgbClr val="000000"/>
              </a:solidFill>
              <a:latin typeface="Calibri" panose="020F0502020204030204" pitchFamily="34" charset="0"/>
              <a:ea typeface="ＭＳ Ｐゴシック" charset="0"/>
              <a:cs typeface="Calibri" panose="020F0502020204030204" pitchFamily="34" charset="0"/>
            </a:endParaRPr>
          </a:p>
        </p:txBody>
      </p:sp>
      <p:pic>
        <p:nvPicPr>
          <p:cNvPr id="6" name="Picture 5">
            <a:extLst>
              <a:ext uri="{FF2B5EF4-FFF2-40B4-BE49-F238E27FC236}">
                <a16:creationId xmlns:a16="http://schemas.microsoft.com/office/drawing/2014/main" id="{EF6840D7-3836-55EA-D907-F580A7F3B0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20485" y="1014603"/>
            <a:ext cx="1261872" cy="1261872"/>
          </a:xfrm>
          <a:prstGeom prst="rect">
            <a:avLst/>
          </a:prstGeom>
        </p:spPr>
      </p:pic>
      <p:sp>
        <p:nvSpPr>
          <p:cNvPr id="7" name="Text Box 7">
            <a:extLst>
              <a:ext uri="{FF2B5EF4-FFF2-40B4-BE49-F238E27FC236}">
                <a16:creationId xmlns:a16="http://schemas.microsoft.com/office/drawing/2014/main" id="{B876C2BF-770B-72F9-D91E-06B2FD269923}"/>
              </a:ext>
            </a:extLst>
          </p:cNvPr>
          <p:cNvSpPr txBox="1">
            <a:spLocks noChangeArrowheads="1"/>
          </p:cNvSpPr>
          <p:nvPr/>
        </p:nvSpPr>
        <p:spPr bwMode="auto">
          <a:xfrm>
            <a:off x="9264695" y="2276475"/>
            <a:ext cx="228600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Tanios </a:t>
            </a:r>
            <a:r>
              <a:rPr lang="en-US" sz="1600" dirty="0" err="1">
                <a:solidFill>
                  <a:srgbClr val="000000"/>
                </a:solidFill>
                <a:latin typeface="Calibri" panose="020F0502020204030204" pitchFamily="34" charset="0"/>
                <a:ea typeface="ＭＳ Ｐゴシック" charset="0"/>
                <a:cs typeface="Calibri" panose="020F0502020204030204" pitchFamily="34" charset="0"/>
              </a:rPr>
              <a:t>Bekaii</a:t>
            </a:r>
            <a:r>
              <a:rPr lang="en-US" sz="1600" dirty="0">
                <a:solidFill>
                  <a:srgbClr val="000000"/>
                </a:solidFill>
                <a:latin typeface="Calibri" panose="020F0502020204030204" pitchFamily="34" charset="0"/>
                <a:ea typeface="ＭＳ Ｐゴシック" charset="0"/>
                <a:cs typeface="Calibri" panose="020F0502020204030204" pitchFamily="34" charset="0"/>
              </a:rPr>
              <a:t>-Saab, MD</a:t>
            </a:r>
          </a:p>
        </p:txBody>
      </p:sp>
      <p:pic>
        <p:nvPicPr>
          <p:cNvPr id="8" name="Picture 7">
            <a:extLst>
              <a:ext uri="{FF2B5EF4-FFF2-40B4-BE49-F238E27FC236}">
                <a16:creationId xmlns:a16="http://schemas.microsoft.com/office/drawing/2014/main" id="{3A1718DA-AA6A-F76E-E0E2-B36CCDD9855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76759" y="1014603"/>
            <a:ext cx="1261872" cy="1261872"/>
          </a:xfrm>
          <a:prstGeom prst="rect">
            <a:avLst/>
          </a:prstGeom>
        </p:spPr>
      </p:pic>
      <p:sp>
        <p:nvSpPr>
          <p:cNvPr id="10" name="Text Box 7">
            <a:extLst>
              <a:ext uri="{FF2B5EF4-FFF2-40B4-BE49-F238E27FC236}">
                <a16:creationId xmlns:a16="http://schemas.microsoft.com/office/drawing/2014/main" id="{49B63A6B-5020-AB49-CADF-1F2B5F317364}"/>
              </a:ext>
            </a:extLst>
          </p:cNvPr>
          <p:cNvSpPr txBox="1">
            <a:spLocks noChangeArrowheads="1"/>
          </p:cNvSpPr>
          <p:nvPr/>
        </p:nvSpPr>
        <p:spPr bwMode="auto">
          <a:xfrm>
            <a:off x="258713" y="4339952"/>
            <a:ext cx="256032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Kathleen N Moore, MD, MS</a:t>
            </a:r>
          </a:p>
        </p:txBody>
      </p:sp>
      <p:pic>
        <p:nvPicPr>
          <p:cNvPr id="11" name="Picture 10">
            <a:extLst>
              <a:ext uri="{FF2B5EF4-FFF2-40B4-BE49-F238E27FC236}">
                <a16:creationId xmlns:a16="http://schemas.microsoft.com/office/drawing/2014/main" id="{30DE5164-CDD4-752F-5732-DEDF4BEF9D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7937" y="2910438"/>
            <a:ext cx="1261872" cy="1261872"/>
          </a:xfrm>
          <a:prstGeom prst="rect">
            <a:avLst/>
          </a:prstGeom>
        </p:spPr>
      </p:pic>
      <p:sp>
        <p:nvSpPr>
          <p:cNvPr id="13" name="Text Box 7">
            <a:extLst>
              <a:ext uri="{FF2B5EF4-FFF2-40B4-BE49-F238E27FC236}">
                <a16:creationId xmlns:a16="http://schemas.microsoft.com/office/drawing/2014/main" id="{BD9ED3BB-FE18-3A5C-D8E1-41DCFE2CE21A}"/>
              </a:ext>
            </a:extLst>
          </p:cNvPr>
          <p:cNvSpPr txBox="1">
            <a:spLocks noChangeArrowheads="1"/>
          </p:cNvSpPr>
          <p:nvPr/>
        </p:nvSpPr>
        <p:spPr bwMode="auto">
          <a:xfrm>
            <a:off x="3214987" y="4339952"/>
            <a:ext cx="256032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Rana R McKay, MD, FASCO</a:t>
            </a:r>
          </a:p>
        </p:txBody>
      </p:sp>
      <p:pic>
        <p:nvPicPr>
          <p:cNvPr id="14" name="Picture 13">
            <a:extLst>
              <a:ext uri="{FF2B5EF4-FFF2-40B4-BE49-F238E27FC236}">
                <a16:creationId xmlns:a16="http://schemas.microsoft.com/office/drawing/2014/main" id="{2E3416D1-1B12-1C83-7960-B374E84411D7}"/>
              </a:ext>
            </a:extLst>
          </p:cNvPr>
          <p:cNvPicPr>
            <a:picLocks noChangeAspect="1"/>
          </p:cNvPicPr>
          <p:nvPr/>
        </p:nvPicPr>
        <p:blipFill>
          <a:blip r:embed="rId9"/>
          <a:srcRect/>
          <a:stretch/>
        </p:blipFill>
        <p:spPr>
          <a:xfrm>
            <a:off x="3864211" y="2910438"/>
            <a:ext cx="1261872" cy="1261872"/>
          </a:xfrm>
          <a:prstGeom prst="rect">
            <a:avLst/>
          </a:prstGeom>
        </p:spPr>
      </p:pic>
      <p:sp>
        <p:nvSpPr>
          <p:cNvPr id="17" name="Text Box 7">
            <a:extLst>
              <a:ext uri="{FF2B5EF4-FFF2-40B4-BE49-F238E27FC236}">
                <a16:creationId xmlns:a16="http://schemas.microsoft.com/office/drawing/2014/main" id="{BABD8B8A-02B9-99AD-02C7-BC3B758F6DC7}"/>
              </a:ext>
            </a:extLst>
          </p:cNvPr>
          <p:cNvSpPr txBox="1">
            <a:spLocks noChangeArrowheads="1"/>
          </p:cNvSpPr>
          <p:nvPr/>
        </p:nvSpPr>
        <p:spPr bwMode="auto">
          <a:xfrm>
            <a:off x="6125541" y="4330832"/>
            <a:ext cx="265176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Misty Dawn Shields, MD, PhD</a:t>
            </a:r>
          </a:p>
        </p:txBody>
      </p:sp>
      <p:pic>
        <p:nvPicPr>
          <p:cNvPr id="20" name="Picture 19">
            <a:extLst>
              <a:ext uri="{FF2B5EF4-FFF2-40B4-BE49-F238E27FC236}">
                <a16:creationId xmlns:a16="http://schemas.microsoft.com/office/drawing/2014/main" id="{83D12882-6487-F9E7-AE5D-D550A9219D3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20485" y="2910438"/>
            <a:ext cx="1261872" cy="1261872"/>
          </a:xfrm>
          <a:prstGeom prst="rect">
            <a:avLst/>
          </a:prstGeom>
        </p:spPr>
      </p:pic>
      <p:sp>
        <p:nvSpPr>
          <p:cNvPr id="21" name="Text Box 7">
            <a:extLst>
              <a:ext uri="{FF2B5EF4-FFF2-40B4-BE49-F238E27FC236}">
                <a16:creationId xmlns:a16="http://schemas.microsoft.com/office/drawing/2014/main" id="{D9F68B70-AE21-B015-C793-6730BD62527A}"/>
              </a:ext>
            </a:extLst>
          </p:cNvPr>
          <p:cNvSpPr txBox="1">
            <a:spLocks noChangeArrowheads="1"/>
          </p:cNvSpPr>
          <p:nvPr/>
        </p:nvSpPr>
        <p:spPr bwMode="auto">
          <a:xfrm>
            <a:off x="9218975" y="4330832"/>
            <a:ext cx="237744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Sara M </a:t>
            </a:r>
            <a:r>
              <a:rPr lang="en-US" sz="1600" dirty="0" err="1">
                <a:solidFill>
                  <a:srgbClr val="000000"/>
                </a:solidFill>
                <a:latin typeface="Calibri" panose="020F0502020204030204" pitchFamily="34" charset="0"/>
                <a:ea typeface="ＭＳ Ｐゴシック" charset="0"/>
                <a:cs typeface="Calibri" panose="020F0502020204030204" pitchFamily="34" charset="0"/>
              </a:rPr>
              <a:t>Tolaney</a:t>
            </a:r>
            <a:r>
              <a:rPr lang="en-US" sz="1600" dirty="0">
                <a:solidFill>
                  <a:srgbClr val="000000"/>
                </a:solidFill>
                <a:latin typeface="Calibri" panose="020F0502020204030204" pitchFamily="34" charset="0"/>
                <a:ea typeface="ＭＳ Ｐゴシック" charset="0"/>
                <a:cs typeface="Calibri" panose="020F0502020204030204" pitchFamily="34" charset="0"/>
              </a:rPr>
              <a:t>, MD, MPH</a:t>
            </a:r>
          </a:p>
        </p:txBody>
      </p:sp>
      <p:pic>
        <p:nvPicPr>
          <p:cNvPr id="22" name="Picture 21">
            <a:extLst>
              <a:ext uri="{FF2B5EF4-FFF2-40B4-BE49-F238E27FC236}">
                <a16:creationId xmlns:a16="http://schemas.microsoft.com/office/drawing/2014/main" id="{1F586620-A01E-4469-3A93-4D462EC6EF2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76759" y="2910438"/>
            <a:ext cx="1261872" cy="1261872"/>
          </a:xfrm>
          <a:prstGeom prst="rect">
            <a:avLst/>
          </a:prstGeom>
        </p:spPr>
      </p:pic>
      <p:sp>
        <p:nvSpPr>
          <p:cNvPr id="23" name="Text Box 7">
            <a:extLst>
              <a:ext uri="{FF2B5EF4-FFF2-40B4-BE49-F238E27FC236}">
                <a16:creationId xmlns:a16="http://schemas.microsoft.com/office/drawing/2014/main" id="{A7AAE607-9FB3-46BF-737E-F3E04D07697B}"/>
              </a:ext>
            </a:extLst>
          </p:cNvPr>
          <p:cNvSpPr txBox="1">
            <a:spLocks noChangeArrowheads="1"/>
          </p:cNvSpPr>
          <p:nvPr/>
        </p:nvSpPr>
        <p:spPr bwMode="auto">
          <a:xfrm>
            <a:off x="264012" y="6114278"/>
            <a:ext cx="256032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Shannon N Westin, MD, MPH, FASCO, FACOG</a:t>
            </a:r>
          </a:p>
        </p:txBody>
      </p:sp>
      <p:pic>
        <p:nvPicPr>
          <p:cNvPr id="24" name="Picture 23">
            <a:extLst>
              <a:ext uri="{FF2B5EF4-FFF2-40B4-BE49-F238E27FC236}">
                <a16:creationId xmlns:a16="http://schemas.microsoft.com/office/drawing/2014/main" id="{8F18C08B-FCBF-AFE1-DD97-3D979EE912B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36168" y="4806272"/>
            <a:ext cx="1205411" cy="1205411"/>
          </a:xfrm>
          <a:prstGeom prst="rect">
            <a:avLst/>
          </a:prstGeom>
        </p:spPr>
      </p:pic>
      <p:sp>
        <p:nvSpPr>
          <p:cNvPr id="25" name="Text Box 7">
            <a:extLst>
              <a:ext uri="{FF2B5EF4-FFF2-40B4-BE49-F238E27FC236}">
                <a16:creationId xmlns:a16="http://schemas.microsoft.com/office/drawing/2014/main" id="{4A9FD225-02EB-8F7B-055C-F299FE747AB3}"/>
              </a:ext>
            </a:extLst>
          </p:cNvPr>
          <p:cNvSpPr txBox="1">
            <a:spLocks noChangeArrowheads="1"/>
          </p:cNvSpPr>
          <p:nvPr/>
        </p:nvSpPr>
        <p:spPr bwMode="auto">
          <a:xfrm>
            <a:off x="3561927" y="6114278"/>
            <a:ext cx="182880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Hope S Rugo, MD</a:t>
            </a:r>
          </a:p>
        </p:txBody>
      </p:sp>
      <p:pic>
        <p:nvPicPr>
          <p:cNvPr id="26" name="Picture 25">
            <a:extLst>
              <a:ext uri="{FF2B5EF4-FFF2-40B4-BE49-F238E27FC236}">
                <a16:creationId xmlns:a16="http://schemas.microsoft.com/office/drawing/2014/main" id="{B62DC0C8-2D1E-94A8-9E2A-5639F7B473C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845391" y="4806272"/>
            <a:ext cx="1261872" cy="1261872"/>
          </a:xfrm>
          <a:prstGeom prst="rect">
            <a:avLst/>
          </a:prstGeom>
        </p:spPr>
      </p:pic>
      <p:sp>
        <p:nvSpPr>
          <p:cNvPr id="27" name="Text Box 7">
            <a:extLst>
              <a:ext uri="{FF2B5EF4-FFF2-40B4-BE49-F238E27FC236}">
                <a16:creationId xmlns:a16="http://schemas.microsoft.com/office/drawing/2014/main" id="{FF73B6C3-428F-E22C-D846-3999079F4503}"/>
              </a:ext>
            </a:extLst>
          </p:cNvPr>
          <p:cNvSpPr txBox="1">
            <a:spLocks noChangeArrowheads="1"/>
          </p:cNvSpPr>
          <p:nvPr/>
        </p:nvSpPr>
        <p:spPr bwMode="auto">
          <a:xfrm>
            <a:off x="6527611" y="6114278"/>
            <a:ext cx="1828800" cy="457200"/>
          </a:xfrm>
          <a:prstGeom prst="rect">
            <a:avLst/>
          </a:prstGeom>
          <a:noFill/>
          <a:ln w="9525">
            <a:noFill/>
            <a:miter lim="800000"/>
            <a:headEnd/>
            <a:tailEnd/>
          </a:ln>
        </p:spPr>
        <p:txBody>
          <a:bodyPr lIns="91440" tIns="0" rIns="0" bIns="0" anchor="ctr">
            <a:prstTxWarp prst="textNoShape">
              <a:avLst/>
            </a:prstTxWarp>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Brad S Kahl, MD</a:t>
            </a:r>
          </a:p>
        </p:txBody>
      </p:sp>
      <p:pic>
        <p:nvPicPr>
          <p:cNvPr id="28" name="Picture 27">
            <a:extLst>
              <a:ext uri="{FF2B5EF4-FFF2-40B4-BE49-F238E27FC236}">
                <a16:creationId xmlns:a16="http://schemas.microsoft.com/office/drawing/2014/main" id="{7D610186-92B8-0A9E-A01E-2F38FD41A54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811075" y="4806272"/>
            <a:ext cx="1261872" cy="1261872"/>
          </a:xfrm>
          <a:prstGeom prst="rect">
            <a:avLst/>
          </a:prstGeom>
        </p:spPr>
      </p:pic>
      <p:sp>
        <p:nvSpPr>
          <p:cNvPr id="29" name="Text Box 7">
            <a:extLst>
              <a:ext uri="{FF2B5EF4-FFF2-40B4-BE49-F238E27FC236}">
                <a16:creationId xmlns:a16="http://schemas.microsoft.com/office/drawing/2014/main" id="{5608BFA7-7790-365F-59D6-E718DCDFD31E}"/>
              </a:ext>
            </a:extLst>
          </p:cNvPr>
          <p:cNvSpPr txBox="1">
            <a:spLocks noChangeArrowheads="1"/>
          </p:cNvSpPr>
          <p:nvPr/>
        </p:nvSpPr>
        <p:spPr bwMode="auto">
          <a:xfrm>
            <a:off x="9480376" y="6093296"/>
            <a:ext cx="1828800" cy="457200"/>
          </a:xfrm>
          <a:prstGeom prst="rect">
            <a:avLst/>
          </a:prstGeom>
          <a:noFill/>
          <a:ln w="9525">
            <a:noFill/>
            <a:miter lim="800000"/>
            <a:headEnd/>
            <a:tailEnd/>
          </a:ln>
        </p:spPr>
        <p:txBody>
          <a:bodyPr lIns="91440" tIns="0" rIns="0" bIns="0" anchor="ctr">
            <a:prstTxWarp prst="textNoShape">
              <a:avLst/>
            </a:prstTxWarp>
          </a:bodyPr>
          <a:lstStyle/>
          <a:p>
            <a:pPr lvl="0" algn="ct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Sagar </a:t>
            </a:r>
            <a:r>
              <a:rPr lang="en-US" sz="1600" dirty="0" err="1">
                <a:solidFill>
                  <a:srgbClr val="000000"/>
                </a:solidFill>
                <a:latin typeface="Calibri" panose="020F0502020204030204" pitchFamily="34" charset="0"/>
                <a:ea typeface="ＭＳ Ｐゴシック" charset="0"/>
                <a:cs typeface="Calibri" panose="020F0502020204030204" pitchFamily="34" charset="0"/>
              </a:rPr>
              <a:t>Lonial</a:t>
            </a:r>
            <a:r>
              <a:rPr lang="en-US" sz="1600" dirty="0">
                <a:solidFill>
                  <a:srgbClr val="000000"/>
                </a:solidFill>
                <a:latin typeface="Calibri" panose="020F0502020204030204" pitchFamily="34" charset="0"/>
                <a:ea typeface="ＭＳ Ｐゴシック" charset="0"/>
                <a:cs typeface="Calibri" panose="020F0502020204030204" pitchFamily="34" charset="0"/>
              </a:rPr>
              <a:t>, MD, FACP, FASCO</a:t>
            </a:r>
          </a:p>
        </p:txBody>
      </p:sp>
      <p:pic>
        <p:nvPicPr>
          <p:cNvPr id="30" name="Picture 29">
            <a:extLst>
              <a:ext uri="{FF2B5EF4-FFF2-40B4-BE49-F238E27FC236}">
                <a16:creationId xmlns:a16="http://schemas.microsoft.com/office/drawing/2014/main" id="{47051ECE-0CC3-80E0-69AF-DF0AF3162A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776759" y="4806272"/>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Management of Myelofibrosis (MF)</a:t>
            </a:r>
            <a:endParaRPr lang="en-US" sz="2800" dirty="0">
              <a:solidFill>
                <a:srgbClr val="0432FF"/>
              </a:solidFill>
            </a:endParaRPr>
          </a:p>
        </p:txBody>
      </p:sp>
      <p:sp>
        <p:nvSpPr>
          <p:cNvPr id="6" name="Content Placeholder 5"/>
          <p:cNvSpPr>
            <a:spLocks noGrp="1"/>
          </p:cNvSpPr>
          <p:nvPr>
            <p:ph idx="1"/>
          </p:nvPr>
        </p:nvSpPr>
        <p:spPr>
          <a:xfrm>
            <a:off x="1055440" y="1700808"/>
            <a:ext cx="10585176" cy="4727456"/>
          </a:xfrm>
        </p:spPr>
        <p:txBody>
          <a:bodyPr/>
          <a:lstStyle/>
          <a:p>
            <a:pPr marL="98425" indent="0">
              <a:lnSpc>
                <a:spcPct val="100000"/>
              </a:lnSpc>
              <a:spcBef>
                <a:spcPts val="2400"/>
              </a:spcBef>
              <a:spcAft>
                <a:spcPts val="0"/>
              </a:spcAft>
              <a:buNone/>
            </a:pPr>
            <a:r>
              <a:rPr lang="en-US" sz="2500" dirty="0">
                <a:solidFill>
                  <a:schemeClr val="accent2"/>
                </a:solidFill>
              </a:rPr>
              <a:t>Introduction: </a:t>
            </a:r>
            <a:r>
              <a:rPr lang="en-US" sz="2500" dirty="0">
                <a:solidFill>
                  <a:schemeClr val="tx1"/>
                </a:solidFill>
              </a:rPr>
              <a:t>The </a:t>
            </a:r>
            <a:r>
              <a:rPr lang="en-US" sz="2500" dirty="0" err="1">
                <a:solidFill>
                  <a:schemeClr val="tx1"/>
                </a:solidFill>
              </a:rPr>
              <a:t>Biopathophysiology</a:t>
            </a:r>
            <a:r>
              <a:rPr lang="en-US" sz="2500" dirty="0">
                <a:solidFill>
                  <a:schemeClr val="tx1"/>
                </a:solidFill>
              </a:rPr>
              <a:t> of MF</a:t>
            </a:r>
          </a:p>
          <a:p>
            <a:pPr marL="98425" indent="0">
              <a:lnSpc>
                <a:spcPct val="100000"/>
              </a:lnSpc>
              <a:spcBef>
                <a:spcPts val="2400"/>
              </a:spcBef>
              <a:spcAft>
                <a:spcPts val="0"/>
              </a:spcAft>
              <a:buNone/>
            </a:pPr>
            <a:r>
              <a:rPr lang="en-US" sz="2500" dirty="0">
                <a:solidFill>
                  <a:schemeClr val="accent2"/>
                </a:solidFill>
              </a:rPr>
              <a:t>Module 1: </a:t>
            </a:r>
            <a:r>
              <a:rPr lang="en-US" sz="2500" dirty="0"/>
              <a:t>Current and Future Clinical Decision-Making in the Absence of Severe </a:t>
            </a:r>
            <a:r>
              <a:rPr lang="en-US" sz="2500" dirty="0" err="1"/>
              <a:t>Cytopenias</a:t>
            </a:r>
            <a:r>
              <a:rPr lang="en-US" sz="2500" dirty="0"/>
              <a:t> — Prof Harrison</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2: </a:t>
            </a:r>
            <a:r>
              <a:rPr lang="en-US" sz="2500" dirty="0"/>
              <a:t>Managing MF for Patients with Anemia and Thrombocytopenia — </a:t>
            </a:r>
            <a:br>
              <a:rPr lang="en-US" sz="2500" dirty="0"/>
            </a:br>
            <a:r>
              <a:rPr lang="en-US" sz="2500" dirty="0"/>
              <a:t>Dr Rampal </a:t>
            </a:r>
          </a:p>
          <a:p>
            <a:pPr marL="98425" indent="0">
              <a:lnSpc>
                <a:spcPct val="100000"/>
              </a:lnSpc>
              <a:spcBef>
                <a:spcPts val="2400"/>
              </a:spcBef>
              <a:spcAft>
                <a:spcPts val="0"/>
              </a:spcAft>
              <a:buNone/>
            </a:pPr>
            <a:r>
              <a:rPr lang="en-US" sz="2500" dirty="0">
                <a:solidFill>
                  <a:schemeClr val="accent2"/>
                </a:solidFill>
              </a:rPr>
              <a:t>Module 3: </a:t>
            </a:r>
            <a:r>
              <a:rPr lang="en-US" sz="2500" dirty="0"/>
              <a:t>Upcoming at EHA 2026</a:t>
            </a:r>
          </a:p>
          <a:p>
            <a:pPr marL="98425" indent="0">
              <a:lnSpc>
                <a:spcPct val="100000"/>
              </a:lnSpc>
              <a:spcBef>
                <a:spcPts val="2400"/>
              </a:spcBef>
              <a:spcAft>
                <a:spcPts val="0"/>
              </a:spcAft>
              <a:buNone/>
            </a:pPr>
            <a:endParaRPr lang="en-US" sz="2500" dirty="0"/>
          </a:p>
        </p:txBody>
      </p:sp>
    </p:spTree>
    <p:custDataLst>
      <p:tags r:id="rId1"/>
    </p:custDataLst>
    <p:extLst>
      <p:ext uri="{BB962C8B-B14F-4D97-AF65-F5344CB8AC3E}">
        <p14:creationId xmlns:p14="http://schemas.microsoft.com/office/powerpoint/2010/main" val="32176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4D8ED-F800-F078-2D29-9246F3E8B8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41C421-987A-9084-8EE0-7581FDC302EB}"/>
              </a:ext>
            </a:extLst>
          </p:cNvPr>
          <p:cNvSpPr/>
          <p:nvPr/>
        </p:nvSpPr>
        <p:spPr bwMode="auto">
          <a:xfrm>
            <a:off x="767408" y="1628800"/>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E81A52B8-8B1D-9707-06BA-D5DB023298E3}"/>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Management of Myelofibrosis (MF)</a:t>
            </a:r>
            <a:endParaRPr lang="en-US" sz="2800" dirty="0">
              <a:solidFill>
                <a:srgbClr val="0432FF"/>
              </a:solidFill>
            </a:endParaRPr>
          </a:p>
        </p:txBody>
      </p:sp>
      <p:sp>
        <p:nvSpPr>
          <p:cNvPr id="6" name="Content Placeholder 5">
            <a:extLst>
              <a:ext uri="{FF2B5EF4-FFF2-40B4-BE49-F238E27FC236}">
                <a16:creationId xmlns:a16="http://schemas.microsoft.com/office/drawing/2014/main" id="{182FBDDC-E85E-14CB-25D9-9B843193D19D}"/>
              </a:ext>
            </a:extLst>
          </p:cNvPr>
          <p:cNvSpPr>
            <a:spLocks noGrp="1"/>
          </p:cNvSpPr>
          <p:nvPr>
            <p:ph idx="1"/>
          </p:nvPr>
        </p:nvSpPr>
        <p:spPr>
          <a:xfrm>
            <a:off x="1055440" y="1700808"/>
            <a:ext cx="10585176" cy="4727456"/>
          </a:xfrm>
        </p:spPr>
        <p:txBody>
          <a:bodyPr/>
          <a:lstStyle/>
          <a:p>
            <a:pPr marL="98425" indent="0">
              <a:lnSpc>
                <a:spcPct val="100000"/>
              </a:lnSpc>
              <a:spcBef>
                <a:spcPts val="2400"/>
              </a:spcBef>
              <a:spcAft>
                <a:spcPts val="0"/>
              </a:spcAft>
              <a:buNone/>
            </a:pPr>
            <a:r>
              <a:rPr lang="en-US" sz="2500" dirty="0">
                <a:solidFill>
                  <a:schemeClr val="bg1"/>
                </a:solidFill>
              </a:rPr>
              <a:t>Introduction: The </a:t>
            </a:r>
            <a:r>
              <a:rPr lang="en-US" sz="2500" dirty="0" err="1">
                <a:solidFill>
                  <a:schemeClr val="bg1"/>
                </a:solidFill>
              </a:rPr>
              <a:t>Biopathophysiology</a:t>
            </a:r>
            <a:r>
              <a:rPr lang="en-US" sz="2500" dirty="0">
                <a:solidFill>
                  <a:schemeClr val="bg1"/>
                </a:solidFill>
              </a:rPr>
              <a:t> of MF</a:t>
            </a:r>
          </a:p>
          <a:p>
            <a:pPr marL="98425" indent="0">
              <a:lnSpc>
                <a:spcPct val="100000"/>
              </a:lnSpc>
              <a:spcBef>
                <a:spcPts val="2400"/>
              </a:spcBef>
              <a:spcAft>
                <a:spcPts val="0"/>
              </a:spcAft>
              <a:buNone/>
            </a:pPr>
            <a:r>
              <a:rPr lang="en-US" sz="2500" dirty="0">
                <a:solidFill>
                  <a:schemeClr val="accent2"/>
                </a:solidFill>
              </a:rPr>
              <a:t>Module 1: </a:t>
            </a:r>
            <a:r>
              <a:rPr lang="en-US" sz="2500" dirty="0"/>
              <a:t>Current and Future Clinical Decision-Making in the Absence of Severe </a:t>
            </a:r>
            <a:r>
              <a:rPr lang="en-US" sz="2500" dirty="0" err="1"/>
              <a:t>Cytopenias</a:t>
            </a:r>
            <a:r>
              <a:rPr lang="en-US" sz="2500" dirty="0"/>
              <a:t> — Prof Harrison</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2: </a:t>
            </a:r>
            <a:r>
              <a:rPr lang="en-US" sz="2500" dirty="0"/>
              <a:t>Managing MF for Patients with Anemia and Thrombocytopenia — </a:t>
            </a:r>
            <a:br>
              <a:rPr lang="en-US" sz="2500" dirty="0"/>
            </a:br>
            <a:r>
              <a:rPr lang="en-US" sz="2500" dirty="0"/>
              <a:t>Dr Rampal </a:t>
            </a:r>
          </a:p>
          <a:p>
            <a:pPr marL="98425" indent="0">
              <a:lnSpc>
                <a:spcPct val="100000"/>
              </a:lnSpc>
              <a:spcBef>
                <a:spcPts val="2400"/>
              </a:spcBef>
              <a:spcAft>
                <a:spcPts val="0"/>
              </a:spcAft>
              <a:buNone/>
            </a:pPr>
            <a:r>
              <a:rPr lang="en-US" sz="2500" dirty="0">
                <a:solidFill>
                  <a:schemeClr val="accent2"/>
                </a:solidFill>
              </a:rPr>
              <a:t>Module 3: </a:t>
            </a:r>
            <a:r>
              <a:rPr lang="en-US" sz="2500" dirty="0"/>
              <a:t>Upcoming at EHA 2026</a:t>
            </a:r>
          </a:p>
          <a:p>
            <a:pPr marL="98425" indent="0">
              <a:lnSpc>
                <a:spcPct val="100000"/>
              </a:lnSpc>
              <a:spcBef>
                <a:spcPts val="2400"/>
              </a:spcBef>
              <a:spcAft>
                <a:spcPts val="0"/>
              </a:spcAft>
              <a:buNone/>
            </a:pPr>
            <a:endParaRPr lang="en-US" sz="2500" dirty="0"/>
          </a:p>
        </p:txBody>
      </p:sp>
    </p:spTree>
    <p:custDataLst>
      <p:tags r:id="rId1"/>
    </p:custDataLst>
    <p:extLst>
      <p:ext uri="{BB962C8B-B14F-4D97-AF65-F5344CB8AC3E}">
        <p14:creationId xmlns:p14="http://schemas.microsoft.com/office/powerpoint/2010/main" val="88778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45D685-5A6A-40E1-E108-A1560D06DCA9}"/>
              </a:ext>
            </a:extLst>
          </p:cNvPr>
          <p:cNvSpPr/>
          <p:nvPr/>
        </p:nvSpPr>
        <p:spPr bwMode="auto">
          <a:xfrm>
            <a:off x="565460" y="4747364"/>
            <a:ext cx="11061080" cy="805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9AC5C87D-1113-E824-5B1A-C8C67EA0E73F}"/>
              </a:ext>
            </a:extLst>
          </p:cNvPr>
          <p:cNvSpPr txBox="1"/>
          <p:nvPr/>
        </p:nvSpPr>
        <p:spPr>
          <a:xfrm>
            <a:off x="9095496" y="5091237"/>
            <a:ext cx="2545120"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2026 May 12:1-12.</a:t>
            </a:r>
          </a:p>
        </p:txBody>
      </p:sp>
      <p:pic>
        <p:nvPicPr>
          <p:cNvPr id="10" name="Picture 9" descr="A close-up of a white card&#10;&#10;AI-generated content may be incorrect.">
            <a:extLst>
              <a:ext uri="{FF2B5EF4-FFF2-40B4-BE49-F238E27FC236}">
                <a16:creationId xmlns:a16="http://schemas.microsoft.com/office/drawing/2014/main" id="{BEB0AD6A-37ED-7FF8-AE30-DD7B91F0012E}"/>
              </a:ext>
            </a:extLst>
          </p:cNvPr>
          <p:cNvPicPr>
            <a:picLocks noChangeAspect="1"/>
          </p:cNvPicPr>
          <p:nvPr/>
        </p:nvPicPr>
        <p:blipFill>
          <a:blip r:embed="rId2"/>
          <a:stretch>
            <a:fillRect/>
          </a:stretch>
        </p:blipFill>
        <p:spPr>
          <a:xfrm>
            <a:off x="565460" y="322414"/>
            <a:ext cx="11061080" cy="4721630"/>
          </a:xfrm>
          <a:prstGeom prst="rect">
            <a:avLst/>
          </a:prstGeom>
        </p:spPr>
      </p:pic>
    </p:spTree>
    <p:extLst>
      <p:ext uri="{BB962C8B-B14F-4D97-AF65-F5344CB8AC3E}">
        <p14:creationId xmlns:p14="http://schemas.microsoft.com/office/powerpoint/2010/main" val="22818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CC3A-49AB-F954-3050-3D76E779CC65}"/>
            </a:ext>
          </a:extLst>
        </p:cNvPr>
        <p:cNvGrpSpPr/>
        <p:nvPr/>
      </p:nvGrpSpPr>
      <p:grpSpPr>
        <a:xfrm>
          <a:off x="0" y="0"/>
          <a:ext cx="0" cy="0"/>
          <a:chOff x="0" y="0"/>
          <a:chExt cx="0" cy="0"/>
        </a:xfrm>
      </p:grpSpPr>
      <p:pic>
        <p:nvPicPr>
          <p:cNvPr id="5" name="Picture 4" descr="A close-up of a white background&#10;&#10;AI-generated content may be incorrect.">
            <a:extLst>
              <a:ext uri="{FF2B5EF4-FFF2-40B4-BE49-F238E27FC236}">
                <a16:creationId xmlns:a16="http://schemas.microsoft.com/office/drawing/2014/main" id="{3EA27174-6A9B-0AE8-F9C3-345870307E2E}"/>
              </a:ext>
            </a:extLst>
          </p:cNvPr>
          <p:cNvPicPr>
            <a:picLocks noChangeAspect="1"/>
          </p:cNvPicPr>
          <p:nvPr/>
        </p:nvPicPr>
        <p:blipFill>
          <a:blip r:embed="rId2"/>
          <a:stretch>
            <a:fillRect/>
          </a:stretch>
        </p:blipFill>
        <p:spPr>
          <a:xfrm>
            <a:off x="401984" y="1333898"/>
            <a:ext cx="11388032" cy="3413466"/>
          </a:xfrm>
          <a:prstGeom prst="rect">
            <a:avLst/>
          </a:prstGeom>
        </p:spPr>
      </p:pic>
      <p:sp>
        <p:nvSpPr>
          <p:cNvPr id="6" name="Rectangle 5">
            <a:extLst>
              <a:ext uri="{FF2B5EF4-FFF2-40B4-BE49-F238E27FC236}">
                <a16:creationId xmlns:a16="http://schemas.microsoft.com/office/drawing/2014/main" id="{92C1B402-1966-BC81-9EA1-B33615CE62AD}"/>
              </a:ext>
            </a:extLst>
          </p:cNvPr>
          <p:cNvSpPr/>
          <p:nvPr/>
        </p:nvSpPr>
        <p:spPr bwMode="auto">
          <a:xfrm>
            <a:off x="7863840" y="3557847"/>
            <a:ext cx="3574473" cy="11895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a:extLst>
              <a:ext uri="{FF2B5EF4-FFF2-40B4-BE49-F238E27FC236}">
                <a16:creationId xmlns:a16="http://schemas.microsoft.com/office/drawing/2014/main" id="{E17400DC-AF6E-887D-9A23-830450966E25}"/>
              </a:ext>
            </a:extLst>
          </p:cNvPr>
          <p:cNvSpPr/>
          <p:nvPr/>
        </p:nvSpPr>
        <p:spPr bwMode="auto">
          <a:xfrm>
            <a:off x="401984" y="4747364"/>
            <a:ext cx="11388032" cy="805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03DE2E77-E974-5A42-1079-8FAC680F86A2}"/>
              </a:ext>
            </a:extLst>
          </p:cNvPr>
          <p:cNvSpPr txBox="1"/>
          <p:nvPr/>
        </p:nvSpPr>
        <p:spPr>
          <a:xfrm>
            <a:off x="6879056" y="5062437"/>
            <a:ext cx="4910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Calibri"/>
                <a:ea typeface="+mn-ea"/>
                <a:cs typeface="+mn-cs"/>
              </a:rPr>
              <a:t>Haematologica</a:t>
            </a:r>
            <a:r>
              <a:rPr kumimoji="0" lang="en-US" sz="2400" b="1" i="0" u="none" strike="noStrike" kern="1200" cap="none" spc="0" normalizeH="0" baseline="0" noProof="0" dirty="0">
                <a:ln>
                  <a:noFill/>
                </a:ln>
                <a:solidFill>
                  <a:srgbClr val="000000"/>
                </a:solidFill>
                <a:effectLst/>
                <a:uLnTx/>
                <a:uFillTx/>
                <a:latin typeface="Calibri"/>
                <a:ea typeface="+mn-ea"/>
                <a:cs typeface="+mn-cs"/>
              </a:rPr>
              <a:t> 2026;111(4):1179-97.</a:t>
            </a:r>
          </a:p>
        </p:txBody>
      </p:sp>
    </p:spTree>
    <p:extLst>
      <p:ext uri="{BB962C8B-B14F-4D97-AF65-F5344CB8AC3E}">
        <p14:creationId xmlns:p14="http://schemas.microsoft.com/office/powerpoint/2010/main" val="21696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A4787-A0FF-2C19-E67A-36F146D62F2A}"/>
            </a:ext>
          </a:extLst>
        </p:cNvPr>
        <p:cNvGrpSpPr/>
        <p:nvPr/>
      </p:nvGrpSpPr>
      <p:grpSpPr>
        <a:xfrm>
          <a:off x="0" y="0"/>
          <a:ext cx="0" cy="0"/>
          <a:chOff x="0" y="0"/>
          <a:chExt cx="0" cy="0"/>
        </a:xfrm>
      </p:grpSpPr>
      <p:pic>
        <p:nvPicPr>
          <p:cNvPr id="4" name="Picture 3" descr="A poster showing different types of cells&#10;&#10;AI-generated content may be incorrect.">
            <a:extLst>
              <a:ext uri="{FF2B5EF4-FFF2-40B4-BE49-F238E27FC236}">
                <a16:creationId xmlns:a16="http://schemas.microsoft.com/office/drawing/2014/main" id="{862042CE-CC8D-235B-66D3-2D499FFDD5E3}"/>
              </a:ext>
            </a:extLst>
          </p:cNvPr>
          <p:cNvPicPr>
            <a:picLocks noChangeAspect="1"/>
          </p:cNvPicPr>
          <p:nvPr/>
        </p:nvPicPr>
        <p:blipFill>
          <a:blip r:embed="rId4"/>
          <a:stretch>
            <a:fillRect/>
          </a:stretch>
        </p:blipFill>
        <p:spPr>
          <a:xfrm>
            <a:off x="3810000" y="0"/>
            <a:ext cx="4572000" cy="6858000"/>
          </a:xfrm>
          <a:prstGeom prst="rect">
            <a:avLst/>
          </a:prstGeom>
        </p:spPr>
      </p:pic>
      <p:pic>
        <p:nvPicPr>
          <p:cNvPr id="3" name="Picture 2" descr="A poster showing the anatomy of a human body&#10;&#10;AI-generated content may be incorrect.">
            <a:extLst>
              <a:ext uri="{FF2B5EF4-FFF2-40B4-BE49-F238E27FC236}">
                <a16:creationId xmlns:a16="http://schemas.microsoft.com/office/drawing/2014/main" id="{A740E809-D5CE-D6B8-64A5-F5A3E2B35655}"/>
              </a:ext>
            </a:extLst>
          </p:cNvPr>
          <p:cNvPicPr>
            <a:picLocks noChangeAspect="1"/>
          </p:cNvPicPr>
          <p:nvPr/>
        </p:nvPicPr>
        <p:blipFill>
          <a:blip r:embed="rId5"/>
          <a:stretch>
            <a:fillRect/>
          </a:stretch>
        </p:blipFill>
        <p:spPr>
          <a:xfrm>
            <a:off x="3053729" y="0"/>
            <a:ext cx="6084541" cy="6858000"/>
          </a:xfrm>
          <a:prstGeom prst="rect">
            <a:avLst/>
          </a:prstGeom>
        </p:spPr>
      </p:pic>
    </p:spTree>
    <p:custDataLst>
      <p:tags r:id="rId1"/>
    </p:custDataLst>
    <p:extLst>
      <p:ext uri="{BB962C8B-B14F-4D97-AF65-F5344CB8AC3E}">
        <p14:creationId xmlns:p14="http://schemas.microsoft.com/office/powerpoint/2010/main" val="107901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74492-345E-E97B-EE3B-734719304A5D}"/>
            </a:ext>
          </a:extLst>
        </p:cNvPr>
        <p:cNvGrpSpPr/>
        <p:nvPr/>
      </p:nvGrpSpPr>
      <p:grpSpPr>
        <a:xfrm>
          <a:off x="0" y="0"/>
          <a:ext cx="0" cy="0"/>
          <a:chOff x="0" y="0"/>
          <a:chExt cx="0" cy="0"/>
        </a:xfrm>
      </p:grpSpPr>
      <p:pic>
        <p:nvPicPr>
          <p:cNvPr id="3" name="Picture 2" descr="A diagram of a cell division&#10;&#10;AI-generated content may be incorrect.">
            <a:extLst>
              <a:ext uri="{FF2B5EF4-FFF2-40B4-BE49-F238E27FC236}">
                <a16:creationId xmlns:a16="http://schemas.microsoft.com/office/drawing/2014/main" id="{F6A4629D-FC9D-CA7C-2FCF-C9D08746A77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58153" y="211672"/>
            <a:ext cx="9654988" cy="6556410"/>
          </a:xfrm>
          <a:prstGeom prst="rect">
            <a:avLst/>
          </a:prstGeom>
        </p:spPr>
      </p:pic>
    </p:spTree>
    <p:custDataLst>
      <p:tags r:id="rId1"/>
    </p:custDataLst>
    <p:extLst>
      <p:ext uri="{BB962C8B-B14F-4D97-AF65-F5344CB8AC3E}">
        <p14:creationId xmlns:p14="http://schemas.microsoft.com/office/powerpoint/2010/main" val="3438833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showing different types of cells&#10;&#10;AI-generated content may be incorrect.">
            <a:extLst>
              <a:ext uri="{FF2B5EF4-FFF2-40B4-BE49-F238E27FC236}">
                <a16:creationId xmlns:a16="http://schemas.microsoft.com/office/drawing/2014/main" id="{AE527980-FA12-D9C1-3EEC-A0AEE83A1A28}"/>
              </a:ext>
            </a:extLst>
          </p:cNvPr>
          <p:cNvPicPr>
            <a:picLocks noChangeAspect="1"/>
          </p:cNvPicPr>
          <p:nvPr/>
        </p:nvPicPr>
        <p:blipFill>
          <a:blip r:embed="rId4"/>
          <a:stretch>
            <a:fillRect/>
          </a:stretch>
        </p:blipFill>
        <p:spPr>
          <a:xfrm>
            <a:off x="3810000" y="0"/>
            <a:ext cx="4572000" cy="6858000"/>
          </a:xfrm>
          <a:prstGeom prst="rect">
            <a:avLst/>
          </a:prstGeom>
        </p:spPr>
      </p:pic>
    </p:spTree>
    <p:custDataLst>
      <p:tags r:id="rId1"/>
    </p:custDataLst>
    <p:extLst>
      <p:ext uri="{BB962C8B-B14F-4D97-AF65-F5344CB8AC3E}">
        <p14:creationId xmlns:p14="http://schemas.microsoft.com/office/powerpoint/2010/main" val="2256606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11510-1556-42C0-A430-45C1959C94E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9EECCA-01F4-580C-3A9A-72038ACE2BB6}"/>
              </a:ext>
            </a:extLst>
          </p:cNvPr>
          <p:cNvSpPr/>
          <p:nvPr/>
        </p:nvSpPr>
        <p:spPr bwMode="auto">
          <a:xfrm>
            <a:off x="767408" y="2348880"/>
            <a:ext cx="10873208" cy="86409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841831D9-6576-7BB3-FB27-EC07F22E7B7F}"/>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Management of Myelofibrosis (MF)</a:t>
            </a:r>
            <a:endParaRPr lang="en-US" sz="2800" dirty="0">
              <a:solidFill>
                <a:srgbClr val="0432FF"/>
              </a:solidFill>
            </a:endParaRPr>
          </a:p>
        </p:txBody>
      </p:sp>
      <p:sp>
        <p:nvSpPr>
          <p:cNvPr id="6" name="Content Placeholder 5">
            <a:extLst>
              <a:ext uri="{FF2B5EF4-FFF2-40B4-BE49-F238E27FC236}">
                <a16:creationId xmlns:a16="http://schemas.microsoft.com/office/drawing/2014/main" id="{01A1DECF-19FE-DCA3-AD92-5D5D74342C72}"/>
              </a:ext>
            </a:extLst>
          </p:cNvPr>
          <p:cNvSpPr>
            <a:spLocks noGrp="1"/>
          </p:cNvSpPr>
          <p:nvPr>
            <p:ph idx="1"/>
          </p:nvPr>
        </p:nvSpPr>
        <p:spPr>
          <a:xfrm>
            <a:off x="1055440" y="1700808"/>
            <a:ext cx="10585176" cy="4727456"/>
          </a:xfrm>
        </p:spPr>
        <p:txBody>
          <a:bodyPr/>
          <a:lstStyle/>
          <a:p>
            <a:pPr marL="98425" indent="0">
              <a:lnSpc>
                <a:spcPct val="100000"/>
              </a:lnSpc>
              <a:spcBef>
                <a:spcPts val="2400"/>
              </a:spcBef>
              <a:spcAft>
                <a:spcPts val="0"/>
              </a:spcAft>
              <a:buNone/>
            </a:pPr>
            <a:r>
              <a:rPr lang="en-US" sz="2500" dirty="0">
                <a:solidFill>
                  <a:srgbClr val="0432FF"/>
                </a:solidFill>
              </a:rPr>
              <a:t>Introduction: </a:t>
            </a:r>
            <a:r>
              <a:rPr lang="en-US" sz="2500" dirty="0">
                <a:solidFill>
                  <a:schemeClr val="tx1"/>
                </a:solidFill>
              </a:rPr>
              <a:t>The </a:t>
            </a:r>
            <a:r>
              <a:rPr lang="en-US" sz="2500" dirty="0" err="1">
                <a:solidFill>
                  <a:schemeClr val="tx1"/>
                </a:solidFill>
              </a:rPr>
              <a:t>Biopathophysiology</a:t>
            </a:r>
            <a:r>
              <a:rPr lang="en-US" sz="2500" dirty="0">
                <a:solidFill>
                  <a:schemeClr val="tx1"/>
                </a:solidFill>
              </a:rPr>
              <a:t> of MF</a:t>
            </a:r>
          </a:p>
          <a:p>
            <a:pPr marL="98425" indent="0">
              <a:lnSpc>
                <a:spcPct val="100000"/>
              </a:lnSpc>
              <a:spcBef>
                <a:spcPts val="2400"/>
              </a:spcBef>
              <a:spcAft>
                <a:spcPts val="0"/>
              </a:spcAft>
              <a:buNone/>
            </a:pPr>
            <a:r>
              <a:rPr lang="en-US" sz="2500" dirty="0">
                <a:solidFill>
                  <a:schemeClr val="bg1"/>
                </a:solidFill>
              </a:rPr>
              <a:t>Module 1: Current and Future Clinical Decision-Making in the Absence of Severe </a:t>
            </a:r>
            <a:r>
              <a:rPr lang="en-US" sz="2500" dirty="0" err="1">
                <a:solidFill>
                  <a:schemeClr val="bg1"/>
                </a:solidFill>
              </a:rPr>
              <a:t>Cytopenias</a:t>
            </a:r>
            <a:r>
              <a:rPr lang="en-US" sz="2500" dirty="0">
                <a:solidFill>
                  <a:schemeClr val="bg1"/>
                </a:solidFill>
              </a:rPr>
              <a:t> — Prof Harrison</a:t>
            </a:r>
          </a:p>
          <a:p>
            <a:pPr marL="98425" indent="0">
              <a:lnSpc>
                <a:spcPct val="100000"/>
              </a:lnSpc>
              <a:spcBef>
                <a:spcPts val="2400"/>
              </a:spcBef>
              <a:spcAft>
                <a:spcPts val="0"/>
              </a:spcAft>
              <a:buNone/>
            </a:pPr>
            <a:r>
              <a:rPr lang="en-US" sz="2500" dirty="0">
                <a:solidFill>
                  <a:schemeClr val="accent2"/>
                </a:solidFill>
              </a:rPr>
              <a:t>Module 2: </a:t>
            </a:r>
            <a:r>
              <a:rPr lang="en-US" sz="2500" dirty="0"/>
              <a:t>Managing MF for Patients with Anemia and Thrombocytopenia — </a:t>
            </a:r>
            <a:br>
              <a:rPr lang="en-US" sz="2500" dirty="0"/>
            </a:br>
            <a:r>
              <a:rPr lang="en-US" sz="2500" dirty="0"/>
              <a:t>Dr Rampal </a:t>
            </a:r>
          </a:p>
          <a:p>
            <a:pPr marL="98425" indent="0">
              <a:lnSpc>
                <a:spcPct val="100000"/>
              </a:lnSpc>
              <a:spcBef>
                <a:spcPts val="2400"/>
              </a:spcBef>
              <a:spcAft>
                <a:spcPts val="0"/>
              </a:spcAft>
              <a:buNone/>
            </a:pPr>
            <a:r>
              <a:rPr lang="en-US" sz="2500" dirty="0">
                <a:solidFill>
                  <a:schemeClr val="accent2"/>
                </a:solidFill>
              </a:rPr>
              <a:t>Module 3: </a:t>
            </a:r>
            <a:r>
              <a:rPr lang="en-US" sz="2500" dirty="0"/>
              <a:t>Upcoming at EHA 2026</a:t>
            </a:r>
          </a:p>
          <a:p>
            <a:pPr marL="98425" indent="0">
              <a:lnSpc>
                <a:spcPct val="100000"/>
              </a:lnSpc>
              <a:spcBef>
                <a:spcPts val="2400"/>
              </a:spcBef>
              <a:spcAft>
                <a:spcPts val="0"/>
              </a:spcAft>
              <a:buNone/>
            </a:pPr>
            <a:endParaRPr lang="en-US" sz="2500" dirty="0"/>
          </a:p>
        </p:txBody>
      </p:sp>
    </p:spTree>
    <p:custDataLst>
      <p:tags r:id="rId1"/>
    </p:custDataLst>
    <p:extLst>
      <p:ext uri="{BB962C8B-B14F-4D97-AF65-F5344CB8AC3E}">
        <p14:creationId xmlns:p14="http://schemas.microsoft.com/office/powerpoint/2010/main" val="587595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19A238-A767-706F-B939-21D4E217800E}"/>
              </a:ext>
            </a:extLst>
          </p:cNvPr>
          <p:cNvSpPr>
            <a:spLocks noGrp="1"/>
          </p:cNvSpPr>
          <p:nvPr>
            <p:ph idx="47"/>
          </p:nvPr>
        </p:nvSpPr>
        <p:spPr/>
        <p:txBody>
          <a:bodyPr/>
          <a:lstStyle/>
          <a:p>
            <a:r>
              <a:rPr lang="en-US" sz="2000" dirty="0"/>
              <a:t>Splenomegaly – symptomatic or progressive </a:t>
            </a:r>
            <a:br>
              <a:rPr lang="en-US" sz="2000" dirty="0"/>
            </a:br>
            <a:r>
              <a:rPr lang="en-US" sz="2000" dirty="0"/>
              <a:t>&gt;2-3 cm increase, rising WBC and thrombocytosis</a:t>
            </a:r>
          </a:p>
        </p:txBody>
      </p:sp>
      <p:sp>
        <p:nvSpPr>
          <p:cNvPr id="6" name="Content Placeholder 5">
            <a:extLst>
              <a:ext uri="{FF2B5EF4-FFF2-40B4-BE49-F238E27FC236}">
                <a16:creationId xmlns:a16="http://schemas.microsoft.com/office/drawing/2014/main" id="{127DDB58-9729-9548-05CF-232062543F86}"/>
              </a:ext>
            </a:extLst>
          </p:cNvPr>
          <p:cNvSpPr>
            <a:spLocks noGrp="1"/>
          </p:cNvSpPr>
          <p:nvPr>
            <p:ph idx="48"/>
          </p:nvPr>
        </p:nvSpPr>
        <p:spPr/>
        <p:txBody>
          <a:bodyPr/>
          <a:lstStyle/>
          <a:p>
            <a:r>
              <a:rPr lang="en-US" dirty="0"/>
              <a:t>Constitutional symptoms +/- symptomatic splenomegaly </a:t>
            </a:r>
          </a:p>
        </p:txBody>
      </p:sp>
      <p:sp>
        <p:nvSpPr>
          <p:cNvPr id="7" name="Content Placeholder 6">
            <a:extLst>
              <a:ext uri="{FF2B5EF4-FFF2-40B4-BE49-F238E27FC236}">
                <a16:creationId xmlns:a16="http://schemas.microsoft.com/office/drawing/2014/main" id="{127E114A-01FF-77BB-DE40-E0123FEC8D97}"/>
              </a:ext>
            </a:extLst>
          </p:cNvPr>
          <p:cNvSpPr>
            <a:spLocks noGrp="1"/>
          </p:cNvSpPr>
          <p:nvPr>
            <p:ph idx="49"/>
          </p:nvPr>
        </p:nvSpPr>
        <p:spPr/>
        <p:txBody>
          <a:bodyPr/>
          <a:lstStyle/>
          <a:p>
            <a:r>
              <a:rPr lang="en-US" dirty="0"/>
              <a:t>Any symptoms</a:t>
            </a:r>
          </a:p>
        </p:txBody>
      </p:sp>
      <p:sp>
        <p:nvSpPr>
          <p:cNvPr id="8" name="Content Placeholder 7">
            <a:extLst>
              <a:ext uri="{FF2B5EF4-FFF2-40B4-BE49-F238E27FC236}">
                <a16:creationId xmlns:a16="http://schemas.microsoft.com/office/drawing/2014/main" id="{9C4A0822-2413-0F7B-4A46-2A15C1CA31D0}"/>
              </a:ext>
            </a:extLst>
          </p:cNvPr>
          <p:cNvSpPr>
            <a:spLocks noGrp="1"/>
          </p:cNvSpPr>
          <p:nvPr>
            <p:ph idx="50"/>
          </p:nvPr>
        </p:nvSpPr>
        <p:spPr/>
        <p:txBody>
          <a:bodyPr/>
          <a:lstStyle/>
          <a:p>
            <a:r>
              <a:rPr lang="en-US" sz="2200" dirty="0"/>
              <a:t>Significant symptom burden or symptomatic splenomegaly</a:t>
            </a:r>
          </a:p>
        </p:txBody>
      </p:sp>
      <p:sp>
        <p:nvSpPr>
          <p:cNvPr id="9" name="Content Placeholder 8">
            <a:extLst>
              <a:ext uri="{FF2B5EF4-FFF2-40B4-BE49-F238E27FC236}">
                <a16:creationId xmlns:a16="http://schemas.microsoft.com/office/drawing/2014/main" id="{D69CC255-8617-AEB8-FDC0-F59205E4B3C1}"/>
              </a:ext>
            </a:extLst>
          </p:cNvPr>
          <p:cNvSpPr>
            <a:spLocks noGrp="1"/>
          </p:cNvSpPr>
          <p:nvPr>
            <p:ph idx="51"/>
          </p:nvPr>
        </p:nvSpPr>
        <p:spPr/>
        <p:txBody>
          <a:bodyPr/>
          <a:lstStyle/>
          <a:p>
            <a:r>
              <a:rPr lang="en-US" dirty="0"/>
              <a:t>Presence of true B symptoms</a:t>
            </a:r>
          </a:p>
        </p:txBody>
      </p:sp>
      <p:sp>
        <p:nvSpPr>
          <p:cNvPr id="4" name="Title 3">
            <a:extLst>
              <a:ext uri="{FF2B5EF4-FFF2-40B4-BE49-F238E27FC236}">
                <a16:creationId xmlns:a16="http://schemas.microsoft.com/office/drawing/2014/main" id="{063477B8-4DB9-8747-FE0A-EAC4AE2B52E4}"/>
              </a:ext>
            </a:extLst>
          </p:cNvPr>
          <p:cNvSpPr>
            <a:spLocks noGrp="1"/>
          </p:cNvSpPr>
          <p:nvPr>
            <p:ph type="title"/>
          </p:nvPr>
        </p:nvSpPr>
        <p:spPr/>
        <p:txBody>
          <a:bodyPr/>
          <a:lstStyle/>
          <a:p>
            <a:r>
              <a:rPr lang="en-US" b="1" dirty="0">
                <a:effectLst/>
                <a:latin typeface="Calibri" panose="020F0502020204030204" pitchFamily="34" charset="0"/>
                <a:ea typeface="Aptos" panose="020B0004020202020204" pitchFamily="34" charset="0"/>
                <a:cs typeface="Calibri" panose="020F0502020204030204" pitchFamily="34" charset="0"/>
              </a:rPr>
              <a:t>What is your threshold (in terms of symptom burden, degree of splenomegaly, </a:t>
            </a:r>
            <a:r>
              <a:rPr lang="en-US" b="1" dirty="0" err="1">
                <a:effectLst/>
                <a:latin typeface="Calibri" panose="020F0502020204030204" pitchFamily="34" charset="0"/>
                <a:ea typeface="Aptos" panose="020B0004020202020204" pitchFamily="34" charset="0"/>
                <a:cs typeface="Calibri" panose="020F0502020204030204" pitchFamily="34" charset="0"/>
              </a:rPr>
              <a:t>etc</a:t>
            </a:r>
            <a:r>
              <a:rPr lang="en-US" b="1" dirty="0">
                <a:effectLst/>
                <a:latin typeface="Calibri" panose="020F0502020204030204" pitchFamily="34" charset="0"/>
                <a:ea typeface="Aptos" panose="020B0004020202020204" pitchFamily="34" charset="0"/>
                <a:cs typeface="Calibri" panose="020F0502020204030204" pitchFamily="34" charset="0"/>
              </a:rPr>
              <a:t>) for initiating active treatment for patients with</a:t>
            </a:r>
            <a:r>
              <a:rPr lang="en-US" dirty="0">
                <a:effectLst/>
                <a:latin typeface="Calibri" panose="020F0502020204030204" pitchFamily="34" charset="0"/>
                <a:cs typeface="Calibri" panose="020F0502020204030204" pitchFamily="34" charset="0"/>
              </a:rPr>
              <a:t> </a:t>
            </a:r>
            <a:r>
              <a:rPr lang="en-US" u="sng" dirty="0">
                <a:effectLst/>
                <a:latin typeface="Calibri" panose="020F0502020204030204" pitchFamily="34" charset="0"/>
                <a:cs typeface="Calibri" panose="020F0502020204030204" pitchFamily="34" charset="0"/>
              </a:rPr>
              <a:t>low-risk MF</a:t>
            </a:r>
            <a:r>
              <a:rPr lang="en-US" dirty="0">
                <a:effectLst/>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992D7ABC-3915-3B91-C921-B7396BB2DE89}"/>
              </a:ext>
            </a:extLst>
          </p:cNvPr>
          <p:cNvSpPr>
            <a:spLocks noGrp="1"/>
          </p:cNvSpPr>
          <p:nvPr>
            <p:ph idx="52"/>
          </p:nvPr>
        </p:nvSpPr>
        <p:spPr/>
        <p:txBody>
          <a:bodyPr/>
          <a:lstStyle/>
          <a:p>
            <a:r>
              <a:rPr lang="en-US" sz="2200" dirty="0">
                <a:latin typeface="Calibri" panose="020F0502020204030204" pitchFamily="34" charset="0"/>
                <a:ea typeface="Aptos" panose="020B0004020202020204" pitchFamily="34" charset="0"/>
                <a:cs typeface="Calibri" panose="020F0502020204030204" pitchFamily="34" charset="0"/>
              </a:rPr>
              <a:t>I</a:t>
            </a:r>
            <a:r>
              <a:rPr lang="en-US" sz="2200" dirty="0">
                <a:effectLst/>
                <a:latin typeface="Calibri" panose="020F0502020204030204" pitchFamily="34" charset="0"/>
                <a:ea typeface="Aptos" panose="020B0004020202020204" pitchFamily="34" charset="0"/>
                <a:cs typeface="Calibri" panose="020F0502020204030204" pitchFamily="34" charset="0"/>
              </a:rPr>
              <a:t>f MPN-related symptoms are clear and bothersome or spleen &gt;5-10 cm</a:t>
            </a:r>
            <a:r>
              <a:rPr lang="en-US" sz="2200" dirty="0">
                <a:effectLst/>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50F3E05-B5EB-981E-84B1-844C2C93E08D}"/>
              </a:ext>
            </a:extLst>
          </p:cNvPr>
          <p:cNvSpPr txBox="1"/>
          <p:nvPr/>
        </p:nvSpPr>
        <p:spPr>
          <a:xfrm>
            <a:off x="551384" y="6150548"/>
            <a:ext cx="799288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MPN = myeloproliferative neoplasm</a:t>
            </a:r>
          </a:p>
        </p:txBody>
      </p:sp>
    </p:spTree>
    <p:extLst>
      <p:ext uri="{BB962C8B-B14F-4D97-AF65-F5344CB8AC3E}">
        <p14:creationId xmlns:p14="http://schemas.microsoft.com/office/powerpoint/2010/main" val="1491419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F9C9-5843-B7FD-4DA9-10A89A9BED3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F9D68D-F26B-C2D0-34DB-B5A09EF9D0B2}"/>
              </a:ext>
            </a:extLst>
          </p:cNvPr>
          <p:cNvSpPr>
            <a:spLocks noGrp="1"/>
          </p:cNvSpPr>
          <p:nvPr>
            <p:ph idx="47"/>
          </p:nvPr>
        </p:nvSpPr>
        <p:spPr/>
        <p:txBody>
          <a:bodyPr/>
          <a:lstStyle/>
          <a:p>
            <a:r>
              <a:rPr lang="en-US" sz="2200" dirty="0">
                <a:latin typeface="Calibri" panose="020F0502020204030204" pitchFamily="34" charset="0"/>
                <a:ea typeface="Aptos" panose="020B0004020202020204" pitchFamily="34" charset="0"/>
                <a:cs typeface="Calibri" panose="020F0502020204030204" pitchFamily="34" charset="0"/>
              </a:rPr>
              <a:t>Increasing splenomegaly</a:t>
            </a:r>
            <a:r>
              <a:rPr lang="en-US" sz="2200" dirty="0">
                <a:effectLst/>
                <a:latin typeface="Calibri" panose="020F0502020204030204" pitchFamily="34" charset="0"/>
                <a:ea typeface="Aptos" panose="020B0004020202020204" pitchFamily="34" charset="0"/>
                <a:cs typeface="Calibri" panose="020F0502020204030204" pitchFamily="34" charset="0"/>
              </a:rPr>
              <a:t>, WBC, LDH or blasts, decreasing Hb</a:t>
            </a:r>
            <a:endParaRPr lang="en-US" sz="2200" dirty="0">
              <a:solidFill>
                <a:srgbClr val="FF40FF"/>
              </a:solidFill>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98AFD07F-CFF2-55CF-59C3-562DFCCE0446}"/>
              </a:ext>
            </a:extLst>
          </p:cNvPr>
          <p:cNvSpPr>
            <a:spLocks noGrp="1"/>
          </p:cNvSpPr>
          <p:nvPr>
            <p:ph idx="48"/>
          </p:nvPr>
        </p:nvSpPr>
        <p:spPr/>
        <p:txBody>
          <a:bodyPr/>
          <a:lstStyle/>
          <a:p>
            <a:r>
              <a:rPr lang="en-US" dirty="0"/>
              <a:t>Massive splenomegaly</a:t>
            </a:r>
          </a:p>
        </p:txBody>
      </p:sp>
      <p:sp>
        <p:nvSpPr>
          <p:cNvPr id="7" name="Content Placeholder 6">
            <a:extLst>
              <a:ext uri="{FF2B5EF4-FFF2-40B4-BE49-F238E27FC236}">
                <a16:creationId xmlns:a16="http://schemas.microsoft.com/office/drawing/2014/main" id="{246CF9DA-08CB-B0CE-7419-6B9E86803C06}"/>
              </a:ext>
            </a:extLst>
          </p:cNvPr>
          <p:cNvSpPr>
            <a:spLocks noGrp="1"/>
          </p:cNvSpPr>
          <p:nvPr>
            <p:ph idx="49"/>
          </p:nvPr>
        </p:nvSpPr>
        <p:spPr/>
        <p:txBody>
          <a:bodyPr/>
          <a:lstStyle/>
          <a:p>
            <a:r>
              <a:rPr lang="en-US" dirty="0"/>
              <a:t>Increasing splenomegaly</a:t>
            </a:r>
          </a:p>
        </p:txBody>
      </p:sp>
      <p:sp>
        <p:nvSpPr>
          <p:cNvPr id="8" name="Content Placeholder 7">
            <a:extLst>
              <a:ext uri="{FF2B5EF4-FFF2-40B4-BE49-F238E27FC236}">
                <a16:creationId xmlns:a16="http://schemas.microsoft.com/office/drawing/2014/main" id="{AD6F17B2-11A0-B380-42BE-B205CB14D809}"/>
              </a:ext>
            </a:extLst>
          </p:cNvPr>
          <p:cNvSpPr>
            <a:spLocks noGrp="1"/>
          </p:cNvSpPr>
          <p:nvPr>
            <p:ph idx="50"/>
          </p:nvPr>
        </p:nvSpPr>
        <p:spPr/>
        <p:txBody>
          <a:bodyPr/>
          <a:lstStyle/>
          <a:p>
            <a:r>
              <a:rPr lang="en-US" dirty="0"/>
              <a:t>Splenomegaly &gt;20 cm</a:t>
            </a:r>
          </a:p>
        </p:txBody>
      </p:sp>
      <p:sp>
        <p:nvSpPr>
          <p:cNvPr id="9" name="Content Placeholder 8">
            <a:extLst>
              <a:ext uri="{FF2B5EF4-FFF2-40B4-BE49-F238E27FC236}">
                <a16:creationId xmlns:a16="http://schemas.microsoft.com/office/drawing/2014/main" id="{7BB81519-6EB3-27D0-2DA0-16DE62E2AB65}"/>
              </a:ext>
            </a:extLst>
          </p:cNvPr>
          <p:cNvSpPr>
            <a:spLocks noGrp="1"/>
          </p:cNvSpPr>
          <p:nvPr>
            <p:ph idx="51"/>
          </p:nvPr>
        </p:nvSpPr>
        <p:spPr/>
        <p:txBody>
          <a:bodyPr/>
          <a:lstStyle/>
          <a:p>
            <a:r>
              <a:rPr lang="en-US" sz="2200" dirty="0"/>
              <a:t>Low risk clinically and high risk by molecular models</a:t>
            </a:r>
          </a:p>
        </p:txBody>
      </p:sp>
      <p:sp>
        <p:nvSpPr>
          <p:cNvPr id="4" name="Title 3">
            <a:extLst>
              <a:ext uri="{FF2B5EF4-FFF2-40B4-BE49-F238E27FC236}">
                <a16:creationId xmlns:a16="http://schemas.microsoft.com/office/drawing/2014/main" id="{7CF14A27-1656-B4FA-759B-A483ADB6A472}"/>
              </a:ext>
            </a:extLst>
          </p:cNvPr>
          <p:cNvSpPr>
            <a:spLocks noGrp="1"/>
          </p:cNvSpPr>
          <p:nvPr>
            <p:ph type="title"/>
          </p:nvPr>
        </p:nvSpPr>
        <p:spPr>
          <a:xfrm>
            <a:off x="551384" y="0"/>
            <a:ext cx="10297144" cy="1023414"/>
          </a:xfrm>
        </p:spPr>
        <p:txBody>
          <a:bodyPr/>
          <a:lstStyle/>
          <a:p>
            <a:pPr marL="0" marR="0">
              <a:lnSpc>
                <a:spcPct val="100000"/>
              </a:lnSpc>
              <a:spcAft>
                <a:spcPts val="800"/>
              </a:spcAft>
            </a:pPr>
            <a:r>
              <a:rPr lang="en-US" b="1" kern="100" dirty="0">
                <a:effectLst/>
                <a:latin typeface="Calibri" panose="020F0502020204030204" pitchFamily="34" charset="0"/>
                <a:ea typeface="Aptos" panose="020B0004020202020204" pitchFamily="34" charset="0"/>
                <a:cs typeface="Calibri" panose="020F0502020204030204" pitchFamily="34" charset="0"/>
              </a:rPr>
              <a:t>In </a:t>
            </a:r>
            <a:r>
              <a:rPr lang="en-US" kern="100" dirty="0">
                <a:latin typeface="Calibri" panose="020F0502020204030204" pitchFamily="34" charset="0"/>
                <a:ea typeface="Aptos" panose="020B0004020202020204" pitchFamily="34" charset="0"/>
                <a:cs typeface="Calibri" panose="020F0502020204030204" pitchFamily="34" charset="0"/>
              </a:rPr>
              <a:t>which </a:t>
            </a:r>
            <a:r>
              <a:rPr lang="en-US" b="1" kern="100" dirty="0">
                <a:effectLst/>
                <a:latin typeface="Calibri" panose="020F0502020204030204" pitchFamily="34" charset="0"/>
                <a:ea typeface="Aptos" panose="020B0004020202020204" pitchFamily="34" charset="0"/>
                <a:cs typeface="Calibri" panose="020F0502020204030204" pitchFamily="34" charset="0"/>
              </a:rPr>
              <a:t>situations, if any, will you initiate active treatment for a patient with MF who is asymptomatic?</a:t>
            </a:r>
            <a:endParaRPr lang="en-US"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2C7E3E91-F16F-DBCC-8B50-9579814F9811}"/>
              </a:ext>
            </a:extLst>
          </p:cNvPr>
          <p:cNvSpPr>
            <a:spLocks noGrp="1"/>
          </p:cNvSpPr>
          <p:nvPr>
            <p:ph idx="52"/>
          </p:nvPr>
        </p:nvSpPr>
        <p:spPr/>
        <p:txBody>
          <a:bodyPr/>
          <a:lstStyle/>
          <a:p>
            <a:r>
              <a:rPr lang="en-US" dirty="0"/>
              <a:t>Splenomegaly &gt;20 cm</a:t>
            </a:r>
          </a:p>
        </p:txBody>
      </p:sp>
    </p:spTree>
    <p:extLst>
      <p:ext uri="{BB962C8B-B14F-4D97-AF65-F5344CB8AC3E}">
        <p14:creationId xmlns:p14="http://schemas.microsoft.com/office/powerpoint/2010/main" val="960427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9E5D8-8C9C-FEB9-4DDE-DDE9A68F47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6CB9C4F-2A10-0C0B-F340-09DAB2268AD6}"/>
              </a:ext>
            </a:extLst>
          </p:cNvPr>
          <p:cNvSpPr>
            <a:spLocks noGrp="1"/>
          </p:cNvSpPr>
          <p:nvPr>
            <p:ph idx="47"/>
          </p:nvPr>
        </p:nvSpPr>
        <p:spPr/>
        <p:txBody>
          <a:bodyPr/>
          <a:lstStyle/>
          <a:p>
            <a:r>
              <a:rPr lang="en-US" dirty="0"/>
              <a:t>If there was an indication to use I would say </a:t>
            </a:r>
            <a:br>
              <a:rPr lang="en-US" dirty="0"/>
            </a:br>
            <a:r>
              <a:rPr lang="en-US" dirty="0"/>
              <a:t>97% have an initial reduction in spleen size</a:t>
            </a:r>
            <a:endParaRPr lang="en-US" sz="2200" dirty="0">
              <a:solidFill>
                <a:srgbClr val="FF40FF"/>
              </a:solidFill>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96E60DBD-ADBB-A037-EB56-EFA0B828E539}"/>
              </a:ext>
            </a:extLst>
          </p:cNvPr>
          <p:cNvSpPr>
            <a:spLocks noGrp="1"/>
          </p:cNvSpPr>
          <p:nvPr>
            <p:ph idx="48"/>
          </p:nvPr>
        </p:nvSpPr>
        <p:spPr/>
        <p:txBody>
          <a:bodyPr/>
          <a:lstStyle/>
          <a:p>
            <a:r>
              <a:rPr lang="en-US" dirty="0"/>
              <a:t>&gt;80%</a:t>
            </a:r>
          </a:p>
        </p:txBody>
      </p:sp>
      <p:sp>
        <p:nvSpPr>
          <p:cNvPr id="7" name="Content Placeholder 6">
            <a:extLst>
              <a:ext uri="{FF2B5EF4-FFF2-40B4-BE49-F238E27FC236}">
                <a16:creationId xmlns:a16="http://schemas.microsoft.com/office/drawing/2014/main" id="{F3718A28-3D70-9ECD-7C33-BA9457650879}"/>
              </a:ext>
            </a:extLst>
          </p:cNvPr>
          <p:cNvSpPr>
            <a:spLocks noGrp="1"/>
          </p:cNvSpPr>
          <p:nvPr>
            <p:ph idx="49"/>
          </p:nvPr>
        </p:nvSpPr>
        <p:spPr/>
        <p:txBody>
          <a:bodyPr/>
          <a:lstStyle/>
          <a:p>
            <a:r>
              <a:rPr lang="en-US" dirty="0"/>
              <a:t>90%</a:t>
            </a:r>
          </a:p>
        </p:txBody>
      </p:sp>
      <p:sp>
        <p:nvSpPr>
          <p:cNvPr id="8" name="Content Placeholder 7">
            <a:extLst>
              <a:ext uri="{FF2B5EF4-FFF2-40B4-BE49-F238E27FC236}">
                <a16:creationId xmlns:a16="http://schemas.microsoft.com/office/drawing/2014/main" id="{342CBE20-69CE-B7BC-17D0-8D746ACEDE57}"/>
              </a:ext>
            </a:extLst>
          </p:cNvPr>
          <p:cNvSpPr>
            <a:spLocks noGrp="1"/>
          </p:cNvSpPr>
          <p:nvPr>
            <p:ph idx="50"/>
          </p:nvPr>
        </p:nvSpPr>
        <p:spPr/>
        <p:txBody>
          <a:bodyPr/>
          <a:lstStyle/>
          <a:p>
            <a:r>
              <a:rPr lang="en-US" dirty="0"/>
              <a:t>Most patients treated with </a:t>
            </a:r>
            <a:r>
              <a:rPr lang="en-US" dirty="0" err="1"/>
              <a:t>ruxolitinib</a:t>
            </a:r>
            <a:r>
              <a:rPr lang="en-US" dirty="0"/>
              <a:t> experience benefit in terms of spleen size reduction and improvement in symptoms </a:t>
            </a:r>
          </a:p>
        </p:txBody>
      </p:sp>
      <p:sp>
        <p:nvSpPr>
          <p:cNvPr id="9" name="Content Placeholder 8">
            <a:extLst>
              <a:ext uri="{FF2B5EF4-FFF2-40B4-BE49-F238E27FC236}">
                <a16:creationId xmlns:a16="http://schemas.microsoft.com/office/drawing/2014/main" id="{75C703FB-8CAE-10B2-162F-105DE63655EE}"/>
              </a:ext>
            </a:extLst>
          </p:cNvPr>
          <p:cNvSpPr>
            <a:spLocks noGrp="1"/>
          </p:cNvSpPr>
          <p:nvPr>
            <p:ph idx="51"/>
          </p:nvPr>
        </p:nvSpPr>
        <p:spPr/>
        <p:txBody>
          <a:bodyPr/>
          <a:lstStyle/>
          <a:p>
            <a:r>
              <a:rPr lang="en-US" dirty="0"/>
              <a:t>Patients with good initial response who can tolerate </a:t>
            </a:r>
            <a:br>
              <a:rPr lang="en-US" dirty="0"/>
            </a:br>
            <a:r>
              <a:rPr lang="en-US" dirty="0"/>
              <a:t>therapy will likely have a longer response</a:t>
            </a:r>
            <a:endParaRPr lang="en-US" sz="2200" dirty="0"/>
          </a:p>
        </p:txBody>
      </p:sp>
      <p:sp>
        <p:nvSpPr>
          <p:cNvPr id="4" name="Title 3">
            <a:extLst>
              <a:ext uri="{FF2B5EF4-FFF2-40B4-BE49-F238E27FC236}">
                <a16:creationId xmlns:a16="http://schemas.microsoft.com/office/drawing/2014/main" id="{CBEFC63C-B500-7C73-A171-4CD862E59DBA}"/>
              </a:ext>
            </a:extLst>
          </p:cNvPr>
          <p:cNvSpPr>
            <a:spLocks noGrp="1"/>
          </p:cNvSpPr>
          <p:nvPr>
            <p:ph type="title"/>
          </p:nvPr>
        </p:nvSpPr>
        <p:spPr>
          <a:xfrm>
            <a:off x="551384" y="0"/>
            <a:ext cx="11305256" cy="1023414"/>
          </a:xfrm>
        </p:spPr>
        <p:txBody>
          <a:bodyPr/>
          <a:lstStyle/>
          <a:p>
            <a:r>
              <a:rPr lang="en-US" dirty="0"/>
              <a:t>If a patient with treatment-naïve MF were to ask you to estimate the likelihood that they would achieve meaningful clinical benefit with </a:t>
            </a:r>
            <a:r>
              <a:rPr lang="en-US" dirty="0" err="1"/>
              <a:t>ruxolitinib</a:t>
            </a:r>
            <a:r>
              <a:rPr lang="en-US" dirty="0"/>
              <a:t>, how would you respond?</a:t>
            </a:r>
          </a:p>
        </p:txBody>
      </p:sp>
      <p:sp>
        <p:nvSpPr>
          <p:cNvPr id="10" name="Content Placeholder 9">
            <a:extLst>
              <a:ext uri="{FF2B5EF4-FFF2-40B4-BE49-F238E27FC236}">
                <a16:creationId xmlns:a16="http://schemas.microsoft.com/office/drawing/2014/main" id="{E6395B91-DB9D-3E60-9A39-86B7AED922AC}"/>
              </a:ext>
            </a:extLst>
          </p:cNvPr>
          <p:cNvSpPr>
            <a:spLocks noGrp="1"/>
          </p:cNvSpPr>
          <p:nvPr>
            <p:ph idx="52"/>
          </p:nvPr>
        </p:nvSpPr>
        <p:spPr/>
        <p:txBody>
          <a:bodyPr/>
          <a:lstStyle/>
          <a:p>
            <a:r>
              <a:rPr lang="en-US" dirty="0"/>
              <a:t>Very high</a:t>
            </a:r>
          </a:p>
        </p:txBody>
      </p:sp>
    </p:spTree>
    <p:extLst>
      <p:ext uri="{BB962C8B-B14F-4D97-AF65-F5344CB8AC3E}">
        <p14:creationId xmlns:p14="http://schemas.microsoft.com/office/powerpoint/2010/main" val="246394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EE8DA-745F-C12F-AB53-8423E18D5FF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C6844-5B17-4689-DC08-33E496BA5B1C}"/>
              </a:ext>
            </a:extLst>
          </p:cNvPr>
          <p:cNvSpPr>
            <a:spLocks noGrp="1"/>
          </p:cNvSpPr>
          <p:nvPr>
            <p:ph idx="47"/>
          </p:nvPr>
        </p:nvSpPr>
        <p:spPr/>
        <p:txBody>
          <a:bodyPr/>
          <a:lstStyle/>
          <a:p>
            <a:r>
              <a:rPr lang="en-US" dirty="0"/>
              <a:t>20 mg BID</a:t>
            </a:r>
          </a:p>
        </p:txBody>
      </p:sp>
      <p:sp>
        <p:nvSpPr>
          <p:cNvPr id="11" name="Content Placeholder 10">
            <a:extLst>
              <a:ext uri="{FF2B5EF4-FFF2-40B4-BE49-F238E27FC236}">
                <a16:creationId xmlns:a16="http://schemas.microsoft.com/office/drawing/2014/main" id="{7661C1EE-C0ED-25C4-64AC-55470C681BBD}"/>
              </a:ext>
            </a:extLst>
          </p:cNvPr>
          <p:cNvSpPr>
            <a:spLocks noGrp="1"/>
          </p:cNvSpPr>
          <p:nvPr>
            <p:ph idx="48"/>
          </p:nvPr>
        </p:nvSpPr>
        <p:spPr/>
        <p:txBody>
          <a:bodyPr/>
          <a:lstStyle/>
          <a:p>
            <a:r>
              <a:rPr lang="en-US" dirty="0"/>
              <a:t>20 mg BID</a:t>
            </a:r>
          </a:p>
        </p:txBody>
      </p:sp>
      <p:sp>
        <p:nvSpPr>
          <p:cNvPr id="12" name="Content Placeholder 11">
            <a:extLst>
              <a:ext uri="{FF2B5EF4-FFF2-40B4-BE49-F238E27FC236}">
                <a16:creationId xmlns:a16="http://schemas.microsoft.com/office/drawing/2014/main" id="{920A02CC-FC3E-748F-7C48-DB6D0232905C}"/>
              </a:ext>
            </a:extLst>
          </p:cNvPr>
          <p:cNvSpPr>
            <a:spLocks noGrp="1"/>
          </p:cNvSpPr>
          <p:nvPr>
            <p:ph idx="49"/>
          </p:nvPr>
        </p:nvSpPr>
        <p:spPr/>
        <p:txBody>
          <a:bodyPr/>
          <a:lstStyle/>
          <a:p>
            <a:r>
              <a:rPr lang="en-US" dirty="0"/>
              <a:t>20 mg BID</a:t>
            </a:r>
          </a:p>
        </p:txBody>
      </p:sp>
      <p:sp>
        <p:nvSpPr>
          <p:cNvPr id="13" name="Content Placeholder 12">
            <a:extLst>
              <a:ext uri="{FF2B5EF4-FFF2-40B4-BE49-F238E27FC236}">
                <a16:creationId xmlns:a16="http://schemas.microsoft.com/office/drawing/2014/main" id="{79B52C8C-4092-CD05-B890-6D2656B6445B}"/>
              </a:ext>
            </a:extLst>
          </p:cNvPr>
          <p:cNvSpPr>
            <a:spLocks noGrp="1"/>
          </p:cNvSpPr>
          <p:nvPr>
            <p:ph idx="50"/>
          </p:nvPr>
        </p:nvSpPr>
        <p:spPr/>
        <p:txBody>
          <a:bodyPr/>
          <a:lstStyle/>
          <a:p>
            <a:r>
              <a:rPr lang="en-US" dirty="0"/>
              <a:t>20 mg BID</a:t>
            </a:r>
          </a:p>
        </p:txBody>
      </p:sp>
      <p:sp>
        <p:nvSpPr>
          <p:cNvPr id="14" name="Content Placeholder 13">
            <a:extLst>
              <a:ext uri="{FF2B5EF4-FFF2-40B4-BE49-F238E27FC236}">
                <a16:creationId xmlns:a16="http://schemas.microsoft.com/office/drawing/2014/main" id="{258B17C7-8A7C-09BC-FB22-588FDCB22F7C}"/>
              </a:ext>
            </a:extLst>
          </p:cNvPr>
          <p:cNvSpPr>
            <a:spLocks noGrp="1"/>
          </p:cNvSpPr>
          <p:nvPr>
            <p:ph idx="58"/>
          </p:nvPr>
        </p:nvSpPr>
        <p:spPr/>
        <p:txBody>
          <a:bodyPr/>
          <a:lstStyle/>
          <a:p>
            <a:r>
              <a:rPr lang="en-US" dirty="0"/>
              <a:t>Otherwise healthy 65-year-old</a:t>
            </a:r>
          </a:p>
        </p:txBody>
      </p:sp>
      <p:sp>
        <p:nvSpPr>
          <p:cNvPr id="15" name="Content Placeholder 14">
            <a:extLst>
              <a:ext uri="{FF2B5EF4-FFF2-40B4-BE49-F238E27FC236}">
                <a16:creationId xmlns:a16="http://schemas.microsoft.com/office/drawing/2014/main" id="{30CB828C-7EC9-131A-45C0-8C723486026A}"/>
              </a:ext>
            </a:extLst>
          </p:cNvPr>
          <p:cNvSpPr>
            <a:spLocks noGrp="1"/>
          </p:cNvSpPr>
          <p:nvPr>
            <p:ph idx="71"/>
          </p:nvPr>
        </p:nvSpPr>
        <p:spPr/>
        <p:txBody>
          <a:bodyPr/>
          <a:lstStyle/>
          <a:p>
            <a:r>
              <a:rPr lang="en-US" dirty="0"/>
              <a:t>15 mg BID</a:t>
            </a:r>
          </a:p>
        </p:txBody>
      </p:sp>
      <p:sp>
        <p:nvSpPr>
          <p:cNvPr id="2" name="Title 1">
            <a:extLst>
              <a:ext uri="{FF2B5EF4-FFF2-40B4-BE49-F238E27FC236}">
                <a16:creationId xmlns:a16="http://schemas.microsoft.com/office/drawing/2014/main" id="{AA00EE28-960A-4A91-10B0-A5A0E1D010A4}"/>
              </a:ext>
            </a:extLst>
          </p:cNvPr>
          <p:cNvSpPr>
            <a:spLocks noGrp="1"/>
          </p:cNvSpPr>
          <p:nvPr>
            <p:ph type="title"/>
          </p:nvPr>
        </p:nvSpPr>
        <p:spPr/>
        <p:txBody>
          <a:bodyPr/>
          <a:lstStyle/>
          <a:p>
            <a:r>
              <a:rPr lang="en-US" dirty="0"/>
              <a:t>What starting dose and schedule of </a:t>
            </a:r>
            <a:r>
              <a:rPr lang="en-US" dirty="0" err="1"/>
              <a:t>ruxolitinib</a:t>
            </a:r>
            <a:r>
              <a:rPr lang="en-US" dirty="0"/>
              <a:t> would you typically use for the patient below with MF and a platelet count &gt;200,000/</a:t>
            </a:r>
            <a:r>
              <a:rPr lang="en-US" dirty="0" err="1"/>
              <a:t>μL</a:t>
            </a:r>
            <a:r>
              <a:rPr lang="en-US" dirty="0"/>
              <a:t>? </a:t>
            </a:r>
          </a:p>
        </p:txBody>
      </p:sp>
      <p:sp>
        <p:nvSpPr>
          <p:cNvPr id="16" name="Content Placeholder 15">
            <a:extLst>
              <a:ext uri="{FF2B5EF4-FFF2-40B4-BE49-F238E27FC236}">
                <a16:creationId xmlns:a16="http://schemas.microsoft.com/office/drawing/2014/main" id="{49AAFA0D-72C3-6FB7-AB0D-52E20014460F}"/>
              </a:ext>
            </a:extLst>
          </p:cNvPr>
          <p:cNvSpPr>
            <a:spLocks noGrp="1"/>
          </p:cNvSpPr>
          <p:nvPr>
            <p:ph idx="74"/>
          </p:nvPr>
        </p:nvSpPr>
        <p:spPr/>
        <p:txBody>
          <a:bodyPr/>
          <a:lstStyle/>
          <a:p>
            <a:r>
              <a:rPr lang="en-US" dirty="0"/>
              <a:t>Maybe 10 mg BID (depending on Hb) </a:t>
            </a:r>
          </a:p>
        </p:txBody>
      </p:sp>
      <p:sp>
        <p:nvSpPr>
          <p:cNvPr id="17" name="Content Placeholder 16">
            <a:extLst>
              <a:ext uri="{FF2B5EF4-FFF2-40B4-BE49-F238E27FC236}">
                <a16:creationId xmlns:a16="http://schemas.microsoft.com/office/drawing/2014/main" id="{B4111695-4D53-487F-EAA9-E8922160D270}"/>
              </a:ext>
            </a:extLst>
          </p:cNvPr>
          <p:cNvSpPr>
            <a:spLocks noGrp="1"/>
          </p:cNvSpPr>
          <p:nvPr>
            <p:ph idx="75"/>
          </p:nvPr>
        </p:nvSpPr>
        <p:spPr/>
        <p:txBody>
          <a:bodyPr/>
          <a:lstStyle/>
          <a:p>
            <a:r>
              <a:rPr lang="en-US" dirty="0"/>
              <a:t>5 mg BID</a:t>
            </a:r>
          </a:p>
        </p:txBody>
      </p:sp>
      <p:sp>
        <p:nvSpPr>
          <p:cNvPr id="18" name="Content Placeholder 17">
            <a:extLst>
              <a:ext uri="{FF2B5EF4-FFF2-40B4-BE49-F238E27FC236}">
                <a16:creationId xmlns:a16="http://schemas.microsoft.com/office/drawing/2014/main" id="{63DD85E2-ED1C-9202-4ADD-A92BA9E372BB}"/>
              </a:ext>
            </a:extLst>
          </p:cNvPr>
          <p:cNvSpPr>
            <a:spLocks noGrp="1"/>
          </p:cNvSpPr>
          <p:nvPr>
            <p:ph idx="76"/>
          </p:nvPr>
        </p:nvSpPr>
        <p:spPr/>
        <p:txBody>
          <a:bodyPr/>
          <a:lstStyle/>
          <a:p>
            <a:r>
              <a:rPr lang="en-US" dirty="0"/>
              <a:t>20 mg BID</a:t>
            </a:r>
          </a:p>
        </p:txBody>
      </p:sp>
      <p:sp>
        <p:nvSpPr>
          <p:cNvPr id="19" name="Content Placeholder 18">
            <a:extLst>
              <a:ext uri="{FF2B5EF4-FFF2-40B4-BE49-F238E27FC236}">
                <a16:creationId xmlns:a16="http://schemas.microsoft.com/office/drawing/2014/main" id="{63FEAB99-339B-2F6F-838A-F4F5B7D80B10}"/>
              </a:ext>
            </a:extLst>
          </p:cNvPr>
          <p:cNvSpPr>
            <a:spLocks noGrp="1"/>
          </p:cNvSpPr>
          <p:nvPr>
            <p:ph idx="77"/>
          </p:nvPr>
        </p:nvSpPr>
        <p:spPr/>
        <p:txBody>
          <a:bodyPr/>
          <a:lstStyle/>
          <a:p>
            <a:r>
              <a:rPr lang="en-US" dirty="0"/>
              <a:t>15 mg BID</a:t>
            </a:r>
          </a:p>
        </p:txBody>
      </p:sp>
      <p:sp>
        <p:nvSpPr>
          <p:cNvPr id="20" name="Content Placeholder 19">
            <a:extLst>
              <a:ext uri="{FF2B5EF4-FFF2-40B4-BE49-F238E27FC236}">
                <a16:creationId xmlns:a16="http://schemas.microsoft.com/office/drawing/2014/main" id="{7284DF86-0E5D-1866-DBBF-4C6491DB0ADD}"/>
              </a:ext>
            </a:extLst>
          </p:cNvPr>
          <p:cNvSpPr>
            <a:spLocks noGrp="1"/>
          </p:cNvSpPr>
          <p:nvPr>
            <p:ph idx="78"/>
          </p:nvPr>
        </p:nvSpPr>
        <p:spPr/>
        <p:txBody>
          <a:bodyPr/>
          <a:lstStyle/>
          <a:p>
            <a:r>
              <a:rPr lang="en-US" dirty="0"/>
              <a:t>Frail 80-year-old</a:t>
            </a:r>
          </a:p>
        </p:txBody>
      </p:sp>
      <p:sp>
        <p:nvSpPr>
          <p:cNvPr id="21" name="Content Placeholder 20">
            <a:extLst>
              <a:ext uri="{FF2B5EF4-FFF2-40B4-BE49-F238E27FC236}">
                <a16:creationId xmlns:a16="http://schemas.microsoft.com/office/drawing/2014/main" id="{AC6EE6E4-39F2-9DAC-7363-47FDACB97C4F}"/>
              </a:ext>
            </a:extLst>
          </p:cNvPr>
          <p:cNvSpPr>
            <a:spLocks noGrp="1"/>
          </p:cNvSpPr>
          <p:nvPr>
            <p:ph idx="79"/>
          </p:nvPr>
        </p:nvSpPr>
        <p:spPr/>
        <p:txBody>
          <a:bodyPr/>
          <a:lstStyle/>
          <a:p>
            <a:r>
              <a:rPr lang="en-US" dirty="0"/>
              <a:t>10 mg BID</a:t>
            </a:r>
          </a:p>
        </p:txBody>
      </p:sp>
      <p:sp>
        <p:nvSpPr>
          <p:cNvPr id="22" name="Content Placeholder 21">
            <a:extLst>
              <a:ext uri="{FF2B5EF4-FFF2-40B4-BE49-F238E27FC236}">
                <a16:creationId xmlns:a16="http://schemas.microsoft.com/office/drawing/2014/main" id="{81C7F03B-FC75-898B-C3A6-9208FBE76AEA}"/>
              </a:ext>
            </a:extLst>
          </p:cNvPr>
          <p:cNvSpPr>
            <a:spLocks noGrp="1"/>
          </p:cNvSpPr>
          <p:nvPr>
            <p:ph idx="80"/>
          </p:nvPr>
        </p:nvSpPr>
        <p:spPr/>
        <p:txBody>
          <a:bodyPr/>
          <a:lstStyle/>
          <a:p>
            <a:r>
              <a:rPr lang="en-US" dirty="0"/>
              <a:t>15 mg BID</a:t>
            </a:r>
          </a:p>
        </p:txBody>
      </p:sp>
      <p:sp>
        <p:nvSpPr>
          <p:cNvPr id="23" name="Content Placeholder 22">
            <a:extLst>
              <a:ext uri="{FF2B5EF4-FFF2-40B4-BE49-F238E27FC236}">
                <a16:creationId xmlns:a16="http://schemas.microsoft.com/office/drawing/2014/main" id="{2D078A07-699F-6C4D-87A6-104D7061F2DF}"/>
              </a:ext>
            </a:extLst>
          </p:cNvPr>
          <p:cNvSpPr>
            <a:spLocks noGrp="1"/>
          </p:cNvSpPr>
          <p:nvPr>
            <p:ph idx="81"/>
          </p:nvPr>
        </p:nvSpPr>
        <p:spPr/>
        <p:txBody>
          <a:bodyPr/>
          <a:lstStyle/>
          <a:p>
            <a:r>
              <a:rPr lang="en-US" dirty="0"/>
              <a:t>10 mg BID</a:t>
            </a:r>
          </a:p>
        </p:txBody>
      </p:sp>
    </p:spTree>
    <p:extLst>
      <p:ext uri="{BB962C8B-B14F-4D97-AF65-F5344CB8AC3E}">
        <p14:creationId xmlns:p14="http://schemas.microsoft.com/office/powerpoint/2010/main" val="597060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0493-5FAB-038E-802D-0EA50F83CD2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C81450-7C5C-EEF5-1608-80A868838585}"/>
              </a:ext>
            </a:extLst>
          </p:cNvPr>
          <p:cNvSpPr>
            <a:spLocks noGrp="1"/>
          </p:cNvSpPr>
          <p:nvPr>
            <p:ph idx="47"/>
          </p:nvPr>
        </p:nvSpPr>
        <p:spPr/>
        <p:txBody>
          <a:bodyPr/>
          <a:lstStyle/>
          <a:p>
            <a:r>
              <a:rPr lang="en-US"/>
              <a:t>25 mg BID</a:t>
            </a:r>
            <a:endParaRPr lang="en-US" dirty="0"/>
          </a:p>
        </p:txBody>
      </p:sp>
      <p:sp>
        <p:nvSpPr>
          <p:cNvPr id="6" name="Content Placeholder 5">
            <a:extLst>
              <a:ext uri="{FF2B5EF4-FFF2-40B4-BE49-F238E27FC236}">
                <a16:creationId xmlns:a16="http://schemas.microsoft.com/office/drawing/2014/main" id="{6F3C38F9-51E8-94BB-DB17-DE577D9EF9A5}"/>
              </a:ext>
            </a:extLst>
          </p:cNvPr>
          <p:cNvSpPr>
            <a:spLocks noGrp="1"/>
          </p:cNvSpPr>
          <p:nvPr>
            <p:ph idx="48"/>
          </p:nvPr>
        </p:nvSpPr>
        <p:spPr/>
        <p:txBody>
          <a:bodyPr/>
          <a:lstStyle/>
          <a:p>
            <a:r>
              <a:rPr lang="en-US" dirty="0"/>
              <a:t>25 mg BID</a:t>
            </a:r>
          </a:p>
        </p:txBody>
      </p:sp>
      <p:sp>
        <p:nvSpPr>
          <p:cNvPr id="7" name="Content Placeholder 6">
            <a:extLst>
              <a:ext uri="{FF2B5EF4-FFF2-40B4-BE49-F238E27FC236}">
                <a16:creationId xmlns:a16="http://schemas.microsoft.com/office/drawing/2014/main" id="{ABD1CE51-1DC7-DF82-42C4-035D38E2A900}"/>
              </a:ext>
            </a:extLst>
          </p:cNvPr>
          <p:cNvSpPr>
            <a:spLocks noGrp="1"/>
          </p:cNvSpPr>
          <p:nvPr>
            <p:ph idx="49"/>
          </p:nvPr>
        </p:nvSpPr>
        <p:spPr/>
        <p:txBody>
          <a:bodyPr/>
          <a:lstStyle/>
          <a:p>
            <a:r>
              <a:rPr lang="en-US" dirty="0"/>
              <a:t>25 mg BID</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A878D92-1B9D-0DA6-F1C8-551F5843E426}"/>
              </a:ext>
            </a:extLst>
          </p:cNvPr>
          <p:cNvSpPr>
            <a:spLocks noGrp="1"/>
          </p:cNvSpPr>
          <p:nvPr>
            <p:ph idx="50"/>
          </p:nvPr>
        </p:nvSpPr>
        <p:spPr/>
        <p:txBody>
          <a:bodyPr/>
          <a:lstStyle/>
          <a:p>
            <a:r>
              <a:rPr lang="en-US" dirty="0"/>
              <a:t>25 mg BID</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A8186D78-95F8-D6D9-C057-55FD38593DAD}"/>
              </a:ext>
            </a:extLst>
          </p:cNvPr>
          <p:cNvSpPr>
            <a:spLocks noGrp="1"/>
          </p:cNvSpPr>
          <p:nvPr>
            <p:ph idx="51"/>
          </p:nvPr>
        </p:nvSpPr>
        <p:spPr/>
        <p:txBody>
          <a:bodyPr/>
          <a:lstStyle/>
          <a:p>
            <a:r>
              <a:rPr lang="en-US" dirty="0"/>
              <a:t>25 mg BID</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BD773488-0279-E4B7-4425-DF4C9184AFE4}"/>
              </a:ext>
            </a:extLst>
          </p:cNvPr>
          <p:cNvSpPr>
            <a:spLocks noGrp="1"/>
          </p:cNvSpPr>
          <p:nvPr>
            <p:ph type="title"/>
          </p:nvPr>
        </p:nvSpPr>
        <p:spPr>
          <a:xfrm>
            <a:off x="551384" y="0"/>
            <a:ext cx="10960912" cy="1023414"/>
          </a:xfrm>
        </p:spPr>
        <p:txBody>
          <a:bodyPr/>
          <a:lstStyle/>
          <a:p>
            <a:r>
              <a:rPr lang="en-US" dirty="0"/>
              <a:t>What is the highest dose of </a:t>
            </a:r>
            <a:r>
              <a:rPr lang="en-US" dirty="0" err="1"/>
              <a:t>ruxolitinib</a:t>
            </a:r>
            <a:r>
              <a:rPr lang="en-US" dirty="0"/>
              <a:t> you would employ for a patient whose disease is not responding or </a:t>
            </a:r>
            <a:r>
              <a:rPr lang="en-US" dirty="0" err="1"/>
              <a:t>suboptimally</a:t>
            </a:r>
            <a:r>
              <a:rPr lang="en-US" dirty="0"/>
              <a:t> responding?</a:t>
            </a:r>
          </a:p>
        </p:txBody>
      </p:sp>
      <p:sp>
        <p:nvSpPr>
          <p:cNvPr id="10" name="Content Placeholder 9">
            <a:extLst>
              <a:ext uri="{FF2B5EF4-FFF2-40B4-BE49-F238E27FC236}">
                <a16:creationId xmlns:a16="http://schemas.microsoft.com/office/drawing/2014/main" id="{F80F5850-951E-3551-8C18-1957F26F49A4}"/>
              </a:ext>
            </a:extLst>
          </p:cNvPr>
          <p:cNvSpPr>
            <a:spLocks noGrp="1"/>
          </p:cNvSpPr>
          <p:nvPr>
            <p:ph idx="52"/>
          </p:nvPr>
        </p:nvSpPr>
        <p:spPr/>
        <p:txBody>
          <a:bodyPr/>
          <a:lstStyle/>
          <a:p>
            <a:r>
              <a:rPr lang="en-US" dirty="0"/>
              <a:t>25 mg BID</a:t>
            </a:r>
            <a:endParaRPr lang="en-US" dirty="0">
              <a:solidFill>
                <a:srgbClr val="FF4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7319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EC8E-A995-23BA-E23F-F5FEDF9F3091}"/>
              </a:ext>
            </a:extLst>
          </p:cNvPr>
          <p:cNvSpPr>
            <a:spLocks noGrp="1"/>
          </p:cNvSpPr>
          <p:nvPr>
            <p:ph type="title"/>
          </p:nvPr>
        </p:nvSpPr>
        <p:spPr>
          <a:xfrm>
            <a:off x="609600" y="1092739"/>
            <a:ext cx="10972800" cy="1143000"/>
          </a:xfrm>
        </p:spPr>
        <p:txBody>
          <a:bodyPr>
            <a:normAutofit fontScale="90000"/>
          </a:bodyPr>
          <a:lstStyle/>
          <a:p>
            <a:r>
              <a:rPr lang="en-US" b="1" dirty="0"/>
              <a:t>Biology of Myelofibrosis (MF):</a:t>
            </a:r>
            <a:br>
              <a:rPr lang="en-US" b="1" dirty="0"/>
            </a:br>
            <a:r>
              <a:rPr lang="en-US" b="1" dirty="0"/>
              <a:t> Current and Future Clinical Decision-Making </a:t>
            </a:r>
            <a:br>
              <a:rPr lang="en-US" b="1" dirty="0"/>
            </a:br>
            <a:r>
              <a:rPr lang="en-US" b="1" dirty="0"/>
              <a:t>in the Absence of Severe </a:t>
            </a:r>
            <a:r>
              <a:rPr lang="en-US" b="1" dirty="0" err="1"/>
              <a:t>Cytopenias</a:t>
            </a:r>
            <a:endParaRPr lang="en-US" dirty="0"/>
          </a:p>
        </p:txBody>
      </p:sp>
      <p:sp>
        <p:nvSpPr>
          <p:cNvPr id="3" name="Content Placeholder 2">
            <a:extLst>
              <a:ext uri="{FF2B5EF4-FFF2-40B4-BE49-F238E27FC236}">
                <a16:creationId xmlns:a16="http://schemas.microsoft.com/office/drawing/2014/main" id="{864EB906-4535-F9C3-9CCD-3DB8F185A23A}"/>
              </a:ext>
            </a:extLst>
          </p:cNvPr>
          <p:cNvSpPr>
            <a:spLocks noGrp="1"/>
          </p:cNvSpPr>
          <p:nvPr>
            <p:ph idx="1"/>
          </p:nvPr>
        </p:nvSpPr>
        <p:spPr>
          <a:xfrm>
            <a:off x="405860" y="3191108"/>
            <a:ext cx="10972800" cy="2951416"/>
          </a:xfrm>
        </p:spPr>
        <p:txBody>
          <a:bodyPr/>
          <a:lstStyle/>
          <a:p>
            <a:pPr marL="0" indent="0" algn="ctr">
              <a:buNone/>
            </a:pPr>
            <a:r>
              <a:rPr lang="en-US" dirty="0"/>
              <a:t>   Claire.Harrison18@nhs.net</a:t>
            </a:r>
          </a:p>
        </p:txBody>
      </p:sp>
      <p:pic>
        <p:nvPicPr>
          <p:cNvPr id="7" name="Picture 6">
            <a:extLst>
              <a:ext uri="{FF2B5EF4-FFF2-40B4-BE49-F238E27FC236}">
                <a16:creationId xmlns:a16="http://schemas.microsoft.com/office/drawing/2014/main" id="{9294131C-344D-45AF-8DEC-F9787FABC2D5}"/>
              </a:ext>
            </a:extLst>
          </p:cNvPr>
          <p:cNvPicPr>
            <a:picLocks noChangeAspect="1"/>
          </p:cNvPicPr>
          <p:nvPr/>
        </p:nvPicPr>
        <p:blipFill>
          <a:blip r:embed="rId3"/>
          <a:stretch>
            <a:fillRect/>
          </a:stretch>
        </p:blipFill>
        <p:spPr>
          <a:xfrm>
            <a:off x="813341" y="4316093"/>
            <a:ext cx="10874164" cy="2344489"/>
          </a:xfrm>
          <a:prstGeom prst="rect">
            <a:avLst/>
          </a:prstGeom>
        </p:spPr>
      </p:pic>
      <p:pic>
        <p:nvPicPr>
          <p:cNvPr id="4" name="Picture 3">
            <a:extLst>
              <a:ext uri="{FF2B5EF4-FFF2-40B4-BE49-F238E27FC236}">
                <a16:creationId xmlns:a16="http://schemas.microsoft.com/office/drawing/2014/main" id="{380C444F-8FE6-DAEA-28A9-42A6A95E7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421" y="5083832"/>
            <a:ext cx="2329897" cy="85387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1788388-DBDB-7C69-EED6-2703B370D05F}"/>
              </a:ext>
            </a:extLst>
          </p:cNvPr>
          <p:cNvPicPr>
            <a:picLocks noChangeAspect="1"/>
          </p:cNvPicPr>
          <p:nvPr/>
        </p:nvPicPr>
        <p:blipFill>
          <a:blip r:embed="rId5"/>
          <a:stretch>
            <a:fillRect/>
          </a:stretch>
        </p:blipFill>
        <p:spPr>
          <a:xfrm>
            <a:off x="6455318" y="5083832"/>
            <a:ext cx="1908655" cy="853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7250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8BC2-1807-5E45-5050-8208FC28550C}"/>
              </a:ext>
            </a:extLst>
          </p:cNvPr>
          <p:cNvSpPr>
            <a:spLocks noGrp="1"/>
          </p:cNvSpPr>
          <p:nvPr>
            <p:ph type="title"/>
          </p:nvPr>
        </p:nvSpPr>
        <p:spPr>
          <a:xfrm>
            <a:off x="604838" y="203871"/>
            <a:ext cx="11168063" cy="941796"/>
          </a:xfrm>
        </p:spPr>
        <p:txBody>
          <a:bodyPr/>
          <a:lstStyle/>
          <a:p>
            <a:r>
              <a:rPr lang="en-US" noProof="0" dirty="0"/>
              <a:t>MF burden is driven by splenomegaly, bone marrow fibrosis and </a:t>
            </a:r>
            <a:r>
              <a:rPr lang="en-US" noProof="0" dirty="0" err="1"/>
              <a:t>cytopenias</a:t>
            </a:r>
            <a:endParaRPr lang="en-US" noProof="0" dirty="0"/>
          </a:p>
        </p:txBody>
      </p:sp>
      <p:sp>
        <p:nvSpPr>
          <p:cNvPr id="3" name="Footer Placeholder 2">
            <a:extLst>
              <a:ext uri="{FF2B5EF4-FFF2-40B4-BE49-F238E27FC236}">
                <a16:creationId xmlns:a16="http://schemas.microsoft.com/office/drawing/2014/main" id="{906A108E-392B-F726-4D3C-7A9F8915C295}"/>
              </a:ext>
            </a:extLst>
          </p:cNvPr>
          <p:cNvSpPr>
            <a:spLocks noGrp="1"/>
          </p:cNvSpPr>
          <p:nvPr>
            <p:ph type="ftr" sz="quarter" idx="11"/>
          </p:nvPr>
        </p:nvSpPr>
        <p:spPr>
          <a:xfrm>
            <a:off x="2190750" y="6171315"/>
            <a:ext cx="8986839" cy="373949"/>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Hb, </a:t>
            </a:r>
            <a:r>
              <a:rPr kumimoji="0" lang="en-US" sz="900" b="0" i="0" u="none" strike="noStrike" kern="1200" cap="none" spc="0" normalizeH="0" baseline="0" noProof="0" dirty="0" err="1">
                <a:ln>
                  <a:noFill/>
                </a:ln>
                <a:solidFill>
                  <a:srgbClr val="1B3A6B"/>
                </a:solidFill>
                <a:effectLst/>
                <a:uLnTx/>
                <a:uFillTx/>
                <a:latin typeface="Arial"/>
                <a:ea typeface="+mn-ea"/>
                <a:cs typeface="+mn-cs"/>
              </a:rPr>
              <a:t>haemoglobin</a:t>
            </a:r>
            <a:r>
              <a:rPr kumimoji="0" lang="en-US" sz="900" b="0" i="0" u="none" strike="noStrike" kern="1200" cap="none" spc="0" normalizeH="0" baseline="0" noProof="0" dirty="0">
                <a:ln>
                  <a:noFill/>
                </a:ln>
                <a:solidFill>
                  <a:srgbClr val="1B3A6B"/>
                </a:solidFill>
                <a:effectLst/>
                <a:uLnTx/>
                <a:uFillTx/>
                <a:latin typeface="Arial"/>
                <a:ea typeface="+mn-ea"/>
                <a:cs typeface="+mn-cs"/>
              </a:rPr>
              <a:t>; ICC, International consensus classification; MF, myelofibrosis; RBC, red blood cell. </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1. Tefferi A, et al. </a:t>
            </a:r>
            <a:r>
              <a:rPr kumimoji="0" lang="en-US" sz="900" b="0" i="1" u="none" strike="noStrike" kern="1200" cap="none" spc="0" normalizeH="0" baseline="0" noProof="0" dirty="0">
                <a:ln>
                  <a:noFill/>
                </a:ln>
                <a:solidFill>
                  <a:srgbClr val="1B3A6B"/>
                </a:solidFill>
                <a:effectLst/>
                <a:uLnTx/>
                <a:uFillTx/>
                <a:latin typeface="Arial"/>
                <a:ea typeface="+mn-ea"/>
                <a:cs typeface="+mn-cs"/>
              </a:rPr>
              <a:t>Am J Hematol </a:t>
            </a:r>
            <a:r>
              <a:rPr kumimoji="0" lang="en-US" sz="900" b="0" i="0" u="none" strike="noStrike" kern="1200" cap="none" spc="0" normalizeH="0" baseline="0" noProof="0" dirty="0">
                <a:ln>
                  <a:noFill/>
                </a:ln>
                <a:solidFill>
                  <a:srgbClr val="1B3A6B"/>
                </a:solidFill>
                <a:effectLst/>
                <a:uLnTx/>
                <a:uFillTx/>
                <a:latin typeface="Arial"/>
                <a:ea typeface="+mn-ea"/>
                <a:cs typeface="+mn-cs"/>
              </a:rPr>
              <a:t>2023;98:801–821; 2. Verstovsek S, et al. </a:t>
            </a:r>
            <a:r>
              <a:rPr kumimoji="0" lang="en-US" sz="900" b="0" i="1" u="none" strike="noStrike" kern="1200" cap="none" spc="0" normalizeH="0" baseline="0" noProof="0" dirty="0">
                <a:ln>
                  <a:noFill/>
                </a:ln>
                <a:solidFill>
                  <a:srgbClr val="1B3A6B"/>
                </a:solidFill>
                <a:effectLst/>
                <a:uLnTx/>
                <a:uFillTx/>
                <a:latin typeface="Arial"/>
                <a:ea typeface="+mn-ea"/>
                <a:cs typeface="+mn-cs"/>
              </a:rPr>
              <a:t>Cancer</a:t>
            </a:r>
            <a:r>
              <a:rPr kumimoji="0" lang="en-US" sz="900" b="0" i="0" u="none" strike="noStrike" kern="1200" cap="none" spc="0" normalizeH="0" baseline="0" noProof="0" dirty="0">
                <a:ln>
                  <a:noFill/>
                </a:ln>
                <a:solidFill>
                  <a:srgbClr val="1B3A6B"/>
                </a:solidFill>
                <a:effectLst/>
                <a:uLnTx/>
                <a:uFillTx/>
                <a:latin typeface="Arial"/>
                <a:ea typeface="+mn-ea"/>
                <a:cs typeface="+mn-cs"/>
              </a:rPr>
              <a:t> 2023;129:1681-1690;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3. Breccia M, et al. </a:t>
            </a:r>
            <a:r>
              <a:rPr kumimoji="0" lang="en-US" sz="900" b="0" i="1" u="none" strike="noStrike" kern="1200" cap="none" spc="0" normalizeH="0" baseline="0" noProof="0" dirty="0">
                <a:ln>
                  <a:noFill/>
                </a:ln>
                <a:solidFill>
                  <a:srgbClr val="1B3A6B"/>
                </a:solidFill>
                <a:effectLst/>
                <a:uLnTx/>
                <a:uFillTx/>
                <a:latin typeface="Arial"/>
                <a:ea typeface="+mn-ea"/>
                <a:cs typeface="+mn-cs"/>
              </a:rPr>
              <a:t>Front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2024;14:1382872; 4. Mughal TI, et al. </a:t>
            </a:r>
            <a:r>
              <a:rPr kumimoji="0" lang="en-US" sz="900" b="0" i="1" u="none" strike="noStrike" kern="1200" cap="none" spc="0" normalizeH="0" baseline="0" noProof="0" dirty="0">
                <a:ln>
                  <a:noFill/>
                </a:ln>
                <a:solidFill>
                  <a:srgbClr val="1B3A6B"/>
                </a:solidFill>
                <a:effectLst/>
                <a:uLnTx/>
                <a:uFillTx/>
                <a:latin typeface="Arial"/>
                <a:ea typeface="+mn-ea"/>
                <a:cs typeface="+mn-cs"/>
              </a:rPr>
              <a:t>Int J Gen Med </a:t>
            </a:r>
            <a:r>
              <a:rPr kumimoji="0" lang="en-US" sz="900" b="0" i="0" u="none" strike="noStrike" kern="1200" cap="none" spc="0" normalizeH="0" baseline="0" noProof="0" dirty="0">
                <a:ln>
                  <a:noFill/>
                </a:ln>
                <a:solidFill>
                  <a:srgbClr val="1B3A6B"/>
                </a:solidFill>
                <a:effectLst/>
                <a:uLnTx/>
                <a:uFillTx/>
                <a:latin typeface="Arial"/>
                <a:ea typeface="+mn-ea"/>
                <a:cs typeface="+mn-cs"/>
              </a:rPr>
              <a:t>2014;7:89–101; 5. O'Sullivan JM, et al. </a:t>
            </a:r>
            <a:r>
              <a:rPr kumimoji="0" lang="en-US" sz="900" b="0" i="1" u="none" strike="noStrike" kern="1200" cap="none" spc="0" normalizeH="0" baseline="0" noProof="0" dirty="0">
                <a:ln>
                  <a:noFill/>
                </a:ln>
                <a:solidFill>
                  <a:srgbClr val="1B3A6B"/>
                </a:solidFill>
                <a:effectLst/>
                <a:uLnTx/>
                <a:uFillTx/>
                <a:latin typeface="Arial"/>
                <a:ea typeface="+mn-ea"/>
                <a:cs typeface="+mn-cs"/>
              </a:rPr>
              <a:t>Clin Adv Hematol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2018;16:121–131.</a:t>
            </a:r>
          </a:p>
        </p:txBody>
      </p:sp>
      <p:sp>
        <p:nvSpPr>
          <p:cNvPr id="11" name="Inhaltsplatzhalter 2">
            <a:extLst>
              <a:ext uri="{FF2B5EF4-FFF2-40B4-BE49-F238E27FC236}">
                <a16:creationId xmlns:a16="http://schemas.microsoft.com/office/drawing/2014/main" id="{CA61198E-B364-950F-AD1D-5CA8A4D8D1ED}"/>
              </a:ext>
            </a:extLst>
          </p:cNvPr>
          <p:cNvSpPr txBox="1">
            <a:spLocks/>
          </p:cNvSpPr>
          <p:nvPr/>
        </p:nvSpPr>
        <p:spPr>
          <a:xfrm>
            <a:off x="503239" y="1635103"/>
            <a:ext cx="4253095" cy="4245799"/>
          </a:xfrm>
          <a:prstGeom prst="rect">
            <a:avLst/>
          </a:prstGeom>
        </p:spPr>
        <p:txBody>
          <a:bodyPr/>
          <a:lstStyle>
            <a:lvl1pPr marL="0" indent="0" algn="l" defTabSz="914400" rtl="0" eaLnBrk="1" latinLnBrk="0" hangingPunct="1">
              <a:lnSpc>
                <a:spcPct val="95000"/>
              </a:lnSpc>
              <a:spcBef>
                <a:spcPts val="12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95000"/>
              </a:lnSpc>
              <a:spcBef>
                <a:spcPts val="800"/>
              </a:spcBef>
              <a:buFont typeface="Arial" panose="020B0604020202020204" pitchFamily="34" charset="0"/>
              <a:buNone/>
              <a:defRPr sz="1800" kern="1200">
                <a:solidFill>
                  <a:schemeClr val="tx1"/>
                </a:solidFill>
                <a:latin typeface="+mn-lt"/>
                <a:ea typeface="+mn-ea"/>
                <a:cs typeface="+mn-cs"/>
              </a:defRPr>
            </a:lvl2pPr>
            <a:lvl3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450000" indent="-270000" algn="l" defTabSz="914400" rtl="0" eaLnBrk="1" latinLnBrk="0" hangingPunct="1">
              <a:lnSpc>
                <a:spcPct val="95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20000" indent="-270000" algn="l" defTabSz="914400" rtl="0" eaLnBrk="1" latinLnBrk="0" hangingPunct="1">
              <a:lnSpc>
                <a:spcPct val="95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720000" indent="-270000" algn="l" defTabSz="914400"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6pPr>
            <a:lvl7pPr marL="720000" indent="-270000" algn="l" defTabSz="914400"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7pPr>
            <a:lvl8pPr marL="720000" indent="-270000" algn="l" defTabSz="914400"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8pPr>
            <a:lvl9pPr marL="720000" indent="-270000" algn="l" defTabSz="914400"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1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endParaRPr>
          </a:p>
        </p:txBody>
      </p:sp>
      <p:pic>
        <p:nvPicPr>
          <p:cNvPr id="18" name="Graphic 142">
            <a:extLst>
              <a:ext uri="{FF2B5EF4-FFF2-40B4-BE49-F238E27FC236}">
                <a16:creationId xmlns:a16="http://schemas.microsoft.com/office/drawing/2014/main" id="{28362136-041C-1714-EA98-64C6C29AEA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02" y="1455768"/>
            <a:ext cx="1688655" cy="4404011"/>
          </a:xfrm>
          <a:prstGeom prst="rect">
            <a:avLst/>
          </a:prstGeom>
        </p:spPr>
      </p:pic>
      <p:pic>
        <p:nvPicPr>
          <p:cNvPr id="19" name="Graphic 144">
            <a:extLst>
              <a:ext uri="{FF2B5EF4-FFF2-40B4-BE49-F238E27FC236}">
                <a16:creationId xmlns:a16="http://schemas.microsoft.com/office/drawing/2014/main" id="{8EEC5305-EABA-1940-C4E6-3BA5B3C46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846" y="2919055"/>
            <a:ext cx="270940" cy="302501"/>
          </a:xfrm>
          <a:prstGeom prst="rect">
            <a:avLst/>
          </a:prstGeom>
        </p:spPr>
      </p:pic>
      <p:grpSp>
        <p:nvGrpSpPr>
          <p:cNvPr id="21" name="Graphic 37">
            <a:extLst>
              <a:ext uri="{FF2B5EF4-FFF2-40B4-BE49-F238E27FC236}">
                <a16:creationId xmlns:a16="http://schemas.microsoft.com/office/drawing/2014/main" id="{C9AFCE8F-3E3A-AF81-CC31-18CDD7291DDC}"/>
              </a:ext>
            </a:extLst>
          </p:cNvPr>
          <p:cNvGrpSpPr/>
          <p:nvPr/>
        </p:nvGrpSpPr>
        <p:grpSpPr>
          <a:xfrm rot="21400523">
            <a:off x="1104991" y="3851079"/>
            <a:ext cx="155291" cy="616856"/>
            <a:chOff x="3290866" y="1957402"/>
            <a:chExt cx="121885" cy="484158"/>
          </a:xfrm>
          <a:solidFill>
            <a:schemeClr val="tx2"/>
          </a:solidFill>
        </p:grpSpPr>
        <p:sp>
          <p:nvSpPr>
            <p:cNvPr id="22" name="Freeform: Shape 147">
              <a:extLst>
                <a:ext uri="{FF2B5EF4-FFF2-40B4-BE49-F238E27FC236}">
                  <a16:creationId xmlns:a16="http://schemas.microsoft.com/office/drawing/2014/main" id="{D5E5C08B-6281-3CBB-AB7C-826721DB6798}"/>
                </a:ext>
              </a:extLst>
            </p:cNvPr>
            <p:cNvSpPr/>
            <p:nvPr/>
          </p:nvSpPr>
          <p:spPr>
            <a:xfrm>
              <a:off x="3291141" y="1957402"/>
              <a:ext cx="121610" cy="484156"/>
            </a:xfrm>
            <a:custGeom>
              <a:avLst/>
              <a:gdLst>
                <a:gd name="connsiteX0" fmla="*/ 38780 w 121610"/>
                <a:gd name="connsiteY0" fmla="*/ 45574 h 484156"/>
                <a:gd name="connsiteX1" fmla="*/ 7171 w 121610"/>
                <a:gd name="connsiteY1" fmla="*/ 16027 h 484156"/>
                <a:gd name="connsiteX2" fmla="*/ 45445 w 121610"/>
                <a:gd name="connsiteY2" fmla="*/ 14927 h 484156"/>
                <a:gd name="connsiteX3" fmla="*/ 98220 w 121610"/>
                <a:gd name="connsiteY3" fmla="*/ 4620 h 484156"/>
                <a:gd name="connsiteX4" fmla="*/ 115192 w 121610"/>
                <a:gd name="connsiteY4" fmla="*/ 47636 h 484156"/>
                <a:gd name="connsiteX5" fmla="*/ 58296 w 121610"/>
                <a:gd name="connsiteY5" fmla="*/ 266771 h 484156"/>
                <a:gd name="connsiteX6" fmla="*/ 89012 w 121610"/>
                <a:gd name="connsiteY6" fmla="*/ 415198 h 484156"/>
                <a:gd name="connsiteX7" fmla="*/ 61525 w 121610"/>
                <a:gd name="connsiteY7" fmla="*/ 476080 h 484156"/>
                <a:gd name="connsiteX8" fmla="*/ 27167 w 121610"/>
                <a:gd name="connsiteY8" fmla="*/ 414785 h 484156"/>
                <a:gd name="connsiteX9" fmla="*/ 38780 w 121610"/>
                <a:gd name="connsiteY9" fmla="*/ 45574 h 48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10" h="484156">
                  <a:moveTo>
                    <a:pt x="38780" y="45574"/>
                  </a:moveTo>
                  <a:cubicBezTo>
                    <a:pt x="38780" y="45574"/>
                    <a:pt x="-21896" y="59318"/>
                    <a:pt x="7171" y="16027"/>
                  </a:cubicBezTo>
                  <a:cubicBezTo>
                    <a:pt x="23525" y="-8436"/>
                    <a:pt x="30809" y="-2389"/>
                    <a:pt x="45445" y="14927"/>
                  </a:cubicBezTo>
                  <a:cubicBezTo>
                    <a:pt x="69909" y="43994"/>
                    <a:pt x="84477" y="-9673"/>
                    <a:pt x="98220" y="4620"/>
                  </a:cubicBezTo>
                  <a:cubicBezTo>
                    <a:pt x="111963" y="18913"/>
                    <a:pt x="130379" y="37397"/>
                    <a:pt x="115192" y="47636"/>
                  </a:cubicBezTo>
                  <a:cubicBezTo>
                    <a:pt x="102411" y="56157"/>
                    <a:pt x="62693" y="101440"/>
                    <a:pt x="58296" y="266771"/>
                  </a:cubicBezTo>
                  <a:cubicBezTo>
                    <a:pt x="56990" y="315834"/>
                    <a:pt x="76780" y="367715"/>
                    <a:pt x="89012" y="415198"/>
                  </a:cubicBezTo>
                  <a:cubicBezTo>
                    <a:pt x="94372" y="435813"/>
                    <a:pt x="92035" y="460550"/>
                    <a:pt x="61525" y="476080"/>
                  </a:cubicBezTo>
                  <a:cubicBezTo>
                    <a:pt x="24" y="507002"/>
                    <a:pt x="12462" y="437943"/>
                    <a:pt x="27167" y="414785"/>
                  </a:cubicBezTo>
                  <a:cubicBezTo>
                    <a:pt x="41873" y="391628"/>
                    <a:pt x="38780" y="45574"/>
                    <a:pt x="38780" y="45574"/>
                  </a:cubicBezTo>
                  <a:close/>
                </a:path>
              </a:pathLst>
            </a:custGeom>
            <a:grpFill/>
            <a:ln w="6350" cap="flat">
              <a:solidFill>
                <a:srgbClr val="1B3A6B"/>
              </a:solidFill>
              <a:prstDash val="solid"/>
              <a:miter/>
            </a:ln>
          </p:spPr>
          <p:txBody>
            <a:bodyPr rtlCol="0" anchor="ct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23" name="Freeform: Shape 148">
              <a:extLst>
                <a:ext uri="{FF2B5EF4-FFF2-40B4-BE49-F238E27FC236}">
                  <a16:creationId xmlns:a16="http://schemas.microsoft.com/office/drawing/2014/main" id="{1F24B71B-75F9-EFC4-9B4A-FB57CCB2A4E6}"/>
                </a:ext>
              </a:extLst>
            </p:cNvPr>
            <p:cNvSpPr/>
            <p:nvPr/>
          </p:nvSpPr>
          <p:spPr>
            <a:xfrm>
              <a:off x="3314829" y="2013391"/>
              <a:ext cx="83215" cy="428169"/>
            </a:xfrm>
            <a:custGeom>
              <a:avLst/>
              <a:gdLst>
                <a:gd name="connsiteX0" fmla="*/ 37632 w 83215"/>
                <a:gd name="connsiteY0" fmla="*/ 420091 h 428169"/>
                <a:gd name="connsiteX1" fmla="*/ 65118 w 83215"/>
                <a:gd name="connsiteY1" fmla="*/ 359208 h 428169"/>
                <a:gd name="connsiteX2" fmla="*/ 34402 w 83215"/>
                <a:gd name="connsiteY2" fmla="*/ 210782 h 428169"/>
                <a:gd name="connsiteX3" fmla="*/ 82503 w 83215"/>
                <a:gd name="connsiteY3" fmla="*/ -245 h 428169"/>
                <a:gd name="connsiteX4" fmla="*/ 43954 w 83215"/>
                <a:gd name="connsiteY4" fmla="*/ 70532 h 428169"/>
                <a:gd name="connsiteX5" fmla="*/ 51650 w 83215"/>
                <a:gd name="connsiteY5" fmla="*/ 364637 h 428169"/>
                <a:gd name="connsiteX6" fmla="*/ 36120 w 83215"/>
                <a:gd name="connsiteY6" fmla="*/ 405867 h 428169"/>
                <a:gd name="connsiteX7" fmla="*/ -712 w 83215"/>
                <a:gd name="connsiteY7" fmla="*/ 424351 h 428169"/>
                <a:gd name="connsiteX8" fmla="*/ 37632 w 83215"/>
                <a:gd name="connsiteY8" fmla="*/ 420091 h 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15" h="428169">
                  <a:moveTo>
                    <a:pt x="37632" y="420091"/>
                  </a:moveTo>
                  <a:cubicBezTo>
                    <a:pt x="68348" y="404561"/>
                    <a:pt x="70684" y="379961"/>
                    <a:pt x="65118" y="359208"/>
                  </a:cubicBezTo>
                  <a:cubicBezTo>
                    <a:pt x="52887" y="311726"/>
                    <a:pt x="33096" y="259845"/>
                    <a:pt x="34402" y="210782"/>
                  </a:cubicBezTo>
                  <a:cubicBezTo>
                    <a:pt x="38044" y="73900"/>
                    <a:pt x="65874" y="19339"/>
                    <a:pt x="82503" y="-245"/>
                  </a:cubicBezTo>
                  <a:cubicBezTo>
                    <a:pt x="69997" y="11780"/>
                    <a:pt x="55910" y="33082"/>
                    <a:pt x="43954" y="70532"/>
                  </a:cubicBezTo>
                  <a:cubicBezTo>
                    <a:pt x="14268" y="163505"/>
                    <a:pt x="37082" y="342785"/>
                    <a:pt x="51650" y="364637"/>
                  </a:cubicBezTo>
                  <a:cubicBezTo>
                    <a:pt x="66218" y="386489"/>
                    <a:pt x="51650" y="409715"/>
                    <a:pt x="36120" y="405867"/>
                  </a:cubicBezTo>
                  <a:cubicBezTo>
                    <a:pt x="20590" y="402019"/>
                    <a:pt x="22377" y="430330"/>
                    <a:pt x="-712" y="424351"/>
                  </a:cubicBezTo>
                  <a:cubicBezTo>
                    <a:pt x="6572" y="429642"/>
                    <a:pt x="18529" y="429711"/>
                    <a:pt x="37632" y="420091"/>
                  </a:cubicBezTo>
                  <a:close/>
                </a:path>
              </a:pathLst>
            </a:custGeom>
            <a:grpFill/>
            <a:ln w="6350" cap="flat">
              <a:solidFill>
                <a:srgbClr val="1B3A6B"/>
              </a:solidFill>
              <a:prstDash val="solid"/>
              <a:miter/>
            </a:ln>
          </p:spPr>
          <p:txBody>
            <a:bodyPr rtlCol="0" anchor="ct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
          <p:nvSpPr>
            <p:cNvPr id="24" name="Freeform: Shape 149">
              <a:extLst>
                <a:ext uri="{FF2B5EF4-FFF2-40B4-BE49-F238E27FC236}">
                  <a16:creationId xmlns:a16="http://schemas.microsoft.com/office/drawing/2014/main" id="{7DB91A2C-16F8-3BCB-586A-E1F25AA8A666}"/>
                </a:ext>
              </a:extLst>
            </p:cNvPr>
            <p:cNvSpPr/>
            <p:nvPr/>
          </p:nvSpPr>
          <p:spPr>
            <a:xfrm>
              <a:off x="3290866" y="1957402"/>
              <a:ext cx="104566" cy="81826"/>
            </a:xfrm>
            <a:custGeom>
              <a:avLst/>
              <a:gdLst>
                <a:gd name="connsiteX0" fmla="*/ 63106 w 104566"/>
                <a:gd name="connsiteY0" fmla="*/ 35542 h 81826"/>
                <a:gd name="connsiteX1" fmla="*/ 103854 w 104566"/>
                <a:gd name="connsiteY1" fmla="*/ 10460 h 81826"/>
                <a:gd name="connsiteX2" fmla="*/ 98220 w 104566"/>
                <a:gd name="connsiteY2" fmla="*/ 4620 h 81826"/>
                <a:gd name="connsiteX3" fmla="*/ 45446 w 104566"/>
                <a:gd name="connsiteY3" fmla="*/ 14927 h 81826"/>
                <a:gd name="connsiteX4" fmla="*/ 7171 w 104566"/>
                <a:gd name="connsiteY4" fmla="*/ 16027 h 81826"/>
                <a:gd name="connsiteX5" fmla="*/ 38780 w 104566"/>
                <a:gd name="connsiteY5" fmla="*/ 45574 h 81826"/>
                <a:gd name="connsiteX6" fmla="*/ 38780 w 104566"/>
                <a:gd name="connsiteY6" fmla="*/ 81581 h 81826"/>
                <a:gd name="connsiteX7" fmla="*/ 63106 w 104566"/>
                <a:gd name="connsiteY7" fmla="*/ 35542 h 8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66" h="81826">
                  <a:moveTo>
                    <a:pt x="63106" y="35542"/>
                  </a:moveTo>
                  <a:cubicBezTo>
                    <a:pt x="83240" y="44200"/>
                    <a:pt x="85645" y="-1221"/>
                    <a:pt x="103854" y="10460"/>
                  </a:cubicBezTo>
                  <a:lnTo>
                    <a:pt x="98220" y="4620"/>
                  </a:lnTo>
                  <a:cubicBezTo>
                    <a:pt x="84476" y="-9673"/>
                    <a:pt x="69909" y="43994"/>
                    <a:pt x="45446" y="14927"/>
                  </a:cubicBezTo>
                  <a:cubicBezTo>
                    <a:pt x="30809" y="-2389"/>
                    <a:pt x="23525" y="-8436"/>
                    <a:pt x="7171" y="16027"/>
                  </a:cubicBezTo>
                  <a:cubicBezTo>
                    <a:pt x="-21896" y="59592"/>
                    <a:pt x="38780" y="45574"/>
                    <a:pt x="38780" y="45574"/>
                  </a:cubicBezTo>
                  <a:cubicBezTo>
                    <a:pt x="38780" y="45574"/>
                    <a:pt x="38780" y="59318"/>
                    <a:pt x="38780" y="81581"/>
                  </a:cubicBezTo>
                  <a:cubicBezTo>
                    <a:pt x="39193" y="81581"/>
                    <a:pt x="43247" y="26952"/>
                    <a:pt x="63106" y="35542"/>
                  </a:cubicBezTo>
                  <a:close/>
                </a:path>
              </a:pathLst>
            </a:custGeom>
            <a:grpFill/>
            <a:ln w="6350" cap="flat">
              <a:solidFill>
                <a:srgbClr val="1B3A6B"/>
              </a:solidFill>
              <a:prstDash val="solid"/>
              <a:miter/>
            </a:ln>
          </p:spPr>
          <p:txBody>
            <a:bodyPr rtlCol="0" anchor="ct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4267"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grpSp>
      <p:cxnSp>
        <p:nvCxnSpPr>
          <p:cNvPr id="33" name="Connector: Elbow 32">
            <a:extLst>
              <a:ext uri="{FF2B5EF4-FFF2-40B4-BE49-F238E27FC236}">
                <a16:creationId xmlns:a16="http://schemas.microsoft.com/office/drawing/2014/main" id="{E4CD74BE-C9EB-6584-6668-62730E116801}"/>
              </a:ext>
            </a:extLst>
          </p:cNvPr>
          <p:cNvCxnSpPr>
            <a:cxnSpLocks/>
          </p:cNvCxnSpPr>
          <p:nvPr/>
        </p:nvCxnSpPr>
        <p:spPr>
          <a:xfrm rot="16200000" flipH="1">
            <a:off x="1028734" y="4611202"/>
            <a:ext cx="1075372" cy="793271"/>
          </a:xfrm>
          <a:prstGeom prst="bentConnector2">
            <a:avLst/>
          </a:prstGeom>
          <a:ln>
            <a:solidFill>
              <a:srgbClr val="1B3A6B"/>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C89657AA-7AD1-9B75-68D0-0DCFFAE7C1FB}"/>
              </a:ext>
            </a:extLst>
          </p:cNvPr>
          <p:cNvCxnSpPr>
            <a:cxnSpLocks/>
            <a:stCxn id="19" idx="3"/>
          </p:cNvCxnSpPr>
          <p:nvPr/>
        </p:nvCxnSpPr>
        <p:spPr>
          <a:xfrm flipV="1">
            <a:off x="1169786" y="1883163"/>
            <a:ext cx="792108" cy="1187143"/>
          </a:xfrm>
          <a:prstGeom prst="bentConnector3">
            <a:avLst>
              <a:gd name="adj1" fmla="val 50000"/>
            </a:avLst>
          </a:prstGeom>
          <a:ln>
            <a:solidFill>
              <a:srgbClr val="1B3A6B"/>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6173B400-2E2C-E051-B5AE-7E1FE739505B}"/>
              </a:ext>
            </a:extLst>
          </p:cNvPr>
          <p:cNvGrpSpPr/>
          <p:nvPr/>
        </p:nvGrpSpPr>
        <p:grpSpPr>
          <a:xfrm>
            <a:off x="1961893" y="1417793"/>
            <a:ext cx="7139276" cy="898915"/>
            <a:chOff x="1961892" y="1503518"/>
            <a:chExt cx="7139276" cy="898914"/>
          </a:xfrm>
        </p:grpSpPr>
        <p:sp>
          <p:nvSpPr>
            <p:cNvPr id="9" name="Rectangle 8">
              <a:extLst>
                <a:ext uri="{FF2B5EF4-FFF2-40B4-BE49-F238E27FC236}">
                  <a16:creationId xmlns:a16="http://schemas.microsoft.com/office/drawing/2014/main" id="{A635B975-EE02-8FE7-9550-498641CC4031}"/>
                </a:ext>
              </a:extLst>
            </p:cNvPr>
            <p:cNvSpPr/>
            <p:nvPr/>
          </p:nvSpPr>
          <p:spPr>
            <a:xfrm>
              <a:off x="1961893" y="1535342"/>
              <a:ext cx="7139275" cy="867090"/>
            </a:xfrm>
            <a:prstGeom prst="rect">
              <a:avLst/>
            </a:prstGeom>
            <a:solidFill>
              <a:srgbClr val="0078AE">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B4633B9C-29C6-36C7-CC27-B5709E280399}"/>
                </a:ext>
              </a:extLst>
            </p:cNvPr>
            <p:cNvSpPr/>
            <p:nvPr/>
          </p:nvSpPr>
          <p:spPr>
            <a:xfrm>
              <a:off x="1961892" y="1503518"/>
              <a:ext cx="7139275" cy="291308"/>
            </a:xfrm>
            <a:prstGeom prst="rect">
              <a:avLst/>
            </a:prstGeom>
            <a:solidFill>
              <a:srgbClr val="0078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34" charset="-128"/>
                  <a:cs typeface="+mn-cs"/>
                </a:rPr>
                <a:t>Splenomegaly</a:t>
              </a:r>
              <a:r>
                <a:rPr kumimoji="0" lang="en-US" sz="1800" b="1" i="0" u="none" strike="noStrike" kern="0" cap="none" spc="0" normalizeH="0" baseline="30000" noProof="0" dirty="0">
                  <a:ln>
                    <a:noFill/>
                  </a:ln>
                  <a:solidFill>
                    <a:srgbClr val="FFFFFF"/>
                  </a:solidFill>
                  <a:effectLst/>
                  <a:uLnTx/>
                  <a:uFillTx/>
                  <a:latin typeface="Arial"/>
                  <a:ea typeface="ＭＳ Ｐゴシック" pitchFamily="34" charset="-128"/>
                  <a:cs typeface="+mn-cs"/>
                </a:rPr>
                <a:t>1</a:t>
              </a:r>
              <a:endParaRPr kumimoji="0" lang="en-US" sz="2000" b="0" i="0" u="none" strike="noStrike" kern="0" cap="none" spc="0" normalizeH="0" baseline="30000" noProof="0" dirty="0">
                <a:ln>
                  <a:noFill/>
                </a:ln>
                <a:solidFill>
                  <a:srgbClr val="FFFFFF"/>
                </a:solidFill>
                <a:effectLst/>
                <a:uLnTx/>
                <a:uFillTx/>
                <a:latin typeface="Arial" charset="0"/>
                <a:ea typeface="ＭＳ Ｐゴシック" pitchFamily="34" charset="-128"/>
                <a:cs typeface="+mn-cs"/>
              </a:endParaRPr>
            </a:p>
          </p:txBody>
        </p:sp>
      </p:grpSp>
      <p:grpSp>
        <p:nvGrpSpPr>
          <p:cNvPr id="37" name="Group 36">
            <a:extLst>
              <a:ext uri="{FF2B5EF4-FFF2-40B4-BE49-F238E27FC236}">
                <a16:creationId xmlns:a16="http://schemas.microsoft.com/office/drawing/2014/main" id="{606AC80C-B578-7244-507A-7A27674C0F6D}"/>
              </a:ext>
            </a:extLst>
          </p:cNvPr>
          <p:cNvGrpSpPr/>
          <p:nvPr/>
        </p:nvGrpSpPr>
        <p:grpSpPr>
          <a:xfrm>
            <a:off x="2127394" y="1760657"/>
            <a:ext cx="519615" cy="497887"/>
            <a:chOff x="7239486" y="1267696"/>
            <a:chExt cx="527621" cy="513673"/>
          </a:xfrm>
        </p:grpSpPr>
        <p:sp>
          <p:nvSpPr>
            <p:cNvPr id="38" name="Oval 152">
              <a:extLst>
                <a:ext uri="{FF2B5EF4-FFF2-40B4-BE49-F238E27FC236}">
                  <a16:creationId xmlns:a16="http://schemas.microsoft.com/office/drawing/2014/main" id="{C1353A7D-F016-D080-7764-FB47FF0D63A4}"/>
                </a:ext>
              </a:extLst>
            </p:cNvPr>
            <p:cNvSpPr/>
            <p:nvPr/>
          </p:nvSpPr>
          <p:spPr>
            <a:xfrm>
              <a:off x="7239486" y="1267696"/>
              <a:ext cx="527621" cy="513673"/>
            </a:xfrm>
            <a:prstGeom prst="ellipse">
              <a:avLst/>
            </a:prstGeom>
            <a:solidFill>
              <a:srgbClr val="313131"/>
            </a:solidFill>
            <a:ln w="12700" cap="flat" cmpd="sng" algn="ctr">
              <a:noFill/>
              <a:prstDash val="solid"/>
              <a:miter lim="800000"/>
            </a:ln>
            <a:effectLst/>
          </p:spPr>
          <p:txBody>
            <a:bodyPr rtlCol="0" anchor="ctr"/>
            <a:lstStyle/>
            <a:p>
              <a:pPr marL="0" marR="0" lvl="0" indent="0" algn="l" defTabSz="1219140" rtl="0" eaLnBrk="1" fontAlgn="auto" latinLnBrk="0" hangingPunct="1">
                <a:lnSpc>
                  <a:spcPct val="100000"/>
                </a:lnSpc>
                <a:spcBef>
                  <a:spcPts val="1067"/>
                </a:spcBef>
                <a:spcAft>
                  <a:spcPts val="1067"/>
                </a:spcAft>
                <a:buClrTx/>
                <a:buSzTx/>
                <a:buFontTx/>
                <a:buNone/>
                <a:tabLst/>
                <a:defRPr/>
              </a:pPr>
              <a:endParaRPr kumimoji="0" lang="en-US" sz="1956" b="0" i="0" u="none" strike="noStrike" kern="0" cap="none" spc="0" normalizeH="0" baseline="0" noProof="0" dirty="0">
                <a:ln>
                  <a:noFill/>
                </a:ln>
                <a:solidFill>
                  <a:prstClr val="white"/>
                </a:solidFill>
                <a:effectLst/>
                <a:uLnTx/>
                <a:uFillTx/>
                <a:latin typeface="Arial" panose="020B0604020202020204"/>
                <a:ea typeface="ＭＳ Ｐゴシック" pitchFamily="34" charset="-128"/>
                <a:cs typeface="+mn-cs"/>
              </a:endParaRPr>
            </a:p>
          </p:txBody>
        </p:sp>
        <p:grpSp>
          <p:nvGrpSpPr>
            <p:cNvPr id="39" name="Group 38">
              <a:extLst>
                <a:ext uri="{FF2B5EF4-FFF2-40B4-BE49-F238E27FC236}">
                  <a16:creationId xmlns:a16="http://schemas.microsoft.com/office/drawing/2014/main" id="{5E6C78FD-EFB1-35ED-7FF7-79B6EF169367}"/>
                </a:ext>
              </a:extLst>
            </p:cNvPr>
            <p:cNvGrpSpPr/>
            <p:nvPr/>
          </p:nvGrpSpPr>
          <p:grpSpPr>
            <a:xfrm>
              <a:off x="7333993" y="1342114"/>
              <a:ext cx="338606" cy="382916"/>
              <a:chOff x="6521451" y="1068388"/>
              <a:chExt cx="812800" cy="919163"/>
            </a:xfrm>
            <a:solidFill>
              <a:schemeClr val="bg1"/>
            </a:solidFill>
          </p:grpSpPr>
          <p:sp>
            <p:nvSpPr>
              <p:cNvPr id="40" name="Freeform 130">
                <a:extLst>
                  <a:ext uri="{FF2B5EF4-FFF2-40B4-BE49-F238E27FC236}">
                    <a16:creationId xmlns:a16="http://schemas.microsoft.com/office/drawing/2014/main" id="{75933397-3648-A1F8-3489-A9D6B0811E27}"/>
                  </a:ext>
                </a:extLst>
              </p:cNvPr>
              <p:cNvSpPr>
                <a:spLocks noEditPoints="1"/>
              </p:cNvSpPr>
              <p:nvPr/>
            </p:nvSpPr>
            <p:spPr bwMode="auto">
              <a:xfrm>
                <a:off x="6521451" y="1068388"/>
                <a:ext cx="812800" cy="919163"/>
              </a:xfrm>
              <a:custGeom>
                <a:avLst/>
                <a:gdLst>
                  <a:gd name="T0" fmla="*/ 70 w 423"/>
                  <a:gd name="T1" fmla="*/ 212 h 479"/>
                  <a:gd name="T2" fmla="*/ 67 w 423"/>
                  <a:gd name="T3" fmla="*/ 236 h 479"/>
                  <a:gd name="T4" fmla="*/ 62 w 423"/>
                  <a:gd name="T5" fmla="*/ 248 h 479"/>
                  <a:gd name="T6" fmla="*/ 37 w 423"/>
                  <a:gd name="T7" fmla="*/ 307 h 479"/>
                  <a:gd name="T8" fmla="*/ 87 w 423"/>
                  <a:gd name="T9" fmla="*/ 282 h 479"/>
                  <a:gd name="T10" fmla="*/ 129 w 423"/>
                  <a:gd name="T11" fmla="*/ 288 h 479"/>
                  <a:gd name="T12" fmla="*/ 165 w 423"/>
                  <a:gd name="T13" fmla="*/ 320 h 479"/>
                  <a:gd name="T14" fmla="*/ 165 w 423"/>
                  <a:gd name="T15" fmla="*/ 306 h 479"/>
                  <a:gd name="T16" fmla="*/ 129 w 423"/>
                  <a:gd name="T17" fmla="*/ 277 h 479"/>
                  <a:gd name="T18" fmla="*/ 88 w 423"/>
                  <a:gd name="T19" fmla="*/ 271 h 479"/>
                  <a:gd name="T20" fmla="*/ 14 w 423"/>
                  <a:gd name="T21" fmla="*/ 284 h 479"/>
                  <a:gd name="T22" fmla="*/ 78 w 423"/>
                  <a:gd name="T23" fmla="*/ 237 h 479"/>
                  <a:gd name="T24" fmla="*/ 81 w 423"/>
                  <a:gd name="T25" fmla="*/ 206 h 479"/>
                  <a:gd name="T26" fmla="*/ 94 w 423"/>
                  <a:gd name="T27" fmla="*/ 165 h 479"/>
                  <a:gd name="T28" fmla="*/ 94 w 423"/>
                  <a:gd name="T29" fmla="*/ 173 h 479"/>
                  <a:gd name="T30" fmla="*/ 119 w 423"/>
                  <a:gd name="T31" fmla="*/ 191 h 479"/>
                  <a:gd name="T32" fmla="*/ 135 w 423"/>
                  <a:gd name="T33" fmla="*/ 189 h 479"/>
                  <a:gd name="T34" fmla="*/ 145 w 423"/>
                  <a:gd name="T35" fmla="*/ 185 h 479"/>
                  <a:gd name="T36" fmla="*/ 138 w 423"/>
                  <a:gd name="T37" fmla="*/ 191 h 479"/>
                  <a:gd name="T38" fmla="*/ 92 w 423"/>
                  <a:gd name="T39" fmla="*/ 200 h 479"/>
                  <a:gd name="T40" fmla="*/ 91 w 423"/>
                  <a:gd name="T41" fmla="*/ 239 h 479"/>
                  <a:gd name="T42" fmla="*/ 90 w 423"/>
                  <a:gd name="T43" fmla="*/ 254 h 479"/>
                  <a:gd name="T44" fmla="*/ 131 w 423"/>
                  <a:gd name="T45" fmla="*/ 263 h 479"/>
                  <a:gd name="T46" fmla="*/ 156 w 423"/>
                  <a:gd name="T47" fmla="*/ 246 h 479"/>
                  <a:gd name="T48" fmla="*/ 157 w 423"/>
                  <a:gd name="T49" fmla="*/ 221 h 479"/>
                  <a:gd name="T50" fmla="*/ 168 w 423"/>
                  <a:gd name="T51" fmla="*/ 204 h 479"/>
                  <a:gd name="T52" fmla="*/ 166 w 423"/>
                  <a:gd name="T53" fmla="*/ 222 h 479"/>
                  <a:gd name="T54" fmla="*/ 186 w 423"/>
                  <a:gd name="T55" fmla="*/ 226 h 479"/>
                  <a:gd name="T56" fmla="*/ 171 w 423"/>
                  <a:gd name="T57" fmla="*/ 249 h 479"/>
                  <a:gd name="T58" fmla="*/ 173 w 423"/>
                  <a:gd name="T59" fmla="*/ 300 h 479"/>
                  <a:gd name="T60" fmla="*/ 186 w 423"/>
                  <a:gd name="T61" fmla="*/ 310 h 479"/>
                  <a:gd name="T62" fmla="*/ 202 w 423"/>
                  <a:gd name="T63" fmla="*/ 317 h 479"/>
                  <a:gd name="T64" fmla="*/ 213 w 423"/>
                  <a:gd name="T65" fmla="*/ 318 h 479"/>
                  <a:gd name="T66" fmla="*/ 189 w 423"/>
                  <a:gd name="T67" fmla="*/ 319 h 479"/>
                  <a:gd name="T68" fmla="*/ 145 w 423"/>
                  <a:gd name="T69" fmla="*/ 227 h 479"/>
                  <a:gd name="T70" fmla="*/ 136 w 423"/>
                  <a:gd name="T71" fmla="*/ 204 h 479"/>
                  <a:gd name="T72" fmla="*/ 151 w 423"/>
                  <a:gd name="T73" fmla="*/ 198 h 479"/>
                  <a:gd name="T74" fmla="*/ 145 w 423"/>
                  <a:gd name="T75" fmla="*/ 220 h 479"/>
                  <a:gd name="T76" fmla="*/ 104 w 423"/>
                  <a:gd name="T77" fmla="*/ 229 h 479"/>
                  <a:gd name="T78" fmla="*/ 138 w 423"/>
                  <a:gd name="T79" fmla="*/ 250 h 479"/>
                  <a:gd name="T80" fmla="*/ 103 w 423"/>
                  <a:gd name="T81" fmla="*/ 245 h 479"/>
                  <a:gd name="T82" fmla="*/ 136 w 423"/>
                  <a:gd name="T83" fmla="*/ 177 h 479"/>
                  <a:gd name="T84" fmla="*/ 120 w 423"/>
                  <a:gd name="T85" fmla="*/ 179 h 479"/>
                  <a:gd name="T86" fmla="*/ 124 w 423"/>
                  <a:gd name="T87" fmla="*/ 159 h 479"/>
                  <a:gd name="T88" fmla="*/ 214 w 423"/>
                  <a:gd name="T89" fmla="*/ 305 h 479"/>
                  <a:gd name="T90" fmla="*/ 204 w 423"/>
                  <a:gd name="T91" fmla="*/ 306 h 479"/>
                  <a:gd name="T92" fmla="*/ 188 w 423"/>
                  <a:gd name="T93" fmla="*/ 298 h 479"/>
                  <a:gd name="T94" fmla="*/ 182 w 423"/>
                  <a:gd name="T95" fmla="*/ 253 h 479"/>
                  <a:gd name="T96" fmla="*/ 208 w 423"/>
                  <a:gd name="T97" fmla="*/ 266 h 479"/>
                  <a:gd name="T98" fmla="*/ 201 w 423"/>
                  <a:gd name="T99" fmla="*/ 333 h 479"/>
                  <a:gd name="T100" fmla="*/ 223 w 423"/>
                  <a:gd name="T101" fmla="*/ 378 h 479"/>
                  <a:gd name="T102" fmla="*/ 254 w 423"/>
                  <a:gd name="T103" fmla="*/ 431 h 479"/>
                  <a:gd name="T104" fmla="*/ 224 w 423"/>
                  <a:gd name="T105" fmla="*/ 294 h 479"/>
                  <a:gd name="T106" fmla="*/ 180 w 423"/>
                  <a:gd name="T107" fmla="*/ 199 h 479"/>
                  <a:gd name="T108" fmla="*/ 108 w 423"/>
                  <a:gd name="T109" fmla="*/ 137 h 479"/>
                  <a:gd name="T110" fmla="*/ 77 w 423"/>
                  <a:gd name="T111" fmla="*/ 76 h 479"/>
                  <a:gd name="T112" fmla="*/ 71 w 423"/>
                  <a:gd name="T113" fmla="*/ 76 h 479"/>
                  <a:gd name="T114" fmla="*/ 100 w 423"/>
                  <a:gd name="T115" fmla="*/ 140 h 479"/>
                  <a:gd name="T116" fmla="*/ 122 w 423"/>
                  <a:gd name="T117" fmla="*/ 17 h 479"/>
                  <a:gd name="T118" fmla="*/ 177 w 423"/>
                  <a:gd name="T119" fmla="*/ 1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79">
                    <a:moveTo>
                      <a:pt x="338" y="71"/>
                    </a:moveTo>
                    <a:cubicBezTo>
                      <a:pt x="299" y="26"/>
                      <a:pt x="250" y="2"/>
                      <a:pt x="197" y="0"/>
                    </a:cubicBezTo>
                    <a:cubicBezTo>
                      <a:pt x="193" y="0"/>
                      <a:pt x="189" y="0"/>
                      <a:pt x="185" y="0"/>
                    </a:cubicBezTo>
                    <a:cubicBezTo>
                      <a:pt x="168" y="0"/>
                      <a:pt x="137" y="1"/>
                      <a:pt x="111" y="8"/>
                    </a:cubicBezTo>
                    <a:cubicBezTo>
                      <a:pt x="76" y="18"/>
                      <a:pt x="34" y="37"/>
                      <a:pt x="27" y="97"/>
                    </a:cubicBezTo>
                    <a:cubicBezTo>
                      <a:pt x="26" y="108"/>
                      <a:pt x="27" y="131"/>
                      <a:pt x="34" y="147"/>
                    </a:cubicBezTo>
                    <a:cubicBezTo>
                      <a:pt x="40" y="159"/>
                      <a:pt x="51" y="180"/>
                      <a:pt x="69" y="193"/>
                    </a:cubicBezTo>
                    <a:cubicBezTo>
                      <a:pt x="69" y="194"/>
                      <a:pt x="70" y="194"/>
                      <a:pt x="70" y="194"/>
                    </a:cubicBezTo>
                    <a:cubicBezTo>
                      <a:pt x="70" y="194"/>
                      <a:pt x="70" y="194"/>
                      <a:pt x="70" y="194"/>
                    </a:cubicBezTo>
                    <a:cubicBezTo>
                      <a:pt x="70" y="196"/>
                      <a:pt x="70" y="198"/>
                      <a:pt x="70" y="200"/>
                    </a:cubicBezTo>
                    <a:cubicBezTo>
                      <a:pt x="70" y="202"/>
                      <a:pt x="70" y="203"/>
                      <a:pt x="70" y="204"/>
                    </a:cubicBezTo>
                    <a:cubicBezTo>
                      <a:pt x="70" y="205"/>
                      <a:pt x="70" y="206"/>
                      <a:pt x="70" y="206"/>
                    </a:cubicBezTo>
                    <a:cubicBezTo>
                      <a:pt x="70" y="212"/>
                      <a:pt x="70" y="212"/>
                      <a:pt x="70" y="212"/>
                    </a:cubicBezTo>
                    <a:cubicBezTo>
                      <a:pt x="70" y="217"/>
                      <a:pt x="70" y="217"/>
                      <a:pt x="70" y="217"/>
                    </a:cubicBezTo>
                    <a:cubicBezTo>
                      <a:pt x="70" y="218"/>
                      <a:pt x="70" y="219"/>
                      <a:pt x="70" y="220"/>
                    </a:cubicBezTo>
                    <a:cubicBezTo>
                      <a:pt x="70" y="221"/>
                      <a:pt x="69" y="221"/>
                      <a:pt x="69" y="222"/>
                    </a:cubicBezTo>
                    <a:cubicBezTo>
                      <a:pt x="69" y="222"/>
                      <a:pt x="69" y="223"/>
                      <a:pt x="69" y="224"/>
                    </a:cubicBezTo>
                    <a:cubicBezTo>
                      <a:pt x="69" y="224"/>
                      <a:pt x="69" y="224"/>
                      <a:pt x="69" y="224"/>
                    </a:cubicBezTo>
                    <a:cubicBezTo>
                      <a:pt x="69" y="225"/>
                      <a:pt x="69" y="225"/>
                      <a:pt x="69" y="225"/>
                    </a:cubicBezTo>
                    <a:cubicBezTo>
                      <a:pt x="69" y="226"/>
                      <a:pt x="69" y="226"/>
                      <a:pt x="69" y="226"/>
                    </a:cubicBezTo>
                    <a:cubicBezTo>
                      <a:pt x="69" y="227"/>
                      <a:pt x="69" y="227"/>
                      <a:pt x="69" y="228"/>
                    </a:cubicBezTo>
                    <a:cubicBezTo>
                      <a:pt x="69" y="229"/>
                      <a:pt x="68" y="229"/>
                      <a:pt x="68" y="230"/>
                    </a:cubicBezTo>
                    <a:cubicBezTo>
                      <a:pt x="68" y="232"/>
                      <a:pt x="68" y="232"/>
                      <a:pt x="68" y="232"/>
                    </a:cubicBezTo>
                    <a:cubicBezTo>
                      <a:pt x="68" y="233"/>
                      <a:pt x="68" y="233"/>
                      <a:pt x="68" y="233"/>
                    </a:cubicBezTo>
                    <a:cubicBezTo>
                      <a:pt x="67" y="234"/>
                      <a:pt x="67" y="234"/>
                      <a:pt x="67" y="234"/>
                    </a:cubicBezTo>
                    <a:cubicBezTo>
                      <a:pt x="67" y="236"/>
                      <a:pt x="67" y="236"/>
                      <a:pt x="67" y="236"/>
                    </a:cubicBezTo>
                    <a:cubicBezTo>
                      <a:pt x="67" y="236"/>
                      <a:pt x="67" y="236"/>
                      <a:pt x="67" y="236"/>
                    </a:cubicBezTo>
                    <a:cubicBezTo>
                      <a:pt x="67" y="236"/>
                      <a:pt x="67" y="237"/>
                      <a:pt x="67" y="237"/>
                    </a:cubicBezTo>
                    <a:cubicBezTo>
                      <a:pt x="66" y="237"/>
                      <a:pt x="66" y="238"/>
                      <a:pt x="66" y="238"/>
                    </a:cubicBezTo>
                    <a:cubicBezTo>
                      <a:pt x="66" y="239"/>
                      <a:pt x="66" y="239"/>
                      <a:pt x="66" y="239"/>
                    </a:cubicBezTo>
                    <a:cubicBezTo>
                      <a:pt x="66" y="240"/>
                      <a:pt x="65" y="240"/>
                      <a:pt x="65" y="241"/>
                    </a:cubicBezTo>
                    <a:cubicBezTo>
                      <a:pt x="65" y="241"/>
                      <a:pt x="65" y="241"/>
                      <a:pt x="65" y="241"/>
                    </a:cubicBezTo>
                    <a:cubicBezTo>
                      <a:pt x="65" y="241"/>
                      <a:pt x="65" y="242"/>
                      <a:pt x="64" y="243"/>
                    </a:cubicBezTo>
                    <a:cubicBezTo>
                      <a:pt x="64" y="243"/>
                      <a:pt x="64" y="244"/>
                      <a:pt x="64" y="244"/>
                    </a:cubicBezTo>
                    <a:cubicBezTo>
                      <a:pt x="63" y="245"/>
                      <a:pt x="63" y="245"/>
                      <a:pt x="63" y="245"/>
                    </a:cubicBezTo>
                    <a:cubicBezTo>
                      <a:pt x="62" y="247"/>
                      <a:pt x="62" y="247"/>
                      <a:pt x="62" y="247"/>
                    </a:cubicBezTo>
                    <a:cubicBezTo>
                      <a:pt x="62" y="247"/>
                      <a:pt x="62" y="247"/>
                      <a:pt x="62" y="247"/>
                    </a:cubicBezTo>
                    <a:cubicBezTo>
                      <a:pt x="62" y="248"/>
                      <a:pt x="62" y="248"/>
                      <a:pt x="62" y="248"/>
                    </a:cubicBezTo>
                    <a:cubicBezTo>
                      <a:pt x="62" y="248"/>
                      <a:pt x="62" y="248"/>
                      <a:pt x="62" y="248"/>
                    </a:cubicBezTo>
                    <a:cubicBezTo>
                      <a:pt x="58" y="249"/>
                      <a:pt x="54" y="250"/>
                      <a:pt x="51" y="252"/>
                    </a:cubicBezTo>
                    <a:cubicBezTo>
                      <a:pt x="46" y="254"/>
                      <a:pt x="40" y="256"/>
                      <a:pt x="35" y="259"/>
                    </a:cubicBezTo>
                    <a:cubicBezTo>
                      <a:pt x="31" y="261"/>
                      <a:pt x="27" y="264"/>
                      <a:pt x="23" y="266"/>
                    </a:cubicBezTo>
                    <a:cubicBezTo>
                      <a:pt x="20" y="267"/>
                      <a:pt x="17" y="269"/>
                      <a:pt x="14" y="271"/>
                    </a:cubicBezTo>
                    <a:cubicBezTo>
                      <a:pt x="11" y="273"/>
                      <a:pt x="9" y="274"/>
                      <a:pt x="8" y="275"/>
                    </a:cubicBezTo>
                    <a:cubicBezTo>
                      <a:pt x="6" y="276"/>
                      <a:pt x="6" y="276"/>
                      <a:pt x="6" y="276"/>
                    </a:cubicBezTo>
                    <a:cubicBezTo>
                      <a:pt x="3" y="278"/>
                      <a:pt x="1" y="280"/>
                      <a:pt x="1" y="284"/>
                    </a:cubicBezTo>
                    <a:cubicBezTo>
                      <a:pt x="0" y="287"/>
                      <a:pt x="1" y="290"/>
                      <a:pt x="3" y="292"/>
                    </a:cubicBezTo>
                    <a:cubicBezTo>
                      <a:pt x="16" y="308"/>
                      <a:pt x="16" y="308"/>
                      <a:pt x="16" y="308"/>
                    </a:cubicBezTo>
                    <a:cubicBezTo>
                      <a:pt x="18" y="311"/>
                      <a:pt x="21" y="313"/>
                      <a:pt x="25" y="313"/>
                    </a:cubicBezTo>
                    <a:cubicBezTo>
                      <a:pt x="27" y="313"/>
                      <a:pt x="29" y="312"/>
                      <a:pt x="31" y="311"/>
                    </a:cubicBezTo>
                    <a:cubicBezTo>
                      <a:pt x="33" y="309"/>
                      <a:pt x="33" y="309"/>
                      <a:pt x="33" y="309"/>
                    </a:cubicBezTo>
                    <a:cubicBezTo>
                      <a:pt x="34" y="308"/>
                      <a:pt x="35" y="308"/>
                      <a:pt x="37" y="307"/>
                    </a:cubicBezTo>
                    <a:cubicBezTo>
                      <a:pt x="38" y="306"/>
                      <a:pt x="38" y="306"/>
                      <a:pt x="38" y="306"/>
                    </a:cubicBezTo>
                    <a:cubicBezTo>
                      <a:pt x="40" y="304"/>
                      <a:pt x="43" y="303"/>
                      <a:pt x="46" y="301"/>
                    </a:cubicBezTo>
                    <a:cubicBezTo>
                      <a:pt x="48" y="299"/>
                      <a:pt x="52" y="297"/>
                      <a:pt x="56" y="295"/>
                    </a:cubicBezTo>
                    <a:cubicBezTo>
                      <a:pt x="59" y="293"/>
                      <a:pt x="63" y="290"/>
                      <a:pt x="68" y="289"/>
                    </a:cubicBezTo>
                    <a:cubicBezTo>
                      <a:pt x="72" y="286"/>
                      <a:pt x="76" y="285"/>
                      <a:pt x="80" y="284"/>
                    </a:cubicBezTo>
                    <a:cubicBezTo>
                      <a:pt x="80" y="283"/>
                      <a:pt x="80" y="283"/>
                      <a:pt x="81" y="283"/>
                    </a:cubicBezTo>
                    <a:cubicBezTo>
                      <a:pt x="81" y="283"/>
                      <a:pt x="82" y="283"/>
                      <a:pt x="82" y="283"/>
                    </a:cubicBezTo>
                    <a:cubicBezTo>
                      <a:pt x="83" y="283"/>
                      <a:pt x="83" y="283"/>
                      <a:pt x="83" y="283"/>
                    </a:cubicBezTo>
                    <a:cubicBezTo>
                      <a:pt x="83" y="283"/>
                      <a:pt x="84" y="283"/>
                      <a:pt x="84" y="283"/>
                    </a:cubicBezTo>
                    <a:cubicBezTo>
                      <a:pt x="84" y="282"/>
                      <a:pt x="84" y="282"/>
                      <a:pt x="85" y="282"/>
                    </a:cubicBezTo>
                    <a:cubicBezTo>
                      <a:pt x="86" y="282"/>
                      <a:pt x="86" y="282"/>
                      <a:pt x="86" y="282"/>
                    </a:cubicBezTo>
                    <a:cubicBezTo>
                      <a:pt x="86" y="282"/>
                      <a:pt x="86" y="282"/>
                      <a:pt x="86" y="282"/>
                    </a:cubicBezTo>
                    <a:cubicBezTo>
                      <a:pt x="87" y="282"/>
                      <a:pt x="87" y="282"/>
                      <a:pt x="87" y="282"/>
                    </a:cubicBezTo>
                    <a:cubicBezTo>
                      <a:pt x="87" y="282"/>
                      <a:pt x="88" y="282"/>
                      <a:pt x="88" y="282"/>
                    </a:cubicBezTo>
                    <a:cubicBezTo>
                      <a:pt x="88" y="282"/>
                      <a:pt x="88" y="282"/>
                      <a:pt x="88" y="282"/>
                    </a:cubicBezTo>
                    <a:cubicBezTo>
                      <a:pt x="91" y="282"/>
                      <a:pt x="91" y="282"/>
                      <a:pt x="91" y="282"/>
                    </a:cubicBezTo>
                    <a:cubicBezTo>
                      <a:pt x="91" y="282"/>
                      <a:pt x="91" y="282"/>
                      <a:pt x="91" y="282"/>
                    </a:cubicBezTo>
                    <a:cubicBezTo>
                      <a:pt x="91" y="282"/>
                      <a:pt x="92" y="282"/>
                      <a:pt x="92" y="282"/>
                    </a:cubicBezTo>
                    <a:cubicBezTo>
                      <a:pt x="93" y="282"/>
                      <a:pt x="93" y="282"/>
                      <a:pt x="94" y="282"/>
                    </a:cubicBezTo>
                    <a:cubicBezTo>
                      <a:pt x="95" y="283"/>
                      <a:pt x="95" y="283"/>
                      <a:pt x="95" y="283"/>
                    </a:cubicBezTo>
                    <a:cubicBezTo>
                      <a:pt x="97" y="283"/>
                      <a:pt x="97" y="283"/>
                      <a:pt x="97" y="283"/>
                    </a:cubicBezTo>
                    <a:cubicBezTo>
                      <a:pt x="99" y="283"/>
                      <a:pt x="101" y="284"/>
                      <a:pt x="103" y="284"/>
                    </a:cubicBezTo>
                    <a:cubicBezTo>
                      <a:pt x="105" y="285"/>
                      <a:pt x="105" y="285"/>
                      <a:pt x="105" y="285"/>
                    </a:cubicBezTo>
                    <a:cubicBezTo>
                      <a:pt x="111" y="286"/>
                      <a:pt x="118" y="287"/>
                      <a:pt x="126" y="288"/>
                    </a:cubicBezTo>
                    <a:cubicBezTo>
                      <a:pt x="129" y="288"/>
                      <a:pt x="129" y="288"/>
                      <a:pt x="129" y="288"/>
                    </a:cubicBezTo>
                    <a:cubicBezTo>
                      <a:pt x="129" y="288"/>
                      <a:pt x="129" y="288"/>
                      <a:pt x="129" y="288"/>
                    </a:cubicBezTo>
                    <a:cubicBezTo>
                      <a:pt x="130" y="288"/>
                      <a:pt x="130" y="288"/>
                      <a:pt x="130" y="288"/>
                    </a:cubicBezTo>
                    <a:cubicBezTo>
                      <a:pt x="130" y="288"/>
                      <a:pt x="131" y="288"/>
                      <a:pt x="131" y="288"/>
                    </a:cubicBezTo>
                    <a:cubicBezTo>
                      <a:pt x="131" y="288"/>
                      <a:pt x="131" y="288"/>
                      <a:pt x="131" y="288"/>
                    </a:cubicBezTo>
                    <a:cubicBezTo>
                      <a:pt x="133" y="291"/>
                      <a:pt x="133" y="291"/>
                      <a:pt x="133" y="291"/>
                    </a:cubicBezTo>
                    <a:cubicBezTo>
                      <a:pt x="136" y="294"/>
                      <a:pt x="140" y="298"/>
                      <a:pt x="144" y="302"/>
                    </a:cubicBezTo>
                    <a:cubicBezTo>
                      <a:pt x="144" y="302"/>
                      <a:pt x="144" y="302"/>
                      <a:pt x="144" y="302"/>
                    </a:cubicBezTo>
                    <a:cubicBezTo>
                      <a:pt x="146" y="304"/>
                      <a:pt x="148" y="306"/>
                      <a:pt x="150" y="308"/>
                    </a:cubicBezTo>
                    <a:cubicBezTo>
                      <a:pt x="153" y="310"/>
                      <a:pt x="155" y="312"/>
                      <a:pt x="157" y="314"/>
                    </a:cubicBezTo>
                    <a:cubicBezTo>
                      <a:pt x="158" y="315"/>
                      <a:pt x="158" y="315"/>
                      <a:pt x="158" y="315"/>
                    </a:cubicBezTo>
                    <a:cubicBezTo>
                      <a:pt x="158" y="315"/>
                      <a:pt x="158" y="315"/>
                      <a:pt x="158" y="315"/>
                    </a:cubicBezTo>
                    <a:cubicBezTo>
                      <a:pt x="159" y="316"/>
                      <a:pt x="160" y="316"/>
                      <a:pt x="161" y="317"/>
                    </a:cubicBezTo>
                    <a:cubicBezTo>
                      <a:pt x="162" y="318"/>
                      <a:pt x="162" y="318"/>
                      <a:pt x="162" y="318"/>
                    </a:cubicBezTo>
                    <a:cubicBezTo>
                      <a:pt x="163" y="319"/>
                      <a:pt x="164" y="319"/>
                      <a:pt x="165" y="320"/>
                    </a:cubicBezTo>
                    <a:cubicBezTo>
                      <a:pt x="165" y="320"/>
                      <a:pt x="166" y="320"/>
                      <a:pt x="166" y="321"/>
                    </a:cubicBezTo>
                    <a:cubicBezTo>
                      <a:pt x="166" y="321"/>
                      <a:pt x="166" y="321"/>
                      <a:pt x="166" y="321"/>
                    </a:cubicBezTo>
                    <a:cubicBezTo>
                      <a:pt x="167" y="321"/>
                      <a:pt x="168" y="322"/>
                      <a:pt x="168" y="322"/>
                    </a:cubicBezTo>
                    <a:cubicBezTo>
                      <a:pt x="168" y="322"/>
                      <a:pt x="168" y="322"/>
                      <a:pt x="168" y="322"/>
                    </a:cubicBezTo>
                    <a:cubicBezTo>
                      <a:pt x="169" y="322"/>
                      <a:pt x="169" y="322"/>
                      <a:pt x="169" y="322"/>
                    </a:cubicBezTo>
                    <a:cubicBezTo>
                      <a:pt x="169" y="323"/>
                      <a:pt x="169" y="323"/>
                      <a:pt x="169" y="323"/>
                    </a:cubicBezTo>
                    <a:cubicBezTo>
                      <a:pt x="169" y="323"/>
                      <a:pt x="169" y="324"/>
                      <a:pt x="169" y="325"/>
                    </a:cubicBezTo>
                    <a:cubicBezTo>
                      <a:pt x="170" y="332"/>
                      <a:pt x="171" y="339"/>
                      <a:pt x="171" y="347"/>
                    </a:cubicBezTo>
                    <a:cubicBezTo>
                      <a:pt x="177" y="406"/>
                      <a:pt x="184" y="479"/>
                      <a:pt x="258" y="479"/>
                    </a:cubicBezTo>
                    <a:cubicBezTo>
                      <a:pt x="328" y="479"/>
                      <a:pt x="406" y="417"/>
                      <a:pt x="415" y="315"/>
                    </a:cubicBezTo>
                    <a:cubicBezTo>
                      <a:pt x="423" y="228"/>
                      <a:pt x="393" y="132"/>
                      <a:pt x="338" y="71"/>
                    </a:cubicBezTo>
                    <a:close/>
                    <a:moveTo>
                      <a:pt x="169" y="309"/>
                    </a:moveTo>
                    <a:cubicBezTo>
                      <a:pt x="167" y="308"/>
                      <a:pt x="166" y="307"/>
                      <a:pt x="165" y="306"/>
                    </a:cubicBezTo>
                    <a:cubicBezTo>
                      <a:pt x="163" y="304"/>
                      <a:pt x="160" y="302"/>
                      <a:pt x="158" y="300"/>
                    </a:cubicBezTo>
                    <a:cubicBezTo>
                      <a:pt x="156" y="298"/>
                      <a:pt x="154" y="296"/>
                      <a:pt x="152" y="294"/>
                    </a:cubicBezTo>
                    <a:cubicBezTo>
                      <a:pt x="148" y="290"/>
                      <a:pt x="145" y="286"/>
                      <a:pt x="142" y="283"/>
                    </a:cubicBezTo>
                    <a:cubicBezTo>
                      <a:pt x="139" y="280"/>
                      <a:pt x="137" y="278"/>
                      <a:pt x="136" y="276"/>
                    </a:cubicBezTo>
                    <a:cubicBezTo>
                      <a:pt x="135" y="276"/>
                      <a:pt x="135" y="276"/>
                      <a:pt x="135" y="276"/>
                    </a:cubicBezTo>
                    <a:cubicBezTo>
                      <a:pt x="135" y="276"/>
                      <a:pt x="135" y="276"/>
                      <a:pt x="134" y="276"/>
                    </a:cubicBezTo>
                    <a:cubicBezTo>
                      <a:pt x="132" y="276"/>
                      <a:pt x="132" y="276"/>
                      <a:pt x="132" y="276"/>
                    </a:cubicBezTo>
                    <a:cubicBezTo>
                      <a:pt x="131" y="277"/>
                      <a:pt x="131" y="277"/>
                      <a:pt x="131" y="277"/>
                    </a:cubicBezTo>
                    <a:cubicBezTo>
                      <a:pt x="130" y="277"/>
                      <a:pt x="130" y="277"/>
                      <a:pt x="130" y="277"/>
                    </a:cubicBezTo>
                    <a:cubicBezTo>
                      <a:pt x="130" y="277"/>
                      <a:pt x="130" y="277"/>
                      <a:pt x="130" y="277"/>
                    </a:cubicBezTo>
                    <a:cubicBezTo>
                      <a:pt x="130" y="277"/>
                      <a:pt x="130" y="277"/>
                      <a:pt x="130" y="277"/>
                    </a:cubicBezTo>
                    <a:cubicBezTo>
                      <a:pt x="130" y="277"/>
                      <a:pt x="130" y="277"/>
                      <a:pt x="129" y="277"/>
                    </a:cubicBezTo>
                    <a:cubicBezTo>
                      <a:pt x="129" y="277"/>
                      <a:pt x="129" y="277"/>
                      <a:pt x="129" y="277"/>
                    </a:cubicBezTo>
                    <a:cubicBezTo>
                      <a:pt x="129" y="277"/>
                      <a:pt x="129" y="277"/>
                      <a:pt x="129" y="277"/>
                    </a:cubicBezTo>
                    <a:cubicBezTo>
                      <a:pt x="129" y="277"/>
                      <a:pt x="130" y="277"/>
                      <a:pt x="129" y="277"/>
                    </a:cubicBezTo>
                    <a:cubicBezTo>
                      <a:pt x="129" y="277"/>
                      <a:pt x="129" y="277"/>
                      <a:pt x="129" y="277"/>
                    </a:cubicBezTo>
                    <a:cubicBezTo>
                      <a:pt x="127" y="276"/>
                      <a:pt x="127" y="276"/>
                      <a:pt x="127" y="276"/>
                    </a:cubicBezTo>
                    <a:cubicBezTo>
                      <a:pt x="120" y="276"/>
                      <a:pt x="113" y="275"/>
                      <a:pt x="107" y="273"/>
                    </a:cubicBezTo>
                    <a:cubicBezTo>
                      <a:pt x="104" y="273"/>
                      <a:pt x="101" y="272"/>
                      <a:pt x="99" y="272"/>
                    </a:cubicBezTo>
                    <a:cubicBezTo>
                      <a:pt x="97" y="271"/>
                      <a:pt x="97" y="271"/>
                      <a:pt x="97" y="271"/>
                    </a:cubicBezTo>
                    <a:cubicBezTo>
                      <a:pt x="95" y="271"/>
                      <a:pt x="95" y="271"/>
                      <a:pt x="95" y="271"/>
                    </a:cubicBezTo>
                    <a:cubicBezTo>
                      <a:pt x="94" y="271"/>
                      <a:pt x="93" y="271"/>
                      <a:pt x="91" y="271"/>
                    </a:cubicBezTo>
                    <a:cubicBezTo>
                      <a:pt x="89" y="271"/>
                      <a:pt x="89" y="271"/>
                      <a:pt x="89" y="271"/>
                    </a:cubicBezTo>
                    <a:cubicBezTo>
                      <a:pt x="88" y="271"/>
                      <a:pt x="88" y="271"/>
                      <a:pt x="88" y="271"/>
                    </a:cubicBezTo>
                    <a:cubicBezTo>
                      <a:pt x="88" y="271"/>
                      <a:pt x="88" y="271"/>
                      <a:pt x="88" y="271"/>
                    </a:cubicBezTo>
                    <a:cubicBezTo>
                      <a:pt x="88" y="271"/>
                      <a:pt x="88" y="271"/>
                      <a:pt x="88" y="271"/>
                    </a:cubicBezTo>
                    <a:cubicBezTo>
                      <a:pt x="88" y="271"/>
                      <a:pt x="88" y="271"/>
                      <a:pt x="88" y="271"/>
                    </a:cubicBezTo>
                    <a:cubicBezTo>
                      <a:pt x="87" y="271"/>
                      <a:pt x="87" y="271"/>
                      <a:pt x="87" y="271"/>
                    </a:cubicBezTo>
                    <a:cubicBezTo>
                      <a:pt x="86" y="271"/>
                      <a:pt x="85" y="271"/>
                      <a:pt x="84" y="271"/>
                    </a:cubicBezTo>
                    <a:cubicBezTo>
                      <a:pt x="83" y="271"/>
                      <a:pt x="82" y="271"/>
                      <a:pt x="80" y="272"/>
                    </a:cubicBezTo>
                    <a:cubicBezTo>
                      <a:pt x="79" y="272"/>
                      <a:pt x="78" y="272"/>
                      <a:pt x="77" y="273"/>
                    </a:cubicBezTo>
                    <a:cubicBezTo>
                      <a:pt x="72" y="274"/>
                      <a:pt x="67" y="276"/>
                      <a:pt x="63" y="278"/>
                    </a:cubicBezTo>
                    <a:cubicBezTo>
                      <a:pt x="58" y="280"/>
                      <a:pt x="54" y="283"/>
                      <a:pt x="50" y="285"/>
                    </a:cubicBezTo>
                    <a:cubicBezTo>
                      <a:pt x="46" y="287"/>
                      <a:pt x="43" y="289"/>
                      <a:pt x="39" y="291"/>
                    </a:cubicBezTo>
                    <a:cubicBezTo>
                      <a:pt x="36" y="293"/>
                      <a:pt x="34" y="295"/>
                      <a:pt x="31" y="296"/>
                    </a:cubicBezTo>
                    <a:cubicBezTo>
                      <a:pt x="29" y="298"/>
                      <a:pt x="28" y="299"/>
                      <a:pt x="27" y="300"/>
                    </a:cubicBezTo>
                    <a:cubicBezTo>
                      <a:pt x="25" y="301"/>
                      <a:pt x="25" y="301"/>
                      <a:pt x="25" y="301"/>
                    </a:cubicBezTo>
                    <a:cubicBezTo>
                      <a:pt x="12" y="285"/>
                      <a:pt x="12" y="285"/>
                      <a:pt x="12" y="285"/>
                    </a:cubicBezTo>
                    <a:cubicBezTo>
                      <a:pt x="12" y="285"/>
                      <a:pt x="13" y="285"/>
                      <a:pt x="14" y="284"/>
                    </a:cubicBezTo>
                    <a:cubicBezTo>
                      <a:pt x="15" y="283"/>
                      <a:pt x="17" y="282"/>
                      <a:pt x="20" y="281"/>
                    </a:cubicBezTo>
                    <a:cubicBezTo>
                      <a:pt x="22" y="279"/>
                      <a:pt x="25" y="277"/>
                      <a:pt x="29" y="275"/>
                    </a:cubicBezTo>
                    <a:cubicBezTo>
                      <a:pt x="32" y="273"/>
                      <a:pt x="36" y="271"/>
                      <a:pt x="41" y="269"/>
                    </a:cubicBezTo>
                    <a:cubicBezTo>
                      <a:pt x="45" y="267"/>
                      <a:pt x="50" y="265"/>
                      <a:pt x="55" y="262"/>
                    </a:cubicBezTo>
                    <a:cubicBezTo>
                      <a:pt x="59" y="261"/>
                      <a:pt x="64" y="259"/>
                      <a:pt x="69" y="258"/>
                    </a:cubicBezTo>
                    <a:cubicBezTo>
                      <a:pt x="69" y="257"/>
                      <a:pt x="69" y="257"/>
                      <a:pt x="69" y="257"/>
                    </a:cubicBezTo>
                    <a:cubicBezTo>
                      <a:pt x="70" y="256"/>
                      <a:pt x="70" y="256"/>
                      <a:pt x="71" y="255"/>
                    </a:cubicBezTo>
                    <a:cubicBezTo>
                      <a:pt x="71" y="254"/>
                      <a:pt x="72" y="253"/>
                      <a:pt x="72" y="252"/>
                    </a:cubicBezTo>
                    <a:cubicBezTo>
                      <a:pt x="73" y="251"/>
                      <a:pt x="73" y="250"/>
                      <a:pt x="74" y="249"/>
                    </a:cubicBezTo>
                    <a:cubicBezTo>
                      <a:pt x="74" y="248"/>
                      <a:pt x="75" y="247"/>
                      <a:pt x="75" y="246"/>
                    </a:cubicBezTo>
                    <a:cubicBezTo>
                      <a:pt x="76" y="244"/>
                      <a:pt x="76" y="243"/>
                      <a:pt x="77" y="242"/>
                    </a:cubicBezTo>
                    <a:cubicBezTo>
                      <a:pt x="77" y="241"/>
                      <a:pt x="77" y="240"/>
                      <a:pt x="78" y="239"/>
                    </a:cubicBezTo>
                    <a:cubicBezTo>
                      <a:pt x="78" y="239"/>
                      <a:pt x="78" y="238"/>
                      <a:pt x="78" y="237"/>
                    </a:cubicBezTo>
                    <a:cubicBezTo>
                      <a:pt x="78" y="236"/>
                      <a:pt x="79" y="236"/>
                      <a:pt x="79" y="235"/>
                    </a:cubicBezTo>
                    <a:cubicBezTo>
                      <a:pt x="79" y="234"/>
                      <a:pt x="79" y="233"/>
                      <a:pt x="79" y="233"/>
                    </a:cubicBezTo>
                    <a:cubicBezTo>
                      <a:pt x="80" y="232"/>
                      <a:pt x="80" y="231"/>
                      <a:pt x="80" y="230"/>
                    </a:cubicBezTo>
                    <a:cubicBezTo>
                      <a:pt x="80" y="229"/>
                      <a:pt x="80" y="228"/>
                      <a:pt x="80" y="228"/>
                    </a:cubicBezTo>
                    <a:cubicBezTo>
                      <a:pt x="80" y="226"/>
                      <a:pt x="80" y="226"/>
                      <a:pt x="80" y="226"/>
                    </a:cubicBezTo>
                    <a:cubicBezTo>
                      <a:pt x="81" y="226"/>
                      <a:pt x="81" y="226"/>
                      <a:pt x="81" y="226"/>
                    </a:cubicBezTo>
                    <a:cubicBezTo>
                      <a:pt x="81" y="226"/>
                      <a:pt x="81" y="226"/>
                      <a:pt x="81" y="226"/>
                    </a:cubicBezTo>
                    <a:cubicBezTo>
                      <a:pt x="81" y="226"/>
                      <a:pt x="81" y="226"/>
                      <a:pt x="81" y="226"/>
                    </a:cubicBezTo>
                    <a:cubicBezTo>
                      <a:pt x="81" y="226"/>
                      <a:pt x="81" y="226"/>
                      <a:pt x="81" y="226"/>
                    </a:cubicBezTo>
                    <a:cubicBezTo>
                      <a:pt x="81" y="225"/>
                      <a:pt x="81" y="225"/>
                      <a:pt x="81" y="225"/>
                    </a:cubicBezTo>
                    <a:cubicBezTo>
                      <a:pt x="81" y="224"/>
                      <a:pt x="81" y="224"/>
                      <a:pt x="81" y="223"/>
                    </a:cubicBezTo>
                    <a:cubicBezTo>
                      <a:pt x="81" y="221"/>
                      <a:pt x="81" y="219"/>
                      <a:pt x="81" y="217"/>
                    </a:cubicBezTo>
                    <a:cubicBezTo>
                      <a:pt x="81" y="214"/>
                      <a:pt x="81" y="210"/>
                      <a:pt x="81" y="206"/>
                    </a:cubicBezTo>
                    <a:cubicBezTo>
                      <a:pt x="81" y="204"/>
                      <a:pt x="81" y="203"/>
                      <a:pt x="81" y="201"/>
                    </a:cubicBezTo>
                    <a:cubicBezTo>
                      <a:pt x="81" y="199"/>
                      <a:pt x="81" y="197"/>
                      <a:pt x="81" y="195"/>
                    </a:cubicBezTo>
                    <a:cubicBezTo>
                      <a:pt x="81" y="194"/>
                      <a:pt x="81" y="194"/>
                      <a:pt x="81" y="194"/>
                    </a:cubicBezTo>
                    <a:cubicBezTo>
                      <a:pt x="81" y="193"/>
                      <a:pt x="81" y="193"/>
                      <a:pt x="81" y="193"/>
                    </a:cubicBezTo>
                    <a:cubicBezTo>
                      <a:pt x="81" y="193"/>
                      <a:pt x="81" y="193"/>
                      <a:pt x="81" y="193"/>
                    </a:cubicBezTo>
                    <a:cubicBezTo>
                      <a:pt x="82" y="193"/>
                      <a:pt x="82" y="193"/>
                      <a:pt x="82" y="193"/>
                    </a:cubicBezTo>
                    <a:cubicBezTo>
                      <a:pt x="82" y="192"/>
                      <a:pt x="82" y="192"/>
                      <a:pt x="82" y="192"/>
                    </a:cubicBezTo>
                    <a:cubicBezTo>
                      <a:pt x="82" y="192"/>
                      <a:pt x="82" y="192"/>
                      <a:pt x="82" y="192"/>
                    </a:cubicBezTo>
                    <a:cubicBezTo>
                      <a:pt x="82" y="191"/>
                      <a:pt x="82" y="190"/>
                      <a:pt x="82" y="189"/>
                    </a:cubicBezTo>
                    <a:cubicBezTo>
                      <a:pt x="82" y="188"/>
                      <a:pt x="83" y="187"/>
                      <a:pt x="83" y="186"/>
                    </a:cubicBezTo>
                    <a:cubicBezTo>
                      <a:pt x="83" y="185"/>
                      <a:pt x="83" y="184"/>
                      <a:pt x="83" y="183"/>
                    </a:cubicBezTo>
                    <a:cubicBezTo>
                      <a:pt x="85" y="180"/>
                      <a:pt x="86" y="176"/>
                      <a:pt x="88" y="173"/>
                    </a:cubicBezTo>
                    <a:cubicBezTo>
                      <a:pt x="90" y="170"/>
                      <a:pt x="92" y="167"/>
                      <a:pt x="94" y="165"/>
                    </a:cubicBezTo>
                    <a:cubicBezTo>
                      <a:pt x="98" y="160"/>
                      <a:pt x="101" y="156"/>
                      <a:pt x="103" y="154"/>
                    </a:cubicBezTo>
                    <a:cubicBezTo>
                      <a:pt x="104" y="153"/>
                      <a:pt x="105" y="152"/>
                      <a:pt x="106" y="151"/>
                    </a:cubicBezTo>
                    <a:cubicBezTo>
                      <a:pt x="106" y="150"/>
                      <a:pt x="107" y="150"/>
                      <a:pt x="107" y="150"/>
                    </a:cubicBezTo>
                    <a:cubicBezTo>
                      <a:pt x="107" y="150"/>
                      <a:pt x="107" y="150"/>
                      <a:pt x="107" y="150"/>
                    </a:cubicBezTo>
                    <a:cubicBezTo>
                      <a:pt x="107" y="149"/>
                      <a:pt x="108" y="148"/>
                      <a:pt x="108" y="148"/>
                    </a:cubicBezTo>
                    <a:cubicBezTo>
                      <a:pt x="111" y="151"/>
                      <a:pt x="111" y="151"/>
                      <a:pt x="111" y="151"/>
                    </a:cubicBezTo>
                    <a:cubicBezTo>
                      <a:pt x="111" y="151"/>
                      <a:pt x="111" y="151"/>
                      <a:pt x="111" y="151"/>
                    </a:cubicBezTo>
                    <a:cubicBezTo>
                      <a:pt x="110" y="152"/>
                      <a:pt x="110" y="152"/>
                      <a:pt x="110" y="152"/>
                    </a:cubicBezTo>
                    <a:cubicBezTo>
                      <a:pt x="109" y="152"/>
                      <a:pt x="109" y="154"/>
                      <a:pt x="108" y="155"/>
                    </a:cubicBezTo>
                    <a:cubicBezTo>
                      <a:pt x="107" y="156"/>
                      <a:pt x="106" y="157"/>
                      <a:pt x="105" y="158"/>
                    </a:cubicBezTo>
                    <a:cubicBezTo>
                      <a:pt x="103" y="160"/>
                      <a:pt x="101" y="163"/>
                      <a:pt x="99" y="166"/>
                    </a:cubicBezTo>
                    <a:cubicBezTo>
                      <a:pt x="98" y="167"/>
                      <a:pt x="97" y="168"/>
                      <a:pt x="96" y="170"/>
                    </a:cubicBezTo>
                    <a:cubicBezTo>
                      <a:pt x="95" y="171"/>
                      <a:pt x="94" y="172"/>
                      <a:pt x="94" y="173"/>
                    </a:cubicBezTo>
                    <a:cubicBezTo>
                      <a:pt x="92" y="177"/>
                      <a:pt x="92" y="181"/>
                      <a:pt x="94" y="184"/>
                    </a:cubicBezTo>
                    <a:cubicBezTo>
                      <a:pt x="94" y="184"/>
                      <a:pt x="94" y="184"/>
                      <a:pt x="94" y="184"/>
                    </a:cubicBezTo>
                    <a:cubicBezTo>
                      <a:pt x="94" y="185"/>
                      <a:pt x="94" y="185"/>
                      <a:pt x="94" y="185"/>
                    </a:cubicBezTo>
                    <a:cubicBezTo>
                      <a:pt x="94" y="185"/>
                      <a:pt x="94" y="185"/>
                      <a:pt x="94" y="185"/>
                    </a:cubicBezTo>
                    <a:cubicBezTo>
                      <a:pt x="94" y="185"/>
                      <a:pt x="94" y="185"/>
                      <a:pt x="94" y="185"/>
                    </a:cubicBezTo>
                    <a:cubicBezTo>
                      <a:pt x="96" y="188"/>
                      <a:pt x="99" y="190"/>
                      <a:pt x="103" y="190"/>
                    </a:cubicBezTo>
                    <a:cubicBezTo>
                      <a:pt x="105" y="190"/>
                      <a:pt x="105" y="190"/>
                      <a:pt x="105" y="190"/>
                    </a:cubicBezTo>
                    <a:cubicBezTo>
                      <a:pt x="106" y="190"/>
                      <a:pt x="106" y="190"/>
                      <a:pt x="106" y="190"/>
                    </a:cubicBezTo>
                    <a:cubicBezTo>
                      <a:pt x="108" y="190"/>
                      <a:pt x="108" y="190"/>
                      <a:pt x="108" y="190"/>
                    </a:cubicBezTo>
                    <a:cubicBezTo>
                      <a:pt x="109" y="190"/>
                      <a:pt x="110" y="190"/>
                      <a:pt x="112" y="190"/>
                    </a:cubicBezTo>
                    <a:cubicBezTo>
                      <a:pt x="113" y="190"/>
                      <a:pt x="114" y="190"/>
                      <a:pt x="115" y="191"/>
                    </a:cubicBezTo>
                    <a:cubicBezTo>
                      <a:pt x="117" y="191"/>
                      <a:pt x="118" y="191"/>
                      <a:pt x="119" y="191"/>
                    </a:cubicBezTo>
                    <a:cubicBezTo>
                      <a:pt x="119" y="191"/>
                      <a:pt x="119" y="191"/>
                      <a:pt x="119" y="191"/>
                    </a:cubicBezTo>
                    <a:cubicBezTo>
                      <a:pt x="119" y="191"/>
                      <a:pt x="119" y="191"/>
                      <a:pt x="119" y="191"/>
                    </a:cubicBezTo>
                    <a:cubicBezTo>
                      <a:pt x="119" y="191"/>
                      <a:pt x="120" y="191"/>
                      <a:pt x="120" y="191"/>
                    </a:cubicBezTo>
                    <a:cubicBezTo>
                      <a:pt x="122" y="191"/>
                      <a:pt x="123" y="190"/>
                      <a:pt x="124" y="190"/>
                    </a:cubicBezTo>
                    <a:cubicBezTo>
                      <a:pt x="124" y="190"/>
                      <a:pt x="125" y="190"/>
                      <a:pt x="125" y="190"/>
                    </a:cubicBezTo>
                    <a:cubicBezTo>
                      <a:pt x="126" y="190"/>
                      <a:pt x="127" y="190"/>
                      <a:pt x="129" y="190"/>
                    </a:cubicBezTo>
                    <a:cubicBezTo>
                      <a:pt x="129" y="190"/>
                      <a:pt x="129" y="190"/>
                      <a:pt x="129" y="190"/>
                    </a:cubicBezTo>
                    <a:cubicBezTo>
                      <a:pt x="130" y="190"/>
                      <a:pt x="130" y="190"/>
                      <a:pt x="130" y="190"/>
                    </a:cubicBezTo>
                    <a:cubicBezTo>
                      <a:pt x="130" y="190"/>
                      <a:pt x="131" y="190"/>
                      <a:pt x="131" y="190"/>
                    </a:cubicBezTo>
                    <a:cubicBezTo>
                      <a:pt x="132" y="190"/>
                      <a:pt x="132" y="190"/>
                      <a:pt x="132" y="190"/>
                    </a:cubicBezTo>
                    <a:cubicBezTo>
                      <a:pt x="132" y="190"/>
                      <a:pt x="132" y="190"/>
                      <a:pt x="132" y="190"/>
                    </a:cubicBezTo>
                    <a:cubicBezTo>
                      <a:pt x="132" y="190"/>
                      <a:pt x="132" y="190"/>
                      <a:pt x="132" y="189"/>
                    </a:cubicBezTo>
                    <a:cubicBezTo>
                      <a:pt x="133" y="189"/>
                      <a:pt x="134" y="189"/>
                      <a:pt x="135" y="189"/>
                    </a:cubicBezTo>
                    <a:cubicBezTo>
                      <a:pt x="135" y="189"/>
                      <a:pt x="135" y="189"/>
                      <a:pt x="135" y="189"/>
                    </a:cubicBezTo>
                    <a:cubicBezTo>
                      <a:pt x="137" y="189"/>
                      <a:pt x="137" y="189"/>
                      <a:pt x="137" y="189"/>
                    </a:cubicBezTo>
                    <a:cubicBezTo>
                      <a:pt x="137" y="188"/>
                      <a:pt x="137" y="188"/>
                      <a:pt x="138" y="188"/>
                    </a:cubicBezTo>
                    <a:cubicBezTo>
                      <a:pt x="138" y="188"/>
                      <a:pt x="138" y="188"/>
                      <a:pt x="138" y="188"/>
                    </a:cubicBezTo>
                    <a:cubicBezTo>
                      <a:pt x="139" y="188"/>
                      <a:pt x="139" y="188"/>
                      <a:pt x="139" y="188"/>
                    </a:cubicBezTo>
                    <a:cubicBezTo>
                      <a:pt x="139" y="188"/>
                      <a:pt x="139" y="188"/>
                      <a:pt x="139" y="188"/>
                    </a:cubicBezTo>
                    <a:cubicBezTo>
                      <a:pt x="140" y="187"/>
                      <a:pt x="140" y="187"/>
                      <a:pt x="140" y="187"/>
                    </a:cubicBezTo>
                    <a:cubicBezTo>
                      <a:pt x="140" y="187"/>
                      <a:pt x="141" y="187"/>
                      <a:pt x="141" y="187"/>
                    </a:cubicBezTo>
                    <a:cubicBezTo>
                      <a:pt x="142" y="187"/>
                      <a:pt x="142" y="187"/>
                      <a:pt x="142" y="187"/>
                    </a:cubicBezTo>
                    <a:cubicBezTo>
                      <a:pt x="142" y="187"/>
                      <a:pt x="142" y="187"/>
                      <a:pt x="142" y="187"/>
                    </a:cubicBezTo>
                    <a:cubicBezTo>
                      <a:pt x="143" y="186"/>
                      <a:pt x="143" y="186"/>
                      <a:pt x="143" y="186"/>
                    </a:cubicBezTo>
                    <a:cubicBezTo>
                      <a:pt x="144" y="186"/>
                      <a:pt x="144" y="186"/>
                      <a:pt x="144" y="186"/>
                    </a:cubicBezTo>
                    <a:cubicBezTo>
                      <a:pt x="144" y="185"/>
                      <a:pt x="145" y="185"/>
                      <a:pt x="145" y="185"/>
                    </a:cubicBezTo>
                    <a:cubicBezTo>
                      <a:pt x="145" y="185"/>
                      <a:pt x="145" y="185"/>
                      <a:pt x="145" y="185"/>
                    </a:cubicBezTo>
                    <a:cubicBezTo>
                      <a:pt x="145" y="185"/>
                      <a:pt x="145" y="185"/>
                      <a:pt x="145" y="185"/>
                    </a:cubicBezTo>
                    <a:cubicBezTo>
                      <a:pt x="145" y="185"/>
                      <a:pt x="145" y="185"/>
                      <a:pt x="145" y="185"/>
                    </a:cubicBezTo>
                    <a:cubicBezTo>
                      <a:pt x="146" y="185"/>
                      <a:pt x="146" y="185"/>
                      <a:pt x="146" y="185"/>
                    </a:cubicBezTo>
                    <a:cubicBezTo>
                      <a:pt x="147" y="184"/>
                      <a:pt x="147" y="184"/>
                      <a:pt x="147" y="184"/>
                    </a:cubicBezTo>
                    <a:cubicBezTo>
                      <a:pt x="147" y="184"/>
                      <a:pt x="148" y="184"/>
                      <a:pt x="148" y="183"/>
                    </a:cubicBezTo>
                    <a:cubicBezTo>
                      <a:pt x="150" y="185"/>
                      <a:pt x="150" y="185"/>
                      <a:pt x="150" y="185"/>
                    </a:cubicBezTo>
                    <a:cubicBezTo>
                      <a:pt x="150" y="185"/>
                      <a:pt x="149" y="185"/>
                      <a:pt x="148" y="186"/>
                    </a:cubicBezTo>
                    <a:cubicBezTo>
                      <a:pt x="148" y="186"/>
                      <a:pt x="148" y="186"/>
                      <a:pt x="147" y="187"/>
                    </a:cubicBezTo>
                    <a:cubicBezTo>
                      <a:pt x="147" y="187"/>
                      <a:pt x="146" y="187"/>
                      <a:pt x="146" y="187"/>
                    </a:cubicBezTo>
                    <a:cubicBezTo>
                      <a:pt x="146" y="188"/>
                      <a:pt x="145" y="188"/>
                      <a:pt x="144" y="188"/>
                    </a:cubicBezTo>
                    <a:cubicBezTo>
                      <a:pt x="144" y="189"/>
                      <a:pt x="143" y="189"/>
                      <a:pt x="143" y="189"/>
                    </a:cubicBezTo>
                    <a:cubicBezTo>
                      <a:pt x="142" y="190"/>
                      <a:pt x="141" y="190"/>
                      <a:pt x="141" y="190"/>
                    </a:cubicBezTo>
                    <a:cubicBezTo>
                      <a:pt x="140" y="190"/>
                      <a:pt x="139" y="191"/>
                      <a:pt x="138" y="191"/>
                    </a:cubicBezTo>
                    <a:cubicBezTo>
                      <a:pt x="137" y="191"/>
                      <a:pt x="137" y="192"/>
                      <a:pt x="136" y="192"/>
                    </a:cubicBezTo>
                    <a:cubicBezTo>
                      <a:pt x="135" y="192"/>
                      <a:pt x="134" y="192"/>
                      <a:pt x="133" y="193"/>
                    </a:cubicBezTo>
                    <a:cubicBezTo>
                      <a:pt x="132" y="193"/>
                      <a:pt x="131" y="193"/>
                      <a:pt x="130" y="193"/>
                    </a:cubicBezTo>
                    <a:cubicBezTo>
                      <a:pt x="128" y="194"/>
                      <a:pt x="126" y="194"/>
                      <a:pt x="124" y="194"/>
                    </a:cubicBezTo>
                    <a:cubicBezTo>
                      <a:pt x="122" y="195"/>
                      <a:pt x="121" y="195"/>
                      <a:pt x="119" y="195"/>
                    </a:cubicBezTo>
                    <a:cubicBezTo>
                      <a:pt x="115" y="195"/>
                      <a:pt x="111" y="195"/>
                      <a:pt x="107" y="196"/>
                    </a:cubicBezTo>
                    <a:cubicBezTo>
                      <a:pt x="103" y="196"/>
                      <a:pt x="100" y="196"/>
                      <a:pt x="97" y="196"/>
                    </a:cubicBezTo>
                    <a:cubicBezTo>
                      <a:pt x="97" y="196"/>
                      <a:pt x="96" y="196"/>
                      <a:pt x="95" y="196"/>
                    </a:cubicBezTo>
                    <a:cubicBezTo>
                      <a:pt x="95" y="196"/>
                      <a:pt x="94" y="196"/>
                      <a:pt x="94" y="196"/>
                    </a:cubicBezTo>
                    <a:cubicBezTo>
                      <a:pt x="94" y="196"/>
                      <a:pt x="94" y="196"/>
                      <a:pt x="94" y="196"/>
                    </a:cubicBezTo>
                    <a:cubicBezTo>
                      <a:pt x="93" y="196"/>
                      <a:pt x="93" y="196"/>
                      <a:pt x="92" y="196"/>
                    </a:cubicBezTo>
                    <a:cubicBezTo>
                      <a:pt x="92" y="198"/>
                      <a:pt x="92" y="199"/>
                      <a:pt x="92" y="200"/>
                    </a:cubicBezTo>
                    <a:cubicBezTo>
                      <a:pt x="92" y="200"/>
                      <a:pt x="92" y="200"/>
                      <a:pt x="92" y="200"/>
                    </a:cubicBezTo>
                    <a:cubicBezTo>
                      <a:pt x="92" y="202"/>
                      <a:pt x="92" y="203"/>
                      <a:pt x="92" y="204"/>
                    </a:cubicBezTo>
                    <a:cubicBezTo>
                      <a:pt x="92" y="205"/>
                      <a:pt x="92" y="205"/>
                      <a:pt x="92" y="205"/>
                    </a:cubicBezTo>
                    <a:cubicBezTo>
                      <a:pt x="93" y="209"/>
                      <a:pt x="93" y="213"/>
                      <a:pt x="93" y="217"/>
                    </a:cubicBezTo>
                    <a:cubicBezTo>
                      <a:pt x="93" y="219"/>
                      <a:pt x="93" y="221"/>
                      <a:pt x="93" y="222"/>
                    </a:cubicBezTo>
                    <a:cubicBezTo>
                      <a:pt x="93" y="223"/>
                      <a:pt x="93" y="224"/>
                      <a:pt x="93" y="225"/>
                    </a:cubicBezTo>
                    <a:cubicBezTo>
                      <a:pt x="93" y="225"/>
                      <a:pt x="93" y="225"/>
                      <a:pt x="93" y="225"/>
                    </a:cubicBezTo>
                    <a:cubicBezTo>
                      <a:pt x="93" y="226"/>
                      <a:pt x="93" y="226"/>
                      <a:pt x="93" y="226"/>
                    </a:cubicBezTo>
                    <a:cubicBezTo>
                      <a:pt x="93" y="227"/>
                      <a:pt x="93" y="227"/>
                      <a:pt x="93" y="227"/>
                    </a:cubicBezTo>
                    <a:cubicBezTo>
                      <a:pt x="92" y="228"/>
                      <a:pt x="92" y="228"/>
                      <a:pt x="92" y="228"/>
                    </a:cubicBezTo>
                    <a:cubicBezTo>
                      <a:pt x="92" y="229"/>
                      <a:pt x="92" y="230"/>
                      <a:pt x="92" y="231"/>
                    </a:cubicBezTo>
                    <a:cubicBezTo>
                      <a:pt x="92" y="232"/>
                      <a:pt x="92" y="233"/>
                      <a:pt x="92" y="234"/>
                    </a:cubicBezTo>
                    <a:cubicBezTo>
                      <a:pt x="91" y="235"/>
                      <a:pt x="91" y="235"/>
                      <a:pt x="91" y="236"/>
                    </a:cubicBezTo>
                    <a:cubicBezTo>
                      <a:pt x="91" y="237"/>
                      <a:pt x="91" y="238"/>
                      <a:pt x="91" y="239"/>
                    </a:cubicBezTo>
                    <a:cubicBezTo>
                      <a:pt x="90" y="240"/>
                      <a:pt x="90" y="241"/>
                      <a:pt x="90" y="242"/>
                    </a:cubicBezTo>
                    <a:cubicBezTo>
                      <a:pt x="90" y="242"/>
                      <a:pt x="89" y="243"/>
                      <a:pt x="89" y="244"/>
                    </a:cubicBezTo>
                    <a:cubicBezTo>
                      <a:pt x="89" y="246"/>
                      <a:pt x="88" y="247"/>
                      <a:pt x="88" y="249"/>
                    </a:cubicBezTo>
                    <a:cubicBezTo>
                      <a:pt x="87" y="250"/>
                      <a:pt x="87" y="252"/>
                      <a:pt x="86" y="253"/>
                    </a:cubicBezTo>
                    <a:cubicBezTo>
                      <a:pt x="86" y="253"/>
                      <a:pt x="85" y="254"/>
                      <a:pt x="85" y="254"/>
                    </a:cubicBezTo>
                    <a:cubicBezTo>
                      <a:pt x="86" y="254"/>
                      <a:pt x="87" y="254"/>
                      <a:pt x="88" y="254"/>
                    </a:cubicBezTo>
                    <a:cubicBezTo>
                      <a:pt x="89" y="254"/>
                      <a:pt x="89" y="254"/>
                      <a:pt x="89" y="254"/>
                    </a:cubicBezTo>
                    <a:cubicBezTo>
                      <a:pt x="89" y="254"/>
                      <a:pt x="89" y="254"/>
                      <a:pt x="89" y="254"/>
                    </a:cubicBezTo>
                    <a:cubicBezTo>
                      <a:pt x="89" y="254"/>
                      <a:pt x="89" y="254"/>
                      <a:pt x="89" y="254"/>
                    </a:cubicBezTo>
                    <a:cubicBezTo>
                      <a:pt x="89" y="254"/>
                      <a:pt x="89" y="254"/>
                      <a:pt x="89" y="254"/>
                    </a:cubicBezTo>
                    <a:cubicBezTo>
                      <a:pt x="89" y="254"/>
                      <a:pt x="89" y="254"/>
                      <a:pt x="89" y="254"/>
                    </a:cubicBezTo>
                    <a:cubicBezTo>
                      <a:pt x="89" y="254"/>
                      <a:pt x="89" y="254"/>
                      <a:pt x="89" y="254"/>
                    </a:cubicBezTo>
                    <a:cubicBezTo>
                      <a:pt x="89" y="254"/>
                      <a:pt x="89" y="254"/>
                      <a:pt x="90" y="254"/>
                    </a:cubicBezTo>
                    <a:cubicBezTo>
                      <a:pt x="90" y="254"/>
                      <a:pt x="90" y="254"/>
                      <a:pt x="90" y="254"/>
                    </a:cubicBezTo>
                    <a:cubicBezTo>
                      <a:pt x="90" y="254"/>
                      <a:pt x="90" y="254"/>
                      <a:pt x="90" y="254"/>
                    </a:cubicBezTo>
                    <a:cubicBezTo>
                      <a:pt x="91" y="255"/>
                      <a:pt x="91" y="255"/>
                      <a:pt x="91" y="255"/>
                    </a:cubicBezTo>
                    <a:cubicBezTo>
                      <a:pt x="94" y="255"/>
                      <a:pt x="94" y="255"/>
                      <a:pt x="94" y="255"/>
                    </a:cubicBezTo>
                    <a:cubicBezTo>
                      <a:pt x="95" y="255"/>
                      <a:pt x="97" y="255"/>
                      <a:pt x="99" y="255"/>
                    </a:cubicBezTo>
                    <a:cubicBezTo>
                      <a:pt x="101" y="256"/>
                      <a:pt x="101" y="256"/>
                      <a:pt x="101" y="256"/>
                    </a:cubicBezTo>
                    <a:cubicBezTo>
                      <a:pt x="104" y="257"/>
                      <a:pt x="104" y="257"/>
                      <a:pt x="104" y="257"/>
                    </a:cubicBezTo>
                    <a:cubicBezTo>
                      <a:pt x="107" y="257"/>
                      <a:pt x="110" y="258"/>
                      <a:pt x="113" y="259"/>
                    </a:cubicBezTo>
                    <a:cubicBezTo>
                      <a:pt x="118" y="260"/>
                      <a:pt x="124" y="262"/>
                      <a:pt x="129" y="262"/>
                    </a:cubicBezTo>
                    <a:cubicBezTo>
                      <a:pt x="130" y="262"/>
                      <a:pt x="130" y="262"/>
                      <a:pt x="130" y="262"/>
                    </a:cubicBezTo>
                    <a:cubicBezTo>
                      <a:pt x="131" y="263"/>
                      <a:pt x="131" y="263"/>
                      <a:pt x="131" y="263"/>
                    </a:cubicBezTo>
                    <a:cubicBezTo>
                      <a:pt x="131" y="263"/>
                      <a:pt x="131" y="263"/>
                      <a:pt x="131" y="263"/>
                    </a:cubicBezTo>
                    <a:cubicBezTo>
                      <a:pt x="131" y="263"/>
                      <a:pt x="131" y="263"/>
                      <a:pt x="131" y="263"/>
                    </a:cubicBezTo>
                    <a:cubicBezTo>
                      <a:pt x="132" y="262"/>
                      <a:pt x="132" y="262"/>
                      <a:pt x="132" y="262"/>
                    </a:cubicBezTo>
                    <a:cubicBezTo>
                      <a:pt x="134" y="262"/>
                      <a:pt x="134" y="262"/>
                      <a:pt x="134" y="262"/>
                    </a:cubicBezTo>
                    <a:cubicBezTo>
                      <a:pt x="135" y="262"/>
                      <a:pt x="135" y="262"/>
                      <a:pt x="135" y="262"/>
                    </a:cubicBezTo>
                    <a:cubicBezTo>
                      <a:pt x="136" y="262"/>
                      <a:pt x="136" y="262"/>
                      <a:pt x="136" y="262"/>
                    </a:cubicBezTo>
                    <a:cubicBezTo>
                      <a:pt x="137" y="262"/>
                      <a:pt x="137" y="262"/>
                      <a:pt x="138" y="262"/>
                    </a:cubicBezTo>
                    <a:cubicBezTo>
                      <a:pt x="138" y="262"/>
                      <a:pt x="139" y="262"/>
                      <a:pt x="139" y="262"/>
                    </a:cubicBezTo>
                    <a:cubicBezTo>
                      <a:pt x="140" y="261"/>
                      <a:pt x="141" y="261"/>
                      <a:pt x="142" y="261"/>
                    </a:cubicBezTo>
                    <a:cubicBezTo>
                      <a:pt x="147" y="259"/>
                      <a:pt x="151" y="257"/>
                      <a:pt x="154" y="254"/>
                    </a:cubicBezTo>
                    <a:cubicBezTo>
                      <a:pt x="155" y="253"/>
                      <a:pt x="156" y="253"/>
                      <a:pt x="156" y="252"/>
                    </a:cubicBezTo>
                    <a:cubicBezTo>
                      <a:pt x="157" y="252"/>
                      <a:pt x="157" y="252"/>
                      <a:pt x="157" y="252"/>
                    </a:cubicBezTo>
                    <a:cubicBezTo>
                      <a:pt x="157" y="251"/>
                      <a:pt x="157" y="251"/>
                      <a:pt x="157" y="251"/>
                    </a:cubicBezTo>
                    <a:cubicBezTo>
                      <a:pt x="157" y="250"/>
                      <a:pt x="157" y="250"/>
                      <a:pt x="157" y="250"/>
                    </a:cubicBezTo>
                    <a:cubicBezTo>
                      <a:pt x="157" y="249"/>
                      <a:pt x="157" y="248"/>
                      <a:pt x="156" y="246"/>
                    </a:cubicBezTo>
                    <a:cubicBezTo>
                      <a:pt x="156" y="245"/>
                      <a:pt x="156" y="243"/>
                      <a:pt x="156" y="242"/>
                    </a:cubicBezTo>
                    <a:cubicBezTo>
                      <a:pt x="156" y="240"/>
                      <a:pt x="156" y="238"/>
                      <a:pt x="156" y="237"/>
                    </a:cubicBezTo>
                    <a:cubicBezTo>
                      <a:pt x="156" y="235"/>
                      <a:pt x="156" y="233"/>
                      <a:pt x="156" y="231"/>
                    </a:cubicBezTo>
                    <a:cubicBezTo>
                      <a:pt x="156" y="230"/>
                      <a:pt x="156" y="228"/>
                      <a:pt x="156" y="226"/>
                    </a:cubicBezTo>
                    <a:cubicBezTo>
                      <a:pt x="156" y="226"/>
                      <a:pt x="156" y="226"/>
                      <a:pt x="156" y="226"/>
                    </a:cubicBezTo>
                    <a:cubicBezTo>
                      <a:pt x="156" y="224"/>
                      <a:pt x="156" y="224"/>
                      <a:pt x="156" y="224"/>
                    </a:cubicBezTo>
                    <a:cubicBezTo>
                      <a:pt x="156" y="222"/>
                      <a:pt x="156" y="222"/>
                      <a:pt x="156" y="222"/>
                    </a:cubicBezTo>
                    <a:cubicBezTo>
                      <a:pt x="156" y="222"/>
                      <a:pt x="156" y="222"/>
                      <a:pt x="156" y="222"/>
                    </a:cubicBezTo>
                    <a:cubicBezTo>
                      <a:pt x="156" y="222"/>
                      <a:pt x="156" y="222"/>
                      <a:pt x="156" y="222"/>
                    </a:cubicBezTo>
                    <a:cubicBezTo>
                      <a:pt x="156" y="222"/>
                      <a:pt x="156" y="222"/>
                      <a:pt x="156" y="222"/>
                    </a:cubicBezTo>
                    <a:cubicBezTo>
                      <a:pt x="156" y="222"/>
                      <a:pt x="156" y="222"/>
                      <a:pt x="156" y="222"/>
                    </a:cubicBezTo>
                    <a:cubicBezTo>
                      <a:pt x="156" y="221"/>
                      <a:pt x="156" y="221"/>
                      <a:pt x="156" y="221"/>
                    </a:cubicBezTo>
                    <a:cubicBezTo>
                      <a:pt x="157" y="221"/>
                      <a:pt x="157" y="221"/>
                      <a:pt x="157" y="221"/>
                    </a:cubicBezTo>
                    <a:cubicBezTo>
                      <a:pt x="157" y="219"/>
                      <a:pt x="157" y="218"/>
                      <a:pt x="157" y="216"/>
                    </a:cubicBezTo>
                    <a:cubicBezTo>
                      <a:pt x="158" y="216"/>
                      <a:pt x="158" y="215"/>
                      <a:pt x="158" y="215"/>
                    </a:cubicBezTo>
                    <a:cubicBezTo>
                      <a:pt x="158" y="214"/>
                      <a:pt x="158" y="212"/>
                      <a:pt x="159" y="211"/>
                    </a:cubicBezTo>
                    <a:cubicBezTo>
                      <a:pt x="159" y="210"/>
                      <a:pt x="159" y="208"/>
                      <a:pt x="160" y="207"/>
                    </a:cubicBezTo>
                    <a:cubicBezTo>
                      <a:pt x="160" y="206"/>
                      <a:pt x="160" y="205"/>
                      <a:pt x="161" y="204"/>
                    </a:cubicBezTo>
                    <a:cubicBezTo>
                      <a:pt x="161" y="203"/>
                      <a:pt x="161" y="202"/>
                      <a:pt x="162" y="201"/>
                    </a:cubicBezTo>
                    <a:cubicBezTo>
                      <a:pt x="162" y="201"/>
                      <a:pt x="162" y="199"/>
                      <a:pt x="162" y="198"/>
                    </a:cubicBezTo>
                    <a:cubicBezTo>
                      <a:pt x="163" y="196"/>
                      <a:pt x="163" y="193"/>
                      <a:pt x="163" y="193"/>
                    </a:cubicBezTo>
                    <a:cubicBezTo>
                      <a:pt x="167" y="198"/>
                      <a:pt x="167" y="198"/>
                      <a:pt x="167" y="198"/>
                    </a:cubicBezTo>
                    <a:cubicBezTo>
                      <a:pt x="167" y="198"/>
                      <a:pt x="167" y="198"/>
                      <a:pt x="167" y="198"/>
                    </a:cubicBezTo>
                    <a:cubicBezTo>
                      <a:pt x="169" y="200"/>
                      <a:pt x="169" y="200"/>
                      <a:pt x="169" y="200"/>
                    </a:cubicBezTo>
                    <a:cubicBezTo>
                      <a:pt x="169" y="200"/>
                      <a:pt x="169" y="201"/>
                      <a:pt x="169" y="202"/>
                    </a:cubicBezTo>
                    <a:cubicBezTo>
                      <a:pt x="169" y="203"/>
                      <a:pt x="168" y="203"/>
                      <a:pt x="168" y="204"/>
                    </a:cubicBezTo>
                    <a:cubicBezTo>
                      <a:pt x="168" y="204"/>
                      <a:pt x="168" y="204"/>
                      <a:pt x="168" y="205"/>
                    </a:cubicBezTo>
                    <a:cubicBezTo>
                      <a:pt x="168" y="206"/>
                      <a:pt x="168" y="207"/>
                      <a:pt x="168" y="208"/>
                    </a:cubicBezTo>
                    <a:cubicBezTo>
                      <a:pt x="167" y="209"/>
                      <a:pt x="167" y="210"/>
                      <a:pt x="167" y="211"/>
                    </a:cubicBezTo>
                    <a:cubicBezTo>
                      <a:pt x="167" y="211"/>
                      <a:pt x="167" y="212"/>
                      <a:pt x="167" y="212"/>
                    </a:cubicBezTo>
                    <a:cubicBezTo>
                      <a:pt x="167" y="213"/>
                      <a:pt x="167" y="215"/>
                      <a:pt x="167" y="216"/>
                    </a:cubicBezTo>
                    <a:cubicBezTo>
                      <a:pt x="167" y="218"/>
                      <a:pt x="166" y="220"/>
                      <a:pt x="166" y="221"/>
                    </a:cubicBezTo>
                    <a:cubicBezTo>
                      <a:pt x="166" y="222"/>
                      <a:pt x="166" y="222"/>
                      <a:pt x="166" y="222"/>
                    </a:cubicBezTo>
                    <a:cubicBezTo>
                      <a:pt x="166" y="222"/>
                      <a:pt x="166" y="222"/>
                      <a:pt x="166" y="222"/>
                    </a:cubicBezTo>
                    <a:cubicBezTo>
                      <a:pt x="166" y="222"/>
                      <a:pt x="166" y="222"/>
                      <a:pt x="166" y="222"/>
                    </a:cubicBezTo>
                    <a:cubicBezTo>
                      <a:pt x="166" y="222"/>
                      <a:pt x="166" y="222"/>
                      <a:pt x="166" y="222"/>
                    </a:cubicBezTo>
                    <a:cubicBezTo>
                      <a:pt x="166" y="222"/>
                      <a:pt x="166" y="222"/>
                      <a:pt x="166" y="222"/>
                    </a:cubicBezTo>
                    <a:cubicBezTo>
                      <a:pt x="166" y="222"/>
                      <a:pt x="166" y="222"/>
                      <a:pt x="166" y="222"/>
                    </a:cubicBezTo>
                    <a:cubicBezTo>
                      <a:pt x="166" y="222"/>
                      <a:pt x="166" y="222"/>
                      <a:pt x="166" y="222"/>
                    </a:cubicBezTo>
                    <a:cubicBezTo>
                      <a:pt x="166" y="224"/>
                      <a:pt x="166" y="224"/>
                      <a:pt x="166" y="224"/>
                    </a:cubicBezTo>
                    <a:cubicBezTo>
                      <a:pt x="167" y="226"/>
                      <a:pt x="167" y="226"/>
                      <a:pt x="167" y="226"/>
                    </a:cubicBezTo>
                    <a:cubicBezTo>
                      <a:pt x="167" y="228"/>
                      <a:pt x="167" y="229"/>
                      <a:pt x="167" y="231"/>
                    </a:cubicBezTo>
                    <a:cubicBezTo>
                      <a:pt x="167" y="232"/>
                      <a:pt x="167" y="232"/>
                      <a:pt x="167" y="233"/>
                    </a:cubicBezTo>
                    <a:cubicBezTo>
                      <a:pt x="167" y="234"/>
                      <a:pt x="167" y="235"/>
                      <a:pt x="168" y="235"/>
                    </a:cubicBezTo>
                    <a:cubicBezTo>
                      <a:pt x="168" y="236"/>
                      <a:pt x="168" y="236"/>
                      <a:pt x="168" y="236"/>
                    </a:cubicBezTo>
                    <a:cubicBezTo>
                      <a:pt x="168" y="237"/>
                      <a:pt x="168" y="238"/>
                      <a:pt x="168" y="239"/>
                    </a:cubicBezTo>
                    <a:cubicBezTo>
                      <a:pt x="169" y="240"/>
                      <a:pt x="169" y="240"/>
                      <a:pt x="169" y="241"/>
                    </a:cubicBezTo>
                    <a:cubicBezTo>
                      <a:pt x="170" y="240"/>
                      <a:pt x="171" y="239"/>
                      <a:pt x="172" y="238"/>
                    </a:cubicBezTo>
                    <a:cubicBezTo>
                      <a:pt x="172" y="238"/>
                      <a:pt x="173" y="237"/>
                      <a:pt x="173" y="236"/>
                    </a:cubicBezTo>
                    <a:cubicBezTo>
                      <a:pt x="176" y="234"/>
                      <a:pt x="178" y="232"/>
                      <a:pt x="181" y="230"/>
                    </a:cubicBezTo>
                    <a:cubicBezTo>
                      <a:pt x="182" y="229"/>
                      <a:pt x="183" y="228"/>
                      <a:pt x="184" y="228"/>
                    </a:cubicBezTo>
                    <a:cubicBezTo>
                      <a:pt x="184" y="227"/>
                      <a:pt x="185" y="227"/>
                      <a:pt x="186" y="226"/>
                    </a:cubicBezTo>
                    <a:cubicBezTo>
                      <a:pt x="187" y="225"/>
                      <a:pt x="188" y="225"/>
                      <a:pt x="188" y="225"/>
                    </a:cubicBezTo>
                    <a:cubicBezTo>
                      <a:pt x="191" y="229"/>
                      <a:pt x="191" y="229"/>
                      <a:pt x="191" y="229"/>
                    </a:cubicBezTo>
                    <a:cubicBezTo>
                      <a:pt x="191" y="229"/>
                      <a:pt x="191" y="229"/>
                      <a:pt x="191" y="229"/>
                    </a:cubicBezTo>
                    <a:cubicBezTo>
                      <a:pt x="190" y="230"/>
                      <a:pt x="190" y="230"/>
                      <a:pt x="190" y="230"/>
                    </a:cubicBezTo>
                    <a:cubicBezTo>
                      <a:pt x="189" y="231"/>
                      <a:pt x="189" y="231"/>
                      <a:pt x="189" y="231"/>
                    </a:cubicBezTo>
                    <a:cubicBezTo>
                      <a:pt x="189" y="231"/>
                      <a:pt x="189" y="231"/>
                      <a:pt x="189" y="231"/>
                    </a:cubicBezTo>
                    <a:cubicBezTo>
                      <a:pt x="188" y="231"/>
                      <a:pt x="188" y="232"/>
                      <a:pt x="188" y="232"/>
                    </a:cubicBezTo>
                    <a:cubicBezTo>
                      <a:pt x="186" y="234"/>
                      <a:pt x="186" y="234"/>
                      <a:pt x="186" y="234"/>
                    </a:cubicBezTo>
                    <a:cubicBezTo>
                      <a:pt x="184" y="235"/>
                      <a:pt x="182" y="238"/>
                      <a:pt x="179" y="240"/>
                    </a:cubicBezTo>
                    <a:cubicBezTo>
                      <a:pt x="178" y="242"/>
                      <a:pt x="176" y="243"/>
                      <a:pt x="174" y="245"/>
                    </a:cubicBezTo>
                    <a:cubicBezTo>
                      <a:pt x="174" y="246"/>
                      <a:pt x="174" y="246"/>
                      <a:pt x="174" y="246"/>
                    </a:cubicBezTo>
                    <a:cubicBezTo>
                      <a:pt x="173" y="247"/>
                      <a:pt x="173" y="247"/>
                      <a:pt x="173" y="247"/>
                    </a:cubicBezTo>
                    <a:cubicBezTo>
                      <a:pt x="171" y="249"/>
                      <a:pt x="171" y="249"/>
                      <a:pt x="171" y="249"/>
                    </a:cubicBezTo>
                    <a:cubicBezTo>
                      <a:pt x="169" y="252"/>
                      <a:pt x="165" y="255"/>
                      <a:pt x="161" y="259"/>
                    </a:cubicBezTo>
                    <a:cubicBezTo>
                      <a:pt x="160" y="259"/>
                      <a:pt x="160" y="259"/>
                      <a:pt x="160" y="259"/>
                    </a:cubicBezTo>
                    <a:cubicBezTo>
                      <a:pt x="160" y="260"/>
                      <a:pt x="160" y="260"/>
                      <a:pt x="160" y="260"/>
                    </a:cubicBezTo>
                    <a:cubicBezTo>
                      <a:pt x="157" y="262"/>
                      <a:pt x="156" y="265"/>
                      <a:pt x="156" y="268"/>
                    </a:cubicBezTo>
                    <a:cubicBezTo>
                      <a:pt x="156" y="270"/>
                      <a:pt x="156" y="272"/>
                      <a:pt x="157" y="274"/>
                    </a:cubicBezTo>
                    <a:cubicBezTo>
                      <a:pt x="158" y="275"/>
                      <a:pt x="159" y="276"/>
                      <a:pt x="159" y="278"/>
                    </a:cubicBezTo>
                    <a:cubicBezTo>
                      <a:pt x="160" y="281"/>
                      <a:pt x="162" y="284"/>
                      <a:pt x="163" y="287"/>
                    </a:cubicBezTo>
                    <a:cubicBezTo>
                      <a:pt x="163" y="289"/>
                      <a:pt x="164" y="290"/>
                      <a:pt x="165" y="292"/>
                    </a:cubicBezTo>
                    <a:cubicBezTo>
                      <a:pt x="165" y="292"/>
                      <a:pt x="165" y="292"/>
                      <a:pt x="165" y="292"/>
                    </a:cubicBezTo>
                    <a:cubicBezTo>
                      <a:pt x="166" y="293"/>
                      <a:pt x="166" y="293"/>
                      <a:pt x="167" y="294"/>
                    </a:cubicBezTo>
                    <a:cubicBezTo>
                      <a:pt x="168" y="295"/>
                      <a:pt x="170" y="297"/>
                      <a:pt x="171" y="299"/>
                    </a:cubicBezTo>
                    <a:cubicBezTo>
                      <a:pt x="172" y="299"/>
                      <a:pt x="172" y="299"/>
                      <a:pt x="172" y="299"/>
                    </a:cubicBezTo>
                    <a:cubicBezTo>
                      <a:pt x="172" y="300"/>
                      <a:pt x="173" y="300"/>
                      <a:pt x="173" y="300"/>
                    </a:cubicBezTo>
                    <a:cubicBezTo>
                      <a:pt x="176" y="302"/>
                      <a:pt x="176" y="302"/>
                      <a:pt x="176" y="302"/>
                    </a:cubicBezTo>
                    <a:cubicBezTo>
                      <a:pt x="176" y="303"/>
                      <a:pt x="177" y="304"/>
                      <a:pt x="178" y="304"/>
                    </a:cubicBezTo>
                    <a:cubicBezTo>
                      <a:pt x="178" y="304"/>
                      <a:pt x="178" y="304"/>
                      <a:pt x="178" y="304"/>
                    </a:cubicBezTo>
                    <a:cubicBezTo>
                      <a:pt x="178" y="305"/>
                      <a:pt x="178" y="305"/>
                      <a:pt x="178" y="305"/>
                    </a:cubicBezTo>
                    <a:cubicBezTo>
                      <a:pt x="179" y="305"/>
                      <a:pt x="179" y="305"/>
                      <a:pt x="179" y="305"/>
                    </a:cubicBezTo>
                    <a:cubicBezTo>
                      <a:pt x="180" y="306"/>
                      <a:pt x="180" y="306"/>
                      <a:pt x="180" y="306"/>
                    </a:cubicBezTo>
                    <a:cubicBezTo>
                      <a:pt x="180" y="306"/>
                      <a:pt x="181" y="307"/>
                      <a:pt x="181" y="307"/>
                    </a:cubicBezTo>
                    <a:cubicBezTo>
                      <a:pt x="182" y="307"/>
                      <a:pt x="182" y="307"/>
                      <a:pt x="182" y="307"/>
                    </a:cubicBezTo>
                    <a:cubicBezTo>
                      <a:pt x="182" y="308"/>
                      <a:pt x="182" y="308"/>
                      <a:pt x="182" y="308"/>
                    </a:cubicBezTo>
                    <a:cubicBezTo>
                      <a:pt x="182" y="308"/>
                      <a:pt x="182" y="308"/>
                      <a:pt x="182" y="308"/>
                    </a:cubicBezTo>
                    <a:cubicBezTo>
                      <a:pt x="183" y="308"/>
                      <a:pt x="183" y="308"/>
                      <a:pt x="183" y="308"/>
                    </a:cubicBezTo>
                    <a:cubicBezTo>
                      <a:pt x="184" y="309"/>
                      <a:pt x="184" y="309"/>
                      <a:pt x="184" y="309"/>
                    </a:cubicBezTo>
                    <a:cubicBezTo>
                      <a:pt x="184" y="309"/>
                      <a:pt x="185" y="309"/>
                      <a:pt x="186" y="310"/>
                    </a:cubicBezTo>
                    <a:cubicBezTo>
                      <a:pt x="186" y="310"/>
                      <a:pt x="186" y="310"/>
                      <a:pt x="186" y="310"/>
                    </a:cubicBezTo>
                    <a:cubicBezTo>
                      <a:pt x="189" y="312"/>
                      <a:pt x="189" y="312"/>
                      <a:pt x="189" y="312"/>
                    </a:cubicBezTo>
                    <a:cubicBezTo>
                      <a:pt x="189" y="312"/>
                      <a:pt x="189" y="312"/>
                      <a:pt x="189" y="312"/>
                    </a:cubicBezTo>
                    <a:cubicBezTo>
                      <a:pt x="190" y="312"/>
                      <a:pt x="191" y="313"/>
                      <a:pt x="191" y="313"/>
                    </a:cubicBezTo>
                    <a:cubicBezTo>
                      <a:pt x="192" y="313"/>
                      <a:pt x="192" y="313"/>
                      <a:pt x="192" y="313"/>
                    </a:cubicBezTo>
                    <a:cubicBezTo>
                      <a:pt x="192" y="313"/>
                      <a:pt x="192" y="313"/>
                      <a:pt x="192" y="313"/>
                    </a:cubicBezTo>
                    <a:cubicBezTo>
                      <a:pt x="194" y="314"/>
                      <a:pt x="196" y="315"/>
                      <a:pt x="197" y="315"/>
                    </a:cubicBezTo>
                    <a:cubicBezTo>
                      <a:pt x="198" y="316"/>
                      <a:pt x="198" y="316"/>
                      <a:pt x="198" y="316"/>
                    </a:cubicBezTo>
                    <a:cubicBezTo>
                      <a:pt x="198" y="316"/>
                      <a:pt x="199" y="316"/>
                      <a:pt x="199" y="316"/>
                    </a:cubicBezTo>
                    <a:cubicBezTo>
                      <a:pt x="199" y="316"/>
                      <a:pt x="199" y="316"/>
                      <a:pt x="199" y="316"/>
                    </a:cubicBezTo>
                    <a:cubicBezTo>
                      <a:pt x="200" y="316"/>
                      <a:pt x="201" y="316"/>
                      <a:pt x="202" y="317"/>
                    </a:cubicBezTo>
                    <a:cubicBezTo>
                      <a:pt x="202" y="317"/>
                      <a:pt x="202" y="317"/>
                      <a:pt x="202" y="317"/>
                    </a:cubicBezTo>
                    <a:cubicBezTo>
                      <a:pt x="202" y="317"/>
                      <a:pt x="202" y="317"/>
                      <a:pt x="202" y="317"/>
                    </a:cubicBezTo>
                    <a:cubicBezTo>
                      <a:pt x="204" y="317"/>
                      <a:pt x="204" y="317"/>
                      <a:pt x="204" y="317"/>
                    </a:cubicBezTo>
                    <a:cubicBezTo>
                      <a:pt x="205" y="317"/>
                      <a:pt x="205" y="317"/>
                      <a:pt x="205" y="317"/>
                    </a:cubicBezTo>
                    <a:cubicBezTo>
                      <a:pt x="205" y="317"/>
                      <a:pt x="205" y="317"/>
                      <a:pt x="205" y="317"/>
                    </a:cubicBezTo>
                    <a:cubicBezTo>
                      <a:pt x="205" y="317"/>
                      <a:pt x="205" y="317"/>
                      <a:pt x="205" y="317"/>
                    </a:cubicBezTo>
                    <a:cubicBezTo>
                      <a:pt x="206" y="318"/>
                      <a:pt x="207" y="318"/>
                      <a:pt x="208" y="318"/>
                    </a:cubicBezTo>
                    <a:cubicBezTo>
                      <a:pt x="208" y="318"/>
                      <a:pt x="208" y="318"/>
                      <a:pt x="208" y="318"/>
                    </a:cubicBezTo>
                    <a:cubicBezTo>
                      <a:pt x="209" y="318"/>
                      <a:pt x="209" y="318"/>
                      <a:pt x="209" y="318"/>
                    </a:cubicBezTo>
                    <a:cubicBezTo>
                      <a:pt x="210" y="318"/>
                      <a:pt x="210" y="318"/>
                      <a:pt x="210" y="318"/>
                    </a:cubicBezTo>
                    <a:cubicBezTo>
                      <a:pt x="211" y="318"/>
                      <a:pt x="211" y="318"/>
                      <a:pt x="211" y="318"/>
                    </a:cubicBezTo>
                    <a:cubicBezTo>
                      <a:pt x="211" y="318"/>
                      <a:pt x="211" y="318"/>
                      <a:pt x="211" y="318"/>
                    </a:cubicBezTo>
                    <a:cubicBezTo>
                      <a:pt x="211" y="318"/>
                      <a:pt x="211" y="318"/>
                      <a:pt x="211" y="318"/>
                    </a:cubicBezTo>
                    <a:cubicBezTo>
                      <a:pt x="212" y="318"/>
                      <a:pt x="212" y="318"/>
                      <a:pt x="212" y="318"/>
                    </a:cubicBezTo>
                    <a:cubicBezTo>
                      <a:pt x="212" y="318"/>
                      <a:pt x="212" y="318"/>
                      <a:pt x="213" y="318"/>
                    </a:cubicBezTo>
                    <a:cubicBezTo>
                      <a:pt x="213" y="318"/>
                      <a:pt x="213" y="318"/>
                      <a:pt x="213" y="318"/>
                    </a:cubicBezTo>
                    <a:cubicBezTo>
                      <a:pt x="213" y="323"/>
                      <a:pt x="213" y="323"/>
                      <a:pt x="213" y="323"/>
                    </a:cubicBezTo>
                    <a:cubicBezTo>
                      <a:pt x="213" y="323"/>
                      <a:pt x="213" y="323"/>
                      <a:pt x="212" y="323"/>
                    </a:cubicBezTo>
                    <a:cubicBezTo>
                      <a:pt x="212" y="323"/>
                      <a:pt x="212" y="323"/>
                      <a:pt x="211" y="323"/>
                    </a:cubicBezTo>
                    <a:cubicBezTo>
                      <a:pt x="211" y="323"/>
                      <a:pt x="211" y="323"/>
                      <a:pt x="211" y="323"/>
                    </a:cubicBezTo>
                    <a:cubicBezTo>
                      <a:pt x="211" y="323"/>
                      <a:pt x="211" y="323"/>
                      <a:pt x="211" y="323"/>
                    </a:cubicBezTo>
                    <a:cubicBezTo>
                      <a:pt x="211" y="323"/>
                      <a:pt x="210" y="323"/>
                      <a:pt x="210" y="323"/>
                    </a:cubicBezTo>
                    <a:cubicBezTo>
                      <a:pt x="210" y="323"/>
                      <a:pt x="209" y="323"/>
                      <a:pt x="209" y="323"/>
                    </a:cubicBezTo>
                    <a:cubicBezTo>
                      <a:pt x="208" y="323"/>
                      <a:pt x="207" y="323"/>
                      <a:pt x="206" y="322"/>
                    </a:cubicBezTo>
                    <a:cubicBezTo>
                      <a:pt x="205" y="322"/>
                      <a:pt x="204" y="322"/>
                      <a:pt x="203" y="322"/>
                    </a:cubicBezTo>
                    <a:cubicBezTo>
                      <a:pt x="202" y="322"/>
                      <a:pt x="201" y="322"/>
                      <a:pt x="200" y="322"/>
                    </a:cubicBezTo>
                    <a:cubicBezTo>
                      <a:pt x="199" y="322"/>
                      <a:pt x="198" y="322"/>
                      <a:pt x="197" y="321"/>
                    </a:cubicBezTo>
                    <a:cubicBezTo>
                      <a:pt x="194" y="321"/>
                      <a:pt x="192" y="320"/>
                      <a:pt x="189" y="319"/>
                    </a:cubicBezTo>
                    <a:cubicBezTo>
                      <a:pt x="188" y="319"/>
                      <a:pt x="186" y="318"/>
                      <a:pt x="185" y="318"/>
                    </a:cubicBezTo>
                    <a:cubicBezTo>
                      <a:pt x="183" y="317"/>
                      <a:pt x="182" y="317"/>
                      <a:pt x="181" y="316"/>
                    </a:cubicBezTo>
                    <a:cubicBezTo>
                      <a:pt x="179" y="315"/>
                      <a:pt x="178" y="314"/>
                      <a:pt x="177" y="314"/>
                    </a:cubicBezTo>
                    <a:cubicBezTo>
                      <a:pt x="176" y="314"/>
                      <a:pt x="176" y="313"/>
                      <a:pt x="176" y="313"/>
                    </a:cubicBezTo>
                    <a:cubicBezTo>
                      <a:pt x="175" y="313"/>
                      <a:pt x="175" y="313"/>
                      <a:pt x="175" y="313"/>
                    </a:cubicBezTo>
                    <a:cubicBezTo>
                      <a:pt x="174" y="312"/>
                      <a:pt x="173" y="312"/>
                      <a:pt x="173" y="311"/>
                    </a:cubicBezTo>
                    <a:cubicBezTo>
                      <a:pt x="171" y="310"/>
                      <a:pt x="170" y="310"/>
                      <a:pt x="169" y="309"/>
                    </a:cubicBezTo>
                    <a:close/>
                    <a:moveTo>
                      <a:pt x="145" y="221"/>
                    </a:moveTo>
                    <a:cubicBezTo>
                      <a:pt x="145" y="221"/>
                      <a:pt x="145" y="221"/>
                      <a:pt x="145" y="221"/>
                    </a:cubicBezTo>
                    <a:cubicBezTo>
                      <a:pt x="145" y="222"/>
                      <a:pt x="145" y="222"/>
                      <a:pt x="145" y="222"/>
                    </a:cubicBezTo>
                    <a:cubicBezTo>
                      <a:pt x="145" y="225"/>
                      <a:pt x="145" y="225"/>
                      <a:pt x="145" y="225"/>
                    </a:cubicBezTo>
                    <a:cubicBezTo>
                      <a:pt x="145" y="225"/>
                      <a:pt x="145" y="225"/>
                      <a:pt x="145" y="225"/>
                    </a:cubicBezTo>
                    <a:cubicBezTo>
                      <a:pt x="145" y="226"/>
                      <a:pt x="145" y="226"/>
                      <a:pt x="145" y="227"/>
                    </a:cubicBezTo>
                    <a:cubicBezTo>
                      <a:pt x="144" y="228"/>
                      <a:pt x="144" y="230"/>
                      <a:pt x="144" y="232"/>
                    </a:cubicBezTo>
                    <a:cubicBezTo>
                      <a:pt x="144" y="234"/>
                      <a:pt x="144" y="234"/>
                      <a:pt x="144" y="234"/>
                    </a:cubicBezTo>
                    <a:cubicBezTo>
                      <a:pt x="144" y="236"/>
                      <a:pt x="144" y="236"/>
                      <a:pt x="144" y="236"/>
                    </a:cubicBezTo>
                    <a:cubicBezTo>
                      <a:pt x="144" y="237"/>
                      <a:pt x="144" y="238"/>
                      <a:pt x="144" y="238"/>
                    </a:cubicBezTo>
                    <a:cubicBezTo>
                      <a:pt x="134" y="226"/>
                      <a:pt x="123" y="216"/>
                      <a:pt x="110" y="207"/>
                    </a:cubicBezTo>
                    <a:cubicBezTo>
                      <a:pt x="113" y="207"/>
                      <a:pt x="116" y="207"/>
                      <a:pt x="119" y="206"/>
                    </a:cubicBezTo>
                    <a:cubicBezTo>
                      <a:pt x="119" y="206"/>
                      <a:pt x="120" y="206"/>
                      <a:pt x="120" y="206"/>
                    </a:cubicBezTo>
                    <a:cubicBezTo>
                      <a:pt x="121" y="206"/>
                      <a:pt x="121" y="206"/>
                      <a:pt x="121" y="206"/>
                    </a:cubicBezTo>
                    <a:cubicBezTo>
                      <a:pt x="123" y="206"/>
                      <a:pt x="124" y="206"/>
                      <a:pt x="126" y="206"/>
                    </a:cubicBezTo>
                    <a:cubicBezTo>
                      <a:pt x="128" y="205"/>
                      <a:pt x="130" y="205"/>
                      <a:pt x="132" y="205"/>
                    </a:cubicBezTo>
                    <a:cubicBezTo>
                      <a:pt x="132" y="204"/>
                      <a:pt x="132" y="204"/>
                      <a:pt x="132" y="204"/>
                    </a:cubicBezTo>
                    <a:cubicBezTo>
                      <a:pt x="133" y="204"/>
                      <a:pt x="134" y="204"/>
                      <a:pt x="135" y="204"/>
                    </a:cubicBezTo>
                    <a:cubicBezTo>
                      <a:pt x="136" y="204"/>
                      <a:pt x="136" y="204"/>
                      <a:pt x="136" y="204"/>
                    </a:cubicBezTo>
                    <a:cubicBezTo>
                      <a:pt x="137" y="203"/>
                      <a:pt x="138" y="203"/>
                      <a:pt x="139" y="203"/>
                    </a:cubicBezTo>
                    <a:cubicBezTo>
                      <a:pt x="141" y="202"/>
                      <a:pt x="141" y="202"/>
                      <a:pt x="141" y="202"/>
                    </a:cubicBezTo>
                    <a:cubicBezTo>
                      <a:pt x="142" y="202"/>
                      <a:pt x="142" y="202"/>
                      <a:pt x="142" y="202"/>
                    </a:cubicBezTo>
                    <a:cubicBezTo>
                      <a:pt x="143" y="202"/>
                      <a:pt x="144" y="201"/>
                      <a:pt x="144" y="201"/>
                    </a:cubicBezTo>
                    <a:cubicBezTo>
                      <a:pt x="145" y="201"/>
                      <a:pt x="145" y="201"/>
                      <a:pt x="145" y="201"/>
                    </a:cubicBezTo>
                    <a:cubicBezTo>
                      <a:pt x="145" y="201"/>
                      <a:pt x="145" y="201"/>
                      <a:pt x="145" y="201"/>
                    </a:cubicBezTo>
                    <a:cubicBezTo>
                      <a:pt x="146" y="200"/>
                      <a:pt x="146" y="200"/>
                      <a:pt x="146" y="200"/>
                    </a:cubicBezTo>
                    <a:cubicBezTo>
                      <a:pt x="146" y="200"/>
                      <a:pt x="147" y="200"/>
                      <a:pt x="148" y="199"/>
                    </a:cubicBezTo>
                    <a:cubicBezTo>
                      <a:pt x="148" y="199"/>
                      <a:pt x="148" y="199"/>
                      <a:pt x="148" y="199"/>
                    </a:cubicBezTo>
                    <a:cubicBezTo>
                      <a:pt x="148" y="199"/>
                      <a:pt x="148" y="199"/>
                      <a:pt x="148" y="199"/>
                    </a:cubicBezTo>
                    <a:cubicBezTo>
                      <a:pt x="149" y="199"/>
                      <a:pt x="149" y="199"/>
                      <a:pt x="150" y="198"/>
                    </a:cubicBezTo>
                    <a:cubicBezTo>
                      <a:pt x="150" y="198"/>
                      <a:pt x="150" y="198"/>
                      <a:pt x="150" y="198"/>
                    </a:cubicBezTo>
                    <a:cubicBezTo>
                      <a:pt x="151" y="198"/>
                      <a:pt x="151" y="198"/>
                      <a:pt x="151" y="198"/>
                    </a:cubicBezTo>
                    <a:cubicBezTo>
                      <a:pt x="151" y="198"/>
                      <a:pt x="150" y="199"/>
                      <a:pt x="150" y="199"/>
                    </a:cubicBezTo>
                    <a:cubicBezTo>
                      <a:pt x="150" y="200"/>
                      <a:pt x="150" y="200"/>
                      <a:pt x="150" y="200"/>
                    </a:cubicBezTo>
                    <a:cubicBezTo>
                      <a:pt x="150" y="201"/>
                      <a:pt x="149" y="202"/>
                      <a:pt x="149" y="203"/>
                    </a:cubicBezTo>
                    <a:cubicBezTo>
                      <a:pt x="149" y="204"/>
                      <a:pt x="149" y="204"/>
                      <a:pt x="149" y="204"/>
                    </a:cubicBezTo>
                    <a:cubicBezTo>
                      <a:pt x="149" y="204"/>
                      <a:pt x="149" y="204"/>
                      <a:pt x="149" y="204"/>
                    </a:cubicBezTo>
                    <a:cubicBezTo>
                      <a:pt x="149" y="204"/>
                      <a:pt x="149" y="205"/>
                      <a:pt x="148" y="205"/>
                    </a:cubicBezTo>
                    <a:cubicBezTo>
                      <a:pt x="148" y="206"/>
                      <a:pt x="148" y="207"/>
                      <a:pt x="147" y="209"/>
                    </a:cubicBezTo>
                    <a:cubicBezTo>
                      <a:pt x="147" y="210"/>
                      <a:pt x="147" y="212"/>
                      <a:pt x="146" y="213"/>
                    </a:cubicBezTo>
                    <a:cubicBezTo>
                      <a:pt x="146" y="214"/>
                      <a:pt x="146" y="214"/>
                      <a:pt x="146" y="214"/>
                    </a:cubicBezTo>
                    <a:cubicBezTo>
                      <a:pt x="146" y="218"/>
                      <a:pt x="146" y="218"/>
                      <a:pt x="146" y="218"/>
                    </a:cubicBezTo>
                    <a:cubicBezTo>
                      <a:pt x="145" y="219"/>
                      <a:pt x="145" y="219"/>
                      <a:pt x="145" y="219"/>
                    </a:cubicBezTo>
                    <a:cubicBezTo>
                      <a:pt x="145" y="219"/>
                      <a:pt x="145" y="219"/>
                      <a:pt x="145" y="219"/>
                    </a:cubicBezTo>
                    <a:cubicBezTo>
                      <a:pt x="145" y="219"/>
                      <a:pt x="145" y="220"/>
                      <a:pt x="145" y="220"/>
                    </a:cubicBezTo>
                    <a:cubicBezTo>
                      <a:pt x="145" y="220"/>
                      <a:pt x="145" y="220"/>
                      <a:pt x="145" y="221"/>
                    </a:cubicBezTo>
                    <a:cubicBezTo>
                      <a:pt x="149" y="221"/>
                      <a:pt x="149" y="221"/>
                      <a:pt x="149" y="221"/>
                    </a:cubicBezTo>
                    <a:cubicBezTo>
                      <a:pt x="149" y="221"/>
                      <a:pt x="149" y="221"/>
                      <a:pt x="149" y="221"/>
                    </a:cubicBezTo>
                    <a:lnTo>
                      <a:pt x="145" y="221"/>
                    </a:lnTo>
                    <a:close/>
                    <a:moveTo>
                      <a:pt x="101" y="244"/>
                    </a:moveTo>
                    <a:cubicBezTo>
                      <a:pt x="101" y="243"/>
                      <a:pt x="101" y="243"/>
                      <a:pt x="102" y="242"/>
                    </a:cubicBezTo>
                    <a:cubicBezTo>
                      <a:pt x="102" y="239"/>
                      <a:pt x="102" y="239"/>
                      <a:pt x="102" y="239"/>
                    </a:cubicBezTo>
                    <a:cubicBezTo>
                      <a:pt x="102" y="239"/>
                      <a:pt x="102" y="239"/>
                      <a:pt x="102" y="238"/>
                    </a:cubicBezTo>
                    <a:cubicBezTo>
                      <a:pt x="103" y="236"/>
                      <a:pt x="103" y="236"/>
                      <a:pt x="103" y="236"/>
                    </a:cubicBezTo>
                    <a:cubicBezTo>
                      <a:pt x="103" y="234"/>
                      <a:pt x="103" y="234"/>
                      <a:pt x="103" y="234"/>
                    </a:cubicBezTo>
                    <a:cubicBezTo>
                      <a:pt x="103" y="233"/>
                      <a:pt x="103" y="233"/>
                      <a:pt x="103" y="233"/>
                    </a:cubicBezTo>
                    <a:cubicBezTo>
                      <a:pt x="103" y="233"/>
                      <a:pt x="103" y="232"/>
                      <a:pt x="103" y="232"/>
                    </a:cubicBezTo>
                    <a:cubicBezTo>
                      <a:pt x="104" y="229"/>
                      <a:pt x="104" y="229"/>
                      <a:pt x="104" y="229"/>
                    </a:cubicBezTo>
                    <a:cubicBezTo>
                      <a:pt x="104" y="228"/>
                      <a:pt x="104" y="228"/>
                      <a:pt x="104" y="228"/>
                    </a:cubicBezTo>
                    <a:cubicBezTo>
                      <a:pt x="104" y="227"/>
                      <a:pt x="104" y="227"/>
                      <a:pt x="104" y="227"/>
                    </a:cubicBezTo>
                    <a:cubicBezTo>
                      <a:pt x="104" y="226"/>
                      <a:pt x="104" y="226"/>
                      <a:pt x="104" y="226"/>
                    </a:cubicBezTo>
                    <a:cubicBezTo>
                      <a:pt x="104" y="226"/>
                      <a:pt x="104" y="226"/>
                      <a:pt x="104" y="226"/>
                    </a:cubicBezTo>
                    <a:cubicBezTo>
                      <a:pt x="104" y="225"/>
                      <a:pt x="104" y="225"/>
                      <a:pt x="104" y="225"/>
                    </a:cubicBezTo>
                    <a:cubicBezTo>
                      <a:pt x="104" y="224"/>
                      <a:pt x="104" y="224"/>
                      <a:pt x="104" y="224"/>
                    </a:cubicBezTo>
                    <a:cubicBezTo>
                      <a:pt x="104" y="223"/>
                      <a:pt x="104" y="223"/>
                      <a:pt x="104" y="223"/>
                    </a:cubicBezTo>
                    <a:cubicBezTo>
                      <a:pt x="104" y="221"/>
                      <a:pt x="104" y="221"/>
                      <a:pt x="104" y="221"/>
                    </a:cubicBezTo>
                    <a:cubicBezTo>
                      <a:pt x="104" y="219"/>
                      <a:pt x="104" y="218"/>
                      <a:pt x="104" y="217"/>
                    </a:cubicBezTo>
                    <a:cubicBezTo>
                      <a:pt x="104" y="217"/>
                      <a:pt x="104" y="217"/>
                      <a:pt x="104" y="217"/>
                    </a:cubicBezTo>
                    <a:cubicBezTo>
                      <a:pt x="118" y="226"/>
                      <a:pt x="128" y="236"/>
                      <a:pt x="139" y="250"/>
                    </a:cubicBezTo>
                    <a:cubicBezTo>
                      <a:pt x="139" y="250"/>
                      <a:pt x="139" y="250"/>
                      <a:pt x="139" y="250"/>
                    </a:cubicBezTo>
                    <a:cubicBezTo>
                      <a:pt x="138" y="250"/>
                      <a:pt x="138" y="250"/>
                      <a:pt x="138" y="250"/>
                    </a:cubicBezTo>
                    <a:cubicBezTo>
                      <a:pt x="137" y="251"/>
                      <a:pt x="137" y="251"/>
                      <a:pt x="136" y="251"/>
                    </a:cubicBezTo>
                    <a:cubicBezTo>
                      <a:pt x="136" y="251"/>
                      <a:pt x="136" y="251"/>
                      <a:pt x="136" y="251"/>
                    </a:cubicBezTo>
                    <a:cubicBezTo>
                      <a:pt x="135" y="251"/>
                      <a:pt x="135" y="251"/>
                      <a:pt x="134" y="251"/>
                    </a:cubicBezTo>
                    <a:cubicBezTo>
                      <a:pt x="134" y="251"/>
                      <a:pt x="134" y="251"/>
                      <a:pt x="134" y="251"/>
                    </a:cubicBezTo>
                    <a:cubicBezTo>
                      <a:pt x="134" y="251"/>
                      <a:pt x="134" y="251"/>
                      <a:pt x="134" y="251"/>
                    </a:cubicBezTo>
                    <a:cubicBezTo>
                      <a:pt x="132" y="251"/>
                      <a:pt x="132" y="251"/>
                      <a:pt x="132" y="251"/>
                    </a:cubicBezTo>
                    <a:cubicBezTo>
                      <a:pt x="131" y="251"/>
                      <a:pt x="131" y="251"/>
                      <a:pt x="131" y="251"/>
                    </a:cubicBezTo>
                    <a:cubicBezTo>
                      <a:pt x="130" y="251"/>
                      <a:pt x="130" y="251"/>
                      <a:pt x="130" y="251"/>
                    </a:cubicBezTo>
                    <a:cubicBezTo>
                      <a:pt x="126" y="251"/>
                      <a:pt x="121" y="250"/>
                      <a:pt x="116" y="248"/>
                    </a:cubicBezTo>
                    <a:cubicBezTo>
                      <a:pt x="114" y="247"/>
                      <a:pt x="114" y="247"/>
                      <a:pt x="114" y="247"/>
                    </a:cubicBezTo>
                    <a:cubicBezTo>
                      <a:pt x="111" y="247"/>
                      <a:pt x="109" y="246"/>
                      <a:pt x="106" y="245"/>
                    </a:cubicBezTo>
                    <a:cubicBezTo>
                      <a:pt x="104" y="245"/>
                      <a:pt x="104" y="245"/>
                      <a:pt x="104" y="245"/>
                    </a:cubicBezTo>
                    <a:cubicBezTo>
                      <a:pt x="104" y="245"/>
                      <a:pt x="104" y="245"/>
                      <a:pt x="103" y="245"/>
                    </a:cubicBezTo>
                    <a:cubicBezTo>
                      <a:pt x="101" y="244"/>
                      <a:pt x="101" y="244"/>
                      <a:pt x="101" y="244"/>
                    </a:cubicBezTo>
                    <a:cubicBezTo>
                      <a:pt x="101" y="244"/>
                      <a:pt x="101" y="244"/>
                      <a:pt x="101" y="244"/>
                    </a:cubicBezTo>
                    <a:close/>
                    <a:moveTo>
                      <a:pt x="140" y="172"/>
                    </a:moveTo>
                    <a:cubicBezTo>
                      <a:pt x="141" y="173"/>
                      <a:pt x="142" y="173"/>
                      <a:pt x="142" y="174"/>
                    </a:cubicBezTo>
                    <a:cubicBezTo>
                      <a:pt x="142" y="174"/>
                      <a:pt x="142" y="174"/>
                      <a:pt x="141" y="174"/>
                    </a:cubicBezTo>
                    <a:cubicBezTo>
                      <a:pt x="139" y="175"/>
                      <a:pt x="139" y="175"/>
                      <a:pt x="139" y="175"/>
                    </a:cubicBezTo>
                    <a:cubicBezTo>
                      <a:pt x="139" y="175"/>
                      <a:pt x="139" y="175"/>
                      <a:pt x="139" y="176"/>
                    </a:cubicBezTo>
                    <a:cubicBezTo>
                      <a:pt x="139" y="176"/>
                      <a:pt x="139" y="176"/>
                      <a:pt x="139" y="176"/>
                    </a:cubicBezTo>
                    <a:cubicBezTo>
                      <a:pt x="138" y="176"/>
                      <a:pt x="138" y="176"/>
                      <a:pt x="138" y="176"/>
                    </a:cubicBezTo>
                    <a:cubicBezTo>
                      <a:pt x="137" y="176"/>
                      <a:pt x="137" y="176"/>
                      <a:pt x="137" y="176"/>
                    </a:cubicBezTo>
                    <a:cubicBezTo>
                      <a:pt x="136" y="177"/>
                      <a:pt x="136" y="177"/>
                      <a:pt x="136" y="177"/>
                    </a:cubicBezTo>
                    <a:cubicBezTo>
                      <a:pt x="136" y="177"/>
                      <a:pt x="136" y="177"/>
                      <a:pt x="136" y="177"/>
                    </a:cubicBezTo>
                    <a:cubicBezTo>
                      <a:pt x="136" y="177"/>
                      <a:pt x="136" y="177"/>
                      <a:pt x="136" y="177"/>
                    </a:cubicBezTo>
                    <a:cubicBezTo>
                      <a:pt x="136" y="177"/>
                      <a:pt x="135" y="177"/>
                      <a:pt x="135" y="177"/>
                    </a:cubicBezTo>
                    <a:cubicBezTo>
                      <a:pt x="135" y="177"/>
                      <a:pt x="135" y="177"/>
                      <a:pt x="134" y="177"/>
                    </a:cubicBezTo>
                    <a:cubicBezTo>
                      <a:pt x="134" y="177"/>
                      <a:pt x="134" y="177"/>
                      <a:pt x="134" y="178"/>
                    </a:cubicBezTo>
                    <a:cubicBezTo>
                      <a:pt x="132" y="178"/>
                      <a:pt x="132" y="178"/>
                      <a:pt x="132" y="178"/>
                    </a:cubicBezTo>
                    <a:cubicBezTo>
                      <a:pt x="132" y="178"/>
                      <a:pt x="132" y="178"/>
                      <a:pt x="132" y="178"/>
                    </a:cubicBezTo>
                    <a:cubicBezTo>
                      <a:pt x="131" y="178"/>
                      <a:pt x="131" y="178"/>
                      <a:pt x="130" y="178"/>
                    </a:cubicBezTo>
                    <a:cubicBezTo>
                      <a:pt x="130" y="178"/>
                      <a:pt x="130" y="178"/>
                      <a:pt x="130" y="178"/>
                    </a:cubicBezTo>
                    <a:cubicBezTo>
                      <a:pt x="130" y="178"/>
                      <a:pt x="130" y="178"/>
                      <a:pt x="129" y="178"/>
                    </a:cubicBezTo>
                    <a:cubicBezTo>
                      <a:pt x="129" y="179"/>
                      <a:pt x="129" y="179"/>
                      <a:pt x="128" y="179"/>
                    </a:cubicBezTo>
                    <a:cubicBezTo>
                      <a:pt x="128" y="179"/>
                      <a:pt x="128" y="179"/>
                      <a:pt x="128" y="179"/>
                    </a:cubicBezTo>
                    <a:cubicBezTo>
                      <a:pt x="126" y="179"/>
                      <a:pt x="125" y="179"/>
                      <a:pt x="124" y="179"/>
                    </a:cubicBezTo>
                    <a:cubicBezTo>
                      <a:pt x="124" y="179"/>
                      <a:pt x="124" y="179"/>
                      <a:pt x="124" y="179"/>
                    </a:cubicBezTo>
                    <a:cubicBezTo>
                      <a:pt x="123" y="179"/>
                      <a:pt x="121" y="179"/>
                      <a:pt x="120" y="179"/>
                    </a:cubicBezTo>
                    <a:cubicBezTo>
                      <a:pt x="120" y="179"/>
                      <a:pt x="119" y="179"/>
                      <a:pt x="119" y="179"/>
                    </a:cubicBezTo>
                    <a:cubicBezTo>
                      <a:pt x="118" y="179"/>
                      <a:pt x="117" y="179"/>
                      <a:pt x="116" y="179"/>
                    </a:cubicBezTo>
                    <a:cubicBezTo>
                      <a:pt x="113" y="179"/>
                      <a:pt x="111" y="179"/>
                      <a:pt x="108" y="179"/>
                    </a:cubicBezTo>
                    <a:cubicBezTo>
                      <a:pt x="107" y="179"/>
                      <a:pt x="107" y="179"/>
                      <a:pt x="107" y="179"/>
                    </a:cubicBezTo>
                    <a:cubicBezTo>
                      <a:pt x="106" y="179"/>
                      <a:pt x="105" y="179"/>
                      <a:pt x="104" y="179"/>
                    </a:cubicBezTo>
                    <a:cubicBezTo>
                      <a:pt x="105" y="176"/>
                      <a:pt x="106" y="174"/>
                      <a:pt x="108" y="172"/>
                    </a:cubicBezTo>
                    <a:cubicBezTo>
                      <a:pt x="110" y="170"/>
                      <a:pt x="112" y="168"/>
                      <a:pt x="113" y="166"/>
                    </a:cubicBezTo>
                    <a:cubicBezTo>
                      <a:pt x="114" y="164"/>
                      <a:pt x="116" y="163"/>
                      <a:pt x="116" y="162"/>
                    </a:cubicBezTo>
                    <a:cubicBezTo>
                      <a:pt x="117" y="161"/>
                      <a:pt x="117" y="161"/>
                      <a:pt x="117" y="161"/>
                    </a:cubicBezTo>
                    <a:cubicBezTo>
                      <a:pt x="118" y="160"/>
                      <a:pt x="119" y="159"/>
                      <a:pt x="119" y="158"/>
                    </a:cubicBezTo>
                    <a:cubicBezTo>
                      <a:pt x="120" y="157"/>
                      <a:pt x="120" y="157"/>
                      <a:pt x="120" y="157"/>
                    </a:cubicBezTo>
                    <a:cubicBezTo>
                      <a:pt x="120" y="157"/>
                      <a:pt x="121" y="156"/>
                      <a:pt x="121" y="156"/>
                    </a:cubicBezTo>
                    <a:cubicBezTo>
                      <a:pt x="122" y="157"/>
                      <a:pt x="123" y="158"/>
                      <a:pt x="124" y="159"/>
                    </a:cubicBezTo>
                    <a:cubicBezTo>
                      <a:pt x="129" y="163"/>
                      <a:pt x="134" y="166"/>
                      <a:pt x="138" y="170"/>
                    </a:cubicBezTo>
                    <a:cubicBezTo>
                      <a:pt x="139" y="171"/>
                      <a:pt x="140" y="171"/>
                      <a:pt x="140" y="172"/>
                    </a:cubicBezTo>
                    <a:close/>
                    <a:moveTo>
                      <a:pt x="181" y="216"/>
                    </a:moveTo>
                    <a:cubicBezTo>
                      <a:pt x="181" y="216"/>
                      <a:pt x="180" y="216"/>
                      <a:pt x="180" y="217"/>
                    </a:cubicBezTo>
                    <a:cubicBezTo>
                      <a:pt x="179" y="217"/>
                      <a:pt x="179" y="217"/>
                      <a:pt x="179" y="217"/>
                    </a:cubicBezTo>
                    <a:cubicBezTo>
                      <a:pt x="178" y="218"/>
                      <a:pt x="178" y="218"/>
                      <a:pt x="178" y="218"/>
                    </a:cubicBezTo>
                    <a:cubicBezTo>
                      <a:pt x="178" y="218"/>
                      <a:pt x="178" y="218"/>
                      <a:pt x="178" y="218"/>
                    </a:cubicBezTo>
                    <a:cubicBezTo>
                      <a:pt x="178" y="217"/>
                      <a:pt x="178" y="217"/>
                      <a:pt x="178" y="217"/>
                    </a:cubicBezTo>
                    <a:cubicBezTo>
                      <a:pt x="178" y="215"/>
                      <a:pt x="178" y="215"/>
                      <a:pt x="178" y="215"/>
                    </a:cubicBezTo>
                    <a:cubicBezTo>
                      <a:pt x="178" y="213"/>
                      <a:pt x="178" y="213"/>
                      <a:pt x="178" y="213"/>
                    </a:cubicBezTo>
                    <a:cubicBezTo>
                      <a:pt x="178" y="213"/>
                      <a:pt x="178" y="213"/>
                      <a:pt x="178" y="213"/>
                    </a:cubicBezTo>
                    <a:cubicBezTo>
                      <a:pt x="179" y="214"/>
                      <a:pt x="180" y="215"/>
                      <a:pt x="181" y="216"/>
                    </a:cubicBezTo>
                    <a:close/>
                    <a:moveTo>
                      <a:pt x="214" y="305"/>
                    </a:moveTo>
                    <a:cubicBezTo>
                      <a:pt x="214" y="305"/>
                      <a:pt x="214" y="306"/>
                      <a:pt x="214" y="307"/>
                    </a:cubicBezTo>
                    <a:cubicBezTo>
                      <a:pt x="213" y="307"/>
                      <a:pt x="213" y="307"/>
                      <a:pt x="213" y="307"/>
                    </a:cubicBezTo>
                    <a:cubicBezTo>
                      <a:pt x="213" y="307"/>
                      <a:pt x="213" y="307"/>
                      <a:pt x="213" y="307"/>
                    </a:cubicBezTo>
                    <a:cubicBezTo>
                      <a:pt x="213" y="307"/>
                      <a:pt x="213" y="307"/>
                      <a:pt x="212" y="307"/>
                    </a:cubicBezTo>
                    <a:cubicBezTo>
                      <a:pt x="212" y="307"/>
                      <a:pt x="211" y="307"/>
                      <a:pt x="211" y="307"/>
                    </a:cubicBezTo>
                    <a:cubicBezTo>
                      <a:pt x="210" y="307"/>
                      <a:pt x="210" y="307"/>
                      <a:pt x="210" y="307"/>
                    </a:cubicBezTo>
                    <a:cubicBezTo>
                      <a:pt x="209" y="306"/>
                      <a:pt x="209" y="306"/>
                      <a:pt x="209" y="306"/>
                    </a:cubicBezTo>
                    <a:cubicBezTo>
                      <a:pt x="209" y="306"/>
                      <a:pt x="209" y="306"/>
                      <a:pt x="209" y="306"/>
                    </a:cubicBezTo>
                    <a:cubicBezTo>
                      <a:pt x="208" y="306"/>
                      <a:pt x="208" y="306"/>
                      <a:pt x="208" y="306"/>
                    </a:cubicBezTo>
                    <a:cubicBezTo>
                      <a:pt x="207" y="306"/>
                      <a:pt x="207" y="306"/>
                      <a:pt x="207" y="306"/>
                    </a:cubicBezTo>
                    <a:cubicBezTo>
                      <a:pt x="206" y="306"/>
                      <a:pt x="206" y="306"/>
                      <a:pt x="206" y="306"/>
                    </a:cubicBezTo>
                    <a:cubicBezTo>
                      <a:pt x="205" y="306"/>
                      <a:pt x="205" y="306"/>
                      <a:pt x="205" y="306"/>
                    </a:cubicBezTo>
                    <a:cubicBezTo>
                      <a:pt x="204" y="306"/>
                      <a:pt x="204" y="306"/>
                      <a:pt x="204" y="306"/>
                    </a:cubicBezTo>
                    <a:cubicBezTo>
                      <a:pt x="204" y="305"/>
                      <a:pt x="203" y="305"/>
                      <a:pt x="203" y="305"/>
                    </a:cubicBezTo>
                    <a:cubicBezTo>
                      <a:pt x="203" y="305"/>
                      <a:pt x="203" y="305"/>
                      <a:pt x="203" y="305"/>
                    </a:cubicBezTo>
                    <a:cubicBezTo>
                      <a:pt x="202" y="305"/>
                      <a:pt x="202" y="305"/>
                      <a:pt x="201" y="305"/>
                    </a:cubicBezTo>
                    <a:cubicBezTo>
                      <a:pt x="200" y="304"/>
                      <a:pt x="198" y="304"/>
                      <a:pt x="197" y="303"/>
                    </a:cubicBezTo>
                    <a:cubicBezTo>
                      <a:pt x="197" y="303"/>
                      <a:pt x="197" y="303"/>
                      <a:pt x="197" y="303"/>
                    </a:cubicBezTo>
                    <a:cubicBezTo>
                      <a:pt x="197" y="303"/>
                      <a:pt x="196" y="303"/>
                      <a:pt x="196" y="303"/>
                    </a:cubicBezTo>
                    <a:cubicBezTo>
                      <a:pt x="195" y="302"/>
                      <a:pt x="195" y="302"/>
                      <a:pt x="195" y="302"/>
                    </a:cubicBezTo>
                    <a:cubicBezTo>
                      <a:pt x="195" y="302"/>
                      <a:pt x="195" y="302"/>
                      <a:pt x="195" y="302"/>
                    </a:cubicBezTo>
                    <a:cubicBezTo>
                      <a:pt x="191" y="300"/>
                      <a:pt x="191" y="300"/>
                      <a:pt x="191" y="300"/>
                    </a:cubicBezTo>
                    <a:cubicBezTo>
                      <a:pt x="191" y="300"/>
                      <a:pt x="191" y="300"/>
                      <a:pt x="191" y="300"/>
                    </a:cubicBezTo>
                    <a:cubicBezTo>
                      <a:pt x="191" y="300"/>
                      <a:pt x="190" y="300"/>
                      <a:pt x="190" y="299"/>
                    </a:cubicBezTo>
                    <a:cubicBezTo>
                      <a:pt x="189" y="299"/>
                      <a:pt x="189" y="299"/>
                      <a:pt x="189" y="298"/>
                    </a:cubicBezTo>
                    <a:cubicBezTo>
                      <a:pt x="188" y="298"/>
                      <a:pt x="188" y="298"/>
                      <a:pt x="188" y="298"/>
                    </a:cubicBezTo>
                    <a:cubicBezTo>
                      <a:pt x="187" y="297"/>
                      <a:pt x="187" y="297"/>
                      <a:pt x="187" y="297"/>
                    </a:cubicBezTo>
                    <a:cubicBezTo>
                      <a:pt x="186" y="296"/>
                      <a:pt x="186" y="296"/>
                      <a:pt x="186" y="296"/>
                    </a:cubicBezTo>
                    <a:cubicBezTo>
                      <a:pt x="186" y="296"/>
                      <a:pt x="185" y="296"/>
                      <a:pt x="185" y="295"/>
                    </a:cubicBezTo>
                    <a:cubicBezTo>
                      <a:pt x="184" y="295"/>
                      <a:pt x="184" y="295"/>
                      <a:pt x="183" y="294"/>
                    </a:cubicBezTo>
                    <a:cubicBezTo>
                      <a:pt x="180" y="292"/>
                      <a:pt x="180" y="292"/>
                      <a:pt x="180" y="292"/>
                    </a:cubicBezTo>
                    <a:cubicBezTo>
                      <a:pt x="180" y="291"/>
                      <a:pt x="180" y="291"/>
                      <a:pt x="180" y="291"/>
                    </a:cubicBezTo>
                    <a:cubicBezTo>
                      <a:pt x="178" y="289"/>
                      <a:pt x="177" y="288"/>
                      <a:pt x="175" y="286"/>
                    </a:cubicBezTo>
                    <a:cubicBezTo>
                      <a:pt x="175" y="286"/>
                      <a:pt x="175" y="286"/>
                      <a:pt x="175" y="286"/>
                    </a:cubicBezTo>
                    <a:cubicBezTo>
                      <a:pt x="175" y="285"/>
                      <a:pt x="174" y="285"/>
                      <a:pt x="173" y="284"/>
                    </a:cubicBezTo>
                    <a:cubicBezTo>
                      <a:pt x="172" y="278"/>
                      <a:pt x="170" y="273"/>
                      <a:pt x="167" y="268"/>
                    </a:cubicBezTo>
                    <a:cubicBezTo>
                      <a:pt x="168" y="268"/>
                      <a:pt x="168" y="268"/>
                      <a:pt x="168" y="268"/>
                    </a:cubicBezTo>
                    <a:cubicBezTo>
                      <a:pt x="173" y="264"/>
                      <a:pt x="177" y="259"/>
                      <a:pt x="180" y="256"/>
                    </a:cubicBezTo>
                    <a:cubicBezTo>
                      <a:pt x="181" y="255"/>
                      <a:pt x="181" y="254"/>
                      <a:pt x="182" y="253"/>
                    </a:cubicBezTo>
                    <a:cubicBezTo>
                      <a:pt x="184" y="251"/>
                      <a:pt x="186" y="249"/>
                      <a:pt x="187" y="248"/>
                    </a:cubicBezTo>
                    <a:cubicBezTo>
                      <a:pt x="190" y="246"/>
                      <a:pt x="191" y="244"/>
                      <a:pt x="193" y="242"/>
                    </a:cubicBezTo>
                    <a:cubicBezTo>
                      <a:pt x="195" y="240"/>
                      <a:pt x="195" y="240"/>
                      <a:pt x="195" y="240"/>
                    </a:cubicBezTo>
                    <a:cubicBezTo>
                      <a:pt x="196" y="240"/>
                      <a:pt x="196" y="240"/>
                      <a:pt x="196" y="240"/>
                    </a:cubicBezTo>
                    <a:cubicBezTo>
                      <a:pt x="197" y="239"/>
                      <a:pt x="197" y="239"/>
                      <a:pt x="197" y="239"/>
                    </a:cubicBezTo>
                    <a:cubicBezTo>
                      <a:pt x="198" y="238"/>
                      <a:pt x="198" y="238"/>
                      <a:pt x="198" y="238"/>
                    </a:cubicBezTo>
                    <a:cubicBezTo>
                      <a:pt x="198" y="238"/>
                      <a:pt x="198" y="239"/>
                      <a:pt x="198" y="239"/>
                    </a:cubicBezTo>
                    <a:cubicBezTo>
                      <a:pt x="200" y="243"/>
                      <a:pt x="200" y="243"/>
                      <a:pt x="200" y="243"/>
                    </a:cubicBezTo>
                    <a:cubicBezTo>
                      <a:pt x="200" y="243"/>
                      <a:pt x="200" y="243"/>
                      <a:pt x="200" y="243"/>
                    </a:cubicBezTo>
                    <a:cubicBezTo>
                      <a:pt x="201" y="244"/>
                      <a:pt x="201" y="244"/>
                      <a:pt x="201" y="244"/>
                    </a:cubicBezTo>
                    <a:cubicBezTo>
                      <a:pt x="201" y="245"/>
                      <a:pt x="201" y="245"/>
                      <a:pt x="201" y="245"/>
                    </a:cubicBezTo>
                    <a:cubicBezTo>
                      <a:pt x="202" y="247"/>
                      <a:pt x="202" y="247"/>
                      <a:pt x="202" y="247"/>
                    </a:cubicBezTo>
                    <a:cubicBezTo>
                      <a:pt x="205" y="253"/>
                      <a:pt x="207" y="260"/>
                      <a:pt x="208" y="266"/>
                    </a:cubicBezTo>
                    <a:cubicBezTo>
                      <a:pt x="210" y="275"/>
                      <a:pt x="212" y="285"/>
                      <a:pt x="213" y="295"/>
                    </a:cubicBezTo>
                    <a:cubicBezTo>
                      <a:pt x="213" y="297"/>
                      <a:pt x="213" y="300"/>
                      <a:pt x="214" y="302"/>
                    </a:cubicBezTo>
                    <a:cubicBezTo>
                      <a:pt x="214" y="303"/>
                      <a:pt x="214" y="304"/>
                      <a:pt x="214" y="305"/>
                    </a:cubicBezTo>
                    <a:close/>
                    <a:moveTo>
                      <a:pt x="404" y="314"/>
                    </a:moveTo>
                    <a:cubicBezTo>
                      <a:pt x="395" y="411"/>
                      <a:pt x="322" y="467"/>
                      <a:pt x="258" y="467"/>
                    </a:cubicBezTo>
                    <a:cubicBezTo>
                      <a:pt x="187" y="467"/>
                      <a:pt x="188" y="391"/>
                      <a:pt x="181" y="329"/>
                    </a:cubicBezTo>
                    <a:cubicBezTo>
                      <a:pt x="182" y="329"/>
                      <a:pt x="183" y="329"/>
                      <a:pt x="184" y="330"/>
                    </a:cubicBezTo>
                    <a:cubicBezTo>
                      <a:pt x="184" y="330"/>
                      <a:pt x="185" y="330"/>
                      <a:pt x="185" y="330"/>
                    </a:cubicBezTo>
                    <a:cubicBezTo>
                      <a:pt x="188" y="331"/>
                      <a:pt x="190" y="332"/>
                      <a:pt x="192" y="332"/>
                    </a:cubicBezTo>
                    <a:cubicBezTo>
                      <a:pt x="193" y="332"/>
                      <a:pt x="193" y="332"/>
                      <a:pt x="194" y="332"/>
                    </a:cubicBezTo>
                    <a:cubicBezTo>
                      <a:pt x="196" y="333"/>
                      <a:pt x="197" y="333"/>
                      <a:pt x="198" y="333"/>
                    </a:cubicBezTo>
                    <a:cubicBezTo>
                      <a:pt x="199" y="333"/>
                      <a:pt x="199" y="333"/>
                      <a:pt x="199" y="333"/>
                    </a:cubicBezTo>
                    <a:cubicBezTo>
                      <a:pt x="201" y="333"/>
                      <a:pt x="201" y="333"/>
                      <a:pt x="201" y="333"/>
                    </a:cubicBezTo>
                    <a:cubicBezTo>
                      <a:pt x="202" y="334"/>
                      <a:pt x="202" y="334"/>
                      <a:pt x="202" y="334"/>
                    </a:cubicBezTo>
                    <a:cubicBezTo>
                      <a:pt x="204" y="334"/>
                      <a:pt x="205" y="334"/>
                      <a:pt x="206" y="334"/>
                    </a:cubicBezTo>
                    <a:cubicBezTo>
                      <a:pt x="207" y="334"/>
                      <a:pt x="208" y="334"/>
                      <a:pt x="208" y="334"/>
                    </a:cubicBezTo>
                    <a:cubicBezTo>
                      <a:pt x="208" y="334"/>
                      <a:pt x="209" y="334"/>
                      <a:pt x="209" y="334"/>
                    </a:cubicBezTo>
                    <a:cubicBezTo>
                      <a:pt x="209" y="334"/>
                      <a:pt x="209" y="334"/>
                      <a:pt x="210" y="334"/>
                    </a:cubicBezTo>
                    <a:cubicBezTo>
                      <a:pt x="211" y="334"/>
                      <a:pt x="211" y="334"/>
                      <a:pt x="211" y="334"/>
                    </a:cubicBezTo>
                    <a:cubicBezTo>
                      <a:pt x="211" y="334"/>
                      <a:pt x="211" y="334"/>
                      <a:pt x="211" y="334"/>
                    </a:cubicBezTo>
                    <a:cubicBezTo>
                      <a:pt x="212" y="334"/>
                      <a:pt x="212" y="334"/>
                      <a:pt x="212" y="334"/>
                    </a:cubicBezTo>
                    <a:cubicBezTo>
                      <a:pt x="212" y="334"/>
                      <a:pt x="212" y="334"/>
                      <a:pt x="213" y="334"/>
                    </a:cubicBezTo>
                    <a:cubicBezTo>
                      <a:pt x="214" y="334"/>
                      <a:pt x="214" y="334"/>
                      <a:pt x="214" y="334"/>
                    </a:cubicBezTo>
                    <a:cubicBezTo>
                      <a:pt x="215" y="334"/>
                      <a:pt x="216" y="334"/>
                      <a:pt x="217" y="333"/>
                    </a:cubicBezTo>
                    <a:cubicBezTo>
                      <a:pt x="217" y="336"/>
                      <a:pt x="217" y="340"/>
                      <a:pt x="217" y="343"/>
                    </a:cubicBezTo>
                    <a:cubicBezTo>
                      <a:pt x="219" y="355"/>
                      <a:pt x="221" y="367"/>
                      <a:pt x="223" y="378"/>
                    </a:cubicBezTo>
                    <a:cubicBezTo>
                      <a:pt x="226" y="388"/>
                      <a:pt x="230" y="398"/>
                      <a:pt x="234" y="406"/>
                    </a:cubicBezTo>
                    <a:cubicBezTo>
                      <a:pt x="235" y="408"/>
                      <a:pt x="236" y="410"/>
                      <a:pt x="237" y="412"/>
                    </a:cubicBezTo>
                    <a:cubicBezTo>
                      <a:pt x="238" y="414"/>
                      <a:pt x="239" y="415"/>
                      <a:pt x="240" y="417"/>
                    </a:cubicBezTo>
                    <a:cubicBezTo>
                      <a:pt x="243" y="420"/>
                      <a:pt x="245" y="423"/>
                      <a:pt x="247" y="426"/>
                    </a:cubicBezTo>
                    <a:cubicBezTo>
                      <a:pt x="248" y="427"/>
                      <a:pt x="249" y="429"/>
                      <a:pt x="250" y="430"/>
                    </a:cubicBezTo>
                    <a:cubicBezTo>
                      <a:pt x="251" y="431"/>
                      <a:pt x="252" y="432"/>
                      <a:pt x="252" y="433"/>
                    </a:cubicBezTo>
                    <a:cubicBezTo>
                      <a:pt x="253" y="434"/>
                      <a:pt x="254" y="435"/>
                      <a:pt x="255" y="435"/>
                    </a:cubicBezTo>
                    <a:cubicBezTo>
                      <a:pt x="256" y="436"/>
                      <a:pt x="256" y="437"/>
                      <a:pt x="257" y="438"/>
                    </a:cubicBezTo>
                    <a:cubicBezTo>
                      <a:pt x="260" y="440"/>
                      <a:pt x="261" y="441"/>
                      <a:pt x="261" y="441"/>
                    </a:cubicBezTo>
                    <a:cubicBezTo>
                      <a:pt x="262" y="440"/>
                      <a:pt x="262" y="440"/>
                      <a:pt x="262" y="440"/>
                    </a:cubicBezTo>
                    <a:cubicBezTo>
                      <a:pt x="262" y="440"/>
                      <a:pt x="261" y="439"/>
                      <a:pt x="259" y="436"/>
                    </a:cubicBezTo>
                    <a:cubicBezTo>
                      <a:pt x="258" y="436"/>
                      <a:pt x="257" y="435"/>
                      <a:pt x="257" y="434"/>
                    </a:cubicBezTo>
                    <a:cubicBezTo>
                      <a:pt x="256" y="433"/>
                      <a:pt x="255" y="432"/>
                      <a:pt x="254" y="431"/>
                    </a:cubicBezTo>
                    <a:cubicBezTo>
                      <a:pt x="254" y="430"/>
                      <a:pt x="253" y="429"/>
                      <a:pt x="252" y="428"/>
                    </a:cubicBezTo>
                    <a:cubicBezTo>
                      <a:pt x="251" y="427"/>
                      <a:pt x="250" y="426"/>
                      <a:pt x="249" y="424"/>
                    </a:cubicBezTo>
                    <a:cubicBezTo>
                      <a:pt x="247" y="422"/>
                      <a:pt x="245" y="419"/>
                      <a:pt x="243" y="415"/>
                    </a:cubicBezTo>
                    <a:cubicBezTo>
                      <a:pt x="242" y="414"/>
                      <a:pt x="242" y="412"/>
                      <a:pt x="241" y="410"/>
                    </a:cubicBezTo>
                    <a:cubicBezTo>
                      <a:pt x="240" y="408"/>
                      <a:pt x="239" y="406"/>
                      <a:pt x="238" y="404"/>
                    </a:cubicBezTo>
                    <a:cubicBezTo>
                      <a:pt x="234" y="396"/>
                      <a:pt x="231" y="387"/>
                      <a:pt x="229" y="376"/>
                    </a:cubicBezTo>
                    <a:cubicBezTo>
                      <a:pt x="227" y="366"/>
                      <a:pt x="226" y="354"/>
                      <a:pt x="225" y="342"/>
                    </a:cubicBezTo>
                    <a:cubicBezTo>
                      <a:pt x="225" y="335"/>
                      <a:pt x="225" y="329"/>
                      <a:pt x="225" y="322"/>
                    </a:cubicBezTo>
                    <a:cubicBezTo>
                      <a:pt x="225" y="314"/>
                      <a:pt x="225" y="314"/>
                      <a:pt x="225" y="314"/>
                    </a:cubicBezTo>
                    <a:cubicBezTo>
                      <a:pt x="225" y="313"/>
                      <a:pt x="225" y="312"/>
                      <a:pt x="225" y="311"/>
                    </a:cubicBezTo>
                    <a:cubicBezTo>
                      <a:pt x="225" y="311"/>
                      <a:pt x="224" y="311"/>
                      <a:pt x="224" y="311"/>
                    </a:cubicBezTo>
                    <a:cubicBezTo>
                      <a:pt x="224" y="308"/>
                      <a:pt x="224" y="306"/>
                      <a:pt x="224" y="304"/>
                    </a:cubicBezTo>
                    <a:cubicBezTo>
                      <a:pt x="224" y="300"/>
                      <a:pt x="224" y="297"/>
                      <a:pt x="224" y="294"/>
                    </a:cubicBezTo>
                    <a:cubicBezTo>
                      <a:pt x="224" y="284"/>
                      <a:pt x="223" y="273"/>
                      <a:pt x="220" y="263"/>
                    </a:cubicBezTo>
                    <a:cubicBezTo>
                      <a:pt x="219" y="256"/>
                      <a:pt x="217" y="250"/>
                      <a:pt x="214" y="243"/>
                    </a:cubicBezTo>
                    <a:cubicBezTo>
                      <a:pt x="213" y="240"/>
                      <a:pt x="213" y="240"/>
                      <a:pt x="213" y="240"/>
                    </a:cubicBezTo>
                    <a:cubicBezTo>
                      <a:pt x="212" y="239"/>
                      <a:pt x="212" y="239"/>
                      <a:pt x="212" y="239"/>
                    </a:cubicBezTo>
                    <a:cubicBezTo>
                      <a:pt x="212" y="238"/>
                      <a:pt x="212" y="238"/>
                      <a:pt x="212" y="238"/>
                    </a:cubicBezTo>
                    <a:cubicBezTo>
                      <a:pt x="210" y="236"/>
                      <a:pt x="210" y="236"/>
                      <a:pt x="210" y="236"/>
                    </a:cubicBezTo>
                    <a:cubicBezTo>
                      <a:pt x="210" y="235"/>
                      <a:pt x="210" y="235"/>
                      <a:pt x="210" y="235"/>
                    </a:cubicBezTo>
                    <a:cubicBezTo>
                      <a:pt x="209" y="234"/>
                      <a:pt x="209" y="234"/>
                      <a:pt x="209" y="234"/>
                    </a:cubicBezTo>
                    <a:cubicBezTo>
                      <a:pt x="209" y="234"/>
                      <a:pt x="209" y="234"/>
                      <a:pt x="209" y="234"/>
                    </a:cubicBezTo>
                    <a:cubicBezTo>
                      <a:pt x="209" y="233"/>
                      <a:pt x="209" y="233"/>
                      <a:pt x="209" y="233"/>
                    </a:cubicBezTo>
                    <a:cubicBezTo>
                      <a:pt x="207" y="230"/>
                      <a:pt x="205" y="227"/>
                      <a:pt x="203" y="225"/>
                    </a:cubicBezTo>
                    <a:cubicBezTo>
                      <a:pt x="201" y="222"/>
                      <a:pt x="199" y="219"/>
                      <a:pt x="197" y="216"/>
                    </a:cubicBezTo>
                    <a:cubicBezTo>
                      <a:pt x="192" y="210"/>
                      <a:pt x="186" y="205"/>
                      <a:pt x="180" y="199"/>
                    </a:cubicBezTo>
                    <a:cubicBezTo>
                      <a:pt x="179" y="197"/>
                      <a:pt x="177" y="196"/>
                      <a:pt x="175" y="194"/>
                    </a:cubicBezTo>
                    <a:cubicBezTo>
                      <a:pt x="175" y="194"/>
                      <a:pt x="175" y="194"/>
                      <a:pt x="175" y="194"/>
                    </a:cubicBezTo>
                    <a:cubicBezTo>
                      <a:pt x="173" y="192"/>
                      <a:pt x="171" y="191"/>
                      <a:pt x="169" y="189"/>
                    </a:cubicBezTo>
                    <a:cubicBezTo>
                      <a:pt x="166" y="187"/>
                      <a:pt x="164" y="184"/>
                      <a:pt x="161" y="182"/>
                    </a:cubicBezTo>
                    <a:cubicBezTo>
                      <a:pt x="161" y="182"/>
                      <a:pt x="161" y="182"/>
                      <a:pt x="160" y="182"/>
                    </a:cubicBezTo>
                    <a:cubicBezTo>
                      <a:pt x="158" y="180"/>
                      <a:pt x="156" y="178"/>
                      <a:pt x="153" y="176"/>
                    </a:cubicBezTo>
                    <a:cubicBezTo>
                      <a:pt x="153" y="176"/>
                      <a:pt x="153" y="176"/>
                      <a:pt x="153" y="176"/>
                    </a:cubicBezTo>
                    <a:cubicBezTo>
                      <a:pt x="150" y="173"/>
                      <a:pt x="147" y="171"/>
                      <a:pt x="144" y="168"/>
                    </a:cubicBezTo>
                    <a:cubicBezTo>
                      <a:pt x="144" y="168"/>
                      <a:pt x="144" y="168"/>
                      <a:pt x="144" y="168"/>
                    </a:cubicBezTo>
                    <a:cubicBezTo>
                      <a:pt x="138" y="163"/>
                      <a:pt x="131" y="158"/>
                      <a:pt x="125" y="153"/>
                    </a:cubicBezTo>
                    <a:cubicBezTo>
                      <a:pt x="122" y="150"/>
                      <a:pt x="120" y="148"/>
                      <a:pt x="117" y="145"/>
                    </a:cubicBezTo>
                    <a:cubicBezTo>
                      <a:pt x="117" y="145"/>
                      <a:pt x="116" y="145"/>
                      <a:pt x="116" y="145"/>
                    </a:cubicBezTo>
                    <a:cubicBezTo>
                      <a:pt x="113" y="142"/>
                      <a:pt x="111" y="139"/>
                      <a:pt x="108" y="137"/>
                    </a:cubicBezTo>
                    <a:cubicBezTo>
                      <a:pt x="107" y="136"/>
                      <a:pt x="106" y="134"/>
                      <a:pt x="104" y="133"/>
                    </a:cubicBezTo>
                    <a:cubicBezTo>
                      <a:pt x="101" y="129"/>
                      <a:pt x="97" y="125"/>
                      <a:pt x="95" y="122"/>
                    </a:cubicBezTo>
                    <a:cubicBezTo>
                      <a:pt x="92" y="118"/>
                      <a:pt x="89" y="114"/>
                      <a:pt x="87" y="111"/>
                    </a:cubicBezTo>
                    <a:cubicBezTo>
                      <a:pt x="86" y="109"/>
                      <a:pt x="85" y="107"/>
                      <a:pt x="84" y="105"/>
                    </a:cubicBezTo>
                    <a:cubicBezTo>
                      <a:pt x="83" y="104"/>
                      <a:pt x="82" y="102"/>
                      <a:pt x="82" y="100"/>
                    </a:cubicBezTo>
                    <a:cubicBezTo>
                      <a:pt x="79" y="93"/>
                      <a:pt x="78" y="87"/>
                      <a:pt x="77" y="82"/>
                    </a:cubicBezTo>
                    <a:cubicBezTo>
                      <a:pt x="77" y="81"/>
                      <a:pt x="77" y="80"/>
                      <a:pt x="77" y="78"/>
                    </a:cubicBezTo>
                    <a:cubicBezTo>
                      <a:pt x="77" y="78"/>
                      <a:pt x="77" y="77"/>
                      <a:pt x="77" y="77"/>
                    </a:cubicBezTo>
                    <a:cubicBezTo>
                      <a:pt x="77" y="76"/>
                      <a:pt x="77" y="76"/>
                      <a:pt x="77" y="76"/>
                    </a:cubicBezTo>
                    <a:cubicBezTo>
                      <a:pt x="77" y="76"/>
                      <a:pt x="77" y="76"/>
                      <a:pt x="77" y="76"/>
                    </a:cubicBezTo>
                    <a:cubicBezTo>
                      <a:pt x="77" y="76"/>
                      <a:pt x="77" y="76"/>
                      <a:pt x="77" y="76"/>
                    </a:cubicBezTo>
                    <a:cubicBezTo>
                      <a:pt x="77" y="76"/>
                      <a:pt x="77" y="76"/>
                      <a:pt x="77" y="76"/>
                    </a:cubicBezTo>
                    <a:cubicBezTo>
                      <a:pt x="77" y="76"/>
                      <a:pt x="77" y="76"/>
                      <a:pt x="77" y="76"/>
                    </a:cubicBezTo>
                    <a:cubicBezTo>
                      <a:pt x="77" y="76"/>
                      <a:pt x="77" y="76"/>
                      <a:pt x="77" y="76"/>
                    </a:cubicBezTo>
                    <a:cubicBezTo>
                      <a:pt x="77" y="76"/>
                      <a:pt x="77" y="76"/>
                      <a:pt x="77" y="76"/>
                    </a:cubicBezTo>
                    <a:cubicBezTo>
                      <a:pt x="77" y="76"/>
                      <a:pt x="77" y="76"/>
                      <a:pt x="77" y="76"/>
                    </a:cubicBezTo>
                    <a:cubicBezTo>
                      <a:pt x="77" y="76"/>
                      <a:pt x="77" y="76"/>
                      <a:pt x="77" y="75"/>
                    </a:cubicBezTo>
                    <a:cubicBezTo>
                      <a:pt x="77" y="73"/>
                      <a:pt x="77" y="72"/>
                      <a:pt x="77" y="70"/>
                    </a:cubicBezTo>
                    <a:cubicBezTo>
                      <a:pt x="77" y="67"/>
                      <a:pt x="77" y="66"/>
                      <a:pt x="77" y="66"/>
                    </a:cubicBezTo>
                    <a:cubicBezTo>
                      <a:pt x="76" y="65"/>
                      <a:pt x="76" y="65"/>
                      <a:pt x="76" y="65"/>
                    </a:cubicBezTo>
                    <a:cubicBezTo>
                      <a:pt x="76" y="65"/>
                      <a:pt x="75" y="67"/>
                      <a:pt x="73" y="70"/>
                    </a:cubicBezTo>
                    <a:cubicBezTo>
                      <a:pt x="73" y="70"/>
                      <a:pt x="73" y="71"/>
                      <a:pt x="72" y="72"/>
                    </a:cubicBezTo>
                    <a:cubicBezTo>
                      <a:pt x="72" y="73"/>
                      <a:pt x="72" y="74"/>
                      <a:pt x="71" y="75"/>
                    </a:cubicBezTo>
                    <a:cubicBezTo>
                      <a:pt x="71" y="75"/>
                      <a:pt x="71" y="76"/>
                      <a:pt x="71" y="76"/>
                    </a:cubicBezTo>
                    <a:cubicBezTo>
                      <a:pt x="71" y="76"/>
                      <a:pt x="71" y="76"/>
                      <a:pt x="71" y="76"/>
                    </a:cubicBezTo>
                    <a:cubicBezTo>
                      <a:pt x="71" y="76"/>
                      <a:pt x="71" y="76"/>
                      <a:pt x="71" y="76"/>
                    </a:cubicBezTo>
                    <a:cubicBezTo>
                      <a:pt x="71" y="76"/>
                      <a:pt x="71" y="76"/>
                      <a:pt x="71" y="76"/>
                    </a:cubicBezTo>
                    <a:cubicBezTo>
                      <a:pt x="71" y="76"/>
                      <a:pt x="71" y="76"/>
                      <a:pt x="71" y="76"/>
                    </a:cubicBezTo>
                    <a:cubicBezTo>
                      <a:pt x="71" y="76"/>
                      <a:pt x="71" y="76"/>
                      <a:pt x="71" y="76"/>
                    </a:cubicBezTo>
                    <a:cubicBezTo>
                      <a:pt x="71" y="76"/>
                      <a:pt x="71" y="76"/>
                      <a:pt x="71" y="76"/>
                    </a:cubicBezTo>
                    <a:cubicBezTo>
                      <a:pt x="71" y="77"/>
                      <a:pt x="71" y="77"/>
                      <a:pt x="71" y="77"/>
                    </a:cubicBezTo>
                    <a:cubicBezTo>
                      <a:pt x="71" y="77"/>
                      <a:pt x="71" y="78"/>
                      <a:pt x="71" y="79"/>
                    </a:cubicBezTo>
                    <a:cubicBezTo>
                      <a:pt x="70" y="80"/>
                      <a:pt x="70" y="81"/>
                      <a:pt x="70" y="82"/>
                    </a:cubicBezTo>
                    <a:cubicBezTo>
                      <a:pt x="70" y="84"/>
                      <a:pt x="70" y="85"/>
                      <a:pt x="70" y="87"/>
                    </a:cubicBezTo>
                    <a:cubicBezTo>
                      <a:pt x="70" y="89"/>
                      <a:pt x="70" y="90"/>
                      <a:pt x="70" y="92"/>
                    </a:cubicBezTo>
                    <a:cubicBezTo>
                      <a:pt x="71" y="96"/>
                      <a:pt x="72" y="99"/>
                      <a:pt x="73" y="103"/>
                    </a:cubicBezTo>
                    <a:cubicBezTo>
                      <a:pt x="76" y="111"/>
                      <a:pt x="81" y="118"/>
                      <a:pt x="88" y="126"/>
                    </a:cubicBezTo>
                    <a:cubicBezTo>
                      <a:pt x="92" y="131"/>
                      <a:pt x="96" y="135"/>
                      <a:pt x="101" y="140"/>
                    </a:cubicBezTo>
                    <a:cubicBezTo>
                      <a:pt x="101" y="140"/>
                      <a:pt x="101" y="140"/>
                      <a:pt x="100" y="140"/>
                    </a:cubicBezTo>
                    <a:cubicBezTo>
                      <a:pt x="100" y="140"/>
                      <a:pt x="100" y="141"/>
                      <a:pt x="99" y="141"/>
                    </a:cubicBezTo>
                    <a:cubicBezTo>
                      <a:pt x="99" y="141"/>
                      <a:pt x="98" y="142"/>
                      <a:pt x="98" y="143"/>
                    </a:cubicBezTo>
                    <a:cubicBezTo>
                      <a:pt x="97" y="144"/>
                      <a:pt x="97" y="144"/>
                      <a:pt x="97" y="144"/>
                    </a:cubicBezTo>
                    <a:cubicBezTo>
                      <a:pt x="96" y="144"/>
                      <a:pt x="96" y="145"/>
                      <a:pt x="95" y="146"/>
                    </a:cubicBezTo>
                    <a:cubicBezTo>
                      <a:pt x="94" y="147"/>
                      <a:pt x="93" y="148"/>
                      <a:pt x="92" y="150"/>
                    </a:cubicBezTo>
                    <a:cubicBezTo>
                      <a:pt x="90" y="152"/>
                      <a:pt x="88" y="154"/>
                      <a:pt x="85" y="157"/>
                    </a:cubicBezTo>
                    <a:cubicBezTo>
                      <a:pt x="83" y="160"/>
                      <a:pt x="80" y="163"/>
                      <a:pt x="78" y="167"/>
                    </a:cubicBezTo>
                    <a:cubicBezTo>
                      <a:pt x="76" y="171"/>
                      <a:pt x="74" y="176"/>
                      <a:pt x="73" y="180"/>
                    </a:cubicBezTo>
                    <a:cubicBezTo>
                      <a:pt x="73" y="180"/>
                      <a:pt x="72" y="181"/>
                      <a:pt x="72" y="181"/>
                    </a:cubicBezTo>
                    <a:cubicBezTo>
                      <a:pt x="59" y="170"/>
                      <a:pt x="50" y="154"/>
                      <a:pt x="45" y="142"/>
                    </a:cubicBezTo>
                    <a:cubicBezTo>
                      <a:pt x="38" y="129"/>
                      <a:pt x="38" y="108"/>
                      <a:pt x="39" y="98"/>
                    </a:cubicBezTo>
                    <a:cubicBezTo>
                      <a:pt x="45" y="47"/>
                      <a:pt x="77" y="29"/>
                      <a:pt x="114" y="19"/>
                    </a:cubicBezTo>
                    <a:cubicBezTo>
                      <a:pt x="117" y="18"/>
                      <a:pt x="119" y="18"/>
                      <a:pt x="122" y="17"/>
                    </a:cubicBezTo>
                    <a:cubicBezTo>
                      <a:pt x="122" y="17"/>
                      <a:pt x="123" y="17"/>
                      <a:pt x="123" y="17"/>
                    </a:cubicBezTo>
                    <a:cubicBezTo>
                      <a:pt x="126" y="16"/>
                      <a:pt x="128" y="16"/>
                      <a:pt x="131" y="16"/>
                    </a:cubicBezTo>
                    <a:cubicBezTo>
                      <a:pt x="131" y="15"/>
                      <a:pt x="132" y="15"/>
                      <a:pt x="132" y="15"/>
                    </a:cubicBezTo>
                    <a:cubicBezTo>
                      <a:pt x="135" y="15"/>
                      <a:pt x="137" y="14"/>
                      <a:pt x="140" y="14"/>
                    </a:cubicBezTo>
                    <a:cubicBezTo>
                      <a:pt x="140" y="14"/>
                      <a:pt x="140" y="14"/>
                      <a:pt x="140" y="14"/>
                    </a:cubicBezTo>
                    <a:cubicBezTo>
                      <a:pt x="143" y="14"/>
                      <a:pt x="146" y="13"/>
                      <a:pt x="148" y="13"/>
                    </a:cubicBezTo>
                    <a:cubicBezTo>
                      <a:pt x="149" y="13"/>
                      <a:pt x="149" y="13"/>
                      <a:pt x="150" y="13"/>
                    </a:cubicBezTo>
                    <a:cubicBezTo>
                      <a:pt x="152" y="13"/>
                      <a:pt x="155" y="13"/>
                      <a:pt x="158" y="12"/>
                    </a:cubicBezTo>
                    <a:cubicBezTo>
                      <a:pt x="158" y="12"/>
                      <a:pt x="159" y="12"/>
                      <a:pt x="159" y="12"/>
                    </a:cubicBezTo>
                    <a:cubicBezTo>
                      <a:pt x="162" y="12"/>
                      <a:pt x="165" y="12"/>
                      <a:pt x="167" y="12"/>
                    </a:cubicBezTo>
                    <a:cubicBezTo>
                      <a:pt x="167" y="12"/>
                      <a:pt x="167" y="12"/>
                      <a:pt x="167" y="12"/>
                    </a:cubicBezTo>
                    <a:cubicBezTo>
                      <a:pt x="170" y="12"/>
                      <a:pt x="173" y="12"/>
                      <a:pt x="175" y="12"/>
                    </a:cubicBezTo>
                    <a:cubicBezTo>
                      <a:pt x="176" y="12"/>
                      <a:pt x="176" y="12"/>
                      <a:pt x="177" y="11"/>
                    </a:cubicBezTo>
                    <a:cubicBezTo>
                      <a:pt x="179" y="11"/>
                      <a:pt x="182" y="11"/>
                      <a:pt x="184" y="11"/>
                    </a:cubicBezTo>
                    <a:cubicBezTo>
                      <a:pt x="184" y="11"/>
                      <a:pt x="184" y="11"/>
                      <a:pt x="185" y="11"/>
                    </a:cubicBezTo>
                    <a:cubicBezTo>
                      <a:pt x="185" y="11"/>
                      <a:pt x="185" y="11"/>
                      <a:pt x="186" y="11"/>
                    </a:cubicBezTo>
                    <a:cubicBezTo>
                      <a:pt x="187" y="11"/>
                      <a:pt x="188" y="11"/>
                      <a:pt x="190" y="11"/>
                    </a:cubicBezTo>
                    <a:cubicBezTo>
                      <a:pt x="190" y="11"/>
                      <a:pt x="191" y="11"/>
                      <a:pt x="191" y="11"/>
                    </a:cubicBezTo>
                    <a:cubicBezTo>
                      <a:pt x="193" y="12"/>
                      <a:pt x="195" y="12"/>
                      <a:pt x="197" y="12"/>
                    </a:cubicBezTo>
                    <a:cubicBezTo>
                      <a:pt x="332" y="16"/>
                      <a:pt x="416" y="178"/>
                      <a:pt x="404" y="31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131">
                <a:extLst>
                  <a:ext uri="{FF2B5EF4-FFF2-40B4-BE49-F238E27FC236}">
                    <a16:creationId xmlns:a16="http://schemas.microsoft.com/office/drawing/2014/main" id="{39F66FBD-2207-F5C9-0C33-B38FEE27598F}"/>
                  </a:ext>
                </a:extLst>
              </p:cNvPr>
              <p:cNvSpPr>
                <a:spLocks/>
              </p:cNvSpPr>
              <p:nvPr/>
            </p:nvSpPr>
            <p:spPr bwMode="auto">
              <a:xfrm>
                <a:off x="6911976" y="1131888"/>
                <a:ext cx="331787" cy="714375"/>
              </a:xfrm>
              <a:custGeom>
                <a:avLst/>
                <a:gdLst>
                  <a:gd name="T0" fmla="*/ 83 w 173"/>
                  <a:gd name="T1" fmla="*/ 93 h 372"/>
                  <a:gd name="T2" fmla="*/ 78 w 173"/>
                  <a:gd name="T3" fmla="*/ 89 h 372"/>
                  <a:gd name="T4" fmla="*/ 70 w 173"/>
                  <a:gd name="T5" fmla="*/ 65 h 372"/>
                  <a:gd name="T6" fmla="*/ 22 w 173"/>
                  <a:gd name="T7" fmla="*/ 1 h 372"/>
                  <a:gd name="T8" fmla="*/ 12 w 173"/>
                  <a:gd name="T9" fmla="*/ 0 h 372"/>
                  <a:gd name="T10" fmla="*/ 3 w 173"/>
                  <a:gd name="T11" fmla="*/ 1 h 372"/>
                  <a:gd name="T12" fmla="*/ 1 w 173"/>
                  <a:gd name="T13" fmla="*/ 3 h 372"/>
                  <a:gd name="T14" fmla="*/ 12 w 173"/>
                  <a:gd name="T15" fmla="*/ 5 h 372"/>
                  <a:gd name="T16" fmla="*/ 41 w 173"/>
                  <a:gd name="T17" fmla="*/ 14 h 372"/>
                  <a:gd name="T18" fmla="*/ 60 w 173"/>
                  <a:gd name="T19" fmla="*/ 66 h 372"/>
                  <a:gd name="T20" fmla="*/ 72 w 173"/>
                  <a:gd name="T21" fmla="*/ 94 h 372"/>
                  <a:gd name="T22" fmla="*/ 78 w 173"/>
                  <a:gd name="T23" fmla="*/ 99 h 372"/>
                  <a:gd name="T24" fmla="*/ 78 w 173"/>
                  <a:gd name="T25" fmla="*/ 99 h 372"/>
                  <a:gd name="T26" fmla="*/ 103 w 173"/>
                  <a:gd name="T27" fmla="*/ 108 h 372"/>
                  <a:gd name="T28" fmla="*/ 126 w 173"/>
                  <a:gd name="T29" fmla="*/ 142 h 372"/>
                  <a:gd name="T30" fmla="*/ 119 w 173"/>
                  <a:gd name="T31" fmla="*/ 163 h 372"/>
                  <a:gd name="T32" fmla="*/ 118 w 173"/>
                  <a:gd name="T33" fmla="*/ 169 h 372"/>
                  <a:gd name="T34" fmla="*/ 121 w 173"/>
                  <a:gd name="T35" fmla="*/ 181 h 372"/>
                  <a:gd name="T36" fmla="*/ 155 w 173"/>
                  <a:gd name="T37" fmla="*/ 212 h 372"/>
                  <a:gd name="T38" fmla="*/ 162 w 173"/>
                  <a:gd name="T39" fmla="*/ 237 h 372"/>
                  <a:gd name="T40" fmla="*/ 162 w 173"/>
                  <a:gd name="T41" fmla="*/ 237 h 372"/>
                  <a:gd name="T42" fmla="*/ 162 w 173"/>
                  <a:gd name="T43" fmla="*/ 237 h 372"/>
                  <a:gd name="T44" fmla="*/ 162 w 173"/>
                  <a:gd name="T45" fmla="*/ 239 h 372"/>
                  <a:gd name="T46" fmla="*/ 162 w 173"/>
                  <a:gd name="T47" fmla="*/ 244 h 372"/>
                  <a:gd name="T48" fmla="*/ 149 w 173"/>
                  <a:gd name="T49" fmla="*/ 271 h 372"/>
                  <a:gd name="T50" fmla="*/ 149 w 173"/>
                  <a:gd name="T51" fmla="*/ 276 h 372"/>
                  <a:gd name="T52" fmla="*/ 149 w 173"/>
                  <a:gd name="T53" fmla="*/ 278 h 372"/>
                  <a:gd name="T54" fmla="*/ 151 w 173"/>
                  <a:gd name="T55" fmla="*/ 285 h 372"/>
                  <a:gd name="T56" fmla="*/ 166 w 173"/>
                  <a:gd name="T57" fmla="*/ 319 h 372"/>
                  <a:gd name="T58" fmla="*/ 166 w 173"/>
                  <a:gd name="T59" fmla="*/ 319 h 372"/>
                  <a:gd name="T60" fmla="*/ 166 w 173"/>
                  <a:gd name="T61" fmla="*/ 322 h 372"/>
                  <a:gd name="T62" fmla="*/ 157 w 173"/>
                  <a:gd name="T63" fmla="*/ 345 h 372"/>
                  <a:gd name="T64" fmla="*/ 136 w 173"/>
                  <a:gd name="T65" fmla="*/ 370 h 372"/>
                  <a:gd name="T66" fmla="*/ 137 w 173"/>
                  <a:gd name="T67" fmla="*/ 371 h 372"/>
                  <a:gd name="T68" fmla="*/ 152 w 173"/>
                  <a:gd name="T69" fmla="*/ 356 h 372"/>
                  <a:gd name="T70" fmla="*/ 170 w 173"/>
                  <a:gd name="T71" fmla="*/ 325 h 372"/>
                  <a:gd name="T72" fmla="*/ 170 w 173"/>
                  <a:gd name="T73" fmla="*/ 319 h 372"/>
                  <a:gd name="T74" fmla="*/ 170 w 173"/>
                  <a:gd name="T75" fmla="*/ 319 h 372"/>
                  <a:gd name="T76" fmla="*/ 156 w 173"/>
                  <a:gd name="T77" fmla="*/ 280 h 372"/>
                  <a:gd name="T78" fmla="*/ 156 w 173"/>
                  <a:gd name="T79" fmla="*/ 276 h 372"/>
                  <a:gd name="T80" fmla="*/ 156 w 173"/>
                  <a:gd name="T81" fmla="*/ 276 h 372"/>
                  <a:gd name="T82" fmla="*/ 156 w 173"/>
                  <a:gd name="T83" fmla="*/ 272 h 372"/>
                  <a:gd name="T84" fmla="*/ 171 w 173"/>
                  <a:gd name="T85" fmla="*/ 246 h 372"/>
                  <a:gd name="T86" fmla="*/ 173 w 173"/>
                  <a:gd name="T87" fmla="*/ 240 h 372"/>
                  <a:gd name="T88" fmla="*/ 173 w 173"/>
                  <a:gd name="T89" fmla="*/ 237 h 372"/>
                  <a:gd name="T90" fmla="*/ 163 w 173"/>
                  <a:gd name="T91" fmla="*/ 206 h 372"/>
                  <a:gd name="T92" fmla="*/ 125 w 173"/>
                  <a:gd name="T93" fmla="*/ 172 h 372"/>
                  <a:gd name="T94" fmla="*/ 125 w 173"/>
                  <a:gd name="T95" fmla="*/ 168 h 372"/>
                  <a:gd name="T96" fmla="*/ 125 w 173"/>
                  <a:gd name="T97" fmla="*/ 164 h 372"/>
                  <a:gd name="T98" fmla="*/ 131 w 173"/>
                  <a:gd name="T99" fmla="*/ 143 h 372"/>
                  <a:gd name="T100" fmla="*/ 116 w 173"/>
                  <a:gd name="T101" fmla="*/ 10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372">
                    <a:moveTo>
                      <a:pt x="105" y="103"/>
                    </a:moveTo>
                    <a:cubicBezTo>
                      <a:pt x="98" y="100"/>
                      <a:pt x="91" y="98"/>
                      <a:pt x="85" y="95"/>
                    </a:cubicBezTo>
                    <a:cubicBezTo>
                      <a:pt x="85" y="94"/>
                      <a:pt x="84" y="94"/>
                      <a:pt x="83" y="94"/>
                    </a:cubicBezTo>
                    <a:cubicBezTo>
                      <a:pt x="83" y="93"/>
                      <a:pt x="83" y="93"/>
                      <a:pt x="83" y="93"/>
                    </a:cubicBezTo>
                    <a:cubicBezTo>
                      <a:pt x="82" y="93"/>
                      <a:pt x="82" y="93"/>
                      <a:pt x="82" y="93"/>
                    </a:cubicBezTo>
                    <a:cubicBezTo>
                      <a:pt x="81" y="92"/>
                      <a:pt x="81" y="92"/>
                      <a:pt x="81" y="92"/>
                    </a:cubicBezTo>
                    <a:cubicBezTo>
                      <a:pt x="81" y="92"/>
                      <a:pt x="80" y="91"/>
                      <a:pt x="80" y="91"/>
                    </a:cubicBezTo>
                    <a:cubicBezTo>
                      <a:pt x="78" y="89"/>
                      <a:pt x="78" y="89"/>
                      <a:pt x="78" y="89"/>
                    </a:cubicBezTo>
                    <a:cubicBezTo>
                      <a:pt x="78" y="89"/>
                      <a:pt x="77" y="88"/>
                      <a:pt x="77" y="87"/>
                    </a:cubicBezTo>
                    <a:cubicBezTo>
                      <a:pt x="76" y="87"/>
                      <a:pt x="76" y="86"/>
                      <a:pt x="75" y="86"/>
                    </a:cubicBezTo>
                    <a:cubicBezTo>
                      <a:pt x="75" y="84"/>
                      <a:pt x="74" y="83"/>
                      <a:pt x="73" y="82"/>
                    </a:cubicBezTo>
                    <a:cubicBezTo>
                      <a:pt x="71" y="77"/>
                      <a:pt x="70" y="71"/>
                      <a:pt x="70" y="65"/>
                    </a:cubicBezTo>
                    <a:cubicBezTo>
                      <a:pt x="69" y="54"/>
                      <a:pt x="70" y="42"/>
                      <a:pt x="67" y="32"/>
                    </a:cubicBezTo>
                    <a:cubicBezTo>
                      <a:pt x="65" y="26"/>
                      <a:pt x="63" y="21"/>
                      <a:pt x="59" y="17"/>
                    </a:cubicBezTo>
                    <a:cubicBezTo>
                      <a:pt x="56" y="13"/>
                      <a:pt x="51" y="9"/>
                      <a:pt x="47" y="7"/>
                    </a:cubicBezTo>
                    <a:cubicBezTo>
                      <a:pt x="38" y="2"/>
                      <a:pt x="29" y="1"/>
                      <a:pt x="22" y="1"/>
                    </a:cubicBezTo>
                    <a:cubicBezTo>
                      <a:pt x="21" y="0"/>
                      <a:pt x="20" y="0"/>
                      <a:pt x="19" y="0"/>
                    </a:cubicBezTo>
                    <a:cubicBezTo>
                      <a:pt x="18" y="0"/>
                      <a:pt x="18" y="0"/>
                      <a:pt x="17" y="0"/>
                    </a:cubicBezTo>
                    <a:cubicBezTo>
                      <a:pt x="15" y="0"/>
                      <a:pt x="14" y="0"/>
                      <a:pt x="12" y="0"/>
                    </a:cubicBezTo>
                    <a:cubicBezTo>
                      <a:pt x="12" y="0"/>
                      <a:pt x="12" y="0"/>
                      <a:pt x="12" y="0"/>
                    </a:cubicBezTo>
                    <a:cubicBezTo>
                      <a:pt x="11" y="0"/>
                      <a:pt x="11" y="0"/>
                      <a:pt x="10" y="0"/>
                    </a:cubicBezTo>
                    <a:cubicBezTo>
                      <a:pt x="9" y="0"/>
                      <a:pt x="9" y="0"/>
                      <a:pt x="9" y="0"/>
                    </a:cubicBezTo>
                    <a:cubicBezTo>
                      <a:pt x="7" y="0"/>
                      <a:pt x="6" y="0"/>
                      <a:pt x="6" y="0"/>
                    </a:cubicBezTo>
                    <a:cubicBezTo>
                      <a:pt x="5" y="1"/>
                      <a:pt x="4" y="1"/>
                      <a:pt x="3" y="1"/>
                    </a:cubicBezTo>
                    <a:cubicBezTo>
                      <a:pt x="2" y="1"/>
                      <a:pt x="2" y="1"/>
                      <a:pt x="1" y="1"/>
                    </a:cubicBezTo>
                    <a:cubicBezTo>
                      <a:pt x="0" y="1"/>
                      <a:pt x="0" y="1"/>
                      <a:pt x="0" y="1"/>
                    </a:cubicBezTo>
                    <a:cubicBezTo>
                      <a:pt x="0" y="2"/>
                      <a:pt x="0" y="2"/>
                      <a:pt x="0" y="2"/>
                    </a:cubicBezTo>
                    <a:cubicBezTo>
                      <a:pt x="0" y="2"/>
                      <a:pt x="0" y="3"/>
                      <a:pt x="1" y="3"/>
                    </a:cubicBezTo>
                    <a:cubicBezTo>
                      <a:pt x="2" y="3"/>
                      <a:pt x="2" y="3"/>
                      <a:pt x="3" y="3"/>
                    </a:cubicBezTo>
                    <a:cubicBezTo>
                      <a:pt x="4" y="3"/>
                      <a:pt x="4" y="3"/>
                      <a:pt x="5" y="3"/>
                    </a:cubicBezTo>
                    <a:cubicBezTo>
                      <a:pt x="6" y="4"/>
                      <a:pt x="7" y="4"/>
                      <a:pt x="8" y="4"/>
                    </a:cubicBezTo>
                    <a:cubicBezTo>
                      <a:pt x="9" y="4"/>
                      <a:pt x="11" y="4"/>
                      <a:pt x="12" y="5"/>
                    </a:cubicBezTo>
                    <a:cubicBezTo>
                      <a:pt x="13" y="5"/>
                      <a:pt x="15" y="5"/>
                      <a:pt x="16" y="5"/>
                    </a:cubicBezTo>
                    <a:cubicBezTo>
                      <a:pt x="17" y="6"/>
                      <a:pt x="17" y="6"/>
                      <a:pt x="18" y="6"/>
                    </a:cubicBezTo>
                    <a:cubicBezTo>
                      <a:pt x="19" y="6"/>
                      <a:pt x="20" y="6"/>
                      <a:pt x="20" y="6"/>
                    </a:cubicBezTo>
                    <a:cubicBezTo>
                      <a:pt x="27" y="8"/>
                      <a:pt x="34" y="10"/>
                      <a:pt x="41" y="14"/>
                    </a:cubicBezTo>
                    <a:cubicBezTo>
                      <a:pt x="44" y="16"/>
                      <a:pt x="48" y="19"/>
                      <a:pt x="50" y="22"/>
                    </a:cubicBezTo>
                    <a:cubicBezTo>
                      <a:pt x="53" y="26"/>
                      <a:pt x="55" y="30"/>
                      <a:pt x="56" y="34"/>
                    </a:cubicBezTo>
                    <a:cubicBezTo>
                      <a:pt x="57" y="39"/>
                      <a:pt x="58" y="44"/>
                      <a:pt x="58" y="49"/>
                    </a:cubicBezTo>
                    <a:cubicBezTo>
                      <a:pt x="59" y="54"/>
                      <a:pt x="59" y="60"/>
                      <a:pt x="60" y="66"/>
                    </a:cubicBezTo>
                    <a:cubicBezTo>
                      <a:pt x="61" y="72"/>
                      <a:pt x="62" y="79"/>
                      <a:pt x="65" y="85"/>
                    </a:cubicBezTo>
                    <a:cubicBezTo>
                      <a:pt x="66" y="87"/>
                      <a:pt x="67" y="88"/>
                      <a:pt x="68" y="90"/>
                    </a:cubicBezTo>
                    <a:cubicBezTo>
                      <a:pt x="69" y="90"/>
                      <a:pt x="69" y="91"/>
                      <a:pt x="70" y="92"/>
                    </a:cubicBezTo>
                    <a:cubicBezTo>
                      <a:pt x="70" y="93"/>
                      <a:pt x="71" y="93"/>
                      <a:pt x="72" y="94"/>
                    </a:cubicBezTo>
                    <a:cubicBezTo>
                      <a:pt x="74" y="96"/>
                      <a:pt x="74" y="96"/>
                      <a:pt x="74" y="96"/>
                    </a:cubicBezTo>
                    <a:cubicBezTo>
                      <a:pt x="75" y="97"/>
                      <a:pt x="76" y="97"/>
                      <a:pt x="76" y="98"/>
                    </a:cubicBezTo>
                    <a:cubicBezTo>
                      <a:pt x="78" y="98"/>
                      <a:pt x="78" y="98"/>
                      <a:pt x="78" y="98"/>
                    </a:cubicBezTo>
                    <a:cubicBezTo>
                      <a:pt x="78" y="99"/>
                      <a:pt x="78" y="99"/>
                      <a:pt x="78" y="99"/>
                    </a:cubicBezTo>
                    <a:cubicBezTo>
                      <a:pt x="78" y="99"/>
                      <a:pt x="78" y="99"/>
                      <a:pt x="78" y="99"/>
                    </a:cubicBezTo>
                    <a:cubicBezTo>
                      <a:pt x="78" y="99"/>
                      <a:pt x="78" y="99"/>
                      <a:pt x="78" y="99"/>
                    </a:cubicBezTo>
                    <a:cubicBezTo>
                      <a:pt x="78" y="99"/>
                      <a:pt x="78" y="99"/>
                      <a:pt x="78" y="99"/>
                    </a:cubicBezTo>
                    <a:cubicBezTo>
                      <a:pt x="78" y="99"/>
                      <a:pt x="78" y="99"/>
                      <a:pt x="78" y="99"/>
                    </a:cubicBezTo>
                    <a:cubicBezTo>
                      <a:pt x="78" y="99"/>
                      <a:pt x="78" y="99"/>
                      <a:pt x="78" y="99"/>
                    </a:cubicBezTo>
                    <a:cubicBezTo>
                      <a:pt x="79" y="99"/>
                      <a:pt x="79" y="99"/>
                      <a:pt x="79" y="99"/>
                    </a:cubicBezTo>
                    <a:cubicBezTo>
                      <a:pt x="80" y="100"/>
                      <a:pt x="81" y="100"/>
                      <a:pt x="81" y="101"/>
                    </a:cubicBezTo>
                    <a:cubicBezTo>
                      <a:pt x="89" y="104"/>
                      <a:pt x="96" y="106"/>
                      <a:pt x="103" y="108"/>
                    </a:cubicBezTo>
                    <a:cubicBezTo>
                      <a:pt x="110" y="111"/>
                      <a:pt x="116" y="114"/>
                      <a:pt x="121" y="119"/>
                    </a:cubicBezTo>
                    <a:cubicBezTo>
                      <a:pt x="123" y="121"/>
                      <a:pt x="124" y="124"/>
                      <a:pt x="125" y="127"/>
                    </a:cubicBezTo>
                    <a:cubicBezTo>
                      <a:pt x="126" y="130"/>
                      <a:pt x="126" y="134"/>
                      <a:pt x="126" y="137"/>
                    </a:cubicBezTo>
                    <a:cubicBezTo>
                      <a:pt x="126" y="139"/>
                      <a:pt x="126" y="141"/>
                      <a:pt x="126" y="142"/>
                    </a:cubicBezTo>
                    <a:cubicBezTo>
                      <a:pt x="125" y="145"/>
                      <a:pt x="125" y="145"/>
                      <a:pt x="125" y="145"/>
                    </a:cubicBezTo>
                    <a:cubicBezTo>
                      <a:pt x="124" y="147"/>
                      <a:pt x="124" y="147"/>
                      <a:pt x="124" y="147"/>
                    </a:cubicBezTo>
                    <a:cubicBezTo>
                      <a:pt x="123" y="150"/>
                      <a:pt x="122" y="154"/>
                      <a:pt x="120" y="157"/>
                    </a:cubicBezTo>
                    <a:cubicBezTo>
                      <a:pt x="120" y="159"/>
                      <a:pt x="119" y="161"/>
                      <a:pt x="119" y="163"/>
                    </a:cubicBezTo>
                    <a:cubicBezTo>
                      <a:pt x="118" y="164"/>
                      <a:pt x="118" y="165"/>
                      <a:pt x="118" y="166"/>
                    </a:cubicBezTo>
                    <a:cubicBezTo>
                      <a:pt x="118" y="167"/>
                      <a:pt x="118" y="167"/>
                      <a:pt x="118" y="167"/>
                    </a:cubicBezTo>
                    <a:cubicBezTo>
                      <a:pt x="118" y="168"/>
                      <a:pt x="118" y="168"/>
                      <a:pt x="118" y="168"/>
                    </a:cubicBezTo>
                    <a:cubicBezTo>
                      <a:pt x="118" y="169"/>
                      <a:pt x="118" y="169"/>
                      <a:pt x="118" y="169"/>
                    </a:cubicBezTo>
                    <a:cubicBezTo>
                      <a:pt x="118" y="170"/>
                      <a:pt x="118" y="171"/>
                      <a:pt x="118" y="172"/>
                    </a:cubicBezTo>
                    <a:cubicBezTo>
                      <a:pt x="118" y="174"/>
                      <a:pt x="118" y="174"/>
                      <a:pt x="118" y="174"/>
                    </a:cubicBezTo>
                    <a:cubicBezTo>
                      <a:pt x="118" y="174"/>
                      <a:pt x="118" y="175"/>
                      <a:pt x="119" y="175"/>
                    </a:cubicBezTo>
                    <a:cubicBezTo>
                      <a:pt x="119" y="177"/>
                      <a:pt x="120" y="179"/>
                      <a:pt x="121" y="181"/>
                    </a:cubicBezTo>
                    <a:cubicBezTo>
                      <a:pt x="123" y="185"/>
                      <a:pt x="126" y="188"/>
                      <a:pt x="129" y="191"/>
                    </a:cubicBezTo>
                    <a:cubicBezTo>
                      <a:pt x="132" y="193"/>
                      <a:pt x="136" y="196"/>
                      <a:pt x="139" y="198"/>
                    </a:cubicBezTo>
                    <a:cubicBezTo>
                      <a:pt x="142" y="200"/>
                      <a:pt x="145" y="202"/>
                      <a:pt x="148" y="205"/>
                    </a:cubicBezTo>
                    <a:cubicBezTo>
                      <a:pt x="150" y="207"/>
                      <a:pt x="153" y="209"/>
                      <a:pt x="155" y="212"/>
                    </a:cubicBezTo>
                    <a:cubicBezTo>
                      <a:pt x="159" y="217"/>
                      <a:pt x="161" y="223"/>
                      <a:pt x="162" y="230"/>
                    </a:cubicBezTo>
                    <a:cubicBezTo>
                      <a:pt x="162" y="230"/>
                      <a:pt x="162" y="231"/>
                      <a:pt x="162" y="232"/>
                    </a:cubicBezTo>
                    <a:cubicBezTo>
                      <a:pt x="162" y="233"/>
                      <a:pt x="162" y="234"/>
                      <a:pt x="162" y="234"/>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7"/>
                      <a:pt x="162" y="237"/>
                      <a:pt x="162" y="237"/>
                    </a:cubicBezTo>
                    <a:cubicBezTo>
                      <a:pt x="162" y="238"/>
                      <a:pt x="162" y="238"/>
                      <a:pt x="162" y="238"/>
                    </a:cubicBezTo>
                    <a:cubicBezTo>
                      <a:pt x="162" y="239"/>
                      <a:pt x="162" y="239"/>
                      <a:pt x="162" y="239"/>
                    </a:cubicBezTo>
                    <a:cubicBezTo>
                      <a:pt x="162" y="240"/>
                      <a:pt x="162" y="240"/>
                      <a:pt x="162" y="240"/>
                    </a:cubicBezTo>
                    <a:cubicBezTo>
                      <a:pt x="162" y="241"/>
                      <a:pt x="162" y="241"/>
                      <a:pt x="162" y="241"/>
                    </a:cubicBezTo>
                    <a:cubicBezTo>
                      <a:pt x="162" y="242"/>
                      <a:pt x="162" y="242"/>
                      <a:pt x="162" y="242"/>
                    </a:cubicBezTo>
                    <a:cubicBezTo>
                      <a:pt x="162" y="243"/>
                      <a:pt x="162" y="243"/>
                      <a:pt x="162" y="244"/>
                    </a:cubicBezTo>
                    <a:cubicBezTo>
                      <a:pt x="161" y="245"/>
                      <a:pt x="161" y="246"/>
                      <a:pt x="160" y="248"/>
                    </a:cubicBezTo>
                    <a:cubicBezTo>
                      <a:pt x="159" y="250"/>
                      <a:pt x="157" y="253"/>
                      <a:pt x="156" y="256"/>
                    </a:cubicBezTo>
                    <a:cubicBezTo>
                      <a:pt x="154" y="259"/>
                      <a:pt x="152" y="262"/>
                      <a:pt x="150" y="266"/>
                    </a:cubicBezTo>
                    <a:cubicBezTo>
                      <a:pt x="150" y="268"/>
                      <a:pt x="149" y="269"/>
                      <a:pt x="149" y="271"/>
                    </a:cubicBezTo>
                    <a:cubicBezTo>
                      <a:pt x="149" y="272"/>
                      <a:pt x="149" y="273"/>
                      <a:pt x="149" y="274"/>
                    </a:cubicBezTo>
                    <a:cubicBezTo>
                      <a:pt x="149" y="275"/>
                      <a:pt x="149" y="275"/>
                      <a:pt x="149" y="275"/>
                    </a:cubicBezTo>
                    <a:cubicBezTo>
                      <a:pt x="149" y="275"/>
                      <a:pt x="149" y="275"/>
                      <a:pt x="149" y="275"/>
                    </a:cubicBezTo>
                    <a:cubicBezTo>
                      <a:pt x="149" y="276"/>
                      <a:pt x="149" y="276"/>
                      <a:pt x="149" y="276"/>
                    </a:cubicBezTo>
                    <a:cubicBezTo>
                      <a:pt x="149" y="276"/>
                      <a:pt x="149" y="276"/>
                      <a:pt x="149" y="276"/>
                    </a:cubicBezTo>
                    <a:cubicBezTo>
                      <a:pt x="149" y="276"/>
                      <a:pt x="149" y="276"/>
                      <a:pt x="149" y="276"/>
                    </a:cubicBezTo>
                    <a:cubicBezTo>
                      <a:pt x="149" y="277"/>
                      <a:pt x="149" y="277"/>
                      <a:pt x="149" y="277"/>
                    </a:cubicBezTo>
                    <a:cubicBezTo>
                      <a:pt x="149" y="277"/>
                      <a:pt x="149" y="278"/>
                      <a:pt x="149" y="278"/>
                    </a:cubicBezTo>
                    <a:cubicBezTo>
                      <a:pt x="149" y="280"/>
                      <a:pt x="149" y="280"/>
                      <a:pt x="149" y="280"/>
                    </a:cubicBezTo>
                    <a:cubicBezTo>
                      <a:pt x="149" y="280"/>
                      <a:pt x="149" y="281"/>
                      <a:pt x="149" y="281"/>
                    </a:cubicBezTo>
                    <a:cubicBezTo>
                      <a:pt x="150" y="282"/>
                      <a:pt x="150" y="282"/>
                      <a:pt x="150" y="282"/>
                    </a:cubicBezTo>
                    <a:cubicBezTo>
                      <a:pt x="150" y="283"/>
                      <a:pt x="151" y="284"/>
                      <a:pt x="151" y="285"/>
                    </a:cubicBezTo>
                    <a:cubicBezTo>
                      <a:pt x="151" y="286"/>
                      <a:pt x="152" y="286"/>
                      <a:pt x="152" y="287"/>
                    </a:cubicBezTo>
                    <a:cubicBezTo>
                      <a:pt x="155" y="293"/>
                      <a:pt x="159" y="298"/>
                      <a:pt x="161" y="303"/>
                    </a:cubicBezTo>
                    <a:cubicBezTo>
                      <a:pt x="164" y="308"/>
                      <a:pt x="165" y="314"/>
                      <a:pt x="166" y="319"/>
                    </a:cubicBezTo>
                    <a:cubicBezTo>
                      <a:pt x="166" y="319"/>
                      <a:pt x="166" y="319"/>
                      <a:pt x="166" y="319"/>
                    </a:cubicBezTo>
                    <a:cubicBezTo>
                      <a:pt x="166" y="319"/>
                      <a:pt x="166" y="319"/>
                      <a:pt x="166" y="319"/>
                    </a:cubicBezTo>
                    <a:cubicBezTo>
                      <a:pt x="166" y="319"/>
                      <a:pt x="166" y="319"/>
                      <a:pt x="166" y="319"/>
                    </a:cubicBezTo>
                    <a:cubicBezTo>
                      <a:pt x="166" y="319"/>
                      <a:pt x="166" y="319"/>
                      <a:pt x="166" y="319"/>
                    </a:cubicBezTo>
                    <a:cubicBezTo>
                      <a:pt x="166" y="319"/>
                      <a:pt x="166" y="319"/>
                      <a:pt x="166" y="319"/>
                    </a:cubicBezTo>
                    <a:cubicBezTo>
                      <a:pt x="166" y="319"/>
                      <a:pt x="166" y="319"/>
                      <a:pt x="166" y="319"/>
                    </a:cubicBezTo>
                    <a:cubicBezTo>
                      <a:pt x="166" y="319"/>
                      <a:pt x="166" y="319"/>
                      <a:pt x="166" y="319"/>
                    </a:cubicBezTo>
                    <a:cubicBezTo>
                      <a:pt x="166" y="320"/>
                      <a:pt x="166" y="320"/>
                      <a:pt x="166" y="320"/>
                    </a:cubicBezTo>
                    <a:cubicBezTo>
                      <a:pt x="166" y="321"/>
                      <a:pt x="166" y="322"/>
                      <a:pt x="166" y="322"/>
                    </a:cubicBezTo>
                    <a:cubicBezTo>
                      <a:pt x="165" y="323"/>
                      <a:pt x="166" y="324"/>
                      <a:pt x="165" y="324"/>
                    </a:cubicBezTo>
                    <a:cubicBezTo>
                      <a:pt x="165" y="325"/>
                      <a:pt x="165" y="326"/>
                      <a:pt x="165" y="326"/>
                    </a:cubicBezTo>
                    <a:cubicBezTo>
                      <a:pt x="165" y="328"/>
                      <a:pt x="164" y="331"/>
                      <a:pt x="163" y="333"/>
                    </a:cubicBezTo>
                    <a:cubicBezTo>
                      <a:pt x="162" y="337"/>
                      <a:pt x="159" y="341"/>
                      <a:pt x="157" y="345"/>
                    </a:cubicBezTo>
                    <a:cubicBezTo>
                      <a:pt x="155" y="348"/>
                      <a:pt x="152" y="351"/>
                      <a:pt x="150" y="354"/>
                    </a:cubicBezTo>
                    <a:cubicBezTo>
                      <a:pt x="145" y="359"/>
                      <a:pt x="141" y="363"/>
                      <a:pt x="138" y="366"/>
                    </a:cubicBezTo>
                    <a:cubicBezTo>
                      <a:pt x="137" y="367"/>
                      <a:pt x="137" y="368"/>
                      <a:pt x="137" y="369"/>
                    </a:cubicBezTo>
                    <a:cubicBezTo>
                      <a:pt x="136" y="369"/>
                      <a:pt x="136" y="369"/>
                      <a:pt x="136" y="370"/>
                    </a:cubicBezTo>
                    <a:cubicBezTo>
                      <a:pt x="136" y="370"/>
                      <a:pt x="136" y="370"/>
                      <a:pt x="136" y="370"/>
                    </a:cubicBezTo>
                    <a:cubicBezTo>
                      <a:pt x="135" y="371"/>
                      <a:pt x="135" y="372"/>
                      <a:pt x="135" y="372"/>
                    </a:cubicBezTo>
                    <a:cubicBezTo>
                      <a:pt x="137" y="372"/>
                      <a:pt x="137" y="372"/>
                      <a:pt x="137" y="372"/>
                    </a:cubicBezTo>
                    <a:cubicBezTo>
                      <a:pt x="137" y="372"/>
                      <a:pt x="137" y="372"/>
                      <a:pt x="137" y="371"/>
                    </a:cubicBezTo>
                    <a:cubicBezTo>
                      <a:pt x="137" y="371"/>
                      <a:pt x="137" y="371"/>
                      <a:pt x="138" y="370"/>
                    </a:cubicBezTo>
                    <a:cubicBezTo>
                      <a:pt x="138" y="370"/>
                      <a:pt x="138" y="370"/>
                      <a:pt x="138" y="370"/>
                    </a:cubicBezTo>
                    <a:cubicBezTo>
                      <a:pt x="139" y="369"/>
                      <a:pt x="139" y="368"/>
                      <a:pt x="140" y="368"/>
                    </a:cubicBezTo>
                    <a:cubicBezTo>
                      <a:pt x="142" y="365"/>
                      <a:pt x="146" y="361"/>
                      <a:pt x="152" y="356"/>
                    </a:cubicBezTo>
                    <a:cubicBezTo>
                      <a:pt x="154" y="353"/>
                      <a:pt x="157" y="350"/>
                      <a:pt x="160" y="347"/>
                    </a:cubicBezTo>
                    <a:cubicBezTo>
                      <a:pt x="162" y="343"/>
                      <a:pt x="165" y="339"/>
                      <a:pt x="167" y="334"/>
                    </a:cubicBezTo>
                    <a:cubicBezTo>
                      <a:pt x="168" y="332"/>
                      <a:pt x="169" y="329"/>
                      <a:pt x="169" y="327"/>
                    </a:cubicBezTo>
                    <a:cubicBezTo>
                      <a:pt x="170" y="326"/>
                      <a:pt x="170" y="325"/>
                      <a:pt x="170" y="325"/>
                    </a:cubicBezTo>
                    <a:cubicBezTo>
                      <a:pt x="170" y="324"/>
                      <a:pt x="170" y="323"/>
                      <a:pt x="170" y="323"/>
                    </a:cubicBezTo>
                    <a:cubicBezTo>
                      <a:pt x="170" y="322"/>
                      <a:pt x="170" y="321"/>
                      <a:pt x="170" y="321"/>
                    </a:cubicBezTo>
                    <a:cubicBezTo>
                      <a:pt x="170" y="320"/>
                      <a:pt x="170" y="320"/>
                      <a:pt x="170" y="320"/>
                    </a:cubicBezTo>
                    <a:cubicBezTo>
                      <a:pt x="170" y="319"/>
                      <a:pt x="170" y="319"/>
                      <a:pt x="170" y="319"/>
                    </a:cubicBezTo>
                    <a:cubicBezTo>
                      <a:pt x="170" y="319"/>
                      <a:pt x="170" y="319"/>
                      <a:pt x="170" y="319"/>
                    </a:cubicBezTo>
                    <a:cubicBezTo>
                      <a:pt x="170" y="319"/>
                      <a:pt x="170" y="319"/>
                      <a:pt x="170" y="319"/>
                    </a:cubicBezTo>
                    <a:cubicBezTo>
                      <a:pt x="170" y="319"/>
                      <a:pt x="170" y="319"/>
                      <a:pt x="170" y="319"/>
                    </a:cubicBezTo>
                    <a:cubicBezTo>
                      <a:pt x="170" y="319"/>
                      <a:pt x="170" y="319"/>
                      <a:pt x="170" y="319"/>
                    </a:cubicBezTo>
                    <a:cubicBezTo>
                      <a:pt x="170" y="313"/>
                      <a:pt x="169" y="307"/>
                      <a:pt x="166" y="301"/>
                    </a:cubicBezTo>
                    <a:cubicBezTo>
                      <a:pt x="164" y="295"/>
                      <a:pt x="160" y="290"/>
                      <a:pt x="158" y="285"/>
                    </a:cubicBezTo>
                    <a:cubicBezTo>
                      <a:pt x="158" y="284"/>
                      <a:pt x="157" y="283"/>
                      <a:pt x="157" y="282"/>
                    </a:cubicBezTo>
                    <a:cubicBezTo>
                      <a:pt x="157" y="282"/>
                      <a:pt x="157" y="281"/>
                      <a:pt x="156" y="280"/>
                    </a:cubicBezTo>
                    <a:cubicBezTo>
                      <a:pt x="156" y="279"/>
                      <a:pt x="156" y="279"/>
                      <a:pt x="156" y="279"/>
                    </a:cubicBezTo>
                    <a:cubicBezTo>
                      <a:pt x="156" y="279"/>
                      <a:pt x="156" y="279"/>
                      <a:pt x="156" y="278"/>
                    </a:cubicBezTo>
                    <a:cubicBezTo>
                      <a:pt x="156" y="278"/>
                      <a:pt x="156" y="278"/>
                      <a:pt x="156" y="278"/>
                    </a:cubicBezTo>
                    <a:cubicBezTo>
                      <a:pt x="156" y="277"/>
                      <a:pt x="156" y="277"/>
                      <a:pt x="156" y="276"/>
                    </a:cubicBezTo>
                    <a:cubicBezTo>
                      <a:pt x="156" y="276"/>
                      <a:pt x="156" y="276"/>
                      <a:pt x="156" y="276"/>
                    </a:cubicBezTo>
                    <a:cubicBezTo>
                      <a:pt x="156" y="276"/>
                      <a:pt x="156" y="276"/>
                      <a:pt x="156" y="276"/>
                    </a:cubicBezTo>
                    <a:cubicBezTo>
                      <a:pt x="156" y="275"/>
                      <a:pt x="156" y="275"/>
                      <a:pt x="156" y="275"/>
                    </a:cubicBezTo>
                    <a:cubicBezTo>
                      <a:pt x="156" y="275"/>
                      <a:pt x="156" y="276"/>
                      <a:pt x="156" y="276"/>
                    </a:cubicBezTo>
                    <a:cubicBezTo>
                      <a:pt x="156" y="276"/>
                      <a:pt x="156" y="276"/>
                      <a:pt x="156" y="276"/>
                    </a:cubicBezTo>
                    <a:cubicBezTo>
                      <a:pt x="156" y="276"/>
                      <a:pt x="156" y="276"/>
                      <a:pt x="156" y="276"/>
                    </a:cubicBezTo>
                    <a:cubicBezTo>
                      <a:pt x="156" y="274"/>
                      <a:pt x="156" y="274"/>
                      <a:pt x="156" y="274"/>
                    </a:cubicBezTo>
                    <a:cubicBezTo>
                      <a:pt x="156" y="274"/>
                      <a:pt x="156" y="273"/>
                      <a:pt x="156" y="272"/>
                    </a:cubicBezTo>
                    <a:cubicBezTo>
                      <a:pt x="156" y="271"/>
                      <a:pt x="157" y="270"/>
                      <a:pt x="158" y="268"/>
                    </a:cubicBezTo>
                    <a:cubicBezTo>
                      <a:pt x="159" y="266"/>
                      <a:pt x="161" y="263"/>
                      <a:pt x="163" y="261"/>
                    </a:cubicBezTo>
                    <a:cubicBezTo>
                      <a:pt x="165" y="258"/>
                      <a:pt x="167" y="255"/>
                      <a:pt x="169" y="251"/>
                    </a:cubicBezTo>
                    <a:cubicBezTo>
                      <a:pt x="170" y="250"/>
                      <a:pt x="171" y="248"/>
                      <a:pt x="171" y="246"/>
                    </a:cubicBezTo>
                    <a:cubicBezTo>
                      <a:pt x="171" y="245"/>
                      <a:pt x="172" y="245"/>
                      <a:pt x="172" y="244"/>
                    </a:cubicBezTo>
                    <a:cubicBezTo>
                      <a:pt x="172" y="243"/>
                      <a:pt x="172" y="243"/>
                      <a:pt x="172" y="243"/>
                    </a:cubicBezTo>
                    <a:cubicBezTo>
                      <a:pt x="172" y="241"/>
                      <a:pt x="172" y="241"/>
                      <a:pt x="172" y="241"/>
                    </a:cubicBezTo>
                    <a:cubicBezTo>
                      <a:pt x="172" y="241"/>
                      <a:pt x="172" y="240"/>
                      <a:pt x="173" y="240"/>
                    </a:cubicBezTo>
                    <a:cubicBezTo>
                      <a:pt x="173" y="239"/>
                      <a:pt x="173" y="239"/>
                      <a:pt x="173" y="239"/>
                    </a:cubicBezTo>
                    <a:cubicBezTo>
                      <a:pt x="173" y="238"/>
                      <a:pt x="173" y="238"/>
                      <a:pt x="173" y="238"/>
                    </a:cubicBezTo>
                    <a:cubicBezTo>
                      <a:pt x="173" y="238"/>
                      <a:pt x="173" y="238"/>
                      <a:pt x="173" y="238"/>
                    </a:cubicBezTo>
                    <a:cubicBezTo>
                      <a:pt x="173" y="238"/>
                      <a:pt x="173" y="238"/>
                      <a:pt x="173" y="237"/>
                    </a:cubicBezTo>
                    <a:cubicBezTo>
                      <a:pt x="173" y="237"/>
                      <a:pt x="173" y="237"/>
                      <a:pt x="173" y="237"/>
                    </a:cubicBezTo>
                    <a:cubicBezTo>
                      <a:pt x="173" y="234"/>
                      <a:pt x="173" y="234"/>
                      <a:pt x="173" y="234"/>
                    </a:cubicBezTo>
                    <a:cubicBezTo>
                      <a:pt x="173" y="232"/>
                      <a:pt x="172" y="230"/>
                      <a:pt x="172" y="228"/>
                    </a:cubicBezTo>
                    <a:cubicBezTo>
                      <a:pt x="171" y="221"/>
                      <a:pt x="168" y="213"/>
                      <a:pt x="163" y="206"/>
                    </a:cubicBezTo>
                    <a:cubicBezTo>
                      <a:pt x="158" y="200"/>
                      <a:pt x="151" y="195"/>
                      <a:pt x="144" y="191"/>
                    </a:cubicBezTo>
                    <a:cubicBezTo>
                      <a:pt x="138" y="187"/>
                      <a:pt x="131" y="183"/>
                      <a:pt x="128" y="178"/>
                    </a:cubicBezTo>
                    <a:cubicBezTo>
                      <a:pt x="127" y="176"/>
                      <a:pt x="126" y="175"/>
                      <a:pt x="126" y="174"/>
                    </a:cubicBezTo>
                    <a:cubicBezTo>
                      <a:pt x="126" y="173"/>
                      <a:pt x="126" y="173"/>
                      <a:pt x="125" y="172"/>
                    </a:cubicBezTo>
                    <a:cubicBezTo>
                      <a:pt x="125" y="171"/>
                      <a:pt x="125" y="171"/>
                      <a:pt x="125" y="171"/>
                    </a:cubicBezTo>
                    <a:cubicBezTo>
                      <a:pt x="125" y="171"/>
                      <a:pt x="125" y="170"/>
                      <a:pt x="125" y="169"/>
                    </a:cubicBezTo>
                    <a:cubicBezTo>
                      <a:pt x="125" y="168"/>
                      <a:pt x="125" y="168"/>
                      <a:pt x="125" y="168"/>
                    </a:cubicBezTo>
                    <a:cubicBezTo>
                      <a:pt x="125" y="168"/>
                      <a:pt x="125" y="168"/>
                      <a:pt x="125" y="168"/>
                    </a:cubicBezTo>
                    <a:cubicBezTo>
                      <a:pt x="125" y="168"/>
                      <a:pt x="125" y="168"/>
                      <a:pt x="125" y="168"/>
                    </a:cubicBezTo>
                    <a:cubicBezTo>
                      <a:pt x="125" y="168"/>
                      <a:pt x="125" y="168"/>
                      <a:pt x="125" y="168"/>
                    </a:cubicBezTo>
                    <a:cubicBezTo>
                      <a:pt x="125" y="166"/>
                      <a:pt x="125" y="166"/>
                      <a:pt x="125" y="166"/>
                    </a:cubicBezTo>
                    <a:cubicBezTo>
                      <a:pt x="125" y="166"/>
                      <a:pt x="125" y="165"/>
                      <a:pt x="125" y="164"/>
                    </a:cubicBezTo>
                    <a:cubicBezTo>
                      <a:pt x="126" y="162"/>
                      <a:pt x="126" y="161"/>
                      <a:pt x="126" y="159"/>
                    </a:cubicBezTo>
                    <a:cubicBezTo>
                      <a:pt x="127" y="156"/>
                      <a:pt x="129" y="152"/>
                      <a:pt x="130" y="149"/>
                    </a:cubicBezTo>
                    <a:cubicBezTo>
                      <a:pt x="131" y="146"/>
                      <a:pt x="131" y="146"/>
                      <a:pt x="131" y="146"/>
                    </a:cubicBezTo>
                    <a:cubicBezTo>
                      <a:pt x="131" y="143"/>
                      <a:pt x="131" y="143"/>
                      <a:pt x="131" y="143"/>
                    </a:cubicBezTo>
                    <a:cubicBezTo>
                      <a:pt x="132" y="141"/>
                      <a:pt x="132" y="139"/>
                      <a:pt x="132" y="138"/>
                    </a:cubicBezTo>
                    <a:cubicBezTo>
                      <a:pt x="132" y="134"/>
                      <a:pt x="132" y="130"/>
                      <a:pt x="131" y="126"/>
                    </a:cubicBezTo>
                    <a:cubicBezTo>
                      <a:pt x="130" y="122"/>
                      <a:pt x="128" y="119"/>
                      <a:pt x="125" y="116"/>
                    </a:cubicBezTo>
                    <a:cubicBezTo>
                      <a:pt x="123" y="113"/>
                      <a:pt x="119" y="110"/>
                      <a:pt x="116" y="108"/>
                    </a:cubicBezTo>
                    <a:cubicBezTo>
                      <a:pt x="113" y="106"/>
                      <a:pt x="109" y="105"/>
                      <a:pt x="105" y="10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42" name="TextBox 41">
            <a:extLst>
              <a:ext uri="{FF2B5EF4-FFF2-40B4-BE49-F238E27FC236}">
                <a16:creationId xmlns:a16="http://schemas.microsoft.com/office/drawing/2014/main" id="{55AC79D2-2560-5D5C-0B98-1CA8C299620F}"/>
              </a:ext>
            </a:extLst>
          </p:cNvPr>
          <p:cNvSpPr txBox="1"/>
          <p:nvPr/>
        </p:nvSpPr>
        <p:spPr>
          <a:xfrm>
            <a:off x="2717687" y="1747988"/>
            <a:ext cx="41074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revised 2022 ICC diagnostic criteria for MF include palpable splenomegaly as a minor criteria</a:t>
            </a:r>
          </a:p>
        </p:txBody>
      </p:sp>
      <p:grpSp>
        <p:nvGrpSpPr>
          <p:cNvPr id="112" name="Group 111">
            <a:extLst>
              <a:ext uri="{FF2B5EF4-FFF2-40B4-BE49-F238E27FC236}">
                <a16:creationId xmlns:a16="http://schemas.microsoft.com/office/drawing/2014/main" id="{68B543DF-995C-D542-C2CA-8AE20D2643E1}"/>
              </a:ext>
            </a:extLst>
          </p:cNvPr>
          <p:cNvGrpSpPr/>
          <p:nvPr/>
        </p:nvGrpSpPr>
        <p:grpSpPr>
          <a:xfrm>
            <a:off x="1961894" y="3684144"/>
            <a:ext cx="7147137" cy="1153136"/>
            <a:chOff x="1961893" y="3766401"/>
            <a:chExt cx="7147137" cy="1153136"/>
          </a:xfrm>
        </p:grpSpPr>
        <p:sp>
          <p:nvSpPr>
            <p:cNvPr id="7" name="Rectangle 6">
              <a:extLst>
                <a:ext uri="{FF2B5EF4-FFF2-40B4-BE49-F238E27FC236}">
                  <a16:creationId xmlns:a16="http://schemas.microsoft.com/office/drawing/2014/main" id="{7E811561-F301-BF82-37A9-E610AF63BE5C}"/>
                </a:ext>
              </a:extLst>
            </p:cNvPr>
            <p:cNvSpPr/>
            <p:nvPr/>
          </p:nvSpPr>
          <p:spPr>
            <a:xfrm>
              <a:off x="1961893" y="3766401"/>
              <a:ext cx="7144671" cy="1153136"/>
            </a:xfrm>
            <a:prstGeom prst="rect">
              <a:avLst/>
            </a:prstGeom>
            <a:solidFill>
              <a:srgbClr val="E8522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180B0E27-54E2-3C54-CEED-D8FF79230CBD}"/>
                </a:ext>
              </a:extLst>
            </p:cNvPr>
            <p:cNvSpPr/>
            <p:nvPr/>
          </p:nvSpPr>
          <p:spPr>
            <a:xfrm>
              <a:off x="1962825" y="3766401"/>
              <a:ext cx="7146205" cy="291308"/>
            </a:xfrm>
            <a:prstGeom prst="rect">
              <a:avLst/>
            </a:prstGeom>
            <a:solidFill>
              <a:srgbClr val="E85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34" charset="-128"/>
                  <a:cs typeface="+mn-cs"/>
                </a:rPr>
                <a:t>Bone marrow fibrosis</a:t>
              </a:r>
              <a:r>
                <a:rPr kumimoji="0" lang="en-US" sz="1800" b="1" i="0" u="none" strike="noStrike" kern="0" cap="none" spc="0" normalizeH="0" baseline="30000" noProof="0" dirty="0">
                  <a:ln>
                    <a:noFill/>
                  </a:ln>
                  <a:solidFill>
                    <a:srgbClr val="FFFFFF"/>
                  </a:solidFill>
                  <a:effectLst/>
                  <a:uLnTx/>
                  <a:uFillTx/>
                  <a:latin typeface="Arial"/>
                  <a:ea typeface="ＭＳ Ｐゴシック" pitchFamily="34" charset="-128"/>
                  <a:cs typeface="+mn-cs"/>
                </a:rPr>
                <a:t>1,5</a:t>
              </a:r>
              <a:endParaRPr kumimoji="0" lang="en-US" sz="1800" b="0" i="0" u="none" strike="noStrike" kern="0" cap="none" spc="0" normalizeH="0" baseline="30000" noProof="0" dirty="0">
                <a:ln>
                  <a:noFill/>
                </a:ln>
                <a:solidFill>
                  <a:srgbClr val="FFFFFF"/>
                </a:solidFill>
                <a:effectLst/>
                <a:uLnTx/>
                <a:uFillTx/>
                <a:latin typeface="Arial" charset="0"/>
                <a:ea typeface="ＭＳ Ｐゴシック" pitchFamily="34" charset="-128"/>
                <a:cs typeface="+mn-cs"/>
              </a:endParaRPr>
            </a:p>
          </p:txBody>
        </p:sp>
      </p:grpSp>
      <p:grpSp>
        <p:nvGrpSpPr>
          <p:cNvPr id="54" name="Group 53">
            <a:extLst>
              <a:ext uri="{FF2B5EF4-FFF2-40B4-BE49-F238E27FC236}">
                <a16:creationId xmlns:a16="http://schemas.microsoft.com/office/drawing/2014/main" id="{74888E84-1C13-AE2C-3699-EA8E68E5AFD8}"/>
              </a:ext>
            </a:extLst>
          </p:cNvPr>
          <p:cNvGrpSpPr/>
          <p:nvPr/>
        </p:nvGrpSpPr>
        <p:grpSpPr>
          <a:xfrm>
            <a:off x="2083473" y="4089647"/>
            <a:ext cx="607457" cy="599092"/>
            <a:chOff x="7306541" y="4028142"/>
            <a:chExt cx="527621" cy="513673"/>
          </a:xfrm>
        </p:grpSpPr>
        <p:sp>
          <p:nvSpPr>
            <p:cNvPr id="55" name="Oval 152">
              <a:extLst>
                <a:ext uri="{FF2B5EF4-FFF2-40B4-BE49-F238E27FC236}">
                  <a16:creationId xmlns:a16="http://schemas.microsoft.com/office/drawing/2014/main" id="{B294BE17-8D3E-34B5-AC67-69A144625877}"/>
                </a:ext>
              </a:extLst>
            </p:cNvPr>
            <p:cNvSpPr/>
            <p:nvPr/>
          </p:nvSpPr>
          <p:spPr>
            <a:xfrm>
              <a:off x="7306541" y="4028142"/>
              <a:ext cx="527621" cy="513673"/>
            </a:xfrm>
            <a:prstGeom prst="ellipse">
              <a:avLst/>
            </a:prstGeom>
            <a:solidFill>
              <a:srgbClr val="313131"/>
            </a:solidFill>
            <a:ln w="12700" cap="flat" cmpd="sng" algn="ctr">
              <a:noFill/>
              <a:prstDash val="solid"/>
              <a:miter lim="800000"/>
            </a:ln>
            <a:effectLst/>
          </p:spPr>
          <p:txBody>
            <a:bodyPr rtlCol="0" anchor="ctr"/>
            <a:lstStyle/>
            <a:p>
              <a:pPr marL="0" marR="0" lvl="0" indent="0" algn="l" defTabSz="1219140" rtl="0" eaLnBrk="1" fontAlgn="auto" latinLnBrk="0" hangingPunct="1">
                <a:lnSpc>
                  <a:spcPct val="100000"/>
                </a:lnSpc>
                <a:spcBef>
                  <a:spcPts val="1067"/>
                </a:spcBef>
                <a:spcAft>
                  <a:spcPts val="1067"/>
                </a:spcAft>
                <a:buClrTx/>
                <a:buSzTx/>
                <a:buFontTx/>
                <a:buNone/>
                <a:tabLst/>
                <a:defRPr/>
              </a:pPr>
              <a:endParaRPr kumimoji="0" lang="en-US" sz="1956" b="0" i="0" u="none" strike="noStrike" kern="0" cap="none" spc="0" normalizeH="0" baseline="0" noProof="0" dirty="0">
                <a:ln>
                  <a:noFill/>
                </a:ln>
                <a:solidFill>
                  <a:prstClr val="white"/>
                </a:solidFill>
                <a:effectLst/>
                <a:uLnTx/>
                <a:uFillTx/>
                <a:latin typeface="Arial" panose="020B0604020202020204"/>
                <a:ea typeface="ＭＳ Ｐゴシック" pitchFamily="34" charset="-128"/>
                <a:cs typeface="+mn-cs"/>
              </a:endParaRPr>
            </a:p>
          </p:txBody>
        </p:sp>
        <p:pic>
          <p:nvPicPr>
            <p:cNvPr id="56" name="Picture 103">
              <a:extLst>
                <a:ext uri="{FF2B5EF4-FFF2-40B4-BE49-F238E27FC236}">
                  <a16:creationId xmlns:a16="http://schemas.microsoft.com/office/drawing/2014/main" id="{FFB24F61-A77F-7C55-DCD9-002AA4E75F78}"/>
                </a:ext>
              </a:extLst>
            </p:cNvPr>
            <p:cNvPicPr>
              <a:picLocks noChangeAspect="1"/>
            </p:cNvPicPr>
            <p:nvPr/>
          </p:nvPicPr>
          <p:blipFill>
            <a:blip r:embed="rId7">
              <a:biLevel thresh="25000"/>
            </a:blip>
            <a:srcRect/>
            <a:stretch/>
          </p:blipFill>
          <p:spPr>
            <a:xfrm flipH="1" flipV="1">
              <a:off x="7394945" y="4111247"/>
              <a:ext cx="350812" cy="350812"/>
            </a:xfrm>
            <a:prstGeom prst="rect">
              <a:avLst/>
            </a:prstGeom>
          </p:spPr>
        </p:pic>
      </p:grpSp>
      <p:sp>
        <p:nvSpPr>
          <p:cNvPr id="57" name="TextBox 56">
            <a:extLst>
              <a:ext uri="{FF2B5EF4-FFF2-40B4-BE49-F238E27FC236}">
                <a16:creationId xmlns:a16="http://schemas.microsoft.com/office/drawing/2014/main" id="{8BEC9393-5664-7AD4-40FA-3465519A3DB4}"/>
              </a:ext>
            </a:extLst>
          </p:cNvPr>
          <p:cNvSpPr txBox="1"/>
          <p:nvPr/>
        </p:nvSpPr>
        <p:spPr>
          <a:xfrm>
            <a:off x="2710946" y="4127583"/>
            <a:ext cx="585127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Progressive bone marrow fibrosis leads to a </a:t>
            </a:r>
            <a:r>
              <a:rPr kumimoji="0" lang="en-US"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myelophthisic</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phenotype with worsening </a:t>
            </a:r>
            <a:r>
              <a:rPr kumimoji="0" lang="en-US"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cytopenias</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which can lead to bone pain</a:t>
            </a:r>
          </a:p>
        </p:txBody>
      </p:sp>
      <p:sp>
        <p:nvSpPr>
          <p:cNvPr id="58" name="TextBox 173">
            <a:extLst>
              <a:ext uri="{FF2B5EF4-FFF2-40B4-BE49-F238E27FC236}">
                <a16:creationId xmlns:a16="http://schemas.microsoft.com/office/drawing/2014/main" id="{353762C9-3D9C-CB70-2902-CA46625D04B7}"/>
              </a:ext>
            </a:extLst>
          </p:cNvPr>
          <p:cNvSpPr txBox="1"/>
          <p:nvPr/>
        </p:nvSpPr>
        <p:spPr>
          <a:xfrm>
            <a:off x="5319488" y="5437025"/>
            <a:ext cx="598955" cy="208655"/>
          </a:xfrm>
          <a:prstGeom prst="rect">
            <a:avLst/>
          </a:prstGeom>
          <a:noFill/>
        </p:spPr>
        <p:txBody>
          <a:bodyPr wrap="square" lIns="0" tIns="0" rIns="0" bIns="0" rtlCol="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313131"/>
              </a:solidFill>
              <a:effectLst/>
              <a:uLnTx/>
              <a:uFillTx/>
              <a:latin typeface="Arial" panose="020B0604020202020204"/>
              <a:ea typeface="ＭＳ Ｐゴシック" pitchFamily="34" charset="-128"/>
              <a:cs typeface="+mn-cs"/>
            </a:endParaRPr>
          </a:p>
        </p:txBody>
      </p:sp>
      <p:grpSp>
        <p:nvGrpSpPr>
          <p:cNvPr id="113" name="Group 112">
            <a:extLst>
              <a:ext uri="{FF2B5EF4-FFF2-40B4-BE49-F238E27FC236}">
                <a16:creationId xmlns:a16="http://schemas.microsoft.com/office/drawing/2014/main" id="{76D1154D-F18A-0BFD-9D32-073092FE9BF4}"/>
              </a:ext>
            </a:extLst>
          </p:cNvPr>
          <p:cNvGrpSpPr/>
          <p:nvPr/>
        </p:nvGrpSpPr>
        <p:grpSpPr>
          <a:xfrm>
            <a:off x="1961894" y="4871282"/>
            <a:ext cx="7141807" cy="1096087"/>
            <a:chOff x="1961893" y="4957006"/>
            <a:chExt cx="7141807" cy="1096087"/>
          </a:xfrm>
        </p:grpSpPr>
        <p:sp>
          <p:nvSpPr>
            <p:cNvPr id="6" name="Rectangle 5">
              <a:extLst>
                <a:ext uri="{FF2B5EF4-FFF2-40B4-BE49-F238E27FC236}">
                  <a16:creationId xmlns:a16="http://schemas.microsoft.com/office/drawing/2014/main" id="{0197E624-E8E1-441B-BA4B-09A0F2B75A6D}"/>
                </a:ext>
              </a:extLst>
            </p:cNvPr>
            <p:cNvSpPr/>
            <p:nvPr/>
          </p:nvSpPr>
          <p:spPr>
            <a:xfrm>
              <a:off x="1963054" y="5209400"/>
              <a:ext cx="7138148" cy="843693"/>
            </a:xfrm>
            <a:prstGeom prst="rect">
              <a:avLst/>
            </a:prstGeom>
            <a:solidFill>
              <a:srgbClr val="8BA7C7">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14485961-77A2-F00E-CACD-42C704817867}"/>
                </a:ext>
              </a:extLst>
            </p:cNvPr>
            <p:cNvSpPr/>
            <p:nvPr/>
          </p:nvSpPr>
          <p:spPr>
            <a:xfrm>
              <a:off x="1961893" y="4957006"/>
              <a:ext cx="7141807" cy="291308"/>
            </a:xfrm>
            <a:prstGeom prst="rect">
              <a:avLst/>
            </a:prstGeom>
            <a:solidFill>
              <a:srgbClr val="8BA7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34" charset="-128"/>
                  <a:cs typeface="+mn-cs"/>
                </a:rPr>
                <a:t>Cytopenia</a:t>
              </a:r>
              <a:r>
                <a:rPr kumimoji="0" lang="en-US" sz="1800" b="1" i="0" u="none" strike="noStrike" kern="0" cap="none" spc="0" normalizeH="0" baseline="30000" noProof="0" dirty="0">
                  <a:ln>
                    <a:noFill/>
                  </a:ln>
                  <a:solidFill>
                    <a:srgbClr val="FFFFFF"/>
                  </a:solidFill>
                  <a:effectLst/>
                  <a:uLnTx/>
                  <a:uFillTx/>
                  <a:latin typeface="Arial"/>
                  <a:ea typeface="ＭＳ Ｐゴシック" pitchFamily="34" charset="-128"/>
                  <a:cs typeface="+mn-cs"/>
                </a:rPr>
                <a:t>1</a:t>
              </a:r>
              <a:endParaRPr kumimoji="0" lang="en-US" sz="1800" b="0" i="0" u="none" strike="noStrike" kern="0" cap="none" spc="0" normalizeH="0" baseline="30000" noProof="0" dirty="0">
                <a:ln>
                  <a:noFill/>
                </a:ln>
                <a:solidFill>
                  <a:srgbClr val="FFFFFF"/>
                </a:solidFill>
                <a:effectLst/>
                <a:uLnTx/>
                <a:uFillTx/>
                <a:latin typeface="Arial" charset="0"/>
                <a:ea typeface="ＭＳ Ｐゴシック" pitchFamily="34" charset="-128"/>
                <a:cs typeface="+mn-cs"/>
              </a:endParaRPr>
            </a:p>
          </p:txBody>
        </p:sp>
      </p:grpSp>
      <p:grpSp>
        <p:nvGrpSpPr>
          <p:cNvPr id="73" name="Group 72">
            <a:extLst>
              <a:ext uri="{FF2B5EF4-FFF2-40B4-BE49-F238E27FC236}">
                <a16:creationId xmlns:a16="http://schemas.microsoft.com/office/drawing/2014/main" id="{FC2FA488-94D0-06F6-B09F-57F08F469423}"/>
              </a:ext>
            </a:extLst>
          </p:cNvPr>
          <p:cNvGrpSpPr/>
          <p:nvPr/>
        </p:nvGrpSpPr>
        <p:grpSpPr>
          <a:xfrm>
            <a:off x="6987677" y="5307754"/>
            <a:ext cx="2031379" cy="505638"/>
            <a:chOff x="8003747" y="5223075"/>
            <a:chExt cx="2031378" cy="505637"/>
          </a:xfrm>
        </p:grpSpPr>
        <p:sp>
          <p:nvSpPr>
            <p:cNvPr id="59" name="object 38">
              <a:extLst>
                <a:ext uri="{FF2B5EF4-FFF2-40B4-BE49-F238E27FC236}">
                  <a16:creationId xmlns:a16="http://schemas.microsoft.com/office/drawing/2014/main" id="{A4897683-9802-41FD-9602-6CF4B854E229}"/>
                </a:ext>
              </a:extLst>
            </p:cNvPr>
            <p:cNvSpPr txBox="1"/>
            <p:nvPr/>
          </p:nvSpPr>
          <p:spPr>
            <a:xfrm>
              <a:off x="8003747" y="5223075"/>
              <a:ext cx="2031378" cy="215444"/>
            </a:xfrm>
            <a:prstGeom prst="rect">
              <a:avLst/>
            </a:prstGeom>
          </p:spPr>
          <p:txBody>
            <a:bodyPr vert="horz" wrap="square" lIns="0" tIns="0" rIns="0" bIns="0" rtlCol="0">
              <a:spAutoFit/>
            </a:bodyPr>
            <a:lstStyle/>
            <a:p>
              <a:pPr marL="0" marR="6773"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0" cap="none" spc="-13" normalizeH="0" baseline="0" noProof="0" dirty="0" err="1">
                  <a:ln>
                    <a:noFill/>
                  </a:ln>
                  <a:solidFill>
                    <a:srgbClr val="FFFFFF"/>
                  </a:solidFill>
                  <a:effectLst/>
                  <a:uLnTx/>
                  <a:uFillTx/>
                  <a:latin typeface="Arial" panose="020B0604020202020204"/>
                  <a:ea typeface="ＭＳ Ｐゴシック" pitchFamily="34" charset="-128"/>
                  <a:cs typeface="Century Gothic"/>
                </a:rPr>
                <a:t>Anaemia</a:t>
              </a:r>
              <a:endParaRPr kumimoji="0" lang="en-US" sz="1400" b="0"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Century Gothic"/>
              </a:endParaRPr>
            </a:p>
          </p:txBody>
        </p:sp>
        <p:sp>
          <p:nvSpPr>
            <p:cNvPr id="60" name="object 38">
              <a:extLst>
                <a:ext uri="{FF2B5EF4-FFF2-40B4-BE49-F238E27FC236}">
                  <a16:creationId xmlns:a16="http://schemas.microsoft.com/office/drawing/2014/main" id="{8801E002-94BB-7591-5437-78C2EE122ED3}"/>
                </a:ext>
              </a:extLst>
            </p:cNvPr>
            <p:cNvSpPr txBox="1"/>
            <p:nvPr/>
          </p:nvSpPr>
          <p:spPr>
            <a:xfrm>
              <a:off x="8003747" y="5513268"/>
              <a:ext cx="2031378" cy="215444"/>
            </a:xfrm>
            <a:prstGeom prst="rect">
              <a:avLst/>
            </a:prstGeom>
          </p:spPr>
          <p:txBody>
            <a:bodyPr vert="horz" wrap="square" lIns="0" tIns="0" rIns="0" bIns="0" rtlCol="0">
              <a:spAutoFit/>
            </a:bodyPr>
            <a:lstStyle/>
            <a:p>
              <a:pPr marL="0" marR="6773"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0" cap="none" spc="-13" normalizeH="0" baseline="0" noProof="0" dirty="0">
                  <a:ln>
                    <a:noFill/>
                  </a:ln>
                  <a:solidFill>
                    <a:srgbClr val="FFFFFF"/>
                  </a:solidFill>
                  <a:effectLst/>
                  <a:uLnTx/>
                  <a:uFillTx/>
                  <a:latin typeface="Arial" panose="020B0604020202020204"/>
                  <a:ea typeface="ＭＳ Ｐゴシック" pitchFamily="34" charset="-128"/>
                  <a:cs typeface="Century Gothic"/>
                </a:rPr>
                <a:t>Thrombocytopenia</a:t>
              </a:r>
              <a:endParaRPr kumimoji="0" lang="en-US" sz="1400" b="0"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Century Gothic"/>
              </a:endParaRPr>
            </a:p>
          </p:txBody>
        </p:sp>
      </p:grpSp>
      <p:grpSp>
        <p:nvGrpSpPr>
          <p:cNvPr id="61" name="Group 60">
            <a:extLst>
              <a:ext uri="{FF2B5EF4-FFF2-40B4-BE49-F238E27FC236}">
                <a16:creationId xmlns:a16="http://schemas.microsoft.com/office/drawing/2014/main" id="{98446BFE-DB0A-7104-0044-AFC090FCBBC7}"/>
              </a:ext>
            </a:extLst>
          </p:cNvPr>
          <p:cNvGrpSpPr/>
          <p:nvPr/>
        </p:nvGrpSpPr>
        <p:grpSpPr>
          <a:xfrm>
            <a:off x="2082832" y="5256980"/>
            <a:ext cx="608739" cy="600555"/>
            <a:chOff x="7331330" y="5285772"/>
            <a:chExt cx="527621" cy="513673"/>
          </a:xfrm>
        </p:grpSpPr>
        <p:sp>
          <p:nvSpPr>
            <p:cNvPr id="62" name="Oval 152">
              <a:extLst>
                <a:ext uri="{FF2B5EF4-FFF2-40B4-BE49-F238E27FC236}">
                  <a16:creationId xmlns:a16="http://schemas.microsoft.com/office/drawing/2014/main" id="{E3615D66-5F44-B9CF-D1E5-E290E6BA9BE3}"/>
                </a:ext>
              </a:extLst>
            </p:cNvPr>
            <p:cNvSpPr/>
            <p:nvPr/>
          </p:nvSpPr>
          <p:spPr>
            <a:xfrm>
              <a:off x="7331330" y="5285772"/>
              <a:ext cx="527621" cy="513673"/>
            </a:xfrm>
            <a:prstGeom prst="ellipse">
              <a:avLst/>
            </a:prstGeom>
            <a:solidFill>
              <a:srgbClr val="313131"/>
            </a:solidFill>
            <a:ln w="12700" cap="flat" cmpd="sng" algn="ctr">
              <a:noFill/>
              <a:prstDash val="solid"/>
              <a:miter lim="800000"/>
            </a:ln>
            <a:effectLst/>
          </p:spPr>
          <p:txBody>
            <a:bodyPr rtlCol="0" anchor="ctr"/>
            <a:lstStyle/>
            <a:p>
              <a:pPr marL="0" marR="0" lvl="0" indent="0" algn="l" defTabSz="1219140" rtl="0" eaLnBrk="1" fontAlgn="auto" latinLnBrk="0" hangingPunct="1">
                <a:lnSpc>
                  <a:spcPct val="100000"/>
                </a:lnSpc>
                <a:spcBef>
                  <a:spcPts val="1067"/>
                </a:spcBef>
                <a:spcAft>
                  <a:spcPts val="1067"/>
                </a:spcAft>
                <a:buClrTx/>
                <a:buSzTx/>
                <a:buFontTx/>
                <a:buNone/>
                <a:tabLst/>
                <a:defRPr/>
              </a:pPr>
              <a:endParaRPr kumimoji="0" lang="en-US" sz="1956" b="0" i="0" u="none" strike="noStrike" kern="0" cap="none" spc="0" normalizeH="0" baseline="0" noProof="0" dirty="0">
                <a:ln>
                  <a:noFill/>
                </a:ln>
                <a:solidFill>
                  <a:prstClr val="white"/>
                </a:solidFill>
                <a:effectLst/>
                <a:uLnTx/>
                <a:uFillTx/>
                <a:latin typeface="Arial" panose="020B0604020202020204"/>
                <a:ea typeface="ＭＳ Ｐゴシック" pitchFamily="34" charset="-128"/>
                <a:cs typeface="+mn-cs"/>
              </a:endParaRPr>
            </a:p>
          </p:txBody>
        </p:sp>
        <p:pic>
          <p:nvPicPr>
            <p:cNvPr id="63" name="Picture Placeholder 49" descr="Icon  Description automatically generated">
              <a:extLst>
                <a:ext uri="{FF2B5EF4-FFF2-40B4-BE49-F238E27FC236}">
                  <a16:creationId xmlns:a16="http://schemas.microsoft.com/office/drawing/2014/main" id="{8B60216F-F358-3CE1-6742-20940B849C0D}"/>
                </a:ext>
              </a:extLst>
            </p:cNvPr>
            <p:cNvPicPr>
              <a:picLocks noChangeAspect="1"/>
            </p:cNvPicPr>
            <p:nvPr/>
          </p:nvPicPr>
          <p:blipFill>
            <a:blip r:embed="rId8">
              <a:biLevel thresh="25000"/>
            </a:blip>
            <a:srcRect/>
            <a:stretch>
              <a:fillRect/>
            </a:stretch>
          </p:blipFill>
          <p:spPr>
            <a:xfrm>
              <a:off x="7411147" y="5350211"/>
              <a:ext cx="368134" cy="368134"/>
            </a:xfrm>
            <a:prstGeom prst="rect">
              <a:avLst/>
            </a:prstGeom>
          </p:spPr>
        </p:pic>
      </p:grpSp>
      <p:sp>
        <p:nvSpPr>
          <p:cNvPr id="68" name="TextBox 67">
            <a:extLst>
              <a:ext uri="{FF2B5EF4-FFF2-40B4-BE49-F238E27FC236}">
                <a16:creationId xmlns:a16="http://schemas.microsoft.com/office/drawing/2014/main" id="{2DC4E576-343C-E678-7CAF-7D7C23B8C7C3}"/>
              </a:ext>
            </a:extLst>
          </p:cNvPr>
          <p:cNvSpPr txBox="1"/>
          <p:nvPr/>
        </p:nvSpPr>
        <p:spPr>
          <a:xfrm>
            <a:off x="2707751" y="5187926"/>
            <a:ext cx="4131844" cy="73866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diagnosis, roughly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patients have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Hb &lt;10 g/dL, and o</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ver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are already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RBC transfusion-dependent</a:t>
            </a:r>
          </a:p>
        </p:txBody>
      </p:sp>
      <p:grpSp>
        <p:nvGrpSpPr>
          <p:cNvPr id="110" name="Group 109">
            <a:extLst>
              <a:ext uri="{FF2B5EF4-FFF2-40B4-BE49-F238E27FC236}">
                <a16:creationId xmlns:a16="http://schemas.microsoft.com/office/drawing/2014/main" id="{DF436692-3834-8367-3380-80A31ADB65D9}"/>
              </a:ext>
            </a:extLst>
          </p:cNvPr>
          <p:cNvGrpSpPr/>
          <p:nvPr/>
        </p:nvGrpSpPr>
        <p:grpSpPr>
          <a:xfrm>
            <a:off x="1961892" y="2350709"/>
            <a:ext cx="7144672" cy="1299435"/>
            <a:chOff x="1961892" y="2434699"/>
            <a:chExt cx="7144672" cy="1299435"/>
          </a:xfrm>
        </p:grpSpPr>
        <p:sp>
          <p:nvSpPr>
            <p:cNvPr id="8" name="Rectangle 7">
              <a:extLst>
                <a:ext uri="{FF2B5EF4-FFF2-40B4-BE49-F238E27FC236}">
                  <a16:creationId xmlns:a16="http://schemas.microsoft.com/office/drawing/2014/main" id="{FD9332E9-01A8-68E7-DAD4-E4D17D077166}"/>
                </a:ext>
              </a:extLst>
            </p:cNvPr>
            <p:cNvSpPr/>
            <p:nvPr/>
          </p:nvSpPr>
          <p:spPr>
            <a:xfrm>
              <a:off x="1961893" y="2434699"/>
              <a:ext cx="7144671" cy="1299435"/>
            </a:xfrm>
            <a:prstGeom prst="rect">
              <a:avLst/>
            </a:prstGeom>
            <a:solidFill>
              <a:srgbClr val="00A8CC">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69CB835B-A4DB-E56C-CF00-A58A6165DBA2}"/>
                </a:ext>
              </a:extLst>
            </p:cNvPr>
            <p:cNvSpPr/>
            <p:nvPr/>
          </p:nvSpPr>
          <p:spPr>
            <a:xfrm>
              <a:off x="1961892" y="2442521"/>
              <a:ext cx="7139277" cy="291308"/>
            </a:xfrm>
            <a:prstGeom prst="rect">
              <a:avLst/>
            </a:prstGeom>
            <a:solidFill>
              <a:srgbClr val="00A8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34" charset="-128"/>
                  <a:cs typeface="+mn-cs"/>
                </a:rPr>
                <a:t>MF-related symptoms</a:t>
              </a:r>
              <a:r>
                <a:rPr kumimoji="0" lang="en-US" sz="1800" b="1" i="0" u="none" strike="noStrike" kern="0" cap="none" spc="0" normalizeH="0" baseline="30000" noProof="0" dirty="0">
                  <a:ln>
                    <a:noFill/>
                  </a:ln>
                  <a:solidFill>
                    <a:srgbClr val="FFFFFF"/>
                  </a:solidFill>
                  <a:effectLst/>
                  <a:uLnTx/>
                  <a:uFillTx/>
                  <a:latin typeface="Arial"/>
                  <a:ea typeface="ＭＳ Ｐゴシック" pitchFamily="34" charset="-128"/>
                  <a:cs typeface="+mn-cs"/>
                </a:rPr>
                <a:t>1-3</a:t>
              </a:r>
              <a:endParaRPr kumimoji="0" lang="en-US" sz="1800" b="0" i="0" u="none" strike="noStrike" kern="0" cap="none" spc="0" normalizeH="0" baseline="30000" noProof="0" dirty="0">
                <a:ln>
                  <a:noFill/>
                </a:ln>
                <a:solidFill>
                  <a:srgbClr val="FFFFFF"/>
                </a:solidFill>
                <a:effectLst/>
                <a:uLnTx/>
                <a:uFillTx/>
                <a:latin typeface="Arial" charset="0"/>
                <a:ea typeface="ＭＳ Ｐゴシック" pitchFamily="34" charset="-128"/>
                <a:cs typeface="+mn-cs"/>
              </a:endParaRPr>
            </a:p>
          </p:txBody>
        </p:sp>
      </p:grpSp>
      <p:grpSp>
        <p:nvGrpSpPr>
          <p:cNvPr id="44" name="Group 43">
            <a:extLst>
              <a:ext uri="{FF2B5EF4-FFF2-40B4-BE49-F238E27FC236}">
                <a16:creationId xmlns:a16="http://schemas.microsoft.com/office/drawing/2014/main" id="{020E573F-9A70-4C7F-E1C3-B4CC5F5432A3}"/>
              </a:ext>
            </a:extLst>
          </p:cNvPr>
          <p:cNvGrpSpPr/>
          <p:nvPr/>
        </p:nvGrpSpPr>
        <p:grpSpPr>
          <a:xfrm>
            <a:off x="2084629" y="2822566"/>
            <a:ext cx="605145" cy="616015"/>
            <a:chOff x="7275575" y="2708726"/>
            <a:chExt cx="527621" cy="513673"/>
          </a:xfrm>
        </p:grpSpPr>
        <p:sp>
          <p:nvSpPr>
            <p:cNvPr id="45" name="Oval 152">
              <a:extLst>
                <a:ext uri="{FF2B5EF4-FFF2-40B4-BE49-F238E27FC236}">
                  <a16:creationId xmlns:a16="http://schemas.microsoft.com/office/drawing/2014/main" id="{87E78BCD-0C66-8A73-C1C3-97DA871DBC8C}"/>
                </a:ext>
              </a:extLst>
            </p:cNvPr>
            <p:cNvSpPr/>
            <p:nvPr/>
          </p:nvSpPr>
          <p:spPr>
            <a:xfrm>
              <a:off x="7275575" y="2708726"/>
              <a:ext cx="527621" cy="513673"/>
            </a:xfrm>
            <a:prstGeom prst="ellipse">
              <a:avLst/>
            </a:prstGeom>
            <a:solidFill>
              <a:srgbClr val="313131"/>
            </a:solidFill>
            <a:ln w="12700" cap="flat" cmpd="sng" algn="ctr">
              <a:noFill/>
              <a:prstDash val="solid"/>
              <a:miter lim="800000"/>
            </a:ln>
            <a:effectLst/>
          </p:spPr>
          <p:txBody>
            <a:bodyPr rtlCol="0" anchor="ctr"/>
            <a:lstStyle/>
            <a:p>
              <a:pPr marL="0" marR="0" lvl="0" indent="0" algn="l" defTabSz="1219140" rtl="0" eaLnBrk="1" fontAlgn="auto" latinLnBrk="0" hangingPunct="1">
                <a:lnSpc>
                  <a:spcPct val="100000"/>
                </a:lnSpc>
                <a:spcBef>
                  <a:spcPts val="1067"/>
                </a:spcBef>
                <a:spcAft>
                  <a:spcPts val="1067"/>
                </a:spcAft>
                <a:buClrTx/>
                <a:buSzTx/>
                <a:buFontTx/>
                <a:buNone/>
                <a:tabLst/>
                <a:defRPr/>
              </a:pPr>
              <a:endParaRPr kumimoji="0" lang="en-US" sz="1956" b="0" i="0" u="none" strike="noStrike" kern="0" cap="none" spc="0" normalizeH="0" baseline="0" noProof="0" dirty="0">
                <a:ln>
                  <a:noFill/>
                </a:ln>
                <a:solidFill>
                  <a:prstClr val="white"/>
                </a:solidFill>
                <a:effectLst/>
                <a:uLnTx/>
                <a:uFillTx/>
                <a:latin typeface="Arial" panose="020B0604020202020204"/>
                <a:ea typeface="ＭＳ Ｐゴシック" pitchFamily="34" charset="-128"/>
                <a:cs typeface="+mn-cs"/>
              </a:endParaRPr>
            </a:p>
          </p:txBody>
        </p:sp>
        <p:grpSp>
          <p:nvGrpSpPr>
            <p:cNvPr id="46" name="Group 45">
              <a:extLst>
                <a:ext uri="{FF2B5EF4-FFF2-40B4-BE49-F238E27FC236}">
                  <a16:creationId xmlns:a16="http://schemas.microsoft.com/office/drawing/2014/main" id="{4F6B3B40-3EDC-2E2A-35E1-C06DB8502C12}"/>
                </a:ext>
              </a:extLst>
            </p:cNvPr>
            <p:cNvGrpSpPr/>
            <p:nvPr/>
          </p:nvGrpSpPr>
          <p:grpSpPr>
            <a:xfrm>
              <a:off x="7386324" y="2811803"/>
              <a:ext cx="306139" cy="307020"/>
              <a:chOff x="2513013" y="4300538"/>
              <a:chExt cx="549275" cy="550862"/>
            </a:xfrm>
            <a:solidFill>
              <a:schemeClr val="bg1"/>
            </a:solidFill>
          </p:grpSpPr>
          <p:sp>
            <p:nvSpPr>
              <p:cNvPr id="47" name="Oval 117">
                <a:extLst>
                  <a:ext uri="{FF2B5EF4-FFF2-40B4-BE49-F238E27FC236}">
                    <a16:creationId xmlns:a16="http://schemas.microsoft.com/office/drawing/2014/main" id="{438F4C9D-7D3B-7860-9D2C-5A563F5E2052}"/>
                  </a:ext>
                </a:extLst>
              </p:cNvPr>
              <p:cNvSpPr>
                <a:spLocks noChangeArrowheads="1"/>
              </p:cNvSpPr>
              <p:nvPr/>
            </p:nvSpPr>
            <p:spPr bwMode="auto">
              <a:xfrm>
                <a:off x="2605088" y="4300538"/>
                <a:ext cx="65088"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118">
                <a:extLst>
                  <a:ext uri="{FF2B5EF4-FFF2-40B4-BE49-F238E27FC236}">
                    <a16:creationId xmlns:a16="http://schemas.microsoft.com/office/drawing/2014/main" id="{B9E6E960-759E-B36D-3095-71FA9ABEA1F3}"/>
                  </a:ext>
                </a:extLst>
              </p:cNvPr>
              <p:cNvSpPr>
                <a:spLocks/>
              </p:cNvSpPr>
              <p:nvPr/>
            </p:nvSpPr>
            <p:spPr bwMode="auto">
              <a:xfrm>
                <a:off x="2513013" y="4311650"/>
                <a:ext cx="157163" cy="309562"/>
              </a:xfrm>
              <a:custGeom>
                <a:avLst/>
                <a:gdLst>
                  <a:gd name="T0" fmla="*/ 31 w 31"/>
                  <a:gd name="T1" fmla="*/ 61 h 61"/>
                  <a:gd name="T2" fmla="*/ 0 w 31"/>
                  <a:gd name="T3" fmla="*/ 16 h 61"/>
                  <a:gd name="T4" fmla="*/ 27 w 31"/>
                  <a:gd name="T5" fmla="*/ 0 h 61"/>
                  <a:gd name="T6" fmla="*/ 27 w 31"/>
                  <a:gd name="T7" fmla="*/ 9 h 61"/>
                  <a:gd name="T8" fmla="*/ 9 w 31"/>
                  <a:gd name="T9" fmla="*/ 16 h 61"/>
                  <a:gd name="T10" fmla="*/ 31 w 31"/>
                  <a:gd name="T11" fmla="*/ 52 h 61"/>
                  <a:gd name="T12" fmla="*/ 31 w 31"/>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31" h="61">
                    <a:moveTo>
                      <a:pt x="31" y="61"/>
                    </a:moveTo>
                    <a:cubicBezTo>
                      <a:pt x="7" y="61"/>
                      <a:pt x="0" y="31"/>
                      <a:pt x="0" y="16"/>
                    </a:cubicBezTo>
                    <a:cubicBezTo>
                      <a:pt x="0" y="0"/>
                      <a:pt x="20" y="0"/>
                      <a:pt x="27" y="0"/>
                    </a:cubicBezTo>
                    <a:cubicBezTo>
                      <a:pt x="27" y="9"/>
                      <a:pt x="27" y="9"/>
                      <a:pt x="27" y="9"/>
                    </a:cubicBezTo>
                    <a:cubicBezTo>
                      <a:pt x="9" y="9"/>
                      <a:pt x="9" y="13"/>
                      <a:pt x="9" y="16"/>
                    </a:cubicBezTo>
                    <a:cubicBezTo>
                      <a:pt x="9" y="26"/>
                      <a:pt x="13" y="52"/>
                      <a:pt x="31" y="52"/>
                    </a:cubicBezTo>
                    <a:lnTo>
                      <a:pt x="3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Oval 119">
                <a:extLst>
                  <a:ext uri="{FF2B5EF4-FFF2-40B4-BE49-F238E27FC236}">
                    <a16:creationId xmlns:a16="http://schemas.microsoft.com/office/drawing/2014/main" id="{5371F7D5-5E61-B269-4F54-9EDEA6A780F3}"/>
                  </a:ext>
                </a:extLst>
              </p:cNvPr>
              <p:cNvSpPr>
                <a:spLocks noChangeArrowheads="1"/>
              </p:cNvSpPr>
              <p:nvPr/>
            </p:nvSpPr>
            <p:spPr bwMode="auto">
              <a:xfrm>
                <a:off x="2716213" y="4300538"/>
                <a:ext cx="71438"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120">
                <a:extLst>
                  <a:ext uri="{FF2B5EF4-FFF2-40B4-BE49-F238E27FC236}">
                    <a16:creationId xmlns:a16="http://schemas.microsoft.com/office/drawing/2014/main" id="{826468FC-F3F0-6CD4-A0F5-3F9C27C6222F}"/>
                  </a:ext>
                </a:extLst>
              </p:cNvPr>
              <p:cNvSpPr>
                <a:spLocks/>
              </p:cNvSpPr>
              <p:nvPr/>
            </p:nvSpPr>
            <p:spPr bwMode="auto">
              <a:xfrm>
                <a:off x="2716213" y="4311650"/>
                <a:ext cx="163513" cy="309562"/>
              </a:xfrm>
              <a:custGeom>
                <a:avLst/>
                <a:gdLst>
                  <a:gd name="T0" fmla="*/ 0 w 32"/>
                  <a:gd name="T1" fmla="*/ 61 h 61"/>
                  <a:gd name="T2" fmla="*/ 0 w 32"/>
                  <a:gd name="T3" fmla="*/ 52 h 61"/>
                  <a:gd name="T4" fmla="*/ 23 w 32"/>
                  <a:gd name="T5" fmla="*/ 16 h 61"/>
                  <a:gd name="T6" fmla="*/ 5 w 32"/>
                  <a:gd name="T7" fmla="*/ 9 h 61"/>
                  <a:gd name="T8" fmla="*/ 5 w 32"/>
                  <a:gd name="T9" fmla="*/ 0 h 61"/>
                  <a:gd name="T10" fmla="*/ 32 w 32"/>
                  <a:gd name="T11" fmla="*/ 16 h 61"/>
                  <a:gd name="T12" fmla="*/ 0 w 3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32" h="61">
                    <a:moveTo>
                      <a:pt x="0" y="61"/>
                    </a:moveTo>
                    <a:cubicBezTo>
                      <a:pt x="0" y="52"/>
                      <a:pt x="0" y="52"/>
                      <a:pt x="0" y="52"/>
                    </a:cubicBezTo>
                    <a:cubicBezTo>
                      <a:pt x="19" y="52"/>
                      <a:pt x="23" y="26"/>
                      <a:pt x="23" y="16"/>
                    </a:cubicBezTo>
                    <a:cubicBezTo>
                      <a:pt x="23" y="13"/>
                      <a:pt x="23" y="9"/>
                      <a:pt x="5" y="9"/>
                    </a:cubicBezTo>
                    <a:cubicBezTo>
                      <a:pt x="5" y="0"/>
                      <a:pt x="5" y="0"/>
                      <a:pt x="5" y="0"/>
                    </a:cubicBezTo>
                    <a:cubicBezTo>
                      <a:pt x="12" y="0"/>
                      <a:pt x="32" y="0"/>
                      <a:pt x="32" y="16"/>
                    </a:cubicBezTo>
                    <a:cubicBezTo>
                      <a:pt x="32" y="31"/>
                      <a:pt x="25" y="61"/>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121">
                <a:extLst>
                  <a:ext uri="{FF2B5EF4-FFF2-40B4-BE49-F238E27FC236}">
                    <a16:creationId xmlns:a16="http://schemas.microsoft.com/office/drawing/2014/main" id="{98EA68E3-C0E6-AB9D-B046-202C6DEED553}"/>
                  </a:ext>
                </a:extLst>
              </p:cNvPr>
              <p:cNvSpPr>
                <a:spLocks noEditPoints="1"/>
              </p:cNvSpPr>
              <p:nvPr/>
            </p:nvSpPr>
            <p:spPr bwMode="auto">
              <a:xfrm>
                <a:off x="2925763" y="4713288"/>
                <a:ext cx="136525" cy="138112"/>
              </a:xfrm>
              <a:custGeom>
                <a:avLst/>
                <a:gdLst>
                  <a:gd name="T0" fmla="*/ 13 w 27"/>
                  <a:gd name="T1" fmla="*/ 27 h 27"/>
                  <a:gd name="T2" fmla="*/ 0 w 27"/>
                  <a:gd name="T3" fmla="*/ 13 h 27"/>
                  <a:gd name="T4" fmla="*/ 13 w 27"/>
                  <a:gd name="T5" fmla="*/ 0 h 27"/>
                  <a:gd name="T6" fmla="*/ 27 w 27"/>
                  <a:gd name="T7" fmla="*/ 13 h 27"/>
                  <a:gd name="T8" fmla="*/ 13 w 27"/>
                  <a:gd name="T9" fmla="*/ 27 h 27"/>
                  <a:gd name="T10" fmla="*/ 13 w 27"/>
                  <a:gd name="T11" fmla="*/ 9 h 27"/>
                  <a:gd name="T12" fmla="*/ 9 w 27"/>
                  <a:gd name="T13" fmla="*/ 13 h 27"/>
                  <a:gd name="T14" fmla="*/ 13 w 27"/>
                  <a:gd name="T15" fmla="*/ 18 h 27"/>
                  <a:gd name="T16" fmla="*/ 18 w 27"/>
                  <a:gd name="T17" fmla="*/ 13 h 27"/>
                  <a:gd name="T18" fmla="*/ 13 w 27"/>
                  <a:gd name="T19"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0"/>
                      <a:pt x="0" y="13"/>
                    </a:cubicBezTo>
                    <a:cubicBezTo>
                      <a:pt x="0" y="6"/>
                      <a:pt x="6" y="0"/>
                      <a:pt x="13" y="0"/>
                    </a:cubicBezTo>
                    <a:cubicBezTo>
                      <a:pt x="21" y="0"/>
                      <a:pt x="27" y="6"/>
                      <a:pt x="27" y="13"/>
                    </a:cubicBezTo>
                    <a:cubicBezTo>
                      <a:pt x="27" y="20"/>
                      <a:pt x="21" y="27"/>
                      <a:pt x="13" y="27"/>
                    </a:cubicBezTo>
                    <a:close/>
                    <a:moveTo>
                      <a:pt x="13" y="9"/>
                    </a:moveTo>
                    <a:cubicBezTo>
                      <a:pt x="11" y="9"/>
                      <a:pt x="9" y="11"/>
                      <a:pt x="9" y="13"/>
                    </a:cubicBezTo>
                    <a:cubicBezTo>
                      <a:pt x="9" y="16"/>
                      <a:pt x="11" y="18"/>
                      <a:pt x="13" y="18"/>
                    </a:cubicBezTo>
                    <a:cubicBezTo>
                      <a:pt x="16" y="18"/>
                      <a:pt x="18" y="16"/>
                      <a:pt x="18" y="13"/>
                    </a:cubicBezTo>
                    <a:cubicBezTo>
                      <a:pt x="18" y="11"/>
                      <a:pt x="16" y="9"/>
                      <a:pt x="1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122">
                <a:extLst>
                  <a:ext uri="{FF2B5EF4-FFF2-40B4-BE49-F238E27FC236}">
                    <a16:creationId xmlns:a16="http://schemas.microsoft.com/office/drawing/2014/main" id="{C675813E-4B61-A939-B4B0-C2995D68B29F}"/>
                  </a:ext>
                </a:extLst>
              </p:cNvPr>
              <p:cNvSpPr>
                <a:spLocks/>
              </p:cNvSpPr>
              <p:nvPr/>
            </p:nvSpPr>
            <p:spPr bwMode="auto">
              <a:xfrm>
                <a:off x="2670175" y="4591050"/>
                <a:ext cx="346075" cy="260350"/>
              </a:xfrm>
              <a:custGeom>
                <a:avLst/>
                <a:gdLst>
                  <a:gd name="T0" fmla="*/ 50 w 68"/>
                  <a:gd name="T1" fmla="*/ 0 h 51"/>
                  <a:gd name="T2" fmla="*/ 32 w 68"/>
                  <a:gd name="T3" fmla="*/ 18 h 51"/>
                  <a:gd name="T4" fmla="*/ 32 w 68"/>
                  <a:gd name="T5" fmla="*/ 30 h 51"/>
                  <a:gd name="T6" fmla="*/ 21 w 68"/>
                  <a:gd name="T7" fmla="*/ 42 h 51"/>
                  <a:gd name="T8" fmla="*/ 9 w 68"/>
                  <a:gd name="T9" fmla="*/ 30 h 51"/>
                  <a:gd name="T10" fmla="*/ 9 w 68"/>
                  <a:gd name="T11" fmla="*/ 0 h 51"/>
                  <a:gd name="T12" fmla="*/ 0 w 68"/>
                  <a:gd name="T13" fmla="*/ 0 h 51"/>
                  <a:gd name="T14" fmla="*/ 0 w 68"/>
                  <a:gd name="T15" fmla="*/ 30 h 51"/>
                  <a:gd name="T16" fmla="*/ 21 w 68"/>
                  <a:gd name="T17" fmla="*/ 51 h 51"/>
                  <a:gd name="T18" fmla="*/ 41 w 68"/>
                  <a:gd name="T19" fmla="*/ 31 h 51"/>
                  <a:gd name="T20" fmla="*/ 41 w 68"/>
                  <a:gd name="T21" fmla="*/ 31 h 51"/>
                  <a:gd name="T22" fmla="*/ 41 w 68"/>
                  <a:gd name="T23" fmla="*/ 18 h 51"/>
                  <a:gd name="T24" fmla="*/ 50 w 68"/>
                  <a:gd name="T25" fmla="*/ 9 h 51"/>
                  <a:gd name="T26" fmla="*/ 59 w 68"/>
                  <a:gd name="T27" fmla="*/ 18 h 51"/>
                  <a:gd name="T28" fmla="*/ 59 w 68"/>
                  <a:gd name="T29" fmla="*/ 27 h 51"/>
                  <a:gd name="T30" fmla="*/ 68 w 68"/>
                  <a:gd name="T31" fmla="*/ 27 h 51"/>
                  <a:gd name="T32" fmla="*/ 68 w 68"/>
                  <a:gd name="T33" fmla="*/ 18 h 51"/>
                  <a:gd name="T34" fmla="*/ 50 w 68"/>
                  <a:gd name="T3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51">
                    <a:moveTo>
                      <a:pt x="50" y="0"/>
                    </a:moveTo>
                    <a:cubicBezTo>
                      <a:pt x="40" y="0"/>
                      <a:pt x="32" y="8"/>
                      <a:pt x="32" y="18"/>
                    </a:cubicBezTo>
                    <a:cubicBezTo>
                      <a:pt x="32" y="30"/>
                      <a:pt x="32" y="30"/>
                      <a:pt x="32" y="30"/>
                    </a:cubicBezTo>
                    <a:cubicBezTo>
                      <a:pt x="32" y="36"/>
                      <a:pt x="27" y="42"/>
                      <a:pt x="21" y="42"/>
                    </a:cubicBezTo>
                    <a:cubicBezTo>
                      <a:pt x="15" y="42"/>
                      <a:pt x="9" y="36"/>
                      <a:pt x="9" y="30"/>
                    </a:cubicBezTo>
                    <a:cubicBezTo>
                      <a:pt x="9" y="0"/>
                      <a:pt x="9" y="0"/>
                      <a:pt x="9" y="0"/>
                    </a:cubicBezTo>
                    <a:cubicBezTo>
                      <a:pt x="0" y="0"/>
                      <a:pt x="0" y="0"/>
                      <a:pt x="0" y="0"/>
                    </a:cubicBezTo>
                    <a:cubicBezTo>
                      <a:pt x="0" y="30"/>
                      <a:pt x="0" y="30"/>
                      <a:pt x="0" y="30"/>
                    </a:cubicBezTo>
                    <a:cubicBezTo>
                      <a:pt x="0" y="41"/>
                      <a:pt x="10" y="51"/>
                      <a:pt x="21" y="51"/>
                    </a:cubicBezTo>
                    <a:cubicBezTo>
                      <a:pt x="31" y="51"/>
                      <a:pt x="40" y="42"/>
                      <a:pt x="41" y="31"/>
                    </a:cubicBezTo>
                    <a:cubicBezTo>
                      <a:pt x="41" y="31"/>
                      <a:pt x="41" y="31"/>
                      <a:pt x="41" y="31"/>
                    </a:cubicBezTo>
                    <a:cubicBezTo>
                      <a:pt x="41" y="18"/>
                      <a:pt x="41" y="18"/>
                      <a:pt x="41" y="18"/>
                    </a:cubicBezTo>
                    <a:cubicBezTo>
                      <a:pt x="41" y="13"/>
                      <a:pt x="45" y="9"/>
                      <a:pt x="50" y="9"/>
                    </a:cubicBezTo>
                    <a:cubicBezTo>
                      <a:pt x="55" y="9"/>
                      <a:pt x="59" y="13"/>
                      <a:pt x="59" y="18"/>
                    </a:cubicBezTo>
                    <a:cubicBezTo>
                      <a:pt x="59" y="27"/>
                      <a:pt x="59" y="27"/>
                      <a:pt x="59" y="27"/>
                    </a:cubicBezTo>
                    <a:cubicBezTo>
                      <a:pt x="68" y="27"/>
                      <a:pt x="68" y="27"/>
                      <a:pt x="68" y="27"/>
                    </a:cubicBezTo>
                    <a:cubicBezTo>
                      <a:pt x="68" y="18"/>
                      <a:pt x="68" y="18"/>
                      <a:pt x="68" y="18"/>
                    </a:cubicBezTo>
                    <a:cubicBezTo>
                      <a:pt x="68" y="8"/>
                      <a:pt x="60"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123">
                <a:extLst>
                  <a:ext uri="{FF2B5EF4-FFF2-40B4-BE49-F238E27FC236}">
                    <a16:creationId xmlns:a16="http://schemas.microsoft.com/office/drawing/2014/main" id="{4DCC81A4-9865-F730-4023-E88908C59D0E}"/>
                  </a:ext>
                </a:extLst>
              </p:cNvPr>
              <p:cNvSpPr>
                <a:spLocks/>
              </p:cNvSpPr>
              <p:nvPr/>
            </p:nvSpPr>
            <p:spPr bwMode="auto">
              <a:xfrm>
                <a:off x="2640013" y="4560888"/>
                <a:ext cx="112713" cy="106362"/>
              </a:xfrm>
              <a:custGeom>
                <a:avLst/>
                <a:gdLst>
                  <a:gd name="T0" fmla="*/ 15 w 22"/>
                  <a:gd name="T1" fmla="*/ 0 h 21"/>
                  <a:gd name="T2" fmla="*/ 6 w 22"/>
                  <a:gd name="T3" fmla="*/ 0 h 21"/>
                  <a:gd name="T4" fmla="*/ 0 w 22"/>
                  <a:gd name="T5" fmla="*/ 6 h 21"/>
                  <a:gd name="T6" fmla="*/ 8 w 22"/>
                  <a:gd name="T7" fmla="*/ 21 h 21"/>
                  <a:gd name="T8" fmla="*/ 14 w 22"/>
                  <a:gd name="T9" fmla="*/ 21 h 21"/>
                  <a:gd name="T10" fmla="*/ 22 w 22"/>
                  <a:gd name="T11" fmla="*/ 6 h 21"/>
                  <a:gd name="T12" fmla="*/ 15 w 2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15" y="0"/>
                    </a:moveTo>
                    <a:cubicBezTo>
                      <a:pt x="6" y="0"/>
                      <a:pt x="6" y="0"/>
                      <a:pt x="6" y="0"/>
                    </a:cubicBezTo>
                    <a:cubicBezTo>
                      <a:pt x="3" y="0"/>
                      <a:pt x="0" y="2"/>
                      <a:pt x="0" y="6"/>
                    </a:cubicBezTo>
                    <a:cubicBezTo>
                      <a:pt x="0" y="6"/>
                      <a:pt x="0" y="21"/>
                      <a:pt x="8" y="21"/>
                    </a:cubicBezTo>
                    <a:cubicBezTo>
                      <a:pt x="14" y="21"/>
                      <a:pt x="14" y="21"/>
                      <a:pt x="14" y="21"/>
                    </a:cubicBezTo>
                    <a:cubicBezTo>
                      <a:pt x="22" y="21"/>
                      <a:pt x="22" y="6"/>
                      <a:pt x="22" y="6"/>
                    </a:cubicBezTo>
                    <a:cubicBezTo>
                      <a:pt x="22" y="2"/>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12" name="TextBox 172">
            <a:extLst>
              <a:ext uri="{FF2B5EF4-FFF2-40B4-BE49-F238E27FC236}">
                <a16:creationId xmlns:a16="http://schemas.microsoft.com/office/drawing/2014/main" id="{9BA6431C-1BEB-D136-63FB-0E91C0D2FDD8}"/>
              </a:ext>
            </a:extLst>
          </p:cNvPr>
          <p:cNvSpPr txBox="1"/>
          <p:nvPr/>
        </p:nvSpPr>
        <p:spPr>
          <a:xfrm>
            <a:off x="6955330" y="3316216"/>
            <a:ext cx="613681" cy="274579"/>
          </a:xfrm>
          <a:prstGeom prst="rect">
            <a:avLst/>
          </a:prstGeom>
          <a:noFill/>
        </p:spPr>
        <p:txBody>
          <a:bodyPr wrap="square" lIns="0" tIns="0" rIns="0" bIns="0" rtlCol="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endParaRPr>
          </a:p>
        </p:txBody>
      </p:sp>
      <p:sp>
        <p:nvSpPr>
          <p:cNvPr id="15" name="TextBox 175">
            <a:extLst>
              <a:ext uri="{FF2B5EF4-FFF2-40B4-BE49-F238E27FC236}">
                <a16:creationId xmlns:a16="http://schemas.microsoft.com/office/drawing/2014/main" id="{86E5742E-BBEE-F095-8BE3-48B7768FDD27}"/>
              </a:ext>
            </a:extLst>
          </p:cNvPr>
          <p:cNvSpPr txBox="1"/>
          <p:nvPr/>
        </p:nvSpPr>
        <p:spPr>
          <a:xfrm>
            <a:off x="6935447" y="2617123"/>
            <a:ext cx="1231319" cy="355076"/>
          </a:xfrm>
          <a:prstGeom prst="rect">
            <a:avLst/>
          </a:prstGeom>
          <a:noFill/>
        </p:spPr>
        <p:txBody>
          <a:bodyPr wrap="square" lIns="0" tIns="0" rIns="0" bIns="0" rtlCol="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endParaRPr>
          </a:p>
        </p:txBody>
      </p:sp>
      <p:sp>
        <p:nvSpPr>
          <p:cNvPr id="16" name="TextBox 176">
            <a:extLst>
              <a:ext uri="{FF2B5EF4-FFF2-40B4-BE49-F238E27FC236}">
                <a16:creationId xmlns:a16="http://schemas.microsoft.com/office/drawing/2014/main" id="{C02612BC-45DA-67EB-F96A-7798CABC07CB}"/>
              </a:ext>
            </a:extLst>
          </p:cNvPr>
          <p:cNvSpPr txBox="1"/>
          <p:nvPr/>
        </p:nvSpPr>
        <p:spPr>
          <a:xfrm>
            <a:off x="6935447" y="2971822"/>
            <a:ext cx="1344947" cy="344773"/>
          </a:xfrm>
          <a:prstGeom prst="rect">
            <a:avLst/>
          </a:prstGeom>
          <a:noFill/>
        </p:spPr>
        <p:txBody>
          <a:bodyPr wrap="square" lIns="0" tIns="0" rIns="0" bIns="0" rtlCol="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endParaRPr>
          </a:p>
        </p:txBody>
      </p:sp>
      <p:sp>
        <p:nvSpPr>
          <p:cNvPr id="66" name="TextBox 65">
            <a:extLst>
              <a:ext uri="{FF2B5EF4-FFF2-40B4-BE49-F238E27FC236}">
                <a16:creationId xmlns:a16="http://schemas.microsoft.com/office/drawing/2014/main" id="{0A1BA9E4-8733-9CCC-4516-5378B602F168}"/>
              </a:ext>
            </a:extLst>
          </p:cNvPr>
          <p:cNvSpPr txBox="1"/>
          <p:nvPr/>
        </p:nvSpPr>
        <p:spPr>
          <a:xfrm>
            <a:off x="2717684" y="2761241"/>
            <a:ext cx="3785285" cy="73866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Surveys of patients with MF suggest that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&gt;80% were experiencing ≥1 disease-related symptom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the time of the survey</a:t>
            </a:r>
            <a:r>
              <a:rPr kumimoji="0" lang="en-US" sz="14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70" name="TextBox 69">
            <a:extLst>
              <a:ext uri="{FF2B5EF4-FFF2-40B4-BE49-F238E27FC236}">
                <a16:creationId xmlns:a16="http://schemas.microsoft.com/office/drawing/2014/main" id="{7AC85DA8-8E92-00B3-3C64-D1BD098AF3DA}"/>
              </a:ext>
            </a:extLst>
          </p:cNvPr>
          <p:cNvSpPr txBox="1"/>
          <p:nvPr/>
        </p:nvSpPr>
        <p:spPr>
          <a:xfrm>
            <a:off x="6502970" y="2691004"/>
            <a:ext cx="1745901" cy="307777"/>
          </a:xfrm>
          <a:prstGeom prst="rect">
            <a:avLst/>
          </a:prstGeom>
          <a:noFill/>
        </p:spPr>
        <p:txBody>
          <a:bodyPr wrap="square" anchor="ctr">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rPr>
              <a:t>Weight loss</a:t>
            </a:r>
          </a:p>
        </p:txBody>
      </p:sp>
      <p:sp>
        <p:nvSpPr>
          <p:cNvPr id="72" name="TextBox 71">
            <a:extLst>
              <a:ext uri="{FF2B5EF4-FFF2-40B4-BE49-F238E27FC236}">
                <a16:creationId xmlns:a16="http://schemas.microsoft.com/office/drawing/2014/main" id="{876EDF09-C09A-3CBB-13F5-88DA93AAF3C3}"/>
              </a:ext>
            </a:extLst>
          </p:cNvPr>
          <p:cNvSpPr txBox="1"/>
          <p:nvPr/>
        </p:nvSpPr>
        <p:spPr>
          <a:xfrm>
            <a:off x="6502970" y="3021785"/>
            <a:ext cx="1617535" cy="307777"/>
          </a:xfrm>
          <a:prstGeom prst="rect">
            <a:avLst/>
          </a:prstGeom>
          <a:noFill/>
        </p:spPr>
        <p:txBody>
          <a:bodyPr wrap="square" anchor="ctr">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rPr>
              <a:t>Night sweats</a:t>
            </a:r>
          </a:p>
        </p:txBody>
      </p:sp>
      <p:sp>
        <p:nvSpPr>
          <p:cNvPr id="75" name="TextBox 74">
            <a:extLst>
              <a:ext uri="{FF2B5EF4-FFF2-40B4-BE49-F238E27FC236}">
                <a16:creationId xmlns:a16="http://schemas.microsoft.com/office/drawing/2014/main" id="{0E8DE304-9F69-F23B-A68A-373B4F0ACA05}"/>
              </a:ext>
            </a:extLst>
          </p:cNvPr>
          <p:cNvSpPr txBox="1"/>
          <p:nvPr/>
        </p:nvSpPr>
        <p:spPr>
          <a:xfrm>
            <a:off x="6502970" y="3328756"/>
            <a:ext cx="874589" cy="307777"/>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rPr>
              <a:t>Fever</a:t>
            </a:r>
            <a:endParaRPr kumimoji="0" lang="en-US" sz="1400" b="0" i="0" u="none" strike="noStrike" kern="1200" cap="none" spc="0" normalizeH="0" baseline="0" noProof="0" dirty="0">
              <a:ln>
                <a:noFill/>
              </a:ln>
              <a:solidFill>
                <a:srgbClr val="1B3A6B"/>
              </a:solidFill>
              <a:effectLst/>
              <a:uLnTx/>
              <a:uFillTx/>
              <a:latin typeface="Arial"/>
              <a:ea typeface="+mn-ea"/>
              <a:cs typeface="+mn-cs"/>
            </a:endParaRPr>
          </a:p>
        </p:txBody>
      </p:sp>
      <p:sp>
        <p:nvSpPr>
          <p:cNvPr id="77" name="TextBox 76">
            <a:extLst>
              <a:ext uri="{FF2B5EF4-FFF2-40B4-BE49-F238E27FC236}">
                <a16:creationId xmlns:a16="http://schemas.microsoft.com/office/drawing/2014/main" id="{DDB30205-2C13-5D14-05F2-2D5B40D56DBA}"/>
              </a:ext>
            </a:extLst>
          </p:cNvPr>
          <p:cNvSpPr txBox="1"/>
          <p:nvPr/>
        </p:nvSpPr>
        <p:spPr>
          <a:xfrm>
            <a:off x="8034697" y="2691002"/>
            <a:ext cx="1071868" cy="307777"/>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rPr>
              <a:t>Fatigue</a:t>
            </a:r>
            <a:endParaRPr kumimoji="0" lang="en-US" sz="1400" b="0" i="0" u="none" strike="noStrike" kern="1200" cap="none" spc="0" normalizeH="0" baseline="0" noProof="0" dirty="0">
              <a:ln>
                <a:noFill/>
              </a:ln>
              <a:solidFill>
                <a:srgbClr val="1B3A6B"/>
              </a:solidFill>
              <a:effectLst/>
              <a:uLnTx/>
              <a:uFillTx/>
              <a:latin typeface="Arial"/>
              <a:ea typeface="+mn-ea"/>
              <a:cs typeface="+mn-cs"/>
            </a:endParaRPr>
          </a:p>
        </p:txBody>
      </p:sp>
      <p:sp>
        <p:nvSpPr>
          <p:cNvPr id="79" name="TextBox 78">
            <a:extLst>
              <a:ext uri="{FF2B5EF4-FFF2-40B4-BE49-F238E27FC236}">
                <a16:creationId xmlns:a16="http://schemas.microsoft.com/office/drawing/2014/main" id="{8DB6784F-4197-6ABE-E560-9BFED9C3FC2B}"/>
              </a:ext>
            </a:extLst>
          </p:cNvPr>
          <p:cNvSpPr txBox="1"/>
          <p:nvPr/>
        </p:nvSpPr>
        <p:spPr>
          <a:xfrm>
            <a:off x="8034696" y="3021785"/>
            <a:ext cx="960864" cy="307777"/>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rPr>
              <a:t>Itching</a:t>
            </a:r>
            <a:endParaRPr kumimoji="0" lang="en-US" sz="1400" b="0" i="0" u="none" strike="noStrike" kern="1200" cap="none" spc="0" normalizeH="0" baseline="0" noProof="0" dirty="0">
              <a:ln>
                <a:noFill/>
              </a:ln>
              <a:solidFill>
                <a:srgbClr val="1B3A6B"/>
              </a:solidFill>
              <a:effectLst/>
              <a:uLnTx/>
              <a:uFillTx/>
              <a:latin typeface="Arial"/>
              <a:ea typeface="+mn-ea"/>
              <a:cs typeface="+mn-cs"/>
            </a:endParaRPr>
          </a:p>
        </p:txBody>
      </p:sp>
      <p:sp>
        <p:nvSpPr>
          <p:cNvPr id="81" name="TextBox 80">
            <a:extLst>
              <a:ext uri="{FF2B5EF4-FFF2-40B4-BE49-F238E27FC236}">
                <a16:creationId xmlns:a16="http://schemas.microsoft.com/office/drawing/2014/main" id="{05CE6F61-3C12-2A34-60FC-73BFCD8C87A9}"/>
              </a:ext>
            </a:extLst>
          </p:cNvPr>
          <p:cNvSpPr txBox="1"/>
          <p:nvPr/>
        </p:nvSpPr>
        <p:spPr>
          <a:xfrm>
            <a:off x="8034697" y="3414481"/>
            <a:ext cx="1402020" cy="307777"/>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pitchFamily="34" charset="-128"/>
                <a:cs typeface="+mn-cs"/>
              </a:rPr>
              <a:t>Bone pain</a:t>
            </a:r>
          </a:p>
        </p:txBody>
      </p:sp>
      <p:cxnSp>
        <p:nvCxnSpPr>
          <p:cNvPr id="95" name="Straight Arrow Connector 94">
            <a:extLst>
              <a:ext uri="{FF2B5EF4-FFF2-40B4-BE49-F238E27FC236}">
                <a16:creationId xmlns:a16="http://schemas.microsoft.com/office/drawing/2014/main" id="{E6527A2B-F1A1-837C-E2D5-A58252119202}"/>
              </a:ext>
            </a:extLst>
          </p:cNvPr>
          <p:cNvCxnSpPr>
            <a:cxnSpLocks/>
          </p:cNvCxnSpPr>
          <p:nvPr/>
        </p:nvCxnSpPr>
        <p:spPr>
          <a:xfrm>
            <a:off x="1169785" y="3070306"/>
            <a:ext cx="792107" cy="8009"/>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342E518A-E8F6-DC38-CB15-832B65790B64}"/>
              </a:ext>
            </a:extLst>
          </p:cNvPr>
          <p:cNvCxnSpPr>
            <a:cxnSpLocks/>
          </p:cNvCxnSpPr>
          <p:nvPr/>
        </p:nvCxnSpPr>
        <p:spPr>
          <a:xfrm>
            <a:off x="1181182" y="4191102"/>
            <a:ext cx="780711" cy="148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15" name="Rectangle: Top Corners Rounded 114">
            <a:extLst>
              <a:ext uri="{FF2B5EF4-FFF2-40B4-BE49-F238E27FC236}">
                <a16:creationId xmlns:a16="http://schemas.microsoft.com/office/drawing/2014/main" id="{B651F3CC-CBEB-EF06-8B9A-956339E7D06B}"/>
              </a:ext>
            </a:extLst>
          </p:cNvPr>
          <p:cNvSpPr/>
          <p:nvPr/>
        </p:nvSpPr>
        <p:spPr>
          <a:xfrm rot="16200000">
            <a:off x="9900074" y="2482536"/>
            <a:ext cx="1866175" cy="2717683"/>
          </a:xfrm>
          <a:prstGeom prst="round2SameRect">
            <a:avLst>
              <a:gd name="adj1" fmla="val 9225"/>
              <a:gd name="adj2" fmla="val 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TextBox 90">
            <a:extLst>
              <a:ext uri="{FF2B5EF4-FFF2-40B4-BE49-F238E27FC236}">
                <a16:creationId xmlns:a16="http://schemas.microsoft.com/office/drawing/2014/main" id="{082066A0-1725-1379-47BD-69C65973C716}"/>
              </a:ext>
            </a:extLst>
          </p:cNvPr>
          <p:cNvSpPr txBox="1"/>
          <p:nvPr/>
        </p:nvSpPr>
        <p:spPr>
          <a:xfrm>
            <a:off x="9696390" y="3226079"/>
            <a:ext cx="2407111" cy="120032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Burdensome symptoms </a:t>
            </a:r>
            <a:r>
              <a:rPr kumimoji="0" lang="en-US" sz="1800" b="1" i="0" u="none" strike="noStrike" kern="1200" cap="none" spc="0" normalizeH="0" baseline="0" noProof="0" dirty="0">
                <a:ln>
                  <a:noFill/>
                </a:ln>
                <a:solidFill>
                  <a:srgbClr val="00A8CC"/>
                </a:solidFill>
                <a:effectLst/>
                <a:uLnTx/>
                <a:uFillTx/>
                <a:latin typeface="Arial" panose="020B0604020202020204" pitchFamily="34" charset="0"/>
                <a:ea typeface="+mn-ea"/>
                <a:cs typeface="Arial" panose="020B0604020202020204" pitchFamily="34" charset="0"/>
              </a:rPr>
              <a:t>negatively</a:t>
            </a:r>
            <a:r>
              <a:rPr kumimoji="0" lang="en-US" sz="1800" b="0" i="0" u="none" strike="noStrike" kern="1200" cap="none" spc="0" normalizeH="0" baseline="0" noProof="0" dirty="0">
                <a:ln>
                  <a:noFill/>
                </a:ln>
                <a:solidFill>
                  <a:srgbClr val="00A8CC"/>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A8CC"/>
                </a:solidFill>
                <a:effectLst/>
                <a:uLnTx/>
                <a:uFillTx/>
                <a:latin typeface="Arial" panose="020B0604020202020204" pitchFamily="34" charset="0"/>
                <a:ea typeface="+mn-ea"/>
                <a:cs typeface="Arial" panose="020B0604020202020204" pitchFamily="34" charset="0"/>
              </a:rPr>
              <a:t>affect</a:t>
            </a:r>
            <a:r>
              <a:rPr kumimoji="0" lang="en-US" sz="1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the </a:t>
            </a:r>
            <a:r>
              <a:rPr kumimoji="0" lang="en-US" sz="1800" b="1" i="0" u="none" strike="noStrike" kern="1200" cap="none" spc="0" normalizeH="0" baseline="0" noProof="0" dirty="0">
                <a:ln>
                  <a:noFill/>
                </a:ln>
                <a:solidFill>
                  <a:srgbClr val="00A8CC"/>
                </a:solidFill>
                <a:effectLst/>
                <a:uLnTx/>
                <a:uFillTx/>
                <a:latin typeface="Arial" panose="020B0604020202020204" pitchFamily="34" charset="0"/>
                <a:ea typeface="+mn-ea"/>
                <a:cs typeface="Arial" panose="020B0604020202020204" pitchFamily="34" charset="0"/>
              </a:rPr>
              <a:t>quality of life</a:t>
            </a:r>
            <a:r>
              <a:rPr kumimoji="0" lang="en-US" sz="1800" b="1" i="0" u="none" strike="noStrike" kern="1200" cap="none" spc="0" normalizeH="0" baseline="0" noProof="0" dirty="0">
                <a:ln>
                  <a:noFill/>
                </a:ln>
                <a:solidFill>
                  <a:srgbClr val="6CB4E4"/>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of patients</a:t>
            </a:r>
            <a:r>
              <a:rPr kumimoji="0" lang="en-US" sz="1800" b="0" i="0" u="none" strike="noStrike" kern="1200" cap="none" spc="0" normalizeH="0" baseline="30000" noProof="0" dirty="0">
                <a:ln>
                  <a:noFill/>
                </a:ln>
                <a:solidFill>
                  <a:srgbClr val="1B3A6B"/>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2149022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4ADB-791B-5ADC-F5F8-97BCB91A970B}"/>
              </a:ext>
            </a:extLst>
          </p:cNvPr>
          <p:cNvSpPr>
            <a:spLocks noGrp="1"/>
          </p:cNvSpPr>
          <p:nvPr>
            <p:ph type="title"/>
          </p:nvPr>
        </p:nvSpPr>
        <p:spPr>
          <a:xfrm>
            <a:off x="604838" y="203871"/>
            <a:ext cx="11168063" cy="941796"/>
          </a:xfrm>
        </p:spPr>
        <p:txBody>
          <a:bodyPr/>
          <a:lstStyle/>
          <a:p>
            <a:r>
              <a:rPr lang="en-US" noProof="0" dirty="0"/>
              <a:t>Current treatment goals do not adequately address the underlying MF disease biology</a:t>
            </a:r>
          </a:p>
        </p:txBody>
      </p:sp>
      <p:sp>
        <p:nvSpPr>
          <p:cNvPr id="3" name="Footer Placeholder 2">
            <a:extLst>
              <a:ext uri="{FF2B5EF4-FFF2-40B4-BE49-F238E27FC236}">
                <a16:creationId xmlns:a16="http://schemas.microsoft.com/office/drawing/2014/main" id="{992431C5-B167-33A8-4CDC-87B052D4525A}"/>
              </a:ext>
            </a:extLst>
          </p:cNvPr>
          <p:cNvSpPr>
            <a:spLocks noGrp="1"/>
          </p:cNvSpPr>
          <p:nvPr>
            <p:ph type="ftr" sz="quarter" idx="11"/>
          </p:nvPr>
        </p:nvSpPr>
        <p:spPr>
          <a:xfrm>
            <a:off x="2190750" y="6171315"/>
            <a:ext cx="8986839" cy="373949"/>
          </a:xfrm>
        </p:spPr>
        <p:txBody>
          <a:bodyPr anchor="b"/>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MF, myelofibrosis; TEAE, treatment-emergent adverse event.</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1. Asher S, et al. Blood Rev 2020;42:100715; 2. Gill H, et al. Hematology Am Soc Hematol Educ Program 2023;2023:667–675;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3. Bose P, Verstovsek S. </a:t>
            </a:r>
            <a:r>
              <a:rPr kumimoji="0" lang="en-US" sz="900" b="0" i="1" u="none" strike="noStrike" kern="1200" cap="none" spc="0" normalizeH="0" baseline="0" noProof="0" dirty="0" err="1">
                <a:ln>
                  <a:noFill/>
                </a:ln>
                <a:solidFill>
                  <a:srgbClr val="1B3A6B"/>
                </a:solidFill>
                <a:effectLst/>
                <a:uLnTx/>
                <a:uFillTx/>
                <a:latin typeface="Arial"/>
                <a:ea typeface="+mn-ea"/>
                <a:cs typeface="+mn-cs"/>
              </a:rPr>
              <a:t>Hemasphere</a:t>
            </a:r>
            <a:r>
              <a:rPr kumimoji="0" lang="en-US" sz="900" b="0" i="0" u="none" strike="noStrike" kern="1200" cap="none" spc="0" normalizeH="0" baseline="0" noProof="0" dirty="0">
                <a:ln>
                  <a:noFill/>
                </a:ln>
                <a:solidFill>
                  <a:srgbClr val="1B3A6B"/>
                </a:solidFill>
                <a:effectLst/>
                <a:uLnTx/>
                <a:uFillTx/>
                <a:latin typeface="Arial"/>
                <a:ea typeface="+mn-ea"/>
                <a:cs typeface="+mn-cs"/>
              </a:rPr>
              <a:t> 2020;4:e424; 4. </a:t>
            </a:r>
            <a:r>
              <a:rPr kumimoji="0" lang="en-US" sz="900" b="0" i="0" u="none" strike="noStrike" kern="1200" cap="none" spc="0" normalizeH="0" baseline="0" noProof="0" dirty="0" err="1">
                <a:ln>
                  <a:noFill/>
                </a:ln>
                <a:solidFill>
                  <a:srgbClr val="1B3A6B"/>
                </a:solidFill>
                <a:effectLst/>
                <a:uLnTx/>
                <a:uFillTx/>
                <a:latin typeface="Arial"/>
                <a:ea typeface="+mn-ea"/>
                <a:cs typeface="+mn-cs"/>
              </a:rPr>
              <a:t>Vainchenker</a:t>
            </a:r>
            <a:r>
              <a:rPr kumimoji="0" lang="en-US" sz="900" b="0" i="0" u="none" strike="noStrike" kern="1200" cap="none" spc="0" normalizeH="0" baseline="0" noProof="0" dirty="0">
                <a:ln>
                  <a:noFill/>
                </a:ln>
                <a:solidFill>
                  <a:srgbClr val="1B3A6B"/>
                </a:solidFill>
                <a:effectLst/>
                <a:uLnTx/>
                <a:uFillTx/>
                <a:latin typeface="Arial"/>
                <a:ea typeface="+mn-ea"/>
                <a:cs typeface="+mn-cs"/>
              </a:rPr>
              <a:t> W, et al. </a:t>
            </a:r>
            <a:r>
              <a:rPr kumimoji="0" lang="en-US" sz="900" b="0" i="1" u="none" strike="noStrike" kern="1200" cap="none" spc="0" normalizeH="0" baseline="0" noProof="0" dirty="0">
                <a:ln>
                  <a:noFill/>
                </a:ln>
                <a:solidFill>
                  <a:srgbClr val="1B3A6B"/>
                </a:solidFill>
                <a:effectLst/>
                <a:uLnTx/>
                <a:uFillTx/>
                <a:latin typeface="Arial"/>
                <a:ea typeface="+mn-ea"/>
                <a:cs typeface="+mn-cs"/>
              </a:rPr>
              <a:t>Fac Rev </a:t>
            </a:r>
            <a:r>
              <a:rPr kumimoji="0" lang="en-US" sz="900" b="0" i="0" u="none" strike="noStrike" kern="1200" cap="none" spc="0" normalizeH="0" baseline="0" noProof="0" dirty="0">
                <a:ln>
                  <a:noFill/>
                </a:ln>
                <a:solidFill>
                  <a:srgbClr val="1B3A6B"/>
                </a:solidFill>
                <a:effectLst/>
                <a:uLnTx/>
                <a:uFillTx/>
                <a:latin typeface="Arial"/>
                <a:ea typeface="+mn-ea"/>
                <a:cs typeface="+mn-cs"/>
              </a:rPr>
              <a:t>2023;12:23; 5. Rampal RK, et al. </a:t>
            </a:r>
            <a:r>
              <a:rPr kumimoji="0" lang="en-US" sz="900" b="0" i="1" u="none" strike="noStrike" kern="1200" cap="none" spc="0" normalizeH="0" baseline="0" noProof="0" dirty="0">
                <a:ln>
                  <a:noFill/>
                </a:ln>
                <a:solidFill>
                  <a:srgbClr val="1B3A6B"/>
                </a:solidFill>
                <a:effectLst/>
                <a:uLnTx/>
                <a:uFillTx/>
                <a:latin typeface="Arial"/>
                <a:ea typeface="+mn-ea"/>
                <a:cs typeface="+mn-cs"/>
              </a:rPr>
              <a:t>Nat Med </a:t>
            </a:r>
            <a:r>
              <a:rPr kumimoji="0" lang="en-US" sz="900" b="0" i="0" u="none" strike="noStrike" kern="1200" cap="none" spc="0" normalizeH="0" baseline="0" noProof="0" dirty="0">
                <a:ln>
                  <a:noFill/>
                </a:ln>
                <a:solidFill>
                  <a:srgbClr val="1B3A6B"/>
                </a:solidFill>
                <a:effectLst/>
                <a:uLnTx/>
                <a:uFillTx/>
                <a:latin typeface="Arial"/>
                <a:ea typeface="+mn-ea"/>
                <a:cs typeface="+mn-cs"/>
              </a:rPr>
              <a:t>2025;31:1531–1538. </a:t>
            </a:r>
          </a:p>
        </p:txBody>
      </p:sp>
      <p:sp>
        <p:nvSpPr>
          <p:cNvPr id="6" name="Rectangle: Rounded Corners 5">
            <a:extLst>
              <a:ext uri="{FF2B5EF4-FFF2-40B4-BE49-F238E27FC236}">
                <a16:creationId xmlns:a16="http://schemas.microsoft.com/office/drawing/2014/main" id="{F0E4E19F-2891-3DAE-89CD-9D1A412194AA}"/>
              </a:ext>
            </a:extLst>
          </p:cNvPr>
          <p:cNvSpPr/>
          <p:nvPr/>
        </p:nvSpPr>
        <p:spPr>
          <a:xfrm>
            <a:off x="660813" y="3591074"/>
            <a:ext cx="1082641" cy="66807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Improved survival</a:t>
            </a:r>
          </a:p>
        </p:txBody>
      </p:sp>
      <p:sp>
        <p:nvSpPr>
          <p:cNvPr id="7" name="Rectangle: Rounded Corners 6">
            <a:extLst>
              <a:ext uri="{FF2B5EF4-FFF2-40B4-BE49-F238E27FC236}">
                <a16:creationId xmlns:a16="http://schemas.microsoft.com/office/drawing/2014/main" id="{CD27A6BE-F6ED-5C35-F9F0-B75661C62C81}"/>
              </a:ext>
            </a:extLst>
          </p:cNvPr>
          <p:cNvSpPr/>
          <p:nvPr/>
        </p:nvSpPr>
        <p:spPr>
          <a:xfrm>
            <a:off x="1852297" y="2552186"/>
            <a:ext cx="1722555" cy="6142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Reduction in splenomegaly</a:t>
            </a:r>
          </a:p>
        </p:txBody>
      </p:sp>
      <p:sp>
        <p:nvSpPr>
          <p:cNvPr id="8" name="Rectangle: Rounded Corners 7">
            <a:extLst>
              <a:ext uri="{FF2B5EF4-FFF2-40B4-BE49-F238E27FC236}">
                <a16:creationId xmlns:a16="http://schemas.microsoft.com/office/drawing/2014/main" id="{E8FBCB7A-F8B8-8260-F796-03C70C525EA0}"/>
              </a:ext>
            </a:extLst>
          </p:cNvPr>
          <p:cNvSpPr/>
          <p:nvPr/>
        </p:nvSpPr>
        <p:spPr>
          <a:xfrm>
            <a:off x="687238" y="4891441"/>
            <a:ext cx="1392303" cy="8153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Prevention </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 disease progression</a:t>
            </a:r>
          </a:p>
        </p:txBody>
      </p:sp>
      <p:sp>
        <p:nvSpPr>
          <p:cNvPr id="9" name="Rectangle: Rounded Corners 8">
            <a:extLst>
              <a:ext uri="{FF2B5EF4-FFF2-40B4-BE49-F238E27FC236}">
                <a16:creationId xmlns:a16="http://schemas.microsoft.com/office/drawing/2014/main" id="{F7FA38B6-9B45-808A-1444-09F1F2644468}"/>
              </a:ext>
            </a:extLst>
          </p:cNvPr>
          <p:cNvSpPr/>
          <p:nvPr/>
        </p:nvSpPr>
        <p:spPr>
          <a:xfrm>
            <a:off x="3652827" y="3652981"/>
            <a:ext cx="1452359" cy="56246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Reduction in symptoms</a:t>
            </a:r>
          </a:p>
        </p:txBody>
      </p:sp>
      <p:sp>
        <p:nvSpPr>
          <p:cNvPr id="10" name="Rectangle: Rounded Corners 9">
            <a:extLst>
              <a:ext uri="{FF2B5EF4-FFF2-40B4-BE49-F238E27FC236}">
                <a16:creationId xmlns:a16="http://schemas.microsoft.com/office/drawing/2014/main" id="{B93270E6-FA2C-661B-C48A-59B359FBFAB1}"/>
              </a:ext>
            </a:extLst>
          </p:cNvPr>
          <p:cNvSpPr/>
          <p:nvPr/>
        </p:nvSpPr>
        <p:spPr>
          <a:xfrm>
            <a:off x="604839" y="1545853"/>
            <a:ext cx="4506200" cy="5836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Current MF treatment goals include:</a:t>
            </a:r>
            <a:r>
              <a:rPr kumimoji="0" lang="en-US" sz="1800" b="0" i="0" u="none" strike="noStrike" kern="1200" cap="none" spc="0" normalizeH="0" baseline="30000" noProof="0" dirty="0">
                <a:ln>
                  <a:noFill/>
                </a:ln>
                <a:solidFill>
                  <a:srgbClr val="FFFFFF"/>
                </a:solidFill>
                <a:effectLst/>
                <a:uLnTx/>
                <a:uFillTx/>
                <a:latin typeface="Arial" panose="020B0604020202020204"/>
                <a:ea typeface="+mn-ea"/>
                <a:cs typeface="+mn-cs"/>
              </a:rPr>
              <a:t>1</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FC2BC2B8-C76F-C304-8048-71BE462DC1C2}"/>
              </a:ext>
            </a:extLst>
          </p:cNvPr>
          <p:cNvSpPr/>
          <p:nvPr/>
        </p:nvSpPr>
        <p:spPr>
          <a:xfrm>
            <a:off x="3196122" y="4825644"/>
            <a:ext cx="1817668" cy="88112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Reduction in thrombotic/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haemorrhagic</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events</a:t>
            </a:r>
          </a:p>
        </p:txBody>
      </p:sp>
      <p:pic>
        <p:nvPicPr>
          <p:cNvPr id="18" name="Graphic 17" descr="Bullseye with solid fill">
            <a:extLst>
              <a:ext uri="{FF2B5EF4-FFF2-40B4-BE49-F238E27FC236}">
                <a16:creationId xmlns:a16="http://schemas.microsoft.com/office/drawing/2014/main" id="{975D0E65-A787-F1E4-8F20-306EE1DC04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8919" y="2802717"/>
            <a:ext cx="2729315" cy="2729315"/>
          </a:xfrm>
          <a:prstGeom prst="rect">
            <a:avLst/>
          </a:prstGeom>
        </p:spPr>
      </p:pic>
      <p:sp>
        <p:nvSpPr>
          <p:cNvPr id="32" name="Rectangle: Top Corners Rounded 31">
            <a:extLst>
              <a:ext uri="{FF2B5EF4-FFF2-40B4-BE49-F238E27FC236}">
                <a16:creationId xmlns:a16="http://schemas.microsoft.com/office/drawing/2014/main" id="{9B9EF2A3-0E19-4EF3-300A-1BD43F9AD596}"/>
              </a:ext>
            </a:extLst>
          </p:cNvPr>
          <p:cNvSpPr/>
          <p:nvPr/>
        </p:nvSpPr>
        <p:spPr>
          <a:xfrm rot="16200000">
            <a:off x="7057453" y="572215"/>
            <a:ext cx="3836873" cy="6432223"/>
          </a:xfrm>
          <a:prstGeom prst="round2SameRect">
            <a:avLst>
              <a:gd name="adj1" fmla="val 12245"/>
              <a:gd name="adj2" fmla="val 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A285813D-8B7A-41D0-2156-894C8953A430}"/>
              </a:ext>
            </a:extLst>
          </p:cNvPr>
          <p:cNvSpPr txBox="1"/>
          <p:nvPr/>
        </p:nvSpPr>
        <p:spPr>
          <a:xfrm>
            <a:off x="6382143" y="2016159"/>
            <a:ext cx="4990708" cy="92333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1800" b="0" i="0" u="none" strike="noStrike" kern="1200" cap="none" spc="0" normalizeH="0" baseline="0" noProof="0" dirty="0">
                <a:ln>
                  <a:noFill/>
                </a:ln>
                <a:solidFill>
                  <a:srgbClr val="1B3A6B"/>
                </a:solidFill>
                <a:effectLst/>
                <a:uLnTx/>
                <a:uFillTx/>
                <a:latin typeface="Arial"/>
                <a:ea typeface="+mn-ea"/>
                <a:cs typeface="+mn-cs"/>
              </a:rPr>
              <a:t>, the cornerstone of MF therapy, </a:t>
            </a:r>
            <a:r>
              <a:rPr kumimoji="0" lang="en-US" sz="1800" b="1" i="0" u="none" strike="noStrike" kern="1200" cap="none" spc="0" normalizeH="0" baseline="0" noProof="0" dirty="0">
                <a:ln>
                  <a:noFill/>
                </a:ln>
                <a:solidFill>
                  <a:srgbClr val="E8522A"/>
                </a:solidFill>
                <a:effectLst/>
                <a:uLnTx/>
                <a:uFillTx/>
                <a:latin typeface="Arial"/>
                <a:ea typeface="+mn-ea"/>
                <a:cs typeface="+mn-cs"/>
              </a:rPr>
              <a:t>reduce symptoms</a:t>
            </a:r>
            <a:r>
              <a:rPr kumimoji="0" lang="en-US" sz="1800" b="0" i="0" u="none" strike="noStrike" kern="1200" cap="none" spc="0" normalizeH="0" baseline="0" noProof="0" dirty="0">
                <a:ln>
                  <a:noFill/>
                </a:ln>
                <a:solidFill>
                  <a:srgbClr val="E8522A"/>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and</a:t>
            </a:r>
            <a:r>
              <a:rPr kumimoji="0" lang="en-US" sz="1800" b="0" i="0" u="none" strike="noStrike" kern="1200" cap="none" spc="0" normalizeH="0" baseline="0" noProof="0" dirty="0">
                <a:ln>
                  <a:noFill/>
                </a:ln>
                <a:solidFill>
                  <a:srgbClr val="E8522A"/>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splenomegaly</a:t>
            </a:r>
            <a:r>
              <a:rPr kumimoji="0" lang="en-US" sz="1800" b="0" i="0" u="none" strike="noStrike" kern="1200" cap="none" spc="0" normalizeH="0" baseline="0" noProof="0" dirty="0">
                <a:ln>
                  <a:noFill/>
                </a:ln>
                <a:solidFill>
                  <a:srgbClr val="1B3A6B"/>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and</a:t>
            </a:r>
            <a:r>
              <a:rPr kumimoji="0" lang="en-US" sz="1800" b="0" i="0" u="none" strike="noStrike" kern="1200" cap="none" spc="0" normalizeH="0" baseline="0" noProof="0" dirty="0">
                <a:ln>
                  <a:noFill/>
                </a:ln>
                <a:solidFill>
                  <a:srgbClr val="1B3A6B"/>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modestly</a:t>
            </a:r>
            <a:r>
              <a:rPr kumimoji="0" lang="en-US" sz="1800" b="0" i="0" u="none" strike="noStrike" kern="1200" cap="none" spc="0" normalizeH="0" baseline="0" noProof="0" dirty="0">
                <a:ln>
                  <a:noFill/>
                </a:ln>
                <a:solidFill>
                  <a:srgbClr val="E8522A"/>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improve</a:t>
            </a:r>
            <a:r>
              <a:rPr kumimoji="0" lang="en-US" sz="1800" b="0" i="0" u="none" strike="noStrike" kern="1200" cap="none" spc="0" normalizeH="0" baseline="0" noProof="0" dirty="0">
                <a:ln>
                  <a:noFill/>
                </a:ln>
                <a:solidFill>
                  <a:srgbClr val="E8522A"/>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survival</a:t>
            </a:r>
            <a:r>
              <a:rPr kumimoji="0" lang="en-US" sz="1800" b="0" i="0" u="none" strike="noStrike" kern="1200" cap="none" spc="0" normalizeH="0" baseline="30000" noProof="0" dirty="0">
                <a:ln>
                  <a:noFill/>
                </a:ln>
                <a:solidFill>
                  <a:srgbClr val="1B3A6B"/>
                </a:solidFill>
                <a:effectLst/>
                <a:uLnTx/>
                <a:uFillTx/>
                <a:latin typeface="Arial"/>
                <a:ea typeface="+mn-ea"/>
                <a:cs typeface="+mn-cs"/>
              </a:rPr>
              <a:t>2–4</a:t>
            </a:r>
          </a:p>
        </p:txBody>
      </p:sp>
      <p:sp>
        <p:nvSpPr>
          <p:cNvPr id="31" name="TextBox 30">
            <a:extLst>
              <a:ext uri="{FF2B5EF4-FFF2-40B4-BE49-F238E27FC236}">
                <a16:creationId xmlns:a16="http://schemas.microsoft.com/office/drawing/2014/main" id="{8F958E3A-26CC-00BD-E0B0-9D5FD14C586A}"/>
              </a:ext>
            </a:extLst>
          </p:cNvPr>
          <p:cNvSpPr txBox="1"/>
          <p:nvPr/>
        </p:nvSpPr>
        <p:spPr>
          <a:xfrm>
            <a:off x="6382142" y="3164774"/>
            <a:ext cx="5149047" cy="120032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B"/>
                </a:solidFill>
                <a:effectLst/>
                <a:uLnTx/>
                <a:uFillTx/>
                <a:latin typeface="Arial"/>
                <a:ea typeface="+mn-ea"/>
                <a:cs typeface="+mn-cs"/>
              </a:rPr>
              <a:t>These treatments do not consistently </a:t>
            </a:r>
            <a:r>
              <a:rPr kumimoji="0" lang="en-US" sz="1800" b="1" i="0" u="none" strike="noStrike" kern="1200" cap="none" spc="0" normalizeH="0" baseline="0" noProof="0" dirty="0">
                <a:ln>
                  <a:noFill/>
                </a:ln>
                <a:solidFill>
                  <a:srgbClr val="E8522A"/>
                </a:solidFill>
                <a:effectLst/>
                <a:uLnTx/>
                <a:uFillTx/>
                <a:latin typeface="Arial"/>
                <a:ea typeface="+mn-ea"/>
                <a:cs typeface="+mn-cs"/>
              </a:rPr>
              <a:t>resolve pathobiological</a:t>
            </a:r>
            <a:r>
              <a:rPr kumimoji="0" lang="en-US" sz="1800" b="0" i="0" u="none" strike="noStrike" kern="1200" cap="none" spc="0" normalizeH="0" baseline="0" noProof="0" dirty="0">
                <a:ln>
                  <a:noFill/>
                </a:ln>
                <a:solidFill>
                  <a:srgbClr val="1B3A6B"/>
                </a:solidFill>
                <a:effectLst/>
                <a:uLnTx/>
                <a:uFillTx/>
                <a:latin typeface="Arial"/>
                <a:ea typeface="+mn-ea"/>
                <a:cs typeface="+mn-cs"/>
              </a:rPr>
              <a:t> features of MF and </a:t>
            </a:r>
            <a:r>
              <a:rPr kumimoji="0" lang="en-US" sz="1800" b="1" i="0" u="none" strike="noStrike" kern="1200" cap="none" spc="0" normalizeH="0" baseline="0" noProof="0" dirty="0">
                <a:ln>
                  <a:noFill/>
                </a:ln>
                <a:solidFill>
                  <a:srgbClr val="E8522A"/>
                </a:solidFill>
                <a:effectLst/>
                <a:uLnTx/>
                <a:uFillTx/>
                <a:latin typeface="Arial"/>
                <a:ea typeface="+mn-ea"/>
                <a:cs typeface="+mn-cs"/>
              </a:rPr>
              <a:t>may</a:t>
            </a:r>
            <a:r>
              <a:rPr kumimoji="0" lang="en-US" sz="1800" b="0" i="0" u="none" strike="noStrike" kern="1200" cap="none" spc="0" normalizeH="0" baseline="0" noProof="0" dirty="0">
                <a:ln>
                  <a:noFill/>
                </a:ln>
                <a:solidFill>
                  <a:srgbClr val="E8522A"/>
                </a:solidFill>
                <a:effectLst/>
                <a:uLnTx/>
                <a:uFillTx/>
                <a:latin typeface="Arial"/>
                <a:ea typeface="+mn-ea"/>
                <a:cs typeface="+mn-cs"/>
              </a:rPr>
              <a:t> </a:t>
            </a:r>
            <a:r>
              <a:rPr kumimoji="0" lang="en-US" sz="1800" b="1" i="0" u="none" strike="noStrike" kern="1200" cap="none" spc="0" normalizeH="0" baseline="0" noProof="0" dirty="0">
                <a:ln>
                  <a:noFill/>
                </a:ln>
                <a:solidFill>
                  <a:srgbClr val="E8522A"/>
                </a:solidFill>
                <a:effectLst/>
                <a:uLnTx/>
                <a:uFillTx/>
                <a:latin typeface="Arial"/>
                <a:ea typeface="+mn-ea"/>
                <a:cs typeface="+mn-cs"/>
              </a:rPr>
              <a:t>not adequately address the underlying </a:t>
            </a:r>
            <a:br>
              <a:rPr kumimoji="0" lang="en-US" sz="1800" b="1" i="0" u="none" strike="noStrike" kern="1200" cap="none" spc="0" normalizeH="0" baseline="0" noProof="0" dirty="0">
                <a:ln>
                  <a:noFill/>
                </a:ln>
                <a:solidFill>
                  <a:srgbClr val="E8522A"/>
                </a:solidFill>
                <a:effectLst/>
                <a:uLnTx/>
                <a:uFillTx/>
                <a:latin typeface="Arial"/>
                <a:ea typeface="+mn-ea"/>
                <a:cs typeface="+mn-cs"/>
              </a:rPr>
            </a:br>
            <a:r>
              <a:rPr kumimoji="0" lang="en-US" sz="1800" b="1" i="0" u="none" strike="noStrike" kern="1200" cap="none" spc="0" normalizeH="0" baseline="0" noProof="0" dirty="0">
                <a:ln>
                  <a:noFill/>
                </a:ln>
                <a:solidFill>
                  <a:srgbClr val="E8522A"/>
                </a:solidFill>
                <a:effectLst/>
                <a:uLnTx/>
                <a:uFillTx/>
                <a:latin typeface="Arial"/>
                <a:ea typeface="+mn-ea"/>
                <a:cs typeface="+mn-cs"/>
              </a:rPr>
              <a:t>disease biology</a:t>
            </a:r>
            <a:r>
              <a:rPr kumimoji="0" lang="en-US" sz="1800" b="0" i="0" u="none" strike="noStrike" kern="1200" cap="none" spc="0" normalizeH="0" baseline="30000" noProof="0" dirty="0">
                <a:ln>
                  <a:noFill/>
                </a:ln>
                <a:solidFill>
                  <a:srgbClr val="1B3A6B"/>
                </a:solidFill>
                <a:effectLst/>
                <a:uLnTx/>
                <a:uFillTx/>
                <a:latin typeface="Arial"/>
                <a:ea typeface="+mn-ea"/>
                <a:cs typeface="+mn-cs"/>
              </a:rPr>
              <a:t>2,5</a:t>
            </a:r>
          </a:p>
        </p:txBody>
      </p:sp>
      <p:sp>
        <p:nvSpPr>
          <p:cNvPr id="34" name="TextBox 33">
            <a:extLst>
              <a:ext uri="{FF2B5EF4-FFF2-40B4-BE49-F238E27FC236}">
                <a16:creationId xmlns:a16="http://schemas.microsoft.com/office/drawing/2014/main" id="{4852BA24-0074-293F-3408-BC9D67485436}"/>
              </a:ext>
            </a:extLst>
          </p:cNvPr>
          <p:cNvSpPr txBox="1"/>
          <p:nvPr/>
        </p:nvSpPr>
        <p:spPr>
          <a:xfrm>
            <a:off x="6382141" y="4590389"/>
            <a:ext cx="5241107" cy="92333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3A6B"/>
                </a:solidFill>
                <a:effectLst/>
                <a:uLnTx/>
                <a:uFillTx/>
                <a:latin typeface="Arial"/>
                <a:ea typeface="+mn-ea"/>
                <a:cs typeface="+mn-cs"/>
              </a:rPr>
              <a:t>An </a:t>
            </a:r>
            <a:r>
              <a:rPr kumimoji="0" lang="en-US" sz="1800" b="1" i="0" u="none" strike="noStrike" kern="1200" cap="none" spc="0" normalizeH="0" baseline="0" noProof="0" dirty="0">
                <a:ln>
                  <a:noFill/>
                </a:ln>
                <a:solidFill>
                  <a:srgbClr val="E8522A"/>
                </a:solidFill>
                <a:effectLst/>
                <a:uLnTx/>
                <a:uFillTx/>
                <a:latin typeface="Arial"/>
                <a:ea typeface="+mn-ea"/>
                <a:cs typeface="+mn-cs"/>
              </a:rPr>
              <a:t>unmet need </a:t>
            </a:r>
            <a:r>
              <a:rPr kumimoji="0" lang="en-US" sz="1800" b="0" i="0" u="none" strike="noStrike" kern="1200" cap="none" spc="0" normalizeH="0" baseline="0" noProof="0" dirty="0">
                <a:ln>
                  <a:noFill/>
                </a:ln>
                <a:solidFill>
                  <a:srgbClr val="1B3A6B"/>
                </a:solidFill>
                <a:effectLst/>
                <a:uLnTx/>
                <a:uFillTx/>
                <a:latin typeface="Arial"/>
                <a:ea typeface="+mn-ea"/>
                <a:cs typeface="+mn-cs"/>
              </a:rPr>
              <a:t>remains due to the </a:t>
            </a:r>
            <a:r>
              <a:rPr kumimoji="0" lang="en-US" sz="1800" b="1" i="0" u="none" strike="noStrike" kern="1200" cap="none" spc="0" normalizeH="0" baseline="0" noProof="0" dirty="0">
                <a:ln>
                  <a:noFill/>
                </a:ln>
                <a:solidFill>
                  <a:srgbClr val="E8522A"/>
                </a:solidFill>
                <a:effectLst/>
                <a:uLnTx/>
                <a:uFillTx/>
                <a:latin typeface="Arial"/>
                <a:ea typeface="+mn-ea"/>
                <a:cs typeface="+mn-cs"/>
              </a:rPr>
              <a:t>limited depth and durability of clinical response </a:t>
            </a:r>
            <a:r>
              <a:rPr kumimoji="0" lang="en-US" sz="1800" b="0" i="0" u="none" strike="noStrike" kern="1200" cap="none" spc="0" normalizeH="0" baseline="0" noProof="0" dirty="0">
                <a:ln>
                  <a:noFill/>
                </a:ln>
                <a:solidFill>
                  <a:srgbClr val="1B3A6B"/>
                </a:solidFill>
                <a:effectLst/>
                <a:uLnTx/>
                <a:uFillTx/>
                <a:latin typeface="Arial"/>
                <a:ea typeface="+mn-ea"/>
                <a:cs typeface="+mn-cs"/>
              </a:rPr>
              <a:t>and frequency of TEAEs with </a:t>
            </a:r>
            <a:r>
              <a:rPr kumimoji="0" lang="en-US" sz="1800" b="1" i="0" u="none" strike="noStrike" kern="1200" cap="none" spc="0" normalizeH="0" baseline="0" noProof="0" dirty="0" err="1">
                <a:ln>
                  <a:noFill/>
                </a:ln>
                <a:solidFill>
                  <a:srgbClr val="E8522A"/>
                </a:solidFill>
                <a:effectLst/>
                <a:uLnTx/>
                <a:uFillTx/>
                <a:latin typeface="Arial"/>
                <a:ea typeface="+mn-ea"/>
                <a:cs typeface="+mn-cs"/>
              </a:rPr>
              <a:t>JAKi</a:t>
            </a:r>
            <a:r>
              <a:rPr kumimoji="0" lang="en-US" sz="1800" b="1" i="0" u="none" strike="noStrike" kern="1200" cap="none" spc="0" normalizeH="0" baseline="0" noProof="0" dirty="0">
                <a:ln>
                  <a:noFill/>
                </a:ln>
                <a:solidFill>
                  <a:srgbClr val="E8522A"/>
                </a:solidFill>
                <a:effectLst/>
                <a:uLnTx/>
                <a:uFillTx/>
                <a:latin typeface="Arial"/>
                <a:ea typeface="+mn-ea"/>
                <a:cs typeface="+mn-cs"/>
              </a:rPr>
              <a:t> monotherapy</a:t>
            </a:r>
            <a:r>
              <a:rPr kumimoji="0" lang="en-US" sz="1800" b="0" i="0" u="none" strike="noStrike" kern="1200" cap="none" spc="0" normalizeH="0" baseline="30000" noProof="0" dirty="0">
                <a:ln>
                  <a:noFill/>
                </a:ln>
                <a:solidFill>
                  <a:srgbClr val="1B3A6B"/>
                </a:solidFill>
                <a:effectLst/>
                <a:uLnTx/>
                <a:uFillTx/>
                <a:latin typeface="Arial"/>
                <a:ea typeface="+mn-ea"/>
                <a:cs typeface="+mn-cs"/>
              </a:rPr>
              <a:t>5</a:t>
            </a:r>
          </a:p>
        </p:txBody>
      </p:sp>
    </p:spTree>
    <p:extLst>
      <p:ext uri="{BB962C8B-B14F-4D97-AF65-F5344CB8AC3E}">
        <p14:creationId xmlns:p14="http://schemas.microsoft.com/office/powerpoint/2010/main" val="291515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91CF-67CA-B04B-40A3-D2812D581A0D}"/>
              </a:ext>
            </a:extLst>
          </p:cNvPr>
          <p:cNvSpPr>
            <a:spLocks noGrp="1"/>
          </p:cNvSpPr>
          <p:nvPr>
            <p:ph type="title"/>
          </p:nvPr>
        </p:nvSpPr>
        <p:spPr>
          <a:xfrm>
            <a:off x="604838" y="203871"/>
            <a:ext cx="11168063" cy="941796"/>
          </a:xfrm>
        </p:spPr>
        <p:txBody>
          <a:bodyPr/>
          <a:lstStyle/>
          <a:p>
            <a:r>
              <a:rPr lang="en-US" noProof="0" dirty="0"/>
              <a:t>Despite treatment advances for MF, an unmet </a:t>
            </a:r>
            <a:br>
              <a:rPr lang="en-US" noProof="0" dirty="0"/>
            </a:br>
            <a:r>
              <a:rPr lang="en-US" noProof="0" dirty="0"/>
              <a:t>need remains</a:t>
            </a:r>
          </a:p>
        </p:txBody>
      </p:sp>
      <p:sp>
        <p:nvSpPr>
          <p:cNvPr id="3" name="Footer Placeholder 2">
            <a:extLst>
              <a:ext uri="{FF2B5EF4-FFF2-40B4-BE49-F238E27FC236}">
                <a16:creationId xmlns:a16="http://schemas.microsoft.com/office/drawing/2014/main" id="{6AC7414D-D395-5A69-0DC8-837D892626F9}"/>
              </a:ext>
            </a:extLst>
          </p:cNvPr>
          <p:cNvSpPr>
            <a:spLocks noGrp="1"/>
          </p:cNvSpPr>
          <p:nvPr>
            <p:ph type="ftr" sz="quarter" idx="11"/>
          </p:nvPr>
        </p:nvSpPr>
        <p:spPr>
          <a:xfrm>
            <a:off x="2190751" y="6420543"/>
            <a:ext cx="8986575" cy="124650"/>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MF, myelofibrosis. </a:t>
            </a:r>
          </a:p>
        </p:txBody>
      </p:sp>
      <p:grpSp>
        <p:nvGrpSpPr>
          <p:cNvPr id="5" name="Group 4">
            <a:extLst>
              <a:ext uri="{FF2B5EF4-FFF2-40B4-BE49-F238E27FC236}">
                <a16:creationId xmlns:a16="http://schemas.microsoft.com/office/drawing/2014/main" id="{327FE0A6-7AE2-8100-737A-8F2D11B3CD8B}"/>
              </a:ext>
            </a:extLst>
          </p:cNvPr>
          <p:cNvGrpSpPr/>
          <p:nvPr/>
        </p:nvGrpSpPr>
        <p:grpSpPr>
          <a:xfrm>
            <a:off x="626320" y="1831342"/>
            <a:ext cx="10939360" cy="3911759"/>
            <a:chOff x="833100" y="1831340"/>
            <a:chExt cx="10939360" cy="3911759"/>
          </a:xfrm>
        </p:grpSpPr>
        <p:sp>
          <p:nvSpPr>
            <p:cNvPr id="11" name="Rectangle: Rounded Corners 10">
              <a:extLst>
                <a:ext uri="{FF2B5EF4-FFF2-40B4-BE49-F238E27FC236}">
                  <a16:creationId xmlns:a16="http://schemas.microsoft.com/office/drawing/2014/main" id="{FE6C8C4D-155C-05EF-D08D-C1AC630599D7}"/>
                </a:ext>
              </a:extLst>
            </p:cNvPr>
            <p:cNvSpPr/>
            <p:nvPr/>
          </p:nvSpPr>
          <p:spPr>
            <a:xfrm>
              <a:off x="1431703" y="4735566"/>
              <a:ext cx="10340757" cy="941796"/>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12000" tIns="108000" rIns="108000" bIns="108000" rtlCol="0" anchor="ctr" anchorCtr="0"/>
            <a:lstStyle/>
            <a:p>
              <a:pPr marL="0" marR="0" lvl="0" indent="0" algn="l" defTabSz="914377" rtl="0" eaLnBrk="1" fontAlgn="auto" latinLnBrk="0" hangingPunct="1">
                <a:lnSpc>
                  <a:spcPct val="95000"/>
                </a:lnSpc>
                <a:spcBef>
                  <a:spcPts val="600"/>
                </a:spcBef>
                <a:spcAft>
                  <a:spcPts val="0"/>
                </a:spcAft>
                <a:buClr>
                  <a:srgbClr val="0078AE"/>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There is a need for novel agents that offer the potential for disease modification </a:t>
              </a: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1800" b="0" i="0" u="none" strike="noStrike" kern="1200" cap="none" spc="0" normalizeH="0" baseline="0" noProof="0" dirty="0">
                  <a:ln>
                    <a:noFill/>
                  </a:ln>
                  <a:solidFill>
                    <a:srgbClr val="FFFFFF"/>
                  </a:solidFill>
                  <a:effectLst/>
                  <a:uLnTx/>
                  <a:uFillTx/>
                  <a:latin typeface="Arial"/>
                  <a:ea typeface="+mn-ea"/>
                  <a:cs typeface="+mn-cs"/>
                </a:rPr>
                <a:t>to improve clinical outcomes</a:t>
              </a:r>
            </a:p>
          </p:txBody>
        </p:sp>
        <p:sp>
          <p:nvSpPr>
            <p:cNvPr id="14" name="Oval 13">
              <a:extLst>
                <a:ext uri="{FF2B5EF4-FFF2-40B4-BE49-F238E27FC236}">
                  <a16:creationId xmlns:a16="http://schemas.microsoft.com/office/drawing/2014/main" id="{86AB81AA-08C5-7BB2-59EC-7897D6E6E5F6}"/>
                </a:ext>
              </a:extLst>
            </p:cNvPr>
            <p:cNvSpPr/>
            <p:nvPr/>
          </p:nvSpPr>
          <p:spPr>
            <a:xfrm>
              <a:off x="833100" y="4669830"/>
              <a:ext cx="1083006" cy="1073269"/>
            </a:xfrm>
            <a:prstGeom prst="ellipse">
              <a:avLst/>
            </a:prstGeom>
            <a:solidFill>
              <a:schemeClr val="accent5"/>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B2D58308-DF93-F893-E7FD-A970ADB51E82}"/>
                </a:ext>
              </a:extLst>
            </p:cNvPr>
            <p:cNvSpPr/>
            <p:nvPr/>
          </p:nvSpPr>
          <p:spPr>
            <a:xfrm>
              <a:off x="1431703" y="3316321"/>
              <a:ext cx="10340757" cy="941796"/>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12000" tIns="108000" rIns="108000" bIns="108000" rtlCol="0" anchor="ctr" anchorCtr="0"/>
            <a:lstStyle/>
            <a:p>
              <a:pPr marL="0" marR="0" lvl="0" indent="0" algn="l" defTabSz="914377" rtl="0" eaLnBrk="1" fontAlgn="auto" latinLnBrk="0" hangingPunct="1">
                <a:lnSpc>
                  <a:spcPct val="95000"/>
                </a:lnSpc>
                <a:spcBef>
                  <a:spcPts val="600"/>
                </a:spcBef>
                <a:spcAft>
                  <a:spcPts val="0"/>
                </a:spcAft>
                <a:buClr>
                  <a:srgbClr val="0078AE"/>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Treatment options remain limited and HSCT, the only curative approach, is available to a minority of patients with high or very high-risk MF</a:t>
              </a:r>
            </a:p>
          </p:txBody>
        </p:sp>
        <p:sp>
          <p:nvSpPr>
            <p:cNvPr id="13" name="Oval 12">
              <a:extLst>
                <a:ext uri="{FF2B5EF4-FFF2-40B4-BE49-F238E27FC236}">
                  <a16:creationId xmlns:a16="http://schemas.microsoft.com/office/drawing/2014/main" id="{8831FD02-309F-C49A-6454-42A1B0957356}"/>
                </a:ext>
              </a:extLst>
            </p:cNvPr>
            <p:cNvSpPr/>
            <p:nvPr/>
          </p:nvSpPr>
          <p:spPr>
            <a:xfrm>
              <a:off x="833100" y="3250585"/>
              <a:ext cx="1083006" cy="1073269"/>
            </a:xfrm>
            <a:prstGeom prst="ellipse">
              <a:avLst/>
            </a:prstGeom>
            <a:solidFill>
              <a:schemeClr val="accent4"/>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Freeform 30">
              <a:extLst>
                <a:ext uri="{FF2B5EF4-FFF2-40B4-BE49-F238E27FC236}">
                  <a16:creationId xmlns:a16="http://schemas.microsoft.com/office/drawing/2014/main" id="{2FF5123E-1D46-4C23-4363-FEADA1530202}"/>
                </a:ext>
              </a:extLst>
            </p:cNvPr>
            <p:cNvSpPr>
              <a:spLocks noEditPoints="1"/>
            </p:cNvSpPr>
            <p:nvPr/>
          </p:nvSpPr>
          <p:spPr bwMode="auto">
            <a:xfrm>
              <a:off x="945492" y="3573804"/>
              <a:ext cx="858221" cy="426830"/>
            </a:xfrm>
            <a:custGeom>
              <a:avLst/>
              <a:gdLst>
                <a:gd name="T0" fmla="*/ 430 w 462"/>
                <a:gd name="T1" fmla="*/ 109 h 129"/>
                <a:gd name="T2" fmla="*/ 453 w 462"/>
                <a:gd name="T3" fmla="*/ 18 h 129"/>
                <a:gd name="T4" fmla="*/ 453 w 462"/>
                <a:gd name="T5" fmla="*/ 0 h 129"/>
                <a:gd name="T6" fmla="*/ 231 w 462"/>
                <a:gd name="T7" fmla="*/ 0 h 129"/>
                <a:gd name="T8" fmla="*/ 9 w 462"/>
                <a:gd name="T9" fmla="*/ 0 h 129"/>
                <a:gd name="T10" fmla="*/ 9 w 462"/>
                <a:gd name="T11" fmla="*/ 18 h 129"/>
                <a:gd name="T12" fmla="*/ 33 w 462"/>
                <a:gd name="T13" fmla="*/ 109 h 129"/>
                <a:gd name="T14" fmla="*/ 0 w 462"/>
                <a:gd name="T15" fmla="*/ 120 h 129"/>
                <a:gd name="T16" fmla="*/ 119 w 462"/>
                <a:gd name="T17" fmla="*/ 77 h 129"/>
                <a:gd name="T18" fmla="*/ 342 w 462"/>
                <a:gd name="T19" fmla="*/ 77 h 129"/>
                <a:gd name="T20" fmla="*/ 462 w 462"/>
                <a:gd name="T21" fmla="*/ 120 h 129"/>
                <a:gd name="T22" fmla="*/ 422 w 462"/>
                <a:gd name="T23" fmla="*/ 107 h 129"/>
                <a:gd name="T24" fmla="*/ 402 w 462"/>
                <a:gd name="T25" fmla="*/ 28 h 129"/>
                <a:gd name="T26" fmla="*/ 422 w 462"/>
                <a:gd name="T27" fmla="*/ 107 h 129"/>
                <a:gd name="T28" fmla="*/ 374 w 462"/>
                <a:gd name="T29" fmla="*/ 83 h 129"/>
                <a:gd name="T30" fmla="*/ 393 w 462"/>
                <a:gd name="T31" fmla="*/ 33 h 129"/>
                <a:gd name="T32" fmla="*/ 180 w 462"/>
                <a:gd name="T33" fmla="*/ 28 h 129"/>
                <a:gd name="T34" fmla="*/ 199 w 462"/>
                <a:gd name="T35" fmla="*/ 107 h 129"/>
                <a:gd name="T36" fmla="*/ 180 w 462"/>
                <a:gd name="T37" fmla="*/ 28 h 129"/>
                <a:gd name="T38" fmla="*/ 152 w 462"/>
                <a:gd name="T39" fmla="*/ 83 h 129"/>
                <a:gd name="T40" fmla="*/ 172 w 462"/>
                <a:gd name="T41" fmla="*/ 32 h 129"/>
                <a:gd name="T42" fmla="*/ 208 w 462"/>
                <a:gd name="T43" fmla="*/ 20 h 129"/>
                <a:gd name="T44" fmla="*/ 227 w 462"/>
                <a:gd name="T45" fmla="*/ 111 h 129"/>
                <a:gd name="T46" fmla="*/ 208 w 462"/>
                <a:gd name="T47" fmla="*/ 20 h 129"/>
                <a:gd name="T48" fmla="*/ 255 w 462"/>
                <a:gd name="T49" fmla="*/ 20 h 129"/>
                <a:gd name="T50" fmla="*/ 235 w 462"/>
                <a:gd name="T51" fmla="*/ 111 h 129"/>
                <a:gd name="T52" fmla="*/ 263 w 462"/>
                <a:gd name="T53" fmla="*/ 22 h 129"/>
                <a:gd name="T54" fmla="*/ 282 w 462"/>
                <a:gd name="T55" fmla="*/ 100 h 129"/>
                <a:gd name="T56" fmla="*/ 263 w 462"/>
                <a:gd name="T57" fmla="*/ 22 h 129"/>
                <a:gd name="T58" fmla="*/ 311 w 462"/>
                <a:gd name="T59" fmla="*/ 47 h 129"/>
                <a:gd name="T60" fmla="*/ 291 w 462"/>
                <a:gd name="T61" fmla="*/ 96 h 129"/>
                <a:gd name="T62" fmla="*/ 89 w 462"/>
                <a:gd name="T63" fmla="*/ 47 h 129"/>
                <a:gd name="T64" fmla="*/ 69 w 462"/>
                <a:gd name="T65" fmla="*/ 96 h 129"/>
                <a:gd name="T66" fmla="*/ 89 w 462"/>
                <a:gd name="T67" fmla="*/ 47 h 129"/>
                <a:gd name="T68" fmla="*/ 61 w 462"/>
                <a:gd name="T69" fmla="*/ 29 h 129"/>
                <a:gd name="T70" fmla="*/ 41 w 462"/>
                <a:gd name="T71" fmla="*/ 107 h 129"/>
                <a:gd name="T72" fmla="*/ 97 w 462"/>
                <a:gd name="T73" fmla="*/ 74 h 129"/>
                <a:gd name="T74" fmla="*/ 106 w 462"/>
                <a:gd name="T75" fmla="*/ 64 h 129"/>
                <a:gd name="T76" fmla="*/ 132 w 462"/>
                <a:gd name="T77" fmla="*/ 64 h 129"/>
                <a:gd name="T78" fmla="*/ 144 w 462"/>
                <a:gd name="T79" fmla="*/ 76 h 129"/>
                <a:gd name="T80" fmla="*/ 319 w 462"/>
                <a:gd name="T81" fmla="*/ 75 h 129"/>
                <a:gd name="T82" fmla="*/ 329 w 462"/>
                <a:gd name="T83" fmla="*/ 64 h 129"/>
                <a:gd name="T84" fmla="*/ 355 w 462"/>
                <a:gd name="T85" fmla="*/ 64 h 129"/>
                <a:gd name="T86" fmla="*/ 366 w 462"/>
                <a:gd name="T87" fmla="*/ 7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2" h="129">
                  <a:moveTo>
                    <a:pt x="453" y="111"/>
                  </a:moveTo>
                  <a:cubicBezTo>
                    <a:pt x="444" y="111"/>
                    <a:pt x="437" y="110"/>
                    <a:pt x="430" y="109"/>
                  </a:cubicBezTo>
                  <a:cubicBezTo>
                    <a:pt x="430" y="20"/>
                    <a:pt x="430" y="20"/>
                    <a:pt x="430" y="20"/>
                  </a:cubicBezTo>
                  <a:cubicBezTo>
                    <a:pt x="437" y="19"/>
                    <a:pt x="444" y="18"/>
                    <a:pt x="453" y="18"/>
                  </a:cubicBezTo>
                  <a:cubicBezTo>
                    <a:pt x="458" y="18"/>
                    <a:pt x="462" y="14"/>
                    <a:pt x="462" y="9"/>
                  </a:cubicBezTo>
                  <a:cubicBezTo>
                    <a:pt x="462" y="4"/>
                    <a:pt x="458" y="0"/>
                    <a:pt x="453" y="0"/>
                  </a:cubicBezTo>
                  <a:cubicBezTo>
                    <a:pt x="397" y="0"/>
                    <a:pt x="368" y="25"/>
                    <a:pt x="342" y="51"/>
                  </a:cubicBezTo>
                  <a:cubicBezTo>
                    <a:pt x="316" y="25"/>
                    <a:pt x="287" y="0"/>
                    <a:pt x="231" y="0"/>
                  </a:cubicBezTo>
                  <a:cubicBezTo>
                    <a:pt x="175" y="0"/>
                    <a:pt x="146" y="25"/>
                    <a:pt x="119" y="51"/>
                  </a:cubicBezTo>
                  <a:cubicBezTo>
                    <a:pt x="93" y="25"/>
                    <a:pt x="64" y="0"/>
                    <a:pt x="9" y="0"/>
                  </a:cubicBezTo>
                  <a:cubicBezTo>
                    <a:pt x="4" y="0"/>
                    <a:pt x="0" y="4"/>
                    <a:pt x="0" y="9"/>
                  </a:cubicBezTo>
                  <a:cubicBezTo>
                    <a:pt x="0" y="14"/>
                    <a:pt x="4" y="18"/>
                    <a:pt x="9" y="18"/>
                  </a:cubicBezTo>
                  <a:cubicBezTo>
                    <a:pt x="18" y="18"/>
                    <a:pt x="26" y="19"/>
                    <a:pt x="33" y="20"/>
                  </a:cubicBezTo>
                  <a:cubicBezTo>
                    <a:pt x="33" y="109"/>
                    <a:pt x="33" y="109"/>
                    <a:pt x="33" y="109"/>
                  </a:cubicBezTo>
                  <a:cubicBezTo>
                    <a:pt x="26" y="110"/>
                    <a:pt x="18" y="111"/>
                    <a:pt x="9" y="111"/>
                  </a:cubicBezTo>
                  <a:cubicBezTo>
                    <a:pt x="4" y="111"/>
                    <a:pt x="0" y="115"/>
                    <a:pt x="0" y="120"/>
                  </a:cubicBezTo>
                  <a:cubicBezTo>
                    <a:pt x="0" y="125"/>
                    <a:pt x="4" y="129"/>
                    <a:pt x="9" y="129"/>
                  </a:cubicBezTo>
                  <a:cubicBezTo>
                    <a:pt x="64" y="129"/>
                    <a:pt x="93" y="104"/>
                    <a:pt x="119" y="77"/>
                  </a:cubicBezTo>
                  <a:cubicBezTo>
                    <a:pt x="146" y="104"/>
                    <a:pt x="175" y="129"/>
                    <a:pt x="231" y="129"/>
                  </a:cubicBezTo>
                  <a:cubicBezTo>
                    <a:pt x="287" y="129"/>
                    <a:pt x="316" y="104"/>
                    <a:pt x="342" y="77"/>
                  </a:cubicBezTo>
                  <a:cubicBezTo>
                    <a:pt x="368" y="104"/>
                    <a:pt x="397" y="129"/>
                    <a:pt x="453" y="129"/>
                  </a:cubicBezTo>
                  <a:cubicBezTo>
                    <a:pt x="458" y="129"/>
                    <a:pt x="462" y="125"/>
                    <a:pt x="462" y="120"/>
                  </a:cubicBezTo>
                  <a:cubicBezTo>
                    <a:pt x="462" y="115"/>
                    <a:pt x="458" y="111"/>
                    <a:pt x="453" y="111"/>
                  </a:cubicBezTo>
                  <a:close/>
                  <a:moveTo>
                    <a:pt x="422" y="107"/>
                  </a:moveTo>
                  <a:cubicBezTo>
                    <a:pt x="414" y="106"/>
                    <a:pt x="408" y="103"/>
                    <a:pt x="402" y="100"/>
                  </a:cubicBezTo>
                  <a:cubicBezTo>
                    <a:pt x="402" y="28"/>
                    <a:pt x="402" y="28"/>
                    <a:pt x="402" y="28"/>
                  </a:cubicBezTo>
                  <a:cubicBezTo>
                    <a:pt x="408" y="26"/>
                    <a:pt x="414" y="23"/>
                    <a:pt x="422" y="21"/>
                  </a:cubicBezTo>
                  <a:lnTo>
                    <a:pt x="422" y="107"/>
                  </a:lnTo>
                  <a:close/>
                  <a:moveTo>
                    <a:pt x="393" y="96"/>
                  </a:moveTo>
                  <a:cubicBezTo>
                    <a:pt x="386" y="92"/>
                    <a:pt x="380" y="88"/>
                    <a:pt x="374" y="83"/>
                  </a:cubicBezTo>
                  <a:cubicBezTo>
                    <a:pt x="374" y="46"/>
                    <a:pt x="374" y="46"/>
                    <a:pt x="374" y="46"/>
                  </a:cubicBezTo>
                  <a:cubicBezTo>
                    <a:pt x="380" y="41"/>
                    <a:pt x="386" y="37"/>
                    <a:pt x="393" y="33"/>
                  </a:cubicBezTo>
                  <a:lnTo>
                    <a:pt x="393" y="96"/>
                  </a:lnTo>
                  <a:close/>
                  <a:moveTo>
                    <a:pt x="180" y="28"/>
                  </a:moveTo>
                  <a:cubicBezTo>
                    <a:pt x="186" y="25"/>
                    <a:pt x="192" y="23"/>
                    <a:pt x="199" y="21"/>
                  </a:cubicBezTo>
                  <a:cubicBezTo>
                    <a:pt x="199" y="107"/>
                    <a:pt x="199" y="107"/>
                    <a:pt x="199" y="107"/>
                  </a:cubicBezTo>
                  <a:cubicBezTo>
                    <a:pt x="192" y="106"/>
                    <a:pt x="186" y="103"/>
                    <a:pt x="180" y="101"/>
                  </a:cubicBezTo>
                  <a:lnTo>
                    <a:pt x="180" y="28"/>
                  </a:lnTo>
                  <a:close/>
                  <a:moveTo>
                    <a:pt x="172" y="97"/>
                  </a:moveTo>
                  <a:cubicBezTo>
                    <a:pt x="165" y="93"/>
                    <a:pt x="158" y="88"/>
                    <a:pt x="152" y="83"/>
                  </a:cubicBezTo>
                  <a:cubicBezTo>
                    <a:pt x="152" y="46"/>
                    <a:pt x="152" y="46"/>
                    <a:pt x="152" y="46"/>
                  </a:cubicBezTo>
                  <a:cubicBezTo>
                    <a:pt x="158" y="41"/>
                    <a:pt x="165" y="36"/>
                    <a:pt x="172" y="32"/>
                  </a:cubicBezTo>
                  <a:lnTo>
                    <a:pt x="172" y="97"/>
                  </a:lnTo>
                  <a:close/>
                  <a:moveTo>
                    <a:pt x="208" y="20"/>
                  </a:moveTo>
                  <a:cubicBezTo>
                    <a:pt x="214" y="19"/>
                    <a:pt x="220" y="18"/>
                    <a:pt x="227" y="18"/>
                  </a:cubicBezTo>
                  <a:cubicBezTo>
                    <a:pt x="227" y="111"/>
                    <a:pt x="227" y="111"/>
                    <a:pt x="227" y="111"/>
                  </a:cubicBezTo>
                  <a:cubicBezTo>
                    <a:pt x="220" y="111"/>
                    <a:pt x="214" y="110"/>
                    <a:pt x="208" y="109"/>
                  </a:cubicBezTo>
                  <a:lnTo>
                    <a:pt x="208" y="20"/>
                  </a:lnTo>
                  <a:close/>
                  <a:moveTo>
                    <a:pt x="235" y="18"/>
                  </a:moveTo>
                  <a:cubicBezTo>
                    <a:pt x="242" y="18"/>
                    <a:pt x="249" y="19"/>
                    <a:pt x="255" y="20"/>
                  </a:cubicBezTo>
                  <a:cubicBezTo>
                    <a:pt x="255" y="109"/>
                    <a:pt x="255" y="109"/>
                    <a:pt x="255" y="109"/>
                  </a:cubicBezTo>
                  <a:cubicBezTo>
                    <a:pt x="249" y="110"/>
                    <a:pt x="242" y="111"/>
                    <a:pt x="235" y="111"/>
                  </a:cubicBezTo>
                  <a:lnTo>
                    <a:pt x="235" y="18"/>
                  </a:lnTo>
                  <a:close/>
                  <a:moveTo>
                    <a:pt x="263" y="22"/>
                  </a:moveTo>
                  <a:cubicBezTo>
                    <a:pt x="270" y="23"/>
                    <a:pt x="277" y="26"/>
                    <a:pt x="282" y="28"/>
                  </a:cubicBezTo>
                  <a:cubicBezTo>
                    <a:pt x="282" y="100"/>
                    <a:pt x="282" y="100"/>
                    <a:pt x="282" y="100"/>
                  </a:cubicBezTo>
                  <a:cubicBezTo>
                    <a:pt x="277" y="103"/>
                    <a:pt x="270" y="105"/>
                    <a:pt x="263" y="107"/>
                  </a:cubicBezTo>
                  <a:lnTo>
                    <a:pt x="263" y="22"/>
                  </a:lnTo>
                  <a:close/>
                  <a:moveTo>
                    <a:pt x="291" y="33"/>
                  </a:moveTo>
                  <a:cubicBezTo>
                    <a:pt x="298" y="37"/>
                    <a:pt x="305" y="42"/>
                    <a:pt x="311" y="47"/>
                  </a:cubicBezTo>
                  <a:cubicBezTo>
                    <a:pt x="311" y="82"/>
                    <a:pt x="311" y="82"/>
                    <a:pt x="311" y="82"/>
                  </a:cubicBezTo>
                  <a:cubicBezTo>
                    <a:pt x="305" y="87"/>
                    <a:pt x="298" y="92"/>
                    <a:pt x="291" y="96"/>
                  </a:cubicBezTo>
                  <a:lnTo>
                    <a:pt x="291" y="33"/>
                  </a:lnTo>
                  <a:close/>
                  <a:moveTo>
                    <a:pt x="89" y="47"/>
                  </a:moveTo>
                  <a:cubicBezTo>
                    <a:pt x="89" y="81"/>
                    <a:pt x="89" y="81"/>
                    <a:pt x="89" y="81"/>
                  </a:cubicBezTo>
                  <a:cubicBezTo>
                    <a:pt x="82" y="87"/>
                    <a:pt x="76" y="91"/>
                    <a:pt x="69" y="96"/>
                  </a:cubicBezTo>
                  <a:cubicBezTo>
                    <a:pt x="69" y="33"/>
                    <a:pt x="69" y="33"/>
                    <a:pt x="69" y="33"/>
                  </a:cubicBezTo>
                  <a:cubicBezTo>
                    <a:pt x="76" y="37"/>
                    <a:pt x="82" y="42"/>
                    <a:pt x="89" y="47"/>
                  </a:cubicBezTo>
                  <a:close/>
                  <a:moveTo>
                    <a:pt x="41" y="22"/>
                  </a:moveTo>
                  <a:cubicBezTo>
                    <a:pt x="48" y="24"/>
                    <a:pt x="55" y="26"/>
                    <a:pt x="61" y="29"/>
                  </a:cubicBezTo>
                  <a:cubicBezTo>
                    <a:pt x="61" y="100"/>
                    <a:pt x="61" y="100"/>
                    <a:pt x="61" y="100"/>
                  </a:cubicBezTo>
                  <a:cubicBezTo>
                    <a:pt x="55" y="103"/>
                    <a:pt x="48" y="105"/>
                    <a:pt x="41" y="107"/>
                  </a:cubicBezTo>
                  <a:lnTo>
                    <a:pt x="41" y="22"/>
                  </a:lnTo>
                  <a:close/>
                  <a:moveTo>
                    <a:pt x="97" y="74"/>
                  </a:moveTo>
                  <a:cubicBezTo>
                    <a:pt x="97" y="55"/>
                    <a:pt x="97" y="55"/>
                    <a:pt x="97" y="55"/>
                  </a:cubicBezTo>
                  <a:cubicBezTo>
                    <a:pt x="100" y="58"/>
                    <a:pt x="103" y="61"/>
                    <a:pt x="106" y="64"/>
                  </a:cubicBezTo>
                  <a:cubicBezTo>
                    <a:pt x="103" y="68"/>
                    <a:pt x="100" y="71"/>
                    <a:pt x="97" y="74"/>
                  </a:cubicBezTo>
                  <a:close/>
                  <a:moveTo>
                    <a:pt x="132" y="64"/>
                  </a:moveTo>
                  <a:cubicBezTo>
                    <a:pt x="136" y="60"/>
                    <a:pt x="140" y="56"/>
                    <a:pt x="144" y="53"/>
                  </a:cubicBezTo>
                  <a:cubicBezTo>
                    <a:pt x="144" y="76"/>
                    <a:pt x="144" y="76"/>
                    <a:pt x="144" y="76"/>
                  </a:cubicBezTo>
                  <a:cubicBezTo>
                    <a:pt x="140" y="72"/>
                    <a:pt x="136" y="68"/>
                    <a:pt x="132" y="64"/>
                  </a:cubicBezTo>
                  <a:close/>
                  <a:moveTo>
                    <a:pt x="319" y="75"/>
                  </a:moveTo>
                  <a:cubicBezTo>
                    <a:pt x="319" y="54"/>
                    <a:pt x="319" y="54"/>
                    <a:pt x="319" y="54"/>
                  </a:cubicBezTo>
                  <a:cubicBezTo>
                    <a:pt x="322" y="58"/>
                    <a:pt x="326" y="61"/>
                    <a:pt x="329" y="64"/>
                  </a:cubicBezTo>
                  <a:cubicBezTo>
                    <a:pt x="326" y="68"/>
                    <a:pt x="322" y="71"/>
                    <a:pt x="319" y="75"/>
                  </a:cubicBezTo>
                  <a:close/>
                  <a:moveTo>
                    <a:pt x="355" y="64"/>
                  </a:moveTo>
                  <a:cubicBezTo>
                    <a:pt x="358" y="61"/>
                    <a:pt x="362" y="57"/>
                    <a:pt x="366" y="53"/>
                  </a:cubicBezTo>
                  <a:cubicBezTo>
                    <a:pt x="366" y="75"/>
                    <a:pt x="366" y="75"/>
                    <a:pt x="366" y="75"/>
                  </a:cubicBezTo>
                  <a:cubicBezTo>
                    <a:pt x="362" y="72"/>
                    <a:pt x="358" y="68"/>
                    <a:pt x="355"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A413DD7F-BF96-8CE1-8F79-5C8C4AC4D9A4}"/>
                </a:ext>
              </a:extLst>
            </p:cNvPr>
            <p:cNvSpPr/>
            <p:nvPr/>
          </p:nvSpPr>
          <p:spPr>
            <a:xfrm>
              <a:off x="1431703" y="1897076"/>
              <a:ext cx="10340757" cy="941796"/>
            </a:xfrm>
            <a:prstGeom prst="round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12000" tIns="108000" rIns="108000" bIns="108000" rtlCol="0" anchor="ctr" anchorCtr="0"/>
            <a:lstStyle/>
            <a:p>
              <a:pPr marL="0" marR="0" lvl="0" indent="0" algn="l" defTabSz="914377" rtl="0" eaLnBrk="1" fontAlgn="auto" latinLnBrk="0" hangingPunct="1">
                <a:lnSpc>
                  <a:spcPct val="95000"/>
                </a:lnSpc>
                <a:spcBef>
                  <a:spcPts val="600"/>
                </a:spcBef>
                <a:spcAft>
                  <a:spcPts val="0"/>
                </a:spcAft>
                <a:buClr>
                  <a:srgbClr val="0078AE"/>
                </a:buClr>
                <a:buSzTx/>
                <a:buFontTx/>
                <a:buNone/>
                <a:tabLst/>
                <a:defRPr/>
              </a:pPr>
              <a:r>
                <a:rPr kumimoji="0" lang="en-US" sz="1800" b="0" i="0" u="none" strike="noStrike" kern="1200" cap="none" spc="0" normalizeH="0" baseline="0" noProof="0" dirty="0" err="1">
                  <a:ln>
                    <a:noFill/>
                  </a:ln>
                  <a:solidFill>
                    <a:srgbClr val="FFFFFF"/>
                  </a:solidFill>
                  <a:effectLst/>
                  <a:uLnTx/>
                  <a:uFillTx/>
                  <a:latin typeface="Arial"/>
                  <a:ea typeface="+mn-ea"/>
                  <a:cs typeface="+mn-cs"/>
                </a:rPr>
                <a:t>JAKi</a:t>
              </a:r>
              <a:r>
                <a:rPr kumimoji="0" lang="en-US" sz="1800" b="0" i="0" u="none" strike="noStrike" kern="1200" cap="none" spc="0" normalizeH="0" baseline="0" noProof="0" dirty="0">
                  <a:ln>
                    <a:noFill/>
                  </a:ln>
                  <a:solidFill>
                    <a:srgbClr val="FFFFFF"/>
                  </a:solidFill>
                  <a:effectLst/>
                  <a:uLnTx/>
                  <a:uFillTx/>
                  <a:latin typeface="Arial"/>
                  <a:ea typeface="+mn-ea"/>
                  <a:cs typeface="+mn-cs"/>
                </a:rPr>
                <a:t> predominantly alleviates splenomegaly and MF-associated symptoms, with modest survival benefit, but has limited impact on disease progression and underlying disease biology</a:t>
              </a:r>
            </a:p>
          </p:txBody>
        </p:sp>
        <p:sp>
          <p:nvSpPr>
            <p:cNvPr id="12" name="Oval 11">
              <a:extLst>
                <a:ext uri="{FF2B5EF4-FFF2-40B4-BE49-F238E27FC236}">
                  <a16:creationId xmlns:a16="http://schemas.microsoft.com/office/drawing/2014/main" id="{CD062E02-4C13-2335-55F4-522E0EE76A47}"/>
                </a:ext>
              </a:extLst>
            </p:cNvPr>
            <p:cNvSpPr/>
            <p:nvPr/>
          </p:nvSpPr>
          <p:spPr>
            <a:xfrm>
              <a:off x="833100" y="1831340"/>
              <a:ext cx="1083006" cy="1073269"/>
            </a:xfrm>
            <a:prstGeom prst="ellipse">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CDD589AC-4E19-E00C-8A19-9B216FEBF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353" y="1924028"/>
              <a:ext cx="838360" cy="887891"/>
            </a:xfrm>
            <a:prstGeom prst="rect">
              <a:avLst/>
            </a:prstGeom>
          </p:spPr>
        </p:pic>
        <p:grpSp>
          <p:nvGrpSpPr>
            <p:cNvPr id="19" name="Group 18">
              <a:extLst>
                <a:ext uri="{FF2B5EF4-FFF2-40B4-BE49-F238E27FC236}">
                  <a16:creationId xmlns:a16="http://schemas.microsoft.com/office/drawing/2014/main" id="{B87CB633-8C7A-055B-3169-620709DD0F22}"/>
                </a:ext>
              </a:extLst>
            </p:cNvPr>
            <p:cNvGrpSpPr/>
            <p:nvPr/>
          </p:nvGrpSpPr>
          <p:grpSpPr>
            <a:xfrm>
              <a:off x="1000951" y="4793272"/>
              <a:ext cx="753255" cy="826384"/>
              <a:chOff x="7680325" y="563563"/>
              <a:chExt cx="1143000" cy="1311275"/>
            </a:xfrm>
          </p:grpSpPr>
          <p:sp>
            <p:nvSpPr>
              <p:cNvPr id="20" name="Freeform 376">
                <a:extLst>
                  <a:ext uri="{FF2B5EF4-FFF2-40B4-BE49-F238E27FC236}">
                    <a16:creationId xmlns:a16="http://schemas.microsoft.com/office/drawing/2014/main" id="{8BC111CF-1163-7E22-4210-BC8D9EF94BA4}"/>
                  </a:ext>
                </a:extLst>
              </p:cNvPr>
              <p:cNvSpPr>
                <a:spLocks/>
              </p:cNvSpPr>
              <p:nvPr/>
            </p:nvSpPr>
            <p:spPr bwMode="auto">
              <a:xfrm>
                <a:off x="8083550" y="890588"/>
                <a:ext cx="461962" cy="446088"/>
              </a:xfrm>
              <a:custGeom>
                <a:avLst/>
                <a:gdLst>
                  <a:gd name="T0" fmla="*/ 115 w 123"/>
                  <a:gd name="T1" fmla="*/ 119 h 119"/>
                  <a:gd name="T2" fmla="*/ 114 w 123"/>
                  <a:gd name="T3" fmla="*/ 119 h 119"/>
                  <a:gd name="T4" fmla="*/ 34 w 123"/>
                  <a:gd name="T5" fmla="*/ 115 h 119"/>
                  <a:gd name="T6" fmla="*/ 1 w 123"/>
                  <a:gd name="T7" fmla="*/ 12 h 119"/>
                  <a:gd name="T8" fmla="*/ 6 w 123"/>
                  <a:gd name="T9" fmla="*/ 2 h 119"/>
                  <a:gd name="T10" fmla="*/ 16 w 123"/>
                  <a:gd name="T11" fmla="*/ 6 h 119"/>
                  <a:gd name="T12" fmla="*/ 54 w 123"/>
                  <a:gd name="T13" fmla="*/ 90 h 119"/>
                  <a:gd name="T14" fmla="*/ 116 w 123"/>
                  <a:gd name="T15" fmla="*/ 104 h 119"/>
                  <a:gd name="T16" fmla="*/ 122 w 123"/>
                  <a:gd name="T17" fmla="*/ 113 h 119"/>
                  <a:gd name="T18" fmla="*/ 115 w 123"/>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19">
                    <a:moveTo>
                      <a:pt x="115" y="119"/>
                    </a:moveTo>
                    <a:cubicBezTo>
                      <a:pt x="114" y="119"/>
                      <a:pt x="114" y="119"/>
                      <a:pt x="114" y="119"/>
                    </a:cubicBezTo>
                    <a:cubicBezTo>
                      <a:pt x="34" y="115"/>
                      <a:pt x="34" y="115"/>
                      <a:pt x="34" y="115"/>
                    </a:cubicBezTo>
                    <a:cubicBezTo>
                      <a:pt x="1" y="12"/>
                      <a:pt x="1" y="12"/>
                      <a:pt x="1" y="12"/>
                    </a:cubicBezTo>
                    <a:cubicBezTo>
                      <a:pt x="0" y="8"/>
                      <a:pt x="2" y="3"/>
                      <a:pt x="6" y="2"/>
                    </a:cubicBezTo>
                    <a:cubicBezTo>
                      <a:pt x="10" y="0"/>
                      <a:pt x="14" y="2"/>
                      <a:pt x="16" y="6"/>
                    </a:cubicBezTo>
                    <a:cubicBezTo>
                      <a:pt x="54" y="90"/>
                      <a:pt x="54" y="90"/>
                      <a:pt x="54" y="90"/>
                    </a:cubicBezTo>
                    <a:cubicBezTo>
                      <a:pt x="116" y="104"/>
                      <a:pt x="116" y="104"/>
                      <a:pt x="116" y="104"/>
                    </a:cubicBezTo>
                    <a:cubicBezTo>
                      <a:pt x="120" y="105"/>
                      <a:pt x="123" y="108"/>
                      <a:pt x="122" y="113"/>
                    </a:cubicBezTo>
                    <a:cubicBezTo>
                      <a:pt x="122" y="117"/>
                      <a:pt x="119" y="119"/>
                      <a:pt x="115" y="11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3" rIns="68564" bIns="3428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1B3A6B"/>
                  </a:solidFill>
                  <a:effectLst/>
                  <a:uLnTx/>
                  <a:uFillTx/>
                  <a:latin typeface="Arial"/>
                  <a:ea typeface="+mn-ea"/>
                  <a:cs typeface="+mn-cs"/>
                </a:endParaRPr>
              </a:p>
            </p:txBody>
          </p:sp>
          <p:sp>
            <p:nvSpPr>
              <p:cNvPr id="21" name="Freeform 377">
                <a:extLst>
                  <a:ext uri="{FF2B5EF4-FFF2-40B4-BE49-F238E27FC236}">
                    <a16:creationId xmlns:a16="http://schemas.microsoft.com/office/drawing/2014/main" id="{5AE932D6-475B-3171-ED01-C47C1C5A396C}"/>
                  </a:ext>
                </a:extLst>
              </p:cNvPr>
              <p:cNvSpPr>
                <a:spLocks/>
              </p:cNvSpPr>
              <p:nvPr/>
            </p:nvSpPr>
            <p:spPr bwMode="auto">
              <a:xfrm>
                <a:off x="7710488" y="563563"/>
                <a:ext cx="387350" cy="300038"/>
              </a:xfrm>
              <a:custGeom>
                <a:avLst/>
                <a:gdLst>
                  <a:gd name="T0" fmla="*/ 98 w 103"/>
                  <a:gd name="T1" fmla="*/ 17 h 80"/>
                  <a:gd name="T2" fmla="*/ 56 w 103"/>
                  <a:gd name="T3" fmla="*/ 44 h 80"/>
                  <a:gd name="T4" fmla="*/ 9 w 103"/>
                  <a:gd name="T5" fmla="*/ 73 h 80"/>
                  <a:gd name="T6" fmla="*/ 35 w 103"/>
                  <a:gd name="T7" fmla="*/ 16 h 80"/>
                  <a:gd name="T8" fmla="*/ 98 w 103"/>
                  <a:gd name="T9" fmla="*/ 17 h 80"/>
                </a:gdLst>
                <a:ahLst/>
                <a:cxnLst>
                  <a:cxn ang="0">
                    <a:pos x="T0" y="T1"/>
                  </a:cxn>
                  <a:cxn ang="0">
                    <a:pos x="T2" y="T3"/>
                  </a:cxn>
                  <a:cxn ang="0">
                    <a:pos x="T4" y="T5"/>
                  </a:cxn>
                  <a:cxn ang="0">
                    <a:pos x="T6" y="T7"/>
                  </a:cxn>
                  <a:cxn ang="0">
                    <a:pos x="T8" y="T9"/>
                  </a:cxn>
                </a:cxnLst>
                <a:rect l="0" t="0" r="r" b="b"/>
                <a:pathLst>
                  <a:path w="103" h="80">
                    <a:moveTo>
                      <a:pt x="98" y="17"/>
                    </a:moveTo>
                    <a:cubicBezTo>
                      <a:pt x="103" y="24"/>
                      <a:pt x="78" y="30"/>
                      <a:pt x="56" y="44"/>
                    </a:cubicBezTo>
                    <a:cubicBezTo>
                      <a:pt x="34" y="58"/>
                      <a:pt x="14" y="80"/>
                      <a:pt x="9" y="73"/>
                    </a:cubicBezTo>
                    <a:cubicBezTo>
                      <a:pt x="0" y="58"/>
                      <a:pt x="10" y="32"/>
                      <a:pt x="35" y="16"/>
                    </a:cubicBezTo>
                    <a:cubicBezTo>
                      <a:pt x="60" y="0"/>
                      <a:pt x="89" y="2"/>
                      <a:pt x="98" y="1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3" rIns="68564" bIns="3428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1B3A6B"/>
                  </a:solidFill>
                  <a:effectLst/>
                  <a:uLnTx/>
                  <a:uFillTx/>
                  <a:latin typeface="Arial"/>
                  <a:ea typeface="+mn-ea"/>
                  <a:cs typeface="+mn-cs"/>
                </a:endParaRPr>
              </a:p>
            </p:txBody>
          </p:sp>
          <p:sp>
            <p:nvSpPr>
              <p:cNvPr id="22" name="Freeform 378">
                <a:extLst>
                  <a:ext uri="{FF2B5EF4-FFF2-40B4-BE49-F238E27FC236}">
                    <a16:creationId xmlns:a16="http://schemas.microsoft.com/office/drawing/2014/main" id="{F6A370BE-643D-AE1F-44E4-C4C0B411FA02}"/>
                  </a:ext>
                </a:extLst>
              </p:cNvPr>
              <p:cNvSpPr>
                <a:spLocks/>
              </p:cNvSpPr>
              <p:nvPr/>
            </p:nvSpPr>
            <p:spPr bwMode="auto">
              <a:xfrm>
                <a:off x="8405813" y="563563"/>
                <a:ext cx="390525" cy="300038"/>
              </a:xfrm>
              <a:custGeom>
                <a:avLst/>
                <a:gdLst>
                  <a:gd name="T0" fmla="*/ 5 w 104"/>
                  <a:gd name="T1" fmla="*/ 17 h 80"/>
                  <a:gd name="T2" fmla="*/ 47 w 104"/>
                  <a:gd name="T3" fmla="*/ 44 h 80"/>
                  <a:gd name="T4" fmla="*/ 94 w 104"/>
                  <a:gd name="T5" fmla="*/ 73 h 80"/>
                  <a:gd name="T6" fmla="*/ 68 w 104"/>
                  <a:gd name="T7" fmla="*/ 16 h 80"/>
                  <a:gd name="T8" fmla="*/ 5 w 104"/>
                  <a:gd name="T9" fmla="*/ 17 h 80"/>
                </a:gdLst>
                <a:ahLst/>
                <a:cxnLst>
                  <a:cxn ang="0">
                    <a:pos x="T0" y="T1"/>
                  </a:cxn>
                  <a:cxn ang="0">
                    <a:pos x="T2" y="T3"/>
                  </a:cxn>
                  <a:cxn ang="0">
                    <a:pos x="T4" y="T5"/>
                  </a:cxn>
                  <a:cxn ang="0">
                    <a:pos x="T6" y="T7"/>
                  </a:cxn>
                  <a:cxn ang="0">
                    <a:pos x="T8" y="T9"/>
                  </a:cxn>
                </a:cxnLst>
                <a:rect l="0" t="0" r="r" b="b"/>
                <a:pathLst>
                  <a:path w="104" h="80">
                    <a:moveTo>
                      <a:pt x="5" y="17"/>
                    </a:moveTo>
                    <a:cubicBezTo>
                      <a:pt x="0" y="24"/>
                      <a:pt x="25" y="30"/>
                      <a:pt x="47" y="44"/>
                    </a:cubicBezTo>
                    <a:cubicBezTo>
                      <a:pt x="70" y="58"/>
                      <a:pt x="90" y="80"/>
                      <a:pt x="94" y="73"/>
                    </a:cubicBezTo>
                    <a:cubicBezTo>
                      <a:pt x="104" y="58"/>
                      <a:pt x="93" y="32"/>
                      <a:pt x="68" y="16"/>
                    </a:cubicBezTo>
                    <a:cubicBezTo>
                      <a:pt x="44" y="0"/>
                      <a:pt x="14" y="2"/>
                      <a:pt x="5" y="1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3" rIns="68564" bIns="3428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1B3A6B"/>
                  </a:solidFill>
                  <a:effectLst/>
                  <a:uLnTx/>
                  <a:uFillTx/>
                  <a:latin typeface="Arial"/>
                  <a:ea typeface="+mn-ea"/>
                  <a:cs typeface="+mn-cs"/>
                </a:endParaRPr>
              </a:p>
            </p:txBody>
          </p:sp>
          <p:sp>
            <p:nvSpPr>
              <p:cNvPr id="23" name="Freeform 379">
                <a:extLst>
                  <a:ext uri="{FF2B5EF4-FFF2-40B4-BE49-F238E27FC236}">
                    <a16:creationId xmlns:a16="http://schemas.microsoft.com/office/drawing/2014/main" id="{3A747D14-0660-E752-5B03-30510BED2D2D}"/>
                  </a:ext>
                </a:extLst>
              </p:cNvPr>
              <p:cNvSpPr>
                <a:spLocks noEditPoints="1"/>
              </p:cNvSpPr>
              <p:nvPr/>
            </p:nvSpPr>
            <p:spPr bwMode="auto">
              <a:xfrm>
                <a:off x="7680325" y="612775"/>
                <a:ext cx="1143000" cy="1262063"/>
              </a:xfrm>
              <a:custGeom>
                <a:avLst/>
                <a:gdLst>
                  <a:gd name="T0" fmla="*/ 163 w 304"/>
                  <a:gd name="T1" fmla="*/ 18 h 336"/>
                  <a:gd name="T2" fmla="*/ 163 w 304"/>
                  <a:gd name="T3" fmla="*/ 8 h 336"/>
                  <a:gd name="T4" fmla="*/ 155 w 304"/>
                  <a:gd name="T5" fmla="*/ 0 h 336"/>
                  <a:gd name="T6" fmla="*/ 149 w 304"/>
                  <a:gd name="T7" fmla="*/ 0 h 336"/>
                  <a:gd name="T8" fmla="*/ 141 w 304"/>
                  <a:gd name="T9" fmla="*/ 8 h 336"/>
                  <a:gd name="T10" fmla="*/ 141 w 304"/>
                  <a:gd name="T11" fmla="*/ 18 h 336"/>
                  <a:gd name="T12" fmla="*/ 0 w 304"/>
                  <a:gd name="T13" fmla="*/ 170 h 336"/>
                  <a:gd name="T14" fmla="*/ 69 w 304"/>
                  <a:gd name="T15" fmla="*/ 297 h 336"/>
                  <a:gd name="T16" fmla="*/ 53 w 304"/>
                  <a:gd name="T17" fmla="*/ 317 h 336"/>
                  <a:gd name="T18" fmla="*/ 55 w 304"/>
                  <a:gd name="T19" fmla="*/ 334 h 336"/>
                  <a:gd name="T20" fmla="*/ 62 w 304"/>
                  <a:gd name="T21" fmla="*/ 336 h 336"/>
                  <a:gd name="T22" fmla="*/ 71 w 304"/>
                  <a:gd name="T23" fmla="*/ 332 h 336"/>
                  <a:gd name="T24" fmla="*/ 90 w 304"/>
                  <a:gd name="T25" fmla="*/ 308 h 336"/>
                  <a:gd name="T26" fmla="*/ 152 w 304"/>
                  <a:gd name="T27" fmla="*/ 322 h 336"/>
                  <a:gd name="T28" fmla="*/ 215 w 304"/>
                  <a:gd name="T29" fmla="*/ 308 h 336"/>
                  <a:gd name="T30" fmla="*/ 233 w 304"/>
                  <a:gd name="T31" fmla="*/ 332 h 336"/>
                  <a:gd name="T32" fmla="*/ 242 w 304"/>
                  <a:gd name="T33" fmla="*/ 336 h 336"/>
                  <a:gd name="T34" fmla="*/ 249 w 304"/>
                  <a:gd name="T35" fmla="*/ 334 h 336"/>
                  <a:gd name="T36" fmla="*/ 251 w 304"/>
                  <a:gd name="T37" fmla="*/ 317 h 336"/>
                  <a:gd name="T38" fmla="*/ 235 w 304"/>
                  <a:gd name="T39" fmla="*/ 297 h 336"/>
                  <a:gd name="T40" fmla="*/ 304 w 304"/>
                  <a:gd name="T41" fmla="*/ 170 h 336"/>
                  <a:gd name="T42" fmla="*/ 163 w 304"/>
                  <a:gd name="T43" fmla="*/ 18 h 336"/>
                  <a:gd name="T44" fmla="*/ 152 w 304"/>
                  <a:gd name="T45" fmla="*/ 293 h 336"/>
                  <a:gd name="T46" fmla="*/ 29 w 304"/>
                  <a:gd name="T47" fmla="*/ 170 h 336"/>
                  <a:gd name="T48" fmla="*/ 152 w 304"/>
                  <a:gd name="T49" fmla="*/ 47 h 336"/>
                  <a:gd name="T50" fmla="*/ 275 w 304"/>
                  <a:gd name="T51" fmla="*/ 170 h 336"/>
                  <a:gd name="T52" fmla="*/ 152 w 304"/>
                  <a:gd name="T53" fmla="*/ 29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4" h="336">
                    <a:moveTo>
                      <a:pt x="163" y="18"/>
                    </a:moveTo>
                    <a:cubicBezTo>
                      <a:pt x="163" y="8"/>
                      <a:pt x="163" y="8"/>
                      <a:pt x="163" y="8"/>
                    </a:cubicBezTo>
                    <a:cubicBezTo>
                      <a:pt x="163" y="4"/>
                      <a:pt x="160" y="0"/>
                      <a:pt x="155" y="0"/>
                    </a:cubicBezTo>
                    <a:cubicBezTo>
                      <a:pt x="149" y="0"/>
                      <a:pt x="149" y="0"/>
                      <a:pt x="149" y="0"/>
                    </a:cubicBezTo>
                    <a:cubicBezTo>
                      <a:pt x="145" y="0"/>
                      <a:pt x="141" y="4"/>
                      <a:pt x="141" y="8"/>
                    </a:cubicBezTo>
                    <a:cubicBezTo>
                      <a:pt x="141" y="18"/>
                      <a:pt x="141" y="18"/>
                      <a:pt x="141" y="18"/>
                    </a:cubicBezTo>
                    <a:cubicBezTo>
                      <a:pt x="62" y="24"/>
                      <a:pt x="0" y="90"/>
                      <a:pt x="0" y="170"/>
                    </a:cubicBezTo>
                    <a:cubicBezTo>
                      <a:pt x="0" y="223"/>
                      <a:pt x="28" y="270"/>
                      <a:pt x="69" y="297"/>
                    </a:cubicBezTo>
                    <a:cubicBezTo>
                      <a:pt x="53" y="317"/>
                      <a:pt x="53" y="317"/>
                      <a:pt x="53" y="317"/>
                    </a:cubicBezTo>
                    <a:cubicBezTo>
                      <a:pt x="49" y="322"/>
                      <a:pt x="50" y="330"/>
                      <a:pt x="55" y="334"/>
                    </a:cubicBezTo>
                    <a:cubicBezTo>
                      <a:pt x="57" y="335"/>
                      <a:pt x="59" y="336"/>
                      <a:pt x="62" y="336"/>
                    </a:cubicBezTo>
                    <a:cubicBezTo>
                      <a:pt x="65" y="336"/>
                      <a:pt x="69" y="335"/>
                      <a:pt x="71" y="332"/>
                    </a:cubicBezTo>
                    <a:cubicBezTo>
                      <a:pt x="90" y="308"/>
                      <a:pt x="90" y="308"/>
                      <a:pt x="90" y="308"/>
                    </a:cubicBezTo>
                    <a:cubicBezTo>
                      <a:pt x="109" y="317"/>
                      <a:pt x="130" y="322"/>
                      <a:pt x="152" y="322"/>
                    </a:cubicBezTo>
                    <a:cubicBezTo>
                      <a:pt x="174" y="322"/>
                      <a:pt x="196" y="317"/>
                      <a:pt x="215" y="308"/>
                    </a:cubicBezTo>
                    <a:cubicBezTo>
                      <a:pt x="233" y="332"/>
                      <a:pt x="233" y="332"/>
                      <a:pt x="233" y="332"/>
                    </a:cubicBezTo>
                    <a:cubicBezTo>
                      <a:pt x="235" y="335"/>
                      <a:pt x="239" y="336"/>
                      <a:pt x="242" y="336"/>
                    </a:cubicBezTo>
                    <a:cubicBezTo>
                      <a:pt x="245" y="336"/>
                      <a:pt x="247" y="335"/>
                      <a:pt x="249" y="334"/>
                    </a:cubicBezTo>
                    <a:cubicBezTo>
                      <a:pt x="254" y="330"/>
                      <a:pt x="255" y="322"/>
                      <a:pt x="251" y="317"/>
                    </a:cubicBezTo>
                    <a:cubicBezTo>
                      <a:pt x="235" y="297"/>
                      <a:pt x="235" y="297"/>
                      <a:pt x="235" y="297"/>
                    </a:cubicBezTo>
                    <a:cubicBezTo>
                      <a:pt x="277" y="270"/>
                      <a:pt x="304" y="223"/>
                      <a:pt x="304" y="170"/>
                    </a:cubicBezTo>
                    <a:cubicBezTo>
                      <a:pt x="304" y="90"/>
                      <a:pt x="242" y="24"/>
                      <a:pt x="163" y="18"/>
                    </a:cubicBezTo>
                    <a:close/>
                    <a:moveTo>
                      <a:pt x="152" y="293"/>
                    </a:moveTo>
                    <a:cubicBezTo>
                      <a:pt x="84" y="293"/>
                      <a:pt x="29" y="238"/>
                      <a:pt x="29" y="170"/>
                    </a:cubicBezTo>
                    <a:cubicBezTo>
                      <a:pt x="29" y="102"/>
                      <a:pt x="84" y="47"/>
                      <a:pt x="152" y="47"/>
                    </a:cubicBezTo>
                    <a:cubicBezTo>
                      <a:pt x="220" y="47"/>
                      <a:pt x="275" y="102"/>
                      <a:pt x="275" y="170"/>
                    </a:cubicBezTo>
                    <a:cubicBezTo>
                      <a:pt x="275" y="238"/>
                      <a:pt x="220" y="293"/>
                      <a:pt x="152" y="29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3" rIns="68564" bIns="3428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1B3A6B"/>
                  </a:solidFill>
                  <a:effectLst/>
                  <a:uLnTx/>
                  <a:uFillTx/>
                  <a:latin typeface="Arial"/>
                  <a:ea typeface="+mn-ea"/>
                  <a:cs typeface="+mn-cs"/>
                </a:endParaRPr>
              </a:p>
            </p:txBody>
          </p:sp>
        </p:grpSp>
      </p:grpSp>
    </p:spTree>
    <p:extLst>
      <p:ext uri="{BB962C8B-B14F-4D97-AF65-F5344CB8AC3E}">
        <p14:creationId xmlns:p14="http://schemas.microsoft.com/office/powerpoint/2010/main" val="110783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8BD7-D7A4-0AF3-487B-8F08360DB8C1}"/>
              </a:ext>
            </a:extLst>
          </p:cNvPr>
          <p:cNvSpPr>
            <a:spLocks noGrp="1"/>
          </p:cNvSpPr>
          <p:nvPr>
            <p:ph type="title"/>
          </p:nvPr>
        </p:nvSpPr>
        <p:spPr>
          <a:xfrm>
            <a:off x="604838" y="439239"/>
            <a:ext cx="11168063" cy="470898"/>
          </a:xfrm>
        </p:spPr>
        <p:txBody>
          <a:bodyPr/>
          <a:lstStyle/>
          <a:p>
            <a:r>
              <a:rPr lang="en-US" noProof="0" dirty="0"/>
              <a:t>Addressing the limitations of </a:t>
            </a:r>
            <a:r>
              <a:rPr lang="en-US" noProof="0" dirty="0" err="1"/>
              <a:t>JAKi</a:t>
            </a:r>
            <a:r>
              <a:rPr lang="en-US" noProof="0" dirty="0"/>
              <a:t> monotherapy in MF</a:t>
            </a:r>
          </a:p>
        </p:txBody>
      </p:sp>
      <p:sp>
        <p:nvSpPr>
          <p:cNvPr id="3" name="Footer Placeholder 2">
            <a:extLst>
              <a:ext uri="{FF2B5EF4-FFF2-40B4-BE49-F238E27FC236}">
                <a16:creationId xmlns:a16="http://schemas.microsoft.com/office/drawing/2014/main" id="{CA03A80C-AC8C-BB24-44F0-7384D87C9ED7}"/>
              </a:ext>
            </a:extLst>
          </p:cNvPr>
          <p:cNvSpPr>
            <a:spLocks noGrp="1"/>
          </p:cNvSpPr>
          <p:nvPr>
            <p:ph type="ftr" sz="quarter" idx="11"/>
          </p:nvPr>
        </p:nvSpPr>
        <p:spPr>
          <a:xfrm>
            <a:off x="2190750" y="6171316"/>
            <a:ext cx="8986839" cy="373949"/>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MF, myelofibrosis; OS, overall survival; SVR, spleen volume response.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1. Gill H, et al. </a:t>
            </a:r>
            <a:r>
              <a:rPr kumimoji="0" lang="en-US" sz="900" b="0" i="1" u="none" strike="noStrike" kern="1200" cap="none" spc="0" normalizeH="0" baseline="0" noProof="0" dirty="0">
                <a:ln>
                  <a:noFill/>
                </a:ln>
                <a:solidFill>
                  <a:srgbClr val="1B3A6B"/>
                </a:solidFill>
                <a:effectLst/>
                <a:uLnTx/>
                <a:uFillTx/>
                <a:latin typeface="Arial"/>
                <a:ea typeface="+mn-ea"/>
                <a:cs typeface="+mn-cs"/>
              </a:rPr>
              <a:t>Hematology Am Soc Hematol Educ Program </a:t>
            </a:r>
            <a:r>
              <a:rPr kumimoji="0" lang="en-US" sz="900" b="0" i="0" u="none" strike="noStrike" kern="1200" cap="none" spc="0" normalizeH="0" baseline="0" noProof="0" dirty="0">
                <a:ln>
                  <a:noFill/>
                </a:ln>
                <a:solidFill>
                  <a:srgbClr val="1B3A6B"/>
                </a:solidFill>
                <a:effectLst/>
                <a:uLnTx/>
                <a:uFillTx/>
                <a:latin typeface="Arial"/>
                <a:ea typeface="+mn-ea"/>
                <a:cs typeface="+mn-cs"/>
              </a:rPr>
              <a:t>2023;1:667–675; 2. Rampal RK, et al. </a:t>
            </a:r>
            <a:r>
              <a:rPr kumimoji="0" lang="en-US" sz="900" b="0" i="1" u="none" strike="noStrike" kern="1200" cap="none" spc="0" normalizeH="0" baseline="0" noProof="0" dirty="0">
                <a:ln>
                  <a:noFill/>
                </a:ln>
                <a:solidFill>
                  <a:srgbClr val="1B3A6B"/>
                </a:solidFill>
                <a:effectLst/>
                <a:uLnTx/>
                <a:uFillTx/>
                <a:latin typeface="Arial"/>
                <a:ea typeface="+mn-ea"/>
                <a:cs typeface="+mn-cs"/>
              </a:rPr>
              <a:t>Nat Med </a:t>
            </a:r>
            <a:r>
              <a:rPr kumimoji="0" lang="en-US" sz="900" b="0" i="0" u="none" strike="noStrike" kern="1200" cap="none" spc="0" normalizeH="0" baseline="0" noProof="0" dirty="0">
                <a:ln>
                  <a:noFill/>
                </a:ln>
                <a:solidFill>
                  <a:srgbClr val="1B3A6B"/>
                </a:solidFill>
                <a:effectLst/>
                <a:uLnTx/>
                <a:uFillTx/>
                <a:latin typeface="Arial"/>
                <a:ea typeface="+mn-ea"/>
                <a:cs typeface="+mn-cs"/>
              </a:rPr>
              <a:t>2025;31:1531–1538;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3. Verstovsek S, et al. </a:t>
            </a:r>
            <a:r>
              <a:rPr kumimoji="0" lang="en-US" sz="900" b="0" i="1" u="none" strike="noStrike" kern="1200" cap="none" spc="0" normalizeH="0" baseline="0" noProof="0" dirty="0">
                <a:ln>
                  <a:noFill/>
                </a:ln>
                <a:solidFill>
                  <a:srgbClr val="1B3A6B"/>
                </a:solidFill>
                <a:effectLst/>
                <a:uLnTx/>
                <a:uFillTx/>
                <a:latin typeface="Arial"/>
                <a:ea typeface="+mn-ea"/>
                <a:cs typeface="+mn-cs"/>
              </a:rPr>
              <a:t>Cancer</a:t>
            </a:r>
            <a:r>
              <a:rPr kumimoji="0" lang="en-US" sz="900" b="0" i="0" u="none" strike="noStrike" kern="1200" cap="none" spc="0" normalizeH="0" baseline="0" noProof="0" dirty="0">
                <a:ln>
                  <a:noFill/>
                </a:ln>
                <a:solidFill>
                  <a:srgbClr val="1B3A6B"/>
                </a:solidFill>
                <a:effectLst/>
                <a:uLnTx/>
                <a:uFillTx/>
                <a:latin typeface="Arial"/>
                <a:ea typeface="+mn-ea"/>
                <a:cs typeface="+mn-cs"/>
              </a:rPr>
              <a:t> 2023;129:1681–1690; 4. Harrison CN, et al. </a:t>
            </a:r>
            <a:r>
              <a:rPr kumimoji="0" lang="en-US" sz="900" b="0" i="1" u="none" strike="noStrike" kern="1200" cap="none" spc="0" normalizeH="0" baseline="0" noProof="0" dirty="0">
                <a:ln>
                  <a:noFill/>
                </a:ln>
                <a:solidFill>
                  <a:srgbClr val="1B3A6B"/>
                </a:solidFill>
                <a:effectLst/>
                <a:uLnTx/>
                <a:uFillTx/>
                <a:latin typeface="Arial"/>
                <a:ea typeface="+mn-ea"/>
                <a:cs typeface="+mn-cs"/>
              </a:rPr>
              <a:t>Cancer</a:t>
            </a:r>
            <a:r>
              <a:rPr kumimoji="0" lang="en-US" sz="900" b="0" i="0" u="none" strike="noStrike" kern="1200" cap="none" spc="0" normalizeH="0" baseline="0" noProof="0" dirty="0">
                <a:ln>
                  <a:noFill/>
                </a:ln>
                <a:solidFill>
                  <a:srgbClr val="1B3A6B"/>
                </a:solidFill>
                <a:effectLst/>
                <a:uLnTx/>
                <a:uFillTx/>
                <a:latin typeface="Arial"/>
                <a:ea typeface="+mn-ea"/>
                <a:cs typeface="+mn-cs"/>
              </a:rPr>
              <a:t> 2024;130:2091–2097.</a:t>
            </a:r>
          </a:p>
        </p:txBody>
      </p:sp>
      <p:grpSp>
        <p:nvGrpSpPr>
          <p:cNvPr id="55" name="Group 54">
            <a:extLst>
              <a:ext uri="{FF2B5EF4-FFF2-40B4-BE49-F238E27FC236}">
                <a16:creationId xmlns:a16="http://schemas.microsoft.com/office/drawing/2014/main" id="{D8F45750-8591-A2B3-EBFA-494484150C1D}"/>
              </a:ext>
            </a:extLst>
          </p:cNvPr>
          <p:cNvGrpSpPr/>
          <p:nvPr/>
        </p:nvGrpSpPr>
        <p:grpSpPr>
          <a:xfrm>
            <a:off x="865071" y="1803400"/>
            <a:ext cx="10284104" cy="3779520"/>
            <a:chOff x="945208" y="1869440"/>
            <a:chExt cx="10284104" cy="3779520"/>
          </a:xfrm>
        </p:grpSpPr>
        <p:sp>
          <p:nvSpPr>
            <p:cNvPr id="7" name="Freeform 5">
              <a:extLst>
                <a:ext uri="{FF2B5EF4-FFF2-40B4-BE49-F238E27FC236}">
                  <a16:creationId xmlns:a16="http://schemas.microsoft.com/office/drawing/2014/main" id="{750B8D27-9993-A856-BBF3-97AE1ED00D32}"/>
                </a:ext>
              </a:extLst>
            </p:cNvPr>
            <p:cNvSpPr>
              <a:spLocks/>
            </p:cNvSpPr>
            <p:nvPr/>
          </p:nvSpPr>
          <p:spPr bwMode="auto">
            <a:xfrm>
              <a:off x="954246" y="1904386"/>
              <a:ext cx="2727981" cy="448920"/>
            </a:xfrm>
            <a:custGeom>
              <a:avLst/>
              <a:gdLst>
                <a:gd name="T0" fmla="*/ 657 w 657"/>
                <a:gd name="T1" fmla="*/ 56 h 113"/>
                <a:gd name="T2" fmla="*/ 601 w 657"/>
                <a:gd name="T3" fmla="*/ 113 h 113"/>
                <a:gd name="T4" fmla="*/ 57 w 657"/>
                <a:gd name="T5" fmla="*/ 113 h 113"/>
                <a:gd name="T6" fmla="*/ 0 w 657"/>
                <a:gd name="T7" fmla="*/ 56 h 113"/>
                <a:gd name="T8" fmla="*/ 0 w 657"/>
                <a:gd name="T9" fmla="*/ 56 h 113"/>
                <a:gd name="T10" fmla="*/ 57 w 657"/>
                <a:gd name="T11" fmla="*/ 0 h 113"/>
                <a:gd name="T12" fmla="*/ 601 w 657"/>
                <a:gd name="T13" fmla="*/ 0 h 113"/>
                <a:gd name="T14" fmla="*/ 657 w 657"/>
                <a:gd name="T15" fmla="*/ 56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7" h="113">
                  <a:moveTo>
                    <a:pt x="657" y="56"/>
                  </a:moveTo>
                  <a:cubicBezTo>
                    <a:pt x="657" y="88"/>
                    <a:pt x="632" y="113"/>
                    <a:pt x="601" y="113"/>
                  </a:cubicBezTo>
                  <a:cubicBezTo>
                    <a:pt x="57" y="113"/>
                    <a:pt x="57" y="113"/>
                    <a:pt x="57" y="113"/>
                  </a:cubicBezTo>
                  <a:cubicBezTo>
                    <a:pt x="25" y="113"/>
                    <a:pt x="0" y="88"/>
                    <a:pt x="0" y="56"/>
                  </a:cubicBezTo>
                  <a:cubicBezTo>
                    <a:pt x="0" y="56"/>
                    <a:pt x="0" y="56"/>
                    <a:pt x="0" y="56"/>
                  </a:cubicBezTo>
                  <a:cubicBezTo>
                    <a:pt x="0" y="25"/>
                    <a:pt x="25" y="0"/>
                    <a:pt x="57" y="0"/>
                  </a:cubicBezTo>
                  <a:cubicBezTo>
                    <a:pt x="601" y="0"/>
                    <a:pt x="601" y="0"/>
                    <a:pt x="601" y="0"/>
                  </a:cubicBezTo>
                  <a:cubicBezTo>
                    <a:pt x="632" y="0"/>
                    <a:pt x="657" y="25"/>
                    <a:pt x="657"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8" name="Freeform 104">
              <a:extLst>
                <a:ext uri="{FF2B5EF4-FFF2-40B4-BE49-F238E27FC236}">
                  <a16:creationId xmlns:a16="http://schemas.microsoft.com/office/drawing/2014/main" id="{905A7400-20CA-A41C-7494-C28076DD8EB2}"/>
                </a:ext>
              </a:extLst>
            </p:cNvPr>
            <p:cNvSpPr>
              <a:spLocks/>
            </p:cNvSpPr>
            <p:nvPr/>
          </p:nvSpPr>
          <p:spPr bwMode="auto">
            <a:xfrm>
              <a:off x="954246" y="5162406"/>
              <a:ext cx="2727981" cy="448920"/>
            </a:xfrm>
            <a:custGeom>
              <a:avLst/>
              <a:gdLst>
                <a:gd name="T0" fmla="*/ 657 w 657"/>
                <a:gd name="T1" fmla="*/ 56 h 113"/>
                <a:gd name="T2" fmla="*/ 601 w 657"/>
                <a:gd name="T3" fmla="*/ 113 h 113"/>
                <a:gd name="T4" fmla="*/ 57 w 657"/>
                <a:gd name="T5" fmla="*/ 113 h 113"/>
                <a:gd name="T6" fmla="*/ 0 w 657"/>
                <a:gd name="T7" fmla="*/ 56 h 113"/>
                <a:gd name="T8" fmla="*/ 0 w 657"/>
                <a:gd name="T9" fmla="*/ 56 h 113"/>
                <a:gd name="T10" fmla="*/ 57 w 657"/>
                <a:gd name="T11" fmla="*/ 0 h 113"/>
                <a:gd name="T12" fmla="*/ 601 w 657"/>
                <a:gd name="T13" fmla="*/ 0 h 113"/>
                <a:gd name="T14" fmla="*/ 657 w 657"/>
                <a:gd name="T15" fmla="*/ 56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7" h="113">
                  <a:moveTo>
                    <a:pt x="657" y="56"/>
                  </a:moveTo>
                  <a:cubicBezTo>
                    <a:pt x="657" y="88"/>
                    <a:pt x="632" y="113"/>
                    <a:pt x="601" y="113"/>
                  </a:cubicBezTo>
                  <a:cubicBezTo>
                    <a:pt x="57" y="113"/>
                    <a:pt x="57" y="113"/>
                    <a:pt x="57" y="113"/>
                  </a:cubicBezTo>
                  <a:cubicBezTo>
                    <a:pt x="25" y="113"/>
                    <a:pt x="0" y="88"/>
                    <a:pt x="0" y="56"/>
                  </a:cubicBezTo>
                  <a:cubicBezTo>
                    <a:pt x="0" y="56"/>
                    <a:pt x="0" y="56"/>
                    <a:pt x="0" y="56"/>
                  </a:cubicBezTo>
                  <a:cubicBezTo>
                    <a:pt x="0" y="25"/>
                    <a:pt x="25" y="0"/>
                    <a:pt x="57" y="0"/>
                  </a:cubicBezTo>
                  <a:cubicBezTo>
                    <a:pt x="601" y="0"/>
                    <a:pt x="601" y="0"/>
                    <a:pt x="601" y="0"/>
                  </a:cubicBezTo>
                  <a:cubicBezTo>
                    <a:pt x="632" y="0"/>
                    <a:pt x="657" y="25"/>
                    <a:pt x="657" y="5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9" name="Freeform 203">
              <a:extLst>
                <a:ext uri="{FF2B5EF4-FFF2-40B4-BE49-F238E27FC236}">
                  <a16:creationId xmlns:a16="http://schemas.microsoft.com/office/drawing/2014/main" id="{6585CA26-79B5-74A9-F2E6-4864442215EC}"/>
                </a:ext>
              </a:extLst>
            </p:cNvPr>
            <p:cNvSpPr>
              <a:spLocks/>
            </p:cNvSpPr>
            <p:nvPr/>
          </p:nvSpPr>
          <p:spPr bwMode="auto">
            <a:xfrm>
              <a:off x="8498515" y="1904386"/>
              <a:ext cx="2730797" cy="448920"/>
            </a:xfrm>
            <a:custGeom>
              <a:avLst/>
              <a:gdLst>
                <a:gd name="T0" fmla="*/ 658 w 658"/>
                <a:gd name="T1" fmla="*/ 56 h 113"/>
                <a:gd name="T2" fmla="*/ 601 w 658"/>
                <a:gd name="T3" fmla="*/ 113 h 113"/>
                <a:gd name="T4" fmla="*/ 57 w 658"/>
                <a:gd name="T5" fmla="*/ 113 h 113"/>
                <a:gd name="T6" fmla="*/ 0 w 658"/>
                <a:gd name="T7" fmla="*/ 56 h 113"/>
                <a:gd name="T8" fmla="*/ 0 w 658"/>
                <a:gd name="T9" fmla="*/ 56 h 113"/>
                <a:gd name="T10" fmla="*/ 57 w 658"/>
                <a:gd name="T11" fmla="*/ 0 h 113"/>
                <a:gd name="T12" fmla="*/ 601 w 658"/>
                <a:gd name="T13" fmla="*/ 0 h 113"/>
                <a:gd name="T14" fmla="*/ 658 w 658"/>
                <a:gd name="T15" fmla="*/ 56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113">
                  <a:moveTo>
                    <a:pt x="658" y="56"/>
                  </a:moveTo>
                  <a:cubicBezTo>
                    <a:pt x="658" y="88"/>
                    <a:pt x="632" y="113"/>
                    <a:pt x="601" y="113"/>
                  </a:cubicBezTo>
                  <a:cubicBezTo>
                    <a:pt x="57" y="113"/>
                    <a:pt x="57" y="113"/>
                    <a:pt x="57" y="113"/>
                  </a:cubicBezTo>
                  <a:cubicBezTo>
                    <a:pt x="25" y="113"/>
                    <a:pt x="0" y="88"/>
                    <a:pt x="0" y="56"/>
                  </a:cubicBezTo>
                  <a:cubicBezTo>
                    <a:pt x="0" y="56"/>
                    <a:pt x="0" y="56"/>
                    <a:pt x="0" y="56"/>
                  </a:cubicBezTo>
                  <a:cubicBezTo>
                    <a:pt x="0" y="25"/>
                    <a:pt x="25" y="0"/>
                    <a:pt x="57" y="0"/>
                  </a:cubicBezTo>
                  <a:cubicBezTo>
                    <a:pt x="601" y="0"/>
                    <a:pt x="601" y="0"/>
                    <a:pt x="601" y="0"/>
                  </a:cubicBezTo>
                  <a:cubicBezTo>
                    <a:pt x="632" y="0"/>
                    <a:pt x="658" y="25"/>
                    <a:pt x="658" y="5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0" name="Freeform 303">
              <a:extLst>
                <a:ext uri="{FF2B5EF4-FFF2-40B4-BE49-F238E27FC236}">
                  <a16:creationId xmlns:a16="http://schemas.microsoft.com/office/drawing/2014/main" id="{50CC78DD-C0F6-D29B-90A8-5B9E71796B7A}"/>
                </a:ext>
              </a:extLst>
            </p:cNvPr>
            <p:cNvSpPr>
              <a:spLocks/>
            </p:cNvSpPr>
            <p:nvPr/>
          </p:nvSpPr>
          <p:spPr bwMode="auto">
            <a:xfrm>
              <a:off x="8498515" y="5162408"/>
              <a:ext cx="2730797" cy="448920"/>
            </a:xfrm>
            <a:custGeom>
              <a:avLst/>
              <a:gdLst>
                <a:gd name="T0" fmla="*/ 658 w 658"/>
                <a:gd name="T1" fmla="*/ 56 h 113"/>
                <a:gd name="T2" fmla="*/ 601 w 658"/>
                <a:gd name="T3" fmla="*/ 113 h 113"/>
                <a:gd name="T4" fmla="*/ 57 w 658"/>
                <a:gd name="T5" fmla="*/ 113 h 113"/>
                <a:gd name="T6" fmla="*/ 0 w 658"/>
                <a:gd name="T7" fmla="*/ 56 h 113"/>
                <a:gd name="T8" fmla="*/ 0 w 658"/>
                <a:gd name="T9" fmla="*/ 56 h 113"/>
                <a:gd name="T10" fmla="*/ 57 w 658"/>
                <a:gd name="T11" fmla="*/ 0 h 113"/>
                <a:gd name="T12" fmla="*/ 601 w 658"/>
                <a:gd name="T13" fmla="*/ 0 h 113"/>
                <a:gd name="T14" fmla="*/ 658 w 658"/>
                <a:gd name="T15" fmla="*/ 56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113">
                  <a:moveTo>
                    <a:pt x="658" y="56"/>
                  </a:moveTo>
                  <a:cubicBezTo>
                    <a:pt x="658" y="88"/>
                    <a:pt x="632" y="113"/>
                    <a:pt x="601" y="113"/>
                  </a:cubicBezTo>
                  <a:cubicBezTo>
                    <a:pt x="57" y="113"/>
                    <a:pt x="57" y="113"/>
                    <a:pt x="57" y="113"/>
                  </a:cubicBezTo>
                  <a:cubicBezTo>
                    <a:pt x="25" y="113"/>
                    <a:pt x="0" y="88"/>
                    <a:pt x="0" y="56"/>
                  </a:cubicBezTo>
                  <a:cubicBezTo>
                    <a:pt x="0" y="56"/>
                    <a:pt x="0" y="56"/>
                    <a:pt x="0" y="56"/>
                  </a:cubicBezTo>
                  <a:cubicBezTo>
                    <a:pt x="0" y="25"/>
                    <a:pt x="25" y="0"/>
                    <a:pt x="57" y="0"/>
                  </a:cubicBezTo>
                  <a:cubicBezTo>
                    <a:pt x="601" y="0"/>
                    <a:pt x="601" y="0"/>
                    <a:pt x="601" y="0"/>
                  </a:cubicBezTo>
                  <a:cubicBezTo>
                    <a:pt x="632" y="0"/>
                    <a:pt x="658" y="25"/>
                    <a:pt x="658" y="5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1" name="Freeform 402">
              <a:extLst>
                <a:ext uri="{FF2B5EF4-FFF2-40B4-BE49-F238E27FC236}">
                  <a16:creationId xmlns:a16="http://schemas.microsoft.com/office/drawing/2014/main" id="{E270B72E-46A3-E585-B60A-78989B8B1BB0}"/>
                </a:ext>
              </a:extLst>
            </p:cNvPr>
            <p:cNvSpPr>
              <a:spLocks/>
            </p:cNvSpPr>
            <p:nvPr/>
          </p:nvSpPr>
          <p:spPr bwMode="auto">
            <a:xfrm>
              <a:off x="6212833" y="3869414"/>
              <a:ext cx="1489270" cy="1424712"/>
            </a:xfrm>
            <a:custGeom>
              <a:avLst/>
              <a:gdLst>
                <a:gd name="T0" fmla="*/ 0 w 359"/>
                <a:gd name="T1" fmla="*/ 266 h 359"/>
                <a:gd name="T2" fmla="*/ 266 w 359"/>
                <a:gd name="T3" fmla="*/ 0 h 359"/>
                <a:gd name="T4" fmla="*/ 334 w 359"/>
                <a:gd name="T5" fmla="*/ 0 h 359"/>
                <a:gd name="T6" fmla="*/ 359 w 359"/>
                <a:gd name="T7" fmla="*/ 0 h 359"/>
                <a:gd name="T8" fmla="*/ 0 w 359"/>
                <a:gd name="T9" fmla="*/ 359 h 359"/>
                <a:gd name="T10" fmla="*/ 0 w 359"/>
                <a:gd name="T11" fmla="*/ 266 h 359"/>
              </a:gdLst>
              <a:ahLst/>
              <a:cxnLst>
                <a:cxn ang="0">
                  <a:pos x="T0" y="T1"/>
                </a:cxn>
                <a:cxn ang="0">
                  <a:pos x="T2" y="T3"/>
                </a:cxn>
                <a:cxn ang="0">
                  <a:pos x="T4" y="T5"/>
                </a:cxn>
                <a:cxn ang="0">
                  <a:pos x="T6" y="T7"/>
                </a:cxn>
                <a:cxn ang="0">
                  <a:pos x="T8" y="T9"/>
                </a:cxn>
                <a:cxn ang="0">
                  <a:pos x="T10" y="T11"/>
                </a:cxn>
              </a:cxnLst>
              <a:rect l="0" t="0" r="r" b="b"/>
              <a:pathLst>
                <a:path w="359" h="359">
                  <a:moveTo>
                    <a:pt x="0" y="266"/>
                  </a:moveTo>
                  <a:cubicBezTo>
                    <a:pt x="141" y="253"/>
                    <a:pt x="253" y="141"/>
                    <a:pt x="266" y="0"/>
                  </a:cubicBezTo>
                  <a:cubicBezTo>
                    <a:pt x="334" y="0"/>
                    <a:pt x="334" y="0"/>
                    <a:pt x="334" y="0"/>
                  </a:cubicBezTo>
                  <a:cubicBezTo>
                    <a:pt x="359" y="0"/>
                    <a:pt x="359" y="0"/>
                    <a:pt x="359" y="0"/>
                  </a:cubicBezTo>
                  <a:cubicBezTo>
                    <a:pt x="345" y="192"/>
                    <a:pt x="192" y="345"/>
                    <a:pt x="0" y="359"/>
                  </a:cubicBezTo>
                  <a:lnTo>
                    <a:pt x="0" y="266"/>
                  </a:lnTo>
                  <a:close/>
                </a:path>
              </a:pathLst>
            </a:custGeom>
            <a:solidFill>
              <a:schemeClr val="accent3"/>
            </a:solidFill>
            <a:ln w="19050"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2" name="Freeform 403">
              <a:extLst>
                <a:ext uri="{FF2B5EF4-FFF2-40B4-BE49-F238E27FC236}">
                  <a16:creationId xmlns:a16="http://schemas.microsoft.com/office/drawing/2014/main" id="{A04BC61A-FD4A-189C-BBB9-771B61D624E3}"/>
                </a:ext>
              </a:extLst>
            </p:cNvPr>
            <p:cNvSpPr>
              <a:spLocks/>
            </p:cNvSpPr>
            <p:nvPr/>
          </p:nvSpPr>
          <p:spPr bwMode="auto">
            <a:xfrm>
              <a:off x="4489898" y="2221587"/>
              <a:ext cx="1486454" cy="1422026"/>
            </a:xfrm>
            <a:custGeom>
              <a:avLst/>
              <a:gdLst>
                <a:gd name="T0" fmla="*/ 358 w 358"/>
                <a:gd name="T1" fmla="*/ 0 h 358"/>
                <a:gd name="T2" fmla="*/ 0 w 358"/>
                <a:gd name="T3" fmla="*/ 358 h 358"/>
                <a:gd name="T4" fmla="*/ 24 w 358"/>
                <a:gd name="T5" fmla="*/ 358 h 358"/>
                <a:gd name="T6" fmla="*/ 92 w 358"/>
                <a:gd name="T7" fmla="*/ 358 h 358"/>
                <a:gd name="T8" fmla="*/ 358 w 358"/>
                <a:gd name="T9" fmla="*/ 92 h 358"/>
                <a:gd name="T10" fmla="*/ 358 w 358"/>
                <a:gd name="T11" fmla="*/ 0 h 358"/>
              </a:gdLst>
              <a:ahLst/>
              <a:cxnLst>
                <a:cxn ang="0">
                  <a:pos x="T0" y="T1"/>
                </a:cxn>
                <a:cxn ang="0">
                  <a:pos x="T2" y="T3"/>
                </a:cxn>
                <a:cxn ang="0">
                  <a:pos x="T4" y="T5"/>
                </a:cxn>
                <a:cxn ang="0">
                  <a:pos x="T6" y="T7"/>
                </a:cxn>
                <a:cxn ang="0">
                  <a:pos x="T8" y="T9"/>
                </a:cxn>
                <a:cxn ang="0">
                  <a:pos x="T10" y="T11"/>
                </a:cxn>
              </a:cxnLst>
              <a:rect l="0" t="0" r="r" b="b"/>
              <a:pathLst>
                <a:path w="358" h="358">
                  <a:moveTo>
                    <a:pt x="358" y="0"/>
                  </a:moveTo>
                  <a:cubicBezTo>
                    <a:pt x="167" y="14"/>
                    <a:pt x="14" y="167"/>
                    <a:pt x="0" y="358"/>
                  </a:cubicBezTo>
                  <a:cubicBezTo>
                    <a:pt x="24" y="358"/>
                    <a:pt x="24" y="358"/>
                    <a:pt x="24" y="358"/>
                  </a:cubicBezTo>
                  <a:cubicBezTo>
                    <a:pt x="92" y="358"/>
                    <a:pt x="92" y="358"/>
                    <a:pt x="92" y="358"/>
                  </a:cubicBezTo>
                  <a:cubicBezTo>
                    <a:pt x="106" y="218"/>
                    <a:pt x="217" y="106"/>
                    <a:pt x="358" y="92"/>
                  </a:cubicBezTo>
                  <a:lnTo>
                    <a:pt x="358" y="0"/>
                  </a:lnTo>
                  <a:close/>
                </a:path>
              </a:pathLst>
            </a:custGeom>
            <a:solidFill>
              <a:schemeClr val="accent2"/>
            </a:solid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3" name="Freeform 404">
              <a:extLst>
                <a:ext uri="{FF2B5EF4-FFF2-40B4-BE49-F238E27FC236}">
                  <a16:creationId xmlns:a16="http://schemas.microsoft.com/office/drawing/2014/main" id="{E305FD67-B171-3A57-8DAF-A081489C9153}"/>
                </a:ext>
              </a:extLst>
            </p:cNvPr>
            <p:cNvSpPr>
              <a:spLocks/>
            </p:cNvSpPr>
            <p:nvPr/>
          </p:nvSpPr>
          <p:spPr bwMode="auto">
            <a:xfrm>
              <a:off x="6212833" y="2221587"/>
              <a:ext cx="1489270" cy="1422026"/>
            </a:xfrm>
            <a:custGeom>
              <a:avLst/>
              <a:gdLst>
                <a:gd name="T0" fmla="*/ 0 w 359"/>
                <a:gd name="T1" fmla="*/ 92 h 358"/>
                <a:gd name="T2" fmla="*/ 266 w 359"/>
                <a:gd name="T3" fmla="*/ 358 h 358"/>
                <a:gd name="T4" fmla="*/ 334 w 359"/>
                <a:gd name="T5" fmla="*/ 358 h 358"/>
                <a:gd name="T6" fmla="*/ 359 w 359"/>
                <a:gd name="T7" fmla="*/ 358 h 358"/>
                <a:gd name="T8" fmla="*/ 0 w 359"/>
                <a:gd name="T9" fmla="*/ 0 h 358"/>
                <a:gd name="T10" fmla="*/ 0 w 359"/>
                <a:gd name="T11" fmla="*/ 92 h 358"/>
              </a:gdLst>
              <a:ahLst/>
              <a:cxnLst>
                <a:cxn ang="0">
                  <a:pos x="T0" y="T1"/>
                </a:cxn>
                <a:cxn ang="0">
                  <a:pos x="T2" y="T3"/>
                </a:cxn>
                <a:cxn ang="0">
                  <a:pos x="T4" y="T5"/>
                </a:cxn>
                <a:cxn ang="0">
                  <a:pos x="T6" y="T7"/>
                </a:cxn>
                <a:cxn ang="0">
                  <a:pos x="T8" y="T9"/>
                </a:cxn>
                <a:cxn ang="0">
                  <a:pos x="T10" y="T11"/>
                </a:cxn>
              </a:cxnLst>
              <a:rect l="0" t="0" r="r" b="b"/>
              <a:pathLst>
                <a:path w="359" h="358">
                  <a:moveTo>
                    <a:pt x="0" y="92"/>
                  </a:moveTo>
                  <a:cubicBezTo>
                    <a:pt x="141" y="106"/>
                    <a:pt x="253" y="218"/>
                    <a:pt x="266" y="358"/>
                  </a:cubicBezTo>
                  <a:cubicBezTo>
                    <a:pt x="334" y="358"/>
                    <a:pt x="334" y="358"/>
                    <a:pt x="334" y="358"/>
                  </a:cubicBezTo>
                  <a:cubicBezTo>
                    <a:pt x="359" y="358"/>
                    <a:pt x="359" y="358"/>
                    <a:pt x="359" y="358"/>
                  </a:cubicBezTo>
                  <a:cubicBezTo>
                    <a:pt x="345" y="167"/>
                    <a:pt x="192" y="14"/>
                    <a:pt x="0" y="0"/>
                  </a:cubicBezTo>
                  <a:lnTo>
                    <a:pt x="0" y="92"/>
                  </a:lnTo>
                  <a:close/>
                </a:path>
              </a:pathLst>
            </a:custGeom>
            <a:solidFill>
              <a:schemeClr val="accent5"/>
            </a:solidFill>
            <a:ln w="190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4" name="Freeform 405">
              <a:extLst>
                <a:ext uri="{FF2B5EF4-FFF2-40B4-BE49-F238E27FC236}">
                  <a16:creationId xmlns:a16="http://schemas.microsoft.com/office/drawing/2014/main" id="{A0AEE147-6D8E-C74D-5140-3E04702A9577}"/>
                </a:ext>
              </a:extLst>
            </p:cNvPr>
            <p:cNvSpPr>
              <a:spLocks/>
            </p:cNvSpPr>
            <p:nvPr/>
          </p:nvSpPr>
          <p:spPr bwMode="auto">
            <a:xfrm>
              <a:off x="4489898" y="3869414"/>
              <a:ext cx="1486454" cy="1424712"/>
            </a:xfrm>
            <a:custGeom>
              <a:avLst/>
              <a:gdLst>
                <a:gd name="T0" fmla="*/ 358 w 358"/>
                <a:gd name="T1" fmla="*/ 266 h 359"/>
                <a:gd name="T2" fmla="*/ 92 w 358"/>
                <a:gd name="T3" fmla="*/ 0 h 359"/>
                <a:gd name="T4" fmla="*/ 24 w 358"/>
                <a:gd name="T5" fmla="*/ 0 h 359"/>
                <a:gd name="T6" fmla="*/ 0 w 358"/>
                <a:gd name="T7" fmla="*/ 0 h 359"/>
                <a:gd name="T8" fmla="*/ 358 w 358"/>
                <a:gd name="T9" fmla="*/ 359 h 359"/>
                <a:gd name="T10" fmla="*/ 358 w 358"/>
                <a:gd name="T11" fmla="*/ 266 h 359"/>
              </a:gdLst>
              <a:ahLst/>
              <a:cxnLst>
                <a:cxn ang="0">
                  <a:pos x="T0" y="T1"/>
                </a:cxn>
                <a:cxn ang="0">
                  <a:pos x="T2" y="T3"/>
                </a:cxn>
                <a:cxn ang="0">
                  <a:pos x="T4" y="T5"/>
                </a:cxn>
                <a:cxn ang="0">
                  <a:pos x="T6" y="T7"/>
                </a:cxn>
                <a:cxn ang="0">
                  <a:pos x="T8" y="T9"/>
                </a:cxn>
                <a:cxn ang="0">
                  <a:pos x="T10" y="T11"/>
                </a:cxn>
              </a:cxnLst>
              <a:rect l="0" t="0" r="r" b="b"/>
              <a:pathLst>
                <a:path w="358" h="359">
                  <a:moveTo>
                    <a:pt x="358" y="266"/>
                  </a:moveTo>
                  <a:cubicBezTo>
                    <a:pt x="217" y="253"/>
                    <a:pt x="106" y="141"/>
                    <a:pt x="92" y="0"/>
                  </a:cubicBezTo>
                  <a:cubicBezTo>
                    <a:pt x="24" y="0"/>
                    <a:pt x="24" y="0"/>
                    <a:pt x="24" y="0"/>
                  </a:cubicBezTo>
                  <a:cubicBezTo>
                    <a:pt x="0" y="0"/>
                    <a:pt x="0" y="0"/>
                    <a:pt x="0" y="0"/>
                  </a:cubicBezTo>
                  <a:cubicBezTo>
                    <a:pt x="14" y="192"/>
                    <a:pt x="167" y="345"/>
                    <a:pt x="358" y="359"/>
                  </a:cubicBezTo>
                  <a:lnTo>
                    <a:pt x="358" y="266"/>
                  </a:lnTo>
                  <a:close/>
                </a:path>
              </a:pathLst>
            </a:custGeom>
            <a:solidFill>
              <a:schemeClr val="accent4"/>
            </a:solid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5" name="Freeform 407">
              <a:extLst>
                <a:ext uri="{FF2B5EF4-FFF2-40B4-BE49-F238E27FC236}">
                  <a16:creationId xmlns:a16="http://schemas.microsoft.com/office/drawing/2014/main" id="{8F682557-CC35-110F-942E-289797EAB05F}"/>
                </a:ext>
              </a:extLst>
            </p:cNvPr>
            <p:cNvSpPr>
              <a:spLocks noEditPoints="1"/>
            </p:cNvSpPr>
            <p:nvPr/>
          </p:nvSpPr>
          <p:spPr bwMode="auto">
            <a:xfrm>
              <a:off x="3726964" y="2127501"/>
              <a:ext cx="965632" cy="293007"/>
            </a:xfrm>
            <a:custGeom>
              <a:avLst/>
              <a:gdLst>
                <a:gd name="T0" fmla="*/ 343 w 343"/>
                <a:gd name="T1" fmla="*/ 109 h 109"/>
                <a:gd name="T2" fmla="*/ 336 w 343"/>
                <a:gd name="T3" fmla="*/ 100 h 109"/>
                <a:gd name="T4" fmla="*/ 327 w 343"/>
                <a:gd name="T5" fmla="*/ 91 h 109"/>
                <a:gd name="T6" fmla="*/ 318 w 343"/>
                <a:gd name="T7" fmla="*/ 84 h 109"/>
                <a:gd name="T8" fmla="*/ 311 w 343"/>
                <a:gd name="T9" fmla="*/ 75 h 109"/>
                <a:gd name="T10" fmla="*/ 302 w 343"/>
                <a:gd name="T11" fmla="*/ 66 h 109"/>
                <a:gd name="T12" fmla="*/ 293 w 343"/>
                <a:gd name="T13" fmla="*/ 59 h 109"/>
                <a:gd name="T14" fmla="*/ 286 w 343"/>
                <a:gd name="T15" fmla="*/ 50 h 109"/>
                <a:gd name="T16" fmla="*/ 277 w 343"/>
                <a:gd name="T17" fmla="*/ 41 h 109"/>
                <a:gd name="T18" fmla="*/ 268 w 343"/>
                <a:gd name="T19" fmla="*/ 34 h 109"/>
                <a:gd name="T20" fmla="*/ 261 w 343"/>
                <a:gd name="T21" fmla="*/ 25 h 109"/>
                <a:gd name="T22" fmla="*/ 252 w 343"/>
                <a:gd name="T23" fmla="*/ 16 h 109"/>
                <a:gd name="T24" fmla="*/ 243 w 343"/>
                <a:gd name="T25" fmla="*/ 9 h 109"/>
                <a:gd name="T26" fmla="*/ 235 w 343"/>
                <a:gd name="T27" fmla="*/ 0 h 109"/>
                <a:gd name="T28" fmla="*/ 235 w 343"/>
                <a:gd name="T29" fmla="*/ 0 h 109"/>
                <a:gd name="T30" fmla="*/ 224 w 343"/>
                <a:gd name="T31" fmla="*/ 0 h 109"/>
                <a:gd name="T32" fmla="*/ 212 w 343"/>
                <a:gd name="T33" fmla="*/ 0 h 109"/>
                <a:gd name="T34" fmla="*/ 200 w 343"/>
                <a:gd name="T35" fmla="*/ 0 h 109"/>
                <a:gd name="T36" fmla="*/ 188 w 343"/>
                <a:gd name="T37" fmla="*/ 0 h 109"/>
                <a:gd name="T38" fmla="*/ 176 w 343"/>
                <a:gd name="T39" fmla="*/ 0 h 109"/>
                <a:gd name="T40" fmla="*/ 165 w 343"/>
                <a:gd name="T41" fmla="*/ 0 h 109"/>
                <a:gd name="T42" fmla="*/ 153 w 343"/>
                <a:gd name="T43" fmla="*/ 0 h 109"/>
                <a:gd name="T44" fmla="*/ 141 w 343"/>
                <a:gd name="T45" fmla="*/ 0 h 109"/>
                <a:gd name="T46" fmla="*/ 129 w 343"/>
                <a:gd name="T47" fmla="*/ 0 h 109"/>
                <a:gd name="T48" fmla="*/ 118 w 343"/>
                <a:gd name="T49" fmla="*/ 0 h 109"/>
                <a:gd name="T50" fmla="*/ 106 w 343"/>
                <a:gd name="T51" fmla="*/ 0 h 109"/>
                <a:gd name="T52" fmla="*/ 94 w 343"/>
                <a:gd name="T53" fmla="*/ 0 h 109"/>
                <a:gd name="T54" fmla="*/ 82 w 343"/>
                <a:gd name="T55" fmla="*/ 0 h 109"/>
                <a:gd name="T56" fmla="*/ 70 w 343"/>
                <a:gd name="T57" fmla="*/ 0 h 109"/>
                <a:gd name="T58" fmla="*/ 59 w 343"/>
                <a:gd name="T59" fmla="*/ 0 h 109"/>
                <a:gd name="T60" fmla="*/ 47 w 343"/>
                <a:gd name="T61" fmla="*/ 0 h 109"/>
                <a:gd name="T62" fmla="*/ 35 w 343"/>
                <a:gd name="T63" fmla="*/ 0 h 109"/>
                <a:gd name="T64" fmla="*/ 23 w 343"/>
                <a:gd name="T65" fmla="*/ 0 h 109"/>
                <a:gd name="T66" fmla="*/ 11 w 343"/>
                <a:gd name="T67" fmla="*/ 0 h 109"/>
                <a:gd name="T68" fmla="*/ 0 w 343"/>
                <a:gd name="T6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3" h="109">
                  <a:moveTo>
                    <a:pt x="343" y="109"/>
                  </a:moveTo>
                  <a:lnTo>
                    <a:pt x="336" y="100"/>
                  </a:lnTo>
                  <a:moveTo>
                    <a:pt x="327" y="91"/>
                  </a:moveTo>
                  <a:lnTo>
                    <a:pt x="318" y="84"/>
                  </a:lnTo>
                  <a:moveTo>
                    <a:pt x="311" y="75"/>
                  </a:moveTo>
                  <a:lnTo>
                    <a:pt x="302" y="66"/>
                  </a:lnTo>
                  <a:moveTo>
                    <a:pt x="293" y="59"/>
                  </a:moveTo>
                  <a:lnTo>
                    <a:pt x="286" y="50"/>
                  </a:lnTo>
                  <a:moveTo>
                    <a:pt x="277" y="41"/>
                  </a:moveTo>
                  <a:lnTo>
                    <a:pt x="268" y="34"/>
                  </a:lnTo>
                  <a:moveTo>
                    <a:pt x="261" y="25"/>
                  </a:moveTo>
                  <a:lnTo>
                    <a:pt x="252" y="16"/>
                  </a:lnTo>
                  <a:moveTo>
                    <a:pt x="243" y="9"/>
                  </a:moveTo>
                  <a:lnTo>
                    <a:pt x="235" y="0"/>
                  </a:lnTo>
                  <a:lnTo>
                    <a:pt x="235" y="0"/>
                  </a:lnTo>
                  <a:moveTo>
                    <a:pt x="224" y="0"/>
                  </a:moveTo>
                  <a:lnTo>
                    <a:pt x="212" y="0"/>
                  </a:lnTo>
                  <a:moveTo>
                    <a:pt x="200" y="0"/>
                  </a:moveTo>
                  <a:lnTo>
                    <a:pt x="188" y="0"/>
                  </a:lnTo>
                  <a:moveTo>
                    <a:pt x="176" y="0"/>
                  </a:moveTo>
                  <a:lnTo>
                    <a:pt x="165" y="0"/>
                  </a:lnTo>
                  <a:moveTo>
                    <a:pt x="153" y="0"/>
                  </a:moveTo>
                  <a:lnTo>
                    <a:pt x="141" y="0"/>
                  </a:lnTo>
                  <a:moveTo>
                    <a:pt x="129" y="0"/>
                  </a:moveTo>
                  <a:lnTo>
                    <a:pt x="118" y="0"/>
                  </a:lnTo>
                  <a:moveTo>
                    <a:pt x="106" y="0"/>
                  </a:moveTo>
                  <a:lnTo>
                    <a:pt x="94" y="0"/>
                  </a:lnTo>
                  <a:moveTo>
                    <a:pt x="82" y="0"/>
                  </a:moveTo>
                  <a:lnTo>
                    <a:pt x="70" y="0"/>
                  </a:lnTo>
                  <a:moveTo>
                    <a:pt x="59" y="0"/>
                  </a:moveTo>
                  <a:lnTo>
                    <a:pt x="47" y="0"/>
                  </a:lnTo>
                  <a:moveTo>
                    <a:pt x="35" y="0"/>
                  </a:moveTo>
                  <a:lnTo>
                    <a:pt x="23" y="0"/>
                  </a:lnTo>
                  <a:moveTo>
                    <a:pt x="11" y="0"/>
                  </a:moveTo>
                  <a:lnTo>
                    <a:pt x="0" y="0"/>
                  </a:lnTo>
                </a:path>
              </a:pathLst>
            </a:custGeom>
            <a:noFill/>
            <a:ln w="4763"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6" name="Freeform 408">
              <a:extLst>
                <a:ext uri="{FF2B5EF4-FFF2-40B4-BE49-F238E27FC236}">
                  <a16:creationId xmlns:a16="http://schemas.microsoft.com/office/drawing/2014/main" id="{FB3F9A4D-3B01-7B48-3B40-37B8C109DE3E}"/>
                </a:ext>
              </a:extLst>
            </p:cNvPr>
            <p:cNvSpPr>
              <a:spLocks noEditPoints="1"/>
            </p:cNvSpPr>
            <p:nvPr/>
          </p:nvSpPr>
          <p:spPr bwMode="auto">
            <a:xfrm>
              <a:off x="7493774" y="2127501"/>
              <a:ext cx="971263" cy="293007"/>
            </a:xfrm>
            <a:custGeom>
              <a:avLst/>
              <a:gdLst>
                <a:gd name="T0" fmla="*/ 0 w 345"/>
                <a:gd name="T1" fmla="*/ 109 h 109"/>
                <a:gd name="T2" fmla="*/ 9 w 345"/>
                <a:gd name="T3" fmla="*/ 100 h 109"/>
                <a:gd name="T4" fmla="*/ 17 w 345"/>
                <a:gd name="T5" fmla="*/ 91 h 109"/>
                <a:gd name="T6" fmla="*/ 25 w 345"/>
                <a:gd name="T7" fmla="*/ 84 h 109"/>
                <a:gd name="T8" fmla="*/ 34 w 345"/>
                <a:gd name="T9" fmla="*/ 75 h 109"/>
                <a:gd name="T10" fmla="*/ 42 w 345"/>
                <a:gd name="T11" fmla="*/ 66 h 109"/>
                <a:gd name="T12" fmla="*/ 51 w 345"/>
                <a:gd name="T13" fmla="*/ 59 h 109"/>
                <a:gd name="T14" fmla="*/ 59 w 345"/>
                <a:gd name="T15" fmla="*/ 50 h 109"/>
                <a:gd name="T16" fmla="*/ 67 w 345"/>
                <a:gd name="T17" fmla="*/ 41 h 109"/>
                <a:gd name="T18" fmla="*/ 76 w 345"/>
                <a:gd name="T19" fmla="*/ 34 h 109"/>
                <a:gd name="T20" fmla="*/ 84 w 345"/>
                <a:gd name="T21" fmla="*/ 25 h 109"/>
                <a:gd name="T22" fmla="*/ 92 w 345"/>
                <a:gd name="T23" fmla="*/ 16 h 109"/>
                <a:gd name="T24" fmla="*/ 101 w 345"/>
                <a:gd name="T25" fmla="*/ 9 h 109"/>
                <a:gd name="T26" fmla="*/ 108 w 345"/>
                <a:gd name="T27" fmla="*/ 0 h 109"/>
                <a:gd name="T28" fmla="*/ 110 w 345"/>
                <a:gd name="T29" fmla="*/ 0 h 109"/>
                <a:gd name="T30" fmla="*/ 121 w 345"/>
                <a:gd name="T31" fmla="*/ 0 h 109"/>
                <a:gd name="T32" fmla="*/ 133 w 345"/>
                <a:gd name="T33" fmla="*/ 0 h 109"/>
                <a:gd name="T34" fmla="*/ 145 w 345"/>
                <a:gd name="T35" fmla="*/ 0 h 109"/>
                <a:gd name="T36" fmla="*/ 157 w 345"/>
                <a:gd name="T37" fmla="*/ 0 h 109"/>
                <a:gd name="T38" fmla="*/ 168 w 345"/>
                <a:gd name="T39" fmla="*/ 0 h 109"/>
                <a:gd name="T40" fmla="*/ 180 w 345"/>
                <a:gd name="T41" fmla="*/ 0 h 109"/>
                <a:gd name="T42" fmla="*/ 192 w 345"/>
                <a:gd name="T43" fmla="*/ 0 h 109"/>
                <a:gd name="T44" fmla="*/ 204 w 345"/>
                <a:gd name="T45" fmla="*/ 0 h 109"/>
                <a:gd name="T46" fmla="*/ 216 w 345"/>
                <a:gd name="T47" fmla="*/ 0 h 109"/>
                <a:gd name="T48" fmla="*/ 227 w 345"/>
                <a:gd name="T49" fmla="*/ 0 h 109"/>
                <a:gd name="T50" fmla="*/ 239 w 345"/>
                <a:gd name="T51" fmla="*/ 0 h 109"/>
                <a:gd name="T52" fmla="*/ 251 w 345"/>
                <a:gd name="T53" fmla="*/ 0 h 109"/>
                <a:gd name="T54" fmla="*/ 263 w 345"/>
                <a:gd name="T55" fmla="*/ 0 h 109"/>
                <a:gd name="T56" fmla="*/ 275 w 345"/>
                <a:gd name="T57" fmla="*/ 0 h 109"/>
                <a:gd name="T58" fmla="*/ 286 w 345"/>
                <a:gd name="T59" fmla="*/ 0 h 109"/>
                <a:gd name="T60" fmla="*/ 298 w 345"/>
                <a:gd name="T61" fmla="*/ 0 h 109"/>
                <a:gd name="T62" fmla="*/ 310 w 345"/>
                <a:gd name="T63" fmla="*/ 0 h 109"/>
                <a:gd name="T64" fmla="*/ 322 w 345"/>
                <a:gd name="T65" fmla="*/ 0 h 109"/>
                <a:gd name="T66" fmla="*/ 334 w 345"/>
                <a:gd name="T67" fmla="*/ 0 h 109"/>
                <a:gd name="T68" fmla="*/ 345 w 345"/>
                <a:gd name="T6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5" h="109">
                  <a:moveTo>
                    <a:pt x="0" y="109"/>
                  </a:moveTo>
                  <a:lnTo>
                    <a:pt x="9" y="100"/>
                  </a:lnTo>
                  <a:moveTo>
                    <a:pt x="17" y="91"/>
                  </a:moveTo>
                  <a:lnTo>
                    <a:pt x="25" y="84"/>
                  </a:lnTo>
                  <a:moveTo>
                    <a:pt x="34" y="75"/>
                  </a:moveTo>
                  <a:lnTo>
                    <a:pt x="42" y="66"/>
                  </a:lnTo>
                  <a:moveTo>
                    <a:pt x="51" y="59"/>
                  </a:moveTo>
                  <a:lnTo>
                    <a:pt x="59" y="50"/>
                  </a:lnTo>
                  <a:moveTo>
                    <a:pt x="67" y="41"/>
                  </a:moveTo>
                  <a:lnTo>
                    <a:pt x="76" y="34"/>
                  </a:lnTo>
                  <a:moveTo>
                    <a:pt x="84" y="25"/>
                  </a:moveTo>
                  <a:lnTo>
                    <a:pt x="92" y="16"/>
                  </a:lnTo>
                  <a:moveTo>
                    <a:pt x="101" y="9"/>
                  </a:moveTo>
                  <a:lnTo>
                    <a:pt x="108" y="0"/>
                  </a:lnTo>
                  <a:lnTo>
                    <a:pt x="110" y="0"/>
                  </a:lnTo>
                  <a:moveTo>
                    <a:pt x="121" y="0"/>
                  </a:moveTo>
                  <a:lnTo>
                    <a:pt x="133" y="0"/>
                  </a:lnTo>
                  <a:moveTo>
                    <a:pt x="145" y="0"/>
                  </a:moveTo>
                  <a:lnTo>
                    <a:pt x="157" y="0"/>
                  </a:lnTo>
                  <a:moveTo>
                    <a:pt x="168" y="0"/>
                  </a:moveTo>
                  <a:lnTo>
                    <a:pt x="180" y="0"/>
                  </a:lnTo>
                  <a:moveTo>
                    <a:pt x="192" y="0"/>
                  </a:moveTo>
                  <a:lnTo>
                    <a:pt x="204" y="0"/>
                  </a:lnTo>
                  <a:moveTo>
                    <a:pt x="216" y="0"/>
                  </a:moveTo>
                  <a:lnTo>
                    <a:pt x="227" y="0"/>
                  </a:lnTo>
                  <a:moveTo>
                    <a:pt x="239" y="0"/>
                  </a:moveTo>
                  <a:lnTo>
                    <a:pt x="251" y="0"/>
                  </a:lnTo>
                  <a:moveTo>
                    <a:pt x="263" y="0"/>
                  </a:moveTo>
                  <a:lnTo>
                    <a:pt x="275" y="0"/>
                  </a:lnTo>
                  <a:moveTo>
                    <a:pt x="286" y="0"/>
                  </a:moveTo>
                  <a:lnTo>
                    <a:pt x="298" y="0"/>
                  </a:lnTo>
                  <a:moveTo>
                    <a:pt x="310" y="0"/>
                  </a:moveTo>
                  <a:lnTo>
                    <a:pt x="322" y="0"/>
                  </a:lnTo>
                  <a:moveTo>
                    <a:pt x="334" y="0"/>
                  </a:moveTo>
                  <a:lnTo>
                    <a:pt x="345" y="0"/>
                  </a:lnTo>
                </a:path>
              </a:pathLst>
            </a:custGeom>
            <a:noFill/>
            <a:ln w="4763" cap="flat">
              <a:solidFill>
                <a:srgbClr val="E955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7" name="Freeform 409">
              <a:extLst>
                <a:ext uri="{FF2B5EF4-FFF2-40B4-BE49-F238E27FC236}">
                  <a16:creationId xmlns:a16="http://schemas.microsoft.com/office/drawing/2014/main" id="{68AEA1FC-9B26-C8DF-30FD-3266D4E90694}"/>
                </a:ext>
              </a:extLst>
            </p:cNvPr>
            <p:cNvSpPr>
              <a:spLocks noEditPoints="1"/>
            </p:cNvSpPr>
            <p:nvPr/>
          </p:nvSpPr>
          <p:spPr bwMode="auto">
            <a:xfrm>
              <a:off x="3726964" y="5095203"/>
              <a:ext cx="965632" cy="290319"/>
            </a:xfrm>
            <a:custGeom>
              <a:avLst/>
              <a:gdLst>
                <a:gd name="T0" fmla="*/ 343 w 343"/>
                <a:gd name="T1" fmla="*/ 0 h 108"/>
                <a:gd name="T2" fmla="*/ 336 w 343"/>
                <a:gd name="T3" fmla="*/ 9 h 108"/>
                <a:gd name="T4" fmla="*/ 327 w 343"/>
                <a:gd name="T5" fmla="*/ 18 h 108"/>
                <a:gd name="T6" fmla="*/ 318 w 343"/>
                <a:gd name="T7" fmla="*/ 25 h 108"/>
                <a:gd name="T8" fmla="*/ 311 w 343"/>
                <a:gd name="T9" fmla="*/ 34 h 108"/>
                <a:gd name="T10" fmla="*/ 302 w 343"/>
                <a:gd name="T11" fmla="*/ 43 h 108"/>
                <a:gd name="T12" fmla="*/ 293 w 343"/>
                <a:gd name="T13" fmla="*/ 51 h 108"/>
                <a:gd name="T14" fmla="*/ 286 w 343"/>
                <a:gd name="T15" fmla="*/ 59 h 108"/>
                <a:gd name="T16" fmla="*/ 277 w 343"/>
                <a:gd name="T17" fmla="*/ 67 h 108"/>
                <a:gd name="T18" fmla="*/ 268 w 343"/>
                <a:gd name="T19" fmla="*/ 76 h 108"/>
                <a:gd name="T20" fmla="*/ 261 w 343"/>
                <a:gd name="T21" fmla="*/ 84 h 108"/>
                <a:gd name="T22" fmla="*/ 252 w 343"/>
                <a:gd name="T23" fmla="*/ 92 h 108"/>
                <a:gd name="T24" fmla="*/ 243 w 343"/>
                <a:gd name="T25" fmla="*/ 101 h 108"/>
                <a:gd name="T26" fmla="*/ 235 w 343"/>
                <a:gd name="T27" fmla="*/ 108 h 108"/>
                <a:gd name="T28" fmla="*/ 235 w 343"/>
                <a:gd name="T29" fmla="*/ 108 h 108"/>
                <a:gd name="T30" fmla="*/ 224 w 343"/>
                <a:gd name="T31" fmla="*/ 108 h 108"/>
                <a:gd name="T32" fmla="*/ 212 w 343"/>
                <a:gd name="T33" fmla="*/ 108 h 108"/>
                <a:gd name="T34" fmla="*/ 200 w 343"/>
                <a:gd name="T35" fmla="*/ 108 h 108"/>
                <a:gd name="T36" fmla="*/ 188 w 343"/>
                <a:gd name="T37" fmla="*/ 108 h 108"/>
                <a:gd name="T38" fmla="*/ 176 w 343"/>
                <a:gd name="T39" fmla="*/ 108 h 108"/>
                <a:gd name="T40" fmla="*/ 165 w 343"/>
                <a:gd name="T41" fmla="*/ 108 h 108"/>
                <a:gd name="T42" fmla="*/ 153 w 343"/>
                <a:gd name="T43" fmla="*/ 108 h 108"/>
                <a:gd name="T44" fmla="*/ 141 w 343"/>
                <a:gd name="T45" fmla="*/ 108 h 108"/>
                <a:gd name="T46" fmla="*/ 129 w 343"/>
                <a:gd name="T47" fmla="*/ 108 h 108"/>
                <a:gd name="T48" fmla="*/ 118 w 343"/>
                <a:gd name="T49" fmla="*/ 108 h 108"/>
                <a:gd name="T50" fmla="*/ 106 w 343"/>
                <a:gd name="T51" fmla="*/ 108 h 108"/>
                <a:gd name="T52" fmla="*/ 94 w 343"/>
                <a:gd name="T53" fmla="*/ 108 h 108"/>
                <a:gd name="T54" fmla="*/ 82 w 343"/>
                <a:gd name="T55" fmla="*/ 108 h 108"/>
                <a:gd name="T56" fmla="*/ 70 w 343"/>
                <a:gd name="T57" fmla="*/ 108 h 108"/>
                <a:gd name="T58" fmla="*/ 59 w 343"/>
                <a:gd name="T59" fmla="*/ 108 h 108"/>
                <a:gd name="T60" fmla="*/ 47 w 343"/>
                <a:gd name="T61" fmla="*/ 108 h 108"/>
                <a:gd name="T62" fmla="*/ 35 w 343"/>
                <a:gd name="T63" fmla="*/ 108 h 108"/>
                <a:gd name="T64" fmla="*/ 23 w 343"/>
                <a:gd name="T65" fmla="*/ 108 h 108"/>
                <a:gd name="T66" fmla="*/ 11 w 343"/>
                <a:gd name="T67" fmla="*/ 108 h 108"/>
                <a:gd name="T68" fmla="*/ 0 w 343"/>
                <a:gd name="T6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3" h="108">
                  <a:moveTo>
                    <a:pt x="343" y="0"/>
                  </a:moveTo>
                  <a:lnTo>
                    <a:pt x="336" y="9"/>
                  </a:lnTo>
                  <a:moveTo>
                    <a:pt x="327" y="18"/>
                  </a:moveTo>
                  <a:lnTo>
                    <a:pt x="318" y="25"/>
                  </a:lnTo>
                  <a:moveTo>
                    <a:pt x="311" y="34"/>
                  </a:moveTo>
                  <a:lnTo>
                    <a:pt x="302" y="43"/>
                  </a:lnTo>
                  <a:moveTo>
                    <a:pt x="293" y="51"/>
                  </a:moveTo>
                  <a:lnTo>
                    <a:pt x="286" y="59"/>
                  </a:lnTo>
                  <a:moveTo>
                    <a:pt x="277" y="67"/>
                  </a:moveTo>
                  <a:lnTo>
                    <a:pt x="268" y="76"/>
                  </a:lnTo>
                  <a:moveTo>
                    <a:pt x="261" y="84"/>
                  </a:moveTo>
                  <a:lnTo>
                    <a:pt x="252" y="92"/>
                  </a:lnTo>
                  <a:moveTo>
                    <a:pt x="243" y="101"/>
                  </a:moveTo>
                  <a:lnTo>
                    <a:pt x="235" y="108"/>
                  </a:lnTo>
                  <a:lnTo>
                    <a:pt x="235" y="108"/>
                  </a:lnTo>
                  <a:moveTo>
                    <a:pt x="224" y="108"/>
                  </a:moveTo>
                  <a:lnTo>
                    <a:pt x="212" y="108"/>
                  </a:lnTo>
                  <a:moveTo>
                    <a:pt x="200" y="108"/>
                  </a:moveTo>
                  <a:lnTo>
                    <a:pt x="188" y="108"/>
                  </a:lnTo>
                  <a:moveTo>
                    <a:pt x="176" y="108"/>
                  </a:moveTo>
                  <a:lnTo>
                    <a:pt x="165" y="108"/>
                  </a:lnTo>
                  <a:moveTo>
                    <a:pt x="153" y="108"/>
                  </a:moveTo>
                  <a:lnTo>
                    <a:pt x="141" y="108"/>
                  </a:lnTo>
                  <a:moveTo>
                    <a:pt x="129" y="108"/>
                  </a:moveTo>
                  <a:lnTo>
                    <a:pt x="118" y="108"/>
                  </a:lnTo>
                  <a:moveTo>
                    <a:pt x="106" y="108"/>
                  </a:moveTo>
                  <a:lnTo>
                    <a:pt x="94" y="108"/>
                  </a:lnTo>
                  <a:moveTo>
                    <a:pt x="82" y="108"/>
                  </a:moveTo>
                  <a:lnTo>
                    <a:pt x="70" y="108"/>
                  </a:lnTo>
                  <a:moveTo>
                    <a:pt x="59" y="108"/>
                  </a:moveTo>
                  <a:lnTo>
                    <a:pt x="47" y="108"/>
                  </a:lnTo>
                  <a:moveTo>
                    <a:pt x="35" y="108"/>
                  </a:moveTo>
                  <a:lnTo>
                    <a:pt x="23" y="108"/>
                  </a:lnTo>
                  <a:moveTo>
                    <a:pt x="11" y="108"/>
                  </a:moveTo>
                  <a:lnTo>
                    <a:pt x="0" y="108"/>
                  </a:lnTo>
                </a:path>
              </a:pathLst>
            </a:custGeom>
            <a:noFill/>
            <a:ln w="47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8" name="Freeform 410">
              <a:extLst>
                <a:ext uri="{FF2B5EF4-FFF2-40B4-BE49-F238E27FC236}">
                  <a16:creationId xmlns:a16="http://schemas.microsoft.com/office/drawing/2014/main" id="{B7814B00-BABC-4BA0-B6C6-F6FF123C5CA4}"/>
                </a:ext>
              </a:extLst>
            </p:cNvPr>
            <p:cNvSpPr>
              <a:spLocks noEditPoints="1"/>
            </p:cNvSpPr>
            <p:nvPr/>
          </p:nvSpPr>
          <p:spPr bwMode="auto">
            <a:xfrm>
              <a:off x="7493774" y="5095203"/>
              <a:ext cx="971263" cy="290319"/>
            </a:xfrm>
            <a:custGeom>
              <a:avLst/>
              <a:gdLst>
                <a:gd name="T0" fmla="*/ 0 w 345"/>
                <a:gd name="T1" fmla="*/ 0 h 108"/>
                <a:gd name="T2" fmla="*/ 9 w 345"/>
                <a:gd name="T3" fmla="*/ 9 h 108"/>
                <a:gd name="T4" fmla="*/ 17 w 345"/>
                <a:gd name="T5" fmla="*/ 18 h 108"/>
                <a:gd name="T6" fmla="*/ 25 w 345"/>
                <a:gd name="T7" fmla="*/ 25 h 108"/>
                <a:gd name="T8" fmla="*/ 34 w 345"/>
                <a:gd name="T9" fmla="*/ 34 h 108"/>
                <a:gd name="T10" fmla="*/ 42 w 345"/>
                <a:gd name="T11" fmla="*/ 43 h 108"/>
                <a:gd name="T12" fmla="*/ 51 w 345"/>
                <a:gd name="T13" fmla="*/ 51 h 108"/>
                <a:gd name="T14" fmla="*/ 59 w 345"/>
                <a:gd name="T15" fmla="*/ 59 h 108"/>
                <a:gd name="T16" fmla="*/ 67 w 345"/>
                <a:gd name="T17" fmla="*/ 67 h 108"/>
                <a:gd name="T18" fmla="*/ 76 w 345"/>
                <a:gd name="T19" fmla="*/ 76 h 108"/>
                <a:gd name="T20" fmla="*/ 84 w 345"/>
                <a:gd name="T21" fmla="*/ 84 h 108"/>
                <a:gd name="T22" fmla="*/ 92 w 345"/>
                <a:gd name="T23" fmla="*/ 92 h 108"/>
                <a:gd name="T24" fmla="*/ 101 w 345"/>
                <a:gd name="T25" fmla="*/ 101 h 108"/>
                <a:gd name="T26" fmla="*/ 108 w 345"/>
                <a:gd name="T27" fmla="*/ 108 h 108"/>
                <a:gd name="T28" fmla="*/ 110 w 345"/>
                <a:gd name="T29" fmla="*/ 108 h 108"/>
                <a:gd name="T30" fmla="*/ 121 w 345"/>
                <a:gd name="T31" fmla="*/ 108 h 108"/>
                <a:gd name="T32" fmla="*/ 133 w 345"/>
                <a:gd name="T33" fmla="*/ 108 h 108"/>
                <a:gd name="T34" fmla="*/ 145 w 345"/>
                <a:gd name="T35" fmla="*/ 108 h 108"/>
                <a:gd name="T36" fmla="*/ 157 w 345"/>
                <a:gd name="T37" fmla="*/ 108 h 108"/>
                <a:gd name="T38" fmla="*/ 168 w 345"/>
                <a:gd name="T39" fmla="*/ 108 h 108"/>
                <a:gd name="T40" fmla="*/ 180 w 345"/>
                <a:gd name="T41" fmla="*/ 108 h 108"/>
                <a:gd name="T42" fmla="*/ 192 w 345"/>
                <a:gd name="T43" fmla="*/ 108 h 108"/>
                <a:gd name="T44" fmla="*/ 204 w 345"/>
                <a:gd name="T45" fmla="*/ 108 h 108"/>
                <a:gd name="T46" fmla="*/ 216 w 345"/>
                <a:gd name="T47" fmla="*/ 108 h 108"/>
                <a:gd name="T48" fmla="*/ 227 w 345"/>
                <a:gd name="T49" fmla="*/ 108 h 108"/>
                <a:gd name="T50" fmla="*/ 239 w 345"/>
                <a:gd name="T51" fmla="*/ 108 h 108"/>
                <a:gd name="T52" fmla="*/ 251 w 345"/>
                <a:gd name="T53" fmla="*/ 108 h 108"/>
                <a:gd name="T54" fmla="*/ 263 w 345"/>
                <a:gd name="T55" fmla="*/ 108 h 108"/>
                <a:gd name="T56" fmla="*/ 275 w 345"/>
                <a:gd name="T57" fmla="*/ 108 h 108"/>
                <a:gd name="T58" fmla="*/ 286 w 345"/>
                <a:gd name="T59" fmla="*/ 108 h 108"/>
                <a:gd name="T60" fmla="*/ 298 w 345"/>
                <a:gd name="T61" fmla="*/ 108 h 108"/>
                <a:gd name="T62" fmla="*/ 310 w 345"/>
                <a:gd name="T63" fmla="*/ 108 h 108"/>
                <a:gd name="T64" fmla="*/ 322 w 345"/>
                <a:gd name="T65" fmla="*/ 108 h 108"/>
                <a:gd name="T66" fmla="*/ 334 w 345"/>
                <a:gd name="T67" fmla="*/ 108 h 108"/>
                <a:gd name="T68" fmla="*/ 345 w 345"/>
                <a:gd name="T6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5" h="108">
                  <a:moveTo>
                    <a:pt x="0" y="0"/>
                  </a:moveTo>
                  <a:lnTo>
                    <a:pt x="9" y="9"/>
                  </a:lnTo>
                  <a:moveTo>
                    <a:pt x="17" y="18"/>
                  </a:moveTo>
                  <a:lnTo>
                    <a:pt x="25" y="25"/>
                  </a:lnTo>
                  <a:moveTo>
                    <a:pt x="34" y="34"/>
                  </a:moveTo>
                  <a:lnTo>
                    <a:pt x="42" y="43"/>
                  </a:lnTo>
                  <a:moveTo>
                    <a:pt x="51" y="51"/>
                  </a:moveTo>
                  <a:lnTo>
                    <a:pt x="59" y="59"/>
                  </a:lnTo>
                  <a:moveTo>
                    <a:pt x="67" y="67"/>
                  </a:moveTo>
                  <a:lnTo>
                    <a:pt x="76" y="76"/>
                  </a:lnTo>
                  <a:moveTo>
                    <a:pt x="84" y="84"/>
                  </a:moveTo>
                  <a:lnTo>
                    <a:pt x="92" y="92"/>
                  </a:lnTo>
                  <a:moveTo>
                    <a:pt x="101" y="101"/>
                  </a:moveTo>
                  <a:lnTo>
                    <a:pt x="108" y="108"/>
                  </a:lnTo>
                  <a:lnTo>
                    <a:pt x="110" y="108"/>
                  </a:lnTo>
                  <a:moveTo>
                    <a:pt x="121" y="108"/>
                  </a:moveTo>
                  <a:lnTo>
                    <a:pt x="133" y="108"/>
                  </a:lnTo>
                  <a:moveTo>
                    <a:pt x="145" y="108"/>
                  </a:moveTo>
                  <a:lnTo>
                    <a:pt x="157" y="108"/>
                  </a:lnTo>
                  <a:moveTo>
                    <a:pt x="168" y="108"/>
                  </a:moveTo>
                  <a:lnTo>
                    <a:pt x="180" y="108"/>
                  </a:lnTo>
                  <a:moveTo>
                    <a:pt x="192" y="108"/>
                  </a:moveTo>
                  <a:lnTo>
                    <a:pt x="204" y="108"/>
                  </a:lnTo>
                  <a:moveTo>
                    <a:pt x="216" y="108"/>
                  </a:moveTo>
                  <a:lnTo>
                    <a:pt x="227" y="108"/>
                  </a:lnTo>
                  <a:moveTo>
                    <a:pt x="239" y="108"/>
                  </a:moveTo>
                  <a:lnTo>
                    <a:pt x="251" y="108"/>
                  </a:lnTo>
                  <a:moveTo>
                    <a:pt x="263" y="108"/>
                  </a:moveTo>
                  <a:lnTo>
                    <a:pt x="275" y="108"/>
                  </a:lnTo>
                  <a:moveTo>
                    <a:pt x="286" y="108"/>
                  </a:moveTo>
                  <a:lnTo>
                    <a:pt x="298" y="108"/>
                  </a:lnTo>
                  <a:moveTo>
                    <a:pt x="310" y="108"/>
                  </a:moveTo>
                  <a:lnTo>
                    <a:pt x="322" y="108"/>
                  </a:lnTo>
                  <a:moveTo>
                    <a:pt x="334" y="108"/>
                  </a:moveTo>
                  <a:lnTo>
                    <a:pt x="345" y="108"/>
                  </a:lnTo>
                </a:path>
              </a:pathLst>
            </a:custGeom>
            <a:noFill/>
            <a:ln w="476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9" name="Freeform 421">
              <a:extLst>
                <a:ext uri="{FF2B5EF4-FFF2-40B4-BE49-F238E27FC236}">
                  <a16:creationId xmlns:a16="http://schemas.microsoft.com/office/drawing/2014/main" id="{8D8FFAE0-68BF-71DC-82E2-494791C00598}"/>
                </a:ext>
              </a:extLst>
            </p:cNvPr>
            <p:cNvSpPr>
              <a:spLocks/>
            </p:cNvSpPr>
            <p:nvPr/>
          </p:nvSpPr>
          <p:spPr bwMode="auto">
            <a:xfrm>
              <a:off x="6212833" y="1869440"/>
              <a:ext cx="1858067" cy="1774170"/>
            </a:xfrm>
            <a:custGeom>
              <a:avLst/>
              <a:gdLst>
                <a:gd name="T0" fmla="*/ 448 w 448"/>
                <a:gd name="T1" fmla="*/ 447 h 447"/>
                <a:gd name="T2" fmla="*/ 334 w 448"/>
                <a:gd name="T3" fmla="*/ 447 h 447"/>
                <a:gd name="T4" fmla="*/ 281 w 448"/>
                <a:gd name="T5" fmla="*/ 284 h 447"/>
                <a:gd name="T6" fmla="*/ 268 w 448"/>
                <a:gd name="T7" fmla="*/ 285 h 447"/>
                <a:gd name="T8" fmla="*/ 163 w 448"/>
                <a:gd name="T9" fmla="*/ 179 h 447"/>
                <a:gd name="T10" fmla="*/ 164 w 448"/>
                <a:gd name="T11" fmla="*/ 167 h 447"/>
                <a:gd name="T12" fmla="*/ 0 w 448"/>
                <a:gd name="T13" fmla="*/ 113 h 447"/>
                <a:gd name="T14" fmla="*/ 0 w 448"/>
                <a:gd name="T15" fmla="*/ 0 h 447"/>
                <a:gd name="T16" fmla="*/ 236 w 448"/>
                <a:gd name="T17" fmla="*/ 79 h 447"/>
                <a:gd name="T18" fmla="*/ 268 w 448"/>
                <a:gd name="T19" fmla="*/ 74 h 447"/>
                <a:gd name="T20" fmla="*/ 374 w 448"/>
                <a:gd name="T21" fmla="*/ 179 h 447"/>
                <a:gd name="T22" fmla="*/ 369 w 448"/>
                <a:gd name="T23" fmla="*/ 211 h 447"/>
                <a:gd name="T24" fmla="*/ 448 w 448"/>
                <a:gd name="T2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447">
                  <a:moveTo>
                    <a:pt x="448" y="447"/>
                  </a:moveTo>
                  <a:cubicBezTo>
                    <a:pt x="334" y="447"/>
                    <a:pt x="334" y="447"/>
                    <a:pt x="334" y="447"/>
                  </a:cubicBezTo>
                  <a:cubicBezTo>
                    <a:pt x="330" y="388"/>
                    <a:pt x="311" y="332"/>
                    <a:pt x="281" y="284"/>
                  </a:cubicBezTo>
                  <a:cubicBezTo>
                    <a:pt x="277" y="284"/>
                    <a:pt x="273" y="285"/>
                    <a:pt x="268" y="285"/>
                  </a:cubicBezTo>
                  <a:cubicBezTo>
                    <a:pt x="210" y="285"/>
                    <a:pt x="163" y="237"/>
                    <a:pt x="163" y="179"/>
                  </a:cubicBezTo>
                  <a:cubicBezTo>
                    <a:pt x="163" y="175"/>
                    <a:pt x="163" y="171"/>
                    <a:pt x="164" y="167"/>
                  </a:cubicBezTo>
                  <a:cubicBezTo>
                    <a:pt x="116" y="137"/>
                    <a:pt x="60" y="118"/>
                    <a:pt x="0" y="113"/>
                  </a:cubicBezTo>
                  <a:cubicBezTo>
                    <a:pt x="0" y="0"/>
                    <a:pt x="0" y="0"/>
                    <a:pt x="0" y="0"/>
                  </a:cubicBezTo>
                  <a:cubicBezTo>
                    <a:pt x="87" y="5"/>
                    <a:pt x="168" y="33"/>
                    <a:pt x="236" y="79"/>
                  </a:cubicBezTo>
                  <a:cubicBezTo>
                    <a:pt x="247" y="76"/>
                    <a:pt x="257" y="74"/>
                    <a:pt x="268" y="74"/>
                  </a:cubicBezTo>
                  <a:cubicBezTo>
                    <a:pt x="326" y="74"/>
                    <a:pt x="374" y="121"/>
                    <a:pt x="374" y="179"/>
                  </a:cubicBezTo>
                  <a:cubicBezTo>
                    <a:pt x="374" y="190"/>
                    <a:pt x="372" y="201"/>
                    <a:pt x="369" y="211"/>
                  </a:cubicBezTo>
                  <a:cubicBezTo>
                    <a:pt x="414" y="279"/>
                    <a:pt x="443" y="360"/>
                    <a:pt x="448" y="447"/>
                  </a:cubicBezTo>
                  <a:close/>
                </a:path>
              </a:pathLst>
            </a:custGeom>
            <a:solidFill>
              <a:schemeClr val="bg1"/>
            </a:solidFill>
            <a:ln w="190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0" name="Freeform 422">
              <a:extLst>
                <a:ext uri="{FF2B5EF4-FFF2-40B4-BE49-F238E27FC236}">
                  <a16:creationId xmlns:a16="http://schemas.microsoft.com/office/drawing/2014/main" id="{46A3D6B5-09E3-D5BF-B8CF-BC856464A4A7}"/>
                </a:ext>
              </a:extLst>
            </p:cNvPr>
            <p:cNvSpPr>
              <a:spLocks/>
            </p:cNvSpPr>
            <p:nvPr/>
          </p:nvSpPr>
          <p:spPr bwMode="auto">
            <a:xfrm>
              <a:off x="4115469" y="1869440"/>
              <a:ext cx="1860884" cy="1774170"/>
            </a:xfrm>
            <a:custGeom>
              <a:avLst/>
              <a:gdLst>
                <a:gd name="T0" fmla="*/ 448 w 448"/>
                <a:gd name="T1" fmla="*/ 0 h 447"/>
                <a:gd name="T2" fmla="*/ 448 w 448"/>
                <a:gd name="T3" fmla="*/ 113 h 447"/>
                <a:gd name="T4" fmla="*/ 287 w 448"/>
                <a:gd name="T5" fmla="*/ 166 h 447"/>
                <a:gd name="T6" fmla="*/ 287 w 448"/>
                <a:gd name="T7" fmla="*/ 177 h 447"/>
                <a:gd name="T8" fmla="*/ 182 w 448"/>
                <a:gd name="T9" fmla="*/ 282 h 447"/>
                <a:gd name="T10" fmla="*/ 169 w 448"/>
                <a:gd name="T11" fmla="*/ 282 h 447"/>
                <a:gd name="T12" fmla="*/ 114 w 448"/>
                <a:gd name="T13" fmla="*/ 447 h 447"/>
                <a:gd name="T14" fmla="*/ 0 w 448"/>
                <a:gd name="T15" fmla="*/ 447 h 447"/>
                <a:gd name="T16" fmla="*/ 82 w 448"/>
                <a:gd name="T17" fmla="*/ 208 h 447"/>
                <a:gd name="T18" fmla="*/ 77 w 448"/>
                <a:gd name="T19" fmla="*/ 177 h 447"/>
                <a:gd name="T20" fmla="*/ 106 w 448"/>
                <a:gd name="T21" fmla="*/ 105 h 447"/>
                <a:gd name="T22" fmla="*/ 182 w 448"/>
                <a:gd name="T23" fmla="*/ 72 h 447"/>
                <a:gd name="T24" fmla="*/ 215 w 448"/>
                <a:gd name="T25" fmla="*/ 77 h 447"/>
                <a:gd name="T26" fmla="*/ 448 w 448"/>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447">
                  <a:moveTo>
                    <a:pt x="448" y="0"/>
                  </a:moveTo>
                  <a:cubicBezTo>
                    <a:pt x="448" y="113"/>
                    <a:pt x="448" y="113"/>
                    <a:pt x="448" y="113"/>
                  </a:cubicBezTo>
                  <a:cubicBezTo>
                    <a:pt x="389" y="118"/>
                    <a:pt x="334" y="136"/>
                    <a:pt x="287" y="166"/>
                  </a:cubicBezTo>
                  <a:cubicBezTo>
                    <a:pt x="287" y="169"/>
                    <a:pt x="287" y="173"/>
                    <a:pt x="287" y="177"/>
                  </a:cubicBezTo>
                  <a:cubicBezTo>
                    <a:pt x="287" y="235"/>
                    <a:pt x="240" y="282"/>
                    <a:pt x="182" y="282"/>
                  </a:cubicBezTo>
                  <a:cubicBezTo>
                    <a:pt x="178" y="282"/>
                    <a:pt x="173" y="282"/>
                    <a:pt x="169" y="282"/>
                  </a:cubicBezTo>
                  <a:cubicBezTo>
                    <a:pt x="138" y="330"/>
                    <a:pt x="119" y="387"/>
                    <a:pt x="114" y="447"/>
                  </a:cubicBezTo>
                  <a:cubicBezTo>
                    <a:pt x="0" y="447"/>
                    <a:pt x="0" y="447"/>
                    <a:pt x="0" y="447"/>
                  </a:cubicBezTo>
                  <a:cubicBezTo>
                    <a:pt x="6" y="359"/>
                    <a:pt x="35" y="277"/>
                    <a:pt x="82" y="208"/>
                  </a:cubicBezTo>
                  <a:cubicBezTo>
                    <a:pt x="79" y="199"/>
                    <a:pt x="77" y="188"/>
                    <a:pt x="77" y="177"/>
                  </a:cubicBezTo>
                  <a:cubicBezTo>
                    <a:pt x="77" y="149"/>
                    <a:pt x="88" y="124"/>
                    <a:pt x="106" y="105"/>
                  </a:cubicBezTo>
                  <a:cubicBezTo>
                    <a:pt x="125" y="85"/>
                    <a:pt x="152" y="72"/>
                    <a:pt x="182" y="72"/>
                  </a:cubicBezTo>
                  <a:cubicBezTo>
                    <a:pt x="194" y="72"/>
                    <a:pt x="205" y="74"/>
                    <a:pt x="215" y="77"/>
                  </a:cubicBezTo>
                  <a:cubicBezTo>
                    <a:pt x="283" y="33"/>
                    <a:pt x="362" y="5"/>
                    <a:pt x="448" y="0"/>
                  </a:cubicBezTo>
                  <a:close/>
                </a:path>
              </a:pathLst>
            </a:custGeom>
            <a:solidFill>
              <a:schemeClr val="bg1"/>
            </a:solid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1" name="Freeform 423">
              <a:extLst>
                <a:ext uri="{FF2B5EF4-FFF2-40B4-BE49-F238E27FC236}">
                  <a16:creationId xmlns:a16="http://schemas.microsoft.com/office/drawing/2014/main" id="{961C8B83-865D-38D9-6062-9270D0665C19}"/>
                </a:ext>
              </a:extLst>
            </p:cNvPr>
            <p:cNvSpPr>
              <a:spLocks/>
            </p:cNvSpPr>
            <p:nvPr/>
          </p:nvSpPr>
          <p:spPr bwMode="auto">
            <a:xfrm>
              <a:off x="4115469" y="3869414"/>
              <a:ext cx="1860884" cy="1779546"/>
            </a:xfrm>
            <a:custGeom>
              <a:avLst/>
              <a:gdLst>
                <a:gd name="T0" fmla="*/ 448 w 448"/>
                <a:gd name="T1" fmla="*/ 335 h 448"/>
                <a:gd name="T2" fmla="*/ 448 w 448"/>
                <a:gd name="T3" fmla="*/ 448 h 448"/>
                <a:gd name="T4" fmla="*/ 212 w 448"/>
                <a:gd name="T5" fmla="*/ 369 h 448"/>
                <a:gd name="T6" fmla="*/ 180 w 448"/>
                <a:gd name="T7" fmla="*/ 374 h 448"/>
                <a:gd name="T8" fmla="*/ 75 w 448"/>
                <a:gd name="T9" fmla="*/ 268 h 448"/>
                <a:gd name="T10" fmla="*/ 80 w 448"/>
                <a:gd name="T11" fmla="*/ 237 h 448"/>
                <a:gd name="T12" fmla="*/ 0 w 448"/>
                <a:gd name="T13" fmla="*/ 0 h 448"/>
                <a:gd name="T14" fmla="*/ 114 w 448"/>
                <a:gd name="T15" fmla="*/ 0 h 448"/>
                <a:gd name="T16" fmla="*/ 168 w 448"/>
                <a:gd name="T17" fmla="*/ 164 h 448"/>
                <a:gd name="T18" fmla="*/ 180 w 448"/>
                <a:gd name="T19" fmla="*/ 163 h 448"/>
                <a:gd name="T20" fmla="*/ 285 w 448"/>
                <a:gd name="T21" fmla="*/ 268 h 448"/>
                <a:gd name="T22" fmla="*/ 285 w 448"/>
                <a:gd name="T23" fmla="*/ 281 h 448"/>
                <a:gd name="T24" fmla="*/ 448 w 448"/>
                <a:gd name="T25" fmla="*/ 33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448">
                  <a:moveTo>
                    <a:pt x="448" y="335"/>
                  </a:moveTo>
                  <a:cubicBezTo>
                    <a:pt x="448" y="448"/>
                    <a:pt x="448" y="448"/>
                    <a:pt x="448" y="448"/>
                  </a:cubicBezTo>
                  <a:cubicBezTo>
                    <a:pt x="361" y="443"/>
                    <a:pt x="280" y="415"/>
                    <a:pt x="212" y="369"/>
                  </a:cubicBezTo>
                  <a:cubicBezTo>
                    <a:pt x="202" y="372"/>
                    <a:pt x="191" y="374"/>
                    <a:pt x="180" y="374"/>
                  </a:cubicBezTo>
                  <a:cubicBezTo>
                    <a:pt x="122" y="374"/>
                    <a:pt x="75" y="327"/>
                    <a:pt x="75" y="268"/>
                  </a:cubicBezTo>
                  <a:cubicBezTo>
                    <a:pt x="75" y="257"/>
                    <a:pt x="77" y="247"/>
                    <a:pt x="80" y="237"/>
                  </a:cubicBezTo>
                  <a:cubicBezTo>
                    <a:pt x="34" y="168"/>
                    <a:pt x="6" y="87"/>
                    <a:pt x="0" y="0"/>
                  </a:cubicBezTo>
                  <a:cubicBezTo>
                    <a:pt x="114" y="0"/>
                    <a:pt x="114" y="0"/>
                    <a:pt x="114" y="0"/>
                  </a:cubicBezTo>
                  <a:cubicBezTo>
                    <a:pt x="119" y="60"/>
                    <a:pt x="138" y="116"/>
                    <a:pt x="168" y="164"/>
                  </a:cubicBezTo>
                  <a:cubicBezTo>
                    <a:pt x="172" y="163"/>
                    <a:pt x="176" y="163"/>
                    <a:pt x="180" y="163"/>
                  </a:cubicBezTo>
                  <a:cubicBezTo>
                    <a:pt x="238" y="163"/>
                    <a:pt x="285" y="210"/>
                    <a:pt x="285" y="268"/>
                  </a:cubicBezTo>
                  <a:cubicBezTo>
                    <a:pt x="285" y="273"/>
                    <a:pt x="285" y="277"/>
                    <a:pt x="285" y="281"/>
                  </a:cubicBezTo>
                  <a:cubicBezTo>
                    <a:pt x="333" y="311"/>
                    <a:pt x="388" y="330"/>
                    <a:pt x="448" y="335"/>
                  </a:cubicBezTo>
                  <a:close/>
                </a:path>
              </a:pathLst>
            </a:custGeom>
            <a:solidFill>
              <a:schemeClr val="bg1"/>
            </a:solid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2" name="Freeform 424">
              <a:extLst>
                <a:ext uri="{FF2B5EF4-FFF2-40B4-BE49-F238E27FC236}">
                  <a16:creationId xmlns:a16="http://schemas.microsoft.com/office/drawing/2014/main" id="{C797A9D6-B146-BC4C-691D-E38C067F3D80}"/>
                </a:ext>
              </a:extLst>
            </p:cNvPr>
            <p:cNvSpPr>
              <a:spLocks/>
            </p:cNvSpPr>
            <p:nvPr/>
          </p:nvSpPr>
          <p:spPr bwMode="auto">
            <a:xfrm>
              <a:off x="6212833" y="3869414"/>
              <a:ext cx="1858067" cy="1779546"/>
            </a:xfrm>
            <a:custGeom>
              <a:avLst/>
              <a:gdLst>
                <a:gd name="T0" fmla="*/ 369 w 448"/>
                <a:gd name="T1" fmla="*/ 237 h 448"/>
                <a:gd name="T2" fmla="*/ 374 w 448"/>
                <a:gd name="T3" fmla="*/ 269 h 448"/>
                <a:gd name="T4" fmla="*/ 268 w 448"/>
                <a:gd name="T5" fmla="*/ 374 h 448"/>
                <a:gd name="T6" fmla="*/ 236 w 448"/>
                <a:gd name="T7" fmla="*/ 369 h 448"/>
                <a:gd name="T8" fmla="*/ 0 w 448"/>
                <a:gd name="T9" fmla="*/ 448 h 448"/>
                <a:gd name="T10" fmla="*/ 0 w 448"/>
                <a:gd name="T11" fmla="*/ 335 h 448"/>
                <a:gd name="T12" fmla="*/ 164 w 448"/>
                <a:gd name="T13" fmla="*/ 281 h 448"/>
                <a:gd name="T14" fmla="*/ 163 w 448"/>
                <a:gd name="T15" fmla="*/ 269 h 448"/>
                <a:gd name="T16" fmla="*/ 268 w 448"/>
                <a:gd name="T17" fmla="*/ 163 h 448"/>
                <a:gd name="T18" fmla="*/ 281 w 448"/>
                <a:gd name="T19" fmla="*/ 164 h 448"/>
                <a:gd name="T20" fmla="*/ 334 w 448"/>
                <a:gd name="T21" fmla="*/ 0 h 448"/>
                <a:gd name="T22" fmla="*/ 448 w 448"/>
                <a:gd name="T23" fmla="*/ 0 h 448"/>
                <a:gd name="T24" fmla="*/ 369 w 448"/>
                <a:gd name="T25" fmla="*/ 23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448">
                  <a:moveTo>
                    <a:pt x="369" y="237"/>
                  </a:moveTo>
                  <a:cubicBezTo>
                    <a:pt x="372" y="247"/>
                    <a:pt x="374" y="257"/>
                    <a:pt x="374" y="269"/>
                  </a:cubicBezTo>
                  <a:cubicBezTo>
                    <a:pt x="374" y="327"/>
                    <a:pt x="326" y="374"/>
                    <a:pt x="268" y="374"/>
                  </a:cubicBezTo>
                  <a:cubicBezTo>
                    <a:pt x="257" y="374"/>
                    <a:pt x="247" y="372"/>
                    <a:pt x="236" y="369"/>
                  </a:cubicBezTo>
                  <a:cubicBezTo>
                    <a:pt x="168" y="415"/>
                    <a:pt x="87" y="443"/>
                    <a:pt x="0" y="448"/>
                  </a:cubicBezTo>
                  <a:cubicBezTo>
                    <a:pt x="0" y="335"/>
                    <a:pt x="0" y="335"/>
                    <a:pt x="0" y="335"/>
                  </a:cubicBezTo>
                  <a:cubicBezTo>
                    <a:pt x="60" y="330"/>
                    <a:pt x="116" y="311"/>
                    <a:pt x="164" y="281"/>
                  </a:cubicBezTo>
                  <a:cubicBezTo>
                    <a:pt x="163" y="277"/>
                    <a:pt x="163" y="273"/>
                    <a:pt x="163" y="269"/>
                  </a:cubicBezTo>
                  <a:cubicBezTo>
                    <a:pt x="163" y="210"/>
                    <a:pt x="210" y="163"/>
                    <a:pt x="268" y="163"/>
                  </a:cubicBezTo>
                  <a:cubicBezTo>
                    <a:pt x="273" y="163"/>
                    <a:pt x="277" y="163"/>
                    <a:pt x="281" y="164"/>
                  </a:cubicBezTo>
                  <a:cubicBezTo>
                    <a:pt x="311" y="116"/>
                    <a:pt x="330" y="60"/>
                    <a:pt x="334" y="0"/>
                  </a:cubicBezTo>
                  <a:cubicBezTo>
                    <a:pt x="448" y="0"/>
                    <a:pt x="448" y="0"/>
                    <a:pt x="448" y="0"/>
                  </a:cubicBezTo>
                  <a:cubicBezTo>
                    <a:pt x="443" y="87"/>
                    <a:pt x="414" y="168"/>
                    <a:pt x="369" y="237"/>
                  </a:cubicBezTo>
                  <a:close/>
                </a:path>
              </a:pathLst>
            </a:custGeom>
            <a:solidFill>
              <a:schemeClr val="bg1"/>
            </a:solidFill>
            <a:ln w="19050"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6" name="Freeform 428">
              <a:extLst>
                <a:ext uri="{FF2B5EF4-FFF2-40B4-BE49-F238E27FC236}">
                  <a16:creationId xmlns:a16="http://schemas.microsoft.com/office/drawing/2014/main" id="{FD5C3952-B9BA-9A57-14A5-938AFCF39482}"/>
                </a:ext>
              </a:extLst>
            </p:cNvPr>
            <p:cNvSpPr>
              <a:spLocks noEditPoints="1"/>
            </p:cNvSpPr>
            <p:nvPr/>
          </p:nvSpPr>
          <p:spPr bwMode="auto">
            <a:xfrm>
              <a:off x="4598944" y="4640900"/>
              <a:ext cx="548340" cy="586577"/>
            </a:xfrm>
            <a:custGeom>
              <a:avLst/>
              <a:gdLst>
                <a:gd name="T0" fmla="*/ 56 w 102"/>
                <a:gd name="T1" fmla="*/ 64 h 114"/>
                <a:gd name="T2" fmla="*/ 56 w 102"/>
                <a:gd name="T3" fmla="*/ 63 h 114"/>
                <a:gd name="T4" fmla="*/ 56 w 102"/>
                <a:gd name="T5" fmla="*/ 40 h 114"/>
                <a:gd name="T6" fmla="*/ 51 w 102"/>
                <a:gd name="T7" fmla="*/ 36 h 114"/>
                <a:gd name="T8" fmla="*/ 47 w 102"/>
                <a:gd name="T9" fmla="*/ 40 h 114"/>
                <a:gd name="T10" fmla="*/ 47 w 102"/>
                <a:gd name="T11" fmla="*/ 63 h 114"/>
                <a:gd name="T12" fmla="*/ 51 w 102"/>
                <a:gd name="T13" fmla="*/ 68 h 114"/>
                <a:gd name="T14" fmla="*/ 52 w 102"/>
                <a:gd name="T15" fmla="*/ 68 h 114"/>
                <a:gd name="T16" fmla="*/ 72 w 102"/>
                <a:gd name="T17" fmla="*/ 88 h 114"/>
                <a:gd name="T18" fmla="*/ 74 w 102"/>
                <a:gd name="T19" fmla="*/ 89 h 114"/>
                <a:gd name="T20" fmla="*/ 76 w 102"/>
                <a:gd name="T21" fmla="*/ 88 h 114"/>
                <a:gd name="T22" fmla="*/ 76 w 102"/>
                <a:gd name="T23" fmla="*/ 84 h 114"/>
                <a:gd name="T24" fmla="*/ 56 w 102"/>
                <a:gd name="T25" fmla="*/ 64 h 114"/>
                <a:gd name="T26" fmla="*/ 83 w 102"/>
                <a:gd name="T27" fmla="*/ 23 h 114"/>
                <a:gd name="T28" fmla="*/ 86 w 102"/>
                <a:gd name="T29" fmla="*/ 18 h 114"/>
                <a:gd name="T30" fmla="*/ 87 w 102"/>
                <a:gd name="T31" fmla="*/ 19 h 114"/>
                <a:gd name="T32" fmla="*/ 89 w 102"/>
                <a:gd name="T33" fmla="*/ 19 h 114"/>
                <a:gd name="T34" fmla="*/ 91 w 102"/>
                <a:gd name="T35" fmla="*/ 17 h 114"/>
                <a:gd name="T36" fmla="*/ 93 w 102"/>
                <a:gd name="T37" fmla="*/ 14 h 114"/>
                <a:gd name="T38" fmla="*/ 92 w 102"/>
                <a:gd name="T39" fmla="*/ 9 h 114"/>
                <a:gd name="T40" fmla="*/ 78 w 102"/>
                <a:gd name="T41" fmla="*/ 1 h 114"/>
                <a:gd name="T42" fmla="*/ 74 w 102"/>
                <a:gd name="T43" fmla="*/ 2 h 114"/>
                <a:gd name="T44" fmla="*/ 71 w 102"/>
                <a:gd name="T45" fmla="*/ 6 h 114"/>
                <a:gd name="T46" fmla="*/ 71 w 102"/>
                <a:gd name="T47" fmla="*/ 8 h 114"/>
                <a:gd name="T48" fmla="*/ 73 w 102"/>
                <a:gd name="T49" fmla="*/ 10 h 114"/>
                <a:gd name="T50" fmla="*/ 74 w 102"/>
                <a:gd name="T51" fmla="*/ 11 h 114"/>
                <a:gd name="T52" fmla="*/ 71 w 102"/>
                <a:gd name="T53" fmla="*/ 16 h 114"/>
                <a:gd name="T54" fmla="*/ 51 w 102"/>
                <a:gd name="T55" fmla="*/ 12 h 114"/>
                <a:gd name="T56" fmla="*/ 31 w 102"/>
                <a:gd name="T57" fmla="*/ 16 h 114"/>
                <a:gd name="T58" fmla="*/ 29 w 102"/>
                <a:gd name="T59" fmla="*/ 11 h 114"/>
                <a:gd name="T60" fmla="*/ 30 w 102"/>
                <a:gd name="T61" fmla="*/ 10 h 114"/>
                <a:gd name="T62" fmla="*/ 31 w 102"/>
                <a:gd name="T63" fmla="*/ 8 h 114"/>
                <a:gd name="T64" fmla="*/ 31 w 102"/>
                <a:gd name="T65" fmla="*/ 6 h 114"/>
                <a:gd name="T66" fmla="*/ 29 w 102"/>
                <a:gd name="T67" fmla="*/ 2 h 114"/>
                <a:gd name="T68" fmla="*/ 24 w 102"/>
                <a:gd name="T69" fmla="*/ 1 h 114"/>
                <a:gd name="T70" fmla="*/ 10 w 102"/>
                <a:gd name="T71" fmla="*/ 9 h 114"/>
                <a:gd name="T72" fmla="*/ 9 w 102"/>
                <a:gd name="T73" fmla="*/ 14 h 114"/>
                <a:gd name="T74" fmla="*/ 11 w 102"/>
                <a:gd name="T75" fmla="*/ 17 h 114"/>
                <a:gd name="T76" fmla="*/ 13 w 102"/>
                <a:gd name="T77" fmla="*/ 19 h 114"/>
                <a:gd name="T78" fmla="*/ 15 w 102"/>
                <a:gd name="T79" fmla="*/ 19 h 114"/>
                <a:gd name="T80" fmla="*/ 16 w 102"/>
                <a:gd name="T81" fmla="*/ 18 h 114"/>
                <a:gd name="T82" fmla="*/ 19 w 102"/>
                <a:gd name="T83" fmla="*/ 23 h 114"/>
                <a:gd name="T84" fmla="*/ 0 w 102"/>
                <a:gd name="T85" fmla="*/ 63 h 114"/>
                <a:gd name="T86" fmla="*/ 51 w 102"/>
                <a:gd name="T87" fmla="*/ 114 h 114"/>
                <a:gd name="T88" fmla="*/ 102 w 102"/>
                <a:gd name="T89" fmla="*/ 63 h 114"/>
                <a:gd name="T90" fmla="*/ 83 w 102"/>
                <a:gd name="T91" fmla="*/ 23 h 114"/>
                <a:gd name="T92" fmla="*/ 51 w 102"/>
                <a:gd name="T93" fmla="*/ 105 h 114"/>
                <a:gd name="T94" fmla="*/ 10 w 102"/>
                <a:gd name="T95" fmla="*/ 63 h 114"/>
                <a:gd name="T96" fmla="*/ 51 w 102"/>
                <a:gd name="T97" fmla="*/ 22 h 114"/>
                <a:gd name="T98" fmla="*/ 93 w 102"/>
                <a:gd name="T99" fmla="*/ 63 h 114"/>
                <a:gd name="T100" fmla="*/ 51 w 102"/>
                <a:gd name="T101"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 h="114">
                  <a:moveTo>
                    <a:pt x="56" y="64"/>
                  </a:moveTo>
                  <a:cubicBezTo>
                    <a:pt x="56" y="64"/>
                    <a:pt x="56" y="63"/>
                    <a:pt x="56" y="63"/>
                  </a:cubicBezTo>
                  <a:cubicBezTo>
                    <a:pt x="56" y="40"/>
                    <a:pt x="56" y="40"/>
                    <a:pt x="56" y="40"/>
                  </a:cubicBezTo>
                  <a:cubicBezTo>
                    <a:pt x="56" y="38"/>
                    <a:pt x="54" y="36"/>
                    <a:pt x="51" y="36"/>
                  </a:cubicBezTo>
                  <a:cubicBezTo>
                    <a:pt x="49" y="36"/>
                    <a:pt x="47" y="38"/>
                    <a:pt x="47" y="40"/>
                  </a:cubicBezTo>
                  <a:cubicBezTo>
                    <a:pt x="47" y="63"/>
                    <a:pt x="47" y="63"/>
                    <a:pt x="47" y="63"/>
                  </a:cubicBezTo>
                  <a:cubicBezTo>
                    <a:pt x="47" y="66"/>
                    <a:pt x="49" y="68"/>
                    <a:pt x="51" y="68"/>
                  </a:cubicBezTo>
                  <a:cubicBezTo>
                    <a:pt x="51" y="68"/>
                    <a:pt x="52" y="68"/>
                    <a:pt x="52" y="68"/>
                  </a:cubicBezTo>
                  <a:cubicBezTo>
                    <a:pt x="72" y="88"/>
                    <a:pt x="72" y="88"/>
                    <a:pt x="72" y="88"/>
                  </a:cubicBezTo>
                  <a:cubicBezTo>
                    <a:pt x="73" y="89"/>
                    <a:pt x="73" y="89"/>
                    <a:pt x="74" y="89"/>
                  </a:cubicBezTo>
                  <a:cubicBezTo>
                    <a:pt x="75" y="89"/>
                    <a:pt x="76" y="89"/>
                    <a:pt x="76" y="88"/>
                  </a:cubicBezTo>
                  <a:cubicBezTo>
                    <a:pt x="77" y="87"/>
                    <a:pt x="77" y="85"/>
                    <a:pt x="76" y="84"/>
                  </a:cubicBezTo>
                  <a:lnTo>
                    <a:pt x="56" y="64"/>
                  </a:lnTo>
                  <a:close/>
                  <a:moveTo>
                    <a:pt x="83" y="23"/>
                  </a:moveTo>
                  <a:cubicBezTo>
                    <a:pt x="86" y="18"/>
                    <a:pt x="86" y="18"/>
                    <a:pt x="86" y="18"/>
                  </a:cubicBezTo>
                  <a:cubicBezTo>
                    <a:pt x="87" y="19"/>
                    <a:pt x="87" y="19"/>
                    <a:pt x="87" y="19"/>
                  </a:cubicBezTo>
                  <a:cubicBezTo>
                    <a:pt x="88" y="19"/>
                    <a:pt x="89" y="19"/>
                    <a:pt x="89" y="19"/>
                  </a:cubicBezTo>
                  <a:cubicBezTo>
                    <a:pt x="90" y="19"/>
                    <a:pt x="91" y="18"/>
                    <a:pt x="91" y="17"/>
                  </a:cubicBezTo>
                  <a:cubicBezTo>
                    <a:pt x="93" y="14"/>
                    <a:pt x="93" y="14"/>
                    <a:pt x="93" y="14"/>
                  </a:cubicBezTo>
                  <a:cubicBezTo>
                    <a:pt x="94" y="12"/>
                    <a:pt x="94" y="10"/>
                    <a:pt x="92" y="9"/>
                  </a:cubicBezTo>
                  <a:cubicBezTo>
                    <a:pt x="78" y="1"/>
                    <a:pt x="78" y="1"/>
                    <a:pt x="78" y="1"/>
                  </a:cubicBezTo>
                  <a:cubicBezTo>
                    <a:pt x="76" y="0"/>
                    <a:pt x="74" y="1"/>
                    <a:pt x="74" y="2"/>
                  </a:cubicBezTo>
                  <a:cubicBezTo>
                    <a:pt x="71" y="6"/>
                    <a:pt x="71" y="6"/>
                    <a:pt x="71" y="6"/>
                  </a:cubicBezTo>
                  <a:cubicBezTo>
                    <a:pt x="71" y="7"/>
                    <a:pt x="71" y="7"/>
                    <a:pt x="71" y="8"/>
                  </a:cubicBezTo>
                  <a:cubicBezTo>
                    <a:pt x="71" y="9"/>
                    <a:pt x="72" y="10"/>
                    <a:pt x="73" y="10"/>
                  </a:cubicBezTo>
                  <a:cubicBezTo>
                    <a:pt x="74" y="11"/>
                    <a:pt x="74" y="11"/>
                    <a:pt x="74" y="11"/>
                  </a:cubicBezTo>
                  <a:cubicBezTo>
                    <a:pt x="71" y="16"/>
                    <a:pt x="71" y="16"/>
                    <a:pt x="71" y="16"/>
                  </a:cubicBezTo>
                  <a:cubicBezTo>
                    <a:pt x="65" y="13"/>
                    <a:pt x="58" y="12"/>
                    <a:pt x="51" y="12"/>
                  </a:cubicBezTo>
                  <a:cubicBezTo>
                    <a:pt x="44" y="12"/>
                    <a:pt x="38" y="13"/>
                    <a:pt x="31" y="16"/>
                  </a:cubicBezTo>
                  <a:cubicBezTo>
                    <a:pt x="29" y="11"/>
                    <a:pt x="29" y="11"/>
                    <a:pt x="29" y="11"/>
                  </a:cubicBezTo>
                  <a:cubicBezTo>
                    <a:pt x="30" y="10"/>
                    <a:pt x="30" y="10"/>
                    <a:pt x="30" y="10"/>
                  </a:cubicBezTo>
                  <a:cubicBezTo>
                    <a:pt x="30" y="10"/>
                    <a:pt x="31" y="9"/>
                    <a:pt x="31" y="8"/>
                  </a:cubicBezTo>
                  <a:cubicBezTo>
                    <a:pt x="31" y="7"/>
                    <a:pt x="31" y="7"/>
                    <a:pt x="31" y="6"/>
                  </a:cubicBezTo>
                  <a:cubicBezTo>
                    <a:pt x="29" y="2"/>
                    <a:pt x="29" y="2"/>
                    <a:pt x="29" y="2"/>
                  </a:cubicBezTo>
                  <a:cubicBezTo>
                    <a:pt x="28" y="1"/>
                    <a:pt x="26" y="0"/>
                    <a:pt x="24" y="1"/>
                  </a:cubicBezTo>
                  <a:cubicBezTo>
                    <a:pt x="10" y="9"/>
                    <a:pt x="10" y="9"/>
                    <a:pt x="10" y="9"/>
                  </a:cubicBezTo>
                  <a:cubicBezTo>
                    <a:pt x="8" y="10"/>
                    <a:pt x="8" y="12"/>
                    <a:pt x="9" y="14"/>
                  </a:cubicBezTo>
                  <a:cubicBezTo>
                    <a:pt x="11" y="17"/>
                    <a:pt x="11" y="17"/>
                    <a:pt x="11" y="17"/>
                  </a:cubicBezTo>
                  <a:cubicBezTo>
                    <a:pt x="11" y="18"/>
                    <a:pt x="12" y="19"/>
                    <a:pt x="13" y="19"/>
                  </a:cubicBezTo>
                  <a:cubicBezTo>
                    <a:pt x="14" y="19"/>
                    <a:pt x="15" y="19"/>
                    <a:pt x="15" y="19"/>
                  </a:cubicBezTo>
                  <a:cubicBezTo>
                    <a:pt x="16" y="18"/>
                    <a:pt x="16" y="18"/>
                    <a:pt x="16" y="18"/>
                  </a:cubicBezTo>
                  <a:cubicBezTo>
                    <a:pt x="19" y="23"/>
                    <a:pt x="19" y="23"/>
                    <a:pt x="19" y="23"/>
                  </a:cubicBezTo>
                  <a:cubicBezTo>
                    <a:pt x="7" y="32"/>
                    <a:pt x="0" y="47"/>
                    <a:pt x="0" y="63"/>
                  </a:cubicBezTo>
                  <a:cubicBezTo>
                    <a:pt x="0" y="91"/>
                    <a:pt x="23" y="114"/>
                    <a:pt x="51" y="114"/>
                  </a:cubicBezTo>
                  <a:cubicBezTo>
                    <a:pt x="79" y="114"/>
                    <a:pt x="102" y="91"/>
                    <a:pt x="102" y="63"/>
                  </a:cubicBezTo>
                  <a:cubicBezTo>
                    <a:pt x="102" y="47"/>
                    <a:pt x="95" y="32"/>
                    <a:pt x="83" y="23"/>
                  </a:cubicBezTo>
                  <a:close/>
                  <a:moveTo>
                    <a:pt x="51" y="105"/>
                  </a:moveTo>
                  <a:cubicBezTo>
                    <a:pt x="28" y="105"/>
                    <a:pt x="10" y="86"/>
                    <a:pt x="10" y="63"/>
                  </a:cubicBezTo>
                  <a:cubicBezTo>
                    <a:pt x="10" y="40"/>
                    <a:pt x="28" y="22"/>
                    <a:pt x="51" y="22"/>
                  </a:cubicBezTo>
                  <a:cubicBezTo>
                    <a:pt x="74" y="22"/>
                    <a:pt x="93" y="40"/>
                    <a:pt x="93" y="63"/>
                  </a:cubicBezTo>
                  <a:cubicBezTo>
                    <a:pt x="93" y="86"/>
                    <a:pt x="74" y="105"/>
                    <a:pt x="51" y="105"/>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A8CC"/>
                </a:solidFill>
                <a:effectLst/>
                <a:uLnTx/>
                <a:uFillTx/>
                <a:latin typeface="Arial"/>
                <a:ea typeface="+mn-ea"/>
                <a:cs typeface="+mn-cs"/>
              </a:endParaRPr>
            </a:p>
          </p:txBody>
        </p:sp>
        <p:sp>
          <p:nvSpPr>
            <p:cNvPr id="27" name="TextBox 26">
              <a:extLst>
                <a:ext uri="{FF2B5EF4-FFF2-40B4-BE49-F238E27FC236}">
                  <a16:creationId xmlns:a16="http://schemas.microsoft.com/office/drawing/2014/main" id="{3AEA818B-F947-D2D8-E36D-5A1425027348}"/>
                </a:ext>
              </a:extLst>
            </p:cNvPr>
            <p:cNvSpPr txBox="1"/>
            <p:nvPr/>
          </p:nvSpPr>
          <p:spPr>
            <a:xfrm>
              <a:off x="9601020" y="1990346"/>
              <a:ext cx="525785" cy="276999"/>
            </a:xfrm>
            <a:prstGeom prst="rect">
              <a:avLst/>
            </a:prstGeom>
            <a:noFill/>
          </p:spPr>
          <p:txBody>
            <a:bodyPr wrap="none" lIns="0" tIns="0" rIns="0" bIns="0" rtlCol="0" anchor="ctr" anchorCtr="0">
              <a:spAutoFit/>
            </a:bodyPr>
            <a:lstStyle/>
            <a:p>
              <a:pPr marL="0" marR="0" lvl="0" indent="0" algn="ctr" defTabSz="685783" rtl="0" eaLnBrk="1" fontAlgn="auto" latinLnBrk="0" hangingPunct="1">
                <a:lnSpc>
                  <a:spcPct val="100000"/>
                </a:lnSpc>
                <a:spcBef>
                  <a:spcPts val="0"/>
                </a:spcBef>
                <a:spcAft>
                  <a:spcPts val="225"/>
                </a:spcAft>
                <a:buClrTx/>
                <a:buSzPct val="75000"/>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mn-ea"/>
                  <a:cs typeface="+mn-cs"/>
                </a:rPr>
                <a:t>JAKi</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5993A07D-59E7-0B45-E74A-827E664DF216}"/>
                </a:ext>
              </a:extLst>
            </p:cNvPr>
            <p:cNvSpPr txBox="1"/>
            <p:nvPr/>
          </p:nvSpPr>
          <p:spPr>
            <a:xfrm>
              <a:off x="9049586" y="5248370"/>
              <a:ext cx="1628651" cy="276999"/>
            </a:xfrm>
            <a:prstGeom prst="rect">
              <a:avLst/>
            </a:prstGeom>
            <a:noFill/>
          </p:spPr>
          <p:txBody>
            <a:bodyPr wrap="none" lIns="0" tIns="0" rIns="0" bIns="0" rtlCol="0" anchor="ctr" anchorCtr="0">
              <a:spAutoFit/>
            </a:bodyPr>
            <a:lstStyle/>
            <a:p>
              <a:pPr marL="0" marR="0" lvl="0" indent="0" algn="ctr" defTabSz="685783" rtl="0" eaLnBrk="1" fontAlgn="auto" latinLnBrk="0" hangingPunct="1">
                <a:lnSpc>
                  <a:spcPct val="100000"/>
                </a:lnSpc>
                <a:spcBef>
                  <a:spcPts val="0"/>
                </a:spcBef>
                <a:spcAft>
                  <a:spcPts val="225"/>
                </a:spcAft>
                <a:buClrTx/>
                <a:buSzPct val="75000"/>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New strategies</a:t>
              </a:r>
            </a:p>
          </p:txBody>
        </p:sp>
        <p:sp>
          <p:nvSpPr>
            <p:cNvPr id="29" name="TextBox 28">
              <a:extLst>
                <a:ext uri="{FF2B5EF4-FFF2-40B4-BE49-F238E27FC236}">
                  <a16:creationId xmlns:a16="http://schemas.microsoft.com/office/drawing/2014/main" id="{8FC644CF-9259-EFBA-B03C-37BC60B3D547}"/>
                </a:ext>
              </a:extLst>
            </p:cNvPr>
            <p:cNvSpPr txBox="1"/>
            <p:nvPr/>
          </p:nvSpPr>
          <p:spPr>
            <a:xfrm>
              <a:off x="2318204" y="2021123"/>
              <a:ext cx="65" cy="215444"/>
            </a:xfrm>
            <a:prstGeom prst="rect">
              <a:avLst/>
            </a:prstGeom>
            <a:noFill/>
          </p:spPr>
          <p:txBody>
            <a:bodyPr wrap="none" lIns="0" tIns="0" rIns="0" bIns="0" rtlCol="0" anchor="ctr" anchorCtr="0">
              <a:spAutoFit/>
            </a:bodyPr>
            <a:lstStyle/>
            <a:p>
              <a:pPr marL="0" marR="0" lvl="0" indent="0" algn="ctr" defTabSz="685783" rtl="0" eaLnBrk="1" fontAlgn="auto" latinLnBrk="0" hangingPunct="1">
                <a:lnSpc>
                  <a:spcPct val="100000"/>
                </a:lnSpc>
                <a:spcBef>
                  <a:spcPts val="0"/>
                </a:spcBef>
                <a:spcAft>
                  <a:spcPts val="225"/>
                </a:spcAft>
                <a:buClrTx/>
                <a:buSzPct val="75000"/>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F4D71559-26D8-8781-1727-3ADCA8F5F472}"/>
                </a:ext>
              </a:extLst>
            </p:cNvPr>
            <p:cNvSpPr txBox="1"/>
            <p:nvPr/>
          </p:nvSpPr>
          <p:spPr>
            <a:xfrm>
              <a:off x="1343612" y="5248370"/>
              <a:ext cx="1949252" cy="276999"/>
            </a:xfrm>
            <a:prstGeom prst="rect">
              <a:avLst/>
            </a:prstGeom>
            <a:noFill/>
          </p:spPr>
          <p:txBody>
            <a:bodyPr wrap="none" lIns="0" tIns="0" rIns="0" bIns="0" rtlCol="0" anchor="ctr" anchorCtr="0">
              <a:spAutoFit/>
            </a:bodyPr>
            <a:lstStyle/>
            <a:p>
              <a:pPr marL="0" marR="0" lvl="0" indent="0" algn="ctr" defTabSz="685783" rtl="0" eaLnBrk="1" fontAlgn="auto" latinLnBrk="0" hangingPunct="1">
                <a:lnSpc>
                  <a:spcPct val="100000"/>
                </a:lnSpc>
                <a:spcBef>
                  <a:spcPts val="0"/>
                </a:spcBef>
                <a:spcAft>
                  <a:spcPts val="225"/>
                </a:spcAft>
                <a:buClrTx/>
                <a:buSzPct val="75000"/>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Early intervention</a:t>
              </a:r>
            </a:p>
          </p:txBody>
        </p:sp>
        <p:sp>
          <p:nvSpPr>
            <p:cNvPr id="31" name="TextBox 30">
              <a:extLst>
                <a:ext uri="{FF2B5EF4-FFF2-40B4-BE49-F238E27FC236}">
                  <a16:creationId xmlns:a16="http://schemas.microsoft.com/office/drawing/2014/main" id="{4081A6E9-23C5-E55A-BABA-B7742A28B231}"/>
                </a:ext>
              </a:extLst>
            </p:cNvPr>
            <p:cNvSpPr txBox="1"/>
            <p:nvPr/>
          </p:nvSpPr>
          <p:spPr>
            <a:xfrm>
              <a:off x="954247" y="2386503"/>
              <a:ext cx="2727981" cy="954107"/>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1B3A6B"/>
                  </a:solidFill>
                  <a:effectLst/>
                  <a:uLnTx/>
                  <a:uFillTx/>
                  <a:latin typeface="Arial"/>
                  <a:ea typeface="+mn-ea"/>
                  <a:cs typeface="+mn-cs"/>
                </a:rPr>
                <a:t>MF is a </a:t>
              </a:r>
              <a:r>
                <a:rPr kumimoji="0" lang="en-US" sz="1400" b="1" i="0" u="none" strike="noStrike" kern="0" cap="none" spc="0" normalizeH="0" baseline="0" noProof="0" dirty="0">
                  <a:ln>
                    <a:noFill/>
                  </a:ln>
                  <a:solidFill>
                    <a:srgbClr val="0078AE"/>
                  </a:solidFill>
                  <a:effectLst/>
                  <a:uLnTx/>
                  <a:uFillTx/>
                  <a:latin typeface="Arial"/>
                  <a:ea typeface="+mn-ea"/>
                  <a:cs typeface="+mn-cs"/>
                </a:rPr>
                <a:t>complex disease</a:t>
              </a:r>
              <a:r>
                <a:rPr kumimoji="0" lang="en-US" sz="1400" b="0" i="0" u="none" strike="noStrike" kern="0" cap="none" spc="0" normalizeH="0" baseline="0" noProof="0" dirty="0">
                  <a:ln>
                    <a:noFill/>
                  </a:ln>
                  <a:solidFill>
                    <a:srgbClr val="1B3A6B"/>
                  </a:solidFill>
                  <a:effectLst/>
                  <a:uLnTx/>
                  <a:uFillTx/>
                  <a:latin typeface="Arial"/>
                  <a:ea typeface="+mn-ea"/>
                  <a:cs typeface="+mn-cs"/>
                </a:rPr>
                <a:t>, and current therapies </a:t>
              </a:r>
              <a:r>
                <a:rPr kumimoji="0" lang="en-US" sz="1400" b="1" i="0" u="none" strike="noStrike" kern="0" cap="none" spc="0" normalizeH="0" baseline="0" noProof="0" dirty="0">
                  <a:ln>
                    <a:noFill/>
                  </a:ln>
                  <a:solidFill>
                    <a:srgbClr val="0078AE"/>
                  </a:solidFill>
                  <a:effectLst/>
                  <a:uLnTx/>
                  <a:uFillTx/>
                  <a:latin typeface="Arial"/>
                  <a:ea typeface="+mn-ea"/>
                  <a:cs typeface="+mn-cs"/>
                </a:rPr>
                <a:t>do not adequately</a:t>
              </a:r>
              <a:r>
                <a:rPr kumimoji="0" lang="en-US" sz="1400" b="0" i="0" u="none" strike="noStrike" kern="0" cap="none" spc="0" normalizeH="0" baseline="0" noProof="0" dirty="0">
                  <a:ln>
                    <a:noFill/>
                  </a:ln>
                  <a:solidFill>
                    <a:srgbClr val="1B3A6B"/>
                  </a:solidFill>
                  <a:effectLst/>
                  <a:uLnTx/>
                  <a:uFillTx/>
                  <a:latin typeface="Arial"/>
                  <a:ea typeface="+mn-ea"/>
                  <a:cs typeface="+mn-cs"/>
                </a:rPr>
                <a:t> address the </a:t>
              </a:r>
              <a:r>
                <a:rPr kumimoji="0" lang="en-US" sz="1400" b="1" i="0" u="none" strike="noStrike" kern="0" cap="none" spc="0" normalizeH="0" baseline="0" noProof="0" dirty="0">
                  <a:ln>
                    <a:noFill/>
                  </a:ln>
                  <a:solidFill>
                    <a:srgbClr val="0078AE"/>
                  </a:solidFill>
                  <a:effectLst/>
                  <a:uLnTx/>
                  <a:uFillTx/>
                  <a:latin typeface="Arial"/>
                  <a:ea typeface="+mn-ea"/>
                  <a:cs typeface="+mn-cs"/>
                </a:rPr>
                <a:t>underlying disease biology</a:t>
              </a:r>
              <a:r>
                <a:rPr kumimoji="0" lang="en-US" sz="1400" b="0" i="0" u="none" strike="noStrike" kern="0" cap="none" spc="0" normalizeH="0" baseline="30000" noProof="0" dirty="0">
                  <a:ln>
                    <a:noFill/>
                  </a:ln>
                  <a:solidFill>
                    <a:srgbClr val="1B3A6B"/>
                  </a:solidFill>
                  <a:effectLst/>
                  <a:uLnTx/>
                  <a:uFillTx/>
                  <a:latin typeface="Arial"/>
                  <a:ea typeface="+mn-ea"/>
                  <a:cs typeface="+mn-cs"/>
                </a:rPr>
                <a:t>1,2</a:t>
              </a:r>
              <a:r>
                <a:rPr kumimoji="0" lang="en-US" sz="1400" b="0" i="0" u="none" strike="noStrike" kern="0" cap="none" spc="0" normalizeH="0" baseline="0" noProof="0" dirty="0">
                  <a:ln>
                    <a:noFill/>
                  </a:ln>
                  <a:solidFill>
                    <a:srgbClr val="1B3A6B"/>
                  </a:solidFill>
                  <a:effectLst/>
                  <a:uLnTx/>
                  <a:uFillTx/>
                  <a:latin typeface="Arial"/>
                  <a:ea typeface="+mn-ea"/>
                  <a:cs typeface="+mn-cs"/>
                </a:rPr>
                <a:t> </a:t>
              </a:r>
              <a:endParaRPr kumimoji="0" lang="en-US" sz="1400" b="0" i="0" u="none" strike="noStrike" kern="0" cap="none" spc="0" normalizeH="0" baseline="30000" noProof="0" dirty="0">
                <a:ln>
                  <a:noFill/>
                </a:ln>
                <a:solidFill>
                  <a:srgbClr val="1B3A6B"/>
                </a:solidFill>
                <a:effectLst/>
                <a:uLnTx/>
                <a:uFillTx/>
                <a:latin typeface="Arial"/>
                <a:ea typeface="+mn-ea"/>
                <a:cs typeface="+mn-cs"/>
              </a:endParaRPr>
            </a:p>
          </p:txBody>
        </p:sp>
        <p:sp>
          <p:nvSpPr>
            <p:cNvPr id="32" name="TextBox 31">
              <a:extLst>
                <a:ext uri="{FF2B5EF4-FFF2-40B4-BE49-F238E27FC236}">
                  <a16:creationId xmlns:a16="http://schemas.microsoft.com/office/drawing/2014/main" id="{9A0B6043-C625-C0C5-BDE3-567A69F51080}"/>
                </a:ext>
              </a:extLst>
            </p:cNvPr>
            <p:cNvSpPr txBox="1"/>
            <p:nvPr/>
          </p:nvSpPr>
          <p:spPr>
            <a:xfrm>
              <a:off x="8626003" y="2386503"/>
              <a:ext cx="2475820" cy="954107"/>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6CB4E4"/>
                  </a:solidFill>
                  <a:effectLst/>
                  <a:uLnTx/>
                  <a:uFillTx/>
                  <a:latin typeface="Arial"/>
                  <a:ea typeface="+mn-ea"/>
                  <a:cs typeface="+mn-cs"/>
                </a:rPr>
                <a:t>JAKi</a:t>
              </a:r>
              <a:r>
                <a:rPr kumimoji="0" lang="en-US" sz="1400" b="1" i="0" u="none" strike="noStrike" kern="0" cap="none" spc="0" normalizeH="0" baseline="0" noProof="0" dirty="0">
                  <a:ln>
                    <a:noFill/>
                  </a:ln>
                  <a:solidFill>
                    <a:srgbClr val="6CB4E4"/>
                  </a:solidFill>
                  <a:effectLst/>
                  <a:uLnTx/>
                  <a:uFillTx/>
                  <a:latin typeface="Arial"/>
                  <a:ea typeface="+mn-ea"/>
                  <a:cs typeface="+mn-cs"/>
                </a:rPr>
                <a:t> monotherapy</a:t>
              </a:r>
              <a:r>
                <a:rPr kumimoji="0" lang="en-US" sz="1400" b="0" i="0" u="none" strike="noStrike" kern="0" cap="none" spc="0" normalizeH="0" baseline="0" noProof="0" dirty="0">
                  <a:ln>
                    <a:noFill/>
                  </a:ln>
                  <a:solidFill>
                    <a:srgbClr val="6CB4E4"/>
                  </a:solidFill>
                  <a:effectLst/>
                  <a:uLnTx/>
                  <a:uFillTx/>
                  <a:latin typeface="Arial"/>
                  <a:ea typeface="+mn-ea"/>
                  <a:cs typeface="+mn-cs"/>
                </a:rPr>
                <a:t> </a:t>
              </a:r>
              <a:r>
                <a:rPr kumimoji="0" lang="en-US" sz="1400" b="0" i="0" u="none" strike="noStrike" kern="0" cap="none" spc="0" normalizeH="0" baseline="0" noProof="0" dirty="0">
                  <a:ln>
                    <a:noFill/>
                  </a:ln>
                  <a:solidFill>
                    <a:srgbClr val="1B3A6B"/>
                  </a:solidFill>
                  <a:effectLst/>
                  <a:uLnTx/>
                  <a:uFillTx/>
                  <a:latin typeface="Arial"/>
                  <a:ea typeface="+mn-ea"/>
                  <a:cs typeface="+mn-cs"/>
                </a:rPr>
                <a:t>is associated with </a:t>
              </a:r>
              <a:r>
                <a:rPr kumimoji="0" lang="en-US" sz="1400" b="1" i="0" u="none" strike="noStrike" kern="0" cap="none" spc="0" normalizeH="0" baseline="0" noProof="0" dirty="0">
                  <a:ln>
                    <a:noFill/>
                  </a:ln>
                  <a:solidFill>
                    <a:srgbClr val="6CB4E4"/>
                  </a:solidFill>
                  <a:effectLst/>
                  <a:uLnTx/>
                  <a:uFillTx/>
                  <a:latin typeface="Arial"/>
                  <a:ea typeface="+mn-ea"/>
                  <a:cs typeface="+mn-cs"/>
                </a:rPr>
                <a:t>limited</a:t>
              </a:r>
              <a:r>
                <a:rPr kumimoji="0" lang="en-US" sz="1400" b="1" i="0" u="none" strike="noStrike" kern="0" cap="none" spc="0" normalizeH="0" baseline="0" noProof="0" dirty="0">
                  <a:ln>
                    <a:noFill/>
                  </a:ln>
                  <a:solidFill>
                    <a:srgbClr val="1B3A6B"/>
                  </a:solidFill>
                  <a:effectLst/>
                  <a:uLnTx/>
                  <a:uFillTx/>
                  <a:latin typeface="Arial"/>
                  <a:ea typeface="+mn-ea"/>
                  <a:cs typeface="+mn-cs"/>
                </a:rPr>
                <a:t> </a:t>
              </a:r>
              <a:r>
                <a:rPr kumimoji="0" lang="en-US" sz="1400" b="1" i="0" u="none" strike="noStrike" kern="0" cap="none" spc="0" normalizeH="0" baseline="0" noProof="0" dirty="0">
                  <a:ln>
                    <a:noFill/>
                  </a:ln>
                  <a:solidFill>
                    <a:srgbClr val="6CB4E4"/>
                  </a:solidFill>
                  <a:effectLst/>
                  <a:uLnTx/>
                  <a:uFillTx/>
                  <a:latin typeface="Arial"/>
                  <a:ea typeface="+mn-ea"/>
                  <a:cs typeface="+mn-cs"/>
                </a:rPr>
                <a:t>depth</a:t>
              </a:r>
              <a:r>
                <a:rPr kumimoji="0" lang="en-US" sz="1400" b="0" i="0" u="none" strike="noStrike" kern="0" cap="none" spc="0" normalizeH="0" baseline="0" noProof="0" dirty="0">
                  <a:ln>
                    <a:noFill/>
                  </a:ln>
                  <a:solidFill>
                    <a:srgbClr val="1B3A6B"/>
                  </a:solidFill>
                  <a:effectLst/>
                  <a:uLnTx/>
                  <a:uFillTx/>
                  <a:latin typeface="Arial"/>
                  <a:ea typeface="+mn-ea"/>
                  <a:cs typeface="+mn-cs"/>
                </a:rPr>
                <a:t> and </a:t>
              </a:r>
              <a:r>
                <a:rPr kumimoji="0" lang="en-US" sz="1400" b="1" i="0" u="none" strike="noStrike" kern="0" cap="none" spc="0" normalizeH="0" baseline="0" noProof="0" dirty="0">
                  <a:ln>
                    <a:noFill/>
                  </a:ln>
                  <a:solidFill>
                    <a:srgbClr val="6CB4E4"/>
                  </a:solidFill>
                  <a:effectLst/>
                  <a:uLnTx/>
                  <a:uFillTx/>
                  <a:latin typeface="Arial"/>
                  <a:ea typeface="+mn-ea"/>
                  <a:cs typeface="+mn-cs"/>
                </a:rPr>
                <a:t>durability</a:t>
              </a:r>
              <a:r>
                <a:rPr kumimoji="0" lang="en-US" sz="1400" b="0" i="0" u="none" strike="noStrike" kern="0" cap="none" spc="0" normalizeH="0" baseline="0" noProof="0" dirty="0">
                  <a:ln>
                    <a:noFill/>
                  </a:ln>
                  <a:solidFill>
                    <a:srgbClr val="1B3A6B"/>
                  </a:solidFill>
                  <a:effectLst/>
                  <a:uLnTx/>
                  <a:uFillTx/>
                  <a:latin typeface="Arial"/>
                  <a:ea typeface="+mn-ea"/>
                  <a:cs typeface="+mn-cs"/>
                </a:rPr>
                <a:t> of clinical response</a:t>
              </a:r>
              <a:r>
                <a:rPr kumimoji="0" lang="en-US" sz="1400" b="0" i="0" u="none" strike="noStrike" kern="0" cap="none" spc="0" normalizeH="0" baseline="30000" noProof="0" dirty="0">
                  <a:ln>
                    <a:noFill/>
                  </a:ln>
                  <a:solidFill>
                    <a:srgbClr val="1B3A6B"/>
                  </a:solidFill>
                  <a:effectLst/>
                  <a:uLnTx/>
                  <a:uFillTx/>
                  <a:latin typeface="Arial"/>
                  <a:ea typeface="+mn-ea"/>
                  <a:cs typeface="+mn-cs"/>
                </a:rPr>
                <a:t>2</a:t>
              </a:r>
              <a:endParaRPr kumimoji="0" lang="en-US" sz="1400" b="0" i="0" u="none" strike="noStrike" kern="0" cap="none" spc="0" normalizeH="0" baseline="0" noProof="0" dirty="0">
                <a:ln>
                  <a:noFill/>
                </a:ln>
                <a:solidFill>
                  <a:srgbClr val="1B3A6B"/>
                </a:solidFill>
                <a:effectLst/>
                <a:uLnTx/>
                <a:uFillTx/>
                <a:latin typeface="Arial"/>
                <a:ea typeface="+mn-ea"/>
                <a:cs typeface="+mn-cs"/>
              </a:endParaRPr>
            </a:p>
          </p:txBody>
        </p:sp>
        <p:sp>
          <p:nvSpPr>
            <p:cNvPr id="34" name="TextBox 33">
              <a:extLst>
                <a:ext uri="{FF2B5EF4-FFF2-40B4-BE49-F238E27FC236}">
                  <a16:creationId xmlns:a16="http://schemas.microsoft.com/office/drawing/2014/main" id="{8E840543-24CE-8700-CDB6-BEAA85C92B81}"/>
                </a:ext>
              </a:extLst>
            </p:cNvPr>
            <p:cNvSpPr txBox="1"/>
            <p:nvPr/>
          </p:nvSpPr>
          <p:spPr>
            <a:xfrm>
              <a:off x="945208" y="3744217"/>
              <a:ext cx="2727980" cy="1384995"/>
            </a:xfrm>
            <a:prstGeom prst="rect">
              <a:avLst/>
            </a:prstGeom>
            <a:noFill/>
          </p:spPr>
          <p:txBody>
            <a:bodyPr wrap="square" rtlCol="0" anchor="b" anchorCtr="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8522A"/>
                  </a:solidFill>
                  <a:effectLst/>
                  <a:uLnTx/>
                  <a:uFillTx/>
                  <a:latin typeface="Arial"/>
                  <a:ea typeface="+mn-ea"/>
                  <a:cs typeface="+mn-cs"/>
                </a:rPr>
                <a:t>Early </a:t>
              </a:r>
              <a:r>
                <a:rPr kumimoji="0" lang="en-US" sz="1400" b="1" i="0" u="none" strike="noStrike" kern="1200" cap="none" spc="0" normalizeH="0" baseline="0" noProof="0" dirty="0" err="1">
                  <a:ln>
                    <a:noFill/>
                  </a:ln>
                  <a:solidFill>
                    <a:srgbClr val="E8522A"/>
                  </a:solidFill>
                  <a:effectLst/>
                  <a:uLnTx/>
                  <a:uFillTx/>
                  <a:latin typeface="Arial"/>
                  <a:ea typeface="+mn-ea"/>
                  <a:cs typeface="+mn-cs"/>
                </a:rPr>
                <a:t>JAKi</a:t>
              </a:r>
              <a:r>
                <a:rPr kumimoji="0" lang="en-US" sz="1400" b="1" i="0" u="none" strike="noStrike" kern="1200" cap="none" spc="0" normalizeH="0" baseline="0" noProof="0" dirty="0">
                  <a:ln>
                    <a:noFill/>
                  </a:ln>
                  <a:solidFill>
                    <a:srgbClr val="E8522A"/>
                  </a:solidFill>
                  <a:effectLst/>
                  <a:uLnTx/>
                  <a:uFillTx/>
                  <a:latin typeface="Arial"/>
                  <a:ea typeface="+mn-ea"/>
                  <a:cs typeface="+mn-cs"/>
                </a:rPr>
                <a:t> initiation </a:t>
              </a:r>
              <a:r>
                <a:rPr kumimoji="0" lang="en-US" sz="1400" b="0" i="0" u="none" strike="noStrike" kern="1200" cap="none" spc="0" normalizeH="0" baseline="0" noProof="0" dirty="0">
                  <a:ln>
                    <a:noFill/>
                  </a:ln>
                  <a:solidFill>
                    <a:srgbClr val="1B3A6B"/>
                  </a:solidFill>
                  <a:effectLst/>
                  <a:uLnTx/>
                  <a:uFillTx/>
                  <a:latin typeface="Arial"/>
                  <a:ea typeface="+mn-ea"/>
                  <a:cs typeface="+mn-cs"/>
                </a:rPr>
                <a:t>for patients with intermediate-2 and high-risk MF</a:t>
              </a:r>
              <a:r>
                <a:rPr kumimoji="0" lang="en-US" sz="1400" b="1" i="0" u="none" strike="noStrike" kern="1200" cap="none" spc="0" normalizeH="0" baseline="0" noProof="0" dirty="0">
                  <a:ln>
                    <a:noFill/>
                  </a:ln>
                  <a:solidFill>
                    <a:srgbClr val="E8522A"/>
                  </a:solidFill>
                  <a:effectLst/>
                  <a:uLnTx/>
                  <a:uFillTx/>
                  <a:latin typeface="Arial"/>
                  <a:ea typeface="+mn-ea"/>
                  <a:cs typeface="+mn-cs"/>
                </a:rPr>
                <a:t> improves clinical outcomes</a:t>
              </a:r>
              <a:r>
                <a:rPr kumimoji="0" lang="en-US" sz="1400" b="0" i="0" u="none" strike="noStrike" kern="1200" cap="none" spc="0" normalizeH="0" baseline="0" noProof="0" dirty="0">
                  <a:ln>
                    <a:noFill/>
                  </a:ln>
                  <a:solidFill>
                    <a:srgbClr val="1B3A6B"/>
                  </a:solidFill>
                  <a:effectLst/>
                  <a:uLnTx/>
                  <a:uFillTx/>
                  <a:latin typeface="Arial"/>
                  <a:ea typeface="+mn-ea"/>
                  <a:cs typeface="+mn-cs"/>
                </a:rPr>
                <a:t>, including </a:t>
              </a:r>
              <a:r>
                <a:rPr kumimoji="0" lang="en-US" sz="1400" b="1" i="0" u="none" strike="noStrike" kern="1200" cap="none" spc="0" normalizeH="0" baseline="0" noProof="0" dirty="0">
                  <a:ln>
                    <a:noFill/>
                  </a:ln>
                  <a:solidFill>
                    <a:srgbClr val="E8522A"/>
                  </a:solidFill>
                  <a:effectLst/>
                  <a:uLnTx/>
                  <a:uFillTx/>
                  <a:latin typeface="Arial"/>
                  <a:ea typeface="+mn-ea"/>
                  <a:cs typeface="+mn-cs"/>
                </a:rPr>
                <a:t>fewer</a:t>
              </a:r>
              <a:r>
                <a:rPr kumimoji="0" lang="en-US" sz="1400" b="0" i="0" u="none" strike="noStrike" kern="1200" cap="none" spc="0" normalizeH="0" baseline="0" noProof="0" dirty="0">
                  <a:ln>
                    <a:noFill/>
                  </a:ln>
                  <a:solidFill>
                    <a:srgbClr val="E8522A"/>
                  </a:solidFill>
                  <a:effectLst/>
                  <a:uLnTx/>
                  <a:uFillTx/>
                  <a:latin typeface="Arial"/>
                  <a:ea typeface="+mn-ea"/>
                  <a:cs typeface="+mn-cs"/>
                </a:rPr>
                <a:t> </a:t>
              </a:r>
              <a:r>
                <a:rPr kumimoji="0" lang="en-US" sz="1400" b="1" i="0" u="none" strike="noStrike" kern="1200" cap="none" spc="0" normalizeH="0" baseline="0" noProof="0" dirty="0" err="1">
                  <a:ln>
                    <a:noFill/>
                  </a:ln>
                  <a:solidFill>
                    <a:srgbClr val="E8522A"/>
                  </a:solidFill>
                  <a:effectLst/>
                  <a:uLnTx/>
                  <a:uFillTx/>
                  <a:latin typeface="Arial"/>
                  <a:ea typeface="+mn-ea"/>
                  <a:cs typeface="+mn-cs"/>
                </a:rPr>
                <a:t>cytopenias</a:t>
              </a:r>
              <a:r>
                <a:rPr kumimoji="0" lang="en-US" sz="1400" b="0" i="0" u="none" strike="noStrike" kern="1200" cap="none" spc="0" normalizeH="0" baseline="0" noProof="0" dirty="0">
                  <a:ln>
                    <a:noFill/>
                  </a:ln>
                  <a:solidFill>
                    <a:srgbClr val="E8522A"/>
                  </a:solidFill>
                  <a:effectLst/>
                  <a:uLnTx/>
                  <a:uFillTx/>
                  <a:latin typeface="Arial"/>
                  <a:ea typeface="+mn-ea"/>
                  <a:cs typeface="+mn-cs"/>
                </a:rPr>
                <a:t>, </a:t>
              </a:r>
              <a:r>
                <a:rPr kumimoji="0" lang="en-US" sz="1400" b="1" i="0" u="none" strike="noStrike" kern="1200" cap="none" spc="0" normalizeH="0" baseline="0" noProof="0" dirty="0">
                  <a:ln>
                    <a:noFill/>
                  </a:ln>
                  <a:solidFill>
                    <a:srgbClr val="E8522A"/>
                  </a:solidFill>
                  <a:effectLst/>
                  <a:uLnTx/>
                  <a:uFillTx/>
                  <a:latin typeface="Arial"/>
                  <a:ea typeface="+mn-ea"/>
                  <a:cs typeface="+mn-cs"/>
                </a:rPr>
                <a:t>durable SVR</a:t>
              </a:r>
              <a:r>
                <a:rPr kumimoji="0" lang="en-US" sz="1400" b="0" i="0" u="none" strike="noStrike" kern="1200" cap="none" spc="0" normalizeH="0" baseline="0" noProof="0" dirty="0">
                  <a:ln>
                    <a:noFill/>
                  </a:ln>
                  <a:solidFill>
                    <a:srgbClr val="E8522A"/>
                  </a:solidFill>
                  <a:effectLst/>
                  <a:uLnTx/>
                  <a:uFillTx/>
                  <a:latin typeface="Arial"/>
                  <a:ea typeface="+mn-ea"/>
                  <a:cs typeface="+mn-cs"/>
                </a:rPr>
                <a:t> </a:t>
              </a:r>
              <a:r>
                <a:rPr kumimoji="0" lang="en-US" sz="1400" b="0" i="0" u="none" strike="noStrike" kern="1200" cap="none" spc="0" normalizeH="0" baseline="0" noProof="0" dirty="0">
                  <a:ln>
                    <a:noFill/>
                  </a:ln>
                  <a:solidFill>
                    <a:srgbClr val="1B3A6B"/>
                  </a:solidFill>
                  <a:effectLst/>
                  <a:uLnTx/>
                  <a:uFillTx/>
                  <a:latin typeface="Arial"/>
                  <a:ea typeface="+mn-ea"/>
                  <a:cs typeface="+mn-cs"/>
                </a:rPr>
                <a:t>and </a:t>
              </a:r>
              <a:r>
                <a:rPr kumimoji="0" lang="en-US" sz="1400" b="1" i="0" u="none" strike="noStrike" kern="1200" cap="none" spc="0" normalizeH="0" baseline="0" noProof="0" dirty="0">
                  <a:ln>
                    <a:noFill/>
                  </a:ln>
                  <a:solidFill>
                    <a:srgbClr val="E8522A"/>
                  </a:solidFill>
                  <a:effectLst/>
                  <a:uLnTx/>
                  <a:uFillTx/>
                  <a:latin typeface="Arial"/>
                  <a:ea typeface="+mn-ea"/>
                  <a:cs typeface="+mn-cs"/>
                </a:rPr>
                <a:t>prolonged</a:t>
              </a:r>
              <a:r>
                <a:rPr kumimoji="0" lang="en-US" sz="1400" b="0" i="0" u="none" strike="noStrike" kern="1200" cap="none" spc="0" normalizeH="0" baseline="0" noProof="0" dirty="0">
                  <a:ln>
                    <a:noFill/>
                  </a:ln>
                  <a:solidFill>
                    <a:srgbClr val="E8522A"/>
                  </a:solidFill>
                  <a:effectLst/>
                  <a:uLnTx/>
                  <a:uFillTx/>
                  <a:latin typeface="Arial"/>
                  <a:ea typeface="+mn-ea"/>
                  <a:cs typeface="+mn-cs"/>
                </a:rPr>
                <a:t> </a:t>
              </a:r>
              <a:r>
                <a:rPr kumimoji="0" lang="en-US" sz="1400" b="1" i="0" u="none" strike="noStrike" kern="1200" cap="none" spc="0" normalizeH="0" baseline="0" noProof="0" dirty="0">
                  <a:ln>
                    <a:noFill/>
                  </a:ln>
                  <a:solidFill>
                    <a:srgbClr val="E8522A"/>
                  </a:solidFill>
                  <a:effectLst/>
                  <a:uLnTx/>
                  <a:uFillTx/>
                  <a:latin typeface="Arial"/>
                  <a:ea typeface="+mn-ea"/>
                  <a:cs typeface="+mn-cs"/>
                </a:rPr>
                <a:t>OS</a:t>
              </a:r>
              <a:r>
                <a:rPr kumimoji="0" lang="en-US" sz="1400" b="0" i="0" u="none" strike="noStrike" kern="1200" cap="none" spc="0" normalizeH="0" baseline="30000" noProof="0" dirty="0">
                  <a:ln>
                    <a:noFill/>
                  </a:ln>
                  <a:solidFill>
                    <a:srgbClr val="1B3A6B"/>
                  </a:solidFill>
                  <a:effectLst/>
                  <a:uLnTx/>
                  <a:uFillTx/>
                  <a:latin typeface="Arial"/>
                  <a:ea typeface="+mn-ea"/>
                  <a:cs typeface="+mn-cs"/>
                </a:rPr>
                <a:t>3</a:t>
              </a:r>
              <a:endParaRPr kumimoji="0" lang="en-US" sz="1400" b="0" i="0" u="none" strike="noStrike" kern="0" cap="none" spc="0" normalizeH="0" baseline="30000" noProof="0" dirty="0">
                <a:ln>
                  <a:noFill/>
                </a:ln>
                <a:solidFill>
                  <a:srgbClr val="1B3A6B"/>
                </a:solidFill>
                <a:effectLst/>
                <a:uLnTx/>
                <a:uFillTx/>
                <a:latin typeface="Arial"/>
                <a:ea typeface="+mn-ea"/>
                <a:cs typeface="+mn-cs"/>
              </a:endParaRPr>
            </a:p>
          </p:txBody>
        </p:sp>
        <p:sp>
          <p:nvSpPr>
            <p:cNvPr id="35" name="TextBox 34">
              <a:extLst>
                <a:ext uri="{FF2B5EF4-FFF2-40B4-BE49-F238E27FC236}">
                  <a16:creationId xmlns:a16="http://schemas.microsoft.com/office/drawing/2014/main" id="{E0C88734-E129-6A93-A607-9A07C840D1FB}"/>
                </a:ext>
              </a:extLst>
            </p:cNvPr>
            <p:cNvSpPr txBox="1"/>
            <p:nvPr/>
          </p:nvSpPr>
          <p:spPr>
            <a:xfrm>
              <a:off x="8564255" y="4175105"/>
              <a:ext cx="2599316" cy="954107"/>
            </a:xfrm>
            <a:prstGeom prst="rect">
              <a:avLst/>
            </a:prstGeom>
            <a:noFill/>
          </p:spPr>
          <p:txBody>
            <a:bodyPr wrap="square" rtlCol="0" anchor="b" anchorCtr="0">
              <a:spAutoFit/>
            </a:bodyPr>
            <a:lstStyle/>
            <a:p>
              <a:pPr marL="0" marR="0" lvl="0" indent="0" algn="ctr" defTabSz="685783" rtl="0" eaLnBrk="1" fontAlgn="auto" latinLnBrk="0" hangingPunct="1">
                <a:lnSpc>
                  <a:spcPct val="100000"/>
                </a:lnSpc>
                <a:spcBef>
                  <a:spcPts val="0"/>
                </a:spcBef>
                <a:spcAft>
                  <a:spcPts val="225"/>
                </a:spcAft>
                <a:buClrTx/>
                <a:buSzPct val="75000"/>
                <a:buFontTx/>
                <a:buNone/>
                <a:tabLst/>
                <a:defRPr/>
              </a:pPr>
              <a:r>
                <a:rPr kumimoji="0" lang="en-US" sz="1400" b="1" i="0" u="none" strike="noStrike" kern="0" cap="none" spc="0" normalizeH="0" baseline="0" noProof="0" dirty="0">
                  <a:ln>
                    <a:noFill/>
                  </a:ln>
                  <a:solidFill>
                    <a:srgbClr val="00A8CC"/>
                  </a:solidFill>
                  <a:effectLst/>
                  <a:uLnTx/>
                  <a:uFillTx/>
                  <a:latin typeface="Arial"/>
                  <a:ea typeface="+mn-ea"/>
                  <a:cs typeface="+mn-cs"/>
                </a:rPr>
                <a:t>Novel</a:t>
              </a:r>
              <a:r>
                <a:rPr kumimoji="0" lang="en-US" sz="1400" b="0" i="0" u="none" strike="noStrike" kern="0" cap="none" spc="0" normalizeH="0" baseline="0" noProof="0" dirty="0">
                  <a:ln>
                    <a:noFill/>
                  </a:ln>
                  <a:solidFill>
                    <a:srgbClr val="1B3A6B"/>
                  </a:solidFill>
                  <a:effectLst/>
                  <a:uLnTx/>
                  <a:uFillTx/>
                  <a:latin typeface="Arial"/>
                  <a:ea typeface="+mn-ea"/>
                  <a:cs typeface="+mn-cs"/>
                </a:rPr>
                <a:t> or </a:t>
              </a:r>
              <a:r>
                <a:rPr kumimoji="0" lang="en-US" sz="1400" b="1" i="0" u="none" strike="noStrike" kern="0" cap="none" spc="0" normalizeH="0" baseline="0" noProof="0" dirty="0">
                  <a:ln>
                    <a:noFill/>
                  </a:ln>
                  <a:solidFill>
                    <a:srgbClr val="00A8CC"/>
                  </a:solidFill>
                  <a:effectLst/>
                  <a:uLnTx/>
                  <a:uFillTx/>
                  <a:latin typeface="Arial"/>
                  <a:ea typeface="+mn-ea"/>
                  <a:cs typeface="+mn-cs"/>
                </a:rPr>
                <a:t>combination</a:t>
              </a:r>
              <a:r>
                <a:rPr kumimoji="0" lang="en-US" sz="1400" b="1" i="0" u="none" strike="noStrike" kern="0" cap="none" spc="0" normalizeH="0" baseline="0" noProof="0" dirty="0">
                  <a:ln>
                    <a:noFill/>
                  </a:ln>
                  <a:solidFill>
                    <a:srgbClr val="1B3A6B"/>
                  </a:solidFill>
                  <a:effectLst/>
                  <a:uLnTx/>
                  <a:uFillTx/>
                  <a:latin typeface="Arial"/>
                  <a:ea typeface="+mn-ea"/>
                  <a:cs typeface="+mn-cs"/>
                </a:rPr>
                <a:t> </a:t>
              </a:r>
              <a:br>
                <a:rPr kumimoji="0" lang="en-US" sz="1400" b="1" i="0" u="none" strike="noStrike" kern="0" cap="none" spc="0" normalizeH="0" baseline="0" noProof="0" dirty="0">
                  <a:ln>
                    <a:noFill/>
                  </a:ln>
                  <a:solidFill>
                    <a:srgbClr val="1B3A6B"/>
                  </a:solidFill>
                  <a:effectLst/>
                  <a:uLnTx/>
                  <a:uFillTx/>
                  <a:latin typeface="Arial"/>
                  <a:ea typeface="+mn-ea"/>
                  <a:cs typeface="+mn-cs"/>
                </a:rPr>
              </a:br>
              <a:r>
                <a:rPr kumimoji="0" lang="en-US" sz="1400" b="1" i="0" u="none" strike="noStrike" kern="0" cap="none" spc="0" normalizeH="0" baseline="0" noProof="0" dirty="0">
                  <a:ln>
                    <a:noFill/>
                  </a:ln>
                  <a:solidFill>
                    <a:srgbClr val="00A8CC"/>
                  </a:solidFill>
                  <a:effectLst/>
                  <a:uLnTx/>
                  <a:uFillTx/>
                  <a:latin typeface="Arial"/>
                  <a:ea typeface="+mn-ea"/>
                  <a:cs typeface="+mn-cs"/>
                </a:rPr>
                <a:t>first-line strategies </a:t>
              </a:r>
              <a:r>
                <a:rPr kumimoji="0" lang="en-US" sz="1400" b="0" i="0" u="none" strike="noStrike" kern="0" cap="none" spc="0" normalizeH="0" baseline="0" noProof="0" dirty="0">
                  <a:ln>
                    <a:noFill/>
                  </a:ln>
                  <a:solidFill>
                    <a:srgbClr val="1B3A6B"/>
                  </a:solidFill>
                  <a:effectLst/>
                  <a:uLnTx/>
                  <a:uFillTx/>
                  <a:latin typeface="Arial"/>
                  <a:ea typeface="+mn-ea"/>
                  <a:cs typeface="+mn-cs"/>
                </a:rPr>
                <a:t>could </a:t>
              </a:r>
              <a:r>
                <a:rPr kumimoji="0" lang="en-US" sz="1400" b="1" i="0" u="none" strike="noStrike" kern="0" cap="none" spc="0" normalizeH="0" baseline="0" noProof="0" dirty="0">
                  <a:ln>
                    <a:noFill/>
                  </a:ln>
                  <a:solidFill>
                    <a:srgbClr val="00A8CC"/>
                  </a:solidFill>
                  <a:effectLst/>
                  <a:uLnTx/>
                  <a:uFillTx/>
                  <a:latin typeface="Arial"/>
                  <a:ea typeface="+mn-ea"/>
                  <a:cs typeface="+mn-cs"/>
                </a:rPr>
                <a:t>improve</a:t>
              </a:r>
              <a:r>
                <a:rPr kumimoji="0" lang="en-US" sz="1400" b="0" i="0" u="none" strike="noStrike" kern="0" cap="none" spc="0" normalizeH="0" baseline="0" noProof="0" dirty="0">
                  <a:ln>
                    <a:noFill/>
                  </a:ln>
                  <a:solidFill>
                    <a:srgbClr val="1B3A6B"/>
                  </a:solidFill>
                  <a:effectLst/>
                  <a:uLnTx/>
                  <a:uFillTx/>
                  <a:latin typeface="Arial"/>
                  <a:ea typeface="+mn-ea"/>
                  <a:cs typeface="+mn-cs"/>
                </a:rPr>
                <a:t> the current </a:t>
              </a:r>
              <a:r>
                <a:rPr kumimoji="0" lang="en-US" sz="1400" b="1" i="0" u="none" strike="noStrike" kern="0" cap="none" spc="0" normalizeH="0" baseline="0" noProof="0" dirty="0">
                  <a:ln>
                    <a:noFill/>
                  </a:ln>
                  <a:solidFill>
                    <a:srgbClr val="00A8CC"/>
                  </a:solidFill>
                  <a:effectLst/>
                  <a:uLnTx/>
                  <a:uFillTx/>
                  <a:latin typeface="Arial"/>
                  <a:ea typeface="+mn-ea"/>
                  <a:cs typeface="+mn-cs"/>
                </a:rPr>
                <a:t>treatment</a:t>
              </a:r>
              <a:r>
                <a:rPr kumimoji="0" lang="en-US" sz="1400" b="0" i="0" u="none" strike="noStrike" kern="0" cap="none" spc="0" normalizeH="0" baseline="0" noProof="0" dirty="0">
                  <a:ln>
                    <a:noFill/>
                  </a:ln>
                  <a:solidFill>
                    <a:srgbClr val="00A8CC"/>
                  </a:solidFill>
                  <a:effectLst/>
                  <a:uLnTx/>
                  <a:uFillTx/>
                  <a:latin typeface="Arial"/>
                  <a:ea typeface="+mn-ea"/>
                  <a:cs typeface="+mn-cs"/>
                </a:rPr>
                <a:t> </a:t>
              </a:r>
              <a:r>
                <a:rPr kumimoji="0" lang="en-US" sz="1400" b="1" i="0" u="none" strike="noStrike" kern="0" cap="none" spc="0" normalizeH="0" baseline="0" noProof="0" dirty="0">
                  <a:ln>
                    <a:noFill/>
                  </a:ln>
                  <a:solidFill>
                    <a:srgbClr val="00A8CC"/>
                  </a:solidFill>
                  <a:effectLst/>
                  <a:uLnTx/>
                  <a:uFillTx/>
                  <a:latin typeface="Arial"/>
                  <a:ea typeface="+mn-ea"/>
                  <a:cs typeface="+mn-cs"/>
                </a:rPr>
                <a:t>paradigm</a:t>
              </a:r>
              <a:r>
                <a:rPr kumimoji="0" lang="en-US" sz="1400" b="0" i="0" u="none" strike="noStrike" kern="0" cap="none" spc="0" normalizeH="0" baseline="30000" noProof="0" dirty="0">
                  <a:ln>
                    <a:noFill/>
                  </a:ln>
                  <a:solidFill>
                    <a:srgbClr val="1B3A6B"/>
                  </a:solidFill>
                  <a:effectLst/>
                  <a:uLnTx/>
                  <a:uFillTx/>
                  <a:latin typeface="Arial"/>
                  <a:ea typeface="+mn-ea"/>
                  <a:cs typeface="+mn-cs"/>
                </a:rPr>
                <a:t>4</a:t>
              </a:r>
              <a:endParaRPr kumimoji="0" lang="en-US" sz="1400" b="0" i="0" u="none" strike="noStrike" kern="1200" cap="none" spc="0" normalizeH="0" baseline="30000" noProof="0" dirty="0">
                <a:ln>
                  <a:noFill/>
                </a:ln>
                <a:solidFill>
                  <a:srgbClr val="1B3A6B"/>
                </a:solidFill>
                <a:effectLst/>
                <a:uLnTx/>
                <a:uFillTx/>
                <a:latin typeface="Arial"/>
                <a:ea typeface="+mn-ea"/>
                <a:cs typeface="+mn-cs"/>
              </a:endParaRPr>
            </a:p>
          </p:txBody>
        </p:sp>
        <p:sp>
          <p:nvSpPr>
            <p:cNvPr id="36" name="TextBox 35">
              <a:extLst>
                <a:ext uri="{FF2B5EF4-FFF2-40B4-BE49-F238E27FC236}">
                  <a16:creationId xmlns:a16="http://schemas.microsoft.com/office/drawing/2014/main" id="{40DD7307-A170-9CBB-F16C-EE7445A5D24D}"/>
                </a:ext>
              </a:extLst>
            </p:cNvPr>
            <p:cNvSpPr txBox="1"/>
            <p:nvPr/>
          </p:nvSpPr>
          <p:spPr>
            <a:xfrm>
              <a:off x="2151524" y="1990347"/>
              <a:ext cx="333425" cy="276999"/>
            </a:xfrm>
            <a:prstGeom prst="rect">
              <a:avLst/>
            </a:prstGeom>
            <a:noFill/>
          </p:spPr>
          <p:txBody>
            <a:bodyPr wrap="none" lIns="0" tIns="0" rIns="0" bIns="0" rtlCol="0" anchor="ctr" anchorCtr="0">
              <a:spAutoFit/>
            </a:bodyPr>
            <a:lstStyle/>
            <a:p>
              <a:pPr marL="0" marR="0" lvl="0" indent="0" algn="ctr" defTabSz="685783" rtl="0" eaLnBrk="1" fontAlgn="auto" latinLnBrk="0" hangingPunct="1">
                <a:lnSpc>
                  <a:spcPct val="100000"/>
                </a:lnSpc>
                <a:spcBef>
                  <a:spcPts val="0"/>
                </a:spcBef>
                <a:spcAft>
                  <a:spcPts val="225"/>
                </a:spcAft>
                <a:buClrTx/>
                <a:buSzPct val="75000"/>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MF</a:t>
              </a:r>
            </a:p>
          </p:txBody>
        </p:sp>
        <p:grpSp>
          <p:nvGrpSpPr>
            <p:cNvPr id="48" name="Group 47">
              <a:extLst>
                <a:ext uri="{FF2B5EF4-FFF2-40B4-BE49-F238E27FC236}">
                  <a16:creationId xmlns:a16="http://schemas.microsoft.com/office/drawing/2014/main" id="{B113B6D1-0FB2-B412-2A28-7722B102ABF7}"/>
                </a:ext>
              </a:extLst>
            </p:cNvPr>
            <p:cNvGrpSpPr/>
            <p:nvPr/>
          </p:nvGrpSpPr>
          <p:grpSpPr>
            <a:xfrm>
              <a:off x="4527729" y="2267345"/>
              <a:ext cx="719970" cy="646331"/>
              <a:chOff x="4527729" y="2267345"/>
              <a:chExt cx="719970" cy="646331"/>
            </a:xfrm>
            <a:effectLst>
              <a:outerShdw blurRad="50800" dist="38100" dir="2700000" algn="tl" rotWithShape="0">
                <a:prstClr val="black">
                  <a:alpha val="40000"/>
                </a:prstClr>
              </a:outerShdw>
            </a:effectLst>
          </p:grpSpPr>
          <p:sp>
            <p:nvSpPr>
              <p:cNvPr id="38" name="Freeform 196">
                <a:extLst>
                  <a:ext uri="{FF2B5EF4-FFF2-40B4-BE49-F238E27FC236}">
                    <a16:creationId xmlns:a16="http://schemas.microsoft.com/office/drawing/2014/main" id="{2480F6BC-F139-097F-C6E8-BD1D5C5F46D7}"/>
                  </a:ext>
                </a:extLst>
              </p:cNvPr>
              <p:cNvSpPr>
                <a:spLocks noEditPoints="1"/>
              </p:cNvSpPr>
              <p:nvPr/>
            </p:nvSpPr>
            <p:spPr bwMode="auto">
              <a:xfrm>
                <a:off x="4527729" y="2272075"/>
                <a:ext cx="621032" cy="641601"/>
              </a:xfrm>
              <a:custGeom>
                <a:avLst/>
                <a:gdLst>
                  <a:gd name="T0" fmla="*/ 218 w 325"/>
                  <a:gd name="T1" fmla="*/ 275 h 324"/>
                  <a:gd name="T2" fmla="*/ 186 w 325"/>
                  <a:gd name="T3" fmla="*/ 289 h 324"/>
                  <a:gd name="T4" fmla="*/ 137 w 325"/>
                  <a:gd name="T5" fmla="*/ 320 h 324"/>
                  <a:gd name="T6" fmla="*/ 111 w 325"/>
                  <a:gd name="T7" fmla="*/ 270 h 324"/>
                  <a:gd name="T8" fmla="*/ 91 w 325"/>
                  <a:gd name="T9" fmla="*/ 260 h 324"/>
                  <a:gd name="T10" fmla="*/ 26 w 325"/>
                  <a:gd name="T11" fmla="*/ 257 h 324"/>
                  <a:gd name="T12" fmla="*/ 22 w 325"/>
                  <a:gd name="T13" fmla="*/ 192 h 324"/>
                  <a:gd name="T14" fmla="*/ 44 w 325"/>
                  <a:gd name="T15" fmla="*/ 175 h 324"/>
                  <a:gd name="T16" fmla="*/ 14 w 325"/>
                  <a:gd name="T17" fmla="*/ 129 h 324"/>
                  <a:gd name="T18" fmla="*/ 43 w 325"/>
                  <a:gd name="T19" fmla="*/ 78 h 324"/>
                  <a:gd name="T20" fmla="*/ 70 w 325"/>
                  <a:gd name="T21" fmla="*/ 28 h 324"/>
                  <a:gd name="T22" fmla="*/ 131 w 325"/>
                  <a:gd name="T23" fmla="*/ 40 h 324"/>
                  <a:gd name="T24" fmla="*/ 154 w 325"/>
                  <a:gd name="T25" fmla="*/ 38 h 324"/>
                  <a:gd name="T26" fmla="*/ 197 w 325"/>
                  <a:gd name="T27" fmla="*/ 5 h 324"/>
                  <a:gd name="T28" fmla="*/ 246 w 325"/>
                  <a:gd name="T29" fmla="*/ 42 h 324"/>
                  <a:gd name="T30" fmla="*/ 287 w 325"/>
                  <a:gd name="T31" fmla="*/ 72 h 324"/>
                  <a:gd name="T32" fmla="*/ 291 w 325"/>
                  <a:gd name="T33" fmla="*/ 89 h 324"/>
                  <a:gd name="T34" fmla="*/ 307 w 325"/>
                  <a:gd name="T35" fmla="*/ 133 h 324"/>
                  <a:gd name="T36" fmla="*/ 300 w 325"/>
                  <a:gd name="T37" fmla="*/ 181 h 324"/>
                  <a:gd name="T38" fmla="*/ 293 w 325"/>
                  <a:gd name="T39" fmla="*/ 196 h 324"/>
                  <a:gd name="T40" fmla="*/ 277 w 325"/>
                  <a:gd name="T41" fmla="*/ 237 h 324"/>
                  <a:gd name="T42" fmla="*/ 263 w 325"/>
                  <a:gd name="T43" fmla="*/ 305 h 324"/>
                  <a:gd name="T44" fmla="*/ 107 w 325"/>
                  <a:gd name="T45" fmla="*/ 203 h 324"/>
                  <a:gd name="T46" fmla="*/ 131 w 325"/>
                  <a:gd name="T47" fmla="*/ 239 h 324"/>
                  <a:gd name="T48" fmla="*/ 173 w 325"/>
                  <a:gd name="T49" fmla="*/ 243 h 324"/>
                  <a:gd name="T50" fmla="*/ 185 w 325"/>
                  <a:gd name="T51" fmla="*/ 203 h 324"/>
                  <a:gd name="T52" fmla="*/ 174 w 325"/>
                  <a:gd name="T53" fmla="*/ 176 h 324"/>
                  <a:gd name="T54" fmla="*/ 146 w 325"/>
                  <a:gd name="T55" fmla="*/ 164 h 324"/>
                  <a:gd name="T56" fmla="*/ 107 w 325"/>
                  <a:gd name="T57" fmla="*/ 177 h 324"/>
                  <a:gd name="T58" fmla="*/ 165 w 325"/>
                  <a:gd name="T59" fmla="*/ 117 h 324"/>
                  <a:gd name="T60" fmla="*/ 152 w 325"/>
                  <a:gd name="T61" fmla="*/ 85 h 324"/>
                  <a:gd name="T62" fmla="*/ 124 w 325"/>
                  <a:gd name="T63" fmla="*/ 87 h 324"/>
                  <a:gd name="T64" fmla="*/ 104 w 325"/>
                  <a:gd name="T65" fmla="*/ 105 h 324"/>
                  <a:gd name="T66" fmla="*/ 115 w 325"/>
                  <a:gd name="T67" fmla="*/ 131 h 324"/>
                  <a:gd name="T68" fmla="*/ 152 w 325"/>
                  <a:gd name="T69" fmla="*/ 138 h 324"/>
                  <a:gd name="T70" fmla="*/ 221 w 325"/>
                  <a:gd name="T71" fmla="*/ 132 h 324"/>
                  <a:gd name="T72" fmla="*/ 195 w 325"/>
                  <a:gd name="T73" fmla="*/ 150 h 324"/>
                  <a:gd name="T74" fmla="*/ 205 w 325"/>
                  <a:gd name="T75" fmla="*/ 171 h 324"/>
                  <a:gd name="T76" fmla="*/ 221 w 325"/>
                  <a:gd name="T77" fmla="*/ 178 h 324"/>
                  <a:gd name="T78" fmla="*/ 243 w 325"/>
                  <a:gd name="T79" fmla="*/ 170 h 324"/>
                  <a:gd name="T80" fmla="*/ 247 w 325"/>
                  <a:gd name="T81" fmla="*/ 150 h 324"/>
                  <a:gd name="T82" fmla="*/ 216 w 325"/>
                  <a:gd name="T83" fmla="*/ 89 h 324"/>
                  <a:gd name="T84" fmla="*/ 195 w 325"/>
                  <a:gd name="T85" fmla="*/ 75 h 324"/>
                  <a:gd name="T86" fmla="*/ 179 w 325"/>
                  <a:gd name="T87" fmla="*/ 92 h 324"/>
                  <a:gd name="T88" fmla="*/ 187 w 325"/>
                  <a:gd name="T89" fmla="*/ 109 h 324"/>
                  <a:gd name="T90" fmla="*/ 204 w 325"/>
                  <a:gd name="T91" fmla="*/ 117 h 324"/>
                  <a:gd name="T92" fmla="*/ 220 w 325"/>
                  <a:gd name="T93" fmla="*/ 92 h 324"/>
                  <a:gd name="T94" fmla="*/ 211 w 325"/>
                  <a:gd name="T95" fmla="*/ 223 h 324"/>
                  <a:gd name="T96" fmla="*/ 235 w 325"/>
                  <a:gd name="T97" fmla="*/ 228 h 324"/>
                  <a:gd name="T98" fmla="*/ 239 w 325"/>
                  <a:gd name="T99" fmla="*/ 204 h 324"/>
                  <a:gd name="T100" fmla="*/ 216 w 325"/>
                  <a:gd name="T101" fmla="*/ 199 h 324"/>
                  <a:gd name="T102" fmla="*/ 84 w 325"/>
                  <a:gd name="T103" fmla="*/ 1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5" h="324">
                    <a:moveTo>
                      <a:pt x="263" y="305"/>
                    </a:moveTo>
                    <a:cubicBezTo>
                      <a:pt x="258" y="301"/>
                      <a:pt x="254" y="297"/>
                      <a:pt x="250" y="294"/>
                    </a:cubicBezTo>
                    <a:cubicBezTo>
                      <a:pt x="243" y="289"/>
                      <a:pt x="236" y="284"/>
                      <a:pt x="229" y="280"/>
                    </a:cubicBezTo>
                    <a:cubicBezTo>
                      <a:pt x="226" y="277"/>
                      <a:pt x="222" y="276"/>
                      <a:pt x="218" y="275"/>
                    </a:cubicBezTo>
                    <a:cubicBezTo>
                      <a:pt x="210" y="272"/>
                      <a:pt x="204" y="275"/>
                      <a:pt x="200" y="282"/>
                    </a:cubicBezTo>
                    <a:cubicBezTo>
                      <a:pt x="197" y="286"/>
                      <a:pt x="196" y="292"/>
                      <a:pt x="195" y="297"/>
                    </a:cubicBezTo>
                    <a:cubicBezTo>
                      <a:pt x="194" y="299"/>
                      <a:pt x="195" y="301"/>
                      <a:pt x="194" y="302"/>
                    </a:cubicBezTo>
                    <a:cubicBezTo>
                      <a:pt x="191" y="298"/>
                      <a:pt x="189" y="293"/>
                      <a:pt x="186" y="289"/>
                    </a:cubicBezTo>
                    <a:cubicBezTo>
                      <a:pt x="182" y="284"/>
                      <a:pt x="178" y="281"/>
                      <a:pt x="172" y="279"/>
                    </a:cubicBezTo>
                    <a:cubicBezTo>
                      <a:pt x="166" y="277"/>
                      <a:pt x="161" y="278"/>
                      <a:pt x="157" y="282"/>
                    </a:cubicBezTo>
                    <a:cubicBezTo>
                      <a:pt x="154" y="285"/>
                      <a:pt x="151" y="288"/>
                      <a:pt x="149" y="292"/>
                    </a:cubicBezTo>
                    <a:cubicBezTo>
                      <a:pt x="145" y="301"/>
                      <a:pt x="141" y="311"/>
                      <a:pt x="137" y="320"/>
                    </a:cubicBezTo>
                    <a:cubicBezTo>
                      <a:pt x="136" y="322"/>
                      <a:pt x="136" y="323"/>
                      <a:pt x="135" y="324"/>
                    </a:cubicBezTo>
                    <a:cubicBezTo>
                      <a:pt x="135" y="320"/>
                      <a:pt x="135" y="317"/>
                      <a:pt x="136" y="313"/>
                    </a:cubicBezTo>
                    <a:cubicBezTo>
                      <a:pt x="136" y="303"/>
                      <a:pt x="137" y="292"/>
                      <a:pt x="134" y="282"/>
                    </a:cubicBezTo>
                    <a:cubicBezTo>
                      <a:pt x="131" y="269"/>
                      <a:pt x="123" y="265"/>
                      <a:pt x="111" y="270"/>
                    </a:cubicBezTo>
                    <a:cubicBezTo>
                      <a:pt x="105" y="272"/>
                      <a:pt x="100" y="276"/>
                      <a:pt x="94" y="280"/>
                    </a:cubicBezTo>
                    <a:cubicBezTo>
                      <a:pt x="93" y="281"/>
                      <a:pt x="91" y="283"/>
                      <a:pt x="89" y="284"/>
                    </a:cubicBezTo>
                    <a:cubicBezTo>
                      <a:pt x="90" y="279"/>
                      <a:pt x="91" y="275"/>
                      <a:pt x="92" y="270"/>
                    </a:cubicBezTo>
                    <a:cubicBezTo>
                      <a:pt x="92" y="267"/>
                      <a:pt x="92" y="263"/>
                      <a:pt x="91" y="260"/>
                    </a:cubicBezTo>
                    <a:cubicBezTo>
                      <a:pt x="89" y="252"/>
                      <a:pt x="83" y="248"/>
                      <a:pt x="75" y="247"/>
                    </a:cubicBezTo>
                    <a:cubicBezTo>
                      <a:pt x="64" y="247"/>
                      <a:pt x="53" y="250"/>
                      <a:pt x="43" y="253"/>
                    </a:cubicBezTo>
                    <a:cubicBezTo>
                      <a:pt x="36" y="255"/>
                      <a:pt x="30" y="257"/>
                      <a:pt x="23" y="259"/>
                    </a:cubicBezTo>
                    <a:cubicBezTo>
                      <a:pt x="24" y="258"/>
                      <a:pt x="25" y="257"/>
                      <a:pt x="26" y="257"/>
                    </a:cubicBezTo>
                    <a:cubicBezTo>
                      <a:pt x="34" y="249"/>
                      <a:pt x="43" y="241"/>
                      <a:pt x="49" y="231"/>
                    </a:cubicBezTo>
                    <a:cubicBezTo>
                      <a:pt x="51" y="227"/>
                      <a:pt x="53" y="224"/>
                      <a:pt x="54" y="220"/>
                    </a:cubicBezTo>
                    <a:cubicBezTo>
                      <a:pt x="57" y="210"/>
                      <a:pt x="53" y="202"/>
                      <a:pt x="44" y="197"/>
                    </a:cubicBezTo>
                    <a:cubicBezTo>
                      <a:pt x="37" y="193"/>
                      <a:pt x="30" y="192"/>
                      <a:pt x="22" y="192"/>
                    </a:cubicBezTo>
                    <a:cubicBezTo>
                      <a:pt x="21" y="192"/>
                      <a:pt x="20" y="192"/>
                      <a:pt x="18" y="192"/>
                    </a:cubicBezTo>
                    <a:cubicBezTo>
                      <a:pt x="20" y="191"/>
                      <a:pt x="20" y="191"/>
                      <a:pt x="21" y="190"/>
                    </a:cubicBezTo>
                    <a:cubicBezTo>
                      <a:pt x="27" y="187"/>
                      <a:pt x="32" y="184"/>
                      <a:pt x="37" y="181"/>
                    </a:cubicBezTo>
                    <a:cubicBezTo>
                      <a:pt x="40" y="180"/>
                      <a:pt x="42" y="178"/>
                      <a:pt x="44" y="175"/>
                    </a:cubicBezTo>
                    <a:cubicBezTo>
                      <a:pt x="53" y="166"/>
                      <a:pt x="52" y="158"/>
                      <a:pt x="43" y="149"/>
                    </a:cubicBezTo>
                    <a:cubicBezTo>
                      <a:pt x="33" y="141"/>
                      <a:pt x="22" y="137"/>
                      <a:pt x="11" y="132"/>
                    </a:cubicBezTo>
                    <a:cubicBezTo>
                      <a:pt x="7" y="131"/>
                      <a:pt x="3" y="129"/>
                      <a:pt x="0" y="128"/>
                    </a:cubicBezTo>
                    <a:cubicBezTo>
                      <a:pt x="4" y="128"/>
                      <a:pt x="9" y="128"/>
                      <a:pt x="14" y="129"/>
                    </a:cubicBezTo>
                    <a:cubicBezTo>
                      <a:pt x="24" y="129"/>
                      <a:pt x="35" y="129"/>
                      <a:pt x="46" y="126"/>
                    </a:cubicBezTo>
                    <a:cubicBezTo>
                      <a:pt x="59" y="123"/>
                      <a:pt x="63" y="115"/>
                      <a:pt x="58" y="102"/>
                    </a:cubicBezTo>
                    <a:cubicBezTo>
                      <a:pt x="56" y="94"/>
                      <a:pt x="50" y="87"/>
                      <a:pt x="45" y="81"/>
                    </a:cubicBezTo>
                    <a:cubicBezTo>
                      <a:pt x="44" y="80"/>
                      <a:pt x="43" y="80"/>
                      <a:pt x="43" y="78"/>
                    </a:cubicBezTo>
                    <a:cubicBezTo>
                      <a:pt x="44" y="79"/>
                      <a:pt x="45" y="79"/>
                      <a:pt x="46" y="79"/>
                    </a:cubicBezTo>
                    <a:cubicBezTo>
                      <a:pt x="52" y="80"/>
                      <a:pt x="59" y="83"/>
                      <a:pt x="66" y="83"/>
                    </a:cubicBezTo>
                    <a:cubicBezTo>
                      <a:pt x="79" y="83"/>
                      <a:pt x="85" y="76"/>
                      <a:pt x="83" y="63"/>
                    </a:cubicBezTo>
                    <a:cubicBezTo>
                      <a:pt x="81" y="50"/>
                      <a:pt x="76" y="39"/>
                      <a:pt x="70" y="28"/>
                    </a:cubicBezTo>
                    <a:cubicBezTo>
                      <a:pt x="70" y="26"/>
                      <a:pt x="69" y="24"/>
                      <a:pt x="67" y="22"/>
                    </a:cubicBezTo>
                    <a:cubicBezTo>
                      <a:pt x="74" y="27"/>
                      <a:pt x="80" y="33"/>
                      <a:pt x="87" y="37"/>
                    </a:cubicBezTo>
                    <a:cubicBezTo>
                      <a:pt x="93" y="42"/>
                      <a:pt x="99" y="46"/>
                      <a:pt x="106" y="49"/>
                    </a:cubicBezTo>
                    <a:cubicBezTo>
                      <a:pt x="117" y="54"/>
                      <a:pt x="125" y="51"/>
                      <a:pt x="131" y="40"/>
                    </a:cubicBezTo>
                    <a:cubicBezTo>
                      <a:pt x="133" y="34"/>
                      <a:pt x="134" y="28"/>
                      <a:pt x="136" y="22"/>
                    </a:cubicBezTo>
                    <a:cubicBezTo>
                      <a:pt x="136" y="21"/>
                      <a:pt x="136" y="19"/>
                      <a:pt x="137" y="17"/>
                    </a:cubicBezTo>
                    <a:cubicBezTo>
                      <a:pt x="138" y="19"/>
                      <a:pt x="138" y="20"/>
                      <a:pt x="139" y="20"/>
                    </a:cubicBezTo>
                    <a:cubicBezTo>
                      <a:pt x="143" y="27"/>
                      <a:pt x="147" y="33"/>
                      <a:pt x="154" y="38"/>
                    </a:cubicBezTo>
                    <a:cubicBezTo>
                      <a:pt x="163" y="44"/>
                      <a:pt x="171" y="43"/>
                      <a:pt x="178" y="35"/>
                    </a:cubicBezTo>
                    <a:cubicBezTo>
                      <a:pt x="186" y="26"/>
                      <a:pt x="191" y="15"/>
                      <a:pt x="196" y="4"/>
                    </a:cubicBezTo>
                    <a:cubicBezTo>
                      <a:pt x="196" y="2"/>
                      <a:pt x="197" y="1"/>
                      <a:pt x="197" y="0"/>
                    </a:cubicBezTo>
                    <a:cubicBezTo>
                      <a:pt x="197" y="2"/>
                      <a:pt x="198" y="3"/>
                      <a:pt x="197" y="5"/>
                    </a:cubicBezTo>
                    <a:cubicBezTo>
                      <a:pt x="197" y="15"/>
                      <a:pt x="197" y="26"/>
                      <a:pt x="200" y="36"/>
                    </a:cubicBezTo>
                    <a:cubicBezTo>
                      <a:pt x="202" y="44"/>
                      <a:pt x="206" y="50"/>
                      <a:pt x="215" y="52"/>
                    </a:cubicBezTo>
                    <a:cubicBezTo>
                      <a:pt x="221" y="53"/>
                      <a:pt x="226" y="52"/>
                      <a:pt x="231" y="50"/>
                    </a:cubicBezTo>
                    <a:cubicBezTo>
                      <a:pt x="236" y="47"/>
                      <a:pt x="241" y="45"/>
                      <a:pt x="246" y="42"/>
                    </a:cubicBezTo>
                    <a:cubicBezTo>
                      <a:pt x="245" y="46"/>
                      <a:pt x="244" y="51"/>
                      <a:pt x="243" y="55"/>
                    </a:cubicBezTo>
                    <a:cubicBezTo>
                      <a:pt x="243" y="59"/>
                      <a:pt x="244" y="63"/>
                      <a:pt x="246" y="67"/>
                    </a:cubicBezTo>
                    <a:cubicBezTo>
                      <a:pt x="249" y="75"/>
                      <a:pt x="255" y="78"/>
                      <a:pt x="263" y="77"/>
                    </a:cubicBezTo>
                    <a:cubicBezTo>
                      <a:pt x="272" y="76"/>
                      <a:pt x="280" y="74"/>
                      <a:pt x="287" y="72"/>
                    </a:cubicBezTo>
                    <a:cubicBezTo>
                      <a:pt x="299" y="68"/>
                      <a:pt x="310" y="64"/>
                      <a:pt x="321" y="60"/>
                    </a:cubicBezTo>
                    <a:cubicBezTo>
                      <a:pt x="322" y="59"/>
                      <a:pt x="323" y="59"/>
                      <a:pt x="325" y="59"/>
                    </a:cubicBezTo>
                    <a:cubicBezTo>
                      <a:pt x="324" y="60"/>
                      <a:pt x="323" y="60"/>
                      <a:pt x="322" y="61"/>
                    </a:cubicBezTo>
                    <a:cubicBezTo>
                      <a:pt x="311" y="69"/>
                      <a:pt x="299" y="78"/>
                      <a:pt x="291" y="89"/>
                    </a:cubicBezTo>
                    <a:cubicBezTo>
                      <a:pt x="288" y="93"/>
                      <a:pt x="286" y="97"/>
                      <a:pt x="283" y="100"/>
                    </a:cubicBezTo>
                    <a:cubicBezTo>
                      <a:pt x="281" y="105"/>
                      <a:pt x="281" y="110"/>
                      <a:pt x="283" y="115"/>
                    </a:cubicBezTo>
                    <a:cubicBezTo>
                      <a:pt x="288" y="125"/>
                      <a:pt x="295" y="130"/>
                      <a:pt x="305" y="133"/>
                    </a:cubicBezTo>
                    <a:cubicBezTo>
                      <a:pt x="306" y="133"/>
                      <a:pt x="306" y="133"/>
                      <a:pt x="307" y="133"/>
                    </a:cubicBezTo>
                    <a:cubicBezTo>
                      <a:pt x="303" y="136"/>
                      <a:pt x="299" y="139"/>
                      <a:pt x="296" y="142"/>
                    </a:cubicBezTo>
                    <a:cubicBezTo>
                      <a:pt x="291" y="145"/>
                      <a:pt x="287" y="150"/>
                      <a:pt x="286" y="156"/>
                    </a:cubicBezTo>
                    <a:cubicBezTo>
                      <a:pt x="285" y="161"/>
                      <a:pt x="286" y="165"/>
                      <a:pt x="289" y="169"/>
                    </a:cubicBezTo>
                    <a:cubicBezTo>
                      <a:pt x="292" y="173"/>
                      <a:pt x="296" y="177"/>
                      <a:pt x="300" y="181"/>
                    </a:cubicBezTo>
                    <a:cubicBezTo>
                      <a:pt x="307" y="185"/>
                      <a:pt x="315" y="189"/>
                      <a:pt x="322" y="194"/>
                    </a:cubicBezTo>
                    <a:cubicBezTo>
                      <a:pt x="323" y="194"/>
                      <a:pt x="324" y="195"/>
                      <a:pt x="325" y="195"/>
                    </a:cubicBezTo>
                    <a:cubicBezTo>
                      <a:pt x="321" y="195"/>
                      <a:pt x="317" y="195"/>
                      <a:pt x="314" y="195"/>
                    </a:cubicBezTo>
                    <a:cubicBezTo>
                      <a:pt x="307" y="195"/>
                      <a:pt x="300" y="195"/>
                      <a:pt x="293" y="196"/>
                    </a:cubicBezTo>
                    <a:cubicBezTo>
                      <a:pt x="279" y="199"/>
                      <a:pt x="273" y="213"/>
                      <a:pt x="281" y="225"/>
                    </a:cubicBezTo>
                    <a:cubicBezTo>
                      <a:pt x="283" y="229"/>
                      <a:pt x="286" y="231"/>
                      <a:pt x="289" y="234"/>
                    </a:cubicBezTo>
                    <a:cubicBezTo>
                      <a:pt x="289" y="235"/>
                      <a:pt x="290" y="236"/>
                      <a:pt x="292" y="237"/>
                    </a:cubicBezTo>
                    <a:cubicBezTo>
                      <a:pt x="286" y="237"/>
                      <a:pt x="282" y="237"/>
                      <a:pt x="277" y="237"/>
                    </a:cubicBezTo>
                    <a:cubicBezTo>
                      <a:pt x="275" y="237"/>
                      <a:pt x="274" y="237"/>
                      <a:pt x="273" y="238"/>
                    </a:cubicBezTo>
                    <a:cubicBezTo>
                      <a:pt x="260" y="241"/>
                      <a:pt x="254" y="248"/>
                      <a:pt x="254" y="261"/>
                    </a:cubicBezTo>
                    <a:cubicBezTo>
                      <a:pt x="254" y="275"/>
                      <a:pt x="257" y="287"/>
                      <a:pt x="261" y="300"/>
                    </a:cubicBezTo>
                    <a:cubicBezTo>
                      <a:pt x="262" y="301"/>
                      <a:pt x="262" y="303"/>
                      <a:pt x="263" y="305"/>
                    </a:cubicBezTo>
                    <a:close/>
                    <a:moveTo>
                      <a:pt x="107" y="177"/>
                    </a:moveTo>
                    <a:cubicBezTo>
                      <a:pt x="109" y="181"/>
                      <a:pt x="112" y="184"/>
                      <a:pt x="110" y="188"/>
                    </a:cubicBezTo>
                    <a:cubicBezTo>
                      <a:pt x="108" y="193"/>
                      <a:pt x="104" y="193"/>
                      <a:pt x="99" y="194"/>
                    </a:cubicBezTo>
                    <a:cubicBezTo>
                      <a:pt x="103" y="197"/>
                      <a:pt x="107" y="199"/>
                      <a:pt x="107" y="203"/>
                    </a:cubicBezTo>
                    <a:cubicBezTo>
                      <a:pt x="107" y="208"/>
                      <a:pt x="103" y="210"/>
                      <a:pt x="100" y="213"/>
                    </a:cubicBezTo>
                    <a:cubicBezTo>
                      <a:pt x="111" y="214"/>
                      <a:pt x="113" y="218"/>
                      <a:pt x="107" y="230"/>
                    </a:cubicBezTo>
                    <a:cubicBezTo>
                      <a:pt x="117" y="228"/>
                      <a:pt x="123" y="229"/>
                      <a:pt x="120" y="243"/>
                    </a:cubicBezTo>
                    <a:cubicBezTo>
                      <a:pt x="123" y="241"/>
                      <a:pt x="127" y="238"/>
                      <a:pt x="131" y="239"/>
                    </a:cubicBezTo>
                    <a:cubicBezTo>
                      <a:pt x="136" y="241"/>
                      <a:pt x="136" y="246"/>
                      <a:pt x="137" y="250"/>
                    </a:cubicBezTo>
                    <a:cubicBezTo>
                      <a:pt x="139" y="246"/>
                      <a:pt x="141" y="242"/>
                      <a:pt x="146" y="242"/>
                    </a:cubicBezTo>
                    <a:cubicBezTo>
                      <a:pt x="151" y="242"/>
                      <a:pt x="153" y="246"/>
                      <a:pt x="155" y="250"/>
                    </a:cubicBezTo>
                    <a:cubicBezTo>
                      <a:pt x="157" y="239"/>
                      <a:pt x="162" y="235"/>
                      <a:pt x="173" y="243"/>
                    </a:cubicBezTo>
                    <a:cubicBezTo>
                      <a:pt x="172" y="239"/>
                      <a:pt x="170" y="234"/>
                      <a:pt x="174" y="231"/>
                    </a:cubicBezTo>
                    <a:cubicBezTo>
                      <a:pt x="177" y="227"/>
                      <a:pt x="181" y="229"/>
                      <a:pt x="185" y="230"/>
                    </a:cubicBezTo>
                    <a:cubicBezTo>
                      <a:pt x="179" y="220"/>
                      <a:pt x="180" y="216"/>
                      <a:pt x="192" y="212"/>
                    </a:cubicBezTo>
                    <a:cubicBezTo>
                      <a:pt x="189" y="210"/>
                      <a:pt x="185" y="208"/>
                      <a:pt x="185" y="203"/>
                    </a:cubicBezTo>
                    <a:cubicBezTo>
                      <a:pt x="185" y="198"/>
                      <a:pt x="189" y="197"/>
                      <a:pt x="193" y="194"/>
                    </a:cubicBezTo>
                    <a:cubicBezTo>
                      <a:pt x="188" y="193"/>
                      <a:pt x="184" y="192"/>
                      <a:pt x="182" y="188"/>
                    </a:cubicBezTo>
                    <a:cubicBezTo>
                      <a:pt x="180" y="184"/>
                      <a:pt x="183" y="180"/>
                      <a:pt x="185" y="177"/>
                    </a:cubicBezTo>
                    <a:cubicBezTo>
                      <a:pt x="181" y="178"/>
                      <a:pt x="177" y="179"/>
                      <a:pt x="174" y="176"/>
                    </a:cubicBezTo>
                    <a:cubicBezTo>
                      <a:pt x="170" y="173"/>
                      <a:pt x="171" y="168"/>
                      <a:pt x="172" y="164"/>
                    </a:cubicBezTo>
                    <a:cubicBezTo>
                      <a:pt x="169" y="167"/>
                      <a:pt x="165" y="169"/>
                      <a:pt x="161" y="167"/>
                    </a:cubicBezTo>
                    <a:cubicBezTo>
                      <a:pt x="156" y="165"/>
                      <a:pt x="156" y="161"/>
                      <a:pt x="155" y="157"/>
                    </a:cubicBezTo>
                    <a:cubicBezTo>
                      <a:pt x="153" y="160"/>
                      <a:pt x="151" y="164"/>
                      <a:pt x="146" y="164"/>
                    </a:cubicBezTo>
                    <a:cubicBezTo>
                      <a:pt x="141" y="164"/>
                      <a:pt x="139" y="160"/>
                      <a:pt x="137" y="157"/>
                    </a:cubicBezTo>
                    <a:cubicBezTo>
                      <a:pt x="136" y="161"/>
                      <a:pt x="136" y="166"/>
                      <a:pt x="131" y="167"/>
                    </a:cubicBezTo>
                    <a:cubicBezTo>
                      <a:pt x="126" y="169"/>
                      <a:pt x="123" y="166"/>
                      <a:pt x="119" y="164"/>
                    </a:cubicBezTo>
                    <a:cubicBezTo>
                      <a:pt x="122" y="176"/>
                      <a:pt x="119" y="179"/>
                      <a:pt x="107" y="177"/>
                    </a:cubicBezTo>
                    <a:close/>
                    <a:moveTo>
                      <a:pt x="152" y="138"/>
                    </a:moveTo>
                    <a:cubicBezTo>
                      <a:pt x="151" y="130"/>
                      <a:pt x="153" y="129"/>
                      <a:pt x="160" y="129"/>
                    </a:cubicBezTo>
                    <a:cubicBezTo>
                      <a:pt x="160" y="127"/>
                      <a:pt x="158" y="124"/>
                      <a:pt x="159" y="122"/>
                    </a:cubicBezTo>
                    <a:cubicBezTo>
                      <a:pt x="160" y="120"/>
                      <a:pt x="163" y="119"/>
                      <a:pt x="165" y="117"/>
                    </a:cubicBezTo>
                    <a:cubicBezTo>
                      <a:pt x="159" y="113"/>
                      <a:pt x="159" y="112"/>
                      <a:pt x="165" y="106"/>
                    </a:cubicBezTo>
                    <a:cubicBezTo>
                      <a:pt x="163" y="105"/>
                      <a:pt x="160" y="103"/>
                      <a:pt x="159" y="101"/>
                    </a:cubicBezTo>
                    <a:cubicBezTo>
                      <a:pt x="158" y="99"/>
                      <a:pt x="160" y="97"/>
                      <a:pt x="160" y="94"/>
                    </a:cubicBezTo>
                    <a:cubicBezTo>
                      <a:pt x="153" y="95"/>
                      <a:pt x="151" y="93"/>
                      <a:pt x="152" y="85"/>
                    </a:cubicBezTo>
                    <a:cubicBezTo>
                      <a:pt x="147" y="89"/>
                      <a:pt x="143" y="89"/>
                      <a:pt x="141" y="81"/>
                    </a:cubicBezTo>
                    <a:cubicBezTo>
                      <a:pt x="138" y="83"/>
                      <a:pt x="136" y="85"/>
                      <a:pt x="134" y="85"/>
                    </a:cubicBezTo>
                    <a:cubicBezTo>
                      <a:pt x="132" y="85"/>
                      <a:pt x="130" y="82"/>
                      <a:pt x="128" y="81"/>
                    </a:cubicBezTo>
                    <a:cubicBezTo>
                      <a:pt x="127" y="83"/>
                      <a:pt x="126" y="86"/>
                      <a:pt x="124" y="87"/>
                    </a:cubicBezTo>
                    <a:cubicBezTo>
                      <a:pt x="122" y="88"/>
                      <a:pt x="119" y="86"/>
                      <a:pt x="117" y="86"/>
                    </a:cubicBezTo>
                    <a:cubicBezTo>
                      <a:pt x="117" y="88"/>
                      <a:pt x="117" y="91"/>
                      <a:pt x="115" y="93"/>
                    </a:cubicBezTo>
                    <a:cubicBezTo>
                      <a:pt x="114" y="94"/>
                      <a:pt x="110" y="94"/>
                      <a:pt x="108" y="95"/>
                    </a:cubicBezTo>
                    <a:cubicBezTo>
                      <a:pt x="112" y="101"/>
                      <a:pt x="111" y="103"/>
                      <a:pt x="104" y="105"/>
                    </a:cubicBezTo>
                    <a:cubicBezTo>
                      <a:pt x="105" y="107"/>
                      <a:pt x="107" y="110"/>
                      <a:pt x="107" y="112"/>
                    </a:cubicBezTo>
                    <a:cubicBezTo>
                      <a:pt x="107" y="114"/>
                      <a:pt x="105" y="116"/>
                      <a:pt x="104" y="118"/>
                    </a:cubicBezTo>
                    <a:cubicBezTo>
                      <a:pt x="111" y="120"/>
                      <a:pt x="111" y="122"/>
                      <a:pt x="108" y="129"/>
                    </a:cubicBezTo>
                    <a:cubicBezTo>
                      <a:pt x="111" y="130"/>
                      <a:pt x="114" y="129"/>
                      <a:pt x="115" y="131"/>
                    </a:cubicBezTo>
                    <a:cubicBezTo>
                      <a:pt x="117" y="132"/>
                      <a:pt x="117" y="136"/>
                      <a:pt x="117" y="138"/>
                    </a:cubicBezTo>
                    <a:cubicBezTo>
                      <a:pt x="124" y="134"/>
                      <a:pt x="126" y="135"/>
                      <a:pt x="128" y="143"/>
                    </a:cubicBezTo>
                    <a:cubicBezTo>
                      <a:pt x="134" y="137"/>
                      <a:pt x="135" y="137"/>
                      <a:pt x="141" y="143"/>
                    </a:cubicBezTo>
                    <a:cubicBezTo>
                      <a:pt x="144" y="135"/>
                      <a:pt x="145" y="134"/>
                      <a:pt x="152" y="138"/>
                    </a:cubicBezTo>
                    <a:close/>
                    <a:moveTo>
                      <a:pt x="236" y="134"/>
                    </a:moveTo>
                    <a:cubicBezTo>
                      <a:pt x="234" y="134"/>
                      <a:pt x="231" y="135"/>
                      <a:pt x="230" y="134"/>
                    </a:cubicBezTo>
                    <a:cubicBezTo>
                      <a:pt x="228" y="133"/>
                      <a:pt x="227" y="131"/>
                      <a:pt x="226" y="130"/>
                    </a:cubicBezTo>
                    <a:cubicBezTo>
                      <a:pt x="225" y="130"/>
                      <a:pt x="223" y="132"/>
                      <a:pt x="221" y="132"/>
                    </a:cubicBezTo>
                    <a:cubicBezTo>
                      <a:pt x="219" y="132"/>
                      <a:pt x="217" y="130"/>
                      <a:pt x="216" y="129"/>
                    </a:cubicBezTo>
                    <a:cubicBezTo>
                      <a:pt x="214" y="135"/>
                      <a:pt x="212" y="136"/>
                      <a:pt x="206" y="133"/>
                    </a:cubicBezTo>
                    <a:cubicBezTo>
                      <a:pt x="206" y="140"/>
                      <a:pt x="206" y="140"/>
                      <a:pt x="199" y="140"/>
                    </a:cubicBezTo>
                    <a:cubicBezTo>
                      <a:pt x="202" y="146"/>
                      <a:pt x="201" y="148"/>
                      <a:pt x="195" y="150"/>
                    </a:cubicBezTo>
                    <a:cubicBezTo>
                      <a:pt x="197" y="151"/>
                      <a:pt x="199" y="153"/>
                      <a:pt x="199" y="155"/>
                    </a:cubicBezTo>
                    <a:cubicBezTo>
                      <a:pt x="199" y="157"/>
                      <a:pt x="196" y="159"/>
                      <a:pt x="195" y="161"/>
                    </a:cubicBezTo>
                    <a:cubicBezTo>
                      <a:pt x="201" y="162"/>
                      <a:pt x="202" y="164"/>
                      <a:pt x="199" y="170"/>
                    </a:cubicBezTo>
                    <a:cubicBezTo>
                      <a:pt x="201" y="170"/>
                      <a:pt x="204" y="170"/>
                      <a:pt x="205" y="171"/>
                    </a:cubicBezTo>
                    <a:cubicBezTo>
                      <a:pt x="206" y="172"/>
                      <a:pt x="206" y="175"/>
                      <a:pt x="207" y="177"/>
                    </a:cubicBezTo>
                    <a:cubicBezTo>
                      <a:pt x="209" y="176"/>
                      <a:pt x="211" y="175"/>
                      <a:pt x="213" y="176"/>
                    </a:cubicBezTo>
                    <a:cubicBezTo>
                      <a:pt x="214" y="177"/>
                      <a:pt x="215" y="179"/>
                      <a:pt x="216" y="181"/>
                    </a:cubicBezTo>
                    <a:cubicBezTo>
                      <a:pt x="218" y="180"/>
                      <a:pt x="219" y="178"/>
                      <a:pt x="221" y="178"/>
                    </a:cubicBezTo>
                    <a:cubicBezTo>
                      <a:pt x="223" y="178"/>
                      <a:pt x="225" y="180"/>
                      <a:pt x="227" y="181"/>
                    </a:cubicBezTo>
                    <a:cubicBezTo>
                      <a:pt x="229" y="175"/>
                      <a:pt x="230" y="174"/>
                      <a:pt x="236" y="177"/>
                    </a:cubicBezTo>
                    <a:cubicBezTo>
                      <a:pt x="236" y="175"/>
                      <a:pt x="236" y="172"/>
                      <a:pt x="237" y="171"/>
                    </a:cubicBezTo>
                    <a:cubicBezTo>
                      <a:pt x="239" y="170"/>
                      <a:pt x="241" y="170"/>
                      <a:pt x="243" y="170"/>
                    </a:cubicBezTo>
                    <a:cubicBezTo>
                      <a:pt x="242" y="168"/>
                      <a:pt x="242" y="165"/>
                      <a:pt x="242" y="164"/>
                    </a:cubicBezTo>
                    <a:cubicBezTo>
                      <a:pt x="243" y="162"/>
                      <a:pt x="245" y="161"/>
                      <a:pt x="247" y="160"/>
                    </a:cubicBezTo>
                    <a:cubicBezTo>
                      <a:pt x="246" y="158"/>
                      <a:pt x="244" y="157"/>
                      <a:pt x="244" y="155"/>
                    </a:cubicBezTo>
                    <a:cubicBezTo>
                      <a:pt x="244" y="153"/>
                      <a:pt x="246" y="151"/>
                      <a:pt x="247" y="150"/>
                    </a:cubicBezTo>
                    <a:cubicBezTo>
                      <a:pt x="241" y="148"/>
                      <a:pt x="240" y="146"/>
                      <a:pt x="243" y="140"/>
                    </a:cubicBezTo>
                    <a:cubicBezTo>
                      <a:pt x="237" y="141"/>
                      <a:pt x="235" y="139"/>
                      <a:pt x="236" y="134"/>
                    </a:cubicBezTo>
                    <a:close/>
                    <a:moveTo>
                      <a:pt x="220" y="92"/>
                    </a:moveTo>
                    <a:cubicBezTo>
                      <a:pt x="218" y="91"/>
                      <a:pt x="217" y="90"/>
                      <a:pt x="216" y="89"/>
                    </a:cubicBezTo>
                    <a:cubicBezTo>
                      <a:pt x="215" y="88"/>
                      <a:pt x="216" y="86"/>
                      <a:pt x="216" y="84"/>
                    </a:cubicBezTo>
                    <a:cubicBezTo>
                      <a:pt x="211" y="84"/>
                      <a:pt x="211" y="84"/>
                      <a:pt x="211" y="79"/>
                    </a:cubicBezTo>
                    <a:cubicBezTo>
                      <a:pt x="206" y="81"/>
                      <a:pt x="205" y="80"/>
                      <a:pt x="203" y="76"/>
                    </a:cubicBezTo>
                    <a:cubicBezTo>
                      <a:pt x="200" y="79"/>
                      <a:pt x="199" y="79"/>
                      <a:pt x="195" y="75"/>
                    </a:cubicBezTo>
                    <a:cubicBezTo>
                      <a:pt x="193" y="80"/>
                      <a:pt x="193" y="80"/>
                      <a:pt x="188" y="79"/>
                    </a:cubicBezTo>
                    <a:cubicBezTo>
                      <a:pt x="187" y="80"/>
                      <a:pt x="187" y="82"/>
                      <a:pt x="186" y="83"/>
                    </a:cubicBezTo>
                    <a:cubicBezTo>
                      <a:pt x="186" y="84"/>
                      <a:pt x="183" y="84"/>
                      <a:pt x="182" y="85"/>
                    </a:cubicBezTo>
                    <a:cubicBezTo>
                      <a:pt x="184" y="89"/>
                      <a:pt x="183" y="90"/>
                      <a:pt x="179" y="92"/>
                    </a:cubicBezTo>
                    <a:cubicBezTo>
                      <a:pt x="180" y="93"/>
                      <a:pt x="181" y="95"/>
                      <a:pt x="181" y="96"/>
                    </a:cubicBezTo>
                    <a:cubicBezTo>
                      <a:pt x="181" y="98"/>
                      <a:pt x="180" y="99"/>
                      <a:pt x="179" y="100"/>
                    </a:cubicBezTo>
                    <a:cubicBezTo>
                      <a:pt x="183" y="102"/>
                      <a:pt x="184" y="103"/>
                      <a:pt x="182" y="108"/>
                    </a:cubicBezTo>
                    <a:cubicBezTo>
                      <a:pt x="183" y="108"/>
                      <a:pt x="186" y="108"/>
                      <a:pt x="187" y="109"/>
                    </a:cubicBezTo>
                    <a:cubicBezTo>
                      <a:pt x="188" y="110"/>
                      <a:pt x="187" y="112"/>
                      <a:pt x="188" y="114"/>
                    </a:cubicBezTo>
                    <a:cubicBezTo>
                      <a:pt x="192" y="111"/>
                      <a:pt x="193" y="112"/>
                      <a:pt x="195" y="116"/>
                    </a:cubicBezTo>
                    <a:cubicBezTo>
                      <a:pt x="196" y="116"/>
                      <a:pt x="198" y="114"/>
                      <a:pt x="199" y="114"/>
                    </a:cubicBezTo>
                    <a:cubicBezTo>
                      <a:pt x="201" y="114"/>
                      <a:pt x="202" y="116"/>
                      <a:pt x="204" y="117"/>
                    </a:cubicBezTo>
                    <a:cubicBezTo>
                      <a:pt x="205" y="112"/>
                      <a:pt x="206" y="112"/>
                      <a:pt x="211" y="113"/>
                    </a:cubicBezTo>
                    <a:cubicBezTo>
                      <a:pt x="211" y="108"/>
                      <a:pt x="212" y="108"/>
                      <a:pt x="217" y="108"/>
                    </a:cubicBezTo>
                    <a:cubicBezTo>
                      <a:pt x="215" y="103"/>
                      <a:pt x="215" y="102"/>
                      <a:pt x="220" y="100"/>
                    </a:cubicBezTo>
                    <a:cubicBezTo>
                      <a:pt x="216" y="96"/>
                      <a:pt x="216" y="96"/>
                      <a:pt x="220" y="92"/>
                    </a:cubicBezTo>
                    <a:close/>
                    <a:moveTo>
                      <a:pt x="208" y="210"/>
                    </a:moveTo>
                    <a:cubicBezTo>
                      <a:pt x="212" y="213"/>
                      <a:pt x="211" y="215"/>
                      <a:pt x="209" y="217"/>
                    </a:cubicBezTo>
                    <a:cubicBezTo>
                      <a:pt x="210" y="218"/>
                      <a:pt x="212" y="218"/>
                      <a:pt x="212" y="219"/>
                    </a:cubicBezTo>
                    <a:cubicBezTo>
                      <a:pt x="212" y="220"/>
                      <a:pt x="212" y="222"/>
                      <a:pt x="211" y="223"/>
                    </a:cubicBezTo>
                    <a:cubicBezTo>
                      <a:pt x="216" y="223"/>
                      <a:pt x="216" y="223"/>
                      <a:pt x="216" y="228"/>
                    </a:cubicBezTo>
                    <a:cubicBezTo>
                      <a:pt x="220" y="226"/>
                      <a:pt x="220" y="226"/>
                      <a:pt x="222" y="230"/>
                    </a:cubicBezTo>
                    <a:cubicBezTo>
                      <a:pt x="225" y="227"/>
                      <a:pt x="225" y="227"/>
                      <a:pt x="229" y="230"/>
                    </a:cubicBezTo>
                    <a:cubicBezTo>
                      <a:pt x="230" y="227"/>
                      <a:pt x="231" y="226"/>
                      <a:pt x="235" y="228"/>
                    </a:cubicBezTo>
                    <a:cubicBezTo>
                      <a:pt x="235" y="223"/>
                      <a:pt x="235" y="223"/>
                      <a:pt x="240" y="223"/>
                    </a:cubicBezTo>
                    <a:cubicBezTo>
                      <a:pt x="238" y="220"/>
                      <a:pt x="238" y="218"/>
                      <a:pt x="242" y="217"/>
                    </a:cubicBezTo>
                    <a:cubicBezTo>
                      <a:pt x="239" y="215"/>
                      <a:pt x="240" y="212"/>
                      <a:pt x="242" y="210"/>
                    </a:cubicBezTo>
                    <a:cubicBezTo>
                      <a:pt x="238" y="209"/>
                      <a:pt x="238" y="207"/>
                      <a:pt x="239" y="204"/>
                    </a:cubicBezTo>
                    <a:cubicBezTo>
                      <a:pt x="236" y="204"/>
                      <a:pt x="234" y="203"/>
                      <a:pt x="235" y="199"/>
                    </a:cubicBezTo>
                    <a:cubicBezTo>
                      <a:pt x="232" y="201"/>
                      <a:pt x="230" y="200"/>
                      <a:pt x="229" y="197"/>
                    </a:cubicBezTo>
                    <a:cubicBezTo>
                      <a:pt x="226" y="200"/>
                      <a:pt x="224" y="200"/>
                      <a:pt x="222" y="196"/>
                    </a:cubicBezTo>
                    <a:cubicBezTo>
                      <a:pt x="221" y="201"/>
                      <a:pt x="219" y="201"/>
                      <a:pt x="216" y="199"/>
                    </a:cubicBezTo>
                    <a:cubicBezTo>
                      <a:pt x="216" y="203"/>
                      <a:pt x="215" y="205"/>
                      <a:pt x="211" y="204"/>
                    </a:cubicBezTo>
                    <a:cubicBezTo>
                      <a:pt x="213" y="207"/>
                      <a:pt x="213" y="209"/>
                      <a:pt x="208" y="210"/>
                    </a:cubicBezTo>
                    <a:close/>
                    <a:moveTo>
                      <a:pt x="96" y="151"/>
                    </a:moveTo>
                    <a:cubicBezTo>
                      <a:pt x="96" y="148"/>
                      <a:pt x="88" y="143"/>
                      <a:pt x="84" y="143"/>
                    </a:cubicBezTo>
                    <a:cubicBezTo>
                      <a:pt x="81" y="143"/>
                      <a:pt x="76" y="149"/>
                      <a:pt x="76" y="154"/>
                    </a:cubicBezTo>
                    <a:cubicBezTo>
                      <a:pt x="76" y="157"/>
                      <a:pt x="83" y="162"/>
                      <a:pt x="88" y="162"/>
                    </a:cubicBezTo>
                    <a:cubicBezTo>
                      <a:pt x="91" y="162"/>
                      <a:pt x="96" y="155"/>
                      <a:pt x="96" y="15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39" name="Oval 197">
                <a:extLst>
                  <a:ext uri="{FF2B5EF4-FFF2-40B4-BE49-F238E27FC236}">
                    <a16:creationId xmlns:a16="http://schemas.microsoft.com/office/drawing/2014/main" id="{7B48DE45-14AD-38E1-A3E9-E0F578900E78}"/>
                  </a:ext>
                </a:extLst>
              </p:cNvPr>
              <p:cNvSpPr>
                <a:spLocks noChangeArrowheads="1"/>
              </p:cNvSpPr>
              <p:nvPr/>
            </p:nvSpPr>
            <p:spPr bwMode="auto">
              <a:xfrm>
                <a:off x="4975237" y="2272075"/>
                <a:ext cx="269419" cy="279026"/>
              </a:xfrm>
              <a:prstGeom prst="ellipse">
                <a:avLst/>
              </a:prstGeom>
              <a:solidFill>
                <a:schemeClr val="accent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40" name="Freeform 198">
                <a:extLst>
                  <a:ext uri="{FF2B5EF4-FFF2-40B4-BE49-F238E27FC236}">
                    <a16:creationId xmlns:a16="http://schemas.microsoft.com/office/drawing/2014/main" id="{8CEA0040-A262-0575-94FD-882E508113CD}"/>
                  </a:ext>
                </a:extLst>
              </p:cNvPr>
              <p:cNvSpPr>
                <a:spLocks noEditPoints="1"/>
              </p:cNvSpPr>
              <p:nvPr/>
            </p:nvSpPr>
            <p:spPr bwMode="auto">
              <a:xfrm>
                <a:off x="4970670" y="2267345"/>
                <a:ext cx="277029" cy="286907"/>
              </a:xfrm>
              <a:custGeom>
                <a:avLst/>
                <a:gdLst>
                  <a:gd name="T0" fmla="*/ 73 w 145"/>
                  <a:gd name="T1" fmla="*/ 145 h 145"/>
                  <a:gd name="T2" fmla="*/ 0 w 145"/>
                  <a:gd name="T3" fmla="*/ 73 h 145"/>
                  <a:gd name="T4" fmla="*/ 73 w 145"/>
                  <a:gd name="T5" fmla="*/ 0 h 145"/>
                  <a:gd name="T6" fmla="*/ 145 w 145"/>
                  <a:gd name="T7" fmla="*/ 73 h 145"/>
                  <a:gd name="T8" fmla="*/ 73 w 145"/>
                  <a:gd name="T9" fmla="*/ 145 h 145"/>
                  <a:gd name="T10" fmla="*/ 73 w 145"/>
                  <a:gd name="T11" fmla="*/ 4 h 145"/>
                  <a:gd name="T12" fmla="*/ 4 w 145"/>
                  <a:gd name="T13" fmla="*/ 73 h 145"/>
                  <a:gd name="T14" fmla="*/ 73 w 145"/>
                  <a:gd name="T15" fmla="*/ 141 h 145"/>
                  <a:gd name="T16" fmla="*/ 141 w 145"/>
                  <a:gd name="T17" fmla="*/ 73 h 145"/>
                  <a:gd name="T18" fmla="*/ 73 w 145"/>
                  <a:gd name="T19" fmla="*/ 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3" y="145"/>
                    </a:moveTo>
                    <a:cubicBezTo>
                      <a:pt x="32" y="145"/>
                      <a:pt x="0" y="113"/>
                      <a:pt x="0" y="73"/>
                    </a:cubicBezTo>
                    <a:cubicBezTo>
                      <a:pt x="0" y="33"/>
                      <a:pt x="32" y="0"/>
                      <a:pt x="73" y="0"/>
                    </a:cubicBezTo>
                    <a:cubicBezTo>
                      <a:pt x="113" y="0"/>
                      <a:pt x="145" y="33"/>
                      <a:pt x="145" y="73"/>
                    </a:cubicBezTo>
                    <a:cubicBezTo>
                      <a:pt x="145" y="113"/>
                      <a:pt x="113" y="145"/>
                      <a:pt x="73" y="145"/>
                    </a:cubicBezTo>
                    <a:close/>
                    <a:moveTo>
                      <a:pt x="73" y="4"/>
                    </a:moveTo>
                    <a:cubicBezTo>
                      <a:pt x="35" y="4"/>
                      <a:pt x="4" y="35"/>
                      <a:pt x="4" y="73"/>
                    </a:cubicBezTo>
                    <a:cubicBezTo>
                      <a:pt x="4" y="111"/>
                      <a:pt x="35" y="141"/>
                      <a:pt x="73" y="141"/>
                    </a:cubicBezTo>
                    <a:cubicBezTo>
                      <a:pt x="110" y="141"/>
                      <a:pt x="141" y="111"/>
                      <a:pt x="141" y="73"/>
                    </a:cubicBezTo>
                    <a:cubicBezTo>
                      <a:pt x="141" y="35"/>
                      <a:pt x="110" y="4"/>
                      <a:pt x="73" y="4"/>
                    </a:cubicBezTo>
                    <a:close/>
                  </a:path>
                </a:pathLst>
              </a:custGeom>
              <a:solidFill>
                <a:schemeClr val="accent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41" name="Freeform 199">
                <a:extLst>
                  <a:ext uri="{FF2B5EF4-FFF2-40B4-BE49-F238E27FC236}">
                    <a16:creationId xmlns:a16="http://schemas.microsoft.com/office/drawing/2014/main" id="{3E7CF414-C2C6-B562-10E2-5BF41A94D20A}"/>
                  </a:ext>
                </a:extLst>
              </p:cNvPr>
              <p:cNvSpPr>
                <a:spLocks noEditPoints="1"/>
              </p:cNvSpPr>
              <p:nvPr/>
            </p:nvSpPr>
            <p:spPr bwMode="auto">
              <a:xfrm>
                <a:off x="5026990" y="2319367"/>
                <a:ext cx="167435" cy="151336"/>
              </a:xfrm>
              <a:custGeom>
                <a:avLst/>
                <a:gdLst>
                  <a:gd name="T0" fmla="*/ 43 w 88"/>
                  <a:gd name="T1" fmla="*/ 0 h 76"/>
                  <a:gd name="T2" fmla="*/ 0 w 88"/>
                  <a:gd name="T3" fmla="*/ 76 h 76"/>
                  <a:gd name="T4" fmla="*/ 0 w 88"/>
                  <a:gd name="T5" fmla="*/ 76 h 76"/>
                  <a:gd name="T6" fmla="*/ 87 w 88"/>
                  <a:gd name="T7" fmla="*/ 76 h 76"/>
                  <a:gd name="T8" fmla="*/ 87 w 88"/>
                  <a:gd name="T9" fmla="*/ 76 h 76"/>
                  <a:gd name="T10" fmla="*/ 44 w 88"/>
                  <a:gd name="T11" fmla="*/ 0 h 76"/>
                  <a:gd name="T12" fmla="*/ 43 w 88"/>
                  <a:gd name="T13" fmla="*/ 0 h 76"/>
                  <a:gd name="T14" fmla="*/ 47 w 88"/>
                  <a:gd name="T15" fmla="*/ 25 h 76"/>
                  <a:gd name="T16" fmla="*/ 46 w 88"/>
                  <a:gd name="T17" fmla="*/ 55 h 76"/>
                  <a:gd name="T18" fmla="*/ 45 w 88"/>
                  <a:gd name="T19" fmla="*/ 55 h 76"/>
                  <a:gd name="T20" fmla="*/ 42 w 88"/>
                  <a:gd name="T21" fmla="*/ 55 h 76"/>
                  <a:gd name="T22" fmla="*/ 41 w 88"/>
                  <a:gd name="T23" fmla="*/ 55 h 76"/>
                  <a:gd name="T24" fmla="*/ 40 w 88"/>
                  <a:gd name="T25" fmla="*/ 25 h 76"/>
                  <a:gd name="T26" fmla="*/ 41 w 88"/>
                  <a:gd name="T27" fmla="*/ 24 h 76"/>
                  <a:gd name="T28" fmla="*/ 46 w 88"/>
                  <a:gd name="T29" fmla="*/ 24 h 76"/>
                  <a:gd name="T30" fmla="*/ 47 w 88"/>
                  <a:gd name="T31" fmla="*/ 25 h 76"/>
                  <a:gd name="T32" fmla="*/ 43 w 88"/>
                  <a:gd name="T33" fmla="*/ 68 h 76"/>
                  <a:gd name="T34" fmla="*/ 40 w 88"/>
                  <a:gd name="T35" fmla="*/ 65 h 76"/>
                  <a:gd name="T36" fmla="*/ 43 w 88"/>
                  <a:gd name="T37" fmla="*/ 60 h 76"/>
                  <a:gd name="T38" fmla="*/ 47 w 88"/>
                  <a:gd name="T39" fmla="*/ 64 h 76"/>
                  <a:gd name="T40" fmla="*/ 43 w 88"/>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6">
                    <a:moveTo>
                      <a:pt x="43" y="0"/>
                    </a:moveTo>
                    <a:cubicBezTo>
                      <a:pt x="0" y="76"/>
                      <a:pt x="0" y="76"/>
                      <a:pt x="0" y="76"/>
                    </a:cubicBezTo>
                    <a:cubicBezTo>
                      <a:pt x="0" y="76"/>
                      <a:pt x="0" y="76"/>
                      <a:pt x="0" y="76"/>
                    </a:cubicBezTo>
                    <a:cubicBezTo>
                      <a:pt x="87" y="76"/>
                      <a:pt x="87" y="76"/>
                      <a:pt x="87" y="76"/>
                    </a:cubicBezTo>
                    <a:cubicBezTo>
                      <a:pt x="87" y="76"/>
                      <a:pt x="88" y="76"/>
                      <a:pt x="87" y="76"/>
                    </a:cubicBezTo>
                    <a:cubicBezTo>
                      <a:pt x="44" y="0"/>
                      <a:pt x="44" y="0"/>
                      <a:pt x="44" y="0"/>
                    </a:cubicBezTo>
                    <a:cubicBezTo>
                      <a:pt x="44" y="0"/>
                      <a:pt x="43" y="0"/>
                      <a:pt x="43" y="0"/>
                    </a:cubicBezTo>
                    <a:close/>
                    <a:moveTo>
                      <a:pt x="47" y="25"/>
                    </a:moveTo>
                    <a:cubicBezTo>
                      <a:pt x="46" y="55"/>
                      <a:pt x="46" y="55"/>
                      <a:pt x="46" y="55"/>
                    </a:cubicBezTo>
                    <a:cubicBezTo>
                      <a:pt x="46" y="55"/>
                      <a:pt x="46" y="55"/>
                      <a:pt x="45" y="55"/>
                    </a:cubicBezTo>
                    <a:cubicBezTo>
                      <a:pt x="42" y="55"/>
                      <a:pt x="42" y="55"/>
                      <a:pt x="42" y="55"/>
                    </a:cubicBezTo>
                    <a:cubicBezTo>
                      <a:pt x="41" y="55"/>
                      <a:pt x="41" y="55"/>
                      <a:pt x="41" y="55"/>
                    </a:cubicBezTo>
                    <a:cubicBezTo>
                      <a:pt x="40" y="25"/>
                      <a:pt x="40" y="25"/>
                      <a:pt x="40" y="25"/>
                    </a:cubicBezTo>
                    <a:cubicBezTo>
                      <a:pt x="40" y="24"/>
                      <a:pt x="41" y="24"/>
                      <a:pt x="41" y="24"/>
                    </a:cubicBezTo>
                    <a:cubicBezTo>
                      <a:pt x="46" y="24"/>
                      <a:pt x="46" y="24"/>
                      <a:pt x="46" y="24"/>
                    </a:cubicBezTo>
                    <a:cubicBezTo>
                      <a:pt x="46" y="24"/>
                      <a:pt x="47" y="24"/>
                      <a:pt x="47" y="25"/>
                    </a:cubicBezTo>
                    <a:close/>
                    <a:moveTo>
                      <a:pt x="43" y="68"/>
                    </a:moveTo>
                    <a:cubicBezTo>
                      <a:pt x="42" y="68"/>
                      <a:pt x="40" y="67"/>
                      <a:pt x="40" y="65"/>
                    </a:cubicBezTo>
                    <a:cubicBezTo>
                      <a:pt x="39" y="62"/>
                      <a:pt x="41" y="60"/>
                      <a:pt x="43" y="60"/>
                    </a:cubicBezTo>
                    <a:cubicBezTo>
                      <a:pt x="46" y="60"/>
                      <a:pt x="47" y="62"/>
                      <a:pt x="47" y="64"/>
                    </a:cubicBezTo>
                    <a:cubicBezTo>
                      <a:pt x="47" y="67"/>
                      <a:pt x="46" y="68"/>
                      <a:pt x="43"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C812D24B-8FB4-6F50-7788-765CD3453EFB}"/>
                </a:ext>
              </a:extLst>
            </p:cNvPr>
            <p:cNvGrpSpPr/>
            <p:nvPr/>
          </p:nvGrpSpPr>
          <p:grpSpPr>
            <a:xfrm>
              <a:off x="7029546" y="2353306"/>
              <a:ext cx="571406" cy="434161"/>
              <a:chOff x="985838" y="2798763"/>
              <a:chExt cx="746125" cy="679451"/>
            </a:xfrm>
            <a:solidFill>
              <a:schemeClr val="accent5"/>
            </a:solidFill>
            <a:effectLst>
              <a:outerShdw blurRad="50800" dist="38100" dir="2700000" algn="tl" rotWithShape="0">
                <a:prstClr val="black">
                  <a:alpha val="40000"/>
                </a:prstClr>
              </a:outerShdw>
            </a:effectLst>
          </p:grpSpPr>
          <p:sp>
            <p:nvSpPr>
              <p:cNvPr id="43" name="Freeform 235">
                <a:extLst>
                  <a:ext uri="{FF2B5EF4-FFF2-40B4-BE49-F238E27FC236}">
                    <a16:creationId xmlns:a16="http://schemas.microsoft.com/office/drawing/2014/main" id="{57C04EBE-D2D1-CF45-A163-FF103BE3954B}"/>
                  </a:ext>
                </a:extLst>
              </p:cNvPr>
              <p:cNvSpPr>
                <a:spLocks/>
              </p:cNvSpPr>
              <p:nvPr/>
            </p:nvSpPr>
            <p:spPr bwMode="auto">
              <a:xfrm>
                <a:off x="1076325" y="2798763"/>
                <a:ext cx="654050" cy="357188"/>
              </a:xfrm>
              <a:custGeom>
                <a:avLst/>
                <a:gdLst>
                  <a:gd name="T0" fmla="*/ 113 w 307"/>
                  <a:gd name="T1" fmla="*/ 93 h 167"/>
                  <a:gd name="T2" fmla="*/ 79 w 307"/>
                  <a:gd name="T3" fmla="*/ 61 h 167"/>
                  <a:gd name="T4" fmla="*/ 18 w 307"/>
                  <a:gd name="T5" fmla="*/ 5 h 167"/>
                  <a:gd name="T6" fmla="*/ 4 w 307"/>
                  <a:gd name="T7" fmla="*/ 4 h 167"/>
                  <a:gd name="T8" fmla="*/ 5 w 307"/>
                  <a:gd name="T9" fmla="*/ 19 h 167"/>
                  <a:gd name="T10" fmla="*/ 106 w 307"/>
                  <a:gd name="T11" fmla="*/ 112 h 167"/>
                  <a:gd name="T12" fmla="*/ 120 w 307"/>
                  <a:gd name="T13" fmla="*/ 113 h 167"/>
                  <a:gd name="T14" fmla="*/ 193 w 307"/>
                  <a:gd name="T15" fmla="*/ 55 h 167"/>
                  <a:gd name="T16" fmla="*/ 195 w 307"/>
                  <a:gd name="T17" fmla="*/ 53 h 167"/>
                  <a:gd name="T18" fmla="*/ 276 w 307"/>
                  <a:gd name="T19" fmla="*/ 147 h 167"/>
                  <a:gd name="T20" fmla="*/ 272 w 307"/>
                  <a:gd name="T21" fmla="*/ 147 h 167"/>
                  <a:gd name="T22" fmla="*/ 240 w 307"/>
                  <a:gd name="T23" fmla="*/ 147 h 167"/>
                  <a:gd name="T24" fmla="*/ 231 w 307"/>
                  <a:gd name="T25" fmla="*/ 156 h 167"/>
                  <a:gd name="T26" fmla="*/ 238 w 307"/>
                  <a:gd name="T27" fmla="*/ 166 h 167"/>
                  <a:gd name="T28" fmla="*/ 241 w 307"/>
                  <a:gd name="T29" fmla="*/ 167 h 167"/>
                  <a:gd name="T30" fmla="*/ 296 w 307"/>
                  <a:gd name="T31" fmla="*/ 167 h 167"/>
                  <a:gd name="T32" fmla="*/ 307 w 307"/>
                  <a:gd name="T33" fmla="*/ 156 h 167"/>
                  <a:gd name="T34" fmla="*/ 307 w 307"/>
                  <a:gd name="T35" fmla="*/ 99 h 167"/>
                  <a:gd name="T36" fmla="*/ 297 w 307"/>
                  <a:gd name="T37" fmla="*/ 88 h 167"/>
                  <a:gd name="T38" fmla="*/ 288 w 307"/>
                  <a:gd name="T39" fmla="*/ 99 h 167"/>
                  <a:gd name="T40" fmla="*/ 288 w 307"/>
                  <a:gd name="T41" fmla="*/ 131 h 167"/>
                  <a:gd name="T42" fmla="*/ 287 w 307"/>
                  <a:gd name="T43" fmla="*/ 131 h 167"/>
                  <a:gd name="T44" fmla="*/ 285 w 307"/>
                  <a:gd name="T45" fmla="*/ 129 h 167"/>
                  <a:gd name="T46" fmla="*/ 205 w 307"/>
                  <a:gd name="T47" fmla="*/ 35 h 167"/>
                  <a:gd name="T48" fmla="*/ 189 w 307"/>
                  <a:gd name="T49" fmla="*/ 33 h 167"/>
                  <a:gd name="T50" fmla="*/ 116 w 307"/>
                  <a:gd name="T51" fmla="*/ 90 h 167"/>
                  <a:gd name="T52" fmla="*/ 113 w 307"/>
                  <a:gd name="T53" fmla="*/ 9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7" h="167">
                    <a:moveTo>
                      <a:pt x="113" y="93"/>
                    </a:moveTo>
                    <a:cubicBezTo>
                      <a:pt x="102" y="81"/>
                      <a:pt x="90" y="72"/>
                      <a:pt x="79" y="61"/>
                    </a:cubicBezTo>
                    <a:cubicBezTo>
                      <a:pt x="59" y="42"/>
                      <a:pt x="38" y="24"/>
                      <a:pt x="18" y="5"/>
                    </a:cubicBezTo>
                    <a:cubicBezTo>
                      <a:pt x="14" y="0"/>
                      <a:pt x="8" y="0"/>
                      <a:pt x="4" y="4"/>
                    </a:cubicBezTo>
                    <a:cubicBezTo>
                      <a:pt x="0" y="8"/>
                      <a:pt x="1" y="14"/>
                      <a:pt x="5" y="19"/>
                    </a:cubicBezTo>
                    <a:cubicBezTo>
                      <a:pt x="39" y="51"/>
                      <a:pt x="72" y="80"/>
                      <a:pt x="106" y="112"/>
                    </a:cubicBezTo>
                    <a:cubicBezTo>
                      <a:pt x="110" y="116"/>
                      <a:pt x="115" y="117"/>
                      <a:pt x="120" y="113"/>
                    </a:cubicBezTo>
                    <a:cubicBezTo>
                      <a:pt x="144" y="92"/>
                      <a:pt x="169" y="75"/>
                      <a:pt x="193" y="55"/>
                    </a:cubicBezTo>
                    <a:cubicBezTo>
                      <a:pt x="194" y="54"/>
                      <a:pt x="194" y="54"/>
                      <a:pt x="195" y="53"/>
                    </a:cubicBezTo>
                    <a:cubicBezTo>
                      <a:pt x="222" y="84"/>
                      <a:pt x="248" y="115"/>
                      <a:pt x="276" y="147"/>
                    </a:cubicBezTo>
                    <a:cubicBezTo>
                      <a:pt x="274" y="147"/>
                      <a:pt x="273" y="147"/>
                      <a:pt x="272" y="147"/>
                    </a:cubicBezTo>
                    <a:cubicBezTo>
                      <a:pt x="261" y="147"/>
                      <a:pt x="251" y="147"/>
                      <a:pt x="240" y="147"/>
                    </a:cubicBezTo>
                    <a:cubicBezTo>
                      <a:pt x="235" y="147"/>
                      <a:pt x="231" y="151"/>
                      <a:pt x="231" y="156"/>
                    </a:cubicBezTo>
                    <a:cubicBezTo>
                      <a:pt x="230" y="161"/>
                      <a:pt x="233" y="165"/>
                      <a:pt x="238" y="166"/>
                    </a:cubicBezTo>
                    <a:cubicBezTo>
                      <a:pt x="239" y="167"/>
                      <a:pt x="240" y="167"/>
                      <a:pt x="241" y="167"/>
                    </a:cubicBezTo>
                    <a:cubicBezTo>
                      <a:pt x="260" y="167"/>
                      <a:pt x="278" y="167"/>
                      <a:pt x="296" y="167"/>
                    </a:cubicBezTo>
                    <a:cubicBezTo>
                      <a:pt x="303" y="167"/>
                      <a:pt x="307" y="163"/>
                      <a:pt x="307" y="156"/>
                    </a:cubicBezTo>
                    <a:cubicBezTo>
                      <a:pt x="307" y="137"/>
                      <a:pt x="307" y="118"/>
                      <a:pt x="307" y="99"/>
                    </a:cubicBezTo>
                    <a:cubicBezTo>
                      <a:pt x="307" y="93"/>
                      <a:pt x="303" y="88"/>
                      <a:pt x="297" y="88"/>
                    </a:cubicBezTo>
                    <a:cubicBezTo>
                      <a:pt x="292" y="88"/>
                      <a:pt x="288" y="93"/>
                      <a:pt x="288" y="99"/>
                    </a:cubicBezTo>
                    <a:cubicBezTo>
                      <a:pt x="288" y="110"/>
                      <a:pt x="288" y="120"/>
                      <a:pt x="288" y="131"/>
                    </a:cubicBezTo>
                    <a:cubicBezTo>
                      <a:pt x="287" y="131"/>
                      <a:pt x="287" y="131"/>
                      <a:pt x="287" y="131"/>
                    </a:cubicBezTo>
                    <a:cubicBezTo>
                      <a:pt x="286" y="131"/>
                      <a:pt x="286" y="130"/>
                      <a:pt x="285" y="129"/>
                    </a:cubicBezTo>
                    <a:cubicBezTo>
                      <a:pt x="258" y="98"/>
                      <a:pt x="232" y="66"/>
                      <a:pt x="205" y="35"/>
                    </a:cubicBezTo>
                    <a:cubicBezTo>
                      <a:pt x="199" y="28"/>
                      <a:pt x="195" y="28"/>
                      <a:pt x="189" y="33"/>
                    </a:cubicBezTo>
                    <a:cubicBezTo>
                      <a:pt x="164" y="53"/>
                      <a:pt x="140" y="71"/>
                      <a:pt x="116" y="90"/>
                    </a:cubicBezTo>
                    <a:cubicBezTo>
                      <a:pt x="115" y="91"/>
                      <a:pt x="114" y="92"/>
                      <a:pt x="113"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44" name="Freeform 236">
                <a:extLst>
                  <a:ext uri="{FF2B5EF4-FFF2-40B4-BE49-F238E27FC236}">
                    <a16:creationId xmlns:a16="http://schemas.microsoft.com/office/drawing/2014/main" id="{3F50A3AE-2F24-CD76-B4E7-7B3D39B4D093}"/>
                  </a:ext>
                </a:extLst>
              </p:cNvPr>
              <p:cNvSpPr>
                <a:spLocks/>
              </p:cNvSpPr>
              <p:nvPr/>
            </p:nvSpPr>
            <p:spPr bwMode="auto">
              <a:xfrm>
                <a:off x="985838" y="2905126"/>
                <a:ext cx="139700" cy="573088"/>
              </a:xfrm>
              <a:custGeom>
                <a:avLst/>
                <a:gdLst>
                  <a:gd name="T0" fmla="*/ 0 w 66"/>
                  <a:gd name="T1" fmla="*/ 156 h 268"/>
                  <a:gd name="T2" fmla="*/ 0 w 66"/>
                  <a:gd name="T3" fmla="*/ 254 h 268"/>
                  <a:gd name="T4" fmla="*/ 13 w 66"/>
                  <a:gd name="T5" fmla="*/ 268 h 268"/>
                  <a:gd name="T6" fmla="*/ 53 w 66"/>
                  <a:gd name="T7" fmla="*/ 268 h 268"/>
                  <a:gd name="T8" fmla="*/ 66 w 66"/>
                  <a:gd name="T9" fmla="*/ 254 h 268"/>
                  <a:gd name="T10" fmla="*/ 66 w 66"/>
                  <a:gd name="T11" fmla="*/ 14 h 268"/>
                  <a:gd name="T12" fmla="*/ 54 w 66"/>
                  <a:gd name="T13" fmla="*/ 0 h 268"/>
                  <a:gd name="T14" fmla="*/ 13 w 66"/>
                  <a:gd name="T15" fmla="*/ 0 h 268"/>
                  <a:gd name="T16" fmla="*/ 0 w 66"/>
                  <a:gd name="T17" fmla="*/ 15 h 268"/>
                  <a:gd name="T18" fmla="*/ 0 w 66"/>
                  <a:gd name="T19" fmla="*/ 1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268">
                    <a:moveTo>
                      <a:pt x="0" y="156"/>
                    </a:moveTo>
                    <a:cubicBezTo>
                      <a:pt x="0" y="188"/>
                      <a:pt x="0" y="221"/>
                      <a:pt x="0" y="254"/>
                    </a:cubicBezTo>
                    <a:cubicBezTo>
                      <a:pt x="0" y="264"/>
                      <a:pt x="4" y="268"/>
                      <a:pt x="13" y="268"/>
                    </a:cubicBezTo>
                    <a:cubicBezTo>
                      <a:pt x="26" y="268"/>
                      <a:pt x="40" y="268"/>
                      <a:pt x="53" y="268"/>
                    </a:cubicBezTo>
                    <a:cubicBezTo>
                      <a:pt x="62" y="268"/>
                      <a:pt x="66" y="264"/>
                      <a:pt x="66" y="254"/>
                    </a:cubicBezTo>
                    <a:cubicBezTo>
                      <a:pt x="66" y="188"/>
                      <a:pt x="66" y="80"/>
                      <a:pt x="66" y="14"/>
                    </a:cubicBezTo>
                    <a:cubicBezTo>
                      <a:pt x="66" y="5"/>
                      <a:pt x="61" y="0"/>
                      <a:pt x="54" y="0"/>
                    </a:cubicBezTo>
                    <a:cubicBezTo>
                      <a:pt x="40" y="0"/>
                      <a:pt x="26" y="0"/>
                      <a:pt x="13" y="0"/>
                    </a:cubicBezTo>
                    <a:cubicBezTo>
                      <a:pt x="4" y="0"/>
                      <a:pt x="0" y="5"/>
                      <a:pt x="0" y="15"/>
                    </a:cubicBezTo>
                    <a:cubicBezTo>
                      <a:pt x="0" y="47"/>
                      <a:pt x="0" y="123"/>
                      <a:pt x="0"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45" name="Freeform 237">
                <a:extLst>
                  <a:ext uri="{FF2B5EF4-FFF2-40B4-BE49-F238E27FC236}">
                    <a16:creationId xmlns:a16="http://schemas.microsoft.com/office/drawing/2014/main" id="{9B8118F9-72EF-F00D-ED1D-4B3A22F6D805}"/>
                  </a:ext>
                </a:extLst>
              </p:cNvPr>
              <p:cNvSpPr>
                <a:spLocks/>
              </p:cNvSpPr>
              <p:nvPr/>
            </p:nvSpPr>
            <p:spPr bwMode="auto">
              <a:xfrm>
                <a:off x="1390650" y="3146426"/>
                <a:ext cx="139700" cy="331788"/>
              </a:xfrm>
              <a:custGeom>
                <a:avLst/>
                <a:gdLst>
                  <a:gd name="T0" fmla="*/ 66 w 66"/>
                  <a:gd name="T1" fmla="*/ 61 h 155"/>
                  <a:gd name="T2" fmla="*/ 66 w 66"/>
                  <a:gd name="T3" fmla="*/ 15 h 155"/>
                  <a:gd name="T4" fmla="*/ 53 w 66"/>
                  <a:gd name="T5" fmla="*/ 0 h 155"/>
                  <a:gd name="T6" fmla="*/ 12 w 66"/>
                  <a:gd name="T7" fmla="*/ 0 h 155"/>
                  <a:gd name="T8" fmla="*/ 0 w 66"/>
                  <a:gd name="T9" fmla="*/ 14 h 155"/>
                  <a:gd name="T10" fmla="*/ 0 w 66"/>
                  <a:gd name="T11" fmla="*/ 142 h 155"/>
                  <a:gd name="T12" fmla="*/ 12 w 66"/>
                  <a:gd name="T13" fmla="*/ 155 h 155"/>
                  <a:gd name="T14" fmla="*/ 54 w 66"/>
                  <a:gd name="T15" fmla="*/ 155 h 155"/>
                  <a:gd name="T16" fmla="*/ 66 w 66"/>
                  <a:gd name="T17" fmla="*/ 142 h 155"/>
                  <a:gd name="T18" fmla="*/ 66 w 66"/>
                  <a:gd name="T19" fmla="*/ 6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5">
                    <a:moveTo>
                      <a:pt x="66" y="61"/>
                    </a:moveTo>
                    <a:cubicBezTo>
                      <a:pt x="66" y="35"/>
                      <a:pt x="66" y="42"/>
                      <a:pt x="66" y="15"/>
                    </a:cubicBezTo>
                    <a:cubicBezTo>
                      <a:pt x="66" y="5"/>
                      <a:pt x="62" y="0"/>
                      <a:pt x="53" y="0"/>
                    </a:cubicBezTo>
                    <a:cubicBezTo>
                      <a:pt x="39" y="0"/>
                      <a:pt x="26" y="0"/>
                      <a:pt x="12" y="0"/>
                    </a:cubicBezTo>
                    <a:cubicBezTo>
                      <a:pt x="5" y="1"/>
                      <a:pt x="0" y="5"/>
                      <a:pt x="0" y="14"/>
                    </a:cubicBezTo>
                    <a:cubicBezTo>
                      <a:pt x="0" y="68"/>
                      <a:pt x="0" y="88"/>
                      <a:pt x="0" y="142"/>
                    </a:cubicBezTo>
                    <a:cubicBezTo>
                      <a:pt x="0" y="150"/>
                      <a:pt x="5" y="155"/>
                      <a:pt x="12" y="155"/>
                    </a:cubicBezTo>
                    <a:cubicBezTo>
                      <a:pt x="26" y="155"/>
                      <a:pt x="40" y="155"/>
                      <a:pt x="54" y="155"/>
                    </a:cubicBezTo>
                    <a:cubicBezTo>
                      <a:pt x="62" y="155"/>
                      <a:pt x="66" y="150"/>
                      <a:pt x="66" y="142"/>
                    </a:cubicBezTo>
                    <a:cubicBezTo>
                      <a:pt x="66" y="115"/>
                      <a:pt x="66" y="88"/>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46" name="Freeform 238">
                <a:extLst>
                  <a:ext uri="{FF2B5EF4-FFF2-40B4-BE49-F238E27FC236}">
                    <a16:creationId xmlns:a16="http://schemas.microsoft.com/office/drawing/2014/main" id="{D8CD0190-A432-3A34-BEF6-A28A2D85F9FD}"/>
                  </a:ext>
                </a:extLst>
              </p:cNvPr>
              <p:cNvSpPr>
                <a:spLocks/>
              </p:cNvSpPr>
              <p:nvPr/>
            </p:nvSpPr>
            <p:spPr bwMode="auto">
              <a:xfrm>
                <a:off x="1187450" y="3070226"/>
                <a:ext cx="141288" cy="407988"/>
              </a:xfrm>
              <a:custGeom>
                <a:avLst/>
                <a:gdLst>
                  <a:gd name="T0" fmla="*/ 0 w 66"/>
                  <a:gd name="T1" fmla="*/ 117 h 191"/>
                  <a:gd name="T2" fmla="*/ 0 w 66"/>
                  <a:gd name="T3" fmla="*/ 177 h 191"/>
                  <a:gd name="T4" fmla="*/ 13 w 66"/>
                  <a:gd name="T5" fmla="*/ 191 h 191"/>
                  <a:gd name="T6" fmla="*/ 54 w 66"/>
                  <a:gd name="T7" fmla="*/ 191 h 191"/>
                  <a:gd name="T8" fmla="*/ 66 w 66"/>
                  <a:gd name="T9" fmla="*/ 178 h 191"/>
                  <a:gd name="T10" fmla="*/ 66 w 66"/>
                  <a:gd name="T11" fmla="*/ 14 h 191"/>
                  <a:gd name="T12" fmla="*/ 54 w 66"/>
                  <a:gd name="T13" fmla="*/ 0 h 191"/>
                  <a:gd name="T14" fmla="*/ 12 w 66"/>
                  <a:gd name="T15" fmla="*/ 0 h 191"/>
                  <a:gd name="T16" fmla="*/ 0 w 66"/>
                  <a:gd name="T17" fmla="*/ 13 h 191"/>
                  <a:gd name="T18" fmla="*/ 0 w 66"/>
                  <a:gd name="T19" fmla="*/ 11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91">
                    <a:moveTo>
                      <a:pt x="0" y="117"/>
                    </a:moveTo>
                    <a:cubicBezTo>
                      <a:pt x="0" y="137"/>
                      <a:pt x="0" y="157"/>
                      <a:pt x="0" y="177"/>
                    </a:cubicBezTo>
                    <a:cubicBezTo>
                      <a:pt x="0" y="187"/>
                      <a:pt x="4" y="191"/>
                      <a:pt x="13" y="191"/>
                    </a:cubicBezTo>
                    <a:cubicBezTo>
                      <a:pt x="27" y="191"/>
                      <a:pt x="40" y="191"/>
                      <a:pt x="54" y="191"/>
                    </a:cubicBezTo>
                    <a:cubicBezTo>
                      <a:pt x="61" y="191"/>
                      <a:pt x="66" y="186"/>
                      <a:pt x="66" y="178"/>
                    </a:cubicBezTo>
                    <a:cubicBezTo>
                      <a:pt x="66" y="137"/>
                      <a:pt x="66" y="55"/>
                      <a:pt x="66" y="14"/>
                    </a:cubicBezTo>
                    <a:cubicBezTo>
                      <a:pt x="66" y="5"/>
                      <a:pt x="62" y="0"/>
                      <a:pt x="54" y="0"/>
                    </a:cubicBezTo>
                    <a:cubicBezTo>
                      <a:pt x="40" y="0"/>
                      <a:pt x="26" y="0"/>
                      <a:pt x="12" y="0"/>
                    </a:cubicBezTo>
                    <a:cubicBezTo>
                      <a:pt x="5" y="0"/>
                      <a:pt x="0" y="5"/>
                      <a:pt x="0" y="13"/>
                    </a:cubicBezTo>
                    <a:cubicBezTo>
                      <a:pt x="0" y="34"/>
                      <a:pt x="0" y="96"/>
                      <a:pt x="0"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47" name="Freeform 239">
                <a:extLst>
                  <a:ext uri="{FF2B5EF4-FFF2-40B4-BE49-F238E27FC236}">
                    <a16:creationId xmlns:a16="http://schemas.microsoft.com/office/drawing/2014/main" id="{06A33933-619F-FEBC-A4FE-B1513DB8D9A0}"/>
                  </a:ext>
                </a:extLst>
              </p:cNvPr>
              <p:cNvSpPr>
                <a:spLocks/>
              </p:cNvSpPr>
              <p:nvPr/>
            </p:nvSpPr>
            <p:spPr bwMode="auto">
              <a:xfrm>
                <a:off x="1592263" y="3214688"/>
                <a:ext cx="139700" cy="263525"/>
              </a:xfrm>
              <a:custGeom>
                <a:avLst/>
                <a:gdLst>
                  <a:gd name="T0" fmla="*/ 0 w 66"/>
                  <a:gd name="T1" fmla="*/ 67 h 123"/>
                  <a:gd name="T2" fmla="*/ 0 w 66"/>
                  <a:gd name="T3" fmla="*/ 110 h 123"/>
                  <a:gd name="T4" fmla="*/ 12 w 66"/>
                  <a:gd name="T5" fmla="*/ 123 h 123"/>
                  <a:gd name="T6" fmla="*/ 54 w 66"/>
                  <a:gd name="T7" fmla="*/ 123 h 123"/>
                  <a:gd name="T8" fmla="*/ 66 w 66"/>
                  <a:gd name="T9" fmla="*/ 110 h 123"/>
                  <a:gd name="T10" fmla="*/ 66 w 66"/>
                  <a:gd name="T11" fmla="*/ 13 h 123"/>
                  <a:gd name="T12" fmla="*/ 54 w 66"/>
                  <a:gd name="T13" fmla="*/ 0 h 123"/>
                  <a:gd name="T14" fmla="*/ 12 w 66"/>
                  <a:gd name="T15" fmla="*/ 0 h 123"/>
                  <a:gd name="T16" fmla="*/ 0 w 66"/>
                  <a:gd name="T17" fmla="*/ 13 h 123"/>
                  <a:gd name="T18" fmla="*/ 0 w 66"/>
                  <a:gd name="T19" fmla="*/ 6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3">
                    <a:moveTo>
                      <a:pt x="0" y="67"/>
                    </a:moveTo>
                    <a:cubicBezTo>
                      <a:pt x="0" y="81"/>
                      <a:pt x="0" y="95"/>
                      <a:pt x="0" y="110"/>
                    </a:cubicBezTo>
                    <a:cubicBezTo>
                      <a:pt x="0" y="118"/>
                      <a:pt x="5" y="123"/>
                      <a:pt x="12" y="123"/>
                    </a:cubicBezTo>
                    <a:cubicBezTo>
                      <a:pt x="26" y="123"/>
                      <a:pt x="40" y="123"/>
                      <a:pt x="54" y="123"/>
                    </a:cubicBezTo>
                    <a:cubicBezTo>
                      <a:pt x="61" y="123"/>
                      <a:pt x="66" y="118"/>
                      <a:pt x="66" y="110"/>
                    </a:cubicBezTo>
                    <a:cubicBezTo>
                      <a:pt x="66" y="81"/>
                      <a:pt x="66" y="42"/>
                      <a:pt x="66" y="13"/>
                    </a:cubicBezTo>
                    <a:cubicBezTo>
                      <a:pt x="66" y="5"/>
                      <a:pt x="61" y="0"/>
                      <a:pt x="54" y="0"/>
                    </a:cubicBezTo>
                    <a:cubicBezTo>
                      <a:pt x="40" y="0"/>
                      <a:pt x="26" y="0"/>
                      <a:pt x="12" y="0"/>
                    </a:cubicBezTo>
                    <a:cubicBezTo>
                      <a:pt x="5" y="0"/>
                      <a:pt x="0" y="5"/>
                      <a:pt x="0" y="13"/>
                    </a:cubicBezTo>
                    <a:cubicBezTo>
                      <a:pt x="0" y="27"/>
                      <a:pt x="0" y="53"/>
                      <a:pt x="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grpSp>
        <p:sp>
          <p:nvSpPr>
            <p:cNvPr id="50" name="Freeform 24">
              <a:extLst>
                <a:ext uri="{FF2B5EF4-FFF2-40B4-BE49-F238E27FC236}">
                  <a16:creationId xmlns:a16="http://schemas.microsoft.com/office/drawing/2014/main" id="{E3A64810-ACF6-2087-BAB9-4B5F04CAB62A}"/>
                </a:ext>
              </a:extLst>
            </p:cNvPr>
            <p:cNvSpPr>
              <a:spLocks noEditPoints="1"/>
            </p:cNvSpPr>
            <p:nvPr/>
          </p:nvSpPr>
          <p:spPr bwMode="auto">
            <a:xfrm>
              <a:off x="7036521" y="4614841"/>
              <a:ext cx="613824" cy="591347"/>
            </a:xfrm>
            <a:custGeom>
              <a:avLst/>
              <a:gdLst>
                <a:gd name="T0" fmla="*/ 141 w 169"/>
                <a:gd name="T1" fmla="*/ 58 h 169"/>
                <a:gd name="T2" fmla="*/ 129 w 169"/>
                <a:gd name="T3" fmla="*/ 21 h 169"/>
                <a:gd name="T4" fmla="*/ 107 w 169"/>
                <a:gd name="T5" fmla="*/ 30 h 169"/>
                <a:gd name="T6" fmla="*/ 36 w 169"/>
                <a:gd name="T7" fmla="*/ 21 h 169"/>
                <a:gd name="T8" fmla="*/ 31 w 169"/>
                <a:gd name="T9" fmla="*/ 62 h 169"/>
                <a:gd name="T10" fmla="*/ 22 w 169"/>
                <a:gd name="T11" fmla="*/ 109 h 169"/>
                <a:gd name="T12" fmla="*/ 25 w 169"/>
                <a:gd name="T13" fmla="*/ 144 h 169"/>
                <a:gd name="T14" fmla="*/ 85 w 169"/>
                <a:gd name="T15" fmla="*/ 169 h 169"/>
                <a:gd name="T16" fmla="*/ 141 w 169"/>
                <a:gd name="T17" fmla="*/ 155 h 169"/>
                <a:gd name="T18" fmla="*/ 141 w 169"/>
                <a:gd name="T19" fmla="*/ 111 h 169"/>
                <a:gd name="T20" fmla="*/ 116 w 169"/>
                <a:gd name="T21" fmla="*/ 33 h 169"/>
                <a:gd name="T22" fmla="*/ 134 w 169"/>
                <a:gd name="T23" fmla="*/ 28 h 169"/>
                <a:gd name="T24" fmla="*/ 132 w 169"/>
                <a:gd name="T25" fmla="*/ 60 h 169"/>
                <a:gd name="T26" fmla="*/ 116 w 169"/>
                <a:gd name="T27" fmla="*/ 33 h 169"/>
                <a:gd name="T28" fmla="*/ 100 w 169"/>
                <a:gd name="T29" fmla="*/ 100 h 169"/>
                <a:gd name="T30" fmla="*/ 76 w 169"/>
                <a:gd name="T31" fmla="*/ 106 h 169"/>
                <a:gd name="T32" fmla="*/ 63 w 169"/>
                <a:gd name="T33" fmla="*/ 85 h 169"/>
                <a:gd name="T34" fmla="*/ 76 w 169"/>
                <a:gd name="T35" fmla="*/ 63 h 169"/>
                <a:gd name="T36" fmla="*/ 100 w 169"/>
                <a:gd name="T37" fmla="*/ 69 h 169"/>
                <a:gd name="T38" fmla="*/ 65 w 169"/>
                <a:gd name="T39" fmla="*/ 64 h 169"/>
                <a:gd name="T40" fmla="*/ 64 w 169"/>
                <a:gd name="T41" fmla="*/ 64 h 169"/>
                <a:gd name="T42" fmla="*/ 105 w 169"/>
                <a:gd name="T43" fmla="*/ 64 h 169"/>
                <a:gd name="T44" fmla="*/ 105 w 169"/>
                <a:gd name="T45" fmla="*/ 64 h 169"/>
                <a:gd name="T46" fmla="*/ 103 w 169"/>
                <a:gd name="T47" fmla="*/ 41 h 169"/>
                <a:gd name="T48" fmla="*/ 86 w 169"/>
                <a:gd name="T49" fmla="*/ 56 h 169"/>
                <a:gd name="T50" fmla="*/ 85 w 169"/>
                <a:gd name="T51" fmla="*/ 55 h 169"/>
                <a:gd name="T52" fmla="*/ 68 w 169"/>
                <a:gd name="T53" fmla="*/ 56 h 169"/>
                <a:gd name="T54" fmla="*/ 67 w 169"/>
                <a:gd name="T55" fmla="*/ 41 h 169"/>
                <a:gd name="T56" fmla="*/ 56 w 169"/>
                <a:gd name="T57" fmla="*/ 73 h 169"/>
                <a:gd name="T58" fmla="*/ 57 w 169"/>
                <a:gd name="T59" fmla="*/ 64 h 169"/>
                <a:gd name="T60" fmla="*/ 56 w 169"/>
                <a:gd name="T61" fmla="*/ 85 h 169"/>
                <a:gd name="T62" fmla="*/ 56 w 169"/>
                <a:gd name="T63" fmla="*/ 84 h 169"/>
                <a:gd name="T64" fmla="*/ 42 w 169"/>
                <a:gd name="T65" fmla="*/ 102 h 169"/>
                <a:gd name="T66" fmla="*/ 64 w 169"/>
                <a:gd name="T67" fmla="*/ 104 h 169"/>
                <a:gd name="T68" fmla="*/ 64 w 169"/>
                <a:gd name="T69" fmla="*/ 106 h 169"/>
                <a:gd name="T70" fmla="*/ 79 w 169"/>
                <a:gd name="T71" fmla="*/ 119 h 169"/>
                <a:gd name="T72" fmla="*/ 73 w 169"/>
                <a:gd name="T73" fmla="*/ 113 h 169"/>
                <a:gd name="T74" fmla="*/ 86 w 169"/>
                <a:gd name="T75" fmla="*/ 113 h 169"/>
                <a:gd name="T76" fmla="*/ 97 w 169"/>
                <a:gd name="T77" fmla="*/ 113 h 169"/>
                <a:gd name="T78" fmla="*/ 90 w 169"/>
                <a:gd name="T79" fmla="*/ 119 h 169"/>
                <a:gd name="T80" fmla="*/ 105 w 169"/>
                <a:gd name="T81" fmla="*/ 105 h 169"/>
                <a:gd name="T82" fmla="*/ 105 w 169"/>
                <a:gd name="T83" fmla="*/ 106 h 169"/>
                <a:gd name="T84" fmla="*/ 128 w 169"/>
                <a:gd name="T85" fmla="*/ 102 h 169"/>
                <a:gd name="T86" fmla="*/ 114 w 169"/>
                <a:gd name="T87" fmla="*/ 86 h 169"/>
                <a:gd name="T88" fmla="*/ 115 w 169"/>
                <a:gd name="T89" fmla="*/ 85 h 169"/>
                <a:gd name="T90" fmla="*/ 113 w 169"/>
                <a:gd name="T91" fmla="*/ 64 h 169"/>
                <a:gd name="T92" fmla="*/ 113 w 169"/>
                <a:gd name="T93" fmla="*/ 73 h 169"/>
                <a:gd name="T94" fmla="*/ 85 w 169"/>
                <a:gd name="T95" fmla="*/ 46 h 169"/>
                <a:gd name="T96" fmla="*/ 35 w 169"/>
                <a:gd name="T97" fmla="*/ 55 h 169"/>
                <a:gd name="T98" fmla="*/ 61 w 169"/>
                <a:gd name="T99" fmla="*/ 37 h 169"/>
                <a:gd name="T100" fmla="*/ 54 w 169"/>
                <a:gd name="T101" fmla="*/ 58 h 169"/>
                <a:gd name="T102" fmla="*/ 33 w 169"/>
                <a:gd name="T103" fmla="*/ 100 h 169"/>
                <a:gd name="T104" fmla="*/ 13 w 169"/>
                <a:gd name="T105" fmla="*/ 92 h 169"/>
                <a:gd name="T106" fmla="*/ 46 w 169"/>
                <a:gd name="T107" fmla="*/ 85 h 169"/>
                <a:gd name="T108" fmla="*/ 36 w 169"/>
                <a:gd name="T109" fmla="*/ 141 h 169"/>
                <a:gd name="T110" fmla="*/ 57 w 169"/>
                <a:gd name="T111" fmla="*/ 112 h 169"/>
                <a:gd name="T112" fmla="*/ 85 w 169"/>
                <a:gd name="T113" fmla="*/ 162 h 169"/>
                <a:gd name="T114" fmla="*/ 101 w 169"/>
                <a:gd name="T115" fmla="*/ 135 h 169"/>
                <a:gd name="T116" fmla="*/ 141 w 169"/>
                <a:gd name="T117" fmla="*/ 132 h 169"/>
                <a:gd name="T118" fmla="*/ 109 w 169"/>
                <a:gd name="T119" fmla="*/ 132 h 169"/>
                <a:gd name="T120" fmla="*/ 135 w 169"/>
                <a:gd name="T121" fmla="*/ 114 h 169"/>
                <a:gd name="T122" fmla="*/ 135 w 169"/>
                <a:gd name="T123" fmla="*/ 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 h="169">
                  <a:moveTo>
                    <a:pt x="169" y="85"/>
                  </a:moveTo>
                  <a:cubicBezTo>
                    <a:pt x="169" y="75"/>
                    <a:pt x="157" y="67"/>
                    <a:pt x="139" y="62"/>
                  </a:cubicBezTo>
                  <a:cubicBezTo>
                    <a:pt x="140" y="61"/>
                    <a:pt x="141" y="60"/>
                    <a:pt x="141" y="58"/>
                  </a:cubicBezTo>
                  <a:cubicBezTo>
                    <a:pt x="150" y="42"/>
                    <a:pt x="151" y="31"/>
                    <a:pt x="145" y="25"/>
                  </a:cubicBezTo>
                  <a:cubicBezTo>
                    <a:pt x="142" y="22"/>
                    <a:pt x="139" y="21"/>
                    <a:pt x="134" y="21"/>
                  </a:cubicBezTo>
                  <a:cubicBezTo>
                    <a:pt x="133" y="21"/>
                    <a:pt x="131" y="21"/>
                    <a:pt x="129" y="21"/>
                  </a:cubicBezTo>
                  <a:cubicBezTo>
                    <a:pt x="128" y="20"/>
                    <a:pt x="126" y="19"/>
                    <a:pt x="123" y="19"/>
                  </a:cubicBezTo>
                  <a:cubicBezTo>
                    <a:pt x="119" y="19"/>
                    <a:pt x="115" y="22"/>
                    <a:pt x="114" y="27"/>
                  </a:cubicBezTo>
                  <a:cubicBezTo>
                    <a:pt x="112" y="28"/>
                    <a:pt x="110" y="29"/>
                    <a:pt x="107" y="30"/>
                  </a:cubicBezTo>
                  <a:cubicBezTo>
                    <a:pt x="102" y="12"/>
                    <a:pt x="95" y="0"/>
                    <a:pt x="85" y="0"/>
                  </a:cubicBezTo>
                  <a:cubicBezTo>
                    <a:pt x="75" y="0"/>
                    <a:pt x="67" y="12"/>
                    <a:pt x="62" y="30"/>
                  </a:cubicBezTo>
                  <a:cubicBezTo>
                    <a:pt x="52" y="24"/>
                    <a:pt x="43" y="21"/>
                    <a:pt x="36" y="21"/>
                  </a:cubicBezTo>
                  <a:cubicBezTo>
                    <a:pt x="31" y="21"/>
                    <a:pt x="28" y="22"/>
                    <a:pt x="25" y="25"/>
                  </a:cubicBezTo>
                  <a:cubicBezTo>
                    <a:pt x="19" y="31"/>
                    <a:pt x="20" y="42"/>
                    <a:pt x="29" y="58"/>
                  </a:cubicBezTo>
                  <a:cubicBezTo>
                    <a:pt x="29" y="60"/>
                    <a:pt x="30" y="61"/>
                    <a:pt x="31" y="62"/>
                  </a:cubicBezTo>
                  <a:cubicBezTo>
                    <a:pt x="13" y="67"/>
                    <a:pt x="0" y="75"/>
                    <a:pt x="0" y="85"/>
                  </a:cubicBezTo>
                  <a:cubicBezTo>
                    <a:pt x="0" y="90"/>
                    <a:pt x="4" y="95"/>
                    <a:pt x="11" y="99"/>
                  </a:cubicBezTo>
                  <a:cubicBezTo>
                    <a:pt x="12" y="105"/>
                    <a:pt x="16" y="109"/>
                    <a:pt x="22" y="109"/>
                  </a:cubicBezTo>
                  <a:cubicBezTo>
                    <a:pt x="25" y="109"/>
                    <a:pt x="27" y="108"/>
                    <a:pt x="29" y="107"/>
                  </a:cubicBezTo>
                  <a:cubicBezTo>
                    <a:pt x="30" y="107"/>
                    <a:pt x="30" y="107"/>
                    <a:pt x="31" y="107"/>
                  </a:cubicBezTo>
                  <a:cubicBezTo>
                    <a:pt x="21" y="123"/>
                    <a:pt x="18" y="137"/>
                    <a:pt x="25" y="144"/>
                  </a:cubicBezTo>
                  <a:cubicBezTo>
                    <a:pt x="28" y="147"/>
                    <a:pt x="31" y="148"/>
                    <a:pt x="36" y="148"/>
                  </a:cubicBezTo>
                  <a:cubicBezTo>
                    <a:pt x="43" y="148"/>
                    <a:pt x="52" y="145"/>
                    <a:pt x="62" y="139"/>
                  </a:cubicBezTo>
                  <a:cubicBezTo>
                    <a:pt x="67" y="157"/>
                    <a:pt x="75" y="169"/>
                    <a:pt x="85" y="169"/>
                  </a:cubicBezTo>
                  <a:cubicBezTo>
                    <a:pt x="95" y="169"/>
                    <a:pt x="102" y="157"/>
                    <a:pt x="107" y="139"/>
                  </a:cubicBezTo>
                  <a:cubicBezTo>
                    <a:pt x="116" y="144"/>
                    <a:pt x="124" y="147"/>
                    <a:pt x="130" y="148"/>
                  </a:cubicBezTo>
                  <a:cubicBezTo>
                    <a:pt x="132" y="152"/>
                    <a:pt x="136" y="155"/>
                    <a:pt x="141" y="155"/>
                  </a:cubicBezTo>
                  <a:cubicBezTo>
                    <a:pt x="147" y="155"/>
                    <a:pt x="152" y="149"/>
                    <a:pt x="152" y="143"/>
                  </a:cubicBezTo>
                  <a:cubicBezTo>
                    <a:pt x="152" y="140"/>
                    <a:pt x="151" y="137"/>
                    <a:pt x="148" y="134"/>
                  </a:cubicBezTo>
                  <a:cubicBezTo>
                    <a:pt x="149" y="128"/>
                    <a:pt x="146" y="120"/>
                    <a:pt x="141" y="111"/>
                  </a:cubicBezTo>
                  <a:cubicBezTo>
                    <a:pt x="141" y="110"/>
                    <a:pt x="140" y="108"/>
                    <a:pt x="139" y="107"/>
                  </a:cubicBezTo>
                  <a:cubicBezTo>
                    <a:pt x="157" y="102"/>
                    <a:pt x="169" y="95"/>
                    <a:pt x="169" y="85"/>
                  </a:cubicBezTo>
                  <a:close/>
                  <a:moveTo>
                    <a:pt x="116" y="33"/>
                  </a:moveTo>
                  <a:cubicBezTo>
                    <a:pt x="118" y="35"/>
                    <a:pt x="120" y="37"/>
                    <a:pt x="123" y="37"/>
                  </a:cubicBezTo>
                  <a:cubicBezTo>
                    <a:pt x="128" y="37"/>
                    <a:pt x="132" y="33"/>
                    <a:pt x="132" y="28"/>
                  </a:cubicBezTo>
                  <a:cubicBezTo>
                    <a:pt x="133" y="28"/>
                    <a:pt x="134" y="28"/>
                    <a:pt x="134" y="28"/>
                  </a:cubicBezTo>
                  <a:cubicBezTo>
                    <a:pt x="137" y="28"/>
                    <a:pt x="139" y="29"/>
                    <a:pt x="140" y="30"/>
                  </a:cubicBezTo>
                  <a:cubicBezTo>
                    <a:pt x="143" y="33"/>
                    <a:pt x="141" y="43"/>
                    <a:pt x="135" y="55"/>
                  </a:cubicBezTo>
                  <a:cubicBezTo>
                    <a:pt x="134" y="57"/>
                    <a:pt x="133" y="59"/>
                    <a:pt x="132" y="60"/>
                  </a:cubicBezTo>
                  <a:cubicBezTo>
                    <a:pt x="126" y="59"/>
                    <a:pt x="119" y="58"/>
                    <a:pt x="112" y="57"/>
                  </a:cubicBezTo>
                  <a:cubicBezTo>
                    <a:pt x="111" y="50"/>
                    <a:pt x="110" y="44"/>
                    <a:pt x="109" y="37"/>
                  </a:cubicBezTo>
                  <a:cubicBezTo>
                    <a:pt x="112" y="36"/>
                    <a:pt x="114" y="35"/>
                    <a:pt x="116" y="33"/>
                  </a:cubicBezTo>
                  <a:close/>
                  <a:moveTo>
                    <a:pt x="107" y="85"/>
                  </a:moveTo>
                  <a:cubicBezTo>
                    <a:pt x="107" y="88"/>
                    <a:pt x="107" y="91"/>
                    <a:pt x="107" y="94"/>
                  </a:cubicBezTo>
                  <a:cubicBezTo>
                    <a:pt x="105" y="96"/>
                    <a:pt x="102" y="98"/>
                    <a:pt x="100" y="100"/>
                  </a:cubicBezTo>
                  <a:cubicBezTo>
                    <a:pt x="98" y="102"/>
                    <a:pt x="96" y="104"/>
                    <a:pt x="94" y="106"/>
                  </a:cubicBezTo>
                  <a:cubicBezTo>
                    <a:pt x="91" y="106"/>
                    <a:pt x="88" y="106"/>
                    <a:pt x="85" y="106"/>
                  </a:cubicBezTo>
                  <a:cubicBezTo>
                    <a:pt x="82" y="106"/>
                    <a:pt x="79" y="106"/>
                    <a:pt x="76" y="106"/>
                  </a:cubicBezTo>
                  <a:cubicBezTo>
                    <a:pt x="74" y="104"/>
                    <a:pt x="72" y="102"/>
                    <a:pt x="69" y="100"/>
                  </a:cubicBezTo>
                  <a:cubicBezTo>
                    <a:pt x="67" y="98"/>
                    <a:pt x="65" y="96"/>
                    <a:pt x="63" y="94"/>
                  </a:cubicBezTo>
                  <a:cubicBezTo>
                    <a:pt x="63" y="91"/>
                    <a:pt x="63" y="88"/>
                    <a:pt x="63" y="85"/>
                  </a:cubicBezTo>
                  <a:cubicBezTo>
                    <a:pt x="63" y="82"/>
                    <a:pt x="63" y="79"/>
                    <a:pt x="63" y="76"/>
                  </a:cubicBezTo>
                  <a:cubicBezTo>
                    <a:pt x="65" y="73"/>
                    <a:pt x="67" y="71"/>
                    <a:pt x="69" y="69"/>
                  </a:cubicBezTo>
                  <a:cubicBezTo>
                    <a:pt x="72" y="67"/>
                    <a:pt x="74" y="65"/>
                    <a:pt x="76" y="63"/>
                  </a:cubicBezTo>
                  <a:cubicBezTo>
                    <a:pt x="79" y="63"/>
                    <a:pt x="82" y="63"/>
                    <a:pt x="85" y="63"/>
                  </a:cubicBezTo>
                  <a:cubicBezTo>
                    <a:pt x="88" y="63"/>
                    <a:pt x="91" y="63"/>
                    <a:pt x="94" y="63"/>
                  </a:cubicBezTo>
                  <a:cubicBezTo>
                    <a:pt x="96" y="65"/>
                    <a:pt x="98" y="67"/>
                    <a:pt x="100" y="69"/>
                  </a:cubicBezTo>
                  <a:cubicBezTo>
                    <a:pt x="102" y="71"/>
                    <a:pt x="105" y="73"/>
                    <a:pt x="107" y="76"/>
                  </a:cubicBezTo>
                  <a:cubicBezTo>
                    <a:pt x="107" y="79"/>
                    <a:pt x="107" y="82"/>
                    <a:pt x="107" y="85"/>
                  </a:cubicBezTo>
                  <a:close/>
                  <a:moveTo>
                    <a:pt x="65" y="64"/>
                  </a:moveTo>
                  <a:cubicBezTo>
                    <a:pt x="64" y="64"/>
                    <a:pt x="64" y="64"/>
                    <a:pt x="64" y="64"/>
                  </a:cubicBezTo>
                  <a:cubicBezTo>
                    <a:pt x="64" y="65"/>
                    <a:pt x="64" y="65"/>
                    <a:pt x="64" y="65"/>
                  </a:cubicBezTo>
                  <a:cubicBezTo>
                    <a:pt x="64" y="64"/>
                    <a:pt x="64" y="64"/>
                    <a:pt x="64" y="64"/>
                  </a:cubicBezTo>
                  <a:cubicBezTo>
                    <a:pt x="64" y="64"/>
                    <a:pt x="65" y="64"/>
                    <a:pt x="65" y="64"/>
                  </a:cubicBezTo>
                  <a:close/>
                  <a:moveTo>
                    <a:pt x="105" y="64"/>
                  </a:moveTo>
                  <a:cubicBezTo>
                    <a:pt x="105" y="64"/>
                    <a:pt x="105" y="64"/>
                    <a:pt x="105" y="64"/>
                  </a:cubicBezTo>
                  <a:cubicBezTo>
                    <a:pt x="105" y="64"/>
                    <a:pt x="105" y="64"/>
                    <a:pt x="106" y="64"/>
                  </a:cubicBezTo>
                  <a:cubicBezTo>
                    <a:pt x="106" y="64"/>
                    <a:pt x="106" y="64"/>
                    <a:pt x="106" y="65"/>
                  </a:cubicBezTo>
                  <a:lnTo>
                    <a:pt x="105" y="64"/>
                  </a:lnTo>
                  <a:close/>
                  <a:moveTo>
                    <a:pt x="97" y="56"/>
                  </a:moveTo>
                  <a:cubicBezTo>
                    <a:pt x="95" y="54"/>
                    <a:pt x="93" y="52"/>
                    <a:pt x="90" y="50"/>
                  </a:cubicBezTo>
                  <a:cubicBezTo>
                    <a:pt x="95" y="47"/>
                    <a:pt x="99" y="44"/>
                    <a:pt x="103" y="41"/>
                  </a:cubicBezTo>
                  <a:cubicBezTo>
                    <a:pt x="104" y="46"/>
                    <a:pt x="104" y="51"/>
                    <a:pt x="105" y="57"/>
                  </a:cubicBezTo>
                  <a:cubicBezTo>
                    <a:pt x="102" y="56"/>
                    <a:pt x="100" y="56"/>
                    <a:pt x="97" y="56"/>
                  </a:cubicBezTo>
                  <a:close/>
                  <a:moveTo>
                    <a:pt x="86" y="56"/>
                  </a:moveTo>
                  <a:cubicBezTo>
                    <a:pt x="85" y="56"/>
                    <a:pt x="85" y="56"/>
                    <a:pt x="85" y="56"/>
                  </a:cubicBezTo>
                  <a:cubicBezTo>
                    <a:pt x="84" y="56"/>
                    <a:pt x="84" y="56"/>
                    <a:pt x="84" y="56"/>
                  </a:cubicBezTo>
                  <a:cubicBezTo>
                    <a:pt x="85" y="55"/>
                    <a:pt x="85" y="55"/>
                    <a:pt x="85" y="55"/>
                  </a:cubicBezTo>
                  <a:lnTo>
                    <a:pt x="86" y="56"/>
                  </a:lnTo>
                  <a:close/>
                  <a:moveTo>
                    <a:pt x="73" y="56"/>
                  </a:moveTo>
                  <a:cubicBezTo>
                    <a:pt x="71" y="56"/>
                    <a:pt x="69" y="56"/>
                    <a:pt x="68" y="56"/>
                  </a:cubicBezTo>
                  <a:cubicBezTo>
                    <a:pt x="69" y="55"/>
                    <a:pt x="69" y="53"/>
                    <a:pt x="69" y="51"/>
                  </a:cubicBezTo>
                  <a:cubicBezTo>
                    <a:pt x="69" y="49"/>
                    <a:pt x="68" y="46"/>
                    <a:pt x="66" y="45"/>
                  </a:cubicBezTo>
                  <a:cubicBezTo>
                    <a:pt x="67" y="44"/>
                    <a:pt x="67" y="43"/>
                    <a:pt x="67" y="41"/>
                  </a:cubicBezTo>
                  <a:cubicBezTo>
                    <a:pt x="71" y="44"/>
                    <a:pt x="75" y="47"/>
                    <a:pt x="79" y="50"/>
                  </a:cubicBezTo>
                  <a:cubicBezTo>
                    <a:pt x="77" y="52"/>
                    <a:pt x="75" y="54"/>
                    <a:pt x="73" y="56"/>
                  </a:cubicBezTo>
                  <a:close/>
                  <a:moveTo>
                    <a:pt x="56" y="73"/>
                  </a:moveTo>
                  <a:cubicBezTo>
                    <a:pt x="54" y="75"/>
                    <a:pt x="53" y="77"/>
                    <a:pt x="51" y="79"/>
                  </a:cubicBezTo>
                  <a:cubicBezTo>
                    <a:pt x="47" y="75"/>
                    <a:pt x="44" y="71"/>
                    <a:pt x="42" y="67"/>
                  </a:cubicBezTo>
                  <a:cubicBezTo>
                    <a:pt x="46" y="66"/>
                    <a:pt x="51" y="65"/>
                    <a:pt x="57" y="64"/>
                  </a:cubicBezTo>
                  <a:cubicBezTo>
                    <a:pt x="57" y="67"/>
                    <a:pt x="56" y="70"/>
                    <a:pt x="56" y="73"/>
                  </a:cubicBezTo>
                  <a:close/>
                  <a:moveTo>
                    <a:pt x="56" y="84"/>
                  </a:moveTo>
                  <a:cubicBezTo>
                    <a:pt x="56" y="85"/>
                    <a:pt x="56" y="85"/>
                    <a:pt x="56" y="85"/>
                  </a:cubicBezTo>
                  <a:cubicBezTo>
                    <a:pt x="56" y="85"/>
                    <a:pt x="56" y="85"/>
                    <a:pt x="56" y="86"/>
                  </a:cubicBezTo>
                  <a:cubicBezTo>
                    <a:pt x="55" y="85"/>
                    <a:pt x="55" y="85"/>
                    <a:pt x="55" y="85"/>
                  </a:cubicBezTo>
                  <a:lnTo>
                    <a:pt x="56" y="84"/>
                  </a:lnTo>
                  <a:close/>
                  <a:moveTo>
                    <a:pt x="56" y="96"/>
                  </a:moveTo>
                  <a:cubicBezTo>
                    <a:pt x="56" y="99"/>
                    <a:pt x="57" y="102"/>
                    <a:pt x="57" y="105"/>
                  </a:cubicBezTo>
                  <a:cubicBezTo>
                    <a:pt x="51" y="104"/>
                    <a:pt x="46" y="103"/>
                    <a:pt x="42" y="102"/>
                  </a:cubicBezTo>
                  <a:cubicBezTo>
                    <a:pt x="44" y="98"/>
                    <a:pt x="47" y="94"/>
                    <a:pt x="51" y="90"/>
                  </a:cubicBezTo>
                  <a:cubicBezTo>
                    <a:pt x="52" y="92"/>
                    <a:pt x="54" y="94"/>
                    <a:pt x="56" y="96"/>
                  </a:cubicBezTo>
                  <a:close/>
                  <a:moveTo>
                    <a:pt x="64" y="104"/>
                  </a:moveTo>
                  <a:cubicBezTo>
                    <a:pt x="64" y="105"/>
                    <a:pt x="64" y="105"/>
                    <a:pt x="64" y="105"/>
                  </a:cubicBezTo>
                  <a:cubicBezTo>
                    <a:pt x="65" y="106"/>
                    <a:pt x="65" y="106"/>
                    <a:pt x="65" y="106"/>
                  </a:cubicBezTo>
                  <a:cubicBezTo>
                    <a:pt x="65" y="106"/>
                    <a:pt x="64" y="106"/>
                    <a:pt x="64" y="106"/>
                  </a:cubicBezTo>
                  <a:cubicBezTo>
                    <a:pt x="64" y="105"/>
                    <a:pt x="64" y="105"/>
                    <a:pt x="64" y="104"/>
                  </a:cubicBezTo>
                  <a:close/>
                  <a:moveTo>
                    <a:pt x="73" y="113"/>
                  </a:moveTo>
                  <a:cubicBezTo>
                    <a:pt x="75" y="115"/>
                    <a:pt x="77" y="117"/>
                    <a:pt x="79" y="119"/>
                  </a:cubicBezTo>
                  <a:cubicBezTo>
                    <a:pt x="75" y="122"/>
                    <a:pt x="71" y="125"/>
                    <a:pt x="67" y="128"/>
                  </a:cubicBezTo>
                  <a:cubicBezTo>
                    <a:pt x="66" y="123"/>
                    <a:pt x="65" y="118"/>
                    <a:pt x="65" y="113"/>
                  </a:cubicBezTo>
                  <a:cubicBezTo>
                    <a:pt x="67" y="113"/>
                    <a:pt x="70" y="113"/>
                    <a:pt x="73" y="113"/>
                  </a:cubicBezTo>
                  <a:close/>
                  <a:moveTo>
                    <a:pt x="84" y="113"/>
                  </a:moveTo>
                  <a:cubicBezTo>
                    <a:pt x="85" y="113"/>
                    <a:pt x="85" y="113"/>
                    <a:pt x="85" y="113"/>
                  </a:cubicBezTo>
                  <a:cubicBezTo>
                    <a:pt x="86" y="113"/>
                    <a:pt x="86" y="113"/>
                    <a:pt x="86" y="113"/>
                  </a:cubicBezTo>
                  <a:cubicBezTo>
                    <a:pt x="85" y="114"/>
                    <a:pt x="85" y="114"/>
                    <a:pt x="85" y="114"/>
                  </a:cubicBezTo>
                  <a:lnTo>
                    <a:pt x="84" y="113"/>
                  </a:lnTo>
                  <a:close/>
                  <a:moveTo>
                    <a:pt x="97" y="113"/>
                  </a:moveTo>
                  <a:cubicBezTo>
                    <a:pt x="100" y="113"/>
                    <a:pt x="102" y="113"/>
                    <a:pt x="105" y="113"/>
                  </a:cubicBezTo>
                  <a:cubicBezTo>
                    <a:pt x="104" y="118"/>
                    <a:pt x="104" y="123"/>
                    <a:pt x="103" y="128"/>
                  </a:cubicBezTo>
                  <a:cubicBezTo>
                    <a:pt x="99" y="125"/>
                    <a:pt x="95" y="122"/>
                    <a:pt x="90" y="119"/>
                  </a:cubicBezTo>
                  <a:cubicBezTo>
                    <a:pt x="93" y="117"/>
                    <a:pt x="95" y="115"/>
                    <a:pt x="97" y="113"/>
                  </a:cubicBezTo>
                  <a:close/>
                  <a:moveTo>
                    <a:pt x="105" y="106"/>
                  </a:moveTo>
                  <a:cubicBezTo>
                    <a:pt x="105" y="105"/>
                    <a:pt x="105" y="105"/>
                    <a:pt x="105" y="105"/>
                  </a:cubicBezTo>
                  <a:cubicBezTo>
                    <a:pt x="106" y="104"/>
                    <a:pt x="106" y="104"/>
                    <a:pt x="106" y="104"/>
                  </a:cubicBezTo>
                  <a:cubicBezTo>
                    <a:pt x="106" y="105"/>
                    <a:pt x="106" y="105"/>
                    <a:pt x="106" y="106"/>
                  </a:cubicBezTo>
                  <a:cubicBezTo>
                    <a:pt x="105" y="106"/>
                    <a:pt x="105" y="106"/>
                    <a:pt x="105" y="106"/>
                  </a:cubicBezTo>
                  <a:close/>
                  <a:moveTo>
                    <a:pt x="113" y="96"/>
                  </a:moveTo>
                  <a:cubicBezTo>
                    <a:pt x="115" y="94"/>
                    <a:pt x="117" y="92"/>
                    <a:pt x="119" y="90"/>
                  </a:cubicBezTo>
                  <a:cubicBezTo>
                    <a:pt x="122" y="94"/>
                    <a:pt x="125" y="98"/>
                    <a:pt x="128" y="102"/>
                  </a:cubicBezTo>
                  <a:cubicBezTo>
                    <a:pt x="123" y="103"/>
                    <a:pt x="118" y="104"/>
                    <a:pt x="113" y="105"/>
                  </a:cubicBezTo>
                  <a:cubicBezTo>
                    <a:pt x="113" y="102"/>
                    <a:pt x="113" y="99"/>
                    <a:pt x="113" y="96"/>
                  </a:cubicBezTo>
                  <a:close/>
                  <a:moveTo>
                    <a:pt x="114" y="86"/>
                  </a:moveTo>
                  <a:cubicBezTo>
                    <a:pt x="114" y="85"/>
                    <a:pt x="114" y="85"/>
                    <a:pt x="114" y="85"/>
                  </a:cubicBezTo>
                  <a:cubicBezTo>
                    <a:pt x="114" y="84"/>
                    <a:pt x="114" y="84"/>
                    <a:pt x="114" y="84"/>
                  </a:cubicBezTo>
                  <a:cubicBezTo>
                    <a:pt x="114" y="84"/>
                    <a:pt x="114" y="84"/>
                    <a:pt x="115" y="85"/>
                  </a:cubicBezTo>
                  <a:cubicBezTo>
                    <a:pt x="114" y="85"/>
                    <a:pt x="114" y="85"/>
                    <a:pt x="114" y="86"/>
                  </a:cubicBezTo>
                  <a:close/>
                  <a:moveTo>
                    <a:pt x="113" y="73"/>
                  </a:moveTo>
                  <a:cubicBezTo>
                    <a:pt x="113" y="70"/>
                    <a:pt x="113" y="67"/>
                    <a:pt x="113" y="64"/>
                  </a:cubicBezTo>
                  <a:cubicBezTo>
                    <a:pt x="118" y="65"/>
                    <a:pt x="123" y="66"/>
                    <a:pt x="128" y="67"/>
                  </a:cubicBezTo>
                  <a:cubicBezTo>
                    <a:pt x="125" y="71"/>
                    <a:pt x="122" y="75"/>
                    <a:pt x="119" y="79"/>
                  </a:cubicBezTo>
                  <a:cubicBezTo>
                    <a:pt x="117" y="77"/>
                    <a:pt x="115" y="75"/>
                    <a:pt x="113" y="73"/>
                  </a:cubicBezTo>
                  <a:close/>
                  <a:moveTo>
                    <a:pt x="85" y="7"/>
                  </a:moveTo>
                  <a:cubicBezTo>
                    <a:pt x="91" y="7"/>
                    <a:pt x="97" y="17"/>
                    <a:pt x="101" y="34"/>
                  </a:cubicBezTo>
                  <a:cubicBezTo>
                    <a:pt x="96" y="38"/>
                    <a:pt x="90" y="41"/>
                    <a:pt x="85" y="46"/>
                  </a:cubicBezTo>
                  <a:cubicBezTo>
                    <a:pt x="79" y="41"/>
                    <a:pt x="74" y="38"/>
                    <a:pt x="69" y="34"/>
                  </a:cubicBezTo>
                  <a:cubicBezTo>
                    <a:pt x="73" y="17"/>
                    <a:pt x="79" y="7"/>
                    <a:pt x="85" y="7"/>
                  </a:cubicBezTo>
                  <a:close/>
                  <a:moveTo>
                    <a:pt x="35" y="55"/>
                  </a:moveTo>
                  <a:cubicBezTo>
                    <a:pt x="28" y="43"/>
                    <a:pt x="27" y="33"/>
                    <a:pt x="30" y="30"/>
                  </a:cubicBezTo>
                  <a:cubicBezTo>
                    <a:pt x="31" y="29"/>
                    <a:pt x="33" y="28"/>
                    <a:pt x="36" y="28"/>
                  </a:cubicBezTo>
                  <a:cubicBezTo>
                    <a:pt x="42" y="28"/>
                    <a:pt x="51" y="31"/>
                    <a:pt x="61" y="37"/>
                  </a:cubicBezTo>
                  <a:cubicBezTo>
                    <a:pt x="60" y="39"/>
                    <a:pt x="60" y="41"/>
                    <a:pt x="60" y="42"/>
                  </a:cubicBezTo>
                  <a:cubicBezTo>
                    <a:pt x="55" y="43"/>
                    <a:pt x="51" y="46"/>
                    <a:pt x="51" y="51"/>
                  </a:cubicBezTo>
                  <a:cubicBezTo>
                    <a:pt x="51" y="54"/>
                    <a:pt x="52" y="56"/>
                    <a:pt x="54" y="58"/>
                  </a:cubicBezTo>
                  <a:cubicBezTo>
                    <a:pt x="48" y="58"/>
                    <a:pt x="43" y="59"/>
                    <a:pt x="38" y="60"/>
                  </a:cubicBezTo>
                  <a:cubicBezTo>
                    <a:pt x="37" y="59"/>
                    <a:pt x="36" y="57"/>
                    <a:pt x="35" y="55"/>
                  </a:cubicBezTo>
                  <a:close/>
                  <a:moveTo>
                    <a:pt x="33" y="100"/>
                  </a:moveTo>
                  <a:cubicBezTo>
                    <a:pt x="33" y="100"/>
                    <a:pt x="33" y="99"/>
                    <a:pt x="33" y="98"/>
                  </a:cubicBezTo>
                  <a:cubicBezTo>
                    <a:pt x="33" y="92"/>
                    <a:pt x="28" y="86"/>
                    <a:pt x="22" y="86"/>
                  </a:cubicBezTo>
                  <a:cubicBezTo>
                    <a:pt x="18" y="86"/>
                    <a:pt x="15" y="89"/>
                    <a:pt x="13" y="92"/>
                  </a:cubicBezTo>
                  <a:cubicBezTo>
                    <a:pt x="9" y="89"/>
                    <a:pt x="7" y="87"/>
                    <a:pt x="7" y="85"/>
                  </a:cubicBezTo>
                  <a:cubicBezTo>
                    <a:pt x="7" y="79"/>
                    <a:pt x="18" y="73"/>
                    <a:pt x="34" y="68"/>
                  </a:cubicBezTo>
                  <a:cubicBezTo>
                    <a:pt x="38" y="74"/>
                    <a:pt x="42" y="79"/>
                    <a:pt x="46" y="85"/>
                  </a:cubicBezTo>
                  <a:cubicBezTo>
                    <a:pt x="42" y="90"/>
                    <a:pt x="38" y="95"/>
                    <a:pt x="34" y="101"/>
                  </a:cubicBezTo>
                  <a:cubicBezTo>
                    <a:pt x="34" y="101"/>
                    <a:pt x="34" y="101"/>
                    <a:pt x="33" y="100"/>
                  </a:cubicBezTo>
                  <a:close/>
                  <a:moveTo>
                    <a:pt x="36" y="141"/>
                  </a:moveTo>
                  <a:cubicBezTo>
                    <a:pt x="33" y="141"/>
                    <a:pt x="31" y="141"/>
                    <a:pt x="30" y="139"/>
                  </a:cubicBezTo>
                  <a:cubicBezTo>
                    <a:pt x="26" y="135"/>
                    <a:pt x="29" y="124"/>
                    <a:pt x="38" y="109"/>
                  </a:cubicBezTo>
                  <a:cubicBezTo>
                    <a:pt x="44" y="110"/>
                    <a:pt x="51" y="111"/>
                    <a:pt x="57" y="112"/>
                  </a:cubicBezTo>
                  <a:cubicBezTo>
                    <a:pt x="58" y="119"/>
                    <a:pt x="59" y="126"/>
                    <a:pt x="61" y="132"/>
                  </a:cubicBezTo>
                  <a:cubicBezTo>
                    <a:pt x="51" y="138"/>
                    <a:pt x="42" y="141"/>
                    <a:pt x="36" y="141"/>
                  </a:cubicBezTo>
                  <a:close/>
                  <a:moveTo>
                    <a:pt x="85" y="162"/>
                  </a:moveTo>
                  <a:cubicBezTo>
                    <a:pt x="79" y="162"/>
                    <a:pt x="73" y="152"/>
                    <a:pt x="69" y="135"/>
                  </a:cubicBezTo>
                  <a:cubicBezTo>
                    <a:pt x="74" y="132"/>
                    <a:pt x="79" y="128"/>
                    <a:pt x="85" y="123"/>
                  </a:cubicBezTo>
                  <a:cubicBezTo>
                    <a:pt x="90" y="128"/>
                    <a:pt x="96" y="132"/>
                    <a:pt x="101" y="135"/>
                  </a:cubicBezTo>
                  <a:cubicBezTo>
                    <a:pt x="97" y="152"/>
                    <a:pt x="91" y="162"/>
                    <a:pt x="85" y="162"/>
                  </a:cubicBezTo>
                  <a:close/>
                  <a:moveTo>
                    <a:pt x="135" y="114"/>
                  </a:moveTo>
                  <a:cubicBezTo>
                    <a:pt x="139" y="121"/>
                    <a:pt x="141" y="127"/>
                    <a:pt x="141" y="132"/>
                  </a:cubicBezTo>
                  <a:cubicBezTo>
                    <a:pt x="141" y="132"/>
                    <a:pt x="141" y="132"/>
                    <a:pt x="141" y="132"/>
                  </a:cubicBezTo>
                  <a:cubicBezTo>
                    <a:pt x="135" y="132"/>
                    <a:pt x="131" y="135"/>
                    <a:pt x="130" y="141"/>
                  </a:cubicBezTo>
                  <a:cubicBezTo>
                    <a:pt x="124" y="139"/>
                    <a:pt x="117" y="136"/>
                    <a:pt x="109" y="132"/>
                  </a:cubicBezTo>
                  <a:cubicBezTo>
                    <a:pt x="110" y="126"/>
                    <a:pt x="111" y="119"/>
                    <a:pt x="112" y="112"/>
                  </a:cubicBezTo>
                  <a:cubicBezTo>
                    <a:pt x="119" y="111"/>
                    <a:pt x="126" y="110"/>
                    <a:pt x="132" y="109"/>
                  </a:cubicBezTo>
                  <a:cubicBezTo>
                    <a:pt x="133" y="111"/>
                    <a:pt x="134" y="112"/>
                    <a:pt x="135" y="114"/>
                  </a:cubicBezTo>
                  <a:close/>
                  <a:moveTo>
                    <a:pt x="135" y="101"/>
                  </a:moveTo>
                  <a:cubicBezTo>
                    <a:pt x="132" y="95"/>
                    <a:pt x="128" y="90"/>
                    <a:pt x="124" y="85"/>
                  </a:cubicBezTo>
                  <a:cubicBezTo>
                    <a:pt x="128" y="79"/>
                    <a:pt x="132" y="74"/>
                    <a:pt x="135" y="68"/>
                  </a:cubicBezTo>
                  <a:cubicBezTo>
                    <a:pt x="152" y="73"/>
                    <a:pt x="162" y="79"/>
                    <a:pt x="162" y="85"/>
                  </a:cubicBezTo>
                  <a:cubicBezTo>
                    <a:pt x="162" y="90"/>
                    <a:pt x="152" y="96"/>
                    <a:pt x="135" y="101"/>
                  </a:cubicBezTo>
                  <a:close/>
                </a:path>
              </a:pathLst>
            </a:custGeom>
            <a:solidFill>
              <a:schemeClr val="accent3"/>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pic>
          <p:nvPicPr>
            <p:cNvPr id="54" name="Graphic 53" descr="Question Mark with solid fill">
              <a:extLst>
                <a:ext uri="{FF2B5EF4-FFF2-40B4-BE49-F238E27FC236}">
                  <a16:creationId xmlns:a16="http://schemas.microsoft.com/office/drawing/2014/main" id="{71DFD590-FC4D-329D-8D28-71D6AD5D8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5638" y="2861564"/>
              <a:ext cx="1853907" cy="1853907"/>
            </a:xfrm>
            <a:prstGeom prst="rect">
              <a:avLst/>
            </a:prstGeom>
          </p:spPr>
        </p:pic>
      </p:grpSp>
    </p:spTree>
    <p:extLst>
      <p:ext uri="{BB962C8B-B14F-4D97-AF65-F5344CB8AC3E}">
        <p14:creationId xmlns:p14="http://schemas.microsoft.com/office/powerpoint/2010/main" val="3660454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53FD1-E9FF-8614-E784-F3BB11F1F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DDC8D-83A4-E503-090C-8CC1C4CFBF2B}"/>
              </a:ext>
            </a:extLst>
          </p:cNvPr>
          <p:cNvSpPr>
            <a:spLocks noGrp="1"/>
          </p:cNvSpPr>
          <p:nvPr>
            <p:ph type="title"/>
          </p:nvPr>
        </p:nvSpPr>
        <p:spPr>
          <a:xfrm>
            <a:off x="604838" y="203871"/>
            <a:ext cx="11168063" cy="941796"/>
          </a:xfrm>
        </p:spPr>
        <p:txBody>
          <a:bodyPr/>
          <a:lstStyle/>
          <a:p>
            <a:r>
              <a:rPr lang="en-US" noProof="0" dirty="0"/>
              <a:t>Early treatment in MF may improve clinical outcomes including prolonged overall survival</a:t>
            </a:r>
          </a:p>
        </p:txBody>
      </p:sp>
      <p:sp>
        <p:nvSpPr>
          <p:cNvPr id="3" name="Footer Placeholder 2">
            <a:extLst>
              <a:ext uri="{FF2B5EF4-FFF2-40B4-BE49-F238E27FC236}">
                <a16:creationId xmlns:a16="http://schemas.microsoft.com/office/drawing/2014/main" id="{28D7EFFD-A82D-1BDF-F9D2-0DE6906E4F8D}"/>
              </a:ext>
            </a:extLst>
          </p:cNvPr>
          <p:cNvSpPr>
            <a:spLocks noGrp="1"/>
          </p:cNvSpPr>
          <p:nvPr>
            <p:ph type="ftr" sz="quarter" idx="11"/>
          </p:nvPr>
        </p:nvSpPr>
        <p:spPr>
          <a:xfrm>
            <a:off x="2190751" y="6046596"/>
            <a:ext cx="8986575" cy="498598"/>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BAT, best available therapy; CI, confidence interval; </a:t>
            </a: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MF, myelofibrosis; OS, overall survival; PBO, placebo; RUX, ruxolitinib;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SVR35, spleen volume reduction ≥35% from baseline; TSS50, total symptom score reduction ≥50% from baseline.</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*Data only available for COMFORT-1.</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Verstovsek S, et al. ASH 2021. Abstract 1505. Reproduced with permission from Incyte Corporation; Verstovsek S, et al. </a:t>
            </a:r>
            <a:r>
              <a:rPr kumimoji="0" lang="en-US" sz="900" b="0" i="1" u="none" strike="noStrike" kern="1200" cap="none" spc="0" normalizeH="0" baseline="0" noProof="0" dirty="0">
                <a:ln>
                  <a:noFill/>
                </a:ln>
                <a:solidFill>
                  <a:srgbClr val="1B3A6B"/>
                </a:solidFill>
                <a:effectLst/>
                <a:uLnTx/>
                <a:uFillTx/>
                <a:latin typeface="Arial"/>
                <a:ea typeface="+mn-ea"/>
                <a:cs typeface="+mn-cs"/>
              </a:rPr>
              <a:t>Cancer</a:t>
            </a:r>
            <a:r>
              <a:rPr kumimoji="0" lang="en-US" sz="900" b="0" i="0" u="none" strike="noStrike" kern="1200" cap="none" spc="0" normalizeH="0" baseline="0" noProof="0" dirty="0">
                <a:ln>
                  <a:noFill/>
                </a:ln>
                <a:solidFill>
                  <a:srgbClr val="1B3A6B"/>
                </a:solidFill>
                <a:effectLst/>
                <a:uLnTx/>
                <a:uFillTx/>
                <a:latin typeface="Arial"/>
                <a:ea typeface="+mn-ea"/>
                <a:cs typeface="+mn-cs"/>
              </a:rPr>
              <a:t> 2023;129:1681–1690.</a:t>
            </a:r>
          </a:p>
        </p:txBody>
      </p:sp>
      <p:grpSp>
        <p:nvGrpSpPr>
          <p:cNvPr id="256" name="Group 255">
            <a:extLst>
              <a:ext uri="{FF2B5EF4-FFF2-40B4-BE49-F238E27FC236}">
                <a16:creationId xmlns:a16="http://schemas.microsoft.com/office/drawing/2014/main" id="{99B2D5E1-260F-7C91-233F-FED9A9E993CC}"/>
              </a:ext>
            </a:extLst>
          </p:cNvPr>
          <p:cNvGrpSpPr/>
          <p:nvPr/>
        </p:nvGrpSpPr>
        <p:grpSpPr>
          <a:xfrm>
            <a:off x="6023605" y="2628802"/>
            <a:ext cx="6098059" cy="3167561"/>
            <a:chOff x="6023606" y="2628801"/>
            <a:chExt cx="6098058" cy="3167561"/>
          </a:xfrm>
        </p:grpSpPr>
        <p:sp>
          <p:nvSpPr>
            <p:cNvPr id="6" name="TextBox 5">
              <a:extLst>
                <a:ext uri="{FF2B5EF4-FFF2-40B4-BE49-F238E27FC236}">
                  <a16:creationId xmlns:a16="http://schemas.microsoft.com/office/drawing/2014/main" id="{B4BFCE6F-946F-3633-3964-BC2C10B0E31E}"/>
                </a:ext>
              </a:extLst>
            </p:cNvPr>
            <p:cNvSpPr txBox="1"/>
            <p:nvPr/>
          </p:nvSpPr>
          <p:spPr>
            <a:xfrm>
              <a:off x="6023606" y="2628801"/>
              <a:ext cx="6098058" cy="30777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200" b="1" i="0" u="none" strike="noStrike" kern="1200" spc="0" baseline="0">
                  <a:solidFill>
                    <a:prstClr val="black"/>
                  </a:solidFill>
                  <a:latin typeface="+mn-lt"/>
                  <a:ea typeface="+mn-ea"/>
                  <a:cs typeface="+mn-cs"/>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OS of patients by disease duration at RUX initiation</a:t>
              </a:r>
            </a:p>
          </p:txBody>
        </p:sp>
        <p:grpSp>
          <p:nvGrpSpPr>
            <p:cNvPr id="253" name="Group 252">
              <a:extLst>
                <a:ext uri="{FF2B5EF4-FFF2-40B4-BE49-F238E27FC236}">
                  <a16:creationId xmlns:a16="http://schemas.microsoft.com/office/drawing/2014/main" id="{C1D136EE-EEA1-ADF2-8A46-42D068E2FFDB}"/>
                </a:ext>
              </a:extLst>
            </p:cNvPr>
            <p:cNvGrpSpPr/>
            <p:nvPr/>
          </p:nvGrpSpPr>
          <p:grpSpPr>
            <a:xfrm>
              <a:off x="6407033" y="2942710"/>
              <a:ext cx="5205112" cy="2853652"/>
              <a:chOff x="6407033" y="2942710"/>
              <a:chExt cx="5205112" cy="2853652"/>
            </a:xfrm>
          </p:grpSpPr>
          <p:sp>
            <p:nvSpPr>
              <p:cNvPr id="8" name="Freeform 14">
                <a:extLst>
                  <a:ext uri="{FF2B5EF4-FFF2-40B4-BE49-F238E27FC236}">
                    <a16:creationId xmlns:a16="http://schemas.microsoft.com/office/drawing/2014/main" id="{9EAFE56F-6F7A-4B54-2A4E-CBC0D21A3C76}"/>
                  </a:ext>
                </a:extLst>
              </p:cNvPr>
              <p:cNvSpPr/>
              <p:nvPr/>
            </p:nvSpPr>
            <p:spPr>
              <a:xfrm>
                <a:off x="6763793" y="3012329"/>
                <a:ext cx="4677120" cy="701973"/>
              </a:xfrm>
              <a:custGeom>
                <a:avLst/>
                <a:gdLst/>
                <a:ahLst/>
                <a:cxnLst>
                  <a:cxn ang="3cd4">
                    <a:pos x="hc" y="t"/>
                  </a:cxn>
                  <a:cxn ang="cd2">
                    <a:pos x="l" y="vc"/>
                  </a:cxn>
                  <a:cxn ang="cd4">
                    <a:pos x="hc" y="b"/>
                  </a:cxn>
                  <a:cxn ang="0">
                    <a:pos x="r" y="vc"/>
                  </a:cxn>
                </a:cxnLst>
                <a:rect l="l" t="t" r="r" b="b"/>
                <a:pathLst>
                  <a:path w="12993" h="2179" fill="none">
                    <a:moveTo>
                      <a:pt x="0" y="0"/>
                    </a:moveTo>
                    <a:lnTo>
                      <a:pt x="1486" y="0"/>
                    </a:lnTo>
                    <a:lnTo>
                      <a:pt x="1486" y="68"/>
                    </a:lnTo>
                    <a:lnTo>
                      <a:pt x="2463" y="68"/>
                    </a:lnTo>
                    <a:lnTo>
                      <a:pt x="2463" y="149"/>
                    </a:lnTo>
                    <a:lnTo>
                      <a:pt x="2783" y="149"/>
                    </a:lnTo>
                    <a:lnTo>
                      <a:pt x="2783" y="223"/>
                    </a:lnTo>
                    <a:lnTo>
                      <a:pt x="3077" y="223"/>
                    </a:lnTo>
                    <a:lnTo>
                      <a:pt x="3077" y="289"/>
                    </a:lnTo>
                    <a:lnTo>
                      <a:pt x="3106" y="289"/>
                    </a:lnTo>
                    <a:lnTo>
                      <a:pt x="3106" y="353"/>
                    </a:lnTo>
                    <a:lnTo>
                      <a:pt x="3599" y="353"/>
                    </a:lnTo>
                    <a:lnTo>
                      <a:pt x="3599" y="436"/>
                    </a:lnTo>
                    <a:lnTo>
                      <a:pt x="3994" y="436"/>
                    </a:lnTo>
                    <a:lnTo>
                      <a:pt x="3994" y="502"/>
                    </a:lnTo>
                    <a:lnTo>
                      <a:pt x="4310" y="502"/>
                    </a:lnTo>
                    <a:lnTo>
                      <a:pt x="4310" y="574"/>
                    </a:lnTo>
                    <a:lnTo>
                      <a:pt x="4691" y="574"/>
                    </a:lnTo>
                    <a:lnTo>
                      <a:pt x="4691" y="653"/>
                    </a:lnTo>
                    <a:lnTo>
                      <a:pt x="5115" y="653"/>
                    </a:lnTo>
                    <a:lnTo>
                      <a:pt x="5115" y="716"/>
                    </a:lnTo>
                    <a:lnTo>
                      <a:pt x="5704" y="716"/>
                    </a:lnTo>
                    <a:lnTo>
                      <a:pt x="5704" y="793"/>
                    </a:lnTo>
                    <a:lnTo>
                      <a:pt x="7321" y="793"/>
                    </a:lnTo>
                    <a:lnTo>
                      <a:pt x="7321" y="872"/>
                    </a:lnTo>
                    <a:lnTo>
                      <a:pt x="7791" y="872"/>
                    </a:lnTo>
                    <a:lnTo>
                      <a:pt x="7791" y="951"/>
                    </a:lnTo>
                    <a:lnTo>
                      <a:pt x="7842" y="951"/>
                    </a:lnTo>
                    <a:lnTo>
                      <a:pt x="7842" y="1017"/>
                    </a:lnTo>
                    <a:lnTo>
                      <a:pt x="7894" y="1017"/>
                    </a:lnTo>
                    <a:lnTo>
                      <a:pt x="7894" y="1090"/>
                    </a:lnTo>
                    <a:lnTo>
                      <a:pt x="8000" y="1090"/>
                    </a:lnTo>
                    <a:lnTo>
                      <a:pt x="8000" y="1160"/>
                    </a:lnTo>
                    <a:lnTo>
                      <a:pt x="8012" y="1160"/>
                    </a:lnTo>
                    <a:lnTo>
                      <a:pt x="8012" y="1245"/>
                    </a:lnTo>
                    <a:lnTo>
                      <a:pt x="8045" y="1245"/>
                    </a:lnTo>
                    <a:lnTo>
                      <a:pt x="8045" y="1318"/>
                    </a:lnTo>
                    <a:lnTo>
                      <a:pt x="8140" y="1318"/>
                    </a:lnTo>
                    <a:lnTo>
                      <a:pt x="8140" y="1403"/>
                    </a:lnTo>
                    <a:lnTo>
                      <a:pt x="8208" y="1403"/>
                    </a:lnTo>
                    <a:lnTo>
                      <a:pt x="8208" y="1473"/>
                    </a:lnTo>
                    <a:lnTo>
                      <a:pt x="8230" y="1473"/>
                    </a:lnTo>
                    <a:lnTo>
                      <a:pt x="8230" y="1546"/>
                    </a:lnTo>
                    <a:lnTo>
                      <a:pt x="9623" y="1546"/>
                    </a:lnTo>
                    <a:lnTo>
                      <a:pt x="9623" y="1630"/>
                    </a:lnTo>
                    <a:lnTo>
                      <a:pt x="10475" y="1630"/>
                    </a:lnTo>
                    <a:lnTo>
                      <a:pt x="10475" y="1711"/>
                    </a:lnTo>
                    <a:lnTo>
                      <a:pt x="10579" y="1711"/>
                    </a:lnTo>
                    <a:lnTo>
                      <a:pt x="10579" y="1786"/>
                    </a:lnTo>
                    <a:lnTo>
                      <a:pt x="10696" y="1786"/>
                    </a:lnTo>
                    <a:lnTo>
                      <a:pt x="10696" y="1865"/>
                    </a:lnTo>
                    <a:lnTo>
                      <a:pt x="10825" y="1865"/>
                    </a:lnTo>
                    <a:lnTo>
                      <a:pt x="10825" y="1950"/>
                    </a:lnTo>
                    <a:lnTo>
                      <a:pt x="10992" y="1950"/>
                    </a:lnTo>
                    <a:lnTo>
                      <a:pt x="10992" y="2021"/>
                    </a:lnTo>
                    <a:lnTo>
                      <a:pt x="11248" y="2021"/>
                    </a:lnTo>
                    <a:lnTo>
                      <a:pt x="11248" y="2100"/>
                    </a:lnTo>
                    <a:lnTo>
                      <a:pt x="12085" y="2100"/>
                    </a:lnTo>
                    <a:lnTo>
                      <a:pt x="12085" y="2179"/>
                    </a:lnTo>
                    <a:lnTo>
                      <a:pt x="12993" y="2179"/>
                    </a:lnTo>
                  </a:path>
                </a:pathLst>
              </a:custGeom>
              <a:noFill/>
              <a:ln w="19080" cap="flat">
                <a:solidFill>
                  <a:schemeClr val="accent5"/>
                </a:solidFill>
                <a:prstDash val="solid"/>
                <a:miter/>
              </a:ln>
            </p:spPr>
            <p:txBody>
              <a:bodyPr vert="horz" wrap="none" lIns="9360" tIns="9360" rIns="9360" bIns="936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 name="Straight Connector 8">
                <a:extLst>
                  <a:ext uri="{FF2B5EF4-FFF2-40B4-BE49-F238E27FC236}">
                    <a16:creationId xmlns:a16="http://schemas.microsoft.com/office/drawing/2014/main" id="{D26119D3-AE4C-C6BA-7920-0B3DC9C08E7A}"/>
                  </a:ext>
                </a:extLst>
              </p:cNvPr>
              <p:cNvSpPr/>
              <p:nvPr/>
            </p:nvSpPr>
            <p:spPr>
              <a:xfrm flipV="1">
                <a:off x="1143875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 name="Straight Connector 9">
                <a:extLst>
                  <a:ext uri="{FF2B5EF4-FFF2-40B4-BE49-F238E27FC236}">
                    <a16:creationId xmlns:a16="http://schemas.microsoft.com/office/drawing/2014/main" id="{AA216F31-989A-B1DA-4AFD-58785949C30F}"/>
                  </a:ext>
                </a:extLst>
              </p:cNvPr>
              <p:cNvSpPr/>
              <p:nvPr/>
            </p:nvSpPr>
            <p:spPr>
              <a:xfrm flipV="1">
                <a:off x="1138727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 name="Straight Connector 10">
                <a:extLst>
                  <a:ext uri="{FF2B5EF4-FFF2-40B4-BE49-F238E27FC236}">
                    <a16:creationId xmlns:a16="http://schemas.microsoft.com/office/drawing/2014/main" id="{90B994F5-F297-6E01-C7A5-F61A682FEEE7}"/>
                  </a:ext>
                </a:extLst>
              </p:cNvPr>
              <p:cNvSpPr/>
              <p:nvPr/>
            </p:nvSpPr>
            <p:spPr>
              <a:xfrm flipV="1">
                <a:off x="1138043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 name="Straight Connector 11">
                <a:extLst>
                  <a:ext uri="{FF2B5EF4-FFF2-40B4-BE49-F238E27FC236}">
                    <a16:creationId xmlns:a16="http://schemas.microsoft.com/office/drawing/2014/main" id="{06925940-732C-E744-BB2D-B35E33D4EFC3}"/>
                  </a:ext>
                </a:extLst>
              </p:cNvPr>
              <p:cNvSpPr/>
              <p:nvPr/>
            </p:nvSpPr>
            <p:spPr>
              <a:xfrm flipV="1">
                <a:off x="1135883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 name="Straight Connector 12">
                <a:extLst>
                  <a:ext uri="{FF2B5EF4-FFF2-40B4-BE49-F238E27FC236}">
                    <a16:creationId xmlns:a16="http://schemas.microsoft.com/office/drawing/2014/main" id="{9A9A9E6C-6750-5A5F-F4FC-4FAC7BA9E191}"/>
                  </a:ext>
                </a:extLst>
              </p:cNvPr>
              <p:cNvSpPr/>
              <p:nvPr/>
            </p:nvSpPr>
            <p:spPr>
              <a:xfrm flipV="1">
                <a:off x="1135235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4" name="Straight Connector 13">
                <a:extLst>
                  <a:ext uri="{FF2B5EF4-FFF2-40B4-BE49-F238E27FC236}">
                    <a16:creationId xmlns:a16="http://schemas.microsoft.com/office/drawing/2014/main" id="{B42521D7-ABFE-B503-F5FE-194DFC25A43A}"/>
                  </a:ext>
                </a:extLst>
              </p:cNvPr>
              <p:cNvSpPr/>
              <p:nvPr/>
            </p:nvSpPr>
            <p:spPr>
              <a:xfrm flipV="1">
                <a:off x="1134083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5" name="Straight Connector 14">
                <a:extLst>
                  <a:ext uri="{FF2B5EF4-FFF2-40B4-BE49-F238E27FC236}">
                    <a16:creationId xmlns:a16="http://schemas.microsoft.com/office/drawing/2014/main" id="{153FAD35-3C93-513A-9CE5-6AEFC367F583}"/>
                  </a:ext>
                </a:extLst>
              </p:cNvPr>
              <p:cNvSpPr/>
              <p:nvPr/>
            </p:nvSpPr>
            <p:spPr>
              <a:xfrm flipV="1">
                <a:off x="11260193" y="3686906"/>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6" name="Straight Connector 15">
                <a:extLst>
                  <a:ext uri="{FF2B5EF4-FFF2-40B4-BE49-F238E27FC236}">
                    <a16:creationId xmlns:a16="http://schemas.microsoft.com/office/drawing/2014/main" id="{F62C2055-0063-2624-D743-E8D8031937A8}"/>
                  </a:ext>
                </a:extLst>
              </p:cNvPr>
              <p:cNvSpPr/>
              <p:nvPr/>
            </p:nvSpPr>
            <p:spPr>
              <a:xfrm flipV="1">
                <a:off x="10169033" y="3483212"/>
                <a:ext cx="0" cy="55436"/>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7" name="Straight Connector 16">
                <a:extLst>
                  <a:ext uri="{FF2B5EF4-FFF2-40B4-BE49-F238E27FC236}">
                    <a16:creationId xmlns:a16="http://schemas.microsoft.com/office/drawing/2014/main" id="{7B5F870B-1FA8-2249-44B0-92A232AAC88C}"/>
                  </a:ext>
                </a:extLst>
              </p:cNvPr>
              <p:cNvSpPr/>
              <p:nvPr/>
            </p:nvSpPr>
            <p:spPr>
              <a:xfrm flipV="1">
                <a:off x="9625433" y="3335920"/>
                <a:ext cx="0" cy="55113"/>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8" name="Straight Connector 17">
                <a:extLst>
                  <a:ext uri="{FF2B5EF4-FFF2-40B4-BE49-F238E27FC236}">
                    <a16:creationId xmlns:a16="http://schemas.microsoft.com/office/drawing/2014/main" id="{8C18DDD8-7515-A405-F41E-D976E3E166F7}"/>
                  </a:ext>
                </a:extLst>
              </p:cNvPr>
              <p:cNvSpPr/>
              <p:nvPr/>
            </p:nvSpPr>
            <p:spPr>
              <a:xfrm flipV="1">
                <a:off x="8902553" y="3239874"/>
                <a:ext cx="0" cy="55114"/>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9" name="Straight Connector 18">
                <a:extLst>
                  <a:ext uri="{FF2B5EF4-FFF2-40B4-BE49-F238E27FC236}">
                    <a16:creationId xmlns:a16="http://schemas.microsoft.com/office/drawing/2014/main" id="{7590C090-8444-5575-E019-9C392BB64F65}"/>
                  </a:ext>
                </a:extLst>
              </p:cNvPr>
              <p:cNvSpPr/>
              <p:nvPr/>
            </p:nvSpPr>
            <p:spPr>
              <a:xfrm flipV="1">
                <a:off x="8817233" y="3215379"/>
                <a:ext cx="0" cy="55436"/>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0" name="Straight Connector 19">
                <a:extLst>
                  <a:ext uri="{FF2B5EF4-FFF2-40B4-BE49-F238E27FC236}">
                    <a16:creationId xmlns:a16="http://schemas.microsoft.com/office/drawing/2014/main" id="{99AE3D9B-4EB8-6DA1-54E1-9DC1F86F083D}"/>
                  </a:ext>
                </a:extLst>
              </p:cNvPr>
              <p:cNvSpPr/>
              <p:nvPr/>
            </p:nvSpPr>
            <p:spPr>
              <a:xfrm flipV="1">
                <a:off x="7459312" y="3008139"/>
                <a:ext cx="0" cy="55436"/>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1" name="Straight Connector 20">
                <a:extLst>
                  <a:ext uri="{FF2B5EF4-FFF2-40B4-BE49-F238E27FC236}">
                    <a16:creationId xmlns:a16="http://schemas.microsoft.com/office/drawing/2014/main" id="{2AB43495-CC44-FEB9-3F63-4B409773E5F0}"/>
                  </a:ext>
                </a:extLst>
              </p:cNvPr>
              <p:cNvSpPr/>
              <p:nvPr/>
            </p:nvSpPr>
            <p:spPr>
              <a:xfrm flipV="1">
                <a:off x="7369313" y="3008139"/>
                <a:ext cx="0" cy="55436"/>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2" name="Straight Connector 21">
                <a:extLst>
                  <a:ext uri="{FF2B5EF4-FFF2-40B4-BE49-F238E27FC236}">
                    <a16:creationId xmlns:a16="http://schemas.microsoft.com/office/drawing/2014/main" id="{0DF242AD-C19C-9943-B974-4E89DE1EDC5D}"/>
                  </a:ext>
                </a:extLst>
              </p:cNvPr>
              <p:cNvSpPr/>
              <p:nvPr/>
            </p:nvSpPr>
            <p:spPr>
              <a:xfrm flipV="1">
                <a:off x="7332233" y="3008139"/>
                <a:ext cx="0" cy="55436"/>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3" name="Straight Connector 22">
                <a:extLst>
                  <a:ext uri="{FF2B5EF4-FFF2-40B4-BE49-F238E27FC236}">
                    <a16:creationId xmlns:a16="http://schemas.microsoft.com/office/drawing/2014/main" id="{2FDEB615-D55B-31DD-391A-79A658356281}"/>
                  </a:ext>
                </a:extLst>
              </p:cNvPr>
              <p:cNvSpPr/>
              <p:nvPr/>
            </p:nvSpPr>
            <p:spPr>
              <a:xfrm flipV="1">
                <a:off x="7141072" y="2984932"/>
                <a:ext cx="0" cy="55115"/>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4" name="Straight Connector 23">
                <a:extLst>
                  <a:ext uri="{FF2B5EF4-FFF2-40B4-BE49-F238E27FC236}">
                    <a16:creationId xmlns:a16="http://schemas.microsoft.com/office/drawing/2014/main" id="{F90AA5D5-DBD4-4E8E-462E-D0282D611CB4}"/>
                  </a:ext>
                </a:extLst>
              </p:cNvPr>
              <p:cNvSpPr/>
              <p:nvPr/>
            </p:nvSpPr>
            <p:spPr>
              <a:xfrm flipV="1">
                <a:off x="6933712" y="2984932"/>
                <a:ext cx="0" cy="55115"/>
              </a:xfrm>
              <a:prstGeom prst="line">
                <a:avLst/>
              </a:prstGeom>
              <a:noFill/>
              <a:ln w="15840" cap="flat">
                <a:solidFill>
                  <a:schemeClr val="accent5"/>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6" name="Straight Connector 25">
                <a:extLst>
                  <a:ext uri="{FF2B5EF4-FFF2-40B4-BE49-F238E27FC236}">
                    <a16:creationId xmlns:a16="http://schemas.microsoft.com/office/drawing/2014/main" id="{157F140F-7551-E5A2-7BEB-0A055A7E4266}"/>
                  </a:ext>
                </a:extLst>
              </p:cNvPr>
              <p:cNvSpPr/>
              <p:nvPr/>
            </p:nvSpPr>
            <p:spPr>
              <a:xfrm flipV="1">
                <a:off x="11425793" y="3909950"/>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7" name="Straight Connector 26">
                <a:extLst>
                  <a:ext uri="{FF2B5EF4-FFF2-40B4-BE49-F238E27FC236}">
                    <a16:creationId xmlns:a16="http://schemas.microsoft.com/office/drawing/2014/main" id="{45D632EE-BBF7-6287-8C0C-E6AF0C81865E}"/>
                  </a:ext>
                </a:extLst>
              </p:cNvPr>
              <p:cNvSpPr/>
              <p:nvPr/>
            </p:nvSpPr>
            <p:spPr>
              <a:xfrm flipV="1">
                <a:off x="11417513" y="3909950"/>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8" name="Straight Connector 27">
                <a:extLst>
                  <a:ext uri="{FF2B5EF4-FFF2-40B4-BE49-F238E27FC236}">
                    <a16:creationId xmlns:a16="http://schemas.microsoft.com/office/drawing/2014/main" id="{2DC299F2-2E4A-A747-4308-3D6560EEFED9}"/>
                  </a:ext>
                </a:extLst>
              </p:cNvPr>
              <p:cNvSpPr/>
              <p:nvPr/>
            </p:nvSpPr>
            <p:spPr>
              <a:xfrm flipV="1">
                <a:off x="11397713" y="3909950"/>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29" name="Straight Connector 28">
                <a:extLst>
                  <a:ext uri="{FF2B5EF4-FFF2-40B4-BE49-F238E27FC236}">
                    <a16:creationId xmlns:a16="http://schemas.microsoft.com/office/drawing/2014/main" id="{936973DA-0698-8092-12B8-13C823637A7D}"/>
                  </a:ext>
                </a:extLst>
              </p:cNvPr>
              <p:cNvSpPr/>
              <p:nvPr/>
            </p:nvSpPr>
            <p:spPr>
              <a:xfrm flipV="1">
                <a:off x="11389073" y="3909950"/>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0" name="Straight Connector 29">
                <a:extLst>
                  <a:ext uri="{FF2B5EF4-FFF2-40B4-BE49-F238E27FC236}">
                    <a16:creationId xmlns:a16="http://schemas.microsoft.com/office/drawing/2014/main" id="{D85901D7-792A-47F2-94EF-14A7DC7EA76E}"/>
                  </a:ext>
                </a:extLst>
              </p:cNvPr>
              <p:cNvSpPr/>
              <p:nvPr/>
            </p:nvSpPr>
            <p:spPr>
              <a:xfrm flipV="1">
                <a:off x="11354873" y="3889001"/>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1" name="Straight Connector 30">
                <a:extLst>
                  <a:ext uri="{FF2B5EF4-FFF2-40B4-BE49-F238E27FC236}">
                    <a16:creationId xmlns:a16="http://schemas.microsoft.com/office/drawing/2014/main" id="{C127B91B-7582-91EA-1407-2A4EB6D2BDB5}"/>
                  </a:ext>
                </a:extLst>
              </p:cNvPr>
              <p:cNvSpPr/>
              <p:nvPr/>
            </p:nvSpPr>
            <p:spPr>
              <a:xfrm flipV="1">
                <a:off x="11341193" y="3889001"/>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2" name="Straight Connector 31">
                <a:extLst>
                  <a:ext uri="{FF2B5EF4-FFF2-40B4-BE49-F238E27FC236}">
                    <a16:creationId xmlns:a16="http://schemas.microsoft.com/office/drawing/2014/main" id="{8CC7D4E3-9436-120A-5690-6F2F7C07CA32}"/>
                  </a:ext>
                </a:extLst>
              </p:cNvPr>
              <p:cNvSpPr/>
              <p:nvPr/>
            </p:nvSpPr>
            <p:spPr>
              <a:xfrm flipV="1">
                <a:off x="11327513" y="3889001"/>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3" name="Straight Connector 32">
                <a:extLst>
                  <a:ext uri="{FF2B5EF4-FFF2-40B4-BE49-F238E27FC236}">
                    <a16:creationId xmlns:a16="http://schemas.microsoft.com/office/drawing/2014/main" id="{840935C5-8837-2FFF-31AD-2EBFA04B57D8}"/>
                  </a:ext>
                </a:extLst>
              </p:cNvPr>
              <p:cNvSpPr/>
              <p:nvPr/>
            </p:nvSpPr>
            <p:spPr>
              <a:xfrm flipV="1">
                <a:off x="11281433" y="3889001"/>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4" name="Straight Connector 33">
                <a:extLst>
                  <a:ext uri="{FF2B5EF4-FFF2-40B4-BE49-F238E27FC236}">
                    <a16:creationId xmlns:a16="http://schemas.microsoft.com/office/drawing/2014/main" id="{E6EFEC27-6A9B-DCC0-1136-B84295199F71}"/>
                  </a:ext>
                </a:extLst>
              </p:cNvPr>
              <p:cNvSpPr/>
              <p:nvPr/>
            </p:nvSpPr>
            <p:spPr>
              <a:xfrm flipV="1">
                <a:off x="11273153" y="3889001"/>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5" name="Straight Connector 34">
                <a:extLst>
                  <a:ext uri="{FF2B5EF4-FFF2-40B4-BE49-F238E27FC236}">
                    <a16:creationId xmlns:a16="http://schemas.microsoft.com/office/drawing/2014/main" id="{BBE306F5-BD0F-B98E-93B6-37D6BA0080F0}"/>
                  </a:ext>
                </a:extLst>
              </p:cNvPr>
              <p:cNvSpPr/>
              <p:nvPr/>
            </p:nvSpPr>
            <p:spPr>
              <a:xfrm flipV="1">
                <a:off x="10837553" y="3752022"/>
                <a:ext cx="0" cy="5511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6" name="Straight Connector 35">
                <a:extLst>
                  <a:ext uri="{FF2B5EF4-FFF2-40B4-BE49-F238E27FC236}">
                    <a16:creationId xmlns:a16="http://schemas.microsoft.com/office/drawing/2014/main" id="{BA8EFF1A-C7AF-CEB4-EFDF-5C75FC6BF1DA}"/>
                  </a:ext>
                </a:extLst>
              </p:cNvPr>
              <p:cNvSpPr/>
              <p:nvPr/>
            </p:nvSpPr>
            <p:spPr>
              <a:xfrm flipV="1">
                <a:off x="10746473" y="3728495"/>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7" name="Straight Connector 36">
                <a:extLst>
                  <a:ext uri="{FF2B5EF4-FFF2-40B4-BE49-F238E27FC236}">
                    <a16:creationId xmlns:a16="http://schemas.microsoft.com/office/drawing/2014/main" id="{3B3DE7DF-15E0-61AF-EA3C-F7F5BECFBAAA}"/>
                  </a:ext>
                </a:extLst>
              </p:cNvPr>
              <p:cNvSpPr/>
              <p:nvPr/>
            </p:nvSpPr>
            <p:spPr>
              <a:xfrm flipV="1">
                <a:off x="10682753" y="3688850"/>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8" name="Straight Connector 37">
                <a:extLst>
                  <a:ext uri="{FF2B5EF4-FFF2-40B4-BE49-F238E27FC236}">
                    <a16:creationId xmlns:a16="http://schemas.microsoft.com/office/drawing/2014/main" id="{39D47C66-C79E-5AA1-10CA-A270CA37808D}"/>
                  </a:ext>
                </a:extLst>
              </p:cNvPr>
              <p:cNvSpPr/>
              <p:nvPr/>
            </p:nvSpPr>
            <p:spPr>
              <a:xfrm flipV="1">
                <a:off x="10278113" y="3660166"/>
                <a:ext cx="0" cy="5543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39" name="Straight Connector 38">
                <a:extLst>
                  <a:ext uri="{FF2B5EF4-FFF2-40B4-BE49-F238E27FC236}">
                    <a16:creationId xmlns:a16="http://schemas.microsoft.com/office/drawing/2014/main" id="{842EFEB5-14DC-1251-5415-3B4FB11AD6C7}"/>
                  </a:ext>
                </a:extLst>
              </p:cNvPr>
              <p:cNvSpPr/>
              <p:nvPr/>
            </p:nvSpPr>
            <p:spPr>
              <a:xfrm flipV="1">
                <a:off x="10094513" y="3637605"/>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0" name="Straight Connector 39">
                <a:extLst>
                  <a:ext uri="{FF2B5EF4-FFF2-40B4-BE49-F238E27FC236}">
                    <a16:creationId xmlns:a16="http://schemas.microsoft.com/office/drawing/2014/main" id="{B1854786-F6B2-5191-5ABF-9E6646ED9216}"/>
                  </a:ext>
                </a:extLst>
              </p:cNvPr>
              <p:cNvSpPr/>
              <p:nvPr/>
            </p:nvSpPr>
            <p:spPr>
              <a:xfrm flipV="1">
                <a:off x="9746393" y="3586358"/>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1" name="Straight Connector 40">
                <a:extLst>
                  <a:ext uri="{FF2B5EF4-FFF2-40B4-BE49-F238E27FC236}">
                    <a16:creationId xmlns:a16="http://schemas.microsoft.com/office/drawing/2014/main" id="{42EE06C3-1717-1F68-6CCC-A8E4D25E6970}"/>
                  </a:ext>
                </a:extLst>
              </p:cNvPr>
              <p:cNvSpPr/>
              <p:nvPr/>
            </p:nvSpPr>
            <p:spPr>
              <a:xfrm flipV="1">
                <a:off x="9735593" y="3586358"/>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2" name="Straight Connector 41">
                <a:extLst>
                  <a:ext uri="{FF2B5EF4-FFF2-40B4-BE49-F238E27FC236}">
                    <a16:creationId xmlns:a16="http://schemas.microsoft.com/office/drawing/2014/main" id="{5A82A7E3-EA77-BC24-C19E-E500EE92CDD4}"/>
                  </a:ext>
                </a:extLst>
              </p:cNvPr>
              <p:cNvSpPr/>
              <p:nvPr/>
            </p:nvSpPr>
            <p:spPr>
              <a:xfrm flipV="1">
                <a:off x="9389273" y="3505461"/>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3" name="Straight Connector 42">
                <a:extLst>
                  <a:ext uri="{FF2B5EF4-FFF2-40B4-BE49-F238E27FC236}">
                    <a16:creationId xmlns:a16="http://schemas.microsoft.com/office/drawing/2014/main" id="{86B0FA80-1F8B-1E5E-6578-B9D1519BD375}"/>
                  </a:ext>
                </a:extLst>
              </p:cNvPr>
              <p:cNvSpPr/>
              <p:nvPr/>
            </p:nvSpPr>
            <p:spPr>
              <a:xfrm flipV="1">
                <a:off x="9334913" y="3485477"/>
                <a:ext cx="0" cy="5511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4" name="Straight Connector 43">
                <a:extLst>
                  <a:ext uri="{FF2B5EF4-FFF2-40B4-BE49-F238E27FC236}">
                    <a16:creationId xmlns:a16="http://schemas.microsoft.com/office/drawing/2014/main" id="{10144F57-2AD0-A996-14C6-3BBFD2CD82C8}"/>
                  </a:ext>
                </a:extLst>
              </p:cNvPr>
              <p:cNvSpPr/>
              <p:nvPr/>
            </p:nvSpPr>
            <p:spPr>
              <a:xfrm flipV="1">
                <a:off x="8448233" y="3329162"/>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5" name="Straight Connector 44">
                <a:extLst>
                  <a:ext uri="{FF2B5EF4-FFF2-40B4-BE49-F238E27FC236}">
                    <a16:creationId xmlns:a16="http://schemas.microsoft.com/office/drawing/2014/main" id="{05702D69-816F-6163-CE78-09D40F1E43AD}"/>
                  </a:ext>
                </a:extLst>
              </p:cNvPr>
              <p:cNvSpPr/>
              <p:nvPr/>
            </p:nvSpPr>
            <p:spPr>
              <a:xfrm flipV="1">
                <a:off x="8436353" y="3329162"/>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6" name="Straight Connector 45">
                <a:extLst>
                  <a:ext uri="{FF2B5EF4-FFF2-40B4-BE49-F238E27FC236}">
                    <a16:creationId xmlns:a16="http://schemas.microsoft.com/office/drawing/2014/main" id="{950652A2-2128-1B4D-E78E-F624357753A7}"/>
                  </a:ext>
                </a:extLst>
              </p:cNvPr>
              <p:cNvSpPr/>
              <p:nvPr/>
            </p:nvSpPr>
            <p:spPr>
              <a:xfrm flipV="1">
                <a:off x="8387753" y="3320459"/>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7" name="Straight Connector 46">
                <a:extLst>
                  <a:ext uri="{FF2B5EF4-FFF2-40B4-BE49-F238E27FC236}">
                    <a16:creationId xmlns:a16="http://schemas.microsoft.com/office/drawing/2014/main" id="{051BC38D-355B-CA3B-EDF5-C9717220F20D}"/>
                  </a:ext>
                </a:extLst>
              </p:cNvPr>
              <p:cNvSpPr/>
              <p:nvPr/>
            </p:nvSpPr>
            <p:spPr>
              <a:xfrm flipV="1">
                <a:off x="8215313" y="3252776"/>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8" name="Straight Connector 47">
                <a:extLst>
                  <a:ext uri="{FF2B5EF4-FFF2-40B4-BE49-F238E27FC236}">
                    <a16:creationId xmlns:a16="http://schemas.microsoft.com/office/drawing/2014/main" id="{CD122546-E88C-DE56-73E5-104B54D6B4E9}"/>
                  </a:ext>
                </a:extLst>
              </p:cNvPr>
              <p:cNvSpPr/>
              <p:nvPr/>
            </p:nvSpPr>
            <p:spPr>
              <a:xfrm flipV="1">
                <a:off x="8148713" y="3252776"/>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49" name="Straight Connector 48">
                <a:extLst>
                  <a:ext uri="{FF2B5EF4-FFF2-40B4-BE49-F238E27FC236}">
                    <a16:creationId xmlns:a16="http://schemas.microsoft.com/office/drawing/2014/main" id="{1C711B31-8B67-7BA0-FB27-323F5A5073FB}"/>
                  </a:ext>
                </a:extLst>
              </p:cNvPr>
              <p:cNvSpPr/>
              <p:nvPr/>
            </p:nvSpPr>
            <p:spPr>
              <a:xfrm flipV="1">
                <a:off x="8085713" y="3233115"/>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0" name="Straight Connector 49">
                <a:extLst>
                  <a:ext uri="{FF2B5EF4-FFF2-40B4-BE49-F238E27FC236}">
                    <a16:creationId xmlns:a16="http://schemas.microsoft.com/office/drawing/2014/main" id="{E9C7779D-2E28-94A5-C966-7195505765EB}"/>
                  </a:ext>
                </a:extLst>
              </p:cNvPr>
              <p:cNvSpPr/>
              <p:nvPr/>
            </p:nvSpPr>
            <p:spPr>
              <a:xfrm flipV="1">
                <a:off x="7908593" y="3184125"/>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1" name="Straight Connector 50">
                <a:extLst>
                  <a:ext uri="{FF2B5EF4-FFF2-40B4-BE49-F238E27FC236}">
                    <a16:creationId xmlns:a16="http://schemas.microsoft.com/office/drawing/2014/main" id="{79F0D4C6-4168-D223-C714-2CE2E59F6107}"/>
                  </a:ext>
                </a:extLst>
              </p:cNvPr>
              <p:cNvSpPr/>
              <p:nvPr/>
            </p:nvSpPr>
            <p:spPr>
              <a:xfrm flipV="1">
                <a:off x="7875833" y="3177678"/>
                <a:ext cx="0" cy="55437"/>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2" name="Straight Connector 51">
                <a:extLst>
                  <a:ext uri="{FF2B5EF4-FFF2-40B4-BE49-F238E27FC236}">
                    <a16:creationId xmlns:a16="http://schemas.microsoft.com/office/drawing/2014/main" id="{4CC8D3CD-B1CA-2351-814A-8996D503EBA3}"/>
                  </a:ext>
                </a:extLst>
              </p:cNvPr>
              <p:cNvSpPr/>
              <p:nvPr/>
            </p:nvSpPr>
            <p:spPr>
              <a:xfrm flipV="1">
                <a:off x="7837673" y="3168977"/>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3" name="Straight Connector 52">
                <a:extLst>
                  <a:ext uri="{FF2B5EF4-FFF2-40B4-BE49-F238E27FC236}">
                    <a16:creationId xmlns:a16="http://schemas.microsoft.com/office/drawing/2014/main" id="{8FE8FD37-78BA-7BDE-735A-B1E94BDD2BEC}"/>
                  </a:ext>
                </a:extLst>
              </p:cNvPr>
              <p:cNvSpPr/>
              <p:nvPr/>
            </p:nvSpPr>
            <p:spPr>
              <a:xfrm flipV="1">
                <a:off x="7816792" y="3158019"/>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4" name="Straight Connector 53">
                <a:extLst>
                  <a:ext uri="{FF2B5EF4-FFF2-40B4-BE49-F238E27FC236}">
                    <a16:creationId xmlns:a16="http://schemas.microsoft.com/office/drawing/2014/main" id="{62039A66-6D9F-467C-9D9B-B08640CFD34E}"/>
                  </a:ext>
                </a:extLst>
              </p:cNvPr>
              <p:cNvSpPr/>
              <p:nvPr/>
            </p:nvSpPr>
            <p:spPr>
              <a:xfrm flipV="1">
                <a:off x="7796272" y="3158019"/>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5" name="Straight Connector 54">
                <a:extLst>
                  <a:ext uri="{FF2B5EF4-FFF2-40B4-BE49-F238E27FC236}">
                    <a16:creationId xmlns:a16="http://schemas.microsoft.com/office/drawing/2014/main" id="{C1AC4623-340E-DE3E-30CE-DEA5D70E56D8}"/>
                  </a:ext>
                </a:extLst>
              </p:cNvPr>
              <p:cNvSpPr/>
              <p:nvPr/>
            </p:nvSpPr>
            <p:spPr>
              <a:xfrm flipV="1">
                <a:off x="7742993" y="3151250"/>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6" name="Straight Connector 55">
                <a:extLst>
                  <a:ext uri="{FF2B5EF4-FFF2-40B4-BE49-F238E27FC236}">
                    <a16:creationId xmlns:a16="http://schemas.microsoft.com/office/drawing/2014/main" id="{3C903CC6-E969-E33A-23AE-4411510DA25B}"/>
                  </a:ext>
                </a:extLst>
              </p:cNvPr>
              <p:cNvSpPr/>
              <p:nvPr/>
            </p:nvSpPr>
            <p:spPr>
              <a:xfrm flipV="1">
                <a:off x="7710593" y="3151250"/>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7" name="Straight Connector 56">
                <a:extLst>
                  <a:ext uri="{FF2B5EF4-FFF2-40B4-BE49-F238E27FC236}">
                    <a16:creationId xmlns:a16="http://schemas.microsoft.com/office/drawing/2014/main" id="{B31DCD71-99C0-9041-FFDB-F9D92B42BE56}"/>
                  </a:ext>
                </a:extLst>
              </p:cNvPr>
              <p:cNvSpPr/>
              <p:nvPr/>
            </p:nvSpPr>
            <p:spPr>
              <a:xfrm flipV="1">
                <a:off x="7704113" y="3151250"/>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8" name="Straight Connector 57">
                <a:extLst>
                  <a:ext uri="{FF2B5EF4-FFF2-40B4-BE49-F238E27FC236}">
                    <a16:creationId xmlns:a16="http://schemas.microsoft.com/office/drawing/2014/main" id="{8E213820-1296-A345-333C-7AAAA50FE674}"/>
                  </a:ext>
                </a:extLst>
              </p:cNvPr>
              <p:cNvSpPr/>
              <p:nvPr/>
            </p:nvSpPr>
            <p:spPr>
              <a:xfrm flipV="1">
                <a:off x="7619153" y="3139648"/>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59" name="Straight Connector 58">
                <a:extLst>
                  <a:ext uri="{FF2B5EF4-FFF2-40B4-BE49-F238E27FC236}">
                    <a16:creationId xmlns:a16="http://schemas.microsoft.com/office/drawing/2014/main" id="{6823373D-D0C7-F682-10D2-C2476D5A891A}"/>
                  </a:ext>
                </a:extLst>
              </p:cNvPr>
              <p:cNvSpPr/>
              <p:nvPr/>
            </p:nvSpPr>
            <p:spPr>
              <a:xfrm flipV="1">
                <a:off x="7607273" y="3132235"/>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0" name="Straight Connector 59">
                <a:extLst>
                  <a:ext uri="{FF2B5EF4-FFF2-40B4-BE49-F238E27FC236}">
                    <a16:creationId xmlns:a16="http://schemas.microsoft.com/office/drawing/2014/main" id="{34780E2E-123F-D2F8-07F0-3AE12B6E9C2C}"/>
                  </a:ext>
                </a:extLst>
              </p:cNvPr>
              <p:cNvSpPr/>
              <p:nvPr/>
            </p:nvSpPr>
            <p:spPr>
              <a:xfrm flipV="1">
                <a:off x="7571992" y="3114185"/>
                <a:ext cx="0" cy="5511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1" name="Straight Connector 60">
                <a:extLst>
                  <a:ext uri="{FF2B5EF4-FFF2-40B4-BE49-F238E27FC236}">
                    <a16:creationId xmlns:a16="http://schemas.microsoft.com/office/drawing/2014/main" id="{8A06BEB5-4C86-4868-ED35-304351FA7C95}"/>
                  </a:ext>
                </a:extLst>
              </p:cNvPr>
              <p:cNvSpPr/>
              <p:nvPr/>
            </p:nvSpPr>
            <p:spPr>
              <a:xfrm flipV="1">
                <a:off x="7541753" y="3114185"/>
                <a:ext cx="0" cy="55115"/>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2" name="Straight Connector 61">
                <a:extLst>
                  <a:ext uri="{FF2B5EF4-FFF2-40B4-BE49-F238E27FC236}">
                    <a16:creationId xmlns:a16="http://schemas.microsoft.com/office/drawing/2014/main" id="{43E6263D-BE25-EEA7-099F-53D376165742}"/>
                  </a:ext>
                </a:extLst>
              </p:cNvPr>
              <p:cNvSpPr/>
              <p:nvPr/>
            </p:nvSpPr>
            <p:spPr>
              <a:xfrm flipV="1">
                <a:off x="7411433" y="3097426"/>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3" name="Straight Connector 62">
                <a:extLst>
                  <a:ext uri="{FF2B5EF4-FFF2-40B4-BE49-F238E27FC236}">
                    <a16:creationId xmlns:a16="http://schemas.microsoft.com/office/drawing/2014/main" id="{85F514A1-EA2D-D4E8-DA0B-42D60E5EB77D}"/>
                  </a:ext>
                </a:extLst>
              </p:cNvPr>
              <p:cNvSpPr/>
              <p:nvPr/>
            </p:nvSpPr>
            <p:spPr>
              <a:xfrm flipV="1">
                <a:off x="7293712" y="3097426"/>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4" name="Straight Connector 63">
                <a:extLst>
                  <a:ext uri="{FF2B5EF4-FFF2-40B4-BE49-F238E27FC236}">
                    <a16:creationId xmlns:a16="http://schemas.microsoft.com/office/drawing/2014/main" id="{BEC0B3D8-EBAC-CD0E-B68B-9D272D18C92F}"/>
                  </a:ext>
                </a:extLst>
              </p:cNvPr>
              <p:cNvSpPr/>
              <p:nvPr/>
            </p:nvSpPr>
            <p:spPr>
              <a:xfrm flipV="1">
                <a:off x="7270313" y="3097426"/>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5" name="Freeform 70">
                <a:extLst>
                  <a:ext uri="{FF2B5EF4-FFF2-40B4-BE49-F238E27FC236}">
                    <a16:creationId xmlns:a16="http://schemas.microsoft.com/office/drawing/2014/main" id="{5665B61E-07C0-6F6D-82C9-018FECF03F9A}"/>
                  </a:ext>
                </a:extLst>
              </p:cNvPr>
              <p:cNvSpPr/>
              <p:nvPr/>
            </p:nvSpPr>
            <p:spPr>
              <a:xfrm>
                <a:off x="6763793" y="3012338"/>
                <a:ext cx="4661640" cy="925008"/>
              </a:xfrm>
              <a:custGeom>
                <a:avLst/>
                <a:gdLst/>
                <a:ahLst/>
                <a:cxnLst>
                  <a:cxn ang="3cd4">
                    <a:pos x="hc" y="t"/>
                  </a:cxn>
                  <a:cxn ang="cd2">
                    <a:pos x="l" y="vc"/>
                  </a:cxn>
                  <a:cxn ang="cd4">
                    <a:pos x="hc" y="b"/>
                  </a:cxn>
                  <a:cxn ang="0">
                    <a:pos x="r" y="vc"/>
                  </a:cxn>
                </a:cxnLst>
                <a:rect l="l" t="t" r="r" b="b"/>
                <a:pathLst>
                  <a:path w="12950" h="2871" fill="none">
                    <a:moveTo>
                      <a:pt x="0" y="0"/>
                    </a:moveTo>
                    <a:lnTo>
                      <a:pt x="192" y="0"/>
                    </a:lnTo>
                    <a:lnTo>
                      <a:pt x="192" y="32"/>
                    </a:lnTo>
                    <a:lnTo>
                      <a:pt x="232" y="32"/>
                    </a:lnTo>
                    <a:lnTo>
                      <a:pt x="232" y="53"/>
                    </a:lnTo>
                    <a:lnTo>
                      <a:pt x="561" y="53"/>
                    </a:lnTo>
                    <a:lnTo>
                      <a:pt x="561" y="80"/>
                    </a:lnTo>
                    <a:lnTo>
                      <a:pt x="602" y="80"/>
                    </a:lnTo>
                    <a:lnTo>
                      <a:pt x="602" y="101"/>
                    </a:lnTo>
                    <a:lnTo>
                      <a:pt x="671" y="101"/>
                    </a:lnTo>
                    <a:lnTo>
                      <a:pt x="671" y="146"/>
                    </a:lnTo>
                    <a:lnTo>
                      <a:pt x="1117" y="146"/>
                    </a:lnTo>
                    <a:lnTo>
                      <a:pt x="1117" y="177"/>
                    </a:lnTo>
                    <a:lnTo>
                      <a:pt x="1163" y="177"/>
                    </a:lnTo>
                    <a:lnTo>
                      <a:pt x="1163" y="237"/>
                    </a:lnTo>
                    <a:lnTo>
                      <a:pt x="1200" y="237"/>
                    </a:lnTo>
                    <a:lnTo>
                      <a:pt x="1200" y="267"/>
                    </a:lnTo>
                    <a:lnTo>
                      <a:pt x="1259" y="267"/>
                    </a:lnTo>
                    <a:lnTo>
                      <a:pt x="1259" y="299"/>
                    </a:lnTo>
                    <a:lnTo>
                      <a:pt x="1293" y="299"/>
                    </a:lnTo>
                    <a:lnTo>
                      <a:pt x="1293" y="350"/>
                    </a:lnTo>
                    <a:lnTo>
                      <a:pt x="1893" y="350"/>
                    </a:lnTo>
                    <a:lnTo>
                      <a:pt x="1893" y="377"/>
                    </a:lnTo>
                    <a:lnTo>
                      <a:pt x="2074" y="377"/>
                    </a:lnTo>
                    <a:lnTo>
                      <a:pt x="2074" y="404"/>
                    </a:lnTo>
                    <a:lnTo>
                      <a:pt x="2278" y="404"/>
                    </a:lnTo>
                    <a:lnTo>
                      <a:pt x="2278" y="427"/>
                    </a:lnTo>
                    <a:lnTo>
                      <a:pt x="2304" y="427"/>
                    </a:lnTo>
                    <a:lnTo>
                      <a:pt x="2304" y="459"/>
                    </a:lnTo>
                    <a:lnTo>
                      <a:pt x="2369" y="459"/>
                    </a:lnTo>
                    <a:lnTo>
                      <a:pt x="2369" y="483"/>
                    </a:lnTo>
                    <a:lnTo>
                      <a:pt x="2518" y="483"/>
                    </a:lnTo>
                    <a:lnTo>
                      <a:pt x="2518" y="520"/>
                    </a:lnTo>
                    <a:lnTo>
                      <a:pt x="2794" y="520"/>
                    </a:lnTo>
                    <a:lnTo>
                      <a:pt x="2794" y="538"/>
                    </a:lnTo>
                    <a:lnTo>
                      <a:pt x="2927" y="538"/>
                    </a:lnTo>
                    <a:lnTo>
                      <a:pt x="2927" y="571"/>
                    </a:lnTo>
                    <a:lnTo>
                      <a:pt x="2999" y="571"/>
                    </a:lnTo>
                    <a:lnTo>
                      <a:pt x="2999" y="602"/>
                    </a:lnTo>
                    <a:lnTo>
                      <a:pt x="3162" y="602"/>
                    </a:lnTo>
                    <a:lnTo>
                      <a:pt x="3162" y="631"/>
                    </a:lnTo>
                    <a:lnTo>
                      <a:pt x="3292" y="631"/>
                    </a:lnTo>
                    <a:lnTo>
                      <a:pt x="3292" y="690"/>
                    </a:lnTo>
                    <a:lnTo>
                      <a:pt x="3308" y="690"/>
                    </a:lnTo>
                    <a:lnTo>
                      <a:pt x="3308" y="728"/>
                    </a:lnTo>
                    <a:lnTo>
                      <a:pt x="3428" y="728"/>
                    </a:lnTo>
                    <a:lnTo>
                      <a:pt x="3428" y="750"/>
                    </a:lnTo>
                    <a:lnTo>
                      <a:pt x="3463" y="750"/>
                    </a:lnTo>
                    <a:lnTo>
                      <a:pt x="3463" y="772"/>
                    </a:lnTo>
                    <a:lnTo>
                      <a:pt x="3727" y="772"/>
                    </a:lnTo>
                    <a:lnTo>
                      <a:pt x="3727" y="807"/>
                    </a:lnTo>
                    <a:lnTo>
                      <a:pt x="3806" y="807"/>
                    </a:lnTo>
                    <a:lnTo>
                      <a:pt x="3806" y="834"/>
                    </a:lnTo>
                    <a:lnTo>
                      <a:pt x="4040" y="834"/>
                    </a:lnTo>
                    <a:lnTo>
                      <a:pt x="4040" y="872"/>
                    </a:lnTo>
                    <a:lnTo>
                      <a:pt x="4108" y="872"/>
                    </a:lnTo>
                    <a:lnTo>
                      <a:pt x="4108" y="903"/>
                    </a:lnTo>
                    <a:lnTo>
                      <a:pt x="4133" y="903"/>
                    </a:lnTo>
                    <a:lnTo>
                      <a:pt x="4133" y="929"/>
                    </a:lnTo>
                    <a:lnTo>
                      <a:pt x="4155" y="929"/>
                    </a:lnTo>
                    <a:lnTo>
                      <a:pt x="4155" y="946"/>
                    </a:lnTo>
                    <a:lnTo>
                      <a:pt x="4312" y="946"/>
                    </a:lnTo>
                    <a:lnTo>
                      <a:pt x="4312" y="985"/>
                    </a:lnTo>
                    <a:lnTo>
                      <a:pt x="4408" y="985"/>
                    </a:lnTo>
                    <a:lnTo>
                      <a:pt x="4408" y="1012"/>
                    </a:lnTo>
                    <a:lnTo>
                      <a:pt x="4419" y="1012"/>
                    </a:lnTo>
                    <a:lnTo>
                      <a:pt x="4419" y="1042"/>
                    </a:lnTo>
                    <a:lnTo>
                      <a:pt x="4546" y="1042"/>
                    </a:lnTo>
                    <a:lnTo>
                      <a:pt x="4546" y="1071"/>
                    </a:lnTo>
                    <a:lnTo>
                      <a:pt x="4755" y="1071"/>
                    </a:lnTo>
                    <a:lnTo>
                      <a:pt x="4755" y="1103"/>
                    </a:lnTo>
                    <a:lnTo>
                      <a:pt x="4941" y="1103"/>
                    </a:lnTo>
                    <a:lnTo>
                      <a:pt x="4941" y="1136"/>
                    </a:lnTo>
                    <a:lnTo>
                      <a:pt x="5180" y="1136"/>
                    </a:lnTo>
                    <a:lnTo>
                      <a:pt x="5180" y="1165"/>
                    </a:lnTo>
                    <a:lnTo>
                      <a:pt x="5539" y="1165"/>
                    </a:lnTo>
                    <a:lnTo>
                      <a:pt x="5539" y="1197"/>
                    </a:lnTo>
                    <a:lnTo>
                      <a:pt x="5828" y="1197"/>
                    </a:lnTo>
                    <a:lnTo>
                      <a:pt x="5828" y="1225"/>
                    </a:lnTo>
                    <a:lnTo>
                      <a:pt x="5955" y="1225"/>
                    </a:lnTo>
                    <a:lnTo>
                      <a:pt x="5955" y="1256"/>
                    </a:lnTo>
                    <a:lnTo>
                      <a:pt x="6159" y="1256"/>
                    </a:lnTo>
                    <a:lnTo>
                      <a:pt x="6159" y="1287"/>
                    </a:lnTo>
                    <a:lnTo>
                      <a:pt x="6310" y="1287"/>
                    </a:lnTo>
                    <a:lnTo>
                      <a:pt x="6310" y="1324"/>
                    </a:lnTo>
                    <a:lnTo>
                      <a:pt x="6324" y="1324"/>
                    </a:lnTo>
                    <a:lnTo>
                      <a:pt x="6324" y="1379"/>
                    </a:lnTo>
                    <a:lnTo>
                      <a:pt x="6355" y="1379"/>
                    </a:lnTo>
                    <a:lnTo>
                      <a:pt x="6355" y="1407"/>
                    </a:lnTo>
                    <a:lnTo>
                      <a:pt x="6466" y="1407"/>
                    </a:lnTo>
                    <a:lnTo>
                      <a:pt x="6466" y="1446"/>
                    </a:lnTo>
                    <a:lnTo>
                      <a:pt x="6523" y="1446"/>
                    </a:lnTo>
                    <a:lnTo>
                      <a:pt x="6523" y="1473"/>
                    </a:lnTo>
                    <a:lnTo>
                      <a:pt x="6783" y="1473"/>
                    </a:lnTo>
                    <a:lnTo>
                      <a:pt x="6783" y="1504"/>
                    </a:lnTo>
                    <a:lnTo>
                      <a:pt x="7064" y="1504"/>
                    </a:lnTo>
                    <a:lnTo>
                      <a:pt x="7064" y="1553"/>
                    </a:lnTo>
                    <a:lnTo>
                      <a:pt x="7218" y="1553"/>
                    </a:lnTo>
                    <a:lnTo>
                      <a:pt x="7218" y="1588"/>
                    </a:lnTo>
                    <a:lnTo>
                      <a:pt x="7290" y="1588"/>
                    </a:lnTo>
                    <a:lnTo>
                      <a:pt x="7290" y="1617"/>
                    </a:lnTo>
                    <a:lnTo>
                      <a:pt x="7346" y="1617"/>
                    </a:lnTo>
                    <a:lnTo>
                      <a:pt x="7346" y="1651"/>
                    </a:lnTo>
                    <a:lnTo>
                      <a:pt x="7374" y="1651"/>
                    </a:lnTo>
                    <a:lnTo>
                      <a:pt x="7374" y="1674"/>
                    </a:lnTo>
                    <a:lnTo>
                      <a:pt x="7649" y="1674"/>
                    </a:lnTo>
                    <a:lnTo>
                      <a:pt x="7649" y="1711"/>
                    </a:lnTo>
                    <a:lnTo>
                      <a:pt x="7726" y="1711"/>
                    </a:lnTo>
                    <a:lnTo>
                      <a:pt x="7726" y="1741"/>
                    </a:lnTo>
                    <a:lnTo>
                      <a:pt x="7858" y="1741"/>
                    </a:lnTo>
                    <a:lnTo>
                      <a:pt x="7858" y="1774"/>
                    </a:lnTo>
                    <a:lnTo>
                      <a:pt x="8131" y="1774"/>
                    </a:lnTo>
                    <a:lnTo>
                      <a:pt x="8131" y="1828"/>
                    </a:lnTo>
                    <a:lnTo>
                      <a:pt x="8228" y="1828"/>
                    </a:lnTo>
                    <a:lnTo>
                      <a:pt x="8228" y="1868"/>
                    </a:lnTo>
                    <a:lnTo>
                      <a:pt x="8321" y="1868"/>
                    </a:lnTo>
                    <a:lnTo>
                      <a:pt x="8321" y="1893"/>
                    </a:lnTo>
                    <a:lnTo>
                      <a:pt x="8459" y="1893"/>
                    </a:lnTo>
                    <a:lnTo>
                      <a:pt x="8459" y="1925"/>
                    </a:lnTo>
                    <a:lnTo>
                      <a:pt x="8845" y="1925"/>
                    </a:lnTo>
                    <a:lnTo>
                      <a:pt x="8845" y="1960"/>
                    </a:lnTo>
                    <a:lnTo>
                      <a:pt x="9222" y="1960"/>
                    </a:lnTo>
                    <a:lnTo>
                      <a:pt x="9222" y="2028"/>
                    </a:lnTo>
                    <a:lnTo>
                      <a:pt x="9384" y="2028"/>
                    </a:lnTo>
                    <a:lnTo>
                      <a:pt x="9384" y="2054"/>
                    </a:lnTo>
                    <a:lnTo>
                      <a:pt x="9434" y="2054"/>
                    </a:lnTo>
                    <a:lnTo>
                      <a:pt x="9434" y="2095"/>
                    </a:lnTo>
                    <a:lnTo>
                      <a:pt x="9855" y="2095"/>
                    </a:lnTo>
                    <a:lnTo>
                      <a:pt x="9855" y="2130"/>
                    </a:lnTo>
                    <a:lnTo>
                      <a:pt x="10263" y="2130"/>
                    </a:lnTo>
                    <a:lnTo>
                      <a:pt x="10263" y="2156"/>
                    </a:lnTo>
                    <a:lnTo>
                      <a:pt x="10406" y="2156"/>
                    </a:lnTo>
                    <a:lnTo>
                      <a:pt x="10406" y="2186"/>
                    </a:lnTo>
                    <a:lnTo>
                      <a:pt x="10898" y="2186"/>
                    </a:lnTo>
                    <a:lnTo>
                      <a:pt x="10898" y="2219"/>
                    </a:lnTo>
                    <a:lnTo>
                      <a:pt x="10967" y="2219"/>
                    </a:lnTo>
                    <a:lnTo>
                      <a:pt x="10967" y="2283"/>
                    </a:lnTo>
                    <a:lnTo>
                      <a:pt x="11028" y="2283"/>
                    </a:lnTo>
                    <a:lnTo>
                      <a:pt x="11028" y="2309"/>
                    </a:lnTo>
                    <a:lnTo>
                      <a:pt x="11116" y="2309"/>
                    </a:lnTo>
                    <a:lnTo>
                      <a:pt x="11116" y="2336"/>
                    </a:lnTo>
                    <a:lnTo>
                      <a:pt x="11179" y="2336"/>
                    </a:lnTo>
                    <a:lnTo>
                      <a:pt x="11179" y="2381"/>
                    </a:lnTo>
                    <a:lnTo>
                      <a:pt x="11332" y="2381"/>
                    </a:lnTo>
                    <a:lnTo>
                      <a:pt x="11332" y="2409"/>
                    </a:lnTo>
                    <a:lnTo>
                      <a:pt x="11550" y="2409"/>
                    </a:lnTo>
                    <a:lnTo>
                      <a:pt x="11550" y="2443"/>
                    </a:lnTo>
                    <a:lnTo>
                      <a:pt x="11623" y="2443"/>
                    </a:lnTo>
                    <a:lnTo>
                      <a:pt x="11623" y="2471"/>
                    </a:lnTo>
                    <a:lnTo>
                      <a:pt x="11848" y="2471"/>
                    </a:lnTo>
                    <a:lnTo>
                      <a:pt x="11848" y="2518"/>
                    </a:lnTo>
                    <a:lnTo>
                      <a:pt x="11855" y="2518"/>
                    </a:lnTo>
                    <a:lnTo>
                      <a:pt x="11855" y="2573"/>
                    </a:lnTo>
                    <a:lnTo>
                      <a:pt x="11919" y="2573"/>
                    </a:lnTo>
                    <a:lnTo>
                      <a:pt x="11919" y="2615"/>
                    </a:lnTo>
                    <a:lnTo>
                      <a:pt x="11946" y="2615"/>
                    </a:lnTo>
                    <a:lnTo>
                      <a:pt x="11946" y="2641"/>
                    </a:lnTo>
                    <a:lnTo>
                      <a:pt x="12001" y="2641"/>
                    </a:lnTo>
                    <a:lnTo>
                      <a:pt x="12001" y="2676"/>
                    </a:lnTo>
                    <a:lnTo>
                      <a:pt x="12129" y="2676"/>
                    </a:lnTo>
                    <a:lnTo>
                      <a:pt x="12129" y="2701"/>
                    </a:lnTo>
                    <a:lnTo>
                      <a:pt x="12156" y="2701"/>
                    </a:lnTo>
                    <a:lnTo>
                      <a:pt x="12156" y="2742"/>
                    </a:lnTo>
                    <a:lnTo>
                      <a:pt x="12455" y="2742"/>
                    </a:lnTo>
                    <a:lnTo>
                      <a:pt x="12455" y="2772"/>
                    </a:lnTo>
                    <a:lnTo>
                      <a:pt x="12467" y="2772"/>
                    </a:lnTo>
                    <a:lnTo>
                      <a:pt x="12467" y="2804"/>
                    </a:lnTo>
                    <a:lnTo>
                      <a:pt x="12782" y="2804"/>
                    </a:lnTo>
                    <a:lnTo>
                      <a:pt x="12782" y="2842"/>
                    </a:lnTo>
                    <a:lnTo>
                      <a:pt x="12806" y="2842"/>
                    </a:lnTo>
                    <a:lnTo>
                      <a:pt x="12806" y="2871"/>
                    </a:lnTo>
                    <a:lnTo>
                      <a:pt x="12950" y="2871"/>
                    </a:lnTo>
                  </a:path>
                </a:pathLst>
              </a:custGeom>
              <a:noFill/>
              <a:ln w="19080" cap="flat">
                <a:solidFill>
                  <a:srgbClr val="02989F"/>
                </a:solidFill>
                <a:prstDash val="solid"/>
                <a:miter/>
              </a:ln>
            </p:spPr>
            <p:txBody>
              <a:bodyPr vert="horz" wrap="none" lIns="9360" tIns="9360" rIns="9360" bIns="936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6" name="Straight Connector 65">
                <a:extLst>
                  <a:ext uri="{FF2B5EF4-FFF2-40B4-BE49-F238E27FC236}">
                    <a16:creationId xmlns:a16="http://schemas.microsoft.com/office/drawing/2014/main" id="{A70077CD-4443-9B68-74AC-AD0EC6521639}"/>
                  </a:ext>
                </a:extLst>
              </p:cNvPr>
              <p:cNvSpPr/>
              <p:nvPr/>
            </p:nvSpPr>
            <p:spPr>
              <a:xfrm flipV="1">
                <a:off x="7232513" y="3097426"/>
                <a:ext cx="0" cy="55436"/>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7" name="Straight Connector 66">
                <a:extLst>
                  <a:ext uri="{FF2B5EF4-FFF2-40B4-BE49-F238E27FC236}">
                    <a16:creationId xmlns:a16="http://schemas.microsoft.com/office/drawing/2014/main" id="{45384B33-6F07-EB97-8D2D-6BEADAD2E083}"/>
                  </a:ext>
                </a:extLst>
              </p:cNvPr>
              <p:cNvSpPr/>
              <p:nvPr/>
            </p:nvSpPr>
            <p:spPr>
              <a:xfrm flipV="1">
                <a:off x="7066193" y="3031676"/>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8" name="Straight Connector 67">
                <a:extLst>
                  <a:ext uri="{FF2B5EF4-FFF2-40B4-BE49-F238E27FC236}">
                    <a16:creationId xmlns:a16="http://schemas.microsoft.com/office/drawing/2014/main" id="{9AF090FD-D276-1D26-6B99-1B3F423FB6DE}"/>
                  </a:ext>
                </a:extLst>
              </p:cNvPr>
              <p:cNvSpPr/>
              <p:nvPr/>
            </p:nvSpPr>
            <p:spPr>
              <a:xfrm flipV="1">
                <a:off x="7108313" y="3031676"/>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69" name="Straight Connector 68">
                <a:extLst>
                  <a:ext uri="{FF2B5EF4-FFF2-40B4-BE49-F238E27FC236}">
                    <a16:creationId xmlns:a16="http://schemas.microsoft.com/office/drawing/2014/main" id="{A7D068EA-5ACB-8CE2-4EFF-2F1F88D0A719}"/>
                  </a:ext>
                </a:extLst>
              </p:cNvPr>
              <p:cNvSpPr/>
              <p:nvPr/>
            </p:nvSpPr>
            <p:spPr>
              <a:xfrm flipV="1">
                <a:off x="7157273" y="3031676"/>
                <a:ext cx="0" cy="55114"/>
              </a:xfrm>
              <a:prstGeom prst="line">
                <a:avLst/>
              </a:prstGeom>
              <a:noFill/>
              <a:ln w="15840" cap="flat">
                <a:solidFill>
                  <a:srgbClr val="02989F"/>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1" name="Freeform 75">
                <a:extLst>
                  <a:ext uri="{FF2B5EF4-FFF2-40B4-BE49-F238E27FC236}">
                    <a16:creationId xmlns:a16="http://schemas.microsoft.com/office/drawing/2014/main" id="{18FF36ED-15B2-80F1-7261-689156585353}"/>
                  </a:ext>
                </a:extLst>
              </p:cNvPr>
              <p:cNvSpPr/>
              <p:nvPr/>
            </p:nvSpPr>
            <p:spPr>
              <a:xfrm>
                <a:off x="6763793" y="3012327"/>
                <a:ext cx="4661640" cy="1022016"/>
              </a:xfrm>
              <a:custGeom>
                <a:avLst/>
                <a:gdLst/>
                <a:ahLst/>
                <a:cxnLst>
                  <a:cxn ang="3cd4">
                    <a:pos x="hc" y="t"/>
                  </a:cxn>
                  <a:cxn ang="cd2">
                    <a:pos x="l" y="vc"/>
                  </a:cxn>
                  <a:cxn ang="cd4">
                    <a:pos x="hc" y="b"/>
                  </a:cxn>
                  <a:cxn ang="0">
                    <a:pos x="r" y="vc"/>
                  </a:cxn>
                </a:cxnLst>
                <a:rect l="l" t="t" r="r" b="b"/>
                <a:pathLst>
                  <a:path w="12950" h="3172" fill="none">
                    <a:moveTo>
                      <a:pt x="12950" y="3172"/>
                    </a:moveTo>
                    <a:lnTo>
                      <a:pt x="12848" y="3172"/>
                    </a:lnTo>
                    <a:lnTo>
                      <a:pt x="12848" y="3027"/>
                    </a:lnTo>
                    <a:lnTo>
                      <a:pt x="12306" y="3027"/>
                    </a:lnTo>
                    <a:lnTo>
                      <a:pt x="12306" y="2895"/>
                    </a:lnTo>
                    <a:lnTo>
                      <a:pt x="10333" y="2895"/>
                    </a:lnTo>
                    <a:lnTo>
                      <a:pt x="10333" y="2782"/>
                    </a:lnTo>
                    <a:lnTo>
                      <a:pt x="9798" y="2782"/>
                    </a:lnTo>
                    <a:lnTo>
                      <a:pt x="9798" y="2669"/>
                    </a:lnTo>
                    <a:lnTo>
                      <a:pt x="9608" y="2669"/>
                    </a:lnTo>
                    <a:lnTo>
                      <a:pt x="9608" y="2553"/>
                    </a:lnTo>
                    <a:lnTo>
                      <a:pt x="9516" y="2553"/>
                    </a:lnTo>
                    <a:lnTo>
                      <a:pt x="9516" y="2442"/>
                    </a:lnTo>
                    <a:lnTo>
                      <a:pt x="8926" y="2442"/>
                    </a:lnTo>
                    <a:lnTo>
                      <a:pt x="8926" y="2333"/>
                    </a:lnTo>
                    <a:lnTo>
                      <a:pt x="8863" y="2333"/>
                    </a:lnTo>
                    <a:lnTo>
                      <a:pt x="8863" y="2221"/>
                    </a:lnTo>
                    <a:lnTo>
                      <a:pt x="8168" y="2221"/>
                    </a:lnTo>
                    <a:lnTo>
                      <a:pt x="8168" y="2113"/>
                    </a:lnTo>
                    <a:lnTo>
                      <a:pt x="7497" y="2113"/>
                    </a:lnTo>
                    <a:lnTo>
                      <a:pt x="7497" y="2018"/>
                    </a:lnTo>
                    <a:lnTo>
                      <a:pt x="7423" y="2018"/>
                    </a:lnTo>
                    <a:lnTo>
                      <a:pt x="7423" y="1906"/>
                    </a:lnTo>
                    <a:lnTo>
                      <a:pt x="6379" y="1906"/>
                    </a:lnTo>
                    <a:lnTo>
                      <a:pt x="6379" y="1808"/>
                    </a:lnTo>
                    <a:lnTo>
                      <a:pt x="6063" y="1808"/>
                    </a:lnTo>
                    <a:lnTo>
                      <a:pt x="6063" y="1708"/>
                    </a:lnTo>
                    <a:lnTo>
                      <a:pt x="6002" y="1708"/>
                    </a:lnTo>
                    <a:lnTo>
                      <a:pt x="6002" y="1604"/>
                    </a:lnTo>
                    <a:lnTo>
                      <a:pt x="5611" y="1604"/>
                    </a:lnTo>
                    <a:lnTo>
                      <a:pt x="5611" y="1522"/>
                    </a:lnTo>
                    <a:lnTo>
                      <a:pt x="5536" y="1522"/>
                    </a:lnTo>
                    <a:lnTo>
                      <a:pt x="5536" y="1405"/>
                    </a:lnTo>
                    <a:lnTo>
                      <a:pt x="5153" y="1405"/>
                    </a:lnTo>
                    <a:lnTo>
                      <a:pt x="5153" y="1217"/>
                    </a:lnTo>
                    <a:lnTo>
                      <a:pt x="4782" y="1217"/>
                    </a:lnTo>
                    <a:lnTo>
                      <a:pt x="4782" y="1124"/>
                    </a:lnTo>
                    <a:lnTo>
                      <a:pt x="4337" y="1124"/>
                    </a:lnTo>
                    <a:lnTo>
                      <a:pt x="4337" y="1020"/>
                    </a:lnTo>
                    <a:lnTo>
                      <a:pt x="4116" y="1020"/>
                    </a:lnTo>
                    <a:lnTo>
                      <a:pt x="4116" y="926"/>
                    </a:lnTo>
                    <a:lnTo>
                      <a:pt x="3693" y="926"/>
                    </a:lnTo>
                    <a:lnTo>
                      <a:pt x="3693" y="821"/>
                    </a:lnTo>
                    <a:lnTo>
                      <a:pt x="3318" y="821"/>
                    </a:lnTo>
                    <a:lnTo>
                      <a:pt x="3318" y="728"/>
                    </a:lnTo>
                    <a:lnTo>
                      <a:pt x="2832" y="728"/>
                    </a:lnTo>
                    <a:lnTo>
                      <a:pt x="2832" y="640"/>
                    </a:lnTo>
                    <a:lnTo>
                      <a:pt x="2301" y="640"/>
                    </a:lnTo>
                    <a:lnTo>
                      <a:pt x="2301" y="530"/>
                    </a:lnTo>
                    <a:lnTo>
                      <a:pt x="2279" y="530"/>
                    </a:lnTo>
                    <a:lnTo>
                      <a:pt x="2279" y="445"/>
                    </a:lnTo>
                    <a:lnTo>
                      <a:pt x="2036" y="445"/>
                    </a:lnTo>
                    <a:lnTo>
                      <a:pt x="2036" y="350"/>
                    </a:lnTo>
                    <a:lnTo>
                      <a:pt x="1847" y="350"/>
                    </a:lnTo>
                    <a:lnTo>
                      <a:pt x="1847" y="268"/>
                    </a:lnTo>
                    <a:lnTo>
                      <a:pt x="1341" y="268"/>
                    </a:lnTo>
                    <a:lnTo>
                      <a:pt x="1341" y="177"/>
                    </a:lnTo>
                    <a:lnTo>
                      <a:pt x="1038" y="177"/>
                    </a:lnTo>
                    <a:lnTo>
                      <a:pt x="1038" y="80"/>
                    </a:lnTo>
                    <a:lnTo>
                      <a:pt x="471" y="80"/>
                    </a:lnTo>
                    <a:lnTo>
                      <a:pt x="471" y="53"/>
                    </a:lnTo>
                    <a:lnTo>
                      <a:pt x="232" y="53"/>
                    </a:lnTo>
                    <a:lnTo>
                      <a:pt x="232" y="32"/>
                    </a:lnTo>
                    <a:lnTo>
                      <a:pt x="192" y="32"/>
                    </a:lnTo>
                    <a:lnTo>
                      <a:pt x="192" y="0"/>
                    </a:lnTo>
                    <a:lnTo>
                      <a:pt x="0" y="0"/>
                    </a:lnTo>
                  </a:path>
                </a:pathLst>
              </a:custGeom>
              <a:noFill/>
              <a:ln w="19080" cap="flat">
                <a:solidFill>
                  <a:schemeClr val="accent4"/>
                </a:solidFill>
                <a:prstDash val="solid"/>
                <a:miter/>
              </a:ln>
            </p:spPr>
            <p:txBody>
              <a:bodyPr vert="horz" wrap="none" lIns="9360" tIns="9360" rIns="9360" bIns="936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2" name="Straight Connector 71">
                <a:extLst>
                  <a:ext uri="{FF2B5EF4-FFF2-40B4-BE49-F238E27FC236}">
                    <a16:creationId xmlns:a16="http://schemas.microsoft.com/office/drawing/2014/main" id="{23638385-C2A8-A336-9D0C-1631B4B92A76}"/>
                  </a:ext>
                </a:extLst>
              </p:cNvPr>
              <p:cNvSpPr/>
              <p:nvPr/>
            </p:nvSpPr>
            <p:spPr>
              <a:xfrm flipV="1">
                <a:off x="11422913" y="4006947"/>
                <a:ext cx="0" cy="55435"/>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3" name="Straight Connector 72">
                <a:extLst>
                  <a:ext uri="{FF2B5EF4-FFF2-40B4-BE49-F238E27FC236}">
                    <a16:creationId xmlns:a16="http://schemas.microsoft.com/office/drawing/2014/main" id="{1C1935F7-8CE4-A7D4-9774-A20782776AB3}"/>
                  </a:ext>
                </a:extLst>
              </p:cNvPr>
              <p:cNvSpPr/>
              <p:nvPr/>
            </p:nvSpPr>
            <p:spPr>
              <a:xfrm flipV="1">
                <a:off x="11333273" y="3960213"/>
                <a:ext cx="0" cy="55437"/>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4" name="Straight Connector 73">
                <a:extLst>
                  <a:ext uri="{FF2B5EF4-FFF2-40B4-BE49-F238E27FC236}">
                    <a16:creationId xmlns:a16="http://schemas.microsoft.com/office/drawing/2014/main" id="{CFA753EB-1231-5835-2473-BD93E1172E1E}"/>
                  </a:ext>
                </a:extLst>
              </p:cNvPr>
              <p:cNvSpPr/>
              <p:nvPr/>
            </p:nvSpPr>
            <p:spPr>
              <a:xfrm flipV="1">
                <a:off x="11260553" y="3960213"/>
                <a:ext cx="0" cy="55437"/>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5" name="Straight Connector 74">
                <a:extLst>
                  <a:ext uri="{FF2B5EF4-FFF2-40B4-BE49-F238E27FC236}">
                    <a16:creationId xmlns:a16="http://schemas.microsoft.com/office/drawing/2014/main" id="{638F6018-20C3-4BD5-51ED-ECAACE894440}"/>
                  </a:ext>
                </a:extLst>
              </p:cNvPr>
              <p:cNvSpPr/>
              <p:nvPr/>
            </p:nvSpPr>
            <p:spPr>
              <a:xfrm flipV="1">
                <a:off x="10887953" y="3917025"/>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6" name="Straight Connector 75">
                <a:extLst>
                  <a:ext uri="{FF2B5EF4-FFF2-40B4-BE49-F238E27FC236}">
                    <a16:creationId xmlns:a16="http://schemas.microsoft.com/office/drawing/2014/main" id="{BF2122FC-793C-6287-114B-AB551A97DE27}"/>
                  </a:ext>
                </a:extLst>
              </p:cNvPr>
              <p:cNvSpPr/>
              <p:nvPr/>
            </p:nvSpPr>
            <p:spPr>
              <a:xfrm flipV="1">
                <a:off x="10676273" y="3917025"/>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7" name="Straight Connector 76">
                <a:extLst>
                  <a:ext uri="{FF2B5EF4-FFF2-40B4-BE49-F238E27FC236}">
                    <a16:creationId xmlns:a16="http://schemas.microsoft.com/office/drawing/2014/main" id="{17C5C65E-470E-9BD2-3712-FFAE58FA139D}"/>
                  </a:ext>
                </a:extLst>
              </p:cNvPr>
              <p:cNvSpPr/>
              <p:nvPr/>
            </p:nvSpPr>
            <p:spPr>
              <a:xfrm flipV="1">
                <a:off x="10331752" y="3880604"/>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8" name="Straight Connector 77">
                <a:extLst>
                  <a:ext uri="{FF2B5EF4-FFF2-40B4-BE49-F238E27FC236}">
                    <a16:creationId xmlns:a16="http://schemas.microsoft.com/office/drawing/2014/main" id="{A4EC207A-321C-CC58-D9DB-59643AF1FEE6}"/>
                  </a:ext>
                </a:extLst>
              </p:cNvPr>
              <p:cNvSpPr/>
              <p:nvPr/>
            </p:nvSpPr>
            <p:spPr>
              <a:xfrm flipV="1">
                <a:off x="10062833" y="3771990"/>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79" name="Straight Connector 78">
                <a:extLst>
                  <a:ext uri="{FF2B5EF4-FFF2-40B4-BE49-F238E27FC236}">
                    <a16:creationId xmlns:a16="http://schemas.microsoft.com/office/drawing/2014/main" id="{2DAD6DE6-5F1E-F865-37D6-55FD014FA22D}"/>
                  </a:ext>
                </a:extLst>
              </p:cNvPr>
              <p:cNvSpPr/>
              <p:nvPr/>
            </p:nvSpPr>
            <p:spPr>
              <a:xfrm flipV="1">
                <a:off x="9779873" y="3700117"/>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0" name="Straight Connector 79">
                <a:extLst>
                  <a:ext uri="{FF2B5EF4-FFF2-40B4-BE49-F238E27FC236}">
                    <a16:creationId xmlns:a16="http://schemas.microsoft.com/office/drawing/2014/main" id="{64A44AF1-2753-D401-8028-B40808F8B9DF}"/>
                  </a:ext>
                </a:extLst>
              </p:cNvPr>
              <p:cNvSpPr/>
              <p:nvPr/>
            </p:nvSpPr>
            <p:spPr>
              <a:xfrm flipV="1">
                <a:off x="9445072" y="3635011"/>
                <a:ext cx="0" cy="55114"/>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1" name="Straight Connector 80">
                <a:extLst>
                  <a:ext uri="{FF2B5EF4-FFF2-40B4-BE49-F238E27FC236}">
                    <a16:creationId xmlns:a16="http://schemas.microsoft.com/office/drawing/2014/main" id="{CAB4A195-8B1F-6154-4B08-8A6EA7D77041}"/>
                  </a:ext>
                </a:extLst>
              </p:cNvPr>
              <p:cNvSpPr/>
              <p:nvPr/>
            </p:nvSpPr>
            <p:spPr>
              <a:xfrm flipV="1">
                <a:off x="9269033" y="3599237"/>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2" name="Straight Connector 81">
                <a:extLst>
                  <a:ext uri="{FF2B5EF4-FFF2-40B4-BE49-F238E27FC236}">
                    <a16:creationId xmlns:a16="http://schemas.microsoft.com/office/drawing/2014/main" id="{6A70CF25-F6EF-BE4B-7816-5013ABBE874E}"/>
                  </a:ext>
                </a:extLst>
              </p:cNvPr>
              <p:cNvSpPr/>
              <p:nvPr/>
            </p:nvSpPr>
            <p:spPr>
              <a:xfrm flipV="1">
                <a:off x="9086873" y="3599237"/>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3" name="Straight Connector 82">
                <a:extLst>
                  <a:ext uri="{FF2B5EF4-FFF2-40B4-BE49-F238E27FC236}">
                    <a16:creationId xmlns:a16="http://schemas.microsoft.com/office/drawing/2014/main" id="{28714EDF-8126-BB2C-906C-10803CB04B54}"/>
                  </a:ext>
                </a:extLst>
              </p:cNvPr>
              <p:cNvSpPr/>
              <p:nvPr/>
            </p:nvSpPr>
            <p:spPr>
              <a:xfrm flipV="1">
                <a:off x="7951073" y="3219244"/>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4" name="Straight Connector 83">
                <a:extLst>
                  <a:ext uri="{FF2B5EF4-FFF2-40B4-BE49-F238E27FC236}">
                    <a16:creationId xmlns:a16="http://schemas.microsoft.com/office/drawing/2014/main" id="{F3AC2B6B-23A6-9EE2-D305-CD95E980BAFF}"/>
                  </a:ext>
                </a:extLst>
              </p:cNvPr>
              <p:cNvSpPr/>
              <p:nvPr/>
            </p:nvSpPr>
            <p:spPr>
              <a:xfrm flipV="1">
                <a:off x="7651552" y="3190559"/>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5" name="Straight Connector 84">
                <a:extLst>
                  <a:ext uri="{FF2B5EF4-FFF2-40B4-BE49-F238E27FC236}">
                    <a16:creationId xmlns:a16="http://schemas.microsoft.com/office/drawing/2014/main" id="{6E8D0A26-3802-3D8F-C0CE-07C768484C80}"/>
                  </a:ext>
                </a:extLst>
              </p:cNvPr>
              <p:cNvSpPr/>
              <p:nvPr/>
            </p:nvSpPr>
            <p:spPr>
              <a:xfrm flipV="1">
                <a:off x="7551833" y="3127711"/>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6" name="Straight Connector 85">
                <a:extLst>
                  <a:ext uri="{FF2B5EF4-FFF2-40B4-BE49-F238E27FC236}">
                    <a16:creationId xmlns:a16="http://schemas.microsoft.com/office/drawing/2014/main" id="{E0D6042C-AD01-6B86-B044-70D9A75FE848}"/>
                  </a:ext>
                </a:extLst>
              </p:cNvPr>
              <p:cNvSpPr/>
              <p:nvPr/>
            </p:nvSpPr>
            <p:spPr>
              <a:xfrm flipV="1">
                <a:off x="7526273" y="3127711"/>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7" name="Straight Connector 86">
                <a:extLst>
                  <a:ext uri="{FF2B5EF4-FFF2-40B4-BE49-F238E27FC236}">
                    <a16:creationId xmlns:a16="http://schemas.microsoft.com/office/drawing/2014/main" id="{39F1D120-F298-170C-43A8-AAFBD92484F2}"/>
                  </a:ext>
                </a:extLst>
              </p:cNvPr>
              <p:cNvSpPr/>
              <p:nvPr/>
            </p:nvSpPr>
            <p:spPr>
              <a:xfrm flipV="1">
                <a:off x="7494593" y="3097414"/>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8" name="Straight Connector 87">
                <a:extLst>
                  <a:ext uri="{FF2B5EF4-FFF2-40B4-BE49-F238E27FC236}">
                    <a16:creationId xmlns:a16="http://schemas.microsoft.com/office/drawing/2014/main" id="{9F4CF5AB-9AB1-375D-76B2-96EE7EF5AE3F}"/>
                  </a:ext>
                </a:extLst>
              </p:cNvPr>
              <p:cNvSpPr/>
              <p:nvPr/>
            </p:nvSpPr>
            <p:spPr>
              <a:xfrm flipV="1">
                <a:off x="7315313" y="3070663"/>
                <a:ext cx="0" cy="55113"/>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89" name="Straight Connector 88">
                <a:extLst>
                  <a:ext uri="{FF2B5EF4-FFF2-40B4-BE49-F238E27FC236}">
                    <a16:creationId xmlns:a16="http://schemas.microsoft.com/office/drawing/2014/main" id="{70444FEC-3B5D-D726-A634-CE9578AC1BE0}"/>
                  </a:ext>
                </a:extLst>
              </p:cNvPr>
              <p:cNvSpPr/>
              <p:nvPr/>
            </p:nvSpPr>
            <p:spPr>
              <a:xfrm flipV="1">
                <a:off x="7102913" y="3010393"/>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0" name="Straight Connector 89">
                <a:extLst>
                  <a:ext uri="{FF2B5EF4-FFF2-40B4-BE49-F238E27FC236}">
                    <a16:creationId xmlns:a16="http://schemas.microsoft.com/office/drawing/2014/main" id="{9DAB41FF-6D92-9018-2C01-8CD58C113F03}"/>
                  </a:ext>
                </a:extLst>
              </p:cNvPr>
              <p:cNvSpPr/>
              <p:nvPr/>
            </p:nvSpPr>
            <p:spPr>
              <a:xfrm flipV="1">
                <a:off x="7183192" y="3041334"/>
                <a:ext cx="0" cy="55436"/>
              </a:xfrm>
              <a:prstGeom prst="line">
                <a:avLst/>
              </a:prstGeom>
              <a:noFill/>
              <a:ln w="15840" cap="flat">
                <a:solidFill>
                  <a:schemeClr val="accent4"/>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2" name="Freeform 95">
                <a:extLst>
                  <a:ext uri="{FF2B5EF4-FFF2-40B4-BE49-F238E27FC236}">
                    <a16:creationId xmlns:a16="http://schemas.microsoft.com/office/drawing/2014/main" id="{491FB00A-E96E-C2C9-7B4C-3595C709877F}"/>
                  </a:ext>
                </a:extLst>
              </p:cNvPr>
              <p:cNvSpPr/>
              <p:nvPr/>
            </p:nvSpPr>
            <p:spPr>
              <a:xfrm>
                <a:off x="6763793" y="3012326"/>
                <a:ext cx="4661640" cy="1141268"/>
              </a:xfrm>
              <a:custGeom>
                <a:avLst/>
                <a:gdLst/>
                <a:ahLst/>
                <a:cxnLst>
                  <a:cxn ang="3cd4">
                    <a:pos x="hc" y="t"/>
                  </a:cxn>
                  <a:cxn ang="cd2">
                    <a:pos x="l" y="vc"/>
                  </a:cxn>
                  <a:cxn ang="cd4">
                    <a:pos x="hc" y="b"/>
                  </a:cxn>
                  <a:cxn ang="0">
                    <a:pos x="r" y="vc"/>
                  </a:cxn>
                </a:cxnLst>
                <a:rect l="l" t="t" r="r" b="b"/>
                <a:pathLst>
                  <a:path w="12950" h="3542" fill="none">
                    <a:moveTo>
                      <a:pt x="0" y="0"/>
                    </a:moveTo>
                    <a:lnTo>
                      <a:pt x="192" y="0"/>
                    </a:lnTo>
                    <a:lnTo>
                      <a:pt x="192" y="32"/>
                    </a:lnTo>
                    <a:lnTo>
                      <a:pt x="471" y="32"/>
                    </a:lnTo>
                    <a:lnTo>
                      <a:pt x="471" y="80"/>
                    </a:lnTo>
                    <a:lnTo>
                      <a:pt x="602" y="80"/>
                    </a:lnTo>
                    <a:lnTo>
                      <a:pt x="602" y="97"/>
                    </a:lnTo>
                    <a:lnTo>
                      <a:pt x="667" y="97"/>
                    </a:lnTo>
                    <a:lnTo>
                      <a:pt x="667" y="146"/>
                    </a:lnTo>
                    <a:lnTo>
                      <a:pt x="1097" y="146"/>
                    </a:lnTo>
                    <a:lnTo>
                      <a:pt x="1097" y="163"/>
                    </a:lnTo>
                    <a:lnTo>
                      <a:pt x="1131" y="163"/>
                    </a:lnTo>
                    <a:lnTo>
                      <a:pt x="1131" y="188"/>
                    </a:lnTo>
                    <a:lnTo>
                      <a:pt x="1170" y="188"/>
                    </a:lnTo>
                    <a:lnTo>
                      <a:pt x="1170" y="213"/>
                    </a:lnTo>
                    <a:lnTo>
                      <a:pt x="1244" y="213"/>
                    </a:lnTo>
                    <a:lnTo>
                      <a:pt x="1244" y="260"/>
                    </a:lnTo>
                    <a:lnTo>
                      <a:pt x="1277" y="260"/>
                    </a:lnTo>
                    <a:lnTo>
                      <a:pt x="1277" y="305"/>
                    </a:lnTo>
                    <a:lnTo>
                      <a:pt x="1347" y="305"/>
                    </a:lnTo>
                    <a:lnTo>
                      <a:pt x="1347" y="332"/>
                    </a:lnTo>
                    <a:lnTo>
                      <a:pt x="1411" y="332"/>
                    </a:lnTo>
                    <a:lnTo>
                      <a:pt x="1411" y="373"/>
                    </a:lnTo>
                    <a:lnTo>
                      <a:pt x="1465" y="373"/>
                    </a:lnTo>
                    <a:lnTo>
                      <a:pt x="1465" y="402"/>
                    </a:lnTo>
                    <a:lnTo>
                      <a:pt x="1483" y="402"/>
                    </a:lnTo>
                    <a:lnTo>
                      <a:pt x="1483" y="441"/>
                    </a:lnTo>
                    <a:lnTo>
                      <a:pt x="1835" y="441"/>
                    </a:lnTo>
                    <a:lnTo>
                      <a:pt x="1835" y="486"/>
                    </a:lnTo>
                    <a:lnTo>
                      <a:pt x="1854" y="486"/>
                    </a:lnTo>
                    <a:lnTo>
                      <a:pt x="1854" y="526"/>
                    </a:lnTo>
                    <a:lnTo>
                      <a:pt x="1912" y="526"/>
                    </a:lnTo>
                    <a:lnTo>
                      <a:pt x="1912" y="568"/>
                    </a:lnTo>
                    <a:lnTo>
                      <a:pt x="1937" y="568"/>
                    </a:lnTo>
                    <a:lnTo>
                      <a:pt x="1937" y="604"/>
                    </a:lnTo>
                    <a:lnTo>
                      <a:pt x="1995" y="604"/>
                    </a:lnTo>
                    <a:lnTo>
                      <a:pt x="1995" y="647"/>
                    </a:lnTo>
                    <a:lnTo>
                      <a:pt x="2144" y="647"/>
                    </a:lnTo>
                    <a:lnTo>
                      <a:pt x="2144" y="684"/>
                    </a:lnTo>
                    <a:lnTo>
                      <a:pt x="2249" y="684"/>
                    </a:lnTo>
                    <a:lnTo>
                      <a:pt x="2249" y="725"/>
                    </a:lnTo>
                    <a:lnTo>
                      <a:pt x="2332" y="725"/>
                    </a:lnTo>
                    <a:lnTo>
                      <a:pt x="2332" y="779"/>
                    </a:lnTo>
                    <a:lnTo>
                      <a:pt x="2346" y="779"/>
                    </a:lnTo>
                    <a:lnTo>
                      <a:pt x="2346" y="804"/>
                    </a:lnTo>
                    <a:lnTo>
                      <a:pt x="2376" y="804"/>
                    </a:lnTo>
                    <a:lnTo>
                      <a:pt x="2376" y="838"/>
                    </a:lnTo>
                    <a:lnTo>
                      <a:pt x="2585" y="838"/>
                    </a:lnTo>
                    <a:lnTo>
                      <a:pt x="2585" y="891"/>
                    </a:lnTo>
                    <a:lnTo>
                      <a:pt x="2632" y="891"/>
                    </a:lnTo>
                    <a:lnTo>
                      <a:pt x="2632" y="936"/>
                    </a:lnTo>
                    <a:lnTo>
                      <a:pt x="2653" y="936"/>
                    </a:lnTo>
                    <a:lnTo>
                      <a:pt x="2653" y="1001"/>
                    </a:lnTo>
                    <a:lnTo>
                      <a:pt x="2804" y="1001"/>
                    </a:lnTo>
                    <a:lnTo>
                      <a:pt x="2804" y="1042"/>
                    </a:lnTo>
                    <a:lnTo>
                      <a:pt x="2959" y="1042"/>
                    </a:lnTo>
                    <a:lnTo>
                      <a:pt x="2959" y="1081"/>
                    </a:lnTo>
                    <a:lnTo>
                      <a:pt x="3023" y="1081"/>
                    </a:lnTo>
                    <a:lnTo>
                      <a:pt x="3023" y="1121"/>
                    </a:lnTo>
                    <a:lnTo>
                      <a:pt x="3040" y="1121"/>
                    </a:lnTo>
                    <a:lnTo>
                      <a:pt x="3040" y="1166"/>
                    </a:lnTo>
                    <a:lnTo>
                      <a:pt x="3606" y="1166"/>
                    </a:lnTo>
                    <a:lnTo>
                      <a:pt x="3606" y="1207"/>
                    </a:lnTo>
                    <a:lnTo>
                      <a:pt x="3627" y="1207"/>
                    </a:lnTo>
                    <a:lnTo>
                      <a:pt x="3627" y="1248"/>
                    </a:lnTo>
                    <a:lnTo>
                      <a:pt x="3670" y="1248"/>
                    </a:lnTo>
                    <a:lnTo>
                      <a:pt x="3670" y="1327"/>
                    </a:lnTo>
                    <a:lnTo>
                      <a:pt x="3766" y="1327"/>
                    </a:lnTo>
                    <a:lnTo>
                      <a:pt x="3766" y="1367"/>
                    </a:lnTo>
                    <a:lnTo>
                      <a:pt x="3917" y="1367"/>
                    </a:lnTo>
                    <a:lnTo>
                      <a:pt x="3917" y="1415"/>
                    </a:lnTo>
                    <a:lnTo>
                      <a:pt x="4357" y="1415"/>
                    </a:lnTo>
                    <a:lnTo>
                      <a:pt x="4357" y="1501"/>
                    </a:lnTo>
                    <a:lnTo>
                      <a:pt x="4420" y="1501"/>
                    </a:lnTo>
                    <a:lnTo>
                      <a:pt x="4420" y="1539"/>
                    </a:lnTo>
                    <a:lnTo>
                      <a:pt x="4484" y="1539"/>
                    </a:lnTo>
                    <a:lnTo>
                      <a:pt x="4484" y="1578"/>
                    </a:lnTo>
                    <a:lnTo>
                      <a:pt x="4530" y="1578"/>
                    </a:lnTo>
                    <a:lnTo>
                      <a:pt x="4530" y="1618"/>
                    </a:lnTo>
                    <a:lnTo>
                      <a:pt x="4729" y="1618"/>
                    </a:lnTo>
                    <a:lnTo>
                      <a:pt x="4729" y="1650"/>
                    </a:lnTo>
                    <a:lnTo>
                      <a:pt x="4828" y="1650"/>
                    </a:lnTo>
                    <a:lnTo>
                      <a:pt x="4828" y="1699"/>
                    </a:lnTo>
                    <a:lnTo>
                      <a:pt x="4867" y="1699"/>
                    </a:lnTo>
                    <a:lnTo>
                      <a:pt x="4867" y="1740"/>
                    </a:lnTo>
                    <a:lnTo>
                      <a:pt x="4997" y="1740"/>
                    </a:lnTo>
                    <a:lnTo>
                      <a:pt x="4997" y="1783"/>
                    </a:lnTo>
                    <a:lnTo>
                      <a:pt x="5090" y="1783"/>
                    </a:lnTo>
                    <a:lnTo>
                      <a:pt x="5090" y="1822"/>
                    </a:lnTo>
                    <a:lnTo>
                      <a:pt x="5191" y="1822"/>
                    </a:lnTo>
                    <a:lnTo>
                      <a:pt x="5191" y="1865"/>
                    </a:lnTo>
                    <a:lnTo>
                      <a:pt x="5231" y="1865"/>
                    </a:lnTo>
                    <a:lnTo>
                      <a:pt x="5231" y="1912"/>
                    </a:lnTo>
                    <a:lnTo>
                      <a:pt x="5356" y="1912"/>
                    </a:lnTo>
                    <a:lnTo>
                      <a:pt x="5356" y="1944"/>
                    </a:lnTo>
                    <a:lnTo>
                      <a:pt x="5507" y="1944"/>
                    </a:lnTo>
                    <a:lnTo>
                      <a:pt x="5507" y="1987"/>
                    </a:lnTo>
                    <a:lnTo>
                      <a:pt x="5595" y="1987"/>
                    </a:lnTo>
                    <a:lnTo>
                      <a:pt x="5595" y="2029"/>
                    </a:lnTo>
                    <a:lnTo>
                      <a:pt x="5649" y="2029"/>
                    </a:lnTo>
                    <a:lnTo>
                      <a:pt x="5649" y="2086"/>
                    </a:lnTo>
                    <a:lnTo>
                      <a:pt x="5710" y="2086"/>
                    </a:lnTo>
                    <a:lnTo>
                      <a:pt x="5710" y="2125"/>
                    </a:lnTo>
                    <a:lnTo>
                      <a:pt x="5804" y="2125"/>
                    </a:lnTo>
                    <a:lnTo>
                      <a:pt x="5804" y="2163"/>
                    </a:lnTo>
                    <a:lnTo>
                      <a:pt x="5985" y="2163"/>
                    </a:lnTo>
                    <a:lnTo>
                      <a:pt x="5985" y="2201"/>
                    </a:lnTo>
                    <a:lnTo>
                      <a:pt x="6176" y="2201"/>
                    </a:lnTo>
                    <a:lnTo>
                      <a:pt x="6176" y="2253"/>
                    </a:lnTo>
                    <a:lnTo>
                      <a:pt x="6248" y="2253"/>
                    </a:lnTo>
                    <a:lnTo>
                      <a:pt x="6248" y="2298"/>
                    </a:lnTo>
                    <a:lnTo>
                      <a:pt x="6275" y="2298"/>
                    </a:lnTo>
                    <a:lnTo>
                      <a:pt x="6275" y="2328"/>
                    </a:lnTo>
                    <a:lnTo>
                      <a:pt x="6512" y="2328"/>
                    </a:lnTo>
                    <a:lnTo>
                      <a:pt x="6512" y="2370"/>
                    </a:lnTo>
                    <a:lnTo>
                      <a:pt x="6765" y="2370"/>
                    </a:lnTo>
                    <a:lnTo>
                      <a:pt x="6765" y="2411"/>
                    </a:lnTo>
                    <a:lnTo>
                      <a:pt x="6965" y="2411"/>
                    </a:lnTo>
                    <a:lnTo>
                      <a:pt x="6965" y="2446"/>
                    </a:lnTo>
                    <a:lnTo>
                      <a:pt x="7948" y="2446"/>
                    </a:lnTo>
                    <a:lnTo>
                      <a:pt x="7948" y="2495"/>
                    </a:lnTo>
                    <a:lnTo>
                      <a:pt x="8000" y="2495"/>
                    </a:lnTo>
                    <a:lnTo>
                      <a:pt x="8000" y="2548"/>
                    </a:lnTo>
                    <a:lnTo>
                      <a:pt x="8092" y="2548"/>
                    </a:lnTo>
                    <a:lnTo>
                      <a:pt x="8092" y="2593"/>
                    </a:lnTo>
                    <a:lnTo>
                      <a:pt x="8451" y="2593"/>
                    </a:lnTo>
                    <a:lnTo>
                      <a:pt x="8451" y="2629"/>
                    </a:lnTo>
                    <a:lnTo>
                      <a:pt x="8510" y="2629"/>
                    </a:lnTo>
                    <a:lnTo>
                      <a:pt x="8510" y="2670"/>
                    </a:lnTo>
                    <a:lnTo>
                      <a:pt x="8730" y="2670"/>
                    </a:lnTo>
                    <a:lnTo>
                      <a:pt x="8730" y="2705"/>
                    </a:lnTo>
                    <a:lnTo>
                      <a:pt x="8866" y="2705"/>
                    </a:lnTo>
                    <a:lnTo>
                      <a:pt x="8866" y="2807"/>
                    </a:lnTo>
                    <a:lnTo>
                      <a:pt x="8879" y="2807"/>
                    </a:lnTo>
                    <a:lnTo>
                      <a:pt x="8879" y="2846"/>
                    </a:lnTo>
                    <a:lnTo>
                      <a:pt x="9168" y="2846"/>
                    </a:lnTo>
                    <a:lnTo>
                      <a:pt x="9168" y="2898"/>
                    </a:lnTo>
                    <a:lnTo>
                      <a:pt x="9355" y="2898"/>
                    </a:lnTo>
                    <a:lnTo>
                      <a:pt x="9355" y="2934"/>
                    </a:lnTo>
                    <a:lnTo>
                      <a:pt x="10362" y="2934"/>
                    </a:lnTo>
                    <a:lnTo>
                      <a:pt x="10362" y="2992"/>
                    </a:lnTo>
                    <a:lnTo>
                      <a:pt x="10433" y="2992"/>
                    </a:lnTo>
                    <a:lnTo>
                      <a:pt x="10433" y="3027"/>
                    </a:lnTo>
                    <a:lnTo>
                      <a:pt x="10554" y="3027"/>
                    </a:lnTo>
                    <a:lnTo>
                      <a:pt x="10554" y="3078"/>
                    </a:lnTo>
                    <a:lnTo>
                      <a:pt x="10597" y="3078"/>
                    </a:lnTo>
                    <a:lnTo>
                      <a:pt x="10597" y="3117"/>
                    </a:lnTo>
                    <a:lnTo>
                      <a:pt x="10719" y="3117"/>
                    </a:lnTo>
                    <a:lnTo>
                      <a:pt x="10719" y="3156"/>
                    </a:lnTo>
                    <a:lnTo>
                      <a:pt x="10955" y="3156"/>
                    </a:lnTo>
                    <a:lnTo>
                      <a:pt x="10955" y="3221"/>
                    </a:lnTo>
                    <a:lnTo>
                      <a:pt x="10973" y="3221"/>
                    </a:lnTo>
                    <a:lnTo>
                      <a:pt x="10973" y="3254"/>
                    </a:lnTo>
                    <a:lnTo>
                      <a:pt x="11492" y="3254"/>
                    </a:lnTo>
                    <a:lnTo>
                      <a:pt x="11492" y="3304"/>
                    </a:lnTo>
                    <a:lnTo>
                      <a:pt x="11661" y="3304"/>
                    </a:lnTo>
                    <a:lnTo>
                      <a:pt x="11661" y="3356"/>
                    </a:lnTo>
                    <a:lnTo>
                      <a:pt x="11751" y="3356"/>
                    </a:lnTo>
                    <a:lnTo>
                      <a:pt x="11751" y="3399"/>
                    </a:lnTo>
                    <a:lnTo>
                      <a:pt x="11831" y="3399"/>
                    </a:lnTo>
                    <a:lnTo>
                      <a:pt x="11831" y="3440"/>
                    </a:lnTo>
                    <a:lnTo>
                      <a:pt x="12225" y="3440"/>
                    </a:lnTo>
                    <a:lnTo>
                      <a:pt x="12225" y="3496"/>
                    </a:lnTo>
                    <a:lnTo>
                      <a:pt x="12845" y="3496"/>
                    </a:lnTo>
                    <a:lnTo>
                      <a:pt x="12845" y="3542"/>
                    </a:lnTo>
                    <a:lnTo>
                      <a:pt x="12950" y="3542"/>
                    </a:lnTo>
                  </a:path>
                </a:pathLst>
              </a:custGeom>
              <a:noFill/>
              <a:ln w="19080" cap="flat">
                <a:solidFill>
                  <a:schemeClr val="accent2">
                    <a:lumMod val="60000"/>
                    <a:lumOff val="40000"/>
                  </a:schemeClr>
                </a:solidFill>
                <a:prstDash val="solid"/>
                <a:miter/>
              </a:ln>
            </p:spPr>
            <p:txBody>
              <a:bodyPr vert="horz" wrap="none" lIns="9360" tIns="9360" rIns="9360" bIns="936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3" name="Straight Connector 92">
                <a:extLst>
                  <a:ext uri="{FF2B5EF4-FFF2-40B4-BE49-F238E27FC236}">
                    <a16:creationId xmlns:a16="http://schemas.microsoft.com/office/drawing/2014/main" id="{6788ACF3-E663-4276-441D-69EC0AEF7C7D}"/>
                  </a:ext>
                </a:extLst>
              </p:cNvPr>
              <p:cNvSpPr/>
              <p:nvPr/>
            </p:nvSpPr>
            <p:spPr>
              <a:xfrm flipV="1">
                <a:off x="11428673" y="4125876"/>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4" name="Straight Connector 93">
                <a:extLst>
                  <a:ext uri="{FF2B5EF4-FFF2-40B4-BE49-F238E27FC236}">
                    <a16:creationId xmlns:a16="http://schemas.microsoft.com/office/drawing/2014/main" id="{76D498DB-EB76-37A5-E731-6FDF0073F761}"/>
                  </a:ext>
                </a:extLst>
              </p:cNvPr>
              <p:cNvSpPr/>
              <p:nvPr/>
            </p:nvSpPr>
            <p:spPr>
              <a:xfrm flipV="1">
                <a:off x="11384393" y="4110728"/>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5" name="Straight Connector 94">
                <a:extLst>
                  <a:ext uri="{FF2B5EF4-FFF2-40B4-BE49-F238E27FC236}">
                    <a16:creationId xmlns:a16="http://schemas.microsoft.com/office/drawing/2014/main" id="{6E1140C4-A858-B430-4B7E-50F3D5BE37AA}"/>
                  </a:ext>
                </a:extLst>
              </p:cNvPr>
              <p:cNvSpPr/>
              <p:nvPr/>
            </p:nvSpPr>
            <p:spPr>
              <a:xfrm flipV="1">
                <a:off x="11346593" y="4110728"/>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6" name="Straight Connector 95">
                <a:extLst>
                  <a:ext uri="{FF2B5EF4-FFF2-40B4-BE49-F238E27FC236}">
                    <a16:creationId xmlns:a16="http://schemas.microsoft.com/office/drawing/2014/main" id="{05B1ED01-B517-8227-CA3C-8B5A40738671}"/>
                  </a:ext>
                </a:extLst>
              </p:cNvPr>
              <p:cNvSpPr/>
              <p:nvPr/>
            </p:nvSpPr>
            <p:spPr>
              <a:xfrm flipV="1">
                <a:off x="11317073" y="4110728"/>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7" name="Straight Connector 96">
                <a:extLst>
                  <a:ext uri="{FF2B5EF4-FFF2-40B4-BE49-F238E27FC236}">
                    <a16:creationId xmlns:a16="http://schemas.microsoft.com/office/drawing/2014/main" id="{03F65848-BF6F-A61A-03C3-FBEF3D04E007}"/>
                  </a:ext>
                </a:extLst>
              </p:cNvPr>
              <p:cNvSpPr/>
              <p:nvPr/>
            </p:nvSpPr>
            <p:spPr>
              <a:xfrm flipV="1">
                <a:off x="11170553" y="4110728"/>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8" name="Straight Connector 97">
                <a:extLst>
                  <a:ext uri="{FF2B5EF4-FFF2-40B4-BE49-F238E27FC236}">
                    <a16:creationId xmlns:a16="http://schemas.microsoft.com/office/drawing/2014/main" id="{BA20B209-E06D-6DC7-C22E-986EC846BF21}"/>
                  </a:ext>
                </a:extLst>
              </p:cNvPr>
              <p:cNvSpPr/>
              <p:nvPr/>
            </p:nvSpPr>
            <p:spPr>
              <a:xfrm flipV="1">
                <a:off x="10580513" y="3989221"/>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99" name="Straight Connector 98">
                <a:extLst>
                  <a:ext uri="{FF2B5EF4-FFF2-40B4-BE49-F238E27FC236}">
                    <a16:creationId xmlns:a16="http://schemas.microsoft.com/office/drawing/2014/main" id="{01364D61-A406-C3E4-0E0F-25BD0B8FE5E4}"/>
                  </a:ext>
                </a:extLst>
              </p:cNvPr>
              <p:cNvSpPr/>
              <p:nvPr/>
            </p:nvSpPr>
            <p:spPr>
              <a:xfrm flipV="1">
                <a:off x="10223393" y="3930561"/>
                <a:ext cx="0" cy="55437"/>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0" name="Straight Connector 99">
                <a:extLst>
                  <a:ext uri="{FF2B5EF4-FFF2-40B4-BE49-F238E27FC236}">
                    <a16:creationId xmlns:a16="http://schemas.microsoft.com/office/drawing/2014/main" id="{92D935E5-844B-52A6-3227-954AC0323A70}"/>
                  </a:ext>
                </a:extLst>
              </p:cNvPr>
              <p:cNvSpPr/>
              <p:nvPr/>
            </p:nvSpPr>
            <p:spPr>
              <a:xfrm flipV="1">
                <a:off x="10132313" y="3930561"/>
                <a:ext cx="0" cy="55437"/>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1" name="Straight Connector 100">
                <a:extLst>
                  <a:ext uri="{FF2B5EF4-FFF2-40B4-BE49-F238E27FC236}">
                    <a16:creationId xmlns:a16="http://schemas.microsoft.com/office/drawing/2014/main" id="{2536DB05-C005-EC40-5383-7215B7E59FB4}"/>
                  </a:ext>
                </a:extLst>
              </p:cNvPr>
              <p:cNvSpPr/>
              <p:nvPr/>
            </p:nvSpPr>
            <p:spPr>
              <a:xfrm flipV="1">
                <a:off x="9847192" y="3845474"/>
                <a:ext cx="0" cy="55114"/>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2" name="Straight Connector 101">
                <a:extLst>
                  <a:ext uri="{FF2B5EF4-FFF2-40B4-BE49-F238E27FC236}">
                    <a16:creationId xmlns:a16="http://schemas.microsoft.com/office/drawing/2014/main" id="{0FC7E513-0E53-6178-13E3-88A0F7A64613}"/>
                  </a:ext>
                </a:extLst>
              </p:cNvPr>
              <p:cNvSpPr/>
              <p:nvPr/>
            </p:nvSpPr>
            <p:spPr>
              <a:xfrm flipV="1">
                <a:off x="9811192" y="3831938"/>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3" name="Straight Connector 102">
                <a:extLst>
                  <a:ext uri="{FF2B5EF4-FFF2-40B4-BE49-F238E27FC236}">
                    <a16:creationId xmlns:a16="http://schemas.microsoft.com/office/drawing/2014/main" id="{FDF7D92A-ED0D-603E-7C73-99D5EAD0860A}"/>
                  </a:ext>
                </a:extLst>
              </p:cNvPr>
              <p:cNvSpPr/>
              <p:nvPr/>
            </p:nvSpPr>
            <p:spPr>
              <a:xfrm flipV="1">
                <a:off x="9512393" y="3772957"/>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4" name="Straight Connector 103">
                <a:extLst>
                  <a:ext uri="{FF2B5EF4-FFF2-40B4-BE49-F238E27FC236}">
                    <a16:creationId xmlns:a16="http://schemas.microsoft.com/office/drawing/2014/main" id="{D57FCDA2-122B-24C1-31CA-6905683DD431}"/>
                  </a:ext>
                </a:extLst>
              </p:cNvPr>
              <p:cNvSpPr/>
              <p:nvPr/>
            </p:nvSpPr>
            <p:spPr>
              <a:xfrm flipV="1">
                <a:off x="9476033" y="3772957"/>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5" name="Straight Connector 104">
                <a:extLst>
                  <a:ext uri="{FF2B5EF4-FFF2-40B4-BE49-F238E27FC236}">
                    <a16:creationId xmlns:a16="http://schemas.microsoft.com/office/drawing/2014/main" id="{B9C31DBE-4FEA-5AB0-8263-6F374FD33590}"/>
                  </a:ext>
                </a:extLst>
              </p:cNvPr>
              <p:cNvSpPr/>
              <p:nvPr/>
            </p:nvSpPr>
            <p:spPr>
              <a:xfrm flipV="1">
                <a:off x="8713553" y="3611483"/>
                <a:ext cx="0" cy="55437"/>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6" name="Straight Connector 105">
                <a:extLst>
                  <a:ext uri="{FF2B5EF4-FFF2-40B4-BE49-F238E27FC236}">
                    <a16:creationId xmlns:a16="http://schemas.microsoft.com/office/drawing/2014/main" id="{5ED6CFDE-2C0D-FD00-C898-4136032F428C}"/>
                  </a:ext>
                </a:extLst>
              </p:cNvPr>
              <p:cNvSpPr/>
              <p:nvPr/>
            </p:nvSpPr>
            <p:spPr>
              <a:xfrm flipV="1">
                <a:off x="8356433" y="3480630"/>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7" name="Straight Connector 106">
                <a:extLst>
                  <a:ext uri="{FF2B5EF4-FFF2-40B4-BE49-F238E27FC236}">
                    <a16:creationId xmlns:a16="http://schemas.microsoft.com/office/drawing/2014/main" id="{C32B225F-27F6-9660-CB63-1128A568CF5E}"/>
                  </a:ext>
                </a:extLst>
              </p:cNvPr>
              <p:cNvSpPr/>
              <p:nvPr/>
            </p:nvSpPr>
            <p:spPr>
              <a:xfrm flipV="1">
                <a:off x="7901393" y="3360089"/>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8" name="Straight Connector 107">
                <a:extLst>
                  <a:ext uri="{FF2B5EF4-FFF2-40B4-BE49-F238E27FC236}">
                    <a16:creationId xmlns:a16="http://schemas.microsoft.com/office/drawing/2014/main" id="{AF2AFB3D-F665-1DE8-7876-F97EB2710C2F}"/>
                  </a:ext>
                </a:extLst>
              </p:cNvPr>
              <p:cNvSpPr/>
              <p:nvPr/>
            </p:nvSpPr>
            <p:spPr>
              <a:xfrm flipV="1">
                <a:off x="7848113" y="3332694"/>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09" name="Straight Connector 108">
                <a:extLst>
                  <a:ext uri="{FF2B5EF4-FFF2-40B4-BE49-F238E27FC236}">
                    <a16:creationId xmlns:a16="http://schemas.microsoft.com/office/drawing/2014/main" id="{821C7877-FDAF-B795-5350-47DF6E8E51B6}"/>
                  </a:ext>
                </a:extLst>
              </p:cNvPr>
              <p:cNvSpPr/>
              <p:nvPr/>
            </p:nvSpPr>
            <p:spPr>
              <a:xfrm flipV="1">
                <a:off x="7830472" y="3332694"/>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0" name="Straight Connector 109">
                <a:extLst>
                  <a:ext uri="{FF2B5EF4-FFF2-40B4-BE49-F238E27FC236}">
                    <a16:creationId xmlns:a16="http://schemas.microsoft.com/office/drawing/2014/main" id="{A43A6F8B-5A30-7056-F1E1-A95EE4167B09}"/>
                  </a:ext>
                </a:extLst>
              </p:cNvPr>
              <p:cNvSpPr/>
              <p:nvPr/>
            </p:nvSpPr>
            <p:spPr>
              <a:xfrm flipV="1">
                <a:off x="7512233" y="3193137"/>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1" name="Straight Connector 110">
                <a:extLst>
                  <a:ext uri="{FF2B5EF4-FFF2-40B4-BE49-F238E27FC236}">
                    <a16:creationId xmlns:a16="http://schemas.microsoft.com/office/drawing/2014/main" id="{4D5890A4-495A-74C2-E8B9-88DE555B0AE0}"/>
                  </a:ext>
                </a:extLst>
              </p:cNvPr>
              <p:cNvSpPr/>
              <p:nvPr/>
            </p:nvSpPr>
            <p:spPr>
              <a:xfrm flipV="1">
                <a:off x="7406753" y="3126743"/>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2" name="Straight Connector 111">
                <a:extLst>
                  <a:ext uri="{FF2B5EF4-FFF2-40B4-BE49-F238E27FC236}">
                    <a16:creationId xmlns:a16="http://schemas.microsoft.com/office/drawing/2014/main" id="{D8D90463-72E2-73B5-F8E1-E5C7F12BD235}"/>
                  </a:ext>
                </a:extLst>
              </p:cNvPr>
              <p:cNvSpPr/>
              <p:nvPr/>
            </p:nvSpPr>
            <p:spPr>
              <a:xfrm flipV="1">
                <a:off x="7328632" y="3126743"/>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3" name="Straight Connector 112">
                <a:extLst>
                  <a:ext uri="{FF2B5EF4-FFF2-40B4-BE49-F238E27FC236}">
                    <a16:creationId xmlns:a16="http://schemas.microsoft.com/office/drawing/2014/main" id="{02B72DE9-2A27-CA6D-0431-73CB8521AE22}"/>
                  </a:ext>
                </a:extLst>
              </p:cNvPr>
              <p:cNvSpPr/>
              <p:nvPr/>
            </p:nvSpPr>
            <p:spPr>
              <a:xfrm flipV="1">
                <a:off x="7305233" y="3126743"/>
                <a:ext cx="0" cy="55436"/>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4" name="Straight Connector 113">
                <a:extLst>
                  <a:ext uri="{FF2B5EF4-FFF2-40B4-BE49-F238E27FC236}">
                    <a16:creationId xmlns:a16="http://schemas.microsoft.com/office/drawing/2014/main" id="{834C72AA-CC3C-5EBC-0353-EBB621D6A9DE}"/>
                  </a:ext>
                </a:extLst>
              </p:cNvPr>
              <p:cNvSpPr/>
              <p:nvPr/>
            </p:nvSpPr>
            <p:spPr>
              <a:xfrm flipV="1">
                <a:off x="7571992" y="3205062"/>
                <a:ext cx="0" cy="55113"/>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5" name="Straight Connector 114">
                <a:extLst>
                  <a:ext uri="{FF2B5EF4-FFF2-40B4-BE49-F238E27FC236}">
                    <a16:creationId xmlns:a16="http://schemas.microsoft.com/office/drawing/2014/main" id="{7FA06CE6-7B54-18B0-10BF-2831E8C982D3}"/>
                  </a:ext>
                </a:extLst>
              </p:cNvPr>
              <p:cNvSpPr/>
              <p:nvPr/>
            </p:nvSpPr>
            <p:spPr>
              <a:xfrm flipV="1">
                <a:off x="6805193" y="2984930"/>
                <a:ext cx="0" cy="55114"/>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6" name="Straight Connector 115">
                <a:extLst>
                  <a:ext uri="{FF2B5EF4-FFF2-40B4-BE49-F238E27FC236}">
                    <a16:creationId xmlns:a16="http://schemas.microsoft.com/office/drawing/2014/main" id="{2D26B3C1-FCBB-D2B2-79BA-265FB7C70C8C}"/>
                  </a:ext>
                </a:extLst>
              </p:cNvPr>
              <p:cNvSpPr/>
              <p:nvPr/>
            </p:nvSpPr>
            <p:spPr>
              <a:xfrm flipV="1">
                <a:off x="6775313" y="2984930"/>
                <a:ext cx="0" cy="55114"/>
              </a:xfrm>
              <a:prstGeom prst="line">
                <a:avLst/>
              </a:prstGeom>
              <a:noFill/>
              <a:ln w="15840" cap="flat">
                <a:solidFill>
                  <a:schemeClr val="accent2">
                    <a:lumMod val="60000"/>
                    <a:lumOff val="40000"/>
                  </a:schemeClr>
                </a:solidFill>
                <a:prstDash val="solid"/>
                <a:miter/>
              </a:ln>
            </p:spPr>
            <p:txBody>
              <a:bodyPr vert="horz" wrap="none" lIns="7920" tIns="7920" rIns="7920" bIns="79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8" name="Freeform 120">
                <a:extLst>
                  <a:ext uri="{FF2B5EF4-FFF2-40B4-BE49-F238E27FC236}">
                    <a16:creationId xmlns:a16="http://schemas.microsoft.com/office/drawing/2014/main" id="{CF3FC276-2365-8C2C-AA01-28AF33E48EA3}"/>
                  </a:ext>
                </a:extLst>
              </p:cNvPr>
              <p:cNvSpPr/>
              <p:nvPr/>
            </p:nvSpPr>
            <p:spPr>
              <a:xfrm>
                <a:off x="6651472" y="2942710"/>
                <a:ext cx="4912919" cy="2020505"/>
              </a:xfrm>
              <a:custGeom>
                <a:avLst/>
                <a:gdLst/>
                <a:ahLst/>
                <a:cxnLst>
                  <a:cxn ang="3cd4">
                    <a:pos x="hc" y="t"/>
                  </a:cxn>
                  <a:cxn ang="cd2">
                    <a:pos x="l" y="vc"/>
                  </a:cxn>
                  <a:cxn ang="cd4">
                    <a:pos x="hc" y="b"/>
                  </a:cxn>
                  <a:cxn ang="0">
                    <a:pos x="r" y="vc"/>
                  </a:cxn>
                </a:cxnLst>
                <a:rect l="l" t="t" r="r" b="b"/>
                <a:pathLst>
                  <a:path w="13648" h="6270" fill="none">
                    <a:moveTo>
                      <a:pt x="0" y="0"/>
                    </a:moveTo>
                    <a:lnTo>
                      <a:pt x="0" y="6270"/>
                    </a:lnTo>
                    <a:lnTo>
                      <a:pt x="13648" y="6270"/>
                    </a:lnTo>
                  </a:path>
                </a:pathLst>
              </a:cu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19" name="Straight Connector 118">
                <a:extLst>
                  <a:ext uri="{FF2B5EF4-FFF2-40B4-BE49-F238E27FC236}">
                    <a16:creationId xmlns:a16="http://schemas.microsoft.com/office/drawing/2014/main" id="{EA7F3FB2-441C-9B5D-A85A-AD917823C80E}"/>
                  </a:ext>
                </a:extLst>
              </p:cNvPr>
              <p:cNvSpPr/>
              <p:nvPr/>
            </p:nvSpPr>
            <p:spPr>
              <a:xfrm>
                <a:off x="6589553" y="3014261"/>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0" name="Straight Connector 119">
                <a:extLst>
                  <a:ext uri="{FF2B5EF4-FFF2-40B4-BE49-F238E27FC236}">
                    <a16:creationId xmlns:a16="http://schemas.microsoft.com/office/drawing/2014/main" id="{78C7BCF0-5687-09CE-38C9-FF915AFA0720}"/>
                  </a:ext>
                </a:extLst>
              </p:cNvPr>
              <p:cNvSpPr/>
              <p:nvPr/>
            </p:nvSpPr>
            <p:spPr>
              <a:xfrm>
                <a:off x="6589553" y="4857500"/>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1" name="Straight Connector 120">
                <a:extLst>
                  <a:ext uri="{FF2B5EF4-FFF2-40B4-BE49-F238E27FC236}">
                    <a16:creationId xmlns:a16="http://schemas.microsoft.com/office/drawing/2014/main" id="{93748B5A-4602-FC4D-21A0-F65ECBA3174E}"/>
                  </a:ext>
                </a:extLst>
              </p:cNvPr>
              <p:cNvSpPr/>
              <p:nvPr/>
            </p:nvSpPr>
            <p:spPr>
              <a:xfrm>
                <a:off x="6589553" y="4673144"/>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2" name="Straight Connector 121">
                <a:extLst>
                  <a:ext uri="{FF2B5EF4-FFF2-40B4-BE49-F238E27FC236}">
                    <a16:creationId xmlns:a16="http://schemas.microsoft.com/office/drawing/2014/main" id="{FFA8D818-F54B-9BD5-6D6E-D3E741AAC327}"/>
                  </a:ext>
                </a:extLst>
              </p:cNvPr>
              <p:cNvSpPr/>
              <p:nvPr/>
            </p:nvSpPr>
            <p:spPr>
              <a:xfrm>
                <a:off x="6589553" y="4488788"/>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3" name="Straight Connector 122">
                <a:extLst>
                  <a:ext uri="{FF2B5EF4-FFF2-40B4-BE49-F238E27FC236}">
                    <a16:creationId xmlns:a16="http://schemas.microsoft.com/office/drawing/2014/main" id="{CBCBB29A-0402-3D35-BE88-D67B568D1616}"/>
                  </a:ext>
                </a:extLst>
              </p:cNvPr>
              <p:cNvSpPr/>
              <p:nvPr/>
            </p:nvSpPr>
            <p:spPr>
              <a:xfrm>
                <a:off x="6589553" y="4304432"/>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4" name="Straight Connector 123">
                <a:extLst>
                  <a:ext uri="{FF2B5EF4-FFF2-40B4-BE49-F238E27FC236}">
                    <a16:creationId xmlns:a16="http://schemas.microsoft.com/office/drawing/2014/main" id="{53090BD7-3330-F0C9-5492-AE0BFFC9C37B}"/>
                  </a:ext>
                </a:extLst>
              </p:cNvPr>
              <p:cNvSpPr/>
              <p:nvPr/>
            </p:nvSpPr>
            <p:spPr>
              <a:xfrm>
                <a:off x="6589553" y="4120075"/>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5" name="Straight Connector 124">
                <a:extLst>
                  <a:ext uri="{FF2B5EF4-FFF2-40B4-BE49-F238E27FC236}">
                    <a16:creationId xmlns:a16="http://schemas.microsoft.com/office/drawing/2014/main" id="{325B2A3B-6F36-6852-CAEA-92C4A07190D0}"/>
                  </a:ext>
                </a:extLst>
              </p:cNvPr>
              <p:cNvSpPr/>
              <p:nvPr/>
            </p:nvSpPr>
            <p:spPr>
              <a:xfrm>
                <a:off x="6589553" y="3936042"/>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6" name="Straight Connector 125">
                <a:extLst>
                  <a:ext uri="{FF2B5EF4-FFF2-40B4-BE49-F238E27FC236}">
                    <a16:creationId xmlns:a16="http://schemas.microsoft.com/office/drawing/2014/main" id="{24FCB04F-6DE2-1BA1-F226-DBEAA74B8EB9}"/>
                  </a:ext>
                </a:extLst>
              </p:cNvPr>
              <p:cNvSpPr/>
              <p:nvPr/>
            </p:nvSpPr>
            <p:spPr>
              <a:xfrm>
                <a:off x="6589553" y="3751685"/>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7" name="Straight Connector 126">
                <a:extLst>
                  <a:ext uri="{FF2B5EF4-FFF2-40B4-BE49-F238E27FC236}">
                    <a16:creationId xmlns:a16="http://schemas.microsoft.com/office/drawing/2014/main" id="{B2A35220-EC9D-CF1D-2906-AB30AB3D7C5D}"/>
                  </a:ext>
                </a:extLst>
              </p:cNvPr>
              <p:cNvSpPr/>
              <p:nvPr/>
            </p:nvSpPr>
            <p:spPr>
              <a:xfrm>
                <a:off x="6589553" y="3567329"/>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8" name="Straight Connector 127">
                <a:extLst>
                  <a:ext uri="{FF2B5EF4-FFF2-40B4-BE49-F238E27FC236}">
                    <a16:creationId xmlns:a16="http://schemas.microsoft.com/office/drawing/2014/main" id="{6367ABB6-85A8-5CDB-2CFB-5224B8C960FB}"/>
                  </a:ext>
                </a:extLst>
              </p:cNvPr>
              <p:cNvSpPr/>
              <p:nvPr/>
            </p:nvSpPr>
            <p:spPr>
              <a:xfrm>
                <a:off x="6589553" y="3382973"/>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29" name="Straight Connector 128">
                <a:extLst>
                  <a:ext uri="{FF2B5EF4-FFF2-40B4-BE49-F238E27FC236}">
                    <a16:creationId xmlns:a16="http://schemas.microsoft.com/office/drawing/2014/main" id="{36932352-7F6F-4B8D-6E13-9B1E04240EB9}"/>
                  </a:ext>
                </a:extLst>
              </p:cNvPr>
              <p:cNvSpPr/>
              <p:nvPr/>
            </p:nvSpPr>
            <p:spPr>
              <a:xfrm>
                <a:off x="6589553" y="3198617"/>
                <a:ext cx="61919" cy="0"/>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0" name="Straight Connector 129">
                <a:extLst>
                  <a:ext uri="{FF2B5EF4-FFF2-40B4-BE49-F238E27FC236}">
                    <a16:creationId xmlns:a16="http://schemas.microsoft.com/office/drawing/2014/main" id="{84D8C347-417C-1ECE-FEDB-0BBBBBC8B780}"/>
                  </a:ext>
                </a:extLst>
              </p:cNvPr>
              <p:cNvSpPr/>
              <p:nvPr/>
            </p:nvSpPr>
            <p:spPr>
              <a:xfrm flipV="1">
                <a:off x="676991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1" name="Straight Connector 130">
                <a:extLst>
                  <a:ext uri="{FF2B5EF4-FFF2-40B4-BE49-F238E27FC236}">
                    <a16:creationId xmlns:a16="http://schemas.microsoft.com/office/drawing/2014/main" id="{C953BCCC-4097-4B86-B1BD-16ACF84F287E}"/>
                  </a:ext>
                </a:extLst>
              </p:cNvPr>
              <p:cNvSpPr/>
              <p:nvPr/>
            </p:nvSpPr>
            <p:spPr>
              <a:xfrm flipV="1">
                <a:off x="1144127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2" name="Straight Connector 131">
                <a:extLst>
                  <a:ext uri="{FF2B5EF4-FFF2-40B4-BE49-F238E27FC236}">
                    <a16:creationId xmlns:a16="http://schemas.microsoft.com/office/drawing/2014/main" id="{78291519-6B30-0719-AB77-339285034A11}"/>
                  </a:ext>
                </a:extLst>
              </p:cNvPr>
              <p:cNvSpPr/>
              <p:nvPr/>
            </p:nvSpPr>
            <p:spPr>
              <a:xfrm flipV="1">
                <a:off x="1101647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3" name="Straight Connector 132">
                <a:extLst>
                  <a:ext uri="{FF2B5EF4-FFF2-40B4-BE49-F238E27FC236}">
                    <a16:creationId xmlns:a16="http://schemas.microsoft.com/office/drawing/2014/main" id="{23DBB76D-B1F2-9FC1-5C46-051BF25A661D}"/>
                  </a:ext>
                </a:extLst>
              </p:cNvPr>
              <p:cNvSpPr/>
              <p:nvPr/>
            </p:nvSpPr>
            <p:spPr>
              <a:xfrm flipV="1">
                <a:off x="1059203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4" name="Straight Connector 133">
                <a:extLst>
                  <a:ext uri="{FF2B5EF4-FFF2-40B4-BE49-F238E27FC236}">
                    <a16:creationId xmlns:a16="http://schemas.microsoft.com/office/drawing/2014/main" id="{AC099A05-26DC-2066-55B1-D735639AEB3F}"/>
                  </a:ext>
                </a:extLst>
              </p:cNvPr>
              <p:cNvSpPr/>
              <p:nvPr/>
            </p:nvSpPr>
            <p:spPr>
              <a:xfrm flipV="1">
                <a:off x="1016723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5" name="Straight Connector 134">
                <a:extLst>
                  <a:ext uri="{FF2B5EF4-FFF2-40B4-BE49-F238E27FC236}">
                    <a16:creationId xmlns:a16="http://schemas.microsoft.com/office/drawing/2014/main" id="{183FD652-0411-8F13-3FC8-DE2CEC44D62A}"/>
                  </a:ext>
                </a:extLst>
              </p:cNvPr>
              <p:cNvSpPr/>
              <p:nvPr/>
            </p:nvSpPr>
            <p:spPr>
              <a:xfrm flipV="1">
                <a:off x="974243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6" name="Straight Connector 135">
                <a:extLst>
                  <a:ext uri="{FF2B5EF4-FFF2-40B4-BE49-F238E27FC236}">
                    <a16:creationId xmlns:a16="http://schemas.microsoft.com/office/drawing/2014/main" id="{D0492A60-DDAA-5704-A5FD-A0DB82518AFE}"/>
                  </a:ext>
                </a:extLst>
              </p:cNvPr>
              <p:cNvSpPr/>
              <p:nvPr/>
            </p:nvSpPr>
            <p:spPr>
              <a:xfrm flipV="1">
                <a:off x="931799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7" name="Straight Connector 136">
                <a:extLst>
                  <a:ext uri="{FF2B5EF4-FFF2-40B4-BE49-F238E27FC236}">
                    <a16:creationId xmlns:a16="http://schemas.microsoft.com/office/drawing/2014/main" id="{B139014C-0585-64B4-7ACA-CE303F96CBED}"/>
                  </a:ext>
                </a:extLst>
              </p:cNvPr>
              <p:cNvSpPr/>
              <p:nvPr/>
            </p:nvSpPr>
            <p:spPr>
              <a:xfrm flipV="1">
                <a:off x="889319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8" name="Straight Connector 137">
                <a:extLst>
                  <a:ext uri="{FF2B5EF4-FFF2-40B4-BE49-F238E27FC236}">
                    <a16:creationId xmlns:a16="http://schemas.microsoft.com/office/drawing/2014/main" id="{01C9E051-F325-288D-2018-B56F36538976}"/>
                  </a:ext>
                </a:extLst>
              </p:cNvPr>
              <p:cNvSpPr/>
              <p:nvPr/>
            </p:nvSpPr>
            <p:spPr>
              <a:xfrm flipV="1">
                <a:off x="846839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39" name="Straight Connector 138">
                <a:extLst>
                  <a:ext uri="{FF2B5EF4-FFF2-40B4-BE49-F238E27FC236}">
                    <a16:creationId xmlns:a16="http://schemas.microsoft.com/office/drawing/2014/main" id="{54F0FCFE-F275-4A10-ED95-F5766F2CC5E4}"/>
                  </a:ext>
                </a:extLst>
              </p:cNvPr>
              <p:cNvSpPr/>
              <p:nvPr/>
            </p:nvSpPr>
            <p:spPr>
              <a:xfrm flipV="1">
                <a:off x="804395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40" name="Straight Connector 139">
                <a:extLst>
                  <a:ext uri="{FF2B5EF4-FFF2-40B4-BE49-F238E27FC236}">
                    <a16:creationId xmlns:a16="http://schemas.microsoft.com/office/drawing/2014/main" id="{8F6DFF51-C284-170A-B312-6ECD7866FA00}"/>
                  </a:ext>
                </a:extLst>
              </p:cNvPr>
              <p:cNvSpPr/>
              <p:nvPr/>
            </p:nvSpPr>
            <p:spPr>
              <a:xfrm flipV="1">
                <a:off x="761915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41" name="Straight Connector 140">
                <a:extLst>
                  <a:ext uri="{FF2B5EF4-FFF2-40B4-BE49-F238E27FC236}">
                    <a16:creationId xmlns:a16="http://schemas.microsoft.com/office/drawing/2014/main" id="{06DE1848-4A03-106C-4ED2-41BBC58C392E}"/>
                  </a:ext>
                </a:extLst>
              </p:cNvPr>
              <p:cNvSpPr/>
              <p:nvPr/>
            </p:nvSpPr>
            <p:spPr>
              <a:xfrm flipV="1">
                <a:off x="7194713" y="4959670"/>
                <a:ext cx="0" cy="55113"/>
              </a:xfrm>
              <a:prstGeom prst="line">
                <a:avLst/>
              </a:prstGeom>
              <a:noFill/>
              <a:ln w="12700" cap="flat">
                <a:solidFill>
                  <a:srgbClr val="000000"/>
                </a:solidFill>
                <a:prstDash val="solid"/>
                <a:miter/>
              </a:ln>
            </p:spPr>
            <p:txBody>
              <a:bodyPr vert="horz" wrap="none" lIns="6120" tIns="6120" rIns="6120" bIns="6120" anchor="ctr" anchorCtr="1" compatLnSpc="0"/>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Arial Unicode MS" pitchFamily="2"/>
                  <a:cs typeface="Arial Unicode MS" pitchFamily="2"/>
                </a:endParaRPr>
              </a:p>
            </p:txBody>
          </p:sp>
          <p:sp>
            <p:nvSpPr>
              <p:cNvPr id="145" name="TextBox 144">
                <a:extLst>
                  <a:ext uri="{FF2B5EF4-FFF2-40B4-BE49-F238E27FC236}">
                    <a16:creationId xmlns:a16="http://schemas.microsoft.com/office/drawing/2014/main" id="{6B95BA6E-9377-5255-5B4F-887E6D6A9A01}"/>
                  </a:ext>
                </a:extLst>
              </p:cNvPr>
              <p:cNvSpPr txBox="1"/>
              <p:nvPr/>
            </p:nvSpPr>
            <p:spPr>
              <a:xfrm>
                <a:off x="6407033" y="2956255"/>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
                  </a:rPr>
                  <a:t>1.0</a:t>
                </a:r>
              </a:p>
            </p:txBody>
          </p:sp>
          <p:sp>
            <p:nvSpPr>
              <p:cNvPr id="146" name="TextBox 145">
                <a:extLst>
                  <a:ext uri="{FF2B5EF4-FFF2-40B4-BE49-F238E27FC236}">
                    <a16:creationId xmlns:a16="http://schemas.microsoft.com/office/drawing/2014/main" id="{432BEE42-4F78-02FD-4FA1-0260C0E7DCA8}"/>
                  </a:ext>
                </a:extLst>
              </p:cNvPr>
              <p:cNvSpPr txBox="1"/>
              <p:nvPr/>
            </p:nvSpPr>
            <p:spPr>
              <a:xfrm>
                <a:off x="6407033" y="3140934"/>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0.9</a:t>
                </a:r>
              </a:p>
            </p:txBody>
          </p:sp>
          <p:sp>
            <p:nvSpPr>
              <p:cNvPr id="147" name="TextBox 146">
                <a:extLst>
                  <a:ext uri="{FF2B5EF4-FFF2-40B4-BE49-F238E27FC236}">
                    <a16:creationId xmlns:a16="http://schemas.microsoft.com/office/drawing/2014/main" id="{F0801740-17E7-5CFD-2B0B-414293650348}"/>
                  </a:ext>
                </a:extLst>
              </p:cNvPr>
              <p:cNvSpPr txBox="1"/>
              <p:nvPr/>
            </p:nvSpPr>
            <p:spPr>
              <a:xfrm>
                <a:off x="6407033" y="3325291"/>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0.8</a:t>
                </a:r>
              </a:p>
            </p:txBody>
          </p:sp>
          <p:sp>
            <p:nvSpPr>
              <p:cNvPr id="148" name="TextBox 147">
                <a:extLst>
                  <a:ext uri="{FF2B5EF4-FFF2-40B4-BE49-F238E27FC236}">
                    <a16:creationId xmlns:a16="http://schemas.microsoft.com/office/drawing/2014/main" id="{6E870B3C-21A3-1D5F-9BB4-7B54FC18B5FA}"/>
                  </a:ext>
                </a:extLst>
              </p:cNvPr>
              <p:cNvSpPr txBox="1"/>
              <p:nvPr/>
            </p:nvSpPr>
            <p:spPr>
              <a:xfrm>
                <a:off x="6407033" y="3509970"/>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0.7</a:t>
                </a:r>
              </a:p>
            </p:txBody>
          </p:sp>
          <p:sp>
            <p:nvSpPr>
              <p:cNvPr id="149" name="TextBox 148">
                <a:extLst>
                  <a:ext uri="{FF2B5EF4-FFF2-40B4-BE49-F238E27FC236}">
                    <a16:creationId xmlns:a16="http://schemas.microsoft.com/office/drawing/2014/main" id="{52E9F7E4-F27F-AF16-43C4-A56B19E7454F}"/>
                  </a:ext>
                </a:extLst>
              </p:cNvPr>
              <p:cNvSpPr txBox="1"/>
              <p:nvPr/>
            </p:nvSpPr>
            <p:spPr>
              <a:xfrm>
                <a:off x="6407033" y="3694327"/>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0.6</a:t>
                </a:r>
              </a:p>
            </p:txBody>
          </p:sp>
          <p:sp>
            <p:nvSpPr>
              <p:cNvPr id="150" name="TextBox 149">
                <a:extLst>
                  <a:ext uri="{FF2B5EF4-FFF2-40B4-BE49-F238E27FC236}">
                    <a16:creationId xmlns:a16="http://schemas.microsoft.com/office/drawing/2014/main" id="{3F7C1AF5-BA26-6945-1366-DAD0ED762CC3}"/>
                  </a:ext>
                </a:extLst>
              </p:cNvPr>
              <p:cNvSpPr txBox="1"/>
              <p:nvPr/>
            </p:nvSpPr>
            <p:spPr>
              <a:xfrm>
                <a:off x="6407033" y="3878683"/>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0.5</a:t>
                </a:r>
              </a:p>
            </p:txBody>
          </p:sp>
          <p:sp>
            <p:nvSpPr>
              <p:cNvPr id="151" name="TextBox 150">
                <a:extLst>
                  <a:ext uri="{FF2B5EF4-FFF2-40B4-BE49-F238E27FC236}">
                    <a16:creationId xmlns:a16="http://schemas.microsoft.com/office/drawing/2014/main" id="{0847A31B-BE86-ED6C-ED3D-FB5A173BFA78}"/>
                  </a:ext>
                </a:extLst>
              </p:cNvPr>
              <p:cNvSpPr txBox="1"/>
              <p:nvPr/>
            </p:nvSpPr>
            <p:spPr>
              <a:xfrm>
                <a:off x="6407033" y="4063041"/>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0.4</a:t>
                </a:r>
              </a:p>
            </p:txBody>
          </p:sp>
          <p:sp>
            <p:nvSpPr>
              <p:cNvPr id="152" name="TextBox 151">
                <a:extLst>
                  <a:ext uri="{FF2B5EF4-FFF2-40B4-BE49-F238E27FC236}">
                    <a16:creationId xmlns:a16="http://schemas.microsoft.com/office/drawing/2014/main" id="{34D0EB4F-FFB4-602C-ADEC-3C4127C49B6D}"/>
                  </a:ext>
                </a:extLst>
              </p:cNvPr>
              <p:cNvSpPr txBox="1"/>
              <p:nvPr/>
            </p:nvSpPr>
            <p:spPr>
              <a:xfrm>
                <a:off x="6407033" y="4247397"/>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0.3</a:t>
                </a:r>
              </a:p>
            </p:txBody>
          </p:sp>
          <p:sp>
            <p:nvSpPr>
              <p:cNvPr id="153" name="TextBox 152">
                <a:extLst>
                  <a:ext uri="{FF2B5EF4-FFF2-40B4-BE49-F238E27FC236}">
                    <a16:creationId xmlns:a16="http://schemas.microsoft.com/office/drawing/2014/main" id="{153B95A1-F3B6-A3DA-C0CB-1CB4A86FCD0B}"/>
                  </a:ext>
                </a:extLst>
              </p:cNvPr>
              <p:cNvSpPr txBox="1"/>
              <p:nvPr/>
            </p:nvSpPr>
            <p:spPr>
              <a:xfrm>
                <a:off x="6407033" y="4432077"/>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0.2</a:t>
                </a:r>
              </a:p>
            </p:txBody>
          </p:sp>
          <p:sp>
            <p:nvSpPr>
              <p:cNvPr id="154" name="TextBox 153">
                <a:extLst>
                  <a:ext uri="{FF2B5EF4-FFF2-40B4-BE49-F238E27FC236}">
                    <a16:creationId xmlns:a16="http://schemas.microsoft.com/office/drawing/2014/main" id="{14D27E70-15C4-872D-9C4F-AAA9ECFD3124}"/>
                  </a:ext>
                </a:extLst>
              </p:cNvPr>
              <p:cNvSpPr txBox="1"/>
              <p:nvPr/>
            </p:nvSpPr>
            <p:spPr>
              <a:xfrm>
                <a:off x="6407033" y="4616434"/>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0.1</a:t>
                </a:r>
              </a:p>
            </p:txBody>
          </p:sp>
          <p:sp>
            <p:nvSpPr>
              <p:cNvPr id="155" name="TextBox 154">
                <a:extLst>
                  <a:ext uri="{FF2B5EF4-FFF2-40B4-BE49-F238E27FC236}">
                    <a16:creationId xmlns:a16="http://schemas.microsoft.com/office/drawing/2014/main" id="{CBB4CD91-F917-95B4-2C3D-C7CDE273AC52}"/>
                  </a:ext>
                </a:extLst>
              </p:cNvPr>
              <p:cNvSpPr txBox="1"/>
              <p:nvPr/>
            </p:nvSpPr>
            <p:spPr>
              <a:xfrm>
                <a:off x="6407033" y="4801113"/>
                <a:ext cx="14040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0.0</a:t>
                </a:r>
              </a:p>
            </p:txBody>
          </p:sp>
          <p:sp>
            <p:nvSpPr>
              <p:cNvPr id="170" name="TextBox 169">
                <a:extLst>
                  <a:ext uri="{FF2B5EF4-FFF2-40B4-BE49-F238E27FC236}">
                    <a16:creationId xmlns:a16="http://schemas.microsoft.com/office/drawing/2014/main" id="{03641303-AA65-18AF-BD9A-6F89BC2C8D0A}"/>
                  </a:ext>
                </a:extLst>
              </p:cNvPr>
              <p:cNvSpPr txBox="1"/>
              <p:nvPr/>
            </p:nvSpPr>
            <p:spPr>
              <a:xfrm>
                <a:off x="6727793" y="4485555"/>
                <a:ext cx="41940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00000"/>
                    </a:solidFill>
                    <a:effectLst/>
                    <a:uLnTx/>
                    <a:uFillTx/>
                    <a:latin typeface="Arial"/>
                    <a:ea typeface="ArialMT" pitchFamily="34"/>
                    <a:cs typeface="ArialMT" pitchFamily="34"/>
                  </a:rPr>
                  <a:t>Patients, n</a:t>
                </a:r>
              </a:p>
            </p:txBody>
          </p:sp>
          <p:sp>
            <p:nvSpPr>
              <p:cNvPr id="171" name="TextBox 170">
                <a:extLst>
                  <a:ext uri="{FF2B5EF4-FFF2-40B4-BE49-F238E27FC236}">
                    <a16:creationId xmlns:a16="http://schemas.microsoft.com/office/drawing/2014/main" id="{4004137C-0430-769D-577B-F4F33B812BCF}"/>
                  </a:ext>
                </a:extLst>
              </p:cNvPr>
              <p:cNvSpPr txBox="1"/>
              <p:nvPr/>
            </p:nvSpPr>
            <p:spPr>
              <a:xfrm>
                <a:off x="6727793" y="4580310"/>
                <a:ext cx="53280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00000"/>
                    </a:solidFill>
                    <a:effectLst/>
                    <a:uLnTx/>
                    <a:uFillTx/>
                    <a:latin typeface="Arial"/>
                    <a:ea typeface="ArialMT" pitchFamily="34"/>
                    <a:cs typeface="ArialMT" pitchFamily="34"/>
                  </a:rPr>
                  <a:t>Events, n (%)</a:t>
                </a:r>
              </a:p>
            </p:txBody>
          </p:sp>
          <p:sp>
            <p:nvSpPr>
              <p:cNvPr id="172" name="TextBox 171">
                <a:extLst>
                  <a:ext uri="{FF2B5EF4-FFF2-40B4-BE49-F238E27FC236}">
                    <a16:creationId xmlns:a16="http://schemas.microsoft.com/office/drawing/2014/main" id="{D017933D-A07A-1A79-F5FC-E507C74436DC}"/>
                  </a:ext>
                </a:extLst>
              </p:cNvPr>
              <p:cNvSpPr txBox="1"/>
              <p:nvPr/>
            </p:nvSpPr>
            <p:spPr>
              <a:xfrm>
                <a:off x="6727793" y="4674745"/>
                <a:ext cx="64656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00000"/>
                    </a:solidFill>
                    <a:effectLst/>
                    <a:uLnTx/>
                    <a:uFillTx/>
                    <a:latin typeface="Arial"/>
                    <a:ea typeface="ArialMT" pitchFamily="34"/>
                    <a:cs typeface="ArialMT" pitchFamily="34"/>
                  </a:rPr>
                  <a:t>Censored, n (%)</a:t>
                </a:r>
              </a:p>
            </p:txBody>
          </p:sp>
          <p:sp>
            <p:nvSpPr>
              <p:cNvPr id="173" name="TextBox 172">
                <a:extLst>
                  <a:ext uri="{FF2B5EF4-FFF2-40B4-BE49-F238E27FC236}">
                    <a16:creationId xmlns:a16="http://schemas.microsoft.com/office/drawing/2014/main" id="{B91B98C5-5AE4-4844-6672-1684C0C8FBE8}"/>
                  </a:ext>
                </a:extLst>
              </p:cNvPr>
              <p:cNvSpPr txBox="1"/>
              <p:nvPr/>
            </p:nvSpPr>
            <p:spPr>
              <a:xfrm>
                <a:off x="6727793" y="4768857"/>
                <a:ext cx="1007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00000"/>
                    </a:solidFill>
                    <a:effectLst/>
                    <a:uLnTx/>
                    <a:uFillTx/>
                    <a:latin typeface="Arial"/>
                    <a:ea typeface="ArialMT" pitchFamily="34"/>
                    <a:cs typeface="ArialMT" pitchFamily="34"/>
                  </a:rPr>
                  <a:t>240-week survival (95% CI)</a:t>
                </a:r>
              </a:p>
            </p:txBody>
          </p:sp>
          <p:sp>
            <p:nvSpPr>
              <p:cNvPr id="175" name="TextBox 174">
                <a:extLst>
                  <a:ext uri="{FF2B5EF4-FFF2-40B4-BE49-F238E27FC236}">
                    <a16:creationId xmlns:a16="http://schemas.microsoft.com/office/drawing/2014/main" id="{94708997-E945-534A-02DD-A5E2720F8260}"/>
                  </a:ext>
                </a:extLst>
              </p:cNvPr>
              <p:cNvSpPr txBox="1"/>
              <p:nvPr/>
            </p:nvSpPr>
            <p:spPr>
              <a:xfrm>
                <a:off x="8847885" y="4391775"/>
                <a:ext cx="70344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2989F"/>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2989F"/>
                    </a:solidFill>
                    <a:effectLst/>
                    <a:uLnTx/>
                    <a:uFillTx/>
                    <a:latin typeface="Arial"/>
                    <a:ea typeface="ArialMT" pitchFamily="34"/>
                    <a:cs typeface="ArialMT" pitchFamily="34"/>
                  </a:rPr>
                  <a:t>RUX &gt;12 months</a:t>
                </a:r>
              </a:p>
            </p:txBody>
          </p:sp>
          <p:sp>
            <p:nvSpPr>
              <p:cNvPr id="176" name="TextBox 175">
                <a:extLst>
                  <a:ext uri="{FF2B5EF4-FFF2-40B4-BE49-F238E27FC236}">
                    <a16:creationId xmlns:a16="http://schemas.microsoft.com/office/drawing/2014/main" id="{FDF97732-9093-652F-4DEA-6FAF36C3E5F0}"/>
                  </a:ext>
                </a:extLst>
              </p:cNvPr>
              <p:cNvSpPr txBox="1"/>
              <p:nvPr/>
            </p:nvSpPr>
            <p:spPr>
              <a:xfrm>
                <a:off x="9125264" y="4486209"/>
                <a:ext cx="14760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2989F"/>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2989F"/>
                    </a:solidFill>
                    <a:effectLst/>
                    <a:uLnTx/>
                    <a:uFillTx/>
                    <a:latin typeface="Arial"/>
                    <a:ea typeface="ArialMT" pitchFamily="34"/>
                    <a:cs typeface="ArialMT" pitchFamily="34"/>
                  </a:rPr>
                  <a:t>216</a:t>
                </a:r>
              </a:p>
            </p:txBody>
          </p:sp>
          <p:sp>
            <p:nvSpPr>
              <p:cNvPr id="177" name="TextBox 176">
                <a:extLst>
                  <a:ext uri="{FF2B5EF4-FFF2-40B4-BE49-F238E27FC236}">
                    <a16:creationId xmlns:a16="http://schemas.microsoft.com/office/drawing/2014/main" id="{39F12D52-D973-9ED2-1A4E-C97A84871628}"/>
                  </a:ext>
                </a:extLst>
              </p:cNvPr>
              <p:cNvSpPr txBox="1"/>
              <p:nvPr/>
            </p:nvSpPr>
            <p:spPr>
              <a:xfrm>
                <a:off x="9021585" y="4580320"/>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2989F"/>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2989F"/>
                    </a:solidFill>
                    <a:effectLst/>
                    <a:uLnTx/>
                    <a:uFillTx/>
                    <a:latin typeface="Arial"/>
                    <a:ea typeface="ArialMT" pitchFamily="34"/>
                    <a:cs typeface="ArialMT" pitchFamily="34"/>
                  </a:rPr>
                  <a:t>99 (45.8)</a:t>
                </a:r>
              </a:p>
            </p:txBody>
          </p:sp>
          <p:sp>
            <p:nvSpPr>
              <p:cNvPr id="178" name="TextBox 177">
                <a:extLst>
                  <a:ext uri="{FF2B5EF4-FFF2-40B4-BE49-F238E27FC236}">
                    <a16:creationId xmlns:a16="http://schemas.microsoft.com/office/drawing/2014/main" id="{AC620654-2AC9-7365-5ABD-BF054ED88CEE}"/>
                  </a:ext>
                </a:extLst>
              </p:cNvPr>
              <p:cNvSpPr txBox="1"/>
              <p:nvPr/>
            </p:nvSpPr>
            <p:spPr>
              <a:xfrm>
                <a:off x="8996745" y="4674755"/>
                <a:ext cx="40464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2989F"/>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2989F"/>
                    </a:solidFill>
                    <a:effectLst/>
                    <a:uLnTx/>
                    <a:uFillTx/>
                    <a:latin typeface="Arial"/>
                    <a:ea typeface="ArialMT" pitchFamily="34"/>
                    <a:cs typeface="ArialMT" pitchFamily="34"/>
                  </a:rPr>
                  <a:t>117 (54.2)</a:t>
                </a:r>
              </a:p>
            </p:txBody>
          </p:sp>
          <p:sp>
            <p:nvSpPr>
              <p:cNvPr id="179" name="TextBox 178">
                <a:extLst>
                  <a:ext uri="{FF2B5EF4-FFF2-40B4-BE49-F238E27FC236}">
                    <a16:creationId xmlns:a16="http://schemas.microsoft.com/office/drawing/2014/main" id="{F42203AC-E2F1-8816-F838-A21B315CF1AD}"/>
                  </a:ext>
                </a:extLst>
              </p:cNvPr>
              <p:cNvSpPr txBox="1"/>
              <p:nvPr/>
            </p:nvSpPr>
            <p:spPr>
              <a:xfrm>
                <a:off x="8799465" y="4768867"/>
                <a:ext cx="800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02989F"/>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2989F"/>
                    </a:solidFill>
                    <a:effectLst/>
                    <a:uLnTx/>
                    <a:uFillTx/>
                    <a:latin typeface="Arial"/>
                    <a:ea typeface="ArialMT" pitchFamily="34"/>
                    <a:cs typeface="ArialMT" pitchFamily="34"/>
                  </a:rPr>
                  <a:t>0.568 (0.494–0.635)</a:t>
                </a:r>
              </a:p>
            </p:txBody>
          </p:sp>
          <p:sp>
            <p:nvSpPr>
              <p:cNvPr id="181" name="TextBox 180">
                <a:extLst>
                  <a:ext uri="{FF2B5EF4-FFF2-40B4-BE49-F238E27FC236}">
                    <a16:creationId xmlns:a16="http://schemas.microsoft.com/office/drawing/2014/main" id="{1F7F7FA5-8C0F-58BE-AB86-878BB5E77E2F}"/>
                  </a:ext>
                </a:extLst>
              </p:cNvPr>
              <p:cNvSpPr txBox="1"/>
              <p:nvPr/>
            </p:nvSpPr>
            <p:spPr>
              <a:xfrm>
                <a:off x="9701625" y="4391775"/>
                <a:ext cx="9028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C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E8522A"/>
                    </a:solidFill>
                    <a:effectLst/>
                    <a:uLnTx/>
                    <a:uFillTx/>
                    <a:latin typeface="Arial"/>
                    <a:ea typeface="ArialMT" pitchFamily="34"/>
                    <a:cs typeface="ArialMT" pitchFamily="34"/>
                  </a:rPr>
                  <a:t>PBO/BAT ≤12 months</a:t>
                </a:r>
              </a:p>
            </p:txBody>
          </p:sp>
          <p:sp>
            <p:nvSpPr>
              <p:cNvPr id="182" name="TextBox 181">
                <a:extLst>
                  <a:ext uri="{FF2B5EF4-FFF2-40B4-BE49-F238E27FC236}">
                    <a16:creationId xmlns:a16="http://schemas.microsoft.com/office/drawing/2014/main" id="{44F39BB8-3B7A-3E89-00A3-4B3EBFE7E765}"/>
                  </a:ext>
                </a:extLst>
              </p:cNvPr>
              <p:cNvSpPr txBox="1"/>
              <p:nvPr/>
            </p:nvSpPr>
            <p:spPr>
              <a:xfrm>
                <a:off x="10112745" y="4486209"/>
                <a:ext cx="98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C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E8522A"/>
                    </a:solidFill>
                    <a:effectLst/>
                    <a:uLnTx/>
                    <a:uFillTx/>
                    <a:latin typeface="Arial"/>
                    <a:ea typeface="ArialMT" pitchFamily="34"/>
                    <a:cs typeface="ArialMT" pitchFamily="34"/>
                  </a:rPr>
                  <a:t>66</a:t>
                </a:r>
              </a:p>
            </p:txBody>
          </p:sp>
          <p:sp>
            <p:nvSpPr>
              <p:cNvPr id="183" name="TextBox 182">
                <a:extLst>
                  <a:ext uri="{FF2B5EF4-FFF2-40B4-BE49-F238E27FC236}">
                    <a16:creationId xmlns:a16="http://schemas.microsoft.com/office/drawing/2014/main" id="{2471BAE0-D2FF-BA5C-7ABD-76568A5A655B}"/>
                  </a:ext>
                </a:extLst>
              </p:cNvPr>
              <p:cNvSpPr txBox="1"/>
              <p:nvPr/>
            </p:nvSpPr>
            <p:spPr>
              <a:xfrm>
                <a:off x="9984225" y="4580320"/>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C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E8522A"/>
                    </a:solidFill>
                    <a:effectLst/>
                    <a:uLnTx/>
                    <a:uFillTx/>
                    <a:latin typeface="Arial"/>
                    <a:ea typeface="ArialMT" pitchFamily="34"/>
                    <a:cs typeface="ArialMT" pitchFamily="34"/>
                  </a:rPr>
                  <a:t>31 (47.0)</a:t>
                </a:r>
              </a:p>
            </p:txBody>
          </p:sp>
          <p:sp>
            <p:nvSpPr>
              <p:cNvPr id="184" name="TextBox 183">
                <a:extLst>
                  <a:ext uri="{FF2B5EF4-FFF2-40B4-BE49-F238E27FC236}">
                    <a16:creationId xmlns:a16="http://schemas.microsoft.com/office/drawing/2014/main" id="{AD40CB4D-0A84-3B43-90A6-88B4DD20E1FA}"/>
                  </a:ext>
                </a:extLst>
              </p:cNvPr>
              <p:cNvSpPr txBox="1"/>
              <p:nvPr/>
            </p:nvSpPr>
            <p:spPr>
              <a:xfrm>
                <a:off x="9984225" y="4674755"/>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C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E8522A"/>
                    </a:solidFill>
                    <a:effectLst/>
                    <a:uLnTx/>
                    <a:uFillTx/>
                    <a:latin typeface="Arial"/>
                    <a:ea typeface="ArialMT" pitchFamily="34"/>
                    <a:cs typeface="ArialMT" pitchFamily="34"/>
                  </a:rPr>
                  <a:t>35 (53.0)</a:t>
                </a:r>
              </a:p>
            </p:txBody>
          </p:sp>
          <p:sp>
            <p:nvSpPr>
              <p:cNvPr id="185" name="TextBox 184">
                <a:extLst>
                  <a:ext uri="{FF2B5EF4-FFF2-40B4-BE49-F238E27FC236}">
                    <a16:creationId xmlns:a16="http://schemas.microsoft.com/office/drawing/2014/main" id="{0A5B7982-BB4A-12BE-BDAA-586804C1478F}"/>
                  </a:ext>
                </a:extLst>
              </p:cNvPr>
              <p:cNvSpPr txBox="1"/>
              <p:nvPr/>
            </p:nvSpPr>
            <p:spPr>
              <a:xfrm>
                <a:off x="9752925" y="4768867"/>
                <a:ext cx="800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C00000"/>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E8522A"/>
                    </a:solidFill>
                    <a:effectLst/>
                    <a:uLnTx/>
                    <a:uFillTx/>
                    <a:latin typeface="Arial"/>
                    <a:ea typeface="ArialMT" pitchFamily="34"/>
                    <a:cs typeface="ArialMT" pitchFamily="34"/>
                  </a:rPr>
                  <a:t>0.494 (0.357–0.617)</a:t>
                </a:r>
              </a:p>
            </p:txBody>
          </p:sp>
          <p:sp>
            <p:nvSpPr>
              <p:cNvPr id="187" name="TextBox 186">
                <a:extLst>
                  <a:ext uri="{FF2B5EF4-FFF2-40B4-BE49-F238E27FC236}">
                    <a16:creationId xmlns:a16="http://schemas.microsoft.com/office/drawing/2014/main" id="{F97524A2-A48D-7B52-63B8-4DDA6039836B}"/>
                  </a:ext>
                </a:extLst>
              </p:cNvPr>
              <p:cNvSpPr txBox="1"/>
              <p:nvPr/>
            </p:nvSpPr>
            <p:spPr>
              <a:xfrm>
                <a:off x="10706025" y="4391775"/>
                <a:ext cx="9061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F56F0B"/>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6CB4E4"/>
                    </a:solidFill>
                    <a:effectLst/>
                    <a:uLnTx/>
                    <a:uFillTx/>
                    <a:latin typeface="ArialMT" pitchFamily="34"/>
                    <a:ea typeface="ArialMT" pitchFamily="34"/>
                    <a:cs typeface="ArialMT" pitchFamily="34"/>
                  </a:rPr>
                  <a:t>PBO/BAT &gt;12 months</a:t>
                </a:r>
              </a:p>
            </p:txBody>
          </p:sp>
          <p:sp>
            <p:nvSpPr>
              <p:cNvPr id="188" name="TextBox 187">
                <a:extLst>
                  <a:ext uri="{FF2B5EF4-FFF2-40B4-BE49-F238E27FC236}">
                    <a16:creationId xmlns:a16="http://schemas.microsoft.com/office/drawing/2014/main" id="{F370086C-CB22-858F-3549-83A1E15B2626}"/>
                  </a:ext>
                </a:extLst>
              </p:cNvPr>
              <p:cNvSpPr txBox="1"/>
              <p:nvPr/>
            </p:nvSpPr>
            <p:spPr>
              <a:xfrm>
                <a:off x="11093745" y="4486209"/>
                <a:ext cx="14760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F56F0B"/>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6CB4E4"/>
                    </a:solidFill>
                    <a:effectLst/>
                    <a:uLnTx/>
                    <a:uFillTx/>
                    <a:latin typeface="ArialMT" pitchFamily="34"/>
                    <a:ea typeface="ArialMT" pitchFamily="34"/>
                    <a:cs typeface="ArialMT" pitchFamily="34"/>
                  </a:rPr>
                  <a:t>159</a:t>
                </a:r>
              </a:p>
            </p:txBody>
          </p:sp>
          <p:sp>
            <p:nvSpPr>
              <p:cNvPr id="189" name="TextBox 188">
                <a:extLst>
                  <a:ext uri="{FF2B5EF4-FFF2-40B4-BE49-F238E27FC236}">
                    <a16:creationId xmlns:a16="http://schemas.microsoft.com/office/drawing/2014/main" id="{9FBA580C-FAD8-5864-72F6-B3C7FCB56770}"/>
                  </a:ext>
                </a:extLst>
              </p:cNvPr>
              <p:cNvSpPr txBox="1"/>
              <p:nvPr/>
            </p:nvSpPr>
            <p:spPr>
              <a:xfrm>
                <a:off x="10990065" y="4580320"/>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F56F0B"/>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6CB4E4"/>
                    </a:solidFill>
                    <a:effectLst/>
                    <a:uLnTx/>
                    <a:uFillTx/>
                    <a:latin typeface="Arial"/>
                    <a:ea typeface="ArialMT" pitchFamily="34"/>
                    <a:cs typeface="ArialMT" pitchFamily="34"/>
                  </a:rPr>
                  <a:t>86 (54.1)</a:t>
                </a:r>
              </a:p>
            </p:txBody>
          </p:sp>
          <p:sp>
            <p:nvSpPr>
              <p:cNvPr id="190" name="TextBox 189">
                <a:extLst>
                  <a:ext uri="{FF2B5EF4-FFF2-40B4-BE49-F238E27FC236}">
                    <a16:creationId xmlns:a16="http://schemas.microsoft.com/office/drawing/2014/main" id="{8DDD6A39-7A79-D615-9AC8-A6DDD245C79C}"/>
                  </a:ext>
                </a:extLst>
              </p:cNvPr>
              <p:cNvSpPr txBox="1"/>
              <p:nvPr/>
            </p:nvSpPr>
            <p:spPr>
              <a:xfrm>
                <a:off x="10990065" y="4674755"/>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F56F0B"/>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6CB4E4"/>
                    </a:solidFill>
                    <a:effectLst/>
                    <a:uLnTx/>
                    <a:uFillTx/>
                    <a:latin typeface="Arial"/>
                    <a:ea typeface="ArialMT" pitchFamily="34"/>
                    <a:cs typeface="ArialMT" pitchFamily="34"/>
                  </a:rPr>
                  <a:t>73 (45.9)</a:t>
                </a:r>
              </a:p>
            </p:txBody>
          </p:sp>
          <p:sp>
            <p:nvSpPr>
              <p:cNvPr id="191" name="TextBox 190">
                <a:extLst>
                  <a:ext uri="{FF2B5EF4-FFF2-40B4-BE49-F238E27FC236}">
                    <a16:creationId xmlns:a16="http://schemas.microsoft.com/office/drawing/2014/main" id="{FB00031A-C067-2E88-E761-070BED398823}"/>
                  </a:ext>
                </a:extLst>
              </p:cNvPr>
              <p:cNvSpPr txBox="1"/>
              <p:nvPr/>
            </p:nvSpPr>
            <p:spPr>
              <a:xfrm>
                <a:off x="10758945" y="4768867"/>
                <a:ext cx="800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F56F0B"/>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6CB4E4"/>
                    </a:solidFill>
                    <a:effectLst/>
                    <a:uLnTx/>
                    <a:uFillTx/>
                    <a:latin typeface="Arial"/>
                    <a:ea typeface="ArialMT" pitchFamily="34"/>
                    <a:cs typeface="ArialMT" pitchFamily="34"/>
                  </a:rPr>
                  <a:t>0.407 (0.323–0.488)</a:t>
                </a:r>
              </a:p>
            </p:txBody>
          </p:sp>
          <p:sp>
            <p:nvSpPr>
              <p:cNvPr id="193" name="TextBox 192">
                <a:extLst>
                  <a:ext uri="{FF2B5EF4-FFF2-40B4-BE49-F238E27FC236}">
                    <a16:creationId xmlns:a16="http://schemas.microsoft.com/office/drawing/2014/main" id="{67E90F0C-74FB-1E42-0F6D-8CB50A796B64}"/>
                  </a:ext>
                </a:extLst>
              </p:cNvPr>
              <p:cNvSpPr txBox="1"/>
              <p:nvPr/>
            </p:nvSpPr>
            <p:spPr>
              <a:xfrm>
                <a:off x="7935644" y="4391775"/>
                <a:ext cx="70056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44546A"/>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460A9"/>
                    </a:solidFill>
                    <a:effectLst/>
                    <a:uLnTx/>
                    <a:uFillTx/>
                    <a:latin typeface="Arial"/>
                    <a:ea typeface="ArialMT" pitchFamily="34"/>
                    <a:cs typeface="ArialMT" pitchFamily="34"/>
                  </a:rPr>
                  <a:t>RUX ≤12 months</a:t>
                </a:r>
              </a:p>
            </p:txBody>
          </p:sp>
          <p:sp>
            <p:nvSpPr>
              <p:cNvPr id="194" name="TextBox 193">
                <a:extLst>
                  <a:ext uri="{FF2B5EF4-FFF2-40B4-BE49-F238E27FC236}">
                    <a16:creationId xmlns:a16="http://schemas.microsoft.com/office/drawing/2014/main" id="{BDFC5D66-5607-467A-9244-9DD43DBC7A5A}"/>
                  </a:ext>
                </a:extLst>
              </p:cNvPr>
              <p:cNvSpPr txBox="1"/>
              <p:nvPr/>
            </p:nvSpPr>
            <p:spPr>
              <a:xfrm>
                <a:off x="8236424" y="4486209"/>
                <a:ext cx="98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44546A"/>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460A9"/>
                    </a:solidFill>
                    <a:effectLst/>
                    <a:uLnTx/>
                    <a:uFillTx/>
                    <a:latin typeface="Arial"/>
                    <a:ea typeface="ArialMT" pitchFamily="34"/>
                    <a:cs typeface="ArialMT" pitchFamily="34"/>
                  </a:rPr>
                  <a:t>84</a:t>
                </a:r>
              </a:p>
            </p:txBody>
          </p:sp>
          <p:sp>
            <p:nvSpPr>
              <p:cNvPr id="195" name="TextBox 194">
                <a:extLst>
                  <a:ext uri="{FF2B5EF4-FFF2-40B4-BE49-F238E27FC236}">
                    <a16:creationId xmlns:a16="http://schemas.microsoft.com/office/drawing/2014/main" id="{E6B4FBE2-3EE4-3CBB-6045-81D53BBAC215}"/>
                  </a:ext>
                </a:extLst>
              </p:cNvPr>
              <p:cNvSpPr txBox="1"/>
              <p:nvPr/>
            </p:nvSpPr>
            <p:spPr>
              <a:xfrm>
                <a:off x="8107905" y="4580320"/>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44546A"/>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460A9"/>
                    </a:solidFill>
                    <a:effectLst/>
                    <a:uLnTx/>
                    <a:uFillTx/>
                    <a:latin typeface="Arial"/>
                    <a:ea typeface="ArialMT" pitchFamily="34"/>
                    <a:cs typeface="ArialMT" pitchFamily="34"/>
                  </a:rPr>
                  <a:t>29 (34.5)</a:t>
                </a:r>
              </a:p>
            </p:txBody>
          </p:sp>
          <p:sp>
            <p:nvSpPr>
              <p:cNvPr id="196" name="TextBox 195">
                <a:extLst>
                  <a:ext uri="{FF2B5EF4-FFF2-40B4-BE49-F238E27FC236}">
                    <a16:creationId xmlns:a16="http://schemas.microsoft.com/office/drawing/2014/main" id="{018AE0FA-D118-74FF-A031-9D10132FB3A0}"/>
                  </a:ext>
                </a:extLst>
              </p:cNvPr>
              <p:cNvSpPr txBox="1"/>
              <p:nvPr/>
            </p:nvSpPr>
            <p:spPr>
              <a:xfrm>
                <a:off x="8107905" y="4674755"/>
                <a:ext cx="35532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44546A"/>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460A9"/>
                    </a:solidFill>
                    <a:effectLst/>
                    <a:uLnTx/>
                    <a:uFillTx/>
                    <a:latin typeface="Arial"/>
                    <a:ea typeface="ArialMT" pitchFamily="34"/>
                    <a:cs typeface="ArialMT" pitchFamily="34"/>
                  </a:rPr>
                  <a:t>55 (65.5)</a:t>
                </a:r>
              </a:p>
            </p:txBody>
          </p:sp>
          <p:sp>
            <p:nvSpPr>
              <p:cNvPr id="197" name="TextBox 196">
                <a:extLst>
                  <a:ext uri="{FF2B5EF4-FFF2-40B4-BE49-F238E27FC236}">
                    <a16:creationId xmlns:a16="http://schemas.microsoft.com/office/drawing/2014/main" id="{DE94175D-EEDD-68DF-6A03-B1BF99A4811F}"/>
                  </a:ext>
                </a:extLst>
              </p:cNvPr>
              <p:cNvSpPr txBox="1"/>
              <p:nvPr/>
            </p:nvSpPr>
            <p:spPr>
              <a:xfrm>
                <a:off x="7885784" y="4768867"/>
                <a:ext cx="800280" cy="8798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700" b="0" i="0" u="none" strike="noStrike">
                    <a:ln>
                      <a:noFill/>
                    </a:ln>
                    <a:solidFill>
                      <a:srgbClr val="44546A"/>
                    </a:solidFill>
                    <a:latin typeface="ArialMT" pitchFamily="34"/>
                    <a:ea typeface="ArialMT" pitchFamily="34"/>
                    <a:cs typeface="ArialMT" pitchFamily="34"/>
                  </a:defRPr>
                </a:pPr>
                <a:r>
                  <a:rPr kumimoji="0" lang="en-US" sz="700" b="0" i="0" u="none" strike="noStrike" kern="1200" cap="none" spc="0" normalizeH="0" baseline="0" noProof="0" dirty="0">
                    <a:ln>
                      <a:noFill/>
                    </a:ln>
                    <a:solidFill>
                      <a:srgbClr val="0460A9"/>
                    </a:solidFill>
                    <a:effectLst/>
                    <a:uLnTx/>
                    <a:uFillTx/>
                    <a:latin typeface="Arial"/>
                    <a:ea typeface="ArialMT" pitchFamily="34"/>
                    <a:cs typeface="ArialMT" pitchFamily="34"/>
                  </a:rPr>
                  <a:t>0.633 (0.514–0.730)</a:t>
                </a:r>
              </a:p>
            </p:txBody>
          </p:sp>
          <p:sp>
            <p:nvSpPr>
              <p:cNvPr id="142" name="TextBox 141">
                <a:extLst>
                  <a:ext uri="{FF2B5EF4-FFF2-40B4-BE49-F238E27FC236}">
                    <a16:creationId xmlns:a16="http://schemas.microsoft.com/office/drawing/2014/main" id="{A2009099-6DB2-576C-8138-E28BC0DF0134}"/>
                  </a:ext>
                </a:extLst>
              </p:cNvPr>
              <p:cNvSpPr txBox="1"/>
              <p:nvPr/>
            </p:nvSpPr>
            <p:spPr>
              <a:xfrm>
                <a:off x="8568833" y="5157239"/>
                <a:ext cx="1232902" cy="147476"/>
              </a:xfrm>
              <a:prstGeom prst="rect">
                <a:avLst/>
              </a:prstGeom>
              <a:noFill/>
              <a:ln>
                <a:noFill/>
              </a:ln>
            </p:spPr>
            <p:txBody>
              <a:bodyPr vert="horz" wrap="none" lIns="0" tIns="0" rIns="0" bIns="0" anchorCtr="0" compatLnSpc="0">
                <a:spAutoFit/>
              </a:bodyPr>
              <a:lstStyle/>
              <a:p>
                <a:pPr marL="0" marR="0" lvl="0" indent="0" algn="l" defTabSz="914377" rtl="0" eaLnBrk="1" fontAlgn="auto" latinLnBrk="0" hangingPunct="0">
                  <a:lnSpc>
                    <a:spcPct val="100000"/>
                  </a:lnSpc>
                  <a:spcBef>
                    <a:spcPts val="0"/>
                  </a:spcBef>
                  <a:spcAft>
                    <a:spcPts val="0"/>
                  </a:spcAft>
                  <a:buClrTx/>
                  <a:buSzTx/>
                  <a:buFontTx/>
                  <a:buNone/>
                  <a:tabLst/>
                  <a:defRPr sz="1000" b="0" i="0" u="none" strike="noStrike">
                    <a:ln>
                      <a:noFill/>
                    </a:ln>
                    <a:solidFill>
                      <a:srgbClr val="000000"/>
                    </a:solidFill>
                    <a:latin typeface="Arial-BoldMT" pitchFamily="2"/>
                    <a:ea typeface="Arial-BoldMT" pitchFamily="2"/>
                    <a:cs typeface="Arial-BoldMT" pitchFamily="2"/>
                  </a:defRPr>
                </a:pPr>
                <a:r>
                  <a:rPr kumimoji="0" lang="en-US" sz="1000" b="1" i="0" u="none" strike="noStrike" kern="1200" cap="none" spc="0" normalizeH="0" baseline="0" noProof="0" dirty="0">
                    <a:ln>
                      <a:noFill/>
                    </a:ln>
                    <a:solidFill>
                      <a:srgbClr val="000000"/>
                    </a:solidFill>
                    <a:effectLst/>
                    <a:uLnTx/>
                    <a:uFillTx/>
                    <a:latin typeface="Arial-BoldMT" pitchFamily="2"/>
                    <a:ea typeface="Arial-BoldMT" pitchFamily="2"/>
                    <a:cs typeface="Arial-BoldMT" pitchFamily="2"/>
                  </a:rPr>
                  <a:t>Time to Death, week</a:t>
                </a:r>
              </a:p>
            </p:txBody>
          </p:sp>
          <p:sp>
            <p:nvSpPr>
              <p:cNvPr id="143" name="TextBox 142">
                <a:extLst>
                  <a:ext uri="{FF2B5EF4-FFF2-40B4-BE49-F238E27FC236}">
                    <a16:creationId xmlns:a16="http://schemas.microsoft.com/office/drawing/2014/main" id="{8AEE3E99-ACED-9C56-483C-7B7075370386}"/>
                  </a:ext>
                </a:extLst>
              </p:cNvPr>
              <p:cNvSpPr txBox="1"/>
              <p:nvPr/>
            </p:nvSpPr>
            <p:spPr>
              <a:xfrm>
                <a:off x="6637433" y="5261665"/>
                <a:ext cx="1184040" cy="100558"/>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BoldMT" pitchFamily="2"/>
                    <a:ea typeface="Arial-BoldMT" pitchFamily="2"/>
                    <a:cs typeface="Arial-BoldMT" pitchFamily="2"/>
                  </a:defRPr>
                </a:pPr>
                <a:r>
                  <a:rPr kumimoji="0" lang="en-US" sz="800" b="1" i="0" u="none" strike="noStrike" kern="1200" cap="none" spc="0" normalizeH="0" baseline="0" noProof="0" dirty="0">
                    <a:ln>
                      <a:noFill/>
                    </a:ln>
                    <a:solidFill>
                      <a:srgbClr val="000000"/>
                    </a:solidFill>
                    <a:effectLst/>
                    <a:uLnTx/>
                    <a:uFillTx/>
                    <a:latin typeface="Arial-BoldMT" pitchFamily="2"/>
                    <a:ea typeface="Arial-BoldMT" pitchFamily="2"/>
                    <a:cs typeface="Arial-BoldMT" pitchFamily="2"/>
                  </a:rPr>
                  <a:t>Number of patients at risk:</a:t>
                </a:r>
              </a:p>
            </p:txBody>
          </p:sp>
          <p:grpSp>
            <p:nvGrpSpPr>
              <p:cNvPr id="156" name="Group 155">
                <a:extLst>
                  <a:ext uri="{FF2B5EF4-FFF2-40B4-BE49-F238E27FC236}">
                    <a16:creationId xmlns:a16="http://schemas.microsoft.com/office/drawing/2014/main" id="{6072DA54-50AD-466B-1647-BAE206064189}"/>
                  </a:ext>
                </a:extLst>
              </p:cNvPr>
              <p:cNvGrpSpPr/>
              <p:nvPr/>
            </p:nvGrpSpPr>
            <p:grpSpPr>
              <a:xfrm>
                <a:off x="6741833" y="5027352"/>
                <a:ext cx="4783320" cy="100558"/>
                <a:chOff x="6824160" y="4536360"/>
                <a:chExt cx="4783320" cy="112320"/>
              </a:xfrm>
            </p:grpSpPr>
            <p:sp>
              <p:nvSpPr>
                <p:cNvPr id="157" name="TextBox 156">
                  <a:extLst>
                    <a:ext uri="{FF2B5EF4-FFF2-40B4-BE49-F238E27FC236}">
                      <a16:creationId xmlns:a16="http://schemas.microsoft.com/office/drawing/2014/main" id="{B591E0F6-9915-7A40-54B5-6B8FA35BCC29}"/>
                    </a:ext>
                  </a:extLst>
                </p:cNvPr>
                <p:cNvSpPr txBox="1"/>
                <p:nvPr/>
              </p:nvSpPr>
              <p:spPr>
                <a:xfrm>
                  <a:off x="6824160" y="4536360"/>
                  <a:ext cx="5580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0</a:t>
                  </a:r>
                </a:p>
              </p:txBody>
            </p:sp>
            <p:sp>
              <p:nvSpPr>
                <p:cNvPr id="158" name="TextBox 157">
                  <a:extLst>
                    <a:ext uri="{FF2B5EF4-FFF2-40B4-BE49-F238E27FC236}">
                      <a16:creationId xmlns:a16="http://schemas.microsoft.com/office/drawing/2014/main" id="{5B77E14B-4986-73AF-C816-D665A0D4D5E9}"/>
                    </a:ext>
                  </a:extLst>
                </p:cNvPr>
                <p:cNvSpPr txBox="1"/>
                <p:nvPr/>
              </p:nvSpPr>
              <p:spPr>
                <a:xfrm>
                  <a:off x="7220520" y="453636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24</a:t>
                  </a:r>
                </a:p>
              </p:txBody>
            </p:sp>
            <p:sp>
              <p:nvSpPr>
                <p:cNvPr id="159" name="TextBox 158">
                  <a:extLst>
                    <a:ext uri="{FF2B5EF4-FFF2-40B4-BE49-F238E27FC236}">
                      <a16:creationId xmlns:a16="http://schemas.microsoft.com/office/drawing/2014/main" id="{ADF08F0C-D96C-60C8-8F22-0A84550EC563}"/>
                    </a:ext>
                  </a:extLst>
                </p:cNvPr>
                <p:cNvSpPr txBox="1"/>
                <p:nvPr/>
              </p:nvSpPr>
              <p:spPr>
                <a:xfrm>
                  <a:off x="7645320" y="453636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48</a:t>
                  </a:r>
                </a:p>
              </p:txBody>
            </p:sp>
            <p:sp>
              <p:nvSpPr>
                <p:cNvPr id="160" name="TextBox 159">
                  <a:extLst>
                    <a:ext uri="{FF2B5EF4-FFF2-40B4-BE49-F238E27FC236}">
                      <a16:creationId xmlns:a16="http://schemas.microsoft.com/office/drawing/2014/main" id="{26702B0E-7E19-6141-2255-5E29985E6E88}"/>
                    </a:ext>
                  </a:extLst>
                </p:cNvPr>
                <p:cNvSpPr txBox="1"/>
                <p:nvPr/>
              </p:nvSpPr>
              <p:spPr>
                <a:xfrm>
                  <a:off x="8069760" y="453636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72</a:t>
                  </a:r>
                </a:p>
              </p:txBody>
            </p:sp>
            <p:sp>
              <p:nvSpPr>
                <p:cNvPr id="161" name="TextBox 160">
                  <a:extLst>
                    <a:ext uri="{FF2B5EF4-FFF2-40B4-BE49-F238E27FC236}">
                      <a16:creationId xmlns:a16="http://schemas.microsoft.com/office/drawing/2014/main" id="{184A5C26-1053-DF10-3D0E-EA02D4999D97}"/>
                    </a:ext>
                  </a:extLst>
                </p:cNvPr>
                <p:cNvSpPr txBox="1"/>
                <p:nvPr/>
              </p:nvSpPr>
              <p:spPr>
                <a:xfrm>
                  <a:off x="8494560" y="453636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96</a:t>
                  </a:r>
                </a:p>
              </p:txBody>
            </p:sp>
            <p:sp>
              <p:nvSpPr>
                <p:cNvPr id="162" name="TextBox 161">
                  <a:extLst>
                    <a:ext uri="{FF2B5EF4-FFF2-40B4-BE49-F238E27FC236}">
                      <a16:creationId xmlns:a16="http://schemas.microsoft.com/office/drawing/2014/main" id="{0B1002F3-50C4-21A4-F110-74B890D3FEC7}"/>
                    </a:ext>
                  </a:extLst>
                </p:cNvPr>
                <p:cNvSpPr txBox="1"/>
                <p:nvPr/>
              </p:nvSpPr>
              <p:spPr>
                <a:xfrm>
                  <a:off x="889092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120</a:t>
                  </a:r>
                </a:p>
              </p:txBody>
            </p:sp>
            <p:sp>
              <p:nvSpPr>
                <p:cNvPr id="163" name="TextBox 162">
                  <a:extLst>
                    <a:ext uri="{FF2B5EF4-FFF2-40B4-BE49-F238E27FC236}">
                      <a16:creationId xmlns:a16="http://schemas.microsoft.com/office/drawing/2014/main" id="{C380509D-47FE-883E-7AC2-791B785A658F}"/>
                    </a:ext>
                  </a:extLst>
                </p:cNvPr>
                <p:cNvSpPr txBox="1"/>
                <p:nvPr/>
              </p:nvSpPr>
              <p:spPr>
                <a:xfrm>
                  <a:off x="931572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144</a:t>
                  </a:r>
                </a:p>
              </p:txBody>
            </p:sp>
            <p:sp>
              <p:nvSpPr>
                <p:cNvPr id="164" name="TextBox 163">
                  <a:extLst>
                    <a:ext uri="{FF2B5EF4-FFF2-40B4-BE49-F238E27FC236}">
                      <a16:creationId xmlns:a16="http://schemas.microsoft.com/office/drawing/2014/main" id="{47AB9504-9E9B-2257-AB14-7FCB76B7F1D4}"/>
                    </a:ext>
                  </a:extLst>
                </p:cNvPr>
                <p:cNvSpPr txBox="1"/>
                <p:nvPr/>
              </p:nvSpPr>
              <p:spPr>
                <a:xfrm>
                  <a:off x="974016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168</a:t>
                  </a:r>
                </a:p>
              </p:txBody>
            </p:sp>
            <p:sp>
              <p:nvSpPr>
                <p:cNvPr id="165" name="TextBox 164">
                  <a:extLst>
                    <a:ext uri="{FF2B5EF4-FFF2-40B4-BE49-F238E27FC236}">
                      <a16:creationId xmlns:a16="http://schemas.microsoft.com/office/drawing/2014/main" id="{B0F45D51-6562-E1F2-407F-73408F2F84AB}"/>
                    </a:ext>
                  </a:extLst>
                </p:cNvPr>
                <p:cNvSpPr txBox="1"/>
                <p:nvPr/>
              </p:nvSpPr>
              <p:spPr>
                <a:xfrm>
                  <a:off x="1016496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192</a:t>
                  </a:r>
                </a:p>
              </p:txBody>
            </p:sp>
            <p:sp>
              <p:nvSpPr>
                <p:cNvPr id="166" name="TextBox 165">
                  <a:extLst>
                    <a:ext uri="{FF2B5EF4-FFF2-40B4-BE49-F238E27FC236}">
                      <a16:creationId xmlns:a16="http://schemas.microsoft.com/office/drawing/2014/main" id="{CDDED3CD-0B99-5ADC-E399-71983A86B6A9}"/>
                    </a:ext>
                  </a:extLst>
                </p:cNvPr>
                <p:cNvSpPr txBox="1"/>
                <p:nvPr/>
              </p:nvSpPr>
              <p:spPr>
                <a:xfrm>
                  <a:off x="1058940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216</a:t>
                  </a:r>
                </a:p>
              </p:txBody>
            </p:sp>
            <p:sp>
              <p:nvSpPr>
                <p:cNvPr id="167" name="TextBox 166">
                  <a:extLst>
                    <a:ext uri="{FF2B5EF4-FFF2-40B4-BE49-F238E27FC236}">
                      <a16:creationId xmlns:a16="http://schemas.microsoft.com/office/drawing/2014/main" id="{E768A320-5B9C-4D10-D966-C8D0F6A97790}"/>
                    </a:ext>
                  </a:extLst>
                </p:cNvPr>
                <p:cNvSpPr txBox="1"/>
                <p:nvPr/>
              </p:nvSpPr>
              <p:spPr>
                <a:xfrm>
                  <a:off x="1101420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240</a:t>
                  </a:r>
                </a:p>
              </p:txBody>
            </p:sp>
            <p:sp>
              <p:nvSpPr>
                <p:cNvPr id="168" name="TextBox 167">
                  <a:extLst>
                    <a:ext uri="{FF2B5EF4-FFF2-40B4-BE49-F238E27FC236}">
                      <a16:creationId xmlns:a16="http://schemas.microsoft.com/office/drawing/2014/main" id="{3BA54835-2379-C88A-FE59-2AE90F339C3D}"/>
                    </a:ext>
                  </a:extLst>
                </p:cNvPr>
                <p:cNvSpPr txBox="1"/>
                <p:nvPr/>
              </p:nvSpPr>
              <p:spPr>
                <a:xfrm>
                  <a:off x="11438640" y="453636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00000"/>
                      </a:solidFill>
                      <a:effectLst/>
                      <a:uLnTx/>
                      <a:uFillTx/>
                      <a:latin typeface="Arial"/>
                      <a:ea typeface="ArialMT" pitchFamily="34"/>
                      <a:cs typeface="ArialMT" pitchFamily="34"/>
                    </a:rPr>
                    <a:t>264</a:t>
                  </a:r>
                </a:p>
              </p:txBody>
            </p:sp>
          </p:grpSp>
          <p:grpSp>
            <p:nvGrpSpPr>
              <p:cNvPr id="198" name="Group 197">
                <a:extLst>
                  <a:ext uri="{FF2B5EF4-FFF2-40B4-BE49-F238E27FC236}">
                    <a16:creationId xmlns:a16="http://schemas.microsoft.com/office/drawing/2014/main" id="{BE40FE7B-FA33-DD7D-4D78-99D19AEDC74C}"/>
                  </a:ext>
                </a:extLst>
              </p:cNvPr>
              <p:cNvGrpSpPr/>
              <p:nvPr/>
            </p:nvGrpSpPr>
            <p:grpSpPr>
              <a:xfrm>
                <a:off x="6713393" y="5371892"/>
                <a:ext cx="4783680" cy="100558"/>
                <a:chOff x="6795720" y="4921200"/>
                <a:chExt cx="4783680" cy="112320"/>
              </a:xfrm>
            </p:grpSpPr>
            <p:sp>
              <p:nvSpPr>
                <p:cNvPr id="199" name="TextBox 198">
                  <a:extLst>
                    <a:ext uri="{FF2B5EF4-FFF2-40B4-BE49-F238E27FC236}">
                      <a16:creationId xmlns:a16="http://schemas.microsoft.com/office/drawing/2014/main" id="{6CD8CE55-6A1E-2A83-E584-90414AF17521}"/>
                    </a:ext>
                  </a:extLst>
                </p:cNvPr>
                <p:cNvSpPr txBox="1"/>
                <p:nvPr/>
              </p:nvSpPr>
              <p:spPr>
                <a:xfrm>
                  <a:off x="679572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84</a:t>
                  </a:r>
                </a:p>
              </p:txBody>
            </p:sp>
            <p:sp>
              <p:nvSpPr>
                <p:cNvPr id="200" name="TextBox 199">
                  <a:extLst>
                    <a:ext uri="{FF2B5EF4-FFF2-40B4-BE49-F238E27FC236}">
                      <a16:creationId xmlns:a16="http://schemas.microsoft.com/office/drawing/2014/main" id="{4E7AD735-1EDB-BF0D-DCAD-385C202CF9FB}"/>
                    </a:ext>
                  </a:extLst>
                </p:cNvPr>
                <p:cNvSpPr txBox="1"/>
                <p:nvPr/>
              </p:nvSpPr>
              <p:spPr>
                <a:xfrm>
                  <a:off x="722052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82</a:t>
                  </a:r>
                </a:p>
              </p:txBody>
            </p:sp>
            <p:sp>
              <p:nvSpPr>
                <p:cNvPr id="201" name="TextBox 200">
                  <a:extLst>
                    <a:ext uri="{FF2B5EF4-FFF2-40B4-BE49-F238E27FC236}">
                      <a16:creationId xmlns:a16="http://schemas.microsoft.com/office/drawing/2014/main" id="{E9AE482E-6CB6-F034-7BD6-0EDE2A9C14D9}"/>
                    </a:ext>
                  </a:extLst>
                </p:cNvPr>
                <p:cNvSpPr txBox="1"/>
                <p:nvPr/>
              </p:nvSpPr>
              <p:spPr>
                <a:xfrm>
                  <a:off x="764532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78</a:t>
                  </a:r>
                </a:p>
              </p:txBody>
            </p:sp>
            <p:sp>
              <p:nvSpPr>
                <p:cNvPr id="202" name="TextBox 201">
                  <a:extLst>
                    <a:ext uri="{FF2B5EF4-FFF2-40B4-BE49-F238E27FC236}">
                      <a16:creationId xmlns:a16="http://schemas.microsoft.com/office/drawing/2014/main" id="{3B26B7DE-52CB-782E-FB5E-BDF0B4277A27}"/>
                    </a:ext>
                  </a:extLst>
                </p:cNvPr>
                <p:cNvSpPr txBox="1"/>
                <p:nvPr/>
              </p:nvSpPr>
              <p:spPr>
                <a:xfrm>
                  <a:off x="806976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74</a:t>
                  </a:r>
                </a:p>
              </p:txBody>
            </p:sp>
            <p:sp>
              <p:nvSpPr>
                <p:cNvPr id="203" name="TextBox 202">
                  <a:extLst>
                    <a:ext uri="{FF2B5EF4-FFF2-40B4-BE49-F238E27FC236}">
                      <a16:creationId xmlns:a16="http://schemas.microsoft.com/office/drawing/2014/main" id="{CFBC75C9-668A-2C4D-2CC5-614A290344C7}"/>
                    </a:ext>
                  </a:extLst>
                </p:cNvPr>
                <p:cNvSpPr txBox="1"/>
                <p:nvPr/>
              </p:nvSpPr>
              <p:spPr>
                <a:xfrm>
                  <a:off x="849456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70</a:t>
                  </a:r>
                </a:p>
              </p:txBody>
            </p:sp>
            <p:sp>
              <p:nvSpPr>
                <p:cNvPr id="204" name="TextBox 203">
                  <a:extLst>
                    <a:ext uri="{FF2B5EF4-FFF2-40B4-BE49-F238E27FC236}">
                      <a16:creationId xmlns:a16="http://schemas.microsoft.com/office/drawing/2014/main" id="{E14460AD-5F28-3632-8598-FE99BDB0EDA6}"/>
                    </a:ext>
                  </a:extLst>
                </p:cNvPr>
                <p:cNvSpPr txBox="1"/>
                <p:nvPr/>
              </p:nvSpPr>
              <p:spPr>
                <a:xfrm>
                  <a:off x="891900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67</a:t>
                  </a:r>
                </a:p>
              </p:txBody>
            </p:sp>
            <p:sp>
              <p:nvSpPr>
                <p:cNvPr id="205" name="TextBox 204">
                  <a:extLst>
                    <a:ext uri="{FF2B5EF4-FFF2-40B4-BE49-F238E27FC236}">
                      <a16:creationId xmlns:a16="http://schemas.microsoft.com/office/drawing/2014/main" id="{8E419A74-B420-7274-0F9A-EDA66D95157E}"/>
                    </a:ext>
                  </a:extLst>
                </p:cNvPr>
                <p:cNvSpPr txBox="1"/>
                <p:nvPr/>
              </p:nvSpPr>
              <p:spPr>
                <a:xfrm>
                  <a:off x="934380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66</a:t>
                  </a:r>
                </a:p>
              </p:txBody>
            </p:sp>
            <p:sp>
              <p:nvSpPr>
                <p:cNvPr id="206" name="TextBox 205">
                  <a:extLst>
                    <a:ext uri="{FF2B5EF4-FFF2-40B4-BE49-F238E27FC236}">
                      <a16:creationId xmlns:a16="http://schemas.microsoft.com/office/drawing/2014/main" id="{D939B821-E900-D545-5BAC-3A04179EA9D0}"/>
                    </a:ext>
                  </a:extLst>
                </p:cNvPr>
                <p:cNvSpPr txBox="1"/>
                <p:nvPr/>
              </p:nvSpPr>
              <p:spPr>
                <a:xfrm>
                  <a:off x="976860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55</a:t>
                  </a:r>
                </a:p>
              </p:txBody>
            </p:sp>
            <p:sp>
              <p:nvSpPr>
                <p:cNvPr id="207" name="TextBox 206">
                  <a:extLst>
                    <a:ext uri="{FF2B5EF4-FFF2-40B4-BE49-F238E27FC236}">
                      <a16:creationId xmlns:a16="http://schemas.microsoft.com/office/drawing/2014/main" id="{5F706E44-C925-6676-FCA4-69AC770D8F87}"/>
                    </a:ext>
                  </a:extLst>
                </p:cNvPr>
                <p:cNvSpPr txBox="1"/>
                <p:nvPr/>
              </p:nvSpPr>
              <p:spPr>
                <a:xfrm>
                  <a:off x="1019304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MT" pitchFamily="34"/>
                      <a:ea typeface="ArialMT" pitchFamily="34"/>
                      <a:cs typeface="ArialMT" pitchFamily="34"/>
                    </a:rPr>
                    <a:t>55</a:t>
                  </a:r>
                </a:p>
              </p:txBody>
            </p:sp>
            <p:sp>
              <p:nvSpPr>
                <p:cNvPr id="208" name="TextBox 207">
                  <a:extLst>
                    <a:ext uri="{FF2B5EF4-FFF2-40B4-BE49-F238E27FC236}">
                      <a16:creationId xmlns:a16="http://schemas.microsoft.com/office/drawing/2014/main" id="{7BA7AEB7-7EC2-814C-840F-030DAE7069E7}"/>
                    </a:ext>
                  </a:extLst>
                </p:cNvPr>
                <p:cNvSpPr txBox="1"/>
                <p:nvPr/>
              </p:nvSpPr>
              <p:spPr>
                <a:xfrm>
                  <a:off x="1061784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50</a:t>
                  </a:r>
                </a:p>
              </p:txBody>
            </p:sp>
            <p:sp>
              <p:nvSpPr>
                <p:cNvPr id="209" name="TextBox 208">
                  <a:extLst>
                    <a:ext uri="{FF2B5EF4-FFF2-40B4-BE49-F238E27FC236}">
                      <a16:creationId xmlns:a16="http://schemas.microsoft.com/office/drawing/2014/main" id="{A04807B1-9A00-D720-929D-D39C297375EB}"/>
                    </a:ext>
                  </a:extLst>
                </p:cNvPr>
                <p:cNvSpPr txBox="1"/>
                <p:nvPr/>
              </p:nvSpPr>
              <p:spPr>
                <a:xfrm>
                  <a:off x="1104228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46</a:t>
                  </a:r>
                </a:p>
              </p:txBody>
            </p:sp>
            <p:sp>
              <p:nvSpPr>
                <p:cNvPr id="210" name="TextBox 209">
                  <a:extLst>
                    <a:ext uri="{FF2B5EF4-FFF2-40B4-BE49-F238E27FC236}">
                      <a16:creationId xmlns:a16="http://schemas.microsoft.com/office/drawing/2014/main" id="{1EBCF9A7-FD92-9457-78C5-0CF03E1168CB}"/>
                    </a:ext>
                  </a:extLst>
                </p:cNvPr>
                <p:cNvSpPr txBox="1"/>
                <p:nvPr/>
              </p:nvSpPr>
              <p:spPr>
                <a:xfrm>
                  <a:off x="11467080" y="49212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44546A"/>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44546A"/>
                      </a:solidFill>
                      <a:effectLst/>
                      <a:uLnTx/>
                      <a:uFillTx/>
                      <a:latin typeface="Arial"/>
                      <a:ea typeface="ArialMT" pitchFamily="34"/>
                      <a:cs typeface="ArialMT" pitchFamily="34"/>
                    </a:rPr>
                    <a:t>37</a:t>
                  </a:r>
                </a:p>
              </p:txBody>
            </p:sp>
          </p:grpSp>
          <p:grpSp>
            <p:nvGrpSpPr>
              <p:cNvPr id="211" name="Group 210">
                <a:extLst>
                  <a:ext uri="{FF2B5EF4-FFF2-40B4-BE49-F238E27FC236}">
                    <a16:creationId xmlns:a16="http://schemas.microsoft.com/office/drawing/2014/main" id="{1A831D1C-54EE-DD35-9218-ADFA98A1CCF8}"/>
                  </a:ext>
                </a:extLst>
              </p:cNvPr>
              <p:cNvGrpSpPr/>
              <p:nvPr/>
            </p:nvGrpSpPr>
            <p:grpSpPr>
              <a:xfrm>
                <a:off x="6685313" y="5479863"/>
                <a:ext cx="4811760" cy="100558"/>
                <a:chOff x="6767640" y="5041800"/>
                <a:chExt cx="4811760" cy="112320"/>
              </a:xfrm>
            </p:grpSpPr>
            <p:sp>
              <p:nvSpPr>
                <p:cNvPr id="212" name="TextBox 211">
                  <a:extLst>
                    <a:ext uri="{FF2B5EF4-FFF2-40B4-BE49-F238E27FC236}">
                      <a16:creationId xmlns:a16="http://schemas.microsoft.com/office/drawing/2014/main" id="{2EFF64F1-45F1-B88D-F104-7085BAA3F345}"/>
                    </a:ext>
                  </a:extLst>
                </p:cNvPr>
                <p:cNvSpPr txBox="1"/>
                <p:nvPr/>
              </p:nvSpPr>
              <p:spPr>
                <a:xfrm>
                  <a:off x="676764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216</a:t>
                  </a:r>
                </a:p>
              </p:txBody>
            </p:sp>
            <p:sp>
              <p:nvSpPr>
                <p:cNvPr id="213" name="TextBox 212">
                  <a:extLst>
                    <a:ext uri="{FF2B5EF4-FFF2-40B4-BE49-F238E27FC236}">
                      <a16:creationId xmlns:a16="http://schemas.microsoft.com/office/drawing/2014/main" id="{CDED735B-6664-A832-B788-B189B8EB47AE}"/>
                    </a:ext>
                  </a:extLst>
                </p:cNvPr>
                <p:cNvSpPr txBox="1"/>
                <p:nvPr/>
              </p:nvSpPr>
              <p:spPr>
                <a:xfrm>
                  <a:off x="719244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206</a:t>
                  </a:r>
                </a:p>
              </p:txBody>
            </p:sp>
            <p:sp>
              <p:nvSpPr>
                <p:cNvPr id="214" name="TextBox 213">
                  <a:extLst>
                    <a:ext uri="{FF2B5EF4-FFF2-40B4-BE49-F238E27FC236}">
                      <a16:creationId xmlns:a16="http://schemas.microsoft.com/office/drawing/2014/main" id="{6A3FCDA8-44DC-2ED4-9DF2-3E5F0EC93C65}"/>
                    </a:ext>
                  </a:extLst>
                </p:cNvPr>
                <p:cNvSpPr txBox="1"/>
                <p:nvPr/>
              </p:nvSpPr>
              <p:spPr>
                <a:xfrm>
                  <a:off x="761688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188</a:t>
                  </a:r>
                </a:p>
              </p:txBody>
            </p:sp>
            <p:sp>
              <p:nvSpPr>
                <p:cNvPr id="215" name="TextBox 214">
                  <a:extLst>
                    <a:ext uri="{FF2B5EF4-FFF2-40B4-BE49-F238E27FC236}">
                      <a16:creationId xmlns:a16="http://schemas.microsoft.com/office/drawing/2014/main" id="{917449A4-A4D6-FB26-D866-09DD0E7440D3}"/>
                    </a:ext>
                  </a:extLst>
                </p:cNvPr>
                <p:cNvSpPr txBox="1"/>
                <p:nvPr/>
              </p:nvSpPr>
              <p:spPr>
                <a:xfrm>
                  <a:off x="804168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169</a:t>
                  </a:r>
                </a:p>
              </p:txBody>
            </p:sp>
            <p:sp>
              <p:nvSpPr>
                <p:cNvPr id="216" name="TextBox 215">
                  <a:extLst>
                    <a:ext uri="{FF2B5EF4-FFF2-40B4-BE49-F238E27FC236}">
                      <a16:creationId xmlns:a16="http://schemas.microsoft.com/office/drawing/2014/main" id="{4C2A2B88-F96E-EC67-1FDE-6296825573C9}"/>
                    </a:ext>
                  </a:extLst>
                </p:cNvPr>
                <p:cNvSpPr txBox="1"/>
                <p:nvPr/>
              </p:nvSpPr>
              <p:spPr>
                <a:xfrm>
                  <a:off x="846612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153</a:t>
                  </a:r>
                </a:p>
              </p:txBody>
            </p:sp>
            <p:sp>
              <p:nvSpPr>
                <p:cNvPr id="217" name="TextBox 216">
                  <a:extLst>
                    <a:ext uri="{FF2B5EF4-FFF2-40B4-BE49-F238E27FC236}">
                      <a16:creationId xmlns:a16="http://schemas.microsoft.com/office/drawing/2014/main" id="{ED769FC6-AD0C-3617-FF27-A836A9D67889}"/>
                    </a:ext>
                  </a:extLst>
                </p:cNvPr>
                <p:cNvSpPr txBox="1"/>
                <p:nvPr/>
              </p:nvSpPr>
              <p:spPr>
                <a:xfrm>
                  <a:off x="889092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148</a:t>
                  </a:r>
                </a:p>
              </p:txBody>
            </p:sp>
            <p:sp>
              <p:nvSpPr>
                <p:cNvPr id="218" name="TextBox 217">
                  <a:extLst>
                    <a:ext uri="{FF2B5EF4-FFF2-40B4-BE49-F238E27FC236}">
                      <a16:creationId xmlns:a16="http://schemas.microsoft.com/office/drawing/2014/main" id="{6F5ED133-5955-C677-E6B7-483D36D9BEC1}"/>
                    </a:ext>
                  </a:extLst>
                </p:cNvPr>
                <p:cNvSpPr txBox="1"/>
                <p:nvPr/>
              </p:nvSpPr>
              <p:spPr>
                <a:xfrm>
                  <a:off x="931572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137</a:t>
                  </a:r>
                </a:p>
              </p:txBody>
            </p:sp>
            <p:sp>
              <p:nvSpPr>
                <p:cNvPr id="219" name="TextBox 218">
                  <a:extLst>
                    <a:ext uri="{FF2B5EF4-FFF2-40B4-BE49-F238E27FC236}">
                      <a16:creationId xmlns:a16="http://schemas.microsoft.com/office/drawing/2014/main" id="{B6956BC1-300E-F865-05C7-FAB445596313}"/>
                    </a:ext>
                  </a:extLst>
                </p:cNvPr>
                <p:cNvSpPr txBox="1"/>
                <p:nvPr/>
              </p:nvSpPr>
              <p:spPr>
                <a:xfrm>
                  <a:off x="974016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124</a:t>
                  </a:r>
                </a:p>
              </p:txBody>
            </p:sp>
            <p:sp>
              <p:nvSpPr>
                <p:cNvPr id="220" name="TextBox 219">
                  <a:extLst>
                    <a:ext uri="{FF2B5EF4-FFF2-40B4-BE49-F238E27FC236}">
                      <a16:creationId xmlns:a16="http://schemas.microsoft.com/office/drawing/2014/main" id="{D2A9D698-BDC6-7105-B1AF-41A27B7BAE11}"/>
                    </a:ext>
                  </a:extLst>
                </p:cNvPr>
                <p:cNvSpPr txBox="1"/>
                <p:nvPr/>
              </p:nvSpPr>
              <p:spPr>
                <a:xfrm>
                  <a:off x="1016496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MT" pitchFamily="34"/>
                      <a:ea typeface="ArialMT" pitchFamily="34"/>
                      <a:cs typeface="ArialMT" pitchFamily="34"/>
                    </a:rPr>
                    <a:t>115</a:t>
                  </a:r>
                </a:p>
              </p:txBody>
            </p:sp>
            <p:sp>
              <p:nvSpPr>
                <p:cNvPr id="221" name="TextBox 220">
                  <a:extLst>
                    <a:ext uri="{FF2B5EF4-FFF2-40B4-BE49-F238E27FC236}">
                      <a16:creationId xmlns:a16="http://schemas.microsoft.com/office/drawing/2014/main" id="{6976FD8D-80ED-2FAA-589D-CCDFC9AA4647}"/>
                    </a:ext>
                  </a:extLst>
                </p:cNvPr>
                <p:cNvSpPr txBox="1"/>
                <p:nvPr/>
              </p:nvSpPr>
              <p:spPr>
                <a:xfrm>
                  <a:off x="10589400" y="50418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111</a:t>
                  </a:r>
                </a:p>
              </p:txBody>
            </p:sp>
            <p:sp>
              <p:nvSpPr>
                <p:cNvPr id="222" name="TextBox 221">
                  <a:extLst>
                    <a:ext uri="{FF2B5EF4-FFF2-40B4-BE49-F238E27FC236}">
                      <a16:creationId xmlns:a16="http://schemas.microsoft.com/office/drawing/2014/main" id="{82986C31-727B-7EB3-0EA2-54D4176FD282}"/>
                    </a:ext>
                  </a:extLst>
                </p:cNvPr>
                <p:cNvSpPr txBox="1"/>
                <p:nvPr/>
              </p:nvSpPr>
              <p:spPr>
                <a:xfrm>
                  <a:off x="11042280" y="50418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99</a:t>
                  </a:r>
                </a:p>
              </p:txBody>
            </p:sp>
            <p:sp>
              <p:nvSpPr>
                <p:cNvPr id="223" name="TextBox 222">
                  <a:extLst>
                    <a:ext uri="{FF2B5EF4-FFF2-40B4-BE49-F238E27FC236}">
                      <a16:creationId xmlns:a16="http://schemas.microsoft.com/office/drawing/2014/main" id="{DCDD9670-C0AE-C5CD-78B0-72F8E9D98AEA}"/>
                    </a:ext>
                  </a:extLst>
                </p:cNvPr>
                <p:cNvSpPr txBox="1"/>
                <p:nvPr/>
              </p:nvSpPr>
              <p:spPr>
                <a:xfrm>
                  <a:off x="11467080" y="50418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02989F"/>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02989F"/>
                      </a:solidFill>
                      <a:effectLst/>
                      <a:uLnTx/>
                      <a:uFillTx/>
                      <a:latin typeface="Arial"/>
                      <a:ea typeface="ArialMT" pitchFamily="34"/>
                      <a:cs typeface="ArialMT" pitchFamily="34"/>
                    </a:rPr>
                    <a:t>75</a:t>
                  </a:r>
                </a:p>
              </p:txBody>
            </p:sp>
          </p:grpSp>
          <p:grpSp>
            <p:nvGrpSpPr>
              <p:cNvPr id="224" name="Group 223">
                <a:extLst>
                  <a:ext uri="{FF2B5EF4-FFF2-40B4-BE49-F238E27FC236}">
                    <a16:creationId xmlns:a16="http://schemas.microsoft.com/office/drawing/2014/main" id="{22AAA8CA-D201-D873-BF38-E7C632D23357}"/>
                  </a:ext>
                </a:extLst>
              </p:cNvPr>
              <p:cNvGrpSpPr/>
              <p:nvPr/>
            </p:nvGrpSpPr>
            <p:grpSpPr>
              <a:xfrm>
                <a:off x="6713393" y="5587833"/>
                <a:ext cx="4783680" cy="100558"/>
                <a:chOff x="6795720" y="5162400"/>
                <a:chExt cx="4783680" cy="112320"/>
              </a:xfrm>
            </p:grpSpPr>
            <p:sp>
              <p:nvSpPr>
                <p:cNvPr id="225" name="TextBox 224">
                  <a:extLst>
                    <a:ext uri="{FF2B5EF4-FFF2-40B4-BE49-F238E27FC236}">
                      <a16:creationId xmlns:a16="http://schemas.microsoft.com/office/drawing/2014/main" id="{45169F9C-5A51-5943-939C-7207B9A7C204}"/>
                    </a:ext>
                  </a:extLst>
                </p:cNvPr>
                <p:cNvSpPr txBox="1"/>
                <p:nvPr/>
              </p:nvSpPr>
              <p:spPr>
                <a:xfrm>
                  <a:off x="679572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66</a:t>
                  </a:r>
                </a:p>
              </p:txBody>
            </p:sp>
            <p:sp>
              <p:nvSpPr>
                <p:cNvPr id="226" name="TextBox 225">
                  <a:extLst>
                    <a:ext uri="{FF2B5EF4-FFF2-40B4-BE49-F238E27FC236}">
                      <a16:creationId xmlns:a16="http://schemas.microsoft.com/office/drawing/2014/main" id="{70492B3D-D15B-C6FC-0A65-8FE14088F904}"/>
                    </a:ext>
                  </a:extLst>
                </p:cNvPr>
                <p:cNvSpPr txBox="1"/>
                <p:nvPr/>
              </p:nvSpPr>
              <p:spPr>
                <a:xfrm>
                  <a:off x="722052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63</a:t>
                  </a:r>
                </a:p>
              </p:txBody>
            </p:sp>
            <p:sp>
              <p:nvSpPr>
                <p:cNvPr id="227" name="TextBox 226">
                  <a:extLst>
                    <a:ext uri="{FF2B5EF4-FFF2-40B4-BE49-F238E27FC236}">
                      <a16:creationId xmlns:a16="http://schemas.microsoft.com/office/drawing/2014/main" id="{88681F32-0F87-A7D3-8035-4EC36A1D59EA}"/>
                    </a:ext>
                  </a:extLst>
                </p:cNvPr>
                <p:cNvSpPr txBox="1"/>
                <p:nvPr/>
              </p:nvSpPr>
              <p:spPr>
                <a:xfrm>
                  <a:off x="764532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54</a:t>
                  </a:r>
                </a:p>
              </p:txBody>
            </p:sp>
            <p:sp>
              <p:nvSpPr>
                <p:cNvPr id="228" name="TextBox 227">
                  <a:extLst>
                    <a:ext uri="{FF2B5EF4-FFF2-40B4-BE49-F238E27FC236}">
                      <a16:creationId xmlns:a16="http://schemas.microsoft.com/office/drawing/2014/main" id="{0E689EAB-49BF-F035-0752-BB5332C14281}"/>
                    </a:ext>
                  </a:extLst>
                </p:cNvPr>
                <p:cNvSpPr txBox="1"/>
                <p:nvPr/>
              </p:nvSpPr>
              <p:spPr>
                <a:xfrm>
                  <a:off x="806976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50</a:t>
                  </a:r>
                </a:p>
              </p:txBody>
            </p:sp>
            <p:sp>
              <p:nvSpPr>
                <p:cNvPr id="229" name="TextBox 228">
                  <a:extLst>
                    <a:ext uri="{FF2B5EF4-FFF2-40B4-BE49-F238E27FC236}">
                      <a16:creationId xmlns:a16="http://schemas.microsoft.com/office/drawing/2014/main" id="{6CF82470-520F-B5CD-D25A-736FD217BA76}"/>
                    </a:ext>
                  </a:extLst>
                </p:cNvPr>
                <p:cNvSpPr txBox="1"/>
                <p:nvPr/>
              </p:nvSpPr>
              <p:spPr>
                <a:xfrm>
                  <a:off x="849456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47</a:t>
                  </a:r>
                </a:p>
              </p:txBody>
            </p:sp>
            <p:sp>
              <p:nvSpPr>
                <p:cNvPr id="230" name="TextBox 229">
                  <a:extLst>
                    <a:ext uri="{FF2B5EF4-FFF2-40B4-BE49-F238E27FC236}">
                      <a16:creationId xmlns:a16="http://schemas.microsoft.com/office/drawing/2014/main" id="{728EADD5-3F98-C66B-B6E1-237D89674506}"/>
                    </a:ext>
                  </a:extLst>
                </p:cNvPr>
                <p:cNvSpPr txBox="1"/>
                <p:nvPr/>
              </p:nvSpPr>
              <p:spPr>
                <a:xfrm>
                  <a:off x="891900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42</a:t>
                  </a:r>
                </a:p>
              </p:txBody>
            </p:sp>
            <p:sp>
              <p:nvSpPr>
                <p:cNvPr id="231" name="TextBox 230">
                  <a:extLst>
                    <a:ext uri="{FF2B5EF4-FFF2-40B4-BE49-F238E27FC236}">
                      <a16:creationId xmlns:a16="http://schemas.microsoft.com/office/drawing/2014/main" id="{EAA8420D-30B9-CAC6-6529-0C0D23346385}"/>
                    </a:ext>
                  </a:extLst>
                </p:cNvPr>
                <p:cNvSpPr txBox="1"/>
                <p:nvPr/>
              </p:nvSpPr>
              <p:spPr>
                <a:xfrm>
                  <a:off x="934380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37</a:t>
                  </a:r>
                </a:p>
              </p:txBody>
            </p:sp>
            <p:sp>
              <p:nvSpPr>
                <p:cNvPr id="232" name="TextBox 231">
                  <a:extLst>
                    <a:ext uri="{FF2B5EF4-FFF2-40B4-BE49-F238E27FC236}">
                      <a16:creationId xmlns:a16="http://schemas.microsoft.com/office/drawing/2014/main" id="{2F409EB7-455A-AD12-658D-ADDAD17CF42B}"/>
                    </a:ext>
                  </a:extLst>
                </p:cNvPr>
                <p:cNvSpPr txBox="1"/>
                <p:nvPr/>
              </p:nvSpPr>
              <p:spPr>
                <a:xfrm>
                  <a:off x="976860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33</a:t>
                  </a:r>
                </a:p>
              </p:txBody>
            </p:sp>
            <p:sp>
              <p:nvSpPr>
                <p:cNvPr id="233" name="TextBox 232">
                  <a:extLst>
                    <a:ext uri="{FF2B5EF4-FFF2-40B4-BE49-F238E27FC236}">
                      <a16:creationId xmlns:a16="http://schemas.microsoft.com/office/drawing/2014/main" id="{5B280D0C-B8E9-ED07-9996-300F4982467B}"/>
                    </a:ext>
                  </a:extLst>
                </p:cNvPr>
                <p:cNvSpPr txBox="1"/>
                <p:nvPr/>
              </p:nvSpPr>
              <p:spPr>
                <a:xfrm>
                  <a:off x="1019304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MT" pitchFamily="34"/>
                      <a:ea typeface="ArialMT" pitchFamily="34"/>
                      <a:cs typeface="ArialMT" pitchFamily="34"/>
                    </a:rPr>
                    <a:t>29</a:t>
                  </a:r>
                </a:p>
              </p:txBody>
            </p:sp>
            <p:sp>
              <p:nvSpPr>
                <p:cNvPr id="234" name="TextBox 233">
                  <a:extLst>
                    <a:ext uri="{FF2B5EF4-FFF2-40B4-BE49-F238E27FC236}">
                      <a16:creationId xmlns:a16="http://schemas.microsoft.com/office/drawing/2014/main" id="{4796178C-F435-5983-A6E5-6C5A36AED893}"/>
                    </a:ext>
                  </a:extLst>
                </p:cNvPr>
                <p:cNvSpPr txBox="1"/>
                <p:nvPr/>
              </p:nvSpPr>
              <p:spPr>
                <a:xfrm>
                  <a:off x="1061784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24</a:t>
                  </a:r>
                </a:p>
              </p:txBody>
            </p:sp>
            <p:sp>
              <p:nvSpPr>
                <p:cNvPr id="235" name="TextBox 234">
                  <a:extLst>
                    <a:ext uri="{FF2B5EF4-FFF2-40B4-BE49-F238E27FC236}">
                      <a16:creationId xmlns:a16="http://schemas.microsoft.com/office/drawing/2014/main" id="{02786832-26D7-E7F7-E13C-DF79E13452A9}"/>
                    </a:ext>
                  </a:extLst>
                </p:cNvPr>
                <p:cNvSpPr txBox="1"/>
                <p:nvPr/>
              </p:nvSpPr>
              <p:spPr>
                <a:xfrm>
                  <a:off x="1104228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22</a:t>
                  </a:r>
                </a:p>
              </p:txBody>
            </p:sp>
            <p:sp>
              <p:nvSpPr>
                <p:cNvPr id="236" name="TextBox 235">
                  <a:extLst>
                    <a:ext uri="{FF2B5EF4-FFF2-40B4-BE49-F238E27FC236}">
                      <a16:creationId xmlns:a16="http://schemas.microsoft.com/office/drawing/2014/main" id="{714F2929-D19B-F107-227D-14CE3099B2E3}"/>
                    </a:ext>
                  </a:extLst>
                </p:cNvPr>
                <p:cNvSpPr txBox="1"/>
                <p:nvPr/>
              </p:nvSpPr>
              <p:spPr>
                <a:xfrm>
                  <a:off x="11467080" y="51624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C00000"/>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E8522A"/>
                      </a:solidFill>
                      <a:effectLst/>
                      <a:uLnTx/>
                      <a:uFillTx/>
                      <a:latin typeface="Arial"/>
                      <a:ea typeface="ArialMT" pitchFamily="34"/>
                      <a:cs typeface="ArialMT" pitchFamily="34"/>
                    </a:rPr>
                    <a:t>17</a:t>
                  </a:r>
                </a:p>
              </p:txBody>
            </p:sp>
          </p:grpSp>
          <p:grpSp>
            <p:nvGrpSpPr>
              <p:cNvPr id="237" name="Group 236">
                <a:extLst>
                  <a:ext uri="{FF2B5EF4-FFF2-40B4-BE49-F238E27FC236}">
                    <a16:creationId xmlns:a16="http://schemas.microsoft.com/office/drawing/2014/main" id="{83ADCC2C-23C4-7E90-67A0-5B28EC7A813F}"/>
                  </a:ext>
                </a:extLst>
              </p:cNvPr>
              <p:cNvGrpSpPr/>
              <p:nvPr/>
            </p:nvGrpSpPr>
            <p:grpSpPr>
              <a:xfrm>
                <a:off x="6685313" y="5695804"/>
                <a:ext cx="4811760" cy="100558"/>
                <a:chOff x="6767640" y="5283000"/>
                <a:chExt cx="4811760" cy="112320"/>
              </a:xfrm>
            </p:grpSpPr>
            <p:sp>
              <p:nvSpPr>
                <p:cNvPr id="238" name="TextBox 237">
                  <a:extLst>
                    <a:ext uri="{FF2B5EF4-FFF2-40B4-BE49-F238E27FC236}">
                      <a16:creationId xmlns:a16="http://schemas.microsoft.com/office/drawing/2014/main" id="{63A84595-8D33-61D6-DC86-6814A7DA2D64}"/>
                    </a:ext>
                  </a:extLst>
                </p:cNvPr>
                <p:cNvSpPr txBox="1"/>
                <p:nvPr/>
              </p:nvSpPr>
              <p:spPr>
                <a:xfrm>
                  <a:off x="6767640" y="52830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159</a:t>
                  </a:r>
                </a:p>
              </p:txBody>
            </p:sp>
            <p:sp>
              <p:nvSpPr>
                <p:cNvPr id="239" name="TextBox 238">
                  <a:extLst>
                    <a:ext uri="{FF2B5EF4-FFF2-40B4-BE49-F238E27FC236}">
                      <a16:creationId xmlns:a16="http://schemas.microsoft.com/office/drawing/2014/main" id="{506DC2DD-CE93-698D-17C1-D177C83B86C2}"/>
                    </a:ext>
                  </a:extLst>
                </p:cNvPr>
                <p:cNvSpPr txBox="1"/>
                <p:nvPr/>
              </p:nvSpPr>
              <p:spPr>
                <a:xfrm>
                  <a:off x="7192440" y="52830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148</a:t>
                  </a:r>
                </a:p>
              </p:txBody>
            </p:sp>
            <p:sp>
              <p:nvSpPr>
                <p:cNvPr id="240" name="TextBox 239">
                  <a:extLst>
                    <a:ext uri="{FF2B5EF4-FFF2-40B4-BE49-F238E27FC236}">
                      <a16:creationId xmlns:a16="http://schemas.microsoft.com/office/drawing/2014/main" id="{0F54E7A8-08FB-7523-BC24-CE1739E6C974}"/>
                    </a:ext>
                  </a:extLst>
                </p:cNvPr>
                <p:cNvSpPr txBox="1"/>
                <p:nvPr/>
              </p:nvSpPr>
              <p:spPr>
                <a:xfrm>
                  <a:off x="7616880" y="52830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123</a:t>
                  </a:r>
                </a:p>
              </p:txBody>
            </p:sp>
            <p:sp>
              <p:nvSpPr>
                <p:cNvPr id="241" name="TextBox 240">
                  <a:extLst>
                    <a:ext uri="{FF2B5EF4-FFF2-40B4-BE49-F238E27FC236}">
                      <a16:creationId xmlns:a16="http://schemas.microsoft.com/office/drawing/2014/main" id="{A1CED958-4DC2-7940-57A5-F518F95D94FC}"/>
                    </a:ext>
                  </a:extLst>
                </p:cNvPr>
                <p:cNvSpPr txBox="1"/>
                <p:nvPr/>
              </p:nvSpPr>
              <p:spPr>
                <a:xfrm>
                  <a:off x="8041680" y="5283000"/>
                  <a:ext cx="16884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111</a:t>
                  </a:r>
                </a:p>
              </p:txBody>
            </p:sp>
            <p:sp>
              <p:nvSpPr>
                <p:cNvPr id="242" name="TextBox 241">
                  <a:extLst>
                    <a:ext uri="{FF2B5EF4-FFF2-40B4-BE49-F238E27FC236}">
                      <a16:creationId xmlns:a16="http://schemas.microsoft.com/office/drawing/2014/main" id="{2C388F31-7DCF-8256-F17F-B2091BEC7E9C}"/>
                    </a:ext>
                  </a:extLst>
                </p:cNvPr>
                <p:cNvSpPr txBox="1"/>
                <p:nvPr/>
              </p:nvSpPr>
              <p:spPr>
                <a:xfrm>
                  <a:off x="849456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98</a:t>
                  </a:r>
                </a:p>
              </p:txBody>
            </p:sp>
            <p:sp>
              <p:nvSpPr>
                <p:cNvPr id="243" name="TextBox 242">
                  <a:extLst>
                    <a:ext uri="{FF2B5EF4-FFF2-40B4-BE49-F238E27FC236}">
                      <a16:creationId xmlns:a16="http://schemas.microsoft.com/office/drawing/2014/main" id="{C7E5CDD6-D4A4-389F-4E14-FBF6BAFB0930}"/>
                    </a:ext>
                  </a:extLst>
                </p:cNvPr>
                <p:cNvSpPr txBox="1"/>
                <p:nvPr/>
              </p:nvSpPr>
              <p:spPr>
                <a:xfrm>
                  <a:off x="891900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85</a:t>
                  </a:r>
                </a:p>
              </p:txBody>
            </p:sp>
            <p:sp>
              <p:nvSpPr>
                <p:cNvPr id="244" name="TextBox 243">
                  <a:extLst>
                    <a:ext uri="{FF2B5EF4-FFF2-40B4-BE49-F238E27FC236}">
                      <a16:creationId xmlns:a16="http://schemas.microsoft.com/office/drawing/2014/main" id="{A499485F-1397-B4DD-38B9-4B16BA1453E2}"/>
                    </a:ext>
                  </a:extLst>
                </p:cNvPr>
                <p:cNvSpPr txBox="1"/>
                <p:nvPr/>
              </p:nvSpPr>
              <p:spPr>
                <a:xfrm>
                  <a:off x="934380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78</a:t>
                  </a:r>
                </a:p>
              </p:txBody>
            </p:sp>
            <p:sp>
              <p:nvSpPr>
                <p:cNvPr id="245" name="TextBox 244">
                  <a:extLst>
                    <a:ext uri="{FF2B5EF4-FFF2-40B4-BE49-F238E27FC236}">
                      <a16:creationId xmlns:a16="http://schemas.microsoft.com/office/drawing/2014/main" id="{0390EACD-41DC-BD74-3778-614E9326178B}"/>
                    </a:ext>
                  </a:extLst>
                </p:cNvPr>
                <p:cNvSpPr txBox="1"/>
                <p:nvPr/>
              </p:nvSpPr>
              <p:spPr>
                <a:xfrm>
                  <a:off x="976860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73</a:t>
                  </a:r>
                </a:p>
              </p:txBody>
            </p:sp>
            <p:sp>
              <p:nvSpPr>
                <p:cNvPr id="246" name="TextBox 245">
                  <a:extLst>
                    <a:ext uri="{FF2B5EF4-FFF2-40B4-BE49-F238E27FC236}">
                      <a16:creationId xmlns:a16="http://schemas.microsoft.com/office/drawing/2014/main" id="{4C193F8D-4C92-868F-CFE6-6DD195B1ABC8}"/>
                    </a:ext>
                  </a:extLst>
                </p:cNvPr>
                <p:cNvSpPr txBox="1"/>
                <p:nvPr/>
              </p:nvSpPr>
              <p:spPr>
                <a:xfrm>
                  <a:off x="1019304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MT" pitchFamily="34"/>
                      <a:ea typeface="ArialMT" pitchFamily="34"/>
                      <a:cs typeface="ArialMT" pitchFamily="34"/>
                    </a:rPr>
                    <a:t>62</a:t>
                  </a:r>
                </a:p>
              </p:txBody>
            </p:sp>
            <p:sp>
              <p:nvSpPr>
                <p:cNvPr id="247" name="TextBox 246">
                  <a:extLst>
                    <a:ext uri="{FF2B5EF4-FFF2-40B4-BE49-F238E27FC236}">
                      <a16:creationId xmlns:a16="http://schemas.microsoft.com/office/drawing/2014/main" id="{B60A54F4-55E2-6A8E-BCEF-DB33DA9178AD}"/>
                    </a:ext>
                  </a:extLst>
                </p:cNvPr>
                <p:cNvSpPr txBox="1"/>
                <p:nvPr/>
              </p:nvSpPr>
              <p:spPr>
                <a:xfrm>
                  <a:off x="1061784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56</a:t>
                  </a:r>
                </a:p>
              </p:txBody>
            </p:sp>
            <p:sp>
              <p:nvSpPr>
                <p:cNvPr id="248" name="TextBox 247">
                  <a:extLst>
                    <a:ext uri="{FF2B5EF4-FFF2-40B4-BE49-F238E27FC236}">
                      <a16:creationId xmlns:a16="http://schemas.microsoft.com/office/drawing/2014/main" id="{9B383FBF-93D8-4773-0EFD-B53A5C391048}"/>
                    </a:ext>
                  </a:extLst>
                </p:cNvPr>
                <p:cNvSpPr txBox="1"/>
                <p:nvPr/>
              </p:nvSpPr>
              <p:spPr>
                <a:xfrm>
                  <a:off x="1104228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50</a:t>
                  </a:r>
                </a:p>
              </p:txBody>
            </p:sp>
            <p:sp>
              <p:nvSpPr>
                <p:cNvPr id="249" name="TextBox 248">
                  <a:extLst>
                    <a:ext uri="{FF2B5EF4-FFF2-40B4-BE49-F238E27FC236}">
                      <a16:creationId xmlns:a16="http://schemas.microsoft.com/office/drawing/2014/main" id="{9E25F13E-61DD-C173-93B5-6C4B17C28C0C}"/>
                    </a:ext>
                  </a:extLst>
                </p:cNvPr>
                <p:cNvSpPr txBox="1"/>
                <p:nvPr/>
              </p:nvSpPr>
              <p:spPr>
                <a:xfrm>
                  <a:off x="11467080" y="5283000"/>
                  <a:ext cx="112320" cy="112320"/>
                </a:xfrm>
                <a:prstGeom prst="rect">
                  <a:avLst/>
                </a:prstGeom>
                <a:noFill/>
                <a:ln>
                  <a:noFill/>
                </a:ln>
              </p:spPr>
              <p:txBody>
                <a:bodyPr vert="horz" wrap="none" lIns="0" tIns="0" rIns="0" bIns="0" anchorCtr="0" compatLnSpc="0">
                  <a:noAutofit/>
                </a:bodyPr>
                <a:lstStyle/>
                <a:p>
                  <a:pPr marL="0" marR="0" lvl="0" indent="0" algn="l" defTabSz="914377" rtl="0" eaLnBrk="1" fontAlgn="auto" latinLnBrk="0" hangingPunct="0">
                    <a:lnSpc>
                      <a:spcPct val="100000"/>
                    </a:lnSpc>
                    <a:spcBef>
                      <a:spcPts val="0"/>
                    </a:spcBef>
                    <a:spcAft>
                      <a:spcPts val="0"/>
                    </a:spcAft>
                    <a:buClrTx/>
                    <a:buSzTx/>
                    <a:buFontTx/>
                    <a:buNone/>
                    <a:tabLst/>
                    <a:defRPr sz="800" b="0" i="0" u="none" strike="noStrike">
                      <a:ln>
                        <a:noFill/>
                      </a:ln>
                      <a:solidFill>
                        <a:srgbClr val="F56F0B"/>
                      </a:solidFill>
                      <a:latin typeface="ArialMT" pitchFamily="34"/>
                      <a:ea typeface="ArialMT" pitchFamily="34"/>
                      <a:cs typeface="ArialMT" pitchFamily="34"/>
                    </a:defRPr>
                  </a:pPr>
                  <a:r>
                    <a:rPr kumimoji="0" lang="en-US" sz="800" b="0" i="0" u="none" strike="noStrike" kern="1200" cap="none" spc="0" normalizeH="0" baseline="0" noProof="0" dirty="0">
                      <a:ln>
                        <a:noFill/>
                      </a:ln>
                      <a:solidFill>
                        <a:srgbClr val="6CB4E4"/>
                      </a:solidFill>
                      <a:effectLst/>
                      <a:uLnTx/>
                      <a:uFillTx/>
                      <a:latin typeface="Arial"/>
                      <a:ea typeface="ArialMT" pitchFamily="34"/>
                      <a:cs typeface="ArialMT" pitchFamily="34"/>
                    </a:rPr>
                    <a:t>42</a:t>
                  </a:r>
                </a:p>
              </p:txBody>
            </p:sp>
          </p:grpSp>
        </p:grpSp>
      </p:grpSp>
      <p:grpSp>
        <p:nvGrpSpPr>
          <p:cNvPr id="270" name="Group 269">
            <a:extLst>
              <a:ext uri="{FF2B5EF4-FFF2-40B4-BE49-F238E27FC236}">
                <a16:creationId xmlns:a16="http://schemas.microsoft.com/office/drawing/2014/main" id="{68B341CC-B136-9722-7CF8-B71E7014F707}"/>
              </a:ext>
            </a:extLst>
          </p:cNvPr>
          <p:cNvGrpSpPr/>
          <p:nvPr/>
        </p:nvGrpSpPr>
        <p:grpSpPr>
          <a:xfrm>
            <a:off x="185238" y="2609808"/>
            <a:ext cx="5775172" cy="3065827"/>
            <a:chOff x="185237" y="2602665"/>
            <a:chExt cx="5775172" cy="3065827"/>
          </a:xfrm>
        </p:grpSpPr>
        <p:grpSp>
          <p:nvGrpSpPr>
            <p:cNvPr id="250" name="Group 249">
              <a:extLst>
                <a:ext uri="{FF2B5EF4-FFF2-40B4-BE49-F238E27FC236}">
                  <a16:creationId xmlns:a16="http://schemas.microsoft.com/office/drawing/2014/main" id="{2760D648-D84B-0A7F-0305-7FF059BB2AED}"/>
                </a:ext>
              </a:extLst>
            </p:cNvPr>
            <p:cNvGrpSpPr/>
            <p:nvPr/>
          </p:nvGrpSpPr>
          <p:grpSpPr>
            <a:xfrm>
              <a:off x="185237" y="2602665"/>
              <a:ext cx="5775172" cy="3065827"/>
              <a:chOff x="124364" y="2717456"/>
              <a:chExt cx="5775172" cy="3424433"/>
            </a:xfrm>
          </p:grpSpPr>
          <p:graphicFrame>
            <p:nvGraphicFramePr>
              <p:cNvPr id="251" name="Chart 250">
                <a:extLst>
                  <a:ext uri="{FF2B5EF4-FFF2-40B4-BE49-F238E27FC236}">
                    <a16:creationId xmlns:a16="http://schemas.microsoft.com/office/drawing/2014/main" id="{417C041B-5163-0A64-76D5-9516B71FA594}"/>
                  </a:ext>
                </a:extLst>
              </p:cNvPr>
              <p:cNvGraphicFramePr/>
              <p:nvPr/>
            </p:nvGraphicFramePr>
            <p:xfrm>
              <a:off x="124364" y="2717456"/>
              <a:ext cx="5775172" cy="3424433"/>
            </p:xfrm>
            <a:graphic>
              <a:graphicData uri="http://schemas.openxmlformats.org/drawingml/2006/chart">
                <c:chart xmlns:c="http://schemas.openxmlformats.org/drawingml/2006/chart" xmlns:r="http://schemas.openxmlformats.org/officeDocument/2006/relationships" r:id="rId3"/>
              </a:graphicData>
            </a:graphic>
          </p:graphicFrame>
          <p:sp>
            <p:nvSpPr>
              <p:cNvPr id="252" name="TextBox 251">
                <a:extLst>
                  <a:ext uri="{FF2B5EF4-FFF2-40B4-BE49-F238E27FC236}">
                    <a16:creationId xmlns:a16="http://schemas.microsoft.com/office/drawing/2014/main" id="{B20FBE0D-65C9-CA87-8A9A-B0EE4A196DD7}"/>
                  </a:ext>
                </a:extLst>
              </p:cNvPr>
              <p:cNvSpPr txBox="1"/>
              <p:nvPr/>
            </p:nvSpPr>
            <p:spPr>
              <a:xfrm>
                <a:off x="984801" y="3372738"/>
                <a:ext cx="2476960" cy="3093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Disease duration at RUX initiation</a:t>
                </a:r>
              </a:p>
            </p:txBody>
          </p:sp>
        </p:grpSp>
        <p:sp>
          <p:nvSpPr>
            <p:cNvPr id="254" name="TextBox 253">
              <a:extLst>
                <a:ext uri="{FF2B5EF4-FFF2-40B4-BE49-F238E27FC236}">
                  <a16:creationId xmlns:a16="http://schemas.microsoft.com/office/drawing/2014/main" id="{01B61351-B765-AE6C-9388-5250DC7ADFF3}"/>
                </a:ext>
              </a:extLst>
            </p:cNvPr>
            <p:cNvSpPr txBox="1"/>
            <p:nvPr/>
          </p:nvSpPr>
          <p:spPr>
            <a:xfrm>
              <a:off x="832608" y="2619813"/>
              <a:ext cx="4779868" cy="52322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200" b="1" i="0" u="none" strike="noStrike" kern="1200" spc="0" baseline="0">
                  <a:solidFill>
                    <a:prstClr val="black"/>
                  </a:solidFill>
                  <a:latin typeface="+mn-lt"/>
                  <a:ea typeface="+mn-ea"/>
                  <a:cs typeface="+mn-cs"/>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Spleen and symptom responses by disease duration at RUX initiation</a:t>
              </a:r>
            </a:p>
          </p:txBody>
        </p:sp>
      </p:grpSp>
      <p:sp>
        <p:nvSpPr>
          <p:cNvPr id="262" name="TextBox 261">
            <a:extLst>
              <a:ext uri="{FF2B5EF4-FFF2-40B4-BE49-F238E27FC236}">
                <a16:creationId xmlns:a16="http://schemas.microsoft.com/office/drawing/2014/main" id="{78782212-F3B3-016A-9665-3B0904269673}"/>
              </a:ext>
            </a:extLst>
          </p:cNvPr>
          <p:cNvSpPr txBox="1"/>
          <p:nvPr/>
        </p:nvSpPr>
        <p:spPr>
          <a:xfrm>
            <a:off x="604837" y="1472169"/>
            <a:ext cx="10754555" cy="1115690"/>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In a pooled analysis of COMFORT-I and COMFORT-II, early RUX initiation within 1 year of diagnosis was associated with improved spleen and symptom responses and prolonged survival</a:t>
            </a:r>
          </a:p>
          <a:p>
            <a:pPr marL="285744" marR="0" lvl="0" indent="-285744"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At RUX initiation, spleen responses were more durable among those with a disease duration ≤12 months vs </a:t>
            </a:r>
            <a:br>
              <a:rPr kumimoji="0" lang="en-US" sz="1600" b="0" i="0" u="none" strike="noStrike" kern="1200" cap="none" spc="0" normalizeH="0" baseline="0" noProof="0" dirty="0">
                <a:ln>
                  <a:noFill/>
                </a:ln>
                <a:solidFill>
                  <a:srgbClr val="1B3A6B"/>
                </a:solidFill>
                <a:effectLst/>
                <a:uLnTx/>
                <a:uFillTx/>
                <a:latin typeface="Arial"/>
                <a:ea typeface="+mn-ea"/>
                <a:cs typeface="+mn-cs"/>
              </a:rPr>
            </a:br>
            <a:r>
              <a:rPr kumimoji="0" lang="en-US" sz="1600" b="0" i="0" u="none" strike="noStrike" kern="1200" cap="none" spc="0" normalizeH="0" baseline="0" noProof="0" dirty="0">
                <a:ln>
                  <a:noFill/>
                </a:ln>
                <a:solidFill>
                  <a:srgbClr val="1B3A6B"/>
                </a:solidFill>
                <a:effectLst/>
                <a:uLnTx/>
                <a:uFillTx/>
                <a:latin typeface="Arial"/>
                <a:ea typeface="+mn-ea"/>
                <a:cs typeface="+mn-cs"/>
              </a:rPr>
              <a:t>&gt;12 months</a:t>
            </a:r>
            <a:endParaRPr kumimoji="0" lang="en-US" sz="1600" b="0" i="0" u="none" strike="noStrike" kern="1200" cap="none" spc="0" normalizeH="0" baseline="0" noProof="0" dirty="0">
              <a:ln>
                <a:noFill/>
              </a:ln>
              <a:solidFill>
                <a:srgbClr val="1B3A6B"/>
              </a:solidFill>
              <a:effectLst/>
              <a:uLnTx/>
              <a:uFillTx/>
              <a:latin typeface="Arial"/>
              <a:ea typeface="+mn-ea"/>
              <a:cs typeface="Arial"/>
            </a:endParaRPr>
          </a:p>
        </p:txBody>
      </p:sp>
    </p:spTree>
    <p:extLst>
      <p:ext uri="{BB962C8B-B14F-4D97-AF65-F5344CB8AC3E}">
        <p14:creationId xmlns:p14="http://schemas.microsoft.com/office/powerpoint/2010/main" val="3737879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3D62E-08E6-DC3A-A563-36CD3C515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5FBAD-DE1B-FA3C-253E-559080BF37D8}"/>
              </a:ext>
            </a:extLst>
          </p:cNvPr>
          <p:cNvSpPr>
            <a:spLocks noGrp="1"/>
          </p:cNvSpPr>
          <p:nvPr>
            <p:ph type="title"/>
          </p:nvPr>
        </p:nvSpPr>
        <p:spPr>
          <a:xfrm>
            <a:off x="604838" y="203871"/>
            <a:ext cx="11168063" cy="941796"/>
          </a:xfrm>
        </p:spPr>
        <p:txBody>
          <a:bodyPr/>
          <a:lstStyle/>
          <a:p>
            <a:r>
              <a:rPr lang="en-US" noProof="0" dirty="0"/>
              <a:t>Many patients experience inadequate response </a:t>
            </a:r>
            <a:br>
              <a:rPr lang="en-US" noProof="0" dirty="0"/>
            </a:br>
            <a:r>
              <a:rPr lang="en-US" noProof="0" dirty="0"/>
              <a:t>with </a:t>
            </a:r>
            <a:r>
              <a:rPr lang="en-US" noProof="0" dirty="0" err="1"/>
              <a:t>JAKi</a:t>
            </a:r>
            <a:r>
              <a:rPr lang="en-US" noProof="0" dirty="0"/>
              <a:t> monotherapy </a:t>
            </a:r>
          </a:p>
        </p:txBody>
      </p:sp>
      <p:sp>
        <p:nvSpPr>
          <p:cNvPr id="3" name="Footer Placeholder 2">
            <a:extLst>
              <a:ext uri="{FF2B5EF4-FFF2-40B4-BE49-F238E27FC236}">
                <a16:creationId xmlns:a16="http://schemas.microsoft.com/office/drawing/2014/main" id="{9F50CDFE-F5EF-5C89-E0E4-75E920E30A7A}"/>
              </a:ext>
            </a:extLst>
          </p:cNvPr>
          <p:cNvSpPr>
            <a:spLocks noGrp="1"/>
          </p:cNvSpPr>
          <p:nvPr>
            <p:ph type="ftr" sz="quarter" idx="11"/>
          </p:nvPr>
        </p:nvSpPr>
        <p:spPr>
          <a:xfrm>
            <a:off x="2190751" y="6171245"/>
            <a:ext cx="8986575" cy="373949"/>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12121"/>
                </a:solidFill>
                <a:effectLst/>
                <a:uLnTx/>
                <a:uFillTx/>
                <a:latin typeface="Arial"/>
                <a:ea typeface="+mn-ea"/>
                <a:cs typeface="+mn-cs"/>
              </a:rPr>
              <a:t>1L, first-line; AE, adverse events; CI, clinical improvement; CR, complete response; ELN, European </a:t>
            </a:r>
            <a:r>
              <a:rPr kumimoji="0" lang="en-US" sz="900" b="0" i="0" u="none" strike="noStrike" kern="1200" cap="none" spc="0" normalizeH="0" baseline="0" noProof="0" dirty="0" err="1">
                <a:ln>
                  <a:noFill/>
                </a:ln>
                <a:solidFill>
                  <a:srgbClr val="212121"/>
                </a:solidFill>
                <a:effectLst/>
                <a:uLnTx/>
                <a:uFillTx/>
                <a:latin typeface="Arial"/>
                <a:ea typeface="+mn-ea"/>
                <a:cs typeface="+mn-cs"/>
              </a:rPr>
              <a:t>LeukemiaNet</a:t>
            </a:r>
            <a:r>
              <a:rPr kumimoji="0" lang="en-US" sz="900" b="0" i="0" u="none" strike="noStrike" kern="1200" cap="none" spc="0" normalizeH="0" baseline="0" noProof="0" dirty="0">
                <a:ln>
                  <a:noFill/>
                </a:ln>
                <a:solidFill>
                  <a:srgbClr val="212121"/>
                </a:solidFill>
                <a:effectLst/>
                <a:uLnTx/>
                <a:uFillTx/>
                <a:latin typeface="Arial"/>
                <a:ea typeface="+mn-ea"/>
                <a:cs typeface="+mn-cs"/>
              </a:rPr>
              <a:t>; IWG-MRT, International Working Group-Myeloproliferative Neoplasms Research and Treatment; PR, partial response; RUX, ruxolitinib.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212121"/>
                </a:solidFill>
                <a:effectLst/>
                <a:uLnTx/>
                <a:uFillTx/>
                <a:latin typeface="Arial"/>
                <a:ea typeface="+mn-ea"/>
                <a:cs typeface="+mn-cs"/>
              </a:rPr>
              <a:t>Harrison CN, et al. </a:t>
            </a:r>
            <a:r>
              <a:rPr kumimoji="0" lang="en-US" sz="900" b="0" i="1" u="none" strike="noStrike" kern="1200" cap="none" spc="0" normalizeH="0" baseline="0" noProof="0" dirty="0">
                <a:ln>
                  <a:noFill/>
                </a:ln>
                <a:solidFill>
                  <a:srgbClr val="212121"/>
                </a:solidFill>
                <a:effectLst/>
                <a:uLnTx/>
                <a:uFillTx/>
                <a:latin typeface="Arial"/>
                <a:ea typeface="+mn-ea"/>
                <a:cs typeface="+mn-cs"/>
              </a:rPr>
              <a:t>Ann Hematol</a:t>
            </a:r>
            <a:r>
              <a:rPr kumimoji="0" lang="en-US" sz="900" b="0" i="0" u="none" strike="noStrike" kern="1200" cap="none" spc="0" normalizeH="0" baseline="0" noProof="0" dirty="0">
                <a:ln>
                  <a:noFill/>
                </a:ln>
                <a:solidFill>
                  <a:srgbClr val="212121"/>
                </a:solidFill>
                <a:effectLst/>
                <a:uLnTx/>
                <a:uFillTx/>
                <a:latin typeface="Arial"/>
                <a:ea typeface="+mn-ea"/>
                <a:cs typeface="+mn-cs"/>
              </a:rPr>
              <a:t> 2020;99:1177–1191.</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12">
            <a:extLst>
              <a:ext uri="{FF2B5EF4-FFF2-40B4-BE49-F238E27FC236}">
                <a16:creationId xmlns:a16="http://schemas.microsoft.com/office/drawing/2014/main" id="{3231A5BA-EC8E-C6C1-4FCF-E92F043984DF}"/>
              </a:ext>
            </a:extLst>
          </p:cNvPr>
          <p:cNvGraphicFramePr>
            <a:graphicFrameLocks noGrp="1"/>
          </p:cNvGraphicFramePr>
          <p:nvPr/>
        </p:nvGraphicFramePr>
        <p:xfrm>
          <a:off x="1679124" y="1765713"/>
          <a:ext cx="9589336" cy="1538377"/>
        </p:xfrm>
        <a:graphic>
          <a:graphicData uri="http://schemas.openxmlformats.org/drawingml/2006/table">
            <a:tbl>
              <a:tblPr bandRow="1">
                <a:tableStyleId>{0E3FDE45-AF77-4B5C-9715-49D594BDF05E}</a:tableStyleId>
              </a:tblPr>
              <a:tblGrid>
                <a:gridCol w="1789940">
                  <a:extLst>
                    <a:ext uri="{9D8B030D-6E8A-4147-A177-3AD203B41FA5}">
                      <a16:colId xmlns:a16="http://schemas.microsoft.com/office/drawing/2014/main" val="3211250435"/>
                    </a:ext>
                  </a:extLst>
                </a:gridCol>
                <a:gridCol w="7799396">
                  <a:extLst>
                    <a:ext uri="{9D8B030D-6E8A-4147-A177-3AD203B41FA5}">
                      <a16:colId xmlns:a16="http://schemas.microsoft.com/office/drawing/2014/main" val="3890546527"/>
                    </a:ext>
                  </a:extLst>
                </a:gridCol>
              </a:tblGrid>
              <a:tr h="325120">
                <a:tc gridSpan="2">
                  <a:txBody>
                    <a:bodyPr/>
                    <a:lstStyle/>
                    <a:p>
                      <a:pPr algn="ctr"/>
                      <a:r>
                        <a:rPr lang="en-US" sz="1300" b="1" noProof="0" dirty="0">
                          <a:solidFill>
                            <a:schemeClr val="tx1"/>
                          </a:solidFill>
                        </a:rPr>
                        <a:t>Primary resistance</a:t>
                      </a:r>
                    </a:p>
                  </a:txBody>
                  <a:tcPr marL="121920" marR="121920" marT="60960" marB="60960" anchor="ctr"/>
                </a:tc>
                <a:tc hMerge="1">
                  <a:txBody>
                    <a:bodyPr/>
                    <a:lstStyle/>
                    <a:p>
                      <a:endParaRPr lang="en-GB" sz="1300">
                        <a:solidFill>
                          <a:schemeClr val="tx1"/>
                        </a:solidFill>
                      </a:endParaRPr>
                    </a:p>
                  </a:txBody>
                  <a:tcPr marL="121920" marR="121920" marT="60960" marB="60960"/>
                </a:tc>
                <a:extLst>
                  <a:ext uri="{0D108BD9-81ED-4DB2-BD59-A6C34878D82A}">
                    <a16:rowId xmlns:a16="http://schemas.microsoft.com/office/drawing/2014/main" val="1867076697"/>
                  </a:ext>
                </a:extLst>
              </a:tr>
              <a:tr h="404419">
                <a:tc>
                  <a:txBody>
                    <a:bodyPr/>
                    <a:lstStyle/>
                    <a:p>
                      <a:pPr algn="l"/>
                      <a:r>
                        <a:rPr lang="en-US" sz="1300" b="1" noProof="0" dirty="0">
                          <a:solidFill>
                            <a:schemeClr val="tx1"/>
                          </a:solidFill>
                        </a:rPr>
                        <a:t>Primary refractory</a:t>
                      </a:r>
                    </a:p>
                  </a:txBody>
                  <a:tcPr marL="121920" marR="121920" marT="60960" marB="60960" anchor="ctr"/>
                </a:tc>
                <a:tc>
                  <a:txBody>
                    <a:bodyPr/>
                    <a:lstStyle/>
                    <a:p>
                      <a:r>
                        <a:rPr lang="en-US" sz="1300" noProof="0" dirty="0">
                          <a:solidFill>
                            <a:schemeClr val="tx1"/>
                          </a:solidFill>
                        </a:rPr>
                        <a:t>Absence of onset of any clinical response within 28 days of starting treatment</a:t>
                      </a:r>
                    </a:p>
                  </a:txBody>
                  <a:tcPr marL="121920" marR="121920" marT="60960" marB="60960" anchor="ctr"/>
                </a:tc>
                <a:extLst>
                  <a:ext uri="{0D108BD9-81ED-4DB2-BD59-A6C34878D82A}">
                    <a16:rowId xmlns:a16="http://schemas.microsoft.com/office/drawing/2014/main" val="3090898789"/>
                  </a:ext>
                </a:extLst>
              </a:tr>
              <a:tr h="404419">
                <a:tc>
                  <a:txBody>
                    <a:bodyPr/>
                    <a:lstStyle/>
                    <a:p>
                      <a:pPr algn="l"/>
                      <a:r>
                        <a:rPr lang="en-US" sz="1300" b="1" noProof="0" dirty="0">
                          <a:solidFill>
                            <a:schemeClr val="tx1"/>
                          </a:solidFill>
                        </a:rPr>
                        <a:t>Lack of response </a:t>
                      </a:r>
                    </a:p>
                  </a:txBody>
                  <a:tcPr marL="121920" marR="121920" marT="60960" marB="60960" anchor="ctr"/>
                </a:tc>
                <a:tc>
                  <a:txBody>
                    <a:bodyPr/>
                    <a:lstStyle/>
                    <a:p>
                      <a:r>
                        <a:rPr lang="en-US" sz="1300" noProof="0" dirty="0">
                          <a:solidFill>
                            <a:schemeClr val="tx1"/>
                          </a:solidFill>
                        </a:rPr>
                        <a:t>Failure to achieve a &gt;CI (e.g., spleen or symptom response) within 12 weeks of starting</a:t>
                      </a:r>
                    </a:p>
                  </a:txBody>
                  <a:tcPr marL="121920" marR="121920" marT="60960" marB="60960" anchor="ctr"/>
                </a:tc>
                <a:extLst>
                  <a:ext uri="{0D108BD9-81ED-4DB2-BD59-A6C34878D82A}">
                    <a16:rowId xmlns:a16="http://schemas.microsoft.com/office/drawing/2014/main" val="3500650564"/>
                  </a:ext>
                </a:extLst>
              </a:tr>
              <a:tr h="404419">
                <a:tc>
                  <a:txBody>
                    <a:bodyPr/>
                    <a:lstStyle/>
                    <a:p>
                      <a:pPr algn="l"/>
                      <a:r>
                        <a:rPr lang="en-US" sz="1300" b="1" noProof="0" dirty="0">
                          <a:solidFill>
                            <a:schemeClr val="tx1"/>
                          </a:solidFill>
                        </a:rPr>
                        <a:t>“Mixed response”</a:t>
                      </a:r>
                    </a:p>
                  </a:txBody>
                  <a:tcPr marL="121920" marR="121920" marT="60960" marB="60960" anchor="ctr"/>
                </a:tc>
                <a:tc>
                  <a:txBody>
                    <a:bodyPr/>
                    <a:lstStyle/>
                    <a:p>
                      <a:r>
                        <a:rPr lang="en-US" sz="1300" noProof="0" dirty="0">
                          <a:solidFill>
                            <a:schemeClr val="tx1"/>
                          </a:solidFill>
                        </a:rPr>
                        <a:t>AEs (e.g., </a:t>
                      </a:r>
                      <a:r>
                        <a:rPr lang="en-US" sz="1300" noProof="0" dirty="0" err="1">
                          <a:solidFill>
                            <a:schemeClr val="tx1"/>
                          </a:solidFill>
                        </a:rPr>
                        <a:t>cytopenias</a:t>
                      </a:r>
                      <a:r>
                        <a:rPr lang="en-US" sz="1300" noProof="0" dirty="0">
                          <a:solidFill>
                            <a:schemeClr val="tx1"/>
                          </a:solidFill>
                        </a:rPr>
                        <a:t>) complicate CI or better clinical response</a:t>
                      </a:r>
                    </a:p>
                  </a:txBody>
                  <a:tcPr marL="121920" marR="121920" marT="60960" marB="60960" anchor="ctr"/>
                </a:tc>
                <a:extLst>
                  <a:ext uri="{0D108BD9-81ED-4DB2-BD59-A6C34878D82A}">
                    <a16:rowId xmlns:a16="http://schemas.microsoft.com/office/drawing/2014/main" val="60658056"/>
                  </a:ext>
                </a:extLst>
              </a:tr>
            </a:tbl>
          </a:graphicData>
        </a:graphic>
      </p:graphicFrame>
      <p:sp>
        <p:nvSpPr>
          <p:cNvPr id="7" name="TextBox 6">
            <a:extLst>
              <a:ext uri="{FF2B5EF4-FFF2-40B4-BE49-F238E27FC236}">
                <a16:creationId xmlns:a16="http://schemas.microsoft.com/office/drawing/2014/main" id="{8BC5C752-873E-8E15-AEB3-7263C0C44362}"/>
              </a:ext>
            </a:extLst>
          </p:cNvPr>
          <p:cNvSpPr txBox="1"/>
          <p:nvPr/>
        </p:nvSpPr>
        <p:spPr>
          <a:xfrm>
            <a:off x="3986580" y="1401239"/>
            <a:ext cx="4974420" cy="338554"/>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522A"/>
                </a:solidFill>
                <a:effectLst/>
                <a:uLnTx/>
                <a:uFillTx/>
                <a:latin typeface="Arial" panose="020B0604020202020204" pitchFamily="34" charset="0"/>
                <a:ea typeface="+mn-ea"/>
                <a:cs typeface="+mn-cs"/>
              </a:rPr>
              <a:t>1L 'failure' and its subcategories</a:t>
            </a:r>
            <a:endParaRPr kumimoji="0" lang="en-US" sz="1600" b="1" i="0" u="none" strike="noStrike" kern="1200" cap="none" spc="0" normalizeH="0" baseline="30000" noProof="0" dirty="0">
              <a:ln>
                <a:noFill/>
              </a:ln>
              <a:solidFill>
                <a:srgbClr val="E8522A"/>
              </a:solidFill>
              <a:effectLst/>
              <a:uLnTx/>
              <a:uFillTx/>
              <a:latin typeface="Arial" panose="020B0604020202020204" pitchFamily="34" charset="0"/>
              <a:ea typeface="+mn-ea"/>
              <a:cs typeface="+mn-cs"/>
            </a:endParaRPr>
          </a:p>
        </p:txBody>
      </p:sp>
      <p:graphicFrame>
        <p:nvGraphicFramePr>
          <p:cNvPr id="8" name="Table 12">
            <a:extLst>
              <a:ext uri="{FF2B5EF4-FFF2-40B4-BE49-F238E27FC236}">
                <a16:creationId xmlns:a16="http://schemas.microsoft.com/office/drawing/2014/main" id="{20EB4A50-1945-2F1E-3DD0-BE5FDA8FE2D0}"/>
              </a:ext>
            </a:extLst>
          </p:cNvPr>
          <p:cNvGraphicFramePr>
            <a:graphicFrameLocks noGrp="1"/>
          </p:cNvGraphicFramePr>
          <p:nvPr/>
        </p:nvGraphicFramePr>
        <p:xfrm>
          <a:off x="1679124" y="3599225"/>
          <a:ext cx="9589334" cy="1406265"/>
        </p:xfrm>
        <a:graphic>
          <a:graphicData uri="http://schemas.openxmlformats.org/drawingml/2006/table">
            <a:tbl>
              <a:tblPr bandRow="1">
                <a:tableStyleId>{D27102A9-8310-4765-A935-A1911B00CA55}</a:tableStyleId>
              </a:tblPr>
              <a:tblGrid>
                <a:gridCol w="1799367">
                  <a:extLst>
                    <a:ext uri="{9D8B030D-6E8A-4147-A177-3AD203B41FA5}">
                      <a16:colId xmlns:a16="http://schemas.microsoft.com/office/drawing/2014/main" val="3211250435"/>
                    </a:ext>
                  </a:extLst>
                </a:gridCol>
                <a:gridCol w="7789967">
                  <a:extLst>
                    <a:ext uri="{9D8B030D-6E8A-4147-A177-3AD203B41FA5}">
                      <a16:colId xmlns:a16="http://schemas.microsoft.com/office/drawing/2014/main" val="3890546527"/>
                    </a:ext>
                  </a:extLst>
                </a:gridCol>
              </a:tblGrid>
              <a:tr h="349625">
                <a:tc gridSpan="2">
                  <a:txBody>
                    <a:bodyPr/>
                    <a:lstStyle/>
                    <a:p>
                      <a:pPr algn="ctr"/>
                      <a:r>
                        <a:rPr lang="en-US" sz="1300" b="1" noProof="0" dirty="0">
                          <a:solidFill>
                            <a:schemeClr val="tx1"/>
                          </a:solidFill>
                        </a:rPr>
                        <a:t>Secondary resistance</a:t>
                      </a:r>
                    </a:p>
                  </a:txBody>
                  <a:tcPr marL="121920" marR="121920" marT="60960" marB="60960" anchor="ctr"/>
                </a:tc>
                <a:tc hMerge="1">
                  <a:txBody>
                    <a:bodyPr/>
                    <a:lstStyle/>
                    <a:p>
                      <a:endParaRPr lang="en-GB" sz="1300">
                        <a:solidFill>
                          <a:schemeClr val="tx1"/>
                        </a:solidFill>
                      </a:endParaRPr>
                    </a:p>
                  </a:txBody>
                  <a:tcPr marL="121920" marR="121920" marT="60960" marB="60960"/>
                </a:tc>
                <a:extLst>
                  <a:ext uri="{0D108BD9-81ED-4DB2-BD59-A6C34878D82A}">
                    <a16:rowId xmlns:a16="http://schemas.microsoft.com/office/drawing/2014/main" val="3393218615"/>
                  </a:ext>
                </a:extLst>
              </a:tr>
              <a:tr h="528320">
                <a:tc>
                  <a:txBody>
                    <a:bodyPr/>
                    <a:lstStyle/>
                    <a:p>
                      <a:pPr algn="l"/>
                      <a:r>
                        <a:rPr lang="en-US" sz="1300" b="1" noProof="0" dirty="0">
                          <a:solidFill>
                            <a:schemeClr val="tx1"/>
                          </a:solidFill>
                        </a:rPr>
                        <a:t>Relapse/loss of response</a:t>
                      </a:r>
                    </a:p>
                  </a:txBody>
                  <a:tcPr marL="121920" marR="121920" marT="60960" marB="60960" anchor="ctr"/>
                </a:tc>
                <a:tc>
                  <a:txBody>
                    <a:bodyPr/>
                    <a:lstStyle/>
                    <a:p>
                      <a:r>
                        <a:rPr lang="en-US" sz="1300" noProof="0" dirty="0">
                          <a:solidFill>
                            <a:schemeClr val="tx1"/>
                          </a:solidFill>
                        </a:rPr>
                        <a:t>&lt;CI after reaching CI/PR/CR or loss of </a:t>
                      </a:r>
                      <a:r>
                        <a:rPr lang="en-US" sz="1300" noProof="0" dirty="0" err="1">
                          <a:solidFill>
                            <a:schemeClr val="tx1"/>
                          </a:solidFill>
                        </a:rPr>
                        <a:t>anaemia</a:t>
                      </a:r>
                      <a:r>
                        <a:rPr lang="en-US" sz="1300" noProof="0" dirty="0">
                          <a:solidFill>
                            <a:schemeClr val="tx1"/>
                          </a:solidFill>
                        </a:rPr>
                        <a:t> or spleen responses persisting for ≥1 month </a:t>
                      </a:r>
                      <a:br>
                        <a:rPr lang="en-US" sz="1300" noProof="0" dirty="0">
                          <a:solidFill>
                            <a:schemeClr val="tx1"/>
                          </a:solidFill>
                        </a:rPr>
                      </a:br>
                      <a:r>
                        <a:rPr lang="en-US" sz="1300" noProof="0" dirty="0">
                          <a:solidFill>
                            <a:schemeClr val="tx1"/>
                          </a:solidFill>
                        </a:rPr>
                        <a:t>(IWG-MRT/ELN)</a:t>
                      </a:r>
                    </a:p>
                  </a:txBody>
                  <a:tcPr marL="121920" marR="121920" marT="60960" marB="60960" anchor="ctr"/>
                </a:tc>
                <a:extLst>
                  <a:ext uri="{0D108BD9-81ED-4DB2-BD59-A6C34878D82A}">
                    <a16:rowId xmlns:a16="http://schemas.microsoft.com/office/drawing/2014/main" val="1181523524"/>
                  </a:ext>
                </a:extLst>
              </a:tr>
              <a:tr h="528320">
                <a:tc>
                  <a:txBody>
                    <a:bodyPr/>
                    <a:lstStyle/>
                    <a:p>
                      <a:pPr algn="l"/>
                      <a:r>
                        <a:rPr lang="en-US" sz="1300" b="1" noProof="0" dirty="0">
                          <a:solidFill>
                            <a:schemeClr val="tx1"/>
                          </a:solidFill>
                        </a:rPr>
                        <a:t>and/or disease progression</a:t>
                      </a:r>
                    </a:p>
                  </a:txBody>
                  <a:tcPr marL="121920" marR="121920" marT="60960" marB="60960" anchor="ctr"/>
                </a:tc>
                <a:tc>
                  <a:txBody>
                    <a:bodyPr/>
                    <a:lstStyle/>
                    <a:p>
                      <a:r>
                        <a:rPr lang="en-US" sz="1300" noProof="0" dirty="0">
                          <a:solidFill>
                            <a:schemeClr val="tx1"/>
                          </a:solidFill>
                        </a:rPr>
                        <a:t>e.g., worsening leukocytosis, thrombocytopenia, </a:t>
                      </a:r>
                      <a:r>
                        <a:rPr lang="en-US" sz="1300" noProof="0" dirty="0" err="1">
                          <a:solidFill>
                            <a:schemeClr val="tx1"/>
                          </a:solidFill>
                        </a:rPr>
                        <a:t>anaemia</a:t>
                      </a:r>
                      <a:r>
                        <a:rPr lang="en-US" sz="1300" noProof="0" dirty="0">
                          <a:solidFill>
                            <a:schemeClr val="tx1"/>
                          </a:solidFill>
                        </a:rPr>
                        <a:t>, increase in circulating blasts</a:t>
                      </a:r>
                    </a:p>
                  </a:txBody>
                  <a:tcPr marL="121920" marR="121920" marT="60960" marB="60960" anchor="ctr"/>
                </a:tc>
                <a:extLst>
                  <a:ext uri="{0D108BD9-81ED-4DB2-BD59-A6C34878D82A}">
                    <a16:rowId xmlns:a16="http://schemas.microsoft.com/office/drawing/2014/main" val="1522444886"/>
                  </a:ext>
                </a:extLst>
              </a:tr>
            </a:tbl>
          </a:graphicData>
        </a:graphic>
      </p:graphicFrame>
      <p:graphicFrame>
        <p:nvGraphicFramePr>
          <p:cNvPr id="9" name="Table 12">
            <a:extLst>
              <a:ext uri="{FF2B5EF4-FFF2-40B4-BE49-F238E27FC236}">
                <a16:creationId xmlns:a16="http://schemas.microsoft.com/office/drawing/2014/main" id="{A2C2A45B-3CD3-ACA5-464B-245025FCA9D0}"/>
              </a:ext>
            </a:extLst>
          </p:cNvPr>
          <p:cNvGraphicFramePr>
            <a:graphicFrameLocks noGrp="1"/>
          </p:cNvGraphicFramePr>
          <p:nvPr/>
        </p:nvGraphicFramePr>
        <p:xfrm>
          <a:off x="1679124" y="5156531"/>
          <a:ext cx="9589333" cy="650240"/>
        </p:xfrm>
        <a:graphic>
          <a:graphicData uri="http://schemas.openxmlformats.org/drawingml/2006/table">
            <a:tbl>
              <a:tblPr bandRow="1">
                <a:tableStyleId>{5FD0F851-EC5A-4D38-B0AD-8093EC10F338}</a:tableStyleId>
              </a:tblPr>
              <a:tblGrid>
                <a:gridCol w="9589333">
                  <a:extLst>
                    <a:ext uri="{9D8B030D-6E8A-4147-A177-3AD203B41FA5}">
                      <a16:colId xmlns:a16="http://schemas.microsoft.com/office/drawing/2014/main" val="2689459680"/>
                    </a:ext>
                  </a:extLst>
                </a:gridCol>
              </a:tblGrid>
              <a:tr h="325120">
                <a:tc>
                  <a:txBody>
                    <a:bodyPr/>
                    <a:lstStyle/>
                    <a:p>
                      <a:pPr algn="ctr"/>
                      <a:r>
                        <a:rPr lang="en-US" sz="1300" b="1" noProof="0" dirty="0">
                          <a:solidFill>
                            <a:schemeClr val="tx1"/>
                          </a:solidFill>
                        </a:rPr>
                        <a:t>Intolerance</a:t>
                      </a:r>
                    </a:p>
                  </a:txBody>
                  <a:tcPr marL="121920" marR="121920" marT="60960" marB="60960"/>
                </a:tc>
                <a:extLst>
                  <a:ext uri="{0D108BD9-81ED-4DB2-BD59-A6C34878D82A}">
                    <a16:rowId xmlns:a16="http://schemas.microsoft.com/office/drawing/2014/main" val="496937177"/>
                  </a:ext>
                </a:extLst>
              </a:tr>
              <a:tr h="325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noProof="0" dirty="0">
                          <a:solidFill>
                            <a:schemeClr val="tx1"/>
                          </a:solidFill>
                        </a:rPr>
                        <a:t>Patients have dose reductions or interruptions due to development or exacerbation of </a:t>
                      </a:r>
                      <a:r>
                        <a:rPr lang="en-US" sz="1300" noProof="0" dirty="0" err="1">
                          <a:solidFill>
                            <a:schemeClr val="tx1"/>
                          </a:solidFill>
                        </a:rPr>
                        <a:t>cytopenias</a:t>
                      </a:r>
                      <a:endParaRPr lang="en-US" sz="1300" noProof="0" dirty="0">
                        <a:solidFill>
                          <a:schemeClr val="tx1"/>
                        </a:solidFill>
                      </a:endParaRPr>
                    </a:p>
                  </a:txBody>
                  <a:tcPr marL="121920" marR="121920" marT="60960" marB="60960"/>
                </a:tc>
                <a:extLst>
                  <a:ext uri="{0D108BD9-81ED-4DB2-BD59-A6C34878D82A}">
                    <a16:rowId xmlns:a16="http://schemas.microsoft.com/office/drawing/2014/main" val="2718448988"/>
                  </a:ext>
                </a:extLst>
              </a:tr>
            </a:tbl>
          </a:graphicData>
        </a:graphic>
      </p:graphicFrame>
    </p:spTree>
    <p:extLst>
      <p:ext uri="{BB962C8B-B14F-4D97-AF65-F5344CB8AC3E}">
        <p14:creationId xmlns:p14="http://schemas.microsoft.com/office/powerpoint/2010/main" val="203277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C5BC-5713-4743-91A2-E2786257851D}"/>
              </a:ext>
            </a:extLst>
          </p:cNvPr>
          <p:cNvSpPr>
            <a:spLocks noGrp="1"/>
          </p:cNvSpPr>
          <p:nvPr>
            <p:ph type="title"/>
          </p:nvPr>
        </p:nvSpPr>
        <p:spPr>
          <a:xfrm>
            <a:off x="604838" y="203871"/>
            <a:ext cx="11168063" cy="941796"/>
          </a:xfrm>
        </p:spPr>
        <p:txBody>
          <a:bodyPr/>
          <a:lstStyle/>
          <a:p>
            <a:r>
              <a:rPr lang="en-US" noProof="0" dirty="0"/>
              <a:t>New targets beyond JAK-STAT could enable opportunities for combination strategies</a:t>
            </a:r>
          </a:p>
        </p:txBody>
      </p:sp>
      <p:sp>
        <p:nvSpPr>
          <p:cNvPr id="3" name="Footer Placeholder 2">
            <a:extLst>
              <a:ext uri="{FF2B5EF4-FFF2-40B4-BE49-F238E27FC236}">
                <a16:creationId xmlns:a16="http://schemas.microsoft.com/office/drawing/2014/main" id="{13CE73C2-A67E-F406-DA11-0264C91D8420}"/>
              </a:ext>
            </a:extLst>
          </p:cNvPr>
          <p:cNvSpPr>
            <a:spLocks noGrp="1"/>
          </p:cNvSpPr>
          <p:nvPr>
            <p:ph type="ftr" sz="quarter" idx="11"/>
          </p:nvPr>
        </p:nvSpPr>
        <p:spPr>
          <a:xfrm>
            <a:off x="2190750" y="5797366"/>
            <a:ext cx="8986839" cy="747897"/>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Bcl-2, B-cell lymphoma-2; </a:t>
            </a:r>
            <a:r>
              <a:rPr kumimoji="0" lang="en-US" sz="900" b="0" i="0" u="none" strike="noStrike" kern="1200" cap="none" spc="0" normalizeH="0" baseline="0" noProof="0" dirty="0" err="1">
                <a:ln>
                  <a:noFill/>
                </a:ln>
                <a:solidFill>
                  <a:srgbClr val="1B3A6B"/>
                </a:solidFill>
                <a:effectLst/>
                <a:uLnTx/>
                <a:uFillTx/>
                <a:latin typeface="Arial"/>
                <a:ea typeface="+mn-ea"/>
                <a:cs typeface="+mn-cs"/>
              </a:rPr>
              <a:t>Bcl</a:t>
            </a:r>
            <a:r>
              <a:rPr kumimoji="0" lang="en-US" sz="900" b="0" i="0" u="none" strike="noStrike" kern="1200" cap="none" spc="0" normalizeH="0" baseline="0" noProof="0" dirty="0">
                <a:ln>
                  <a:noFill/>
                </a:ln>
                <a:solidFill>
                  <a:srgbClr val="1B3A6B"/>
                </a:solidFill>
                <a:effectLst/>
                <a:uLnTx/>
                <a:uFillTx/>
                <a:latin typeface="Arial"/>
                <a:ea typeface="+mn-ea"/>
                <a:cs typeface="+mn-cs"/>
              </a:rPr>
              <a:t>-XL, B-cell lymphoma-extra large; BET, bromodomain and extra-terminal domain; CALR, calreticulin; CARs, chimeric antigen receptor T cells; CD123, interleukin-3 receptor subunit alpha; JAK, Janus kinase; JAK-STAT, JAK signal transducer and activator of transcription; LSD1, lysine-specific demethylase 1; MDM2, murine double minute 2 homolog; MF, myelofibrosis; PI3K, phosphoinositide 3-kinase; PIM, proviral insertion site in Moloney murine </a:t>
            </a:r>
            <a:r>
              <a:rPr kumimoji="0" lang="en-US" sz="900" b="0" i="0" u="none" strike="noStrike" kern="1200" cap="none" spc="0" normalizeH="0" baseline="0" noProof="0" dirty="0" err="1">
                <a:ln>
                  <a:noFill/>
                </a:ln>
                <a:solidFill>
                  <a:srgbClr val="1B3A6B"/>
                </a:solidFill>
                <a:effectLst/>
                <a:uLnTx/>
                <a:uFillTx/>
                <a:latin typeface="Arial"/>
                <a:ea typeface="+mn-ea"/>
                <a:cs typeface="+mn-cs"/>
              </a:rPr>
              <a:t>leukaemia</a:t>
            </a:r>
            <a:r>
              <a:rPr kumimoji="0" lang="en-US" sz="900" b="0" i="0" u="none" strike="noStrike" kern="1200" cap="none" spc="0" normalizeH="0" baseline="0" noProof="0" dirty="0">
                <a:ln>
                  <a:noFill/>
                </a:ln>
                <a:solidFill>
                  <a:srgbClr val="1B3A6B"/>
                </a:solidFill>
                <a:effectLst/>
                <a:uLnTx/>
                <a:uFillTx/>
                <a:latin typeface="Arial"/>
                <a:ea typeface="+mn-ea"/>
                <a:cs typeface="+mn-cs"/>
              </a:rPr>
              <a:t> virus kinase; TERT, telomerase reverse transcriptase; TGFβ, transforming growth factor beta; TLR4, Toll-like receptor 4;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TP53, </a:t>
            </a:r>
            <a:r>
              <a:rPr kumimoji="0" lang="en-US" sz="900" b="0" i="0" u="none" strike="noStrike" kern="1200" cap="none" spc="0" normalizeH="0" baseline="0" noProof="0" dirty="0" err="1">
                <a:ln>
                  <a:noFill/>
                </a:ln>
                <a:solidFill>
                  <a:srgbClr val="1B3A6B"/>
                </a:solidFill>
                <a:effectLst/>
                <a:uLnTx/>
                <a:uFillTx/>
                <a:latin typeface="Arial"/>
                <a:ea typeface="+mn-ea"/>
                <a:cs typeface="+mn-cs"/>
              </a:rPr>
              <a:t>tumour</a:t>
            </a:r>
            <a:r>
              <a:rPr kumimoji="0" lang="en-US" sz="900" b="0" i="0" u="none" strike="noStrike" kern="1200" cap="none" spc="0" normalizeH="0" baseline="0" noProof="0" dirty="0">
                <a:ln>
                  <a:noFill/>
                </a:ln>
                <a:solidFill>
                  <a:srgbClr val="1B3A6B"/>
                </a:solidFill>
                <a:effectLst/>
                <a:uLnTx/>
                <a:uFillTx/>
                <a:latin typeface="Arial"/>
                <a:ea typeface="+mn-ea"/>
                <a:cs typeface="+mn-cs"/>
              </a:rPr>
              <a:t> protein 53; TPOR, thrombopoietin receptor; XPO1, exportin 1.</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1. Thaw K, et al. Curr Hematol Malig Rep 2024;19:264-275; 2. Tremblay D and Mascarenhas J. </a:t>
            </a:r>
            <a:r>
              <a:rPr kumimoji="0" lang="en-US" sz="900" b="0" i="1" u="none" strike="noStrike" kern="1200" cap="none" spc="0" normalizeH="0" baseline="0" noProof="0" dirty="0">
                <a:ln>
                  <a:noFill/>
                </a:ln>
                <a:solidFill>
                  <a:srgbClr val="1B3A6B"/>
                </a:solidFill>
                <a:effectLst/>
                <a:uLnTx/>
                <a:uFillTx/>
                <a:latin typeface="Arial"/>
                <a:ea typeface="+mn-ea"/>
                <a:cs typeface="+mn-cs"/>
              </a:rPr>
              <a:t>Cells</a:t>
            </a:r>
            <a:r>
              <a:rPr kumimoji="0" lang="en-US" sz="900" b="0" i="0" u="none" strike="noStrike" kern="1200" cap="none" spc="0" normalizeH="0" baseline="0" noProof="0" dirty="0">
                <a:ln>
                  <a:noFill/>
                </a:ln>
                <a:solidFill>
                  <a:srgbClr val="1B3A6B"/>
                </a:solidFill>
                <a:effectLst/>
                <a:uLnTx/>
                <a:uFillTx/>
                <a:latin typeface="Arial"/>
                <a:ea typeface="+mn-ea"/>
                <a:cs typeface="+mn-cs"/>
              </a:rPr>
              <a:t> 2021;10:1034; 3. </a:t>
            </a:r>
            <a:r>
              <a:rPr kumimoji="0" lang="en-US" sz="900" b="0" i="0" u="none" strike="noStrike" kern="1200" cap="none" spc="0" normalizeH="0" baseline="0" noProof="0" dirty="0" err="1">
                <a:ln>
                  <a:noFill/>
                </a:ln>
                <a:solidFill>
                  <a:srgbClr val="1B3A6B"/>
                </a:solidFill>
                <a:effectLst/>
                <a:uLnTx/>
                <a:uFillTx/>
                <a:latin typeface="Arial"/>
                <a:ea typeface="+mn-ea"/>
                <a:cs typeface="+mn-cs"/>
              </a:rPr>
              <a:t>Koschmieder</a:t>
            </a:r>
            <a:r>
              <a:rPr kumimoji="0" lang="en-US" sz="900" b="0" i="0" u="none" strike="noStrike" kern="1200" cap="none" spc="0" normalizeH="0" baseline="0" noProof="0" dirty="0">
                <a:ln>
                  <a:noFill/>
                </a:ln>
                <a:solidFill>
                  <a:srgbClr val="1B3A6B"/>
                </a:solidFill>
                <a:effectLst/>
                <a:uLnTx/>
                <a:uFillTx/>
                <a:latin typeface="Arial"/>
                <a:ea typeface="+mn-ea"/>
                <a:cs typeface="+mn-cs"/>
              </a:rPr>
              <a:t> S. </a:t>
            </a:r>
            <a:r>
              <a:rPr kumimoji="0" lang="en-US" sz="900" b="0" i="1" u="none" strike="noStrike" kern="1200" cap="none" spc="0" normalizeH="0" baseline="0" noProof="0" dirty="0" err="1">
                <a:ln>
                  <a:noFill/>
                </a:ln>
                <a:solidFill>
                  <a:srgbClr val="1B3A6B"/>
                </a:solidFill>
                <a:effectLst/>
                <a:uLnTx/>
                <a:uFillTx/>
                <a:latin typeface="Arial"/>
                <a:ea typeface="+mn-ea"/>
                <a:cs typeface="+mn-cs"/>
              </a:rPr>
              <a:t>HemaSphere</a:t>
            </a:r>
            <a:r>
              <a:rPr kumimoji="0" lang="en-US" sz="900" b="0" i="1" u="none" strike="noStrike" kern="1200" cap="none" spc="0" normalizeH="0" baseline="0" noProof="0" dirty="0">
                <a:ln>
                  <a:noFill/>
                </a:ln>
                <a:solidFill>
                  <a:srgbClr val="1B3A6B"/>
                </a:solidFill>
                <a:effectLst/>
                <a:uLnTx/>
                <a:uFillTx/>
                <a:latin typeface="Arial"/>
                <a:ea typeface="+mn-ea"/>
                <a:cs typeface="+mn-cs"/>
              </a:rPr>
              <a:t> </a:t>
            </a:r>
            <a:r>
              <a:rPr kumimoji="0" lang="en-US" sz="900" b="0" i="0" u="none" strike="noStrike" kern="1200" cap="none" spc="0" normalizeH="0" baseline="0" noProof="0" dirty="0">
                <a:ln>
                  <a:noFill/>
                </a:ln>
                <a:solidFill>
                  <a:srgbClr val="1B3A6B"/>
                </a:solidFill>
                <a:effectLst/>
                <a:uLnTx/>
                <a:uFillTx/>
                <a:latin typeface="Arial"/>
                <a:ea typeface="+mn-ea"/>
                <a:cs typeface="+mn-cs"/>
              </a:rPr>
              <a:t>2024;8:e70056.  </a:t>
            </a:r>
          </a:p>
        </p:txBody>
      </p:sp>
      <p:grpSp>
        <p:nvGrpSpPr>
          <p:cNvPr id="5" name="Group 4">
            <a:extLst>
              <a:ext uri="{FF2B5EF4-FFF2-40B4-BE49-F238E27FC236}">
                <a16:creationId xmlns:a16="http://schemas.microsoft.com/office/drawing/2014/main" id="{A5F84CCD-E755-9E65-64F6-CA90940CB039}"/>
              </a:ext>
            </a:extLst>
          </p:cNvPr>
          <p:cNvGrpSpPr/>
          <p:nvPr/>
        </p:nvGrpSpPr>
        <p:grpSpPr>
          <a:xfrm>
            <a:off x="1" y="2187568"/>
            <a:ext cx="5910607" cy="2648607"/>
            <a:chOff x="0" y="2081048"/>
            <a:chExt cx="5910606" cy="2648607"/>
          </a:xfrm>
        </p:grpSpPr>
        <p:sp>
          <p:nvSpPr>
            <p:cNvPr id="21" name="Rectangle: Top Corners Rounded 20">
              <a:extLst>
                <a:ext uri="{FF2B5EF4-FFF2-40B4-BE49-F238E27FC236}">
                  <a16:creationId xmlns:a16="http://schemas.microsoft.com/office/drawing/2014/main" id="{98190DC3-A2D3-ADEA-0D2B-158CE2AA7148}"/>
                </a:ext>
              </a:extLst>
            </p:cNvPr>
            <p:cNvSpPr/>
            <p:nvPr/>
          </p:nvSpPr>
          <p:spPr>
            <a:xfrm rot="5400000" flipH="1">
              <a:off x="1630999" y="450049"/>
              <a:ext cx="2648607" cy="5910606"/>
            </a:xfrm>
            <a:prstGeom prst="round2SameRect">
              <a:avLst>
                <a:gd name="adj1" fmla="val 11451"/>
                <a:gd name="adj2" fmla="val 0"/>
              </a:avLst>
            </a:prstGeom>
            <a:solidFill>
              <a:schemeClr val="tx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7D7CE2DB-D3C3-199C-5984-F049E18C6504}"/>
                </a:ext>
              </a:extLst>
            </p:cNvPr>
            <p:cNvSpPr txBox="1"/>
            <p:nvPr/>
          </p:nvSpPr>
          <p:spPr>
            <a:xfrm>
              <a:off x="599951" y="2312745"/>
              <a:ext cx="4710702" cy="2185214"/>
            </a:xfrm>
            <a:prstGeom prst="rect">
              <a:avLst/>
            </a:prstGeom>
            <a:noFill/>
          </p:spPr>
          <p:txBody>
            <a:bodyPr wrap="square">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A6B"/>
                  </a:solidFill>
                  <a:effectLst/>
                  <a:uLnTx/>
                  <a:uFillTx/>
                  <a:latin typeface="Arial"/>
                  <a:ea typeface="+mn-ea"/>
                  <a:cs typeface="+mn-cs"/>
                </a:rPr>
                <a:t>Resistance may occur due to the activation of non-JAK-STAT pathways</a:t>
              </a:r>
              <a:r>
                <a:rPr kumimoji="0" lang="en-US" sz="1800" b="0" i="0" u="none" strike="noStrike" kern="1200" cap="none" spc="0" normalizeH="0" baseline="30000" noProof="0" dirty="0">
                  <a:ln>
                    <a:noFill/>
                  </a:ln>
                  <a:solidFill>
                    <a:srgbClr val="1B3A6B"/>
                  </a:solidFill>
                  <a:effectLst/>
                  <a:uLnTx/>
                  <a:uFillTx/>
                  <a:latin typeface="Arial"/>
                  <a:ea typeface="+mn-ea"/>
                  <a:cs typeface="+mn-cs"/>
                </a:rPr>
                <a:t>1,2</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3A6B"/>
                  </a:solidFill>
                  <a:effectLst/>
                  <a:uLnTx/>
                  <a:uFillTx/>
                  <a:latin typeface="Arial"/>
                  <a:ea typeface="+mn-ea"/>
                  <a:cs typeface="+mn-cs"/>
                </a:rPr>
                <a:t>Targets of novel therapeutics in MF in clinical development include:</a:t>
              </a:r>
              <a:r>
                <a:rPr kumimoji="0" lang="en-US" sz="1800" b="0" i="0" u="none" strike="noStrike" kern="1200" cap="none" spc="0" normalizeH="0" baseline="30000" noProof="0" dirty="0">
                  <a:ln>
                    <a:noFill/>
                  </a:ln>
                  <a:solidFill>
                    <a:srgbClr val="1B3A6B"/>
                  </a:solidFill>
                  <a:effectLst/>
                  <a:uLnTx/>
                  <a:uFillTx/>
                  <a:latin typeface="Arial"/>
                  <a:ea typeface="+mn-ea"/>
                  <a:cs typeface="+mn-cs"/>
                </a:rPr>
                <a:t>2</a:t>
              </a:r>
              <a:r>
                <a:rPr kumimoji="0" lang="en-US" sz="1800" b="0" i="0" u="none" strike="noStrike" kern="1200" cap="none" spc="0" normalizeH="0" baseline="0" noProof="0" dirty="0">
                  <a:ln>
                    <a:noFill/>
                  </a:ln>
                  <a:solidFill>
                    <a:srgbClr val="1B3A6B"/>
                  </a:solidFill>
                  <a:effectLst/>
                  <a:uLnTx/>
                  <a:uFillTx/>
                  <a:latin typeface="Arial"/>
                  <a:ea typeface="+mn-ea"/>
                  <a:cs typeface="+mn-cs"/>
                </a:rPr>
                <a:t> </a:t>
              </a:r>
            </a:p>
            <a:p>
              <a:pPr marL="542912" marR="0" lvl="2" indent="-27780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Epigenetics</a:t>
              </a:r>
            </a:p>
            <a:p>
              <a:pPr marL="542912" marR="0" lvl="2" indent="-27780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Apoptosis</a:t>
              </a:r>
            </a:p>
            <a:p>
              <a:pPr marL="542912" marR="0" lvl="2" indent="-27780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Telomerase</a:t>
              </a:r>
            </a:p>
            <a:p>
              <a:pPr marL="542912" marR="0" lvl="2" indent="-27780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Intracellular signaling pathways</a:t>
              </a:r>
            </a:p>
          </p:txBody>
        </p:sp>
      </p:grpSp>
      <p:grpSp>
        <p:nvGrpSpPr>
          <p:cNvPr id="23" name="Group 22">
            <a:extLst>
              <a:ext uri="{FF2B5EF4-FFF2-40B4-BE49-F238E27FC236}">
                <a16:creationId xmlns:a16="http://schemas.microsoft.com/office/drawing/2014/main" id="{64A69634-352A-C51E-1F00-F2A57C23A5F5}"/>
              </a:ext>
            </a:extLst>
          </p:cNvPr>
          <p:cNvGrpSpPr/>
          <p:nvPr/>
        </p:nvGrpSpPr>
        <p:grpSpPr>
          <a:xfrm>
            <a:off x="6148389" y="1510556"/>
            <a:ext cx="5705475" cy="3904409"/>
            <a:chOff x="6148388" y="1510554"/>
            <a:chExt cx="5705475" cy="3904409"/>
          </a:xfrm>
        </p:grpSpPr>
        <p:grpSp>
          <p:nvGrpSpPr>
            <p:cNvPr id="8" name="Group 7">
              <a:extLst>
                <a:ext uri="{FF2B5EF4-FFF2-40B4-BE49-F238E27FC236}">
                  <a16:creationId xmlns:a16="http://schemas.microsoft.com/office/drawing/2014/main" id="{156DE74C-6436-348E-A191-A2458C402790}"/>
                </a:ext>
              </a:extLst>
            </p:cNvPr>
            <p:cNvGrpSpPr/>
            <p:nvPr/>
          </p:nvGrpSpPr>
          <p:grpSpPr>
            <a:xfrm>
              <a:off x="6148388" y="1510554"/>
              <a:ext cx="5705475" cy="3904409"/>
              <a:chOff x="6148388" y="1510554"/>
              <a:chExt cx="5705475" cy="3904409"/>
            </a:xfrm>
          </p:grpSpPr>
          <p:grpSp>
            <p:nvGrpSpPr>
              <p:cNvPr id="17" name="Group 16">
                <a:extLst>
                  <a:ext uri="{FF2B5EF4-FFF2-40B4-BE49-F238E27FC236}">
                    <a16:creationId xmlns:a16="http://schemas.microsoft.com/office/drawing/2014/main" id="{19EF1CDE-E44C-778F-A251-59EF66D961E0}"/>
                  </a:ext>
                </a:extLst>
              </p:cNvPr>
              <p:cNvGrpSpPr/>
              <p:nvPr/>
            </p:nvGrpSpPr>
            <p:grpSpPr>
              <a:xfrm>
                <a:off x="6148388" y="1510554"/>
                <a:ext cx="5705475" cy="3904409"/>
                <a:chOff x="6148388" y="1472846"/>
                <a:chExt cx="5705475" cy="3904409"/>
              </a:xfrm>
            </p:grpSpPr>
            <p:sp>
              <p:nvSpPr>
                <p:cNvPr id="6" name="TextBox 5">
                  <a:extLst>
                    <a:ext uri="{FF2B5EF4-FFF2-40B4-BE49-F238E27FC236}">
                      <a16:creationId xmlns:a16="http://schemas.microsoft.com/office/drawing/2014/main" id="{96AD428F-E37E-468F-F42B-B012E82D6C6E}"/>
                    </a:ext>
                  </a:extLst>
                </p:cNvPr>
                <p:cNvSpPr txBox="1"/>
                <p:nvPr/>
              </p:nvSpPr>
              <p:spPr>
                <a:xfrm>
                  <a:off x="6867005" y="1472846"/>
                  <a:ext cx="4258734" cy="23391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600" b="1" i="0" u="none" strike="noStrike" kern="1200" cap="none" spc="0" normalizeH="0" baseline="0" noProof="0" dirty="0">
                      <a:ln>
                        <a:noFill/>
                      </a:ln>
                      <a:solidFill>
                        <a:srgbClr val="00A8CC"/>
                      </a:solidFill>
                      <a:effectLst/>
                      <a:uLnTx/>
                      <a:uFillTx/>
                      <a:latin typeface="Arial" panose="020B0604020202020204" pitchFamily="34" charset="0"/>
                      <a:ea typeface="+mn-ea"/>
                      <a:cs typeface="Arial" panose="020B0604020202020204" pitchFamily="34" charset="0"/>
                    </a:rPr>
                    <a:t>Targets beyond the JAK-STAT pathway</a:t>
                  </a:r>
                  <a:r>
                    <a:rPr kumimoji="0" lang="en-US" sz="1600" b="1" i="0" u="none" strike="noStrike" kern="1200" cap="none" spc="0" normalizeH="0" baseline="30000" noProof="0" dirty="0">
                      <a:ln>
                        <a:noFill/>
                      </a:ln>
                      <a:solidFill>
                        <a:srgbClr val="00A8CC"/>
                      </a:solidFill>
                      <a:effectLst/>
                      <a:uLnTx/>
                      <a:uFillTx/>
                      <a:latin typeface="Arial" panose="020B0604020202020204" pitchFamily="34" charset="0"/>
                      <a:ea typeface="+mn-ea"/>
                      <a:cs typeface="Arial" panose="020B0604020202020204" pitchFamily="34" charset="0"/>
                    </a:rPr>
                    <a:t>3</a:t>
                  </a:r>
                </a:p>
              </p:txBody>
            </p:sp>
            <p:pic>
              <p:nvPicPr>
                <p:cNvPr id="12" name="Main graphic">
                  <a:extLst>
                    <a:ext uri="{FF2B5EF4-FFF2-40B4-BE49-F238E27FC236}">
                      <a16:creationId xmlns:a16="http://schemas.microsoft.com/office/drawing/2014/main" id="{EC52F911-8572-20DC-C78E-8F5B3F743D78}"/>
                    </a:ext>
                  </a:extLst>
                </p:cNvPr>
                <p:cNvPicPr>
                  <a:picLocks noChangeAspect="1"/>
                </p:cNvPicPr>
                <p:nvPr/>
              </p:nvPicPr>
              <p:blipFill>
                <a:blip r:embed="rId3"/>
                <a:srcRect l="903" t="2371" r="738" b="2658"/>
                <a:stretch>
                  <a:fillRect/>
                </a:stretch>
              </p:blipFill>
              <p:spPr bwMode="gray">
                <a:xfrm>
                  <a:off x="6148388" y="1867292"/>
                  <a:ext cx="5705475" cy="3509963"/>
                </a:xfrm>
                <a:prstGeom prst="rect">
                  <a:avLst/>
                </a:prstGeom>
                <a:ln/>
              </p:spPr>
              <p:style>
                <a:lnRef idx="2">
                  <a:schemeClr val="accent3"/>
                </a:lnRef>
                <a:fillRef idx="1">
                  <a:schemeClr val="lt1"/>
                </a:fillRef>
                <a:effectRef idx="0">
                  <a:schemeClr val="accent3"/>
                </a:effectRef>
                <a:fontRef idx="minor">
                  <a:schemeClr val="dk1"/>
                </a:fontRef>
              </p:style>
            </p:pic>
          </p:grpSp>
          <p:sp>
            <p:nvSpPr>
              <p:cNvPr id="7" name="Rectangle: Rounded Corners 6">
                <a:extLst>
                  <a:ext uri="{FF2B5EF4-FFF2-40B4-BE49-F238E27FC236}">
                    <a16:creationId xmlns:a16="http://schemas.microsoft.com/office/drawing/2014/main" id="{85AA0C25-A20B-8208-8347-1E55F395B974}"/>
                  </a:ext>
                </a:extLst>
              </p:cNvPr>
              <p:cNvSpPr/>
              <p:nvPr/>
            </p:nvSpPr>
            <p:spPr>
              <a:xfrm>
                <a:off x="7450931" y="2270760"/>
                <a:ext cx="725329" cy="143828"/>
              </a:xfrm>
              <a:prstGeom prst="roundRect">
                <a:avLst/>
              </a:prstGeom>
              <a:solidFill>
                <a:srgbClr val="E6EED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0" name="Straight Connector 9">
              <a:extLst>
                <a:ext uri="{FF2B5EF4-FFF2-40B4-BE49-F238E27FC236}">
                  <a16:creationId xmlns:a16="http://schemas.microsoft.com/office/drawing/2014/main" id="{6CD7C173-68B2-4D1D-FE5C-134E42229E9E}"/>
                </a:ext>
              </a:extLst>
            </p:cNvPr>
            <p:cNvCxnSpPr>
              <a:cxnSpLocks/>
            </p:cNvCxnSpPr>
            <p:nvPr/>
          </p:nvCxnSpPr>
          <p:spPr>
            <a:xfrm>
              <a:off x="9917905" y="1885950"/>
              <a:ext cx="0" cy="3529013"/>
            </a:xfrm>
            <a:prstGeom prst="line">
              <a:avLst/>
            </a:prstGeo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166777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3AFE-A1CE-3CC0-A519-E8C58FAAE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438CE-EF08-B6FB-E7F3-FFE72FACB3FF}"/>
              </a:ext>
            </a:extLst>
          </p:cNvPr>
          <p:cNvSpPr>
            <a:spLocks noGrp="1"/>
          </p:cNvSpPr>
          <p:nvPr>
            <p:ph type="title"/>
          </p:nvPr>
        </p:nvSpPr>
        <p:spPr>
          <a:xfrm>
            <a:off x="604838" y="203871"/>
            <a:ext cx="11168063" cy="941796"/>
          </a:xfrm>
        </p:spPr>
        <p:txBody>
          <a:bodyPr/>
          <a:lstStyle/>
          <a:p>
            <a:r>
              <a:rPr lang="en-US" dirty="0" err="1"/>
              <a:t>JAKi</a:t>
            </a:r>
            <a:r>
              <a:rPr lang="en-US" dirty="0"/>
              <a:t> combination approaches are being explored to address unmet needs – Phase 3 trials</a:t>
            </a:r>
            <a:endParaRPr lang="en-US" noProof="0" dirty="0"/>
          </a:p>
        </p:txBody>
      </p:sp>
      <p:sp>
        <p:nvSpPr>
          <p:cNvPr id="3" name="Footer Placeholder 2">
            <a:extLst>
              <a:ext uri="{FF2B5EF4-FFF2-40B4-BE49-F238E27FC236}">
                <a16:creationId xmlns:a16="http://schemas.microsoft.com/office/drawing/2014/main" id="{CB38C6DB-52A5-DCFE-818B-0BF247948CE7}"/>
              </a:ext>
            </a:extLst>
          </p:cNvPr>
          <p:cNvSpPr>
            <a:spLocks noGrp="1"/>
          </p:cNvSpPr>
          <p:nvPr>
            <p:ph type="ftr" sz="quarter" idx="11"/>
          </p:nvPr>
        </p:nvSpPr>
        <p:spPr>
          <a:xfrm>
            <a:off x="2190750" y="5423418"/>
            <a:ext cx="8986839" cy="1121846"/>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BET, bromodomain and extra-terminal domain; JAK, Janus kinase; </a:t>
            </a: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MDM2, murine double minute 2 homolog; MF, myelofibrosis;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RUX, ruxolitinib; TGF-β, transforming growth factor beta; XPO1, exportin 1.</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*Phase 3 trials active as of December 18, 2024.</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1.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NCT0460349. Available at: https://</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/study/NCT04603495. Accessed April 2026; 2. Rampal RK, et al. Nat Med 2025;31:1531-1538; 3.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NCT04576156.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3"/>
              </a:rPr>
              <a:t>https://clinicaltrials.gov/study/NCT04576156</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 4. Mascarenhas J, et al. Future Oncol 2022;18:2393–2402;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5.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NCT04717414.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4"/>
              </a:rPr>
              <a:t>https://clinicaltrials.gov/study/NCT04717414</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 6. Gerds AT, et al. Blood Adv 2024;8:4511–4522; 7.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NCT04717414.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4"/>
              </a:rPr>
              <a:t>https://clinicaltrials.gov/study/NCT04717414</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 8.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NCT03662126.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5"/>
              </a:rPr>
              <a:t>https://clinicaltrials.gov/study/NCT03662126</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 9.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NCT06479135.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6"/>
              </a:rPr>
              <a:t>https://clinicaltrials.gov/study/NCT06479135</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 10.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NCT04562389.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7"/>
              </a:rPr>
              <a:t>https://clinicaltrials.gov/study/NCT04562389</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a:t>
            </a:r>
          </a:p>
        </p:txBody>
      </p:sp>
      <p:graphicFrame>
        <p:nvGraphicFramePr>
          <p:cNvPr id="6" name="Table 5">
            <a:extLst>
              <a:ext uri="{FF2B5EF4-FFF2-40B4-BE49-F238E27FC236}">
                <a16:creationId xmlns:a16="http://schemas.microsoft.com/office/drawing/2014/main" id="{21E7EC48-619C-E463-5AB6-28B262EDB102}"/>
              </a:ext>
            </a:extLst>
          </p:cNvPr>
          <p:cNvGraphicFramePr>
            <a:graphicFrameLocks noGrp="1"/>
          </p:cNvGraphicFramePr>
          <p:nvPr/>
        </p:nvGraphicFramePr>
        <p:xfrm>
          <a:off x="391319" y="1507889"/>
          <a:ext cx="11409365" cy="3566160"/>
        </p:xfrm>
        <a:graphic>
          <a:graphicData uri="http://schemas.openxmlformats.org/drawingml/2006/table">
            <a:tbl>
              <a:tblPr firstRow="1" bandRow="1"/>
              <a:tblGrid>
                <a:gridCol w="1324293">
                  <a:extLst>
                    <a:ext uri="{9D8B030D-6E8A-4147-A177-3AD203B41FA5}">
                      <a16:colId xmlns:a16="http://schemas.microsoft.com/office/drawing/2014/main" val="4023018980"/>
                    </a:ext>
                  </a:extLst>
                </a:gridCol>
                <a:gridCol w="2094423">
                  <a:extLst>
                    <a:ext uri="{9D8B030D-6E8A-4147-A177-3AD203B41FA5}">
                      <a16:colId xmlns:a16="http://schemas.microsoft.com/office/drawing/2014/main" val="774500178"/>
                    </a:ext>
                  </a:extLst>
                </a:gridCol>
                <a:gridCol w="1292439">
                  <a:extLst>
                    <a:ext uri="{9D8B030D-6E8A-4147-A177-3AD203B41FA5}">
                      <a16:colId xmlns:a16="http://schemas.microsoft.com/office/drawing/2014/main" val="2836793423"/>
                    </a:ext>
                  </a:extLst>
                </a:gridCol>
                <a:gridCol w="946055">
                  <a:extLst>
                    <a:ext uri="{9D8B030D-6E8A-4147-A177-3AD203B41FA5}">
                      <a16:colId xmlns:a16="http://schemas.microsoft.com/office/drawing/2014/main" val="1012343202"/>
                    </a:ext>
                  </a:extLst>
                </a:gridCol>
                <a:gridCol w="4404899">
                  <a:extLst>
                    <a:ext uri="{9D8B030D-6E8A-4147-A177-3AD203B41FA5}">
                      <a16:colId xmlns:a16="http://schemas.microsoft.com/office/drawing/2014/main" val="470764256"/>
                    </a:ext>
                  </a:extLst>
                </a:gridCol>
                <a:gridCol w="1347256">
                  <a:extLst>
                    <a:ext uri="{9D8B030D-6E8A-4147-A177-3AD203B41FA5}">
                      <a16:colId xmlns:a16="http://schemas.microsoft.com/office/drawing/2014/main" val="800529991"/>
                    </a:ext>
                  </a:extLst>
                </a:gridCol>
              </a:tblGrid>
              <a:tr h="64008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b="1" noProof="0" dirty="0">
                          <a:solidFill>
                            <a:schemeClr val="bg1"/>
                          </a:solidFill>
                          <a:latin typeface="+mn-lt"/>
                        </a:rPr>
                        <a:t>Drug</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b="1" noProof="0" dirty="0">
                          <a:solidFill>
                            <a:schemeClr val="bg1"/>
                          </a:solidFill>
                          <a:latin typeface="+mn-lt"/>
                        </a:rPr>
                        <a:t>Trials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b="1" noProof="0" dirty="0">
                          <a:solidFill>
                            <a:schemeClr val="bg1"/>
                          </a:solidFill>
                          <a:latin typeface="+mn-lt"/>
                        </a:rPr>
                        <a:t>Mechanism of action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200" b="1" noProof="0" dirty="0">
                          <a:solidFill>
                            <a:schemeClr val="bg1"/>
                          </a:solidFill>
                          <a:latin typeface="+mn-lt"/>
                        </a:rPr>
                        <a:t>Latest phase in MF</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200" b="1" noProof="0" dirty="0">
                          <a:solidFill>
                            <a:schemeClr val="bg1"/>
                          </a:solidFill>
                          <a:latin typeface="+mn-lt"/>
                        </a:rPr>
                        <a:t>Line of treatment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685800" rtl="0" eaLnBrk="1" fontAlgn="auto" latinLnBrk="0" hangingPunct="1">
                        <a:lnSpc>
                          <a:spcPct val="100000"/>
                        </a:lnSpc>
                        <a:spcBef>
                          <a:spcPct val="0"/>
                        </a:spcBef>
                        <a:spcAft>
                          <a:spcPct val="0"/>
                        </a:spcAft>
                        <a:buClrTx/>
                        <a:buSzTx/>
                        <a:buFontTx/>
                        <a:buNone/>
                        <a:defRPr/>
                      </a:pPr>
                      <a:r>
                        <a:rPr lang="en-US" sz="1200" b="1" noProof="0" dirty="0">
                          <a:solidFill>
                            <a:schemeClr val="bg1"/>
                          </a:solidFill>
                          <a:latin typeface="+mn-lt"/>
                        </a:rPr>
                        <a:t>Active Phase 3 MF clinical trials,</a:t>
                      </a:r>
                      <a:r>
                        <a:rPr lang="en-US" sz="1200" b="1" baseline="0" noProof="0" dirty="0">
                          <a:solidFill>
                            <a:schemeClr val="bg1"/>
                          </a:solidFill>
                          <a:latin typeface="+mn-lt"/>
                        </a:rPr>
                        <a:t>* </a:t>
                      </a:r>
                      <a:r>
                        <a:rPr lang="en-US" sz="1200" b="1" noProof="0" dirty="0">
                          <a:solidFill>
                            <a:schemeClr val="bg1"/>
                          </a:solidFill>
                          <a:latin typeface="+mn-lt"/>
                        </a:rPr>
                        <a:t>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35746450"/>
                  </a:ext>
                </a:extLst>
              </a:tr>
              <a:tr h="274320">
                <a:tc grid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noProof="0" dirty="0">
                          <a:solidFill>
                            <a:schemeClr val="bg1"/>
                          </a:solidFill>
                          <a:latin typeface="+mn-lt"/>
                        </a:rPr>
                        <a:t>Therapies in development for MF</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a:p>
                  </a:txBody>
                  <a:tcPr/>
                </a:tc>
                <a:tc hMerge="1">
                  <a:txBody>
                    <a:bodyPr/>
                    <a:lstStyle/>
                    <a:p>
                      <a:endParaRPr lang="en-GB"/>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tc hMerge="1">
                  <a:txBody>
                    <a:bodyPr/>
                    <a:lstStyle/>
                    <a:p>
                      <a:pPr algn="ctr"/>
                      <a:endParaRPr lang="en-US" sz="1050" b="1">
                        <a:solidFill>
                          <a:schemeClr val="bg1"/>
                        </a:solidFill>
                      </a:endParaRPr>
                    </a:p>
                  </a:txBody>
                  <a:tcPr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endParaRPr lang="en-GB"/>
                    </a:p>
                  </a:txBody>
                  <a:tcPr/>
                </a:tc>
                <a:tc hMerge="1">
                  <a:txBody>
                    <a:bodyPr/>
                    <a:lstStyle/>
                    <a:p>
                      <a:endParaRPr lang="en-US" sz="1050" b="1" noProof="0">
                        <a:solidFill>
                          <a:schemeClr val="bg1"/>
                        </a:solidFill>
                      </a:endParaRPr>
                    </a:p>
                  </a:txBody>
                  <a:tcPr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511705858"/>
                  </a:ext>
                </a:extLst>
              </a:tr>
              <a:tr h="4572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noProof="0" dirty="0">
                          <a:solidFill>
                            <a:srgbClr val="000000"/>
                          </a:solidFill>
                          <a:latin typeface="+mn-lt"/>
                        </a:rPr>
                        <a:t>Pelabresib</a:t>
                      </a:r>
                      <a:r>
                        <a:rPr lang="en-US" sz="1200" b="0" baseline="30000" noProof="0" dirty="0">
                          <a:solidFill>
                            <a:srgbClr val="000000"/>
                          </a:solidFill>
                          <a:latin typeface="+mn-lt"/>
                        </a:rPr>
                        <a:t>1,2</a:t>
                      </a:r>
                      <a:endParaRPr lang="en-US" sz="1200" b="0" noProof="0" dirty="0">
                        <a:solidFill>
                          <a:srgbClr val="000000"/>
                        </a:solidFill>
                        <a:latin typeface="+mn-lt"/>
                      </a:endParaRPr>
                    </a:p>
                  </a:txBody>
                  <a:tcPr anchor="ctr">
                    <a:lnL w="12700" cmpd="sng">
                      <a:solidFill>
                        <a:srgbClr val="FFFFFF"/>
                      </a:solidFill>
                    </a:lnL>
                    <a:lnR w="12700" cmpd="sng">
                      <a:solidFill>
                        <a:srgbClr val="FFFFFF"/>
                      </a:solidFill>
                    </a:lnR>
                    <a:lnT w="12700"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6E8F5"/>
                    </a:solidFill>
                  </a:tcPr>
                </a:tc>
                <a:tc>
                  <a:txBody>
                    <a:bodyPr/>
                    <a:lstStyle/>
                    <a:p>
                      <a:pPr algn="l"/>
                      <a:r>
                        <a:rPr lang="en-US" sz="1200" noProof="0" dirty="0">
                          <a:solidFill>
                            <a:srgbClr val="000000"/>
                          </a:solidFill>
                          <a:latin typeface="+mn-lt"/>
                        </a:rPr>
                        <a:t>MANIFEST (Phase 2)</a:t>
                      </a:r>
                      <a:br>
                        <a:rPr lang="en-US" sz="1200" noProof="0" dirty="0">
                          <a:solidFill>
                            <a:srgbClr val="000000"/>
                          </a:solidFill>
                          <a:latin typeface="+mn-lt"/>
                        </a:rPr>
                      </a:br>
                      <a:r>
                        <a:rPr lang="en-US" sz="1200" noProof="0" dirty="0">
                          <a:solidFill>
                            <a:srgbClr val="000000"/>
                          </a:solidFill>
                          <a:latin typeface="+mn-lt"/>
                        </a:rPr>
                        <a:t>MANIFEST-2 (Phase 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p>
                      <a:pPr algn="ctr"/>
                      <a:r>
                        <a:rPr lang="en-US" sz="1200" noProof="0" dirty="0">
                          <a:solidFill>
                            <a:srgbClr val="000000"/>
                          </a:solidFill>
                          <a:latin typeface="+mn-lt"/>
                        </a:rPr>
                        <a:t>BET inhibitor</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85800" rtl="0" eaLnBrk="1" fontAlgn="auto" latinLnBrk="0" hangingPunct="1">
                        <a:lnSpc>
                          <a:spcPct val="100000"/>
                        </a:lnSpc>
                        <a:spcBef>
                          <a:spcPct val="0"/>
                        </a:spcBef>
                        <a:spcAft>
                          <a:spcPct val="0"/>
                        </a:spcAft>
                        <a:buClrTx/>
                        <a:buSzTx/>
                        <a:buFontTx/>
                        <a:buNone/>
                        <a:defRPr/>
                      </a:pPr>
                      <a:r>
                        <a:rPr lang="en-US" sz="1200" noProof="0" dirty="0">
                          <a:solidFill>
                            <a:srgbClr val="000000"/>
                          </a:solidFill>
                          <a:latin typeface="+mn-lt"/>
                        </a:rPr>
                        <a:t>Phase 3</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ct val="0"/>
                        </a:spcBef>
                        <a:spcAft>
                          <a:spcPct val="0"/>
                        </a:spcAft>
                        <a:buClrTx/>
                        <a:buSzTx/>
                        <a:buFont typeface="Wingdings" pitchFamily="2" charset="2"/>
                        <a:buNone/>
                        <a:defRPr/>
                      </a:pPr>
                      <a:r>
                        <a:rPr lang="en-US" sz="1200" noProof="0" dirty="0" err="1">
                          <a:solidFill>
                            <a:srgbClr val="000000"/>
                          </a:solidFill>
                          <a:latin typeface="+mn-lt"/>
                        </a:rPr>
                        <a:t>JAKi</a:t>
                      </a:r>
                      <a:r>
                        <a:rPr lang="en-US" sz="1200" noProof="0" dirty="0">
                          <a:solidFill>
                            <a:srgbClr val="000000"/>
                          </a:solidFill>
                          <a:latin typeface="+mn-lt"/>
                        </a:rPr>
                        <a:t>-naive, in combination with RUX</a:t>
                      </a:r>
                    </a:p>
                  </a:txBody>
                  <a:tcPr anchor="ctr">
                    <a:lnL w="12700" cmpd="sng">
                      <a:solidFill>
                        <a:srgbClr val="FFFFFF"/>
                      </a:solidFill>
                    </a:lnL>
                    <a:lnR w="12700" cmpd="sng">
                      <a:solidFill>
                        <a:srgbClr val="FFFFFF"/>
                      </a:solidFill>
                    </a:lnR>
                    <a:lnT w="12700"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9525" lvl="1" indent="0" algn="ctr">
                        <a:tabLst/>
                      </a:pPr>
                      <a:r>
                        <a:rPr lang="en-US" sz="1200" noProof="0" dirty="0">
                          <a:solidFill>
                            <a:srgbClr val="000000"/>
                          </a:solidFill>
                          <a:latin typeface="+mn-lt"/>
                        </a:rPr>
                        <a:t>1</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extLst>
                  <a:ext uri="{0D108BD9-81ED-4DB2-BD59-A6C34878D82A}">
                    <a16:rowId xmlns:a16="http://schemas.microsoft.com/office/drawing/2014/main" val="3532747613"/>
                  </a:ext>
                </a:extLst>
              </a:tr>
              <a:tr h="6400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noProof="0" dirty="0">
                          <a:solidFill>
                            <a:srgbClr val="000000"/>
                          </a:solidFill>
                          <a:latin typeface="+mn-lt"/>
                        </a:rPr>
                        <a:t>Imetelstat</a:t>
                      </a:r>
                      <a:r>
                        <a:rPr lang="en-US" sz="1200" b="0" baseline="30000" noProof="0" dirty="0">
                          <a:solidFill>
                            <a:srgbClr val="000000"/>
                          </a:solidFill>
                          <a:latin typeface="+mn-lt"/>
                        </a:rPr>
                        <a:t>3,4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l"/>
                      <a:r>
                        <a:rPr lang="en-US" sz="1200" noProof="0" dirty="0" err="1">
                          <a:solidFill>
                            <a:srgbClr val="000000"/>
                          </a:solidFill>
                          <a:latin typeface="+mn-lt"/>
                        </a:rPr>
                        <a:t>IMproveMF</a:t>
                      </a:r>
                      <a:r>
                        <a:rPr lang="en-US" sz="1200" noProof="0" dirty="0">
                          <a:solidFill>
                            <a:srgbClr val="000000"/>
                          </a:solidFill>
                          <a:latin typeface="+mn-lt"/>
                        </a:rPr>
                        <a:t> (Phase 1/1b)</a:t>
                      </a:r>
                    </a:p>
                    <a:p>
                      <a:pPr algn="l"/>
                      <a:r>
                        <a:rPr lang="en-US" sz="1200" noProof="0" dirty="0" err="1">
                          <a:solidFill>
                            <a:srgbClr val="000000"/>
                          </a:solidFill>
                          <a:latin typeface="+mn-lt"/>
                        </a:rPr>
                        <a:t>IMbark</a:t>
                      </a:r>
                      <a:r>
                        <a:rPr lang="en-US" sz="1200" noProof="0" dirty="0">
                          <a:solidFill>
                            <a:srgbClr val="000000"/>
                          </a:solidFill>
                          <a:latin typeface="+mn-lt"/>
                        </a:rPr>
                        <a:t> (Phase 2)</a:t>
                      </a:r>
                    </a:p>
                    <a:p>
                      <a:pPr algn="l"/>
                      <a:r>
                        <a:rPr lang="en-US" sz="1200" noProof="0" dirty="0" err="1">
                          <a:solidFill>
                            <a:srgbClr val="000000"/>
                          </a:solidFill>
                          <a:latin typeface="+mn-lt"/>
                        </a:rPr>
                        <a:t>IMpactMF</a:t>
                      </a:r>
                      <a:r>
                        <a:rPr lang="en-US" sz="1200" noProof="0" dirty="0">
                          <a:solidFill>
                            <a:srgbClr val="000000"/>
                          </a:solidFill>
                          <a:latin typeface="+mn-lt"/>
                        </a:rPr>
                        <a:t> (Phase 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noProof="0" dirty="0">
                          <a:solidFill>
                            <a:srgbClr val="000000"/>
                          </a:solidFill>
                          <a:latin typeface="+mn-lt"/>
                        </a:rPr>
                        <a:t>Telomerase inhibitor</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200" noProof="0" dirty="0">
                          <a:solidFill>
                            <a:srgbClr val="000000"/>
                          </a:solidFill>
                          <a:latin typeface="+mn-lt"/>
                        </a:rPr>
                        <a:t>Phase 3</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a:buFont typeface="Wingdings" pitchFamily="2" charset="2"/>
                        <a:buNone/>
                      </a:pPr>
                      <a:r>
                        <a:rPr lang="en-US" sz="1200" noProof="0" dirty="0">
                          <a:solidFill>
                            <a:srgbClr val="000000"/>
                          </a:solidFill>
                          <a:latin typeface="+mn-lt"/>
                        </a:rPr>
                        <a:t>Relapsed/refractory to </a:t>
                      </a:r>
                      <a:r>
                        <a:rPr lang="en-US" sz="1200" noProof="0" dirty="0" err="1">
                          <a:solidFill>
                            <a:srgbClr val="000000"/>
                          </a:solidFill>
                          <a:latin typeface="+mn-lt"/>
                        </a:rPr>
                        <a:t>JAKi</a:t>
                      </a:r>
                      <a:r>
                        <a:rPr lang="en-US" sz="1200" noProof="0" dirty="0">
                          <a:solidFill>
                            <a:srgbClr val="000000"/>
                          </a:solidFill>
                          <a:latin typeface="+mn-lt"/>
                        </a:rPr>
                        <a:t> treatment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342900" lvl="1" indent="-333375" algn="ctr">
                        <a:tabLst/>
                      </a:pPr>
                      <a:r>
                        <a:rPr lang="en-US" sz="1200" noProof="0" dirty="0">
                          <a:solidFill>
                            <a:srgbClr val="000000"/>
                          </a:solidFill>
                          <a:latin typeface="+mn-lt"/>
                        </a:rPr>
                        <a:t>1</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584244"/>
                  </a:ext>
                </a:extLst>
              </a:tr>
              <a:tr h="4572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noProof="0" dirty="0">
                          <a:solidFill>
                            <a:srgbClr val="000000"/>
                          </a:solidFill>
                          <a:latin typeface="+mn-lt"/>
                        </a:rPr>
                        <a:t>Luspatercept</a:t>
                      </a:r>
                      <a:r>
                        <a:rPr lang="en-US" sz="1200" b="0" baseline="30000" noProof="0" dirty="0">
                          <a:solidFill>
                            <a:srgbClr val="000000"/>
                          </a:solidFill>
                          <a:latin typeface="+mn-lt"/>
                        </a:rPr>
                        <a:t>5-7</a:t>
                      </a:r>
                      <a:endParaRPr lang="en-US" sz="1200" b="0" noProof="0" dirty="0">
                        <a:solidFill>
                          <a:srgbClr val="000000"/>
                        </a:solidFill>
                        <a:latin typeface="+mn-lt"/>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6E8F5"/>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noProof="0" dirty="0">
                          <a:solidFill>
                            <a:srgbClr val="000000"/>
                          </a:solidFill>
                          <a:latin typeface="+mn-lt"/>
                        </a:rPr>
                        <a:t>ACE-536-MF-001 (Phase 2)</a:t>
                      </a:r>
                    </a:p>
                    <a:p>
                      <a:pPr marL="0" marR="0" lvl="0" indent="0" algn="l" defTabSz="914400" rtl="0" eaLnBrk="1" fontAlgn="auto" latinLnBrk="0" hangingPunct="1">
                        <a:lnSpc>
                          <a:spcPct val="100000"/>
                        </a:lnSpc>
                        <a:spcBef>
                          <a:spcPct val="0"/>
                        </a:spcBef>
                        <a:spcAft>
                          <a:spcPct val="0"/>
                        </a:spcAft>
                        <a:buClrTx/>
                        <a:buSzTx/>
                        <a:buFontTx/>
                        <a:buNone/>
                        <a:defRPr/>
                      </a:pPr>
                      <a:r>
                        <a:rPr lang="en-US" sz="1200" noProof="0" dirty="0">
                          <a:solidFill>
                            <a:srgbClr val="000000"/>
                          </a:solidFill>
                          <a:latin typeface="+mn-lt"/>
                        </a:rPr>
                        <a:t>INDEPENDENCE (Phase 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200" strike="noStrike" noProof="0" dirty="0">
                          <a:solidFill>
                            <a:srgbClr val="000000"/>
                          </a:solidFill>
                          <a:latin typeface="+mn-lt"/>
                        </a:rPr>
                        <a:t>TGF-β</a:t>
                      </a:r>
                      <a:r>
                        <a:rPr lang="en-US" sz="1200" noProof="0" dirty="0">
                          <a:solidFill>
                            <a:srgbClr val="000000"/>
                          </a:solidFill>
                          <a:latin typeface="+mn-lt"/>
                        </a:rPr>
                        <a:t> inhibitor</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200" noProof="0" dirty="0">
                          <a:solidFill>
                            <a:srgbClr val="000000"/>
                          </a:solidFill>
                          <a:latin typeface="+mn-lt"/>
                        </a:rPr>
                        <a:t>Phase 3</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a:buFont typeface="Wingdings" pitchFamily="2" charset="2"/>
                        <a:buNone/>
                      </a:pPr>
                      <a:r>
                        <a:rPr lang="en-US" sz="1200" noProof="0" dirty="0">
                          <a:solidFill>
                            <a:srgbClr val="000000"/>
                          </a:solidFill>
                          <a:latin typeface="+mn-lt"/>
                        </a:rPr>
                        <a:t>Patients with </a:t>
                      </a:r>
                      <a:r>
                        <a:rPr lang="en-US" sz="1200" noProof="0" dirty="0" err="1">
                          <a:solidFill>
                            <a:srgbClr val="000000"/>
                          </a:solidFill>
                          <a:latin typeface="+mn-lt"/>
                        </a:rPr>
                        <a:t>anaemia</a:t>
                      </a:r>
                      <a:r>
                        <a:rPr lang="en-US" sz="1200" noProof="0" dirty="0">
                          <a:solidFill>
                            <a:srgbClr val="000000"/>
                          </a:solidFill>
                          <a:latin typeface="+mn-lt"/>
                        </a:rPr>
                        <a:t> and require red blood cell transfusions on concomitant </a:t>
                      </a:r>
                      <a:r>
                        <a:rPr lang="en-US" sz="1200" noProof="0" dirty="0" err="1">
                          <a:solidFill>
                            <a:srgbClr val="000000"/>
                          </a:solidFill>
                          <a:latin typeface="+mn-lt"/>
                        </a:rPr>
                        <a:t>JAKi</a:t>
                      </a:r>
                      <a:r>
                        <a:rPr lang="en-US" sz="1200" noProof="0" dirty="0">
                          <a:solidFill>
                            <a:srgbClr val="000000"/>
                          </a:solidFill>
                          <a:latin typeface="+mn-lt"/>
                        </a:rPr>
                        <a:t> treatment</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CCE4F5"/>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9525" lvl="1" indent="0" algn="ctr">
                        <a:tabLst/>
                      </a:pPr>
                      <a:r>
                        <a:rPr lang="en-US" sz="1200" noProof="0" dirty="0">
                          <a:solidFill>
                            <a:srgbClr val="000000"/>
                          </a:solidFill>
                          <a:latin typeface="+mn-lt"/>
                        </a:rPr>
                        <a:t>1</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extLst>
                  <a:ext uri="{0D108BD9-81ED-4DB2-BD59-A6C34878D82A}">
                    <a16:rowId xmlns:a16="http://schemas.microsoft.com/office/drawing/2014/main" val="2534434363"/>
                  </a:ext>
                </a:extLst>
              </a:tr>
              <a:tr h="6400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noProof="0" dirty="0">
                          <a:solidFill>
                            <a:srgbClr val="000000"/>
                          </a:solidFill>
                          <a:latin typeface="+mn-lt"/>
                        </a:rPr>
                        <a:t>Navtemadlin</a:t>
                      </a:r>
                      <a:r>
                        <a:rPr lang="en-US" sz="1200" b="0" baseline="30000" noProof="0" dirty="0">
                          <a:solidFill>
                            <a:srgbClr val="000000"/>
                          </a:solidFill>
                          <a:latin typeface="+mn-lt"/>
                        </a:rPr>
                        <a:t>8,9</a:t>
                      </a:r>
                      <a:endParaRPr lang="en-US" sz="1200" b="0" noProof="0" dirty="0">
                        <a:solidFill>
                          <a:srgbClr val="000000"/>
                        </a:solidFill>
                        <a:latin typeface="+mn-lt"/>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l"/>
                      <a:r>
                        <a:rPr lang="en-US" sz="1200" noProof="0" dirty="0">
                          <a:solidFill>
                            <a:srgbClr val="000000"/>
                          </a:solidFill>
                          <a:latin typeface="+mn-lt"/>
                        </a:rPr>
                        <a:t>KRT-232-109 (Phase 1/2)</a:t>
                      </a:r>
                    </a:p>
                    <a:p>
                      <a:pPr algn="l"/>
                      <a:r>
                        <a:rPr lang="en-US" sz="1200" noProof="0" dirty="0">
                          <a:solidFill>
                            <a:srgbClr val="000000"/>
                          </a:solidFill>
                          <a:latin typeface="+mn-lt"/>
                        </a:rPr>
                        <a:t>POEISIS (Phase 3)</a:t>
                      </a:r>
                    </a:p>
                    <a:p>
                      <a:pPr algn="l"/>
                      <a:r>
                        <a:rPr lang="en-US" sz="1200" noProof="0" dirty="0">
                          <a:solidFill>
                            <a:srgbClr val="000000"/>
                          </a:solidFill>
                          <a:latin typeface="+mn-lt"/>
                        </a:rPr>
                        <a:t>BOREAS (Phase 2/3)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noProof="0" dirty="0">
                          <a:solidFill>
                            <a:srgbClr val="000000"/>
                          </a:solidFill>
                          <a:latin typeface="+mn-lt"/>
                        </a:rPr>
                        <a:t>MDM2 inhibitor</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200" noProof="0" dirty="0">
                          <a:solidFill>
                            <a:srgbClr val="000000"/>
                          </a:solidFill>
                          <a:latin typeface="+mn-lt"/>
                        </a:rPr>
                        <a:t>Phase 3</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a:buFont typeface="Wingdings" pitchFamily="2" charset="2"/>
                        <a:buNone/>
                      </a:pPr>
                      <a:r>
                        <a:rPr lang="en-US" sz="1200" noProof="0" dirty="0" err="1">
                          <a:solidFill>
                            <a:srgbClr val="000000"/>
                          </a:solidFill>
                          <a:latin typeface="+mn-lt"/>
                        </a:rPr>
                        <a:t>JAKi</a:t>
                      </a:r>
                      <a:r>
                        <a:rPr lang="en-US" sz="1200" noProof="0" dirty="0">
                          <a:solidFill>
                            <a:srgbClr val="000000"/>
                          </a:solidFill>
                          <a:latin typeface="+mn-lt"/>
                        </a:rPr>
                        <a:t>-naive with suboptimal response to RUX, as add-on </a:t>
                      </a:r>
                      <a:br>
                        <a:rPr lang="en-US" sz="1200" noProof="0" dirty="0">
                          <a:solidFill>
                            <a:srgbClr val="000000"/>
                          </a:solidFill>
                          <a:latin typeface="+mn-lt"/>
                        </a:rPr>
                      </a:br>
                      <a:r>
                        <a:rPr lang="en-US" sz="1200" noProof="0" dirty="0">
                          <a:solidFill>
                            <a:srgbClr val="000000"/>
                          </a:solidFill>
                          <a:latin typeface="+mn-lt"/>
                        </a:rPr>
                        <a:t>to RUX</a:t>
                      </a:r>
                    </a:p>
                    <a:p>
                      <a:pPr marL="0" indent="0" algn="l">
                        <a:buFont typeface="Wingdings" pitchFamily="2" charset="2"/>
                        <a:buNone/>
                      </a:pPr>
                      <a:r>
                        <a:rPr lang="en-US" sz="1200" noProof="0" dirty="0">
                          <a:solidFill>
                            <a:srgbClr val="000000"/>
                          </a:solidFill>
                          <a:latin typeface="+mn-lt"/>
                        </a:rPr>
                        <a:t>Relapsed/refractory to </a:t>
                      </a:r>
                      <a:r>
                        <a:rPr lang="en-US" sz="1200" noProof="0" dirty="0" err="1">
                          <a:solidFill>
                            <a:srgbClr val="000000"/>
                          </a:solidFill>
                          <a:latin typeface="+mn-lt"/>
                        </a:rPr>
                        <a:t>JAKi</a:t>
                      </a:r>
                      <a:endParaRPr lang="en-US" sz="1200" noProof="0" dirty="0">
                        <a:solidFill>
                          <a:srgbClr val="000000"/>
                        </a:solidFill>
                        <a:latin typeface="+mn-lt"/>
                      </a:endParaRPr>
                    </a:p>
                  </a:txBody>
                  <a:tcPr anchor="ctr">
                    <a:lnL w="12700" cmpd="sng">
                      <a:solidFill>
                        <a:srgbClr val="FFFFFF"/>
                      </a:solidFill>
                    </a:lnL>
                    <a:lnR w="12700" cmpd="sng">
                      <a:solidFill>
                        <a:srgbClr val="FFFFFF"/>
                      </a:solidFill>
                    </a:lnR>
                    <a:lnT w="12700" cap="flat" cmpd="sng" algn="ctr">
                      <a:solidFill>
                        <a:srgbClr val="CCE4F5"/>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342900" lvl="1" indent="-333375" algn="ctr">
                        <a:tabLst/>
                      </a:pPr>
                      <a:r>
                        <a:rPr lang="en-US" sz="1200" noProof="0" dirty="0">
                          <a:solidFill>
                            <a:srgbClr val="000000"/>
                          </a:solidFill>
                          <a:latin typeface="+mn-lt"/>
                        </a:rPr>
                        <a:t>2</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4564496"/>
                  </a:ext>
                </a:extLst>
              </a:tr>
              <a:tr h="4572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noProof="0" dirty="0">
                          <a:solidFill>
                            <a:srgbClr val="000000"/>
                          </a:solidFill>
                          <a:latin typeface="+mn-lt"/>
                        </a:rPr>
                        <a:t>Selinexor</a:t>
                      </a:r>
                      <a:r>
                        <a:rPr lang="en-US" sz="1200" b="0" baseline="30000" noProof="0" dirty="0">
                          <a:solidFill>
                            <a:srgbClr val="000000"/>
                          </a:solidFill>
                          <a:latin typeface="+mn-lt"/>
                        </a:rPr>
                        <a:t>10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6E8F5"/>
                    </a:solidFill>
                  </a:tcPr>
                </a:tc>
                <a:tc>
                  <a:txBody>
                    <a:bodyPr/>
                    <a:lstStyle/>
                    <a:p>
                      <a:pPr algn="l"/>
                      <a:r>
                        <a:rPr lang="en-US" sz="1200" noProof="0" dirty="0">
                          <a:solidFill>
                            <a:srgbClr val="000000"/>
                          </a:solidFill>
                          <a:latin typeface="+mn-lt"/>
                        </a:rPr>
                        <a:t>SENTRY-2 (Phase 2)</a:t>
                      </a:r>
                    </a:p>
                    <a:p>
                      <a:pPr algn="l"/>
                      <a:r>
                        <a:rPr lang="en-US" sz="1200" noProof="0" dirty="0">
                          <a:solidFill>
                            <a:srgbClr val="000000"/>
                          </a:solidFill>
                          <a:latin typeface="+mn-lt"/>
                        </a:rPr>
                        <a:t>SENTRY (Phase 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p>
                      <a:pPr algn="ctr"/>
                      <a:r>
                        <a:rPr lang="en-US" sz="1200" noProof="0" dirty="0">
                          <a:solidFill>
                            <a:srgbClr val="000000"/>
                          </a:solidFill>
                          <a:latin typeface="+mn-lt"/>
                        </a:rPr>
                        <a:t>XPO1 inhibitor</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200" noProof="0" dirty="0">
                          <a:solidFill>
                            <a:srgbClr val="000000"/>
                          </a:solidFill>
                          <a:latin typeface="+mn-lt"/>
                        </a:rPr>
                        <a:t>Phase 3</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a:buFont typeface="Wingdings" pitchFamily="2" charset="2"/>
                        <a:buNone/>
                      </a:pPr>
                      <a:r>
                        <a:rPr lang="en-US" sz="1200" noProof="0" dirty="0" err="1">
                          <a:solidFill>
                            <a:srgbClr val="000000"/>
                          </a:solidFill>
                          <a:latin typeface="+mn-lt"/>
                        </a:rPr>
                        <a:t>JAKi</a:t>
                      </a:r>
                      <a:r>
                        <a:rPr lang="en-US" sz="1200" noProof="0" dirty="0">
                          <a:solidFill>
                            <a:srgbClr val="000000"/>
                          </a:solidFill>
                          <a:latin typeface="+mn-lt"/>
                        </a:rPr>
                        <a:t>-naive, in combination with RUX</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6E8F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342900" lvl="1" indent="-333375" algn="ctr">
                        <a:tabLst/>
                      </a:pPr>
                      <a:r>
                        <a:rPr lang="en-US" sz="1200" noProof="0" dirty="0">
                          <a:solidFill>
                            <a:srgbClr val="000000"/>
                          </a:solidFill>
                          <a:latin typeface="+mn-lt"/>
                        </a:rPr>
                        <a:t>1</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6E8F5"/>
                    </a:solidFill>
                  </a:tcPr>
                </a:tc>
                <a:extLst>
                  <a:ext uri="{0D108BD9-81ED-4DB2-BD59-A6C34878D82A}">
                    <a16:rowId xmlns:a16="http://schemas.microsoft.com/office/drawing/2014/main" val="137370548"/>
                  </a:ext>
                </a:extLst>
              </a:tr>
            </a:tbl>
          </a:graphicData>
        </a:graphic>
      </p:graphicFrame>
    </p:spTree>
    <p:extLst>
      <p:ext uri="{BB962C8B-B14F-4D97-AF65-F5344CB8AC3E}">
        <p14:creationId xmlns:p14="http://schemas.microsoft.com/office/powerpoint/2010/main" val="3099533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Prof Harrison—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4"/>
          <a:ext cx="9601398" cy="4674478"/>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00811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Alethiomics</a:t>
                      </a:r>
                      <a:r>
                        <a:rPr lang="en-US" sz="1800" b="0" dirty="0">
                          <a:solidFill>
                            <a:schemeClr val="tx1"/>
                          </a:solidFill>
                        </a:rPr>
                        <a:t>, AOP Health, Calytrix Bio, </a:t>
                      </a:r>
                      <a:r>
                        <a:rPr lang="en-US" sz="1800" b="0" dirty="0" err="1">
                          <a:solidFill>
                            <a:schemeClr val="tx1"/>
                          </a:solidFill>
                        </a:rPr>
                        <a:t>Galecto</a:t>
                      </a:r>
                      <a:r>
                        <a:rPr lang="en-US" sz="1800" b="0" dirty="0">
                          <a:solidFill>
                            <a:schemeClr val="tx1"/>
                          </a:solidFill>
                        </a:rPr>
                        <a:t> Inc, GSK, Incyte Corporation, Janssen Biotech Inc, </a:t>
                      </a:r>
                      <a:r>
                        <a:rPr lang="en-US" sz="1800" b="0" dirty="0" err="1">
                          <a:solidFill>
                            <a:schemeClr val="tx1"/>
                          </a:solidFill>
                        </a:rPr>
                        <a:t>Kartos</a:t>
                      </a:r>
                      <a:r>
                        <a:rPr lang="en-US" sz="1800" b="0" dirty="0">
                          <a:solidFill>
                            <a:schemeClr val="tx1"/>
                          </a:solidFill>
                        </a:rPr>
                        <a:t> Therapeutics, </a:t>
                      </a:r>
                      <a:r>
                        <a:rPr lang="en-US" sz="1800" b="0" dirty="0" err="1">
                          <a:solidFill>
                            <a:schemeClr val="tx1"/>
                          </a:solidFill>
                        </a:rPr>
                        <a:t>Karyopharm</a:t>
                      </a:r>
                      <a:r>
                        <a:rPr lang="en-US" sz="1800" b="0" dirty="0">
                          <a:solidFill>
                            <a:schemeClr val="tx1"/>
                          </a:solidFill>
                        </a:rPr>
                        <a:t> Therapeutics, Menarini Group, Novartis, </a:t>
                      </a:r>
                      <a:r>
                        <a:rPr lang="en-US" sz="1800" b="0" dirty="0" err="1">
                          <a:solidFill>
                            <a:schemeClr val="tx1"/>
                          </a:solidFill>
                        </a:rPr>
                        <a:t>Stemline</a:t>
                      </a:r>
                      <a:r>
                        <a:rPr lang="en-US" sz="1800" b="0" dirty="0">
                          <a:solidFill>
                            <a:schemeClr val="tx1"/>
                          </a:solidFill>
                        </a:rPr>
                        <a:t> Therapeutics Inc,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66388">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Alethiomics</a:t>
                      </a:r>
                      <a:r>
                        <a:rPr lang="en-US" sz="1800" b="0" dirty="0">
                          <a:solidFill>
                            <a:schemeClr val="tx1"/>
                          </a:solidFill>
                        </a:rPr>
                        <a:t>, AOP Health, Calytrix Bio, </a:t>
                      </a:r>
                      <a:r>
                        <a:rPr lang="en-US" sz="1800" b="0" dirty="0" err="1">
                          <a:solidFill>
                            <a:schemeClr val="tx1"/>
                          </a:solidFill>
                        </a:rPr>
                        <a:t>Galecto</a:t>
                      </a:r>
                      <a:r>
                        <a:rPr lang="en-US" sz="1800" b="0" dirty="0">
                          <a:solidFill>
                            <a:schemeClr val="tx1"/>
                          </a:solidFill>
                        </a:rPr>
                        <a:t> Inc, GSK, Incyte Corporation, Janssen Biotech Inc, </a:t>
                      </a:r>
                      <a:r>
                        <a:rPr lang="en-US" sz="1800" b="0" dirty="0" err="1">
                          <a:solidFill>
                            <a:schemeClr val="tx1"/>
                          </a:solidFill>
                        </a:rPr>
                        <a:t>Kartos</a:t>
                      </a:r>
                      <a:r>
                        <a:rPr lang="en-US" sz="1800" b="0" dirty="0">
                          <a:solidFill>
                            <a:schemeClr val="tx1"/>
                          </a:solidFill>
                        </a:rPr>
                        <a:t> Therapeutics, </a:t>
                      </a:r>
                      <a:r>
                        <a:rPr lang="en-US" sz="1800" b="0" dirty="0" err="1">
                          <a:solidFill>
                            <a:schemeClr val="tx1"/>
                          </a:solidFill>
                        </a:rPr>
                        <a:t>Karyopharm</a:t>
                      </a:r>
                      <a:r>
                        <a:rPr lang="en-US" sz="1800" b="0" dirty="0">
                          <a:solidFill>
                            <a:schemeClr val="tx1"/>
                          </a:solidFill>
                        </a:rPr>
                        <a:t> Therapeutics, Menarini Group, MSD, Novartis, </a:t>
                      </a:r>
                      <a:r>
                        <a:rPr lang="en-US" sz="1800" b="0" dirty="0" err="1">
                          <a:solidFill>
                            <a:schemeClr val="tx1"/>
                          </a:solidFill>
                        </a:rPr>
                        <a:t>Stemline</a:t>
                      </a:r>
                      <a:r>
                        <a:rPr lang="en-US" sz="1800" b="0" dirty="0">
                          <a:solidFill>
                            <a:schemeClr val="tx1"/>
                          </a:solidFill>
                        </a:rPr>
                        <a:t> Therapeutics Inc,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63987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GSK,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r h="69792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Deciphera</a:t>
                      </a:r>
                      <a:r>
                        <a:rPr lang="en-US" sz="1800" b="0" dirty="0">
                          <a:solidFill>
                            <a:schemeClr val="tx1"/>
                          </a:solidFill>
                        </a:rPr>
                        <a:t> Pharmaceuticals Inc, Silence Therapeutics,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4604939"/>
                  </a:ext>
                </a:extLst>
              </a:tr>
              <a:tr h="387735">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GSK, Menarini Group, MSD, Novartis,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908638"/>
                  </a:ext>
                </a:extLst>
              </a:tr>
              <a:tr h="387735">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Owner private LLP, trustee MPN Voice and Blood Cancer UK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9819586"/>
                  </a:ext>
                </a:extLst>
              </a:tr>
            </a:tbl>
          </a:graphicData>
        </a:graphic>
      </p:graphicFrame>
    </p:spTree>
    <p:custDataLst>
      <p:tags r:id="rId1"/>
    </p:custDataLst>
    <p:extLst>
      <p:ext uri="{BB962C8B-B14F-4D97-AF65-F5344CB8AC3E}">
        <p14:creationId xmlns:p14="http://schemas.microsoft.com/office/powerpoint/2010/main" val="97704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FE31E-FCAB-01B5-42C5-5564728B6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C0837-9229-EEFE-F904-0358CF857617}"/>
              </a:ext>
            </a:extLst>
          </p:cNvPr>
          <p:cNvSpPr>
            <a:spLocks noGrp="1"/>
          </p:cNvSpPr>
          <p:nvPr>
            <p:ph type="title"/>
          </p:nvPr>
        </p:nvSpPr>
        <p:spPr>
          <a:xfrm>
            <a:off x="604838" y="203871"/>
            <a:ext cx="11168063" cy="941796"/>
          </a:xfrm>
        </p:spPr>
        <p:txBody>
          <a:bodyPr/>
          <a:lstStyle/>
          <a:p>
            <a:r>
              <a:rPr lang="en-US" noProof="0" dirty="0"/>
              <a:t>Phase 3 MANIFEST-2 study evaluates pelabresib + RUX in patients who are </a:t>
            </a:r>
            <a:r>
              <a:rPr lang="en-US" noProof="0" dirty="0" err="1"/>
              <a:t>JAKi</a:t>
            </a:r>
            <a:r>
              <a:rPr lang="en-US" noProof="0" dirty="0"/>
              <a:t>-naïve</a:t>
            </a:r>
          </a:p>
        </p:txBody>
      </p:sp>
      <p:sp>
        <p:nvSpPr>
          <p:cNvPr id="3" name="Footer Placeholder 2">
            <a:extLst>
              <a:ext uri="{FF2B5EF4-FFF2-40B4-BE49-F238E27FC236}">
                <a16:creationId xmlns:a16="http://schemas.microsoft.com/office/drawing/2014/main" id="{9AB8E8E2-8470-420D-375A-7F984F113373}"/>
              </a:ext>
            </a:extLst>
          </p:cNvPr>
          <p:cNvSpPr>
            <a:spLocks noGrp="1"/>
          </p:cNvSpPr>
          <p:nvPr>
            <p:ph type="ftr" sz="quarter" idx="11"/>
          </p:nvPr>
        </p:nvSpPr>
        <p:spPr>
          <a:xfrm>
            <a:off x="2190750" y="5548069"/>
            <a:ext cx="8986839" cy="997196"/>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AE, adverse event; BID, twice daily; DIPSS, Dynamic International Prognostic Scoring System; ECOG PS, Eastern Cooperative Oncology Group performance status;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ET, essential </a:t>
            </a:r>
            <a:r>
              <a:rPr kumimoji="0" lang="en-US" sz="900" b="0" i="0" u="none" strike="noStrike" kern="1200" cap="none" spc="0" normalizeH="0" baseline="0" noProof="0" dirty="0" err="1">
                <a:ln>
                  <a:noFill/>
                </a:ln>
                <a:solidFill>
                  <a:srgbClr val="1B3A6B"/>
                </a:solidFill>
                <a:effectLst/>
                <a:uLnTx/>
                <a:uFillTx/>
                <a:latin typeface="Arial"/>
                <a:ea typeface="+mn-ea"/>
                <a:cs typeface="+mn-cs"/>
              </a:rPr>
              <a:t>thrombocythaemia</a:t>
            </a:r>
            <a:r>
              <a:rPr kumimoji="0" lang="en-US" sz="900" b="0" i="0" u="none" strike="noStrike" kern="1200" cap="none" spc="0" normalizeH="0" baseline="0" noProof="0" dirty="0">
                <a:ln>
                  <a:noFill/>
                </a:ln>
                <a:solidFill>
                  <a:srgbClr val="1B3A6B"/>
                </a:solidFill>
                <a:effectLst/>
                <a:uLnTx/>
                <a:uFillTx/>
                <a:latin typeface="Arial"/>
                <a:ea typeface="+mn-ea"/>
                <a:cs typeface="+mn-cs"/>
              </a:rPr>
              <a:t>; Int, intermediate; </a:t>
            </a: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MFSAF, Myelofibrosis Symptom Assessment Form; PO, orally; PV, </a:t>
            </a:r>
            <a:r>
              <a:rPr kumimoji="0" lang="en-US" sz="900" b="0" i="0" u="none" strike="noStrike" kern="1200" cap="none" spc="0" normalizeH="0" baseline="0" noProof="0" dirty="0" err="1">
                <a:ln>
                  <a:noFill/>
                </a:ln>
                <a:solidFill>
                  <a:srgbClr val="1B3A6B"/>
                </a:solidFill>
                <a:effectLst/>
                <a:uLnTx/>
                <a:uFillTx/>
                <a:latin typeface="Arial"/>
                <a:ea typeface="+mn-ea"/>
                <a:cs typeface="+mn-cs"/>
              </a:rPr>
              <a:t>polycythaemia</a:t>
            </a:r>
            <a:r>
              <a:rPr kumimoji="0" lang="en-US" sz="900" b="0" i="0" u="none" strike="noStrike" kern="1200" cap="none" spc="0" normalizeH="0" baseline="0" noProof="0" dirty="0">
                <a:ln>
                  <a:noFill/>
                </a:ln>
                <a:solidFill>
                  <a:srgbClr val="1B3A6B"/>
                </a:solidFill>
                <a:effectLst/>
                <a:uLnTx/>
                <a:uFillTx/>
                <a:latin typeface="Arial"/>
                <a:ea typeface="+mn-ea"/>
                <a:cs typeface="+mn-cs"/>
              </a:rPr>
              <a:t> vera; QD, once daily; RUX, ruxolitinib; SVR35, ≥35% reduction in spleen volume from baseline; TSS, total symptom score;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TSS50, ≥50% reduction in total symptom score from baseline.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*The starting dose for pelabresib was 125 mg QD and protocol-defined dose modifications based on AEs and treatment response allowed a dose range between 50 mg and 175 mg QD. †RUX was started at 10 mg BID (baseline platelet count 100-200 × 109/L) or 15 mg BID (baseline platelet count &gt;200 ×109/L) with a mandatory dose increase by 5 mg BID after 1 cycle and a maximum dose of 25 mg BID as per the label.</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1. Rampal RK, et al. Nat Med 2025;31:1531–1538; 2. Harrison CN et al. </a:t>
            </a:r>
            <a:r>
              <a:rPr kumimoji="0" lang="en-US" sz="900" b="0" i="1" u="none" strike="noStrike" kern="1200" cap="none" spc="0" normalizeH="0" baseline="0" noProof="0" dirty="0">
                <a:ln>
                  <a:noFill/>
                </a:ln>
                <a:solidFill>
                  <a:srgbClr val="1B3A6B"/>
                </a:solidFill>
                <a:effectLst/>
                <a:uLnTx/>
                <a:uFillTx/>
                <a:latin typeface="Arial"/>
                <a:ea typeface="+mn-ea"/>
                <a:cs typeface="+mn-cs"/>
              </a:rPr>
              <a:t>Future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2022;18:2987–2997 </a:t>
            </a:r>
          </a:p>
        </p:txBody>
      </p:sp>
      <p:sp>
        <p:nvSpPr>
          <p:cNvPr id="5" name="TextBox 4">
            <a:extLst>
              <a:ext uri="{FF2B5EF4-FFF2-40B4-BE49-F238E27FC236}">
                <a16:creationId xmlns:a16="http://schemas.microsoft.com/office/drawing/2014/main" id="{030A531B-CF99-6086-719F-6AD17E0822F1}"/>
              </a:ext>
            </a:extLst>
          </p:cNvPr>
          <p:cNvSpPr txBox="1"/>
          <p:nvPr/>
        </p:nvSpPr>
        <p:spPr>
          <a:xfrm>
            <a:off x="3018368" y="1473200"/>
            <a:ext cx="6155267" cy="225767"/>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1B3A6B"/>
                </a:solidFill>
                <a:effectLst/>
                <a:uLnTx/>
                <a:uFillTx/>
                <a:latin typeface="Arial"/>
                <a:ea typeface="MS Mincho"/>
                <a:cs typeface="Arial"/>
              </a:rPr>
              <a:t>Global, randomized, double-blind, active-controlled, Phase 3 trial</a:t>
            </a:r>
            <a:r>
              <a:rPr kumimoji="0" lang="en-US" sz="1467" b="1" i="0" u="none" strike="noStrike" kern="1200" cap="none" spc="0" normalizeH="0" baseline="30000" noProof="0" dirty="0">
                <a:ln>
                  <a:noFill/>
                </a:ln>
                <a:solidFill>
                  <a:srgbClr val="1B3A6B"/>
                </a:solidFill>
                <a:effectLst/>
                <a:uLnTx/>
                <a:uFillTx/>
                <a:latin typeface="Arial"/>
                <a:ea typeface="MS Mincho"/>
                <a:cs typeface="Arial"/>
              </a:rPr>
              <a:t>1,2</a:t>
            </a:r>
          </a:p>
        </p:txBody>
      </p:sp>
      <p:grpSp>
        <p:nvGrpSpPr>
          <p:cNvPr id="10" name="Group 9">
            <a:extLst>
              <a:ext uri="{FF2B5EF4-FFF2-40B4-BE49-F238E27FC236}">
                <a16:creationId xmlns:a16="http://schemas.microsoft.com/office/drawing/2014/main" id="{EF841251-21B1-DA6E-FE07-CB5E9EFDF612}"/>
              </a:ext>
            </a:extLst>
          </p:cNvPr>
          <p:cNvGrpSpPr/>
          <p:nvPr/>
        </p:nvGrpSpPr>
        <p:grpSpPr>
          <a:xfrm>
            <a:off x="449115" y="1771717"/>
            <a:ext cx="11293773" cy="3374932"/>
            <a:chOff x="632756" y="1771716"/>
            <a:chExt cx="11293773" cy="3374932"/>
          </a:xfrm>
        </p:grpSpPr>
        <p:sp>
          <p:nvSpPr>
            <p:cNvPr id="7" name="TextBox 6">
              <a:extLst>
                <a:ext uri="{FF2B5EF4-FFF2-40B4-BE49-F238E27FC236}">
                  <a16:creationId xmlns:a16="http://schemas.microsoft.com/office/drawing/2014/main" id="{E5739163-2FCA-6209-1FB9-0DFC48AE41C8}"/>
                </a:ext>
              </a:extLst>
            </p:cNvPr>
            <p:cNvSpPr txBox="1"/>
            <p:nvPr/>
          </p:nvSpPr>
          <p:spPr>
            <a:xfrm>
              <a:off x="709136" y="1771716"/>
              <a:ext cx="2268943" cy="276999"/>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Study population</a:t>
              </a:r>
              <a:r>
                <a:rPr kumimoji="0" lang="en-US" sz="1200" b="1" i="0" u="none" strike="noStrike" kern="1200" cap="none" spc="0" normalizeH="0" baseline="30000" noProof="0" dirty="0">
                  <a:ln>
                    <a:noFill/>
                  </a:ln>
                  <a:solidFill>
                    <a:prstClr val="black"/>
                  </a:solidFill>
                  <a:effectLst/>
                  <a:uLnTx/>
                  <a:uFillTx/>
                  <a:latin typeface="Arial"/>
                  <a:ea typeface="+mn-ea"/>
                  <a:cs typeface="+mn-cs"/>
                </a:rPr>
                <a:t>1</a:t>
              </a:r>
            </a:p>
          </p:txBody>
        </p:sp>
        <p:sp>
          <p:nvSpPr>
            <p:cNvPr id="8" name="Rounded Rectangle 19">
              <a:extLst>
                <a:ext uri="{FF2B5EF4-FFF2-40B4-BE49-F238E27FC236}">
                  <a16:creationId xmlns:a16="http://schemas.microsoft.com/office/drawing/2014/main" id="{CA273474-846F-B341-CD2F-2FC5BA4A06E3}"/>
                </a:ext>
              </a:extLst>
            </p:cNvPr>
            <p:cNvSpPr/>
            <p:nvPr/>
          </p:nvSpPr>
          <p:spPr>
            <a:xfrm>
              <a:off x="632756" y="2085170"/>
              <a:ext cx="2421703" cy="2319934"/>
            </a:xfrm>
            <a:prstGeom prst="roundRect">
              <a:avLst>
                <a:gd name="adj" fmla="val 8809"/>
              </a:avLst>
            </a:prstGeom>
            <a:solidFill>
              <a:schemeClr val="bg1">
                <a:lumMod val="75000"/>
              </a:schemeClr>
            </a:solidFill>
            <a:ln w="12700" cap="sq" cmpd="sng" algn="ctr">
              <a:noFill/>
              <a:prstDash val="solid"/>
            </a:ln>
            <a:effectLst/>
          </p:spPr>
          <p:txBody>
            <a:bodyPr rtlCol="0" anchor="ctr"/>
            <a:lstStyle/>
            <a:p>
              <a:pPr marL="0" marR="0" lvl="0" indent="0" algn="l" defTabSz="685630" rtl="0" eaLnBrk="1" fontAlgn="auto" latinLnBrk="0" hangingPunct="1">
                <a:lnSpc>
                  <a:spcPct val="100000"/>
                </a:lnSpc>
                <a:spcBef>
                  <a:spcPts val="0"/>
                </a:spcBef>
                <a:spcAft>
                  <a:spcPts val="0"/>
                </a:spcAft>
                <a:buClr>
                  <a:srgbClr val="000000"/>
                </a:buClr>
                <a:buSzPct val="100000"/>
                <a:buFontTx/>
                <a:buNone/>
                <a:tabLst/>
                <a:defRPr/>
              </a:pPr>
              <a:r>
                <a:rPr kumimoji="0" lang="en-US" sz="1200" b="1" i="0" u="none" strike="noStrike" kern="0" cap="none" spc="0" normalizeH="0" baseline="0" noProof="0" dirty="0" err="1">
                  <a:ln>
                    <a:noFill/>
                  </a:ln>
                  <a:solidFill>
                    <a:srgbClr val="1B3A6B"/>
                  </a:solidFill>
                  <a:effectLst/>
                  <a:uLnTx/>
                  <a:uFillTx/>
                  <a:latin typeface="Arial" panose="020B0604020202020204"/>
                  <a:ea typeface="+mn-ea"/>
                  <a:cs typeface="+mn-cs"/>
                </a:rPr>
                <a:t>JAKi</a:t>
              </a:r>
              <a:r>
                <a:rPr kumimoji="0" lang="en-US" sz="1200" b="1" i="0" u="none" strike="noStrike" kern="0" cap="none" spc="0" normalizeH="0" baseline="0" noProof="0" dirty="0">
                  <a:ln>
                    <a:noFill/>
                  </a:ln>
                  <a:solidFill>
                    <a:srgbClr val="1B3A6B"/>
                  </a:solidFill>
                  <a:effectLst/>
                  <a:uLnTx/>
                  <a:uFillTx/>
                  <a:latin typeface="Arial" panose="020B0604020202020204"/>
                  <a:ea typeface="+mn-ea"/>
                  <a:cs typeface="+mn-cs"/>
                </a:rPr>
                <a:t>-naive patients with myelofibrosis (N=430)</a:t>
              </a:r>
            </a:p>
            <a:p>
              <a:pPr marL="0" marR="0" lvl="0" indent="0" algn="l" defTabSz="685630" rtl="0" eaLnBrk="1" fontAlgn="auto" latinLnBrk="0" hangingPunct="1">
                <a:lnSpc>
                  <a:spcPct val="100000"/>
                </a:lnSpc>
                <a:spcBef>
                  <a:spcPts val="0"/>
                </a:spcBef>
                <a:spcAft>
                  <a:spcPts val="0"/>
                </a:spcAft>
                <a:buClr>
                  <a:srgbClr val="000000"/>
                </a:buClr>
                <a:buSzPct val="100000"/>
                <a:buFontTx/>
                <a:buNone/>
                <a:tabLst/>
                <a:defRPr/>
              </a:pPr>
              <a: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t>(primary or post-ET/PV)</a:t>
              </a:r>
            </a:p>
            <a:p>
              <a:pPr marL="228589" marR="0" lvl="0" indent="-228589" algn="l" defTabSz="685630" rtl="0" eaLnBrk="1" fontAlgn="auto" latinLnBrk="0" hangingPunct="1">
                <a:lnSpc>
                  <a:spcPct val="100000"/>
                </a:lnSpc>
                <a:spcBef>
                  <a:spcPts val="1200"/>
                </a:spcBef>
                <a:spcAft>
                  <a:spcPts val="60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DIPSS Int-1 risk or higher</a:t>
              </a:r>
              <a:endPar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endParaRPr>
            </a:p>
            <a:p>
              <a:pPr marL="228589" marR="0" lvl="0" indent="-228589" algn="l" defTabSz="685630" rtl="0" eaLnBrk="1" fontAlgn="auto" latinLnBrk="0" hangingPunct="1">
                <a:lnSpc>
                  <a:spcPct val="100000"/>
                </a:lnSpc>
                <a:spcBef>
                  <a:spcPts val="0"/>
                </a:spcBef>
                <a:spcAft>
                  <a:spcPts val="60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Spleen volume (≥450 cm</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3</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a:t>
              </a:r>
              <a:endPar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endParaRPr>
            </a:p>
            <a:p>
              <a:pPr marL="228589" marR="0" lvl="0" indent="-228589" algn="l" defTabSz="685630" rtl="0" eaLnBrk="1" fontAlgn="auto" latinLnBrk="0" hangingPunct="1">
                <a:lnSpc>
                  <a:spcPct val="100000"/>
                </a:lnSpc>
                <a:spcBef>
                  <a:spcPts val="0"/>
                </a:spcBef>
                <a:spcAft>
                  <a:spcPts val="60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Platelet count ≥100 × 10</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9</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/L</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2</a:t>
              </a:r>
            </a:p>
            <a:p>
              <a:pPr marL="228589" marR="0" lvl="0" indent="-228589" algn="l" defTabSz="685630" rtl="0" eaLnBrk="1" fontAlgn="auto" latinLnBrk="0" hangingPunct="1">
                <a:lnSpc>
                  <a:spcPct val="100000"/>
                </a:lnSpc>
                <a:spcBef>
                  <a:spcPts val="0"/>
                </a:spcBef>
                <a:spcAft>
                  <a:spcPts val="60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Arial"/>
                </a:rPr>
                <a:t>TSS </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Arial"/>
                </a:rPr>
                <a:t>10 (</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Arial"/>
                </a:rPr>
                <a:t>3 for two symptoms, MFSAF v4.0)</a:t>
              </a:r>
              <a:endPar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Arial"/>
              </a:endParaRPr>
            </a:p>
            <a:p>
              <a:pPr marL="228589" marR="0" lvl="0" indent="-228589" algn="l" defTabSz="685630" rtl="0" eaLnBrk="1" fontAlgn="auto" latinLnBrk="0" hangingPunct="1">
                <a:lnSpc>
                  <a:spcPct val="100000"/>
                </a:lnSpc>
                <a:spcBef>
                  <a:spcPts val="0"/>
                </a:spcBef>
                <a:spcAft>
                  <a:spcPts val="60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Peripheral blast count &lt;5%</a:t>
              </a:r>
            </a:p>
            <a:p>
              <a:pPr marL="228589" marR="0" lvl="0" indent="-228589" algn="l" defTabSz="685630" rtl="0" eaLnBrk="1" fontAlgn="auto" latinLnBrk="0" hangingPunct="1">
                <a:lnSpc>
                  <a:spcPct val="100000"/>
                </a:lnSpc>
                <a:spcBef>
                  <a:spcPts val="0"/>
                </a:spcBef>
                <a:spcAft>
                  <a:spcPts val="60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ECOG PS ≤2</a:t>
              </a:r>
            </a:p>
          </p:txBody>
        </p:sp>
        <p:sp>
          <p:nvSpPr>
            <p:cNvPr id="9" name="Rounded Rectangle 11">
              <a:extLst>
                <a:ext uri="{FF2B5EF4-FFF2-40B4-BE49-F238E27FC236}">
                  <a16:creationId xmlns:a16="http://schemas.microsoft.com/office/drawing/2014/main" id="{9E598356-5275-B45A-69AA-9CE8E018BA23}"/>
                </a:ext>
              </a:extLst>
            </p:cNvPr>
            <p:cNvSpPr/>
            <p:nvPr/>
          </p:nvSpPr>
          <p:spPr>
            <a:xfrm>
              <a:off x="646100" y="4447998"/>
              <a:ext cx="3202495" cy="698650"/>
            </a:xfrm>
            <a:prstGeom prst="roundRect">
              <a:avLst>
                <a:gd name="adj" fmla="val 7386"/>
              </a:avLst>
            </a:prstGeom>
            <a:noFill/>
            <a:ln w="12700" cap="sq" cmpd="sng" algn="ctr">
              <a:solidFill>
                <a:srgbClr val="000000"/>
              </a:solidFill>
              <a:prstDash val="solid"/>
            </a:ln>
            <a:effectLst/>
          </p:spPr>
          <p:txBody>
            <a:bodyPr lIns="108000" tIns="108000" rIns="72000" bIns="108000" rtlCol="0" anchor="ctr">
              <a:noAutofit/>
            </a:bodyPr>
            <a:lstStyle/>
            <a:p>
              <a:pPr marL="0" marR="0" lvl="0" indent="0" algn="l" defTabSz="914354" rtl="0" eaLnBrk="1" fontAlgn="auto" latinLnBrk="0" hangingPunct="1">
                <a:lnSpc>
                  <a:spcPct val="100000"/>
                </a:lnSpc>
                <a:spcBef>
                  <a:spcPts val="0"/>
                </a:spcBef>
                <a:spcAft>
                  <a:spcPts val="0"/>
                </a:spcAft>
                <a:buClr>
                  <a:srgbClr val="FFFFFF"/>
                </a:buClr>
                <a:buSzPct val="100000"/>
                <a:buFontTx/>
                <a:buNone/>
                <a:tabLst/>
                <a:defRPr/>
              </a:pPr>
              <a:r>
                <a:rPr kumimoji="0" lang="en-US" sz="1000" b="1" i="0" u="none" strike="noStrike" kern="0" cap="none" spc="0" normalizeH="0" baseline="0" noProof="0" dirty="0">
                  <a:ln>
                    <a:noFill/>
                  </a:ln>
                  <a:solidFill>
                    <a:srgbClr val="1B3A6B"/>
                  </a:solidFill>
                  <a:effectLst/>
                  <a:uLnTx/>
                  <a:uFillTx/>
                  <a:latin typeface="Arial" panose="020B0604020202020204"/>
                  <a:ea typeface="+mn-ea"/>
                  <a:cs typeface="+mn-cs"/>
                </a:rPr>
                <a:t>1:1 randomization stratified by:</a:t>
              </a:r>
              <a:r>
                <a:rPr kumimoji="0" lang="en-US" sz="1000" b="1" i="0" u="none" strike="noStrike" kern="0" cap="none" spc="0" normalizeH="0" baseline="30000" noProof="0" dirty="0">
                  <a:ln>
                    <a:noFill/>
                  </a:ln>
                  <a:solidFill>
                    <a:srgbClr val="1B3A6B"/>
                  </a:solidFill>
                  <a:effectLst/>
                  <a:uLnTx/>
                  <a:uFillTx/>
                  <a:latin typeface="Arial" panose="020B0604020202020204"/>
                  <a:ea typeface="+mn-ea"/>
                  <a:cs typeface="+mn-cs"/>
                </a:rPr>
                <a:t>1</a:t>
              </a:r>
            </a:p>
            <a:p>
              <a:pPr marL="171446" marR="0" lvl="0" indent="-171446" algn="l" defTabSz="914354" rtl="0" eaLnBrk="1" fontAlgn="auto" latinLnBrk="0" hangingPunct="1">
                <a:lnSpc>
                  <a:spcPct val="100000"/>
                </a:lnSpc>
                <a:spcBef>
                  <a:spcPts val="0"/>
                </a:spcBef>
                <a:spcAft>
                  <a:spcPts val="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DIPSS risk category: Int-1 vs Int-2 vs high</a:t>
              </a:r>
            </a:p>
            <a:p>
              <a:pPr marL="171446" marR="0" lvl="0" indent="-171446" algn="l" defTabSz="914354" rtl="0" eaLnBrk="1" fontAlgn="auto" latinLnBrk="0" hangingPunct="1">
                <a:lnSpc>
                  <a:spcPct val="100000"/>
                </a:lnSpc>
                <a:spcBef>
                  <a:spcPts val="0"/>
                </a:spcBef>
                <a:spcAft>
                  <a:spcPts val="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Platelet count: &gt;200 × 10</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9</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/L vs 100–200 × 10</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9</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/L</a:t>
              </a:r>
            </a:p>
            <a:p>
              <a:pPr marL="171446" marR="0" lvl="0" indent="-171446" algn="l" defTabSz="914354" rtl="0" eaLnBrk="1" fontAlgn="auto" latinLnBrk="0" hangingPunct="1">
                <a:lnSpc>
                  <a:spcPct val="100000"/>
                </a:lnSpc>
                <a:spcBef>
                  <a:spcPts val="0"/>
                </a:spcBef>
                <a:spcAft>
                  <a:spcPts val="0"/>
                </a:spcAft>
                <a:buClr>
                  <a:srgbClr val="1B3A6B"/>
                </a:buClr>
                <a:buSzPct val="100000"/>
                <a:buFont typeface="Arial" panose="020B0604020202020204" pitchFamily="34" charset="0"/>
                <a:buChar char="•"/>
                <a:tabLst/>
                <a:defRPr/>
              </a:pP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Spleen volume: ≥1800 cm</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3</a:t>
              </a:r>
              <a:r>
                <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rPr>
                <a:t> vs &lt;1800 cm</a:t>
              </a:r>
              <a:r>
                <a:rPr kumimoji="0" lang="en-US" sz="1000" b="0" i="0" u="none" strike="noStrike" kern="0" cap="none" spc="0" normalizeH="0" baseline="30000" noProof="0" dirty="0">
                  <a:ln>
                    <a:noFill/>
                  </a:ln>
                  <a:solidFill>
                    <a:srgbClr val="1B3A6B"/>
                  </a:solidFill>
                  <a:effectLst/>
                  <a:uLnTx/>
                  <a:uFillTx/>
                  <a:latin typeface="Arial" panose="020B0604020202020204"/>
                  <a:ea typeface="+mn-ea"/>
                  <a:cs typeface="+mn-cs"/>
                </a:rPr>
                <a:t>3</a:t>
              </a:r>
              <a:endParaRPr kumimoji="0" lang="en-US" sz="1000" b="0" i="0" u="none" strike="noStrike" kern="0" cap="none" spc="0" normalizeH="0" baseline="0" noProof="0" dirty="0">
                <a:ln>
                  <a:noFill/>
                </a:ln>
                <a:solidFill>
                  <a:srgbClr val="1B3A6B"/>
                </a:solidFill>
                <a:effectLst/>
                <a:uLnTx/>
                <a:uFillTx/>
                <a:latin typeface="Arial" panose="020B0604020202020204"/>
                <a:ea typeface="+mn-ea"/>
                <a:cs typeface="+mn-cs"/>
              </a:endParaRPr>
            </a:p>
          </p:txBody>
        </p:sp>
        <p:sp>
          <p:nvSpPr>
            <p:cNvPr id="14" name="Rounded Rectangle 21">
              <a:extLst>
                <a:ext uri="{FF2B5EF4-FFF2-40B4-BE49-F238E27FC236}">
                  <a16:creationId xmlns:a16="http://schemas.microsoft.com/office/drawing/2014/main" id="{23438A95-2D48-4BFE-0F9A-C1667AE6C64A}"/>
                </a:ext>
              </a:extLst>
            </p:cNvPr>
            <p:cNvSpPr/>
            <p:nvPr/>
          </p:nvSpPr>
          <p:spPr>
            <a:xfrm>
              <a:off x="5000164" y="2201115"/>
              <a:ext cx="3788235" cy="948507"/>
            </a:xfrm>
            <a:prstGeom prst="roundRect">
              <a:avLst>
                <a:gd name="adj" fmla="val 11553"/>
              </a:avLst>
            </a:prstGeom>
            <a:solidFill>
              <a:schemeClr val="accent4">
                <a:lumMod val="40000"/>
                <a:lumOff val="60000"/>
              </a:schemeClr>
            </a:solidFill>
            <a:ln w="19050" cap="sq" cmpd="sng" algn="ctr">
              <a:no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endParaRPr>
            </a:p>
          </p:txBody>
        </p:sp>
        <p:sp>
          <p:nvSpPr>
            <p:cNvPr id="15" name="Rounded Rectangle 23">
              <a:extLst>
                <a:ext uri="{FF2B5EF4-FFF2-40B4-BE49-F238E27FC236}">
                  <a16:creationId xmlns:a16="http://schemas.microsoft.com/office/drawing/2014/main" id="{F3E9FCCE-5344-8393-1E5B-A9B0AAD529A8}"/>
                </a:ext>
              </a:extLst>
            </p:cNvPr>
            <p:cNvSpPr/>
            <p:nvPr/>
          </p:nvSpPr>
          <p:spPr>
            <a:xfrm>
              <a:off x="5000164" y="3734719"/>
              <a:ext cx="3788235" cy="868575"/>
            </a:xfrm>
            <a:prstGeom prst="roundRect">
              <a:avLst>
                <a:gd name="adj" fmla="val 11793"/>
              </a:avLst>
            </a:prstGeom>
            <a:solidFill>
              <a:schemeClr val="accent3">
                <a:lumMod val="60000"/>
                <a:lumOff val="40000"/>
              </a:schemeClr>
            </a:solidFill>
            <a:ln w="19050" cap="sq" cmpd="sng" algn="ctr">
              <a:no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B3A6B"/>
                </a:solidFill>
                <a:effectLst/>
                <a:uLnTx/>
                <a:uFillTx/>
                <a:latin typeface="Arial"/>
                <a:ea typeface="+mn-ea"/>
                <a:cs typeface="+mn-cs"/>
              </a:endParaRPr>
            </a:p>
          </p:txBody>
        </p:sp>
        <p:sp>
          <p:nvSpPr>
            <p:cNvPr id="18" name="Rounded Rectangle 23">
              <a:extLst>
                <a:ext uri="{FF2B5EF4-FFF2-40B4-BE49-F238E27FC236}">
                  <a16:creationId xmlns:a16="http://schemas.microsoft.com/office/drawing/2014/main" id="{E4F8A6B7-3446-199B-C762-CEDEDB8375BC}"/>
                </a:ext>
              </a:extLst>
            </p:cNvPr>
            <p:cNvSpPr/>
            <p:nvPr/>
          </p:nvSpPr>
          <p:spPr>
            <a:xfrm>
              <a:off x="3252804" y="3133917"/>
              <a:ext cx="1312337" cy="617610"/>
            </a:xfrm>
            <a:prstGeom prst="roundRect">
              <a:avLst>
                <a:gd name="adj" fmla="val 11793"/>
              </a:avLst>
            </a:prstGeom>
            <a:solidFill>
              <a:schemeClr val="bg1">
                <a:lumMod val="75000"/>
              </a:schemeClr>
            </a:solidFill>
            <a:ln w="19050" cap="sq" cmpd="sng" algn="ctr">
              <a:solidFill>
                <a:srgbClr val="C6C6C6"/>
              </a:solidFill>
              <a:prstDash val="solid"/>
            </a:ln>
            <a:effectLst/>
          </p:spPr>
          <p:txBody>
            <a:bodyPr rtlCol="0" anchor="ctr"/>
            <a:lstStyle/>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endParaRPr kumimoji="0" lang="en-US" sz="1200" b="0" i="0" u="none" strike="noStrike" kern="0" cap="none" spc="0" normalizeH="0" baseline="0" noProof="0" dirty="0">
                <a:ln>
                  <a:noFill/>
                </a:ln>
                <a:solidFill>
                  <a:srgbClr val="1B3A6B"/>
                </a:solidFill>
                <a:effectLst/>
                <a:uLnTx/>
                <a:uFillTx/>
                <a:latin typeface="Arial"/>
                <a:ea typeface="+mn-ea"/>
                <a:cs typeface="+mn-cs"/>
              </a:endParaRPr>
            </a:p>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0" cap="none" spc="0" normalizeH="0" baseline="0" noProof="0" dirty="0">
                  <a:ln>
                    <a:noFill/>
                  </a:ln>
                  <a:solidFill>
                    <a:srgbClr val="1B3A6B"/>
                  </a:solidFill>
                  <a:effectLst/>
                  <a:uLnTx/>
                  <a:uFillTx/>
                  <a:latin typeface="Arial"/>
                  <a:ea typeface="+mn-ea"/>
                  <a:cs typeface="+mn-cs"/>
                </a:rPr>
                <a:t>Double-blind</a:t>
              </a:r>
              <a:br>
                <a:rPr kumimoji="0" lang="en-US" sz="1200" b="0" i="0" u="none" strike="noStrike" kern="0" cap="none" spc="0" normalizeH="0" baseline="0" noProof="0" dirty="0">
                  <a:ln>
                    <a:noFill/>
                  </a:ln>
                  <a:solidFill>
                    <a:srgbClr val="1B3A6B"/>
                  </a:solidFill>
                  <a:effectLst/>
                  <a:uLnTx/>
                  <a:uFillTx/>
                  <a:latin typeface="Arial"/>
                  <a:ea typeface="+mn-ea"/>
                  <a:cs typeface="+mn-cs"/>
                </a:rPr>
              </a:br>
              <a:r>
                <a:rPr kumimoji="0" lang="en-US" sz="1200" b="0" i="0" u="none" strike="noStrike" kern="0" cap="none" spc="0" normalizeH="0" baseline="0" noProof="0" dirty="0">
                  <a:ln>
                    <a:noFill/>
                  </a:ln>
                  <a:solidFill>
                    <a:srgbClr val="1B3A6B"/>
                  </a:solidFill>
                  <a:effectLst/>
                  <a:uLnTx/>
                  <a:uFillTx/>
                  <a:latin typeface="Arial"/>
                  <a:ea typeface="+mn-ea"/>
                  <a:cs typeface="+mn-cs"/>
                </a:rPr>
                <a:t>randomization</a:t>
              </a:r>
              <a:r>
                <a:rPr kumimoji="0" lang="en-US" sz="1200" b="0" i="0" u="none" strike="noStrike" kern="0" cap="none" spc="0" normalizeH="0" baseline="30000" noProof="0" dirty="0">
                  <a:ln>
                    <a:noFill/>
                  </a:ln>
                  <a:solidFill>
                    <a:srgbClr val="1B3A6B"/>
                  </a:solidFill>
                  <a:effectLst/>
                  <a:uLnTx/>
                  <a:uFillTx/>
                  <a:latin typeface="Arial"/>
                  <a:ea typeface="+mn-ea"/>
                  <a:cs typeface="+mn-cs"/>
                </a:rPr>
                <a:t>1</a:t>
              </a:r>
            </a:p>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0" cap="none" spc="0" normalizeH="0" baseline="0" noProof="0" dirty="0">
                  <a:ln>
                    <a:noFill/>
                  </a:ln>
                  <a:solidFill>
                    <a:srgbClr val="1B3A6B"/>
                  </a:solidFill>
                  <a:effectLst/>
                  <a:uLnTx/>
                  <a:uFillTx/>
                  <a:latin typeface="Arial"/>
                  <a:ea typeface="+mn-ea"/>
                  <a:cs typeface="+mn-cs"/>
                </a:rPr>
                <a:t>(1:1)</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B3A6B"/>
                </a:solidFill>
                <a:effectLst/>
                <a:uLnTx/>
                <a:uFillTx/>
                <a:latin typeface="Arial"/>
                <a:ea typeface="+mn-ea"/>
                <a:cs typeface="+mn-cs"/>
              </a:endParaRPr>
            </a:p>
          </p:txBody>
        </p:sp>
        <p:sp>
          <p:nvSpPr>
            <p:cNvPr id="20" name="TextBox 19">
              <a:extLst>
                <a:ext uri="{FF2B5EF4-FFF2-40B4-BE49-F238E27FC236}">
                  <a16:creationId xmlns:a16="http://schemas.microsoft.com/office/drawing/2014/main" id="{F1E9ABE5-4507-5050-D818-ABE20EBF36AF}"/>
                </a:ext>
              </a:extLst>
            </p:cNvPr>
            <p:cNvSpPr txBox="1"/>
            <p:nvPr/>
          </p:nvSpPr>
          <p:spPr>
            <a:xfrm>
              <a:off x="6527462" y="2581525"/>
              <a:ext cx="374469" cy="263149"/>
            </a:xfrm>
            <a:prstGeom prst="rect">
              <a:avLst/>
            </a:prstGeom>
            <a:noFill/>
          </p:spPr>
          <p:txBody>
            <a:bodyPr wrap="square" lIns="0" tIns="0" rIns="0" bIns="0" rtlCol="0" anchor="b">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0" i="0" u="none" strike="noStrike" kern="1200" cap="none" spc="0" normalizeH="0" baseline="0" noProof="0" dirty="0">
                  <a:ln>
                    <a:noFill/>
                  </a:ln>
                  <a:solidFill>
                    <a:srgbClr val="1B3A6B"/>
                  </a:solidFill>
                  <a:effectLst/>
                  <a:uLnTx/>
                  <a:uFillTx/>
                  <a:latin typeface="Arial"/>
                  <a:ea typeface="+mn-ea"/>
                  <a:cs typeface="+mn-cs"/>
                </a:rPr>
                <a:t>+</a:t>
              </a:r>
            </a:p>
          </p:txBody>
        </p:sp>
        <p:sp>
          <p:nvSpPr>
            <p:cNvPr id="21" name="TextBox 20">
              <a:extLst>
                <a:ext uri="{FF2B5EF4-FFF2-40B4-BE49-F238E27FC236}">
                  <a16:creationId xmlns:a16="http://schemas.microsoft.com/office/drawing/2014/main" id="{778623CE-D6CD-37B5-6E56-B9DF6D0951EA}"/>
                </a:ext>
              </a:extLst>
            </p:cNvPr>
            <p:cNvSpPr txBox="1"/>
            <p:nvPr/>
          </p:nvSpPr>
          <p:spPr>
            <a:xfrm>
              <a:off x="6985784" y="2343767"/>
              <a:ext cx="1686265" cy="738664"/>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RUX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Per label with a 5 mg BID lower starting dose</a:t>
              </a:r>
              <a:r>
                <a:rPr kumimoji="0" lang="en-US" sz="1200" b="0" i="0" u="none" strike="noStrike" kern="1200" cap="none" spc="0" normalizeH="0" baseline="30000" noProof="0" dirty="0">
                  <a:ln>
                    <a:noFill/>
                  </a:ln>
                  <a:solidFill>
                    <a:srgbClr val="1B3A6B"/>
                  </a:solidFill>
                  <a:effectLst/>
                  <a:uLnTx/>
                  <a:uFillTx/>
                  <a:latin typeface="Arial"/>
                  <a:ea typeface="+mn-ea"/>
                  <a:cs typeface="+mn-cs"/>
                </a:rPr>
                <a:t>†</a:t>
              </a:r>
              <a:endParaRPr kumimoji="0" lang="en-US" sz="1200" b="0" i="0" u="none" strike="noStrike" kern="1200" cap="none" spc="0" normalizeH="0" baseline="0" noProof="0" dirty="0">
                <a:ln>
                  <a:noFill/>
                </a:ln>
                <a:solidFill>
                  <a:srgbClr val="1B3A6B"/>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Day 1–21 </a:t>
              </a:r>
            </a:p>
          </p:txBody>
        </p:sp>
        <p:sp>
          <p:nvSpPr>
            <p:cNvPr id="26" name="TextBox 25">
              <a:extLst>
                <a:ext uri="{FF2B5EF4-FFF2-40B4-BE49-F238E27FC236}">
                  <a16:creationId xmlns:a16="http://schemas.microsoft.com/office/drawing/2014/main" id="{D78EF51D-C4B9-286B-E1D6-C38D88B9D2CD}"/>
                </a:ext>
              </a:extLst>
            </p:cNvPr>
            <p:cNvSpPr txBox="1"/>
            <p:nvPr/>
          </p:nvSpPr>
          <p:spPr>
            <a:xfrm>
              <a:off x="5500175" y="3865213"/>
              <a:ext cx="792480" cy="526298"/>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Placebo</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PO QD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Day 1–14</a:t>
              </a:r>
            </a:p>
          </p:txBody>
        </p:sp>
        <p:sp>
          <p:nvSpPr>
            <p:cNvPr id="27" name="TextBox 26">
              <a:extLst>
                <a:ext uri="{FF2B5EF4-FFF2-40B4-BE49-F238E27FC236}">
                  <a16:creationId xmlns:a16="http://schemas.microsoft.com/office/drawing/2014/main" id="{40558A7E-1D05-29EB-6399-156C7453B5E9}"/>
                </a:ext>
              </a:extLst>
            </p:cNvPr>
            <p:cNvSpPr txBox="1"/>
            <p:nvPr/>
          </p:nvSpPr>
          <p:spPr>
            <a:xfrm>
              <a:off x="6603989" y="3982168"/>
              <a:ext cx="444137" cy="292388"/>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2000" b="0" i="0" u="none" strike="noStrike" kern="1200" cap="none" spc="0" normalizeH="0" baseline="0" noProof="0" dirty="0">
                  <a:ln>
                    <a:noFill/>
                  </a:ln>
                  <a:solidFill>
                    <a:srgbClr val="1B3A6B"/>
                  </a:solidFill>
                  <a:effectLst/>
                  <a:uLnTx/>
                  <a:uFillTx/>
                  <a:latin typeface="Arial"/>
                  <a:ea typeface="+mn-ea"/>
                  <a:cs typeface="+mn-cs"/>
                </a:rPr>
                <a:t>+</a:t>
              </a:r>
              <a:endParaRPr kumimoji="0" lang="en-US" sz="1200" b="0" i="0" u="none" strike="noStrike" kern="1200" cap="none" spc="0" normalizeH="0" baseline="0" noProof="0" dirty="0">
                <a:ln>
                  <a:noFill/>
                </a:ln>
                <a:solidFill>
                  <a:srgbClr val="1B3A6B"/>
                </a:solidFill>
                <a:effectLst/>
                <a:uLnTx/>
                <a:uFillTx/>
                <a:latin typeface="Arial"/>
                <a:ea typeface="+mn-ea"/>
                <a:cs typeface="+mn-cs"/>
              </a:endParaRPr>
            </a:p>
          </p:txBody>
        </p:sp>
        <p:sp>
          <p:nvSpPr>
            <p:cNvPr id="28" name="TextBox 27">
              <a:extLst>
                <a:ext uri="{FF2B5EF4-FFF2-40B4-BE49-F238E27FC236}">
                  <a16:creationId xmlns:a16="http://schemas.microsoft.com/office/drawing/2014/main" id="{BE1E042F-E56E-9AA0-8DC1-B6AFFE9DF6F5}"/>
                </a:ext>
              </a:extLst>
            </p:cNvPr>
            <p:cNvSpPr txBox="1"/>
            <p:nvPr/>
          </p:nvSpPr>
          <p:spPr>
            <a:xfrm>
              <a:off x="5349219" y="2362235"/>
              <a:ext cx="1094393" cy="701731"/>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Pelabresib</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125 mg* PO QD</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Day 1–14</a:t>
              </a:r>
            </a:p>
          </p:txBody>
        </p:sp>
        <p:cxnSp>
          <p:nvCxnSpPr>
            <p:cNvPr id="29" name="Straight Arrow Connector 28">
              <a:extLst>
                <a:ext uri="{FF2B5EF4-FFF2-40B4-BE49-F238E27FC236}">
                  <a16:creationId xmlns:a16="http://schemas.microsoft.com/office/drawing/2014/main" id="{8D859179-B4A3-8B3B-69A7-8616C17C387C}"/>
                </a:ext>
              </a:extLst>
            </p:cNvPr>
            <p:cNvCxnSpPr>
              <a:cxnSpLocks/>
            </p:cNvCxnSpPr>
            <p:nvPr/>
          </p:nvCxnSpPr>
          <p:spPr>
            <a:xfrm>
              <a:off x="3035228" y="3414174"/>
              <a:ext cx="180000" cy="0"/>
            </a:xfrm>
            <a:prstGeom prst="straightConnector1">
              <a:avLst/>
            </a:prstGeom>
            <a:noFill/>
            <a:ln w="12700" cap="sq" cmpd="sng" algn="ctr">
              <a:solidFill>
                <a:srgbClr val="000000"/>
              </a:solidFill>
              <a:prstDash val="solid"/>
              <a:tailEnd type="triangle"/>
            </a:ln>
            <a:effectLst/>
          </p:spPr>
        </p:cxnSp>
        <p:grpSp>
          <p:nvGrpSpPr>
            <p:cNvPr id="30" name="Group 29">
              <a:extLst>
                <a:ext uri="{FF2B5EF4-FFF2-40B4-BE49-F238E27FC236}">
                  <a16:creationId xmlns:a16="http://schemas.microsoft.com/office/drawing/2014/main" id="{3AAAE94A-0333-AD7A-D3D9-4C6D8577265E}"/>
                </a:ext>
              </a:extLst>
            </p:cNvPr>
            <p:cNvGrpSpPr/>
            <p:nvPr/>
          </p:nvGrpSpPr>
          <p:grpSpPr>
            <a:xfrm>
              <a:off x="4667084" y="2614524"/>
              <a:ext cx="325981" cy="1605976"/>
              <a:chOff x="5094230" y="2279973"/>
              <a:chExt cx="325981" cy="1583270"/>
            </a:xfrm>
          </p:grpSpPr>
          <p:cxnSp>
            <p:nvCxnSpPr>
              <p:cNvPr id="31" name="Elbow Connector 30">
                <a:extLst>
                  <a:ext uri="{FF2B5EF4-FFF2-40B4-BE49-F238E27FC236}">
                    <a16:creationId xmlns:a16="http://schemas.microsoft.com/office/drawing/2014/main" id="{87ADA6E3-1F57-7FFA-2629-EFA52C5FAFB6}"/>
                  </a:ext>
                </a:extLst>
              </p:cNvPr>
              <p:cNvCxnSpPr>
                <a:cxnSpLocks/>
              </p:cNvCxnSpPr>
              <p:nvPr/>
            </p:nvCxnSpPr>
            <p:spPr>
              <a:xfrm rot="5400000" flipH="1" flipV="1">
                <a:off x="4854983" y="2519221"/>
                <a:ext cx="804476" cy="325980"/>
              </a:xfrm>
              <a:prstGeom prst="bentConnector2">
                <a:avLst/>
              </a:prstGeom>
              <a:noFill/>
              <a:ln w="12700" cap="sq" cmpd="sng" algn="ctr">
                <a:solidFill>
                  <a:srgbClr val="000000"/>
                </a:solidFill>
                <a:prstDash val="solid"/>
                <a:tailEnd type="triangle"/>
              </a:ln>
              <a:effectLst/>
            </p:spPr>
          </p:cxnSp>
          <p:cxnSp>
            <p:nvCxnSpPr>
              <p:cNvPr id="32" name="Elbow Connector 31">
                <a:extLst>
                  <a:ext uri="{FF2B5EF4-FFF2-40B4-BE49-F238E27FC236}">
                    <a16:creationId xmlns:a16="http://schemas.microsoft.com/office/drawing/2014/main" id="{575A4C27-325F-3673-19BD-956AE9296EC2}"/>
                  </a:ext>
                </a:extLst>
              </p:cNvPr>
              <p:cNvCxnSpPr>
                <a:cxnSpLocks/>
              </p:cNvCxnSpPr>
              <p:nvPr/>
            </p:nvCxnSpPr>
            <p:spPr>
              <a:xfrm rot="16200000" flipH="1">
                <a:off x="4854982" y="3298015"/>
                <a:ext cx="804476" cy="325980"/>
              </a:xfrm>
              <a:prstGeom prst="bentConnector2">
                <a:avLst/>
              </a:prstGeom>
              <a:noFill/>
              <a:ln w="12700" cap="sq" cmpd="sng" algn="ctr">
                <a:solidFill>
                  <a:srgbClr val="000000"/>
                </a:solidFill>
                <a:prstDash val="solid"/>
                <a:tailEnd type="triangle"/>
              </a:ln>
              <a:effectLst/>
            </p:spPr>
          </p:cxnSp>
        </p:grpSp>
        <p:cxnSp>
          <p:nvCxnSpPr>
            <p:cNvPr id="33" name="Straight Arrow Connector 32">
              <a:extLst>
                <a:ext uri="{FF2B5EF4-FFF2-40B4-BE49-F238E27FC236}">
                  <a16:creationId xmlns:a16="http://schemas.microsoft.com/office/drawing/2014/main" id="{BD6291FD-C54B-B1BF-AE24-B5A1E4B30907}"/>
                </a:ext>
              </a:extLst>
            </p:cNvPr>
            <p:cNvCxnSpPr>
              <a:cxnSpLocks/>
            </p:cNvCxnSpPr>
            <p:nvPr/>
          </p:nvCxnSpPr>
          <p:spPr>
            <a:xfrm>
              <a:off x="4479867" y="3398656"/>
              <a:ext cx="185266" cy="0"/>
            </a:xfrm>
            <a:prstGeom prst="straightConnector1">
              <a:avLst/>
            </a:prstGeom>
            <a:solidFill>
              <a:srgbClr val="FFFFFF">
                <a:lumMod val="95000"/>
              </a:srgbClr>
            </a:solidFill>
            <a:ln w="12700" cap="sq" cmpd="sng" algn="ctr">
              <a:solidFill>
                <a:srgbClr val="000000"/>
              </a:solidFill>
              <a:prstDash val="solid"/>
              <a:tailEnd type="none"/>
            </a:ln>
            <a:effectLst/>
          </p:spPr>
        </p:cxnSp>
        <p:sp>
          <p:nvSpPr>
            <p:cNvPr id="6" name="TextBox 5">
              <a:extLst>
                <a:ext uri="{FF2B5EF4-FFF2-40B4-BE49-F238E27FC236}">
                  <a16:creationId xmlns:a16="http://schemas.microsoft.com/office/drawing/2014/main" id="{F0C4496F-B7D7-1BB4-E916-593C0E7E492A}"/>
                </a:ext>
              </a:extLst>
            </p:cNvPr>
            <p:cNvSpPr txBox="1"/>
            <p:nvPr/>
          </p:nvSpPr>
          <p:spPr>
            <a:xfrm>
              <a:off x="3757747" y="1819063"/>
              <a:ext cx="6096000" cy="276999"/>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Treatment arms</a:t>
              </a:r>
              <a:r>
                <a:rPr kumimoji="0" lang="en-US" sz="1200" b="1" i="0" u="none" strike="noStrike" kern="1200" cap="none" spc="0" normalizeH="0" baseline="30000" noProof="0" dirty="0">
                  <a:ln>
                    <a:noFill/>
                  </a:ln>
                  <a:solidFill>
                    <a:prstClr val="black"/>
                  </a:solidFill>
                  <a:effectLst/>
                  <a:uLnTx/>
                  <a:uFillTx/>
                  <a:latin typeface="Arial"/>
                  <a:ea typeface="+mn-ea"/>
                  <a:cs typeface="+mn-cs"/>
                </a:rPr>
                <a:t>1</a:t>
              </a:r>
            </a:p>
          </p:txBody>
        </p:sp>
        <p:sp>
          <p:nvSpPr>
            <p:cNvPr id="19" name="Rounded Rectangle 11">
              <a:extLst>
                <a:ext uri="{FF2B5EF4-FFF2-40B4-BE49-F238E27FC236}">
                  <a16:creationId xmlns:a16="http://schemas.microsoft.com/office/drawing/2014/main" id="{87187CEB-5AEF-E829-BE7F-261288B29A0A}"/>
                </a:ext>
              </a:extLst>
            </p:cNvPr>
            <p:cNvSpPr/>
            <p:nvPr/>
          </p:nvSpPr>
          <p:spPr>
            <a:xfrm>
              <a:off x="9083110" y="2343767"/>
              <a:ext cx="2843419" cy="2089959"/>
            </a:xfrm>
            <a:prstGeom prst="roundRect">
              <a:avLst>
                <a:gd name="adj" fmla="val 7386"/>
              </a:avLst>
            </a:prstGeom>
            <a:noFill/>
            <a:ln w="12700" cap="sq" cmpd="sng" algn="ctr">
              <a:solidFill>
                <a:srgbClr val="000000"/>
              </a:solidFill>
              <a:prstDash val="solid"/>
            </a:ln>
            <a:effectLst/>
          </p:spPr>
          <p:txBody>
            <a:bodyPr lIns="108000" tIns="108000" rIns="72000" bIns="108000" rtlCol="0" anchor="ctr">
              <a:noAutofit/>
            </a:bodyPr>
            <a:lstStyle/>
            <a:p>
              <a:pPr marL="0" marR="0" lvl="0" indent="0" algn="l" defTabSz="914354" rtl="0" eaLnBrk="1" fontAlgn="auto" latinLnBrk="0" hangingPunct="1">
                <a:lnSpc>
                  <a:spcPct val="100000"/>
                </a:lnSpc>
                <a:spcBef>
                  <a:spcPts val="0"/>
                </a:spcBef>
                <a:spcAft>
                  <a:spcPts val="0"/>
                </a:spcAft>
                <a:buClr>
                  <a:srgbClr val="FFFFFF"/>
                </a:buClr>
                <a:buSzPct val="100000"/>
                <a:buFontTx/>
                <a:buNone/>
                <a:tabLst/>
                <a:defRPr/>
              </a:pPr>
              <a:r>
                <a:rPr kumimoji="0" lang="en-US" sz="1200" b="1" i="0" u="none" strike="noStrike" kern="0" cap="none" spc="0" normalizeH="0" baseline="0" noProof="0" dirty="0">
                  <a:ln>
                    <a:noFill/>
                  </a:ln>
                  <a:solidFill>
                    <a:srgbClr val="1B3A6B"/>
                  </a:solidFill>
                  <a:effectLst/>
                  <a:uLnTx/>
                  <a:uFillTx/>
                  <a:latin typeface="Arial" panose="020B0604020202020204"/>
                  <a:ea typeface="+mn-ea"/>
                  <a:cs typeface="+mn-cs"/>
                </a:rPr>
                <a:t>Primary endpoint</a:t>
              </a:r>
              <a:r>
                <a:rPr kumimoji="0" lang="en-US" sz="1200" b="1" i="0" u="none" strike="noStrike" kern="0" cap="none" spc="0" normalizeH="0" baseline="30000" noProof="0" dirty="0">
                  <a:ln>
                    <a:noFill/>
                  </a:ln>
                  <a:solidFill>
                    <a:srgbClr val="1B3A6B"/>
                  </a:solidFill>
                  <a:effectLst/>
                  <a:uLnTx/>
                  <a:uFillTx/>
                  <a:latin typeface="Arial" panose="020B0604020202020204"/>
                  <a:ea typeface="+mn-ea"/>
                  <a:cs typeface="+mn-cs"/>
                </a:rPr>
                <a:t>1</a:t>
              </a:r>
            </a:p>
            <a:p>
              <a:pPr marL="228589" marR="0" lvl="0" indent="-228589" algn="l" defTabSz="914354" rtl="0" eaLnBrk="1" fontAlgn="auto" latinLnBrk="0" hangingPunct="1">
                <a:lnSpc>
                  <a:spcPct val="100000"/>
                </a:lnSpc>
                <a:spcBef>
                  <a:spcPts val="0"/>
                </a:spcBef>
                <a:spcAft>
                  <a:spcPts val="0"/>
                </a:spcAft>
                <a:buClr>
                  <a:srgbClr val="1B3A6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t>SVR35 response at week 24</a:t>
              </a:r>
            </a:p>
            <a:p>
              <a:pPr marL="0" marR="0" lvl="0" indent="0" algn="l" defTabSz="914354" rtl="0" eaLnBrk="1" fontAlgn="auto" latinLnBrk="0" hangingPunct="1">
                <a:lnSpc>
                  <a:spcPct val="100000"/>
                </a:lnSpc>
                <a:spcBef>
                  <a:spcPts val="600"/>
                </a:spcBef>
                <a:spcAft>
                  <a:spcPts val="0"/>
                </a:spcAft>
                <a:buClr>
                  <a:srgbClr val="FFFFFF"/>
                </a:buClr>
                <a:buSzPct val="100000"/>
                <a:buFontTx/>
                <a:buNone/>
                <a:tabLst/>
                <a:defRPr/>
              </a:pPr>
              <a:r>
                <a:rPr kumimoji="0" lang="en-US" sz="1200" b="1" i="0" u="none" strike="noStrike" kern="0" cap="none" spc="0" normalizeH="0" baseline="0" noProof="0" dirty="0">
                  <a:ln>
                    <a:noFill/>
                  </a:ln>
                  <a:solidFill>
                    <a:srgbClr val="1B3A6B"/>
                  </a:solidFill>
                  <a:effectLst/>
                  <a:uLnTx/>
                  <a:uFillTx/>
                  <a:latin typeface="Arial" panose="020B0604020202020204"/>
                  <a:ea typeface="+mn-ea"/>
                  <a:cs typeface="+mn-cs"/>
                </a:rPr>
                <a:t>Key secondary endpoints</a:t>
              </a:r>
              <a:r>
                <a:rPr kumimoji="0" lang="en-US" sz="1200" b="1" i="0" u="none" strike="noStrike" kern="0" cap="none" spc="0" normalizeH="0" baseline="30000" noProof="0" dirty="0">
                  <a:ln>
                    <a:noFill/>
                  </a:ln>
                  <a:solidFill>
                    <a:srgbClr val="1B3A6B"/>
                  </a:solidFill>
                  <a:effectLst/>
                  <a:uLnTx/>
                  <a:uFillTx/>
                  <a:latin typeface="Arial" panose="020B0604020202020204"/>
                  <a:ea typeface="+mn-ea"/>
                  <a:cs typeface="+mn-cs"/>
                </a:rPr>
                <a:t>1</a:t>
              </a:r>
            </a:p>
            <a:p>
              <a:pPr marL="228589" marR="0" lvl="0" indent="-228589" algn="l" defTabSz="914354" rtl="0" eaLnBrk="1" fontAlgn="auto" latinLnBrk="0" hangingPunct="1">
                <a:lnSpc>
                  <a:spcPct val="100000"/>
                </a:lnSpc>
                <a:spcBef>
                  <a:spcPts val="200"/>
                </a:spcBef>
                <a:spcAft>
                  <a:spcPts val="0"/>
                </a:spcAft>
                <a:buClr>
                  <a:srgbClr val="1B3A6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t>Absolute change in TSS from </a:t>
              </a:r>
              <a:b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t>baseline at week 24</a:t>
              </a:r>
              <a:endParaRPr kumimoji="0" lang="en-US" sz="1200" b="0" i="0" u="none" strike="noStrike" kern="0" cap="none" spc="0" normalizeH="0" baseline="30000" noProof="0" dirty="0">
                <a:ln>
                  <a:noFill/>
                </a:ln>
                <a:solidFill>
                  <a:srgbClr val="1B3A6B"/>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1B3A6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t>TSS50 response at week 24</a:t>
              </a:r>
            </a:p>
            <a:p>
              <a:pPr marL="0" marR="0" lvl="0" indent="0" algn="l" defTabSz="914354" rtl="0" eaLnBrk="1" fontAlgn="auto" latinLnBrk="0" hangingPunct="1">
                <a:lnSpc>
                  <a:spcPct val="100000"/>
                </a:lnSpc>
                <a:spcBef>
                  <a:spcPts val="600"/>
                </a:spcBef>
                <a:spcAft>
                  <a:spcPts val="0"/>
                </a:spcAft>
                <a:buClr>
                  <a:srgbClr val="FFFFFF"/>
                </a:buClr>
                <a:buSzPct val="100000"/>
                <a:buFontTx/>
                <a:buNone/>
                <a:tabLst/>
                <a:defRPr/>
              </a:pPr>
              <a:r>
                <a:rPr kumimoji="0" lang="en-US" sz="1200" b="1" i="0" u="none" strike="noStrike" kern="0" cap="none" spc="0" normalizeH="0" baseline="0" noProof="0" dirty="0">
                  <a:ln>
                    <a:noFill/>
                  </a:ln>
                  <a:solidFill>
                    <a:srgbClr val="1B3A6B"/>
                  </a:solidFill>
                  <a:effectLst/>
                  <a:uLnTx/>
                  <a:uFillTx/>
                  <a:latin typeface="Arial" panose="020B0604020202020204"/>
                  <a:ea typeface="+mn-ea"/>
                  <a:cs typeface="+mn-cs"/>
                </a:rPr>
                <a:t>Safety</a:t>
              </a:r>
              <a:r>
                <a:rPr kumimoji="0" lang="en-US" sz="1200" b="1" i="0" u="none" strike="noStrike" kern="0" cap="none" spc="0" normalizeH="0" baseline="30000" noProof="0" dirty="0">
                  <a:ln>
                    <a:noFill/>
                  </a:ln>
                  <a:solidFill>
                    <a:srgbClr val="1B3A6B"/>
                  </a:solidFill>
                  <a:effectLst/>
                  <a:uLnTx/>
                  <a:uFillTx/>
                  <a:latin typeface="Arial" panose="020B0604020202020204"/>
                  <a:ea typeface="+mn-ea"/>
                  <a:cs typeface="+mn-cs"/>
                </a:rPr>
                <a:t>1</a:t>
              </a:r>
            </a:p>
            <a:p>
              <a:pPr marL="228589" marR="0" lvl="0" indent="-228589" algn="l" defTabSz="914354" rtl="0" eaLnBrk="1" fontAlgn="auto" latinLnBrk="0" hangingPunct="1">
                <a:lnSpc>
                  <a:spcPct val="100000"/>
                </a:lnSpc>
                <a:spcBef>
                  <a:spcPts val="0"/>
                </a:spcBef>
                <a:spcAft>
                  <a:spcPts val="0"/>
                </a:spcAft>
                <a:buClr>
                  <a:srgbClr val="1B3A6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1B3A6B"/>
                  </a:solidFill>
                  <a:effectLst/>
                  <a:uLnTx/>
                  <a:uFillTx/>
                  <a:latin typeface="Arial" panose="020B0604020202020204"/>
                  <a:ea typeface="+mn-ea"/>
                  <a:cs typeface="+mn-cs"/>
                </a:rPr>
                <a:t>AEs of all grades and serious AEs</a:t>
              </a:r>
              <a:endParaRPr kumimoji="0" lang="en-US" sz="1200" b="1" i="0" u="none" strike="noStrike" kern="0" cap="none" spc="0" normalizeH="0" baseline="0" noProof="0" dirty="0">
                <a:ln>
                  <a:noFill/>
                </a:ln>
                <a:solidFill>
                  <a:srgbClr val="1B3A6B"/>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77EB44DC-0C53-55B7-9CD6-EF69C2DA8A00}"/>
              </a:ext>
            </a:extLst>
          </p:cNvPr>
          <p:cNvSpPr txBox="1"/>
          <p:nvPr/>
        </p:nvSpPr>
        <p:spPr>
          <a:xfrm>
            <a:off x="6864485" y="3759029"/>
            <a:ext cx="1686265" cy="738664"/>
          </a:xfrm>
          <a:prstGeom prst="rect">
            <a:avLst/>
          </a:prstGeom>
          <a:noFill/>
        </p:spPr>
        <p:txBody>
          <a:bodyPr wrap="square" lIns="0" tIns="0" rIns="0" bIns="0"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RUX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Per label with a 5 mg BID lower starting dose</a:t>
            </a:r>
            <a:r>
              <a:rPr kumimoji="0" lang="en-US" sz="1200" b="0" i="0" u="none" strike="noStrike" kern="1200" cap="none" spc="0" normalizeH="0" baseline="30000" noProof="0" dirty="0">
                <a:ln>
                  <a:noFill/>
                </a:ln>
                <a:solidFill>
                  <a:srgbClr val="1B3A6B"/>
                </a:solidFill>
                <a:effectLst/>
                <a:uLnTx/>
                <a:uFillTx/>
                <a:latin typeface="Arial"/>
                <a:ea typeface="+mn-ea"/>
                <a:cs typeface="+mn-cs"/>
              </a:rPr>
              <a:t>†</a:t>
            </a:r>
            <a:endParaRPr kumimoji="0" lang="en-US" sz="1200" b="0" i="0" u="none" strike="noStrike" kern="1200" cap="none" spc="0" normalizeH="0" baseline="0" noProof="0" dirty="0">
              <a:ln>
                <a:noFill/>
              </a:ln>
              <a:solidFill>
                <a:srgbClr val="1B3A6B"/>
              </a:solidFill>
              <a:effectLst/>
              <a:uLnTx/>
              <a:uFillTx/>
              <a:latin typeface="Arial"/>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Day 1–21 </a:t>
            </a:r>
          </a:p>
        </p:txBody>
      </p:sp>
    </p:spTree>
    <p:extLst>
      <p:ext uri="{BB962C8B-B14F-4D97-AF65-F5344CB8AC3E}">
        <p14:creationId xmlns:p14="http://schemas.microsoft.com/office/powerpoint/2010/main" val="1506209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AC684-F04C-4A26-A94E-6BDD5155C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08C08-F211-DF29-8647-E587029343A3}"/>
              </a:ext>
            </a:extLst>
          </p:cNvPr>
          <p:cNvSpPr>
            <a:spLocks noGrp="1"/>
          </p:cNvSpPr>
          <p:nvPr>
            <p:ph type="title"/>
          </p:nvPr>
        </p:nvSpPr>
        <p:spPr>
          <a:xfrm>
            <a:off x="604838" y="242205"/>
            <a:ext cx="11168063" cy="886397"/>
          </a:xfrm>
        </p:spPr>
        <p:txBody>
          <a:bodyPr/>
          <a:lstStyle/>
          <a:p>
            <a:r>
              <a:rPr lang="en-US" sz="3200" dirty="0"/>
              <a:t>Significant reduction in spleen volume was demonstrated in MANIFEST-2 at week 24 and sustained at week 96</a:t>
            </a:r>
          </a:p>
        </p:txBody>
      </p:sp>
      <p:sp>
        <p:nvSpPr>
          <p:cNvPr id="3" name="Footer Placeholder 2">
            <a:extLst>
              <a:ext uri="{FF2B5EF4-FFF2-40B4-BE49-F238E27FC236}">
                <a16:creationId xmlns:a16="http://schemas.microsoft.com/office/drawing/2014/main" id="{83299013-2D55-F241-10CE-8884B75975BE}"/>
              </a:ext>
            </a:extLst>
          </p:cNvPr>
          <p:cNvSpPr>
            <a:spLocks noGrp="1"/>
          </p:cNvSpPr>
          <p:nvPr>
            <p:ph type="ftr" sz="quarter" idx="11"/>
          </p:nvPr>
        </p:nvSpPr>
        <p:spPr>
          <a:xfrm>
            <a:off x="2190750" y="5949767"/>
            <a:ext cx="8986839" cy="747897"/>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B3A6B"/>
              </a:solidFill>
              <a:effectLst/>
              <a:uLnTx/>
              <a:uFillTx/>
              <a:latin typeface="Arial"/>
              <a:ea typeface="+mn-ea"/>
              <a:cs typeface="+mn-cs"/>
            </a:endParaRP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Data cutoff date: March 2, 2025.</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Spleen volume assessed by central read. </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Waterfall plots represent evaluable patients who have baseline and week 24 or week 96 data. * Calculated by stratified Cochran–Mantel–Haenszel test. </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CI, confidence interval; ITT, intent-to-treat; PBO, placebo; PELA, pelabresib; RUX, ruxolitinib; SVR35, ≥35% reduction in spleen volume from baseline.</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Rampal R, et al. Presented at: ASH 2025 Congress; December 6–9, 2025; Orlando, Florida. Oral 910.</a:t>
            </a:r>
          </a:p>
        </p:txBody>
      </p:sp>
      <p:grpSp>
        <p:nvGrpSpPr>
          <p:cNvPr id="394" name="Group 393">
            <a:extLst>
              <a:ext uri="{FF2B5EF4-FFF2-40B4-BE49-F238E27FC236}">
                <a16:creationId xmlns:a16="http://schemas.microsoft.com/office/drawing/2014/main" id="{D44BD446-A789-95C6-9114-6EC0F2AB00EA}"/>
              </a:ext>
            </a:extLst>
          </p:cNvPr>
          <p:cNvGrpSpPr/>
          <p:nvPr/>
        </p:nvGrpSpPr>
        <p:grpSpPr>
          <a:xfrm>
            <a:off x="6235229" y="1750033"/>
            <a:ext cx="5364119" cy="2422649"/>
            <a:chOff x="6235227" y="1692154"/>
            <a:chExt cx="5364119" cy="2598444"/>
          </a:xfrm>
        </p:grpSpPr>
        <p:grpSp>
          <p:nvGrpSpPr>
            <p:cNvPr id="371" name="Group 370">
              <a:extLst>
                <a:ext uri="{FF2B5EF4-FFF2-40B4-BE49-F238E27FC236}">
                  <a16:creationId xmlns:a16="http://schemas.microsoft.com/office/drawing/2014/main" id="{78C4704E-F2D5-A5EF-3ED2-AA4011636D7D}"/>
                </a:ext>
              </a:extLst>
            </p:cNvPr>
            <p:cNvGrpSpPr/>
            <p:nvPr/>
          </p:nvGrpSpPr>
          <p:grpSpPr>
            <a:xfrm>
              <a:off x="6944841" y="2551226"/>
              <a:ext cx="4001704" cy="1087356"/>
              <a:chOff x="1265393" y="2657111"/>
              <a:chExt cx="4229349" cy="1254770"/>
            </a:xfrm>
          </p:grpSpPr>
          <p:sp>
            <p:nvSpPr>
              <p:cNvPr id="613" name="Rectangle 612">
                <a:extLst>
                  <a:ext uri="{FF2B5EF4-FFF2-40B4-BE49-F238E27FC236}">
                    <a16:creationId xmlns:a16="http://schemas.microsoft.com/office/drawing/2014/main" id="{C2C85364-D6BB-FB9D-6BAA-12243CBAF226}"/>
                  </a:ext>
                </a:extLst>
              </p:cNvPr>
              <p:cNvSpPr/>
              <p:nvPr/>
            </p:nvSpPr>
            <p:spPr>
              <a:xfrm>
                <a:off x="1482474" y="2734681"/>
                <a:ext cx="18000" cy="23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4" name="Rectangle 613">
                <a:extLst>
                  <a:ext uri="{FF2B5EF4-FFF2-40B4-BE49-F238E27FC236}">
                    <a16:creationId xmlns:a16="http://schemas.microsoft.com/office/drawing/2014/main" id="{DF237D27-62A8-0259-1A90-35837C316F99}"/>
                  </a:ext>
                </a:extLst>
              </p:cNvPr>
              <p:cNvSpPr/>
              <p:nvPr/>
            </p:nvSpPr>
            <p:spPr>
              <a:xfrm>
                <a:off x="1506682" y="2734681"/>
                <a:ext cx="18000" cy="25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5" name="Rectangle 614">
                <a:extLst>
                  <a:ext uri="{FF2B5EF4-FFF2-40B4-BE49-F238E27FC236}">
                    <a16:creationId xmlns:a16="http://schemas.microsoft.com/office/drawing/2014/main" id="{AAEF88C5-1008-48F6-398C-5529DB94C1C3}"/>
                  </a:ext>
                </a:extLst>
              </p:cNvPr>
              <p:cNvSpPr/>
              <p:nvPr/>
            </p:nvSpPr>
            <p:spPr>
              <a:xfrm>
                <a:off x="1530890" y="2734681"/>
                <a:ext cx="18000" cy="25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6" name="Rectangle 615">
                <a:extLst>
                  <a:ext uri="{FF2B5EF4-FFF2-40B4-BE49-F238E27FC236}">
                    <a16:creationId xmlns:a16="http://schemas.microsoft.com/office/drawing/2014/main" id="{C40619F4-86DD-DB4D-688B-E32F24C9F534}"/>
                  </a:ext>
                </a:extLst>
              </p:cNvPr>
              <p:cNvSpPr/>
              <p:nvPr/>
            </p:nvSpPr>
            <p:spPr>
              <a:xfrm>
                <a:off x="1555098" y="2734681"/>
                <a:ext cx="18000" cy="306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7" name="Rectangle 616">
                <a:extLst>
                  <a:ext uri="{FF2B5EF4-FFF2-40B4-BE49-F238E27FC236}">
                    <a16:creationId xmlns:a16="http://schemas.microsoft.com/office/drawing/2014/main" id="{9A1F8422-C43C-EED7-39D9-D43956A341D3}"/>
                  </a:ext>
                </a:extLst>
              </p:cNvPr>
              <p:cNvSpPr/>
              <p:nvPr/>
            </p:nvSpPr>
            <p:spPr>
              <a:xfrm>
                <a:off x="1579306" y="2734681"/>
                <a:ext cx="18000" cy="34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8" name="Rectangle 617">
                <a:extLst>
                  <a:ext uri="{FF2B5EF4-FFF2-40B4-BE49-F238E27FC236}">
                    <a16:creationId xmlns:a16="http://schemas.microsoft.com/office/drawing/2014/main" id="{74E3E63E-C81F-6B74-507A-94991F380445}"/>
                  </a:ext>
                </a:extLst>
              </p:cNvPr>
              <p:cNvSpPr/>
              <p:nvPr/>
            </p:nvSpPr>
            <p:spPr>
              <a:xfrm>
                <a:off x="1603514" y="2734681"/>
                <a:ext cx="18000" cy="36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9" name="Rectangle 618">
                <a:extLst>
                  <a:ext uri="{FF2B5EF4-FFF2-40B4-BE49-F238E27FC236}">
                    <a16:creationId xmlns:a16="http://schemas.microsoft.com/office/drawing/2014/main" id="{4D8AF0F1-98ED-E3DF-EF7E-D32AA6185041}"/>
                  </a:ext>
                </a:extLst>
              </p:cNvPr>
              <p:cNvSpPr/>
              <p:nvPr/>
            </p:nvSpPr>
            <p:spPr>
              <a:xfrm>
                <a:off x="1627722" y="2734681"/>
                <a:ext cx="18000" cy="37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0" name="Rectangle 619">
                <a:extLst>
                  <a:ext uri="{FF2B5EF4-FFF2-40B4-BE49-F238E27FC236}">
                    <a16:creationId xmlns:a16="http://schemas.microsoft.com/office/drawing/2014/main" id="{6B7AABA3-9ACC-E3ED-B07A-7566B10FF607}"/>
                  </a:ext>
                </a:extLst>
              </p:cNvPr>
              <p:cNvSpPr/>
              <p:nvPr/>
            </p:nvSpPr>
            <p:spPr>
              <a:xfrm>
                <a:off x="1651930" y="2734681"/>
                <a:ext cx="18000" cy="396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1" name="Rectangle 620">
                <a:extLst>
                  <a:ext uri="{FF2B5EF4-FFF2-40B4-BE49-F238E27FC236}">
                    <a16:creationId xmlns:a16="http://schemas.microsoft.com/office/drawing/2014/main" id="{909B7CA7-409C-8441-E5A7-517CCD69EFD1}"/>
                  </a:ext>
                </a:extLst>
              </p:cNvPr>
              <p:cNvSpPr/>
              <p:nvPr/>
            </p:nvSpPr>
            <p:spPr>
              <a:xfrm>
                <a:off x="1676138" y="2734681"/>
                <a:ext cx="18000" cy="41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2" name="Rectangle 621">
                <a:extLst>
                  <a:ext uri="{FF2B5EF4-FFF2-40B4-BE49-F238E27FC236}">
                    <a16:creationId xmlns:a16="http://schemas.microsoft.com/office/drawing/2014/main" id="{994B2A3D-EDA7-8508-E2FB-29C72440086E}"/>
                  </a:ext>
                </a:extLst>
              </p:cNvPr>
              <p:cNvSpPr/>
              <p:nvPr/>
            </p:nvSpPr>
            <p:spPr>
              <a:xfrm>
                <a:off x="1700346" y="2734681"/>
                <a:ext cx="18000" cy="42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3" name="Rectangle 622">
                <a:extLst>
                  <a:ext uri="{FF2B5EF4-FFF2-40B4-BE49-F238E27FC236}">
                    <a16:creationId xmlns:a16="http://schemas.microsoft.com/office/drawing/2014/main" id="{029D3F7E-67C2-4C7B-E382-71BD5275135B}"/>
                  </a:ext>
                </a:extLst>
              </p:cNvPr>
              <p:cNvSpPr/>
              <p:nvPr/>
            </p:nvSpPr>
            <p:spPr>
              <a:xfrm>
                <a:off x="1724554" y="2734681"/>
                <a:ext cx="18000" cy="43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4" name="Rectangle 623">
                <a:extLst>
                  <a:ext uri="{FF2B5EF4-FFF2-40B4-BE49-F238E27FC236}">
                    <a16:creationId xmlns:a16="http://schemas.microsoft.com/office/drawing/2014/main" id="{B589F843-445B-FCD2-7A26-61754347500E}"/>
                  </a:ext>
                </a:extLst>
              </p:cNvPr>
              <p:cNvSpPr/>
              <p:nvPr/>
            </p:nvSpPr>
            <p:spPr>
              <a:xfrm>
                <a:off x="1748762" y="2734681"/>
                <a:ext cx="18000" cy="442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5" name="Rectangle 624">
                <a:extLst>
                  <a:ext uri="{FF2B5EF4-FFF2-40B4-BE49-F238E27FC236}">
                    <a16:creationId xmlns:a16="http://schemas.microsoft.com/office/drawing/2014/main" id="{8E34C9A6-3EE7-E7D1-DFDD-FD3D361EF85B}"/>
                  </a:ext>
                </a:extLst>
              </p:cNvPr>
              <p:cNvSpPr/>
              <p:nvPr/>
            </p:nvSpPr>
            <p:spPr>
              <a:xfrm>
                <a:off x="1772970" y="2734681"/>
                <a:ext cx="18000" cy="45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6" name="Rectangle 625">
                <a:extLst>
                  <a:ext uri="{FF2B5EF4-FFF2-40B4-BE49-F238E27FC236}">
                    <a16:creationId xmlns:a16="http://schemas.microsoft.com/office/drawing/2014/main" id="{E561D1DF-69E9-8CAF-03D4-49D276A4A3BC}"/>
                  </a:ext>
                </a:extLst>
              </p:cNvPr>
              <p:cNvSpPr/>
              <p:nvPr/>
            </p:nvSpPr>
            <p:spPr>
              <a:xfrm>
                <a:off x="1797178" y="2734681"/>
                <a:ext cx="18000" cy="45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7" name="Rectangle 626">
                <a:extLst>
                  <a:ext uri="{FF2B5EF4-FFF2-40B4-BE49-F238E27FC236}">
                    <a16:creationId xmlns:a16="http://schemas.microsoft.com/office/drawing/2014/main" id="{B5655029-96BC-5324-7952-ED97DCD234A1}"/>
                  </a:ext>
                </a:extLst>
              </p:cNvPr>
              <p:cNvSpPr/>
              <p:nvPr/>
            </p:nvSpPr>
            <p:spPr>
              <a:xfrm>
                <a:off x="1821386" y="2734681"/>
                <a:ext cx="18000" cy="45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8" name="Rectangle 627">
                <a:extLst>
                  <a:ext uri="{FF2B5EF4-FFF2-40B4-BE49-F238E27FC236}">
                    <a16:creationId xmlns:a16="http://schemas.microsoft.com/office/drawing/2014/main" id="{1CD52866-F607-041A-43BB-BA5875DC24AA}"/>
                  </a:ext>
                </a:extLst>
              </p:cNvPr>
              <p:cNvSpPr/>
              <p:nvPr/>
            </p:nvSpPr>
            <p:spPr>
              <a:xfrm>
                <a:off x="1845594" y="2734681"/>
                <a:ext cx="18000" cy="45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9" name="Rectangle 628">
                <a:extLst>
                  <a:ext uri="{FF2B5EF4-FFF2-40B4-BE49-F238E27FC236}">
                    <a16:creationId xmlns:a16="http://schemas.microsoft.com/office/drawing/2014/main" id="{02BB5B74-FCF3-2093-B790-41366B2B4C25}"/>
                  </a:ext>
                </a:extLst>
              </p:cNvPr>
              <p:cNvSpPr/>
              <p:nvPr/>
            </p:nvSpPr>
            <p:spPr>
              <a:xfrm>
                <a:off x="1869802" y="2734681"/>
                <a:ext cx="18000" cy="46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0" name="Rectangle 629">
                <a:extLst>
                  <a:ext uri="{FF2B5EF4-FFF2-40B4-BE49-F238E27FC236}">
                    <a16:creationId xmlns:a16="http://schemas.microsoft.com/office/drawing/2014/main" id="{CE96E50C-4707-F73B-DA90-81BC91F78011}"/>
                  </a:ext>
                </a:extLst>
              </p:cNvPr>
              <p:cNvSpPr/>
              <p:nvPr/>
            </p:nvSpPr>
            <p:spPr>
              <a:xfrm>
                <a:off x="1894010" y="2734681"/>
                <a:ext cx="18000" cy="46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1" name="Rectangle 630">
                <a:extLst>
                  <a:ext uri="{FF2B5EF4-FFF2-40B4-BE49-F238E27FC236}">
                    <a16:creationId xmlns:a16="http://schemas.microsoft.com/office/drawing/2014/main" id="{FEB6163C-4BA0-E103-5D10-9B5A4003342C}"/>
                  </a:ext>
                </a:extLst>
              </p:cNvPr>
              <p:cNvSpPr/>
              <p:nvPr/>
            </p:nvSpPr>
            <p:spPr>
              <a:xfrm>
                <a:off x="1918218" y="2734681"/>
                <a:ext cx="18000" cy="46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2" name="Rectangle 631">
                <a:extLst>
                  <a:ext uri="{FF2B5EF4-FFF2-40B4-BE49-F238E27FC236}">
                    <a16:creationId xmlns:a16="http://schemas.microsoft.com/office/drawing/2014/main" id="{DFEED43C-5C85-8871-9EE5-CD9431A793F6}"/>
                  </a:ext>
                </a:extLst>
              </p:cNvPr>
              <p:cNvSpPr/>
              <p:nvPr/>
            </p:nvSpPr>
            <p:spPr>
              <a:xfrm>
                <a:off x="1942426" y="2734681"/>
                <a:ext cx="18000" cy="471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3" name="Rectangle 632">
                <a:extLst>
                  <a:ext uri="{FF2B5EF4-FFF2-40B4-BE49-F238E27FC236}">
                    <a16:creationId xmlns:a16="http://schemas.microsoft.com/office/drawing/2014/main" id="{937DE0AD-BBA1-5D0C-1C07-68BC180E6061}"/>
                  </a:ext>
                </a:extLst>
              </p:cNvPr>
              <p:cNvSpPr/>
              <p:nvPr/>
            </p:nvSpPr>
            <p:spPr>
              <a:xfrm>
                <a:off x="1966634" y="2734681"/>
                <a:ext cx="18000" cy="478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4" name="Rectangle 633">
                <a:extLst>
                  <a:ext uri="{FF2B5EF4-FFF2-40B4-BE49-F238E27FC236}">
                    <a16:creationId xmlns:a16="http://schemas.microsoft.com/office/drawing/2014/main" id="{F40811C9-EDE5-7BF4-119C-9F83A0A20240}"/>
                  </a:ext>
                </a:extLst>
              </p:cNvPr>
              <p:cNvSpPr/>
              <p:nvPr/>
            </p:nvSpPr>
            <p:spPr>
              <a:xfrm>
                <a:off x="1990842" y="2734681"/>
                <a:ext cx="18000" cy="482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5" name="Rectangle 634">
                <a:extLst>
                  <a:ext uri="{FF2B5EF4-FFF2-40B4-BE49-F238E27FC236}">
                    <a16:creationId xmlns:a16="http://schemas.microsoft.com/office/drawing/2014/main" id="{64DB24D8-456E-F9CF-86B7-D53FF2B29A0F}"/>
                  </a:ext>
                </a:extLst>
              </p:cNvPr>
              <p:cNvSpPr/>
              <p:nvPr/>
            </p:nvSpPr>
            <p:spPr>
              <a:xfrm>
                <a:off x="2015050" y="2734681"/>
                <a:ext cx="18000" cy="486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6" name="Rectangle 635">
                <a:extLst>
                  <a:ext uri="{FF2B5EF4-FFF2-40B4-BE49-F238E27FC236}">
                    <a16:creationId xmlns:a16="http://schemas.microsoft.com/office/drawing/2014/main" id="{41EE86AF-D585-A77C-C98B-89B6E9BE09F4}"/>
                  </a:ext>
                </a:extLst>
              </p:cNvPr>
              <p:cNvSpPr/>
              <p:nvPr/>
            </p:nvSpPr>
            <p:spPr>
              <a:xfrm>
                <a:off x="2039258" y="2734681"/>
                <a:ext cx="18000" cy="493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7" name="Rectangle 636">
                <a:extLst>
                  <a:ext uri="{FF2B5EF4-FFF2-40B4-BE49-F238E27FC236}">
                    <a16:creationId xmlns:a16="http://schemas.microsoft.com/office/drawing/2014/main" id="{F980A46D-23C1-1CA0-94A6-D625929C1FF4}"/>
                  </a:ext>
                </a:extLst>
              </p:cNvPr>
              <p:cNvSpPr/>
              <p:nvPr/>
            </p:nvSpPr>
            <p:spPr>
              <a:xfrm>
                <a:off x="2063466" y="2734681"/>
                <a:ext cx="18000" cy="49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8" name="Rectangle 637">
                <a:extLst>
                  <a:ext uri="{FF2B5EF4-FFF2-40B4-BE49-F238E27FC236}">
                    <a16:creationId xmlns:a16="http://schemas.microsoft.com/office/drawing/2014/main" id="{C4B5FB60-BFFB-492C-7D15-05D9244462C1}"/>
                  </a:ext>
                </a:extLst>
              </p:cNvPr>
              <p:cNvSpPr/>
              <p:nvPr/>
            </p:nvSpPr>
            <p:spPr>
              <a:xfrm>
                <a:off x="2087674" y="2734681"/>
                <a:ext cx="18000" cy="50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9" name="Rectangle 638">
                <a:extLst>
                  <a:ext uri="{FF2B5EF4-FFF2-40B4-BE49-F238E27FC236}">
                    <a16:creationId xmlns:a16="http://schemas.microsoft.com/office/drawing/2014/main" id="{77948B12-B6FE-6B88-50EF-97CBC09DDB30}"/>
                  </a:ext>
                </a:extLst>
              </p:cNvPr>
              <p:cNvSpPr/>
              <p:nvPr/>
            </p:nvSpPr>
            <p:spPr>
              <a:xfrm>
                <a:off x="2111882" y="2734681"/>
                <a:ext cx="18000" cy="50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0" name="Rectangle 639">
                <a:extLst>
                  <a:ext uri="{FF2B5EF4-FFF2-40B4-BE49-F238E27FC236}">
                    <a16:creationId xmlns:a16="http://schemas.microsoft.com/office/drawing/2014/main" id="{FE21BBD3-87F5-FD6F-4211-5A796DE85769}"/>
                  </a:ext>
                </a:extLst>
              </p:cNvPr>
              <p:cNvSpPr/>
              <p:nvPr/>
            </p:nvSpPr>
            <p:spPr>
              <a:xfrm>
                <a:off x="2136090" y="2734681"/>
                <a:ext cx="18000" cy="51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1" name="Rectangle 640">
                <a:extLst>
                  <a:ext uri="{FF2B5EF4-FFF2-40B4-BE49-F238E27FC236}">
                    <a16:creationId xmlns:a16="http://schemas.microsoft.com/office/drawing/2014/main" id="{A377A6EC-54B7-6C49-1F01-D9D6FA29420A}"/>
                  </a:ext>
                </a:extLst>
              </p:cNvPr>
              <p:cNvSpPr/>
              <p:nvPr/>
            </p:nvSpPr>
            <p:spPr>
              <a:xfrm>
                <a:off x="2160298" y="2734681"/>
                <a:ext cx="18000" cy="54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2" name="Rectangle 641">
                <a:extLst>
                  <a:ext uri="{FF2B5EF4-FFF2-40B4-BE49-F238E27FC236}">
                    <a16:creationId xmlns:a16="http://schemas.microsoft.com/office/drawing/2014/main" id="{16D4E312-21F0-C8F0-B273-76815AD31B8B}"/>
                  </a:ext>
                </a:extLst>
              </p:cNvPr>
              <p:cNvSpPr/>
              <p:nvPr/>
            </p:nvSpPr>
            <p:spPr>
              <a:xfrm>
                <a:off x="2184506" y="2734681"/>
                <a:ext cx="18000" cy="54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3" name="Rectangle 642">
                <a:extLst>
                  <a:ext uri="{FF2B5EF4-FFF2-40B4-BE49-F238E27FC236}">
                    <a16:creationId xmlns:a16="http://schemas.microsoft.com/office/drawing/2014/main" id="{31B17189-FF6A-D298-25A6-A96C99659D30}"/>
                  </a:ext>
                </a:extLst>
              </p:cNvPr>
              <p:cNvSpPr/>
              <p:nvPr/>
            </p:nvSpPr>
            <p:spPr>
              <a:xfrm>
                <a:off x="2208714" y="2734681"/>
                <a:ext cx="18000" cy="55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4" name="Rectangle 643">
                <a:extLst>
                  <a:ext uri="{FF2B5EF4-FFF2-40B4-BE49-F238E27FC236}">
                    <a16:creationId xmlns:a16="http://schemas.microsoft.com/office/drawing/2014/main" id="{5B6F5F97-A896-8546-8419-13410CDD8E23}"/>
                  </a:ext>
                </a:extLst>
              </p:cNvPr>
              <p:cNvSpPr/>
              <p:nvPr/>
            </p:nvSpPr>
            <p:spPr>
              <a:xfrm>
                <a:off x="2232922" y="2734681"/>
                <a:ext cx="18000" cy="55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5" name="Rectangle 644">
                <a:extLst>
                  <a:ext uri="{FF2B5EF4-FFF2-40B4-BE49-F238E27FC236}">
                    <a16:creationId xmlns:a16="http://schemas.microsoft.com/office/drawing/2014/main" id="{3ABC8EF7-82B4-8287-6719-A45C29E5C044}"/>
                  </a:ext>
                </a:extLst>
              </p:cNvPr>
              <p:cNvSpPr/>
              <p:nvPr/>
            </p:nvSpPr>
            <p:spPr>
              <a:xfrm>
                <a:off x="2257130" y="2734681"/>
                <a:ext cx="18000" cy="565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6" name="Rectangle 645">
                <a:extLst>
                  <a:ext uri="{FF2B5EF4-FFF2-40B4-BE49-F238E27FC236}">
                    <a16:creationId xmlns:a16="http://schemas.microsoft.com/office/drawing/2014/main" id="{8B4A12C2-3693-71D1-8177-006819C3EBD1}"/>
                  </a:ext>
                </a:extLst>
              </p:cNvPr>
              <p:cNvSpPr/>
              <p:nvPr/>
            </p:nvSpPr>
            <p:spPr>
              <a:xfrm>
                <a:off x="2281338" y="2734681"/>
                <a:ext cx="18000" cy="565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7" name="Rectangle 646">
                <a:extLst>
                  <a:ext uri="{FF2B5EF4-FFF2-40B4-BE49-F238E27FC236}">
                    <a16:creationId xmlns:a16="http://schemas.microsoft.com/office/drawing/2014/main" id="{BC98B616-8850-DE8A-C070-FB32EFEFF9BA}"/>
                  </a:ext>
                </a:extLst>
              </p:cNvPr>
              <p:cNvSpPr/>
              <p:nvPr/>
            </p:nvSpPr>
            <p:spPr>
              <a:xfrm>
                <a:off x="2305546" y="2734681"/>
                <a:ext cx="18000" cy="568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8" name="Rectangle 647">
                <a:extLst>
                  <a:ext uri="{FF2B5EF4-FFF2-40B4-BE49-F238E27FC236}">
                    <a16:creationId xmlns:a16="http://schemas.microsoft.com/office/drawing/2014/main" id="{AEF48265-2767-31BA-8BE7-C6E258EC4CE3}"/>
                  </a:ext>
                </a:extLst>
              </p:cNvPr>
              <p:cNvSpPr/>
              <p:nvPr/>
            </p:nvSpPr>
            <p:spPr>
              <a:xfrm>
                <a:off x="2329754" y="2734681"/>
                <a:ext cx="18000" cy="568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9" name="Rectangle 648">
                <a:extLst>
                  <a:ext uri="{FF2B5EF4-FFF2-40B4-BE49-F238E27FC236}">
                    <a16:creationId xmlns:a16="http://schemas.microsoft.com/office/drawing/2014/main" id="{CFA74513-92D8-8BAF-D19D-BFFB93ED473F}"/>
                  </a:ext>
                </a:extLst>
              </p:cNvPr>
              <p:cNvSpPr/>
              <p:nvPr/>
            </p:nvSpPr>
            <p:spPr>
              <a:xfrm>
                <a:off x="2353962" y="2734681"/>
                <a:ext cx="18000" cy="572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0" name="Rectangle 649">
                <a:extLst>
                  <a:ext uri="{FF2B5EF4-FFF2-40B4-BE49-F238E27FC236}">
                    <a16:creationId xmlns:a16="http://schemas.microsoft.com/office/drawing/2014/main" id="{D3400112-EF6C-785A-569E-7A923992031C}"/>
                  </a:ext>
                </a:extLst>
              </p:cNvPr>
              <p:cNvSpPr/>
              <p:nvPr/>
            </p:nvSpPr>
            <p:spPr>
              <a:xfrm>
                <a:off x="2378170" y="2734681"/>
                <a:ext cx="18000" cy="572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1" name="Rectangle 650">
                <a:extLst>
                  <a:ext uri="{FF2B5EF4-FFF2-40B4-BE49-F238E27FC236}">
                    <a16:creationId xmlns:a16="http://schemas.microsoft.com/office/drawing/2014/main" id="{3975CFA7-257E-9B34-DDC1-5713A10C777E}"/>
                  </a:ext>
                </a:extLst>
              </p:cNvPr>
              <p:cNvSpPr/>
              <p:nvPr/>
            </p:nvSpPr>
            <p:spPr>
              <a:xfrm>
                <a:off x="2402378" y="2734681"/>
                <a:ext cx="18000" cy="58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2" name="Rectangle 651">
                <a:extLst>
                  <a:ext uri="{FF2B5EF4-FFF2-40B4-BE49-F238E27FC236}">
                    <a16:creationId xmlns:a16="http://schemas.microsoft.com/office/drawing/2014/main" id="{23CCEA90-8DCE-D4F1-1A9A-F3F95DFA1511}"/>
                  </a:ext>
                </a:extLst>
              </p:cNvPr>
              <p:cNvSpPr/>
              <p:nvPr/>
            </p:nvSpPr>
            <p:spPr>
              <a:xfrm>
                <a:off x="2426586" y="2734681"/>
                <a:ext cx="18000" cy="59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3" name="Rectangle 652">
                <a:extLst>
                  <a:ext uri="{FF2B5EF4-FFF2-40B4-BE49-F238E27FC236}">
                    <a16:creationId xmlns:a16="http://schemas.microsoft.com/office/drawing/2014/main" id="{A94E5C94-48ED-48BB-9665-7FA4F71FB9E2}"/>
                  </a:ext>
                </a:extLst>
              </p:cNvPr>
              <p:cNvSpPr/>
              <p:nvPr/>
            </p:nvSpPr>
            <p:spPr>
              <a:xfrm>
                <a:off x="2450794" y="2734681"/>
                <a:ext cx="18000" cy="604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4" name="Rectangle 653">
                <a:extLst>
                  <a:ext uri="{FF2B5EF4-FFF2-40B4-BE49-F238E27FC236}">
                    <a16:creationId xmlns:a16="http://schemas.microsoft.com/office/drawing/2014/main" id="{32262EFF-8461-B880-C644-3836457981A0}"/>
                  </a:ext>
                </a:extLst>
              </p:cNvPr>
              <p:cNvSpPr/>
              <p:nvPr/>
            </p:nvSpPr>
            <p:spPr>
              <a:xfrm>
                <a:off x="2475002" y="2734681"/>
                <a:ext cx="18000" cy="61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5" name="Rectangle 654">
                <a:extLst>
                  <a:ext uri="{FF2B5EF4-FFF2-40B4-BE49-F238E27FC236}">
                    <a16:creationId xmlns:a16="http://schemas.microsoft.com/office/drawing/2014/main" id="{6C5FC89D-1ED0-D6E9-D40E-AA7726BE2B29}"/>
                  </a:ext>
                </a:extLst>
              </p:cNvPr>
              <p:cNvSpPr/>
              <p:nvPr/>
            </p:nvSpPr>
            <p:spPr>
              <a:xfrm>
                <a:off x="2499210" y="2734681"/>
                <a:ext cx="18000" cy="61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6" name="Rectangle 655">
                <a:extLst>
                  <a:ext uri="{FF2B5EF4-FFF2-40B4-BE49-F238E27FC236}">
                    <a16:creationId xmlns:a16="http://schemas.microsoft.com/office/drawing/2014/main" id="{1A409BCD-214A-F250-CA01-EA2B59B5AD81}"/>
                  </a:ext>
                </a:extLst>
              </p:cNvPr>
              <p:cNvSpPr/>
              <p:nvPr/>
            </p:nvSpPr>
            <p:spPr>
              <a:xfrm>
                <a:off x="2523418" y="2734681"/>
                <a:ext cx="18000" cy="61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7" name="Rectangle 656">
                <a:extLst>
                  <a:ext uri="{FF2B5EF4-FFF2-40B4-BE49-F238E27FC236}">
                    <a16:creationId xmlns:a16="http://schemas.microsoft.com/office/drawing/2014/main" id="{92C33807-1A8A-637B-9218-ABB5907D6976}"/>
                  </a:ext>
                </a:extLst>
              </p:cNvPr>
              <p:cNvSpPr/>
              <p:nvPr/>
            </p:nvSpPr>
            <p:spPr>
              <a:xfrm>
                <a:off x="2547626" y="2734681"/>
                <a:ext cx="18000" cy="633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8" name="Rectangle 657">
                <a:extLst>
                  <a:ext uri="{FF2B5EF4-FFF2-40B4-BE49-F238E27FC236}">
                    <a16:creationId xmlns:a16="http://schemas.microsoft.com/office/drawing/2014/main" id="{A2324A06-7B23-23B6-1AB3-D17B8EC1F5A5}"/>
                  </a:ext>
                </a:extLst>
              </p:cNvPr>
              <p:cNvSpPr/>
              <p:nvPr/>
            </p:nvSpPr>
            <p:spPr>
              <a:xfrm>
                <a:off x="2571834" y="2734681"/>
                <a:ext cx="18000" cy="63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9" name="Rectangle 658">
                <a:extLst>
                  <a:ext uri="{FF2B5EF4-FFF2-40B4-BE49-F238E27FC236}">
                    <a16:creationId xmlns:a16="http://schemas.microsoft.com/office/drawing/2014/main" id="{5A8454BA-B19C-B2A9-76D9-90961896F95F}"/>
                  </a:ext>
                </a:extLst>
              </p:cNvPr>
              <p:cNvSpPr/>
              <p:nvPr/>
            </p:nvSpPr>
            <p:spPr>
              <a:xfrm>
                <a:off x="2596042" y="2734681"/>
                <a:ext cx="18000" cy="63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0" name="Rectangle 659">
                <a:extLst>
                  <a:ext uri="{FF2B5EF4-FFF2-40B4-BE49-F238E27FC236}">
                    <a16:creationId xmlns:a16="http://schemas.microsoft.com/office/drawing/2014/main" id="{839A8FFA-31F0-08E8-CCAA-07113FD61ACD}"/>
                  </a:ext>
                </a:extLst>
              </p:cNvPr>
              <p:cNvSpPr/>
              <p:nvPr/>
            </p:nvSpPr>
            <p:spPr>
              <a:xfrm>
                <a:off x="2620250" y="2734681"/>
                <a:ext cx="18000" cy="63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1" name="Rectangle 660">
                <a:extLst>
                  <a:ext uri="{FF2B5EF4-FFF2-40B4-BE49-F238E27FC236}">
                    <a16:creationId xmlns:a16="http://schemas.microsoft.com/office/drawing/2014/main" id="{CD56E259-A230-D3E1-E330-83EDCBE6F6F7}"/>
                  </a:ext>
                </a:extLst>
              </p:cNvPr>
              <p:cNvSpPr/>
              <p:nvPr/>
            </p:nvSpPr>
            <p:spPr>
              <a:xfrm>
                <a:off x="2644458" y="2734681"/>
                <a:ext cx="18000" cy="64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2" name="Rectangle 661">
                <a:extLst>
                  <a:ext uri="{FF2B5EF4-FFF2-40B4-BE49-F238E27FC236}">
                    <a16:creationId xmlns:a16="http://schemas.microsoft.com/office/drawing/2014/main" id="{8A919CAE-9413-F596-A61B-4C393BD7B466}"/>
                  </a:ext>
                </a:extLst>
              </p:cNvPr>
              <p:cNvSpPr/>
              <p:nvPr/>
            </p:nvSpPr>
            <p:spPr>
              <a:xfrm>
                <a:off x="2668666" y="2734681"/>
                <a:ext cx="18000" cy="64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3" name="Rectangle 662">
                <a:extLst>
                  <a:ext uri="{FF2B5EF4-FFF2-40B4-BE49-F238E27FC236}">
                    <a16:creationId xmlns:a16="http://schemas.microsoft.com/office/drawing/2014/main" id="{3C182D32-4C7A-8D2E-196C-30FF27BF7F0F}"/>
                  </a:ext>
                </a:extLst>
              </p:cNvPr>
              <p:cNvSpPr/>
              <p:nvPr/>
            </p:nvSpPr>
            <p:spPr>
              <a:xfrm>
                <a:off x="2692874" y="2734681"/>
                <a:ext cx="18000" cy="651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4" name="Rectangle 663">
                <a:extLst>
                  <a:ext uri="{FF2B5EF4-FFF2-40B4-BE49-F238E27FC236}">
                    <a16:creationId xmlns:a16="http://schemas.microsoft.com/office/drawing/2014/main" id="{DDB254EB-B930-0FF3-471C-BE1BFE1AADC4}"/>
                  </a:ext>
                </a:extLst>
              </p:cNvPr>
              <p:cNvSpPr/>
              <p:nvPr/>
            </p:nvSpPr>
            <p:spPr>
              <a:xfrm>
                <a:off x="2717082" y="2734681"/>
                <a:ext cx="18000" cy="651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5" name="Rectangle 664">
                <a:extLst>
                  <a:ext uri="{FF2B5EF4-FFF2-40B4-BE49-F238E27FC236}">
                    <a16:creationId xmlns:a16="http://schemas.microsoft.com/office/drawing/2014/main" id="{ABB5D3EC-2146-3D2D-A8DF-46718D760F8F}"/>
                  </a:ext>
                </a:extLst>
              </p:cNvPr>
              <p:cNvSpPr/>
              <p:nvPr/>
            </p:nvSpPr>
            <p:spPr>
              <a:xfrm>
                <a:off x="2741290" y="2734681"/>
                <a:ext cx="18000" cy="666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6" name="Rectangle 665">
                <a:extLst>
                  <a:ext uri="{FF2B5EF4-FFF2-40B4-BE49-F238E27FC236}">
                    <a16:creationId xmlns:a16="http://schemas.microsoft.com/office/drawing/2014/main" id="{014724E3-C788-80DD-A99F-F45335ED821E}"/>
                  </a:ext>
                </a:extLst>
              </p:cNvPr>
              <p:cNvSpPr/>
              <p:nvPr/>
            </p:nvSpPr>
            <p:spPr>
              <a:xfrm>
                <a:off x="2765498" y="2734681"/>
                <a:ext cx="18000" cy="669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7" name="Rectangle 666">
                <a:extLst>
                  <a:ext uri="{FF2B5EF4-FFF2-40B4-BE49-F238E27FC236}">
                    <a16:creationId xmlns:a16="http://schemas.microsoft.com/office/drawing/2014/main" id="{CBD74E5D-9B2F-1519-2874-08CA37A91C5D}"/>
                  </a:ext>
                </a:extLst>
              </p:cNvPr>
              <p:cNvSpPr/>
              <p:nvPr/>
            </p:nvSpPr>
            <p:spPr>
              <a:xfrm>
                <a:off x="2789706" y="2734681"/>
                <a:ext cx="18000" cy="669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8" name="Rectangle 667">
                <a:extLst>
                  <a:ext uri="{FF2B5EF4-FFF2-40B4-BE49-F238E27FC236}">
                    <a16:creationId xmlns:a16="http://schemas.microsoft.com/office/drawing/2014/main" id="{B7F77F64-C7AB-EC7E-3E71-BCC97B862B46}"/>
                  </a:ext>
                </a:extLst>
              </p:cNvPr>
              <p:cNvSpPr/>
              <p:nvPr/>
            </p:nvSpPr>
            <p:spPr>
              <a:xfrm>
                <a:off x="2813914" y="2734681"/>
                <a:ext cx="18000" cy="673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9" name="Rectangle 668">
                <a:extLst>
                  <a:ext uri="{FF2B5EF4-FFF2-40B4-BE49-F238E27FC236}">
                    <a16:creationId xmlns:a16="http://schemas.microsoft.com/office/drawing/2014/main" id="{C8479911-E4D3-FBAD-8786-298E207C91E3}"/>
                  </a:ext>
                </a:extLst>
              </p:cNvPr>
              <p:cNvSpPr/>
              <p:nvPr/>
            </p:nvSpPr>
            <p:spPr>
              <a:xfrm>
                <a:off x="2838122" y="2734681"/>
                <a:ext cx="18000" cy="673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0" name="Rectangle 669">
                <a:extLst>
                  <a:ext uri="{FF2B5EF4-FFF2-40B4-BE49-F238E27FC236}">
                    <a16:creationId xmlns:a16="http://schemas.microsoft.com/office/drawing/2014/main" id="{36BC45BE-40CD-00FF-8992-D1A6537309DD}"/>
                  </a:ext>
                </a:extLst>
              </p:cNvPr>
              <p:cNvSpPr/>
              <p:nvPr/>
            </p:nvSpPr>
            <p:spPr>
              <a:xfrm>
                <a:off x="2862330" y="2734681"/>
                <a:ext cx="18000" cy="67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1" name="Rectangle 670">
                <a:extLst>
                  <a:ext uri="{FF2B5EF4-FFF2-40B4-BE49-F238E27FC236}">
                    <a16:creationId xmlns:a16="http://schemas.microsoft.com/office/drawing/2014/main" id="{1AB4837C-A747-78EE-6F63-59943902BAAA}"/>
                  </a:ext>
                </a:extLst>
              </p:cNvPr>
              <p:cNvSpPr/>
              <p:nvPr/>
            </p:nvSpPr>
            <p:spPr>
              <a:xfrm>
                <a:off x="2886538" y="2734681"/>
                <a:ext cx="18000" cy="67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2" name="Rectangle 671">
                <a:extLst>
                  <a:ext uri="{FF2B5EF4-FFF2-40B4-BE49-F238E27FC236}">
                    <a16:creationId xmlns:a16="http://schemas.microsoft.com/office/drawing/2014/main" id="{AD37B161-4785-481F-49F8-0B4573117D0F}"/>
                  </a:ext>
                </a:extLst>
              </p:cNvPr>
              <p:cNvSpPr/>
              <p:nvPr/>
            </p:nvSpPr>
            <p:spPr>
              <a:xfrm>
                <a:off x="2910746" y="2734681"/>
                <a:ext cx="18000" cy="68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3" name="Rectangle 672">
                <a:extLst>
                  <a:ext uri="{FF2B5EF4-FFF2-40B4-BE49-F238E27FC236}">
                    <a16:creationId xmlns:a16="http://schemas.microsoft.com/office/drawing/2014/main" id="{989EB020-75A7-372D-3D5D-F14007DC450C}"/>
                  </a:ext>
                </a:extLst>
              </p:cNvPr>
              <p:cNvSpPr/>
              <p:nvPr/>
            </p:nvSpPr>
            <p:spPr>
              <a:xfrm>
                <a:off x="2934954" y="2734681"/>
                <a:ext cx="18000" cy="68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4" name="Rectangle 673">
                <a:extLst>
                  <a:ext uri="{FF2B5EF4-FFF2-40B4-BE49-F238E27FC236}">
                    <a16:creationId xmlns:a16="http://schemas.microsoft.com/office/drawing/2014/main" id="{60924FCA-3029-5AC7-AD23-D507746AF884}"/>
                  </a:ext>
                </a:extLst>
              </p:cNvPr>
              <p:cNvSpPr/>
              <p:nvPr/>
            </p:nvSpPr>
            <p:spPr>
              <a:xfrm>
                <a:off x="2959162" y="2734681"/>
                <a:ext cx="18000" cy="68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5" name="Rectangle 674">
                <a:extLst>
                  <a:ext uri="{FF2B5EF4-FFF2-40B4-BE49-F238E27FC236}">
                    <a16:creationId xmlns:a16="http://schemas.microsoft.com/office/drawing/2014/main" id="{569361D0-BF54-ED0B-C164-57C0F65C4FBF}"/>
                  </a:ext>
                </a:extLst>
              </p:cNvPr>
              <p:cNvSpPr/>
              <p:nvPr/>
            </p:nvSpPr>
            <p:spPr>
              <a:xfrm>
                <a:off x="2983370" y="2734681"/>
                <a:ext cx="18000" cy="687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6" name="Rectangle 675">
                <a:extLst>
                  <a:ext uri="{FF2B5EF4-FFF2-40B4-BE49-F238E27FC236}">
                    <a16:creationId xmlns:a16="http://schemas.microsoft.com/office/drawing/2014/main" id="{AF5949E9-36F9-2F9C-C984-879F55A83C42}"/>
                  </a:ext>
                </a:extLst>
              </p:cNvPr>
              <p:cNvSpPr/>
              <p:nvPr/>
            </p:nvSpPr>
            <p:spPr>
              <a:xfrm>
                <a:off x="3007578" y="2734681"/>
                <a:ext cx="18000" cy="694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7" name="Rectangle 676">
                <a:extLst>
                  <a:ext uri="{FF2B5EF4-FFF2-40B4-BE49-F238E27FC236}">
                    <a16:creationId xmlns:a16="http://schemas.microsoft.com/office/drawing/2014/main" id="{8EC7E502-FC01-E9F6-8F16-F9ACC4EAC65A}"/>
                  </a:ext>
                </a:extLst>
              </p:cNvPr>
              <p:cNvSpPr/>
              <p:nvPr/>
            </p:nvSpPr>
            <p:spPr>
              <a:xfrm>
                <a:off x="3031786" y="2734681"/>
                <a:ext cx="18000" cy="705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8" name="Rectangle 677">
                <a:extLst>
                  <a:ext uri="{FF2B5EF4-FFF2-40B4-BE49-F238E27FC236}">
                    <a16:creationId xmlns:a16="http://schemas.microsoft.com/office/drawing/2014/main" id="{00370D93-A2E0-A295-E727-C3CF2A15588D}"/>
                  </a:ext>
                </a:extLst>
              </p:cNvPr>
              <p:cNvSpPr/>
              <p:nvPr/>
            </p:nvSpPr>
            <p:spPr>
              <a:xfrm>
                <a:off x="3055994" y="2734681"/>
                <a:ext cx="18000" cy="712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9" name="Rectangle 678">
                <a:extLst>
                  <a:ext uri="{FF2B5EF4-FFF2-40B4-BE49-F238E27FC236}">
                    <a16:creationId xmlns:a16="http://schemas.microsoft.com/office/drawing/2014/main" id="{E7748A96-22FE-172F-83DC-BE8E48C37D18}"/>
                  </a:ext>
                </a:extLst>
              </p:cNvPr>
              <p:cNvSpPr/>
              <p:nvPr/>
            </p:nvSpPr>
            <p:spPr>
              <a:xfrm>
                <a:off x="3080202" y="2734681"/>
                <a:ext cx="18000" cy="716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0" name="Rectangle 679">
                <a:extLst>
                  <a:ext uri="{FF2B5EF4-FFF2-40B4-BE49-F238E27FC236}">
                    <a16:creationId xmlns:a16="http://schemas.microsoft.com/office/drawing/2014/main" id="{B8E1683C-AD76-E6D8-FBB2-C92417ADB4E5}"/>
                  </a:ext>
                </a:extLst>
              </p:cNvPr>
              <p:cNvSpPr/>
              <p:nvPr/>
            </p:nvSpPr>
            <p:spPr>
              <a:xfrm>
                <a:off x="3104410" y="2734681"/>
                <a:ext cx="18000" cy="73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1" name="Rectangle 680">
                <a:extLst>
                  <a:ext uri="{FF2B5EF4-FFF2-40B4-BE49-F238E27FC236}">
                    <a16:creationId xmlns:a16="http://schemas.microsoft.com/office/drawing/2014/main" id="{623E07C3-1FF8-F293-21C9-AD5259EEC905}"/>
                  </a:ext>
                </a:extLst>
              </p:cNvPr>
              <p:cNvSpPr/>
              <p:nvPr/>
            </p:nvSpPr>
            <p:spPr>
              <a:xfrm>
                <a:off x="3128618" y="2734681"/>
                <a:ext cx="18000" cy="73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2" name="Rectangle 681">
                <a:extLst>
                  <a:ext uri="{FF2B5EF4-FFF2-40B4-BE49-F238E27FC236}">
                    <a16:creationId xmlns:a16="http://schemas.microsoft.com/office/drawing/2014/main" id="{E44FF259-0C5E-873A-5499-B2CFEAA82F94}"/>
                  </a:ext>
                </a:extLst>
              </p:cNvPr>
              <p:cNvSpPr/>
              <p:nvPr/>
            </p:nvSpPr>
            <p:spPr>
              <a:xfrm>
                <a:off x="3152826" y="2734681"/>
                <a:ext cx="18000" cy="73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3" name="Rectangle 682">
                <a:extLst>
                  <a:ext uri="{FF2B5EF4-FFF2-40B4-BE49-F238E27FC236}">
                    <a16:creationId xmlns:a16="http://schemas.microsoft.com/office/drawing/2014/main" id="{076B3A42-2644-361C-3061-5CED3F4393C3}"/>
                  </a:ext>
                </a:extLst>
              </p:cNvPr>
              <p:cNvSpPr/>
              <p:nvPr/>
            </p:nvSpPr>
            <p:spPr>
              <a:xfrm>
                <a:off x="3177034" y="2734681"/>
                <a:ext cx="18000" cy="73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4" name="Rectangle 683">
                <a:extLst>
                  <a:ext uri="{FF2B5EF4-FFF2-40B4-BE49-F238E27FC236}">
                    <a16:creationId xmlns:a16="http://schemas.microsoft.com/office/drawing/2014/main" id="{902D84C5-9720-B8C7-5689-92F10BDCB263}"/>
                  </a:ext>
                </a:extLst>
              </p:cNvPr>
              <p:cNvSpPr/>
              <p:nvPr/>
            </p:nvSpPr>
            <p:spPr>
              <a:xfrm>
                <a:off x="3201242" y="2734681"/>
                <a:ext cx="18000" cy="745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5" name="Rectangle 684">
                <a:extLst>
                  <a:ext uri="{FF2B5EF4-FFF2-40B4-BE49-F238E27FC236}">
                    <a16:creationId xmlns:a16="http://schemas.microsoft.com/office/drawing/2014/main" id="{16D546A6-4B64-3A49-D912-21C3A7FD2CD7}"/>
                  </a:ext>
                </a:extLst>
              </p:cNvPr>
              <p:cNvSpPr/>
              <p:nvPr/>
            </p:nvSpPr>
            <p:spPr>
              <a:xfrm>
                <a:off x="3225450" y="2734681"/>
                <a:ext cx="18000" cy="745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6" name="Rectangle 685">
                <a:extLst>
                  <a:ext uri="{FF2B5EF4-FFF2-40B4-BE49-F238E27FC236}">
                    <a16:creationId xmlns:a16="http://schemas.microsoft.com/office/drawing/2014/main" id="{EDAA392A-BC77-D1DB-33E4-723C106B1D9F}"/>
                  </a:ext>
                </a:extLst>
              </p:cNvPr>
              <p:cNvSpPr/>
              <p:nvPr/>
            </p:nvSpPr>
            <p:spPr>
              <a:xfrm>
                <a:off x="3249658" y="2734681"/>
                <a:ext cx="18000" cy="756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7" name="Rectangle 686">
                <a:extLst>
                  <a:ext uri="{FF2B5EF4-FFF2-40B4-BE49-F238E27FC236}">
                    <a16:creationId xmlns:a16="http://schemas.microsoft.com/office/drawing/2014/main" id="{19D2E1ED-FD8D-93F6-D0E6-1A4B9C5E21FE}"/>
                  </a:ext>
                </a:extLst>
              </p:cNvPr>
              <p:cNvSpPr/>
              <p:nvPr/>
            </p:nvSpPr>
            <p:spPr>
              <a:xfrm>
                <a:off x="3273866" y="2734681"/>
                <a:ext cx="18000" cy="763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8" name="Rectangle 687">
                <a:extLst>
                  <a:ext uri="{FF2B5EF4-FFF2-40B4-BE49-F238E27FC236}">
                    <a16:creationId xmlns:a16="http://schemas.microsoft.com/office/drawing/2014/main" id="{A2B31B9F-6EC9-9EB4-7296-24361A3CAFDF}"/>
                  </a:ext>
                </a:extLst>
              </p:cNvPr>
              <p:cNvSpPr/>
              <p:nvPr/>
            </p:nvSpPr>
            <p:spPr>
              <a:xfrm>
                <a:off x="3298074" y="2734681"/>
                <a:ext cx="18000" cy="77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9" name="Rectangle 688">
                <a:extLst>
                  <a:ext uri="{FF2B5EF4-FFF2-40B4-BE49-F238E27FC236}">
                    <a16:creationId xmlns:a16="http://schemas.microsoft.com/office/drawing/2014/main" id="{DDEAEBA1-AFD5-E96D-35E9-97B556D7BBD1}"/>
                  </a:ext>
                </a:extLst>
              </p:cNvPr>
              <p:cNvSpPr/>
              <p:nvPr/>
            </p:nvSpPr>
            <p:spPr>
              <a:xfrm>
                <a:off x="3322282" y="2734681"/>
                <a:ext cx="18000" cy="78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0" name="Rectangle 689">
                <a:extLst>
                  <a:ext uri="{FF2B5EF4-FFF2-40B4-BE49-F238E27FC236}">
                    <a16:creationId xmlns:a16="http://schemas.microsoft.com/office/drawing/2014/main" id="{15B3192A-BE17-69AA-B931-6680B7D55BF8}"/>
                  </a:ext>
                </a:extLst>
              </p:cNvPr>
              <p:cNvSpPr/>
              <p:nvPr/>
            </p:nvSpPr>
            <p:spPr>
              <a:xfrm>
                <a:off x="3346490" y="2734681"/>
                <a:ext cx="18000" cy="784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1" name="Rectangle 690">
                <a:extLst>
                  <a:ext uri="{FF2B5EF4-FFF2-40B4-BE49-F238E27FC236}">
                    <a16:creationId xmlns:a16="http://schemas.microsoft.com/office/drawing/2014/main" id="{9745C7AF-5D9C-8521-C635-11EA07786528}"/>
                  </a:ext>
                </a:extLst>
              </p:cNvPr>
              <p:cNvSpPr/>
              <p:nvPr/>
            </p:nvSpPr>
            <p:spPr>
              <a:xfrm>
                <a:off x="3370698" y="2734681"/>
                <a:ext cx="18000" cy="784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2" name="Rectangle 691">
                <a:extLst>
                  <a:ext uri="{FF2B5EF4-FFF2-40B4-BE49-F238E27FC236}">
                    <a16:creationId xmlns:a16="http://schemas.microsoft.com/office/drawing/2014/main" id="{482BA0E5-3188-9513-0817-88DE522B7D18}"/>
                  </a:ext>
                </a:extLst>
              </p:cNvPr>
              <p:cNvSpPr/>
              <p:nvPr/>
            </p:nvSpPr>
            <p:spPr>
              <a:xfrm>
                <a:off x="3394906" y="2734681"/>
                <a:ext cx="18000" cy="784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3" name="Rectangle 692">
                <a:extLst>
                  <a:ext uri="{FF2B5EF4-FFF2-40B4-BE49-F238E27FC236}">
                    <a16:creationId xmlns:a16="http://schemas.microsoft.com/office/drawing/2014/main" id="{A44ADE46-5304-CE19-571E-1C6276D8F9CB}"/>
                  </a:ext>
                </a:extLst>
              </p:cNvPr>
              <p:cNvSpPr/>
              <p:nvPr/>
            </p:nvSpPr>
            <p:spPr>
              <a:xfrm>
                <a:off x="3419114" y="2734681"/>
                <a:ext cx="18000" cy="788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4" name="Rectangle 693">
                <a:extLst>
                  <a:ext uri="{FF2B5EF4-FFF2-40B4-BE49-F238E27FC236}">
                    <a16:creationId xmlns:a16="http://schemas.microsoft.com/office/drawing/2014/main" id="{263C1646-183E-E3BB-2E8B-01765CF77BC0}"/>
                  </a:ext>
                </a:extLst>
              </p:cNvPr>
              <p:cNvSpPr/>
              <p:nvPr/>
            </p:nvSpPr>
            <p:spPr>
              <a:xfrm>
                <a:off x="3443322" y="2734681"/>
                <a:ext cx="18000" cy="788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5" name="Rectangle 694">
                <a:extLst>
                  <a:ext uri="{FF2B5EF4-FFF2-40B4-BE49-F238E27FC236}">
                    <a16:creationId xmlns:a16="http://schemas.microsoft.com/office/drawing/2014/main" id="{DFBC70DA-D1AF-A9B9-6C20-FA910F681B13}"/>
                  </a:ext>
                </a:extLst>
              </p:cNvPr>
              <p:cNvSpPr/>
              <p:nvPr/>
            </p:nvSpPr>
            <p:spPr>
              <a:xfrm>
                <a:off x="3467530" y="2734681"/>
                <a:ext cx="18000" cy="806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6" name="Rectangle 695">
                <a:extLst>
                  <a:ext uri="{FF2B5EF4-FFF2-40B4-BE49-F238E27FC236}">
                    <a16:creationId xmlns:a16="http://schemas.microsoft.com/office/drawing/2014/main" id="{3D915313-D493-A241-14A8-5139ACB8FAC4}"/>
                  </a:ext>
                </a:extLst>
              </p:cNvPr>
              <p:cNvSpPr/>
              <p:nvPr/>
            </p:nvSpPr>
            <p:spPr>
              <a:xfrm>
                <a:off x="3491738" y="2734681"/>
                <a:ext cx="18000" cy="806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7" name="Rectangle 696">
                <a:extLst>
                  <a:ext uri="{FF2B5EF4-FFF2-40B4-BE49-F238E27FC236}">
                    <a16:creationId xmlns:a16="http://schemas.microsoft.com/office/drawing/2014/main" id="{CCA196B4-9945-6073-02BE-BD2CE351988A}"/>
                  </a:ext>
                </a:extLst>
              </p:cNvPr>
              <p:cNvSpPr/>
              <p:nvPr/>
            </p:nvSpPr>
            <p:spPr>
              <a:xfrm>
                <a:off x="3515946" y="2734681"/>
                <a:ext cx="18000" cy="81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8" name="Rectangle 697">
                <a:extLst>
                  <a:ext uri="{FF2B5EF4-FFF2-40B4-BE49-F238E27FC236}">
                    <a16:creationId xmlns:a16="http://schemas.microsoft.com/office/drawing/2014/main" id="{32A35594-0598-1F74-68B6-ABEDAA1FFD13}"/>
                  </a:ext>
                </a:extLst>
              </p:cNvPr>
              <p:cNvSpPr/>
              <p:nvPr/>
            </p:nvSpPr>
            <p:spPr>
              <a:xfrm>
                <a:off x="3540154" y="2734681"/>
                <a:ext cx="18000" cy="81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9" name="Rectangle 698">
                <a:extLst>
                  <a:ext uri="{FF2B5EF4-FFF2-40B4-BE49-F238E27FC236}">
                    <a16:creationId xmlns:a16="http://schemas.microsoft.com/office/drawing/2014/main" id="{303C93CC-A310-48FA-DB0A-5F76DC14F488}"/>
                  </a:ext>
                </a:extLst>
              </p:cNvPr>
              <p:cNvSpPr/>
              <p:nvPr/>
            </p:nvSpPr>
            <p:spPr>
              <a:xfrm>
                <a:off x="3564362" y="2734681"/>
                <a:ext cx="18000" cy="81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0" name="Rectangle 699">
                <a:extLst>
                  <a:ext uri="{FF2B5EF4-FFF2-40B4-BE49-F238E27FC236}">
                    <a16:creationId xmlns:a16="http://schemas.microsoft.com/office/drawing/2014/main" id="{C8D0207E-6FA0-ED58-93AA-F33E2DBFE2DC}"/>
                  </a:ext>
                </a:extLst>
              </p:cNvPr>
              <p:cNvSpPr/>
              <p:nvPr/>
            </p:nvSpPr>
            <p:spPr>
              <a:xfrm>
                <a:off x="3588570" y="2734681"/>
                <a:ext cx="18000" cy="81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1" name="Rectangle 700">
                <a:extLst>
                  <a:ext uri="{FF2B5EF4-FFF2-40B4-BE49-F238E27FC236}">
                    <a16:creationId xmlns:a16="http://schemas.microsoft.com/office/drawing/2014/main" id="{46F6A62C-F45F-405C-EA38-24BD320462A1}"/>
                  </a:ext>
                </a:extLst>
              </p:cNvPr>
              <p:cNvSpPr/>
              <p:nvPr/>
            </p:nvSpPr>
            <p:spPr>
              <a:xfrm>
                <a:off x="3612778" y="2734681"/>
                <a:ext cx="18000" cy="813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2" name="Rectangle 701">
                <a:extLst>
                  <a:ext uri="{FF2B5EF4-FFF2-40B4-BE49-F238E27FC236}">
                    <a16:creationId xmlns:a16="http://schemas.microsoft.com/office/drawing/2014/main" id="{7685DC0D-EAA5-175E-89F1-B007D51FF474}"/>
                  </a:ext>
                </a:extLst>
              </p:cNvPr>
              <p:cNvSpPr/>
              <p:nvPr/>
            </p:nvSpPr>
            <p:spPr>
              <a:xfrm>
                <a:off x="3636986" y="2734681"/>
                <a:ext cx="18000" cy="81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3" name="Rectangle 702">
                <a:extLst>
                  <a:ext uri="{FF2B5EF4-FFF2-40B4-BE49-F238E27FC236}">
                    <a16:creationId xmlns:a16="http://schemas.microsoft.com/office/drawing/2014/main" id="{B530B7B8-1E12-FB30-0145-91E3BBA82877}"/>
                  </a:ext>
                </a:extLst>
              </p:cNvPr>
              <p:cNvSpPr/>
              <p:nvPr/>
            </p:nvSpPr>
            <p:spPr>
              <a:xfrm>
                <a:off x="3661194" y="2734681"/>
                <a:ext cx="18000" cy="82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4" name="Rectangle 703">
                <a:extLst>
                  <a:ext uri="{FF2B5EF4-FFF2-40B4-BE49-F238E27FC236}">
                    <a16:creationId xmlns:a16="http://schemas.microsoft.com/office/drawing/2014/main" id="{AD638F97-7963-7F48-76AB-291EE6289BDE}"/>
                  </a:ext>
                </a:extLst>
              </p:cNvPr>
              <p:cNvSpPr/>
              <p:nvPr/>
            </p:nvSpPr>
            <p:spPr>
              <a:xfrm>
                <a:off x="3685402" y="2734681"/>
                <a:ext cx="18000" cy="82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5" name="Rectangle 704">
                <a:extLst>
                  <a:ext uri="{FF2B5EF4-FFF2-40B4-BE49-F238E27FC236}">
                    <a16:creationId xmlns:a16="http://schemas.microsoft.com/office/drawing/2014/main" id="{DB3E3466-E3DF-2EB5-B235-255A447A04A4}"/>
                  </a:ext>
                </a:extLst>
              </p:cNvPr>
              <p:cNvSpPr/>
              <p:nvPr/>
            </p:nvSpPr>
            <p:spPr>
              <a:xfrm>
                <a:off x="3709610" y="2734681"/>
                <a:ext cx="18000" cy="82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6" name="Rectangle 705">
                <a:extLst>
                  <a:ext uri="{FF2B5EF4-FFF2-40B4-BE49-F238E27FC236}">
                    <a16:creationId xmlns:a16="http://schemas.microsoft.com/office/drawing/2014/main" id="{AADE9A55-A486-5B57-F22E-021C19143BE6}"/>
                  </a:ext>
                </a:extLst>
              </p:cNvPr>
              <p:cNvSpPr/>
              <p:nvPr/>
            </p:nvSpPr>
            <p:spPr>
              <a:xfrm>
                <a:off x="3733818" y="2734681"/>
                <a:ext cx="18000" cy="82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7" name="Rectangle 706">
                <a:extLst>
                  <a:ext uri="{FF2B5EF4-FFF2-40B4-BE49-F238E27FC236}">
                    <a16:creationId xmlns:a16="http://schemas.microsoft.com/office/drawing/2014/main" id="{14E8CDD0-021C-BB3B-B238-0F418D265C94}"/>
                  </a:ext>
                </a:extLst>
              </p:cNvPr>
              <p:cNvSpPr/>
              <p:nvPr/>
            </p:nvSpPr>
            <p:spPr>
              <a:xfrm>
                <a:off x="3758026" y="2734681"/>
                <a:ext cx="18000" cy="82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8" name="Rectangle 707">
                <a:extLst>
                  <a:ext uri="{FF2B5EF4-FFF2-40B4-BE49-F238E27FC236}">
                    <a16:creationId xmlns:a16="http://schemas.microsoft.com/office/drawing/2014/main" id="{CDC6BD3E-06D3-4C2F-DA44-8B85E8542B29}"/>
                  </a:ext>
                </a:extLst>
              </p:cNvPr>
              <p:cNvSpPr/>
              <p:nvPr/>
            </p:nvSpPr>
            <p:spPr>
              <a:xfrm>
                <a:off x="3782234" y="2734681"/>
                <a:ext cx="18000" cy="82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9" name="Rectangle 708">
                <a:extLst>
                  <a:ext uri="{FF2B5EF4-FFF2-40B4-BE49-F238E27FC236}">
                    <a16:creationId xmlns:a16="http://schemas.microsoft.com/office/drawing/2014/main" id="{E9EED7D8-673D-E0B8-B0B8-DDEC869AA884}"/>
                  </a:ext>
                </a:extLst>
              </p:cNvPr>
              <p:cNvSpPr/>
              <p:nvPr/>
            </p:nvSpPr>
            <p:spPr>
              <a:xfrm>
                <a:off x="3806442" y="2734681"/>
                <a:ext cx="18000" cy="831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0" name="Rectangle 709">
                <a:extLst>
                  <a:ext uri="{FF2B5EF4-FFF2-40B4-BE49-F238E27FC236}">
                    <a16:creationId xmlns:a16="http://schemas.microsoft.com/office/drawing/2014/main" id="{FA157E94-A36E-64C1-42CB-1571B885BD42}"/>
                  </a:ext>
                </a:extLst>
              </p:cNvPr>
              <p:cNvSpPr/>
              <p:nvPr/>
            </p:nvSpPr>
            <p:spPr>
              <a:xfrm>
                <a:off x="3830650" y="2734681"/>
                <a:ext cx="18000" cy="838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1" name="Rectangle 710">
                <a:extLst>
                  <a:ext uri="{FF2B5EF4-FFF2-40B4-BE49-F238E27FC236}">
                    <a16:creationId xmlns:a16="http://schemas.microsoft.com/office/drawing/2014/main" id="{C8C8EE7A-DA22-E680-7408-3DA79E54DCC3}"/>
                  </a:ext>
                </a:extLst>
              </p:cNvPr>
              <p:cNvSpPr/>
              <p:nvPr/>
            </p:nvSpPr>
            <p:spPr>
              <a:xfrm>
                <a:off x="3854858" y="2734681"/>
                <a:ext cx="18000" cy="838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2" name="Rectangle 711">
                <a:extLst>
                  <a:ext uri="{FF2B5EF4-FFF2-40B4-BE49-F238E27FC236}">
                    <a16:creationId xmlns:a16="http://schemas.microsoft.com/office/drawing/2014/main" id="{9713F653-3584-2747-14D3-BFC1D18F3446}"/>
                  </a:ext>
                </a:extLst>
              </p:cNvPr>
              <p:cNvSpPr/>
              <p:nvPr/>
            </p:nvSpPr>
            <p:spPr>
              <a:xfrm>
                <a:off x="3879066" y="2734681"/>
                <a:ext cx="18000" cy="838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3" name="Rectangle 712">
                <a:extLst>
                  <a:ext uri="{FF2B5EF4-FFF2-40B4-BE49-F238E27FC236}">
                    <a16:creationId xmlns:a16="http://schemas.microsoft.com/office/drawing/2014/main" id="{EDEF38F1-146B-E3C2-8179-24B76E30C737}"/>
                  </a:ext>
                </a:extLst>
              </p:cNvPr>
              <p:cNvSpPr/>
              <p:nvPr/>
            </p:nvSpPr>
            <p:spPr>
              <a:xfrm>
                <a:off x="3903274" y="2734681"/>
                <a:ext cx="18000" cy="842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4" name="Rectangle 713">
                <a:extLst>
                  <a:ext uri="{FF2B5EF4-FFF2-40B4-BE49-F238E27FC236}">
                    <a16:creationId xmlns:a16="http://schemas.microsoft.com/office/drawing/2014/main" id="{7155AC23-59CA-D3DD-AEE9-76BF6C359B00}"/>
                  </a:ext>
                </a:extLst>
              </p:cNvPr>
              <p:cNvSpPr/>
              <p:nvPr/>
            </p:nvSpPr>
            <p:spPr>
              <a:xfrm>
                <a:off x="3927482" y="2734681"/>
                <a:ext cx="18000" cy="849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5" name="Rectangle 714">
                <a:extLst>
                  <a:ext uri="{FF2B5EF4-FFF2-40B4-BE49-F238E27FC236}">
                    <a16:creationId xmlns:a16="http://schemas.microsoft.com/office/drawing/2014/main" id="{B8FFB2F6-90E9-F797-CF09-D84A3085183A}"/>
                  </a:ext>
                </a:extLst>
              </p:cNvPr>
              <p:cNvSpPr/>
              <p:nvPr/>
            </p:nvSpPr>
            <p:spPr>
              <a:xfrm>
                <a:off x="3951690" y="2734681"/>
                <a:ext cx="18000" cy="85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6" name="Rectangle 715">
                <a:extLst>
                  <a:ext uri="{FF2B5EF4-FFF2-40B4-BE49-F238E27FC236}">
                    <a16:creationId xmlns:a16="http://schemas.microsoft.com/office/drawing/2014/main" id="{A5D1B647-8699-D4DD-9913-2A5ABE63A373}"/>
                  </a:ext>
                </a:extLst>
              </p:cNvPr>
              <p:cNvSpPr/>
              <p:nvPr/>
            </p:nvSpPr>
            <p:spPr>
              <a:xfrm>
                <a:off x="3975898" y="2734681"/>
                <a:ext cx="18000" cy="85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7" name="Rectangle 716">
                <a:extLst>
                  <a:ext uri="{FF2B5EF4-FFF2-40B4-BE49-F238E27FC236}">
                    <a16:creationId xmlns:a16="http://schemas.microsoft.com/office/drawing/2014/main" id="{F0026671-1973-A708-C2BD-B25E20CC5B25}"/>
                  </a:ext>
                </a:extLst>
              </p:cNvPr>
              <p:cNvSpPr/>
              <p:nvPr/>
            </p:nvSpPr>
            <p:spPr>
              <a:xfrm>
                <a:off x="4000106" y="2734681"/>
                <a:ext cx="18000" cy="85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8" name="Rectangle 717">
                <a:extLst>
                  <a:ext uri="{FF2B5EF4-FFF2-40B4-BE49-F238E27FC236}">
                    <a16:creationId xmlns:a16="http://schemas.microsoft.com/office/drawing/2014/main" id="{2DC4CCE4-ECC4-B7A5-7F1E-493145BDFE65}"/>
                  </a:ext>
                </a:extLst>
              </p:cNvPr>
              <p:cNvSpPr/>
              <p:nvPr/>
            </p:nvSpPr>
            <p:spPr>
              <a:xfrm>
                <a:off x="4024314" y="2734681"/>
                <a:ext cx="18000" cy="86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9" name="Rectangle 718">
                <a:extLst>
                  <a:ext uri="{FF2B5EF4-FFF2-40B4-BE49-F238E27FC236}">
                    <a16:creationId xmlns:a16="http://schemas.microsoft.com/office/drawing/2014/main" id="{E1DEB07A-3018-03F2-2BFB-CCF147995725}"/>
                  </a:ext>
                </a:extLst>
              </p:cNvPr>
              <p:cNvSpPr/>
              <p:nvPr/>
            </p:nvSpPr>
            <p:spPr>
              <a:xfrm>
                <a:off x="4048522" y="2734681"/>
                <a:ext cx="18000" cy="86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0" name="Rectangle 719">
                <a:extLst>
                  <a:ext uri="{FF2B5EF4-FFF2-40B4-BE49-F238E27FC236}">
                    <a16:creationId xmlns:a16="http://schemas.microsoft.com/office/drawing/2014/main" id="{D20FF4BB-DBB1-E95C-3FA6-62A49E339928}"/>
                  </a:ext>
                </a:extLst>
              </p:cNvPr>
              <p:cNvSpPr/>
              <p:nvPr/>
            </p:nvSpPr>
            <p:spPr>
              <a:xfrm>
                <a:off x="4072730" y="2734681"/>
                <a:ext cx="18000" cy="86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1" name="Rectangle 720">
                <a:extLst>
                  <a:ext uri="{FF2B5EF4-FFF2-40B4-BE49-F238E27FC236}">
                    <a16:creationId xmlns:a16="http://schemas.microsoft.com/office/drawing/2014/main" id="{4B5DC134-F23A-7594-C87B-0C9ACCA7F7BB}"/>
                  </a:ext>
                </a:extLst>
              </p:cNvPr>
              <p:cNvSpPr/>
              <p:nvPr/>
            </p:nvSpPr>
            <p:spPr>
              <a:xfrm>
                <a:off x="4096938" y="2734681"/>
                <a:ext cx="18000" cy="860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2" name="Rectangle 721">
                <a:extLst>
                  <a:ext uri="{FF2B5EF4-FFF2-40B4-BE49-F238E27FC236}">
                    <a16:creationId xmlns:a16="http://schemas.microsoft.com/office/drawing/2014/main" id="{9C8ABA08-A642-1FBD-865F-070230DE213A}"/>
                  </a:ext>
                </a:extLst>
              </p:cNvPr>
              <p:cNvSpPr/>
              <p:nvPr/>
            </p:nvSpPr>
            <p:spPr>
              <a:xfrm>
                <a:off x="4121146" y="2734681"/>
                <a:ext cx="18000" cy="86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3" name="Rectangle 722">
                <a:extLst>
                  <a:ext uri="{FF2B5EF4-FFF2-40B4-BE49-F238E27FC236}">
                    <a16:creationId xmlns:a16="http://schemas.microsoft.com/office/drawing/2014/main" id="{61A7DED3-4B8C-BC39-B72E-1D7804D95817}"/>
                  </a:ext>
                </a:extLst>
              </p:cNvPr>
              <p:cNvSpPr/>
              <p:nvPr/>
            </p:nvSpPr>
            <p:spPr>
              <a:xfrm>
                <a:off x="4145354" y="2734681"/>
                <a:ext cx="18000" cy="86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4" name="Rectangle 723">
                <a:extLst>
                  <a:ext uri="{FF2B5EF4-FFF2-40B4-BE49-F238E27FC236}">
                    <a16:creationId xmlns:a16="http://schemas.microsoft.com/office/drawing/2014/main" id="{5C5EAED7-101D-B7AD-6B6B-A35FA372D36F}"/>
                  </a:ext>
                </a:extLst>
              </p:cNvPr>
              <p:cNvSpPr/>
              <p:nvPr/>
            </p:nvSpPr>
            <p:spPr>
              <a:xfrm>
                <a:off x="4169562" y="2734681"/>
                <a:ext cx="18000" cy="86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5" name="Rectangle 724">
                <a:extLst>
                  <a:ext uri="{FF2B5EF4-FFF2-40B4-BE49-F238E27FC236}">
                    <a16:creationId xmlns:a16="http://schemas.microsoft.com/office/drawing/2014/main" id="{E06D95FE-3FE0-6CCA-F7FC-5E40DF362D90}"/>
                  </a:ext>
                </a:extLst>
              </p:cNvPr>
              <p:cNvSpPr/>
              <p:nvPr/>
            </p:nvSpPr>
            <p:spPr>
              <a:xfrm>
                <a:off x="4193770" y="2734681"/>
                <a:ext cx="18000" cy="867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6" name="Rectangle 725">
                <a:extLst>
                  <a:ext uri="{FF2B5EF4-FFF2-40B4-BE49-F238E27FC236}">
                    <a16:creationId xmlns:a16="http://schemas.microsoft.com/office/drawing/2014/main" id="{EC7F1D02-8114-EBAA-B2D3-5AC239C3143E}"/>
                  </a:ext>
                </a:extLst>
              </p:cNvPr>
              <p:cNvSpPr/>
              <p:nvPr/>
            </p:nvSpPr>
            <p:spPr>
              <a:xfrm>
                <a:off x="4217978" y="2734681"/>
                <a:ext cx="18000" cy="867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7" name="Rectangle 726">
                <a:extLst>
                  <a:ext uri="{FF2B5EF4-FFF2-40B4-BE49-F238E27FC236}">
                    <a16:creationId xmlns:a16="http://schemas.microsoft.com/office/drawing/2014/main" id="{5D8C2932-A0DB-32AB-A33B-4B825E69278A}"/>
                  </a:ext>
                </a:extLst>
              </p:cNvPr>
              <p:cNvSpPr/>
              <p:nvPr/>
            </p:nvSpPr>
            <p:spPr>
              <a:xfrm>
                <a:off x="4242186" y="2734681"/>
                <a:ext cx="18000" cy="867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8" name="Rectangle 727">
                <a:extLst>
                  <a:ext uri="{FF2B5EF4-FFF2-40B4-BE49-F238E27FC236}">
                    <a16:creationId xmlns:a16="http://schemas.microsoft.com/office/drawing/2014/main" id="{35B05C7B-56D9-175B-F1B8-D59D224FF502}"/>
                  </a:ext>
                </a:extLst>
              </p:cNvPr>
              <p:cNvSpPr/>
              <p:nvPr/>
            </p:nvSpPr>
            <p:spPr>
              <a:xfrm>
                <a:off x="4266394" y="2734681"/>
                <a:ext cx="18000" cy="867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9" name="Rectangle 728">
                <a:extLst>
                  <a:ext uri="{FF2B5EF4-FFF2-40B4-BE49-F238E27FC236}">
                    <a16:creationId xmlns:a16="http://schemas.microsoft.com/office/drawing/2014/main" id="{620D2417-2F35-4AE1-9CFF-58ADE9CECBDE}"/>
                  </a:ext>
                </a:extLst>
              </p:cNvPr>
              <p:cNvSpPr/>
              <p:nvPr/>
            </p:nvSpPr>
            <p:spPr>
              <a:xfrm>
                <a:off x="4290602" y="2734681"/>
                <a:ext cx="18000" cy="87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0" name="Rectangle 729">
                <a:extLst>
                  <a:ext uri="{FF2B5EF4-FFF2-40B4-BE49-F238E27FC236}">
                    <a16:creationId xmlns:a16="http://schemas.microsoft.com/office/drawing/2014/main" id="{3EB1BE45-66FD-14AC-7B30-F01D6A988168}"/>
                  </a:ext>
                </a:extLst>
              </p:cNvPr>
              <p:cNvSpPr/>
              <p:nvPr/>
            </p:nvSpPr>
            <p:spPr>
              <a:xfrm>
                <a:off x="4314810" y="2734681"/>
                <a:ext cx="18000" cy="87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1" name="Rectangle 730">
                <a:extLst>
                  <a:ext uri="{FF2B5EF4-FFF2-40B4-BE49-F238E27FC236}">
                    <a16:creationId xmlns:a16="http://schemas.microsoft.com/office/drawing/2014/main" id="{ABE8202C-17DD-25CC-442F-C9283D5C8F08}"/>
                  </a:ext>
                </a:extLst>
              </p:cNvPr>
              <p:cNvSpPr/>
              <p:nvPr/>
            </p:nvSpPr>
            <p:spPr>
              <a:xfrm>
                <a:off x="4339018" y="2734681"/>
                <a:ext cx="18000" cy="878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2" name="Rectangle 731">
                <a:extLst>
                  <a:ext uri="{FF2B5EF4-FFF2-40B4-BE49-F238E27FC236}">
                    <a16:creationId xmlns:a16="http://schemas.microsoft.com/office/drawing/2014/main" id="{79C651E2-36AE-1A3D-1FFB-CFAD68DA4650}"/>
                  </a:ext>
                </a:extLst>
              </p:cNvPr>
              <p:cNvSpPr/>
              <p:nvPr/>
            </p:nvSpPr>
            <p:spPr>
              <a:xfrm>
                <a:off x="4363226" y="2734681"/>
                <a:ext cx="18000" cy="878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3" name="Rectangle 732">
                <a:extLst>
                  <a:ext uri="{FF2B5EF4-FFF2-40B4-BE49-F238E27FC236}">
                    <a16:creationId xmlns:a16="http://schemas.microsoft.com/office/drawing/2014/main" id="{8F8723A6-56D1-187F-7E48-E80A1D3B4AB0}"/>
                  </a:ext>
                </a:extLst>
              </p:cNvPr>
              <p:cNvSpPr/>
              <p:nvPr/>
            </p:nvSpPr>
            <p:spPr>
              <a:xfrm>
                <a:off x="4387434" y="2734681"/>
                <a:ext cx="18000" cy="878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4" name="Rectangle 733">
                <a:extLst>
                  <a:ext uri="{FF2B5EF4-FFF2-40B4-BE49-F238E27FC236}">
                    <a16:creationId xmlns:a16="http://schemas.microsoft.com/office/drawing/2014/main" id="{4365B53D-1133-D86F-44AD-6D0FC3A00154}"/>
                  </a:ext>
                </a:extLst>
              </p:cNvPr>
              <p:cNvSpPr/>
              <p:nvPr/>
            </p:nvSpPr>
            <p:spPr>
              <a:xfrm>
                <a:off x="4411642" y="2734681"/>
                <a:ext cx="18000" cy="88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5" name="Rectangle 734">
                <a:extLst>
                  <a:ext uri="{FF2B5EF4-FFF2-40B4-BE49-F238E27FC236}">
                    <a16:creationId xmlns:a16="http://schemas.microsoft.com/office/drawing/2014/main" id="{9429AE33-8938-F5BE-33C7-F1F4EEFC9C15}"/>
                  </a:ext>
                </a:extLst>
              </p:cNvPr>
              <p:cNvSpPr/>
              <p:nvPr/>
            </p:nvSpPr>
            <p:spPr>
              <a:xfrm>
                <a:off x="4435850" y="2734681"/>
                <a:ext cx="18000" cy="88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6" name="Rectangle 735">
                <a:extLst>
                  <a:ext uri="{FF2B5EF4-FFF2-40B4-BE49-F238E27FC236}">
                    <a16:creationId xmlns:a16="http://schemas.microsoft.com/office/drawing/2014/main" id="{7ABCD1CF-2F2C-D26D-D66F-0A03030F5E06}"/>
                  </a:ext>
                </a:extLst>
              </p:cNvPr>
              <p:cNvSpPr/>
              <p:nvPr/>
            </p:nvSpPr>
            <p:spPr>
              <a:xfrm>
                <a:off x="4460058" y="2734681"/>
                <a:ext cx="18000" cy="88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7" name="Rectangle 736">
                <a:extLst>
                  <a:ext uri="{FF2B5EF4-FFF2-40B4-BE49-F238E27FC236}">
                    <a16:creationId xmlns:a16="http://schemas.microsoft.com/office/drawing/2014/main" id="{D0406BDD-BAF4-7139-8801-C55BA4711657}"/>
                  </a:ext>
                </a:extLst>
              </p:cNvPr>
              <p:cNvSpPr/>
              <p:nvPr/>
            </p:nvSpPr>
            <p:spPr>
              <a:xfrm>
                <a:off x="4484266" y="2734681"/>
                <a:ext cx="18000" cy="892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8" name="Rectangle 737">
                <a:extLst>
                  <a:ext uri="{FF2B5EF4-FFF2-40B4-BE49-F238E27FC236}">
                    <a16:creationId xmlns:a16="http://schemas.microsoft.com/office/drawing/2014/main" id="{7E218FFF-F8B4-0C28-71EB-392F8C38659B}"/>
                  </a:ext>
                </a:extLst>
              </p:cNvPr>
              <p:cNvSpPr/>
              <p:nvPr/>
            </p:nvSpPr>
            <p:spPr>
              <a:xfrm>
                <a:off x="4508474" y="2734681"/>
                <a:ext cx="18000" cy="892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9" name="Rectangle 738">
                <a:extLst>
                  <a:ext uri="{FF2B5EF4-FFF2-40B4-BE49-F238E27FC236}">
                    <a16:creationId xmlns:a16="http://schemas.microsoft.com/office/drawing/2014/main" id="{C5B4F037-0093-1732-AFFE-2EAF7B434540}"/>
                  </a:ext>
                </a:extLst>
              </p:cNvPr>
              <p:cNvSpPr/>
              <p:nvPr/>
            </p:nvSpPr>
            <p:spPr>
              <a:xfrm>
                <a:off x="4532682" y="2734681"/>
                <a:ext cx="18000" cy="892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0" name="Rectangle 739">
                <a:extLst>
                  <a:ext uri="{FF2B5EF4-FFF2-40B4-BE49-F238E27FC236}">
                    <a16:creationId xmlns:a16="http://schemas.microsoft.com/office/drawing/2014/main" id="{B3C1C8F6-2233-C829-2329-DE55192C0892}"/>
                  </a:ext>
                </a:extLst>
              </p:cNvPr>
              <p:cNvSpPr/>
              <p:nvPr/>
            </p:nvSpPr>
            <p:spPr>
              <a:xfrm>
                <a:off x="4556890" y="2734681"/>
                <a:ext cx="18000" cy="900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1" name="Rectangle 740">
                <a:extLst>
                  <a:ext uri="{FF2B5EF4-FFF2-40B4-BE49-F238E27FC236}">
                    <a16:creationId xmlns:a16="http://schemas.microsoft.com/office/drawing/2014/main" id="{988B1B2B-2A93-FD02-080C-4988AA0A60D9}"/>
                  </a:ext>
                </a:extLst>
              </p:cNvPr>
              <p:cNvSpPr/>
              <p:nvPr/>
            </p:nvSpPr>
            <p:spPr>
              <a:xfrm>
                <a:off x="4581098" y="2734681"/>
                <a:ext cx="18000" cy="90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2" name="Rectangle 741">
                <a:extLst>
                  <a:ext uri="{FF2B5EF4-FFF2-40B4-BE49-F238E27FC236}">
                    <a16:creationId xmlns:a16="http://schemas.microsoft.com/office/drawing/2014/main" id="{78B222AF-BFFE-6A6D-2927-60A833FB6A7F}"/>
                  </a:ext>
                </a:extLst>
              </p:cNvPr>
              <p:cNvSpPr/>
              <p:nvPr/>
            </p:nvSpPr>
            <p:spPr>
              <a:xfrm>
                <a:off x="4605306" y="2734681"/>
                <a:ext cx="18000" cy="90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3" name="Rectangle 742">
                <a:extLst>
                  <a:ext uri="{FF2B5EF4-FFF2-40B4-BE49-F238E27FC236}">
                    <a16:creationId xmlns:a16="http://schemas.microsoft.com/office/drawing/2014/main" id="{85E98634-3C20-CF09-5083-0FF7E9A02B39}"/>
                  </a:ext>
                </a:extLst>
              </p:cNvPr>
              <p:cNvSpPr/>
              <p:nvPr/>
            </p:nvSpPr>
            <p:spPr>
              <a:xfrm>
                <a:off x="4629514" y="2734681"/>
                <a:ext cx="18000" cy="91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4" name="Rectangle 743">
                <a:extLst>
                  <a:ext uri="{FF2B5EF4-FFF2-40B4-BE49-F238E27FC236}">
                    <a16:creationId xmlns:a16="http://schemas.microsoft.com/office/drawing/2014/main" id="{236DAE2B-DBE6-26A2-57CE-3BBA2CAA94A8}"/>
                  </a:ext>
                </a:extLst>
              </p:cNvPr>
              <p:cNvSpPr/>
              <p:nvPr/>
            </p:nvSpPr>
            <p:spPr>
              <a:xfrm>
                <a:off x="4653722" y="2734681"/>
                <a:ext cx="18000" cy="91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5" name="Rectangle 744">
                <a:extLst>
                  <a:ext uri="{FF2B5EF4-FFF2-40B4-BE49-F238E27FC236}">
                    <a16:creationId xmlns:a16="http://schemas.microsoft.com/office/drawing/2014/main" id="{7D3CEE70-ED8F-5DC9-B00C-6E7FB297BBDD}"/>
                  </a:ext>
                </a:extLst>
              </p:cNvPr>
              <p:cNvSpPr/>
              <p:nvPr/>
            </p:nvSpPr>
            <p:spPr>
              <a:xfrm>
                <a:off x="4677930" y="2734681"/>
                <a:ext cx="18000" cy="91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6" name="Rectangle 745">
                <a:extLst>
                  <a:ext uri="{FF2B5EF4-FFF2-40B4-BE49-F238E27FC236}">
                    <a16:creationId xmlns:a16="http://schemas.microsoft.com/office/drawing/2014/main" id="{9DBE5E65-BAFA-C633-9E63-09A798D8B547}"/>
                  </a:ext>
                </a:extLst>
              </p:cNvPr>
              <p:cNvSpPr/>
              <p:nvPr/>
            </p:nvSpPr>
            <p:spPr>
              <a:xfrm>
                <a:off x="4702138" y="2734681"/>
                <a:ext cx="18000" cy="91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7" name="Rectangle 746">
                <a:extLst>
                  <a:ext uri="{FF2B5EF4-FFF2-40B4-BE49-F238E27FC236}">
                    <a16:creationId xmlns:a16="http://schemas.microsoft.com/office/drawing/2014/main" id="{1CCCF6F3-D37D-97F0-112F-4D37870791F3}"/>
                  </a:ext>
                </a:extLst>
              </p:cNvPr>
              <p:cNvSpPr/>
              <p:nvPr/>
            </p:nvSpPr>
            <p:spPr>
              <a:xfrm>
                <a:off x="4726346" y="2734681"/>
                <a:ext cx="18000" cy="921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8" name="Rectangle 747">
                <a:extLst>
                  <a:ext uri="{FF2B5EF4-FFF2-40B4-BE49-F238E27FC236}">
                    <a16:creationId xmlns:a16="http://schemas.microsoft.com/office/drawing/2014/main" id="{4E49B0DA-DCE4-9D50-60B0-9DAB8163D66E}"/>
                  </a:ext>
                </a:extLst>
              </p:cNvPr>
              <p:cNvSpPr/>
              <p:nvPr/>
            </p:nvSpPr>
            <p:spPr>
              <a:xfrm>
                <a:off x="4750554" y="2734681"/>
                <a:ext cx="18000" cy="921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9" name="Rectangle 748">
                <a:extLst>
                  <a:ext uri="{FF2B5EF4-FFF2-40B4-BE49-F238E27FC236}">
                    <a16:creationId xmlns:a16="http://schemas.microsoft.com/office/drawing/2014/main" id="{76EA86D9-20BD-2D5F-A6F9-EBD206E5F475}"/>
                  </a:ext>
                </a:extLst>
              </p:cNvPr>
              <p:cNvSpPr/>
              <p:nvPr/>
            </p:nvSpPr>
            <p:spPr>
              <a:xfrm>
                <a:off x="4774762" y="2734681"/>
                <a:ext cx="18000" cy="925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0" name="Rectangle 749">
                <a:extLst>
                  <a:ext uri="{FF2B5EF4-FFF2-40B4-BE49-F238E27FC236}">
                    <a16:creationId xmlns:a16="http://schemas.microsoft.com/office/drawing/2014/main" id="{AB03AB9C-B312-893A-2204-8E873CFC6AA7}"/>
                  </a:ext>
                </a:extLst>
              </p:cNvPr>
              <p:cNvSpPr/>
              <p:nvPr/>
            </p:nvSpPr>
            <p:spPr>
              <a:xfrm>
                <a:off x="4798970" y="2734681"/>
                <a:ext cx="18000" cy="943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1" name="Rectangle 750">
                <a:extLst>
                  <a:ext uri="{FF2B5EF4-FFF2-40B4-BE49-F238E27FC236}">
                    <a16:creationId xmlns:a16="http://schemas.microsoft.com/office/drawing/2014/main" id="{7A07AFE4-0A9A-4F04-61A5-39F5276C58F1}"/>
                  </a:ext>
                </a:extLst>
              </p:cNvPr>
              <p:cNvSpPr/>
              <p:nvPr/>
            </p:nvSpPr>
            <p:spPr>
              <a:xfrm>
                <a:off x="4823178" y="2734681"/>
                <a:ext cx="18000" cy="946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2" name="Rectangle 751">
                <a:extLst>
                  <a:ext uri="{FF2B5EF4-FFF2-40B4-BE49-F238E27FC236}">
                    <a16:creationId xmlns:a16="http://schemas.microsoft.com/office/drawing/2014/main" id="{7A42EBA4-4382-3081-92A5-EB8366F108A2}"/>
                  </a:ext>
                </a:extLst>
              </p:cNvPr>
              <p:cNvSpPr/>
              <p:nvPr/>
            </p:nvSpPr>
            <p:spPr>
              <a:xfrm>
                <a:off x="4847386" y="2734681"/>
                <a:ext cx="18000" cy="95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3" name="Rectangle 752">
                <a:extLst>
                  <a:ext uri="{FF2B5EF4-FFF2-40B4-BE49-F238E27FC236}">
                    <a16:creationId xmlns:a16="http://schemas.microsoft.com/office/drawing/2014/main" id="{1253AD4B-CC96-40BD-6CC9-53305805B789}"/>
                  </a:ext>
                </a:extLst>
              </p:cNvPr>
              <p:cNvSpPr/>
              <p:nvPr/>
            </p:nvSpPr>
            <p:spPr>
              <a:xfrm>
                <a:off x="4871594" y="2734681"/>
                <a:ext cx="18000" cy="954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4" name="Rectangle 753">
                <a:extLst>
                  <a:ext uri="{FF2B5EF4-FFF2-40B4-BE49-F238E27FC236}">
                    <a16:creationId xmlns:a16="http://schemas.microsoft.com/office/drawing/2014/main" id="{FA26197E-7B2E-8AA3-D6B3-67912E55470E}"/>
                  </a:ext>
                </a:extLst>
              </p:cNvPr>
              <p:cNvSpPr/>
              <p:nvPr/>
            </p:nvSpPr>
            <p:spPr>
              <a:xfrm>
                <a:off x="4895802" y="2734681"/>
                <a:ext cx="18000" cy="96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5" name="Rectangle 754">
                <a:extLst>
                  <a:ext uri="{FF2B5EF4-FFF2-40B4-BE49-F238E27FC236}">
                    <a16:creationId xmlns:a16="http://schemas.microsoft.com/office/drawing/2014/main" id="{F5921E7F-CE56-A53D-821F-5C4C63507EB8}"/>
                  </a:ext>
                </a:extLst>
              </p:cNvPr>
              <p:cNvSpPr/>
              <p:nvPr/>
            </p:nvSpPr>
            <p:spPr>
              <a:xfrm>
                <a:off x="4920010" y="2734681"/>
                <a:ext cx="18000" cy="96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6" name="Rectangle 755">
                <a:extLst>
                  <a:ext uri="{FF2B5EF4-FFF2-40B4-BE49-F238E27FC236}">
                    <a16:creationId xmlns:a16="http://schemas.microsoft.com/office/drawing/2014/main" id="{159086FD-250D-011B-B5A5-2125D1FB1A72}"/>
                  </a:ext>
                </a:extLst>
              </p:cNvPr>
              <p:cNvSpPr/>
              <p:nvPr/>
            </p:nvSpPr>
            <p:spPr>
              <a:xfrm>
                <a:off x="4944218" y="2734681"/>
                <a:ext cx="18000" cy="97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7" name="Rectangle 756">
                <a:extLst>
                  <a:ext uri="{FF2B5EF4-FFF2-40B4-BE49-F238E27FC236}">
                    <a16:creationId xmlns:a16="http://schemas.microsoft.com/office/drawing/2014/main" id="{888B37F7-A5FA-9916-1710-6144AC3BA005}"/>
                  </a:ext>
                </a:extLst>
              </p:cNvPr>
              <p:cNvSpPr/>
              <p:nvPr/>
            </p:nvSpPr>
            <p:spPr>
              <a:xfrm>
                <a:off x="4968426" y="2734681"/>
                <a:ext cx="18000" cy="97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8" name="Rectangle 757">
                <a:extLst>
                  <a:ext uri="{FF2B5EF4-FFF2-40B4-BE49-F238E27FC236}">
                    <a16:creationId xmlns:a16="http://schemas.microsoft.com/office/drawing/2014/main" id="{2C2680AC-76D8-4BFA-700D-33ACE7E277CB}"/>
                  </a:ext>
                </a:extLst>
              </p:cNvPr>
              <p:cNvSpPr/>
              <p:nvPr/>
            </p:nvSpPr>
            <p:spPr>
              <a:xfrm>
                <a:off x="4992634" y="2734681"/>
                <a:ext cx="18000" cy="982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9" name="Rectangle 758">
                <a:extLst>
                  <a:ext uri="{FF2B5EF4-FFF2-40B4-BE49-F238E27FC236}">
                    <a16:creationId xmlns:a16="http://schemas.microsoft.com/office/drawing/2014/main" id="{A8BE2FA7-9E9D-8316-4A0B-241CDD8B7920}"/>
                  </a:ext>
                </a:extLst>
              </p:cNvPr>
              <p:cNvSpPr/>
              <p:nvPr/>
            </p:nvSpPr>
            <p:spPr>
              <a:xfrm>
                <a:off x="5016842" y="2734681"/>
                <a:ext cx="18000" cy="986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0" name="Rectangle 759">
                <a:extLst>
                  <a:ext uri="{FF2B5EF4-FFF2-40B4-BE49-F238E27FC236}">
                    <a16:creationId xmlns:a16="http://schemas.microsoft.com/office/drawing/2014/main" id="{5B7063BC-A897-4FF3-25C0-D91E12D94E80}"/>
                  </a:ext>
                </a:extLst>
              </p:cNvPr>
              <p:cNvSpPr/>
              <p:nvPr/>
            </p:nvSpPr>
            <p:spPr>
              <a:xfrm>
                <a:off x="5041050" y="2734681"/>
                <a:ext cx="18000" cy="986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1" name="Rectangle 760">
                <a:extLst>
                  <a:ext uri="{FF2B5EF4-FFF2-40B4-BE49-F238E27FC236}">
                    <a16:creationId xmlns:a16="http://schemas.microsoft.com/office/drawing/2014/main" id="{83B5AA7C-5EA7-CCE3-E14D-F83AF50CEB03}"/>
                  </a:ext>
                </a:extLst>
              </p:cNvPr>
              <p:cNvSpPr/>
              <p:nvPr/>
            </p:nvSpPr>
            <p:spPr>
              <a:xfrm>
                <a:off x="5065258" y="2734681"/>
                <a:ext cx="18000" cy="993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2" name="Rectangle 761">
                <a:extLst>
                  <a:ext uri="{FF2B5EF4-FFF2-40B4-BE49-F238E27FC236}">
                    <a16:creationId xmlns:a16="http://schemas.microsoft.com/office/drawing/2014/main" id="{B0D31D47-1272-9C86-9774-961FD44D3ED0}"/>
                  </a:ext>
                </a:extLst>
              </p:cNvPr>
              <p:cNvSpPr/>
              <p:nvPr/>
            </p:nvSpPr>
            <p:spPr>
              <a:xfrm>
                <a:off x="5089466" y="2734681"/>
                <a:ext cx="18000" cy="100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3" name="Rectangle 762">
                <a:extLst>
                  <a:ext uri="{FF2B5EF4-FFF2-40B4-BE49-F238E27FC236}">
                    <a16:creationId xmlns:a16="http://schemas.microsoft.com/office/drawing/2014/main" id="{A06E29B4-FA3E-2188-DCD0-A8F1A524680B}"/>
                  </a:ext>
                </a:extLst>
              </p:cNvPr>
              <p:cNvSpPr/>
              <p:nvPr/>
            </p:nvSpPr>
            <p:spPr>
              <a:xfrm>
                <a:off x="5113674" y="2734681"/>
                <a:ext cx="18000" cy="100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4" name="Rectangle 763">
                <a:extLst>
                  <a:ext uri="{FF2B5EF4-FFF2-40B4-BE49-F238E27FC236}">
                    <a16:creationId xmlns:a16="http://schemas.microsoft.com/office/drawing/2014/main" id="{6B1D00B9-F994-B163-D624-232ECE5EA2E2}"/>
                  </a:ext>
                </a:extLst>
              </p:cNvPr>
              <p:cNvSpPr/>
              <p:nvPr/>
            </p:nvSpPr>
            <p:spPr>
              <a:xfrm>
                <a:off x="5137882" y="2734681"/>
                <a:ext cx="18000" cy="1004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5" name="Rectangle 764">
                <a:extLst>
                  <a:ext uri="{FF2B5EF4-FFF2-40B4-BE49-F238E27FC236}">
                    <a16:creationId xmlns:a16="http://schemas.microsoft.com/office/drawing/2014/main" id="{22B1AE1B-6A90-C7B9-ED65-27DFDD1DF752}"/>
                  </a:ext>
                </a:extLst>
              </p:cNvPr>
              <p:cNvSpPr/>
              <p:nvPr/>
            </p:nvSpPr>
            <p:spPr>
              <a:xfrm>
                <a:off x="5162090" y="2734681"/>
                <a:ext cx="18000" cy="1015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6" name="Rectangle 765">
                <a:extLst>
                  <a:ext uri="{FF2B5EF4-FFF2-40B4-BE49-F238E27FC236}">
                    <a16:creationId xmlns:a16="http://schemas.microsoft.com/office/drawing/2014/main" id="{74223B75-A889-5DB4-E5A2-2ADC6F020D65}"/>
                  </a:ext>
                </a:extLst>
              </p:cNvPr>
              <p:cNvSpPr/>
              <p:nvPr/>
            </p:nvSpPr>
            <p:spPr>
              <a:xfrm>
                <a:off x="5186298" y="2734681"/>
                <a:ext cx="18000" cy="1022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7" name="Rectangle 766">
                <a:extLst>
                  <a:ext uri="{FF2B5EF4-FFF2-40B4-BE49-F238E27FC236}">
                    <a16:creationId xmlns:a16="http://schemas.microsoft.com/office/drawing/2014/main" id="{8AE4B51F-78EC-D63C-1A25-4ECE68B3CBAC}"/>
                  </a:ext>
                </a:extLst>
              </p:cNvPr>
              <p:cNvSpPr/>
              <p:nvPr/>
            </p:nvSpPr>
            <p:spPr>
              <a:xfrm>
                <a:off x="5210506" y="2734681"/>
                <a:ext cx="18000" cy="10224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8" name="Rectangle 767">
                <a:extLst>
                  <a:ext uri="{FF2B5EF4-FFF2-40B4-BE49-F238E27FC236}">
                    <a16:creationId xmlns:a16="http://schemas.microsoft.com/office/drawing/2014/main" id="{767E2B8B-94B7-F7BB-F54F-902E9994CBE4}"/>
                  </a:ext>
                </a:extLst>
              </p:cNvPr>
              <p:cNvSpPr/>
              <p:nvPr/>
            </p:nvSpPr>
            <p:spPr>
              <a:xfrm>
                <a:off x="5234714" y="2734681"/>
                <a:ext cx="18000" cy="10296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9" name="Rectangle 768">
                <a:extLst>
                  <a:ext uri="{FF2B5EF4-FFF2-40B4-BE49-F238E27FC236}">
                    <a16:creationId xmlns:a16="http://schemas.microsoft.com/office/drawing/2014/main" id="{CAA586C9-82BD-7DD3-88D9-F297CEB20B43}"/>
                  </a:ext>
                </a:extLst>
              </p:cNvPr>
              <p:cNvSpPr/>
              <p:nvPr/>
            </p:nvSpPr>
            <p:spPr>
              <a:xfrm>
                <a:off x="5258922" y="2734681"/>
                <a:ext cx="18000" cy="1051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0" name="Rectangle 769">
                <a:extLst>
                  <a:ext uri="{FF2B5EF4-FFF2-40B4-BE49-F238E27FC236}">
                    <a16:creationId xmlns:a16="http://schemas.microsoft.com/office/drawing/2014/main" id="{6CA35D5E-6BF8-8DAB-C277-240E20D2C480}"/>
                  </a:ext>
                </a:extLst>
              </p:cNvPr>
              <p:cNvSpPr/>
              <p:nvPr/>
            </p:nvSpPr>
            <p:spPr>
              <a:xfrm>
                <a:off x="5283130" y="2734681"/>
                <a:ext cx="18000" cy="106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1" name="Rectangle 770">
                <a:extLst>
                  <a:ext uri="{FF2B5EF4-FFF2-40B4-BE49-F238E27FC236}">
                    <a16:creationId xmlns:a16="http://schemas.microsoft.com/office/drawing/2014/main" id="{B7F75159-DB28-6664-8781-4C3F07C1F80F}"/>
                  </a:ext>
                </a:extLst>
              </p:cNvPr>
              <p:cNvSpPr/>
              <p:nvPr/>
            </p:nvSpPr>
            <p:spPr>
              <a:xfrm>
                <a:off x="5307338" y="2734681"/>
                <a:ext cx="18000" cy="106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2" name="Rectangle 771">
                <a:extLst>
                  <a:ext uri="{FF2B5EF4-FFF2-40B4-BE49-F238E27FC236}">
                    <a16:creationId xmlns:a16="http://schemas.microsoft.com/office/drawing/2014/main" id="{66AA8BE5-37EC-1428-3D50-9FD95B0A603B}"/>
                  </a:ext>
                </a:extLst>
              </p:cNvPr>
              <p:cNvSpPr/>
              <p:nvPr/>
            </p:nvSpPr>
            <p:spPr>
              <a:xfrm>
                <a:off x="5331546" y="2734681"/>
                <a:ext cx="18000" cy="106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3" name="Rectangle 772">
                <a:extLst>
                  <a:ext uri="{FF2B5EF4-FFF2-40B4-BE49-F238E27FC236}">
                    <a16:creationId xmlns:a16="http://schemas.microsoft.com/office/drawing/2014/main" id="{651408EA-1386-7161-950E-C3BF89B1B6F1}"/>
                  </a:ext>
                </a:extLst>
              </p:cNvPr>
              <p:cNvSpPr/>
              <p:nvPr/>
            </p:nvSpPr>
            <p:spPr>
              <a:xfrm>
                <a:off x="5355754" y="2734681"/>
                <a:ext cx="18000" cy="1069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4" name="Rectangle 773">
                <a:extLst>
                  <a:ext uri="{FF2B5EF4-FFF2-40B4-BE49-F238E27FC236}">
                    <a16:creationId xmlns:a16="http://schemas.microsoft.com/office/drawing/2014/main" id="{B9E23F94-1AFE-25C7-6594-64F9537BFD08}"/>
                  </a:ext>
                </a:extLst>
              </p:cNvPr>
              <p:cNvSpPr/>
              <p:nvPr/>
            </p:nvSpPr>
            <p:spPr>
              <a:xfrm>
                <a:off x="5379962" y="2734681"/>
                <a:ext cx="18000" cy="109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5" name="Rectangle 774">
                <a:extLst>
                  <a:ext uri="{FF2B5EF4-FFF2-40B4-BE49-F238E27FC236}">
                    <a16:creationId xmlns:a16="http://schemas.microsoft.com/office/drawing/2014/main" id="{69D13059-A319-A29D-AE8E-7CEC332F044D}"/>
                  </a:ext>
                </a:extLst>
              </p:cNvPr>
              <p:cNvSpPr/>
              <p:nvPr/>
            </p:nvSpPr>
            <p:spPr>
              <a:xfrm>
                <a:off x="5404170" y="2734681"/>
                <a:ext cx="18000" cy="10908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6" name="Rectangle 775">
                <a:extLst>
                  <a:ext uri="{FF2B5EF4-FFF2-40B4-BE49-F238E27FC236}">
                    <a16:creationId xmlns:a16="http://schemas.microsoft.com/office/drawing/2014/main" id="{C1E335BE-A55C-66EC-301F-757AE94722EB}"/>
                  </a:ext>
                </a:extLst>
              </p:cNvPr>
              <p:cNvSpPr/>
              <p:nvPr/>
            </p:nvSpPr>
            <p:spPr>
              <a:xfrm>
                <a:off x="5428378" y="2734681"/>
                <a:ext cx="18000" cy="109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7" name="Rectangle 776">
                <a:extLst>
                  <a:ext uri="{FF2B5EF4-FFF2-40B4-BE49-F238E27FC236}">
                    <a16:creationId xmlns:a16="http://schemas.microsoft.com/office/drawing/2014/main" id="{7A532590-5D98-40B5-7CFF-875CF3593E0B}"/>
                  </a:ext>
                </a:extLst>
              </p:cNvPr>
              <p:cNvSpPr/>
              <p:nvPr/>
            </p:nvSpPr>
            <p:spPr>
              <a:xfrm>
                <a:off x="5452586" y="2734681"/>
                <a:ext cx="18000" cy="1098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8" name="Rectangle 777">
                <a:extLst>
                  <a:ext uri="{FF2B5EF4-FFF2-40B4-BE49-F238E27FC236}">
                    <a16:creationId xmlns:a16="http://schemas.microsoft.com/office/drawing/2014/main" id="{09EA7E8E-1FEC-3687-150D-E1442B82CFC5}"/>
                  </a:ext>
                </a:extLst>
              </p:cNvPr>
              <p:cNvSpPr/>
              <p:nvPr/>
            </p:nvSpPr>
            <p:spPr>
              <a:xfrm>
                <a:off x="5476742" y="2734681"/>
                <a:ext cx="18000" cy="11772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9" name="Rectangle 778">
                <a:extLst>
                  <a:ext uri="{FF2B5EF4-FFF2-40B4-BE49-F238E27FC236}">
                    <a16:creationId xmlns:a16="http://schemas.microsoft.com/office/drawing/2014/main" id="{4A5A781C-98AF-8ECF-FDD0-FACE7099109B}"/>
                  </a:ext>
                </a:extLst>
              </p:cNvPr>
              <p:cNvSpPr/>
              <p:nvPr/>
            </p:nvSpPr>
            <p:spPr>
              <a:xfrm rot="10800000">
                <a:off x="1265393" y="2657111"/>
                <a:ext cx="18000" cy="72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80" name="Rectangle 779">
                <a:extLst>
                  <a:ext uri="{FF2B5EF4-FFF2-40B4-BE49-F238E27FC236}">
                    <a16:creationId xmlns:a16="http://schemas.microsoft.com/office/drawing/2014/main" id="{72C3AE53-5519-45B0-1818-7B531930DC79}"/>
                  </a:ext>
                </a:extLst>
              </p:cNvPr>
              <p:cNvSpPr/>
              <p:nvPr/>
            </p:nvSpPr>
            <p:spPr>
              <a:xfrm rot="10800000">
                <a:off x="1291831" y="2693111"/>
                <a:ext cx="18000" cy="36000"/>
              </a:xfrm>
              <a:prstGeom prst="rect">
                <a:avLst/>
              </a:prstGeom>
              <a:solidFill>
                <a:srgbClr val="0070C0"/>
              </a:solidFill>
              <a:ln w="6350" cap="flat" cmpd="sng" algn="ctr">
                <a:solidFill>
                  <a:srgbClr val="004D8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nvGrpSpPr>
            <p:cNvPr id="372" name="Group 371">
              <a:extLst>
                <a:ext uri="{FF2B5EF4-FFF2-40B4-BE49-F238E27FC236}">
                  <a16:creationId xmlns:a16="http://schemas.microsoft.com/office/drawing/2014/main" id="{F87A63F4-717B-EE1A-2EB5-222DF992830C}"/>
                </a:ext>
              </a:extLst>
            </p:cNvPr>
            <p:cNvGrpSpPr/>
            <p:nvPr/>
          </p:nvGrpSpPr>
          <p:grpSpPr>
            <a:xfrm>
              <a:off x="6918683" y="1909830"/>
              <a:ext cx="4038567" cy="2362655"/>
              <a:chOff x="7030783" y="1172266"/>
              <a:chExt cx="4250390" cy="2726478"/>
            </a:xfrm>
            <a:solidFill>
              <a:schemeClr val="accent4">
                <a:lumMod val="60000"/>
                <a:lumOff val="40000"/>
              </a:schemeClr>
            </a:solidFill>
          </p:grpSpPr>
          <p:sp>
            <p:nvSpPr>
              <p:cNvPr id="508" name="Rectangle 507">
                <a:extLst>
                  <a:ext uri="{FF2B5EF4-FFF2-40B4-BE49-F238E27FC236}">
                    <a16:creationId xmlns:a16="http://schemas.microsoft.com/office/drawing/2014/main" id="{2CD6C036-65AC-2589-DEB9-502C16390C8B}"/>
                  </a:ext>
                </a:extLst>
              </p:cNvPr>
              <p:cNvSpPr/>
              <p:nvPr/>
            </p:nvSpPr>
            <p:spPr>
              <a:xfrm rot="10800000">
                <a:off x="7030783" y="1172266"/>
                <a:ext cx="32882" cy="8136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9" name="Rectangle 508">
                <a:extLst>
                  <a:ext uri="{FF2B5EF4-FFF2-40B4-BE49-F238E27FC236}">
                    <a16:creationId xmlns:a16="http://schemas.microsoft.com/office/drawing/2014/main" id="{D0FF3CE4-D856-BB37-A2EA-0BC3D6902D3A}"/>
                  </a:ext>
                </a:extLst>
              </p:cNvPr>
              <p:cNvSpPr/>
              <p:nvPr/>
            </p:nvSpPr>
            <p:spPr>
              <a:xfrm rot="10800000">
                <a:off x="7071336" y="1284291"/>
                <a:ext cx="32882" cy="69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0" name="Rectangle 509">
                <a:extLst>
                  <a:ext uri="{FF2B5EF4-FFF2-40B4-BE49-F238E27FC236}">
                    <a16:creationId xmlns:a16="http://schemas.microsoft.com/office/drawing/2014/main" id="{EB7277EA-1500-A3B3-21F4-A2255AEBAD61}"/>
                  </a:ext>
                </a:extLst>
              </p:cNvPr>
              <p:cNvSpPr/>
              <p:nvPr/>
            </p:nvSpPr>
            <p:spPr>
              <a:xfrm>
                <a:off x="7111889" y="1990744"/>
                <a:ext cx="32882" cy="11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1" name="Rectangle 510">
                <a:extLst>
                  <a:ext uri="{FF2B5EF4-FFF2-40B4-BE49-F238E27FC236}">
                    <a16:creationId xmlns:a16="http://schemas.microsoft.com/office/drawing/2014/main" id="{4C264944-D333-BC22-17E5-979C6E32B6A4}"/>
                  </a:ext>
                </a:extLst>
              </p:cNvPr>
              <p:cNvSpPr/>
              <p:nvPr/>
            </p:nvSpPr>
            <p:spPr>
              <a:xfrm>
                <a:off x="7152442" y="1990744"/>
                <a:ext cx="32882" cy="208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2" name="Rectangle 511">
                <a:extLst>
                  <a:ext uri="{FF2B5EF4-FFF2-40B4-BE49-F238E27FC236}">
                    <a16:creationId xmlns:a16="http://schemas.microsoft.com/office/drawing/2014/main" id="{7A5CA5F4-A06B-F526-95C9-51CA5CAFCF04}"/>
                  </a:ext>
                </a:extLst>
              </p:cNvPr>
              <p:cNvSpPr/>
              <p:nvPr/>
            </p:nvSpPr>
            <p:spPr>
              <a:xfrm>
                <a:off x="7192995" y="1990744"/>
                <a:ext cx="32882" cy="388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3" name="Rectangle 512">
                <a:extLst>
                  <a:ext uri="{FF2B5EF4-FFF2-40B4-BE49-F238E27FC236}">
                    <a16:creationId xmlns:a16="http://schemas.microsoft.com/office/drawing/2014/main" id="{08B77E7A-3401-44B1-2361-281B665028FC}"/>
                  </a:ext>
                </a:extLst>
              </p:cNvPr>
              <p:cNvSpPr/>
              <p:nvPr/>
            </p:nvSpPr>
            <p:spPr>
              <a:xfrm>
                <a:off x="7233548" y="1990744"/>
                <a:ext cx="32882" cy="61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4" name="Rectangle 513">
                <a:extLst>
                  <a:ext uri="{FF2B5EF4-FFF2-40B4-BE49-F238E27FC236}">
                    <a16:creationId xmlns:a16="http://schemas.microsoft.com/office/drawing/2014/main" id="{94DD2588-DCB4-AE69-CBD8-4004B64B25D5}"/>
                  </a:ext>
                </a:extLst>
              </p:cNvPr>
              <p:cNvSpPr/>
              <p:nvPr/>
            </p:nvSpPr>
            <p:spPr>
              <a:xfrm>
                <a:off x="7274101" y="1990744"/>
                <a:ext cx="32882" cy="64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5" name="Rectangle 514">
                <a:extLst>
                  <a:ext uri="{FF2B5EF4-FFF2-40B4-BE49-F238E27FC236}">
                    <a16:creationId xmlns:a16="http://schemas.microsoft.com/office/drawing/2014/main" id="{5EE779F2-4383-D14B-69E0-81929A58B7AC}"/>
                  </a:ext>
                </a:extLst>
              </p:cNvPr>
              <p:cNvSpPr/>
              <p:nvPr/>
            </p:nvSpPr>
            <p:spPr>
              <a:xfrm>
                <a:off x="7314654" y="1990744"/>
                <a:ext cx="32882" cy="69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6" name="Rectangle 515">
                <a:extLst>
                  <a:ext uri="{FF2B5EF4-FFF2-40B4-BE49-F238E27FC236}">
                    <a16:creationId xmlns:a16="http://schemas.microsoft.com/office/drawing/2014/main" id="{E66311DD-6681-1AD3-D6FA-304DFFEC23E7}"/>
                  </a:ext>
                </a:extLst>
              </p:cNvPr>
              <p:cNvSpPr/>
              <p:nvPr/>
            </p:nvSpPr>
            <p:spPr>
              <a:xfrm>
                <a:off x="7355207" y="1990744"/>
                <a:ext cx="32882" cy="842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7" name="Rectangle 516">
                <a:extLst>
                  <a:ext uri="{FF2B5EF4-FFF2-40B4-BE49-F238E27FC236}">
                    <a16:creationId xmlns:a16="http://schemas.microsoft.com/office/drawing/2014/main" id="{79A95142-FBBD-F58F-C18B-E821E43222C4}"/>
                  </a:ext>
                </a:extLst>
              </p:cNvPr>
              <p:cNvSpPr/>
              <p:nvPr/>
            </p:nvSpPr>
            <p:spPr>
              <a:xfrm>
                <a:off x="7395760" y="1990744"/>
                <a:ext cx="32882" cy="87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8" name="Rectangle 517">
                <a:extLst>
                  <a:ext uri="{FF2B5EF4-FFF2-40B4-BE49-F238E27FC236}">
                    <a16:creationId xmlns:a16="http://schemas.microsoft.com/office/drawing/2014/main" id="{C6D33395-D264-3AAE-331E-732EFE7BF80E}"/>
                  </a:ext>
                </a:extLst>
              </p:cNvPr>
              <p:cNvSpPr/>
              <p:nvPr/>
            </p:nvSpPr>
            <p:spPr>
              <a:xfrm>
                <a:off x="7436313" y="1990744"/>
                <a:ext cx="32882" cy="87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9" name="Rectangle 518">
                <a:extLst>
                  <a:ext uri="{FF2B5EF4-FFF2-40B4-BE49-F238E27FC236}">
                    <a16:creationId xmlns:a16="http://schemas.microsoft.com/office/drawing/2014/main" id="{1443CD41-C5ED-CFDF-6C09-8641772751B9}"/>
                  </a:ext>
                </a:extLst>
              </p:cNvPr>
              <p:cNvSpPr/>
              <p:nvPr/>
            </p:nvSpPr>
            <p:spPr>
              <a:xfrm>
                <a:off x="7476866" y="1990744"/>
                <a:ext cx="32882" cy="90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0" name="Rectangle 519">
                <a:extLst>
                  <a:ext uri="{FF2B5EF4-FFF2-40B4-BE49-F238E27FC236}">
                    <a16:creationId xmlns:a16="http://schemas.microsoft.com/office/drawing/2014/main" id="{3C291FBE-8340-6052-6A45-C911D459729D}"/>
                  </a:ext>
                </a:extLst>
              </p:cNvPr>
              <p:cNvSpPr/>
              <p:nvPr/>
            </p:nvSpPr>
            <p:spPr>
              <a:xfrm>
                <a:off x="7517419" y="1990744"/>
                <a:ext cx="32882" cy="90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1" name="Rectangle 520">
                <a:extLst>
                  <a:ext uri="{FF2B5EF4-FFF2-40B4-BE49-F238E27FC236}">
                    <a16:creationId xmlns:a16="http://schemas.microsoft.com/office/drawing/2014/main" id="{03E77B2A-7E73-3003-B847-B920048171AB}"/>
                  </a:ext>
                </a:extLst>
              </p:cNvPr>
              <p:cNvSpPr/>
              <p:nvPr/>
            </p:nvSpPr>
            <p:spPr>
              <a:xfrm>
                <a:off x="7557972" y="1990744"/>
                <a:ext cx="32882" cy="90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2" name="Rectangle 521">
                <a:extLst>
                  <a:ext uri="{FF2B5EF4-FFF2-40B4-BE49-F238E27FC236}">
                    <a16:creationId xmlns:a16="http://schemas.microsoft.com/office/drawing/2014/main" id="{4485BEFD-5C8F-8E69-221D-79D786F20FE5}"/>
                  </a:ext>
                </a:extLst>
              </p:cNvPr>
              <p:cNvSpPr/>
              <p:nvPr/>
            </p:nvSpPr>
            <p:spPr>
              <a:xfrm>
                <a:off x="7598525" y="1990744"/>
                <a:ext cx="32882" cy="100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3" name="Rectangle 522">
                <a:extLst>
                  <a:ext uri="{FF2B5EF4-FFF2-40B4-BE49-F238E27FC236}">
                    <a16:creationId xmlns:a16="http://schemas.microsoft.com/office/drawing/2014/main" id="{6C24694D-32D6-BE46-74D6-42FA5FDF31D4}"/>
                  </a:ext>
                </a:extLst>
              </p:cNvPr>
              <p:cNvSpPr/>
              <p:nvPr/>
            </p:nvSpPr>
            <p:spPr>
              <a:xfrm>
                <a:off x="7639078" y="1990744"/>
                <a:ext cx="32882" cy="101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4" name="Rectangle 523">
                <a:extLst>
                  <a:ext uri="{FF2B5EF4-FFF2-40B4-BE49-F238E27FC236}">
                    <a16:creationId xmlns:a16="http://schemas.microsoft.com/office/drawing/2014/main" id="{4CEF49F9-33C8-F576-40C8-8AA853E97F99}"/>
                  </a:ext>
                </a:extLst>
              </p:cNvPr>
              <p:cNvSpPr/>
              <p:nvPr/>
            </p:nvSpPr>
            <p:spPr>
              <a:xfrm>
                <a:off x="7679631" y="1990744"/>
                <a:ext cx="32882" cy="10296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5" name="Rectangle 524">
                <a:extLst>
                  <a:ext uri="{FF2B5EF4-FFF2-40B4-BE49-F238E27FC236}">
                    <a16:creationId xmlns:a16="http://schemas.microsoft.com/office/drawing/2014/main" id="{D72EA652-0D86-1F5B-E5D1-D4EA3219FB59}"/>
                  </a:ext>
                </a:extLst>
              </p:cNvPr>
              <p:cNvSpPr/>
              <p:nvPr/>
            </p:nvSpPr>
            <p:spPr>
              <a:xfrm>
                <a:off x="7720184" y="1990744"/>
                <a:ext cx="32882" cy="106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6" name="Rectangle 525">
                <a:extLst>
                  <a:ext uri="{FF2B5EF4-FFF2-40B4-BE49-F238E27FC236}">
                    <a16:creationId xmlns:a16="http://schemas.microsoft.com/office/drawing/2014/main" id="{72748653-B567-DA66-4D57-DC4FAE672B03}"/>
                  </a:ext>
                </a:extLst>
              </p:cNvPr>
              <p:cNvSpPr/>
              <p:nvPr/>
            </p:nvSpPr>
            <p:spPr>
              <a:xfrm>
                <a:off x="7760737" y="1990744"/>
                <a:ext cx="32882" cy="106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7" name="Rectangle 526">
                <a:extLst>
                  <a:ext uri="{FF2B5EF4-FFF2-40B4-BE49-F238E27FC236}">
                    <a16:creationId xmlns:a16="http://schemas.microsoft.com/office/drawing/2014/main" id="{AA4F0F31-8606-FF8A-A7D2-E382EA0E7B33}"/>
                  </a:ext>
                </a:extLst>
              </p:cNvPr>
              <p:cNvSpPr/>
              <p:nvPr/>
            </p:nvSpPr>
            <p:spPr>
              <a:xfrm>
                <a:off x="7801290" y="1990744"/>
                <a:ext cx="32882" cy="1116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8" name="Rectangle 527">
                <a:extLst>
                  <a:ext uri="{FF2B5EF4-FFF2-40B4-BE49-F238E27FC236}">
                    <a16:creationId xmlns:a16="http://schemas.microsoft.com/office/drawing/2014/main" id="{A366CFDE-C089-366A-B445-CD5711D036D0}"/>
                  </a:ext>
                </a:extLst>
              </p:cNvPr>
              <p:cNvSpPr/>
              <p:nvPr/>
            </p:nvSpPr>
            <p:spPr>
              <a:xfrm>
                <a:off x="7841843" y="1990744"/>
                <a:ext cx="32882" cy="1116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9" name="Rectangle 528">
                <a:extLst>
                  <a:ext uri="{FF2B5EF4-FFF2-40B4-BE49-F238E27FC236}">
                    <a16:creationId xmlns:a16="http://schemas.microsoft.com/office/drawing/2014/main" id="{FF9FE0DB-75C8-A325-D031-0D910A34BF7A}"/>
                  </a:ext>
                </a:extLst>
              </p:cNvPr>
              <p:cNvSpPr/>
              <p:nvPr/>
            </p:nvSpPr>
            <p:spPr>
              <a:xfrm>
                <a:off x="7882396" y="1990744"/>
                <a:ext cx="32882" cy="115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0" name="Rectangle 529">
                <a:extLst>
                  <a:ext uri="{FF2B5EF4-FFF2-40B4-BE49-F238E27FC236}">
                    <a16:creationId xmlns:a16="http://schemas.microsoft.com/office/drawing/2014/main" id="{2534DE27-A2D8-2ACA-514F-B85CCBDBA41C}"/>
                  </a:ext>
                </a:extLst>
              </p:cNvPr>
              <p:cNvSpPr/>
              <p:nvPr/>
            </p:nvSpPr>
            <p:spPr>
              <a:xfrm>
                <a:off x="7922949" y="1990744"/>
                <a:ext cx="32882" cy="115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1" name="Rectangle 530">
                <a:extLst>
                  <a:ext uri="{FF2B5EF4-FFF2-40B4-BE49-F238E27FC236}">
                    <a16:creationId xmlns:a16="http://schemas.microsoft.com/office/drawing/2014/main" id="{2BA58874-33EB-1622-1219-A2B3E1441E25}"/>
                  </a:ext>
                </a:extLst>
              </p:cNvPr>
              <p:cNvSpPr/>
              <p:nvPr/>
            </p:nvSpPr>
            <p:spPr>
              <a:xfrm>
                <a:off x="7963502" y="1990744"/>
                <a:ext cx="32882" cy="1159201"/>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2" name="Rectangle 531">
                <a:extLst>
                  <a:ext uri="{FF2B5EF4-FFF2-40B4-BE49-F238E27FC236}">
                    <a16:creationId xmlns:a16="http://schemas.microsoft.com/office/drawing/2014/main" id="{3187240F-D753-BDC0-AD46-BCA3BC464FCC}"/>
                  </a:ext>
                </a:extLst>
              </p:cNvPr>
              <p:cNvSpPr/>
              <p:nvPr/>
            </p:nvSpPr>
            <p:spPr>
              <a:xfrm>
                <a:off x="8004055" y="1990744"/>
                <a:ext cx="32882" cy="1166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3" name="Rectangle 532">
                <a:extLst>
                  <a:ext uri="{FF2B5EF4-FFF2-40B4-BE49-F238E27FC236}">
                    <a16:creationId xmlns:a16="http://schemas.microsoft.com/office/drawing/2014/main" id="{ED9F15B1-D5EA-9153-222E-0755634ACDB1}"/>
                  </a:ext>
                </a:extLst>
              </p:cNvPr>
              <p:cNvSpPr/>
              <p:nvPr/>
            </p:nvSpPr>
            <p:spPr>
              <a:xfrm>
                <a:off x="8044608" y="1990744"/>
                <a:ext cx="32882" cy="11736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4" name="Rectangle 533">
                <a:extLst>
                  <a:ext uri="{FF2B5EF4-FFF2-40B4-BE49-F238E27FC236}">
                    <a16:creationId xmlns:a16="http://schemas.microsoft.com/office/drawing/2014/main" id="{99A145DB-77DC-6159-3DD0-2267C31A7C89}"/>
                  </a:ext>
                </a:extLst>
              </p:cNvPr>
              <p:cNvSpPr/>
              <p:nvPr/>
            </p:nvSpPr>
            <p:spPr>
              <a:xfrm>
                <a:off x="8085161" y="1990744"/>
                <a:ext cx="32882" cy="118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5" name="Rectangle 534">
                <a:extLst>
                  <a:ext uri="{FF2B5EF4-FFF2-40B4-BE49-F238E27FC236}">
                    <a16:creationId xmlns:a16="http://schemas.microsoft.com/office/drawing/2014/main" id="{DB17F91E-E7A0-D63D-15DD-4850D64B20CB}"/>
                  </a:ext>
                </a:extLst>
              </p:cNvPr>
              <p:cNvSpPr/>
              <p:nvPr/>
            </p:nvSpPr>
            <p:spPr>
              <a:xfrm>
                <a:off x="8125714" y="1990744"/>
                <a:ext cx="32882" cy="118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6" name="Rectangle 535">
                <a:extLst>
                  <a:ext uri="{FF2B5EF4-FFF2-40B4-BE49-F238E27FC236}">
                    <a16:creationId xmlns:a16="http://schemas.microsoft.com/office/drawing/2014/main" id="{A8035A23-8726-27B9-9672-1DA213673488}"/>
                  </a:ext>
                </a:extLst>
              </p:cNvPr>
              <p:cNvSpPr/>
              <p:nvPr/>
            </p:nvSpPr>
            <p:spPr>
              <a:xfrm>
                <a:off x="8166267" y="1990744"/>
                <a:ext cx="32882" cy="119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7" name="Rectangle 536">
                <a:extLst>
                  <a:ext uri="{FF2B5EF4-FFF2-40B4-BE49-F238E27FC236}">
                    <a16:creationId xmlns:a16="http://schemas.microsoft.com/office/drawing/2014/main" id="{5789DAE1-7F49-4F3B-E479-4D8B01895E69}"/>
                  </a:ext>
                </a:extLst>
              </p:cNvPr>
              <p:cNvSpPr/>
              <p:nvPr/>
            </p:nvSpPr>
            <p:spPr>
              <a:xfrm>
                <a:off x="8206820" y="1990744"/>
                <a:ext cx="32882" cy="1213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8" name="Rectangle 537">
                <a:extLst>
                  <a:ext uri="{FF2B5EF4-FFF2-40B4-BE49-F238E27FC236}">
                    <a16:creationId xmlns:a16="http://schemas.microsoft.com/office/drawing/2014/main" id="{74B99D58-F1C7-6A2D-D1C1-B4246A523C05}"/>
                  </a:ext>
                </a:extLst>
              </p:cNvPr>
              <p:cNvSpPr/>
              <p:nvPr/>
            </p:nvSpPr>
            <p:spPr>
              <a:xfrm>
                <a:off x="8247373" y="1990744"/>
                <a:ext cx="32882" cy="1213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9" name="Rectangle 538">
                <a:extLst>
                  <a:ext uri="{FF2B5EF4-FFF2-40B4-BE49-F238E27FC236}">
                    <a16:creationId xmlns:a16="http://schemas.microsoft.com/office/drawing/2014/main" id="{7A3B3333-A84D-99E7-526F-F62585EED6AF}"/>
                  </a:ext>
                </a:extLst>
              </p:cNvPr>
              <p:cNvSpPr/>
              <p:nvPr/>
            </p:nvSpPr>
            <p:spPr>
              <a:xfrm>
                <a:off x="8287926" y="1990744"/>
                <a:ext cx="32882" cy="1220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0" name="Rectangle 539">
                <a:extLst>
                  <a:ext uri="{FF2B5EF4-FFF2-40B4-BE49-F238E27FC236}">
                    <a16:creationId xmlns:a16="http://schemas.microsoft.com/office/drawing/2014/main" id="{2890EDBC-4761-5B07-6CC1-EBA96E8079D9}"/>
                  </a:ext>
                </a:extLst>
              </p:cNvPr>
              <p:cNvSpPr/>
              <p:nvPr/>
            </p:nvSpPr>
            <p:spPr>
              <a:xfrm>
                <a:off x="8328479" y="1990744"/>
                <a:ext cx="32882" cy="122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1" name="Rectangle 540">
                <a:extLst>
                  <a:ext uri="{FF2B5EF4-FFF2-40B4-BE49-F238E27FC236}">
                    <a16:creationId xmlns:a16="http://schemas.microsoft.com/office/drawing/2014/main" id="{1D2952AF-48B5-291C-FDCE-6D59DD58A692}"/>
                  </a:ext>
                </a:extLst>
              </p:cNvPr>
              <p:cNvSpPr/>
              <p:nvPr/>
            </p:nvSpPr>
            <p:spPr>
              <a:xfrm>
                <a:off x="8369032" y="1990744"/>
                <a:ext cx="32882" cy="12276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2" name="Rectangle 541">
                <a:extLst>
                  <a:ext uri="{FF2B5EF4-FFF2-40B4-BE49-F238E27FC236}">
                    <a16:creationId xmlns:a16="http://schemas.microsoft.com/office/drawing/2014/main" id="{1F47167A-CA4B-0EAB-9925-5F5791FEA4D2}"/>
                  </a:ext>
                </a:extLst>
              </p:cNvPr>
              <p:cNvSpPr/>
              <p:nvPr/>
            </p:nvSpPr>
            <p:spPr>
              <a:xfrm>
                <a:off x="8409585" y="1990744"/>
                <a:ext cx="32882" cy="123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3" name="Rectangle 542">
                <a:extLst>
                  <a:ext uri="{FF2B5EF4-FFF2-40B4-BE49-F238E27FC236}">
                    <a16:creationId xmlns:a16="http://schemas.microsoft.com/office/drawing/2014/main" id="{1289C188-DD2E-8F36-43FE-D4688910E375}"/>
                  </a:ext>
                </a:extLst>
              </p:cNvPr>
              <p:cNvSpPr/>
              <p:nvPr/>
            </p:nvSpPr>
            <p:spPr>
              <a:xfrm>
                <a:off x="8450138" y="1990744"/>
                <a:ext cx="32882" cy="126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4" name="Rectangle 543">
                <a:extLst>
                  <a:ext uri="{FF2B5EF4-FFF2-40B4-BE49-F238E27FC236}">
                    <a16:creationId xmlns:a16="http://schemas.microsoft.com/office/drawing/2014/main" id="{5CC29216-EA48-CEAB-D5E7-73526EAB7F18}"/>
                  </a:ext>
                </a:extLst>
              </p:cNvPr>
              <p:cNvSpPr/>
              <p:nvPr/>
            </p:nvSpPr>
            <p:spPr>
              <a:xfrm>
                <a:off x="8490691" y="1990745"/>
                <a:ext cx="32882" cy="1270799"/>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5" name="Rectangle 544">
                <a:extLst>
                  <a:ext uri="{FF2B5EF4-FFF2-40B4-BE49-F238E27FC236}">
                    <a16:creationId xmlns:a16="http://schemas.microsoft.com/office/drawing/2014/main" id="{46FCDB7A-A130-E3FF-4CED-5FB5CB817A88}"/>
                  </a:ext>
                </a:extLst>
              </p:cNvPr>
              <p:cNvSpPr/>
              <p:nvPr/>
            </p:nvSpPr>
            <p:spPr>
              <a:xfrm>
                <a:off x="8531244" y="1990744"/>
                <a:ext cx="32882" cy="127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6" name="Rectangle 545">
                <a:extLst>
                  <a:ext uri="{FF2B5EF4-FFF2-40B4-BE49-F238E27FC236}">
                    <a16:creationId xmlns:a16="http://schemas.microsoft.com/office/drawing/2014/main" id="{61B0D4C4-FCBC-3C3E-C5FF-4A99F665B310}"/>
                  </a:ext>
                </a:extLst>
              </p:cNvPr>
              <p:cNvSpPr/>
              <p:nvPr/>
            </p:nvSpPr>
            <p:spPr>
              <a:xfrm>
                <a:off x="8571797" y="1990744"/>
                <a:ext cx="32882" cy="127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7" name="Rectangle 546">
                <a:extLst>
                  <a:ext uri="{FF2B5EF4-FFF2-40B4-BE49-F238E27FC236}">
                    <a16:creationId xmlns:a16="http://schemas.microsoft.com/office/drawing/2014/main" id="{EE401BEE-A4B8-CE31-6BB8-E64F7BFC1310}"/>
                  </a:ext>
                </a:extLst>
              </p:cNvPr>
              <p:cNvSpPr/>
              <p:nvPr/>
            </p:nvSpPr>
            <p:spPr>
              <a:xfrm>
                <a:off x="8612350" y="1990744"/>
                <a:ext cx="32882" cy="1296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8" name="Rectangle 547">
                <a:extLst>
                  <a:ext uri="{FF2B5EF4-FFF2-40B4-BE49-F238E27FC236}">
                    <a16:creationId xmlns:a16="http://schemas.microsoft.com/office/drawing/2014/main" id="{92DC5954-7D9C-7A8A-2F1D-644652827BA4}"/>
                  </a:ext>
                </a:extLst>
              </p:cNvPr>
              <p:cNvSpPr/>
              <p:nvPr/>
            </p:nvSpPr>
            <p:spPr>
              <a:xfrm>
                <a:off x="8652903" y="1990744"/>
                <a:ext cx="32882" cy="1303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9" name="Rectangle 548">
                <a:extLst>
                  <a:ext uri="{FF2B5EF4-FFF2-40B4-BE49-F238E27FC236}">
                    <a16:creationId xmlns:a16="http://schemas.microsoft.com/office/drawing/2014/main" id="{76D5484B-2A3B-4A16-71D9-E5668D059EC4}"/>
                  </a:ext>
                </a:extLst>
              </p:cNvPr>
              <p:cNvSpPr/>
              <p:nvPr/>
            </p:nvSpPr>
            <p:spPr>
              <a:xfrm>
                <a:off x="8693456" y="1990744"/>
                <a:ext cx="32882" cy="131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0" name="Rectangle 549">
                <a:extLst>
                  <a:ext uri="{FF2B5EF4-FFF2-40B4-BE49-F238E27FC236}">
                    <a16:creationId xmlns:a16="http://schemas.microsoft.com/office/drawing/2014/main" id="{6574340E-859D-34EC-C075-57ADB1ECAFE5}"/>
                  </a:ext>
                </a:extLst>
              </p:cNvPr>
              <p:cNvSpPr/>
              <p:nvPr/>
            </p:nvSpPr>
            <p:spPr>
              <a:xfrm>
                <a:off x="8734009" y="1990745"/>
                <a:ext cx="32882" cy="131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1" name="Rectangle 550">
                <a:extLst>
                  <a:ext uri="{FF2B5EF4-FFF2-40B4-BE49-F238E27FC236}">
                    <a16:creationId xmlns:a16="http://schemas.microsoft.com/office/drawing/2014/main" id="{1DAE3A68-29E6-A1C7-06B6-9D9D51CE57A1}"/>
                  </a:ext>
                </a:extLst>
              </p:cNvPr>
              <p:cNvSpPr/>
              <p:nvPr/>
            </p:nvSpPr>
            <p:spPr>
              <a:xfrm>
                <a:off x="8774562" y="1990744"/>
                <a:ext cx="32882" cy="132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2" name="Rectangle 551">
                <a:extLst>
                  <a:ext uri="{FF2B5EF4-FFF2-40B4-BE49-F238E27FC236}">
                    <a16:creationId xmlns:a16="http://schemas.microsoft.com/office/drawing/2014/main" id="{6DA8DAE8-0331-C853-604A-FF35DA233906}"/>
                  </a:ext>
                </a:extLst>
              </p:cNvPr>
              <p:cNvSpPr/>
              <p:nvPr/>
            </p:nvSpPr>
            <p:spPr>
              <a:xfrm>
                <a:off x="8815115" y="1990744"/>
                <a:ext cx="32882" cy="132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3" name="Rectangle 552">
                <a:extLst>
                  <a:ext uri="{FF2B5EF4-FFF2-40B4-BE49-F238E27FC236}">
                    <a16:creationId xmlns:a16="http://schemas.microsoft.com/office/drawing/2014/main" id="{D7E3A12F-4D2B-0A5D-62AB-BC6DDF720029}"/>
                  </a:ext>
                </a:extLst>
              </p:cNvPr>
              <p:cNvSpPr/>
              <p:nvPr/>
            </p:nvSpPr>
            <p:spPr>
              <a:xfrm>
                <a:off x="8855668" y="1990744"/>
                <a:ext cx="32882" cy="136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4" name="Rectangle 553">
                <a:extLst>
                  <a:ext uri="{FF2B5EF4-FFF2-40B4-BE49-F238E27FC236}">
                    <a16:creationId xmlns:a16="http://schemas.microsoft.com/office/drawing/2014/main" id="{E8C240B3-3355-9315-5C45-AF973F4263F9}"/>
                  </a:ext>
                </a:extLst>
              </p:cNvPr>
              <p:cNvSpPr/>
              <p:nvPr/>
            </p:nvSpPr>
            <p:spPr>
              <a:xfrm>
                <a:off x="8896221" y="1990744"/>
                <a:ext cx="32882" cy="137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5" name="Rectangle 554">
                <a:extLst>
                  <a:ext uri="{FF2B5EF4-FFF2-40B4-BE49-F238E27FC236}">
                    <a16:creationId xmlns:a16="http://schemas.microsoft.com/office/drawing/2014/main" id="{DA563306-3B79-A798-D8DD-92D2CE2CF77B}"/>
                  </a:ext>
                </a:extLst>
              </p:cNvPr>
              <p:cNvSpPr/>
              <p:nvPr/>
            </p:nvSpPr>
            <p:spPr>
              <a:xfrm>
                <a:off x="8936774" y="1990744"/>
                <a:ext cx="32882" cy="137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6" name="Rectangle 555">
                <a:extLst>
                  <a:ext uri="{FF2B5EF4-FFF2-40B4-BE49-F238E27FC236}">
                    <a16:creationId xmlns:a16="http://schemas.microsoft.com/office/drawing/2014/main" id="{167D2304-E507-98CF-C3AB-B7C31C384217}"/>
                  </a:ext>
                </a:extLst>
              </p:cNvPr>
              <p:cNvSpPr/>
              <p:nvPr/>
            </p:nvSpPr>
            <p:spPr>
              <a:xfrm>
                <a:off x="8977327" y="1990744"/>
                <a:ext cx="32882" cy="141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7" name="Rectangle 556">
                <a:extLst>
                  <a:ext uri="{FF2B5EF4-FFF2-40B4-BE49-F238E27FC236}">
                    <a16:creationId xmlns:a16="http://schemas.microsoft.com/office/drawing/2014/main" id="{C6293E02-7799-4EC0-A341-706E2E6327B2}"/>
                  </a:ext>
                </a:extLst>
              </p:cNvPr>
              <p:cNvSpPr/>
              <p:nvPr/>
            </p:nvSpPr>
            <p:spPr>
              <a:xfrm>
                <a:off x="9017880" y="1990744"/>
                <a:ext cx="32882" cy="144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8" name="Rectangle 557">
                <a:extLst>
                  <a:ext uri="{FF2B5EF4-FFF2-40B4-BE49-F238E27FC236}">
                    <a16:creationId xmlns:a16="http://schemas.microsoft.com/office/drawing/2014/main" id="{D2860379-B58F-588B-8359-FFD347EA72AE}"/>
                  </a:ext>
                </a:extLst>
              </p:cNvPr>
              <p:cNvSpPr/>
              <p:nvPr/>
            </p:nvSpPr>
            <p:spPr>
              <a:xfrm>
                <a:off x="9058433" y="1990744"/>
                <a:ext cx="32882" cy="144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9" name="Rectangle 558">
                <a:extLst>
                  <a:ext uri="{FF2B5EF4-FFF2-40B4-BE49-F238E27FC236}">
                    <a16:creationId xmlns:a16="http://schemas.microsoft.com/office/drawing/2014/main" id="{BD6DA574-6E19-1E1F-4DB7-633E195EE095}"/>
                  </a:ext>
                </a:extLst>
              </p:cNvPr>
              <p:cNvSpPr/>
              <p:nvPr/>
            </p:nvSpPr>
            <p:spPr>
              <a:xfrm>
                <a:off x="9098986" y="1990744"/>
                <a:ext cx="32882" cy="144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0" name="Rectangle 559">
                <a:extLst>
                  <a:ext uri="{FF2B5EF4-FFF2-40B4-BE49-F238E27FC236}">
                    <a16:creationId xmlns:a16="http://schemas.microsoft.com/office/drawing/2014/main" id="{32A4850A-A373-5C9C-893D-09526C640DCF}"/>
                  </a:ext>
                </a:extLst>
              </p:cNvPr>
              <p:cNvSpPr/>
              <p:nvPr/>
            </p:nvSpPr>
            <p:spPr>
              <a:xfrm>
                <a:off x="9139539" y="1990744"/>
                <a:ext cx="32882" cy="1440001"/>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1" name="Rectangle 560">
                <a:extLst>
                  <a:ext uri="{FF2B5EF4-FFF2-40B4-BE49-F238E27FC236}">
                    <a16:creationId xmlns:a16="http://schemas.microsoft.com/office/drawing/2014/main" id="{7D94B885-B206-F2BF-272E-23ED3A397D1A}"/>
                  </a:ext>
                </a:extLst>
              </p:cNvPr>
              <p:cNvSpPr/>
              <p:nvPr/>
            </p:nvSpPr>
            <p:spPr>
              <a:xfrm>
                <a:off x="9180092" y="1990744"/>
                <a:ext cx="32882" cy="145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2" name="Rectangle 561">
                <a:extLst>
                  <a:ext uri="{FF2B5EF4-FFF2-40B4-BE49-F238E27FC236}">
                    <a16:creationId xmlns:a16="http://schemas.microsoft.com/office/drawing/2014/main" id="{BA490E0F-634D-A399-C7D3-440C2B760335}"/>
                  </a:ext>
                </a:extLst>
              </p:cNvPr>
              <p:cNvSpPr/>
              <p:nvPr/>
            </p:nvSpPr>
            <p:spPr>
              <a:xfrm>
                <a:off x="9220645" y="1990744"/>
                <a:ext cx="32882" cy="145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3" name="Rectangle 562">
                <a:extLst>
                  <a:ext uri="{FF2B5EF4-FFF2-40B4-BE49-F238E27FC236}">
                    <a16:creationId xmlns:a16="http://schemas.microsoft.com/office/drawing/2014/main" id="{2BF38DE5-65B9-7FC7-534B-F234734DE58F}"/>
                  </a:ext>
                </a:extLst>
              </p:cNvPr>
              <p:cNvSpPr/>
              <p:nvPr/>
            </p:nvSpPr>
            <p:spPr>
              <a:xfrm>
                <a:off x="9261198" y="1990744"/>
                <a:ext cx="32882" cy="145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4" name="Rectangle 563">
                <a:extLst>
                  <a:ext uri="{FF2B5EF4-FFF2-40B4-BE49-F238E27FC236}">
                    <a16:creationId xmlns:a16="http://schemas.microsoft.com/office/drawing/2014/main" id="{1803E235-53D1-C0C7-59C7-76938B0D234D}"/>
                  </a:ext>
                </a:extLst>
              </p:cNvPr>
              <p:cNvSpPr/>
              <p:nvPr/>
            </p:nvSpPr>
            <p:spPr>
              <a:xfrm>
                <a:off x="9301751" y="1990744"/>
                <a:ext cx="32882" cy="146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5" name="Rectangle 564">
                <a:extLst>
                  <a:ext uri="{FF2B5EF4-FFF2-40B4-BE49-F238E27FC236}">
                    <a16:creationId xmlns:a16="http://schemas.microsoft.com/office/drawing/2014/main" id="{25F6F36C-6558-BFDB-2CBD-E7CD8CB9B62D}"/>
                  </a:ext>
                </a:extLst>
              </p:cNvPr>
              <p:cNvSpPr/>
              <p:nvPr/>
            </p:nvSpPr>
            <p:spPr>
              <a:xfrm>
                <a:off x="9342304" y="1990744"/>
                <a:ext cx="32882" cy="1472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6" name="Rectangle 565">
                <a:extLst>
                  <a:ext uri="{FF2B5EF4-FFF2-40B4-BE49-F238E27FC236}">
                    <a16:creationId xmlns:a16="http://schemas.microsoft.com/office/drawing/2014/main" id="{38D51F6C-414C-2383-CFE3-F352AF6524EF}"/>
                  </a:ext>
                </a:extLst>
              </p:cNvPr>
              <p:cNvSpPr/>
              <p:nvPr/>
            </p:nvSpPr>
            <p:spPr>
              <a:xfrm>
                <a:off x="9382857" y="1990744"/>
                <a:ext cx="32882" cy="1472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7" name="Rectangle 566">
                <a:extLst>
                  <a:ext uri="{FF2B5EF4-FFF2-40B4-BE49-F238E27FC236}">
                    <a16:creationId xmlns:a16="http://schemas.microsoft.com/office/drawing/2014/main" id="{3B226333-ED2E-9297-1C26-063D9F5C3B0F}"/>
                  </a:ext>
                </a:extLst>
              </p:cNvPr>
              <p:cNvSpPr/>
              <p:nvPr/>
            </p:nvSpPr>
            <p:spPr>
              <a:xfrm>
                <a:off x="9423410" y="1990744"/>
                <a:ext cx="32882" cy="1476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8" name="Rectangle 567">
                <a:extLst>
                  <a:ext uri="{FF2B5EF4-FFF2-40B4-BE49-F238E27FC236}">
                    <a16:creationId xmlns:a16="http://schemas.microsoft.com/office/drawing/2014/main" id="{34C9C1F2-403C-022C-C9AF-DC654EE7932A}"/>
                  </a:ext>
                </a:extLst>
              </p:cNvPr>
              <p:cNvSpPr/>
              <p:nvPr/>
            </p:nvSpPr>
            <p:spPr>
              <a:xfrm>
                <a:off x="9463963" y="1990744"/>
                <a:ext cx="32882" cy="149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9" name="Rectangle 568">
                <a:extLst>
                  <a:ext uri="{FF2B5EF4-FFF2-40B4-BE49-F238E27FC236}">
                    <a16:creationId xmlns:a16="http://schemas.microsoft.com/office/drawing/2014/main" id="{BA465FE6-8D42-C174-597B-24CCA105FCFB}"/>
                  </a:ext>
                </a:extLst>
              </p:cNvPr>
              <p:cNvSpPr/>
              <p:nvPr/>
            </p:nvSpPr>
            <p:spPr>
              <a:xfrm>
                <a:off x="9504516" y="1990744"/>
                <a:ext cx="32882" cy="1504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0" name="Rectangle 569">
                <a:extLst>
                  <a:ext uri="{FF2B5EF4-FFF2-40B4-BE49-F238E27FC236}">
                    <a16:creationId xmlns:a16="http://schemas.microsoft.com/office/drawing/2014/main" id="{7F428223-9490-F192-7277-B663687375E8}"/>
                  </a:ext>
                </a:extLst>
              </p:cNvPr>
              <p:cNvSpPr/>
              <p:nvPr/>
            </p:nvSpPr>
            <p:spPr>
              <a:xfrm>
                <a:off x="9545069" y="1990744"/>
                <a:ext cx="32882" cy="151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1" name="Rectangle 570">
                <a:extLst>
                  <a:ext uri="{FF2B5EF4-FFF2-40B4-BE49-F238E27FC236}">
                    <a16:creationId xmlns:a16="http://schemas.microsoft.com/office/drawing/2014/main" id="{32952519-55AC-C797-420C-9F4B6F05FFB5}"/>
                  </a:ext>
                </a:extLst>
              </p:cNvPr>
              <p:cNvSpPr/>
              <p:nvPr/>
            </p:nvSpPr>
            <p:spPr>
              <a:xfrm>
                <a:off x="9585622" y="1990744"/>
                <a:ext cx="32882" cy="151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2" name="Rectangle 571">
                <a:extLst>
                  <a:ext uri="{FF2B5EF4-FFF2-40B4-BE49-F238E27FC236}">
                    <a16:creationId xmlns:a16="http://schemas.microsoft.com/office/drawing/2014/main" id="{A1BA1BB6-00EE-E2AD-9463-E27156052936}"/>
                  </a:ext>
                </a:extLst>
              </p:cNvPr>
              <p:cNvSpPr/>
              <p:nvPr/>
            </p:nvSpPr>
            <p:spPr>
              <a:xfrm>
                <a:off x="9626175" y="1990744"/>
                <a:ext cx="32882" cy="151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3" name="Rectangle 572">
                <a:extLst>
                  <a:ext uri="{FF2B5EF4-FFF2-40B4-BE49-F238E27FC236}">
                    <a16:creationId xmlns:a16="http://schemas.microsoft.com/office/drawing/2014/main" id="{3343A49A-412B-A3F5-33E2-9A219DA0C517}"/>
                  </a:ext>
                </a:extLst>
              </p:cNvPr>
              <p:cNvSpPr/>
              <p:nvPr/>
            </p:nvSpPr>
            <p:spPr>
              <a:xfrm>
                <a:off x="9666728" y="1990744"/>
                <a:ext cx="32882" cy="151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4" name="Rectangle 573">
                <a:extLst>
                  <a:ext uri="{FF2B5EF4-FFF2-40B4-BE49-F238E27FC236}">
                    <a16:creationId xmlns:a16="http://schemas.microsoft.com/office/drawing/2014/main" id="{E7151CAD-1DA1-6ED4-483E-6D8C466A8EFD}"/>
                  </a:ext>
                </a:extLst>
              </p:cNvPr>
              <p:cNvSpPr/>
              <p:nvPr/>
            </p:nvSpPr>
            <p:spPr>
              <a:xfrm>
                <a:off x="9707281" y="1990744"/>
                <a:ext cx="32882" cy="154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5" name="Rectangle 574">
                <a:extLst>
                  <a:ext uri="{FF2B5EF4-FFF2-40B4-BE49-F238E27FC236}">
                    <a16:creationId xmlns:a16="http://schemas.microsoft.com/office/drawing/2014/main" id="{DFD02478-5D2E-DC71-4640-9ADA25D6EDC6}"/>
                  </a:ext>
                </a:extLst>
              </p:cNvPr>
              <p:cNvSpPr/>
              <p:nvPr/>
            </p:nvSpPr>
            <p:spPr>
              <a:xfrm>
                <a:off x="9747834" y="1990744"/>
                <a:ext cx="32882" cy="154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6" name="Rectangle 575">
                <a:extLst>
                  <a:ext uri="{FF2B5EF4-FFF2-40B4-BE49-F238E27FC236}">
                    <a16:creationId xmlns:a16="http://schemas.microsoft.com/office/drawing/2014/main" id="{7E70882A-7CE3-106F-442F-83632992E5BE}"/>
                  </a:ext>
                </a:extLst>
              </p:cNvPr>
              <p:cNvSpPr/>
              <p:nvPr/>
            </p:nvSpPr>
            <p:spPr>
              <a:xfrm>
                <a:off x="9788387" y="1990744"/>
                <a:ext cx="32882" cy="158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7" name="Rectangle 576">
                <a:extLst>
                  <a:ext uri="{FF2B5EF4-FFF2-40B4-BE49-F238E27FC236}">
                    <a16:creationId xmlns:a16="http://schemas.microsoft.com/office/drawing/2014/main" id="{2C606582-B0AF-5EB7-9ABD-7CFA757D8EE6}"/>
                  </a:ext>
                </a:extLst>
              </p:cNvPr>
              <p:cNvSpPr/>
              <p:nvPr/>
            </p:nvSpPr>
            <p:spPr>
              <a:xfrm>
                <a:off x="9828940" y="1990744"/>
                <a:ext cx="32882" cy="158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8" name="Rectangle 577">
                <a:extLst>
                  <a:ext uri="{FF2B5EF4-FFF2-40B4-BE49-F238E27FC236}">
                    <a16:creationId xmlns:a16="http://schemas.microsoft.com/office/drawing/2014/main" id="{77703996-A6C1-34E3-3FED-79888A4B1438}"/>
                  </a:ext>
                </a:extLst>
              </p:cNvPr>
              <p:cNvSpPr/>
              <p:nvPr/>
            </p:nvSpPr>
            <p:spPr>
              <a:xfrm>
                <a:off x="9869493" y="1990744"/>
                <a:ext cx="32882" cy="159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9" name="Rectangle 578">
                <a:extLst>
                  <a:ext uri="{FF2B5EF4-FFF2-40B4-BE49-F238E27FC236}">
                    <a16:creationId xmlns:a16="http://schemas.microsoft.com/office/drawing/2014/main" id="{70FB9868-3914-1705-B386-A8FF324CFCFC}"/>
                  </a:ext>
                </a:extLst>
              </p:cNvPr>
              <p:cNvSpPr/>
              <p:nvPr/>
            </p:nvSpPr>
            <p:spPr>
              <a:xfrm>
                <a:off x="9910046" y="1990744"/>
                <a:ext cx="32882" cy="159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0" name="Rectangle 579">
                <a:extLst>
                  <a:ext uri="{FF2B5EF4-FFF2-40B4-BE49-F238E27FC236}">
                    <a16:creationId xmlns:a16="http://schemas.microsoft.com/office/drawing/2014/main" id="{D714CD3A-1BE5-DD90-63EB-56EB85C636D8}"/>
                  </a:ext>
                </a:extLst>
              </p:cNvPr>
              <p:cNvSpPr/>
              <p:nvPr/>
            </p:nvSpPr>
            <p:spPr>
              <a:xfrm>
                <a:off x="9950599" y="1990744"/>
                <a:ext cx="32882" cy="159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1" name="Rectangle 580">
                <a:extLst>
                  <a:ext uri="{FF2B5EF4-FFF2-40B4-BE49-F238E27FC236}">
                    <a16:creationId xmlns:a16="http://schemas.microsoft.com/office/drawing/2014/main" id="{FFF0E590-1770-67A5-CBD0-3F04F219B129}"/>
                  </a:ext>
                </a:extLst>
              </p:cNvPr>
              <p:cNvSpPr/>
              <p:nvPr/>
            </p:nvSpPr>
            <p:spPr>
              <a:xfrm>
                <a:off x="9991152" y="1990744"/>
                <a:ext cx="32882" cy="159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2" name="Rectangle 581">
                <a:extLst>
                  <a:ext uri="{FF2B5EF4-FFF2-40B4-BE49-F238E27FC236}">
                    <a16:creationId xmlns:a16="http://schemas.microsoft.com/office/drawing/2014/main" id="{024E0D2C-7465-CD1B-0387-EE832AA98C5B}"/>
                  </a:ext>
                </a:extLst>
              </p:cNvPr>
              <p:cNvSpPr/>
              <p:nvPr/>
            </p:nvSpPr>
            <p:spPr>
              <a:xfrm>
                <a:off x="10031705" y="1990744"/>
                <a:ext cx="32882" cy="160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3" name="Rectangle 582">
                <a:extLst>
                  <a:ext uri="{FF2B5EF4-FFF2-40B4-BE49-F238E27FC236}">
                    <a16:creationId xmlns:a16="http://schemas.microsoft.com/office/drawing/2014/main" id="{ED8B5EE8-1742-74D1-91A1-5A26740A28D8}"/>
                  </a:ext>
                </a:extLst>
              </p:cNvPr>
              <p:cNvSpPr/>
              <p:nvPr/>
            </p:nvSpPr>
            <p:spPr>
              <a:xfrm>
                <a:off x="10072258" y="1990744"/>
                <a:ext cx="32882" cy="162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4" name="Rectangle 583">
                <a:extLst>
                  <a:ext uri="{FF2B5EF4-FFF2-40B4-BE49-F238E27FC236}">
                    <a16:creationId xmlns:a16="http://schemas.microsoft.com/office/drawing/2014/main" id="{B75657B4-CFC3-00E5-5599-FD0887CA6C3E}"/>
                  </a:ext>
                </a:extLst>
              </p:cNvPr>
              <p:cNvSpPr/>
              <p:nvPr/>
            </p:nvSpPr>
            <p:spPr>
              <a:xfrm>
                <a:off x="10112811" y="1990744"/>
                <a:ext cx="32882" cy="163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5" name="Rectangle 584">
                <a:extLst>
                  <a:ext uri="{FF2B5EF4-FFF2-40B4-BE49-F238E27FC236}">
                    <a16:creationId xmlns:a16="http://schemas.microsoft.com/office/drawing/2014/main" id="{C9AB5CC2-50D8-41F3-F26A-3BB8307E7815}"/>
                  </a:ext>
                </a:extLst>
              </p:cNvPr>
              <p:cNvSpPr/>
              <p:nvPr/>
            </p:nvSpPr>
            <p:spPr>
              <a:xfrm>
                <a:off x="10153364" y="1990744"/>
                <a:ext cx="32882" cy="163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6" name="Rectangle 585">
                <a:extLst>
                  <a:ext uri="{FF2B5EF4-FFF2-40B4-BE49-F238E27FC236}">
                    <a16:creationId xmlns:a16="http://schemas.microsoft.com/office/drawing/2014/main" id="{2BE90102-6AB6-6768-CEE7-FD887030B74A}"/>
                  </a:ext>
                </a:extLst>
              </p:cNvPr>
              <p:cNvSpPr/>
              <p:nvPr/>
            </p:nvSpPr>
            <p:spPr>
              <a:xfrm>
                <a:off x="10193917" y="1990744"/>
                <a:ext cx="32882" cy="1630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7" name="Rectangle 586">
                <a:extLst>
                  <a:ext uri="{FF2B5EF4-FFF2-40B4-BE49-F238E27FC236}">
                    <a16:creationId xmlns:a16="http://schemas.microsoft.com/office/drawing/2014/main" id="{B4134872-3BD4-C01C-8792-C4C8F4510512}"/>
                  </a:ext>
                </a:extLst>
              </p:cNvPr>
              <p:cNvSpPr/>
              <p:nvPr/>
            </p:nvSpPr>
            <p:spPr>
              <a:xfrm>
                <a:off x="10234470" y="1990744"/>
                <a:ext cx="32882" cy="163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8" name="Rectangle 587">
                <a:extLst>
                  <a:ext uri="{FF2B5EF4-FFF2-40B4-BE49-F238E27FC236}">
                    <a16:creationId xmlns:a16="http://schemas.microsoft.com/office/drawing/2014/main" id="{4107A9C7-BE80-79A0-EB0A-E62139E65CFD}"/>
                  </a:ext>
                </a:extLst>
              </p:cNvPr>
              <p:cNvSpPr/>
              <p:nvPr/>
            </p:nvSpPr>
            <p:spPr>
              <a:xfrm>
                <a:off x="10275023" y="1990744"/>
                <a:ext cx="32882" cy="164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9" name="Rectangle 588">
                <a:extLst>
                  <a:ext uri="{FF2B5EF4-FFF2-40B4-BE49-F238E27FC236}">
                    <a16:creationId xmlns:a16="http://schemas.microsoft.com/office/drawing/2014/main" id="{90D8A98A-4AE4-0238-72AF-BEB5E07BE077}"/>
                  </a:ext>
                </a:extLst>
              </p:cNvPr>
              <p:cNvSpPr/>
              <p:nvPr/>
            </p:nvSpPr>
            <p:spPr>
              <a:xfrm>
                <a:off x="10315576" y="1990744"/>
                <a:ext cx="32882" cy="164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0" name="Rectangle 589">
                <a:extLst>
                  <a:ext uri="{FF2B5EF4-FFF2-40B4-BE49-F238E27FC236}">
                    <a16:creationId xmlns:a16="http://schemas.microsoft.com/office/drawing/2014/main" id="{1025EFDB-9526-AEFF-2DA4-E6F3547655C7}"/>
                  </a:ext>
                </a:extLst>
              </p:cNvPr>
              <p:cNvSpPr/>
              <p:nvPr/>
            </p:nvSpPr>
            <p:spPr>
              <a:xfrm>
                <a:off x="10356129" y="1990744"/>
                <a:ext cx="32882" cy="1666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1" name="Rectangle 590">
                <a:extLst>
                  <a:ext uri="{FF2B5EF4-FFF2-40B4-BE49-F238E27FC236}">
                    <a16:creationId xmlns:a16="http://schemas.microsoft.com/office/drawing/2014/main" id="{17BF0BB1-FE80-F952-B609-0292E92F35BE}"/>
                  </a:ext>
                </a:extLst>
              </p:cNvPr>
              <p:cNvSpPr/>
              <p:nvPr/>
            </p:nvSpPr>
            <p:spPr>
              <a:xfrm>
                <a:off x="10396682" y="1990744"/>
                <a:ext cx="32882" cy="16776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2" name="Rectangle 591">
                <a:extLst>
                  <a:ext uri="{FF2B5EF4-FFF2-40B4-BE49-F238E27FC236}">
                    <a16:creationId xmlns:a16="http://schemas.microsoft.com/office/drawing/2014/main" id="{54912B07-48FD-6A5E-4A29-18D4B57849CE}"/>
                  </a:ext>
                </a:extLst>
              </p:cNvPr>
              <p:cNvSpPr/>
              <p:nvPr/>
            </p:nvSpPr>
            <p:spPr>
              <a:xfrm>
                <a:off x="10437235" y="1990744"/>
                <a:ext cx="32882" cy="1684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3" name="Rectangle 592">
                <a:extLst>
                  <a:ext uri="{FF2B5EF4-FFF2-40B4-BE49-F238E27FC236}">
                    <a16:creationId xmlns:a16="http://schemas.microsoft.com/office/drawing/2014/main" id="{7822356D-4EFB-0809-8D21-90097017DF53}"/>
                  </a:ext>
                </a:extLst>
              </p:cNvPr>
              <p:cNvSpPr/>
              <p:nvPr/>
            </p:nvSpPr>
            <p:spPr>
              <a:xfrm>
                <a:off x="10477788" y="1990744"/>
                <a:ext cx="32882" cy="16848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4" name="Rectangle 593">
                <a:extLst>
                  <a:ext uri="{FF2B5EF4-FFF2-40B4-BE49-F238E27FC236}">
                    <a16:creationId xmlns:a16="http://schemas.microsoft.com/office/drawing/2014/main" id="{1AC6988A-F423-1829-4137-65DCA26869C6}"/>
                  </a:ext>
                </a:extLst>
              </p:cNvPr>
              <p:cNvSpPr/>
              <p:nvPr/>
            </p:nvSpPr>
            <p:spPr>
              <a:xfrm>
                <a:off x="10518341" y="1990744"/>
                <a:ext cx="32882" cy="169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5" name="Rectangle 594">
                <a:extLst>
                  <a:ext uri="{FF2B5EF4-FFF2-40B4-BE49-F238E27FC236}">
                    <a16:creationId xmlns:a16="http://schemas.microsoft.com/office/drawing/2014/main" id="{1C20636D-1EF2-2070-8342-D25196F96D7D}"/>
                  </a:ext>
                </a:extLst>
              </p:cNvPr>
              <p:cNvSpPr/>
              <p:nvPr/>
            </p:nvSpPr>
            <p:spPr>
              <a:xfrm>
                <a:off x="10558894" y="1990744"/>
                <a:ext cx="32882" cy="169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6" name="Rectangle 595">
                <a:extLst>
                  <a:ext uri="{FF2B5EF4-FFF2-40B4-BE49-F238E27FC236}">
                    <a16:creationId xmlns:a16="http://schemas.microsoft.com/office/drawing/2014/main" id="{28164123-9777-9D83-6575-6049946ACD3C}"/>
                  </a:ext>
                </a:extLst>
              </p:cNvPr>
              <p:cNvSpPr/>
              <p:nvPr/>
            </p:nvSpPr>
            <p:spPr>
              <a:xfrm>
                <a:off x="10599447" y="1990744"/>
                <a:ext cx="32882" cy="169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7" name="Rectangle 596">
                <a:extLst>
                  <a:ext uri="{FF2B5EF4-FFF2-40B4-BE49-F238E27FC236}">
                    <a16:creationId xmlns:a16="http://schemas.microsoft.com/office/drawing/2014/main" id="{9D67C276-2AD6-9BC3-548F-B3B35F4ED987}"/>
                  </a:ext>
                </a:extLst>
              </p:cNvPr>
              <p:cNvSpPr/>
              <p:nvPr/>
            </p:nvSpPr>
            <p:spPr>
              <a:xfrm>
                <a:off x="10640000" y="1990744"/>
                <a:ext cx="32882" cy="172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8" name="Rectangle 597">
                <a:extLst>
                  <a:ext uri="{FF2B5EF4-FFF2-40B4-BE49-F238E27FC236}">
                    <a16:creationId xmlns:a16="http://schemas.microsoft.com/office/drawing/2014/main" id="{C6FCE949-BB96-743C-AC59-959867A8CA1B}"/>
                  </a:ext>
                </a:extLst>
              </p:cNvPr>
              <p:cNvSpPr/>
              <p:nvPr/>
            </p:nvSpPr>
            <p:spPr>
              <a:xfrm>
                <a:off x="10680553" y="1990744"/>
                <a:ext cx="32882" cy="1735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9" name="Rectangle 598">
                <a:extLst>
                  <a:ext uri="{FF2B5EF4-FFF2-40B4-BE49-F238E27FC236}">
                    <a16:creationId xmlns:a16="http://schemas.microsoft.com/office/drawing/2014/main" id="{DB4229AF-9C73-504B-7E02-790449B9FFFE}"/>
                  </a:ext>
                </a:extLst>
              </p:cNvPr>
              <p:cNvSpPr/>
              <p:nvPr/>
            </p:nvSpPr>
            <p:spPr>
              <a:xfrm>
                <a:off x="10721106" y="1990744"/>
                <a:ext cx="32882" cy="1764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0" name="Rectangle 599">
                <a:extLst>
                  <a:ext uri="{FF2B5EF4-FFF2-40B4-BE49-F238E27FC236}">
                    <a16:creationId xmlns:a16="http://schemas.microsoft.com/office/drawing/2014/main" id="{3561256D-39CB-7D29-CC01-17389571DB0E}"/>
                  </a:ext>
                </a:extLst>
              </p:cNvPr>
              <p:cNvSpPr/>
              <p:nvPr/>
            </p:nvSpPr>
            <p:spPr>
              <a:xfrm>
                <a:off x="10761659" y="1990744"/>
                <a:ext cx="32882" cy="177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1" name="Rectangle 600">
                <a:extLst>
                  <a:ext uri="{FF2B5EF4-FFF2-40B4-BE49-F238E27FC236}">
                    <a16:creationId xmlns:a16="http://schemas.microsoft.com/office/drawing/2014/main" id="{D4785F6D-7ED2-3370-7AF0-FC6739B1AA09}"/>
                  </a:ext>
                </a:extLst>
              </p:cNvPr>
              <p:cNvSpPr/>
              <p:nvPr/>
            </p:nvSpPr>
            <p:spPr>
              <a:xfrm>
                <a:off x="10802212" y="1990744"/>
                <a:ext cx="32882" cy="1771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2" name="Rectangle 601">
                <a:extLst>
                  <a:ext uri="{FF2B5EF4-FFF2-40B4-BE49-F238E27FC236}">
                    <a16:creationId xmlns:a16="http://schemas.microsoft.com/office/drawing/2014/main" id="{7B575B51-6F06-17AA-690F-B4973132C56C}"/>
                  </a:ext>
                </a:extLst>
              </p:cNvPr>
              <p:cNvSpPr/>
              <p:nvPr/>
            </p:nvSpPr>
            <p:spPr>
              <a:xfrm>
                <a:off x="10842765" y="1990744"/>
                <a:ext cx="32882" cy="17784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3" name="Rectangle 602">
                <a:extLst>
                  <a:ext uri="{FF2B5EF4-FFF2-40B4-BE49-F238E27FC236}">
                    <a16:creationId xmlns:a16="http://schemas.microsoft.com/office/drawing/2014/main" id="{18701D7D-66FA-4D4B-74B0-9D21C260702D}"/>
                  </a:ext>
                </a:extLst>
              </p:cNvPr>
              <p:cNvSpPr/>
              <p:nvPr/>
            </p:nvSpPr>
            <p:spPr>
              <a:xfrm>
                <a:off x="10883318" y="1990744"/>
                <a:ext cx="32882" cy="17856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4" name="Rectangle 603">
                <a:extLst>
                  <a:ext uri="{FF2B5EF4-FFF2-40B4-BE49-F238E27FC236}">
                    <a16:creationId xmlns:a16="http://schemas.microsoft.com/office/drawing/2014/main" id="{761580FA-F2B2-8FFA-C79F-286806F0B8CA}"/>
                  </a:ext>
                </a:extLst>
              </p:cNvPr>
              <p:cNvSpPr/>
              <p:nvPr/>
            </p:nvSpPr>
            <p:spPr>
              <a:xfrm>
                <a:off x="10923871" y="1990744"/>
                <a:ext cx="32882" cy="178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5" name="Rectangle 604">
                <a:extLst>
                  <a:ext uri="{FF2B5EF4-FFF2-40B4-BE49-F238E27FC236}">
                    <a16:creationId xmlns:a16="http://schemas.microsoft.com/office/drawing/2014/main" id="{4F23BD7E-0D69-343D-D040-CD4AD31A4860}"/>
                  </a:ext>
                </a:extLst>
              </p:cNvPr>
              <p:cNvSpPr/>
              <p:nvPr/>
            </p:nvSpPr>
            <p:spPr>
              <a:xfrm>
                <a:off x="10964424" y="1990744"/>
                <a:ext cx="32882" cy="180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6" name="Rectangle 605">
                <a:extLst>
                  <a:ext uri="{FF2B5EF4-FFF2-40B4-BE49-F238E27FC236}">
                    <a16:creationId xmlns:a16="http://schemas.microsoft.com/office/drawing/2014/main" id="{DE011CD7-0DDE-9513-520C-DD274FFD65BC}"/>
                  </a:ext>
                </a:extLst>
              </p:cNvPr>
              <p:cNvSpPr/>
              <p:nvPr/>
            </p:nvSpPr>
            <p:spPr>
              <a:xfrm>
                <a:off x="11004977" y="1990744"/>
                <a:ext cx="32882" cy="1800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7" name="Rectangle 606">
                <a:extLst>
                  <a:ext uri="{FF2B5EF4-FFF2-40B4-BE49-F238E27FC236}">
                    <a16:creationId xmlns:a16="http://schemas.microsoft.com/office/drawing/2014/main" id="{18FF8007-8D90-7664-4B5D-AFD44B597F13}"/>
                  </a:ext>
                </a:extLst>
              </p:cNvPr>
              <p:cNvSpPr/>
              <p:nvPr/>
            </p:nvSpPr>
            <p:spPr>
              <a:xfrm>
                <a:off x="11045530" y="1990744"/>
                <a:ext cx="32882" cy="187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8" name="Rectangle 607">
                <a:extLst>
                  <a:ext uri="{FF2B5EF4-FFF2-40B4-BE49-F238E27FC236}">
                    <a16:creationId xmlns:a16="http://schemas.microsoft.com/office/drawing/2014/main" id="{313A43DF-0478-80E1-F107-7742AA1C3098}"/>
                  </a:ext>
                </a:extLst>
              </p:cNvPr>
              <p:cNvSpPr/>
              <p:nvPr/>
            </p:nvSpPr>
            <p:spPr>
              <a:xfrm>
                <a:off x="11086083" y="1990744"/>
                <a:ext cx="32882" cy="1872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9" name="Rectangle 608">
                <a:extLst>
                  <a:ext uri="{FF2B5EF4-FFF2-40B4-BE49-F238E27FC236}">
                    <a16:creationId xmlns:a16="http://schemas.microsoft.com/office/drawing/2014/main" id="{D073789A-0E22-7ABD-E7C2-82347A9B85F1}"/>
                  </a:ext>
                </a:extLst>
              </p:cNvPr>
              <p:cNvSpPr/>
              <p:nvPr/>
            </p:nvSpPr>
            <p:spPr>
              <a:xfrm>
                <a:off x="11126636" y="1990744"/>
                <a:ext cx="32882" cy="187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0" name="Rectangle 609">
                <a:extLst>
                  <a:ext uri="{FF2B5EF4-FFF2-40B4-BE49-F238E27FC236}">
                    <a16:creationId xmlns:a16="http://schemas.microsoft.com/office/drawing/2014/main" id="{E491D7A4-C781-7005-D6A6-76B43C69F4AD}"/>
                  </a:ext>
                </a:extLst>
              </p:cNvPr>
              <p:cNvSpPr/>
              <p:nvPr/>
            </p:nvSpPr>
            <p:spPr>
              <a:xfrm>
                <a:off x="11167189" y="1990744"/>
                <a:ext cx="32882" cy="18792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1" name="Rectangle 610">
                <a:extLst>
                  <a:ext uri="{FF2B5EF4-FFF2-40B4-BE49-F238E27FC236}">
                    <a16:creationId xmlns:a16="http://schemas.microsoft.com/office/drawing/2014/main" id="{40E3BB5B-1D6D-F2D4-CD2F-5C9348F9FA22}"/>
                  </a:ext>
                </a:extLst>
              </p:cNvPr>
              <p:cNvSpPr/>
              <p:nvPr/>
            </p:nvSpPr>
            <p:spPr>
              <a:xfrm>
                <a:off x="11207742" y="1990744"/>
                <a:ext cx="32882" cy="190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2" name="Rectangle 611">
                <a:extLst>
                  <a:ext uri="{FF2B5EF4-FFF2-40B4-BE49-F238E27FC236}">
                    <a16:creationId xmlns:a16="http://schemas.microsoft.com/office/drawing/2014/main" id="{F2D7718A-E1F2-5E67-5FFD-502182DF8274}"/>
                  </a:ext>
                </a:extLst>
              </p:cNvPr>
              <p:cNvSpPr/>
              <p:nvPr/>
            </p:nvSpPr>
            <p:spPr>
              <a:xfrm>
                <a:off x="11248291" y="1990744"/>
                <a:ext cx="32882" cy="1908000"/>
              </a:xfrm>
              <a:prstGeom prst="rect">
                <a:avLst/>
              </a:prstGeom>
              <a:grpFill/>
              <a:ln w="9525"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nvGrpSpPr>
            <p:cNvPr id="373" name="Group 372">
              <a:extLst>
                <a:ext uri="{FF2B5EF4-FFF2-40B4-BE49-F238E27FC236}">
                  <a16:creationId xmlns:a16="http://schemas.microsoft.com/office/drawing/2014/main" id="{8C99752D-D7C4-765B-BD54-59165CF3542F}"/>
                </a:ext>
              </a:extLst>
            </p:cNvPr>
            <p:cNvGrpSpPr/>
            <p:nvPr/>
          </p:nvGrpSpPr>
          <p:grpSpPr>
            <a:xfrm>
              <a:off x="6934207" y="2182594"/>
              <a:ext cx="4018975" cy="1979691"/>
              <a:chOff x="7047223" y="1487022"/>
              <a:chExt cx="4247552" cy="2284506"/>
            </a:xfrm>
            <a:solidFill>
              <a:schemeClr val="accent3">
                <a:lumMod val="60000"/>
                <a:lumOff val="40000"/>
              </a:schemeClr>
            </a:solidFill>
          </p:grpSpPr>
          <p:sp>
            <p:nvSpPr>
              <p:cNvPr id="395" name="Rectangle 394">
                <a:extLst>
                  <a:ext uri="{FF2B5EF4-FFF2-40B4-BE49-F238E27FC236}">
                    <a16:creationId xmlns:a16="http://schemas.microsoft.com/office/drawing/2014/main" id="{AB53EB72-FAB7-7648-11E2-0C73BF394EC3}"/>
                  </a:ext>
                </a:extLst>
              </p:cNvPr>
              <p:cNvSpPr/>
              <p:nvPr/>
            </p:nvSpPr>
            <p:spPr>
              <a:xfrm rot="10800000">
                <a:off x="7047223" y="1487022"/>
                <a:ext cx="28816" cy="500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96" name="Rectangle 395">
                <a:extLst>
                  <a:ext uri="{FF2B5EF4-FFF2-40B4-BE49-F238E27FC236}">
                    <a16:creationId xmlns:a16="http://schemas.microsoft.com/office/drawing/2014/main" id="{569218D4-BFB6-50D7-0880-5F8FB6446428}"/>
                  </a:ext>
                </a:extLst>
              </p:cNvPr>
              <p:cNvSpPr/>
              <p:nvPr/>
            </p:nvSpPr>
            <p:spPr>
              <a:xfrm rot="10800000">
                <a:off x="7084890" y="1519421"/>
                <a:ext cx="28816" cy="46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97" name="Rectangle 396">
                <a:extLst>
                  <a:ext uri="{FF2B5EF4-FFF2-40B4-BE49-F238E27FC236}">
                    <a16:creationId xmlns:a16="http://schemas.microsoft.com/office/drawing/2014/main" id="{B5265EC5-62DB-3DA4-250E-8433A5DBC276}"/>
                  </a:ext>
                </a:extLst>
              </p:cNvPr>
              <p:cNvSpPr/>
              <p:nvPr/>
            </p:nvSpPr>
            <p:spPr>
              <a:xfrm rot="10800000">
                <a:off x="7122557" y="1591422"/>
                <a:ext cx="28816" cy="39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98" name="Rectangle 397">
                <a:extLst>
                  <a:ext uri="{FF2B5EF4-FFF2-40B4-BE49-F238E27FC236}">
                    <a16:creationId xmlns:a16="http://schemas.microsoft.com/office/drawing/2014/main" id="{41748ECD-8894-F00C-12D1-0DF04DDADF2A}"/>
                  </a:ext>
                </a:extLst>
              </p:cNvPr>
              <p:cNvSpPr/>
              <p:nvPr/>
            </p:nvSpPr>
            <p:spPr>
              <a:xfrm rot="10800000">
                <a:off x="7160224" y="1638222"/>
                <a:ext cx="28816" cy="349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99" name="Rectangle 398">
                <a:extLst>
                  <a:ext uri="{FF2B5EF4-FFF2-40B4-BE49-F238E27FC236}">
                    <a16:creationId xmlns:a16="http://schemas.microsoft.com/office/drawing/2014/main" id="{D82D08CD-F523-1F9A-E0FE-A5FE8A22A2DF}"/>
                  </a:ext>
                </a:extLst>
              </p:cNvPr>
              <p:cNvSpPr/>
              <p:nvPr/>
            </p:nvSpPr>
            <p:spPr>
              <a:xfrm rot="10800000">
                <a:off x="7197891" y="1638222"/>
                <a:ext cx="28816" cy="349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0" name="Rectangle 399">
                <a:extLst>
                  <a:ext uri="{FF2B5EF4-FFF2-40B4-BE49-F238E27FC236}">
                    <a16:creationId xmlns:a16="http://schemas.microsoft.com/office/drawing/2014/main" id="{B8705EA0-1D66-CDA5-B9CD-F2853E9AA4C3}"/>
                  </a:ext>
                </a:extLst>
              </p:cNvPr>
              <p:cNvSpPr/>
              <p:nvPr/>
            </p:nvSpPr>
            <p:spPr>
              <a:xfrm rot="10800000">
                <a:off x="7235558" y="1670622"/>
                <a:ext cx="28816" cy="316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1" name="Rectangle 400">
                <a:extLst>
                  <a:ext uri="{FF2B5EF4-FFF2-40B4-BE49-F238E27FC236}">
                    <a16:creationId xmlns:a16="http://schemas.microsoft.com/office/drawing/2014/main" id="{9548AA5D-429E-7B0B-DF01-69DB9CEDC504}"/>
                  </a:ext>
                </a:extLst>
              </p:cNvPr>
              <p:cNvSpPr/>
              <p:nvPr/>
            </p:nvSpPr>
            <p:spPr>
              <a:xfrm rot="10800000">
                <a:off x="7273225" y="1724622"/>
                <a:ext cx="28816" cy="262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2" name="Rectangle 401">
                <a:extLst>
                  <a:ext uri="{FF2B5EF4-FFF2-40B4-BE49-F238E27FC236}">
                    <a16:creationId xmlns:a16="http://schemas.microsoft.com/office/drawing/2014/main" id="{5EBE1410-D6A3-1C73-F5C6-C0FD9892E813}"/>
                  </a:ext>
                </a:extLst>
              </p:cNvPr>
              <p:cNvSpPr/>
              <p:nvPr/>
            </p:nvSpPr>
            <p:spPr>
              <a:xfrm rot="10800000">
                <a:off x="7310892" y="1843422"/>
                <a:ext cx="28816" cy="144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3" name="Rectangle 402">
                <a:extLst>
                  <a:ext uri="{FF2B5EF4-FFF2-40B4-BE49-F238E27FC236}">
                    <a16:creationId xmlns:a16="http://schemas.microsoft.com/office/drawing/2014/main" id="{A0A84944-B8E9-CBAF-1594-F118A4A54025}"/>
                  </a:ext>
                </a:extLst>
              </p:cNvPr>
              <p:cNvSpPr/>
              <p:nvPr/>
            </p:nvSpPr>
            <p:spPr>
              <a:xfrm rot="10800000">
                <a:off x="7348559" y="1901022"/>
                <a:ext cx="28816" cy="86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4" name="Rectangle 403">
                <a:extLst>
                  <a:ext uri="{FF2B5EF4-FFF2-40B4-BE49-F238E27FC236}">
                    <a16:creationId xmlns:a16="http://schemas.microsoft.com/office/drawing/2014/main" id="{100A9B55-51FE-0289-FE69-56C7C7E18838}"/>
                  </a:ext>
                </a:extLst>
              </p:cNvPr>
              <p:cNvSpPr/>
              <p:nvPr/>
            </p:nvSpPr>
            <p:spPr>
              <a:xfrm>
                <a:off x="7386226" y="1993128"/>
                <a:ext cx="28816" cy="6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5" name="Rectangle 404">
                <a:extLst>
                  <a:ext uri="{FF2B5EF4-FFF2-40B4-BE49-F238E27FC236}">
                    <a16:creationId xmlns:a16="http://schemas.microsoft.com/office/drawing/2014/main" id="{97C7C16E-76DF-F2A3-7F73-66999F8F39CD}"/>
                  </a:ext>
                </a:extLst>
              </p:cNvPr>
              <p:cNvSpPr/>
              <p:nvPr/>
            </p:nvSpPr>
            <p:spPr>
              <a:xfrm>
                <a:off x="7423893" y="1993128"/>
                <a:ext cx="28816" cy="100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6" name="Rectangle 405">
                <a:extLst>
                  <a:ext uri="{FF2B5EF4-FFF2-40B4-BE49-F238E27FC236}">
                    <a16:creationId xmlns:a16="http://schemas.microsoft.com/office/drawing/2014/main" id="{F873C221-80A3-0F68-E07B-72100E110316}"/>
                  </a:ext>
                </a:extLst>
              </p:cNvPr>
              <p:cNvSpPr/>
              <p:nvPr/>
            </p:nvSpPr>
            <p:spPr>
              <a:xfrm>
                <a:off x="7461560" y="1993128"/>
                <a:ext cx="28816" cy="10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7" name="Rectangle 406">
                <a:extLst>
                  <a:ext uri="{FF2B5EF4-FFF2-40B4-BE49-F238E27FC236}">
                    <a16:creationId xmlns:a16="http://schemas.microsoft.com/office/drawing/2014/main" id="{065762D9-3BBA-AE94-0C68-4C66199F3307}"/>
                  </a:ext>
                </a:extLst>
              </p:cNvPr>
              <p:cNvSpPr/>
              <p:nvPr/>
            </p:nvSpPr>
            <p:spPr>
              <a:xfrm>
                <a:off x="7499227" y="1993128"/>
                <a:ext cx="28816" cy="10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8" name="Rectangle 407">
                <a:extLst>
                  <a:ext uri="{FF2B5EF4-FFF2-40B4-BE49-F238E27FC236}">
                    <a16:creationId xmlns:a16="http://schemas.microsoft.com/office/drawing/2014/main" id="{AF9869A3-6501-BE96-052D-DFC4D334934B}"/>
                  </a:ext>
                </a:extLst>
              </p:cNvPr>
              <p:cNvSpPr/>
              <p:nvPr/>
            </p:nvSpPr>
            <p:spPr>
              <a:xfrm>
                <a:off x="7536894" y="1993128"/>
                <a:ext cx="28816" cy="11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9" name="Rectangle 408">
                <a:extLst>
                  <a:ext uri="{FF2B5EF4-FFF2-40B4-BE49-F238E27FC236}">
                    <a16:creationId xmlns:a16="http://schemas.microsoft.com/office/drawing/2014/main" id="{4A01EB6C-C7DD-6564-69A9-61C7D546C88C}"/>
                  </a:ext>
                </a:extLst>
              </p:cNvPr>
              <p:cNvSpPr/>
              <p:nvPr/>
            </p:nvSpPr>
            <p:spPr>
              <a:xfrm>
                <a:off x="7574561" y="1993128"/>
                <a:ext cx="28816" cy="20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0" name="Rectangle 409">
                <a:extLst>
                  <a:ext uri="{FF2B5EF4-FFF2-40B4-BE49-F238E27FC236}">
                    <a16:creationId xmlns:a16="http://schemas.microsoft.com/office/drawing/2014/main" id="{ABF6D34D-FD8A-7806-93D2-78CF6786B929}"/>
                  </a:ext>
                </a:extLst>
              </p:cNvPr>
              <p:cNvSpPr/>
              <p:nvPr/>
            </p:nvSpPr>
            <p:spPr>
              <a:xfrm>
                <a:off x="7612228" y="1993128"/>
                <a:ext cx="28816" cy="21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1" name="Rectangle 410">
                <a:extLst>
                  <a:ext uri="{FF2B5EF4-FFF2-40B4-BE49-F238E27FC236}">
                    <a16:creationId xmlns:a16="http://schemas.microsoft.com/office/drawing/2014/main" id="{D094F89C-E75A-1260-27C1-27FA1B71D748}"/>
                  </a:ext>
                </a:extLst>
              </p:cNvPr>
              <p:cNvSpPr/>
              <p:nvPr/>
            </p:nvSpPr>
            <p:spPr>
              <a:xfrm>
                <a:off x="7649895" y="1993128"/>
                <a:ext cx="28816" cy="25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2" name="Rectangle 411">
                <a:extLst>
                  <a:ext uri="{FF2B5EF4-FFF2-40B4-BE49-F238E27FC236}">
                    <a16:creationId xmlns:a16="http://schemas.microsoft.com/office/drawing/2014/main" id="{136AB4BC-8AEE-4592-2128-39C547657C86}"/>
                  </a:ext>
                </a:extLst>
              </p:cNvPr>
              <p:cNvSpPr/>
              <p:nvPr/>
            </p:nvSpPr>
            <p:spPr>
              <a:xfrm>
                <a:off x="7687562" y="1993128"/>
                <a:ext cx="28816" cy="28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3" name="Rectangle 412">
                <a:extLst>
                  <a:ext uri="{FF2B5EF4-FFF2-40B4-BE49-F238E27FC236}">
                    <a16:creationId xmlns:a16="http://schemas.microsoft.com/office/drawing/2014/main" id="{57D50B34-F1E1-855C-39EA-E1C209E1A2C4}"/>
                  </a:ext>
                </a:extLst>
              </p:cNvPr>
              <p:cNvSpPr/>
              <p:nvPr/>
            </p:nvSpPr>
            <p:spPr>
              <a:xfrm>
                <a:off x="7725229" y="1993128"/>
                <a:ext cx="28816" cy="298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4" name="Rectangle 413">
                <a:extLst>
                  <a:ext uri="{FF2B5EF4-FFF2-40B4-BE49-F238E27FC236}">
                    <a16:creationId xmlns:a16="http://schemas.microsoft.com/office/drawing/2014/main" id="{6EEAA7E9-3FB2-E811-F44E-CB502B3D136E}"/>
                  </a:ext>
                </a:extLst>
              </p:cNvPr>
              <p:cNvSpPr/>
              <p:nvPr/>
            </p:nvSpPr>
            <p:spPr>
              <a:xfrm>
                <a:off x="7762896" y="1993128"/>
                <a:ext cx="28816" cy="302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5" name="Rectangle 414">
                <a:extLst>
                  <a:ext uri="{FF2B5EF4-FFF2-40B4-BE49-F238E27FC236}">
                    <a16:creationId xmlns:a16="http://schemas.microsoft.com/office/drawing/2014/main" id="{D61BCAEE-DE2C-323F-105C-0C193424B731}"/>
                  </a:ext>
                </a:extLst>
              </p:cNvPr>
              <p:cNvSpPr/>
              <p:nvPr/>
            </p:nvSpPr>
            <p:spPr>
              <a:xfrm>
                <a:off x="7800563" y="1993128"/>
                <a:ext cx="28816" cy="313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6" name="Rectangle 415">
                <a:extLst>
                  <a:ext uri="{FF2B5EF4-FFF2-40B4-BE49-F238E27FC236}">
                    <a16:creationId xmlns:a16="http://schemas.microsoft.com/office/drawing/2014/main" id="{75A0E73C-AED1-D559-2596-37582EF74E22}"/>
                  </a:ext>
                </a:extLst>
              </p:cNvPr>
              <p:cNvSpPr/>
              <p:nvPr/>
            </p:nvSpPr>
            <p:spPr>
              <a:xfrm>
                <a:off x="7838230" y="1993128"/>
                <a:ext cx="28816" cy="324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7" name="Rectangle 416">
                <a:extLst>
                  <a:ext uri="{FF2B5EF4-FFF2-40B4-BE49-F238E27FC236}">
                    <a16:creationId xmlns:a16="http://schemas.microsoft.com/office/drawing/2014/main" id="{6C5E91DA-3A49-7FF8-E9DA-9B8B2433EF4B}"/>
                  </a:ext>
                </a:extLst>
              </p:cNvPr>
              <p:cNvSpPr/>
              <p:nvPr/>
            </p:nvSpPr>
            <p:spPr>
              <a:xfrm>
                <a:off x="7875897" y="1993128"/>
                <a:ext cx="28816" cy="33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8" name="Rectangle 417">
                <a:extLst>
                  <a:ext uri="{FF2B5EF4-FFF2-40B4-BE49-F238E27FC236}">
                    <a16:creationId xmlns:a16="http://schemas.microsoft.com/office/drawing/2014/main" id="{B4D70162-8B44-4318-38B7-2406E732B54F}"/>
                  </a:ext>
                </a:extLst>
              </p:cNvPr>
              <p:cNvSpPr/>
              <p:nvPr/>
            </p:nvSpPr>
            <p:spPr>
              <a:xfrm>
                <a:off x="7913564" y="1993128"/>
                <a:ext cx="28816" cy="345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9" name="Rectangle 418">
                <a:extLst>
                  <a:ext uri="{FF2B5EF4-FFF2-40B4-BE49-F238E27FC236}">
                    <a16:creationId xmlns:a16="http://schemas.microsoft.com/office/drawing/2014/main" id="{EE7CF965-FEC5-AAF2-1682-2A8F91E09323}"/>
                  </a:ext>
                </a:extLst>
              </p:cNvPr>
              <p:cNvSpPr/>
              <p:nvPr/>
            </p:nvSpPr>
            <p:spPr>
              <a:xfrm>
                <a:off x="7951231" y="1993128"/>
                <a:ext cx="28816" cy="36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0" name="Rectangle 419">
                <a:extLst>
                  <a:ext uri="{FF2B5EF4-FFF2-40B4-BE49-F238E27FC236}">
                    <a16:creationId xmlns:a16="http://schemas.microsoft.com/office/drawing/2014/main" id="{CDDA382F-9E69-4B35-BD37-03397646A675}"/>
                  </a:ext>
                </a:extLst>
              </p:cNvPr>
              <p:cNvSpPr/>
              <p:nvPr/>
            </p:nvSpPr>
            <p:spPr>
              <a:xfrm>
                <a:off x="7988898" y="1993128"/>
                <a:ext cx="28816" cy="36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1" name="Rectangle 420">
                <a:extLst>
                  <a:ext uri="{FF2B5EF4-FFF2-40B4-BE49-F238E27FC236}">
                    <a16:creationId xmlns:a16="http://schemas.microsoft.com/office/drawing/2014/main" id="{6403A8D6-BCC7-7030-35F2-07CD0547E5C2}"/>
                  </a:ext>
                </a:extLst>
              </p:cNvPr>
              <p:cNvSpPr/>
              <p:nvPr/>
            </p:nvSpPr>
            <p:spPr>
              <a:xfrm>
                <a:off x="8026565" y="1993128"/>
                <a:ext cx="28816" cy="374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2" name="Rectangle 421">
                <a:extLst>
                  <a:ext uri="{FF2B5EF4-FFF2-40B4-BE49-F238E27FC236}">
                    <a16:creationId xmlns:a16="http://schemas.microsoft.com/office/drawing/2014/main" id="{7CDC1DC2-D5F0-16B9-5508-47E3C5C282D7}"/>
                  </a:ext>
                </a:extLst>
              </p:cNvPr>
              <p:cNvSpPr/>
              <p:nvPr/>
            </p:nvSpPr>
            <p:spPr>
              <a:xfrm>
                <a:off x="8064232" y="1993128"/>
                <a:ext cx="28816" cy="39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3" name="Rectangle 422">
                <a:extLst>
                  <a:ext uri="{FF2B5EF4-FFF2-40B4-BE49-F238E27FC236}">
                    <a16:creationId xmlns:a16="http://schemas.microsoft.com/office/drawing/2014/main" id="{BC8F54A5-A066-D9D2-A3BB-E63CF7ECD555}"/>
                  </a:ext>
                </a:extLst>
              </p:cNvPr>
              <p:cNvSpPr/>
              <p:nvPr/>
            </p:nvSpPr>
            <p:spPr>
              <a:xfrm>
                <a:off x="8101899" y="1993128"/>
                <a:ext cx="28816" cy="406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4" name="Rectangle 423">
                <a:extLst>
                  <a:ext uri="{FF2B5EF4-FFF2-40B4-BE49-F238E27FC236}">
                    <a16:creationId xmlns:a16="http://schemas.microsoft.com/office/drawing/2014/main" id="{4A061C9E-C741-D676-44D4-EF73858DED53}"/>
                  </a:ext>
                </a:extLst>
              </p:cNvPr>
              <p:cNvSpPr/>
              <p:nvPr/>
            </p:nvSpPr>
            <p:spPr>
              <a:xfrm>
                <a:off x="8139566" y="1993128"/>
                <a:ext cx="28816" cy="43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5" name="Rectangle 424">
                <a:extLst>
                  <a:ext uri="{FF2B5EF4-FFF2-40B4-BE49-F238E27FC236}">
                    <a16:creationId xmlns:a16="http://schemas.microsoft.com/office/drawing/2014/main" id="{0EACB49C-5CC7-A653-6ED4-8A83F555C7A8}"/>
                  </a:ext>
                </a:extLst>
              </p:cNvPr>
              <p:cNvSpPr/>
              <p:nvPr/>
            </p:nvSpPr>
            <p:spPr>
              <a:xfrm>
                <a:off x="8177233" y="1993128"/>
                <a:ext cx="28816" cy="529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6" name="Rectangle 425">
                <a:extLst>
                  <a:ext uri="{FF2B5EF4-FFF2-40B4-BE49-F238E27FC236}">
                    <a16:creationId xmlns:a16="http://schemas.microsoft.com/office/drawing/2014/main" id="{D3824CFA-35A9-1F9D-0607-7F443052D896}"/>
                  </a:ext>
                </a:extLst>
              </p:cNvPr>
              <p:cNvSpPr/>
              <p:nvPr/>
            </p:nvSpPr>
            <p:spPr>
              <a:xfrm>
                <a:off x="8214900" y="1993128"/>
                <a:ext cx="28816" cy="54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7" name="Rectangle 426">
                <a:extLst>
                  <a:ext uri="{FF2B5EF4-FFF2-40B4-BE49-F238E27FC236}">
                    <a16:creationId xmlns:a16="http://schemas.microsoft.com/office/drawing/2014/main" id="{1E81E61C-DCAE-A9AE-FDF8-797DB3440230}"/>
                  </a:ext>
                </a:extLst>
              </p:cNvPr>
              <p:cNvSpPr/>
              <p:nvPr/>
            </p:nvSpPr>
            <p:spPr>
              <a:xfrm>
                <a:off x="8252567" y="1993128"/>
                <a:ext cx="28816" cy="550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8" name="Rectangle 427">
                <a:extLst>
                  <a:ext uri="{FF2B5EF4-FFF2-40B4-BE49-F238E27FC236}">
                    <a16:creationId xmlns:a16="http://schemas.microsoft.com/office/drawing/2014/main" id="{3D8E860A-D997-45D6-709D-922225A98C28}"/>
                  </a:ext>
                </a:extLst>
              </p:cNvPr>
              <p:cNvSpPr/>
              <p:nvPr/>
            </p:nvSpPr>
            <p:spPr>
              <a:xfrm>
                <a:off x="8290234" y="1993128"/>
                <a:ext cx="28816" cy="561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9" name="Rectangle 428">
                <a:extLst>
                  <a:ext uri="{FF2B5EF4-FFF2-40B4-BE49-F238E27FC236}">
                    <a16:creationId xmlns:a16="http://schemas.microsoft.com/office/drawing/2014/main" id="{52B7717F-3BF4-471E-7702-C9FB90C904EC}"/>
                  </a:ext>
                </a:extLst>
              </p:cNvPr>
              <p:cNvSpPr/>
              <p:nvPr/>
            </p:nvSpPr>
            <p:spPr>
              <a:xfrm>
                <a:off x="8327901" y="1993128"/>
                <a:ext cx="28816" cy="572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0" name="Rectangle 429">
                <a:extLst>
                  <a:ext uri="{FF2B5EF4-FFF2-40B4-BE49-F238E27FC236}">
                    <a16:creationId xmlns:a16="http://schemas.microsoft.com/office/drawing/2014/main" id="{AD3E9444-426B-76A0-E39E-854C31AB0D33}"/>
                  </a:ext>
                </a:extLst>
              </p:cNvPr>
              <p:cNvSpPr/>
              <p:nvPr/>
            </p:nvSpPr>
            <p:spPr>
              <a:xfrm>
                <a:off x="8365568" y="1993128"/>
                <a:ext cx="28816" cy="57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1" name="Rectangle 430">
                <a:extLst>
                  <a:ext uri="{FF2B5EF4-FFF2-40B4-BE49-F238E27FC236}">
                    <a16:creationId xmlns:a16="http://schemas.microsoft.com/office/drawing/2014/main" id="{62118B37-96BE-A156-983E-C40D55127122}"/>
                  </a:ext>
                </a:extLst>
              </p:cNvPr>
              <p:cNvSpPr/>
              <p:nvPr/>
            </p:nvSpPr>
            <p:spPr>
              <a:xfrm>
                <a:off x="8403235" y="1993128"/>
                <a:ext cx="28816" cy="57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2" name="Rectangle 431">
                <a:extLst>
                  <a:ext uri="{FF2B5EF4-FFF2-40B4-BE49-F238E27FC236}">
                    <a16:creationId xmlns:a16="http://schemas.microsoft.com/office/drawing/2014/main" id="{8B94103F-EC12-6A40-6CB5-0A7552C6F5D1}"/>
                  </a:ext>
                </a:extLst>
              </p:cNvPr>
              <p:cNvSpPr/>
              <p:nvPr/>
            </p:nvSpPr>
            <p:spPr>
              <a:xfrm>
                <a:off x="8440902" y="1993128"/>
                <a:ext cx="28816" cy="60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3" name="Rectangle 432">
                <a:extLst>
                  <a:ext uri="{FF2B5EF4-FFF2-40B4-BE49-F238E27FC236}">
                    <a16:creationId xmlns:a16="http://schemas.microsoft.com/office/drawing/2014/main" id="{CF83624D-7C09-DAD8-2BFE-556E2CEAF004}"/>
                  </a:ext>
                </a:extLst>
              </p:cNvPr>
              <p:cNvSpPr/>
              <p:nvPr/>
            </p:nvSpPr>
            <p:spPr>
              <a:xfrm>
                <a:off x="8478569" y="1993128"/>
                <a:ext cx="28816" cy="64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4" name="Rectangle 433">
                <a:extLst>
                  <a:ext uri="{FF2B5EF4-FFF2-40B4-BE49-F238E27FC236}">
                    <a16:creationId xmlns:a16="http://schemas.microsoft.com/office/drawing/2014/main" id="{B89E4698-8D3D-FE50-2E7F-26AEAAF62C63}"/>
                  </a:ext>
                </a:extLst>
              </p:cNvPr>
              <p:cNvSpPr/>
              <p:nvPr/>
            </p:nvSpPr>
            <p:spPr>
              <a:xfrm>
                <a:off x="8516236" y="1993128"/>
                <a:ext cx="28816" cy="65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5" name="Rectangle 434">
                <a:extLst>
                  <a:ext uri="{FF2B5EF4-FFF2-40B4-BE49-F238E27FC236}">
                    <a16:creationId xmlns:a16="http://schemas.microsoft.com/office/drawing/2014/main" id="{BDB1EF27-1FA2-222F-8F5B-CC25481ABAAA}"/>
                  </a:ext>
                </a:extLst>
              </p:cNvPr>
              <p:cNvSpPr/>
              <p:nvPr/>
            </p:nvSpPr>
            <p:spPr>
              <a:xfrm>
                <a:off x="8553903" y="1993128"/>
                <a:ext cx="28816" cy="662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6" name="Rectangle 435">
                <a:extLst>
                  <a:ext uri="{FF2B5EF4-FFF2-40B4-BE49-F238E27FC236}">
                    <a16:creationId xmlns:a16="http://schemas.microsoft.com/office/drawing/2014/main" id="{10CE929E-E36D-4000-8484-82B15F0CCC2B}"/>
                  </a:ext>
                </a:extLst>
              </p:cNvPr>
              <p:cNvSpPr/>
              <p:nvPr/>
            </p:nvSpPr>
            <p:spPr>
              <a:xfrm>
                <a:off x="8591570" y="1993128"/>
                <a:ext cx="28816" cy="70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7" name="Rectangle 436">
                <a:extLst>
                  <a:ext uri="{FF2B5EF4-FFF2-40B4-BE49-F238E27FC236}">
                    <a16:creationId xmlns:a16="http://schemas.microsoft.com/office/drawing/2014/main" id="{B3B9629D-6EDC-D570-3D31-01FE97890ABA}"/>
                  </a:ext>
                </a:extLst>
              </p:cNvPr>
              <p:cNvSpPr/>
              <p:nvPr/>
            </p:nvSpPr>
            <p:spPr>
              <a:xfrm>
                <a:off x="8629237" y="1993128"/>
                <a:ext cx="28816" cy="72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8" name="Rectangle 437">
                <a:extLst>
                  <a:ext uri="{FF2B5EF4-FFF2-40B4-BE49-F238E27FC236}">
                    <a16:creationId xmlns:a16="http://schemas.microsoft.com/office/drawing/2014/main" id="{5A01F3EC-EDDB-A3E8-6F60-140B9E4DD969}"/>
                  </a:ext>
                </a:extLst>
              </p:cNvPr>
              <p:cNvSpPr/>
              <p:nvPr/>
            </p:nvSpPr>
            <p:spPr>
              <a:xfrm>
                <a:off x="8666904" y="1993128"/>
                <a:ext cx="28816" cy="730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9" name="Rectangle 438">
                <a:extLst>
                  <a:ext uri="{FF2B5EF4-FFF2-40B4-BE49-F238E27FC236}">
                    <a16:creationId xmlns:a16="http://schemas.microsoft.com/office/drawing/2014/main" id="{CF81389B-5990-FDF3-EE79-CD273A6B1CA5}"/>
                  </a:ext>
                </a:extLst>
              </p:cNvPr>
              <p:cNvSpPr/>
              <p:nvPr/>
            </p:nvSpPr>
            <p:spPr>
              <a:xfrm>
                <a:off x="8704571" y="1993128"/>
                <a:ext cx="28816" cy="74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0" name="Rectangle 439">
                <a:extLst>
                  <a:ext uri="{FF2B5EF4-FFF2-40B4-BE49-F238E27FC236}">
                    <a16:creationId xmlns:a16="http://schemas.microsoft.com/office/drawing/2014/main" id="{DCBF4422-A04C-5BBF-3B9D-9E46FB89E2D6}"/>
                  </a:ext>
                </a:extLst>
              </p:cNvPr>
              <p:cNvSpPr/>
              <p:nvPr/>
            </p:nvSpPr>
            <p:spPr>
              <a:xfrm>
                <a:off x="8742238" y="1993128"/>
                <a:ext cx="28816" cy="75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1" name="Rectangle 440">
                <a:extLst>
                  <a:ext uri="{FF2B5EF4-FFF2-40B4-BE49-F238E27FC236}">
                    <a16:creationId xmlns:a16="http://schemas.microsoft.com/office/drawing/2014/main" id="{72B834EC-0C4F-DA1A-9258-85AE765EDBBC}"/>
                  </a:ext>
                </a:extLst>
              </p:cNvPr>
              <p:cNvSpPr/>
              <p:nvPr/>
            </p:nvSpPr>
            <p:spPr>
              <a:xfrm>
                <a:off x="8779905" y="1993128"/>
                <a:ext cx="28816" cy="75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2" name="Rectangle 441">
                <a:extLst>
                  <a:ext uri="{FF2B5EF4-FFF2-40B4-BE49-F238E27FC236}">
                    <a16:creationId xmlns:a16="http://schemas.microsoft.com/office/drawing/2014/main" id="{80FC0072-842D-1B7E-2A8E-3CA059D4EDBC}"/>
                  </a:ext>
                </a:extLst>
              </p:cNvPr>
              <p:cNvSpPr/>
              <p:nvPr/>
            </p:nvSpPr>
            <p:spPr>
              <a:xfrm>
                <a:off x="8817572" y="1993128"/>
                <a:ext cx="28816" cy="75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3" name="Rectangle 442">
                <a:extLst>
                  <a:ext uri="{FF2B5EF4-FFF2-40B4-BE49-F238E27FC236}">
                    <a16:creationId xmlns:a16="http://schemas.microsoft.com/office/drawing/2014/main" id="{A67E4FCB-7522-91F2-E92C-09CB1860F908}"/>
                  </a:ext>
                </a:extLst>
              </p:cNvPr>
              <p:cNvSpPr/>
              <p:nvPr/>
            </p:nvSpPr>
            <p:spPr>
              <a:xfrm>
                <a:off x="8855239" y="1993128"/>
                <a:ext cx="28816" cy="777601"/>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4" name="Rectangle 443">
                <a:extLst>
                  <a:ext uri="{FF2B5EF4-FFF2-40B4-BE49-F238E27FC236}">
                    <a16:creationId xmlns:a16="http://schemas.microsoft.com/office/drawing/2014/main" id="{9C9254CF-4B31-6388-2EC3-601744578D89}"/>
                  </a:ext>
                </a:extLst>
              </p:cNvPr>
              <p:cNvSpPr/>
              <p:nvPr/>
            </p:nvSpPr>
            <p:spPr>
              <a:xfrm>
                <a:off x="8892906" y="1993128"/>
                <a:ext cx="28816" cy="79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5" name="Rectangle 444">
                <a:extLst>
                  <a:ext uri="{FF2B5EF4-FFF2-40B4-BE49-F238E27FC236}">
                    <a16:creationId xmlns:a16="http://schemas.microsoft.com/office/drawing/2014/main" id="{66D4D728-7521-68F6-A027-D97E04E6205E}"/>
                  </a:ext>
                </a:extLst>
              </p:cNvPr>
              <p:cNvSpPr/>
              <p:nvPr/>
            </p:nvSpPr>
            <p:spPr>
              <a:xfrm>
                <a:off x="8930573" y="1993128"/>
                <a:ext cx="28816" cy="81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6" name="Rectangle 445">
                <a:extLst>
                  <a:ext uri="{FF2B5EF4-FFF2-40B4-BE49-F238E27FC236}">
                    <a16:creationId xmlns:a16="http://schemas.microsoft.com/office/drawing/2014/main" id="{0DBC4A2B-4456-C3B9-6B8E-8F0989DC8C59}"/>
                  </a:ext>
                </a:extLst>
              </p:cNvPr>
              <p:cNvSpPr/>
              <p:nvPr/>
            </p:nvSpPr>
            <p:spPr>
              <a:xfrm>
                <a:off x="8968240" y="1993128"/>
                <a:ext cx="28816" cy="83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7" name="Rectangle 446">
                <a:extLst>
                  <a:ext uri="{FF2B5EF4-FFF2-40B4-BE49-F238E27FC236}">
                    <a16:creationId xmlns:a16="http://schemas.microsoft.com/office/drawing/2014/main" id="{840AB49A-CAB7-E9BF-3752-FBCCF7D2B95B}"/>
                  </a:ext>
                </a:extLst>
              </p:cNvPr>
              <p:cNvSpPr/>
              <p:nvPr/>
            </p:nvSpPr>
            <p:spPr>
              <a:xfrm>
                <a:off x="9005907" y="1993128"/>
                <a:ext cx="28816" cy="853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8" name="Rectangle 447">
                <a:extLst>
                  <a:ext uri="{FF2B5EF4-FFF2-40B4-BE49-F238E27FC236}">
                    <a16:creationId xmlns:a16="http://schemas.microsoft.com/office/drawing/2014/main" id="{1385EFC3-399E-2859-F3F4-DB67C266070C}"/>
                  </a:ext>
                </a:extLst>
              </p:cNvPr>
              <p:cNvSpPr/>
              <p:nvPr/>
            </p:nvSpPr>
            <p:spPr>
              <a:xfrm>
                <a:off x="9043574" y="1993128"/>
                <a:ext cx="28816" cy="87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9" name="Rectangle 448">
                <a:extLst>
                  <a:ext uri="{FF2B5EF4-FFF2-40B4-BE49-F238E27FC236}">
                    <a16:creationId xmlns:a16="http://schemas.microsoft.com/office/drawing/2014/main" id="{F6CD1FDF-D85A-C914-FFB1-758FA66173CA}"/>
                  </a:ext>
                </a:extLst>
              </p:cNvPr>
              <p:cNvSpPr/>
              <p:nvPr/>
            </p:nvSpPr>
            <p:spPr>
              <a:xfrm>
                <a:off x="9081241" y="1993128"/>
                <a:ext cx="28816" cy="87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0" name="Rectangle 449">
                <a:extLst>
                  <a:ext uri="{FF2B5EF4-FFF2-40B4-BE49-F238E27FC236}">
                    <a16:creationId xmlns:a16="http://schemas.microsoft.com/office/drawing/2014/main" id="{C466CCC5-6DE9-220C-319E-D0D5176E347D}"/>
                  </a:ext>
                </a:extLst>
              </p:cNvPr>
              <p:cNvSpPr/>
              <p:nvPr/>
            </p:nvSpPr>
            <p:spPr>
              <a:xfrm>
                <a:off x="9118908" y="1993128"/>
                <a:ext cx="28816" cy="90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1" name="Rectangle 450">
                <a:extLst>
                  <a:ext uri="{FF2B5EF4-FFF2-40B4-BE49-F238E27FC236}">
                    <a16:creationId xmlns:a16="http://schemas.microsoft.com/office/drawing/2014/main" id="{B997F974-3604-269A-22F0-F6933A59C5C0}"/>
                  </a:ext>
                </a:extLst>
              </p:cNvPr>
              <p:cNvSpPr/>
              <p:nvPr/>
            </p:nvSpPr>
            <p:spPr>
              <a:xfrm>
                <a:off x="9156575" y="1993128"/>
                <a:ext cx="28816" cy="921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2" name="Rectangle 451">
                <a:extLst>
                  <a:ext uri="{FF2B5EF4-FFF2-40B4-BE49-F238E27FC236}">
                    <a16:creationId xmlns:a16="http://schemas.microsoft.com/office/drawing/2014/main" id="{E3A23DDF-3FE3-AD8E-E284-F2205AF7DD9E}"/>
                  </a:ext>
                </a:extLst>
              </p:cNvPr>
              <p:cNvSpPr/>
              <p:nvPr/>
            </p:nvSpPr>
            <p:spPr>
              <a:xfrm>
                <a:off x="9194242" y="1993128"/>
                <a:ext cx="28816" cy="93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3" name="Rectangle 452">
                <a:extLst>
                  <a:ext uri="{FF2B5EF4-FFF2-40B4-BE49-F238E27FC236}">
                    <a16:creationId xmlns:a16="http://schemas.microsoft.com/office/drawing/2014/main" id="{6AF5937A-DA8B-9470-18AC-A56A1DB26E7E}"/>
                  </a:ext>
                </a:extLst>
              </p:cNvPr>
              <p:cNvSpPr/>
              <p:nvPr/>
            </p:nvSpPr>
            <p:spPr>
              <a:xfrm>
                <a:off x="9231909" y="1993128"/>
                <a:ext cx="28816" cy="93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4" name="Rectangle 453">
                <a:extLst>
                  <a:ext uri="{FF2B5EF4-FFF2-40B4-BE49-F238E27FC236}">
                    <a16:creationId xmlns:a16="http://schemas.microsoft.com/office/drawing/2014/main" id="{44BCBF10-238A-C9DA-181B-7DAA29469D6E}"/>
                  </a:ext>
                </a:extLst>
              </p:cNvPr>
              <p:cNvSpPr/>
              <p:nvPr/>
            </p:nvSpPr>
            <p:spPr>
              <a:xfrm>
                <a:off x="9269576" y="1993128"/>
                <a:ext cx="28816" cy="97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5" name="Rectangle 454">
                <a:extLst>
                  <a:ext uri="{FF2B5EF4-FFF2-40B4-BE49-F238E27FC236}">
                    <a16:creationId xmlns:a16="http://schemas.microsoft.com/office/drawing/2014/main" id="{32103C9D-EF37-0AF1-E66F-63C32097EBBE}"/>
                  </a:ext>
                </a:extLst>
              </p:cNvPr>
              <p:cNvSpPr/>
              <p:nvPr/>
            </p:nvSpPr>
            <p:spPr>
              <a:xfrm>
                <a:off x="9307243" y="1993128"/>
                <a:ext cx="28816" cy="97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6" name="Rectangle 455">
                <a:extLst>
                  <a:ext uri="{FF2B5EF4-FFF2-40B4-BE49-F238E27FC236}">
                    <a16:creationId xmlns:a16="http://schemas.microsoft.com/office/drawing/2014/main" id="{2B2D21DD-3937-2C27-680C-410D43B5C246}"/>
                  </a:ext>
                </a:extLst>
              </p:cNvPr>
              <p:cNvSpPr/>
              <p:nvPr/>
            </p:nvSpPr>
            <p:spPr>
              <a:xfrm>
                <a:off x="9344910" y="1993128"/>
                <a:ext cx="28816" cy="979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7" name="Rectangle 456">
                <a:extLst>
                  <a:ext uri="{FF2B5EF4-FFF2-40B4-BE49-F238E27FC236}">
                    <a16:creationId xmlns:a16="http://schemas.microsoft.com/office/drawing/2014/main" id="{AE3DB7AD-E145-A230-38C9-C2E64B94E218}"/>
                  </a:ext>
                </a:extLst>
              </p:cNvPr>
              <p:cNvSpPr/>
              <p:nvPr/>
            </p:nvSpPr>
            <p:spPr>
              <a:xfrm>
                <a:off x="9382577" y="1993128"/>
                <a:ext cx="28816" cy="986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8" name="Rectangle 457">
                <a:extLst>
                  <a:ext uri="{FF2B5EF4-FFF2-40B4-BE49-F238E27FC236}">
                    <a16:creationId xmlns:a16="http://schemas.microsoft.com/office/drawing/2014/main" id="{B08B217B-0492-3B24-7A7A-7489434933EF}"/>
                  </a:ext>
                </a:extLst>
              </p:cNvPr>
              <p:cNvSpPr/>
              <p:nvPr/>
            </p:nvSpPr>
            <p:spPr>
              <a:xfrm>
                <a:off x="9420244" y="1993128"/>
                <a:ext cx="28816" cy="1000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9" name="Rectangle 458">
                <a:extLst>
                  <a:ext uri="{FF2B5EF4-FFF2-40B4-BE49-F238E27FC236}">
                    <a16:creationId xmlns:a16="http://schemas.microsoft.com/office/drawing/2014/main" id="{2E30FCF5-244C-E7B2-AC17-1291B34C7160}"/>
                  </a:ext>
                </a:extLst>
              </p:cNvPr>
              <p:cNvSpPr/>
              <p:nvPr/>
            </p:nvSpPr>
            <p:spPr>
              <a:xfrm>
                <a:off x="9457911" y="1993128"/>
                <a:ext cx="28816" cy="100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0" name="Rectangle 459">
                <a:extLst>
                  <a:ext uri="{FF2B5EF4-FFF2-40B4-BE49-F238E27FC236}">
                    <a16:creationId xmlns:a16="http://schemas.microsoft.com/office/drawing/2014/main" id="{682B830A-D8E8-587E-4FEE-4F82CF1D322F}"/>
                  </a:ext>
                </a:extLst>
              </p:cNvPr>
              <p:cNvSpPr/>
              <p:nvPr/>
            </p:nvSpPr>
            <p:spPr>
              <a:xfrm>
                <a:off x="9495578" y="1993128"/>
                <a:ext cx="28816" cy="100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1" name="Rectangle 460">
                <a:extLst>
                  <a:ext uri="{FF2B5EF4-FFF2-40B4-BE49-F238E27FC236}">
                    <a16:creationId xmlns:a16="http://schemas.microsoft.com/office/drawing/2014/main" id="{C51C7777-FBC2-6FC8-E412-A23A6B1710D9}"/>
                  </a:ext>
                </a:extLst>
              </p:cNvPr>
              <p:cNvSpPr/>
              <p:nvPr/>
            </p:nvSpPr>
            <p:spPr>
              <a:xfrm>
                <a:off x="9533245" y="1993128"/>
                <a:ext cx="28816" cy="1018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2" name="Rectangle 461">
                <a:extLst>
                  <a:ext uri="{FF2B5EF4-FFF2-40B4-BE49-F238E27FC236}">
                    <a16:creationId xmlns:a16="http://schemas.microsoft.com/office/drawing/2014/main" id="{7FB608C4-9B5C-5E8F-0669-E8B1E764E6E7}"/>
                  </a:ext>
                </a:extLst>
              </p:cNvPr>
              <p:cNvSpPr/>
              <p:nvPr/>
            </p:nvSpPr>
            <p:spPr>
              <a:xfrm>
                <a:off x="9570912" y="1993128"/>
                <a:ext cx="28816" cy="1036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3" name="Rectangle 462">
                <a:extLst>
                  <a:ext uri="{FF2B5EF4-FFF2-40B4-BE49-F238E27FC236}">
                    <a16:creationId xmlns:a16="http://schemas.microsoft.com/office/drawing/2014/main" id="{FD285B02-6427-5E44-23B2-CBDA0FD84BB3}"/>
                  </a:ext>
                </a:extLst>
              </p:cNvPr>
              <p:cNvSpPr/>
              <p:nvPr/>
            </p:nvSpPr>
            <p:spPr>
              <a:xfrm>
                <a:off x="9608579" y="1993128"/>
                <a:ext cx="28816" cy="1044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4" name="Rectangle 463">
                <a:extLst>
                  <a:ext uri="{FF2B5EF4-FFF2-40B4-BE49-F238E27FC236}">
                    <a16:creationId xmlns:a16="http://schemas.microsoft.com/office/drawing/2014/main" id="{D379DA43-B738-847D-8EFA-96DDCA59F657}"/>
                  </a:ext>
                </a:extLst>
              </p:cNvPr>
              <p:cNvSpPr/>
              <p:nvPr/>
            </p:nvSpPr>
            <p:spPr>
              <a:xfrm>
                <a:off x="9646246" y="1993128"/>
                <a:ext cx="28816" cy="1058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5" name="Rectangle 464">
                <a:extLst>
                  <a:ext uri="{FF2B5EF4-FFF2-40B4-BE49-F238E27FC236}">
                    <a16:creationId xmlns:a16="http://schemas.microsoft.com/office/drawing/2014/main" id="{D38452C9-5B85-14EB-5400-EDF8A2DCB08F}"/>
                  </a:ext>
                </a:extLst>
              </p:cNvPr>
              <p:cNvSpPr/>
              <p:nvPr/>
            </p:nvSpPr>
            <p:spPr>
              <a:xfrm>
                <a:off x="9683913" y="1993128"/>
                <a:ext cx="28816" cy="1065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6" name="Rectangle 465">
                <a:extLst>
                  <a:ext uri="{FF2B5EF4-FFF2-40B4-BE49-F238E27FC236}">
                    <a16:creationId xmlns:a16="http://schemas.microsoft.com/office/drawing/2014/main" id="{4B86A543-3AC6-623B-9A69-57A7FE824A9C}"/>
                  </a:ext>
                </a:extLst>
              </p:cNvPr>
              <p:cNvSpPr/>
              <p:nvPr/>
            </p:nvSpPr>
            <p:spPr>
              <a:xfrm>
                <a:off x="9721580" y="1993128"/>
                <a:ext cx="28816" cy="1065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7" name="Rectangle 466">
                <a:extLst>
                  <a:ext uri="{FF2B5EF4-FFF2-40B4-BE49-F238E27FC236}">
                    <a16:creationId xmlns:a16="http://schemas.microsoft.com/office/drawing/2014/main" id="{5F5FD733-A422-A9A3-77E0-1272F234C8AD}"/>
                  </a:ext>
                </a:extLst>
              </p:cNvPr>
              <p:cNvSpPr/>
              <p:nvPr/>
            </p:nvSpPr>
            <p:spPr>
              <a:xfrm>
                <a:off x="9759247" y="1993128"/>
                <a:ext cx="28816" cy="108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8" name="Rectangle 467">
                <a:extLst>
                  <a:ext uri="{FF2B5EF4-FFF2-40B4-BE49-F238E27FC236}">
                    <a16:creationId xmlns:a16="http://schemas.microsoft.com/office/drawing/2014/main" id="{15C99D13-91AF-A5AA-BC0B-F0C270302128}"/>
                  </a:ext>
                </a:extLst>
              </p:cNvPr>
              <p:cNvSpPr/>
              <p:nvPr/>
            </p:nvSpPr>
            <p:spPr>
              <a:xfrm>
                <a:off x="9796914" y="1993128"/>
                <a:ext cx="28816" cy="108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9" name="Rectangle 468">
                <a:extLst>
                  <a:ext uri="{FF2B5EF4-FFF2-40B4-BE49-F238E27FC236}">
                    <a16:creationId xmlns:a16="http://schemas.microsoft.com/office/drawing/2014/main" id="{B88D8063-A7C5-241F-9744-CA0EFDA2B18F}"/>
                  </a:ext>
                </a:extLst>
              </p:cNvPr>
              <p:cNvSpPr/>
              <p:nvPr/>
            </p:nvSpPr>
            <p:spPr>
              <a:xfrm>
                <a:off x="9834581" y="1993128"/>
                <a:ext cx="28816" cy="110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0" name="Rectangle 469">
                <a:extLst>
                  <a:ext uri="{FF2B5EF4-FFF2-40B4-BE49-F238E27FC236}">
                    <a16:creationId xmlns:a16="http://schemas.microsoft.com/office/drawing/2014/main" id="{6C6D39C0-362A-69A4-1D37-BD4C826D1CE9}"/>
                  </a:ext>
                </a:extLst>
              </p:cNvPr>
              <p:cNvSpPr/>
              <p:nvPr/>
            </p:nvSpPr>
            <p:spPr>
              <a:xfrm>
                <a:off x="9872248" y="1993128"/>
                <a:ext cx="28816" cy="1112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1" name="Rectangle 470">
                <a:extLst>
                  <a:ext uri="{FF2B5EF4-FFF2-40B4-BE49-F238E27FC236}">
                    <a16:creationId xmlns:a16="http://schemas.microsoft.com/office/drawing/2014/main" id="{EFBE8A0E-C837-CBFC-1EC9-B996381B2BB1}"/>
                  </a:ext>
                </a:extLst>
              </p:cNvPr>
              <p:cNvSpPr/>
              <p:nvPr/>
            </p:nvSpPr>
            <p:spPr>
              <a:xfrm>
                <a:off x="9909915" y="1993128"/>
                <a:ext cx="28816" cy="111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2" name="Rectangle 471">
                <a:extLst>
                  <a:ext uri="{FF2B5EF4-FFF2-40B4-BE49-F238E27FC236}">
                    <a16:creationId xmlns:a16="http://schemas.microsoft.com/office/drawing/2014/main" id="{70CBD0CF-66AF-AE9E-4E02-C064EDAD4B64}"/>
                  </a:ext>
                </a:extLst>
              </p:cNvPr>
              <p:cNvSpPr/>
              <p:nvPr/>
            </p:nvSpPr>
            <p:spPr>
              <a:xfrm>
                <a:off x="9947582" y="1993128"/>
                <a:ext cx="28816" cy="115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3" name="Rectangle 472">
                <a:extLst>
                  <a:ext uri="{FF2B5EF4-FFF2-40B4-BE49-F238E27FC236}">
                    <a16:creationId xmlns:a16="http://schemas.microsoft.com/office/drawing/2014/main" id="{C445FCBA-C6D5-48B2-9FF2-CA6D7B4636E5}"/>
                  </a:ext>
                </a:extLst>
              </p:cNvPr>
              <p:cNvSpPr/>
              <p:nvPr/>
            </p:nvSpPr>
            <p:spPr>
              <a:xfrm>
                <a:off x="9985249" y="1993128"/>
                <a:ext cx="28816" cy="1159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4" name="Rectangle 473">
                <a:extLst>
                  <a:ext uri="{FF2B5EF4-FFF2-40B4-BE49-F238E27FC236}">
                    <a16:creationId xmlns:a16="http://schemas.microsoft.com/office/drawing/2014/main" id="{1D358056-050E-F432-F34D-99AE6A6800FE}"/>
                  </a:ext>
                </a:extLst>
              </p:cNvPr>
              <p:cNvSpPr/>
              <p:nvPr/>
            </p:nvSpPr>
            <p:spPr>
              <a:xfrm>
                <a:off x="10022916" y="1993128"/>
                <a:ext cx="28816" cy="1177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5" name="Rectangle 474">
                <a:extLst>
                  <a:ext uri="{FF2B5EF4-FFF2-40B4-BE49-F238E27FC236}">
                    <a16:creationId xmlns:a16="http://schemas.microsoft.com/office/drawing/2014/main" id="{4D6B746A-7721-2412-A2EB-07B77FD5BA21}"/>
                  </a:ext>
                </a:extLst>
              </p:cNvPr>
              <p:cNvSpPr/>
              <p:nvPr/>
            </p:nvSpPr>
            <p:spPr>
              <a:xfrm>
                <a:off x="10060583" y="1993128"/>
                <a:ext cx="28816" cy="118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6" name="Rectangle 475">
                <a:extLst>
                  <a:ext uri="{FF2B5EF4-FFF2-40B4-BE49-F238E27FC236}">
                    <a16:creationId xmlns:a16="http://schemas.microsoft.com/office/drawing/2014/main" id="{717B3A2A-8667-0D34-5ECB-7A149D17C8C0}"/>
                  </a:ext>
                </a:extLst>
              </p:cNvPr>
              <p:cNvSpPr/>
              <p:nvPr/>
            </p:nvSpPr>
            <p:spPr>
              <a:xfrm>
                <a:off x="10098250" y="1993128"/>
                <a:ext cx="28816" cy="1198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7" name="Rectangle 476">
                <a:extLst>
                  <a:ext uri="{FF2B5EF4-FFF2-40B4-BE49-F238E27FC236}">
                    <a16:creationId xmlns:a16="http://schemas.microsoft.com/office/drawing/2014/main" id="{00FB5840-98FF-452C-D7B9-1B6601AA38EB}"/>
                  </a:ext>
                </a:extLst>
              </p:cNvPr>
              <p:cNvSpPr/>
              <p:nvPr/>
            </p:nvSpPr>
            <p:spPr>
              <a:xfrm>
                <a:off x="10135917" y="1993128"/>
                <a:ext cx="28816" cy="123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8" name="Rectangle 477">
                <a:extLst>
                  <a:ext uri="{FF2B5EF4-FFF2-40B4-BE49-F238E27FC236}">
                    <a16:creationId xmlns:a16="http://schemas.microsoft.com/office/drawing/2014/main" id="{B3CF188B-0DFA-11E8-A24A-D9AA8C961EF5}"/>
                  </a:ext>
                </a:extLst>
              </p:cNvPr>
              <p:cNvSpPr/>
              <p:nvPr/>
            </p:nvSpPr>
            <p:spPr>
              <a:xfrm>
                <a:off x="10173584" y="1993128"/>
                <a:ext cx="28816" cy="123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9" name="Rectangle 478">
                <a:extLst>
                  <a:ext uri="{FF2B5EF4-FFF2-40B4-BE49-F238E27FC236}">
                    <a16:creationId xmlns:a16="http://schemas.microsoft.com/office/drawing/2014/main" id="{50AAD363-9EA4-A1EF-1833-FEDAF152C1CE}"/>
                  </a:ext>
                </a:extLst>
              </p:cNvPr>
              <p:cNvSpPr/>
              <p:nvPr/>
            </p:nvSpPr>
            <p:spPr>
              <a:xfrm>
                <a:off x="10211251" y="1993128"/>
                <a:ext cx="28816" cy="123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0" name="Rectangle 479">
                <a:extLst>
                  <a:ext uri="{FF2B5EF4-FFF2-40B4-BE49-F238E27FC236}">
                    <a16:creationId xmlns:a16="http://schemas.microsoft.com/office/drawing/2014/main" id="{0506331E-A8A8-702E-97A7-0C5379D59FB6}"/>
                  </a:ext>
                </a:extLst>
              </p:cNvPr>
              <p:cNvSpPr/>
              <p:nvPr/>
            </p:nvSpPr>
            <p:spPr>
              <a:xfrm>
                <a:off x="10248918" y="1993128"/>
                <a:ext cx="28816" cy="123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1" name="Rectangle 480">
                <a:extLst>
                  <a:ext uri="{FF2B5EF4-FFF2-40B4-BE49-F238E27FC236}">
                    <a16:creationId xmlns:a16="http://schemas.microsoft.com/office/drawing/2014/main" id="{1DBCACFB-A182-0533-1A6C-33001C3A31B6}"/>
                  </a:ext>
                </a:extLst>
              </p:cNvPr>
              <p:cNvSpPr/>
              <p:nvPr/>
            </p:nvSpPr>
            <p:spPr>
              <a:xfrm>
                <a:off x="10286585" y="1993128"/>
                <a:ext cx="28816" cy="126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2" name="Rectangle 481">
                <a:extLst>
                  <a:ext uri="{FF2B5EF4-FFF2-40B4-BE49-F238E27FC236}">
                    <a16:creationId xmlns:a16="http://schemas.microsoft.com/office/drawing/2014/main" id="{8D019D4E-5C03-55BF-AF35-464B249D2206}"/>
                  </a:ext>
                </a:extLst>
              </p:cNvPr>
              <p:cNvSpPr/>
              <p:nvPr/>
            </p:nvSpPr>
            <p:spPr>
              <a:xfrm>
                <a:off x="10324252" y="1993128"/>
                <a:ext cx="28816" cy="1263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3" name="Rectangle 482">
                <a:extLst>
                  <a:ext uri="{FF2B5EF4-FFF2-40B4-BE49-F238E27FC236}">
                    <a16:creationId xmlns:a16="http://schemas.microsoft.com/office/drawing/2014/main" id="{A58B7B4D-FA0A-331D-BE96-C650B91AB466}"/>
                  </a:ext>
                </a:extLst>
              </p:cNvPr>
              <p:cNvSpPr/>
              <p:nvPr/>
            </p:nvSpPr>
            <p:spPr>
              <a:xfrm>
                <a:off x="10361919" y="1993128"/>
                <a:ext cx="28816" cy="12636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4" name="Rectangle 483">
                <a:extLst>
                  <a:ext uri="{FF2B5EF4-FFF2-40B4-BE49-F238E27FC236}">
                    <a16:creationId xmlns:a16="http://schemas.microsoft.com/office/drawing/2014/main" id="{F5C5A1AB-89C4-C220-7251-8E46F373E2B1}"/>
                  </a:ext>
                </a:extLst>
              </p:cNvPr>
              <p:cNvSpPr/>
              <p:nvPr/>
            </p:nvSpPr>
            <p:spPr>
              <a:xfrm>
                <a:off x="10399586" y="1993128"/>
                <a:ext cx="28816" cy="1288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5" name="Rectangle 484">
                <a:extLst>
                  <a:ext uri="{FF2B5EF4-FFF2-40B4-BE49-F238E27FC236}">
                    <a16:creationId xmlns:a16="http://schemas.microsoft.com/office/drawing/2014/main" id="{9D32BA51-D728-99CC-B2D5-90386E80549D}"/>
                  </a:ext>
                </a:extLst>
              </p:cNvPr>
              <p:cNvSpPr/>
              <p:nvPr/>
            </p:nvSpPr>
            <p:spPr>
              <a:xfrm>
                <a:off x="10437253" y="1993128"/>
                <a:ext cx="28816" cy="132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6" name="Rectangle 485">
                <a:extLst>
                  <a:ext uri="{FF2B5EF4-FFF2-40B4-BE49-F238E27FC236}">
                    <a16:creationId xmlns:a16="http://schemas.microsoft.com/office/drawing/2014/main" id="{864DDA4B-6A87-FF01-678B-D677B826836F}"/>
                  </a:ext>
                </a:extLst>
              </p:cNvPr>
              <p:cNvSpPr/>
              <p:nvPr/>
            </p:nvSpPr>
            <p:spPr>
              <a:xfrm>
                <a:off x="10474920" y="1993128"/>
                <a:ext cx="28816" cy="133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7" name="Rectangle 486">
                <a:extLst>
                  <a:ext uri="{FF2B5EF4-FFF2-40B4-BE49-F238E27FC236}">
                    <a16:creationId xmlns:a16="http://schemas.microsoft.com/office/drawing/2014/main" id="{18464149-BC5F-66DE-64D8-D7EF92C59003}"/>
                  </a:ext>
                </a:extLst>
              </p:cNvPr>
              <p:cNvSpPr/>
              <p:nvPr/>
            </p:nvSpPr>
            <p:spPr>
              <a:xfrm>
                <a:off x="10512587" y="1993128"/>
                <a:ext cx="28816" cy="133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8" name="Rectangle 487">
                <a:extLst>
                  <a:ext uri="{FF2B5EF4-FFF2-40B4-BE49-F238E27FC236}">
                    <a16:creationId xmlns:a16="http://schemas.microsoft.com/office/drawing/2014/main" id="{5E52A715-247E-2301-381F-5493BBEEAE50}"/>
                  </a:ext>
                </a:extLst>
              </p:cNvPr>
              <p:cNvSpPr/>
              <p:nvPr/>
            </p:nvSpPr>
            <p:spPr>
              <a:xfrm>
                <a:off x="10550254" y="1993128"/>
                <a:ext cx="28816" cy="1332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9" name="Rectangle 488">
                <a:extLst>
                  <a:ext uri="{FF2B5EF4-FFF2-40B4-BE49-F238E27FC236}">
                    <a16:creationId xmlns:a16="http://schemas.microsoft.com/office/drawing/2014/main" id="{95C072D6-6500-5640-5CAD-072FD787D2D4}"/>
                  </a:ext>
                </a:extLst>
              </p:cNvPr>
              <p:cNvSpPr/>
              <p:nvPr/>
            </p:nvSpPr>
            <p:spPr>
              <a:xfrm>
                <a:off x="10587921" y="1993128"/>
                <a:ext cx="28816" cy="1339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0" name="Rectangle 489">
                <a:extLst>
                  <a:ext uri="{FF2B5EF4-FFF2-40B4-BE49-F238E27FC236}">
                    <a16:creationId xmlns:a16="http://schemas.microsoft.com/office/drawing/2014/main" id="{1B564878-7789-F9C0-4AD5-1AC9DF3E9EEE}"/>
                  </a:ext>
                </a:extLst>
              </p:cNvPr>
              <p:cNvSpPr/>
              <p:nvPr/>
            </p:nvSpPr>
            <p:spPr>
              <a:xfrm>
                <a:off x="10625588" y="1993128"/>
                <a:ext cx="28816" cy="136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1" name="Rectangle 490">
                <a:extLst>
                  <a:ext uri="{FF2B5EF4-FFF2-40B4-BE49-F238E27FC236}">
                    <a16:creationId xmlns:a16="http://schemas.microsoft.com/office/drawing/2014/main" id="{BD20D524-405F-D69A-3C58-29998257A1C8}"/>
                  </a:ext>
                </a:extLst>
              </p:cNvPr>
              <p:cNvSpPr/>
              <p:nvPr/>
            </p:nvSpPr>
            <p:spPr>
              <a:xfrm>
                <a:off x="10663255" y="1993128"/>
                <a:ext cx="28816" cy="137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2" name="Rectangle 491">
                <a:extLst>
                  <a:ext uri="{FF2B5EF4-FFF2-40B4-BE49-F238E27FC236}">
                    <a16:creationId xmlns:a16="http://schemas.microsoft.com/office/drawing/2014/main" id="{A51AB9B9-0A7E-A5E5-D077-388226BB5FBD}"/>
                  </a:ext>
                </a:extLst>
              </p:cNvPr>
              <p:cNvSpPr/>
              <p:nvPr/>
            </p:nvSpPr>
            <p:spPr>
              <a:xfrm>
                <a:off x="10700922" y="1993128"/>
                <a:ext cx="28816" cy="137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3" name="Rectangle 492">
                <a:extLst>
                  <a:ext uri="{FF2B5EF4-FFF2-40B4-BE49-F238E27FC236}">
                    <a16:creationId xmlns:a16="http://schemas.microsoft.com/office/drawing/2014/main" id="{D1A93F37-3805-C3F6-BD29-0EC8D374563A}"/>
                  </a:ext>
                </a:extLst>
              </p:cNvPr>
              <p:cNvSpPr/>
              <p:nvPr/>
            </p:nvSpPr>
            <p:spPr>
              <a:xfrm>
                <a:off x="10738589" y="1993128"/>
                <a:ext cx="28816" cy="1404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4" name="Rectangle 493">
                <a:extLst>
                  <a:ext uri="{FF2B5EF4-FFF2-40B4-BE49-F238E27FC236}">
                    <a16:creationId xmlns:a16="http://schemas.microsoft.com/office/drawing/2014/main" id="{4A961996-E17F-37E9-59FB-D12B70DBD9F6}"/>
                  </a:ext>
                </a:extLst>
              </p:cNvPr>
              <p:cNvSpPr/>
              <p:nvPr/>
            </p:nvSpPr>
            <p:spPr>
              <a:xfrm>
                <a:off x="10776256" y="1993128"/>
                <a:ext cx="28816" cy="1414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5" name="Rectangle 494">
                <a:extLst>
                  <a:ext uri="{FF2B5EF4-FFF2-40B4-BE49-F238E27FC236}">
                    <a16:creationId xmlns:a16="http://schemas.microsoft.com/office/drawing/2014/main" id="{3D2155D2-840A-C71F-27AF-50FC0381EB70}"/>
                  </a:ext>
                </a:extLst>
              </p:cNvPr>
              <p:cNvSpPr/>
              <p:nvPr/>
            </p:nvSpPr>
            <p:spPr>
              <a:xfrm>
                <a:off x="10813923" y="1993128"/>
                <a:ext cx="28816" cy="14688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6" name="Rectangle 495">
                <a:extLst>
                  <a:ext uri="{FF2B5EF4-FFF2-40B4-BE49-F238E27FC236}">
                    <a16:creationId xmlns:a16="http://schemas.microsoft.com/office/drawing/2014/main" id="{0896B3F4-292D-4C01-7D34-08321C7A7300}"/>
                  </a:ext>
                </a:extLst>
              </p:cNvPr>
              <p:cNvSpPr/>
              <p:nvPr/>
            </p:nvSpPr>
            <p:spPr>
              <a:xfrm>
                <a:off x="10851590" y="1993128"/>
                <a:ext cx="28816" cy="1476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7" name="Rectangle 496">
                <a:extLst>
                  <a:ext uri="{FF2B5EF4-FFF2-40B4-BE49-F238E27FC236}">
                    <a16:creationId xmlns:a16="http://schemas.microsoft.com/office/drawing/2014/main" id="{A53BDA76-D030-FF48-9119-8E30E66D0C84}"/>
                  </a:ext>
                </a:extLst>
              </p:cNvPr>
              <p:cNvSpPr/>
              <p:nvPr/>
            </p:nvSpPr>
            <p:spPr>
              <a:xfrm>
                <a:off x="10889257" y="1993128"/>
                <a:ext cx="28816" cy="1530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8" name="Rectangle 497">
                <a:extLst>
                  <a:ext uri="{FF2B5EF4-FFF2-40B4-BE49-F238E27FC236}">
                    <a16:creationId xmlns:a16="http://schemas.microsoft.com/office/drawing/2014/main" id="{3D896E61-78D5-B6FA-6075-2EE2A3A698EB}"/>
                  </a:ext>
                </a:extLst>
              </p:cNvPr>
              <p:cNvSpPr/>
              <p:nvPr/>
            </p:nvSpPr>
            <p:spPr>
              <a:xfrm>
                <a:off x="10926924" y="1993128"/>
                <a:ext cx="28816" cy="154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9" name="Rectangle 498">
                <a:extLst>
                  <a:ext uri="{FF2B5EF4-FFF2-40B4-BE49-F238E27FC236}">
                    <a16:creationId xmlns:a16="http://schemas.microsoft.com/office/drawing/2014/main" id="{60525996-F338-4FAD-A22A-9DD361B3DDE7}"/>
                  </a:ext>
                </a:extLst>
              </p:cNvPr>
              <p:cNvSpPr/>
              <p:nvPr/>
            </p:nvSpPr>
            <p:spPr>
              <a:xfrm>
                <a:off x="10964591" y="1993128"/>
                <a:ext cx="28816" cy="1548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0" name="Rectangle 499">
                <a:extLst>
                  <a:ext uri="{FF2B5EF4-FFF2-40B4-BE49-F238E27FC236}">
                    <a16:creationId xmlns:a16="http://schemas.microsoft.com/office/drawing/2014/main" id="{3DC982CB-8DBD-F068-962B-8E9BCBD3559C}"/>
                  </a:ext>
                </a:extLst>
              </p:cNvPr>
              <p:cNvSpPr/>
              <p:nvPr/>
            </p:nvSpPr>
            <p:spPr>
              <a:xfrm>
                <a:off x="11002258" y="1993128"/>
                <a:ext cx="28816" cy="155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1" name="Rectangle 500">
                <a:extLst>
                  <a:ext uri="{FF2B5EF4-FFF2-40B4-BE49-F238E27FC236}">
                    <a16:creationId xmlns:a16="http://schemas.microsoft.com/office/drawing/2014/main" id="{E9760FDE-DA15-B2B2-719D-9F64FD81A1B0}"/>
                  </a:ext>
                </a:extLst>
              </p:cNvPr>
              <p:cNvSpPr/>
              <p:nvPr/>
            </p:nvSpPr>
            <p:spPr>
              <a:xfrm>
                <a:off x="11039925" y="1993128"/>
                <a:ext cx="28816" cy="1555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2" name="Rectangle 501">
                <a:extLst>
                  <a:ext uri="{FF2B5EF4-FFF2-40B4-BE49-F238E27FC236}">
                    <a16:creationId xmlns:a16="http://schemas.microsoft.com/office/drawing/2014/main" id="{1EE4A05B-D1A4-DC17-150C-65307B4ABCE0}"/>
                  </a:ext>
                </a:extLst>
              </p:cNvPr>
              <p:cNvSpPr/>
              <p:nvPr/>
            </p:nvSpPr>
            <p:spPr>
              <a:xfrm>
                <a:off x="11077592" y="1993128"/>
                <a:ext cx="28816" cy="15840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3" name="Rectangle 502">
                <a:extLst>
                  <a:ext uri="{FF2B5EF4-FFF2-40B4-BE49-F238E27FC236}">
                    <a16:creationId xmlns:a16="http://schemas.microsoft.com/office/drawing/2014/main" id="{14B0F02B-AA7B-DE4B-68F9-FB3B8B14B46E}"/>
                  </a:ext>
                </a:extLst>
              </p:cNvPr>
              <p:cNvSpPr/>
              <p:nvPr/>
            </p:nvSpPr>
            <p:spPr>
              <a:xfrm>
                <a:off x="11115259" y="1993128"/>
                <a:ext cx="28816" cy="159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4" name="Rectangle 503">
                <a:extLst>
                  <a:ext uri="{FF2B5EF4-FFF2-40B4-BE49-F238E27FC236}">
                    <a16:creationId xmlns:a16="http://schemas.microsoft.com/office/drawing/2014/main" id="{1A1E9693-3F16-9487-0B72-826D197B88D3}"/>
                  </a:ext>
                </a:extLst>
              </p:cNvPr>
              <p:cNvSpPr/>
              <p:nvPr/>
            </p:nvSpPr>
            <p:spPr>
              <a:xfrm>
                <a:off x="11152926" y="1993128"/>
                <a:ext cx="28816" cy="168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5" name="Rectangle 504">
                <a:extLst>
                  <a:ext uri="{FF2B5EF4-FFF2-40B4-BE49-F238E27FC236}">
                    <a16:creationId xmlns:a16="http://schemas.microsoft.com/office/drawing/2014/main" id="{9FEBCB58-C17A-06CE-7938-93C6A1E3B8ED}"/>
                  </a:ext>
                </a:extLst>
              </p:cNvPr>
              <p:cNvSpPr/>
              <p:nvPr/>
            </p:nvSpPr>
            <p:spPr>
              <a:xfrm>
                <a:off x="11190593" y="1993128"/>
                <a:ext cx="28816" cy="1753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6" name="Rectangle 505">
                <a:extLst>
                  <a:ext uri="{FF2B5EF4-FFF2-40B4-BE49-F238E27FC236}">
                    <a16:creationId xmlns:a16="http://schemas.microsoft.com/office/drawing/2014/main" id="{06CC2C8A-DA3C-DBF7-EAFD-6C5B962409D2}"/>
                  </a:ext>
                </a:extLst>
              </p:cNvPr>
              <p:cNvSpPr/>
              <p:nvPr/>
            </p:nvSpPr>
            <p:spPr>
              <a:xfrm>
                <a:off x="11228260" y="1993128"/>
                <a:ext cx="28816" cy="17712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7" name="Rectangle 506">
                <a:extLst>
                  <a:ext uri="{FF2B5EF4-FFF2-40B4-BE49-F238E27FC236}">
                    <a16:creationId xmlns:a16="http://schemas.microsoft.com/office/drawing/2014/main" id="{6ABAB1A5-2F9C-B32A-1DB2-DB82EF145642}"/>
                  </a:ext>
                </a:extLst>
              </p:cNvPr>
              <p:cNvSpPr/>
              <p:nvPr/>
            </p:nvSpPr>
            <p:spPr>
              <a:xfrm>
                <a:off x="11265959" y="1993128"/>
                <a:ext cx="28816" cy="1778400"/>
              </a:xfrm>
              <a:prstGeom prst="rect">
                <a:avLst/>
              </a:prstGeom>
              <a:grpFill/>
              <a:ln w="9525"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sp>
          <p:nvSpPr>
            <p:cNvPr id="374" name="Rectangle 373">
              <a:extLst>
                <a:ext uri="{FF2B5EF4-FFF2-40B4-BE49-F238E27FC236}">
                  <a16:creationId xmlns:a16="http://schemas.microsoft.com/office/drawing/2014/main" id="{44D59CB0-DF02-65E2-2204-16B61B8CE431}"/>
                </a:ext>
              </a:extLst>
            </p:cNvPr>
            <p:cNvSpPr/>
            <p:nvPr/>
          </p:nvSpPr>
          <p:spPr>
            <a:xfrm>
              <a:off x="7776500" y="1925522"/>
              <a:ext cx="3061583" cy="68632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75" name="Rectangle: Rounded Corners 13">
              <a:extLst>
                <a:ext uri="{FF2B5EF4-FFF2-40B4-BE49-F238E27FC236}">
                  <a16:creationId xmlns:a16="http://schemas.microsoft.com/office/drawing/2014/main" id="{CEBE7EE8-F072-3C5F-E224-DEA4566CB477}"/>
                </a:ext>
              </a:extLst>
            </p:cNvPr>
            <p:cNvSpPr/>
            <p:nvPr/>
          </p:nvSpPr>
          <p:spPr>
            <a:xfrm>
              <a:off x="6896092" y="1692154"/>
              <a:ext cx="4343423" cy="173596"/>
            </a:xfrm>
            <a:prstGeom prst="roundRect">
              <a:avLst>
                <a:gd name="adj" fmla="val 0"/>
              </a:avLst>
            </a:prstGeom>
            <a:noFill/>
            <a:ln w="12700" cap="flat" cmpd="sng" algn="ctr">
              <a:noFill/>
              <a:prstDash val="solid"/>
              <a:miter lim="800000"/>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B3A6B"/>
                  </a:solidFill>
                  <a:effectLst/>
                  <a:uLnTx/>
                  <a:uFillTx/>
                  <a:latin typeface="Arial"/>
                  <a:ea typeface="+mn-ea"/>
                  <a:cs typeface="Arial" panose="020B0604020202020204" pitchFamily="34" charset="0"/>
                </a:rPr>
                <a:t>Week 96</a:t>
              </a:r>
            </a:p>
          </p:txBody>
        </p:sp>
        <p:sp>
          <p:nvSpPr>
            <p:cNvPr id="377" name="Rectangle 376">
              <a:extLst>
                <a:ext uri="{FF2B5EF4-FFF2-40B4-BE49-F238E27FC236}">
                  <a16:creationId xmlns:a16="http://schemas.microsoft.com/office/drawing/2014/main" id="{ADB639E1-629A-F091-7B33-5C0819AD68B9}"/>
                </a:ext>
              </a:extLst>
            </p:cNvPr>
            <p:cNvSpPr/>
            <p:nvPr/>
          </p:nvSpPr>
          <p:spPr>
            <a:xfrm>
              <a:off x="6889140" y="1905013"/>
              <a:ext cx="4124211" cy="2385585"/>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378" name="Straight Connector 377">
              <a:extLst>
                <a:ext uri="{FF2B5EF4-FFF2-40B4-BE49-F238E27FC236}">
                  <a16:creationId xmlns:a16="http://schemas.microsoft.com/office/drawing/2014/main" id="{20388797-DEED-9058-974E-ACF926FF7407}"/>
                </a:ext>
              </a:extLst>
            </p:cNvPr>
            <p:cNvCxnSpPr/>
            <p:nvPr/>
          </p:nvCxnSpPr>
          <p:spPr>
            <a:xfrm>
              <a:off x="6819293" y="2142869"/>
              <a:ext cx="67594" cy="0"/>
            </a:xfrm>
            <a:prstGeom prst="line">
              <a:avLst/>
            </a:prstGeom>
            <a:noFill/>
            <a:ln w="6350" cap="flat" cmpd="sng" algn="ctr">
              <a:solidFill>
                <a:sysClr val="windowText" lastClr="000000"/>
              </a:solidFill>
              <a:prstDash val="solid"/>
              <a:miter lim="800000"/>
            </a:ln>
            <a:effectLst/>
          </p:spPr>
        </p:cxnSp>
        <p:cxnSp>
          <p:nvCxnSpPr>
            <p:cNvPr id="379" name="Straight Connector 378">
              <a:extLst>
                <a:ext uri="{FF2B5EF4-FFF2-40B4-BE49-F238E27FC236}">
                  <a16:creationId xmlns:a16="http://schemas.microsoft.com/office/drawing/2014/main" id="{941D12C4-5403-E8F0-0804-78AFB5633C94}"/>
                </a:ext>
              </a:extLst>
            </p:cNvPr>
            <p:cNvCxnSpPr>
              <a:cxnSpLocks/>
            </p:cNvCxnSpPr>
            <p:nvPr/>
          </p:nvCxnSpPr>
          <p:spPr>
            <a:xfrm>
              <a:off x="6819293" y="2619120"/>
              <a:ext cx="4188077" cy="0"/>
            </a:xfrm>
            <a:prstGeom prst="line">
              <a:avLst/>
            </a:prstGeom>
            <a:noFill/>
            <a:ln w="6350" cap="flat" cmpd="sng" algn="ctr">
              <a:solidFill>
                <a:sysClr val="windowText" lastClr="000000"/>
              </a:solidFill>
              <a:prstDash val="solid"/>
              <a:miter lim="800000"/>
            </a:ln>
            <a:effectLst/>
          </p:spPr>
        </p:cxnSp>
        <p:cxnSp>
          <p:nvCxnSpPr>
            <p:cNvPr id="380" name="Straight Connector 379">
              <a:extLst>
                <a:ext uri="{FF2B5EF4-FFF2-40B4-BE49-F238E27FC236}">
                  <a16:creationId xmlns:a16="http://schemas.microsoft.com/office/drawing/2014/main" id="{1EE69BF3-E329-BBD5-6B25-42F2A0F429C0}"/>
                </a:ext>
              </a:extLst>
            </p:cNvPr>
            <p:cNvCxnSpPr>
              <a:cxnSpLocks/>
              <a:endCxn id="377" idx="1"/>
            </p:cNvCxnSpPr>
            <p:nvPr/>
          </p:nvCxnSpPr>
          <p:spPr>
            <a:xfrm>
              <a:off x="6819293" y="3097806"/>
              <a:ext cx="69847" cy="0"/>
            </a:xfrm>
            <a:prstGeom prst="line">
              <a:avLst/>
            </a:prstGeom>
            <a:noFill/>
            <a:ln w="6350" cap="flat" cmpd="sng" algn="ctr">
              <a:solidFill>
                <a:sysClr val="windowText" lastClr="000000"/>
              </a:solidFill>
              <a:prstDash val="solid"/>
              <a:miter lim="800000"/>
            </a:ln>
            <a:effectLst/>
          </p:spPr>
        </p:cxnSp>
        <p:cxnSp>
          <p:nvCxnSpPr>
            <p:cNvPr id="381" name="Straight Connector 380">
              <a:extLst>
                <a:ext uri="{FF2B5EF4-FFF2-40B4-BE49-F238E27FC236}">
                  <a16:creationId xmlns:a16="http://schemas.microsoft.com/office/drawing/2014/main" id="{CEB37552-6C11-C44D-08BA-73E8D549B103}"/>
                </a:ext>
              </a:extLst>
            </p:cNvPr>
            <p:cNvCxnSpPr/>
            <p:nvPr/>
          </p:nvCxnSpPr>
          <p:spPr>
            <a:xfrm>
              <a:off x="6819293" y="3562892"/>
              <a:ext cx="67594" cy="0"/>
            </a:xfrm>
            <a:prstGeom prst="line">
              <a:avLst/>
            </a:prstGeom>
            <a:noFill/>
            <a:ln w="6350" cap="flat" cmpd="sng" algn="ctr">
              <a:solidFill>
                <a:sysClr val="windowText" lastClr="000000"/>
              </a:solidFill>
              <a:prstDash val="solid"/>
              <a:miter lim="800000"/>
            </a:ln>
            <a:effectLst/>
          </p:spPr>
        </p:cxnSp>
        <p:sp>
          <p:nvSpPr>
            <p:cNvPr id="382" name="Rectangle 381">
              <a:extLst>
                <a:ext uri="{FF2B5EF4-FFF2-40B4-BE49-F238E27FC236}">
                  <a16:creationId xmlns:a16="http://schemas.microsoft.com/office/drawing/2014/main" id="{91BC7A4A-873F-C0DD-136C-18395E613510}"/>
                </a:ext>
              </a:extLst>
            </p:cNvPr>
            <p:cNvSpPr/>
            <p:nvPr/>
          </p:nvSpPr>
          <p:spPr>
            <a:xfrm>
              <a:off x="6483825" y="2078585"/>
              <a:ext cx="288099" cy="129121"/>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25</a:t>
              </a:r>
            </a:p>
          </p:txBody>
        </p:sp>
        <p:sp>
          <p:nvSpPr>
            <p:cNvPr id="383" name="Rectangle 382">
              <a:extLst>
                <a:ext uri="{FF2B5EF4-FFF2-40B4-BE49-F238E27FC236}">
                  <a16:creationId xmlns:a16="http://schemas.microsoft.com/office/drawing/2014/main" id="{D479AD16-7128-4A8C-FFCA-D7F8AA5D2652}"/>
                </a:ext>
              </a:extLst>
            </p:cNvPr>
            <p:cNvSpPr/>
            <p:nvPr/>
          </p:nvSpPr>
          <p:spPr>
            <a:xfrm>
              <a:off x="6483825" y="2554559"/>
              <a:ext cx="288099" cy="129121"/>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0</a:t>
              </a:r>
            </a:p>
          </p:txBody>
        </p:sp>
        <p:sp>
          <p:nvSpPr>
            <p:cNvPr id="384" name="Rectangle 383">
              <a:extLst>
                <a:ext uri="{FF2B5EF4-FFF2-40B4-BE49-F238E27FC236}">
                  <a16:creationId xmlns:a16="http://schemas.microsoft.com/office/drawing/2014/main" id="{56F5C858-1B98-E2FF-175E-048328FE3F74}"/>
                </a:ext>
              </a:extLst>
            </p:cNvPr>
            <p:cNvSpPr/>
            <p:nvPr/>
          </p:nvSpPr>
          <p:spPr>
            <a:xfrm>
              <a:off x="6483825" y="3023422"/>
              <a:ext cx="288099" cy="129121"/>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mn-cs"/>
                </a:rPr>
                <a:t>– </a:t>
              </a: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25</a:t>
              </a:r>
            </a:p>
          </p:txBody>
        </p:sp>
        <p:sp>
          <p:nvSpPr>
            <p:cNvPr id="385" name="Rectangle 384">
              <a:extLst>
                <a:ext uri="{FF2B5EF4-FFF2-40B4-BE49-F238E27FC236}">
                  <a16:creationId xmlns:a16="http://schemas.microsoft.com/office/drawing/2014/main" id="{94D54021-DA39-057C-63A2-375AC6A33B60}"/>
                </a:ext>
              </a:extLst>
            </p:cNvPr>
            <p:cNvSpPr/>
            <p:nvPr/>
          </p:nvSpPr>
          <p:spPr>
            <a:xfrm>
              <a:off x="6483825" y="3494760"/>
              <a:ext cx="288099" cy="129121"/>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mn-cs"/>
                </a:rPr>
                <a:t>– </a:t>
              </a: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50</a:t>
              </a:r>
            </a:p>
          </p:txBody>
        </p:sp>
        <p:sp>
          <p:nvSpPr>
            <p:cNvPr id="386" name="Rectangle 385">
              <a:extLst>
                <a:ext uri="{FF2B5EF4-FFF2-40B4-BE49-F238E27FC236}">
                  <a16:creationId xmlns:a16="http://schemas.microsoft.com/office/drawing/2014/main" id="{EC96D57D-B026-29BB-1A54-5F7B06197238}"/>
                </a:ext>
              </a:extLst>
            </p:cNvPr>
            <p:cNvSpPr/>
            <p:nvPr/>
          </p:nvSpPr>
          <p:spPr>
            <a:xfrm>
              <a:off x="11142716" y="3207971"/>
              <a:ext cx="456630" cy="129116"/>
            </a:xfrm>
            <a:prstGeom prst="rect">
              <a:avLst/>
            </a:prstGeom>
            <a:noFill/>
            <a:ln w="12700" cap="flat" cmpd="sng" algn="ctr">
              <a:noFill/>
              <a:prstDash val="solid"/>
              <a:miter lim="800000"/>
            </a:ln>
            <a:effectLst/>
          </p:spPr>
          <p:txBody>
            <a:bodyPr lIns="0" r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mn-cs"/>
                </a:rPr>
                <a:t>– </a:t>
              </a: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35%</a:t>
              </a:r>
            </a:p>
          </p:txBody>
        </p:sp>
        <p:sp>
          <p:nvSpPr>
            <p:cNvPr id="387" name="Rectangle 386">
              <a:extLst>
                <a:ext uri="{FF2B5EF4-FFF2-40B4-BE49-F238E27FC236}">
                  <a16:creationId xmlns:a16="http://schemas.microsoft.com/office/drawing/2014/main" id="{6764F3CA-BF25-A117-217D-76D0272BC89F}"/>
                </a:ext>
              </a:extLst>
            </p:cNvPr>
            <p:cNvSpPr/>
            <p:nvPr/>
          </p:nvSpPr>
          <p:spPr>
            <a:xfrm rot="16200000">
              <a:off x="5381714" y="3041557"/>
              <a:ext cx="1838408" cy="131381"/>
            </a:xfrm>
            <a:prstGeom prst="rect">
              <a:avLst/>
            </a:prstGeom>
            <a:noFill/>
            <a:ln w="12700" cap="flat" cmpd="sng" algn="ctr">
              <a:noFill/>
              <a:prstDash val="solid"/>
              <a:miter lim="800000"/>
            </a:ln>
            <a:effectLst/>
          </p:spPr>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Percent change from baseline (%)</a:t>
              </a:r>
            </a:p>
          </p:txBody>
        </p:sp>
        <p:cxnSp>
          <p:nvCxnSpPr>
            <p:cNvPr id="388" name="Straight Connector 387">
              <a:extLst>
                <a:ext uri="{FF2B5EF4-FFF2-40B4-BE49-F238E27FC236}">
                  <a16:creationId xmlns:a16="http://schemas.microsoft.com/office/drawing/2014/main" id="{3909F015-80CA-D01D-F0B7-C1E9EEF2E1EA}"/>
                </a:ext>
              </a:extLst>
            </p:cNvPr>
            <p:cNvCxnSpPr/>
            <p:nvPr/>
          </p:nvCxnSpPr>
          <p:spPr>
            <a:xfrm>
              <a:off x="6819293" y="4042910"/>
              <a:ext cx="67594" cy="0"/>
            </a:xfrm>
            <a:prstGeom prst="line">
              <a:avLst/>
            </a:prstGeom>
            <a:noFill/>
            <a:ln w="6350" cap="flat" cmpd="sng" algn="ctr">
              <a:solidFill>
                <a:sysClr val="windowText" lastClr="000000"/>
              </a:solidFill>
              <a:prstDash val="solid"/>
              <a:miter lim="800000"/>
            </a:ln>
            <a:effectLst/>
          </p:spPr>
        </p:cxnSp>
        <p:sp>
          <p:nvSpPr>
            <p:cNvPr id="389" name="Rectangle 388">
              <a:extLst>
                <a:ext uri="{FF2B5EF4-FFF2-40B4-BE49-F238E27FC236}">
                  <a16:creationId xmlns:a16="http://schemas.microsoft.com/office/drawing/2014/main" id="{2C4DFE5E-0992-6EBD-FA5C-F12BE1CD5C4B}"/>
                </a:ext>
              </a:extLst>
            </p:cNvPr>
            <p:cNvSpPr/>
            <p:nvPr/>
          </p:nvSpPr>
          <p:spPr>
            <a:xfrm>
              <a:off x="6483825" y="3974780"/>
              <a:ext cx="288099" cy="129121"/>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mn-cs"/>
                </a:rPr>
                <a:t>– </a:t>
              </a: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75</a:t>
              </a:r>
            </a:p>
          </p:txBody>
        </p:sp>
        <p:cxnSp>
          <p:nvCxnSpPr>
            <p:cNvPr id="390" name="Straight Connector 389">
              <a:extLst>
                <a:ext uri="{FF2B5EF4-FFF2-40B4-BE49-F238E27FC236}">
                  <a16:creationId xmlns:a16="http://schemas.microsoft.com/office/drawing/2014/main" id="{AC5F7B7C-C956-B368-FC65-D7A3A3EC635F}"/>
                </a:ext>
              </a:extLst>
            </p:cNvPr>
            <p:cNvCxnSpPr>
              <a:cxnSpLocks/>
            </p:cNvCxnSpPr>
            <p:nvPr/>
          </p:nvCxnSpPr>
          <p:spPr>
            <a:xfrm>
              <a:off x="6896092" y="3285592"/>
              <a:ext cx="4174974" cy="0"/>
            </a:xfrm>
            <a:prstGeom prst="line">
              <a:avLst/>
            </a:prstGeom>
            <a:solidFill>
              <a:schemeClr val="accent3">
                <a:lumMod val="60000"/>
                <a:lumOff val="40000"/>
              </a:schemeClr>
            </a:solidFill>
            <a:ln w="6350" cap="flat" cmpd="sng" algn="ctr">
              <a:solidFill>
                <a:schemeClr val="accent3"/>
              </a:solidFill>
              <a:prstDash val="solid"/>
              <a:miter lim="800000"/>
            </a:ln>
            <a:effectLst/>
          </p:spPr>
        </p:cxnSp>
      </p:grpSp>
      <p:sp>
        <p:nvSpPr>
          <p:cNvPr id="1145" name="TextBox 1144">
            <a:extLst>
              <a:ext uri="{FF2B5EF4-FFF2-40B4-BE49-F238E27FC236}">
                <a16:creationId xmlns:a16="http://schemas.microsoft.com/office/drawing/2014/main" id="{0E1B1F93-8D41-95C8-6466-8A3A64A4EE03}"/>
              </a:ext>
            </a:extLst>
          </p:cNvPr>
          <p:cNvSpPr txBox="1"/>
          <p:nvPr/>
        </p:nvSpPr>
        <p:spPr>
          <a:xfrm>
            <a:off x="2192818" y="1728632"/>
            <a:ext cx="1661583" cy="574003"/>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600" b="1" i="0" u="none" strike="noStrike" kern="0" cap="none" spc="0" normalizeH="0" baseline="0" noProof="0" dirty="0">
                <a:ln>
                  <a:noFill/>
                </a:ln>
                <a:solidFill>
                  <a:srgbClr val="1B3A6B"/>
                </a:solidFill>
                <a:effectLst/>
                <a:uLnTx/>
                <a:uFillTx/>
                <a:latin typeface="Arial"/>
                <a:ea typeface="+mn-ea"/>
                <a:cs typeface="Arial" panose="020B0604020202020204" pitchFamily="34" charset="0"/>
              </a:rPr>
              <a:t>Week 24</a:t>
            </a:r>
          </a:p>
          <a:p>
            <a:pPr marL="179996" marR="0" lvl="0" indent="-179996" algn="ctr" defTabSz="914377" rtl="0" eaLnBrk="1" fontAlgn="auto" latinLnBrk="0" hangingPunct="1">
              <a:lnSpc>
                <a:spcPct val="95000"/>
              </a:lnSpc>
              <a:spcBef>
                <a:spcPts val="600"/>
              </a:spcBef>
              <a:spcAft>
                <a:spcPts val="0"/>
              </a:spcAft>
              <a:buClr>
                <a:srgbClr val="0078AE"/>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graphicFrame>
        <p:nvGraphicFramePr>
          <p:cNvPr id="1146" name="Table 1145">
            <a:extLst>
              <a:ext uri="{FF2B5EF4-FFF2-40B4-BE49-F238E27FC236}">
                <a16:creationId xmlns:a16="http://schemas.microsoft.com/office/drawing/2014/main" id="{46DE3DF0-C12A-947F-A0B0-DA83EA56CDBC}"/>
              </a:ext>
            </a:extLst>
          </p:cNvPr>
          <p:cNvGraphicFramePr>
            <a:graphicFrameLocks noGrp="1"/>
          </p:cNvGraphicFramePr>
          <p:nvPr/>
        </p:nvGraphicFramePr>
        <p:xfrm>
          <a:off x="745018" y="4181943"/>
          <a:ext cx="4557182" cy="1798320"/>
        </p:xfrm>
        <a:graphic>
          <a:graphicData uri="http://schemas.openxmlformats.org/drawingml/2006/table">
            <a:tbl>
              <a:tblPr firstRow="1" bandRow="1"/>
              <a:tblGrid>
                <a:gridCol w="2501943">
                  <a:extLst>
                    <a:ext uri="{9D8B030D-6E8A-4147-A177-3AD203B41FA5}">
                      <a16:colId xmlns:a16="http://schemas.microsoft.com/office/drawing/2014/main" val="467474813"/>
                    </a:ext>
                  </a:extLst>
                </a:gridCol>
                <a:gridCol w="1047239">
                  <a:extLst>
                    <a:ext uri="{9D8B030D-6E8A-4147-A177-3AD203B41FA5}">
                      <a16:colId xmlns:a16="http://schemas.microsoft.com/office/drawing/2014/main" val="818290695"/>
                    </a:ext>
                  </a:extLst>
                </a:gridCol>
                <a:gridCol w="1008000">
                  <a:extLst>
                    <a:ext uri="{9D8B030D-6E8A-4147-A177-3AD203B41FA5}">
                      <a16:colId xmlns:a16="http://schemas.microsoft.com/office/drawing/2014/main" val="1326044592"/>
                    </a:ext>
                  </a:extLst>
                </a:gridCol>
              </a:tblGrid>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PELA+RUX </a:t>
                      </a:r>
                    </a:p>
                    <a:p>
                      <a:pPr algn="ctr"/>
                      <a:r>
                        <a:rPr lang="en-US" sz="1100" b="1" noProof="0" dirty="0">
                          <a:solidFill>
                            <a:schemeClr val="tx1"/>
                          </a:solidFill>
                          <a:latin typeface="Arial" panose="020B0604020202020204" pitchFamily="34" charset="0"/>
                          <a:cs typeface="Arial" panose="020B0604020202020204" pitchFamily="34" charset="0"/>
                        </a:rPr>
                        <a:t>(N=214)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PBO+RUX </a:t>
                      </a:r>
                    </a:p>
                    <a:p>
                      <a:pPr algn="ctr"/>
                      <a:r>
                        <a:rPr lang="en-US" sz="1100" b="1" noProof="0" dirty="0">
                          <a:solidFill>
                            <a:schemeClr val="tx1"/>
                          </a:solidFill>
                          <a:latin typeface="Arial" panose="020B0604020202020204" pitchFamily="34" charset="0"/>
                          <a:cs typeface="Arial" panose="020B0604020202020204" pitchFamily="34" charset="0"/>
                        </a:rPr>
                        <a:t>(N=216)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37472576"/>
                  </a:ext>
                </a:extLst>
              </a:tr>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100" noProof="0" dirty="0">
                          <a:latin typeface="Arial" panose="020B0604020202020204" pitchFamily="34" charset="0"/>
                          <a:cs typeface="Arial" panose="020B0604020202020204" pitchFamily="34" charset="0"/>
                        </a:rPr>
                        <a:t>SVR35 response at week 24 in </a:t>
                      </a:r>
                      <a:r>
                        <a:rPr lang="en-US" sz="1100" b="1" noProof="0" dirty="0">
                          <a:latin typeface="Arial" panose="020B0604020202020204" pitchFamily="34" charset="0"/>
                          <a:cs typeface="Arial" panose="020B0604020202020204" pitchFamily="34" charset="0"/>
                        </a:rPr>
                        <a:t>evaluable patients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82.9% (141/170)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41.8% (76/182)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703118"/>
                  </a:ext>
                </a:extLst>
              </a:tr>
              <a:tr h="254000">
                <a:tc>
                  <a:txBody>
                    <a:bodyPr/>
                    <a:lstStyle/>
                    <a:p>
                      <a:pPr algn="l"/>
                      <a:r>
                        <a:rPr lang="en-US" sz="1100" b="1" noProof="0" dirty="0">
                          <a:latin typeface="Arial" panose="020B0604020202020204" pitchFamily="34" charset="0"/>
                          <a:cs typeface="Arial" panose="020B0604020202020204" pitchFamily="34" charset="0"/>
                        </a:rPr>
                        <a:t>Difference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noProof="0" dirty="0">
                          <a:solidFill>
                            <a:schemeClr val="tx1"/>
                          </a:solidFill>
                          <a:latin typeface="Arial" panose="020B0604020202020204" pitchFamily="34" charset="0"/>
                          <a:cs typeface="Arial" panose="020B0604020202020204" pitchFamily="34" charset="0"/>
                        </a:rPr>
                        <a:t>41.1%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200" noProof="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61957"/>
                  </a:ext>
                </a:extLst>
              </a:tr>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100" noProof="0" dirty="0">
                          <a:latin typeface="Arial" panose="020B0604020202020204" pitchFamily="34" charset="0"/>
                          <a:cs typeface="Arial" panose="020B0604020202020204" pitchFamily="34" charset="0"/>
                        </a:rPr>
                        <a:t>SVR35 response at week 24 in </a:t>
                      </a:r>
                      <a:br>
                        <a:rPr lang="en-US" sz="1100" noProof="0" dirty="0">
                          <a:latin typeface="Arial" panose="020B0604020202020204" pitchFamily="34" charset="0"/>
                          <a:cs typeface="Arial" panose="020B0604020202020204" pitchFamily="34" charset="0"/>
                        </a:rPr>
                      </a:br>
                      <a:r>
                        <a:rPr lang="en-US" sz="1100" b="1" noProof="0" dirty="0">
                          <a:latin typeface="Arial" panose="020B0604020202020204" pitchFamily="34" charset="0"/>
                          <a:cs typeface="Arial" panose="020B0604020202020204" pitchFamily="34" charset="0"/>
                        </a:rPr>
                        <a:t>ITT population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65.9% (141/214)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35.2% (76/216)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145392"/>
                  </a:ext>
                </a:extLst>
              </a:tr>
              <a:tr h="254000">
                <a:tc>
                  <a:txBody>
                    <a:bodyPr/>
                    <a:lstStyle/>
                    <a:p>
                      <a:pPr algn="l"/>
                      <a:r>
                        <a:rPr lang="en-US" sz="1100" b="1" noProof="0" dirty="0">
                          <a:latin typeface="Arial" panose="020B0604020202020204" pitchFamily="34" charset="0"/>
                          <a:cs typeface="Arial" panose="020B0604020202020204" pitchFamily="34" charset="0"/>
                        </a:rPr>
                        <a:t>Difference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noProof="0" dirty="0">
                          <a:solidFill>
                            <a:schemeClr val="tx1"/>
                          </a:solidFill>
                          <a:latin typeface="Arial" panose="020B0604020202020204" pitchFamily="34" charset="0"/>
                          <a:cs typeface="Arial" panose="020B0604020202020204" pitchFamily="34" charset="0"/>
                        </a:rPr>
                        <a:t>30.4% (21.6-39.3)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noProof="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5565066"/>
                  </a:ext>
                </a:extLst>
              </a:tr>
            </a:tbl>
          </a:graphicData>
        </a:graphic>
      </p:graphicFrame>
      <p:graphicFrame>
        <p:nvGraphicFramePr>
          <p:cNvPr id="1147" name="Table 1146">
            <a:extLst>
              <a:ext uri="{FF2B5EF4-FFF2-40B4-BE49-F238E27FC236}">
                <a16:creationId xmlns:a16="http://schemas.microsoft.com/office/drawing/2014/main" id="{4A605463-67B8-C185-D1CA-C62FB5ED2CBA}"/>
              </a:ext>
            </a:extLst>
          </p:cNvPr>
          <p:cNvGraphicFramePr>
            <a:graphicFrameLocks noGrp="1"/>
          </p:cNvGraphicFramePr>
          <p:nvPr/>
        </p:nvGraphicFramePr>
        <p:xfrm>
          <a:off x="6466171" y="4202423"/>
          <a:ext cx="4557181" cy="1798320"/>
        </p:xfrm>
        <a:graphic>
          <a:graphicData uri="http://schemas.openxmlformats.org/drawingml/2006/table">
            <a:tbl>
              <a:tblPr firstRow="1" bandRow="1"/>
              <a:tblGrid>
                <a:gridCol w="2541181">
                  <a:extLst>
                    <a:ext uri="{9D8B030D-6E8A-4147-A177-3AD203B41FA5}">
                      <a16:colId xmlns:a16="http://schemas.microsoft.com/office/drawing/2014/main" val="467474813"/>
                    </a:ext>
                  </a:extLst>
                </a:gridCol>
                <a:gridCol w="1008000">
                  <a:extLst>
                    <a:ext uri="{9D8B030D-6E8A-4147-A177-3AD203B41FA5}">
                      <a16:colId xmlns:a16="http://schemas.microsoft.com/office/drawing/2014/main" val="818290695"/>
                    </a:ext>
                  </a:extLst>
                </a:gridCol>
                <a:gridCol w="1008000">
                  <a:extLst>
                    <a:ext uri="{9D8B030D-6E8A-4147-A177-3AD203B41FA5}">
                      <a16:colId xmlns:a16="http://schemas.microsoft.com/office/drawing/2014/main" val="1326044592"/>
                    </a:ext>
                  </a:extLst>
                </a:gridCol>
              </a:tblGrid>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PELA+RUX </a:t>
                      </a:r>
                    </a:p>
                    <a:p>
                      <a:pPr algn="ctr"/>
                      <a:r>
                        <a:rPr lang="en-US" sz="1100" b="1" noProof="0" dirty="0">
                          <a:solidFill>
                            <a:schemeClr val="tx1"/>
                          </a:solidFill>
                          <a:latin typeface="Arial" panose="020B0604020202020204" pitchFamily="34" charset="0"/>
                          <a:cs typeface="Arial" panose="020B0604020202020204" pitchFamily="34" charset="0"/>
                        </a:rPr>
                        <a:t>(N=214)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PBO+RUX </a:t>
                      </a:r>
                    </a:p>
                    <a:p>
                      <a:pPr algn="ctr"/>
                      <a:r>
                        <a:rPr lang="en-US" sz="1100" b="1" noProof="0" dirty="0">
                          <a:solidFill>
                            <a:schemeClr val="tx1"/>
                          </a:solidFill>
                          <a:latin typeface="Arial" panose="020B0604020202020204" pitchFamily="34" charset="0"/>
                          <a:cs typeface="Arial" panose="020B0604020202020204" pitchFamily="34" charset="0"/>
                        </a:rPr>
                        <a:t>(N=216)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37472576"/>
                  </a:ext>
                </a:extLst>
              </a:tr>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100" noProof="0" dirty="0">
                          <a:latin typeface="Arial" panose="020B0604020202020204" pitchFamily="34" charset="0"/>
                          <a:cs typeface="Arial" panose="020B0604020202020204" pitchFamily="34" charset="0"/>
                        </a:rPr>
                        <a:t>SVR35 response at week 96 in </a:t>
                      </a:r>
                      <a:r>
                        <a:rPr lang="en-US" sz="1100" b="1" noProof="0" dirty="0">
                          <a:latin typeface="Arial" panose="020B0604020202020204" pitchFamily="34" charset="0"/>
                          <a:cs typeface="Arial" panose="020B0604020202020204" pitchFamily="34" charset="0"/>
                        </a:rPr>
                        <a:t>evaluable patients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91.5% (97/106)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57.5% (65/113)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703118"/>
                  </a:ext>
                </a:extLst>
              </a:tr>
              <a:tr h="254000">
                <a:tc>
                  <a:txBody>
                    <a:bodyPr/>
                    <a:lstStyle/>
                    <a:p>
                      <a:pPr algn="l"/>
                      <a:r>
                        <a:rPr lang="en-US" sz="1100" b="1" noProof="0" dirty="0">
                          <a:latin typeface="Arial" panose="020B0604020202020204" pitchFamily="34" charset="0"/>
                          <a:cs typeface="Arial" panose="020B0604020202020204" pitchFamily="34" charset="0"/>
                        </a:rPr>
                        <a:t>Difference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noProof="0" dirty="0">
                          <a:solidFill>
                            <a:schemeClr val="tx1"/>
                          </a:solidFill>
                          <a:latin typeface="Arial" panose="020B0604020202020204" pitchFamily="34" charset="0"/>
                          <a:cs typeface="Arial" panose="020B0604020202020204" pitchFamily="34" charset="0"/>
                        </a:rPr>
                        <a:t>34.0%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noProof="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721064"/>
                  </a:ext>
                </a:extLst>
              </a:tr>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100" noProof="0" dirty="0">
                          <a:latin typeface="Arial" panose="020B0604020202020204" pitchFamily="34" charset="0"/>
                          <a:cs typeface="Arial" panose="020B0604020202020204" pitchFamily="34" charset="0"/>
                        </a:rPr>
                        <a:t>SVR35 response at week 96 in </a:t>
                      </a:r>
                      <a:r>
                        <a:rPr lang="en-US" sz="1100" b="1" noProof="0" dirty="0">
                          <a:latin typeface="Arial" panose="020B0604020202020204" pitchFamily="34" charset="0"/>
                          <a:cs typeface="Arial" panose="020B0604020202020204" pitchFamily="34" charset="0"/>
                        </a:rPr>
                        <a:t>ITT population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45.3% (97/214)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noProof="0" dirty="0">
                          <a:solidFill>
                            <a:schemeClr val="tx1"/>
                          </a:solidFill>
                          <a:latin typeface="Arial" panose="020B0604020202020204" pitchFamily="34" charset="0"/>
                          <a:cs typeface="Arial" panose="020B0604020202020204" pitchFamily="34" charset="0"/>
                        </a:rPr>
                        <a:t>30.1% (65/216)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145392"/>
                  </a:ext>
                </a:extLst>
              </a:tr>
              <a:tr h="254000">
                <a:tc>
                  <a:txBody>
                    <a:bodyPr/>
                    <a:lstStyle/>
                    <a:p>
                      <a:pPr algn="l"/>
                      <a:r>
                        <a:rPr lang="en-US" sz="1100" b="1" noProof="0" dirty="0">
                          <a:latin typeface="Arial" panose="020B0604020202020204" pitchFamily="34" charset="0"/>
                          <a:cs typeface="Arial" panose="020B0604020202020204" pitchFamily="34" charset="0"/>
                        </a:rPr>
                        <a:t>Difference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noProof="0" dirty="0">
                          <a:solidFill>
                            <a:schemeClr val="tx1"/>
                          </a:solidFill>
                          <a:latin typeface="Arial" panose="020B0604020202020204" pitchFamily="34" charset="0"/>
                          <a:cs typeface="Arial" panose="020B0604020202020204" pitchFamily="34" charset="0"/>
                        </a:rPr>
                        <a:t>14.9% (6.1-23.8)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noProof="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32454"/>
                  </a:ext>
                </a:extLst>
              </a:tr>
            </a:tbl>
          </a:graphicData>
        </a:graphic>
      </p:graphicFrame>
      <p:sp>
        <p:nvSpPr>
          <p:cNvPr id="785" name="TextBox 784">
            <a:extLst>
              <a:ext uri="{FF2B5EF4-FFF2-40B4-BE49-F238E27FC236}">
                <a16:creationId xmlns:a16="http://schemas.microsoft.com/office/drawing/2014/main" id="{7C242EA7-B296-7522-5DEA-ABE57D7139B1}"/>
              </a:ext>
            </a:extLst>
          </p:cNvPr>
          <p:cNvSpPr txBox="1"/>
          <p:nvPr/>
        </p:nvSpPr>
        <p:spPr>
          <a:xfrm>
            <a:off x="446942" y="1400044"/>
            <a:ext cx="5153333" cy="263149"/>
          </a:xfrm>
          <a:prstGeom prst="rect">
            <a:avLst/>
          </a:prstGeom>
          <a:solidFill>
            <a:schemeClr val="tx2">
              <a:lumMod val="50000"/>
              <a:lumOff val="50000"/>
            </a:schemeClr>
          </a:solid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Phase 3 MANIFEST-2 primary endpoint</a:t>
            </a:r>
          </a:p>
        </p:txBody>
      </p:sp>
      <p:grpSp>
        <p:nvGrpSpPr>
          <p:cNvPr id="370" name="Group 369">
            <a:extLst>
              <a:ext uri="{FF2B5EF4-FFF2-40B4-BE49-F238E27FC236}">
                <a16:creationId xmlns:a16="http://schemas.microsoft.com/office/drawing/2014/main" id="{6CA4185A-B97F-96FA-802B-4D7DFB4EF011}"/>
              </a:ext>
            </a:extLst>
          </p:cNvPr>
          <p:cNvGrpSpPr/>
          <p:nvPr/>
        </p:nvGrpSpPr>
        <p:grpSpPr>
          <a:xfrm>
            <a:off x="339035" y="1971636"/>
            <a:ext cx="5369147" cy="2183192"/>
            <a:chOff x="339034" y="1913761"/>
            <a:chExt cx="5369147" cy="2341614"/>
          </a:xfrm>
        </p:grpSpPr>
        <p:sp>
          <p:nvSpPr>
            <p:cNvPr id="7" name="Rectangle 6">
              <a:extLst>
                <a:ext uri="{FF2B5EF4-FFF2-40B4-BE49-F238E27FC236}">
                  <a16:creationId xmlns:a16="http://schemas.microsoft.com/office/drawing/2014/main" id="{F725F600-38F4-7D28-9EFA-A248105958A2}"/>
                </a:ext>
              </a:extLst>
            </p:cNvPr>
            <p:cNvSpPr/>
            <p:nvPr/>
          </p:nvSpPr>
          <p:spPr>
            <a:xfrm>
              <a:off x="908022" y="1913761"/>
              <a:ext cx="4309501" cy="234161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C07F4129-D23A-1A22-4980-7CA6C000BA52}"/>
                </a:ext>
              </a:extLst>
            </p:cNvPr>
            <p:cNvCxnSpPr/>
            <p:nvPr/>
          </p:nvCxnSpPr>
          <p:spPr>
            <a:xfrm>
              <a:off x="835037" y="2011095"/>
              <a:ext cx="70631" cy="0"/>
            </a:xfrm>
            <a:prstGeom prst="line">
              <a:avLst/>
            </a:prstGeom>
            <a:noFill/>
            <a:ln w="6350"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51E2B33C-2FFA-C9F5-B603-1A1A89BFF3EF}"/>
                </a:ext>
              </a:extLst>
            </p:cNvPr>
            <p:cNvCxnSpPr/>
            <p:nvPr/>
          </p:nvCxnSpPr>
          <p:spPr>
            <a:xfrm>
              <a:off x="835037" y="2626859"/>
              <a:ext cx="70631" cy="0"/>
            </a:xfrm>
            <a:prstGeom prst="line">
              <a:avLst/>
            </a:prstGeom>
            <a:noFill/>
            <a:ln w="635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9715EC59-FB19-6A73-7245-DD3D7C2269FF}"/>
                </a:ext>
              </a:extLst>
            </p:cNvPr>
            <p:cNvCxnSpPr>
              <a:cxnSpLocks/>
            </p:cNvCxnSpPr>
            <p:nvPr/>
          </p:nvCxnSpPr>
          <p:spPr>
            <a:xfrm>
              <a:off x="835037" y="3242624"/>
              <a:ext cx="4382485" cy="0"/>
            </a:xfrm>
            <a:prstGeom prst="line">
              <a:avLst/>
            </a:prstGeom>
            <a:noFill/>
            <a:ln w="6350" cap="flat" cmpd="sng" algn="ctr">
              <a:solidFill>
                <a:sysClr val="windowText" lastClr="000000"/>
              </a:solidFill>
              <a:prstDash val="solid"/>
              <a:miter lim="800000"/>
            </a:ln>
            <a:effectLst/>
          </p:spPr>
        </p:cxnSp>
        <p:cxnSp>
          <p:nvCxnSpPr>
            <p:cNvPr id="11" name="Straight Connector 10">
              <a:extLst>
                <a:ext uri="{FF2B5EF4-FFF2-40B4-BE49-F238E27FC236}">
                  <a16:creationId xmlns:a16="http://schemas.microsoft.com/office/drawing/2014/main" id="{9BE2D5F3-241F-3093-CD75-76A35EE850DE}"/>
                </a:ext>
              </a:extLst>
            </p:cNvPr>
            <p:cNvCxnSpPr/>
            <p:nvPr/>
          </p:nvCxnSpPr>
          <p:spPr>
            <a:xfrm>
              <a:off x="835037" y="3860414"/>
              <a:ext cx="70631" cy="0"/>
            </a:xfrm>
            <a:prstGeom prst="line">
              <a:avLst/>
            </a:prstGeom>
            <a:noFill/>
            <a:ln w="6350" cap="flat" cmpd="sng" algn="ctr">
              <a:solidFill>
                <a:sysClr val="windowText" lastClr="000000"/>
              </a:solidFill>
              <a:prstDash val="solid"/>
              <a:miter lim="800000"/>
            </a:ln>
            <a:effectLst/>
          </p:spPr>
        </p:cxnSp>
        <p:sp>
          <p:nvSpPr>
            <p:cNvPr id="12" name="Rectangle 11">
              <a:extLst>
                <a:ext uri="{FF2B5EF4-FFF2-40B4-BE49-F238E27FC236}">
                  <a16:creationId xmlns:a16="http://schemas.microsoft.com/office/drawing/2014/main" id="{E6312B1B-34B5-7067-2C33-706A396D38EF}"/>
                </a:ext>
              </a:extLst>
            </p:cNvPr>
            <p:cNvSpPr/>
            <p:nvPr/>
          </p:nvSpPr>
          <p:spPr>
            <a:xfrm>
              <a:off x="484497" y="1947996"/>
              <a:ext cx="301043" cy="126742"/>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100</a:t>
              </a:r>
            </a:p>
          </p:txBody>
        </p:sp>
        <p:sp>
          <p:nvSpPr>
            <p:cNvPr id="13" name="Rectangle 12">
              <a:extLst>
                <a:ext uri="{FF2B5EF4-FFF2-40B4-BE49-F238E27FC236}">
                  <a16:creationId xmlns:a16="http://schemas.microsoft.com/office/drawing/2014/main" id="{D1672FD6-F921-7928-09AA-FB57FE58D3A5}"/>
                </a:ext>
              </a:extLst>
            </p:cNvPr>
            <p:cNvSpPr/>
            <p:nvPr/>
          </p:nvSpPr>
          <p:spPr>
            <a:xfrm>
              <a:off x="484497" y="2563488"/>
              <a:ext cx="301043" cy="126742"/>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50</a:t>
              </a:r>
            </a:p>
          </p:txBody>
        </p:sp>
        <p:sp>
          <p:nvSpPr>
            <p:cNvPr id="14" name="Rectangle 13">
              <a:extLst>
                <a:ext uri="{FF2B5EF4-FFF2-40B4-BE49-F238E27FC236}">
                  <a16:creationId xmlns:a16="http://schemas.microsoft.com/office/drawing/2014/main" id="{679BC467-44E9-3573-C629-40B8B7E4329F}"/>
                </a:ext>
              </a:extLst>
            </p:cNvPr>
            <p:cNvSpPr/>
            <p:nvPr/>
          </p:nvSpPr>
          <p:spPr>
            <a:xfrm>
              <a:off x="484497" y="3175268"/>
              <a:ext cx="301043" cy="126742"/>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0</a:t>
              </a:r>
            </a:p>
          </p:txBody>
        </p:sp>
        <p:sp>
          <p:nvSpPr>
            <p:cNvPr id="15" name="Rectangle 14">
              <a:extLst>
                <a:ext uri="{FF2B5EF4-FFF2-40B4-BE49-F238E27FC236}">
                  <a16:creationId xmlns:a16="http://schemas.microsoft.com/office/drawing/2014/main" id="{0911937C-2B44-3C91-34A5-C686601CFF89}"/>
                </a:ext>
              </a:extLst>
            </p:cNvPr>
            <p:cNvSpPr/>
            <p:nvPr/>
          </p:nvSpPr>
          <p:spPr>
            <a:xfrm>
              <a:off x="484497" y="3793539"/>
              <a:ext cx="301043" cy="126742"/>
            </a:xfrm>
            <a:prstGeom prst="rect">
              <a:avLst/>
            </a:prstGeom>
            <a:noFill/>
            <a:ln w="12700" cap="flat" cmpd="sng" algn="ctr">
              <a:noFill/>
              <a:prstDash val="solid"/>
              <a:miter lim="800000"/>
            </a:ln>
            <a:effectLst/>
          </p:spPr>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mn-cs"/>
                </a:rPr>
                <a:t>– </a:t>
              </a: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50</a:t>
              </a:r>
            </a:p>
          </p:txBody>
        </p:sp>
        <p:sp>
          <p:nvSpPr>
            <p:cNvPr id="16" name="Rectangle 15">
              <a:extLst>
                <a:ext uri="{FF2B5EF4-FFF2-40B4-BE49-F238E27FC236}">
                  <a16:creationId xmlns:a16="http://schemas.microsoft.com/office/drawing/2014/main" id="{FCD724CA-BFB6-C3C5-9E2C-E4ECABD94577}"/>
                </a:ext>
              </a:extLst>
            </p:cNvPr>
            <p:cNvSpPr/>
            <p:nvPr/>
          </p:nvSpPr>
          <p:spPr>
            <a:xfrm>
              <a:off x="5329972" y="3597942"/>
              <a:ext cx="378209" cy="129441"/>
            </a:xfrm>
            <a:prstGeom prst="rect">
              <a:avLst/>
            </a:prstGeom>
            <a:noFill/>
            <a:ln w="12700" cap="flat" cmpd="sng" algn="ctr">
              <a:noFill/>
              <a:prstDash val="solid"/>
              <a:miter lim="800000"/>
            </a:ln>
            <a:effectLst/>
          </p:spPr>
          <p:txBody>
            <a:bodyPr lIns="0" r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mn-cs"/>
                </a:rPr>
                <a:t>– </a:t>
              </a: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35%</a:t>
              </a:r>
            </a:p>
          </p:txBody>
        </p:sp>
        <p:sp>
          <p:nvSpPr>
            <p:cNvPr id="17" name="Rectangle 16">
              <a:extLst>
                <a:ext uri="{FF2B5EF4-FFF2-40B4-BE49-F238E27FC236}">
                  <a16:creationId xmlns:a16="http://schemas.microsoft.com/office/drawing/2014/main" id="{17BFDDB8-9D46-3A1F-ABEF-B11A9045C0F4}"/>
                </a:ext>
              </a:extLst>
            </p:cNvPr>
            <p:cNvSpPr/>
            <p:nvPr/>
          </p:nvSpPr>
          <p:spPr>
            <a:xfrm rot="16200000">
              <a:off x="-523278" y="3003385"/>
              <a:ext cx="1855026" cy="130402"/>
            </a:xfrm>
            <a:prstGeom prst="rect">
              <a:avLst/>
            </a:prstGeom>
            <a:noFill/>
            <a:ln w="12700" cap="flat" cmpd="sng" algn="ctr">
              <a:noFill/>
              <a:prstDash val="solid"/>
              <a:miter lim="800000"/>
            </a:ln>
            <a:effectLst/>
          </p:spPr>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Percent change from baseline (%)</a:t>
              </a:r>
            </a:p>
          </p:txBody>
        </p:sp>
        <p:grpSp>
          <p:nvGrpSpPr>
            <p:cNvPr id="18" name="Group 17">
              <a:extLst>
                <a:ext uri="{FF2B5EF4-FFF2-40B4-BE49-F238E27FC236}">
                  <a16:creationId xmlns:a16="http://schemas.microsoft.com/office/drawing/2014/main" id="{3CEC9BB5-D186-AF6D-E7F6-C144B4DE3DCA}"/>
                </a:ext>
              </a:extLst>
            </p:cNvPr>
            <p:cNvGrpSpPr/>
            <p:nvPr/>
          </p:nvGrpSpPr>
          <p:grpSpPr>
            <a:xfrm>
              <a:off x="966276" y="3181384"/>
              <a:ext cx="4181654" cy="1067253"/>
              <a:chOff x="1265393" y="2657111"/>
              <a:chExt cx="4229349" cy="1254770"/>
            </a:xfrm>
            <a:solidFill>
              <a:schemeClr val="accent4">
                <a:lumMod val="60000"/>
                <a:lumOff val="40000"/>
              </a:schemeClr>
            </a:solidFill>
          </p:grpSpPr>
          <p:sp>
            <p:nvSpPr>
              <p:cNvPr id="202" name="Rectangle 201">
                <a:extLst>
                  <a:ext uri="{FF2B5EF4-FFF2-40B4-BE49-F238E27FC236}">
                    <a16:creationId xmlns:a16="http://schemas.microsoft.com/office/drawing/2014/main" id="{BCE57DF1-2F99-921E-8DDE-AC7FF28D21BF}"/>
                  </a:ext>
                </a:extLst>
              </p:cNvPr>
              <p:cNvSpPr/>
              <p:nvPr/>
            </p:nvSpPr>
            <p:spPr>
              <a:xfrm>
                <a:off x="1482474" y="2734681"/>
                <a:ext cx="18000" cy="23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3" name="Rectangle 202">
                <a:extLst>
                  <a:ext uri="{FF2B5EF4-FFF2-40B4-BE49-F238E27FC236}">
                    <a16:creationId xmlns:a16="http://schemas.microsoft.com/office/drawing/2014/main" id="{BA5B35F7-8B2B-E371-06BC-C81A2AA7D389}"/>
                  </a:ext>
                </a:extLst>
              </p:cNvPr>
              <p:cNvSpPr/>
              <p:nvPr/>
            </p:nvSpPr>
            <p:spPr>
              <a:xfrm>
                <a:off x="1506682" y="2734681"/>
                <a:ext cx="18000" cy="25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4" name="Rectangle 203">
                <a:extLst>
                  <a:ext uri="{FF2B5EF4-FFF2-40B4-BE49-F238E27FC236}">
                    <a16:creationId xmlns:a16="http://schemas.microsoft.com/office/drawing/2014/main" id="{F0F369B7-D039-5D98-0BFC-B40D5EB3D570}"/>
                  </a:ext>
                </a:extLst>
              </p:cNvPr>
              <p:cNvSpPr/>
              <p:nvPr/>
            </p:nvSpPr>
            <p:spPr>
              <a:xfrm>
                <a:off x="1530890" y="2734681"/>
                <a:ext cx="18000" cy="25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5" name="Rectangle 204">
                <a:extLst>
                  <a:ext uri="{FF2B5EF4-FFF2-40B4-BE49-F238E27FC236}">
                    <a16:creationId xmlns:a16="http://schemas.microsoft.com/office/drawing/2014/main" id="{6BB6B264-BD34-5F8D-DD5E-DF956BCA2F4D}"/>
                  </a:ext>
                </a:extLst>
              </p:cNvPr>
              <p:cNvSpPr/>
              <p:nvPr/>
            </p:nvSpPr>
            <p:spPr>
              <a:xfrm>
                <a:off x="1555098" y="2734681"/>
                <a:ext cx="18000" cy="306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6" name="Rectangle 205">
                <a:extLst>
                  <a:ext uri="{FF2B5EF4-FFF2-40B4-BE49-F238E27FC236}">
                    <a16:creationId xmlns:a16="http://schemas.microsoft.com/office/drawing/2014/main" id="{BFC79944-64A9-463B-0E61-4C8C9869817A}"/>
                  </a:ext>
                </a:extLst>
              </p:cNvPr>
              <p:cNvSpPr/>
              <p:nvPr/>
            </p:nvSpPr>
            <p:spPr>
              <a:xfrm>
                <a:off x="1579306" y="2734681"/>
                <a:ext cx="18000" cy="34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7" name="Rectangle 206">
                <a:extLst>
                  <a:ext uri="{FF2B5EF4-FFF2-40B4-BE49-F238E27FC236}">
                    <a16:creationId xmlns:a16="http://schemas.microsoft.com/office/drawing/2014/main" id="{CF38DA9D-233C-40C4-3C74-7A17B94D5468}"/>
                  </a:ext>
                </a:extLst>
              </p:cNvPr>
              <p:cNvSpPr/>
              <p:nvPr/>
            </p:nvSpPr>
            <p:spPr>
              <a:xfrm>
                <a:off x="1603514" y="2734681"/>
                <a:ext cx="18000" cy="36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8" name="Rectangle 207">
                <a:extLst>
                  <a:ext uri="{FF2B5EF4-FFF2-40B4-BE49-F238E27FC236}">
                    <a16:creationId xmlns:a16="http://schemas.microsoft.com/office/drawing/2014/main" id="{14CC3108-D015-607A-2709-2C9DF753CBC0}"/>
                  </a:ext>
                </a:extLst>
              </p:cNvPr>
              <p:cNvSpPr/>
              <p:nvPr/>
            </p:nvSpPr>
            <p:spPr>
              <a:xfrm>
                <a:off x="1627722" y="2734681"/>
                <a:ext cx="18000" cy="37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9" name="Rectangle 208">
                <a:extLst>
                  <a:ext uri="{FF2B5EF4-FFF2-40B4-BE49-F238E27FC236}">
                    <a16:creationId xmlns:a16="http://schemas.microsoft.com/office/drawing/2014/main" id="{5A7D6BA4-1B92-338C-9A9E-F2C7578B0C8E}"/>
                  </a:ext>
                </a:extLst>
              </p:cNvPr>
              <p:cNvSpPr/>
              <p:nvPr/>
            </p:nvSpPr>
            <p:spPr>
              <a:xfrm>
                <a:off x="1651930" y="2734681"/>
                <a:ext cx="18000" cy="396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0" name="Rectangle 209">
                <a:extLst>
                  <a:ext uri="{FF2B5EF4-FFF2-40B4-BE49-F238E27FC236}">
                    <a16:creationId xmlns:a16="http://schemas.microsoft.com/office/drawing/2014/main" id="{D198544D-DA3A-174E-B7C7-C4F32EC4CAB1}"/>
                  </a:ext>
                </a:extLst>
              </p:cNvPr>
              <p:cNvSpPr/>
              <p:nvPr/>
            </p:nvSpPr>
            <p:spPr>
              <a:xfrm>
                <a:off x="1676138" y="2734681"/>
                <a:ext cx="18000" cy="41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1" name="Rectangle 210">
                <a:extLst>
                  <a:ext uri="{FF2B5EF4-FFF2-40B4-BE49-F238E27FC236}">
                    <a16:creationId xmlns:a16="http://schemas.microsoft.com/office/drawing/2014/main" id="{826CC5E6-835E-4FED-2C56-C9E1408AD587}"/>
                  </a:ext>
                </a:extLst>
              </p:cNvPr>
              <p:cNvSpPr/>
              <p:nvPr/>
            </p:nvSpPr>
            <p:spPr>
              <a:xfrm>
                <a:off x="1700346" y="2734681"/>
                <a:ext cx="18000" cy="42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2" name="Rectangle 211">
                <a:extLst>
                  <a:ext uri="{FF2B5EF4-FFF2-40B4-BE49-F238E27FC236}">
                    <a16:creationId xmlns:a16="http://schemas.microsoft.com/office/drawing/2014/main" id="{BB9CE0B8-67A6-3246-CADA-C7EE393130F2}"/>
                  </a:ext>
                </a:extLst>
              </p:cNvPr>
              <p:cNvSpPr/>
              <p:nvPr/>
            </p:nvSpPr>
            <p:spPr>
              <a:xfrm>
                <a:off x="1724554" y="2734681"/>
                <a:ext cx="18000" cy="43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3" name="Rectangle 212">
                <a:extLst>
                  <a:ext uri="{FF2B5EF4-FFF2-40B4-BE49-F238E27FC236}">
                    <a16:creationId xmlns:a16="http://schemas.microsoft.com/office/drawing/2014/main" id="{08D07263-AC5E-FBF8-24EC-AA49C95CCAE0}"/>
                  </a:ext>
                </a:extLst>
              </p:cNvPr>
              <p:cNvSpPr/>
              <p:nvPr/>
            </p:nvSpPr>
            <p:spPr>
              <a:xfrm>
                <a:off x="1748762" y="2734681"/>
                <a:ext cx="18000" cy="442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4" name="Rectangle 213">
                <a:extLst>
                  <a:ext uri="{FF2B5EF4-FFF2-40B4-BE49-F238E27FC236}">
                    <a16:creationId xmlns:a16="http://schemas.microsoft.com/office/drawing/2014/main" id="{243E18B1-121D-6FD0-6FB6-302D8B69EE5B}"/>
                  </a:ext>
                </a:extLst>
              </p:cNvPr>
              <p:cNvSpPr/>
              <p:nvPr/>
            </p:nvSpPr>
            <p:spPr>
              <a:xfrm>
                <a:off x="1772970" y="2734681"/>
                <a:ext cx="18000" cy="45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5" name="Rectangle 214">
                <a:extLst>
                  <a:ext uri="{FF2B5EF4-FFF2-40B4-BE49-F238E27FC236}">
                    <a16:creationId xmlns:a16="http://schemas.microsoft.com/office/drawing/2014/main" id="{1389843A-A1DC-80B1-5F45-F10FD58FB0C1}"/>
                  </a:ext>
                </a:extLst>
              </p:cNvPr>
              <p:cNvSpPr/>
              <p:nvPr/>
            </p:nvSpPr>
            <p:spPr>
              <a:xfrm>
                <a:off x="1797178" y="2734681"/>
                <a:ext cx="18000" cy="45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6" name="Rectangle 215">
                <a:extLst>
                  <a:ext uri="{FF2B5EF4-FFF2-40B4-BE49-F238E27FC236}">
                    <a16:creationId xmlns:a16="http://schemas.microsoft.com/office/drawing/2014/main" id="{6F4BC1C6-7F03-F93B-FD82-DB34B93A4ACD}"/>
                  </a:ext>
                </a:extLst>
              </p:cNvPr>
              <p:cNvSpPr/>
              <p:nvPr/>
            </p:nvSpPr>
            <p:spPr>
              <a:xfrm>
                <a:off x="1821386" y="2734681"/>
                <a:ext cx="18000" cy="45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7" name="Rectangle 216">
                <a:extLst>
                  <a:ext uri="{FF2B5EF4-FFF2-40B4-BE49-F238E27FC236}">
                    <a16:creationId xmlns:a16="http://schemas.microsoft.com/office/drawing/2014/main" id="{B122E91D-F2CB-0437-3ACA-C5E6AF79EDDA}"/>
                  </a:ext>
                </a:extLst>
              </p:cNvPr>
              <p:cNvSpPr/>
              <p:nvPr/>
            </p:nvSpPr>
            <p:spPr>
              <a:xfrm>
                <a:off x="1845594" y="2734681"/>
                <a:ext cx="18000" cy="45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8" name="Rectangle 217">
                <a:extLst>
                  <a:ext uri="{FF2B5EF4-FFF2-40B4-BE49-F238E27FC236}">
                    <a16:creationId xmlns:a16="http://schemas.microsoft.com/office/drawing/2014/main" id="{4DE65FC4-F96C-4358-030C-A34BD17BC82E}"/>
                  </a:ext>
                </a:extLst>
              </p:cNvPr>
              <p:cNvSpPr/>
              <p:nvPr/>
            </p:nvSpPr>
            <p:spPr>
              <a:xfrm>
                <a:off x="1869802" y="2734681"/>
                <a:ext cx="18000" cy="46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19" name="Rectangle 218">
                <a:extLst>
                  <a:ext uri="{FF2B5EF4-FFF2-40B4-BE49-F238E27FC236}">
                    <a16:creationId xmlns:a16="http://schemas.microsoft.com/office/drawing/2014/main" id="{0ED30427-14B1-A5EC-22B9-FAB60C8EE6AB}"/>
                  </a:ext>
                </a:extLst>
              </p:cNvPr>
              <p:cNvSpPr/>
              <p:nvPr/>
            </p:nvSpPr>
            <p:spPr>
              <a:xfrm>
                <a:off x="1894010" y="2734681"/>
                <a:ext cx="18000" cy="46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0" name="Rectangle 219">
                <a:extLst>
                  <a:ext uri="{FF2B5EF4-FFF2-40B4-BE49-F238E27FC236}">
                    <a16:creationId xmlns:a16="http://schemas.microsoft.com/office/drawing/2014/main" id="{123A7D50-D41E-6EE0-2BA7-EA90472B9404}"/>
                  </a:ext>
                </a:extLst>
              </p:cNvPr>
              <p:cNvSpPr/>
              <p:nvPr/>
            </p:nvSpPr>
            <p:spPr>
              <a:xfrm>
                <a:off x="1918218" y="2734681"/>
                <a:ext cx="18000" cy="46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1" name="Rectangle 220">
                <a:extLst>
                  <a:ext uri="{FF2B5EF4-FFF2-40B4-BE49-F238E27FC236}">
                    <a16:creationId xmlns:a16="http://schemas.microsoft.com/office/drawing/2014/main" id="{E0718BD0-BC42-DE29-12FF-32A25A6B1DFC}"/>
                  </a:ext>
                </a:extLst>
              </p:cNvPr>
              <p:cNvSpPr/>
              <p:nvPr/>
            </p:nvSpPr>
            <p:spPr>
              <a:xfrm>
                <a:off x="1942426" y="2734681"/>
                <a:ext cx="18000" cy="471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2" name="Rectangle 221">
                <a:extLst>
                  <a:ext uri="{FF2B5EF4-FFF2-40B4-BE49-F238E27FC236}">
                    <a16:creationId xmlns:a16="http://schemas.microsoft.com/office/drawing/2014/main" id="{C9E79628-623F-75F1-BBDD-4EC4F5ACAA39}"/>
                  </a:ext>
                </a:extLst>
              </p:cNvPr>
              <p:cNvSpPr/>
              <p:nvPr/>
            </p:nvSpPr>
            <p:spPr>
              <a:xfrm>
                <a:off x="1966634" y="2734681"/>
                <a:ext cx="18000" cy="478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3" name="Rectangle 222">
                <a:extLst>
                  <a:ext uri="{FF2B5EF4-FFF2-40B4-BE49-F238E27FC236}">
                    <a16:creationId xmlns:a16="http://schemas.microsoft.com/office/drawing/2014/main" id="{745878FC-27D1-C269-4B14-B4EF2572FF7F}"/>
                  </a:ext>
                </a:extLst>
              </p:cNvPr>
              <p:cNvSpPr/>
              <p:nvPr/>
            </p:nvSpPr>
            <p:spPr>
              <a:xfrm>
                <a:off x="1990842" y="2734681"/>
                <a:ext cx="18000" cy="482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4" name="Rectangle 223">
                <a:extLst>
                  <a:ext uri="{FF2B5EF4-FFF2-40B4-BE49-F238E27FC236}">
                    <a16:creationId xmlns:a16="http://schemas.microsoft.com/office/drawing/2014/main" id="{D9A0536A-6217-C66E-8F3E-80743C76B1C5}"/>
                  </a:ext>
                </a:extLst>
              </p:cNvPr>
              <p:cNvSpPr/>
              <p:nvPr/>
            </p:nvSpPr>
            <p:spPr>
              <a:xfrm>
                <a:off x="2015050" y="2734681"/>
                <a:ext cx="18000" cy="486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5" name="Rectangle 224">
                <a:extLst>
                  <a:ext uri="{FF2B5EF4-FFF2-40B4-BE49-F238E27FC236}">
                    <a16:creationId xmlns:a16="http://schemas.microsoft.com/office/drawing/2014/main" id="{ABD1BA4A-7A7D-6F9E-C42B-DFA7A002F6F0}"/>
                  </a:ext>
                </a:extLst>
              </p:cNvPr>
              <p:cNvSpPr/>
              <p:nvPr/>
            </p:nvSpPr>
            <p:spPr>
              <a:xfrm>
                <a:off x="2039258" y="2734681"/>
                <a:ext cx="18000" cy="493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6" name="Rectangle 225">
                <a:extLst>
                  <a:ext uri="{FF2B5EF4-FFF2-40B4-BE49-F238E27FC236}">
                    <a16:creationId xmlns:a16="http://schemas.microsoft.com/office/drawing/2014/main" id="{F2626432-D9E1-83AE-05C3-AA1B5E366C81}"/>
                  </a:ext>
                </a:extLst>
              </p:cNvPr>
              <p:cNvSpPr/>
              <p:nvPr/>
            </p:nvSpPr>
            <p:spPr>
              <a:xfrm>
                <a:off x="2063466" y="2734681"/>
                <a:ext cx="18000" cy="49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7" name="Rectangle 226">
                <a:extLst>
                  <a:ext uri="{FF2B5EF4-FFF2-40B4-BE49-F238E27FC236}">
                    <a16:creationId xmlns:a16="http://schemas.microsoft.com/office/drawing/2014/main" id="{93EA8C50-4654-667C-80D0-A52988943867}"/>
                  </a:ext>
                </a:extLst>
              </p:cNvPr>
              <p:cNvSpPr/>
              <p:nvPr/>
            </p:nvSpPr>
            <p:spPr>
              <a:xfrm>
                <a:off x="2087674" y="2734681"/>
                <a:ext cx="18000" cy="50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8" name="Rectangle 227">
                <a:extLst>
                  <a:ext uri="{FF2B5EF4-FFF2-40B4-BE49-F238E27FC236}">
                    <a16:creationId xmlns:a16="http://schemas.microsoft.com/office/drawing/2014/main" id="{71627CFE-A3B2-548F-4460-FCD5C3D26FC1}"/>
                  </a:ext>
                </a:extLst>
              </p:cNvPr>
              <p:cNvSpPr/>
              <p:nvPr/>
            </p:nvSpPr>
            <p:spPr>
              <a:xfrm>
                <a:off x="2111882" y="2734681"/>
                <a:ext cx="18000" cy="50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9" name="Rectangle 228">
                <a:extLst>
                  <a:ext uri="{FF2B5EF4-FFF2-40B4-BE49-F238E27FC236}">
                    <a16:creationId xmlns:a16="http://schemas.microsoft.com/office/drawing/2014/main" id="{97FEC76C-2B9C-84B9-4743-5D9177251183}"/>
                  </a:ext>
                </a:extLst>
              </p:cNvPr>
              <p:cNvSpPr/>
              <p:nvPr/>
            </p:nvSpPr>
            <p:spPr>
              <a:xfrm>
                <a:off x="2136090" y="2734681"/>
                <a:ext cx="18000" cy="51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0" name="Rectangle 229">
                <a:extLst>
                  <a:ext uri="{FF2B5EF4-FFF2-40B4-BE49-F238E27FC236}">
                    <a16:creationId xmlns:a16="http://schemas.microsoft.com/office/drawing/2014/main" id="{3879CCA0-ED47-A7D7-3BA7-385950B5C0B9}"/>
                  </a:ext>
                </a:extLst>
              </p:cNvPr>
              <p:cNvSpPr/>
              <p:nvPr/>
            </p:nvSpPr>
            <p:spPr>
              <a:xfrm>
                <a:off x="2160298" y="2734681"/>
                <a:ext cx="18000" cy="54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1" name="Rectangle 230">
                <a:extLst>
                  <a:ext uri="{FF2B5EF4-FFF2-40B4-BE49-F238E27FC236}">
                    <a16:creationId xmlns:a16="http://schemas.microsoft.com/office/drawing/2014/main" id="{F29A0860-136B-25AA-C208-F1C18A8ADBA8}"/>
                  </a:ext>
                </a:extLst>
              </p:cNvPr>
              <p:cNvSpPr/>
              <p:nvPr/>
            </p:nvSpPr>
            <p:spPr>
              <a:xfrm>
                <a:off x="2184506" y="2734681"/>
                <a:ext cx="18000" cy="54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2" name="Rectangle 231">
                <a:extLst>
                  <a:ext uri="{FF2B5EF4-FFF2-40B4-BE49-F238E27FC236}">
                    <a16:creationId xmlns:a16="http://schemas.microsoft.com/office/drawing/2014/main" id="{F6C4DD2A-A476-7E72-8D5C-03C944CB2505}"/>
                  </a:ext>
                </a:extLst>
              </p:cNvPr>
              <p:cNvSpPr/>
              <p:nvPr/>
            </p:nvSpPr>
            <p:spPr>
              <a:xfrm>
                <a:off x="2208714" y="2734681"/>
                <a:ext cx="18000" cy="55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3" name="Rectangle 232">
                <a:extLst>
                  <a:ext uri="{FF2B5EF4-FFF2-40B4-BE49-F238E27FC236}">
                    <a16:creationId xmlns:a16="http://schemas.microsoft.com/office/drawing/2014/main" id="{566DED07-B1F4-610A-0471-005BD3E78FE7}"/>
                  </a:ext>
                </a:extLst>
              </p:cNvPr>
              <p:cNvSpPr/>
              <p:nvPr/>
            </p:nvSpPr>
            <p:spPr>
              <a:xfrm>
                <a:off x="2232922" y="2734681"/>
                <a:ext cx="18000" cy="55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4" name="Rectangle 233">
                <a:extLst>
                  <a:ext uri="{FF2B5EF4-FFF2-40B4-BE49-F238E27FC236}">
                    <a16:creationId xmlns:a16="http://schemas.microsoft.com/office/drawing/2014/main" id="{B31CBA3E-1CB4-EAEF-3D4A-91D88E899DA9}"/>
                  </a:ext>
                </a:extLst>
              </p:cNvPr>
              <p:cNvSpPr/>
              <p:nvPr/>
            </p:nvSpPr>
            <p:spPr>
              <a:xfrm>
                <a:off x="2257130" y="2734681"/>
                <a:ext cx="18000" cy="565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5" name="Rectangle 234">
                <a:extLst>
                  <a:ext uri="{FF2B5EF4-FFF2-40B4-BE49-F238E27FC236}">
                    <a16:creationId xmlns:a16="http://schemas.microsoft.com/office/drawing/2014/main" id="{1E8D6CAA-2591-167D-FA5F-B83F6FF58DC8}"/>
                  </a:ext>
                </a:extLst>
              </p:cNvPr>
              <p:cNvSpPr/>
              <p:nvPr/>
            </p:nvSpPr>
            <p:spPr>
              <a:xfrm>
                <a:off x="2281338" y="2734681"/>
                <a:ext cx="18000" cy="565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6" name="Rectangle 235">
                <a:extLst>
                  <a:ext uri="{FF2B5EF4-FFF2-40B4-BE49-F238E27FC236}">
                    <a16:creationId xmlns:a16="http://schemas.microsoft.com/office/drawing/2014/main" id="{51A47490-7705-BB59-125F-614803F93C9D}"/>
                  </a:ext>
                </a:extLst>
              </p:cNvPr>
              <p:cNvSpPr/>
              <p:nvPr/>
            </p:nvSpPr>
            <p:spPr>
              <a:xfrm>
                <a:off x="2305546" y="2734681"/>
                <a:ext cx="18000" cy="568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7" name="Rectangle 236">
                <a:extLst>
                  <a:ext uri="{FF2B5EF4-FFF2-40B4-BE49-F238E27FC236}">
                    <a16:creationId xmlns:a16="http://schemas.microsoft.com/office/drawing/2014/main" id="{4DDEA902-B164-D6AC-9445-B06883A67F2C}"/>
                  </a:ext>
                </a:extLst>
              </p:cNvPr>
              <p:cNvSpPr/>
              <p:nvPr/>
            </p:nvSpPr>
            <p:spPr>
              <a:xfrm>
                <a:off x="2329754" y="2734681"/>
                <a:ext cx="18000" cy="568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8" name="Rectangle 237">
                <a:extLst>
                  <a:ext uri="{FF2B5EF4-FFF2-40B4-BE49-F238E27FC236}">
                    <a16:creationId xmlns:a16="http://schemas.microsoft.com/office/drawing/2014/main" id="{F9697469-5A27-56B8-9526-66B33513A3E0}"/>
                  </a:ext>
                </a:extLst>
              </p:cNvPr>
              <p:cNvSpPr/>
              <p:nvPr/>
            </p:nvSpPr>
            <p:spPr>
              <a:xfrm>
                <a:off x="2353962" y="2734681"/>
                <a:ext cx="18000" cy="572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9" name="Rectangle 238">
                <a:extLst>
                  <a:ext uri="{FF2B5EF4-FFF2-40B4-BE49-F238E27FC236}">
                    <a16:creationId xmlns:a16="http://schemas.microsoft.com/office/drawing/2014/main" id="{39357B17-5B30-F38A-A9AB-E7EAF4994DDB}"/>
                  </a:ext>
                </a:extLst>
              </p:cNvPr>
              <p:cNvSpPr/>
              <p:nvPr/>
            </p:nvSpPr>
            <p:spPr>
              <a:xfrm>
                <a:off x="2378170" y="2734681"/>
                <a:ext cx="18000" cy="572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0" name="Rectangle 239">
                <a:extLst>
                  <a:ext uri="{FF2B5EF4-FFF2-40B4-BE49-F238E27FC236}">
                    <a16:creationId xmlns:a16="http://schemas.microsoft.com/office/drawing/2014/main" id="{536D9776-762C-087A-6E51-201536C13457}"/>
                  </a:ext>
                </a:extLst>
              </p:cNvPr>
              <p:cNvSpPr/>
              <p:nvPr/>
            </p:nvSpPr>
            <p:spPr>
              <a:xfrm>
                <a:off x="2402378" y="2734681"/>
                <a:ext cx="18000" cy="58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1" name="Rectangle 240">
                <a:extLst>
                  <a:ext uri="{FF2B5EF4-FFF2-40B4-BE49-F238E27FC236}">
                    <a16:creationId xmlns:a16="http://schemas.microsoft.com/office/drawing/2014/main" id="{656B2B9B-E6F5-9EF7-9712-D946A3B6B6B2}"/>
                  </a:ext>
                </a:extLst>
              </p:cNvPr>
              <p:cNvSpPr/>
              <p:nvPr/>
            </p:nvSpPr>
            <p:spPr>
              <a:xfrm>
                <a:off x="2426586" y="2734681"/>
                <a:ext cx="18000" cy="59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2" name="Rectangle 241">
                <a:extLst>
                  <a:ext uri="{FF2B5EF4-FFF2-40B4-BE49-F238E27FC236}">
                    <a16:creationId xmlns:a16="http://schemas.microsoft.com/office/drawing/2014/main" id="{011229A5-8B10-7241-A2BC-C0B4C155FE0C}"/>
                  </a:ext>
                </a:extLst>
              </p:cNvPr>
              <p:cNvSpPr/>
              <p:nvPr/>
            </p:nvSpPr>
            <p:spPr>
              <a:xfrm>
                <a:off x="2450794" y="2734681"/>
                <a:ext cx="18000" cy="604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3" name="Rectangle 242">
                <a:extLst>
                  <a:ext uri="{FF2B5EF4-FFF2-40B4-BE49-F238E27FC236}">
                    <a16:creationId xmlns:a16="http://schemas.microsoft.com/office/drawing/2014/main" id="{D75DE593-86A1-F16B-027C-A040EE19812C}"/>
                  </a:ext>
                </a:extLst>
              </p:cNvPr>
              <p:cNvSpPr/>
              <p:nvPr/>
            </p:nvSpPr>
            <p:spPr>
              <a:xfrm>
                <a:off x="2475002" y="2734681"/>
                <a:ext cx="18000" cy="61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4" name="Rectangle 243">
                <a:extLst>
                  <a:ext uri="{FF2B5EF4-FFF2-40B4-BE49-F238E27FC236}">
                    <a16:creationId xmlns:a16="http://schemas.microsoft.com/office/drawing/2014/main" id="{D48DC4A8-0B65-53D1-6390-E312A33ABB85}"/>
                  </a:ext>
                </a:extLst>
              </p:cNvPr>
              <p:cNvSpPr/>
              <p:nvPr/>
            </p:nvSpPr>
            <p:spPr>
              <a:xfrm>
                <a:off x="2499210" y="2734681"/>
                <a:ext cx="18000" cy="61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5" name="Rectangle 244">
                <a:extLst>
                  <a:ext uri="{FF2B5EF4-FFF2-40B4-BE49-F238E27FC236}">
                    <a16:creationId xmlns:a16="http://schemas.microsoft.com/office/drawing/2014/main" id="{181B4093-41D2-A0D6-AC97-907A14C4261C}"/>
                  </a:ext>
                </a:extLst>
              </p:cNvPr>
              <p:cNvSpPr/>
              <p:nvPr/>
            </p:nvSpPr>
            <p:spPr>
              <a:xfrm>
                <a:off x="2523418" y="2734681"/>
                <a:ext cx="18000" cy="61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6" name="Rectangle 245">
                <a:extLst>
                  <a:ext uri="{FF2B5EF4-FFF2-40B4-BE49-F238E27FC236}">
                    <a16:creationId xmlns:a16="http://schemas.microsoft.com/office/drawing/2014/main" id="{E6C1CB62-9862-BE9A-FE22-E495DF6A887A}"/>
                  </a:ext>
                </a:extLst>
              </p:cNvPr>
              <p:cNvSpPr/>
              <p:nvPr/>
            </p:nvSpPr>
            <p:spPr>
              <a:xfrm>
                <a:off x="2547626" y="2734681"/>
                <a:ext cx="18000" cy="633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7" name="Rectangle 246">
                <a:extLst>
                  <a:ext uri="{FF2B5EF4-FFF2-40B4-BE49-F238E27FC236}">
                    <a16:creationId xmlns:a16="http://schemas.microsoft.com/office/drawing/2014/main" id="{212C49B1-6BE7-DEF3-34B3-9479A73725A1}"/>
                  </a:ext>
                </a:extLst>
              </p:cNvPr>
              <p:cNvSpPr/>
              <p:nvPr/>
            </p:nvSpPr>
            <p:spPr>
              <a:xfrm>
                <a:off x="2571834" y="2734681"/>
                <a:ext cx="18000" cy="63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8" name="Rectangle 247">
                <a:extLst>
                  <a:ext uri="{FF2B5EF4-FFF2-40B4-BE49-F238E27FC236}">
                    <a16:creationId xmlns:a16="http://schemas.microsoft.com/office/drawing/2014/main" id="{31EB2597-E861-D527-332F-9E6D9A56E49D}"/>
                  </a:ext>
                </a:extLst>
              </p:cNvPr>
              <p:cNvSpPr/>
              <p:nvPr/>
            </p:nvSpPr>
            <p:spPr>
              <a:xfrm>
                <a:off x="2596042" y="2734681"/>
                <a:ext cx="18000" cy="63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9" name="Rectangle 248">
                <a:extLst>
                  <a:ext uri="{FF2B5EF4-FFF2-40B4-BE49-F238E27FC236}">
                    <a16:creationId xmlns:a16="http://schemas.microsoft.com/office/drawing/2014/main" id="{CE3ED184-23B5-AFA4-37C0-099C60F3FDB7}"/>
                  </a:ext>
                </a:extLst>
              </p:cNvPr>
              <p:cNvSpPr/>
              <p:nvPr/>
            </p:nvSpPr>
            <p:spPr>
              <a:xfrm>
                <a:off x="2620250" y="2734681"/>
                <a:ext cx="18000" cy="63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0" name="Rectangle 249">
                <a:extLst>
                  <a:ext uri="{FF2B5EF4-FFF2-40B4-BE49-F238E27FC236}">
                    <a16:creationId xmlns:a16="http://schemas.microsoft.com/office/drawing/2014/main" id="{E798EAAE-EB62-6263-7B70-15BD979E5828}"/>
                  </a:ext>
                </a:extLst>
              </p:cNvPr>
              <p:cNvSpPr/>
              <p:nvPr/>
            </p:nvSpPr>
            <p:spPr>
              <a:xfrm>
                <a:off x="2644458" y="2734681"/>
                <a:ext cx="18000" cy="64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1" name="Rectangle 250">
                <a:extLst>
                  <a:ext uri="{FF2B5EF4-FFF2-40B4-BE49-F238E27FC236}">
                    <a16:creationId xmlns:a16="http://schemas.microsoft.com/office/drawing/2014/main" id="{740743CC-2A57-B15C-1FDC-9AA2A4A0F93A}"/>
                  </a:ext>
                </a:extLst>
              </p:cNvPr>
              <p:cNvSpPr/>
              <p:nvPr/>
            </p:nvSpPr>
            <p:spPr>
              <a:xfrm>
                <a:off x="2668666" y="2734681"/>
                <a:ext cx="18000" cy="64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2" name="Rectangle 251">
                <a:extLst>
                  <a:ext uri="{FF2B5EF4-FFF2-40B4-BE49-F238E27FC236}">
                    <a16:creationId xmlns:a16="http://schemas.microsoft.com/office/drawing/2014/main" id="{AABC60CE-C840-31AE-C8D3-7D391C00E595}"/>
                  </a:ext>
                </a:extLst>
              </p:cNvPr>
              <p:cNvSpPr/>
              <p:nvPr/>
            </p:nvSpPr>
            <p:spPr>
              <a:xfrm>
                <a:off x="2692874" y="2734681"/>
                <a:ext cx="18000" cy="651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3" name="Rectangle 252">
                <a:extLst>
                  <a:ext uri="{FF2B5EF4-FFF2-40B4-BE49-F238E27FC236}">
                    <a16:creationId xmlns:a16="http://schemas.microsoft.com/office/drawing/2014/main" id="{E7E6D775-5329-07D3-5AA4-7B1504BB8C65}"/>
                  </a:ext>
                </a:extLst>
              </p:cNvPr>
              <p:cNvSpPr/>
              <p:nvPr/>
            </p:nvSpPr>
            <p:spPr>
              <a:xfrm>
                <a:off x="2717082" y="2734681"/>
                <a:ext cx="18000" cy="651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4" name="Rectangle 253">
                <a:extLst>
                  <a:ext uri="{FF2B5EF4-FFF2-40B4-BE49-F238E27FC236}">
                    <a16:creationId xmlns:a16="http://schemas.microsoft.com/office/drawing/2014/main" id="{27B509B3-B885-CCEF-4434-6AF998AAE920}"/>
                  </a:ext>
                </a:extLst>
              </p:cNvPr>
              <p:cNvSpPr/>
              <p:nvPr/>
            </p:nvSpPr>
            <p:spPr>
              <a:xfrm>
                <a:off x="2741290" y="2734681"/>
                <a:ext cx="18000" cy="666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5" name="Rectangle 254">
                <a:extLst>
                  <a:ext uri="{FF2B5EF4-FFF2-40B4-BE49-F238E27FC236}">
                    <a16:creationId xmlns:a16="http://schemas.microsoft.com/office/drawing/2014/main" id="{F79273E4-ABC3-1D79-18DF-ADED8B9EA5A0}"/>
                  </a:ext>
                </a:extLst>
              </p:cNvPr>
              <p:cNvSpPr/>
              <p:nvPr/>
            </p:nvSpPr>
            <p:spPr>
              <a:xfrm>
                <a:off x="2765498" y="2734681"/>
                <a:ext cx="18000" cy="669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6" name="Rectangle 255">
                <a:extLst>
                  <a:ext uri="{FF2B5EF4-FFF2-40B4-BE49-F238E27FC236}">
                    <a16:creationId xmlns:a16="http://schemas.microsoft.com/office/drawing/2014/main" id="{6A70F235-7E43-333E-2809-D12192EBED6C}"/>
                  </a:ext>
                </a:extLst>
              </p:cNvPr>
              <p:cNvSpPr/>
              <p:nvPr/>
            </p:nvSpPr>
            <p:spPr>
              <a:xfrm>
                <a:off x="2789706" y="2734681"/>
                <a:ext cx="18000" cy="669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7" name="Rectangle 256">
                <a:extLst>
                  <a:ext uri="{FF2B5EF4-FFF2-40B4-BE49-F238E27FC236}">
                    <a16:creationId xmlns:a16="http://schemas.microsoft.com/office/drawing/2014/main" id="{AD6D3C45-74EC-D4C0-DF43-0E33C4C8EC0F}"/>
                  </a:ext>
                </a:extLst>
              </p:cNvPr>
              <p:cNvSpPr/>
              <p:nvPr/>
            </p:nvSpPr>
            <p:spPr>
              <a:xfrm>
                <a:off x="2813914" y="2734681"/>
                <a:ext cx="18000" cy="673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8" name="Rectangle 257">
                <a:extLst>
                  <a:ext uri="{FF2B5EF4-FFF2-40B4-BE49-F238E27FC236}">
                    <a16:creationId xmlns:a16="http://schemas.microsoft.com/office/drawing/2014/main" id="{FBD90A59-F6F9-40C7-8171-E2DCB55857FC}"/>
                  </a:ext>
                </a:extLst>
              </p:cNvPr>
              <p:cNvSpPr/>
              <p:nvPr/>
            </p:nvSpPr>
            <p:spPr>
              <a:xfrm>
                <a:off x="2838122" y="2734681"/>
                <a:ext cx="18000" cy="673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9" name="Rectangle 258">
                <a:extLst>
                  <a:ext uri="{FF2B5EF4-FFF2-40B4-BE49-F238E27FC236}">
                    <a16:creationId xmlns:a16="http://schemas.microsoft.com/office/drawing/2014/main" id="{46527CB4-92BF-E98B-82B4-068ABF1ABAFF}"/>
                  </a:ext>
                </a:extLst>
              </p:cNvPr>
              <p:cNvSpPr/>
              <p:nvPr/>
            </p:nvSpPr>
            <p:spPr>
              <a:xfrm>
                <a:off x="2862330" y="2734681"/>
                <a:ext cx="18000" cy="67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0" name="Rectangle 259">
                <a:extLst>
                  <a:ext uri="{FF2B5EF4-FFF2-40B4-BE49-F238E27FC236}">
                    <a16:creationId xmlns:a16="http://schemas.microsoft.com/office/drawing/2014/main" id="{9A577EFB-AFA8-875F-41B5-DB8A0665B61C}"/>
                  </a:ext>
                </a:extLst>
              </p:cNvPr>
              <p:cNvSpPr/>
              <p:nvPr/>
            </p:nvSpPr>
            <p:spPr>
              <a:xfrm>
                <a:off x="2886538" y="2734681"/>
                <a:ext cx="18000" cy="67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1" name="Rectangle 260">
                <a:extLst>
                  <a:ext uri="{FF2B5EF4-FFF2-40B4-BE49-F238E27FC236}">
                    <a16:creationId xmlns:a16="http://schemas.microsoft.com/office/drawing/2014/main" id="{AC6C0686-FE82-D6B6-3F66-E3619467F6E8}"/>
                  </a:ext>
                </a:extLst>
              </p:cNvPr>
              <p:cNvSpPr/>
              <p:nvPr/>
            </p:nvSpPr>
            <p:spPr>
              <a:xfrm>
                <a:off x="2910746" y="2734681"/>
                <a:ext cx="18000" cy="68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2" name="Rectangle 261">
                <a:extLst>
                  <a:ext uri="{FF2B5EF4-FFF2-40B4-BE49-F238E27FC236}">
                    <a16:creationId xmlns:a16="http://schemas.microsoft.com/office/drawing/2014/main" id="{67E6A8BC-4B8C-B3E1-826C-0465D5910AC6}"/>
                  </a:ext>
                </a:extLst>
              </p:cNvPr>
              <p:cNvSpPr/>
              <p:nvPr/>
            </p:nvSpPr>
            <p:spPr>
              <a:xfrm>
                <a:off x="2934954" y="2734681"/>
                <a:ext cx="18000" cy="68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3" name="Rectangle 262">
                <a:extLst>
                  <a:ext uri="{FF2B5EF4-FFF2-40B4-BE49-F238E27FC236}">
                    <a16:creationId xmlns:a16="http://schemas.microsoft.com/office/drawing/2014/main" id="{9FAF9EF1-E5B6-80C1-71C8-648DF3B8E55A}"/>
                  </a:ext>
                </a:extLst>
              </p:cNvPr>
              <p:cNvSpPr/>
              <p:nvPr/>
            </p:nvSpPr>
            <p:spPr>
              <a:xfrm>
                <a:off x="2959162" y="2734681"/>
                <a:ext cx="18000" cy="68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4" name="Rectangle 263">
                <a:extLst>
                  <a:ext uri="{FF2B5EF4-FFF2-40B4-BE49-F238E27FC236}">
                    <a16:creationId xmlns:a16="http://schemas.microsoft.com/office/drawing/2014/main" id="{8329EF8D-B1B5-9D90-60E3-24FC88183B03}"/>
                  </a:ext>
                </a:extLst>
              </p:cNvPr>
              <p:cNvSpPr/>
              <p:nvPr/>
            </p:nvSpPr>
            <p:spPr>
              <a:xfrm>
                <a:off x="2983370" y="2734681"/>
                <a:ext cx="18000" cy="687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5" name="Rectangle 264">
                <a:extLst>
                  <a:ext uri="{FF2B5EF4-FFF2-40B4-BE49-F238E27FC236}">
                    <a16:creationId xmlns:a16="http://schemas.microsoft.com/office/drawing/2014/main" id="{39B93CA9-91D2-03EE-B606-D543A87B88C1}"/>
                  </a:ext>
                </a:extLst>
              </p:cNvPr>
              <p:cNvSpPr/>
              <p:nvPr/>
            </p:nvSpPr>
            <p:spPr>
              <a:xfrm>
                <a:off x="3007578" y="2734681"/>
                <a:ext cx="18000" cy="694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6" name="Rectangle 265">
                <a:extLst>
                  <a:ext uri="{FF2B5EF4-FFF2-40B4-BE49-F238E27FC236}">
                    <a16:creationId xmlns:a16="http://schemas.microsoft.com/office/drawing/2014/main" id="{424A194E-5694-0EC3-6009-2CF3E6BE5A5F}"/>
                  </a:ext>
                </a:extLst>
              </p:cNvPr>
              <p:cNvSpPr/>
              <p:nvPr/>
            </p:nvSpPr>
            <p:spPr>
              <a:xfrm>
                <a:off x="3031786" y="2734681"/>
                <a:ext cx="18000" cy="705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7" name="Rectangle 266">
                <a:extLst>
                  <a:ext uri="{FF2B5EF4-FFF2-40B4-BE49-F238E27FC236}">
                    <a16:creationId xmlns:a16="http://schemas.microsoft.com/office/drawing/2014/main" id="{2AF6A766-BED4-276F-A3BE-C3D77C1C1238}"/>
                  </a:ext>
                </a:extLst>
              </p:cNvPr>
              <p:cNvSpPr/>
              <p:nvPr/>
            </p:nvSpPr>
            <p:spPr>
              <a:xfrm>
                <a:off x="3055994" y="2734681"/>
                <a:ext cx="18000" cy="712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8" name="Rectangle 267">
                <a:extLst>
                  <a:ext uri="{FF2B5EF4-FFF2-40B4-BE49-F238E27FC236}">
                    <a16:creationId xmlns:a16="http://schemas.microsoft.com/office/drawing/2014/main" id="{40D169EF-F167-6A39-2304-8D71014D4B58}"/>
                  </a:ext>
                </a:extLst>
              </p:cNvPr>
              <p:cNvSpPr/>
              <p:nvPr/>
            </p:nvSpPr>
            <p:spPr>
              <a:xfrm>
                <a:off x="3080202" y="2734681"/>
                <a:ext cx="18000" cy="716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9" name="Rectangle 268">
                <a:extLst>
                  <a:ext uri="{FF2B5EF4-FFF2-40B4-BE49-F238E27FC236}">
                    <a16:creationId xmlns:a16="http://schemas.microsoft.com/office/drawing/2014/main" id="{CC1D684D-1B51-1D19-0E9A-7CC739EB22C0}"/>
                  </a:ext>
                </a:extLst>
              </p:cNvPr>
              <p:cNvSpPr/>
              <p:nvPr/>
            </p:nvSpPr>
            <p:spPr>
              <a:xfrm>
                <a:off x="3104410" y="2734681"/>
                <a:ext cx="18000" cy="73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0" name="Rectangle 269">
                <a:extLst>
                  <a:ext uri="{FF2B5EF4-FFF2-40B4-BE49-F238E27FC236}">
                    <a16:creationId xmlns:a16="http://schemas.microsoft.com/office/drawing/2014/main" id="{091A90BE-BC61-7FA0-BA8C-8B9B5D33949F}"/>
                  </a:ext>
                </a:extLst>
              </p:cNvPr>
              <p:cNvSpPr/>
              <p:nvPr/>
            </p:nvSpPr>
            <p:spPr>
              <a:xfrm>
                <a:off x="3128618" y="2734681"/>
                <a:ext cx="18000" cy="73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1" name="Rectangle 270">
                <a:extLst>
                  <a:ext uri="{FF2B5EF4-FFF2-40B4-BE49-F238E27FC236}">
                    <a16:creationId xmlns:a16="http://schemas.microsoft.com/office/drawing/2014/main" id="{37D9932F-B80A-19BC-1180-E9A6FA338BD1}"/>
                  </a:ext>
                </a:extLst>
              </p:cNvPr>
              <p:cNvSpPr/>
              <p:nvPr/>
            </p:nvSpPr>
            <p:spPr>
              <a:xfrm>
                <a:off x="3152826" y="2734681"/>
                <a:ext cx="18000" cy="73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2" name="Rectangle 271">
                <a:extLst>
                  <a:ext uri="{FF2B5EF4-FFF2-40B4-BE49-F238E27FC236}">
                    <a16:creationId xmlns:a16="http://schemas.microsoft.com/office/drawing/2014/main" id="{46CD3A55-8AC8-AC79-151B-0F061F85640F}"/>
                  </a:ext>
                </a:extLst>
              </p:cNvPr>
              <p:cNvSpPr/>
              <p:nvPr/>
            </p:nvSpPr>
            <p:spPr>
              <a:xfrm>
                <a:off x="3177034" y="2734681"/>
                <a:ext cx="18000" cy="73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3" name="Rectangle 272">
                <a:extLst>
                  <a:ext uri="{FF2B5EF4-FFF2-40B4-BE49-F238E27FC236}">
                    <a16:creationId xmlns:a16="http://schemas.microsoft.com/office/drawing/2014/main" id="{BB95B261-C2C6-FD30-DCA9-3A8D495B2067}"/>
                  </a:ext>
                </a:extLst>
              </p:cNvPr>
              <p:cNvSpPr/>
              <p:nvPr/>
            </p:nvSpPr>
            <p:spPr>
              <a:xfrm>
                <a:off x="3201242" y="2734681"/>
                <a:ext cx="18000" cy="745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4" name="Rectangle 273">
                <a:extLst>
                  <a:ext uri="{FF2B5EF4-FFF2-40B4-BE49-F238E27FC236}">
                    <a16:creationId xmlns:a16="http://schemas.microsoft.com/office/drawing/2014/main" id="{045D3934-7E20-BC92-21FB-F8EB25939901}"/>
                  </a:ext>
                </a:extLst>
              </p:cNvPr>
              <p:cNvSpPr/>
              <p:nvPr/>
            </p:nvSpPr>
            <p:spPr>
              <a:xfrm>
                <a:off x="3225450" y="2734681"/>
                <a:ext cx="18000" cy="745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5" name="Rectangle 274">
                <a:extLst>
                  <a:ext uri="{FF2B5EF4-FFF2-40B4-BE49-F238E27FC236}">
                    <a16:creationId xmlns:a16="http://schemas.microsoft.com/office/drawing/2014/main" id="{5D73A7D7-5F18-5468-06CC-54DB0B289B8F}"/>
                  </a:ext>
                </a:extLst>
              </p:cNvPr>
              <p:cNvSpPr/>
              <p:nvPr/>
            </p:nvSpPr>
            <p:spPr>
              <a:xfrm>
                <a:off x="3249658" y="2734681"/>
                <a:ext cx="18000" cy="756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6" name="Rectangle 275">
                <a:extLst>
                  <a:ext uri="{FF2B5EF4-FFF2-40B4-BE49-F238E27FC236}">
                    <a16:creationId xmlns:a16="http://schemas.microsoft.com/office/drawing/2014/main" id="{3D8B6002-B10B-61EF-03AF-D254801D3A62}"/>
                  </a:ext>
                </a:extLst>
              </p:cNvPr>
              <p:cNvSpPr/>
              <p:nvPr/>
            </p:nvSpPr>
            <p:spPr>
              <a:xfrm>
                <a:off x="3273866" y="2734681"/>
                <a:ext cx="18000" cy="763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7" name="Rectangle 276">
                <a:extLst>
                  <a:ext uri="{FF2B5EF4-FFF2-40B4-BE49-F238E27FC236}">
                    <a16:creationId xmlns:a16="http://schemas.microsoft.com/office/drawing/2014/main" id="{E3B8972B-E623-2F56-1FF0-1AEAC7D9A9BB}"/>
                  </a:ext>
                </a:extLst>
              </p:cNvPr>
              <p:cNvSpPr/>
              <p:nvPr/>
            </p:nvSpPr>
            <p:spPr>
              <a:xfrm>
                <a:off x="3298074" y="2734681"/>
                <a:ext cx="18000" cy="77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8" name="Rectangle 277">
                <a:extLst>
                  <a:ext uri="{FF2B5EF4-FFF2-40B4-BE49-F238E27FC236}">
                    <a16:creationId xmlns:a16="http://schemas.microsoft.com/office/drawing/2014/main" id="{16AD85AE-18CB-D50A-7380-8F0728D3BA54}"/>
                  </a:ext>
                </a:extLst>
              </p:cNvPr>
              <p:cNvSpPr/>
              <p:nvPr/>
            </p:nvSpPr>
            <p:spPr>
              <a:xfrm>
                <a:off x="3322282" y="2734681"/>
                <a:ext cx="18000" cy="78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9" name="Rectangle 278">
                <a:extLst>
                  <a:ext uri="{FF2B5EF4-FFF2-40B4-BE49-F238E27FC236}">
                    <a16:creationId xmlns:a16="http://schemas.microsoft.com/office/drawing/2014/main" id="{D5421E19-E218-422E-F9A2-9D1FEB0493B9}"/>
                  </a:ext>
                </a:extLst>
              </p:cNvPr>
              <p:cNvSpPr/>
              <p:nvPr/>
            </p:nvSpPr>
            <p:spPr>
              <a:xfrm>
                <a:off x="3346490" y="2734681"/>
                <a:ext cx="18000" cy="784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0" name="Rectangle 279">
                <a:extLst>
                  <a:ext uri="{FF2B5EF4-FFF2-40B4-BE49-F238E27FC236}">
                    <a16:creationId xmlns:a16="http://schemas.microsoft.com/office/drawing/2014/main" id="{96926DB2-9C98-3C92-E332-BB377432AC1E}"/>
                  </a:ext>
                </a:extLst>
              </p:cNvPr>
              <p:cNvSpPr/>
              <p:nvPr/>
            </p:nvSpPr>
            <p:spPr>
              <a:xfrm>
                <a:off x="3370698" y="2734681"/>
                <a:ext cx="18000" cy="784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1" name="Rectangle 280">
                <a:extLst>
                  <a:ext uri="{FF2B5EF4-FFF2-40B4-BE49-F238E27FC236}">
                    <a16:creationId xmlns:a16="http://schemas.microsoft.com/office/drawing/2014/main" id="{805FB664-A34A-0FFE-DD43-A66007053648}"/>
                  </a:ext>
                </a:extLst>
              </p:cNvPr>
              <p:cNvSpPr/>
              <p:nvPr/>
            </p:nvSpPr>
            <p:spPr>
              <a:xfrm>
                <a:off x="3394906" y="2734681"/>
                <a:ext cx="18000" cy="784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2" name="Rectangle 281">
                <a:extLst>
                  <a:ext uri="{FF2B5EF4-FFF2-40B4-BE49-F238E27FC236}">
                    <a16:creationId xmlns:a16="http://schemas.microsoft.com/office/drawing/2014/main" id="{CA38DBDE-DC1A-E93D-58C0-0F65E7865831}"/>
                  </a:ext>
                </a:extLst>
              </p:cNvPr>
              <p:cNvSpPr/>
              <p:nvPr/>
            </p:nvSpPr>
            <p:spPr>
              <a:xfrm>
                <a:off x="3419114" y="2734681"/>
                <a:ext cx="18000" cy="788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3" name="Rectangle 282">
                <a:extLst>
                  <a:ext uri="{FF2B5EF4-FFF2-40B4-BE49-F238E27FC236}">
                    <a16:creationId xmlns:a16="http://schemas.microsoft.com/office/drawing/2014/main" id="{36720F0D-09D1-C195-B873-C0C7FA79C165}"/>
                  </a:ext>
                </a:extLst>
              </p:cNvPr>
              <p:cNvSpPr/>
              <p:nvPr/>
            </p:nvSpPr>
            <p:spPr>
              <a:xfrm>
                <a:off x="3443322" y="2734681"/>
                <a:ext cx="18000" cy="788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4" name="Rectangle 283">
                <a:extLst>
                  <a:ext uri="{FF2B5EF4-FFF2-40B4-BE49-F238E27FC236}">
                    <a16:creationId xmlns:a16="http://schemas.microsoft.com/office/drawing/2014/main" id="{10E52E37-8FF9-3F94-D24A-7A166B2804D4}"/>
                  </a:ext>
                </a:extLst>
              </p:cNvPr>
              <p:cNvSpPr/>
              <p:nvPr/>
            </p:nvSpPr>
            <p:spPr>
              <a:xfrm>
                <a:off x="3467530" y="2734681"/>
                <a:ext cx="18000" cy="806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5" name="Rectangle 284">
                <a:extLst>
                  <a:ext uri="{FF2B5EF4-FFF2-40B4-BE49-F238E27FC236}">
                    <a16:creationId xmlns:a16="http://schemas.microsoft.com/office/drawing/2014/main" id="{F4D7A2C5-C4E1-E2CC-9581-E3E705A3B47B}"/>
                  </a:ext>
                </a:extLst>
              </p:cNvPr>
              <p:cNvSpPr/>
              <p:nvPr/>
            </p:nvSpPr>
            <p:spPr>
              <a:xfrm>
                <a:off x="3491738" y="2734681"/>
                <a:ext cx="18000" cy="806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6" name="Rectangle 285">
                <a:extLst>
                  <a:ext uri="{FF2B5EF4-FFF2-40B4-BE49-F238E27FC236}">
                    <a16:creationId xmlns:a16="http://schemas.microsoft.com/office/drawing/2014/main" id="{FB399C01-56C4-9E16-0A3E-AFE779590B33}"/>
                  </a:ext>
                </a:extLst>
              </p:cNvPr>
              <p:cNvSpPr/>
              <p:nvPr/>
            </p:nvSpPr>
            <p:spPr>
              <a:xfrm>
                <a:off x="3515946" y="2734681"/>
                <a:ext cx="18000" cy="81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7" name="Rectangle 286">
                <a:extLst>
                  <a:ext uri="{FF2B5EF4-FFF2-40B4-BE49-F238E27FC236}">
                    <a16:creationId xmlns:a16="http://schemas.microsoft.com/office/drawing/2014/main" id="{6E1D19ED-E86A-5AEF-0FB9-7D8C8EB6B3AE}"/>
                  </a:ext>
                </a:extLst>
              </p:cNvPr>
              <p:cNvSpPr/>
              <p:nvPr/>
            </p:nvSpPr>
            <p:spPr>
              <a:xfrm>
                <a:off x="3540154" y="2734681"/>
                <a:ext cx="18000" cy="81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8" name="Rectangle 287">
                <a:extLst>
                  <a:ext uri="{FF2B5EF4-FFF2-40B4-BE49-F238E27FC236}">
                    <a16:creationId xmlns:a16="http://schemas.microsoft.com/office/drawing/2014/main" id="{4FB42A2E-B0BC-BDA1-F96B-56302A536AEC}"/>
                  </a:ext>
                </a:extLst>
              </p:cNvPr>
              <p:cNvSpPr/>
              <p:nvPr/>
            </p:nvSpPr>
            <p:spPr>
              <a:xfrm>
                <a:off x="3564362" y="2734681"/>
                <a:ext cx="18000" cy="81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9" name="Rectangle 288">
                <a:extLst>
                  <a:ext uri="{FF2B5EF4-FFF2-40B4-BE49-F238E27FC236}">
                    <a16:creationId xmlns:a16="http://schemas.microsoft.com/office/drawing/2014/main" id="{7FD6C8B5-98A7-9A51-F43A-829E779C0981}"/>
                  </a:ext>
                </a:extLst>
              </p:cNvPr>
              <p:cNvSpPr/>
              <p:nvPr/>
            </p:nvSpPr>
            <p:spPr>
              <a:xfrm>
                <a:off x="3588570" y="2734681"/>
                <a:ext cx="18000" cy="81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0" name="Rectangle 289">
                <a:extLst>
                  <a:ext uri="{FF2B5EF4-FFF2-40B4-BE49-F238E27FC236}">
                    <a16:creationId xmlns:a16="http://schemas.microsoft.com/office/drawing/2014/main" id="{84277891-33B0-9EAB-0505-8CD05F6E5684}"/>
                  </a:ext>
                </a:extLst>
              </p:cNvPr>
              <p:cNvSpPr/>
              <p:nvPr/>
            </p:nvSpPr>
            <p:spPr>
              <a:xfrm>
                <a:off x="3612778" y="2734681"/>
                <a:ext cx="18000" cy="813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1" name="Rectangle 290">
                <a:extLst>
                  <a:ext uri="{FF2B5EF4-FFF2-40B4-BE49-F238E27FC236}">
                    <a16:creationId xmlns:a16="http://schemas.microsoft.com/office/drawing/2014/main" id="{3A9B71DB-0D89-3FC5-A3AD-26332368CE92}"/>
                  </a:ext>
                </a:extLst>
              </p:cNvPr>
              <p:cNvSpPr/>
              <p:nvPr/>
            </p:nvSpPr>
            <p:spPr>
              <a:xfrm>
                <a:off x="3636986" y="2734681"/>
                <a:ext cx="18000" cy="81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2" name="Rectangle 291">
                <a:extLst>
                  <a:ext uri="{FF2B5EF4-FFF2-40B4-BE49-F238E27FC236}">
                    <a16:creationId xmlns:a16="http://schemas.microsoft.com/office/drawing/2014/main" id="{5A9204A0-6D92-2D82-7217-C0CD0E6BE6CD}"/>
                  </a:ext>
                </a:extLst>
              </p:cNvPr>
              <p:cNvSpPr/>
              <p:nvPr/>
            </p:nvSpPr>
            <p:spPr>
              <a:xfrm>
                <a:off x="3661194" y="2734681"/>
                <a:ext cx="18000" cy="82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3" name="Rectangle 292">
                <a:extLst>
                  <a:ext uri="{FF2B5EF4-FFF2-40B4-BE49-F238E27FC236}">
                    <a16:creationId xmlns:a16="http://schemas.microsoft.com/office/drawing/2014/main" id="{2E589FDA-1925-CA6B-4CC6-F20F864BD6F5}"/>
                  </a:ext>
                </a:extLst>
              </p:cNvPr>
              <p:cNvSpPr/>
              <p:nvPr/>
            </p:nvSpPr>
            <p:spPr>
              <a:xfrm>
                <a:off x="3685402" y="2734681"/>
                <a:ext cx="18000" cy="82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4" name="Rectangle 293">
                <a:extLst>
                  <a:ext uri="{FF2B5EF4-FFF2-40B4-BE49-F238E27FC236}">
                    <a16:creationId xmlns:a16="http://schemas.microsoft.com/office/drawing/2014/main" id="{F194880C-1059-DFFF-A96C-DEC4D17FFA32}"/>
                  </a:ext>
                </a:extLst>
              </p:cNvPr>
              <p:cNvSpPr/>
              <p:nvPr/>
            </p:nvSpPr>
            <p:spPr>
              <a:xfrm>
                <a:off x="3709610" y="2734681"/>
                <a:ext cx="18000" cy="82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5" name="Rectangle 294">
                <a:extLst>
                  <a:ext uri="{FF2B5EF4-FFF2-40B4-BE49-F238E27FC236}">
                    <a16:creationId xmlns:a16="http://schemas.microsoft.com/office/drawing/2014/main" id="{63CC3944-6DDA-8B43-6432-1C811FD24BD1}"/>
                  </a:ext>
                </a:extLst>
              </p:cNvPr>
              <p:cNvSpPr/>
              <p:nvPr/>
            </p:nvSpPr>
            <p:spPr>
              <a:xfrm>
                <a:off x="3733818" y="2734681"/>
                <a:ext cx="18000" cy="82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6" name="Rectangle 295">
                <a:extLst>
                  <a:ext uri="{FF2B5EF4-FFF2-40B4-BE49-F238E27FC236}">
                    <a16:creationId xmlns:a16="http://schemas.microsoft.com/office/drawing/2014/main" id="{EDBE812E-4258-F12E-057D-E6A5AEB161A5}"/>
                  </a:ext>
                </a:extLst>
              </p:cNvPr>
              <p:cNvSpPr/>
              <p:nvPr/>
            </p:nvSpPr>
            <p:spPr>
              <a:xfrm>
                <a:off x="3758026" y="2734681"/>
                <a:ext cx="18000" cy="82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7" name="Rectangle 296">
                <a:extLst>
                  <a:ext uri="{FF2B5EF4-FFF2-40B4-BE49-F238E27FC236}">
                    <a16:creationId xmlns:a16="http://schemas.microsoft.com/office/drawing/2014/main" id="{8E1DE925-DBA4-1ADD-5FB4-0DC74F10DB88}"/>
                  </a:ext>
                </a:extLst>
              </p:cNvPr>
              <p:cNvSpPr/>
              <p:nvPr/>
            </p:nvSpPr>
            <p:spPr>
              <a:xfrm>
                <a:off x="3782234" y="2734681"/>
                <a:ext cx="18000" cy="82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8" name="Rectangle 297">
                <a:extLst>
                  <a:ext uri="{FF2B5EF4-FFF2-40B4-BE49-F238E27FC236}">
                    <a16:creationId xmlns:a16="http://schemas.microsoft.com/office/drawing/2014/main" id="{B2C51FFA-B8AA-AAF1-BEDA-C5AB35965C5C}"/>
                  </a:ext>
                </a:extLst>
              </p:cNvPr>
              <p:cNvSpPr/>
              <p:nvPr/>
            </p:nvSpPr>
            <p:spPr>
              <a:xfrm>
                <a:off x="3806442" y="2734681"/>
                <a:ext cx="18000" cy="831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9" name="Rectangle 298">
                <a:extLst>
                  <a:ext uri="{FF2B5EF4-FFF2-40B4-BE49-F238E27FC236}">
                    <a16:creationId xmlns:a16="http://schemas.microsoft.com/office/drawing/2014/main" id="{81E926C6-CDE2-FA63-BD8D-FC7AE4EC2AA0}"/>
                  </a:ext>
                </a:extLst>
              </p:cNvPr>
              <p:cNvSpPr/>
              <p:nvPr/>
            </p:nvSpPr>
            <p:spPr>
              <a:xfrm>
                <a:off x="3830650" y="2734681"/>
                <a:ext cx="18000" cy="838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0" name="Rectangle 299">
                <a:extLst>
                  <a:ext uri="{FF2B5EF4-FFF2-40B4-BE49-F238E27FC236}">
                    <a16:creationId xmlns:a16="http://schemas.microsoft.com/office/drawing/2014/main" id="{55B9EC2A-A57C-1FED-1F45-AC16AC8BBA35}"/>
                  </a:ext>
                </a:extLst>
              </p:cNvPr>
              <p:cNvSpPr/>
              <p:nvPr/>
            </p:nvSpPr>
            <p:spPr>
              <a:xfrm>
                <a:off x="3854858" y="2734681"/>
                <a:ext cx="18000" cy="838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1" name="Rectangle 300">
                <a:extLst>
                  <a:ext uri="{FF2B5EF4-FFF2-40B4-BE49-F238E27FC236}">
                    <a16:creationId xmlns:a16="http://schemas.microsoft.com/office/drawing/2014/main" id="{F51DAAE1-B3F9-67A6-5548-5D524BEFC7FA}"/>
                  </a:ext>
                </a:extLst>
              </p:cNvPr>
              <p:cNvSpPr/>
              <p:nvPr/>
            </p:nvSpPr>
            <p:spPr>
              <a:xfrm>
                <a:off x="3879066" y="2734681"/>
                <a:ext cx="18000" cy="838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2" name="Rectangle 301">
                <a:extLst>
                  <a:ext uri="{FF2B5EF4-FFF2-40B4-BE49-F238E27FC236}">
                    <a16:creationId xmlns:a16="http://schemas.microsoft.com/office/drawing/2014/main" id="{595934A2-5DF8-068A-6F37-39174D962C2E}"/>
                  </a:ext>
                </a:extLst>
              </p:cNvPr>
              <p:cNvSpPr/>
              <p:nvPr/>
            </p:nvSpPr>
            <p:spPr>
              <a:xfrm>
                <a:off x="3903274" y="2734681"/>
                <a:ext cx="18000" cy="842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3" name="Rectangle 302">
                <a:extLst>
                  <a:ext uri="{FF2B5EF4-FFF2-40B4-BE49-F238E27FC236}">
                    <a16:creationId xmlns:a16="http://schemas.microsoft.com/office/drawing/2014/main" id="{F161218F-66A5-539A-D019-09EFFCDD41B9}"/>
                  </a:ext>
                </a:extLst>
              </p:cNvPr>
              <p:cNvSpPr/>
              <p:nvPr/>
            </p:nvSpPr>
            <p:spPr>
              <a:xfrm>
                <a:off x="3927482" y="2734681"/>
                <a:ext cx="18000" cy="849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4" name="Rectangle 303">
                <a:extLst>
                  <a:ext uri="{FF2B5EF4-FFF2-40B4-BE49-F238E27FC236}">
                    <a16:creationId xmlns:a16="http://schemas.microsoft.com/office/drawing/2014/main" id="{BE93F8C4-BF37-5973-DB6E-F0C9D3148098}"/>
                  </a:ext>
                </a:extLst>
              </p:cNvPr>
              <p:cNvSpPr/>
              <p:nvPr/>
            </p:nvSpPr>
            <p:spPr>
              <a:xfrm>
                <a:off x="3951690" y="2734681"/>
                <a:ext cx="18000" cy="85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5" name="Rectangle 304">
                <a:extLst>
                  <a:ext uri="{FF2B5EF4-FFF2-40B4-BE49-F238E27FC236}">
                    <a16:creationId xmlns:a16="http://schemas.microsoft.com/office/drawing/2014/main" id="{2A55E9E1-BDA5-8464-2403-04917971E711}"/>
                  </a:ext>
                </a:extLst>
              </p:cNvPr>
              <p:cNvSpPr/>
              <p:nvPr/>
            </p:nvSpPr>
            <p:spPr>
              <a:xfrm>
                <a:off x="3975898" y="2734681"/>
                <a:ext cx="18000" cy="85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6" name="Rectangle 305">
                <a:extLst>
                  <a:ext uri="{FF2B5EF4-FFF2-40B4-BE49-F238E27FC236}">
                    <a16:creationId xmlns:a16="http://schemas.microsoft.com/office/drawing/2014/main" id="{C0985B49-8748-90D8-D613-13615A307CEB}"/>
                  </a:ext>
                </a:extLst>
              </p:cNvPr>
              <p:cNvSpPr/>
              <p:nvPr/>
            </p:nvSpPr>
            <p:spPr>
              <a:xfrm>
                <a:off x="4000106" y="2734681"/>
                <a:ext cx="18000" cy="85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7" name="Rectangle 306">
                <a:extLst>
                  <a:ext uri="{FF2B5EF4-FFF2-40B4-BE49-F238E27FC236}">
                    <a16:creationId xmlns:a16="http://schemas.microsoft.com/office/drawing/2014/main" id="{10D908FF-4977-903F-3DD8-848FD8CABEBA}"/>
                  </a:ext>
                </a:extLst>
              </p:cNvPr>
              <p:cNvSpPr/>
              <p:nvPr/>
            </p:nvSpPr>
            <p:spPr>
              <a:xfrm>
                <a:off x="4024314" y="2734681"/>
                <a:ext cx="18000" cy="86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8" name="Rectangle 307">
                <a:extLst>
                  <a:ext uri="{FF2B5EF4-FFF2-40B4-BE49-F238E27FC236}">
                    <a16:creationId xmlns:a16="http://schemas.microsoft.com/office/drawing/2014/main" id="{31A496FC-7AC2-4425-69BF-254811FC8A0A}"/>
                  </a:ext>
                </a:extLst>
              </p:cNvPr>
              <p:cNvSpPr/>
              <p:nvPr/>
            </p:nvSpPr>
            <p:spPr>
              <a:xfrm>
                <a:off x="4048522" y="2734681"/>
                <a:ext cx="18000" cy="86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9" name="Rectangle 308">
                <a:extLst>
                  <a:ext uri="{FF2B5EF4-FFF2-40B4-BE49-F238E27FC236}">
                    <a16:creationId xmlns:a16="http://schemas.microsoft.com/office/drawing/2014/main" id="{FB4EA5CC-53FD-8EDD-9F11-BAA4313BF52E}"/>
                  </a:ext>
                </a:extLst>
              </p:cNvPr>
              <p:cNvSpPr/>
              <p:nvPr/>
            </p:nvSpPr>
            <p:spPr>
              <a:xfrm>
                <a:off x="4072730" y="2734681"/>
                <a:ext cx="18000" cy="86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0" name="Rectangle 309">
                <a:extLst>
                  <a:ext uri="{FF2B5EF4-FFF2-40B4-BE49-F238E27FC236}">
                    <a16:creationId xmlns:a16="http://schemas.microsoft.com/office/drawing/2014/main" id="{4974A012-B1DA-58E2-3745-5082FDFB1BE6}"/>
                  </a:ext>
                </a:extLst>
              </p:cNvPr>
              <p:cNvSpPr/>
              <p:nvPr/>
            </p:nvSpPr>
            <p:spPr>
              <a:xfrm>
                <a:off x="4096938" y="2734681"/>
                <a:ext cx="18000" cy="860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1" name="Rectangle 310">
                <a:extLst>
                  <a:ext uri="{FF2B5EF4-FFF2-40B4-BE49-F238E27FC236}">
                    <a16:creationId xmlns:a16="http://schemas.microsoft.com/office/drawing/2014/main" id="{1892022A-A879-3844-A5D1-8CEA77D4B014}"/>
                  </a:ext>
                </a:extLst>
              </p:cNvPr>
              <p:cNvSpPr/>
              <p:nvPr/>
            </p:nvSpPr>
            <p:spPr>
              <a:xfrm>
                <a:off x="4121146" y="2734681"/>
                <a:ext cx="18000" cy="86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2" name="Rectangle 311">
                <a:extLst>
                  <a:ext uri="{FF2B5EF4-FFF2-40B4-BE49-F238E27FC236}">
                    <a16:creationId xmlns:a16="http://schemas.microsoft.com/office/drawing/2014/main" id="{2DF7BF62-A89F-ED92-40E9-FB6EE5893ABB}"/>
                  </a:ext>
                </a:extLst>
              </p:cNvPr>
              <p:cNvSpPr/>
              <p:nvPr/>
            </p:nvSpPr>
            <p:spPr>
              <a:xfrm>
                <a:off x="4145354" y="2734681"/>
                <a:ext cx="18000" cy="86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3" name="Rectangle 312">
                <a:extLst>
                  <a:ext uri="{FF2B5EF4-FFF2-40B4-BE49-F238E27FC236}">
                    <a16:creationId xmlns:a16="http://schemas.microsoft.com/office/drawing/2014/main" id="{92BDD62A-F54C-5B4D-D168-02038D1984F0}"/>
                  </a:ext>
                </a:extLst>
              </p:cNvPr>
              <p:cNvSpPr/>
              <p:nvPr/>
            </p:nvSpPr>
            <p:spPr>
              <a:xfrm>
                <a:off x="4169562" y="2734681"/>
                <a:ext cx="18000" cy="86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4" name="Rectangle 313">
                <a:extLst>
                  <a:ext uri="{FF2B5EF4-FFF2-40B4-BE49-F238E27FC236}">
                    <a16:creationId xmlns:a16="http://schemas.microsoft.com/office/drawing/2014/main" id="{FE92A806-A735-154F-FF5A-AF5412113939}"/>
                  </a:ext>
                </a:extLst>
              </p:cNvPr>
              <p:cNvSpPr/>
              <p:nvPr/>
            </p:nvSpPr>
            <p:spPr>
              <a:xfrm>
                <a:off x="4193770" y="2734681"/>
                <a:ext cx="18000" cy="867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5" name="Rectangle 314">
                <a:extLst>
                  <a:ext uri="{FF2B5EF4-FFF2-40B4-BE49-F238E27FC236}">
                    <a16:creationId xmlns:a16="http://schemas.microsoft.com/office/drawing/2014/main" id="{6A04C077-C8DE-0525-BAD2-508BD73B73DF}"/>
                  </a:ext>
                </a:extLst>
              </p:cNvPr>
              <p:cNvSpPr/>
              <p:nvPr/>
            </p:nvSpPr>
            <p:spPr>
              <a:xfrm>
                <a:off x="4217978" y="2734681"/>
                <a:ext cx="18000" cy="867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6" name="Rectangle 315">
                <a:extLst>
                  <a:ext uri="{FF2B5EF4-FFF2-40B4-BE49-F238E27FC236}">
                    <a16:creationId xmlns:a16="http://schemas.microsoft.com/office/drawing/2014/main" id="{F48E7A56-37CD-C528-136F-5AD12B9C1387}"/>
                  </a:ext>
                </a:extLst>
              </p:cNvPr>
              <p:cNvSpPr/>
              <p:nvPr/>
            </p:nvSpPr>
            <p:spPr>
              <a:xfrm>
                <a:off x="4242186" y="2734681"/>
                <a:ext cx="18000" cy="867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7" name="Rectangle 316">
                <a:extLst>
                  <a:ext uri="{FF2B5EF4-FFF2-40B4-BE49-F238E27FC236}">
                    <a16:creationId xmlns:a16="http://schemas.microsoft.com/office/drawing/2014/main" id="{CAC30A48-28CA-F454-B864-10B694198F8C}"/>
                  </a:ext>
                </a:extLst>
              </p:cNvPr>
              <p:cNvSpPr/>
              <p:nvPr/>
            </p:nvSpPr>
            <p:spPr>
              <a:xfrm>
                <a:off x="4266394" y="2734681"/>
                <a:ext cx="18000" cy="867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8" name="Rectangle 317">
                <a:extLst>
                  <a:ext uri="{FF2B5EF4-FFF2-40B4-BE49-F238E27FC236}">
                    <a16:creationId xmlns:a16="http://schemas.microsoft.com/office/drawing/2014/main" id="{3DE0BBEE-281F-22B3-0063-D4FCCCFA0B6E}"/>
                  </a:ext>
                </a:extLst>
              </p:cNvPr>
              <p:cNvSpPr/>
              <p:nvPr/>
            </p:nvSpPr>
            <p:spPr>
              <a:xfrm>
                <a:off x="4290602" y="2734681"/>
                <a:ext cx="18000" cy="87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9" name="Rectangle 318">
                <a:extLst>
                  <a:ext uri="{FF2B5EF4-FFF2-40B4-BE49-F238E27FC236}">
                    <a16:creationId xmlns:a16="http://schemas.microsoft.com/office/drawing/2014/main" id="{F6EA113C-C5BE-9DA3-A566-23118FA4ADD0}"/>
                  </a:ext>
                </a:extLst>
              </p:cNvPr>
              <p:cNvSpPr/>
              <p:nvPr/>
            </p:nvSpPr>
            <p:spPr>
              <a:xfrm>
                <a:off x="4314810" y="2734681"/>
                <a:ext cx="18000" cy="87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0" name="Rectangle 319">
                <a:extLst>
                  <a:ext uri="{FF2B5EF4-FFF2-40B4-BE49-F238E27FC236}">
                    <a16:creationId xmlns:a16="http://schemas.microsoft.com/office/drawing/2014/main" id="{4B752567-4A3D-EF43-B114-4EC3993F07AE}"/>
                  </a:ext>
                </a:extLst>
              </p:cNvPr>
              <p:cNvSpPr/>
              <p:nvPr/>
            </p:nvSpPr>
            <p:spPr>
              <a:xfrm>
                <a:off x="4339018" y="2734681"/>
                <a:ext cx="18000" cy="878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1" name="Rectangle 320">
                <a:extLst>
                  <a:ext uri="{FF2B5EF4-FFF2-40B4-BE49-F238E27FC236}">
                    <a16:creationId xmlns:a16="http://schemas.microsoft.com/office/drawing/2014/main" id="{45CA396E-5BF9-3EF5-A790-AEEE0A0BB659}"/>
                  </a:ext>
                </a:extLst>
              </p:cNvPr>
              <p:cNvSpPr/>
              <p:nvPr/>
            </p:nvSpPr>
            <p:spPr>
              <a:xfrm>
                <a:off x="4363226" y="2734681"/>
                <a:ext cx="18000" cy="878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2" name="Rectangle 321">
                <a:extLst>
                  <a:ext uri="{FF2B5EF4-FFF2-40B4-BE49-F238E27FC236}">
                    <a16:creationId xmlns:a16="http://schemas.microsoft.com/office/drawing/2014/main" id="{CBD51516-1FF2-46D0-FDFE-43C924978B2F}"/>
                  </a:ext>
                </a:extLst>
              </p:cNvPr>
              <p:cNvSpPr/>
              <p:nvPr/>
            </p:nvSpPr>
            <p:spPr>
              <a:xfrm>
                <a:off x="4387434" y="2734681"/>
                <a:ext cx="18000" cy="878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3" name="Rectangle 322">
                <a:extLst>
                  <a:ext uri="{FF2B5EF4-FFF2-40B4-BE49-F238E27FC236}">
                    <a16:creationId xmlns:a16="http://schemas.microsoft.com/office/drawing/2014/main" id="{B4A440EE-509A-9FA5-BF6F-D8DF2FDFB159}"/>
                  </a:ext>
                </a:extLst>
              </p:cNvPr>
              <p:cNvSpPr/>
              <p:nvPr/>
            </p:nvSpPr>
            <p:spPr>
              <a:xfrm>
                <a:off x="4411642" y="2734681"/>
                <a:ext cx="18000" cy="88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4" name="Rectangle 323">
                <a:extLst>
                  <a:ext uri="{FF2B5EF4-FFF2-40B4-BE49-F238E27FC236}">
                    <a16:creationId xmlns:a16="http://schemas.microsoft.com/office/drawing/2014/main" id="{CBB77F72-F33B-0E15-3231-0AD1E3081A97}"/>
                  </a:ext>
                </a:extLst>
              </p:cNvPr>
              <p:cNvSpPr/>
              <p:nvPr/>
            </p:nvSpPr>
            <p:spPr>
              <a:xfrm>
                <a:off x="4435850" y="2734681"/>
                <a:ext cx="18000" cy="88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5" name="Rectangle 324">
                <a:extLst>
                  <a:ext uri="{FF2B5EF4-FFF2-40B4-BE49-F238E27FC236}">
                    <a16:creationId xmlns:a16="http://schemas.microsoft.com/office/drawing/2014/main" id="{E9891FD8-CD25-D259-AEBB-D4DD1AD9A388}"/>
                  </a:ext>
                </a:extLst>
              </p:cNvPr>
              <p:cNvSpPr/>
              <p:nvPr/>
            </p:nvSpPr>
            <p:spPr>
              <a:xfrm>
                <a:off x="4460058" y="2734681"/>
                <a:ext cx="18000" cy="88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6" name="Rectangle 325">
                <a:extLst>
                  <a:ext uri="{FF2B5EF4-FFF2-40B4-BE49-F238E27FC236}">
                    <a16:creationId xmlns:a16="http://schemas.microsoft.com/office/drawing/2014/main" id="{27C2AB76-26EB-D4F5-B011-0BC2647D4B86}"/>
                  </a:ext>
                </a:extLst>
              </p:cNvPr>
              <p:cNvSpPr/>
              <p:nvPr/>
            </p:nvSpPr>
            <p:spPr>
              <a:xfrm>
                <a:off x="4484266" y="2734681"/>
                <a:ext cx="18000" cy="892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7" name="Rectangle 326">
                <a:extLst>
                  <a:ext uri="{FF2B5EF4-FFF2-40B4-BE49-F238E27FC236}">
                    <a16:creationId xmlns:a16="http://schemas.microsoft.com/office/drawing/2014/main" id="{46F82970-5EFD-D9FA-2A85-4B901E682F6E}"/>
                  </a:ext>
                </a:extLst>
              </p:cNvPr>
              <p:cNvSpPr/>
              <p:nvPr/>
            </p:nvSpPr>
            <p:spPr>
              <a:xfrm>
                <a:off x="4508474" y="2734681"/>
                <a:ext cx="18000" cy="892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8" name="Rectangle 327">
                <a:extLst>
                  <a:ext uri="{FF2B5EF4-FFF2-40B4-BE49-F238E27FC236}">
                    <a16:creationId xmlns:a16="http://schemas.microsoft.com/office/drawing/2014/main" id="{D55C2553-59EE-9C60-66C0-4800B58FB7A6}"/>
                  </a:ext>
                </a:extLst>
              </p:cNvPr>
              <p:cNvSpPr/>
              <p:nvPr/>
            </p:nvSpPr>
            <p:spPr>
              <a:xfrm>
                <a:off x="4532682" y="2734681"/>
                <a:ext cx="18000" cy="892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9" name="Rectangle 328">
                <a:extLst>
                  <a:ext uri="{FF2B5EF4-FFF2-40B4-BE49-F238E27FC236}">
                    <a16:creationId xmlns:a16="http://schemas.microsoft.com/office/drawing/2014/main" id="{85F7C380-59D4-F70B-D1B2-14611E2E3543}"/>
                  </a:ext>
                </a:extLst>
              </p:cNvPr>
              <p:cNvSpPr/>
              <p:nvPr/>
            </p:nvSpPr>
            <p:spPr>
              <a:xfrm>
                <a:off x="4556890" y="2734681"/>
                <a:ext cx="18000" cy="900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0" name="Rectangle 329">
                <a:extLst>
                  <a:ext uri="{FF2B5EF4-FFF2-40B4-BE49-F238E27FC236}">
                    <a16:creationId xmlns:a16="http://schemas.microsoft.com/office/drawing/2014/main" id="{ED91C66C-904C-4486-B6F0-91164636FF8E}"/>
                  </a:ext>
                </a:extLst>
              </p:cNvPr>
              <p:cNvSpPr/>
              <p:nvPr/>
            </p:nvSpPr>
            <p:spPr>
              <a:xfrm>
                <a:off x="4581098" y="2734681"/>
                <a:ext cx="18000" cy="90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1" name="Rectangle 330">
                <a:extLst>
                  <a:ext uri="{FF2B5EF4-FFF2-40B4-BE49-F238E27FC236}">
                    <a16:creationId xmlns:a16="http://schemas.microsoft.com/office/drawing/2014/main" id="{5C7A2558-B0D5-25B1-8BC4-8F1027FEDCB7}"/>
                  </a:ext>
                </a:extLst>
              </p:cNvPr>
              <p:cNvSpPr/>
              <p:nvPr/>
            </p:nvSpPr>
            <p:spPr>
              <a:xfrm>
                <a:off x="4605306" y="2734681"/>
                <a:ext cx="18000" cy="90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2" name="Rectangle 331">
                <a:extLst>
                  <a:ext uri="{FF2B5EF4-FFF2-40B4-BE49-F238E27FC236}">
                    <a16:creationId xmlns:a16="http://schemas.microsoft.com/office/drawing/2014/main" id="{92856002-EB43-6FC0-0304-8DA5886FEB54}"/>
                  </a:ext>
                </a:extLst>
              </p:cNvPr>
              <p:cNvSpPr/>
              <p:nvPr/>
            </p:nvSpPr>
            <p:spPr>
              <a:xfrm>
                <a:off x="4629514" y="2734681"/>
                <a:ext cx="18000" cy="91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3" name="Rectangle 332">
                <a:extLst>
                  <a:ext uri="{FF2B5EF4-FFF2-40B4-BE49-F238E27FC236}">
                    <a16:creationId xmlns:a16="http://schemas.microsoft.com/office/drawing/2014/main" id="{E4B1CD66-BED2-07AD-F91F-DFFC19D5A5AD}"/>
                  </a:ext>
                </a:extLst>
              </p:cNvPr>
              <p:cNvSpPr/>
              <p:nvPr/>
            </p:nvSpPr>
            <p:spPr>
              <a:xfrm>
                <a:off x="4653722" y="2734681"/>
                <a:ext cx="18000" cy="91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4" name="Rectangle 333">
                <a:extLst>
                  <a:ext uri="{FF2B5EF4-FFF2-40B4-BE49-F238E27FC236}">
                    <a16:creationId xmlns:a16="http://schemas.microsoft.com/office/drawing/2014/main" id="{D6DF2C9B-C247-C7DF-0A0F-A4F4B91687DD}"/>
                  </a:ext>
                </a:extLst>
              </p:cNvPr>
              <p:cNvSpPr/>
              <p:nvPr/>
            </p:nvSpPr>
            <p:spPr>
              <a:xfrm>
                <a:off x="4677930" y="2734681"/>
                <a:ext cx="18000" cy="91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5" name="Rectangle 334">
                <a:extLst>
                  <a:ext uri="{FF2B5EF4-FFF2-40B4-BE49-F238E27FC236}">
                    <a16:creationId xmlns:a16="http://schemas.microsoft.com/office/drawing/2014/main" id="{0411B5E6-EAE4-7A7D-1B43-96167FBF43F8}"/>
                  </a:ext>
                </a:extLst>
              </p:cNvPr>
              <p:cNvSpPr/>
              <p:nvPr/>
            </p:nvSpPr>
            <p:spPr>
              <a:xfrm>
                <a:off x="4702138" y="2734681"/>
                <a:ext cx="18000" cy="91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6" name="Rectangle 335">
                <a:extLst>
                  <a:ext uri="{FF2B5EF4-FFF2-40B4-BE49-F238E27FC236}">
                    <a16:creationId xmlns:a16="http://schemas.microsoft.com/office/drawing/2014/main" id="{727C3210-8C5D-E5A1-13F6-61B76443D173}"/>
                  </a:ext>
                </a:extLst>
              </p:cNvPr>
              <p:cNvSpPr/>
              <p:nvPr/>
            </p:nvSpPr>
            <p:spPr>
              <a:xfrm>
                <a:off x="4726346" y="2734681"/>
                <a:ext cx="18000" cy="921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7" name="Rectangle 336">
                <a:extLst>
                  <a:ext uri="{FF2B5EF4-FFF2-40B4-BE49-F238E27FC236}">
                    <a16:creationId xmlns:a16="http://schemas.microsoft.com/office/drawing/2014/main" id="{CD7F276C-82B6-FCD4-2129-7454949D9861}"/>
                  </a:ext>
                </a:extLst>
              </p:cNvPr>
              <p:cNvSpPr/>
              <p:nvPr/>
            </p:nvSpPr>
            <p:spPr>
              <a:xfrm>
                <a:off x="4750554" y="2734681"/>
                <a:ext cx="18000" cy="921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8" name="Rectangle 337">
                <a:extLst>
                  <a:ext uri="{FF2B5EF4-FFF2-40B4-BE49-F238E27FC236}">
                    <a16:creationId xmlns:a16="http://schemas.microsoft.com/office/drawing/2014/main" id="{8A3AFCEC-C31C-27FB-137F-205A3B6371C5}"/>
                  </a:ext>
                </a:extLst>
              </p:cNvPr>
              <p:cNvSpPr/>
              <p:nvPr/>
            </p:nvSpPr>
            <p:spPr>
              <a:xfrm>
                <a:off x="4774762" y="2734681"/>
                <a:ext cx="18000" cy="925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9" name="Rectangle 338">
                <a:extLst>
                  <a:ext uri="{FF2B5EF4-FFF2-40B4-BE49-F238E27FC236}">
                    <a16:creationId xmlns:a16="http://schemas.microsoft.com/office/drawing/2014/main" id="{5E1483D7-17E2-B6C1-1AB8-91E3C56B3B47}"/>
                  </a:ext>
                </a:extLst>
              </p:cNvPr>
              <p:cNvSpPr/>
              <p:nvPr/>
            </p:nvSpPr>
            <p:spPr>
              <a:xfrm>
                <a:off x="4798970" y="2734681"/>
                <a:ext cx="18000" cy="943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0" name="Rectangle 339">
                <a:extLst>
                  <a:ext uri="{FF2B5EF4-FFF2-40B4-BE49-F238E27FC236}">
                    <a16:creationId xmlns:a16="http://schemas.microsoft.com/office/drawing/2014/main" id="{BEF69D60-66A5-4674-5818-F44369AF6ED8}"/>
                  </a:ext>
                </a:extLst>
              </p:cNvPr>
              <p:cNvSpPr/>
              <p:nvPr/>
            </p:nvSpPr>
            <p:spPr>
              <a:xfrm>
                <a:off x="4823178" y="2734681"/>
                <a:ext cx="18000" cy="946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1" name="Rectangle 340">
                <a:extLst>
                  <a:ext uri="{FF2B5EF4-FFF2-40B4-BE49-F238E27FC236}">
                    <a16:creationId xmlns:a16="http://schemas.microsoft.com/office/drawing/2014/main" id="{006F9886-62A9-35ED-D3FB-920E834B4712}"/>
                  </a:ext>
                </a:extLst>
              </p:cNvPr>
              <p:cNvSpPr/>
              <p:nvPr/>
            </p:nvSpPr>
            <p:spPr>
              <a:xfrm>
                <a:off x="4847386" y="2734681"/>
                <a:ext cx="18000" cy="95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2" name="Rectangle 341">
                <a:extLst>
                  <a:ext uri="{FF2B5EF4-FFF2-40B4-BE49-F238E27FC236}">
                    <a16:creationId xmlns:a16="http://schemas.microsoft.com/office/drawing/2014/main" id="{860F7043-FC04-D8D4-3689-233ECBC6A3FE}"/>
                  </a:ext>
                </a:extLst>
              </p:cNvPr>
              <p:cNvSpPr/>
              <p:nvPr/>
            </p:nvSpPr>
            <p:spPr>
              <a:xfrm>
                <a:off x="4871594" y="2734681"/>
                <a:ext cx="18000" cy="954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3" name="Rectangle 342">
                <a:extLst>
                  <a:ext uri="{FF2B5EF4-FFF2-40B4-BE49-F238E27FC236}">
                    <a16:creationId xmlns:a16="http://schemas.microsoft.com/office/drawing/2014/main" id="{56D296FD-2A27-5448-72F5-DCBAE016D605}"/>
                  </a:ext>
                </a:extLst>
              </p:cNvPr>
              <p:cNvSpPr/>
              <p:nvPr/>
            </p:nvSpPr>
            <p:spPr>
              <a:xfrm>
                <a:off x="4895802" y="2734681"/>
                <a:ext cx="18000" cy="96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4" name="Rectangle 343">
                <a:extLst>
                  <a:ext uri="{FF2B5EF4-FFF2-40B4-BE49-F238E27FC236}">
                    <a16:creationId xmlns:a16="http://schemas.microsoft.com/office/drawing/2014/main" id="{98EAB715-F38D-ED14-F6C8-FFB131BC7F0D}"/>
                  </a:ext>
                </a:extLst>
              </p:cNvPr>
              <p:cNvSpPr/>
              <p:nvPr/>
            </p:nvSpPr>
            <p:spPr>
              <a:xfrm>
                <a:off x="4920010" y="2734681"/>
                <a:ext cx="18000" cy="96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5" name="Rectangle 344">
                <a:extLst>
                  <a:ext uri="{FF2B5EF4-FFF2-40B4-BE49-F238E27FC236}">
                    <a16:creationId xmlns:a16="http://schemas.microsoft.com/office/drawing/2014/main" id="{61664456-BEF3-34EE-B52A-2FA94D08C05A}"/>
                  </a:ext>
                </a:extLst>
              </p:cNvPr>
              <p:cNvSpPr/>
              <p:nvPr/>
            </p:nvSpPr>
            <p:spPr>
              <a:xfrm>
                <a:off x="4944218" y="2734681"/>
                <a:ext cx="18000" cy="97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6" name="Rectangle 345">
                <a:extLst>
                  <a:ext uri="{FF2B5EF4-FFF2-40B4-BE49-F238E27FC236}">
                    <a16:creationId xmlns:a16="http://schemas.microsoft.com/office/drawing/2014/main" id="{6A518786-2DBA-F070-F049-F3C0C3D9980B}"/>
                  </a:ext>
                </a:extLst>
              </p:cNvPr>
              <p:cNvSpPr/>
              <p:nvPr/>
            </p:nvSpPr>
            <p:spPr>
              <a:xfrm>
                <a:off x="4968426" y="2734681"/>
                <a:ext cx="18000" cy="97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7" name="Rectangle 346">
                <a:extLst>
                  <a:ext uri="{FF2B5EF4-FFF2-40B4-BE49-F238E27FC236}">
                    <a16:creationId xmlns:a16="http://schemas.microsoft.com/office/drawing/2014/main" id="{297C12B1-91DB-2BF5-B766-E3C932FEFD7E}"/>
                  </a:ext>
                </a:extLst>
              </p:cNvPr>
              <p:cNvSpPr/>
              <p:nvPr/>
            </p:nvSpPr>
            <p:spPr>
              <a:xfrm>
                <a:off x="4992634" y="2734681"/>
                <a:ext cx="18000" cy="982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8" name="Rectangle 347">
                <a:extLst>
                  <a:ext uri="{FF2B5EF4-FFF2-40B4-BE49-F238E27FC236}">
                    <a16:creationId xmlns:a16="http://schemas.microsoft.com/office/drawing/2014/main" id="{40B9F6C8-52CE-DF23-ACDE-9A90363B0886}"/>
                  </a:ext>
                </a:extLst>
              </p:cNvPr>
              <p:cNvSpPr/>
              <p:nvPr/>
            </p:nvSpPr>
            <p:spPr>
              <a:xfrm>
                <a:off x="5016842" y="2734681"/>
                <a:ext cx="18000" cy="986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9" name="Rectangle 348">
                <a:extLst>
                  <a:ext uri="{FF2B5EF4-FFF2-40B4-BE49-F238E27FC236}">
                    <a16:creationId xmlns:a16="http://schemas.microsoft.com/office/drawing/2014/main" id="{0C26827C-47BA-FC44-3EC6-4DA13AC2F2F7}"/>
                  </a:ext>
                </a:extLst>
              </p:cNvPr>
              <p:cNvSpPr/>
              <p:nvPr/>
            </p:nvSpPr>
            <p:spPr>
              <a:xfrm>
                <a:off x="5041050" y="2734681"/>
                <a:ext cx="18000" cy="986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0" name="Rectangle 349">
                <a:extLst>
                  <a:ext uri="{FF2B5EF4-FFF2-40B4-BE49-F238E27FC236}">
                    <a16:creationId xmlns:a16="http://schemas.microsoft.com/office/drawing/2014/main" id="{743378B6-95E1-5407-E4A7-F9DA2BE05688}"/>
                  </a:ext>
                </a:extLst>
              </p:cNvPr>
              <p:cNvSpPr/>
              <p:nvPr/>
            </p:nvSpPr>
            <p:spPr>
              <a:xfrm>
                <a:off x="5065258" y="2734681"/>
                <a:ext cx="18000" cy="993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1" name="Rectangle 350">
                <a:extLst>
                  <a:ext uri="{FF2B5EF4-FFF2-40B4-BE49-F238E27FC236}">
                    <a16:creationId xmlns:a16="http://schemas.microsoft.com/office/drawing/2014/main" id="{D5387516-4895-D007-DABD-16FA74282DCF}"/>
                  </a:ext>
                </a:extLst>
              </p:cNvPr>
              <p:cNvSpPr/>
              <p:nvPr/>
            </p:nvSpPr>
            <p:spPr>
              <a:xfrm>
                <a:off x="5089466" y="2734681"/>
                <a:ext cx="18000" cy="100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2" name="Rectangle 351">
                <a:extLst>
                  <a:ext uri="{FF2B5EF4-FFF2-40B4-BE49-F238E27FC236}">
                    <a16:creationId xmlns:a16="http://schemas.microsoft.com/office/drawing/2014/main" id="{B3BBE3F7-8C81-0FAA-267E-492F0159027C}"/>
                  </a:ext>
                </a:extLst>
              </p:cNvPr>
              <p:cNvSpPr/>
              <p:nvPr/>
            </p:nvSpPr>
            <p:spPr>
              <a:xfrm>
                <a:off x="5113674" y="2734681"/>
                <a:ext cx="18000" cy="100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3" name="Rectangle 352">
                <a:extLst>
                  <a:ext uri="{FF2B5EF4-FFF2-40B4-BE49-F238E27FC236}">
                    <a16:creationId xmlns:a16="http://schemas.microsoft.com/office/drawing/2014/main" id="{A63C847C-2470-8AE8-D396-CA15ACB899C4}"/>
                  </a:ext>
                </a:extLst>
              </p:cNvPr>
              <p:cNvSpPr/>
              <p:nvPr/>
            </p:nvSpPr>
            <p:spPr>
              <a:xfrm>
                <a:off x="5137882" y="2734681"/>
                <a:ext cx="18000" cy="1004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4" name="Rectangle 353">
                <a:extLst>
                  <a:ext uri="{FF2B5EF4-FFF2-40B4-BE49-F238E27FC236}">
                    <a16:creationId xmlns:a16="http://schemas.microsoft.com/office/drawing/2014/main" id="{340A89F0-BC2A-6550-09CE-882CE07BFAC3}"/>
                  </a:ext>
                </a:extLst>
              </p:cNvPr>
              <p:cNvSpPr/>
              <p:nvPr/>
            </p:nvSpPr>
            <p:spPr>
              <a:xfrm>
                <a:off x="5162090" y="2734681"/>
                <a:ext cx="18000" cy="1015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5" name="Rectangle 354">
                <a:extLst>
                  <a:ext uri="{FF2B5EF4-FFF2-40B4-BE49-F238E27FC236}">
                    <a16:creationId xmlns:a16="http://schemas.microsoft.com/office/drawing/2014/main" id="{1A975E4F-D42C-FCF9-40FE-DEAED1E38377}"/>
                  </a:ext>
                </a:extLst>
              </p:cNvPr>
              <p:cNvSpPr/>
              <p:nvPr/>
            </p:nvSpPr>
            <p:spPr>
              <a:xfrm>
                <a:off x="5186298" y="2734681"/>
                <a:ext cx="18000" cy="1022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6" name="Rectangle 355">
                <a:extLst>
                  <a:ext uri="{FF2B5EF4-FFF2-40B4-BE49-F238E27FC236}">
                    <a16:creationId xmlns:a16="http://schemas.microsoft.com/office/drawing/2014/main" id="{42686329-46FD-E3B0-C64F-29A711D524CB}"/>
                  </a:ext>
                </a:extLst>
              </p:cNvPr>
              <p:cNvSpPr/>
              <p:nvPr/>
            </p:nvSpPr>
            <p:spPr>
              <a:xfrm>
                <a:off x="5210506" y="2734681"/>
                <a:ext cx="18000" cy="10224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7" name="Rectangle 356">
                <a:extLst>
                  <a:ext uri="{FF2B5EF4-FFF2-40B4-BE49-F238E27FC236}">
                    <a16:creationId xmlns:a16="http://schemas.microsoft.com/office/drawing/2014/main" id="{12092CA4-89E9-E958-1FCC-4E9FC0178170}"/>
                  </a:ext>
                </a:extLst>
              </p:cNvPr>
              <p:cNvSpPr/>
              <p:nvPr/>
            </p:nvSpPr>
            <p:spPr>
              <a:xfrm>
                <a:off x="5234714" y="2734681"/>
                <a:ext cx="18000" cy="10296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8" name="Rectangle 357">
                <a:extLst>
                  <a:ext uri="{FF2B5EF4-FFF2-40B4-BE49-F238E27FC236}">
                    <a16:creationId xmlns:a16="http://schemas.microsoft.com/office/drawing/2014/main" id="{2DE547CD-0DDE-0FE2-9810-3B7D7AB3D910}"/>
                  </a:ext>
                </a:extLst>
              </p:cNvPr>
              <p:cNvSpPr/>
              <p:nvPr/>
            </p:nvSpPr>
            <p:spPr>
              <a:xfrm>
                <a:off x="5258922" y="2734681"/>
                <a:ext cx="18000" cy="1051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9" name="Rectangle 358">
                <a:extLst>
                  <a:ext uri="{FF2B5EF4-FFF2-40B4-BE49-F238E27FC236}">
                    <a16:creationId xmlns:a16="http://schemas.microsoft.com/office/drawing/2014/main" id="{91054260-7F45-D0EE-3C0A-D9C224F09657}"/>
                  </a:ext>
                </a:extLst>
              </p:cNvPr>
              <p:cNvSpPr/>
              <p:nvPr/>
            </p:nvSpPr>
            <p:spPr>
              <a:xfrm>
                <a:off x="5283130" y="2734681"/>
                <a:ext cx="18000" cy="106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0" name="Rectangle 359">
                <a:extLst>
                  <a:ext uri="{FF2B5EF4-FFF2-40B4-BE49-F238E27FC236}">
                    <a16:creationId xmlns:a16="http://schemas.microsoft.com/office/drawing/2014/main" id="{6007F084-D3C8-8DA5-E541-0187D7170D5E}"/>
                  </a:ext>
                </a:extLst>
              </p:cNvPr>
              <p:cNvSpPr/>
              <p:nvPr/>
            </p:nvSpPr>
            <p:spPr>
              <a:xfrm>
                <a:off x="5307338" y="2734681"/>
                <a:ext cx="18000" cy="106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1" name="Rectangle 360">
                <a:extLst>
                  <a:ext uri="{FF2B5EF4-FFF2-40B4-BE49-F238E27FC236}">
                    <a16:creationId xmlns:a16="http://schemas.microsoft.com/office/drawing/2014/main" id="{C2C749EB-593A-DF3E-1BB3-377BDAB3040E}"/>
                  </a:ext>
                </a:extLst>
              </p:cNvPr>
              <p:cNvSpPr/>
              <p:nvPr/>
            </p:nvSpPr>
            <p:spPr>
              <a:xfrm>
                <a:off x="5331546" y="2734681"/>
                <a:ext cx="18000" cy="106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2" name="Rectangle 361">
                <a:extLst>
                  <a:ext uri="{FF2B5EF4-FFF2-40B4-BE49-F238E27FC236}">
                    <a16:creationId xmlns:a16="http://schemas.microsoft.com/office/drawing/2014/main" id="{1435989E-276B-877E-50AA-D5D504C657C8}"/>
                  </a:ext>
                </a:extLst>
              </p:cNvPr>
              <p:cNvSpPr/>
              <p:nvPr/>
            </p:nvSpPr>
            <p:spPr>
              <a:xfrm>
                <a:off x="5355754" y="2734681"/>
                <a:ext cx="18000" cy="1069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3" name="Rectangle 362">
                <a:extLst>
                  <a:ext uri="{FF2B5EF4-FFF2-40B4-BE49-F238E27FC236}">
                    <a16:creationId xmlns:a16="http://schemas.microsoft.com/office/drawing/2014/main" id="{C5F12BA6-1DB0-9EF1-982B-5402D4BFB8FD}"/>
                  </a:ext>
                </a:extLst>
              </p:cNvPr>
              <p:cNvSpPr/>
              <p:nvPr/>
            </p:nvSpPr>
            <p:spPr>
              <a:xfrm>
                <a:off x="5379962" y="2734681"/>
                <a:ext cx="18000" cy="109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4" name="Rectangle 363">
                <a:extLst>
                  <a:ext uri="{FF2B5EF4-FFF2-40B4-BE49-F238E27FC236}">
                    <a16:creationId xmlns:a16="http://schemas.microsoft.com/office/drawing/2014/main" id="{49140C05-9685-4625-092A-8605989F4A6F}"/>
                  </a:ext>
                </a:extLst>
              </p:cNvPr>
              <p:cNvSpPr/>
              <p:nvPr/>
            </p:nvSpPr>
            <p:spPr>
              <a:xfrm>
                <a:off x="5404170" y="2734681"/>
                <a:ext cx="18000" cy="10908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5" name="Rectangle 364">
                <a:extLst>
                  <a:ext uri="{FF2B5EF4-FFF2-40B4-BE49-F238E27FC236}">
                    <a16:creationId xmlns:a16="http://schemas.microsoft.com/office/drawing/2014/main" id="{4D093258-82C8-7705-3874-DA498F29266A}"/>
                  </a:ext>
                </a:extLst>
              </p:cNvPr>
              <p:cNvSpPr/>
              <p:nvPr/>
            </p:nvSpPr>
            <p:spPr>
              <a:xfrm>
                <a:off x="5428378" y="2734681"/>
                <a:ext cx="18000" cy="109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6" name="Rectangle 365">
                <a:extLst>
                  <a:ext uri="{FF2B5EF4-FFF2-40B4-BE49-F238E27FC236}">
                    <a16:creationId xmlns:a16="http://schemas.microsoft.com/office/drawing/2014/main" id="{3FB8A488-1A70-FC4F-5C0E-88DA00EA0B65}"/>
                  </a:ext>
                </a:extLst>
              </p:cNvPr>
              <p:cNvSpPr/>
              <p:nvPr/>
            </p:nvSpPr>
            <p:spPr>
              <a:xfrm>
                <a:off x="5452586" y="2734681"/>
                <a:ext cx="18000" cy="1098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7" name="Rectangle 366">
                <a:extLst>
                  <a:ext uri="{FF2B5EF4-FFF2-40B4-BE49-F238E27FC236}">
                    <a16:creationId xmlns:a16="http://schemas.microsoft.com/office/drawing/2014/main" id="{017E1CFB-1F82-C9F9-5D86-364CD6137FB7}"/>
                  </a:ext>
                </a:extLst>
              </p:cNvPr>
              <p:cNvSpPr/>
              <p:nvPr/>
            </p:nvSpPr>
            <p:spPr>
              <a:xfrm>
                <a:off x="5476742" y="2734681"/>
                <a:ext cx="18000" cy="11772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8" name="Rectangle 367">
                <a:extLst>
                  <a:ext uri="{FF2B5EF4-FFF2-40B4-BE49-F238E27FC236}">
                    <a16:creationId xmlns:a16="http://schemas.microsoft.com/office/drawing/2014/main" id="{3D851F66-8DB7-7233-53D9-374B26ADC81A}"/>
                  </a:ext>
                </a:extLst>
              </p:cNvPr>
              <p:cNvSpPr/>
              <p:nvPr/>
            </p:nvSpPr>
            <p:spPr>
              <a:xfrm rot="10800000">
                <a:off x="1265393" y="2657111"/>
                <a:ext cx="18000" cy="72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9" name="Rectangle 368">
                <a:extLst>
                  <a:ext uri="{FF2B5EF4-FFF2-40B4-BE49-F238E27FC236}">
                    <a16:creationId xmlns:a16="http://schemas.microsoft.com/office/drawing/2014/main" id="{F9D7B4A4-92DA-BCD6-F4FC-C33CEA931713}"/>
                  </a:ext>
                </a:extLst>
              </p:cNvPr>
              <p:cNvSpPr/>
              <p:nvPr/>
            </p:nvSpPr>
            <p:spPr>
              <a:xfrm rot="10800000">
                <a:off x="1291831" y="2693111"/>
                <a:ext cx="18000" cy="36000"/>
              </a:xfrm>
              <a:prstGeom prst="rect">
                <a:avLst/>
              </a:prstGeom>
              <a:grpFill/>
              <a:ln w="6350" cap="flat" cmpd="sng" algn="ctr">
                <a:solidFill>
                  <a:schemeClr val="accent4"/>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F7E9223A-5CC4-239F-CF68-67AFB9107569}"/>
                </a:ext>
              </a:extLst>
            </p:cNvPr>
            <p:cNvGrpSpPr/>
            <p:nvPr/>
          </p:nvGrpSpPr>
          <p:grpSpPr>
            <a:xfrm>
              <a:off x="965473" y="1923685"/>
              <a:ext cx="4183668" cy="2285545"/>
              <a:chOff x="1264602" y="1183136"/>
              <a:chExt cx="4225386" cy="2686958"/>
            </a:xfrm>
            <a:solidFill>
              <a:schemeClr val="accent3">
                <a:lumMod val="60000"/>
                <a:lumOff val="40000"/>
              </a:schemeClr>
            </a:solidFill>
          </p:grpSpPr>
          <p:sp>
            <p:nvSpPr>
              <p:cNvPr id="21" name="Rectangle 20">
                <a:extLst>
                  <a:ext uri="{FF2B5EF4-FFF2-40B4-BE49-F238E27FC236}">
                    <a16:creationId xmlns:a16="http://schemas.microsoft.com/office/drawing/2014/main" id="{4CF2BA63-CA6A-5640-4871-ABAA781027E5}"/>
                  </a:ext>
                </a:extLst>
              </p:cNvPr>
              <p:cNvSpPr/>
              <p:nvPr/>
            </p:nvSpPr>
            <p:spPr>
              <a:xfrm>
                <a:off x="1264602" y="1183136"/>
                <a:ext cx="18000" cy="154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2" name="Rectangle 21">
                <a:extLst>
                  <a:ext uri="{FF2B5EF4-FFF2-40B4-BE49-F238E27FC236}">
                    <a16:creationId xmlns:a16="http://schemas.microsoft.com/office/drawing/2014/main" id="{73C0BC71-B757-57AD-1775-CC5DA10222D5}"/>
                  </a:ext>
                </a:extLst>
              </p:cNvPr>
              <p:cNvSpPr/>
              <p:nvPr/>
            </p:nvSpPr>
            <p:spPr>
              <a:xfrm>
                <a:off x="1288810" y="2442388"/>
                <a:ext cx="18000" cy="28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3" name="Rectangle 22">
                <a:extLst>
                  <a:ext uri="{FF2B5EF4-FFF2-40B4-BE49-F238E27FC236}">
                    <a16:creationId xmlns:a16="http://schemas.microsoft.com/office/drawing/2014/main" id="{9DBD435F-DAEC-D1F5-2AAA-2B48C86EDAE8}"/>
                  </a:ext>
                </a:extLst>
              </p:cNvPr>
              <p:cNvSpPr/>
              <p:nvPr/>
            </p:nvSpPr>
            <p:spPr>
              <a:xfrm rot="10800000">
                <a:off x="1313018" y="2478388"/>
                <a:ext cx="18000" cy="25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 name="Rectangle 23">
                <a:extLst>
                  <a:ext uri="{FF2B5EF4-FFF2-40B4-BE49-F238E27FC236}">
                    <a16:creationId xmlns:a16="http://schemas.microsoft.com/office/drawing/2014/main" id="{286B53CA-16F8-1B23-AE0A-2B84826F5B77}"/>
                  </a:ext>
                </a:extLst>
              </p:cNvPr>
              <p:cNvSpPr/>
              <p:nvPr/>
            </p:nvSpPr>
            <p:spPr>
              <a:xfrm rot="10800000">
                <a:off x="1337226" y="2485588"/>
                <a:ext cx="18000" cy="244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5" name="Rectangle 24">
                <a:extLst>
                  <a:ext uri="{FF2B5EF4-FFF2-40B4-BE49-F238E27FC236}">
                    <a16:creationId xmlns:a16="http://schemas.microsoft.com/office/drawing/2014/main" id="{AD1D854C-D301-6E71-41E8-9087F3F4498D}"/>
                  </a:ext>
                </a:extLst>
              </p:cNvPr>
              <p:cNvSpPr/>
              <p:nvPr/>
            </p:nvSpPr>
            <p:spPr>
              <a:xfrm rot="10800000">
                <a:off x="1361434" y="2550388"/>
                <a:ext cx="18000" cy="18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6" name="Rectangle 25">
                <a:extLst>
                  <a:ext uri="{FF2B5EF4-FFF2-40B4-BE49-F238E27FC236}">
                    <a16:creationId xmlns:a16="http://schemas.microsoft.com/office/drawing/2014/main" id="{C3DF099B-9F8B-8251-5131-401A7EE74A16}"/>
                  </a:ext>
                </a:extLst>
              </p:cNvPr>
              <p:cNvSpPr/>
              <p:nvPr/>
            </p:nvSpPr>
            <p:spPr>
              <a:xfrm rot="10800000">
                <a:off x="1385642" y="2658388"/>
                <a:ext cx="18000" cy="7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 name="Rectangle 26">
                <a:extLst>
                  <a:ext uri="{FF2B5EF4-FFF2-40B4-BE49-F238E27FC236}">
                    <a16:creationId xmlns:a16="http://schemas.microsoft.com/office/drawing/2014/main" id="{B6D9C3D1-6297-D04A-969E-3C4655F240C7}"/>
                  </a:ext>
                </a:extLst>
              </p:cNvPr>
              <p:cNvSpPr/>
              <p:nvPr/>
            </p:nvSpPr>
            <p:spPr>
              <a:xfrm rot="10800000">
                <a:off x="1409850" y="2694388"/>
                <a:ext cx="18000" cy="3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 name="Rectangle 27">
                <a:extLst>
                  <a:ext uri="{FF2B5EF4-FFF2-40B4-BE49-F238E27FC236}">
                    <a16:creationId xmlns:a16="http://schemas.microsoft.com/office/drawing/2014/main" id="{01C66540-B653-A9E8-B3F5-4F04AF550E4D}"/>
                  </a:ext>
                </a:extLst>
              </p:cNvPr>
              <p:cNvSpPr/>
              <p:nvPr/>
            </p:nvSpPr>
            <p:spPr>
              <a:xfrm rot="10800000">
                <a:off x="1434058" y="2701588"/>
                <a:ext cx="18000" cy="2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 name="Rectangle 28">
                <a:extLst>
                  <a:ext uri="{FF2B5EF4-FFF2-40B4-BE49-F238E27FC236}">
                    <a16:creationId xmlns:a16="http://schemas.microsoft.com/office/drawing/2014/main" id="{A5841436-B0F6-77E4-7ADF-57B8FD389FB9}"/>
                  </a:ext>
                </a:extLst>
              </p:cNvPr>
              <p:cNvSpPr/>
              <p:nvPr/>
            </p:nvSpPr>
            <p:spPr>
              <a:xfrm>
                <a:off x="1458266" y="2734681"/>
                <a:ext cx="18000" cy="14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 name="Rectangle 29">
                <a:extLst>
                  <a:ext uri="{FF2B5EF4-FFF2-40B4-BE49-F238E27FC236}">
                    <a16:creationId xmlns:a16="http://schemas.microsoft.com/office/drawing/2014/main" id="{B41074F1-0EC4-ADF0-46E0-60ABD2247BF1}"/>
                  </a:ext>
                </a:extLst>
              </p:cNvPr>
              <p:cNvSpPr/>
              <p:nvPr/>
            </p:nvSpPr>
            <p:spPr>
              <a:xfrm>
                <a:off x="1456069" y="2736094"/>
                <a:ext cx="18000" cy="1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 name="Rectangle 30">
                <a:extLst>
                  <a:ext uri="{FF2B5EF4-FFF2-40B4-BE49-F238E27FC236}">
                    <a16:creationId xmlns:a16="http://schemas.microsoft.com/office/drawing/2014/main" id="{4BA6FC63-D4C8-7FE2-C843-52AFF5A75BDB}"/>
                  </a:ext>
                </a:extLst>
              </p:cNvPr>
              <p:cNvSpPr/>
              <p:nvPr/>
            </p:nvSpPr>
            <p:spPr>
              <a:xfrm>
                <a:off x="1479567" y="2736094"/>
                <a:ext cx="18000" cy="2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 name="Rectangle 31">
                <a:extLst>
                  <a:ext uri="{FF2B5EF4-FFF2-40B4-BE49-F238E27FC236}">
                    <a16:creationId xmlns:a16="http://schemas.microsoft.com/office/drawing/2014/main" id="{F0CCBED2-9BB5-C75A-E257-4CB8338508BA}"/>
                  </a:ext>
                </a:extLst>
              </p:cNvPr>
              <p:cNvSpPr/>
              <p:nvPr/>
            </p:nvSpPr>
            <p:spPr>
              <a:xfrm>
                <a:off x="1503065" y="2736094"/>
                <a:ext cx="18000" cy="2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 name="Rectangle 32">
                <a:extLst>
                  <a:ext uri="{FF2B5EF4-FFF2-40B4-BE49-F238E27FC236}">
                    <a16:creationId xmlns:a16="http://schemas.microsoft.com/office/drawing/2014/main" id="{D4263C70-AF6A-09E0-C34A-A0760F15979A}"/>
                  </a:ext>
                </a:extLst>
              </p:cNvPr>
              <p:cNvSpPr/>
              <p:nvPr/>
            </p:nvSpPr>
            <p:spPr>
              <a:xfrm>
                <a:off x="1526563" y="2736094"/>
                <a:ext cx="18000" cy="2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4" name="Rectangle 33">
                <a:extLst>
                  <a:ext uri="{FF2B5EF4-FFF2-40B4-BE49-F238E27FC236}">
                    <a16:creationId xmlns:a16="http://schemas.microsoft.com/office/drawing/2014/main" id="{C33DE035-2DC4-DAC7-072E-BEE88B980D05}"/>
                  </a:ext>
                </a:extLst>
              </p:cNvPr>
              <p:cNvSpPr/>
              <p:nvPr/>
            </p:nvSpPr>
            <p:spPr>
              <a:xfrm>
                <a:off x="1550061" y="2736094"/>
                <a:ext cx="18000" cy="3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5" name="Rectangle 34">
                <a:extLst>
                  <a:ext uri="{FF2B5EF4-FFF2-40B4-BE49-F238E27FC236}">
                    <a16:creationId xmlns:a16="http://schemas.microsoft.com/office/drawing/2014/main" id="{89F51A98-F09F-027A-D6B0-68B8ADFE2E7C}"/>
                  </a:ext>
                </a:extLst>
              </p:cNvPr>
              <p:cNvSpPr/>
              <p:nvPr/>
            </p:nvSpPr>
            <p:spPr>
              <a:xfrm>
                <a:off x="1573559" y="2736094"/>
                <a:ext cx="18000" cy="5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6" name="Rectangle 35">
                <a:extLst>
                  <a:ext uri="{FF2B5EF4-FFF2-40B4-BE49-F238E27FC236}">
                    <a16:creationId xmlns:a16="http://schemas.microsoft.com/office/drawing/2014/main" id="{E3022A54-29D3-196A-EED1-D0D2153ECDCD}"/>
                  </a:ext>
                </a:extLst>
              </p:cNvPr>
              <p:cNvSpPr/>
              <p:nvPr/>
            </p:nvSpPr>
            <p:spPr>
              <a:xfrm>
                <a:off x="1597057" y="2736094"/>
                <a:ext cx="18000" cy="6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7" name="Rectangle 36">
                <a:extLst>
                  <a:ext uri="{FF2B5EF4-FFF2-40B4-BE49-F238E27FC236}">
                    <a16:creationId xmlns:a16="http://schemas.microsoft.com/office/drawing/2014/main" id="{63C03636-30A5-8DD1-0A08-E01AF31E0CF0}"/>
                  </a:ext>
                </a:extLst>
              </p:cNvPr>
              <p:cNvSpPr/>
              <p:nvPr/>
            </p:nvSpPr>
            <p:spPr>
              <a:xfrm>
                <a:off x="1620555" y="2736094"/>
                <a:ext cx="18000" cy="75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8" name="Rectangle 37">
                <a:extLst>
                  <a:ext uri="{FF2B5EF4-FFF2-40B4-BE49-F238E27FC236}">
                    <a16:creationId xmlns:a16="http://schemas.microsoft.com/office/drawing/2014/main" id="{B0B91563-0A31-F554-2E28-6E77457BD692}"/>
                  </a:ext>
                </a:extLst>
              </p:cNvPr>
              <p:cNvSpPr/>
              <p:nvPr/>
            </p:nvSpPr>
            <p:spPr>
              <a:xfrm>
                <a:off x="1644053" y="2736094"/>
                <a:ext cx="18000" cy="75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9" name="Rectangle 38">
                <a:extLst>
                  <a:ext uri="{FF2B5EF4-FFF2-40B4-BE49-F238E27FC236}">
                    <a16:creationId xmlns:a16="http://schemas.microsoft.com/office/drawing/2014/main" id="{6493455A-2DAD-6C6D-CE82-F5C929617434}"/>
                  </a:ext>
                </a:extLst>
              </p:cNvPr>
              <p:cNvSpPr/>
              <p:nvPr/>
            </p:nvSpPr>
            <p:spPr>
              <a:xfrm>
                <a:off x="1667551" y="2736094"/>
                <a:ext cx="18000" cy="86399"/>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0" name="Rectangle 39">
                <a:extLst>
                  <a:ext uri="{FF2B5EF4-FFF2-40B4-BE49-F238E27FC236}">
                    <a16:creationId xmlns:a16="http://schemas.microsoft.com/office/drawing/2014/main" id="{9D930D76-4D25-E640-0486-A87792D33EA9}"/>
                  </a:ext>
                </a:extLst>
              </p:cNvPr>
              <p:cNvSpPr/>
              <p:nvPr/>
            </p:nvSpPr>
            <p:spPr>
              <a:xfrm>
                <a:off x="1691049" y="2736094"/>
                <a:ext cx="18000" cy="11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 name="Rectangle 40">
                <a:extLst>
                  <a:ext uri="{FF2B5EF4-FFF2-40B4-BE49-F238E27FC236}">
                    <a16:creationId xmlns:a16="http://schemas.microsoft.com/office/drawing/2014/main" id="{4C310A77-DF4A-D2CF-520F-255A2A985058}"/>
                  </a:ext>
                </a:extLst>
              </p:cNvPr>
              <p:cNvSpPr/>
              <p:nvPr/>
            </p:nvSpPr>
            <p:spPr>
              <a:xfrm>
                <a:off x="1714547" y="2736094"/>
                <a:ext cx="18000" cy="11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2" name="Rectangle 41">
                <a:extLst>
                  <a:ext uri="{FF2B5EF4-FFF2-40B4-BE49-F238E27FC236}">
                    <a16:creationId xmlns:a16="http://schemas.microsoft.com/office/drawing/2014/main" id="{B1D1BD30-D115-A07B-BBDB-DD07D1AFC205}"/>
                  </a:ext>
                </a:extLst>
              </p:cNvPr>
              <p:cNvSpPr/>
              <p:nvPr/>
            </p:nvSpPr>
            <p:spPr>
              <a:xfrm>
                <a:off x="1738045" y="2736094"/>
                <a:ext cx="18000" cy="12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 name="Rectangle 42">
                <a:extLst>
                  <a:ext uri="{FF2B5EF4-FFF2-40B4-BE49-F238E27FC236}">
                    <a16:creationId xmlns:a16="http://schemas.microsoft.com/office/drawing/2014/main" id="{4A8429A3-4D8A-9803-5261-5833E8350600}"/>
                  </a:ext>
                </a:extLst>
              </p:cNvPr>
              <p:cNvSpPr/>
              <p:nvPr/>
            </p:nvSpPr>
            <p:spPr>
              <a:xfrm>
                <a:off x="1761543" y="2736094"/>
                <a:ext cx="18000" cy="15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 name="Rectangle 43">
                <a:extLst>
                  <a:ext uri="{FF2B5EF4-FFF2-40B4-BE49-F238E27FC236}">
                    <a16:creationId xmlns:a16="http://schemas.microsoft.com/office/drawing/2014/main" id="{72A8247D-E2E7-85AF-B857-C608014CF886}"/>
                  </a:ext>
                </a:extLst>
              </p:cNvPr>
              <p:cNvSpPr/>
              <p:nvPr/>
            </p:nvSpPr>
            <p:spPr>
              <a:xfrm>
                <a:off x="1785041" y="2736094"/>
                <a:ext cx="18000" cy="158399"/>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5" name="Rectangle 44">
                <a:extLst>
                  <a:ext uri="{FF2B5EF4-FFF2-40B4-BE49-F238E27FC236}">
                    <a16:creationId xmlns:a16="http://schemas.microsoft.com/office/drawing/2014/main" id="{D3FC6641-A9A8-A6A5-67F7-7455018B2272}"/>
                  </a:ext>
                </a:extLst>
              </p:cNvPr>
              <p:cNvSpPr/>
              <p:nvPr/>
            </p:nvSpPr>
            <p:spPr>
              <a:xfrm>
                <a:off x="1808539" y="2736094"/>
                <a:ext cx="18000" cy="158399"/>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 name="Rectangle 45">
                <a:extLst>
                  <a:ext uri="{FF2B5EF4-FFF2-40B4-BE49-F238E27FC236}">
                    <a16:creationId xmlns:a16="http://schemas.microsoft.com/office/drawing/2014/main" id="{D9742631-7C36-C4FA-1CEF-5DEB101657E9}"/>
                  </a:ext>
                </a:extLst>
              </p:cNvPr>
              <p:cNvSpPr/>
              <p:nvPr/>
            </p:nvSpPr>
            <p:spPr>
              <a:xfrm>
                <a:off x="1832037" y="2736094"/>
                <a:ext cx="18000" cy="165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7" name="Rectangle 46">
                <a:extLst>
                  <a:ext uri="{FF2B5EF4-FFF2-40B4-BE49-F238E27FC236}">
                    <a16:creationId xmlns:a16="http://schemas.microsoft.com/office/drawing/2014/main" id="{8829E85A-D846-EBA1-2667-66366E20203E}"/>
                  </a:ext>
                </a:extLst>
              </p:cNvPr>
              <p:cNvSpPr/>
              <p:nvPr/>
            </p:nvSpPr>
            <p:spPr>
              <a:xfrm>
                <a:off x="1855535" y="2736094"/>
                <a:ext cx="18000" cy="165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8" name="Rectangle 47">
                <a:extLst>
                  <a:ext uri="{FF2B5EF4-FFF2-40B4-BE49-F238E27FC236}">
                    <a16:creationId xmlns:a16="http://schemas.microsoft.com/office/drawing/2014/main" id="{CC93C1C0-C4A1-2348-E689-502FC0CBB88D}"/>
                  </a:ext>
                </a:extLst>
              </p:cNvPr>
              <p:cNvSpPr/>
              <p:nvPr/>
            </p:nvSpPr>
            <p:spPr>
              <a:xfrm>
                <a:off x="1879033" y="2736094"/>
                <a:ext cx="18000" cy="17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9" name="Rectangle 48">
                <a:extLst>
                  <a:ext uri="{FF2B5EF4-FFF2-40B4-BE49-F238E27FC236}">
                    <a16:creationId xmlns:a16="http://schemas.microsoft.com/office/drawing/2014/main" id="{8D1563AE-D270-9DD0-C705-D4221AAAECC7}"/>
                  </a:ext>
                </a:extLst>
              </p:cNvPr>
              <p:cNvSpPr/>
              <p:nvPr/>
            </p:nvSpPr>
            <p:spPr>
              <a:xfrm>
                <a:off x="1902531" y="2736094"/>
                <a:ext cx="18000" cy="187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0" name="Rectangle 49">
                <a:extLst>
                  <a:ext uri="{FF2B5EF4-FFF2-40B4-BE49-F238E27FC236}">
                    <a16:creationId xmlns:a16="http://schemas.microsoft.com/office/drawing/2014/main" id="{7D119337-336B-3E6F-ED8B-5F609DF7B0B3}"/>
                  </a:ext>
                </a:extLst>
              </p:cNvPr>
              <p:cNvSpPr/>
              <p:nvPr/>
            </p:nvSpPr>
            <p:spPr>
              <a:xfrm>
                <a:off x="1926029" y="2736094"/>
                <a:ext cx="18000" cy="20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1" name="Rectangle 50">
                <a:extLst>
                  <a:ext uri="{FF2B5EF4-FFF2-40B4-BE49-F238E27FC236}">
                    <a16:creationId xmlns:a16="http://schemas.microsoft.com/office/drawing/2014/main" id="{1D45A380-3E27-D379-7778-75DDC670DD66}"/>
                  </a:ext>
                </a:extLst>
              </p:cNvPr>
              <p:cNvSpPr/>
              <p:nvPr/>
            </p:nvSpPr>
            <p:spPr>
              <a:xfrm>
                <a:off x="1949527" y="2736094"/>
                <a:ext cx="18000" cy="20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2" name="Rectangle 51">
                <a:extLst>
                  <a:ext uri="{FF2B5EF4-FFF2-40B4-BE49-F238E27FC236}">
                    <a16:creationId xmlns:a16="http://schemas.microsoft.com/office/drawing/2014/main" id="{B43126B2-BCF2-F4A4-77CF-EE36AC27E278}"/>
                  </a:ext>
                </a:extLst>
              </p:cNvPr>
              <p:cNvSpPr/>
              <p:nvPr/>
            </p:nvSpPr>
            <p:spPr>
              <a:xfrm>
                <a:off x="1973025" y="2736094"/>
                <a:ext cx="18000" cy="21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3" name="Rectangle 52">
                <a:extLst>
                  <a:ext uri="{FF2B5EF4-FFF2-40B4-BE49-F238E27FC236}">
                    <a16:creationId xmlns:a16="http://schemas.microsoft.com/office/drawing/2014/main" id="{35ACBF75-5A0B-0F31-799A-A43228A297B5}"/>
                  </a:ext>
                </a:extLst>
              </p:cNvPr>
              <p:cNvSpPr/>
              <p:nvPr/>
            </p:nvSpPr>
            <p:spPr>
              <a:xfrm>
                <a:off x="1996523" y="2736094"/>
                <a:ext cx="18000" cy="21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4" name="Rectangle 53">
                <a:extLst>
                  <a:ext uri="{FF2B5EF4-FFF2-40B4-BE49-F238E27FC236}">
                    <a16:creationId xmlns:a16="http://schemas.microsoft.com/office/drawing/2014/main" id="{99D89B83-E23A-2526-D642-4538A6C3875B}"/>
                  </a:ext>
                </a:extLst>
              </p:cNvPr>
              <p:cNvSpPr/>
              <p:nvPr/>
            </p:nvSpPr>
            <p:spPr>
              <a:xfrm>
                <a:off x="2020021" y="2736094"/>
                <a:ext cx="18000" cy="21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5" name="Rectangle 54">
                <a:extLst>
                  <a:ext uri="{FF2B5EF4-FFF2-40B4-BE49-F238E27FC236}">
                    <a16:creationId xmlns:a16="http://schemas.microsoft.com/office/drawing/2014/main" id="{1DBF2BE2-112E-A8B0-1A8F-5BB76D5FE24A}"/>
                  </a:ext>
                </a:extLst>
              </p:cNvPr>
              <p:cNvSpPr/>
              <p:nvPr/>
            </p:nvSpPr>
            <p:spPr>
              <a:xfrm>
                <a:off x="2043519" y="2736094"/>
                <a:ext cx="18000" cy="21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6" name="Rectangle 55">
                <a:extLst>
                  <a:ext uri="{FF2B5EF4-FFF2-40B4-BE49-F238E27FC236}">
                    <a16:creationId xmlns:a16="http://schemas.microsoft.com/office/drawing/2014/main" id="{ECAC2A09-5AF5-07AA-82B4-822567880270}"/>
                  </a:ext>
                </a:extLst>
              </p:cNvPr>
              <p:cNvSpPr/>
              <p:nvPr/>
            </p:nvSpPr>
            <p:spPr>
              <a:xfrm>
                <a:off x="2067017" y="2736094"/>
                <a:ext cx="18000" cy="226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7" name="Rectangle 56">
                <a:extLst>
                  <a:ext uri="{FF2B5EF4-FFF2-40B4-BE49-F238E27FC236}">
                    <a16:creationId xmlns:a16="http://schemas.microsoft.com/office/drawing/2014/main" id="{BECCF8F2-6F53-2902-77B3-DFD809F548B2}"/>
                  </a:ext>
                </a:extLst>
              </p:cNvPr>
              <p:cNvSpPr/>
              <p:nvPr/>
            </p:nvSpPr>
            <p:spPr>
              <a:xfrm>
                <a:off x="2090515" y="2736094"/>
                <a:ext cx="18000" cy="23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 name="Rectangle 57">
                <a:extLst>
                  <a:ext uri="{FF2B5EF4-FFF2-40B4-BE49-F238E27FC236}">
                    <a16:creationId xmlns:a16="http://schemas.microsoft.com/office/drawing/2014/main" id="{34C9EC65-6CA9-85B0-501C-DBD601DE713C}"/>
                  </a:ext>
                </a:extLst>
              </p:cNvPr>
              <p:cNvSpPr/>
              <p:nvPr/>
            </p:nvSpPr>
            <p:spPr>
              <a:xfrm>
                <a:off x="2114013" y="2736094"/>
                <a:ext cx="18000" cy="23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9" name="Rectangle 58">
                <a:extLst>
                  <a:ext uri="{FF2B5EF4-FFF2-40B4-BE49-F238E27FC236}">
                    <a16:creationId xmlns:a16="http://schemas.microsoft.com/office/drawing/2014/main" id="{FD85D430-6F1A-D56B-3341-C77C035C62DA}"/>
                  </a:ext>
                </a:extLst>
              </p:cNvPr>
              <p:cNvSpPr/>
              <p:nvPr/>
            </p:nvSpPr>
            <p:spPr>
              <a:xfrm>
                <a:off x="2137511" y="2736094"/>
                <a:ext cx="18000" cy="244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0" name="Rectangle 59">
                <a:extLst>
                  <a:ext uri="{FF2B5EF4-FFF2-40B4-BE49-F238E27FC236}">
                    <a16:creationId xmlns:a16="http://schemas.microsoft.com/office/drawing/2014/main" id="{64A82B69-EF3E-0350-524E-4991959FF60A}"/>
                  </a:ext>
                </a:extLst>
              </p:cNvPr>
              <p:cNvSpPr/>
              <p:nvPr/>
            </p:nvSpPr>
            <p:spPr>
              <a:xfrm>
                <a:off x="2161009" y="2736094"/>
                <a:ext cx="18000" cy="25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1" name="Rectangle 60">
                <a:extLst>
                  <a:ext uri="{FF2B5EF4-FFF2-40B4-BE49-F238E27FC236}">
                    <a16:creationId xmlns:a16="http://schemas.microsoft.com/office/drawing/2014/main" id="{8F223C05-EE55-B326-0148-86CCC104012F}"/>
                  </a:ext>
                </a:extLst>
              </p:cNvPr>
              <p:cNvSpPr/>
              <p:nvPr/>
            </p:nvSpPr>
            <p:spPr>
              <a:xfrm>
                <a:off x="2184507" y="2736094"/>
                <a:ext cx="18000" cy="25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2" name="Rectangle 61">
                <a:extLst>
                  <a:ext uri="{FF2B5EF4-FFF2-40B4-BE49-F238E27FC236}">
                    <a16:creationId xmlns:a16="http://schemas.microsoft.com/office/drawing/2014/main" id="{066FBD9A-A67D-5B61-1AA8-9CAD32A3936F}"/>
                  </a:ext>
                </a:extLst>
              </p:cNvPr>
              <p:cNvSpPr/>
              <p:nvPr/>
            </p:nvSpPr>
            <p:spPr>
              <a:xfrm>
                <a:off x="2208005" y="2736094"/>
                <a:ext cx="18000" cy="26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Rectangle 62">
                <a:extLst>
                  <a:ext uri="{FF2B5EF4-FFF2-40B4-BE49-F238E27FC236}">
                    <a16:creationId xmlns:a16="http://schemas.microsoft.com/office/drawing/2014/main" id="{2A1ECBDF-D016-F79B-342C-2D479C641045}"/>
                  </a:ext>
                </a:extLst>
              </p:cNvPr>
              <p:cNvSpPr/>
              <p:nvPr/>
            </p:nvSpPr>
            <p:spPr>
              <a:xfrm>
                <a:off x="2231503" y="2736094"/>
                <a:ext cx="18000" cy="26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010292F7-860C-6200-6BD5-ED293999B528}"/>
                  </a:ext>
                </a:extLst>
              </p:cNvPr>
              <p:cNvSpPr/>
              <p:nvPr/>
            </p:nvSpPr>
            <p:spPr>
              <a:xfrm>
                <a:off x="2255001" y="2736094"/>
                <a:ext cx="18000" cy="26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8B07CEC1-650A-DB31-EEC0-4C7CBFB25FE5}"/>
                  </a:ext>
                </a:extLst>
              </p:cNvPr>
              <p:cNvSpPr/>
              <p:nvPr/>
            </p:nvSpPr>
            <p:spPr>
              <a:xfrm>
                <a:off x="2278499" y="2736094"/>
                <a:ext cx="18000" cy="273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 name="Rectangle 65">
                <a:extLst>
                  <a:ext uri="{FF2B5EF4-FFF2-40B4-BE49-F238E27FC236}">
                    <a16:creationId xmlns:a16="http://schemas.microsoft.com/office/drawing/2014/main" id="{09EC79DD-F5EC-B3A4-0A8C-CDCFA4F66AA1}"/>
                  </a:ext>
                </a:extLst>
              </p:cNvPr>
              <p:cNvSpPr/>
              <p:nvPr/>
            </p:nvSpPr>
            <p:spPr>
              <a:xfrm>
                <a:off x="2301997" y="2736094"/>
                <a:ext cx="18000" cy="273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 name="Rectangle 66">
                <a:extLst>
                  <a:ext uri="{FF2B5EF4-FFF2-40B4-BE49-F238E27FC236}">
                    <a16:creationId xmlns:a16="http://schemas.microsoft.com/office/drawing/2014/main" id="{548915FB-5436-93D7-F662-4B2B1BB4AF0E}"/>
                  </a:ext>
                </a:extLst>
              </p:cNvPr>
              <p:cNvSpPr/>
              <p:nvPr/>
            </p:nvSpPr>
            <p:spPr>
              <a:xfrm>
                <a:off x="2325495" y="2736094"/>
                <a:ext cx="18000" cy="277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8" name="Rectangle 67">
                <a:extLst>
                  <a:ext uri="{FF2B5EF4-FFF2-40B4-BE49-F238E27FC236}">
                    <a16:creationId xmlns:a16="http://schemas.microsoft.com/office/drawing/2014/main" id="{E7C40697-A7D5-9821-370A-DC4E8E292D90}"/>
                  </a:ext>
                </a:extLst>
              </p:cNvPr>
              <p:cNvSpPr/>
              <p:nvPr/>
            </p:nvSpPr>
            <p:spPr>
              <a:xfrm>
                <a:off x="2348993" y="2736094"/>
                <a:ext cx="18000" cy="28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9" name="Rectangle 68">
                <a:extLst>
                  <a:ext uri="{FF2B5EF4-FFF2-40B4-BE49-F238E27FC236}">
                    <a16:creationId xmlns:a16="http://schemas.microsoft.com/office/drawing/2014/main" id="{994F6D6C-0DFB-9512-688D-45CE18DC9326}"/>
                  </a:ext>
                </a:extLst>
              </p:cNvPr>
              <p:cNvSpPr/>
              <p:nvPr/>
            </p:nvSpPr>
            <p:spPr>
              <a:xfrm>
                <a:off x="2372491" y="2736094"/>
                <a:ext cx="18000" cy="28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0" name="Rectangle 69">
                <a:extLst>
                  <a:ext uri="{FF2B5EF4-FFF2-40B4-BE49-F238E27FC236}">
                    <a16:creationId xmlns:a16="http://schemas.microsoft.com/office/drawing/2014/main" id="{00956A53-C9D1-E3C1-16C1-08A6FE6E350A}"/>
                  </a:ext>
                </a:extLst>
              </p:cNvPr>
              <p:cNvSpPr/>
              <p:nvPr/>
            </p:nvSpPr>
            <p:spPr>
              <a:xfrm>
                <a:off x="2395989" y="2736094"/>
                <a:ext cx="18000" cy="28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Rectangle 70">
                <a:extLst>
                  <a:ext uri="{FF2B5EF4-FFF2-40B4-BE49-F238E27FC236}">
                    <a16:creationId xmlns:a16="http://schemas.microsoft.com/office/drawing/2014/main" id="{78E2482A-5D08-B30B-4F64-DF5F86D44B29}"/>
                  </a:ext>
                </a:extLst>
              </p:cNvPr>
              <p:cNvSpPr/>
              <p:nvPr/>
            </p:nvSpPr>
            <p:spPr>
              <a:xfrm>
                <a:off x="2419487" y="2736094"/>
                <a:ext cx="18000" cy="29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 name="Rectangle 71">
                <a:extLst>
                  <a:ext uri="{FF2B5EF4-FFF2-40B4-BE49-F238E27FC236}">
                    <a16:creationId xmlns:a16="http://schemas.microsoft.com/office/drawing/2014/main" id="{123E99D4-F92F-F5B9-3896-84CA981D9138}"/>
                  </a:ext>
                </a:extLst>
              </p:cNvPr>
              <p:cNvSpPr/>
              <p:nvPr/>
            </p:nvSpPr>
            <p:spPr>
              <a:xfrm>
                <a:off x="2442985" y="2736094"/>
                <a:ext cx="18000" cy="29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3" name="Rectangle 72">
                <a:extLst>
                  <a:ext uri="{FF2B5EF4-FFF2-40B4-BE49-F238E27FC236}">
                    <a16:creationId xmlns:a16="http://schemas.microsoft.com/office/drawing/2014/main" id="{6D3FCED3-6465-5666-ABFD-680639ED4C0F}"/>
                  </a:ext>
                </a:extLst>
              </p:cNvPr>
              <p:cNvSpPr/>
              <p:nvPr/>
            </p:nvSpPr>
            <p:spPr>
              <a:xfrm>
                <a:off x="2466483" y="2736094"/>
                <a:ext cx="18000" cy="29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4" name="Rectangle 73">
                <a:extLst>
                  <a:ext uri="{FF2B5EF4-FFF2-40B4-BE49-F238E27FC236}">
                    <a16:creationId xmlns:a16="http://schemas.microsoft.com/office/drawing/2014/main" id="{8BF54F59-E383-BE54-7AE0-EB9A2FC46595}"/>
                  </a:ext>
                </a:extLst>
              </p:cNvPr>
              <p:cNvSpPr/>
              <p:nvPr/>
            </p:nvSpPr>
            <p:spPr>
              <a:xfrm>
                <a:off x="2489981" y="2736094"/>
                <a:ext cx="18000" cy="30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5" name="Rectangle 74">
                <a:extLst>
                  <a:ext uri="{FF2B5EF4-FFF2-40B4-BE49-F238E27FC236}">
                    <a16:creationId xmlns:a16="http://schemas.microsoft.com/office/drawing/2014/main" id="{1CB32726-8468-FAFA-DBEB-FCB414B6268D}"/>
                  </a:ext>
                </a:extLst>
              </p:cNvPr>
              <p:cNvSpPr/>
              <p:nvPr/>
            </p:nvSpPr>
            <p:spPr>
              <a:xfrm>
                <a:off x="2513479" y="2736094"/>
                <a:ext cx="18000" cy="30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6" name="Rectangle 75">
                <a:extLst>
                  <a:ext uri="{FF2B5EF4-FFF2-40B4-BE49-F238E27FC236}">
                    <a16:creationId xmlns:a16="http://schemas.microsoft.com/office/drawing/2014/main" id="{77EF7DB4-DBEB-3C5E-16C2-1CF5DE7C2FC2}"/>
                  </a:ext>
                </a:extLst>
              </p:cNvPr>
              <p:cNvSpPr/>
              <p:nvPr/>
            </p:nvSpPr>
            <p:spPr>
              <a:xfrm>
                <a:off x="2536977" y="2736094"/>
                <a:ext cx="18000" cy="30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7" name="Rectangle 76">
                <a:extLst>
                  <a:ext uri="{FF2B5EF4-FFF2-40B4-BE49-F238E27FC236}">
                    <a16:creationId xmlns:a16="http://schemas.microsoft.com/office/drawing/2014/main" id="{168ADCB4-27B1-BFCC-CA26-56580931ECFC}"/>
                  </a:ext>
                </a:extLst>
              </p:cNvPr>
              <p:cNvSpPr/>
              <p:nvPr/>
            </p:nvSpPr>
            <p:spPr>
              <a:xfrm>
                <a:off x="2560475" y="2736094"/>
                <a:ext cx="18000" cy="32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8" name="Rectangle 77">
                <a:extLst>
                  <a:ext uri="{FF2B5EF4-FFF2-40B4-BE49-F238E27FC236}">
                    <a16:creationId xmlns:a16="http://schemas.microsoft.com/office/drawing/2014/main" id="{4026772E-7AF7-A21F-9586-A5F8D3713AC7}"/>
                  </a:ext>
                </a:extLst>
              </p:cNvPr>
              <p:cNvSpPr/>
              <p:nvPr/>
            </p:nvSpPr>
            <p:spPr>
              <a:xfrm>
                <a:off x="2583973" y="2736094"/>
                <a:ext cx="18000" cy="32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9" name="Rectangle 78">
                <a:extLst>
                  <a:ext uri="{FF2B5EF4-FFF2-40B4-BE49-F238E27FC236}">
                    <a16:creationId xmlns:a16="http://schemas.microsoft.com/office/drawing/2014/main" id="{6D2B8471-D4B5-582D-8565-46F2AEF127AC}"/>
                  </a:ext>
                </a:extLst>
              </p:cNvPr>
              <p:cNvSpPr/>
              <p:nvPr/>
            </p:nvSpPr>
            <p:spPr>
              <a:xfrm>
                <a:off x="2607471" y="2736094"/>
                <a:ext cx="18000" cy="33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0" name="Rectangle 79">
                <a:extLst>
                  <a:ext uri="{FF2B5EF4-FFF2-40B4-BE49-F238E27FC236}">
                    <a16:creationId xmlns:a16="http://schemas.microsoft.com/office/drawing/2014/main" id="{96891743-EE68-E326-4AF4-A3E83CBAD5C1}"/>
                  </a:ext>
                </a:extLst>
              </p:cNvPr>
              <p:cNvSpPr/>
              <p:nvPr/>
            </p:nvSpPr>
            <p:spPr>
              <a:xfrm>
                <a:off x="2630969" y="2736094"/>
                <a:ext cx="18000" cy="334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1" name="Rectangle 80">
                <a:extLst>
                  <a:ext uri="{FF2B5EF4-FFF2-40B4-BE49-F238E27FC236}">
                    <a16:creationId xmlns:a16="http://schemas.microsoft.com/office/drawing/2014/main" id="{A609A5EE-97B2-7EA6-5145-B6916633DCA0}"/>
                  </a:ext>
                </a:extLst>
              </p:cNvPr>
              <p:cNvSpPr/>
              <p:nvPr/>
            </p:nvSpPr>
            <p:spPr>
              <a:xfrm>
                <a:off x="2654467" y="2736094"/>
                <a:ext cx="18000" cy="33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2" name="Rectangle 81">
                <a:extLst>
                  <a:ext uri="{FF2B5EF4-FFF2-40B4-BE49-F238E27FC236}">
                    <a16:creationId xmlns:a16="http://schemas.microsoft.com/office/drawing/2014/main" id="{7B683473-DBD7-2046-8DCF-3E97B2E8B8B9}"/>
                  </a:ext>
                </a:extLst>
              </p:cNvPr>
              <p:cNvSpPr/>
              <p:nvPr/>
            </p:nvSpPr>
            <p:spPr>
              <a:xfrm>
                <a:off x="2677965" y="2736094"/>
                <a:ext cx="18000" cy="33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3" name="Rectangle 82">
                <a:extLst>
                  <a:ext uri="{FF2B5EF4-FFF2-40B4-BE49-F238E27FC236}">
                    <a16:creationId xmlns:a16="http://schemas.microsoft.com/office/drawing/2014/main" id="{2EDC4C4A-557E-D552-5B27-93E4A9D665E7}"/>
                  </a:ext>
                </a:extLst>
              </p:cNvPr>
              <p:cNvSpPr/>
              <p:nvPr/>
            </p:nvSpPr>
            <p:spPr>
              <a:xfrm>
                <a:off x="2701463" y="2736094"/>
                <a:ext cx="18000" cy="33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4" name="Rectangle 83">
                <a:extLst>
                  <a:ext uri="{FF2B5EF4-FFF2-40B4-BE49-F238E27FC236}">
                    <a16:creationId xmlns:a16="http://schemas.microsoft.com/office/drawing/2014/main" id="{3D73D3CF-0E38-BA2A-0194-BF136DE1C003}"/>
                  </a:ext>
                </a:extLst>
              </p:cNvPr>
              <p:cNvSpPr/>
              <p:nvPr/>
            </p:nvSpPr>
            <p:spPr>
              <a:xfrm>
                <a:off x="2724961" y="2736094"/>
                <a:ext cx="18000" cy="33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5" name="Rectangle 84">
                <a:extLst>
                  <a:ext uri="{FF2B5EF4-FFF2-40B4-BE49-F238E27FC236}">
                    <a16:creationId xmlns:a16="http://schemas.microsoft.com/office/drawing/2014/main" id="{26BDDD7F-4830-52FC-CE71-E011258CA44F}"/>
                  </a:ext>
                </a:extLst>
              </p:cNvPr>
              <p:cNvSpPr/>
              <p:nvPr/>
            </p:nvSpPr>
            <p:spPr>
              <a:xfrm>
                <a:off x="2748459" y="2736094"/>
                <a:ext cx="18000" cy="34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6" name="Rectangle 85">
                <a:extLst>
                  <a:ext uri="{FF2B5EF4-FFF2-40B4-BE49-F238E27FC236}">
                    <a16:creationId xmlns:a16="http://schemas.microsoft.com/office/drawing/2014/main" id="{804C7B75-DDB2-B955-0E7A-FE1ACDDB5387}"/>
                  </a:ext>
                </a:extLst>
              </p:cNvPr>
              <p:cNvSpPr/>
              <p:nvPr/>
            </p:nvSpPr>
            <p:spPr>
              <a:xfrm>
                <a:off x="2771957" y="2736094"/>
                <a:ext cx="18000" cy="36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7" name="Rectangle 86">
                <a:extLst>
                  <a:ext uri="{FF2B5EF4-FFF2-40B4-BE49-F238E27FC236}">
                    <a16:creationId xmlns:a16="http://schemas.microsoft.com/office/drawing/2014/main" id="{366010C8-6B4C-E6A1-7EF2-2A4E05B21CA5}"/>
                  </a:ext>
                </a:extLst>
              </p:cNvPr>
              <p:cNvSpPr/>
              <p:nvPr/>
            </p:nvSpPr>
            <p:spPr>
              <a:xfrm>
                <a:off x="2795455" y="2736094"/>
                <a:ext cx="18000" cy="36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8" name="Rectangle 87">
                <a:extLst>
                  <a:ext uri="{FF2B5EF4-FFF2-40B4-BE49-F238E27FC236}">
                    <a16:creationId xmlns:a16="http://schemas.microsoft.com/office/drawing/2014/main" id="{D153C4C2-1146-0890-7228-3CF4195A6C52}"/>
                  </a:ext>
                </a:extLst>
              </p:cNvPr>
              <p:cNvSpPr/>
              <p:nvPr/>
            </p:nvSpPr>
            <p:spPr>
              <a:xfrm>
                <a:off x="2818953" y="2736094"/>
                <a:ext cx="18000" cy="37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9" name="Rectangle 88">
                <a:extLst>
                  <a:ext uri="{FF2B5EF4-FFF2-40B4-BE49-F238E27FC236}">
                    <a16:creationId xmlns:a16="http://schemas.microsoft.com/office/drawing/2014/main" id="{78F0C40F-9487-803C-37A7-BE462986E28A}"/>
                  </a:ext>
                </a:extLst>
              </p:cNvPr>
              <p:cNvSpPr/>
              <p:nvPr/>
            </p:nvSpPr>
            <p:spPr>
              <a:xfrm>
                <a:off x="2842451" y="2736094"/>
                <a:ext cx="18000" cy="37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0" name="Rectangle 89">
                <a:extLst>
                  <a:ext uri="{FF2B5EF4-FFF2-40B4-BE49-F238E27FC236}">
                    <a16:creationId xmlns:a16="http://schemas.microsoft.com/office/drawing/2014/main" id="{08F53F11-250B-DC7D-85E3-15C21904F57B}"/>
                  </a:ext>
                </a:extLst>
              </p:cNvPr>
              <p:cNvSpPr/>
              <p:nvPr/>
            </p:nvSpPr>
            <p:spPr>
              <a:xfrm>
                <a:off x="2865949" y="2736094"/>
                <a:ext cx="18000" cy="37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1" name="Rectangle 90">
                <a:extLst>
                  <a:ext uri="{FF2B5EF4-FFF2-40B4-BE49-F238E27FC236}">
                    <a16:creationId xmlns:a16="http://schemas.microsoft.com/office/drawing/2014/main" id="{50A17FD9-6452-5B42-9D1C-AF2940016620}"/>
                  </a:ext>
                </a:extLst>
              </p:cNvPr>
              <p:cNvSpPr/>
              <p:nvPr/>
            </p:nvSpPr>
            <p:spPr>
              <a:xfrm>
                <a:off x="2889447" y="2736094"/>
                <a:ext cx="18000" cy="37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2" name="Rectangle 91">
                <a:extLst>
                  <a:ext uri="{FF2B5EF4-FFF2-40B4-BE49-F238E27FC236}">
                    <a16:creationId xmlns:a16="http://schemas.microsoft.com/office/drawing/2014/main" id="{5948CD9D-6E58-EB66-B4F0-4C5E0DBBB2F7}"/>
                  </a:ext>
                </a:extLst>
              </p:cNvPr>
              <p:cNvSpPr/>
              <p:nvPr/>
            </p:nvSpPr>
            <p:spPr>
              <a:xfrm>
                <a:off x="2912945" y="2736094"/>
                <a:ext cx="18000" cy="38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3" name="Rectangle 92">
                <a:extLst>
                  <a:ext uri="{FF2B5EF4-FFF2-40B4-BE49-F238E27FC236}">
                    <a16:creationId xmlns:a16="http://schemas.microsoft.com/office/drawing/2014/main" id="{43D16BF1-5B82-E094-11D3-BEB22FC29703}"/>
                  </a:ext>
                </a:extLst>
              </p:cNvPr>
              <p:cNvSpPr/>
              <p:nvPr/>
            </p:nvSpPr>
            <p:spPr>
              <a:xfrm>
                <a:off x="2936443" y="2736094"/>
                <a:ext cx="18000" cy="39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4" name="Rectangle 93">
                <a:extLst>
                  <a:ext uri="{FF2B5EF4-FFF2-40B4-BE49-F238E27FC236}">
                    <a16:creationId xmlns:a16="http://schemas.microsoft.com/office/drawing/2014/main" id="{75365D42-28E4-BE8F-2A0D-7793A4AC0E0F}"/>
                  </a:ext>
                </a:extLst>
              </p:cNvPr>
              <p:cNvSpPr/>
              <p:nvPr/>
            </p:nvSpPr>
            <p:spPr>
              <a:xfrm>
                <a:off x="2959941" y="2736094"/>
                <a:ext cx="18000" cy="39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5" name="Rectangle 94">
                <a:extLst>
                  <a:ext uri="{FF2B5EF4-FFF2-40B4-BE49-F238E27FC236}">
                    <a16:creationId xmlns:a16="http://schemas.microsoft.com/office/drawing/2014/main" id="{98ADADDA-4469-500B-6EB6-B1FB8065A078}"/>
                  </a:ext>
                </a:extLst>
              </p:cNvPr>
              <p:cNvSpPr/>
              <p:nvPr/>
            </p:nvSpPr>
            <p:spPr>
              <a:xfrm>
                <a:off x="2983439" y="2736094"/>
                <a:ext cx="18000" cy="39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6" name="Rectangle 95">
                <a:extLst>
                  <a:ext uri="{FF2B5EF4-FFF2-40B4-BE49-F238E27FC236}">
                    <a16:creationId xmlns:a16="http://schemas.microsoft.com/office/drawing/2014/main" id="{A039817E-4A01-DB05-BD90-650F5069091B}"/>
                  </a:ext>
                </a:extLst>
              </p:cNvPr>
              <p:cNvSpPr/>
              <p:nvPr/>
            </p:nvSpPr>
            <p:spPr>
              <a:xfrm>
                <a:off x="3006937" y="2736094"/>
                <a:ext cx="18000" cy="403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7" name="Rectangle 96">
                <a:extLst>
                  <a:ext uri="{FF2B5EF4-FFF2-40B4-BE49-F238E27FC236}">
                    <a16:creationId xmlns:a16="http://schemas.microsoft.com/office/drawing/2014/main" id="{FCE4437B-F0DA-8A46-778C-1E42E2E70096}"/>
                  </a:ext>
                </a:extLst>
              </p:cNvPr>
              <p:cNvSpPr/>
              <p:nvPr/>
            </p:nvSpPr>
            <p:spPr>
              <a:xfrm>
                <a:off x="3030435" y="2736094"/>
                <a:ext cx="18000" cy="403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8" name="Rectangle 97">
                <a:extLst>
                  <a:ext uri="{FF2B5EF4-FFF2-40B4-BE49-F238E27FC236}">
                    <a16:creationId xmlns:a16="http://schemas.microsoft.com/office/drawing/2014/main" id="{E66B99E5-2465-1452-603D-5CD2A5C94BE7}"/>
                  </a:ext>
                </a:extLst>
              </p:cNvPr>
              <p:cNvSpPr/>
              <p:nvPr/>
            </p:nvSpPr>
            <p:spPr>
              <a:xfrm>
                <a:off x="3053933" y="2736094"/>
                <a:ext cx="18000" cy="403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9" name="Rectangle 98">
                <a:extLst>
                  <a:ext uri="{FF2B5EF4-FFF2-40B4-BE49-F238E27FC236}">
                    <a16:creationId xmlns:a16="http://schemas.microsoft.com/office/drawing/2014/main" id="{9A807DD1-F29D-16D8-D380-926C5C0D2AED}"/>
                  </a:ext>
                </a:extLst>
              </p:cNvPr>
              <p:cNvSpPr/>
              <p:nvPr/>
            </p:nvSpPr>
            <p:spPr>
              <a:xfrm>
                <a:off x="3077431" y="2736094"/>
                <a:ext cx="18000" cy="41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0" name="Rectangle 99">
                <a:extLst>
                  <a:ext uri="{FF2B5EF4-FFF2-40B4-BE49-F238E27FC236}">
                    <a16:creationId xmlns:a16="http://schemas.microsoft.com/office/drawing/2014/main" id="{C4A23129-F4B9-B67B-2A23-6B22B65A59B1}"/>
                  </a:ext>
                </a:extLst>
              </p:cNvPr>
              <p:cNvSpPr/>
              <p:nvPr/>
            </p:nvSpPr>
            <p:spPr>
              <a:xfrm>
                <a:off x="3100929" y="2736094"/>
                <a:ext cx="18000" cy="41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1" name="Rectangle 100">
                <a:extLst>
                  <a:ext uri="{FF2B5EF4-FFF2-40B4-BE49-F238E27FC236}">
                    <a16:creationId xmlns:a16="http://schemas.microsoft.com/office/drawing/2014/main" id="{9EB96E32-B16A-0832-3A04-35A595A7A7AC}"/>
                  </a:ext>
                </a:extLst>
              </p:cNvPr>
              <p:cNvSpPr/>
              <p:nvPr/>
            </p:nvSpPr>
            <p:spPr>
              <a:xfrm>
                <a:off x="3124427" y="2736094"/>
                <a:ext cx="18000" cy="42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2" name="Rectangle 101">
                <a:extLst>
                  <a:ext uri="{FF2B5EF4-FFF2-40B4-BE49-F238E27FC236}">
                    <a16:creationId xmlns:a16="http://schemas.microsoft.com/office/drawing/2014/main" id="{2FE29521-77D6-4C7F-8CAB-13F8177274C2}"/>
                  </a:ext>
                </a:extLst>
              </p:cNvPr>
              <p:cNvSpPr/>
              <p:nvPr/>
            </p:nvSpPr>
            <p:spPr>
              <a:xfrm>
                <a:off x="3147925" y="2736094"/>
                <a:ext cx="18000" cy="42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3" name="Rectangle 102">
                <a:extLst>
                  <a:ext uri="{FF2B5EF4-FFF2-40B4-BE49-F238E27FC236}">
                    <a16:creationId xmlns:a16="http://schemas.microsoft.com/office/drawing/2014/main" id="{022CCD22-E07B-0FCB-EE3B-CD73BD20AF15}"/>
                  </a:ext>
                </a:extLst>
              </p:cNvPr>
              <p:cNvSpPr/>
              <p:nvPr/>
            </p:nvSpPr>
            <p:spPr>
              <a:xfrm>
                <a:off x="3171423" y="2736094"/>
                <a:ext cx="18000" cy="42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4" name="Rectangle 103">
                <a:extLst>
                  <a:ext uri="{FF2B5EF4-FFF2-40B4-BE49-F238E27FC236}">
                    <a16:creationId xmlns:a16="http://schemas.microsoft.com/office/drawing/2014/main" id="{4507F56F-65EA-4B85-DB65-0F6A51846C98}"/>
                  </a:ext>
                </a:extLst>
              </p:cNvPr>
              <p:cNvSpPr/>
              <p:nvPr/>
            </p:nvSpPr>
            <p:spPr>
              <a:xfrm>
                <a:off x="3194921" y="2736094"/>
                <a:ext cx="18000" cy="42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5" name="Rectangle 104">
                <a:extLst>
                  <a:ext uri="{FF2B5EF4-FFF2-40B4-BE49-F238E27FC236}">
                    <a16:creationId xmlns:a16="http://schemas.microsoft.com/office/drawing/2014/main" id="{D8052465-B63C-315F-8ECE-82F99D169A31}"/>
                  </a:ext>
                </a:extLst>
              </p:cNvPr>
              <p:cNvSpPr/>
              <p:nvPr/>
            </p:nvSpPr>
            <p:spPr>
              <a:xfrm>
                <a:off x="3218419" y="2736094"/>
                <a:ext cx="18000" cy="42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6" name="Rectangle 105">
                <a:extLst>
                  <a:ext uri="{FF2B5EF4-FFF2-40B4-BE49-F238E27FC236}">
                    <a16:creationId xmlns:a16="http://schemas.microsoft.com/office/drawing/2014/main" id="{4494B0E1-1869-0677-63DB-F0DB6CC07706}"/>
                  </a:ext>
                </a:extLst>
              </p:cNvPr>
              <p:cNvSpPr/>
              <p:nvPr/>
            </p:nvSpPr>
            <p:spPr>
              <a:xfrm>
                <a:off x="3241917" y="2736094"/>
                <a:ext cx="18000" cy="42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7" name="Rectangle 106">
                <a:extLst>
                  <a:ext uri="{FF2B5EF4-FFF2-40B4-BE49-F238E27FC236}">
                    <a16:creationId xmlns:a16="http://schemas.microsoft.com/office/drawing/2014/main" id="{D5618467-CD1D-5AAC-ED42-EF4CEB4A3B2E}"/>
                  </a:ext>
                </a:extLst>
              </p:cNvPr>
              <p:cNvSpPr/>
              <p:nvPr/>
            </p:nvSpPr>
            <p:spPr>
              <a:xfrm>
                <a:off x="3265415" y="2736094"/>
                <a:ext cx="18000" cy="42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8" name="Rectangle 107">
                <a:extLst>
                  <a:ext uri="{FF2B5EF4-FFF2-40B4-BE49-F238E27FC236}">
                    <a16:creationId xmlns:a16="http://schemas.microsoft.com/office/drawing/2014/main" id="{E023B090-C4FC-59F0-8F28-1492E8F860F7}"/>
                  </a:ext>
                </a:extLst>
              </p:cNvPr>
              <p:cNvSpPr/>
              <p:nvPr/>
            </p:nvSpPr>
            <p:spPr>
              <a:xfrm>
                <a:off x="3288913" y="2736094"/>
                <a:ext cx="18000" cy="42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09" name="Rectangle 108">
                <a:extLst>
                  <a:ext uri="{FF2B5EF4-FFF2-40B4-BE49-F238E27FC236}">
                    <a16:creationId xmlns:a16="http://schemas.microsoft.com/office/drawing/2014/main" id="{3E8AB5C3-6385-E8BE-9EBD-9D7680D08D6E}"/>
                  </a:ext>
                </a:extLst>
              </p:cNvPr>
              <p:cNvSpPr/>
              <p:nvPr/>
            </p:nvSpPr>
            <p:spPr>
              <a:xfrm>
                <a:off x="3312411" y="2736094"/>
                <a:ext cx="18000" cy="428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0" name="Rectangle 109">
                <a:extLst>
                  <a:ext uri="{FF2B5EF4-FFF2-40B4-BE49-F238E27FC236}">
                    <a16:creationId xmlns:a16="http://schemas.microsoft.com/office/drawing/2014/main" id="{77908780-DD3A-44C6-1182-0E6ABD79D527}"/>
                  </a:ext>
                </a:extLst>
              </p:cNvPr>
              <p:cNvSpPr/>
              <p:nvPr/>
            </p:nvSpPr>
            <p:spPr>
              <a:xfrm>
                <a:off x="3335909" y="2736094"/>
                <a:ext cx="18000" cy="435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1" name="Rectangle 110">
                <a:extLst>
                  <a:ext uri="{FF2B5EF4-FFF2-40B4-BE49-F238E27FC236}">
                    <a16:creationId xmlns:a16="http://schemas.microsoft.com/office/drawing/2014/main" id="{A59D8449-88F0-2CB4-D5F5-977FCE3DF88E}"/>
                  </a:ext>
                </a:extLst>
              </p:cNvPr>
              <p:cNvSpPr/>
              <p:nvPr/>
            </p:nvSpPr>
            <p:spPr>
              <a:xfrm>
                <a:off x="3359407" y="2736094"/>
                <a:ext cx="18000" cy="435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2" name="Rectangle 111">
                <a:extLst>
                  <a:ext uri="{FF2B5EF4-FFF2-40B4-BE49-F238E27FC236}">
                    <a16:creationId xmlns:a16="http://schemas.microsoft.com/office/drawing/2014/main" id="{D201839B-E73A-9F1D-82DE-3BE1B938C53D}"/>
                  </a:ext>
                </a:extLst>
              </p:cNvPr>
              <p:cNvSpPr/>
              <p:nvPr/>
            </p:nvSpPr>
            <p:spPr>
              <a:xfrm>
                <a:off x="3382905" y="2736094"/>
                <a:ext cx="18000" cy="453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3" name="Rectangle 112">
                <a:extLst>
                  <a:ext uri="{FF2B5EF4-FFF2-40B4-BE49-F238E27FC236}">
                    <a16:creationId xmlns:a16="http://schemas.microsoft.com/office/drawing/2014/main" id="{1714DE80-1BD5-F795-2AD7-26F08C7B98F8}"/>
                  </a:ext>
                </a:extLst>
              </p:cNvPr>
              <p:cNvSpPr/>
              <p:nvPr/>
            </p:nvSpPr>
            <p:spPr>
              <a:xfrm>
                <a:off x="3406403" y="2736094"/>
                <a:ext cx="18000" cy="453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4" name="Rectangle 113">
                <a:extLst>
                  <a:ext uri="{FF2B5EF4-FFF2-40B4-BE49-F238E27FC236}">
                    <a16:creationId xmlns:a16="http://schemas.microsoft.com/office/drawing/2014/main" id="{346B52D8-FB93-E00D-2CD2-0AB732068AC1}"/>
                  </a:ext>
                </a:extLst>
              </p:cNvPr>
              <p:cNvSpPr/>
              <p:nvPr/>
            </p:nvSpPr>
            <p:spPr>
              <a:xfrm>
                <a:off x="3429901" y="2736094"/>
                <a:ext cx="18000" cy="46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5" name="Rectangle 114">
                <a:extLst>
                  <a:ext uri="{FF2B5EF4-FFF2-40B4-BE49-F238E27FC236}">
                    <a16:creationId xmlns:a16="http://schemas.microsoft.com/office/drawing/2014/main" id="{E6210A9E-19A1-D18E-6510-50E2BBD3DFC0}"/>
                  </a:ext>
                </a:extLst>
              </p:cNvPr>
              <p:cNvSpPr/>
              <p:nvPr/>
            </p:nvSpPr>
            <p:spPr>
              <a:xfrm>
                <a:off x="3453399" y="2736094"/>
                <a:ext cx="18000" cy="46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6" name="Rectangle 115">
                <a:extLst>
                  <a:ext uri="{FF2B5EF4-FFF2-40B4-BE49-F238E27FC236}">
                    <a16:creationId xmlns:a16="http://schemas.microsoft.com/office/drawing/2014/main" id="{763FCAB7-78F8-B175-BA75-E8CEB0735297}"/>
                  </a:ext>
                </a:extLst>
              </p:cNvPr>
              <p:cNvSpPr/>
              <p:nvPr/>
            </p:nvSpPr>
            <p:spPr>
              <a:xfrm>
                <a:off x="3476897" y="2736094"/>
                <a:ext cx="18000" cy="46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7" name="Rectangle 116">
                <a:extLst>
                  <a:ext uri="{FF2B5EF4-FFF2-40B4-BE49-F238E27FC236}">
                    <a16:creationId xmlns:a16="http://schemas.microsoft.com/office/drawing/2014/main" id="{F6789440-B998-9422-8B09-8920BCA759DF}"/>
                  </a:ext>
                </a:extLst>
              </p:cNvPr>
              <p:cNvSpPr/>
              <p:nvPr/>
            </p:nvSpPr>
            <p:spPr>
              <a:xfrm>
                <a:off x="3500395" y="2736094"/>
                <a:ext cx="18000" cy="46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8" name="Rectangle 117">
                <a:extLst>
                  <a:ext uri="{FF2B5EF4-FFF2-40B4-BE49-F238E27FC236}">
                    <a16:creationId xmlns:a16="http://schemas.microsoft.com/office/drawing/2014/main" id="{5CC4525C-6DF2-B81D-2BA0-85672DD3F4E3}"/>
                  </a:ext>
                </a:extLst>
              </p:cNvPr>
              <p:cNvSpPr/>
              <p:nvPr/>
            </p:nvSpPr>
            <p:spPr>
              <a:xfrm>
                <a:off x="3523893" y="2736094"/>
                <a:ext cx="18000" cy="46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19" name="Rectangle 118">
                <a:extLst>
                  <a:ext uri="{FF2B5EF4-FFF2-40B4-BE49-F238E27FC236}">
                    <a16:creationId xmlns:a16="http://schemas.microsoft.com/office/drawing/2014/main" id="{70193272-4B33-8137-1350-D078E9F321FA}"/>
                  </a:ext>
                </a:extLst>
              </p:cNvPr>
              <p:cNvSpPr/>
              <p:nvPr/>
            </p:nvSpPr>
            <p:spPr>
              <a:xfrm>
                <a:off x="3547391" y="2736094"/>
                <a:ext cx="18000" cy="46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0" name="Rectangle 119">
                <a:extLst>
                  <a:ext uri="{FF2B5EF4-FFF2-40B4-BE49-F238E27FC236}">
                    <a16:creationId xmlns:a16="http://schemas.microsoft.com/office/drawing/2014/main" id="{7AEA767C-2F2C-E29A-3A84-41F72952773E}"/>
                  </a:ext>
                </a:extLst>
              </p:cNvPr>
              <p:cNvSpPr/>
              <p:nvPr/>
            </p:nvSpPr>
            <p:spPr>
              <a:xfrm>
                <a:off x="3570889" y="2736094"/>
                <a:ext cx="18000" cy="46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1" name="Rectangle 120">
                <a:extLst>
                  <a:ext uri="{FF2B5EF4-FFF2-40B4-BE49-F238E27FC236}">
                    <a16:creationId xmlns:a16="http://schemas.microsoft.com/office/drawing/2014/main" id="{945677F2-1CF8-FD99-387E-9627A669B867}"/>
                  </a:ext>
                </a:extLst>
              </p:cNvPr>
              <p:cNvSpPr/>
              <p:nvPr/>
            </p:nvSpPr>
            <p:spPr>
              <a:xfrm>
                <a:off x="3594387" y="2736094"/>
                <a:ext cx="18000" cy="47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2" name="Rectangle 121">
                <a:extLst>
                  <a:ext uri="{FF2B5EF4-FFF2-40B4-BE49-F238E27FC236}">
                    <a16:creationId xmlns:a16="http://schemas.microsoft.com/office/drawing/2014/main" id="{567676B1-E7C6-70C8-0FC6-55C62789A12A}"/>
                  </a:ext>
                </a:extLst>
              </p:cNvPr>
              <p:cNvSpPr/>
              <p:nvPr/>
            </p:nvSpPr>
            <p:spPr>
              <a:xfrm>
                <a:off x="3617885" y="2736094"/>
                <a:ext cx="18000" cy="47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3" name="Rectangle 122">
                <a:extLst>
                  <a:ext uri="{FF2B5EF4-FFF2-40B4-BE49-F238E27FC236}">
                    <a16:creationId xmlns:a16="http://schemas.microsoft.com/office/drawing/2014/main" id="{0D42176B-B5A4-0C8D-A6F0-592910CD7863}"/>
                  </a:ext>
                </a:extLst>
              </p:cNvPr>
              <p:cNvSpPr/>
              <p:nvPr/>
            </p:nvSpPr>
            <p:spPr>
              <a:xfrm>
                <a:off x="3641383" y="2736094"/>
                <a:ext cx="18000" cy="47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4" name="Rectangle 123">
                <a:extLst>
                  <a:ext uri="{FF2B5EF4-FFF2-40B4-BE49-F238E27FC236}">
                    <a16:creationId xmlns:a16="http://schemas.microsoft.com/office/drawing/2014/main" id="{B60AF2B9-AD27-77C4-9286-E4A400DE574A}"/>
                  </a:ext>
                </a:extLst>
              </p:cNvPr>
              <p:cNvSpPr/>
              <p:nvPr/>
            </p:nvSpPr>
            <p:spPr>
              <a:xfrm>
                <a:off x="3664881" y="2736094"/>
                <a:ext cx="18000" cy="47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5" name="Rectangle 124">
                <a:extLst>
                  <a:ext uri="{FF2B5EF4-FFF2-40B4-BE49-F238E27FC236}">
                    <a16:creationId xmlns:a16="http://schemas.microsoft.com/office/drawing/2014/main" id="{E096CFF8-EE5A-206E-1786-27E026FA0B43}"/>
                  </a:ext>
                </a:extLst>
              </p:cNvPr>
              <p:cNvSpPr/>
              <p:nvPr/>
            </p:nvSpPr>
            <p:spPr>
              <a:xfrm>
                <a:off x="3688379" y="2736094"/>
                <a:ext cx="18000" cy="48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6" name="Rectangle 125">
                <a:extLst>
                  <a:ext uri="{FF2B5EF4-FFF2-40B4-BE49-F238E27FC236}">
                    <a16:creationId xmlns:a16="http://schemas.microsoft.com/office/drawing/2014/main" id="{353B852D-6A64-54CF-FF2F-4A6D6CB6A5EB}"/>
                  </a:ext>
                </a:extLst>
              </p:cNvPr>
              <p:cNvSpPr/>
              <p:nvPr/>
            </p:nvSpPr>
            <p:spPr>
              <a:xfrm>
                <a:off x="3711877" y="2736094"/>
                <a:ext cx="18000" cy="496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7" name="Rectangle 126">
                <a:extLst>
                  <a:ext uri="{FF2B5EF4-FFF2-40B4-BE49-F238E27FC236}">
                    <a16:creationId xmlns:a16="http://schemas.microsoft.com/office/drawing/2014/main" id="{263769A8-6360-832D-682D-1F608C769F0D}"/>
                  </a:ext>
                </a:extLst>
              </p:cNvPr>
              <p:cNvSpPr/>
              <p:nvPr/>
            </p:nvSpPr>
            <p:spPr>
              <a:xfrm>
                <a:off x="3735375" y="2736094"/>
                <a:ext cx="18000" cy="51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8" name="Rectangle 127">
                <a:extLst>
                  <a:ext uri="{FF2B5EF4-FFF2-40B4-BE49-F238E27FC236}">
                    <a16:creationId xmlns:a16="http://schemas.microsoft.com/office/drawing/2014/main" id="{68B73DE5-8567-DBDC-B1EE-8910A47FF461}"/>
                  </a:ext>
                </a:extLst>
              </p:cNvPr>
              <p:cNvSpPr/>
              <p:nvPr/>
            </p:nvSpPr>
            <p:spPr>
              <a:xfrm>
                <a:off x="3758873" y="2736094"/>
                <a:ext cx="18000" cy="52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29" name="Rectangle 128">
                <a:extLst>
                  <a:ext uri="{FF2B5EF4-FFF2-40B4-BE49-F238E27FC236}">
                    <a16:creationId xmlns:a16="http://schemas.microsoft.com/office/drawing/2014/main" id="{036F0C2B-2178-1987-B30B-B8B91C30E417}"/>
                  </a:ext>
                </a:extLst>
              </p:cNvPr>
              <p:cNvSpPr/>
              <p:nvPr/>
            </p:nvSpPr>
            <p:spPr>
              <a:xfrm>
                <a:off x="3782371" y="2736094"/>
                <a:ext cx="18000" cy="52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0" name="Rectangle 129">
                <a:extLst>
                  <a:ext uri="{FF2B5EF4-FFF2-40B4-BE49-F238E27FC236}">
                    <a16:creationId xmlns:a16="http://schemas.microsoft.com/office/drawing/2014/main" id="{6B50E741-9901-BADC-663E-46DC79388806}"/>
                  </a:ext>
                </a:extLst>
              </p:cNvPr>
              <p:cNvSpPr/>
              <p:nvPr/>
            </p:nvSpPr>
            <p:spPr>
              <a:xfrm>
                <a:off x="3805869" y="2736094"/>
                <a:ext cx="18000" cy="52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1" name="Rectangle 130">
                <a:extLst>
                  <a:ext uri="{FF2B5EF4-FFF2-40B4-BE49-F238E27FC236}">
                    <a16:creationId xmlns:a16="http://schemas.microsoft.com/office/drawing/2014/main" id="{067470E4-C657-0245-C19C-9B35F0E16C12}"/>
                  </a:ext>
                </a:extLst>
              </p:cNvPr>
              <p:cNvSpPr/>
              <p:nvPr/>
            </p:nvSpPr>
            <p:spPr>
              <a:xfrm>
                <a:off x="3829367" y="2736094"/>
                <a:ext cx="18000" cy="52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2" name="Rectangle 131">
                <a:extLst>
                  <a:ext uri="{FF2B5EF4-FFF2-40B4-BE49-F238E27FC236}">
                    <a16:creationId xmlns:a16="http://schemas.microsoft.com/office/drawing/2014/main" id="{64B99363-A205-EF36-D679-C1AE2683BAAD}"/>
                  </a:ext>
                </a:extLst>
              </p:cNvPr>
              <p:cNvSpPr/>
              <p:nvPr/>
            </p:nvSpPr>
            <p:spPr>
              <a:xfrm>
                <a:off x="3852865" y="2736094"/>
                <a:ext cx="18000" cy="536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3" name="Rectangle 132">
                <a:extLst>
                  <a:ext uri="{FF2B5EF4-FFF2-40B4-BE49-F238E27FC236}">
                    <a16:creationId xmlns:a16="http://schemas.microsoft.com/office/drawing/2014/main" id="{FADBBA3A-7F22-6156-8FAD-D9218433A5B3}"/>
                  </a:ext>
                </a:extLst>
              </p:cNvPr>
              <p:cNvSpPr/>
              <p:nvPr/>
            </p:nvSpPr>
            <p:spPr>
              <a:xfrm>
                <a:off x="3876363" y="2736094"/>
                <a:ext cx="18000" cy="536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4" name="Rectangle 133">
                <a:extLst>
                  <a:ext uri="{FF2B5EF4-FFF2-40B4-BE49-F238E27FC236}">
                    <a16:creationId xmlns:a16="http://schemas.microsoft.com/office/drawing/2014/main" id="{B9727CB3-0D69-E106-D5B0-E24557194F97}"/>
                  </a:ext>
                </a:extLst>
              </p:cNvPr>
              <p:cNvSpPr/>
              <p:nvPr/>
            </p:nvSpPr>
            <p:spPr>
              <a:xfrm>
                <a:off x="3899861" y="2736094"/>
                <a:ext cx="18000" cy="536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5" name="Rectangle 134">
                <a:extLst>
                  <a:ext uri="{FF2B5EF4-FFF2-40B4-BE49-F238E27FC236}">
                    <a16:creationId xmlns:a16="http://schemas.microsoft.com/office/drawing/2014/main" id="{38F9D0B1-E84A-DF16-A0DE-422F9B66C3BF}"/>
                  </a:ext>
                </a:extLst>
              </p:cNvPr>
              <p:cNvSpPr/>
              <p:nvPr/>
            </p:nvSpPr>
            <p:spPr>
              <a:xfrm>
                <a:off x="3923359" y="2736094"/>
                <a:ext cx="18000" cy="536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6" name="Rectangle 135">
                <a:extLst>
                  <a:ext uri="{FF2B5EF4-FFF2-40B4-BE49-F238E27FC236}">
                    <a16:creationId xmlns:a16="http://schemas.microsoft.com/office/drawing/2014/main" id="{A4551D65-1877-FDCB-2B7A-F3BD8D4876D5}"/>
                  </a:ext>
                </a:extLst>
              </p:cNvPr>
              <p:cNvSpPr/>
              <p:nvPr/>
            </p:nvSpPr>
            <p:spPr>
              <a:xfrm>
                <a:off x="3946857" y="2736094"/>
                <a:ext cx="18000" cy="54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7" name="Rectangle 136">
                <a:extLst>
                  <a:ext uri="{FF2B5EF4-FFF2-40B4-BE49-F238E27FC236}">
                    <a16:creationId xmlns:a16="http://schemas.microsoft.com/office/drawing/2014/main" id="{8644E2A0-6E47-8E28-14E3-3BA9BBD39312}"/>
                  </a:ext>
                </a:extLst>
              </p:cNvPr>
              <p:cNvSpPr/>
              <p:nvPr/>
            </p:nvSpPr>
            <p:spPr>
              <a:xfrm>
                <a:off x="3970355" y="2736094"/>
                <a:ext cx="18000" cy="54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8" name="Rectangle 137">
                <a:extLst>
                  <a:ext uri="{FF2B5EF4-FFF2-40B4-BE49-F238E27FC236}">
                    <a16:creationId xmlns:a16="http://schemas.microsoft.com/office/drawing/2014/main" id="{95557212-DED6-59AF-B22C-169F59463DC0}"/>
                  </a:ext>
                </a:extLst>
              </p:cNvPr>
              <p:cNvSpPr/>
              <p:nvPr/>
            </p:nvSpPr>
            <p:spPr>
              <a:xfrm>
                <a:off x="3993853" y="2736094"/>
                <a:ext cx="18000" cy="54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9" name="Rectangle 138">
                <a:extLst>
                  <a:ext uri="{FF2B5EF4-FFF2-40B4-BE49-F238E27FC236}">
                    <a16:creationId xmlns:a16="http://schemas.microsoft.com/office/drawing/2014/main" id="{E7A7B1B1-FFF5-5612-A7AF-CD8EF57861D2}"/>
                  </a:ext>
                </a:extLst>
              </p:cNvPr>
              <p:cNvSpPr/>
              <p:nvPr/>
            </p:nvSpPr>
            <p:spPr>
              <a:xfrm>
                <a:off x="4017351" y="2736094"/>
                <a:ext cx="18000" cy="54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0" name="Rectangle 139">
                <a:extLst>
                  <a:ext uri="{FF2B5EF4-FFF2-40B4-BE49-F238E27FC236}">
                    <a16:creationId xmlns:a16="http://schemas.microsoft.com/office/drawing/2014/main" id="{A039DFFE-0F25-32D2-C029-933A7EF09314}"/>
                  </a:ext>
                </a:extLst>
              </p:cNvPr>
              <p:cNvSpPr/>
              <p:nvPr/>
            </p:nvSpPr>
            <p:spPr>
              <a:xfrm>
                <a:off x="4040849" y="2736094"/>
                <a:ext cx="18000" cy="54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1" name="Rectangle 140">
                <a:extLst>
                  <a:ext uri="{FF2B5EF4-FFF2-40B4-BE49-F238E27FC236}">
                    <a16:creationId xmlns:a16="http://schemas.microsoft.com/office/drawing/2014/main" id="{79660882-5875-48EB-5161-F7615CED8063}"/>
                  </a:ext>
                </a:extLst>
              </p:cNvPr>
              <p:cNvSpPr/>
              <p:nvPr/>
            </p:nvSpPr>
            <p:spPr>
              <a:xfrm>
                <a:off x="4064347" y="2736094"/>
                <a:ext cx="18000" cy="54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2" name="Rectangle 141">
                <a:extLst>
                  <a:ext uri="{FF2B5EF4-FFF2-40B4-BE49-F238E27FC236}">
                    <a16:creationId xmlns:a16="http://schemas.microsoft.com/office/drawing/2014/main" id="{1CD724C8-3784-2E9D-23AB-EF18B0CEF101}"/>
                  </a:ext>
                </a:extLst>
              </p:cNvPr>
              <p:cNvSpPr/>
              <p:nvPr/>
            </p:nvSpPr>
            <p:spPr>
              <a:xfrm>
                <a:off x="4087845" y="2736094"/>
                <a:ext cx="18000" cy="55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3" name="Rectangle 142">
                <a:extLst>
                  <a:ext uri="{FF2B5EF4-FFF2-40B4-BE49-F238E27FC236}">
                    <a16:creationId xmlns:a16="http://schemas.microsoft.com/office/drawing/2014/main" id="{CE063C1C-2477-ABBD-B555-63F594F06EAB}"/>
                  </a:ext>
                </a:extLst>
              </p:cNvPr>
              <p:cNvSpPr/>
              <p:nvPr/>
            </p:nvSpPr>
            <p:spPr>
              <a:xfrm>
                <a:off x="4111343" y="2736094"/>
                <a:ext cx="18000" cy="55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4" name="Rectangle 143">
                <a:extLst>
                  <a:ext uri="{FF2B5EF4-FFF2-40B4-BE49-F238E27FC236}">
                    <a16:creationId xmlns:a16="http://schemas.microsoft.com/office/drawing/2014/main" id="{7B6A1A84-07A3-C20D-494A-034A34C81C26}"/>
                  </a:ext>
                </a:extLst>
              </p:cNvPr>
              <p:cNvSpPr/>
              <p:nvPr/>
            </p:nvSpPr>
            <p:spPr>
              <a:xfrm>
                <a:off x="4134841" y="2736094"/>
                <a:ext cx="18000" cy="56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5" name="Rectangle 144">
                <a:extLst>
                  <a:ext uri="{FF2B5EF4-FFF2-40B4-BE49-F238E27FC236}">
                    <a16:creationId xmlns:a16="http://schemas.microsoft.com/office/drawing/2014/main" id="{0AA5F289-7138-4AA4-7002-206366EB6845}"/>
                  </a:ext>
                </a:extLst>
              </p:cNvPr>
              <p:cNvSpPr/>
              <p:nvPr/>
            </p:nvSpPr>
            <p:spPr>
              <a:xfrm>
                <a:off x="4158339" y="2736094"/>
                <a:ext cx="18000" cy="56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6" name="Rectangle 145">
                <a:extLst>
                  <a:ext uri="{FF2B5EF4-FFF2-40B4-BE49-F238E27FC236}">
                    <a16:creationId xmlns:a16="http://schemas.microsoft.com/office/drawing/2014/main" id="{D3630094-CD9E-7282-01C2-BBD12EDBFFAC}"/>
                  </a:ext>
                </a:extLst>
              </p:cNvPr>
              <p:cNvSpPr/>
              <p:nvPr/>
            </p:nvSpPr>
            <p:spPr>
              <a:xfrm>
                <a:off x="4181837" y="2736094"/>
                <a:ext cx="18000" cy="576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7" name="Rectangle 146">
                <a:extLst>
                  <a:ext uri="{FF2B5EF4-FFF2-40B4-BE49-F238E27FC236}">
                    <a16:creationId xmlns:a16="http://schemas.microsoft.com/office/drawing/2014/main" id="{310F8B1E-5E66-9533-A443-B418E349BD11}"/>
                  </a:ext>
                </a:extLst>
              </p:cNvPr>
              <p:cNvSpPr/>
              <p:nvPr/>
            </p:nvSpPr>
            <p:spPr>
              <a:xfrm>
                <a:off x="4205335" y="2736094"/>
                <a:ext cx="18000" cy="586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8" name="Rectangle 147">
                <a:extLst>
                  <a:ext uri="{FF2B5EF4-FFF2-40B4-BE49-F238E27FC236}">
                    <a16:creationId xmlns:a16="http://schemas.microsoft.com/office/drawing/2014/main" id="{0260CF8D-2B14-0931-B2C4-4C3A1FD0CA3A}"/>
                  </a:ext>
                </a:extLst>
              </p:cNvPr>
              <p:cNvSpPr/>
              <p:nvPr/>
            </p:nvSpPr>
            <p:spPr>
              <a:xfrm>
                <a:off x="4228833" y="2736094"/>
                <a:ext cx="18000" cy="586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9" name="Rectangle 148">
                <a:extLst>
                  <a:ext uri="{FF2B5EF4-FFF2-40B4-BE49-F238E27FC236}">
                    <a16:creationId xmlns:a16="http://schemas.microsoft.com/office/drawing/2014/main" id="{6044C9F2-1CF0-0195-9B78-FD49F8D9F99F}"/>
                  </a:ext>
                </a:extLst>
              </p:cNvPr>
              <p:cNvSpPr/>
              <p:nvPr/>
            </p:nvSpPr>
            <p:spPr>
              <a:xfrm>
                <a:off x="4252331" y="2736094"/>
                <a:ext cx="18000" cy="586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0" name="Rectangle 149">
                <a:extLst>
                  <a:ext uri="{FF2B5EF4-FFF2-40B4-BE49-F238E27FC236}">
                    <a16:creationId xmlns:a16="http://schemas.microsoft.com/office/drawing/2014/main" id="{1409C9F9-0F23-4F65-EC6C-39F25AA734C1}"/>
                  </a:ext>
                </a:extLst>
              </p:cNvPr>
              <p:cNvSpPr/>
              <p:nvPr/>
            </p:nvSpPr>
            <p:spPr>
              <a:xfrm>
                <a:off x="4275829" y="2736094"/>
                <a:ext cx="18000" cy="59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1" name="Rectangle 150">
                <a:extLst>
                  <a:ext uri="{FF2B5EF4-FFF2-40B4-BE49-F238E27FC236}">
                    <a16:creationId xmlns:a16="http://schemas.microsoft.com/office/drawing/2014/main" id="{395F931C-04EF-BD5F-3271-BB3580B374FB}"/>
                  </a:ext>
                </a:extLst>
              </p:cNvPr>
              <p:cNvSpPr/>
              <p:nvPr/>
            </p:nvSpPr>
            <p:spPr>
              <a:xfrm>
                <a:off x="4299327" y="2736094"/>
                <a:ext cx="18000" cy="59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2" name="Rectangle 151">
                <a:extLst>
                  <a:ext uri="{FF2B5EF4-FFF2-40B4-BE49-F238E27FC236}">
                    <a16:creationId xmlns:a16="http://schemas.microsoft.com/office/drawing/2014/main" id="{8CBC44F9-7788-605C-DA95-2494812C5A04}"/>
                  </a:ext>
                </a:extLst>
              </p:cNvPr>
              <p:cNvSpPr/>
              <p:nvPr/>
            </p:nvSpPr>
            <p:spPr>
              <a:xfrm>
                <a:off x="4322825" y="2736094"/>
                <a:ext cx="18000" cy="59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3" name="Rectangle 152">
                <a:extLst>
                  <a:ext uri="{FF2B5EF4-FFF2-40B4-BE49-F238E27FC236}">
                    <a16:creationId xmlns:a16="http://schemas.microsoft.com/office/drawing/2014/main" id="{2AEC1807-8ECC-91BF-5B8E-86692EDED886}"/>
                  </a:ext>
                </a:extLst>
              </p:cNvPr>
              <p:cNvSpPr/>
              <p:nvPr/>
            </p:nvSpPr>
            <p:spPr>
              <a:xfrm>
                <a:off x="4346323" y="2736094"/>
                <a:ext cx="18000" cy="59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4" name="Rectangle 153">
                <a:extLst>
                  <a:ext uri="{FF2B5EF4-FFF2-40B4-BE49-F238E27FC236}">
                    <a16:creationId xmlns:a16="http://schemas.microsoft.com/office/drawing/2014/main" id="{82BE2504-F4D3-52C9-F593-A8C1347522CC}"/>
                  </a:ext>
                </a:extLst>
              </p:cNvPr>
              <p:cNvSpPr/>
              <p:nvPr/>
            </p:nvSpPr>
            <p:spPr>
              <a:xfrm>
                <a:off x="4369821" y="2736094"/>
                <a:ext cx="18000" cy="59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5" name="Rectangle 154">
                <a:extLst>
                  <a:ext uri="{FF2B5EF4-FFF2-40B4-BE49-F238E27FC236}">
                    <a16:creationId xmlns:a16="http://schemas.microsoft.com/office/drawing/2014/main" id="{FAD6C585-3F19-9B33-AFE6-2A75A397D731}"/>
                  </a:ext>
                </a:extLst>
              </p:cNvPr>
              <p:cNvSpPr/>
              <p:nvPr/>
            </p:nvSpPr>
            <p:spPr>
              <a:xfrm>
                <a:off x="4393319" y="2736094"/>
                <a:ext cx="18000" cy="597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6" name="Rectangle 155">
                <a:extLst>
                  <a:ext uri="{FF2B5EF4-FFF2-40B4-BE49-F238E27FC236}">
                    <a16:creationId xmlns:a16="http://schemas.microsoft.com/office/drawing/2014/main" id="{BC16B0D5-ABE4-0815-3DE2-0CAFEBBD3F92}"/>
                  </a:ext>
                </a:extLst>
              </p:cNvPr>
              <p:cNvSpPr/>
              <p:nvPr/>
            </p:nvSpPr>
            <p:spPr>
              <a:xfrm>
                <a:off x="4416817" y="2736094"/>
                <a:ext cx="18000" cy="60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7" name="Rectangle 156">
                <a:extLst>
                  <a:ext uri="{FF2B5EF4-FFF2-40B4-BE49-F238E27FC236}">
                    <a16:creationId xmlns:a16="http://schemas.microsoft.com/office/drawing/2014/main" id="{817535AA-0F7D-2635-07C1-89364956C21D}"/>
                  </a:ext>
                </a:extLst>
              </p:cNvPr>
              <p:cNvSpPr/>
              <p:nvPr/>
            </p:nvSpPr>
            <p:spPr>
              <a:xfrm>
                <a:off x="4440315" y="2736094"/>
                <a:ext cx="18000" cy="61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8" name="Rectangle 157">
                <a:extLst>
                  <a:ext uri="{FF2B5EF4-FFF2-40B4-BE49-F238E27FC236}">
                    <a16:creationId xmlns:a16="http://schemas.microsoft.com/office/drawing/2014/main" id="{75634B3B-0A6D-BA9E-CC14-053F41EA9329}"/>
                  </a:ext>
                </a:extLst>
              </p:cNvPr>
              <p:cNvSpPr/>
              <p:nvPr/>
            </p:nvSpPr>
            <p:spPr>
              <a:xfrm>
                <a:off x="4463813" y="2736094"/>
                <a:ext cx="18000" cy="61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9" name="Rectangle 158">
                <a:extLst>
                  <a:ext uri="{FF2B5EF4-FFF2-40B4-BE49-F238E27FC236}">
                    <a16:creationId xmlns:a16="http://schemas.microsoft.com/office/drawing/2014/main" id="{F9EC6756-A993-F930-A648-FEC29F302FD7}"/>
                  </a:ext>
                </a:extLst>
              </p:cNvPr>
              <p:cNvSpPr/>
              <p:nvPr/>
            </p:nvSpPr>
            <p:spPr>
              <a:xfrm>
                <a:off x="4487311" y="2736094"/>
                <a:ext cx="18000" cy="630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0" name="Rectangle 159">
                <a:extLst>
                  <a:ext uri="{FF2B5EF4-FFF2-40B4-BE49-F238E27FC236}">
                    <a16:creationId xmlns:a16="http://schemas.microsoft.com/office/drawing/2014/main" id="{85F9E289-5ED0-E42F-3911-8077AAB17B11}"/>
                  </a:ext>
                </a:extLst>
              </p:cNvPr>
              <p:cNvSpPr/>
              <p:nvPr/>
            </p:nvSpPr>
            <p:spPr>
              <a:xfrm>
                <a:off x="4510809" y="2736094"/>
                <a:ext cx="18000" cy="637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1" name="Rectangle 160">
                <a:extLst>
                  <a:ext uri="{FF2B5EF4-FFF2-40B4-BE49-F238E27FC236}">
                    <a16:creationId xmlns:a16="http://schemas.microsoft.com/office/drawing/2014/main" id="{A660E9EC-A7F2-B9A3-990A-48DA8CE550F4}"/>
                  </a:ext>
                </a:extLst>
              </p:cNvPr>
              <p:cNvSpPr/>
              <p:nvPr/>
            </p:nvSpPr>
            <p:spPr>
              <a:xfrm>
                <a:off x="4534307" y="2736094"/>
                <a:ext cx="18000" cy="64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2" name="Rectangle 161">
                <a:extLst>
                  <a:ext uri="{FF2B5EF4-FFF2-40B4-BE49-F238E27FC236}">
                    <a16:creationId xmlns:a16="http://schemas.microsoft.com/office/drawing/2014/main" id="{8603D682-7920-09F8-64A1-526E7CBED9D9}"/>
                  </a:ext>
                </a:extLst>
              </p:cNvPr>
              <p:cNvSpPr/>
              <p:nvPr/>
            </p:nvSpPr>
            <p:spPr>
              <a:xfrm>
                <a:off x="4557805" y="2736094"/>
                <a:ext cx="18000" cy="64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3" name="Rectangle 162">
                <a:extLst>
                  <a:ext uri="{FF2B5EF4-FFF2-40B4-BE49-F238E27FC236}">
                    <a16:creationId xmlns:a16="http://schemas.microsoft.com/office/drawing/2014/main" id="{7E86F938-BD09-8D55-5F4E-21FFE01DFC65}"/>
                  </a:ext>
                </a:extLst>
              </p:cNvPr>
              <p:cNvSpPr/>
              <p:nvPr/>
            </p:nvSpPr>
            <p:spPr>
              <a:xfrm>
                <a:off x="4581303" y="2736094"/>
                <a:ext cx="18000" cy="65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4" name="Rectangle 163">
                <a:extLst>
                  <a:ext uri="{FF2B5EF4-FFF2-40B4-BE49-F238E27FC236}">
                    <a16:creationId xmlns:a16="http://schemas.microsoft.com/office/drawing/2014/main" id="{DC4516FD-E910-6DFA-FB26-C4F5D43A32FB}"/>
                  </a:ext>
                </a:extLst>
              </p:cNvPr>
              <p:cNvSpPr/>
              <p:nvPr/>
            </p:nvSpPr>
            <p:spPr>
              <a:xfrm>
                <a:off x="4604801" y="2736094"/>
                <a:ext cx="18000" cy="669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5" name="Rectangle 164">
                <a:extLst>
                  <a:ext uri="{FF2B5EF4-FFF2-40B4-BE49-F238E27FC236}">
                    <a16:creationId xmlns:a16="http://schemas.microsoft.com/office/drawing/2014/main" id="{4B1F2B60-B0D7-1D8D-77EE-32EFDEF5A38F}"/>
                  </a:ext>
                </a:extLst>
              </p:cNvPr>
              <p:cNvSpPr/>
              <p:nvPr/>
            </p:nvSpPr>
            <p:spPr>
              <a:xfrm>
                <a:off x="4628299" y="2736094"/>
                <a:ext cx="18000" cy="68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6" name="Rectangle 165">
                <a:extLst>
                  <a:ext uri="{FF2B5EF4-FFF2-40B4-BE49-F238E27FC236}">
                    <a16:creationId xmlns:a16="http://schemas.microsoft.com/office/drawing/2014/main" id="{9D0A7B18-7354-DAF4-36A7-8FDEE4E1F2F4}"/>
                  </a:ext>
                </a:extLst>
              </p:cNvPr>
              <p:cNvSpPr/>
              <p:nvPr/>
            </p:nvSpPr>
            <p:spPr>
              <a:xfrm>
                <a:off x="4651797" y="2736094"/>
                <a:ext cx="18000" cy="68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7" name="Rectangle 166">
                <a:extLst>
                  <a:ext uri="{FF2B5EF4-FFF2-40B4-BE49-F238E27FC236}">
                    <a16:creationId xmlns:a16="http://schemas.microsoft.com/office/drawing/2014/main" id="{9301D76E-F0BD-F1D1-171C-8CF192120CA3}"/>
                  </a:ext>
                </a:extLst>
              </p:cNvPr>
              <p:cNvSpPr/>
              <p:nvPr/>
            </p:nvSpPr>
            <p:spPr>
              <a:xfrm>
                <a:off x="4675295" y="2736094"/>
                <a:ext cx="18000" cy="68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8" name="Rectangle 167">
                <a:extLst>
                  <a:ext uri="{FF2B5EF4-FFF2-40B4-BE49-F238E27FC236}">
                    <a16:creationId xmlns:a16="http://schemas.microsoft.com/office/drawing/2014/main" id="{BAC445FE-07E6-3519-AD13-667A97552636}"/>
                  </a:ext>
                </a:extLst>
              </p:cNvPr>
              <p:cNvSpPr/>
              <p:nvPr/>
            </p:nvSpPr>
            <p:spPr>
              <a:xfrm>
                <a:off x="4698793" y="2736094"/>
                <a:ext cx="18000" cy="68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69" name="Rectangle 168">
                <a:extLst>
                  <a:ext uri="{FF2B5EF4-FFF2-40B4-BE49-F238E27FC236}">
                    <a16:creationId xmlns:a16="http://schemas.microsoft.com/office/drawing/2014/main" id="{83F56FDB-340B-C0DA-4442-645E2EA07FEA}"/>
                  </a:ext>
                </a:extLst>
              </p:cNvPr>
              <p:cNvSpPr/>
              <p:nvPr/>
            </p:nvSpPr>
            <p:spPr>
              <a:xfrm>
                <a:off x="4722291" y="2736094"/>
                <a:ext cx="18000" cy="69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0" name="Rectangle 169">
                <a:extLst>
                  <a:ext uri="{FF2B5EF4-FFF2-40B4-BE49-F238E27FC236}">
                    <a16:creationId xmlns:a16="http://schemas.microsoft.com/office/drawing/2014/main" id="{14FED8D6-2F98-62B7-5E65-1AECEA7B98E6}"/>
                  </a:ext>
                </a:extLst>
              </p:cNvPr>
              <p:cNvSpPr/>
              <p:nvPr/>
            </p:nvSpPr>
            <p:spPr>
              <a:xfrm>
                <a:off x="4745789" y="2736094"/>
                <a:ext cx="18000" cy="694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1" name="Rectangle 170">
                <a:extLst>
                  <a:ext uri="{FF2B5EF4-FFF2-40B4-BE49-F238E27FC236}">
                    <a16:creationId xmlns:a16="http://schemas.microsoft.com/office/drawing/2014/main" id="{F463192F-127E-3DCA-4E68-5ADB244728BD}"/>
                  </a:ext>
                </a:extLst>
              </p:cNvPr>
              <p:cNvSpPr/>
              <p:nvPr/>
            </p:nvSpPr>
            <p:spPr>
              <a:xfrm>
                <a:off x="4769287" y="2736094"/>
                <a:ext cx="18000" cy="70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2" name="Rectangle 171">
                <a:extLst>
                  <a:ext uri="{FF2B5EF4-FFF2-40B4-BE49-F238E27FC236}">
                    <a16:creationId xmlns:a16="http://schemas.microsoft.com/office/drawing/2014/main" id="{17097041-BCF0-F6DA-5695-C74CA854CE0D}"/>
                  </a:ext>
                </a:extLst>
              </p:cNvPr>
              <p:cNvSpPr/>
              <p:nvPr/>
            </p:nvSpPr>
            <p:spPr>
              <a:xfrm>
                <a:off x="4792785" y="2736094"/>
                <a:ext cx="18000" cy="70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3" name="Rectangle 172">
                <a:extLst>
                  <a:ext uri="{FF2B5EF4-FFF2-40B4-BE49-F238E27FC236}">
                    <a16:creationId xmlns:a16="http://schemas.microsoft.com/office/drawing/2014/main" id="{0DCD648A-4108-AA93-0C15-4833BAFFCB6C}"/>
                  </a:ext>
                </a:extLst>
              </p:cNvPr>
              <p:cNvSpPr/>
              <p:nvPr/>
            </p:nvSpPr>
            <p:spPr>
              <a:xfrm>
                <a:off x="4816283" y="2736094"/>
                <a:ext cx="18000" cy="70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4" name="Rectangle 173">
                <a:extLst>
                  <a:ext uri="{FF2B5EF4-FFF2-40B4-BE49-F238E27FC236}">
                    <a16:creationId xmlns:a16="http://schemas.microsoft.com/office/drawing/2014/main" id="{B8CCD34A-3509-D409-9051-6A9F72B80EF5}"/>
                  </a:ext>
                </a:extLst>
              </p:cNvPr>
              <p:cNvSpPr/>
              <p:nvPr/>
            </p:nvSpPr>
            <p:spPr>
              <a:xfrm>
                <a:off x="4839781" y="2736094"/>
                <a:ext cx="18000" cy="71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5" name="Rectangle 174">
                <a:extLst>
                  <a:ext uri="{FF2B5EF4-FFF2-40B4-BE49-F238E27FC236}">
                    <a16:creationId xmlns:a16="http://schemas.microsoft.com/office/drawing/2014/main" id="{A1E96E38-7A03-5898-B068-E3EFCA7C3699}"/>
                  </a:ext>
                </a:extLst>
              </p:cNvPr>
              <p:cNvSpPr/>
              <p:nvPr/>
            </p:nvSpPr>
            <p:spPr>
              <a:xfrm>
                <a:off x="4863279" y="2736094"/>
                <a:ext cx="18000" cy="71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6" name="Rectangle 175">
                <a:extLst>
                  <a:ext uri="{FF2B5EF4-FFF2-40B4-BE49-F238E27FC236}">
                    <a16:creationId xmlns:a16="http://schemas.microsoft.com/office/drawing/2014/main" id="{FE9AD1A7-012F-8F77-95CE-7F2B503DF007}"/>
                  </a:ext>
                </a:extLst>
              </p:cNvPr>
              <p:cNvSpPr/>
              <p:nvPr/>
            </p:nvSpPr>
            <p:spPr>
              <a:xfrm>
                <a:off x="4886777" y="2736094"/>
                <a:ext cx="18000" cy="71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7" name="Rectangle 176">
                <a:extLst>
                  <a:ext uri="{FF2B5EF4-FFF2-40B4-BE49-F238E27FC236}">
                    <a16:creationId xmlns:a16="http://schemas.microsoft.com/office/drawing/2014/main" id="{F73E0469-01CA-45C4-890D-81C3DA60C8EC}"/>
                  </a:ext>
                </a:extLst>
              </p:cNvPr>
              <p:cNvSpPr/>
              <p:nvPr/>
            </p:nvSpPr>
            <p:spPr>
              <a:xfrm>
                <a:off x="4910275" y="2736094"/>
                <a:ext cx="18000" cy="73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8" name="Rectangle 177">
                <a:extLst>
                  <a:ext uri="{FF2B5EF4-FFF2-40B4-BE49-F238E27FC236}">
                    <a16:creationId xmlns:a16="http://schemas.microsoft.com/office/drawing/2014/main" id="{FD8EDB8E-3513-BC61-4A00-170F4D854128}"/>
                  </a:ext>
                </a:extLst>
              </p:cNvPr>
              <p:cNvSpPr/>
              <p:nvPr/>
            </p:nvSpPr>
            <p:spPr>
              <a:xfrm>
                <a:off x="4933773" y="2736094"/>
                <a:ext cx="18000" cy="73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79" name="Rectangle 178">
                <a:extLst>
                  <a:ext uri="{FF2B5EF4-FFF2-40B4-BE49-F238E27FC236}">
                    <a16:creationId xmlns:a16="http://schemas.microsoft.com/office/drawing/2014/main" id="{70A26E89-D565-5390-687D-4F03B2EA89ED}"/>
                  </a:ext>
                </a:extLst>
              </p:cNvPr>
              <p:cNvSpPr/>
              <p:nvPr/>
            </p:nvSpPr>
            <p:spPr>
              <a:xfrm>
                <a:off x="4957271" y="2736094"/>
                <a:ext cx="18000" cy="73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0" name="Rectangle 179">
                <a:extLst>
                  <a:ext uri="{FF2B5EF4-FFF2-40B4-BE49-F238E27FC236}">
                    <a16:creationId xmlns:a16="http://schemas.microsoft.com/office/drawing/2014/main" id="{9AC14DB5-C41C-3841-0BE3-CF35E795DF44}"/>
                  </a:ext>
                </a:extLst>
              </p:cNvPr>
              <p:cNvSpPr/>
              <p:nvPr/>
            </p:nvSpPr>
            <p:spPr>
              <a:xfrm>
                <a:off x="4980769" y="2736094"/>
                <a:ext cx="18000" cy="73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1" name="Rectangle 180">
                <a:extLst>
                  <a:ext uri="{FF2B5EF4-FFF2-40B4-BE49-F238E27FC236}">
                    <a16:creationId xmlns:a16="http://schemas.microsoft.com/office/drawing/2014/main" id="{1090ADC1-96C9-0BEB-EBCF-CA696A9E4351}"/>
                  </a:ext>
                </a:extLst>
              </p:cNvPr>
              <p:cNvSpPr/>
              <p:nvPr/>
            </p:nvSpPr>
            <p:spPr>
              <a:xfrm>
                <a:off x="5004267" y="2736094"/>
                <a:ext cx="18000" cy="734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2" name="Rectangle 181">
                <a:extLst>
                  <a:ext uri="{FF2B5EF4-FFF2-40B4-BE49-F238E27FC236}">
                    <a16:creationId xmlns:a16="http://schemas.microsoft.com/office/drawing/2014/main" id="{F806BAE4-D042-92BD-99D2-85659EECE64D}"/>
                  </a:ext>
                </a:extLst>
              </p:cNvPr>
              <p:cNvSpPr/>
              <p:nvPr/>
            </p:nvSpPr>
            <p:spPr>
              <a:xfrm>
                <a:off x="5027765" y="2736094"/>
                <a:ext cx="18000" cy="741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3" name="Rectangle 182">
                <a:extLst>
                  <a:ext uri="{FF2B5EF4-FFF2-40B4-BE49-F238E27FC236}">
                    <a16:creationId xmlns:a16="http://schemas.microsoft.com/office/drawing/2014/main" id="{ABEB4F23-1306-BC28-A361-A1955A6CA020}"/>
                  </a:ext>
                </a:extLst>
              </p:cNvPr>
              <p:cNvSpPr/>
              <p:nvPr/>
            </p:nvSpPr>
            <p:spPr>
              <a:xfrm>
                <a:off x="5051263" y="2736094"/>
                <a:ext cx="18000" cy="74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4" name="Rectangle 183">
                <a:extLst>
                  <a:ext uri="{FF2B5EF4-FFF2-40B4-BE49-F238E27FC236}">
                    <a16:creationId xmlns:a16="http://schemas.microsoft.com/office/drawing/2014/main" id="{B8EED70D-261C-1B4E-E2C8-63C0CE5C8B98}"/>
                  </a:ext>
                </a:extLst>
              </p:cNvPr>
              <p:cNvSpPr/>
              <p:nvPr/>
            </p:nvSpPr>
            <p:spPr>
              <a:xfrm>
                <a:off x="5074761" y="2736094"/>
                <a:ext cx="18000" cy="770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5" name="Rectangle 184">
                <a:extLst>
                  <a:ext uri="{FF2B5EF4-FFF2-40B4-BE49-F238E27FC236}">
                    <a16:creationId xmlns:a16="http://schemas.microsoft.com/office/drawing/2014/main" id="{84091D96-1CF0-2D3E-3937-4DCD56045A3D}"/>
                  </a:ext>
                </a:extLst>
              </p:cNvPr>
              <p:cNvSpPr/>
              <p:nvPr/>
            </p:nvSpPr>
            <p:spPr>
              <a:xfrm>
                <a:off x="5098259" y="2736094"/>
                <a:ext cx="18000" cy="77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6" name="Rectangle 185">
                <a:extLst>
                  <a:ext uri="{FF2B5EF4-FFF2-40B4-BE49-F238E27FC236}">
                    <a16:creationId xmlns:a16="http://schemas.microsoft.com/office/drawing/2014/main" id="{463E0546-40AE-324F-A109-15698B5E20A1}"/>
                  </a:ext>
                </a:extLst>
              </p:cNvPr>
              <p:cNvSpPr/>
              <p:nvPr/>
            </p:nvSpPr>
            <p:spPr>
              <a:xfrm>
                <a:off x="5121757" y="2736094"/>
                <a:ext cx="18000" cy="784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7" name="Rectangle 186">
                <a:extLst>
                  <a:ext uri="{FF2B5EF4-FFF2-40B4-BE49-F238E27FC236}">
                    <a16:creationId xmlns:a16="http://schemas.microsoft.com/office/drawing/2014/main" id="{29F793D0-9CAF-F37B-0624-8173D3503B17}"/>
                  </a:ext>
                </a:extLst>
              </p:cNvPr>
              <p:cNvSpPr/>
              <p:nvPr/>
            </p:nvSpPr>
            <p:spPr>
              <a:xfrm>
                <a:off x="5145255" y="2736094"/>
                <a:ext cx="18000" cy="79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8" name="Rectangle 187">
                <a:extLst>
                  <a:ext uri="{FF2B5EF4-FFF2-40B4-BE49-F238E27FC236}">
                    <a16:creationId xmlns:a16="http://schemas.microsoft.com/office/drawing/2014/main" id="{B7DFC7A0-226A-A6C1-A0BF-E9337A87DE15}"/>
                  </a:ext>
                </a:extLst>
              </p:cNvPr>
              <p:cNvSpPr/>
              <p:nvPr/>
            </p:nvSpPr>
            <p:spPr>
              <a:xfrm>
                <a:off x="5168753" y="2736094"/>
                <a:ext cx="18000" cy="8136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89" name="Rectangle 188">
                <a:extLst>
                  <a:ext uri="{FF2B5EF4-FFF2-40B4-BE49-F238E27FC236}">
                    <a16:creationId xmlns:a16="http://schemas.microsoft.com/office/drawing/2014/main" id="{AC5735A6-DE2B-B665-5B01-A94C7584AA04}"/>
                  </a:ext>
                </a:extLst>
              </p:cNvPr>
              <p:cNvSpPr/>
              <p:nvPr/>
            </p:nvSpPr>
            <p:spPr>
              <a:xfrm>
                <a:off x="5192251" y="2736094"/>
                <a:ext cx="18000" cy="82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0" name="Rectangle 189">
                <a:extLst>
                  <a:ext uri="{FF2B5EF4-FFF2-40B4-BE49-F238E27FC236}">
                    <a16:creationId xmlns:a16="http://schemas.microsoft.com/office/drawing/2014/main" id="{771F48C7-15CE-78EA-ABF9-8723E707C953}"/>
                  </a:ext>
                </a:extLst>
              </p:cNvPr>
              <p:cNvSpPr/>
              <p:nvPr/>
            </p:nvSpPr>
            <p:spPr>
              <a:xfrm>
                <a:off x="5215749" y="2736094"/>
                <a:ext cx="18000" cy="828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1" name="Rectangle 190">
                <a:extLst>
                  <a:ext uri="{FF2B5EF4-FFF2-40B4-BE49-F238E27FC236}">
                    <a16:creationId xmlns:a16="http://schemas.microsoft.com/office/drawing/2014/main" id="{7A280083-7B14-9828-CBA9-8A3A5758CEFD}"/>
                  </a:ext>
                </a:extLst>
              </p:cNvPr>
              <p:cNvSpPr/>
              <p:nvPr/>
            </p:nvSpPr>
            <p:spPr>
              <a:xfrm>
                <a:off x="5239247" y="2736094"/>
                <a:ext cx="18000" cy="83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2" name="Rectangle 191">
                <a:extLst>
                  <a:ext uri="{FF2B5EF4-FFF2-40B4-BE49-F238E27FC236}">
                    <a16:creationId xmlns:a16="http://schemas.microsoft.com/office/drawing/2014/main" id="{A81C6982-7284-94A0-52FB-7E6183833EE9}"/>
                  </a:ext>
                </a:extLst>
              </p:cNvPr>
              <p:cNvSpPr/>
              <p:nvPr/>
            </p:nvSpPr>
            <p:spPr>
              <a:xfrm>
                <a:off x="5262745" y="2736094"/>
                <a:ext cx="18000" cy="8424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3" name="Rectangle 192">
                <a:extLst>
                  <a:ext uri="{FF2B5EF4-FFF2-40B4-BE49-F238E27FC236}">
                    <a16:creationId xmlns:a16="http://schemas.microsoft.com/office/drawing/2014/main" id="{E7C44AEE-2B98-11D0-793A-DB6B3A0DAD3C}"/>
                  </a:ext>
                </a:extLst>
              </p:cNvPr>
              <p:cNvSpPr/>
              <p:nvPr/>
            </p:nvSpPr>
            <p:spPr>
              <a:xfrm>
                <a:off x="5286243" y="2736094"/>
                <a:ext cx="18000" cy="871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4" name="Rectangle 193">
                <a:extLst>
                  <a:ext uri="{FF2B5EF4-FFF2-40B4-BE49-F238E27FC236}">
                    <a16:creationId xmlns:a16="http://schemas.microsoft.com/office/drawing/2014/main" id="{F9C7AF99-E0E0-DF6C-4885-221A5E54752E}"/>
                  </a:ext>
                </a:extLst>
              </p:cNvPr>
              <p:cNvSpPr/>
              <p:nvPr/>
            </p:nvSpPr>
            <p:spPr>
              <a:xfrm>
                <a:off x="5309741" y="2736094"/>
                <a:ext cx="18000" cy="882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5" name="Rectangle 194">
                <a:extLst>
                  <a:ext uri="{FF2B5EF4-FFF2-40B4-BE49-F238E27FC236}">
                    <a16:creationId xmlns:a16="http://schemas.microsoft.com/office/drawing/2014/main" id="{07F818A0-043D-A0BF-0700-0EC012192DDA}"/>
                  </a:ext>
                </a:extLst>
              </p:cNvPr>
              <p:cNvSpPr/>
              <p:nvPr/>
            </p:nvSpPr>
            <p:spPr>
              <a:xfrm>
                <a:off x="5333239" y="2736094"/>
                <a:ext cx="18000" cy="889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6" name="Rectangle 195">
                <a:extLst>
                  <a:ext uri="{FF2B5EF4-FFF2-40B4-BE49-F238E27FC236}">
                    <a16:creationId xmlns:a16="http://schemas.microsoft.com/office/drawing/2014/main" id="{A49E3748-D762-2DD6-D264-750045BC8E18}"/>
                  </a:ext>
                </a:extLst>
              </p:cNvPr>
              <p:cNvSpPr/>
              <p:nvPr/>
            </p:nvSpPr>
            <p:spPr>
              <a:xfrm>
                <a:off x="5356737" y="2736094"/>
                <a:ext cx="18000" cy="91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7" name="Rectangle 196">
                <a:extLst>
                  <a:ext uri="{FF2B5EF4-FFF2-40B4-BE49-F238E27FC236}">
                    <a16:creationId xmlns:a16="http://schemas.microsoft.com/office/drawing/2014/main" id="{5EC95E02-413F-4397-943B-CFAD8C6ADEAB}"/>
                  </a:ext>
                </a:extLst>
              </p:cNvPr>
              <p:cNvSpPr/>
              <p:nvPr/>
            </p:nvSpPr>
            <p:spPr>
              <a:xfrm>
                <a:off x="5380235" y="2736094"/>
                <a:ext cx="18000" cy="910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8" name="Rectangle 197">
                <a:extLst>
                  <a:ext uri="{FF2B5EF4-FFF2-40B4-BE49-F238E27FC236}">
                    <a16:creationId xmlns:a16="http://schemas.microsoft.com/office/drawing/2014/main" id="{1773574D-D06B-1B47-E8D8-B15E557D9B6F}"/>
                  </a:ext>
                </a:extLst>
              </p:cNvPr>
              <p:cNvSpPr/>
              <p:nvPr/>
            </p:nvSpPr>
            <p:spPr>
              <a:xfrm>
                <a:off x="5403733" y="2736094"/>
                <a:ext cx="18000" cy="9252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99" name="Rectangle 198">
                <a:extLst>
                  <a:ext uri="{FF2B5EF4-FFF2-40B4-BE49-F238E27FC236}">
                    <a16:creationId xmlns:a16="http://schemas.microsoft.com/office/drawing/2014/main" id="{261F5F6D-8109-7C9C-6FBA-3D68F81B49B0}"/>
                  </a:ext>
                </a:extLst>
              </p:cNvPr>
              <p:cNvSpPr/>
              <p:nvPr/>
            </p:nvSpPr>
            <p:spPr>
              <a:xfrm>
                <a:off x="5427231" y="2736094"/>
                <a:ext cx="18000" cy="982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0" name="Rectangle 199">
                <a:extLst>
                  <a:ext uri="{FF2B5EF4-FFF2-40B4-BE49-F238E27FC236}">
                    <a16:creationId xmlns:a16="http://schemas.microsoft.com/office/drawing/2014/main" id="{17828133-D8CE-5447-FB4D-24AA1BD6ED66}"/>
                  </a:ext>
                </a:extLst>
              </p:cNvPr>
              <p:cNvSpPr/>
              <p:nvPr/>
            </p:nvSpPr>
            <p:spPr>
              <a:xfrm>
                <a:off x="5450729" y="2736094"/>
                <a:ext cx="18000" cy="10188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01" name="Rectangle 200">
                <a:extLst>
                  <a:ext uri="{FF2B5EF4-FFF2-40B4-BE49-F238E27FC236}">
                    <a16:creationId xmlns:a16="http://schemas.microsoft.com/office/drawing/2014/main" id="{ADBFAEEE-4A7C-9F49-A303-7A475D3993DB}"/>
                  </a:ext>
                </a:extLst>
              </p:cNvPr>
              <p:cNvSpPr/>
              <p:nvPr/>
            </p:nvSpPr>
            <p:spPr>
              <a:xfrm>
                <a:off x="5476465" y="2736094"/>
                <a:ext cx="13523" cy="1134000"/>
              </a:xfrm>
              <a:prstGeom prst="rect">
                <a:avLst/>
              </a:prstGeom>
              <a:grpFill/>
              <a:ln w="6350" cap="flat" cmpd="sng" algn="ctr">
                <a:solidFill>
                  <a:schemeClr val="accent3"/>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cxnSp>
          <p:nvCxnSpPr>
            <p:cNvPr id="20" name="Straight Connector 19">
              <a:extLst>
                <a:ext uri="{FF2B5EF4-FFF2-40B4-BE49-F238E27FC236}">
                  <a16:creationId xmlns:a16="http://schemas.microsoft.com/office/drawing/2014/main" id="{A31CE6B2-2064-0288-3118-232A5CE71EF9}"/>
                </a:ext>
              </a:extLst>
            </p:cNvPr>
            <p:cNvCxnSpPr>
              <a:cxnSpLocks/>
            </p:cNvCxnSpPr>
            <p:nvPr/>
          </p:nvCxnSpPr>
          <p:spPr>
            <a:xfrm>
              <a:off x="905668" y="3670784"/>
              <a:ext cx="4378412" cy="0"/>
            </a:xfrm>
            <a:prstGeom prst="line">
              <a:avLst/>
            </a:prstGeom>
            <a:solidFill>
              <a:schemeClr val="accent3">
                <a:lumMod val="60000"/>
                <a:lumOff val="40000"/>
              </a:schemeClr>
            </a:solidFill>
            <a:ln w="6350" cap="flat" cmpd="sng" algn="ctr">
              <a:solidFill>
                <a:schemeClr val="accent3"/>
              </a:solidFill>
              <a:prstDash val="solid"/>
              <a:miter lim="800000"/>
            </a:ln>
            <a:effectLst/>
          </p:spPr>
        </p:cxnSp>
        <p:grpSp>
          <p:nvGrpSpPr>
            <p:cNvPr id="781" name="Group 780">
              <a:extLst>
                <a:ext uri="{FF2B5EF4-FFF2-40B4-BE49-F238E27FC236}">
                  <a16:creationId xmlns:a16="http://schemas.microsoft.com/office/drawing/2014/main" id="{0B6A7AAC-16C1-A41A-812B-12F3EF570B57}"/>
                </a:ext>
              </a:extLst>
            </p:cNvPr>
            <p:cNvGrpSpPr/>
            <p:nvPr/>
          </p:nvGrpSpPr>
          <p:grpSpPr>
            <a:xfrm>
              <a:off x="3903881" y="1948615"/>
              <a:ext cx="1515158" cy="495165"/>
              <a:chOff x="3054278" y="1676358"/>
              <a:chExt cx="1515158" cy="495165"/>
            </a:xfrm>
          </p:grpSpPr>
          <p:sp>
            <p:nvSpPr>
              <p:cNvPr id="782" name="TextBox 781">
                <a:extLst>
                  <a:ext uri="{FF2B5EF4-FFF2-40B4-BE49-F238E27FC236}">
                    <a16:creationId xmlns:a16="http://schemas.microsoft.com/office/drawing/2014/main" id="{04CA8681-ECB1-F171-B370-B1E838B09257}"/>
                  </a:ext>
                </a:extLst>
              </p:cNvPr>
              <p:cNvSpPr txBox="1"/>
              <p:nvPr/>
            </p:nvSpPr>
            <p:spPr>
              <a:xfrm>
                <a:off x="3054278" y="1676358"/>
                <a:ext cx="1515158" cy="495165"/>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Evaluable patients: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PELA+RUX (n=170)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PBO+RUX (n=182)</a:t>
                </a:r>
              </a:p>
            </p:txBody>
          </p:sp>
          <p:sp>
            <p:nvSpPr>
              <p:cNvPr id="783" name="Rectangle: Rounded Corners 782">
                <a:extLst>
                  <a:ext uri="{FF2B5EF4-FFF2-40B4-BE49-F238E27FC236}">
                    <a16:creationId xmlns:a16="http://schemas.microsoft.com/office/drawing/2014/main" id="{ADF4A417-9055-E009-6D18-24172415D0A1}"/>
                  </a:ext>
                </a:extLst>
              </p:cNvPr>
              <p:cNvSpPr/>
              <p:nvPr/>
            </p:nvSpPr>
            <p:spPr>
              <a:xfrm>
                <a:off x="3160768" y="1979294"/>
                <a:ext cx="90000" cy="90000"/>
              </a:xfrm>
              <a:prstGeom prst="roundRect">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4" name="Rectangle: Rounded Corners 783">
                <a:extLst>
                  <a:ext uri="{FF2B5EF4-FFF2-40B4-BE49-F238E27FC236}">
                    <a16:creationId xmlns:a16="http://schemas.microsoft.com/office/drawing/2014/main" id="{4976E0A5-F07F-9182-B36E-587544A71528}"/>
                  </a:ext>
                </a:extLst>
              </p:cNvPr>
              <p:cNvSpPr/>
              <p:nvPr/>
            </p:nvSpPr>
            <p:spPr>
              <a:xfrm>
                <a:off x="3160768" y="1849785"/>
                <a:ext cx="90000" cy="90000"/>
              </a:xfrm>
              <a:prstGeom prst="roundRect">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6" name="Rectangle 785">
                <a:extLst>
                  <a:ext uri="{FF2B5EF4-FFF2-40B4-BE49-F238E27FC236}">
                    <a16:creationId xmlns:a16="http://schemas.microsoft.com/office/drawing/2014/main" id="{EBE3B02D-911D-02CE-8A4A-DD50B7FF7949}"/>
                  </a:ext>
                </a:extLst>
              </p:cNvPr>
              <p:cNvSpPr/>
              <p:nvPr/>
            </p:nvSpPr>
            <p:spPr>
              <a:xfrm>
                <a:off x="3096618" y="1716604"/>
                <a:ext cx="1178062" cy="421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sp>
        <p:nvSpPr>
          <p:cNvPr id="6" name="TextBox 5">
            <a:extLst>
              <a:ext uri="{FF2B5EF4-FFF2-40B4-BE49-F238E27FC236}">
                <a16:creationId xmlns:a16="http://schemas.microsoft.com/office/drawing/2014/main" id="{E0BAC3F3-ECFC-1056-3C30-44955283ADEA}"/>
              </a:ext>
            </a:extLst>
          </p:cNvPr>
          <p:cNvSpPr txBox="1"/>
          <p:nvPr/>
        </p:nvSpPr>
        <p:spPr>
          <a:xfrm>
            <a:off x="9768820" y="1945712"/>
            <a:ext cx="1515158" cy="461665"/>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Evaluable patients: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PELA+RUX (n=106)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PBO+RUX (n=113)</a:t>
            </a:r>
          </a:p>
        </p:txBody>
      </p:sp>
      <p:sp>
        <p:nvSpPr>
          <p:cNvPr id="787" name="Rectangle: Rounded Corners 786">
            <a:extLst>
              <a:ext uri="{FF2B5EF4-FFF2-40B4-BE49-F238E27FC236}">
                <a16:creationId xmlns:a16="http://schemas.microsoft.com/office/drawing/2014/main" id="{4A10F926-DA44-2DF5-17A9-C837D29505E7}"/>
              </a:ext>
            </a:extLst>
          </p:cNvPr>
          <p:cNvSpPr/>
          <p:nvPr/>
        </p:nvSpPr>
        <p:spPr>
          <a:xfrm>
            <a:off x="9875311" y="2228154"/>
            <a:ext cx="90000" cy="83911"/>
          </a:xfrm>
          <a:prstGeom prst="roundRect">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8" name="Rectangle: Rounded Corners 787">
            <a:extLst>
              <a:ext uri="{FF2B5EF4-FFF2-40B4-BE49-F238E27FC236}">
                <a16:creationId xmlns:a16="http://schemas.microsoft.com/office/drawing/2014/main" id="{1691A576-6C05-5477-8CA1-62C37E64ADF3}"/>
              </a:ext>
            </a:extLst>
          </p:cNvPr>
          <p:cNvSpPr/>
          <p:nvPr/>
        </p:nvSpPr>
        <p:spPr>
          <a:xfrm>
            <a:off x="9875311" y="2107406"/>
            <a:ext cx="90000" cy="83911"/>
          </a:xfrm>
          <a:prstGeom prst="roundRect">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2955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2FD3-55CA-68C8-11D3-0087A68615F2}"/>
              </a:ext>
            </a:extLst>
          </p:cNvPr>
          <p:cNvSpPr>
            <a:spLocks noGrp="1"/>
          </p:cNvSpPr>
          <p:nvPr>
            <p:ph type="title"/>
          </p:nvPr>
        </p:nvSpPr>
        <p:spPr>
          <a:xfrm>
            <a:off x="604838" y="203871"/>
            <a:ext cx="11168063" cy="941796"/>
          </a:xfrm>
        </p:spPr>
        <p:txBody>
          <a:bodyPr/>
          <a:lstStyle/>
          <a:p>
            <a:r>
              <a:rPr lang="en-US" dirty="0"/>
              <a:t>In MANIFEST-2, improvements in absolute TSS at week 24 were sustained through week 96</a:t>
            </a:r>
          </a:p>
        </p:txBody>
      </p:sp>
      <p:sp>
        <p:nvSpPr>
          <p:cNvPr id="3" name="Footer Placeholder 2">
            <a:extLst>
              <a:ext uri="{FF2B5EF4-FFF2-40B4-BE49-F238E27FC236}">
                <a16:creationId xmlns:a16="http://schemas.microsoft.com/office/drawing/2014/main" id="{566ED382-D68D-190F-D6FD-E9E529A84F2A}"/>
              </a:ext>
            </a:extLst>
          </p:cNvPr>
          <p:cNvSpPr>
            <a:spLocks noGrp="1"/>
          </p:cNvSpPr>
          <p:nvPr>
            <p:ph type="ftr" sz="quarter" idx="11"/>
          </p:nvPr>
        </p:nvSpPr>
        <p:spPr>
          <a:xfrm>
            <a:off x="2190750" y="5797366"/>
            <a:ext cx="8986839" cy="747897"/>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Data cutoff date: March 02, 2025.</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Waterfall plots represent evaluable patients who have baseline and Week 24 or Week 96 data. TSS assessed by MFSAF v4.0 and using an MMRM analysis of absolute change from baseline TSS.</a:t>
            </a:r>
            <a:endParaRPr kumimoji="0" lang="en-US" sz="900" b="0" i="0" u="none" strike="noStrike" kern="1200" cap="none" spc="0" normalizeH="0" baseline="0" noProof="0" dirty="0">
              <a:ln>
                <a:noFill/>
              </a:ln>
              <a:solidFill>
                <a:srgbClr val="1B3A6B"/>
              </a:solidFill>
              <a:effectLst/>
              <a:uLnTx/>
              <a:uFillTx/>
              <a:latin typeface="Arial"/>
              <a:ea typeface="+mn-ea"/>
              <a:cs typeface="Arial"/>
            </a:endParaRP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CI, confidence interval; ITT, intent-to-treat; LSM, least squares mean; MFSAF, Myelofibrosis Symptom Assessment Form;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MMRM, mixed model for repeated measures; PBO, placebo; PELA, pelabresib; RUX, ruxolitinib; TSS, total symptom score.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Rampal R, et al. Presented at: ASH 2025 Congress; December 6–9, 2025; Orlando, Florida. Oral 910.</a:t>
            </a:r>
          </a:p>
        </p:txBody>
      </p:sp>
      <p:sp>
        <p:nvSpPr>
          <p:cNvPr id="28" name="Rectangle 27">
            <a:extLst>
              <a:ext uri="{FF2B5EF4-FFF2-40B4-BE49-F238E27FC236}">
                <a16:creationId xmlns:a16="http://schemas.microsoft.com/office/drawing/2014/main" id="{45C863DF-636D-C08D-C445-BC9E800B8FC3}"/>
              </a:ext>
            </a:extLst>
          </p:cNvPr>
          <p:cNvSpPr/>
          <p:nvPr/>
        </p:nvSpPr>
        <p:spPr>
          <a:xfrm rot="10800000">
            <a:off x="7367014" y="2388667"/>
            <a:ext cx="30439" cy="25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0CC839F-836F-6278-BB2A-10FD7998E160}"/>
              </a:ext>
            </a:extLst>
          </p:cNvPr>
          <p:cNvSpPr/>
          <p:nvPr/>
        </p:nvSpPr>
        <p:spPr>
          <a:xfrm rot="10800000">
            <a:off x="7088497" y="1787467"/>
            <a:ext cx="30439" cy="853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214AFEEC-B04B-CA01-9F68-471772A13770}"/>
              </a:ext>
            </a:extLst>
          </p:cNvPr>
          <p:cNvSpPr/>
          <p:nvPr/>
        </p:nvSpPr>
        <p:spPr>
          <a:xfrm rot="10800000">
            <a:off x="7128285" y="2244667"/>
            <a:ext cx="30439" cy="39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8E2D706-23E2-1919-225A-F175F9152735}"/>
              </a:ext>
            </a:extLst>
          </p:cNvPr>
          <p:cNvSpPr/>
          <p:nvPr/>
        </p:nvSpPr>
        <p:spPr>
          <a:xfrm rot="10800000">
            <a:off x="7168074" y="2298667"/>
            <a:ext cx="30439" cy="34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45ADB5AE-52DC-5F80-39E0-5E6673CCEEEB}"/>
              </a:ext>
            </a:extLst>
          </p:cNvPr>
          <p:cNvSpPr/>
          <p:nvPr/>
        </p:nvSpPr>
        <p:spPr>
          <a:xfrm rot="10800000">
            <a:off x="7207862" y="2316667"/>
            <a:ext cx="30439" cy="32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C5AF577-416C-0F8E-22B9-99AB23544099}"/>
              </a:ext>
            </a:extLst>
          </p:cNvPr>
          <p:cNvSpPr/>
          <p:nvPr/>
        </p:nvSpPr>
        <p:spPr>
          <a:xfrm rot="10800000">
            <a:off x="7247650" y="2352667"/>
            <a:ext cx="30439" cy="28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FCAB2FBD-AB91-9024-3F25-513A768A427F}"/>
              </a:ext>
            </a:extLst>
          </p:cNvPr>
          <p:cNvSpPr/>
          <p:nvPr/>
        </p:nvSpPr>
        <p:spPr>
          <a:xfrm rot="10800000">
            <a:off x="7327226" y="2388667"/>
            <a:ext cx="30439" cy="25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027FE69C-1E12-AD88-035B-3A03A43F307B}"/>
              </a:ext>
            </a:extLst>
          </p:cNvPr>
          <p:cNvSpPr/>
          <p:nvPr/>
        </p:nvSpPr>
        <p:spPr>
          <a:xfrm rot="10800000">
            <a:off x="7287438" y="2374267"/>
            <a:ext cx="30439" cy="2664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B59399EC-36E1-23CB-4D73-CC7E20D8B514}"/>
              </a:ext>
            </a:extLst>
          </p:cNvPr>
          <p:cNvGrpSpPr/>
          <p:nvPr/>
        </p:nvGrpSpPr>
        <p:grpSpPr>
          <a:xfrm>
            <a:off x="7071568" y="2225928"/>
            <a:ext cx="4247939" cy="2114053"/>
            <a:chOff x="7071336" y="1568691"/>
            <a:chExt cx="4209738" cy="2114053"/>
          </a:xfrm>
          <a:solidFill>
            <a:schemeClr val="accent4">
              <a:lumMod val="60000"/>
              <a:lumOff val="40000"/>
            </a:schemeClr>
          </a:solidFill>
        </p:grpSpPr>
        <p:sp>
          <p:nvSpPr>
            <p:cNvPr id="37" name="Rectangle 36">
              <a:extLst>
                <a:ext uri="{FF2B5EF4-FFF2-40B4-BE49-F238E27FC236}">
                  <a16:creationId xmlns:a16="http://schemas.microsoft.com/office/drawing/2014/main" id="{3FA41A9A-5E9F-3186-2F6D-9D4EFC4B938F}"/>
                </a:ext>
              </a:extLst>
            </p:cNvPr>
            <p:cNvSpPr/>
            <p:nvPr/>
          </p:nvSpPr>
          <p:spPr>
            <a:xfrm rot="10800000">
              <a:off x="7071336" y="1568691"/>
              <a:ext cx="32882" cy="41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4C564E74-6AC8-F4F2-F6AE-C572FF4579AC}"/>
                </a:ext>
              </a:extLst>
            </p:cNvPr>
            <p:cNvSpPr/>
            <p:nvPr/>
          </p:nvSpPr>
          <p:spPr>
            <a:xfrm rot="10800000">
              <a:off x="7111889" y="1658691"/>
              <a:ext cx="32882" cy="32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B17E2747-31F8-B4EF-6CE1-12C10124A991}"/>
                </a:ext>
              </a:extLst>
            </p:cNvPr>
            <p:cNvSpPr/>
            <p:nvPr/>
          </p:nvSpPr>
          <p:spPr>
            <a:xfrm rot="10800000">
              <a:off x="7152442" y="1773891"/>
              <a:ext cx="32882" cy="208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EC44D395-2417-CAC6-1185-AE34B011091E}"/>
                </a:ext>
              </a:extLst>
            </p:cNvPr>
            <p:cNvSpPr/>
            <p:nvPr/>
          </p:nvSpPr>
          <p:spPr>
            <a:xfrm rot="10800000">
              <a:off x="7192995" y="1802691"/>
              <a:ext cx="32882" cy="18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50071ADB-AE92-5B3F-75C9-B842AAA4E4E0}"/>
                </a:ext>
              </a:extLst>
            </p:cNvPr>
            <p:cNvSpPr/>
            <p:nvPr/>
          </p:nvSpPr>
          <p:spPr>
            <a:xfrm rot="10800000">
              <a:off x="7233548" y="1838691"/>
              <a:ext cx="32882" cy="14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A357E5EE-B98A-21EB-BAC9-CA2E4B708D66}"/>
                </a:ext>
              </a:extLst>
            </p:cNvPr>
            <p:cNvSpPr/>
            <p:nvPr/>
          </p:nvSpPr>
          <p:spPr>
            <a:xfrm rot="10800000">
              <a:off x="7274101" y="1856691"/>
              <a:ext cx="32882" cy="12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F3707A49-37E3-CB79-4E2B-BAEBCE43798D}"/>
                </a:ext>
              </a:extLst>
            </p:cNvPr>
            <p:cNvSpPr/>
            <p:nvPr/>
          </p:nvSpPr>
          <p:spPr>
            <a:xfrm rot="10800000">
              <a:off x="7314654" y="1860291"/>
              <a:ext cx="32882" cy="1224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D8FAB37C-BC47-3B93-DE6A-E6B80320E724}"/>
                </a:ext>
              </a:extLst>
            </p:cNvPr>
            <p:cNvSpPr/>
            <p:nvPr/>
          </p:nvSpPr>
          <p:spPr>
            <a:xfrm rot="10800000">
              <a:off x="7355207" y="1910691"/>
              <a:ext cx="32882" cy="7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FEB095EB-3E5B-7D52-7C62-EC4E4B4E0114}"/>
                </a:ext>
              </a:extLst>
            </p:cNvPr>
            <p:cNvSpPr/>
            <p:nvPr/>
          </p:nvSpPr>
          <p:spPr>
            <a:xfrm rot="10800000">
              <a:off x="7395761" y="1946691"/>
              <a:ext cx="32882" cy="3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31F55725-E6D1-1B02-AA45-6129320C107D}"/>
                </a:ext>
              </a:extLst>
            </p:cNvPr>
            <p:cNvSpPr/>
            <p:nvPr/>
          </p:nvSpPr>
          <p:spPr>
            <a:xfrm>
              <a:off x="7436313" y="1990744"/>
              <a:ext cx="32882" cy="7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F8B5F3EB-E628-3561-27FB-47EB4120857A}"/>
                </a:ext>
              </a:extLst>
            </p:cNvPr>
            <p:cNvSpPr/>
            <p:nvPr/>
          </p:nvSpPr>
          <p:spPr>
            <a:xfrm>
              <a:off x="7476866" y="1990744"/>
              <a:ext cx="32882" cy="10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EDA7BC13-EB31-C3B4-508E-AF31B053C8A3}"/>
                </a:ext>
              </a:extLst>
            </p:cNvPr>
            <p:cNvSpPr/>
            <p:nvPr/>
          </p:nvSpPr>
          <p:spPr>
            <a:xfrm>
              <a:off x="7517419" y="1990744"/>
              <a:ext cx="32882" cy="10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BBE09F6D-9DDE-F518-4197-B014DC88F96E}"/>
                </a:ext>
              </a:extLst>
            </p:cNvPr>
            <p:cNvSpPr/>
            <p:nvPr/>
          </p:nvSpPr>
          <p:spPr>
            <a:xfrm>
              <a:off x="7557972" y="1990744"/>
              <a:ext cx="32882" cy="115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2D9BAA20-00E1-EA59-78B3-E4FF5E542075}"/>
                </a:ext>
              </a:extLst>
            </p:cNvPr>
            <p:cNvSpPr/>
            <p:nvPr/>
          </p:nvSpPr>
          <p:spPr>
            <a:xfrm>
              <a:off x="7598525" y="1990744"/>
              <a:ext cx="32882" cy="1224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336DE744-B55B-E839-5457-098D3142E02F}"/>
                </a:ext>
              </a:extLst>
            </p:cNvPr>
            <p:cNvSpPr/>
            <p:nvPr/>
          </p:nvSpPr>
          <p:spPr>
            <a:xfrm>
              <a:off x="7639078" y="1990744"/>
              <a:ext cx="32882" cy="133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AD01FDC-CC08-801B-B65E-6DC49596BB55}"/>
                </a:ext>
              </a:extLst>
            </p:cNvPr>
            <p:cNvSpPr/>
            <p:nvPr/>
          </p:nvSpPr>
          <p:spPr>
            <a:xfrm>
              <a:off x="7679631" y="1990744"/>
              <a:ext cx="32882" cy="136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2C1C097D-3A8D-870A-E7B2-A90711A22F51}"/>
                </a:ext>
              </a:extLst>
            </p:cNvPr>
            <p:cNvSpPr/>
            <p:nvPr/>
          </p:nvSpPr>
          <p:spPr>
            <a:xfrm>
              <a:off x="7720184" y="1990744"/>
              <a:ext cx="32882" cy="14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63B18FF9-C84C-C3BA-FA7A-4DC34BED6BC3}"/>
                </a:ext>
              </a:extLst>
            </p:cNvPr>
            <p:cNvSpPr/>
            <p:nvPr/>
          </p:nvSpPr>
          <p:spPr>
            <a:xfrm>
              <a:off x="7760737" y="1990744"/>
              <a:ext cx="32882" cy="14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458E6466-CDFA-2CFC-A02A-1189A0D07451}"/>
                </a:ext>
              </a:extLst>
            </p:cNvPr>
            <p:cNvSpPr/>
            <p:nvPr/>
          </p:nvSpPr>
          <p:spPr>
            <a:xfrm>
              <a:off x="7801290" y="1990744"/>
              <a:ext cx="32882" cy="16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67CC1172-C5B9-A128-C944-40C95B6155B2}"/>
                </a:ext>
              </a:extLst>
            </p:cNvPr>
            <p:cNvSpPr/>
            <p:nvPr/>
          </p:nvSpPr>
          <p:spPr>
            <a:xfrm>
              <a:off x="7841843" y="1990744"/>
              <a:ext cx="32882" cy="165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268D1C2-3630-E669-1DA9-609975EFBC70}"/>
                </a:ext>
              </a:extLst>
            </p:cNvPr>
            <p:cNvSpPr/>
            <p:nvPr/>
          </p:nvSpPr>
          <p:spPr>
            <a:xfrm>
              <a:off x="7882396" y="1990744"/>
              <a:ext cx="32882" cy="187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B455BCA6-EBCD-2DAD-C414-40113A37716C}"/>
                </a:ext>
              </a:extLst>
            </p:cNvPr>
            <p:cNvSpPr/>
            <p:nvPr/>
          </p:nvSpPr>
          <p:spPr>
            <a:xfrm>
              <a:off x="7922949" y="1990744"/>
              <a:ext cx="32882" cy="201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E3D03DB0-4374-5F5C-96FC-8EF6B2DD4718}"/>
                </a:ext>
              </a:extLst>
            </p:cNvPr>
            <p:cNvSpPr/>
            <p:nvPr/>
          </p:nvSpPr>
          <p:spPr>
            <a:xfrm>
              <a:off x="7963502" y="1990744"/>
              <a:ext cx="32882" cy="201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FE378609-C6DE-646D-5663-3B6AF62BC668}"/>
                </a:ext>
              </a:extLst>
            </p:cNvPr>
            <p:cNvSpPr/>
            <p:nvPr/>
          </p:nvSpPr>
          <p:spPr>
            <a:xfrm>
              <a:off x="8004055" y="1990744"/>
              <a:ext cx="32882" cy="208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4FAD6E7B-FA1E-9589-E654-5D7747162572}"/>
                </a:ext>
              </a:extLst>
            </p:cNvPr>
            <p:cNvSpPr/>
            <p:nvPr/>
          </p:nvSpPr>
          <p:spPr>
            <a:xfrm>
              <a:off x="8044608" y="1990744"/>
              <a:ext cx="32882" cy="21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24802D7B-2BC4-CA46-2925-00B37D155BD0}"/>
                </a:ext>
              </a:extLst>
            </p:cNvPr>
            <p:cNvSpPr/>
            <p:nvPr/>
          </p:nvSpPr>
          <p:spPr>
            <a:xfrm>
              <a:off x="8085161" y="1990744"/>
              <a:ext cx="32882" cy="219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93F438A6-DE92-35C6-D96B-3B59721CAE18}"/>
                </a:ext>
              </a:extLst>
            </p:cNvPr>
            <p:cNvSpPr/>
            <p:nvPr/>
          </p:nvSpPr>
          <p:spPr>
            <a:xfrm>
              <a:off x="8125714" y="1990744"/>
              <a:ext cx="32882" cy="223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7B3BA8CE-C643-E738-5942-36372802F365}"/>
                </a:ext>
              </a:extLst>
            </p:cNvPr>
            <p:cNvSpPr/>
            <p:nvPr/>
          </p:nvSpPr>
          <p:spPr>
            <a:xfrm>
              <a:off x="8166267" y="1990744"/>
              <a:ext cx="32882" cy="23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CE7357F1-73F5-F21D-1EA2-9CC8374396B4}"/>
                </a:ext>
              </a:extLst>
            </p:cNvPr>
            <p:cNvSpPr/>
            <p:nvPr/>
          </p:nvSpPr>
          <p:spPr>
            <a:xfrm>
              <a:off x="8206820" y="1990744"/>
              <a:ext cx="32882" cy="23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133DE6FF-CD35-F1DE-20B8-51B0EB5F3ADC}"/>
                </a:ext>
              </a:extLst>
            </p:cNvPr>
            <p:cNvSpPr/>
            <p:nvPr/>
          </p:nvSpPr>
          <p:spPr>
            <a:xfrm>
              <a:off x="8247373" y="1990744"/>
              <a:ext cx="32882" cy="23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01EA26DC-C955-4882-2C3A-5046B837AC1C}"/>
                </a:ext>
              </a:extLst>
            </p:cNvPr>
            <p:cNvSpPr/>
            <p:nvPr/>
          </p:nvSpPr>
          <p:spPr>
            <a:xfrm>
              <a:off x="8287926" y="1990744"/>
              <a:ext cx="32882" cy="23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1C66354C-5E60-FC7E-95F2-B8284F5CBEAF}"/>
                </a:ext>
              </a:extLst>
            </p:cNvPr>
            <p:cNvSpPr/>
            <p:nvPr/>
          </p:nvSpPr>
          <p:spPr>
            <a:xfrm>
              <a:off x="8328479" y="1990744"/>
              <a:ext cx="32882" cy="28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7695E1D4-7C1C-B9DD-B09D-8B77A6EE62F2}"/>
                </a:ext>
              </a:extLst>
            </p:cNvPr>
            <p:cNvSpPr/>
            <p:nvPr/>
          </p:nvSpPr>
          <p:spPr>
            <a:xfrm>
              <a:off x="8369032" y="1990744"/>
              <a:ext cx="32882" cy="295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2AB1D4FC-3CC4-6F9C-21DA-3572D615A01F}"/>
                </a:ext>
              </a:extLst>
            </p:cNvPr>
            <p:cNvSpPr/>
            <p:nvPr/>
          </p:nvSpPr>
          <p:spPr>
            <a:xfrm>
              <a:off x="8409585" y="1990744"/>
              <a:ext cx="32882" cy="30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5545EA70-959A-05E3-D67A-D1E81A29C3AD}"/>
                </a:ext>
              </a:extLst>
            </p:cNvPr>
            <p:cNvSpPr/>
            <p:nvPr/>
          </p:nvSpPr>
          <p:spPr>
            <a:xfrm>
              <a:off x="8450138" y="1990744"/>
              <a:ext cx="32882" cy="32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6606627F-BDCD-76EA-A3A6-A71404F8B807}"/>
                </a:ext>
              </a:extLst>
            </p:cNvPr>
            <p:cNvSpPr/>
            <p:nvPr/>
          </p:nvSpPr>
          <p:spPr>
            <a:xfrm>
              <a:off x="8490691" y="1990744"/>
              <a:ext cx="32882" cy="36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3977A782-AFEB-2046-FC6C-BF8D030DCB2B}"/>
                </a:ext>
              </a:extLst>
            </p:cNvPr>
            <p:cNvSpPr/>
            <p:nvPr/>
          </p:nvSpPr>
          <p:spPr>
            <a:xfrm>
              <a:off x="8531244" y="1990744"/>
              <a:ext cx="32882" cy="403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F6287AC5-79EB-ACE4-562C-3B7F71EFB669}"/>
                </a:ext>
              </a:extLst>
            </p:cNvPr>
            <p:cNvSpPr/>
            <p:nvPr/>
          </p:nvSpPr>
          <p:spPr>
            <a:xfrm>
              <a:off x="8571797" y="1990744"/>
              <a:ext cx="32882" cy="406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0E9B84E8-8803-A074-8879-77ADBE466FD5}"/>
                </a:ext>
              </a:extLst>
            </p:cNvPr>
            <p:cNvSpPr/>
            <p:nvPr/>
          </p:nvSpPr>
          <p:spPr>
            <a:xfrm>
              <a:off x="8612350" y="1990744"/>
              <a:ext cx="32882" cy="406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4F825A79-8EE8-A1E8-7911-AE7CA70FA0BD}"/>
                </a:ext>
              </a:extLst>
            </p:cNvPr>
            <p:cNvSpPr/>
            <p:nvPr/>
          </p:nvSpPr>
          <p:spPr>
            <a:xfrm>
              <a:off x="8652903" y="1990744"/>
              <a:ext cx="32882" cy="4104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E805A956-6F36-A5DB-51C7-0FD3DC344AF6}"/>
                </a:ext>
              </a:extLst>
            </p:cNvPr>
            <p:cNvSpPr/>
            <p:nvPr/>
          </p:nvSpPr>
          <p:spPr>
            <a:xfrm>
              <a:off x="8693456" y="1990744"/>
              <a:ext cx="32882" cy="4104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60554278-8317-97F7-5E56-1881E2AAFF56}"/>
                </a:ext>
              </a:extLst>
            </p:cNvPr>
            <p:cNvSpPr/>
            <p:nvPr/>
          </p:nvSpPr>
          <p:spPr>
            <a:xfrm>
              <a:off x="8734009" y="1990744"/>
              <a:ext cx="32882" cy="439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1F475B5-D987-4458-FED3-4277BB00B8C0}"/>
                </a:ext>
              </a:extLst>
            </p:cNvPr>
            <p:cNvSpPr/>
            <p:nvPr/>
          </p:nvSpPr>
          <p:spPr>
            <a:xfrm>
              <a:off x="8774562" y="1990744"/>
              <a:ext cx="32882" cy="453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57798D1B-8757-3186-A967-01AE47076D07}"/>
                </a:ext>
              </a:extLst>
            </p:cNvPr>
            <p:cNvSpPr/>
            <p:nvPr/>
          </p:nvSpPr>
          <p:spPr>
            <a:xfrm>
              <a:off x="8815115" y="1990744"/>
              <a:ext cx="32882" cy="453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18AB0A9A-4EBB-4B2D-8DD3-78A0DCE6413A}"/>
                </a:ext>
              </a:extLst>
            </p:cNvPr>
            <p:cNvSpPr/>
            <p:nvPr/>
          </p:nvSpPr>
          <p:spPr>
            <a:xfrm>
              <a:off x="8855668" y="1990744"/>
              <a:ext cx="32882" cy="46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7F8AC0CF-470F-1DFD-A2AA-BB208DCFF04A}"/>
                </a:ext>
              </a:extLst>
            </p:cNvPr>
            <p:cNvSpPr/>
            <p:nvPr/>
          </p:nvSpPr>
          <p:spPr>
            <a:xfrm>
              <a:off x="8896221" y="1990744"/>
              <a:ext cx="32882" cy="46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E4CA35A0-AEE0-595D-D67E-D6506B0A1A63}"/>
                </a:ext>
              </a:extLst>
            </p:cNvPr>
            <p:cNvSpPr/>
            <p:nvPr/>
          </p:nvSpPr>
          <p:spPr>
            <a:xfrm>
              <a:off x="8936774" y="1990744"/>
              <a:ext cx="32882" cy="46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6A28C907-2EE4-050D-B559-F60D06F9A7AA}"/>
                </a:ext>
              </a:extLst>
            </p:cNvPr>
            <p:cNvSpPr/>
            <p:nvPr/>
          </p:nvSpPr>
          <p:spPr>
            <a:xfrm>
              <a:off x="8977327" y="1990744"/>
              <a:ext cx="32882" cy="48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3FDFD5E1-E97F-0CBF-5961-41B2D90043F2}"/>
                </a:ext>
              </a:extLst>
            </p:cNvPr>
            <p:cNvSpPr/>
            <p:nvPr/>
          </p:nvSpPr>
          <p:spPr>
            <a:xfrm>
              <a:off x="9017880" y="1990744"/>
              <a:ext cx="32882" cy="493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E51353AD-86D5-383B-E56E-379D30472342}"/>
                </a:ext>
              </a:extLst>
            </p:cNvPr>
            <p:cNvSpPr/>
            <p:nvPr/>
          </p:nvSpPr>
          <p:spPr>
            <a:xfrm>
              <a:off x="9058433" y="1990744"/>
              <a:ext cx="32882" cy="50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E3CC4149-8AE2-1144-03C5-A4D7B5D4AEC5}"/>
                </a:ext>
              </a:extLst>
            </p:cNvPr>
            <p:cNvSpPr/>
            <p:nvPr/>
          </p:nvSpPr>
          <p:spPr>
            <a:xfrm>
              <a:off x="9098986" y="1990744"/>
              <a:ext cx="32882" cy="529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AA1EE9FC-3383-4DC9-6283-F7CF1E320B05}"/>
                </a:ext>
              </a:extLst>
            </p:cNvPr>
            <p:cNvSpPr/>
            <p:nvPr/>
          </p:nvSpPr>
          <p:spPr>
            <a:xfrm>
              <a:off x="9139539" y="1990744"/>
              <a:ext cx="32882" cy="54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47BF993F-3553-D3CD-B7F1-4E9DE3CFBD0D}"/>
                </a:ext>
              </a:extLst>
            </p:cNvPr>
            <p:cNvSpPr/>
            <p:nvPr/>
          </p:nvSpPr>
          <p:spPr>
            <a:xfrm>
              <a:off x="9180092" y="1990744"/>
              <a:ext cx="32882" cy="54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A27E75E2-A3C1-64E3-A1D3-7A8B74C29B4B}"/>
                </a:ext>
              </a:extLst>
            </p:cNvPr>
            <p:cNvSpPr/>
            <p:nvPr/>
          </p:nvSpPr>
          <p:spPr>
            <a:xfrm>
              <a:off x="9220645" y="1990744"/>
              <a:ext cx="32882" cy="543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E03E025D-31D8-5F40-7ACD-5AA22D6E99F8}"/>
                </a:ext>
              </a:extLst>
            </p:cNvPr>
            <p:cNvSpPr/>
            <p:nvPr/>
          </p:nvSpPr>
          <p:spPr>
            <a:xfrm>
              <a:off x="9261198" y="1990744"/>
              <a:ext cx="32882" cy="550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D607357B-C49E-7812-8DEB-D99D0E68C049}"/>
                </a:ext>
              </a:extLst>
            </p:cNvPr>
            <p:cNvSpPr/>
            <p:nvPr/>
          </p:nvSpPr>
          <p:spPr>
            <a:xfrm>
              <a:off x="9301751" y="1990744"/>
              <a:ext cx="32882" cy="61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35AB7CC6-116D-82BA-FC85-4B1D5187FC40}"/>
                </a:ext>
              </a:extLst>
            </p:cNvPr>
            <p:cNvSpPr/>
            <p:nvPr/>
          </p:nvSpPr>
          <p:spPr>
            <a:xfrm>
              <a:off x="9342304" y="1990744"/>
              <a:ext cx="32882" cy="619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F34452B3-FBCB-1D2B-F690-102371C57FA0}"/>
                </a:ext>
              </a:extLst>
            </p:cNvPr>
            <p:cNvSpPr/>
            <p:nvPr/>
          </p:nvSpPr>
          <p:spPr>
            <a:xfrm>
              <a:off x="9382857" y="1990744"/>
              <a:ext cx="32882" cy="6264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5B455A59-71EA-2A3F-834B-E465DBEA87BB}"/>
                </a:ext>
              </a:extLst>
            </p:cNvPr>
            <p:cNvSpPr/>
            <p:nvPr/>
          </p:nvSpPr>
          <p:spPr>
            <a:xfrm>
              <a:off x="9423410" y="1990744"/>
              <a:ext cx="32882" cy="633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D42A15A2-341A-E063-CA62-0A750FA7F6E8}"/>
                </a:ext>
              </a:extLst>
            </p:cNvPr>
            <p:cNvSpPr/>
            <p:nvPr/>
          </p:nvSpPr>
          <p:spPr>
            <a:xfrm>
              <a:off x="9463963" y="1990744"/>
              <a:ext cx="32882" cy="640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73E52E4A-0972-6922-F2CB-9605131B4152}"/>
                </a:ext>
              </a:extLst>
            </p:cNvPr>
            <p:cNvSpPr/>
            <p:nvPr/>
          </p:nvSpPr>
          <p:spPr>
            <a:xfrm>
              <a:off x="9504516" y="1990744"/>
              <a:ext cx="32882" cy="64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6287813D-47B9-15E7-6D8A-662645D0B1E3}"/>
                </a:ext>
              </a:extLst>
            </p:cNvPr>
            <p:cNvSpPr/>
            <p:nvPr/>
          </p:nvSpPr>
          <p:spPr>
            <a:xfrm>
              <a:off x="9545069" y="1990744"/>
              <a:ext cx="32882" cy="658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75DECA63-A781-1797-632F-EA866DF2F57C}"/>
                </a:ext>
              </a:extLst>
            </p:cNvPr>
            <p:cNvSpPr/>
            <p:nvPr/>
          </p:nvSpPr>
          <p:spPr>
            <a:xfrm>
              <a:off x="9585622" y="1990744"/>
              <a:ext cx="32882" cy="68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DFEBCC99-BD37-AFB8-0C0E-54D01FCCED23}"/>
                </a:ext>
              </a:extLst>
            </p:cNvPr>
            <p:cNvSpPr/>
            <p:nvPr/>
          </p:nvSpPr>
          <p:spPr>
            <a:xfrm>
              <a:off x="9626175" y="1990744"/>
              <a:ext cx="32882" cy="694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61343409-F5F0-8196-FB88-17F260503651}"/>
                </a:ext>
              </a:extLst>
            </p:cNvPr>
            <p:cNvSpPr/>
            <p:nvPr/>
          </p:nvSpPr>
          <p:spPr>
            <a:xfrm>
              <a:off x="9666728" y="1990744"/>
              <a:ext cx="32882" cy="72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F2FA8E3C-29DD-B3D6-C98F-486DC8910FA9}"/>
                </a:ext>
              </a:extLst>
            </p:cNvPr>
            <p:cNvSpPr/>
            <p:nvPr/>
          </p:nvSpPr>
          <p:spPr>
            <a:xfrm>
              <a:off x="9707281" y="1990744"/>
              <a:ext cx="32882" cy="72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632CB043-AEA9-48E0-76A5-1719C6B28141}"/>
                </a:ext>
              </a:extLst>
            </p:cNvPr>
            <p:cNvSpPr/>
            <p:nvPr/>
          </p:nvSpPr>
          <p:spPr>
            <a:xfrm>
              <a:off x="9747834" y="1990744"/>
              <a:ext cx="32882" cy="72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A898A617-ADCE-775C-336B-4E978CFD4346}"/>
                </a:ext>
              </a:extLst>
            </p:cNvPr>
            <p:cNvSpPr/>
            <p:nvPr/>
          </p:nvSpPr>
          <p:spPr>
            <a:xfrm>
              <a:off x="9788387" y="1990744"/>
              <a:ext cx="32882" cy="73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50423B8E-CFB8-77BD-95B3-E3A809E5A7A3}"/>
                </a:ext>
              </a:extLst>
            </p:cNvPr>
            <p:cNvSpPr/>
            <p:nvPr/>
          </p:nvSpPr>
          <p:spPr>
            <a:xfrm>
              <a:off x="9828940" y="1990744"/>
              <a:ext cx="32882" cy="741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FA16B639-C24E-1F42-2DE1-2742D1C0AB6D}"/>
                </a:ext>
              </a:extLst>
            </p:cNvPr>
            <p:cNvSpPr/>
            <p:nvPr/>
          </p:nvSpPr>
          <p:spPr>
            <a:xfrm>
              <a:off x="9869493" y="1990744"/>
              <a:ext cx="32882" cy="75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A1AB416F-5F36-62E0-241D-F2C070FA0FFE}"/>
                </a:ext>
              </a:extLst>
            </p:cNvPr>
            <p:cNvSpPr/>
            <p:nvPr/>
          </p:nvSpPr>
          <p:spPr>
            <a:xfrm>
              <a:off x="9910046" y="1990744"/>
              <a:ext cx="32882" cy="75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2B396D23-D931-4D0F-2FA5-2747B23A1A4D}"/>
                </a:ext>
              </a:extLst>
            </p:cNvPr>
            <p:cNvSpPr/>
            <p:nvPr/>
          </p:nvSpPr>
          <p:spPr>
            <a:xfrm>
              <a:off x="9950599" y="1990744"/>
              <a:ext cx="32882" cy="77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2AF5DE68-BD46-DF87-9AFE-4C688AFD095F}"/>
                </a:ext>
              </a:extLst>
            </p:cNvPr>
            <p:cNvSpPr/>
            <p:nvPr/>
          </p:nvSpPr>
          <p:spPr>
            <a:xfrm>
              <a:off x="9991152" y="1990744"/>
              <a:ext cx="32882" cy="79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BA7A3148-C3E5-2310-78C2-8CBB22B5A9B3}"/>
                </a:ext>
              </a:extLst>
            </p:cNvPr>
            <p:cNvSpPr/>
            <p:nvPr/>
          </p:nvSpPr>
          <p:spPr>
            <a:xfrm>
              <a:off x="10031705" y="1990744"/>
              <a:ext cx="32882" cy="799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6D3F716B-9F9A-F766-81F7-EDCD584CCBB2}"/>
                </a:ext>
              </a:extLst>
            </p:cNvPr>
            <p:cNvSpPr/>
            <p:nvPr/>
          </p:nvSpPr>
          <p:spPr>
            <a:xfrm>
              <a:off x="10072258" y="1990744"/>
              <a:ext cx="32882" cy="853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EAA2A9A0-3F64-BB4A-B3F1-7DAED84AA552}"/>
                </a:ext>
              </a:extLst>
            </p:cNvPr>
            <p:cNvSpPr/>
            <p:nvPr/>
          </p:nvSpPr>
          <p:spPr>
            <a:xfrm>
              <a:off x="10112811" y="1990744"/>
              <a:ext cx="32882" cy="86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39592299-D963-ED1F-49CB-C48490D92040}"/>
                </a:ext>
              </a:extLst>
            </p:cNvPr>
            <p:cNvSpPr/>
            <p:nvPr/>
          </p:nvSpPr>
          <p:spPr>
            <a:xfrm>
              <a:off x="10153364" y="1990744"/>
              <a:ext cx="32882" cy="86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FF6CA075-C14F-717E-34F6-19140DCA12E3}"/>
                </a:ext>
              </a:extLst>
            </p:cNvPr>
            <p:cNvSpPr/>
            <p:nvPr/>
          </p:nvSpPr>
          <p:spPr>
            <a:xfrm>
              <a:off x="10193917" y="1990744"/>
              <a:ext cx="32882" cy="86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49A4D9E9-9AB4-B9A2-EC31-C78DA1376DE9}"/>
                </a:ext>
              </a:extLst>
            </p:cNvPr>
            <p:cNvSpPr/>
            <p:nvPr/>
          </p:nvSpPr>
          <p:spPr>
            <a:xfrm>
              <a:off x="10234470" y="1990744"/>
              <a:ext cx="32882" cy="88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4978D297-1962-3684-D1AB-46AAC06AA36C}"/>
                </a:ext>
              </a:extLst>
            </p:cNvPr>
            <p:cNvSpPr/>
            <p:nvPr/>
          </p:nvSpPr>
          <p:spPr>
            <a:xfrm>
              <a:off x="10275023" y="1990744"/>
              <a:ext cx="32882" cy="892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4EC699C2-4209-4BA6-8B27-6F6D51A6DD39}"/>
                </a:ext>
              </a:extLst>
            </p:cNvPr>
            <p:cNvSpPr/>
            <p:nvPr/>
          </p:nvSpPr>
          <p:spPr>
            <a:xfrm>
              <a:off x="10315576" y="1990744"/>
              <a:ext cx="32882" cy="90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42E09A98-422E-3749-715C-8C8D6FF92448}"/>
                </a:ext>
              </a:extLst>
            </p:cNvPr>
            <p:cNvSpPr/>
            <p:nvPr/>
          </p:nvSpPr>
          <p:spPr>
            <a:xfrm>
              <a:off x="10356129" y="1990744"/>
              <a:ext cx="32882" cy="943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F64ABBA9-1E6A-5CD7-4010-E2CCAF4E3D54}"/>
                </a:ext>
              </a:extLst>
            </p:cNvPr>
            <p:cNvSpPr/>
            <p:nvPr/>
          </p:nvSpPr>
          <p:spPr>
            <a:xfrm>
              <a:off x="10396682" y="1990744"/>
              <a:ext cx="32882" cy="95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2995B54E-E7EB-28F2-2BDF-4DF982B29DE8}"/>
                </a:ext>
              </a:extLst>
            </p:cNvPr>
            <p:cNvSpPr/>
            <p:nvPr/>
          </p:nvSpPr>
          <p:spPr>
            <a:xfrm>
              <a:off x="10437235" y="1990744"/>
              <a:ext cx="32882" cy="95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D6EAEA12-55DF-E132-D336-C86DF0E75C9C}"/>
                </a:ext>
              </a:extLst>
            </p:cNvPr>
            <p:cNvSpPr/>
            <p:nvPr/>
          </p:nvSpPr>
          <p:spPr>
            <a:xfrm>
              <a:off x="10477788" y="1990744"/>
              <a:ext cx="32882" cy="95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6402B69F-E8C3-164E-50AA-84C2BEFE2197}"/>
                </a:ext>
              </a:extLst>
            </p:cNvPr>
            <p:cNvSpPr/>
            <p:nvPr/>
          </p:nvSpPr>
          <p:spPr>
            <a:xfrm>
              <a:off x="10518341" y="1990744"/>
              <a:ext cx="32882" cy="97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14CE7E4C-E54E-EFE0-E85E-EF48ECB5900A}"/>
                </a:ext>
              </a:extLst>
            </p:cNvPr>
            <p:cNvSpPr/>
            <p:nvPr/>
          </p:nvSpPr>
          <p:spPr>
            <a:xfrm>
              <a:off x="10558894" y="1990744"/>
              <a:ext cx="32882" cy="9864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8520264A-BF6A-4AC8-DC80-A934E7B653E2}"/>
                </a:ext>
              </a:extLst>
            </p:cNvPr>
            <p:cNvSpPr/>
            <p:nvPr/>
          </p:nvSpPr>
          <p:spPr>
            <a:xfrm>
              <a:off x="10599447" y="1990744"/>
              <a:ext cx="32882" cy="9936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F66CC1BF-E21A-F7F9-06D1-155661404215}"/>
                </a:ext>
              </a:extLst>
            </p:cNvPr>
            <p:cNvSpPr/>
            <p:nvPr/>
          </p:nvSpPr>
          <p:spPr>
            <a:xfrm>
              <a:off x="10640000" y="1990744"/>
              <a:ext cx="32882" cy="100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1456F37F-E904-1A77-7C2D-D22327D288DB}"/>
                </a:ext>
              </a:extLst>
            </p:cNvPr>
            <p:cNvSpPr/>
            <p:nvPr/>
          </p:nvSpPr>
          <p:spPr>
            <a:xfrm>
              <a:off x="10680553" y="1990744"/>
              <a:ext cx="32882" cy="100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21A51457-43ED-8ED5-26E6-899CC31A3E8B}"/>
                </a:ext>
              </a:extLst>
            </p:cNvPr>
            <p:cNvSpPr/>
            <p:nvPr/>
          </p:nvSpPr>
          <p:spPr>
            <a:xfrm>
              <a:off x="10721106" y="1990744"/>
              <a:ext cx="32882" cy="100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63B4D841-6EC0-5317-8866-D17520EE3E62}"/>
                </a:ext>
              </a:extLst>
            </p:cNvPr>
            <p:cNvSpPr/>
            <p:nvPr/>
          </p:nvSpPr>
          <p:spPr>
            <a:xfrm>
              <a:off x="10761659" y="1990744"/>
              <a:ext cx="32882" cy="1015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1EB820FF-8D9C-6F1B-3D68-57222543BC1A}"/>
                </a:ext>
              </a:extLst>
            </p:cNvPr>
            <p:cNvSpPr/>
            <p:nvPr/>
          </p:nvSpPr>
          <p:spPr>
            <a:xfrm>
              <a:off x="10802212" y="1990744"/>
              <a:ext cx="32882" cy="104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0" name="Rectangle 129">
              <a:extLst>
                <a:ext uri="{FF2B5EF4-FFF2-40B4-BE49-F238E27FC236}">
                  <a16:creationId xmlns:a16="http://schemas.microsoft.com/office/drawing/2014/main" id="{7DB578DB-48A7-CC66-4779-83F6E59FE17E}"/>
                </a:ext>
              </a:extLst>
            </p:cNvPr>
            <p:cNvSpPr/>
            <p:nvPr/>
          </p:nvSpPr>
          <p:spPr>
            <a:xfrm>
              <a:off x="10842765" y="1990744"/>
              <a:ext cx="32882" cy="1051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EE2B096D-9890-2559-A319-F159DE0FE03B}"/>
                </a:ext>
              </a:extLst>
            </p:cNvPr>
            <p:cNvSpPr/>
            <p:nvPr/>
          </p:nvSpPr>
          <p:spPr>
            <a:xfrm>
              <a:off x="10883318" y="1990744"/>
              <a:ext cx="32882" cy="108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F8C54789-6657-4E01-22A6-DB9D7B5E2F05}"/>
                </a:ext>
              </a:extLst>
            </p:cNvPr>
            <p:cNvSpPr/>
            <p:nvPr/>
          </p:nvSpPr>
          <p:spPr>
            <a:xfrm>
              <a:off x="10923871" y="1990744"/>
              <a:ext cx="32882" cy="11952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334C9A8D-FEAC-D413-BA18-5E82528B5285}"/>
                </a:ext>
              </a:extLst>
            </p:cNvPr>
            <p:cNvSpPr/>
            <p:nvPr/>
          </p:nvSpPr>
          <p:spPr>
            <a:xfrm>
              <a:off x="10964424" y="1990744"/>
              <a:ext cx="32882" cy="1296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A578FD4A-13BE-BB91-5906-3C6DDBD242AD}"/>
                </a:ext>
              </a:extLst>
            </p:cNvPr>
            <p:cNvSpPr/>
            <p:nvPr/>
          </p:nvSpPr>
          <p:spPr>
            <a:xfrm>
              <a:off x="11004977" y="1990744"/>
              <a:ext cx="32882" cy="13428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12341089-AB37-5F91-5301-5F64FAF22DFA}"/>
                </a:ext>
              </a:extLst>
            </p:cNvPr>
            <p:cNvSpPr/>
            <p:nvPr/>
          </p:nvSpPr>
          <p:spPr>
            <a:xfrm>
              <a:off x="11045530" y="1990744"/>
              <a:ext cx="32882" cy="135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F2E5BD4E-9096-A6B0-7FB4-A9A09B56A3EA}"/>
                </a:ext>
              </a:extLst>
            </p:cNvPr>
            <p:cNvSpPr/>
            <p:nvPr/>
          </p:nvSpPr>
          <p:spPr>
            <a:xfrm>
              <a:off x="11086083" y="1990744"/>
              <a:ext cx="32882" cy="1368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736AD6B1-E663-D03B-4919-56A1AD54552E}"/>
                </a:ext>
              </a:extLst>
            </p:cNvPr>
            <p:cNvSpPr/>
            <p:nvPr/>
          </p:nvSpPr>
          <p:spPr>
            <a:xfrm>
              <a:off x="11126636" y="1990744"/>
              <a:ext cx="32882" cy="1404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5264458F-F8AB-AC73-3608-9FBE13990846}"/>
                </a:ext>
              </a:extLst>
            </p:cNvPr>
            <p:cNvSpPr/>
            <p:nvPr/>
          </p:nvSpPr>
          <p:spPr>
            <a:xfrm>
              <a:off x="11167189" y="1990744"/>
              <a:ext cx="32882" cy="144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F270A233-A504-FE21-89BB-3923755CA5C8}"/>
                </a:ext>
              </a:extLst>
            </p:cNvPr>
            <p:cNvSpPr/>
            <p:nvPr/>
          </p:nvSpPr>
          <p:spPr>
            <a:xfrm>
              <a:off x="11207742" y="1990744"/>
              <a:ext cx="32882" cy="1440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0" name="Rectangle 139">
              <a:extLst>
                <a:ext uri="{FF2B5EF4-FFF2-40B4-BE49-F238E27FC236}">
                  <a16:creationId xmlns:a16="http://schemas.microsoft.com/office/drawing/2014/main" id="{372C5530-67FC-2F2A-AC2F-7AE53BD8FB13}"/>
                </a:ext>
              </a:extLst>
            </p:cNvPr>
            <p:cNvSpPr/>
            <p:nvPr/>
          </p:nvSpPr>
          <p:spPr>
            <a:xfrm>
              <a:off x="11248291" y="1990744"/>
              <a:ext cx="32882" cy="1692000"/>
            </a:xfrm>
            <a:prstGeom prst="rect">
              <a:avLst/>
            </a:prstGeom>
            <a:grp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63" name="Group 462">
            <a:extLst>
              <a:ext uri="{FF2B5EF4-FFF2-40B4-BE49-F238E27FC236}">
                <a16:creationId xmlns:a16="http://schemas.microsoft.com/office/drawing/2014/main" id="{6A21E88E-8F90-296F-7D8D-B03473DE90EE}"/>
              </a:ext>
            </a:extLst>
          </p:cNvPr>
          <p:cNvGrpSpPr/>
          <p:nvPr/>
        </p:nvGrpSpPr>
        <p:grpSpPr>
          <a:xfrm>
            <a:off x="9937404" y="1799992"/>
            <a:ext cx="1515158" cy="461665"/>
            <a:chOff x="3054278" y="1676358"/>
            <a:chExt cx="1515157" cy="461666"/>
          </a:xfrm>
        </p:grpSpPr>
        <p:sp>
          <p:nvSpPr>
            <p:cNvPr id="464" name="TextBox 463">
              <a:extLst>
                <a:ext uri="{FF2B5EF4-FFF2-40B4-BE49-F238E27FC236}">
                  <a16:creationId xmlns:a16="http://schemas.microsoft.com/office/drawing/2014/main" id="{32924B7C-D731-56FC-E635-EA76A04E2897}"/>
                </a:ext>
              </a:extLst>
            </p:cNvPr>
            <p:cNvSpPr txBox="1"/>
            <p:nvPr/>
          </p:nvSpPr>
          <p:spPr>
            <a:xfrm>
              <a:off x="3054278" y="1676358"/>
              <a:ext cx="1515157" cy="46166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Evaluable patients: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PELA+RUX (n=100)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      PBO+RUX (n=106)</a:t>
              </a:r>
            </a:p>
          </p:txBody>
        </p:sp>
        <p:sp>
          <p:nvSpPr>
            <p:cNvPr id="465" name="Rectangle: Rounded Corners 464">
              <a:extLst>
                <a:ext uri="{FF2B5EF4-FFF2-40B4-BE49-F238E27FC236}">
                  <a16:creationId xmlns:a16="http://schemas.microsoft.com/office/drawing/2014/main" id="{E8DAFFDA-A25C-D7E9-ED5B-692947461A28}"/>
                </a:ext>
              </a:extLst>
            </p:cNvPr>
            <p:cNvSpPr/>
            <p:nvPr/>
          </p:nvSpPr>
          <p:spPr>
            <a:xfrm>
              <a:off x="3160768" y="1979294"/>
              <a:ext cx="90000" cy="90000"/>
            </a:xfrm>
            <a:prstGeom prst="roundRect">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6" name="Rectangle: Rounded Corners 465">
              <a:extLst>
                <a:ext uri="{FF2B5EF4-FFF2-40B4-BE49-F238E27FC236}">
                  <a16:creationId xmlns:a16="http://schemas.microsoft.com/office/drawing/2014/main" id="{8CB7A28E-FFCF-9848-0749-B1C278C48511}"/>
                </a:ext>
              </a:extLst>
            </p:cNvPr>
            <p:cNvSpPr/>
            <p:nvPr/>
          </p:nvSpPr>
          <p:spPr>
            <a:xfrm>
              <a:off x="3160768" y="1849785"/>
              <a:ext cx="90000" cy="90000"/>
            </a:xfrm>
            <a:prstGeom prst="roundRect">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68" name="Rectangle 467">
            <a:extLst>
              <a:ext uri="{FF2B5EF4-FFF2-40B4-BE49-F238E27FC236}">
                <a16:creationId xmlns:a16="http://schemas.microsoft.com/office/drawing/2014/main" id="{E594C6A6-6747-5CD0-5B2E-C09DD7BBD223}"/>
              </a:ext>
            </a:extLst>
          </p:cNvPr>
          <p:cNvSpPr/>
          <p:nvPr/>
        </p:nvSpPr>
        <p:spPr>
          <a:xfrm>
            <a:off x="6999541" y="1776330"/>
            <a:ext cx="4358763" cy="275283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69" name="Straight Connector 468">
            <a:extLst>
              <a:ext uri="{FF2B5EF4-FFF2-40B4-BE49-F238E27FC236}">
                <a16:creationId xmlns:a16="http://schemas.microsoft.com/office/drawing/2014/main" id="{8B0CF462-A5A4-B4D9-7338-3DD494FAA7E1}"/>
              </a:ext>
            </a:extLst>
          </p:cNvPr>
          <p:cNvCxnSpPr/>
          <p:nvPr/>
        </p:nvCxnSpPr>
        <p:spPr>
          <a:xfrm>
            <a:off x="6925723" y="2028635"/>
            <a:ext cx="71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92E67C24-4610-EBE8-12B2-3B8B931565FD}"/>
              </a:ext>
            </a:extLst>
          </p:cNvPr>
          <p:cNvCxnSpPr>
            <a:cxnSpLocks/>
          </p:cNvCxnSpPr>
          <p:nvPr/>
        </p:nvCxnSpPr>
        <p:spPr>
          <a:xfrm>
            <a:off x="6925723" y="2645611"/>
            <a:ext cx="4484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FB8F0825-9512-0CAE-A0F4-9EE42862CD05}"/>
              </a:ext>
            </a:extLst>
          </p:cNvPr>
          <p:cNvCxnSpPr>
            <a:cxnSpLocks/>
          </p:cNvCxnSpPr>
          <p:nvPr/>
        </p:nvCxnSpPr>
        <p:spPr>
          <a:xfrm>
            <a:off x="6929439" y="3264543"/>
            <a:ext cx="70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FE9DBF5-19E5-4828-BB40-715EC18112C2}"/>
              </a:ext>
            </a:extLst>
          </p:cNvPr>
          <p:cNvCxnSpPr/>
          <p:nvPr/>
        </p:nvCxnSpPr>
        <p:spPr>
          <a:xfrm>
            <a:off x="6925723" y="3884688"/>
            <a:ext cx="71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661CCCB6-1884-1550-1F0B-4DFD9F0BAFDD}"/>
              </a:ext>
            </a:extLst>
          </p:cNvPr>
          <p:cNvSpPr/>
          <p:nvPr/>
        </p:nvSpPr>
        <p:spPr>
          <a:xfrm>
            <a:off x="6571177" y="1954455"/>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20</a:t>
            </a:r>
          </a:p>
        </p:txBody>
      </p:sp>
      <p:sp>
        <p:nvSpPr>
          <p:cNvPr id="474" name="Rectangle 473">
            <a:extLst>
              <a:ext uri="{FF2B5EF4-FFF2-40B4-BE49-F238E27FC236}">
                <a16:creationId xmlns:a16="http://schemas.microsoft.com/office/drawing/2014/main" id="{A5994910-5B4B-9D98-7888-39E679A22753}"/>
              </a:ext>
            </a:extLst>
          </p:cNvPr>
          <p:cNvSpPr/>
          <p:nvPr/>
        </p:nvSpPr>
        <p:spPr>
          <a:xfrm>
            <a:off x="6571177" y="2571113"/>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0</a:t>
            </a:r>
          </a:p>
        </p:txBody>
      </p:sp>
      <p:sp>
        <p:nvSpPr>
          <p:cNvPr id="475" name="Rectangle 474">
            <a:extLst>
              <a:ext uri="{FF2B5EF4-FFF2-40B4-BE49-F238E27FC236}">
                <a16:creationId xmlns:a16="http://schemas.microsoft.com/office/drawing/2014/main" id="{D9CF7C10-E98C-7037-0285-BB6D784DC17E}"/>
              </a:ext>
            </a:extLst>
          </p:cNvPr>
          <p:cNvSpPr/>
          <p:nvPr/>
        </p:nvSpPr>
        <p:spPr>
          <a:xfrm>
            <a:off x="6571177" y="3178710"/>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mn-cs"/>
              </a:rPr>
              <a:t>– </a:t>
            </a: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20</a:t>
            </a:r>
          </a:p>
        </p:txBody>
      </p:sp>
      <p:sp>
        <p:nvSpPr>
          <p:cNvPr id="476" name="Rectangle 475">
            <a:extLst>
              <a:ext uri="{FF2B5EF4-FFF2-40B4-BE49-F238E27FC236}">
                <a16:creationId xmlns:a16="http://schemas.microsoft.com/office/drawing/2014/main" id="{5C45C432-21CD-7043-4B68-74DC334EB3BA}"/>
              </a:ext>
            </a:extLst>
          </p:cNvPr>
          <p:cNvSpPr/>
          <p:nvPr/>
        </p:nvSpPr>
        <p:spPr>
          <a:xfrm>
            <a:off x="6571177" y="3806070"/>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mn-cs"/>
              </a:rPr>
              <a:t>– </a:t>
            </a: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40</a:t>
            </a:r>
          </a:p>
        </p:txBody>
      </p:sp>
      <p:sp>
        <p:nvSpPr>
          <p:cNvPr id="477" name="Rectangle 476">
            <a:extLst>
              <a:ext uri="{FF2B5EF4-FFF2-40B4-BE49-F238E27FC236}">
                <a16:creationId xmlns:a16="http://schemas.microsoft.com/office/drawing/2014/main" id="{E672D601-B037-A55E-3C77-E4BBCCDCF8C9}"/>
              </a:ext>
            </a:extLst>
          </p:cNvPr>
          <p:cNvSpPr/>
          <p:nvPr/>
        </p:nvSpPr>
        <p:spPr>
          <a:xfrm>
            <a:off x="11472039" y="2572399"/>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0</a:t>
            </a:r>
          </a:p>
        </p:txBody>
      </p:sp>
      <p:sp>
        <p:nvSpPr>
          <p:cNvPr id="478" name="Rectangle 477">
            <a:extLst>
              <a:ext uri="{FF2B5EF4-FFF2-40B4-BE49-F238E27FC236}">
                <a16:creationId xmlns:a16="http://schemas.microsoft.com/office/drawing/2014/main" id="{01375E7B-FA0C-E378-9878-CD8866753749}"/>
              </a:ext>
            </a:extLst>
          </p:cNvPr>
          <p:cNvSpPr/>
          <p:nvPr/>
        </p:nvSpPr>
        <p:spPr>
          <a:xfrm rot="16200000">
            <a:off x="5366385" y="3151836"/>
            <a:ext cx="2014575" cy="1304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Absolute change from baseline</a:t>
            </a:r>
          </a:p>
        </p:txBody>
      </p:sp>
      <p:cxnSp>
        <p:nvCxnSpPr>
          <p:cNvPr id="479" name="Straight Connector 478">
            <a:extLst>
              <a:ext uri="{FF2B5EF4-FFF2-40B4-BE49-F238E27FC236}">
                <a16:creationId xmlns:a16="http://schemas.microsoft.com/office/drawing/2014/main" id="{66F0FBA0-8A0E-300F-6628-DD50FAD0BCA4}"/>
              </a:ext>
            </a:extLst>
          </p:cNvPr>
          <p:cNvCxnSpPr/>
          <p:nvPr/>
        </p:nvCxnSpPr>
        <p:spPr>
          <a:xfrm>
            <a:off x="6925723" y="4501107"/>
            <a:ext cx="71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0D8E1C68-ED79-8094-66C2-9010290BA7A4}"/>
              </a:ext>
            </a:extLst>
          </p:cNvPr>
          <p:cNvSpPr/>
          <p:nvPr/>
        </p:nvSpPr>
        <p:spPr>
          <a:xfrm>
            <a:off x="6571177" y="4422489"/>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mn-cs"/>
              </a:rPr>
              <a:t>– </a:t>
            </a:r>
            <a:r>
              <a:rPr kumimoji="0" lang="en-US" sz="10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60</a:t>
            </a:r>
          </a:p>
        </p:txBody>
      </p:sp>
      <p:sp>
        <p:nvSpPr>
          <p:cNvPr id="497" name="Rectangle 496">
            <a:extLst>
              <a:ext uri="{FF2B5EF4-FFF2-40B4-BE49-F238E27FC236}">
                <a16:creationId xmlns:a16="http://schemas.microsoft.com/office/drawing/2014/main" id="{E7C03C80-D1EB-55E4-92A6-A717B438B5E0}"/>
              </a:ext>
            </a:extLst>
          </p:cNvPr>
          <p:cNvSpPr/>
          <p:nvPr/>
        </p:nvSpPr>
        <p:spPr>
          <a:xfrm rot="10800000">
            <a:off x="7406803" y="2547067"/>
            <a:ext cx="30439" cy="93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31E9DC74-E33B-05B0-6543-E1CA2A00DE24}"/>
              </a:ext>
            </a:extLst>
          </p:cNvPr>
          <p:cNvSpPr/>
          <p:nvPr/>
        </p:nvSpPr>
        <p:spPr>
          <a:xfrm rot="10800000">
            <a:off x="7446591" y="2550667"/>
            <a:ext cx="30439" cy="9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50519810-28B3-FD79-745C-63FBCFFFB460}"/>
              </a:ext>
            </a:extLst>
          </p:cNvPr>
          <p:cNvSpPr/>
          <p:nvPr/>
        </p:nvSpPr>
        <p:spPr>
          <a:xfrm rot="10800000">
            <a:off x="7486378" y="2557867"/>
            <a:ext cx="30439" cy="82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D0F7F25C-8EDB-32C8-356D-21A4695A9F19}"/>
              </a:ext>
            </a:extLst>
          </p:cNvPr>
          <p:cNvSpPr/>
          <p:nvPr/>
        </p:nvSpPr>
        <p:spPr>
          <a:xfrm rot="10800000">
            <a:off x="7526167" y="2568667"/>
            <a:ext cx="30439" cy="7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1" name="Rectangle 500">
            <a:extLst>
              <a:ext uri="{FF2B5EF4-FFF2-40B4-BE49-F238E27FC236}">
                <a16:creationId xmlns:a16="http://schemas.microsoft.com/office/drawing/2014/main" id="{15A0DE4F-92BD-A217-51B8-7B7009A8D8BF}"/>
              </a:ext>
            </a:extLst>
          </p:cNvPr>
          <p:cNvSpPr/>
          <p:nvPr/>
        </p:nvSpPr>
        <p:spPr>
          <a:xfrm rot="10800000">
            <a:off x="7565957" y="2604667"/>
            <a:ext cx="30439" cy="3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2" name="Rectangle 501">
            <a:extLst>
              <a:ext uri="{FF2B5EF4-FFF2-40B4-BE49-F238E27FC236}">
                <a16:creationId xmlns:a16="http://schemas.microsoft.com/office/drawing/2014/main" id="{6B5E8B0D-DE25-4CDA-5AA9-7CFB2F90564F}"/>
              </a:ext>
            </a:extLst>
          </p:cNvPr>
          <p:cNvSpPr/>
          <p:nvPr/>
        </p:nvSpPr>
        <p:spPr>
          <a:xfrm>
            <a:off x="7645533" y="2646373"/>
            <a:ext cx="30439" cy="3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3" name="Rectangle 502">
            <a:extLst>
              <a:ext uri="{FF2B5EF4-FFF2-40B4-BE49-F238E27FC236}">
                <a16:creationId xmlns:a16="http://schemas.microsoft.com/office/drawing/2014/main" id="{78886416-E054-7963-1954-0A82D7C45FFA}"/>
              </a:ext>
            </a:extLst>
          </p:cNvPr>
          <p:cNvSpPr/>
          <p:nvPr/>
        </p:nvSpPr>
        <p:spPr>
          <a:xfrm>
            <a:off x="7685322" y="2646373"/>
            <a:ext cx="30439" cy="43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4" name="Rectangle 503">
            <a:extLst>
              <a:ext uri="{FF2B5EF4-FFF2-40B4-BE49-F238E27FC236}">
                <a16:creationId xmlns:a16="http://schemas.microsoft.com/office/drawing/2014/main" id="{FC184C58-CC30-D5F2-5B19-88081FB989F3}"/>
              </a:ext>
            </a:extLst>
          </p:cNvPr>
          <p:cNvSpPr/>
          <p:nvPr/>
        </p:nvSpPr>
        <p:spPr>
          <a:xfrm>
            <a:off x="7725110" y="2646373"/>
            <a:ext cx="30439" cy="46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5" name="Rectangle 504">
            <a:extLst>
              <a:ext uri="{FF2B5EF4-FFF2-40B4-BE49-F238E27FC236}">
                <a16:creationId xmlns:a16="http://schemas.microsoft.com/office/drawing/2014/main" id="{E240224C-B0EF-E29B-8585-7A07AA59637D}"/>
              </a:ext>
            </a:extLst>
          </p:cNvPr>
          <p:cNvSpPr/>
          <p:nvPr/>
        </p:nvSpPr>
        <p:spPr>
          <a:xfrm>
            <a:off x="7764898" y="2646373"/>
            <a:ext cx="30439" cy="61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6" name="Rectangle 505">
            <a:extLst>
              <a:ext uri="{FF2B5EF4-FFF2-40B4-BE49-F238E27FC236}">
                <a16:creationId xmlns:a16="http://schemas.microsoft.com/office/drawing/2014/main" id="{D7DAEBA9-F075-F109-76F6-A2DE33BC54A1}"/>
              </a:ext>
            </a:extLst>
          </p:cNvPr>
          <p:cNvSpPr/>
          <p:nvPr/>
        </p:nvSpPr>
        <p:spPr>
          <a:xfrm>
            <a:off x="7804686" y="2646373"/>
            <a:ext cx="30439" cy="64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7" name="Rectangle 506">
            <a:extLst>
              <a:ext uri="{FF2B5EF4-FFF2-40B4-BE49-F238E27FC236}">
                <a16:creationId xmlns:a16="http://schemas.microsoft.com/office/drawing/2014/main" id="{5B1D54A0-5263-E971-EC55-5019493FDBCE}"/>
              </a:ext>
            </a:extLst>
          </p:cNvPr>
          <p:cNvSpPr/>
          <p:nvPr/>
        </p:nvSpPr>
        <p:spPr>
          <a:xfrm>
            <a:off x="7844474" y="2646373"/>
            <a:ext cx="30439" cy="7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8" name="Rectangle 507">
            <a:extLst>
              <a:ext uri="{FF2B5EF4-FFF2-40B4-BE49-F238E27FC236}">
                <a16:creationId xmlns:a16="http://schemas.microsoft.com/office/drawing/2014/main" id="{DE7CAF0E-B751-C29D-A8DD-C57A70E0FCC8}"/>
              </a:ext>
            </a:extLst>
          </p:cNvPr>
          <p:cNvSpPr/>
          <p:nvPr/>
        </p:nvSpPr>
        <p:spPr>
          <a:xfrm>
            <a:off x="7884262" y="2646373"/>
            <a:ext cx="30439" cy="82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9" name="Rectangle 508">
            <a:extLst>
              <a:ext uri="{FF2B5EF4-FFF2-40B4-BE49-F238E27FC236}">
                <a16:creationId xmlns:a16="http://schemas.microsoft.com/office/drawing/2014/main" id="{6E166999-ED3B-8A59-B800-3F8E230BE6B0}"/>
              </a:ext>
            </a:extLst>
          </p:cNvPr>
          <p:cNvSpPr/>
          <p:nvPr/>
        </p:nvSpPr>
        <p:spPr>
          <a:xfrm>
            <a:off x="7924051" y="2646373"/>
            <a:ext cx="30439" cy="97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0" name="Rectangle 509">
            <a:extLst>
              <a:ext uri="{FF2B5EF4-FFF2-40B4-BE49-F238E27FC236}">
                <a16:creationId xmlns:a16="http://schemas.microsoft.com/office/drawing/2014/main" id="{8260298F-8E3B-FD28-1CB5-7081484AEE92}"/>
              </a:ext>
            </a:extLst>
          </p:cNvPr>
          <p:cNvSpPr/>
          <p:nvPr/>
        </p:nvSpPr>
        <p:spPr>
          <a:xfrm>
            <a:off x="7963839" y="2646373"/>
            <a:ext cx="30439" cy="10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1" name="Rectangle 510">
            <a:extLst>
              <a:ext uri="{FF2B5EF4-FFF2-40B4-BE49-F238E27FC236}">
                <a16:creationId xmlns:a16="http://schemas.microsoft.com/office/drawing/2014/main" id="{A126E2A2-83D7-210E-05BC-6157716EB473}"/>
              </a:ext>
            </a:extLst>
          </p:cNvPr>
          <p:cNvSpPr/>
          <p:nvPr/>
        </p:nvSpPr>
        <p:spPr>
          <a:xfrm>
            <a:off x="8003627" y="2646373"/>
            <a:ext cx="30439" cy="10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2" name="Rectangle 511">
            <a:extLst>
              <a:ext uri="{FF2B5EF4-FFF2-40B4-BE49-F238E27FC236}">
                <a16:creationId xmlns:a16="http://schemas.microsoft.com/office/drawing/2014/main" id="{086904A1-59DB-49A8-75BD-70C4C3C3D197}"/>
              </a:ext>
            </a:extLst>
          </p:cNvPr>
          <p:cNvSpPr/>
          <p:nvPr/>
        </p:nvSpPr>
        <p:spPr>
          <a:xfrm>
            <a:off x="8043417" y="2646373"/>
            <a:ext cx="30439" cy="10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3" name="Rectangle 512">
            <a:extLst>
              <a:ext uri="{FF2B5EF4-FFF2-40B4-BE49-F238E27FC236}">
                <a16:creationId xmlns:a16="http://schemas.microsoft.com/office/drawing/2014/main" id="{55A306E6-4952-DEA1-F6D8-F2865A930A16}"/>
              </a:ext>
            </a:extLst>
          </p:cNvPr>
          <p:cNvSpPr/>
          <p:nvPr/>
        </p:nvSpPr>
        <p:spPr>
          <a:xfrm>
            <a:off x="8083205" y="2646373"/>
            <a:ext cx="30439" cy="1224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4" name="Rectangle 513">
            <a:extLst>
              <a:ext uri="{FF2B5EF4-FFF2-40B4-BE49-F238E27FC236}">
                <a16:creationId xmlns:a16="http://schemas.microsoft.com/office/drawing/2014/main" id="{0157788E-FC02-DBC6-D7C6-F31166117ECB}"/>
              </a:ext>
            </a:extLst>
          </p:cNvPr>
          <p:cNvSpPr/>
          <p:nvPr/>
        </p:nvSpPr>
        <p:spPr>
          <a:xfrm>
            <a:off x="8122993" y="2646373"/>
            <a:ext cx="30439" cy="14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5" name="Rectangle 514">
            <a:extLst>
              <a:ext uri="{FF2B5EF4-FFF2-40B4-BE49-F238E27FC236}">
                <a16:creationId xmlns:a16="http://schemas.microsoft.com/office/drawing/2014/main" id="{963E0788-6460-9A37-294A-73A32002E4F6}"/>
              </a:ext>
            </a:extLst>
          </p:cNvPr>
          <p:cNvSpPr/>
          <p:nvPr/>
        </p:nvSpPr>
        <p:spPr>
          <a:xfrm>
            <a:off x="8162781" y="2646373"/>
            <a:ext cx="30439" cy="14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6" name="Rectangle 515">
            <a:extLst>
              <a:ext uri="{FF2B5EF4-FFF2-40B4-BE49-F238E27FC236}">
                <a16:creationId xmlns:a16="http://schemas.microsoft.com/office/drawing/2014/main" id="{CD6FF718-4E28-6B8B-902F-5A089E21C463}"/>
              </a:ext>
            </a:extLst>
          </p:cNvPr>
          <p:cNvSpPr/>
          <p:nvPr/>
        </p:nvSpPr>
        <p:spPr>
          <a:xfrm>
            <a:off x="8202570" y="2646373"/>
            <a:ext cx="30439" cy="16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7" name="Rectangle 516">
            <a:extLst>
              <a:ext uri="{FF2B5EF4-FFF2-40B4-BE49-F238E27FC236}">
                <a16:creationId xmlns:a16="http://schemas.microsoft.com/office/drawing/2014/main" id="{ACDD0D47-D12F-0004-AB90-EE2EFE81C6DD}"/>
              </a:ext>
            </a:extLst>
          </p:cNvPr>
          <p:cNvSpPr/>
          <p:nvPr/>
        </p:nvSpPr>
        <p:spPr>
          <a:xfrm>
            <a:off x="8242358" y="2646373"/>
            <a:ext cx="30439" cy="18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8" name="Rectangle 517">
            <a:extLst>
              <a:ext uri="{FF2B5EF4-FFF2-40B4-BE49-F238E27FC236}">
                <a16:creationId xmlns:a16="http://schemas.microsoft.com/office/drawing/2014/main" id="{341876D6-2A54-3F69-8BE0-6A8BFBD8541B}"/>
              </a:ext>
            </a:extLst>
          </p:cNvPr>
          <p:cNvSpPr/>
          <p:nvPr/>
        </p:nvSpPr>
        <p:spPr>
          <a:xfrm>
            <a:off x="8282146" y="2646373"/>
            <a:ext cx="30439" cy="18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9" name="Rectangle 518">
            <a:extLst>
              <a:ext uri="{FF2B5EF4-FFF2-40B4-BE49-F238E27FC236}">
                <a16:creationId xmlns:a16="http://schemas.microsoft.com/office/drawing/2014/main" id="{58BCCDBB-FC26-C23B-67A8-C7007A46C324}"/>
              </a:ext>
            </a:extLst>
          </p:cNvPr>
          <p:cNvSpPr/>
          <p:nvPr/>
        </p:nvSpPr>
        <p:spPr>
          <a:xfrm>
            <a:off x="8321934" y="2646373"/>
            <a:ext cx="30439" cy="21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0" name="Rectangle 519">
            <a:extLst>
              <a:ext uri="{FF2B5EF4-FFF2-40B4-BE49-F238E27FC236}">
                <a16:creationId xmlns:a16="http://schemas.microsoft.com/office/drawing/2014/main" id="{FE6D6D49-9F14-A2B9-D641-514CF9858753}"/>
              </a:ext>
            </a:extLst>
          </p:cNvPr>
          <p:cNvSpPr/>
          <p:nvPr/>
        </p:nvSpPr>
        <p:spPr>
          <a:xfrm>
            <a:off x="8361722" y="2646373"/>
            <a:ext cx="30439" cy="21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1" name="Rectangle 520">
            <a:extLst>
              <a:ext uri="{FF2B5EF4-FFF2-40B4-BE49-F238E27FC236}">
                <a16:creationId xmlns:a16="http://schemas.microsoft.com/office/drawing/2014/main" id="{5715BB87-4C66-AB77-0B5B-E5EF9CE81129}"/>
              </a:ext>
            </a:extLst>
          </p:cNvPr>
          <p:cNvSpPr/>
          <p:nvPr/>
        </p:nvSpPr>
        <p:spPr>
          <a:xfrm>
            <a:off x="8401510" y="2646373"/>
            <a:ext cx="30439" cy="23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2" name="Rectangle 521">
            <a:extLst>
              <a:ext uri="{FF2B5EF4-FFF2-40B4-BE49-F238E27FC236}">
                <a16:creationId xmlns:a16="http://schemas.microsoft.com/office/drawing/2014/main" id="{D29E1C8C-A027-9CA3-6745-786D88503C4B}"/>
              </a:ext>
            </a:extLst>
          </p:cNvPr>
          <p:cNvSpPr/>
          <p:nvPr/>
        </p:nvSpPr>
        <p:spPr>
          <a:xfrm>
            <a:off x="8441299" y="2646373"/>
            <a:ext cx="30439" cy="237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3" name="Rectangle 522">
            <a:extLst>
              <a:ext uri="{FF2B5EF4-FFF2-40B4-BE49-F238E27FC236}">
                <a16:creationId xmlns:a16="http://schemas.microsoft.com/office/drawing/2014/main" id="{91D90F41-FEC5-CA6D-B5DA-5C042F16A9A5}"/>
              </a:ext>
            </a:extLst>
          </p:cNvPr>
          <p:cNvSpPr/>
          <p:nvPr/>
        </p:nvSpPr>
        <p:spPr>
          <a:xfrm>
            <a:off x="8481087" y="2646373"/>
            <a:ext cx="30439" cy="23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4" name="Rectangle 523">
            <a:extLst>
              <a:ext uri="{FF2B5EF4-FFF2-40B4-BE49-F238E27FC236}">
                <a16:creationId xmlns:a16="http://schemas.microsoft.com/office/drawing/2014/main" id="{312D6CE9-2AAB-4235-6A6E-8539BAE5F1DC}"/>
              </a:ext>
            </a:extLst>
          </p:cNvPr>
          <p:cNvSpPr/>
          <p:nvPr/>
        </p:nvSpPr>
        <p:spPr>
          <a:xfrm>
            <a:off x="8520875" y="2646373"/>
            <a:ext cx="30439" cy="237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5" name="Rectangle 524">
            <a:extLst>
              <a:ext uri="{FF2B5EF4-FFF2-40B4-BE49-F238E27FC236}">
                <a16:creationId xmlns:a16="http://schemas.microsoft.com/office/drawing/2014/main" id="{8C99256A-CC6F-97CA-3445-E8917FB10474}"/>
              </a:ext>
            </a:extLst>
          </p:cNvPr>
          <p:cNvSpPr/>
          <p:nvPr/>
        </p:nvSpPr>
        <p:spPr>
          <a:xfrm>
            <a:off x="8560665" y="2646373"/>
            <a:ext cx="30439" cy="25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6" name="Rectangle 525">
            <a:extLst>
              <a:ext uri="{FF2B5EF4-FFF2-40B4-BE49-F238E27FC236}">
                <a16:creationId xmlns:a16="http://schemas.microsoft.com/office/drawing/2014/main" id="{3A086FD8-E4D2-B37B-B9C2-3B78038C66F8}"/>
              </a:ext>
            </a:extLst>
          </p:cNvPr>
          <p:cNvSpPr/>
          <p:nvPr/>
        </p:nvSpPr>
        <p:spPr>
          <a:xfrm>
            <a:off x="8600453" y="2646373"/>
            <a:ext cx="30439" cy="27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7" name="Rectangle 526">
            <a:extLst>
              <a:ext uri="{FF2B5EF4-FFF2-40B4-BE49-F238E27FC236}">
                <a16:creationId xmlns:a16="http://schemas.microsoft.com/office/drawing/2014/main" id="{177BC63A-1F36-A629-A478-D8DBB52BA868}"/>
              </a:ext>
            </a:extLst>
          </p:cNvPr>
          <p:cNvSpPr/>
          <p:nvPr/>
        </p:nvSpPr>
        <p:spPr>
          <a:xfrm>
            <a:off x="8640241" y="2646373"/>
            <a:ext cx="30439" cy="280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8" name="Rectangle 527">
            <a:extLst>
              <a:ext uri="{FF2B5EF4-FFF2-40B4-BE49-F238E27FC236}">
                <a16:creationId xmlns:a16="http://schemas.microsoft.com/office/drawing/2014/main" id="{8C2D2D42-EED5-F5B0-EB7F-AC36C4E00F6F}"/>
              </a:ext>
            </a:extLst>
          </p:cNvPr>
          <p:cNvSpPr/>
          <p:nvPr/>
        </p:nvSpPr>
        <p:spPr>
          <a:xfrm>
            <a:off x="8680030" y="2646373"/>
            <a:ext cx="30439" cy="28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9" name="Rectangle 528">
            <a:extLst>
              <a:ext uri="{FF2B5EF4-FFF2-40B4-BE49-F238E27FC236}">
                <a16:creationId xmlns:a16="http://schemas.microsoft.com/office/drawing/2014/main" id="{857465C5-9510-16F1-C233-194E646B423B}"/>
              </a:ext>
            </a:extLst>
          </p:cNvPr>
          <p:cNvSpPr/>
          <p:nvPr/>
        </p:nvSpPr>
        <p:spPr>
          <a:xfrm>
            <a:off x="8719818" y="2646373"/>
            <a:ext cx="30439" cy="32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0" name="Rectangle 529">
            <a:extLst>
              <a:ext uri="{FF2B5EF4-FFF2-40B4-BE49-F238E27FC236}">
                <a16:creationId xmlns:a16="http://schemas.microsoft.com/office/drawing/2014/main" id="{1765CB3A-DB7A-8554-10BD-FD8D2EA594EA}"/>
              </a:ext>
            </a:extLst>
          </p:cNvPr>
          <p:cNvSpPr/>
          <p:nvPr/>
        </p:nvSpPr>
        <p:spPr>
          <a:xfrm>
            <a:off x="8759606" y="2646373"/>
            <a:ext cx="30439" cy="334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1" name="Rectangle 530">
            <a:extLst>
              <a:ext uri="{FF2B5EF4-FFF2-40B4-BE49-F238E27FC236}">
                <a16:creationId xmlns:a16="http://schemas.microsoft.com/office/drawing/2014/main" id="{84037118-BAA2-6853-AF31-955162C7F5FC}"/>
              </a:ext>
            </a:extLst>
          </p:cNvPr>
          <p:cNvSpPr/>
          <p:nvPr/>
        </p:nvSpPr>
        <p:spPr>
          <a:xfrm>
            <a:off x="8799394" y="2646373"/>
            <a:ext cx="30439" cy="3384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2" name="Rectangle 531">
            <a:extLst>
              <a:ext uri="{FF2B5EF4-FFF2-40B4-BE49-F238E27FC236}">
                <a16:creationId xmlns:a16="http://schemas.microsoft.com/office/drawing/2014/main" id="{693036EE-DE9E-1DC6-8967-F42C4858932B}"/>
              </a:ext>
            </a:extLst>
          </p:cNvPr>
          <p:cNvSpPr/>
          <p:nvPr/>
        </p:nvSpPr>
        <p:spPr>
          <a:xfrm>
            <a:off x="8839182" y="2646373"/>
            <a:ext cx="30439" cy="345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3" name="Rectangle 532">
            <a:extLst>
              <a:ext uri="{FF2B5EF4-FFF2-40B4-BE49-F238E27FC236}">
                <a16:creationId xmlns:a16="http://schemas.microsoft.com/office/drawing/2014/main" id="{1DCEDEDF-7A1E-185C-A427-83F8203DE4B8}"/>
              </a:ext>
            </a:extLst>
          </p:cNvPr>
          <p:cNvSpPr/>
          <p:nvPr/>
        </p:nvSpPr>
        <p:spPr>
          <a:xfrm>
            <a:off x="8878970" y="2646373"/>
            <a:ext cx="30439" cy="345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4" name="Rectangle 533">
            <a:extLst>
              <a:ext uri="{FF2B5EF4-FFF2-40B4-BE49-F238E27FC236}">
                <a16:creationId xmlns:a16="http://schemas.microsoft.com/office/drawing/2014/main" id="{B8DDAD12-6593-4EEE-B438-37D0DA10CBAD}"/>
              </a:ext>
            </a:extLst>
          </p:cNvPr>
          <p:cNvSpPr/>
          <p:nvPr/>
        </p:nvSpPr>
        <p:spPr>
          <a:xfrm>
            <a:off x="8918758" y="2646373"/>
            <a:ext cx="30439" cy="345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5" name="Rectangle 534">
            <a:extLst>
              <a:ext uri="{FF2B5EF4-FFF2-40B4-BE49-F238E27FC236}">
                <a16:creationId xmlns:a16="http://schemas.microsoft.com/office/drawing/2014/main" id="{E5B7B0FF-E290-D203-6F2D-9A8DBCD9AEA4}"/>
              </a:ext>
            </a:extLst>
          </p:cNvPr>
          <p:cNvSpPr/>
          <p:nvPr/>
        </p:nvSpPr>
        <p:spPr>
          <a:xfrm>
            <a:off x="8958547" y="2646373"/>
            <a:ext cx="30439" cy="36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6" name="Rectangle 535">
            <a:extLst>
              <a:ext uri="{FF2B5EF4-FFF2-40B4-BE49-F238E27FC236}">
                <a16:creationId xmlns:a16="http://schemas.microsoft.com/office/drawing/2014/main" id="{0A011888-7F75-3088-A174-5B0557D5E6C6}"/>
              </a:ext>
            </a:extLst>
          </p:cNvPr>
          <p:cNvSpPr/>
          <p:nvPr/>
        </p:nvSpPr>
        <p:spPr>
          <a:xfrm>
            <a:off x="8998335" y="2646373"/>
            <a:ext cx="30439" cy="36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7" name="Rectangle 536">
            <a:extLst>
              <a:ext uri="{FF2B5EF4-FFF2-40B4-BE49-F238E27FC236}">
                <a16:creationId xmlns:a16="http://schemas.microsoft.com/office/drawing/2014/main" id="{684E4C46-6F60-450D-AA71-AA0EE2C22442}"/>
              </a:ext>
            </a:extLst>
          </p:cNvPr>
          <p:cNvSpPr/>
          <p:nvPr/>
        </p:nvSpPr>
        <p:spPr>
          <a:xfrm>
            <a:off x="9038123" y="2646373"/>
            <a:ext cx="30439" cy="36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8" name="Rectangle 537">
            <a:extLst>
              <a:ext uri="{FF2B5EF4-FFF2-40B4-BE49-F238E27FC236}">
                <a16:creationId xmlns:a16="http://schemas.microsoft.com/office/drawing/2014/main" id="{BB3BC056-4336-4237-A10C-B05C6B0D589A}"/>
              </a:ext>
            </a:extLst>
          </p:cNvPr>
          <p:cNvSpPr/>
          <p:nvPr/>
        </p:nvSpPr>
        <p:spPr>
          <a:xfrm>
            <a:off x="9077913" y="2646373"/>
            <a:ext cx="30439" cy="37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9" name="Rectangle 538">
            <a:extLst>
              <a:ext uri="{FF2B5EF4-FFF2-40B4-BE49-F238E27FC236}">
                <a16:creationId xmlns:a16="http://schemas.microsoft.com/office/drawing/2014/main" id="{89A9C7FC-9509-31E4-0561-1B2640E21E0D}"/>
              </a:ext>
            </a:extLst>
          </p:cNvPr>
          <p:cNvSpPr/>
          <p:nvPr/>
        </p:nvSpPr>
        <p:spPr>
          <a:xfrm>
            <a:off x="9117701" y="2646373"/>
            <a:ext cx="30439" cy="39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0" name="Rectangle 539">
            <a:extLst>
              <a:ext uri="{FF2B5EF4-FFF2-40B4-BE49-F238E27FC236}">
                <a16:creationId xmlns:a16="http://schemas.microsoft.com/office/drawing/2014/main" id="{17F28F4F-947B-9149-CEF6-C4869A0E6EAA}"/>
              </a:ext>
            </a:extLst>
          </p:cNvPr>
          <p:cNvSpPr/>
          <p:nvPr/>
        </p:nvSpPr>
        <p:spPr>
          <a:xfrm>
            <a:off x="9157489" y="2646373"/>
            <a:ext cx="30439" cy="39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1" name="Rectangle 540">
            <a:extLst>
              <a:ext uri="{FF2B5EF4-FFF2-40B4-BE49-F238E27FC236}">
                <a16:creationId xmlns:a16="http://schemas.microsoft.com/office/drawing/2014/main" id="{C28655DB-D1EC-28F1-E916-057CE5AF37BB}"/>
              </a:ext>
            </a:extLst>
          </p:cNvPr>
          <p:cNvSpPr/>
          <p:nvPr/>
        </p:nvSpPr>
        <p:spPr>
          <a:xfrm>
            <a:off x="9197278" y="2646373"/>
            <a:ext cx="30439" cy="43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2" name="Rectangle 541">
            <a:extLst>
              <a:ext uri="{FF2B5EF4-FFF2-40B4-BE49-F238E27FC236}">
                <a16:creationId xmlns:a16="http://schemas.microsoft.com/office/drawing/2014/main" id="{CEA0F3D6-3CCB-B046-9E3A-7A2DA56E70F3}"/>
              </a:ext>
            </a:extLst>
          </p:cNvPr>
          <p:cNvSpPr/>
          <p:nvPr/>
        </p:nvSpPr>
        <p:spPr>
          <a:xfrm>
            <a:off x="9237066" y="2646373"/>
            <a:ext cx="30439" cy="439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3" name="Rectangle 542">
            <a:extLst>
              <a:ext uri="{FF2B5EF4-FFF2-40B4-BE49-F238E27FC236}">
                <a16:creationId xmlns:a16="http://schemas.microsoft.com/office/drawing/2014/main" id="{8BF03ACA-A69D-B068-6D88-B7840C2B8719}"/>
              </a:ext>
            </a:extLst>
          </p:cNvPr>
          <p:cNvSpPr/>
          <p:nvPr/>
        </p:nvSpPr>
        <p:spPr>
          <a:xfrm>
            <a:off x="9276854" y="2646373"/>
            <a:ext cx="30439" cy="4464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4" name="Rectangle 543">
            <a:extLst>
              <a:ext uri="{FF2B5EF4-FFF2-40B4-BE49-F238E27FC236}">
                <a16:creationId xmlns:a16="http://schemas.microsoft.com/office/drawing/2014/main" id="{84E97569-3DA0-6972-4BDE-FA9281D1331C}"/>
              </a:ext>
            </a:extLst>
          </p:cNvPr>
          <p:cNvSpPr/>
          <p:nvPr/>
        </p:nvSpPr>
        <p:spPr>
          <a:xfrm>
            <a:off x="9316642" y="2646373"/>
            <a:ext cx="30439" cy="453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5" name="Rectangle 544">
            <a:extLst>
              <a:ext uri="{FF2B5EF4-FFF2-40B4-BE49-F238E27FC236}">
                <a16:creationId xmlns:a16="http://schemas.microsoft.com/office/drawing/2014/main" id="{AB454FA2-FC48-1020-9A79-42454C1DA2A8}"/>
              </a:ext>
            </a:extLst>
          </p:cNvPr>
          <p:cNvSpPr/>
          <p:nvPr/>
        </p:nvSpPr>
        <p:spPr>
          <a:xfrm>
            <a:off x="9356430" y="2646373"/>
            <a:ext cx="30439" cy="46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6" name="Rectangle 545">
            <a:extLst>
              <a:ext uri="{FF2B5EF4-FFF2-40B4-BE49-F238E27FC236}">
                <a16:creationId xmlns:a16="http://schemas.microsoft.com/office/drawing/2014/main" id="{B8AD3B93-9672-94A9-730F-F74B9802D65B}"/>
              </a:ext>
            </a:extLst>
          </p:cNvPr>
          <p:cNvSpPr/>
          <p:nvPr/>
        </p:nvSpPr>
        <p:spPr>
          <a:xfrm>
            <a:off x="9396218" y="2646373"/>
            <a:ext cx="30439" cy="46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7" name="Rectangle 546">
            <a:extLst>
              <a:ext uri="{FF2B5EF4-FFF2-40B4-BE49-F238E27FC236}">
                <a16:creationId xmlns:a16="http://schemas.microsoft.com/office/drawing/2014/main" id="{A1B6AABA-8CF8-ECD3-326B-48B2B54D88F3}"/>
              </a:ext>
            </a:extLst>
          </p:cNvPr>
          <p:cNvSpPr/>
          <p:nvPr/>
        </p:nvSpPr>
        <p:spPr>
          <a:xfrm>
            <a:off x="9436006" y="2646373"/>
            <a:ext cx="30439" cy="478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8" name="Rectangle 547">
            <a:extLst>
              <a:ext uri="{FF2B5EF4-FFF2-40B4-BE49-F238E27FC236}">
                <a16:creationId xmlns:a16="http://schemas.microsoft.com/office/drawing/2014/main" id="{1E67BB19-36E2-4251-A20F-0C89E7C2398E}"/>
              </a:ext>
            </a:extLst>
          </p:cNvPr>
          <p:cNvSpPr/>
          <p:nvPr/>
        </p:nvSpPr>
        <p:spPr>
          <a:xfrm>
            <a:off x="9475795" y="2646373"/>
            <a:ext cx="30439" cy="489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9" name="Rectangle 548">
            <a:extLst>
              <a:ext uri="{FF2B5EF4-FFF2-40B4-BE49-F238E27FC236}">
                <a16:creationId xmlns:a16="http://schemas.microsoft.com/office/drawing/2014/main" id="{77E1BCAA-6E43-E780-FA9C-10C2976A3B0A}"/>
              </a:ext>
            </a:extLst>
          </p:cNvPr>
          <p:cNvSpPr/>
          <p:nvPr/>
        </p:nvSpPr>
        <p:spPr>
          <a:xfrm>
            <a:off x="9515583" y="2646373"/>
            <a:ext cx="30439" cy="50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0" name="Rectangle 549">
            <a:extLst>
              <a:ext uri="{FF2B5EF4-FFF2-40B4-BE49-F238E27FC236}">
                <a16:creationId xmlns:a16="http://schemas.microsoft.com/office/drawing/2014/main" id="{9683ADBD-5A1F-3006-C662-22F2A3B3B5D0}"/>
              </a:ext>
            </a:extLst>
          </p:cNvPr>
          <p:cNvSpPr/>
          <p:nvPr/>
        </p:nvSpPr>
        <p:spPr>
          <a:xfrm>
            <a:off x="9555371" y="2646373"/>
            <a:ext cx="30439" cy="50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1" name="Rectangle 550">
            <a:extLst>
              <a:ext uri="{FF2B5EF4-FFF2-40B4-BE49-F238E27FC236}">
                <a16:creationId xmlns:a16="http://schemas.microsoft.com/office/drawing/2014/main" id="{C5B6BF33-B71B-378B-F027-E9BC140952EA}"/>
              </a:ext>
            </a:extLst>
          </p:cNvPr>
          <p:cNvSpPr/>
          <p:nvPr/>
        </p:nvSpPr>
        <p:spPr>
          <a:xfrm>
            <a:off x="9595161" y="2646373"/>
            <a:ext cx="30439" cy="50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2" name="Rectangle 551">
            <a:extLst>
              <a:ext uri="{FF2B5EF4-FFF2-40B4-BE49-F238E27FC236}">
                <a16:creationId xmlns:a16="http://schemas.microsoft.com/office/drawing/2014/main" id="{DB776908-1163-0B86-B0D1-FA75E85C2A78}"/>
              </a:ext>
            </a:extLst>
          </p:cNvPr>
          <p:cNvSpPr/>
          <p:nvPr/>
        </p:nvSpPr>
        <p:spPr>
          <a:xfrm>
            <a:off x="9634949" y="2646373"/>
            <a:ext cx="30439" cy="50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3" name="Rectangle 552">
            <a:extLst>
              <a:ext uri="{FF2B5EF4-FFF2-40B4-BE49-F238E27FC236}">
                <a16:creationId xmlns:a16="http://schemas.microsoft.com/office/drawing/2014/main" id="{BA2AA458-728E-C5FB-73E7-F3DF28991430}"/>
              </a:ext>
            </a:extLst>
          </p:cNvPr>
          <p:cNvSpPr/>
          <p:nvPr/>
        </p:nvSpPr>
        <p:spPr>
          <a:xfrm>
            <a:off x="9674737" y="2646373"/>
            <a:ext cx="30439" cy="514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4" name="Rectangle 553">
            <a:extLst>
              <a:ext uri="{FF2B5EF4-FFF2-40B4-BE49-F238E27FC236}">
                <a16:creationId xmlns:a16="http://schemas.microsoft.com/office/drawing/2014/main" id="{D36FB4D4-CA48-FAFB-E61F-7A64A81D5B63}"/>
              </a:ext>
            </a:extLst>
          </p:cNvPr>
          <p:cNvSpPr/>
          <p:nvPr/>
        </p:nvSpPr>
        <p:spPr>
          <a:xfrm>
            <a:off x="9714526" y="2646373"/>
            <a:ext cx="30439" cy="54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5" name="Rectangle 554">
            <a:extLst>
              <a:ext uri="{FF2B5EF4-FFF2-40B4-BE49-F238E27FC236}">
                <a16:creationId xmlns:a16="http://schemas.microsoft.com/office/drawing/2014/main" id="{1B74E148-0BD8-0939-A06D-E5CB935B5369}"/>
              </a:ext>
            </a:extLst>
          </p:cNvPr>
          <p:cNvSpPr/>
          <p:nvPr/>
        </p:nvSpPr>
        <p:spPr>
          <a:xfrm>
            <a:off x="9754314" y="2646373"/>
            <a:ext cx="30439" cy="54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6" name="Rectangle 555">
            <a:extLst>
              <a:ext uri="{FF2B5EF4-FFF2-40B4-BE49-F238E27FC236}">
                <a16:creationId xmlns:a16="http://schemas.microsoft.com/office/drawing/2014/main" id="{0ABB7AF0-144F-9934-87AC-670928100F9A}"/>
              </a:ext>
            </a:extLst>
          </p:cNvPr>
          <p:cNvSpPr/>
          <p:nvPr/>
        </p:nvSpPr>
        <p:spPr>
          <a:xfrm>
            <a:off x="9794102" y="2646373"/>
            <a:ext cx="30439" cy="54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7" name="Rectangle 556">
            <a:extLst>
              <a:ext uri="{FF2B5EF4-FFF2-40B4-BE49-F238E27FC236}">
                <a16:creationId xmlns:a16="http://schemas.microsoft.com/office/drawing/2014/main" id="{CE2CAACA-A675-D7BD-BCD0-E2D69EF5C107}"/>
              </a:ext>
            </a:extLst>
          </p:cNvPr>
          <p:cNvSpPr/>
          <p:nvPr/>
        </p:nvSpPr>
        <p:spPr>
          <a:xfrm>
            <a:off x="9833890" y="2646373"/>
            <a:ext cx="30439" cy="57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8" name="Rectangle 557">
            <a:extLst>
              <a:ext uri="{FF2B5EF4-FFF2-40B4-BE49-F238E27FC236}">
                <a16:creationId xmlns:a16="http://schemas.microsoft.com/office/drawing/2014/main" id="{9F858A06-B2E2-19C2-E0FF-BFCD8D148E6F}"/>
              </a:ext>
            </a:extLst>
          </p:cNvPr>
          <p:cNvSpPr/>
          <p:nvPr/>
        </p:nvSpPr>
        <p:spPr>
          <a:xfrm>
            <a:off x="9873678" y="2646373"/>
            <a:ext cx="30439" cy="57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9" name="Rectangle 558">
            <a:extLst>
              <a:ext uri="{FF2B5EF4-FFF2-40B4-BE49-F238E27FC236}">
                <a16:creationId xmlns:a16="http://schemas.microsoft.com/office/drawing/2014/main" id="{8A2EAD45-42CE-AA44-AC06-3FD7A3BC6D93}"/>
              </a:ext>
            </a:extLst>
          </p:cNvPr>
          <p:cNvSpPr/>
          <p:nvPr/>
        </p:nvSpPr>
        <p:spPr>
          <a:xfrm>
            <a:off x="9913466" y="2646373"/>
            <a:ext cx="30439" cy="583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0" name="Rectangle 559">
            <a:extLst>
              <a:ext uri="{FF2B5EF4-FFF2-40B4-BE49-F238E27FC236}">
                <a16:creationId xmlns:a16="http://schemas.microsoft.com/office/drawing/2014/main" id="{9A5C5DDE-B1F3-A67A-925B-F06B78587CC4}"/>
              </a:ext>
            </a:extLst>
          </p:cNvPr>
          <p:cNvSpPr/>
          <p:nvPr/>
        </p:nvSpPr>
        <p:spPr>
          <a:xfrm>
            <a:off x="9953255" y="2646373"/>
            <a:ext cx="30439" cy="59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1" name="Rectangle 560">
            <a:extLst>
              <a:ext uri="{FF2B5EF4-FFF2-40B4-BE49-F238E27FC236}">
                <a16:creationId xmlns:a16="http://schemas.microsoft.com/office/drawing/2014/main" id="{425A7726-E77F-301D-E3B5-E5F274E4ADEC}"/>
              </a:ext>
            </a:extLst>
          </p:cNvPr>
          <p:cNvSpPr/>
          <p:nvPr/>
        </p:nvSpPr>
        <p:spPr>
          <a:xfrm>
            <a:off x="9993043" y="2646373"/>
            <a:ext cx="30439" cy="63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2" name="Rectangle 561">
            <a:extLst>
              <a:ext uri="{FF2B5EF4-FFF2-40B4-BE49-F238E27FC236}">
                <a16:creationId xmlns:a16="http://schemas.microsoft.com/office/drawing/2014/main" id="{FCB322B6-B19B-4D11-936C-6F9F8F479866}"/>
              </a:ext>
            </a:extLst>
          </p:cNvPr>
          <p:cNvSpPr/>
          <p:nvPr/>
        </p:nvSpPr>
        <p:spPr>
          <a:xfrm>
            <a:off x="10032831" y="2646373"/>
            <a:ext cx="30439" cy="64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3" name="Rectangle 562">
            <a:extLst>
              <a:ext uri="{FF2B5EF4-FFF2-40B4-BE49-F238E27FC236}">
                <a16:creationId xmlns:a16="http://schemas.microsoft.com/office/drawing/2014/main" id="{433D8C92-AF01-515D-0BA6-A348B36AF221}"/>
              </a:ext>
            </a:extLst>
          </p:cNvPr>
          <p:cNvSpPr/>
          <p:nvPr/>
        </p:nvSpPr>
        <p:spPr>
          <a:xfrm>
            <a:off x="10072619" y="2646373"/>
            <a:ext cx="30439" cy="64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4" name="Rectangle 563">
            <a:extLst>
              <a:ext uri="{FF2B5EF4-FFF2-40B4-BE49-F238E27FC236}">
                <a16:creationId xmlns:a16="http://schemas.microsoft.com/office/drawing/2014/main" id="{6BB8C49E-BC5E-AB5F-FB8F-254EE4A73F0B}"/>
              </a:ext>
            </a:extLst>
          </p:cNvPr>
          <p:cNvSpPr/>
          <p:nvPr/>
        </p:nvSpPr>
        <p:spPr>
          <a:xfrm>
            <a:off x="10112409" y="2646373"/>
            <a:ext cx="30439" cy="64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5" name="Rectangle 564">
            <a:extLst>
              <a:ext uri="{FF2B5EF4-FFF2-40B4-BE49-F238E27FC236}">
                <a16:creationId xmlns:a16="http://schemas.microsoft.com/office/drawing/2014/main" id="{82C36E2B-0166-B214-1392-8EF0A9A4B7A1}"/>
              </a:ext>
            </a:extLst>
          </p:cNvPr>
          <p:cNvSpPr/>
          <p:nvPr/>
        </p:nvSpPr>
        <p:spPr>
          <a:xfrm>
            <a:off x="10152197" y="2646373"/>
            <a:ext cx="30439" cy="658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6" name="Rectangle 565">
            <a:extLst>
              <a:ext uri="{FF2B5EF4-FFF2-40B4-BE49-F238E27FC236}">
                <a16:creationId xmlns:a16="http://schemas.microsoft.com/office/drawing/2014/main" id="{AB1E0DAF-9911-3DA9-4C2D-B41D531C8F11}"/>
              </a:ext>
            </a:extLst>
          </p:cNvPr>
          <p:cNvSpPr/>
          <p:nvPr/>
        </p:nvSpPr>
        <p:spPr>
          <a:xfrm>
            <a:off x="10191985" y="2646373"/>
            <a:ext cx="30439" cy="669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7" name="Rectangle 566">
            <a:extLst>
              <a:ext uri="{FF2B5EF4-FFF2-40B4-BE49-F238E27FC236}">
                <a16:creationId xmlns:a16="http://schemas.microsoft.com/office/drawing/2014/main" id="{EF200E86-7C09-9E6F-1C47-4D43C5D72BBA}"/>
              </a:ext>
            </a:extLst>
          </p:cNvPr>
          <p:cNvSpPr/>
          <p:nvPr/>
        </p:nvSpPr>
        <p:spPr>
          <a:xfrm>
            <a:off x="10231774" y="2646373"/>
            <a:ext cx="30439" cy="6768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8" name="Rectangle 567">
            <a:extLst>
              <a:ext uri="{FF2B5EF4-FFF2-40B4-BE49-F238E27FC236}">
                <a16:creationId xmlns:a16="http://schemas.microsoft.com/office/drawing/2014/main" id="{6AF1CD9C-6F73-4A45-272B-EEF57958AFD1}"/>
              </a:ext>
            </a:extLst>
          </p:cNvPr>
          <p:cNvSpPr/>
          <p:nvPr/>
        </p:nvSpPr>
        <p:spPr>
          <a:xfrm>
            <a:off x="10271562" y="2646373"/>
            <a:ext cx="30439" cy="72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9" name="Rectangle 568">
            <a:extLst>
              <a:ext uri="{FF2B5EF4-FFF2-40B4-BE49-F238E27FC236}">
                <a16:creationId xmlns:a16="http://schemas.microsoft.com/office/drawing/2014/main" id="{379CB2D6-C658-0730-88CD-AD537CE80D68}"/>
              </a:ext>
            </a:extLst>
          </p:cNvPr>
          <p:cNvSpPr/>
          <p:nvPr/>
        </p:nvSpPr>
        <p:spPr>
          <a:xfrm>
            <a:off x="10311350" y="2646373"/>
            <a:ext cx="30439" cy="72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0" name="Rectangle 569">
            <a:extLst>
              <a:ext uri="{FF2B5EF4-FFF2-40B4-BE49-F238E27FC236}">
                <a16:creationId xmlns:a16="http://schemas.microsoft.com/office/drawing/2014/main" id="{9525DA5E-35D0-F0FF-AE71-54D6901DBB61}"/>
              </a:ext>
            </a:extLst>
          </p:cNvPr>
          <p:cNvSpPr/>
          <p:nvPr/>
        </p:nvSpPr>
        <p:spPr>
          <a:xfrm>
            <a:off x="10351138" y="2646373"/>
            <a:ext cx="30439" cy="72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1" name="Rectangle 570">
            <a:extLst>
              <a:ext uri="{FF2B5EF4-FFF2-40B4-BE49-F238E27FC236}">
                <a16:creationId xmlns:a16="http://schemas.microsoft.com/office/drawing/2014/main" id="{26CC797D-EF9D-E787-73C2-EC0B484B5EF7}"/>
              </a:ext>
            </a:extLst>
          </p:cNvPr>
          <p:cNvSpPr/>
          <p:nvPr/>
        </p:nvSpPr>
        <p:spPr>
          <a:xfrm>
            <a:off x="10390926" y="2646373"/>
            <a:ext cx="30439" cy="7416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2" name="Rectangle 571">
            <a:extLst>
              <a:ext uri="{FF2B5EF4-FFF2-40B4-BE49-F238E27FC236}">
                <a16:creationId xmlns:a16="http://schemas.microsoft.com/office/drawing/2014/main" id="{BF156C78-8AB5-4D05-18D6-7FA91ABC9F9F}"/>
              </a:ext>
            </a:extLst>
          </p:cNvPr>
          <p:cNvSpPr/>
          <p:nvPr/>
        </p:nvSpPr>
        <p:spPr>
          <a:xfrm>
            <a:off x="10430714" y="2646373"/>
            <a:ext cx="30439" cy="75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3" name="Rectangle 572">
            <a:extLst>
              <a:ext uri="{FF2B5EF4-FFF2-40B4-BE49-F238E27FC236}">
                <a16:creationId xmlns:a16="http://schemas.microsoft.com/office/drawing/2014/main" id="{849A5592-1C4F-8658-3659-A6112A1BC985}"/>
              </a:ext>
            </a:extLst>
          </p:cNvPr>
          <p:cNvSpPr/>
          <p:nvPr/>
        </p:nvSpPr>
        <p:spPr>
          <a:xfrm>
            <a:off x="10470503" y="2646373"/>
            <a:ext cx="30439" cy="79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4" name="Rectangle 573">
            <a:extLst>
              <a:ext uri="{FF2B5EF4-FFF2-40B4-BE49-F238E27FC236}">
                <a16:creationId xmlns:a16="http://schemas.microsoft.com/office/drawing/2014/main" id="{C87DCA49-8176-2CE4-66D7-86894A8ACC2D}"/>
              </a:ext>
            </a:extLst>
          </p:cNvPr>
          <p:cNvSpPr/>
          <p:nvPr/>
        </p:nvSpPr>
        <p:spPr>
          <a:xfrm>
            <a:off x="10510291" y="2646373"/>
            <a:ext cx="30439" cy="81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5" name="Rectangle 574">
            <a:extLst>
              <a:ext uri="{FF2B5EF4-FFF2-40B4-BE49-F238E27FC236}">
                <a16:creationId xmlns:a16="http://schemas.microsoft.com/office/drawing/2014/main" id="{71BF76BF-AFF6-2C21-3E3F-3A91B068D750}"/>
              </a:ext>
            </a:extLst>
          </p:cNvPr>
          <p:cNvSpPr/>
          <p:nvPr/>
        </p:nvSpPr>
        <p:spPr>
          <a:xfrm>
            <a:off x="10550079" y="2646373"/>
            <a:ext cx="30439" cy="82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6" name="Rectangle 575">
            <a:extLst>
              <a:ext uri="{FF2B5EF4-FFF2-40B4-BE49-F238E27FC236}">
                <a16:creationId xmlns:a16="http://schemas.microsoft.com/office/drawing/2014/main" id="{03353A50-6E0B-B6B4-68BD-F4CEC1175166}"/>
              </a:ext>
            </a:extLst>
          </p:cNvPr>
          <p:cNvSpPr/>
          <p:nvPr/>
        </p:nvSpPr>
        <p:spPr>
          <a:xfrm>
            <a:off x="10589869" y="2646373"/>
            <a:ext cx="30439" cy="82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7" name="Rectangle 576">
            <a:extLst>
              <a:ext uri="{FF2B5EF4-FFF2-40B4-BE49-F238E27FC236}">
                <a16:creationId xmlns:a16="http://schemas.microsoft.com/office/drawing/2014/main" id="{2F253553-DE5C-110A-9699-DBF55971B69F}"/>
              </a:ext>
            </a:extLst>
          </p:cNvPr>
          <p:cNvSpPr/>
          <p:nvPr/>
        </p:nvSpPr>
        <p:spPr>
          <a:xfrm>
            <a:off x="10629657" y="2646373"/>
            <a:ext cx="30439" cy="84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8" name="Rectangle 577">
            <a:extLst>
              <a:ext uri="{FF2B5EF4-FFF2-40B4-BE49-F238E27FC236}">
                <a16:creationId xmlns:a16="http://schemas.microsoft.com/office/drawing/2014/main" id="{F379F00C-047C-1378-25E9-55BBDB88B321}"/>
              </a:ext>
            </a:extLst>
          </p:cNvPr>
          <p:cNvSpPr/>
          <p:nvPr/>
        </p:nvSpPr>
        <p:spPr>
          <a:xfrm>
            <a:off x="10669445" y="2646373"/>
            <a:ext cx="30439" cy="88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9" name="Rectangle 578">
            <a:extLst>
              <a:ext uri="{FF2B5EF4-FFF2-40B4-BE49-F238E27FC236}">
                <a16:creationId xmlns:a16="http://schemas.microsoft.com/office/drawing/2014/main" id="{13ED70AC-FE45-8888-067F-A56A7D88578A}"/>
              </a:ext>
            </a:extLst>
          </p:cNvPr>
          <p:cNvSpPr/>
          <p:nvPr/>
        </p:nvSpPr>
        <p:spPr>
          <a:xfrm>
            <a:off x="10709233" y="2646373"/>
            <a:ext cx="30439" cy="90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0" name="Rectangle 579">
            <a:extLst>
              <a:ext uri="{FF2B5EF4-FFF2-40B4-BE49-F238E27FC236}">
                <a16:creationId xmlns:a16="http://schemas.microsoft.com/office/drawing/2014/main" id="{1B04BBB0-354A-CA8E-E015-9850A1A58DB7}"/>
              </a:ext>
            </a:extLst>
          </p:cNvPr>
          <p:cNvSpPr/>
          <p:nvPr/>
        </p:nvSpPr>
        <p:spPr>
          <a:xfrm>
            <a:off x="10749022" y="2646373"/>
            <a:ext cx="30439" cy="90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1" name="Rectangle 580">
            <a:extLst>
              <a:ext uri="{FF2B5EF4-FFF2-40B4-BE49-F238E27FC236}">
                <a16:creationId xmlns:a16="http://schemas.microsoft.com/office/drawing/2014/main" id="{8D6F3866-CDC5-CC9B-B793-FC599629EA03}"/>
              </a:ext>
            </a:extLst>
          </p:cNvPr>
          <p:cNvSpPr/>
          <p:nvPr/>
        </p:nvSpPr>
        <p:spPr>
          <a:xfrm>
            <a:off x="10788810" y="2646373"/>
            <a:ext cx="30439" cy="900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2" name="Rectangle 581">
            <a:extLst>
              <a:ext uri="{FF2B5EF4-FFF2-40B4-BE49-F238E27FC236}">
                <a16:creationId xmlns:a16="http://schemas.microsoft.com/office/drawing/2014/main" id="{1FE2AA82-CEAC-391C-A0CE-323985521BCC}"/>
              </a:ext>
            </a:extLst>
          </p:cNvPr>
          <p:cNvSpPr/>
          <p:nvPr/>
        </p:nvSpPr>
        <p:spPr>
          <a:xfrm>
            <a:off x="10828598" y="2646373"/>
            <a:ext cx="30439" cy="95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3" name="Rectangle 582">
            <a:extLst>
              <a:ext uri="{FF2B5EF4-FFF2-40B4-BE49-F238E27FC236}">
                <a16:creationId xmlns:a16="http://schemas.microsoft.com/office/drawing/2014/main" id="{FB2C8518-2659-6E4F-9C18-683C9C5EF0E9}"/>
              </a:ext>
            </a:extLst>
          </p:cNvPr>
          <p:cNvSpPr/>
          <p:nvPr/>
        </p:nvSpPr>
        <p:spPr>
          <a:xfrm>
            <a:off x="10868386" y="2646373"/>
            <a:ext cx="30439" cy="97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4" name="Rectangle 583">
            <a:extLst>
              <a:ext uri="{FF2B5EF4-FFF2-40B4-BE49-F238E27FC236}">
                <a16:creationId xmlns:a16="http://schemas.microsoft.com/office/drawing/2014/main" id="{5EB45F37-2F68-F38E-FBEF-8E90342D9256}"/>
              </a:ext>
            </a:extLst>
          </p:cNvPr>
          <p:cNvSpPr/>
          <p:nvPr/>
        </p:nvSpPr>
        <p:spPr>
          <a:xfrm>
            <a:off x="10908174" y="2646373"/>
            <a:ext cx="30439" cy="97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5" name="Rectangle 584">
            <a:extLst>
              <a:ext uri="{FF2B5EF4-FFF2-40B4-BE49-F238E27FC236}">
                <a16:creationId xmlns:a16="http://schemas.microsoft.com/office/drawing/2014/main" id="{72FE548C-08D1-3F6D-B514-BCBB8BE325FD}"/>
              </a:ext>
            </a:extLst>
          </p:cNvPr>
          <p:cNvSpPr/>
          <p:nvPr/>
        </p:nvSpPr>
        <p:spPr>
          <a:xfrm>
            <a:off x="10947962" y="2646373"/>
            <a:ext cx="30439" cy="104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6" name="Rectangle 585">
            <a:extLst>
              <a:ext uri="{FF2B5EF4-FFF2-40B4-BE49-F238E27FC236}">
                <a16:creationId xmlns:a16="http://schemas.microsoft.com/office/drawing/2014/main" id="{F3C26E3C-5EC8-9ED3-96AA-C0448673616B}"/>
              </a:ext>
            </a:extLst>
          </p:cNvPr>
          <p:cNvSpPr/>
          <p:nvPr/>
        </p:nvSpPr>
        <p:spPr>
          <a:xfrm>
            <a:off x="10987751" y="2646373"/>
            <a:ext cx="30439" cy="111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7" name="Rectangle 586">
            <a:extLst>
              <a:ext uri="{FF2B5EF4-FFF2-40B4-BE49-F238E27FC236}">
                <a16:creationId xmlns:a16="http://schemas.microsoft.com/office/drawing/2014/main" id="{717DF86F-4748-CE5D-5B5E-43CCC154D420}"/>
              </a:ext>
            </a:extLst>
          </p:cNvPr>
          <p:cNvSpPr/>
          <p:nvPr/>
        </p:nvSpPr>
        <p:spPr>
          <a:xfrm>
            <a:off x="11027539" y="2646373"/>
            <a:ext cx="30439" cy="1152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8" name="Rectangle 587">
            <a:extLst>
              <a:ext uri="{FF2B5EF4-FFF2-40B4-BE49-F238E27FC236}">
                <a16:creationId xmlns:a16="http://schemas.microsoft.com/office/drawing/2014/main" id="{EA485347-CB1E-A9E8-A9F7-E7F4CE06EE2D}"/>
              </a:ext>
            </a:extLst>
          </p:cNvPr>
          <p:cNvSpPr/>
          <p:nvPr/>
        </p:nvSpPr>
        <p:spPr>
          <a:xfrm>
            <a:off x="11067327" y="2646373"/>
            <a:ext cx="30439" cy="1188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9" name="Rectangle 588">
            <a:extLst>
              <a:ext uri="{FF2B5EF4-FFF2-40B4-BE49-F238E27FC236}">
                <a16:creationId xmlns:a16="http://schemas.microsoft.com/office/drawing/2014/main" id="{047D5A2B-DFA1-FEBD-1567-B92DF1754264}"/>
              </a:ext>
            </a:extLst>
          </p:cNvPr>
          <p:cNvSpPr/>
          <p:nvPr/>
        </p:nvSpPr>
        <p:spPr>
          <a:xfrm>
            <a:off x="11107117" y="2646373"/>
            <a:ext cx="30439" cy="122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0" name="Rectangle 589">
            <a:extLst>
              <a:ext uri="{FF2B5EF4-FFF2-40B4-BE49-F238E27FC236}">
                <a16:creationId xmlns:a16="http://schemas.microsoft.com/office/drawing/2014/main" id="{4B9E39E9-7E08-8F5F-0FC3-7F1F48621A6A}"/>
              </a:ext>
            </a:extLst>
          </p:cNvPr>
          <p:cNvSpPr/>
          <p:nvPr/>
        </p:nvSpPr>
        <p:spPr>
          <a:xfrm>
            <a:off x="11146905" y="2646373"/>
            <a:ext cx="30439" cy="1224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1" name="Rectangle 590">
            <a:extLst>
              <a:ext uri="{FF2B5EF4-FFF2-40B4-BE49-F238E27FC236}">
                <a16:creationId xmlns:a16="http://schemas.microsoft.com/office/drawing/2014/main" id="{9662A4B3-B772-54B3-2228-2B66719DE343}"/>
              </a:ext>
            </a:extLst>
          </p:cNvPr>
          <p:cNvSpPr/>
          <p:nvPr/>
        </p:nvSpPr>
        <p:spPr>
          <a:xfrm>
            <a:off x="11186693" y="2646373"/>
            <a:ext cx="30439" cy="129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2" name="Rectangle 591">
            <a:extLst>
              <a:ext uri="{FF2B5EF4-FFF2-40B4-BE49-F238E27FC236}">
                <a16:creationId xmlns:a16="http://schemas.microsoft.com/office/drawing/2014/main" id="{3490624A-0C78-1EEB-EFB2-2EA7BD0D7D60}"/>
              </a:ext>
            </a:extLst>
          </p:cNvPr>
          <p:cNvSpPr/>
          <p:nvPr/>
        </p:nvSpPr>
        <p:spPr>
          <a:xfrm>
            <a:off x="11226482" y="2646373"/>
            <a:ext cx="30439" cy="129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3" name="Rectangle 592">
            <a:extLst>
              <a:ext uri="{FF2B5EF4-FFF2-40B4-BE49-F238E27FC236}">
                <a16:creationId xmlns:a16="http://schemas.microsoft.com/office/drawing/2014/main" id="{BCFDB824-DACF-5744-0166-CFB86150DC16}"/>
              </a:ext>
            </a:extLst>
          </p:cNvPr>
          <p:cNvSpPr/>
          <p:nvPr/>
        </p:nvSpPr>
        <p:spPr>
          <a:xfrm>
            <a:off x="11266270" y="2646373"/>
            <a:ext cx="30439" cy="14760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4" name="Rectangle 593">
            <a:extLst>
              <a:ext uri="{FF2B5EF4-FFF2-40B4-BE49-F238E27FC236}">
                <a16:creationId xmlns:a16="http://schemas.microsoft.com/office/drawing/2014/main" id="{9DBD5D40-9EC3-AC82-F5C7-9F80F51C0C42}"/>
              </a:ext>
            </a:extLst>
          </p:cNvPr>
          <p:cNvSpPr/>
          <p:nvPr/>
        </p:nvSpPr>
        <p:spPr>
          <a:xfrm>
            <a:off x="11306058" y="2646373"/>
            <a:ext cx="30439" cy="1555200"/>
          </a:xfrm>
          <a:prstGeom prst="rect">
            <a:avLst/>
          </a:prstGeom>
          <a:solidFill>
            <a:schemeClr val="accent3">
              <a:lumMod val="60000"/>
              <a:lumOff val="4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B5CF012-7CE5-595B-FA9A-A206F2FEA56E}"/>
              </a:ext>
            </a:extLst>
          </p:cNvPr>
          <p:cNvSpPr/>
          <p:nvPr/>
        </p:nvSpPr>
        <p:spPr>
          <a:xfrm rot="10800000">
            <a:off x="1572418" y="2591379"/>
            <a:ext cx="17933" cy="64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FE4707A-51D6-CE64-B0B0-12981920E8CD}"/>
              </a:ext>
            </a:extLst>
          </p:cNvPr>
          <p:cNvSpPr/>
          <p:nvPr/>
        </p:nvSpPr>
        <p:spPr>
          <a:xfrm rot="10800000">
            <a:off x="1549006" y="2548179"/>
            <a:ext cx="17933" cy="10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FAD9095-0204-3026-B1AC-BA9AF847DC3A}"/>
              </a:ext>
            </a:extLst>
          </p:cNvPr>
          <p:cNvSpPr/>
          <p:nvPr/>
        </p:nvSpPr>
        <p:spPr>
          <a:xfrm rot="10800000">
            <a:off x="1525595" y="2476179"/>
            <a:ext cx="17933" cy="18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32C02EB3-1CFD-6580-84B7-F35C7D329866}"/>
              </a:ext>
            </a:extLst>
          </p:cNvPr>
          <p:cNvSpPr/>
          <p:nvPr/>
        </p:nvSpPr>
        <p:spPr>
          <a:xfrm rot="10800000">
            <a:off x="1502184" y="2468979"/>
            <a:ext cx="17933" cy="18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08DEDF62-B5AF-E774-FA63-EF9959BF1E38}"/>
              </a:ext>
            </a:extLst>
          </p:cNvPr>
          <p:cNvSpPr/>
          <p:nvPr/>
        </p:nvSpPr>
        <p:spPr>
          <a:xfrm rot="10800000">
            <a:off x="1457551" y="2425779"/>
            <a:ext cx="17933" cy="230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 name="Rectangle 19">
            <a:extLst>
              <a:ext uri="{FF2B5EF4-FFF2-40B4-BE49-F238E27FC236}">
                <a16:creationId xmlns:a16="http://schemas.microsoft.com/office/drawing/2014/main" id="{F362862B-F0A2-B3EB-7ADB-E690A61F0877}"/>
              </a:ext>
            </a:extLst>
          </p:cNvPr>
          <p:cNvSpPr/>
          <p:nvPr/>
        </p:nvSpPr>
        <p:spPr>
          <a:xfrm rot="10800000">
            <a:off x="1478772" y="2450979"/>
            <a:ext cx="17933" cy="205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7C581B3A-B3ED-693D-3FAF-76854A14CFF9}"/>
              </a:ext>
            </a:extLst>
          </p:cNvPr>
          <p:cNvSpPr/>
          <p:nvPr/>
        </p:nvSpPr>
        <p:spPr>
          <a:xfrm rot="10800000">
            <a:off x="1288720" y="2044179"/>
            <a:ext cx="17933" cy="612000"/>
          </a:xfrm>
          <a:prstGeom prst="rect">
            <a:avLst/>
          </a:prstGeom>
          <a:solidFill>
            <a:srgbClr val="FF9933"/>
          </a:solidFill>
          <a:ln w="6350">
            <a:solidFill>
              <a:srgbClr val="F2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2" name="Rectangle 21">
            <a:extLst>
              <a:ext uri="{FF2B5EF4-FFF2-40B4-BE49-F238E27FC236}">
                <a16:creationId xmlns:a16="http://schemas.microsoft.com/office/drawing/2014/main" id="{76FAFA92-A7C0-9F0B-2D4E-C13D016483A2}"/>
              </a:ext>
            </a:extLst>
          </p:cNvPr>
          <p:cNvSpPr/>
          <p:nvPr/>
        </p:nvSpPr>
        <p:spPr>
          <a:xfrm rot="10800000">
            <a:off x="1312840" y="2098179"/>
            <a:ext cx="17933" cy="55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3" name="Rectangle 22">
            <a:extLst>
              <a:ext uri="{FF2B5EF4-FFF2-40B4-BE49-F238E27FC236}">
                <a16:creationId xmlns:a16="http://schemas.microsoft.com/office/drawing/2014/main" id="{01C652DA-E1DD-637D-6CC9-EE0258881118}"/>
              </a:ext>
            </a:extLst>
          </p:cNvPr>
          <p:cNvSpPr/>
          <p:nvPr/>
        </p:nvSpPr>
        <p:spPr>
          <a:xfrm rot="10800000">
            <a:off x="1336958" y="2152179"/>
            <a:ext cx="17933" cy="50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 name="Rectangle 23">
            <a:extLst>
              <a:ext uri="{FF2B5EF4-FFF2-40B4-BE49-F238E27FC236}">
                <a16:creationId xmlns:a16="http://schemas.microsoft.com/office/drawing/2014/main" id="{902DCDF8-F828-75D0-7BDD-243DCAB677D6}"/>
              </a:ext>
            </a:extLst>
          </p:cNvPr>
          <p:cNvSpPr/>
          <p:nvPr/>
        </p:nvSpPr>
        <p:spPr>
          <a:xfrm rot="10800000">
            <a:off x="1361076" y="2209779"/>
            <a:ext cx="17933" cy="446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 name="Rectangle 24">
            <a:extLst>
              <a:ext uri="{FF2B5EF4-FFF2-40B4-BE49-F238E27FC236}">
                <a16:creationId xmlns:a16="http://schemas.microsoft.com/office/drawing/2014/main" id="{D766A452-829A-A378-81AD-3EC2699C907A}"/>
              </a:ext>
            </a:extLst>
          </p:cNvPr>
          <p:cNvSpPr/>
          <p:nvPr/>
        </p:nvSpPr>
        <p:spPr>
          <a:xfrm rot="10800000">
            <a:off x="1385195" y="2260179"/>
            <a:ext cx="17933" cy="39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 name="Rectangle 25">
            <a:extLst>
              <a:ext uri="{FF2B5EF4-FFF2-40B4-BE49-F238E27FC236}">
                <a16:creationId xmlns:a16="http://schemas.microsoft.com/office/drawing/2014/main" id="{9412B4B5-5BE5-44B2-7816-A08751172C01}"/>
              </a:ext>
            </a:extLst>
          </p:cNvPr>
          <p:cNvSpPr/>
          <p:nvPr/>
        </p:nvSpPr>
        <p:spPr>
          <a:xfrm rot="10800000">
            <a:off x="1409314" y="2296945"/>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 name="Rectangle 26">
            <a:extLst>
              <a:ext uri="{FF2B5EF4-FFF2-40B4-BE49-F238E27FC236}">
                <a16:creationId xmlns:a16="http://schemas.microsoft.com/office/drawing/2014/main" id="{50026BAB-66D9-04BF-92B8-F7D77D07107F}"/>
              </a:ext>
            </a:extLst>
          </p:cNvPr>
          <p:cNvSpPr/>
          <p:nvPr/>
        </p:nvSpPr>
        <p:spPr>
          <a:xfrm rot="10800000">
            <a:off x="1433432" y="2360979"/>
            <a:ext cx="17933" cy="295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141" name="Group 140">
            <a:extLst>
              <a:ext uri="{FF2B5EF4-FFF2-40B4-BE49-F238E27FC236}">
                <a16:creationId xmlns:a16="http://schemas.microsoft.com/office/drawing/2014/main" id="{5F076149-FAFD-4515-04F1-66A1CC3B139F}"/>
              </a:ext>
            </a:extLst>
          </p:cNvPr>
          <p:cNvGrpSpPr/>
          <p:nvPr/>
        </p:nvGrpSpPr>
        <p:grpSpPr>
          <a:xfrm>
            <a:off x="1265394" y="1809812"/>
            <a:ext cx="4216245" cy="2435571"/>
            <a:chOff x="1265393" y="1883111"/>
            <a:chExt cx="4229349" cy="2435570"/>
          </a:xfrm>
        </p:grpSpPr>
        <p:sp>
          <p:nvSpPr>
            <p:cNvPr id="142" name="Rectangle 141">
              <a:extLst>
                <a:ext uri="{FF2B5EF4-FFF2-40B4-BE49-F238E27FC236}">
                  <a16:creationId xmlns:a16="http://schemas.microsoft.com/office/drawing/2014/main" id="{9D6873F1-E385-D14A-B6C6-2C8255AB69DD}"/>
                </a:ext>
              </a:extLst>
            </p:cNvPr>
            <p:cNvSpPr/>
            <p:nvPr/>
          </p:nvSpPr>
          <p:spPr>
            <a:xfrm>
              <a:off x="2136090" y="2734681"/>
              <a:ext cx="18000" cy="18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ADE3D8BD-CC7A-A3B5-706D-AB488EF8179A}"/>
                </a:ext>
              </a:extLst>
            </p:cNvPr>
            <p:cNvSpPr/>
            <p:nvPr/>
          </p:nvSpPr>
          <p:spPr>
            <a:xfrm>
              <a:off x="2160298" y="2734681"/>
              <a:ext cx="18000" cy="18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4" name="Rectangle 143">
              <a:extLst>
                <a:ext uri="{FF2B5EF4-FFF2-40B4-BE49-F238E27FC236}">
                  <a16:creationId xmlns:a16="http://schemas.microsoft.com/office/drawing/2014/main" id="{E7ECA74F-7D7F-8CE9-BD82-E61E08202E49}"/>
                </a:ext>
              </a:extLst>
            </p:cNvPr>
            <p:cNvSpPr/>
            <p:nvPr/>
          </p:nvSpPr>
          <p:spPr>
            <a:xfrm>
              <a:off x="2184506" y="2734681"/>
              <a:ext cx="18000" cy="183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5" name="Rectangle 144">
              <a:extLst>
                <a:ext uri="{FF2B5EF4-FFF2-40B4-BE49-F238E27FC236}">
                  <a16:creationId xmlns:a16="http://schemas.microsoft.com/office/drawing/2014/main" id="{6E2CC77F-AA37-0563-84A3-3DF899DB783B}"/>
                </a:ext>
              </a:extLst>
            </p:cNvPr>
            <p:cNvSpPr/>
            <p:nvPr/>
          </p:nvSpPr>
          <p:spPr>
            <a:xfrm>
              <a:off x="2208714" y="2734681"/>
              <a:ext cx="18000" cy="183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AD77E5D1-AD50-0618-BB4D-908E18317033}"/>
                </a:ext>
              </a:extLst>
            </p:cNvPr>
            <p:cNvSpPr/>
            <p:nvPr/>
          </p:nvSpPr>
          <p:spPr>
            <a:xfrm>
              <a:off x="2232922" y="273468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7" name="Rectangle 146">
              <a:extLst>
                <a:ext uri="{FF2B5EF4-FFF2-40B4-BE49-F238E27FC236}">
                  <a16:creationId xmlns:a16="http://schemas.microsoft.com/office/drawing/2014/main" id="{3A8A3AC5-E9BA-F394-57C6-7EA24168D423}"/>
                </a:ext>
              </a:extLst>
            </p:cNvPr>
            <p:cNvSpPr/>
            <p:nvPr/>
          </p:nvSpPr>
          <p:spPr>
            <a:xfrm>
              <a:off x="2257130" y="273468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AC4C3209-5DB8-0219-49F2-14AFDFFEDDB4}"/>
                </a:ext>
              </a:extLst>
            </p:cNvPr>
            <p:cNvSpPr/>
            <p:nvPr/>
          </p:nvSpPr>
          <p:spPr>
            <a:xfrm>
              <a:off x="2281338" y="273468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9" name="Rectangle 148">
              <a:extLst>
                <a:ext uri="{FF2B5EF4-FFF2-40B4-BE49-F238E27FC236}">
                  <a16:creationId xmlns:a16="http://schemas.microsoft.com/office/drawing/2014/main" id="{9827EC03-E4DF-A9F9-B542-C177857A8C92}"/>
                </a:ext>
              </a:extLst>
            </p:cNvPr>
            <p:cNvSpPr/>
            <p:nvPr/>
          </p:nvSpPr>
          <p:spPr>
            <a:xfrm>
              <a:off x="2305546" y="273468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0" name="Rectangle 149">
              <a:extLst>
                <a:ext uri="{FF2B5EF4-FFF2-40B4-BE49-F238E27FC236}">
                  <a16:creationId xmlns:a16="http://schemas.microsoft.com/office/drawing/2014/main" id="{92F27B31-BFD9-CD44-C0CC-B1A720EB7CAA}"/>
                </a:ext>
              </a:extLst>
            </p:cNvPr>
            <p:cNvSpPr/>
            <p:nvPr/>
          </p:nvSpPr>
          <p:spPr>
            <a:xfrm>
              <a:off x="2329754" y="2734681"/>
              <a:ext cx="18000" cy="208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8EA92BA7-E3B8-C9C4-00C9-D5C6A943C748}"/>
                </a:ext>
              </a:extLst>
            </p:cNvPr>
            <p:cNvSpPr/>
            <p:nvPr/>
          </p:nvSpPr>
          <p:spPr>
            <a:xfrm>
              <a:off x="2353962" y="2734681"/>
              <a:ext cx="18000" cy="21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2" name="Rectangle 151">
              <a:extLst>
                <a:ext uri="{FF2B5EF4-FFF2-40B4-BE49-F238E27FC236}">
                  <a16:creationId xmlns:a16="http://schemas.microsoft.com/office/drawing/2014/main" id="{F212FD5D-267C-80DC-54B5-4F547DE3F3E7}"/>
                </a:ext>
              </a:extLst>
            </p:cNvPr>
            <p:cNvSpPr/>
            <p:nvPr/>
          </p:nvSpPr>
          <p:spPr>
            <a:xfrm>
              <a:off x="2378170" y="2734681"/>
              <a:ext cx="18000" cy="21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3" name="Rectangle 152">
              <a:extLst>
                <a:ext uri="{FF2B5EF4-FFF2-40B4-BE49-F238E27FC236}">
                  <a16:creationId xmlns:a16="http://schemas.microsoft.com/office/drawing/2014/main" id="{5ADB1843-2A97-7EBD-4BAD-276E7738093B}"/>
                </a:ext>
              </a:extLst>
            </p:cNvPr>
            <p:cNvSpPr/>
            <p:nvPr/>
          </p:nvSpPr>
          <p:spPr>
            <a:xfrm>
              <a:off x="2402378" y="2734681"/>
              <a:ext cx="18000" cy="21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4" name="Rectangle 153">
              <a:extLst>
                <a:ext uri="{FF2B5EF4-FFF2-40B4-BE49-F238E27FC236}">
                  <a16:creationId xmlns:a16="http://schemas.microsoft.com/office/drawing/2014/main" id="{D72CEC21-5FC4-D337-7ACC-4125F3ADC4CD}"/>
                </a:ext>
              </a:extLst>
            </p:cNvPr>
            <p:cNvSpPr/>
            <p:nvPr/>
          </p:nvSpPr>
          <p:spPr>
            <a:xfrm>
              <a:off x="2426586" y="2734681"/>
              <a:ext cx="18000" cy="21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5" name="Rectangle 154">
              <a:extLst>
                <a:ext uri="{FF2B5EF4-FFF2-40B4-BE49-F238E27FC236}">
                  <a16:creationId xmlns:a16="http://schemas.microsoft.com/office/drawing/2014/main" id="{B4C1329F-34EC-EEDA-1305-45AC812CF0A6}"/>
                </a:ext>
              </a:extLst>
            </p:cNvPr>
            <p:cNvSpPr/>
            <p:nvPr/>
          </p:nvSpPr>
          <p:spPr>
            <a:xfrm>
              <a:off x="2450794" y="2734681"/>
              <a:ext cx="18000" cy="25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6" name="Rectangle 155">
              <a:extLst>
                <a:ext uri="{FF2B5EF4-FFF2-40B4-BE49-F238E27FC236}">
                  <a16:creationId xmlns:a16="http://schemas.microsoft.com/office/drawing/2014/main" id="{8199787C-D17D-054A-900B-CC0D8E77EE22}"/>
                </a:ext>
              </a:extLst>
            </p:cNvPr>
            <p:cNvSpPr/>
            <p:nvPr/>
          </p:nvSpPr>
          <p:spPr>
            <a:xfrm>
              <a:off x="2475002" y="2734681"/>
              <a:ext cx="18000" cy="25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7" name="Rectangle 156">
              <a:extLst>
                <a:ext uri="{FF2B5EF4-FFF2-40B4-BE49-F238E27FC236}">
                  <a16:creationId xmlns:a16="http://schemas.microsoft.com/office/drawing/2014/main" id="{44A8A71E-C7FA-14BA-05FF-47B2E56DA3F1}"/>
                </a:ext>
              </a:extLst>
            </p:cNvPr>
            <p:cNvSpPr/>
            <p:nvPr/>
          </p:nvSpPr>
          <p:spPr>
            <a:xfrm>
              <a:off x="2499210" y="2734681"/>
              <a:ext cx="18000" cy="25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8" name="Rectangle 157">
              <a:extLst>
                <a:ext uri="{FF2B5EF4-FFF2-40B4-BE49-F238E27FC236}">
                  <a16:creationId xmlns:a16="http://schemas.microsoft.com/office/drawing/2014/main" id="{904E6896-622D-83CD-B7A8-15B066AF90ED}"/>
                </a:ext>
              </a:extLst>
            </p:cNvPr>
            <p:cNvSpPr/>
            <p:nvPr/>
          </p:nvSpPr>
          <p:spPr>
            <a:xfrm>
              <a:off x="2523418" y="2734681"/>
              <a:ext cx="18000" cy="25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9" name="Rectangle 158">
              <a:extLst>
                <a:ext uri="{FF2B5EF4-FFF2-40B4-BE49-F238E27FC236}">
                  <a16:creationId xmlns:a16="http://schemas.microsoft.com/office/drawing/2014/main" id="{EFD5B123-CB1B-4E53-1553-A26EC2458026}"/>
                </a:ext>
              </a:extLst>
            </p:cNvPr>
            <p:cNvSpPr/>
            <p:nvPr/>
          </p:nvSpPr>
          <p:spPr>
            <a:xfrm>
              <a:off x="2547626" y="2734681"/>
              <a:ext cx="18000" cy="255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0" name="Rectangle 159">
              <a:extLst>
                <a:ext uri="{FF2B5EF4-FFF2-40B4-BE49-F238E27FC236}">
                  <a16:creationId xmlns:a16="http://schemas.microsoft.com/office/drawing/2014/main" id="{C33E6613-6D18-607D-2ED4-06CD251F229B}"/>
                </a:ext>
              </a:extLst>
            </p:cNvPr>
            <p:cNvSpPr/>
            <p:nvPr/>
          </p:nvSpPr>
          <p:spPr>
            <a:xfrm>
              <a:off x="2571834" y="2734681"/>
              <a:ext cx="18000" cy="255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1" name="Rectangle 160">
              <a:extLst>
                <a:ext uri="{FF2B5EF4-FFF2-40B4-BE49-F238E27FC236}">
                  <a16:creationId xmlns:a16="http://schemas.microsoft.com/office/drawing/2014/main" id="{AD44B1CC-1597-B019-8F24-2EFC62208100}"/>
                </a:ext>
              </a:extLst>
            </p:cNvPr>
            <p:cNvSpPr/>
            <p:nvPr/>
          </p:nvSpPr>
          <p:spPr>
            <a:xfrm>
              <a:off x="2596042" y="2734681"/>
              <a:ext cx="18000" cy="262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2" name="Rectangle 161">
              <a:extLst>
                <a:ext uri="{FF2B5EF4-FFF2-40B4-BE49-F238E27FC236}">
                  <a16:creationId xmlns:a16="http://schemas.microsoft.com/office/drawing/2014/main" id="{5EADCFA0-0864-3F99-787D-1871A64D6717}"/>
                </a:ext>
              </a:extLst>
            </p:cNvPr>
            <p:cNvSpPr/>
            <p:nvPr/>
          </p:nvSpPr>
          <p:spPr>
            <a:xfrm>
              <a:off x="2620250" y="2734681"/>
              <a:ext cx="18000" cy="262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3" name="Rectangle 162">
              <a:extLst>
                <a:ext uri="{FF2B5EF4-FFF2-40B4-BE49-F238E27FC236}">
                  <a16:creationId xmlns:a16="http://schemas.microsoft.com/office/drawing/2014/main" id="{BE13CFF8-C0A9-ADCF-DAB0-4475B2429807}"/>
                </a:ext>
              </a:extLst>
            </p:cNvPr>
            <p:cNvSpPr/>
            <p:nvPr/>
          </p:nvSpPr>
          <p:spPr>
            <a:xfrm>
              <a:off x="2644458" y="2734681"/>
              <a:ext cx="18000" cy="27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 name="Rectangle 163">
              <a:extLst>
                <a:ext uri="{FF2B5EF4-FFF2-40B4-BE49-F238E27FC236}">
                  <a16:creationId xmlns:a16="http://schemas.microsoft.com/office/drawing/2014/main" id="{81DDE396-F398-CE70-2069-6F64A321DEB3}"/>
                </a:ext>
              </a:extLst>
            </p:cNvPr>
            <p:cNvSpPr/>
            <p:nvPr/>
          </p:nvSpPr>
          <p:spPr>
            <a:xfrm>
              <a:off x="2668666" y="2734681"/>
              <a:ext cx="18000" cy="28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5" name="Rectangle 164">
              <a:extLst>
                <a:ext uri="{FF2B5EF4-FFF2-40B4-BE49-F238E27FC236}">
                  <a16:creationId xmlns:a16="http://schemas.microsoft.com/office/drawing/2014/main" id="{01AB330B-A74C-9F7C-A0FC-47028A2CC45B}"/>
                </a:ext>
              </a:extLst>
            </p:cNvPr>
            <p:cNvSpPr/>
            <p:nvPr/>
          </p:nvSpPr>
          <p:spPr>
            <a:xfrm>
              <a:off x="2692874" y="2734681"/>
              <a:ext cx="18000" cy="28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6" name="Rectangle 165">
              <a:extLst>
                <a:ext uri="{FF2B5EF4-FFF2-40B4-BE49-F238E27FC236}">
                  <a16:creationId xmlns:a16="http://schemas.microsoft.com/office/drawing/2014/main" id="{A7F22130-2B54-6D86-B2C7-5C269D4B1767}"/>
                </a:ext>
              </a:extLst>
            </p:cNvPr>
            <p:cNvSpPr/>
            <p:nvPr/>
          </p:nvSpPr>
          <p:spPr>
            <a:xfrm>
              <a:off x="2717082" y="2734681"/>
              <a:ext cx="18000" cy="28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7" name="Rectangle 166">
              <a:extLst>
                <a:ext uri="{FF2B5EF4-FFF2-40B4-BE49-F238E27FC236}">
                  <a16:creationId xmlns:a16="http://schemas.microsoft.com/office/drawing/2014/main" id="{1FB8162F-84CF-F394-9A8A-70B07390F613}"/>
                </a:ext>
              </a:extLst>
            </p:cNvPr>
            <p:cNvSpPr/>
            <p:nvPr/>
          </p:nvSpPr>
          <p:spPr>
            <a:xfrm>
              <a:off x="2741290" y="2734681"/>
              <a:ext cx="18000" cy="2880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8" name="Rectangle 167">
              <a:extLst>
                <a:ext uri="{FF2B5EF4-FFF2-40B4-BE49-F238E27FC236}">
                  <a16:creationId xmlns:a16="http://schemas.microsoft.com/office/drawing/2014/main" id="{DD9A8BAF-29F9-D93D-67BE-341D3174AAC5}"/>
                </a:ext>
              </a:extLst>
            </p:cNvPr>
            <p:cNvSpPr/>
            <p:nvPr/>
          </p:nvSpPr>
          <p:spPr>
            <a:xfrm>
              <a:off x="2765498" y="2734681"/>
              <a:ext cx="18000" cy="295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9" name="Rectangle 168">
              <a:extLst>
                <a:ext uri="{FF2B5EF4-FFF2-40B4-BE49-F238E27FC236}">
                  <a16:creationId xmlns:a16="http://schemas.microsoft.com/office/drawing/2014/main" id="{A2801727-0E96-8087-5A15-38246FC90170}"/>
                </a:ext>
              </a:extLst>
            </p:cNvPr>
            <p:cNvSpPr/>
            <p:nvPr/>
          </p:nvSpPr>
          <p:spPr>
            <a:xfrm>
              <a:off x="2789706" y="2734681"/>
              <a:ext cx="18000" cy="295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0" name="Rectangle 169">
              <a:extLst>
                <a:ext uri="{FF2B5EF4-FFF2-40B4-BE49-F238E27FC236}">
                  <a16:creationId xmlns:a16="http://schemas.microsoft.com/office/drawing/2014/main" id="{1C36C94B-A2F3-C7F8-3C3C-850BEF377DB1}"/>
                </a:ext>
              </a:extLst>
            </p:cNvPr>
            <p:cNvSpPr/>
            <p:nvPr/>
          </p:nvSpPr>
          <p:spPr>
            <a:xfrm>
              <a:off x="2813914" y="2734681"/>
              <a:ext cx="18000" cy="295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1" name="Rectangle 170">
              <a:extLst>
                <a:ext uri="{FF2B5EF4-FFF2-40B4-BE49-F238E27FC236}">
                  <a16:creationId xmlns:a16="http://schemas.microsoft.com/office/drawing/2014/main" id="{9E7143F3-A627-4187-9CD9-A57709039DFF}"/>
                </a:ext>
              </a:extLst>
            </p:cNvPr>
            <p:cNvSpPr/>
            <p:nvPr/>
          </p:nvSpPr>
          <p:spPr>
            <a:xfrm>
              <a:off x="2838122" y="2734681"/>
              <a:ext cx="18000" cy="2988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2" name="Rectangle 171">
              <a:extLst>
                <a:ext uri="{FF2B5EF4-FFF2-40B4-BE49-F238E27FC236}">
                  <a16:creationId xmlns:a16="http://schemas.microsoft.com/office/drawing/2014/main" id="{057DF370-4480-5443-B45C-8A1649877E5D}"/>
                </a:ext>
              </a:extLst>
            </p:cNvPr>
            <p:cNvSpPr/>
            <p:nvPr/>
          </p:nvSpPr>
          <p:spPr>
            <a:xfrm>
              <a:off x="2862330" y="2734681"/>
              <a:ext cx="18000" cy="313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3" name="Rectangle 172">
              <a:extLst>
                <a:ext uri="{FF2B5EF4-FFF2-40B4-BE49-F238E27FC236}">
                  <a16:creationId xmlns:a16="http://schemas.microsoft.com/office/drawing/2014/main" id="{75176726-3344-4FEC-65DE-DA6AE7345D1A}"/>
                </a:ext>
              </a:extLst>
            </p:cNvPr>
            <p:cNvSpPr/>
            <p:nvPr/>
          </p:nvSpPr>
          <p:spPr>
            <a:xfrm>
              <a:off x="2886538" y="2734681"/>
              <a:ext cx="18000" cy="32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4" name="Rectangle 173">
              <a:extLst>
                <a:ext uri="{FF2B5EF4-FFF2-40B4-BE49-F238E27FC236}">
                  <a16:creationId xmlns:a16="http://schemas.microsoft.com/office/drawing/2014/main" id="{1A09136C-F2C1-DA95-7B0E-E0B56CCD3F11}"/>
                </a:ext>
              </a:extLst>
            </p:cNvPr>
            <p:cNvSpPr/>
            <p:nvPr/>
          </p:nvSpPr>
          <p:spPr>
            <a:xfrm>
              <a:off x="2910746" y="2734681"/>
              <a:ext cx="18000" cy="32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5" name="Rectangle 174">
              <a:extLst>
                <a:ext uri="{FF2B5EF4-FFF2-40B4-BE49-F238E27FC236}">
                  <a16:creationId xmlns:a16="http://schemas.microsoft.com/office/drawing/2014/main" id="{500C26C4-AD9C-97D0-CB28-D9BC390BDF9F}"/>
                </a:ext>
              </a:extLst>
            </p:cNvPr>
            <p:cNvSpPr/>
            <p:nvPr/>
          </p:nvSpPr>
          <p:spPr>
            <a:xfrm>
              <a:off x="2934954" y="2734681"/>
              <a:ext cx="18000" cy="32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6" name="Rectangle 175">
              <a:extLst>
                <a:ext uri="{FF2B5EF4-FFF2-40B4-BE49-F238E27FC236}">
                  <a16:creationId xmlns:a16="http://schemas.microsoft.com/office/drawing/2014/main" id="{52FCDED2-FDC6-2F95-DA3B-D897658F2398}"/>
                </a:ext>
              </a:extLst>
            </p:cNvPr>
            <p:cNvSpPr/>
            <p:nvPr/>
          </p:nvSpPr>
          <p:spPr>
            <a:xfrm>
              <a:off x="2959162" y="2734681"/>
              <a:ext cx="18000" cy="32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7" name="Rectangle 176">
              <a:extLst>
                <a:ext uri="{FF2B5EF4-FFF2-40B4-BE49-F238E27FC236}">
                  <a16:creationId xmlns:a16="http://schemas.microsoft.com/office/drawing/2014/main" id="{0AA4CD47-6335-B8D1-D9E5-089EA6F71F08}"/>
                </a:ext>
              </a:extLst>
            </p:cNvPr>
            <p:cNvSpPr/>
            <p:nvPr/>
          </p:nvSpPr>
          <p:spPr>
            <a:xfrm>
              <a:off x="2983370" y="2734681"/>
              <a:ext cx="18000" cy="327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8" name="Rectangle 177">
              <a:extLst>
                <a:ext uri="{FF2B5EF4-FFF2-40B4-BE49-F238E27FC236}">
                  <a16:creationId xmlns:a16="http://schemas.microsoft.com/office/drawing/2014/main" id="{C06E97FE-7210-3CBA-9E30-51C65470B10F}"/>
                </a:ext>
              </a:extLst>
            </p:cNvPr>
            <p:cNvSpPr/>
            <p:nvPr/>
          </p:nvSpPr>
          <p:spPr>
            <a:xfrm>
              <a:off x="3007578" y="2734681"/>
              <a:ext cx="18000" cy="3276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9" name="Rectangle 178">
              <a:extLst>
                <a:ext uri="{FF2B5EF4-FFF2-40B4-BE49-F238E27FC236}">
                  <a16:creationId xmlns:a16="http://schemas.microsoft.com/office/drawing/2014/main" id="{32AD4CC8-0AC5-35E7-FD2C-94C8E033DF23}"/>
                </a:ext>
              </a:extLst>
            </p:cNvPr>
            <p:cNvSpPr/>
            <p:nvPr/>
          </p:nvSpPr>
          <p:spPr>
            <a:xfrm>
              <a:off x="3031786" y="2734681"/>
              <a:ext cx="18000" cy="331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0" name="Rectangle 179">
              <a:extLst>
                <a:ext uri="{FF2B5EF4-FFF2-40B4-BE49-F238E27FC236}">
                  <a16:creationId xmlns:a16="http://schemas.microsoft.com/office/drawing/2014/main" id="{97A994AA-2702-40FF-5B3A-D14996C05639}"/>
                </a:ext>
              </a:extLst>
            </p:cNvPr>
            <p:cNvSpPr/>
            <p:nvPr/>
          </p:nvSpPr>
          <p:spPr>
            <a:xfrm>
              <a:off x="3055994" y="2734681"/>
              <a:ext cx="18000" cy="331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1" name="Rectangle 180">
              <a:extLst>
                <a:ext uri="{FF2B5EF4-FFF2-40B4-BE49-F238E27FC236}">
                  <a16:creationId xmlns:a16="http://schemas.microsoft.com/office/drawing/2014/main" id="{694A07E3-D2A4-72B7-414B-E4C746CC17AD}"/>
                </a:ext>
              </a:extLst>
            </p:cNvPr>
            <p:cNvSpPr/>
            <p:nvPr/>
          </p:nvSpPr>
          <p:spPr>
            <a:xfrm>
              <a:off x="3080202" y="2734681"/>
              <a:ext cx="18000" cy="331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2" name="Rectangle 181">
              <a:extLst>
                <a:ext uri="{FF2B5EF4-FFF2-40B4-BE49-F238E27FC236}">
                  <a16:creationId xmlns:a16="http://schemas.microsoft.com/office/drawing/2014/main" id="{839E158B-7FFB-9CA8-DD3E-3FB413AD5514}"/>
                </a:ext>
              </a:extLst>
            </p:cNvPr>
            <p:cNvSpPr/>
            <p:nvPr/>
          </p:nvSpPr>
          <p:spPr>
            <a:xfrm>
              <a:off x="3104410" y="2734681"/>
              <a:ext cx="18000" cy="34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3" name="Rectangle 182">
              <a:extLst>
                <a:ext uri="{FF2B5EF4-FFF2-40B4-BE49-F238E27FC236}">
                  <a16:creationId xmlns:a16="http://schemas.microsoft.com/office/drawing/2014/main" id="{C938B38F-5958-89FE-347F-7AF0A2A87A49}"/>
                </a:ext>
              </a:extLst>
            </p:cNvPr>
            <p:cNvSpPr/>
            <p:nvPr/>
          </p:nvSpPr>
          <p:spPr>
            <a:xfrm>
              <a:off x="3128618" y="2734681"/>
              <a:ext cx="18000" cy="34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4" name="Rectangle 183">
              <a:extLst>
                <a:ext uri="{FF2B5EF4-FFF2-40B4-BE49-F238E27FC236}">
                  <a16:creationId xmlns:a16="http://schemas.microsoft.com/office/drawing/2014/main" id="{96B26043-5F56-6181-E810-5ECA22E80B09}"/>
                </a:ext>
              </a:extLst>
            </p:cNvPr>
            <p:cNvSpPr/>
            <p:nvPr/>
          </p:nvSpPr>
          <p:spPr>
            <a:xfrm>
              <a:off x="3152826" y="2734681"/>
              <a:ext cx="18000" cy="34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5" name="Rectangle 184">
              <a:extLst>
                <a:ext uri="{FF2B5EF4-FFF2-40B4-BE49-F238E27FC236}">
                  <a16:creationId xmlns:a16="http://schemas.microsoft.com/office/drawing/2014/main" id="{5B5E9E95-E74C-96F2-0222-19479F386B56}"/>
                </a:ext>
              </a:extLst>
            </p:cNvPr>
            <p:cNvSpPr/>
            <p:nvPr/>
          </p:nvSpPr>
          <p:spPr>
            <a:xfrm>
              <a:off x="3177034" y="2734681"/>
              <a:ext cx="18000" cy="3600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Rectangle 185">
              <a:extLst>
                <a:ext uri="{FF2B5EF4-FFF2-40B4-BE49-F238E27FC236}">
                  <a16:creationId xmlns:a16="http://schemas.microsoft.com/office/drawing/2014/main" id="{E0EC654F-8208-A3D7-4962-3765E744793F}"/>
                </a:ext>
              </a:extLst>
            </p:cNvPr>
            <p:cNvSpPr/>
            <p:nvPr/>
          </p:nvSpPr>
          <p:spPr>
            <a:xfrm>
              <a:off x="3201242" y="2734681"/>
              <a:ext cx="18000" cy="3600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7" name="Rectangle 186">
              <a:extLst>
                <a:ext uri="{FF2B5EF4-FFF2-40B4-BE49-F238E27FC236}">
                  <a16:creationId xmlns:a16="http://schemas.microsoft.com/office/drawing/2014/main" id="{41723371-D73E-029E-C3B4-6D6CCBA625DE}"/>
                </a:ext>
              </a:extLst>
            </p:cNvPr>
            <p:cNvSpPr/>
            <p:nvPr/>
          </p:nvSpPr>
          <p:spPr>
            <a:xfrm>
              <a:off x="3225450" y="2734681"/>
              <a:ext cx="18000" cy="385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Rectangle 187">
              <a:extLst>
                <a:ext uri="{FF2B5EF4-FFF2-40B4-BE49-F238E27FC236}">
                  <a16:creationId xmlns:a16="http://schemas.microsoft.com/office/drawing/2014/main" id="{4BACC884-938B-042B-0D78-DEC600F84449}"/>
                </a:ext>
              </a:extLst>
            </p:cNvPr>
            <p:cNvSpPr/>
            <p:nvPr/>
          </p:nvSpPr>
          <p:spPr>
            <a:xfrm>
              <a:off x="3249658" y="2734681"/>
              <a:ext cx="18000" cy="39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9" name="Rectangle 188">
              <a:extLst>
                <a:ext uri="{FF2B5EF4-FFF2-40B4-BE49-F238E27FC236}">
                  <a16:creationId xmlns:a16="http://schemas.microsoft.com/office/drawing/2014/main" id="{1391794E-15FF-6413-AD80-CA0D9E754765}"/>
                </a:ext>
              </a:extLst>
            </p:cNvPr>
            <p:cNvSpPr/>
            <p:nvPr/>
          </p:nvSpPr>
          <p:spPr>
            <a:xfrm>
              <a:off x="3273866" y="2734681"/>
              <a:ext cx="18000" cy="39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Rectangle 189">
              <a:extLst>
                <a:ext uri="{FF2B5EF4-FFF2-40B4-BE49-F238E27FC236}">
                  <a16:creationId xmlns:a16="http://schemas.microsoft.com/office/drawing/2014/main" id="{3FEB75C8-EA9D-9A96-5933-CC0A625E8312}"/>
                </a:ext>
              </a:extLst>
            </p:cNvPr>
            <p:cNvSpPr/>
            <p:nvPr/>
          </p:nvSpPr>
          <p:spPr>
            <a:xfrm>
              <a:off x="3298074" y="2734681"/>
              <a:ext cx="18000" cy="406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1" name="Rectangle 190">
              <a:extLst>
                <a:ext uri="{FF2B5EF4-FFF2-40B4-BE49-F238E27FC236}">
                  <a16:creationId xmlns:a16="http://schemas.microsoft.com/office/drawing/2014/main" id="{0E4C3D25-3D0A-DD78-9FC5-852DA325E108}"/>
                </a:ext>
              </a:extLst>
            </p:cNvPr>
            <p:cNvSpPr/>
            <p:nvPr/>
          </p:nvSpPr>
          <p:spPr>
            <a:xfrm>
              <a:off x="3322282" y="2734681"/>
              <a:ext cx="18000" cy="41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5F61A002-1EF3-0E9D-2210-6E2343E268D7}"/>
                </a:ext>
              </a:extLst>
            </p:cNvPr>
            <p:cNvSpPr/>
            <p:nvPr/>
          </p:nvSpPr>
          <p:spPr>
            <a:xfrm>
              <a:off x="3346490" y="2734681"/>
              <a:ext cx="18000" cy="41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3" name="Rectangle 192">
              <a:extLst>
                <a:ext uri="{FF2B5EF4-FFF2-40B4-BE49-F238E27FC236}">
                  <a16:creationId xmlns:a16="http://schemas.microsoft.com/office/drawing/2014/main" id="{F63C34AF-0D24-911D-D82A-9CA67AAF37AA}"/>
                </a:ext>
              </a:extLst>
            </p:cNvPr>
            <p:cNvSpPr/>
            <p:nvPr/>
          </p:nvSpPr>
          <p:spPr>
            <a:xfrm>
              <a:off x="3370698" y="2734681"/>
              <a:ext cx="18000" cy="41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4" name="Rectangle 193">
              <a:extLst>
                <a:ext uri="{FF2B5EF4-FFF2-40B4-BE49-F238E27FC236}">
                  <a16:creationId xmlns:a16="http://schemas.microsoft.com/office/drawing/2014/main" id="{BD621C3F-ADDF-AE60-6E37-24078B58D53D}"/>
                </a:ext>
              </a:extLst>
            </p:cNvPr>
            <p:cNvSpPr/>
            <p:nvPr/>
          </p:nvSpPr>
          <p:spPr>
            <a:xfrm>
              <a:off x="3394906" y="2734681"/>
              <a:ext cx="18000" cy="421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5" name="Rectangle 194">
              <a:extLst>
                <a:ext uri="{FF2B5EF4-FFF2-40B4-BE49-F238E27FC236}">
                  <a16:creationId xmlns:a16="http://schemas.microsoft.com/office/drawing/2014/main" id="{7352A23A-E08B-1631-5FB8-C59C0AC12580}"/>
                </a:ext>
              </a:extLst>
            </p:cNvPr>
            <p:cNvSpPr/>
            <p:nvPr/>
          </p:nvSpPr>
          <p:spPr>
            <a:xfrm>
              <a:off x="3419114" y="2734681"/>
              <a:ext cx="18000" cy="43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6" name="Rectangle 195">
              <a:extLst>
                <a:ext uri="{FF2B5EF4-FFF2-40B4-BE49-F238E27FC236}">
                  <a16:creationId xmlns:a16="http://schemas.microsoft.com/office/drawing/2014/main" id="{D1582B3B-6B18-D984-4706-869F24AD1865}"/>
                </a:ext>
              </a:extLst>
            </p:cNvPr>
            <p:cNvSpPr/>
            <p:nvPr/>
          </p:nvSpPr>
          <p:spPr>
            <a:xfrm>
              <a:off x="3443322" y="2734681"/>
              <a:ext cx="18000" cy="43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7" name="Rectangle 196">
              <a:extLst>
                <a:ext uri="{FF2B5EF4-FFF2-40B4-BE49-F238E27FC236}">
                  <a16:creationId xmlns:a16="http://schemas.microsoft.com/office/drawing/2014/main" id="{E88C7A8D-8A67-D441-D4FB-FDFB99D64B22}"/>
                </a:ext>
              </a:extLst>
            </p:cNvPr>
            <p:cNvSpPr/>
            <p:nvPr/>
          </p:nvSpPr>
          <p:spPr>
            <a:xfrm>
              <a:off x="3467530" y="2734681"/>
              <a:ext cx="18000" cy="45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8" name="Rectangle 197">
              <a:extLst>
                <a:ext uri="{FF2B5EF4-FFF2-40B4-BE49-F238E27FC236}">
                  <a16:creationId xmlns:a16="http://schemas.microsoft.com/office/drawing/2014/main" id="{26C6E938-F4A6-DB4C-5A87-FBF6A3EA3654}"/>
                </a:ext>
              </a:extLst>
            </p:cNvPr>
            <p:cNvSpPr/>
            <p:nvPr/>
          </p:nvSpPr>
          <p:spPr>
            <a:xfrm>
              <a:off x="3491738" y="2734681"/>
              <a:ext cx="18000" cy="46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9" name="Rectangle 198">
              <a:extLst>
                <a:ext uri="{FF2B5EF4-FFF2-40B4-BE49-F238E27FC236}">
                  <a16:creationId xmlns:a16="http://schemas.microsoft.com/office/drawing/2014/main" id="{4A720865-824B-0EF1-1D73-F29C0C00F813}"/>
                </a:ext>
              </a:extLst>
            </p:cNvPr>
            <p:cNvSpPr/>
            <p:nvPr/>
          </p:nvSpPr>
          <p:spPr>
            <a:xfrm>
              <a:off x="3515946" y="2734681"/>
              <a:ext cx="18000" cy="48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0" name="Rectangle 199">
              <a:extLst>
                <a:ext uri="{FF2B5EF4-FFF2-40B4-BE49-F238E27FC236}">
                  <a16:creationId xmlns:a16="http://schemas.microsoft.com/office/drawing/2014/main" id="{A47C9E61-DC92-140E-85C1-D0598FBC6B81}"/>
                </a:ext>
              </a:extLst>
            </p:cNvPr>
            <p:cNvSpPr/>
            <p:nvPr/>
          </p:nvSpPr>
          <p:spPr>
            <a:xfrm>
              <a:off x="3540154" y="2734681"/>
              <a:ext cx="18000" cy="50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1" name="Rectangle 200">
              <a:extLst>
                <a:ext uri="{FF2B5EF4-FFF2-40B4-BE49-F238E27FC236}">
                  <a16:creationId xmlns:a16="http://schemas.microsoft.com/office/drawing/2014/main" id="{CF5258AF-6D25-DBCD-B5A1-216CCF7998BD}"/>
                </a:ext>
              </a:extLst>
            </p:cNvPr>
            <p:cNvSpPr/>
            <p:nvPr/>
          </p:nvSpPr>
          <p:spPr>
            <a:xfrm>
              <a:off x="3564362" y="2734681"/>
              <a:ext cx="18000" cy="50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2" name="Rectangle 201">
              <a:extLst>
                <a:ext uri="{FF2B5EF4-FFF2-40B4-BE49-F238E27FC236}">
                  <a16:creationId xmlns:a16="http://schemas.microsoft.com/office/drawing/2014/main" id="{A1EB47D9-3F47-19F2-36D0-4F0F01BB3308}"/>
                </a:ext>
              </a:extLst>
            </p:cNvPr>
            <p:cNvSpPr/>
            <p:nvPr/>
          </p:nvSpPr>
          <p:spPr>
            <a:xfrm>
              <a:off x="3588570" y="2734681"/>
              <a:ext cx="18000" cy="50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3" name="Rectangle 202">
              <a:extLst>
                <a:ext uri="{FF2B5EF4-FFF2-40B4-BE49-F238E27FC236}">
                  <a16:creationId xmlns:a16="http://schemas.microsoft.com/office/drawing/2014/main" id="{88DCB891-83F0-A480-983F-FF294AB003C7}"/>
                </a:ext>
              </a:extLst>
            </p:cNvPr>
            <p:cNvSpPr/>
            <p:nvPr/>
          </p:nvSpPr>
          <p:spPr>
            <a:xfrm>
              <a:off x="3612778" y="2734681"/>
              <a:ext cx="18000" cy="50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4" name="Rectangle 203">
              <a:extLst>
                <a:ext uri="{FF2B5EF4-FFF2-40B4-BE49-F238E27FC236}">
                  <a16:creationId xmlns:a16="http://schemas.microsoft.com/office/drawing/2014/main" id="{51AA7B17-78EE-2C9B-882A-503661FE00F5}"/>
                </a:ext>
              </a:extLst>
            </p:cNvPr>
            <p:cNvSpPr/>
            <p:nvPr/>
          </p:nvSpPr>
          <p:spPr>
            <a:xfrm>
              <a:off x="3636986" y="2734681"/>
              <a:ext cx="18000" cy="50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5" name="Rectangle 204">
              <a:extLst>
                <a:ext uri="{FF2B5EF4-FFF2-40B4-BE49-F238E27FC236}">
                  <a16:creationId xmlns:a16="http://schemas.microsoft.com/office/drawing/2014/main" id="{D61AB6A9-8CA5-B53E-D6E7-FC62E0E933F9}"/>
                </a:ext>
              </a:extLst>
            </p:cNvPr>
            <p:cNvSpPr/>
            <p:nvPr/>
          </p:nvSpPr>
          <p:spPr>
            <a:xfrm>
              <a:off x="3661194" y="2734681"/>
              <a:ext cx="18000" cy="52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6" name="Rectangle 205">
              <a:extLst>
                <a:ext uri="{FF2B5EF4-FFF2-40B4-BE49-F238E27FC236}">
                  <a16:creationId xmlns:a16="http://schemas.microsoft.com/office/drawing/2014/main" id="{A52B7BBC-280C-D1A0-0074-2ED4C3D3A0A0}"/>
                </a:ext>
              </a:extLst>
            </p:cNvPr>
            <p:cNvSpPr/>
            <p:nvPr/>
          </p:nvSpPr>
          <p:spPr>
            <a:xfrm>
              <a:off x="3685402" y="2734681"/>
              <a:ext cx="18000" cy="525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Rectangle 206">
              <a:extLst>
                <a:ext uri="{FF2B5EF4-FFF2-40B4-BE49-F238E27FC236}">
                  <a16:creationId xmlns:a16="http://schemas.microsoft.com/office/drawing/2014/main" id="{4F0E73E0-8C9D-7BF7-F493-45876EBACF72}"/>
                </a:ext>
              </a:extLst>
            </p:cNvPr>
            <p:cNvSpPr/>
            <p:nvPr/>
          </p:nvSpPr>
          <p:spPr>
            <a:xfrm>
              <a:off x="3709610" y="2734681"/>
              <a:ext cx="18000" cy="52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8" name="Rectangle 207">
              <a:extLst>
                <a:ext uri="{FF2B5EF4-FFF2-40B4-BE49-F238E27FC236}">
                  <a16:creationId xmlns:a16="http://schemas.microsoft.com/office/drawing/2014/main" id="{CEA51185-0466-8C60-7DAD-C0CA6E57FFA5}"/>
                </a:ext>
              </a:extLst>
            </p:cNvPr>
            <p:cNvSpPr/>
            <p:nvPr/>
          </p:nvSpPr>
          <p:spPr>
            <a:xfrm>
              <a:off x="3733818" y="2734681"/>
              <a:ext cx="18000" cy="54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9" name="Rectangle 208">
              <a:extLst>
                <a:ext uri="{FF2B5EF4-FFF2-40B4-BE49-F238E27FC236}">
                  <a16:creationId xmlns:a16="http://schemas.microsoft.com/office/drawing/2014/main" id="{F216FEC6-F193-0546-F8D3-1947D991CA23}"/>
                </a:ext>
              </a:extLst>
            </p:cNvPr>
            <p:cNvSpPr/>
            <p:nvPr/>
          </p:nvSpPr>
          <p:spPr>
            <a:xfrm>
              <a:off x="3758026" y="2734681"/>
              <a:ext cx="18000" cy="54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0" name="Rectangle 209">
              <a:extLst>
                <a:ext uri="{FF2B5EF4-FFF2-40B4-BE49-F238E27FC236}">
                  <a16:creationId xmlns:a16="http://schemas.microsoft.com/office/drawing/2014/main" id="{DFB43201-A2D7-7FDF-2139-9378FB9B19F0}"/>
                </a:ext>
              </a:extLst>
            </p:cNvPr>
            <p:cNvSpPr/>
            <p:nvPr/>
          </p:nvSpPr>
          <p:spPr>
            <a:xfrm>
              <a:off x="3782234" y="2734681"/>
              <a:ext cx="18000" cy="565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1" name="Rectangle 210">
              <a:extLst>
                <a:ext uri="{FF2B5EF4-FFF2-40B4-BE49-F238E27FC236}">
                  <a16:creationId xmlns:a16="http://schemas.microsoft.com/office/drawing/2014/main" id="{31E42B39-B0F6-9843-1B73-93427E467EA1}"/>
                </a:ext>
              </a:extLst>
            </p:cNvPr>
            <p:cNvSpPr/>
            <p:nvPr/>
          </p:nvSpPr>
          <p:spPr>
            <a:xfrm>
              <a:off x="3806442" y="2734681"/>
              <a:ext cx="18000" cy="601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2" name="Rectangle 211">
              <a:extLst>
                <a:ext uri="{FF2B5EF4-FFF2-40B4-BE49-F238E27FC236}">
                  <a16:creationId xmlns:a16="http://schemas.microsoft.com/office/drawing/2014/main" id="{9398A914-85BD-FAAE-8A72-84EFF4EA2509}"/>
                </a:ext>
              </a:extLst>
            </p:cNvPr>
            <p:cNvSpPr/>
            <p:nvPr/>
          </p:nvSpPr>
          <p:spPr>
            <a:xfrm>
              <a:off x="3830650" y="2734681"/>
              <a:ext cx="18000" cy="61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3" name="Rectangle 212">
              <a:extLst>
                <a:ext uri="{FF2B5EF4-FFF2-40B4-BE49-F238E27FC236}">
                  <a16:creationId xmlns:a16="http://schemas.microsoft.com/office/drawing/2014/main" id="{7DB2E92F-3B44-41AA-CB74-AFD10B5B4F62}"/>
                </a:ext>
              </a:extLst>
            </p:cNvPr>
            <p:cNvSpPr/>
            <p:nvPr/>
          </p:nvSpPr>
          <p:spPr>
            <a:xfrm>
              <a:off x="3854858" y="2734681"/>
              <a:ext cx="18000" cy="61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4" name="Rectangle 213">
              <a:extLst>
                <a:ext uri="{FF2B5EF4-FFF2-40B4-BE49-F238E27FC236}">
                  <a16:creationId xmlns:a16="http://schemas.microsoft.com/office/drawing/2014/main" id="{B3B7E0F3-2B59-80DA-FB9B-CB80D7D2969F}"/>
                </a:ext>
              </a:extLst>
            </p:cNvPr>
            <p:cNvSpPr/>
            <p:nvPr/>
          </p:nvSpPr>
          <p:spPr>
            <a:xfrm>
              <a:off x="3879066" y="2734681"/>
              <a:ext cx="18000" cy="61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5" name="Rectangle 214">
              <a:extLst>
                <a:ext uri="{FF2B5EF4-FFF2-40B4-BE49-F238E27FC236}">
                  <a16:creationId xmlns:a16="http://schemas.microsoft.com/office/drawing/2014/main" id="{67A8A030-31A8-E227-A3B2-243621FEB663}"/>
                </a:ext>
              </a:extLst>
            </p:cNvPr>
            <p:cNvSpPr/>
            <p:nvPr/>
          </p:nvSpPr>
          <p:spPr>
            <a:xfrm>
              <a:off x="3903274" y="2734681"/>
              <a:ext cx="18000" cy="61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81221BCC-D61A-EFDE-7F80-28E76540F967}"/>
                </a:ext>
              </a:extLst>
            </p:cNvPr>
            <p:cNvSpPr/>
            <p:nvPr/>
          </p:nvSpPr>
          <p:spPr>
            <a:xfrm>
              <a:off x="3927482" y="2734681"/>
              <a:ext cx="18000" cy="61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7" name="Rectangle 216">
              <a:extLst>
                <a:ext uri="{FF2B5EF4-FFF2-40B4-BE49-F238E27FC236}">
                  <a16:creationId xmlns:a16="http://schemas.microsoft.com/office/drawing/2014/main" id="{AE1ED718-D2BE-16EC-7163-630516459E9F}"/>
                </a:ext>
              </a:extLst>
            </p:cNvPr>
            <p:cNvSpPr/>
            <p:nvPr/>
          </p:nvSpPr>
          <p:spPr>
            <a:xfrm>
              <a:off x="3951690" y="2734681"/>
              <a:ext cx="18000" cy="61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8" name="Rectangle 217">
              <a:extLst>
                <a:ext uri="{FF2B5EF4-FFF2-40B4-BE49-F238E27FC236}">
                  <a16:creationId xmlns:a16="http://schemas.microsoft.com/office/drawing/2014/main" id="{22242177-1427-B321-A715-9B498874544D}"/>
                </a:ext>
              </a:extLst>
            </p:cNvPr>
            <p:cNvSpPr/>
            <p:nvPr/>
          </p:nvSpPr>
          <p:spPr>
            <a:xfrm>
              <a:off x="3975898" y="2734681"/>
              <a:ext cx="18000" cy="626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9" name="Rectangle 218">
              <a:extLst>
                <a:ext uri="{FF2B5EF4-FFF2-40B4-BE49-F238E27FC236}">
                  <a16:creationId xmlns:a16="http://schemas.microsoft.com/office/drawing/2014/main" id="{F08497CB-FD57-C9F1-9B65-C1780EF9266C}"/>
                </a:ext>
              </a:extLst>
            </p:cNvPr>
            <p:cNvSpPr/>
            <p:nvPr/>
          </p:nvSpPr>
          <p:spPr>
            <a:xfrm>
              <a:off x="4000106" y="2734681"/>
              <a:ext cx="18000" cy="63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Rectangle 219">
              <a:extLst>
                <a:ext uri="{FF2B5EF4-FFF2-40B4-BE49-F238E27FC236}">
                  <a16:creationId xmlns:a16="http://schemas.microsoft.com/office/drawing/2014/main" id="{E1B50C02-F60C-6900-872E-5D6E57996533}"/>
                </a:ext>
              </a:extLst>
            </p:cNvPr>
            <p:cNvSpPr/>
            <p:nvPr/>
          </p:nvSpPr>
          <p:spPr>
            <a:xfrm>
              <a:off x="4024314" y="2734681"/>
              <a:ext cx="18000" cy="64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1" name="Rectangle 220">
              <a:extLst>
                <a:ext uri="{FF2B5EF4-FFF2-40B4-BE49-F238E27FC236}">
                  <a16:creationId xmlns:a16="http://schemas.microsoft.com/office/drawing/2014/main" id="{CDB45B42-56BB-1D37-AE95-4E95CE3F17A6}"/>
                </a:ext>
              </a:extLst>
            </p:cNvPr>
            <p:cNvSpPr/>
            <p:nvPr/>
          </p:nvSpPr>
          <p:spPr>
            <a:xfrm>
              <a:off x="4048522" y="2734681"/>
              <a:ext cx="18000" cy="64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D8FB517B-89F5-C4CD-3976-B7C4C1EE694D}"/>
                </a:ext>
              </a:extLst>
            </p:cNvPr>
            <p:cNvSpPr/>
            <p:nvPr/>
          </p:nvSpPr>
          <p:spPr>
            <a:xfrm>
              <a:off x="4072730" y="2734681"/>
              <a:ext cx="18000" cy="669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8038323A-5B97-0235-7C5E-E79AF5C7F0A6}"/>
                </a:ext>
              </a:extLst>
            </p:cNvPr>
            <p:cNvSpPr/>
            <p:nvPr/>
          </p:nvSpPr>
          <p:spPr>
            <a:xfrm>
              <a:off x="4096938" y="2734681"/>
              <a:ext cx="18000" cy="68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4" name="Rectangle 223">
              <a:extLst>
                <a:ext uri="{FF2B5EF4-FFF2-40B4-BE49-F238E27FC236}">
                  <a16:creationId xmlns:a16="http://schemas.microsoft.com/office/drawing/2014/main" id="{6AE2B16F-56EA-A32B-E535-7EE5B1ABA50E}"/>
                </a:ext>
              </a:extLst>
            </p:cNvPr>
            <p:cNvSpPr/>
            <p:nvPr/>
          </p:nvSpPr>
          <p:spPr>
            <a:xfrm>
              <a:off x="4121146" y="2734681"/>
              <a:ext cx="18000" cy="68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5" name="Rectangle 224">
              <a:extLst>
                <a:ext uri="{FF2B5EF4-FFF2-40B4-BE49-F238E27FC236}">
                  <a16:creationId xmlns:a16="http://schemas.microsoft.com/office/drawing/2014/main" id="{8E750FB2-8E3E-6C6D-1032-A51D42E92EF8}"/>
                </a:ext>
              </a:extLst>
            </p:cNvPr>
            <p:cNvSpPr/>
            <p:nvPr/>
          </p:nvSpPr>
          <p:spPr>
            <a:xfrm>
              <a:off x="4145354" y="2734681"/>
              <a:ext cx="18000" cy="68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6" name="Rectangle 225">
              <a:extLst>
                <a:ext uri="{FF2B5EF4-FFF2-40B4-BE49-F238E27FC236}">
                  <a16:creationId xmlns:a16="http://schemas.microsoft.com/office/drawing/2014/main" id="{E3ED3304-7D91-9AD9-E9A5-914EE3D7A317}"/>
                </a:ext>
              </a:extLst>
            </p:cNvPr>
            <p:cNvSpPr/>
            <p:nvPr/>
          </p:nvSpPr>
          <p:spPr>
            <a:xfrm>
              <a:off x="4169562" y="2734681"/>
              <a:ext cx="18000" cy="68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17525AE9-172E-3DEB-6670-2865ACE1B363}"/>
                </a:ext>
              </a:extLst>
            </p:cNvPr>
            <p:cNvSpPr/>
            <p:nvPr/>
          </p:nvSpPr>
          <p:spPr>
            <a:xfrm>
              <a:off x="4193770" y="2734681"/>
              <a:ext cx="18000" cy="687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8" name="Rectangle 227">
              <a:extLst>
                <a:ext uri="{FF2B5EF4-FFF2-40B4-BE49-F238E27FC236}">
                  <a16:creationId xmlns:a16="http://schemas.microsoft.com/office/drawing/2014/main" id="{27803586-ED53-C7A7-90F1-028ABA61186A}"/>
                </a:ext>
              </a:extLst>
            </p:cNvPr>
            <p:cNvSpPr/>
            <p:nvPr/>
          </p:nvSpPr>
          <p:spPr>
            <a:xfrm>
              <a:off x="4217978" y="2734681"/>
              <a:ext cx="18000" cy="687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9" name="Rectangle 228">
              <a:extLst>
                <a:ext uri="{FF2B5EF4-FFF2-40B4-BE49-F238E27FC236}">
                  <a16:creationId xmlns:a16="http://schemas.microsoft.com/office/drawing/2014/main" id="{2254ED0C-3DFA-6D89-DB03-73791EC905E8}"/>
                </a:ext>
              </a:extLst>
            </p:cNvPr>
            <p:cNvSpPr/>
            <p:nvPr/>
          </p:nvSpPr>
          <p:spPr>
            <a:xfrm>
              <a:off x="4242186" y="2734681"/>
              <a:ext cx="18000" cy="691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0" name="Rectangle 229">
              <a:extLst>
                <a:ext uri="{FF2B5EF4-FFF2-40B4-BE49-F238E27FC236}">
                  <a16:creationId xmlns:a16="http://schemas.microsoft.com/office/drawing/2014/main" id="{0ED3644E-65F9-C628-D693-458FECDDEA41}"/>
                </a:ext>
              </a:extLst>
            </p:cNvPr>
            <p:cNvSpPr/>
            <p:nvPr/>
          </p:nvSpPr>
          <p:spPr>
            <a:xfrm>
              <a:off x="4266394" y="2734681"/>
              <a:ext cx="18000" cy="70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1" name="Rectangle 230">
              <a:extLst>
                <a:ext uri="{FF2B5EF4-FFF2-40B4-BE49-F238E27FC236}">
                  <a16:creationId xmlns:a16="http://schemas.microsoft.com/office/drawing/2014/main" id="{072B2AFD-F909-4A18-08F8-0A7EA7AE9537}"/>
                </a:ext>
              </a:extLst>
            </p:cNvPr>
            <p:cNvSpPr/>
            <p:nvPr/>
          </p:nvSpPr>
          <p:spPr>
            <a:xfrm>
              <a:off x="4290602" y="2734681"/>
              <a:ext cx="18000" cy="70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2" name="Rectangle 231">
              <a:extLst>
                <a:ext uri="{FF2B5EF4-FFF2-40B4-BE49-F238E27FC236}">
                  <a16:creationId xmlns:a16="http://schemas.microsoft.com/office/drawing/2014/main" id="{7598D73C-61CA-749B-8B1B-8F8424E60A13}"/>
                </a:ext>
              </a:extLst>
            </p:cNvPr>
            <p:cNvSpPr/>
            <p:nvPr/>
          </p:nvSpPr>
          <p:spPr>
            <a:xfrm>
              <a:off x="4314810" y="2734681"/>
              <a:ext cx="18000" cy="72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3" name="Rectangle 232">
              <a:extLst>
                <a:ext uri="{FF2B5EF4-FFF2-40B4-BE49-F238E27FC236}">
                  <a16:creationId xmlns:a16="http://schemas.microsoft.com/office/drawing/2014/main" id="{72B41436-A731-A2E1-B3DB-7D2C1E97BA3C}"/>
                </a:ext>
              </a:extLst>
            </p:cNvPr>
            <p:cNvSpPr/>
            <p:nvPr/>
          </p:nvSpPr>
          <p:spPr>
            <a:xfrm>
              <a:off x="4339018" y="2734681"/>
              <a:ext cx="18000" cy="727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4" name="Rectangle 233">
              <a:extLst>
                <a:ext uri="{FF2B5EF4-FFF2-40B4-BE49-F238E27FC236}">
                  <a16:creationId xmlns:a16="http://schemas.microsoft.com/office/drawing/2014/main" id="{7438B085-7EA8-F841-A762-A5277C46BA3B}"/>
                </a:ext>
              </a:extLst>
            </p:cNvPr>
            <p:cNvSpPr/>
            <p:nvPr/>
          </p:nvSpPr>
          <p:spPr>
            <a:xfrm>
              <a:off x="4363226" y="2734681"/>
              <a:ext cx="18000" cy="727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5" name="Rectangle 234">
              <a:extLst>
                <a:ext uri="{FF2B5EF4-FFF2-40B4-BE49-F238E27FC236}">
                  <a16:creationId xmlns:a16="http://schemas.microsoft.com/office/drawing/2014/main" id="{C8ACC0EF-45B3-0045-A532-634505792C56}"/>
                </a:ext>
              </a:extLst>
            </p:cNvPr>
            <p:cNvSpPr/>
            <p:nvPr/>
          </p:nvSpPr>
          <p:spPr>
            <a:xfrm>
              <a:off x="4387434" y="2734681"/>
              <a:ext cx="18000" cy="75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6" name="Rectangle 235">
              <a:extLst>
                <a:ext uri="{FF2B5EF4-FFF2-40B4-BE49-F238E27FC236}">
                  <a16:creationId xmlns:a16="http://schemas.microsoft.com/office/drawing/2014/main" id="{F66BBE60-1C12-C250-F2CA-ADA93001EC84}"/>
                </a:ext>
              </a:extLst>
            </p:cNvPr>
            <p:cNvSpPr/>
            <p:nvPr/>
          </p:nvSpPr>
          <p:spPr>
            <a:xfrm>
              <a:off x="4411642" y="2734681"/>
              <a:ext cx="18000" cy="763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7" name="Rectangle 236">
              <a:extLst>
                <a:ext uri="{FF2B5EF4-FFF2-40B4-BE49-F238E27FC236}">
                  <a16:creationId xmlns:a16="http://schemas.microsoft.com/office/drawing/2014/main" id="{9959FA59-F64D-4D7E-D9D6-3175EC8649DA}"/>
                </a:ext>
              </a:extLst>
            </p:cNvPr>
            <p:cNvSpPr/>
            <p:nvPr/>
          </p:nvSpPr>
          <p:spPr>
            <a:xfrm>
              <a:off x="4435850" y="2734681"/>
              <a:ext cx="18000" cy="766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8" name="Rectangle 237">
              <a:extLst>
                <a:ext uri="{FF2B5EF4-FFF2-40B4-BE49-F238E27FC236}">
                  <a16:creationId xmlns:a16="http://schemas.microsoft.com/office/drawing/2014/main" id="{667E6F70-1A2A-2BFF-49BC-1A69DAC561E3}"/>
                </a:ext>
              </a:extLst>
            </p:cNvPr>
            <p:cNvSpPr/>
            <p:nvPr/>
          </p:nvSpPr>
          <p:spPr>
            <a:xfrm>
              <a:off x="4460058" y="2734681"/>
              <a:ext cx="18000" cy="79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9" name="Rectangle 238">
              <a:extLst>
                <a:ext uri="{FF2B5EF4-FFF2-40B4-BE49-F238E27FC236}">
                  <a16:creationId xmlns:a16="http://schemas.microsoft.com/office/drawing/2014/main" id="{C84E395A-888A-5960-2E91-82C969B5A1E0}"/>
                </a:ext>
              </a:extLst>
            </p:cNvPr>
            <p:cNvSpPr/>
            <p:nvPr/>
          </p:nvSpPr>
          <p:spPr>
            <a:xfrm>
              <a:off x="4484266" y="2734681"/>
              <a:ext cx="18000" cy="799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0" name="Rectangle 239">
              <a:extLst>
                <a:ext uri="{FF2B5EF4-FFF2-40B4-BE49-F238E27FC236}">
                  <a16:creationId xmlns:a16="http://schemas.microsoft.com/office/drawing/2014/main" id="{1450AB5D-17B1-96D7-E238-F3F3B74E8EED}"/>
                </a:ext>
              </a:extLst>
            </p:cNvPr>
            <p:cNvSpPr/>
            <p:nvPr/>
          </p:nvSpPr>
          <p:spPr>
            <a:xfrm>
              <a:off x="4508474" y="2734681"/>
              <a:ext cx="18000" cy="806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1" name="Rectangle 240">
              <a:extLst>
                <a:ext uri="{FF2B5EF4-FFF2-40B4-BE49-F238E27FC236}">
                  <a16:creationId xmlns:a16="http://schemas.microsoft.com/office/drawing/2014/main" id="{7B30A611-4DFA-AE9E-9CB2-723F328D9C3A}"/>
                </a:ext>
              </a:extLst>
            </p:cNvPr>
            <p:cNvSpPr/>
            <p:nvPr/>
          </p:nvSpPr>
          <p:spPr>
            <a:xfrm>
              <a:off x="4532682" y="2734681"/>
              <a:ext cx="18000" cy="82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2" name="Rectangle 241">
              <a:extLst>
                <a:ext uri="{FF2B5EF4-FFF2-40B4-BE49-F238E27FC236}">
                  <a16:creationId xmlns:a16="http://schemas.microsoft.com/office/drawing/2014/main" id="{FCDB5F3F-CC93-53B5-71CB-4486A527596B}"/>
                </a:ext>
              </a:extLst>
            </p:cNvPr>
            <p:cNvSpPr/>
            <p:nvPr/>
          </p:nvSpPr>
          <p:spPr>
            <a:xfrm>
              <a:off x="4556890" y="2734681"/>
              <a:ext cx="18000" cy="838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3" name="Rectangle 242">
              <a:extLst>
                <a:ext uri="{FF2B5EF4-FFF2-40B4-BE49-F238E27FC236}">
                  <a16:creationId xmlns:a16="http://schemas.microsoft.com/office/drawing/2014/main" id="{1B11D114-F003-8391-3770-A1BD04008DDE}"/>
                </a:ext>
              </a:extLst>
            </p:cNvPr>
            <p:cNvSpPr/>
            <p:nvPr/>
          </p:nvSpPr>
          <p:spPr>
            <a:xfrm>
              <a:off x="4581098" y="2734681"/>
              <a:ext cx="18000" cy="842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4" name="Rectangle 243">
              <a:extLst>
                <a:ext uri="{FF2B5EF4-FFF2-40B4-BE49-F238E27FC236}">
                  <a16:creationId xmlns:a16="http://schemas.microsoft.com/office/drawing/2014/main" id="{6688AD14-5B18-6A15-5C02-30DEF35A0FAD}"/>
                </a:ext>
              </a:extLst>
            </p:cNvPr>
            <p:cNvSpPr/>
            <p:nvPr/>
          </p:nvSpPr>
          <p:spPr>
            <a:xfrm>
              <a:off x="4605306" y="2734681"/>
              <a:ext cx="18000" cy="86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5" name="Rectangle 244">
              <a:extLst>
                <a:ext uri="{FF2B5EF4-FFF2-40B4-BE49-F238E27FC236}">
                  <a16:creationId xmlns:a16="http://schemas.microsoft.com/office/drawing/2014/main" id="{B2EA6A08-4DD8-A079-2BC8-30D64244FBFC}"/>
                </a:ext>
              </a:extLst>
            </p:cNvPr>
            <p:cNvSpPr/>
            <p:nvPr/>
          </p:nvSpPr>
          <p:spPr>
            <a:xfrm>
              <a:off x="4629514" y="2734681"/>
              <a:ext cx="18000" cy="86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6" name="Rectangle 245">
              <a:extLst>
                <a:ext uri="{FF2B5EF4-FFF2-40B4-BE49-F238E27FC236}">
                  <a16:creationId xmlns:a16="http://schemas.microsoft.com/office/drawing/2014/main" id="{8B69B15C-4DC8-E683-769E-7FE2B9E43B52}"/>
                </a:ext>
              </a:extLst>
            </p:cNvPr>
            <p:cNvSpPr/>
            <p:nvPr/>
          </p:nvSpPr>
          <p:spPr>
            <a:xfrm>
              <a:off x="4653722" y="2734681"/>
              <a:ext cx="18000" cy="86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7" name="Rectangle 246">
              <a:extLst>
                <a:ext uri="{FF2B5EF4-FFF2-40B4-BE49-F238E27FC236}">
                  <a16:creationId xmlns:a16="http://schemas.microsoft.com/office/drawing/2014/main" id="{C92230E1-697E-1E60-D05C-5EBF58660F5A}"/>
                </a:ext>
              </a:extLst>
            </p:cNvPr>
            <p:cNvSpPr/>
            <p:nvPr/>
          </p:nvSpPr>
          <p:spPr>
            <a:xfrm>
              <a:off x="4677930" y="2734681"/>
              <a:ext cx="18000" cy="88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8" name="Rectangle 247">
              <a:extLst>
                <a:ext uri="{FF2B5EF4-FFF2-40B4-BE49-F238E27FC236}">
                  <a16:creationId xmlns:a16="http://schemas.microsoft.com/office/drawing/2014/main" id="{221BEABA-5287-2BB6-AA8B-A9B4B63AD554}"/>
                </a:ext>
              </a:extLst>
            </p:cNvPr>
            <p:cNvSpPr/>
            <p:nvPr/>
          </p:nvSpPr>
          <p:spPr>
            <a:xfrm>
              <a:off x="4702138" y="2734681"/>
              <a:ext cx="18000" cy="90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9" name="Rectangle 248">
              <a:extLst>
                <a:ext uri="{FF2B5EF4-FFF2-40B4-BE49-F238E27FC236}">
                  <a16:creationId xmlns:a16="http://schemas.microsoft.com/office/drawing/2014/main" id="{CC1C33C7-B3C1-E84E-2073-54FF56A8B479}"/>
                </a:ext>
              </a:extLst>
            </p:cNvPr>
            <p:cNvSpPr/>
            <p:nvPr/>
          </p:nvSpPr>
          <p:spPr>
            <a:xfrm>
              <a:off x="4726346" y="2734681"/>
              <a:ext cx="18000" cy="90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0" name="Rectangle 249">
              <a:extLst>
                <a:ext uri="{FF2B5EF4-FFF2-40B4-BE49-F238E27FC236}">
                  <a16:creationId xmlns:a16="http://schemas.microsoft.com/office/drawing/2014/main" id="{61259845-FBF5-5144-89F9-CA5D6216330F}"/>
                </a:ext>
              </a:extLst>
            </p:cNvPr>
            <p:cNvSpPr/>
            <p:nvPr/>
          </p:nvSpPr>
          <p:spPr>
            <a:xfrm>
              <a:off x="4750554" y="2734681"/>
              <a:ext cx="18000" cy="90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1" name="Rectangle 250">
              <a:extLst>
                <a:ext uri="{FF2B5EF4-FFF2-40B4-BE49-F238E27FC236}">
                  <a16:creationId xmlns:a16="http://schemas.microsoft.com/office/drawing/2014/main" id="{44B29D03-8681-6CFB-C5EA-090F097F1AA4}"/>
                </a:ext>
              </a:extLst>
            </p:cNvPr>
            <p:cNvSpPr/>
            <p:nvPr/>
          </p:nvSpPr>
          <p:spPr>
            <a:xfrm>
              <a:off x="4774762" y="2734681"/>
              <a:ext cx="18000" cy="90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2" name="Rectangle 251">
              <a:extLst>
                <a:ext uri="{FF2B5EF4-FFF2-40B4-BE49-F238E27FC236}">
                  <a16:creationId xmlns:a16="http://schemas.microsoft.com/office/drawing/2014/main" id="{D020BF9D-0544-8B85-CA42-E9D5D42060B1}"/>
                </a:ext>
              </a:extLst>
            </p:cNvPr>
            <p:cNvSpPr/>
            <p:nvPr/>
          </p:nvSpPr>
          <p:spPr>
            <a:xfrm>
              <a:off x="4798970" y="2734681"/>
              <a:ext cx="18000" cy="910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3" name="Rectangle 252">
              <a:extLst>
                <a:ext uri="{FF2B5EF4-FFF2-40B4-BE49-F238E27FC236}">
                  <a16:creationId xmlns:a16="http://schemas.microsoft.com/office/drawing/2014/main" id="{1AF6D804-2715-A2CB-4D14-D0AD37FEE7E1}"/>
                </a:ext>
              </a:extLst>
            </p:cNvPr>
            <p:cNvSpPr/>
            <p:nvPr/>
          </p:nvSpPr>
          <p:spPr>
            <a:xfrm>
              <a:off x="4823178" y="2734681"/>
              <a:ext cx="18000" cy="910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4" name="Rectangle 253">
              <a:extLst>
                <a:ext uri="{FF2B5EF4-FFF2-40B4-BE49-F238E27FC236}">
                  <a16:creationId xmlns:a16="http://schemas.microsoft.com/office/drawing/2014/main" id="{68863684-CCF1-906A-E172-D5AE31F8BBC9}"/>
                </a:ext>
              </a:extLst>
            </p:cNvPr>
            <p:cNvSpPr/>
            <p:nvPr/>
          </p:nvSpPr>
          <p:spPr>
            <a:xfrm>
              <a:off x="4847386" y="2734681"/>
              <a:ext cx="18000" cy="93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5" name="Rectangle 254">
              <a:extLst>
                <a:ext uri="{FF2B5EF4-FFF2-40B4-BE49-F238E27FC236}">
                  <a16:creationId xmlns:a16="http://schemas.microsoft.com/office/drawing/2014/main" id="{C3005F0E-FF90-0A76-DBC7-27F2D0D5BDD3}"/>
                </a:ext>
              </a:extLst>
            </p:cNvPr>
            <p:cNvSpPr/>
            <p:nvPr/>
          </p:nvSpPr>
          <p:spPr>
            <a:xfrm>
              <a:off x="4871594" y="2734681"/>
              <a:ext cx="18000" cy="95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6" name="Rectangle 255">
              <a:extLst>
                <a:ext uri="{FF2B5EF4-FFF2-40B4-BE49-F238E27FC236}">
                  <a16:creationId xmlns:a16="http://schemas.microsoft.com/office/drawing/2014/main" id="{BC4195C6-D01B-2F53-1672-B452DB1C9CE8}"/>
                </a:ext>
              </a:extLst>
            </p:cNvPr>
            <p:cNvSpPr/>
            <p:nvPr/>
          </p:nvSpPr>
          <p:spPr>
            <a:xfrm>
              <a:off x="4895802" y="2734681"/>
              <a:ext cx="18000" cy="97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7" name="Rectangle 256">
              <a:extLst>
                <a:ext uri="{FF2B5EF4-FFF2-40B4-BE49-F238E27FC236}">
                  <a16:creationId xmlns:a16="http://schemas.microsoft.com/office/drawing/2014/main" id="{B0D4EC5B-8C4E-FD2A-F435-F8EC5FB9B038}"/>
                </a:ext>
              </a:extLst>
            </p:cNvPr>
            <p:cNvSpPr/>
            <p:nvPr/>
          </p:nvSpPr>
          <p:spPr>
            <a:xfrm>
              <a:off x="4920010" y="2734681"/>
              <a:ext cx="18000" cy="99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8" name="Rectangle 257">
              <a:extLst>
                <a:ext uri="{FF2B5EF4-FFF2-40B4-BE49-F238E27FC236}">
                  <a16:creationId xmlns:a16="http://schemas.microsoft.com/office/drawing/2014/main" id="{CA3BF96B-64AD-4C14-CFC7-0E2CC3EBA238}"/>
                </a:ext>
              </a:extLst>
            </p:cNvPr>
            <p:cNvSpPr/>
            <p:nvPr/>
          </p:nvSpPr>
          <p:spPr>
            <a:xfrm>
              <a:off x="4944218" y="2734681"/>
              <a:ext cx="18000" cy="100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9" name="Rectangle 258">
              <a:extLst>
                <a:ext uri="{FF2B5EF4-FFF2-40B4-BE49-F238E27FC236}">
                  <a16:creationId xmlns:a16="http://schemas.microsoft.com/office/drawing/2014/main" id="{19122B2F-9E7B-CD2A-2EF5-68D4E77628AB}"/>
                </a:ext>
              </a:extLst>
            </p:cNvPr>
            <p:cNvSpPr/>
            <p:nvPr/>
          </p:nvSpPr>
          <p:spPr>
            <a:xfrm>
              <a:off x="4968426" y="2734681"/>
              <a:ext cx="18000" cy="100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0" name="Rectangle 259">
              <a:extLst>
                <a:ext uri="{FF2B5EF4-FFF2-40B4-BE49-F238E27FC236}">
                  <a16:creationId xmlns:a16="http://schemas.microsoft.com/office/drawing/2014/main" id="{945F401B-5013-BFD1-1363-9B0B866A717D}"/>
                </a:ext>
              </a:extLst>
            </p:cNvPr>
            <p:cNvSpPr/>
            <p:nvPr/>
          </p:nvSpPr>
          <p:spPr>
            <a:xfrm>
              <a:off x="4992634" y="2734681"/>
              <a:ext cx="18000" cy="100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1" name="Rectangle 260">
              <a:extLst>
                <a:ext uri="{FF2B5EF4-FFF2-40B4-BE49-F238E27FC236}">
                  <a16:creationId xmlns:a16="http://schemas.microsoft.com/office/drawing/2014/main" id="{BE9E3E8B-7141-2082-1D43-056288B637D7}"/>
                </a:ext>
              </a:extLst>
            </p:cNvPr>
            <p:cNvSpPr/>
            <p:nvPr/>
          </p:nvSpPr>
          <p:spPr>
            <a:xfrm>
              <a:off x="5016842" y="2734681"/>
              <a:ext cx="18000" cy="10296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2" name="Rectangle 261">
              <a:extLst>
                <a:ext uri="{FF2B5EF4-FFF2-40B4-BE49-F238E27FC236}">
                  <a16:creationId xmlns:a16="http://schemas.microsoft.com/office/drawing/2014/main" id="{91E4EEB4-F652-6D03-0688-C7BEE4FBEDB7}"/>
                </a:ext>
              </a:extLst>
            </p:cNvPr>
            <p:cNvSpPr/>
            <p:nvPr/>
          </p:nvSpPr>
          <p:spPr>
            <a:xfrm>
              <a:off x="5041050" y="2734681"/>
              <a:ext cx="18000" cy="104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3" name="Rectangle 262">
              <a:extLst>
                <a:ext uri="{FF2B5EF4-FFF2-40B4-BE49-F238E27FC236}">
                  <a16:creationId xmlns:a16="http://schemas.microsoft.com/office/drawing/2014/main" id="{0C33BCC6-B818-1F74-5B08-289C7D71DADD}"/>
                </a:ext>
              </a:extLst>
            </p:cNvPr>
            <p:cNvSpPr/>
            <p:nvPr/>
          </p:nvSpPr>
          <p:spPr>
            <a:xfrm>
              <a:off x="5065258" y="2734681"/>
              <a:ext cx="18000" cy="104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4" name="Rectangle 263">
              <a:extLst>
                <a:ext uri="{FF2B5EF4-FFF2-40B4-BE49-F238E27FC236}">
                  <a16:creationId xmlns:a16="http://schemas.microsoft.com/office/drawing/2014/main" id="{CADBE561-BB66-01B3-B50C-10BAD05C2EF1}"/>
                </a:ext>
              </a:extLst>
            </p:cNvPr>
            <p:cNvSpPr/>
            <p:nvPr/>
          </p:nvSpPr>
          <p:spPr>
            <a:xfrm>
              <a:off x="5089466" y="2734681"/>
              <a:ext cx="18000" cy="1044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5" name="Rectangle 264">
              <a:extLst>
                <a:ext uri="{FF2B5EF4-FFF2-40B4-BE49-F238E27FC236}">
                  <a16:creationId xmlns:a16="http://schemas.microsoft.com/office/drawing/2014/main" id="{A65172ED-6E24-DD49-54F1-9D1D9FA823E1}"/>
                </a:ext>
              </a:extLst>
            </p:cNvPr>
            <p:cNvSpPr/>
            <p:nvPr/>
          </p:nvSpPr>
          <p:spPr>
            <a:xfrm>
              <a:off x="5113674" y="2734681"/>
              <a:ext cx="18000" cy="1058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6" name="Rectangle 265">
              <a:extLst>
                <a:ext uri="{FF2B5EF4-FFF2-40B4-BE49-F238E27FC236}">
                  <a16:creationId xmlns:a16="http://schemas.microsoft.com/office/drawing/2014/main" id="{134DCBEA-0B62-F95C-01BF-1EBF03123410}"/>
                </a:ext>
              </a:extLst>
            </p:cNvPr>
            <p:cNvSpPr/>
            <p:nvPr/>
          </p:nvSpPr>
          <p:spPr>
            <a:xfrm>
              <a:off x="5137882" y="2734681"/>
              <a:ext cx="18000" cy="1072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7" name="Rectangle 266">
              <a:extLst>
                <a:ext uri="{FF2B5EF4-FFF2-40B4-BE49-F238E27FC236}">
                  <a16:creationId xmlns:a16="http://schemas.microsoft.com/office/drawing/2014/main" id="{BDC46676-9B4A-E89D-E72A-9E96FDC33758}"/>
                </a:ext>
              </a:extLst>
            </p:cNvPr>
            <p:cNvSpPr/>
            <p:nvPr/>
          </p:nvSpPr>
          <p:spPr>
            <a:xfrm>
              <a:off x="5162090" y="2734681"/>
              <a:ext cx="18000" cy="111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8" name="Rectangle 267">
              <a:extLst>
                <a:ext uri="{FF2B5EF4-FFF2-40B4-BE49-F238E27FC236}">
                  <a16:creationId xmlns:a16="http://schemas.microsoft.com/office/drawing/2014/main" id="{A1A1A039-6B93-BE49-B85A-7A2654EF21A5}"/>
                </a:ext>
              </a:extLst>
            </p:cNvPr>
            <p:cNvSpPr/>
            <p:nvPr/>
          </p:nvSpPr>
          <p:spPr>
            <a:xfrm>
              <a:off x="5186298" y="2734681"/>
              <a:ext cx="18000" cy="115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9" name="Rectangle 268">
              <a:extLst>
                <a:ext uri="{FF2B5EF4-FFF2-40B4-BE49-F238E27FC236}">
                  <a16:creationId xmlns:a16="http://schemas.microsoft.com/office/drawing/2014/main" id="{1C9DA25F-6EDD-26A7-108D-B6E6E65F1B59}"/>
                </a:ext>
              </a:extLst>
            </p:cNvPr>
            <p:cNvSpPr/>
            <p:nvPr/>
          </p:nvSpPr>
          <p:spPr>
            <a:xfrm>
              <a:off x="5210506" y="2734681"/>
              <a:ext cx="18000" cy="117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0" name="Rectangle 269">
              <a:extLst>
                <a:ext uri="{FF2B5EF4-FFF2-40B4-BE49-F238E27FC236}">
                  <a16:creationId xmlns:a16="http://schemas.microsoft.com/office/drawing/2014/main" id="{08A15897-F399-3F7E-418D-E5FF1E7BEE9B}"/>
                </a:ext>
              </a:extLst>
            </p:cNvPr>
            <p:cNvSpPr/>
            <p:nvPr/>
          </p:nvSpPr>
          <p:spPr>
            <a:xfrm>
              <a:off x="5234714" y="2734681"/>
              <a:ext cx="18000" cy="1170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1" name="Rectangle 270">
              <a:extLst>
                <a:ext uri="{FF2B5EF4-FFF2-40B4-BE49-F238E27FC236}">
                  <a16:creationId xmlns:a16="http://schemas.microsoft.com/office/drawing/2014/main" id="{EE51766D-CC12-A191-B499-9D02FDA6A480}"/>
                </a:ext>
              </a:extLst>
            </p:cNvPr>
            <p:cNvSpPr/>
            <p:nvPr/>
          </p:nvSpPr>
          <p:spPr>
            <a:xfrm>
              <a:off x="5258922" y="2734681"/>
              <a:ext cx="18000" cy="118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Rectangle 271">
              <a:extLst>
                <a:ext uri="{FF2B5EF4-FFF2-40B4-BE49-F238E27FC236}">
                  <a16:creationId xmlns:a16="http://schemas.microsoft.com/office/drawing/2014/main" id="{F32DBB2B-9C48-16DB-1146-1025E7415DBA}"/>
                </a:ext>
              </a:extLst>
            </p:cNvPr>
            <p:cNvSpPr/>
            <p:nvPr/>
          </p:nvSpPr>
          <p:spPr>
            <a:xfrm>
              <a:off x="5283130" y="2734681"/>
              <a:ext cx="18000" cy="1195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3" name="Rectangle 272">
              <a:extLst>
                <a:ext uri="{FF2B5EF4-FFF2-40B4-BE49-F238E27FC236}">
                  <a16:creationId xmlns:a16="http://schemas.microsoft.com/office/drawing/2014/main" id="{9448ED57-3606-B397-9913-5ECFF1862BCB}"/>
                </a:ext>
              </a:extLst>
            </p:cNvPr>
            <p:cNvSpPr/>
            <p:nvPr/>
          </p:nvSpPr>
          <p:spPr>
            <a:xfrm>
              <a:off x="5307338" y="2734681"/>
              <a:ext cx="18000" cy="1216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4" name="Rectangle 273">
              <a:extLst>
                <a:ext uri="{FF2B5EF4-FFF2-40B4-BE49-F238E27FC236}">
                  <a16:creationId xmlns:a16="http://schemas.microsoft.com/office/drawing/2014/main" id="{17870A08-50B6-8EF9-4D3E-1201AFE04AF0}"/>
                </a:ext>
              </a:extLst>
            </p:cNvPr>
            <p:cNvSpPr/>
            <p:nvPr/>
          </p:nvSpPr>
          <p:spPr>
            <a:xfrm>
              <a:off x="5331546" y="2734681"/>
              <a:ext cx="18000" cy="12672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5" name="Rectangle 274">
              <a:extLst>
                <a:ext uri="{FF2B5EF4-FFF2-40B4-BE49-F238E27FC236}">
                  <a16:creationId xmlns:a16="http://schemas.microsoft.com/office/drawing/2014/main" id="{04C6793A-4176-A71E-54E4-8E1114D9754B}"/>
                </a:ext>
              </a:extLst>
            </p:cNvPr>
            <p:cNvSpPr/>
            <p:nvPr/>
          </p:nvSpPr>
          <p:spPr>
            <a:xfrm>
              <a:off x="5355754" y="2734681"/>
              <a:ext cx="18000" cy="133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6" name="Rectangle 275">
              <a:extLst>
                <a:ext uri="{FF2B5EF4-FFF2-40B4-BE49-F238E27FC236}">
                  <a16:creationId xmlns:a16="http://schemas.microsoft.com/office/drawing/2014/main" id="{DEEA21F7-F067-B823-FA58-02814FEBF110}"/>
                </a:ext>
              </a:extLst>
            </p:cNvPr>
            <p:cNvSpPr/>
            <p:nvPr/>
          </p:nvSpPr>
          <p:spPr>
            <a:xfrm>
              <a:off x="5379962" y="2734681"/>
              <a:ext cx="18000" cy="136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7" name="Rectangle 276">
              <a:extLst>
                <a:ext uri="{FF2B5EF4-FFF2-40B4-BE49-F238E27FC236}">
                  <a16:creationId xmlns:a16="http://schemas.microsoft.com/office/drawing/2014/main" id="{3593B5C6-6D33-EDE2-82C1-3865C894BD05}"/>
                </a:ext>
              </a:extLst>
            </p:cNvPr>
            <p:cNvSpPr/>
            <p:nvPr/>
          </p:nvSpPr>
          <p:spPr>
            <a:xfrm>
              <a:off x="5404170" y="2734681"/>
              <a:ext cx="18000" cy="1378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8" name="Rectangle 277">
              <a:extLst>
                <a:ext uri="{FF2B5EF4-FFF2-40B4-BE49-F238E27FC236}">
                  <a16:creationId xmlns:a16="http://schemas.microsoft.com/office/drawing/2014/main" id="{68E70C17-6198-FAFE-8DA7-8D3FF55F867F}"/>
                </a:ext>
              </a:extLst>
            </p:cNvPr>
            <p:cNvSpPr/>
            <p:nvPr/>
          </p:nvSpPr>
          <p:spPr>
            <a:xfrm>
              <a:off x="5428378" y="2734681"/>
              <a:ext cx="18000" cy="1396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9" name="Rectangle 278">
              <a:extLst>
                <a:ext uri="{FF2B5EF4-FFF2-40B4-BE49-F238E27FC236}">
                  <a16:creationId xmlns:a16="http://schemas.microsoft.com/office/drawing/2014/main" id="{762C7BDC-43B3-9136-7653-8326555224D3}"/>
                </a:ext>
              </a:extLst>
            </p:cNvPr>
            <p:cNvSpPr/>
            <p:nvPr/>
          </p:nvSpPr>
          <p:spPr>
            <a:xfrm>
              <a:off x="5452586" y="2734681"/>
              <a:ext cx="18000" cy="14760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0" name="Rectangle 279">
              <a:extLst>
                <a:ext uri="{FF2B5EF4-FFF2-40B4-BE49-F238E27FC236}">
                  <a16:creationId xmlns:a16="http://schemas.microsoft.com/office/drawing/2014/main" id="{8C5FBE2F-A4E1-E46A-CB43-5282782AD285}"/>
                </a:ext>
              </a:extLst>
            </p:cNvPr>
            <p:cNvSpPr/>
            <p:nvPr/>
          </p:nvSpPr>
          <p:spPr>
            <a:xfrm>
              <a:off x="5476742" y="2734681"/>
              <a:ext cx="18000" cy="15840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1" name="Rectangle 280">
              <a:extLst>
                <a:ext uri="{FF2B5EF4-FFF2-40B4-BE49-F238E27FC236}">
                  <a16:creationId xmlns:a16="http://schemas.microsoft.com/office/drawing/2014/main" id="{40EC7655-394A-427A-7C2D-513429BCB6ED}"/>
                </a:ext>
              </a:extLst>
            </p:cNvPr>
            <p:cNvSpPr/>
            <p:nvPr/>
          </p:nvSpPr>
          <p:spPr>
            <a:xfrm rot="10800000">
              <a:off x="1265393" y="1883111"/>
              <a:ext cx="18000" cy="84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2" name="Rectangle 281">
              <a:extLst>
                <a:ext uri="{FF2B5EF4-FFF2-40B4-BE49-F238E27FC236}">
                  <a16:creationId xmlns:a16="http://schemas.microsoft.com/office/drawing/2014/main" id="{9BF22745-47BD-1B82-5BD5-87538E45DD89}"/>
                </a:ext>
              </a:extLst>
            </p:cNvPr>
            <p:cNvSpPr/>
            <p:nvPr/>
          </p:nvSpPr>
          <p:spPr>
            <a:xfrm rot="10800000">
              <a:off x="1287069" y="1937111"/>
              <a:ext cx="18000" cy="79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3" name="Rectangle 282">
              <a:extLst>
                <a:ext uri="{FF2B5EF4-FFF2-40B4-BE49-F238E27FC236}">
                  <a16:creationId xmlns:a16="http://schemas.microsoft.com/office/drawing/2014/main" id="{F0ED13FA-D647-689F-5AE6-CC87CE5ECFEC}"/>
                </a:ext>
              </a:extLst>
            </p:cNvPr>
            <p:cNvSpPr/>
            <p:nvPr/>
          </p:nvSpPr>
          <p:spPr>
            <a:xfrm rot="10800000">
              <a:off x="1309928" y="2297111"/>
              <a:ext cx="18000" cy="43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4" name="Rectangle 283">
              <a:extLst>
                <a:ext uri="{FF2B5EF4-FFF2-40B4-BE49-F238E27FC236}">
                  <a16:creationId xmlns:a16="http://schemas.microsoft.com/office/drawing/2014/main" id="{8C497090-3782-AA2F-4340-32FCF861578A}"/>
                </a:ext>
              </a:extLst>
            </p:cNvPr>
            <p:cNvSpPr/>
            <p:nvPr/>
          </p:nvSpPr>
          <p:spPr>
            <a:xfrm rot="10800000">
              <a:off x="1336767" y="2300711"/>
              <a:ext cx="18000" cy="428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5" name="Rectangle 284">
              <a:extLst>
                <a:ext uri="{FF2B5EF4-FFF2-40B4-BE49-F238E27FC236}">
                  <a16:creationId xmlns:a16="http://schemas.microsoft.com/office/drawing/2014/main" id="{E683C62B-5F3F-2989-065C-58CD4ABF3199}"/>
                </a:ext>
              </a:extLst>
            </p:cNvPr>
            <p:cNvSpPr/>
            <p:nvPr/>
          </p:nvSpPr>
          <p:spPr>
            <a:xfrm rot="10800000">
              <a:off x="1357627" y="2441111"/>
              <a:ext cx="18000" cy="28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6" name="Rectangle 285">
              <a:extLst>
                <a:ext uri="{FF2B5EF4-FFF2-40B4-BE49-F238E27FC236}">
                  <a16:creationId xmlns:a16="http://schemas.microsoft.com/office/drawing/2014/main" id="{E64AB286-0FF8-4522-5B42-4670DAA6A455}"/>
                </a:ext>
              </a:extLst>
            </p:cNvPr>
            <p:cNvSpPr/>
            <p:nvPr/>
          </p:nvSpPr>
          <p:spPr>
            <a:xfrm rot="10800000">
              <a:off x="1382701" y="253471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7" name="Rectangle 286">
              <a:extLst>
                <a:ext uri="{FF2B5EF4-FFF2-40B4-BE49-F238E27FC236}">
                  <a16:creationId xmlns:a16="http://schemas.microsoft.com/office/drawing/2014/main" id="{64AC2EC4-1E00-050E-94E4-7305E2405C5E}"/>
                </a:ext>
              </a:extLst>
            </p:cNvPr>
            <p:cNvSpPr/>
            <p:nvPr/>
          </p:nvSpPr>
          <p:spPr>
            <a:xfrm rot="10800000">
              <a:off x="1400701" y="253471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8" name="Rectangle 287">
              <a:extLst>
                <a:ext uri="{FF2B5EF4-FFF2-40B4-BE49-F238E27FC236}">
                  <a16:creationId xmlns:a16="http://schemas.microsoft.com/office/drawing/2014/main" id="{06B91C8C-5C7B-E204-61D3-325E0A5992EF}"/>
                </a:ext>
              </a:extLst>
            </p:cNvPr>
            <p:cNvSpPr/>
            <p:nvPr/>
          </p:nvSpPr>
          <p:spPr>
            <a:xfrm rot="10800000">
              <a:off x="1426894" y="2534711"/>
              <a:ext cx="18000" cy="1944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9" name="Rectangle 288">
              <a:extLst>
                <a:ext uri="{FF2B5EF4-FFF2-40B4-BE49-F238E27FC236}">
                  <a16:creationId xmlns:a16="http://schemas.microsoft.com/office/drawing/2014/main" id="{24AF9049-104C-AA0E-0326-0E890B4BF791}"/>
                </a:ext>
              </a:extLst>
            </p:cNvPr>
            <p:cNvSpPr/>
            <p:nvPr/>
          </p:nvSpPr>
          <p:spPr>
            <a:xfrm rot="10800000">
              <a:off x="1445944" y="2621111"/>
              <a:ext cx="18000" cy="10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0" name="Rectangle 289">
              <a:extLst>
                <a:ext uri="{FF2B5EF4-FFF2-40B4-BE49-F238E27FC236}">
                  <a16:creationId xmlns:a16="http://schemas.microsoft.com/office/drawing/2014/main" id="{9ACA7EE5-89AB-2757-FEAF-52FC9B70E07A}"/>
                </a:ext>
              </a:extLst>
            </p:cNvPr>
            <p:cNvSpPr/>
            <p:nvPr/>
          </p:nvSpPr>
          <p:spPr>
            <a:xfrm rot="10800000">
              <a:off x="1472137" y="2621111"/>
              <a:ext cx="18000" cy="108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1" name="Rectangle 290">
              <a:extLst>
                <a:ext uri="{FF2B5EF4-FFF2-40B4-BE49-F238E27FC236}">
                  <a16:creationId xmlns:a16="http://schemas.microsoft.com/office/drawing/2014/main" id="{63EF5966-C358-CAC3-52D4-52FFA1E57AC6}"/>
                </a:ext>
              </a:extLst>
            </p:cNvPr>
            <p:cNvSpPr/>
            <p:nvPr/>
          </p:nvSpPr>
          <p:spPr>
            <a:xfrm rot="10800000">
              <a:off x="1500713" y="2628311"/>
              <a:ext cx="18000" cy="100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2" name="Rectangle 291">
              <a:extLst>
                <a:ext uri="{FF2B5EF4-FFF2-40B4-BE49-F238E27FC236}">
                  <a16:creationId xmlns:a16="http://schemas.microsoft.com/office/drawing/2014/main" id="{E2364A28-3E06-F1E7-5C30-C50A153A51D4}"/>
                </a:ext>
              </a:extLst>
            </p:cNvPr>
            <p:cNvSpPr/>
            <p:nvPr/>
          </p:nvSpPr>
          <p:spPr>
            <a:xfrm rot="10800000">
              <a:off x="1529289" y="2628311"/>
              <a:ext cx="18000" cy="1008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3" name="Rectangle 292">
              <a:extLst>
                <a:ext uri="{FF2B5EF4-FFF2-40B4-BE49-F238E27FC236}">
                  <a16:creationId xmlns:a16="http://schemas.microsoft.com/office/drawing/2014/main" id="{C6FFAB33-5F5C-B929-2BBF-AF02352A095D}"/>
                </a:ext>
              </a:extLst>
            </p:cNvPr>
            <p:cNvSpPr/>
            <p:nvPr/>
          </p:nvSpPr>
          <p:spPr>
            <a:xfrm rot="10800000">
              <a:off x="1548339" y="2657111"/>
              <a:ext cx="18000" cy="72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4" name="Rectangle 293">
              <a:extLst>
                <a:ext uri="{FF2B5EF4-FFF2-40B4-BE49-F238E27FC236}">
                  <a16:creationId xmlns:a16="http://schemas.microsoft.com/office/drawing/2014/main" id="{FA0D2246-6849-3629-9197-CBDCFBEEC84A}"/>
                </a:ext>
              </a:extLst>
            </p:cNvPr>
            <p:cNvSpPr/>
            <p:nvPr/>
          </p:nvSpPr>
          <p:spPr>
            <a:xfrm rot="10800000">
              <a:off x="1574533" y="2693111"/>
              <a:ext cx="18000" cy="36000"/>
            </a:xfrm>
            <a:prstGeom prst="rect">
              <a:avLst/>
            </a:prstGeom>
            <a:solidFill>
              <a:schemeClr val="accent4">
                <a:lumMod val="60000"/>
                <a:lumOff val="40000"/>
              </a:schemeClr>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5" name="Rectangle 294">
              <a:extLst>
                <a:ext uri="{FF2B5EF4-FFF2-40B4-BE49-F238E27FC236}">
                  <a16:creationId xmlns:a16="http://schemas.microsoft.com/office/drawing/2014/main" id="{A706D8D5-817F-826A-314B-E99CBECFE97C}"/>
                </a:ext>
              </a:extLst>
            </p:cNvPr>
            <p:cNvSpPr/>
            <p:nvPr/>
          </p:nvSpPr>
          <p:spPr>
            <a:xfrm rot="10800000">
              <a:off x="1597196" y="2700311"/>
              <a:ext cx="18000" cy="28800"/>
            </a:xfrm>
            <a:prstGeom prst="rect">
              <a:avLst/>
            </a:prstGeom>
            <a:solidFill>
              <a:srgbClr val="0070C0"/>
            </a:solidFill>
            <a:ln w="6350">
              <a:solidFill>
                <a:srgbClr val="004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96" name="Rectangle 295">
            <a:extLst>
              <a:ext uri="{FF2B5EF4-FFF2-40B4-BE49-F238E27FC236}">
                <a16:creationId xmlns:a16="http://schemas.microsoft.com/office/drawing/2014/main" id="{454B8216-5B38-3608-D79E-EBE0D1A0180B}"/>
              </a:ext>
            </a:extLst>
          </p:cNvPr>
          <p:cNvSpPr/>
          <p:nvPr/>
        </p:nvSpPr>
        <p:spPr>
          <a:xfrm rot="10800000">
            <a:off x="1595828" y="2620945"/>
            <a:ext cx="17933" cy="3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7" name="Rectangle 296">
            <a:extLst>
              <a:ext uri="{FF2B5EF4-FFF2-40B4-BE49-F238E27FC236}">
                <a16:creationId xmlns:a16="http://schemas.microsoft.com/office/drawing/2014/main" id="{02DAE767-DB3F-035A-82EC-2A6A0ADC7E5C}"/>
              </a:ext>
            </a:extLst>
          </p:cNvPr>
          <p:cNvSpPr/>
          <p:nvPr/>
        </p:nvSpPr>
        <p:spPr>
          <a:xfrm rot="10800000">
            <a:off x="1619240" y="2638179"/>
            <a:ext cx="17933" cy="1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8" name="Rectangle 297">
            <a:extLst>
              <a:ext uri="{FF2B5EF4-FFF2-40B4-BE49-F238E27FC236}">
                <a16:creationId xmlns:a16="http://schemas.microsoft.com/office/drawing/2014/main" id="{412B55B5-0E21-68AE-0418-611F8F8C9922}"/>
              </a:ext>
            </a:extLst>
          </p:cNvPr>
          <p:cNvSpPr/>
          <p:nvPr/>
        </p:nvSpPr>
        <p:spPr>
          <a:xfrm rot="10800000">
            <a:off x="1642651" y="2646145"/>
            <a:ext cx="17933" cy="10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9" name="Rectangle 298">
            <a:extLst>
              <a:ext uri="{FF2B5EF4-FFF2-40B4-BE49-F238E27FC236}">
                <a16:creationId xmlns:a16="http://schemas.microsoft.com/office/drawing/2014/main" id="{38556543-9AB8-B636-10AC-8014ECE7490C}"/>
              </a:ext>
            </a:extLst>
          </p:cNvPr>
          <p:cNvSpPr/>
          <p:nvPr/>
        </p:nvSpPr>
        <p:spPr>
          <a:xfrm>
            <a:off x="1666062" y="2661884"/>
            <a:ext cx="17933" cy="1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0" name="Rectangle 299">
            <a:extLst>
              <a:ext uri="{FF2B5EF4-FFF2-40B4-BE49-F238E27FC236}">
                <a16:creationId xmlns:a16="http://schemas.microsoft.com/office/drawing/2014/main" id="{9F716720-96C4-8729-1EB9-C6A53039E57A}"/>
              </a:ext>
            </a:extLst>
          </p:cNvPr>
          <p:cNvSpPr/>
          <p:nvPr/>
        </p:nvSpPr>
        <p:spPr>
          <a:xfrm>
            <a:off x="1689472" y="2661884"/>
            <a:ext cx="17933" cy="28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1" name="Rectangle 300">
            <a:extLst>
              <a:ext uri="{FF2B5EF4-FFF2-40B4-BE49-F238E27FC236}">
                <a16:creationId xmlns:a16="http://schemas.microsoft.com/office/drawing/2014/main" id="{EDB8ECAE-9EE8-D4FD-2E0A-D4E6D9D5C256}"/>
              </a:ext>
            </a:extLst>
          </p:cNvPr>
          <p:cNvSpPr/>
          <p:nvPr/>
        </p:nvSpPr>
        <p:spPr>
          <a:xfrm>
            <a:off x="1712884" y="2661884"/>
            <a:ext cx="17933" cy="3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2" name="Rectangle 301">
            <a:extLst>
              <a:ext uri="{FF2B5EF4-FFF2-40B4-BE49-F238E27FC236}">
                <a16:creationId xmlns:a16="http://schemas.microsoft.com/office/drawing/2014/main" id="{DEB7FDF6-CDFF-8955-8574-1A3B240D7C15}"/>
              </a:ext>
            </a:extLst>
          </p:cNvPr>
          <p:cNvSpPr/>
          <p:nvPr/>
        </p:nvSpPr>
        <p:spPr>
          <a:xfrm>
            <a:off x="1736296" y="2661884"/>
            <a:ext cx="17933" cy="3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3" name="Rectangle 302">
            <a:extLst>
              <a:ext uri="{FF2B5EF4-FFF2-40B4-BE49-F238E27FC236}">
                <a16:creationId xmlns:a16="http://schemas.microsoft.com/office/drawing/2014/main" id="{37334596-4F8F-9D12-8014-7712EC9B0C8D}"/>
              </a:ext>
            </a:extLst>
          </p:cNvPr>
          <p:cNvSpPr/>
          <p:nvPr/>
        </p:nvSpPr>
        <p:spPr>
          <a:xfrm>
            <a:off x="1759707" y="2661884"/>
            <a:ext cx="17933" cy="3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4" name="Rectangle 303">
            <a:extLst>
              <a:ext uri="{FF2B5EF4-FFF2-40B4-BE49-F238E27FC236}">
                <a16:creationId xmlns:a16="http://schemas.microsoft.com/office/drawing/2014/main" id="{8E53BEF6-3504-71AC-FCEE-BB915302CFCE}"/>
              </a:ext>
            </a:extLst>
          </p:cNvPr>
          <p:cNvSpPr/>
          <p:nvPr/>
        </p:nvSpPr>
        <p:spPr>
          <a:xfrm>
            <a:off x="1783118" y="2661884"/>
            <a:ext cx="17933" cy="3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5" name="Rectangle 304">
            <a:extLst>
              <a:ext uri="{FF2B5EF4-FFF2-40B4-BE49-F238E27FC236}">
                <a16:creationId xmlns:a16="http://schemas.microsoft.com/office/drawing/2014/main" id="{8E541769-5C61-DF5B-84C8-09CDA3F26683}"/>
              </a:ext>
            </a:extLst>
          </p:cNvPr>
          <p:cNvSpPr/>
          <p:nvPr/>
        </p:nvSpPr>
        <p:spPr>
          <a:xfrm>
            <a:off x="1806528" y="2661884"/>
            <a:ext cx="17933" cy="50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6" name="Rectangle 305">
            <a:extLst>
              <a:ext uri="{FF2B5EF4-FFF2-40B4-BE49-F238E27FC236}">
                <a16:creationId xmlns:a16="http://schemas.microsoft.com/office/drawing/2014/main" id="{F986A09E-B2E6-0E97-DF21-9A4B32498AB1}"/>
              </a:ext>
            </a:extLst>
          </p:cNvPr>
          <p:cNvSpPr/>
          <p:nvPr/>
        </p:nvSpPr>
        <p:spPr>
          <a:xfrm>
            <a:off x="1829940" y="2661884"/>
            <a:ext cx="17933" cy="7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7" name="Rectangle 306">
            <a:extLst>
              <a:ext uri="{FF2B5EF4-FFF2-40B4-BE49-F238E27FC236}">
                <a16:creationId xmlns:a16="http://schemas.microsoft.com/office/drawing/2014/main" id="{B77B8E1E-9F7C-A5B9-A5A3-F7AC6297FE87}"/>
              </a:ext>
            </a:extLst>
          </p:cNvPr>
          <p:cNvSpPr/>
          <p:nvPr/>
        </p:nvSpPr>
        <p:spPr>
          <a:xfrm>
            <a:off x="1853351" y="2661884"/>
            <a:ext cx="17933" cy="7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8" name="Rectangle 307">
            <a:extLst>
              <a:ext uri="{FF2B5EF4-FFF2-40B4-BE49-F238E27FC236}">
                <a16:creationId xmlns:a16="http://schemas.microsoft.com/office/drawing/2014/main" id="{405A5830-3EE8-B102-B057-7EB4773865BD}"/>
              </a:ext>
            </a:extLst>
          </p:cNvPr>
          <p:cNvSpPr/>
          <p:nvPr/>
        </p:nvSpPr>
        <p:spPr>
          <a:xfrm>
            <a:off x="1876763" y="2661884"/>
            <a:ext cx="17933" cy="79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9" name="Rectangle 308">
            <a:extLst>
              <a:ext uri="{FF2B5EF4-FFF2-40B4-BE49-F238E27FC236}">
                <a16:creationId xmlns:a16="http://schemas.microsoft.com/office/drawing/2014/main" id="{2A4F33FD-BD0B-9ECB-A0DC-01A37B713B37}"/>
              </a:ext>
            </a:extLst>
          </p:cNvPr>
          <p:cNvSpPr/>
          <p:nvPr/>
        </p:nvSpPr>
        <p:spPr>
          <a:xfrm>
            <a:off x="1900174" y="2661884"/>
            <a:ext cx="17933" cy="10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0" name="Rectangle 309">
            <a:extLst>
              <a:ext uri="{FF2B5EF4-FFF2-40B4-BE49-F238E27FC236}">
                <a16:creationId xmlns:a16="http://schemas.microsoft.com/office/drawing/2014/main" id="{FABF8255-27B8-CEC5-1E85-65EAAA48A52A}"/>
              </a:ext>
            </a:extLst>
          </p:cNvPr>
          <p:cNvSpPr/>
          <p:nvPr/>
        </p:nvSpPr>
        <p:spPr>
          <a:xfrm>
            <a:off x="1923584" y="2661884"/>
            <a:ext cx="17933" cy="10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1" name="Rectangle 310">
            <a:extLst>
              <a:ext uri="{FF2B5EF4-FFF2-40B4-BE49-F238E27FC236}">
                <a16:creationId xmlns:a16="http://schemas.microsoft.com/office/drawing/2014/main" id="{AC1D8FAB-F3E2-17EE-2D08-041408BDBA9B}"/>
              </a:ext>
            </a:extLst>
          </p:cNvPr>
          <p:cNvSpPr/>
          <p:nvPr/>
        </p:nvSpPr>
        <p:spPr>
          <a:xfrm>
            <a:off x="1946996" y="2661884"/>
            <a:ext cx="17933" cy="10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2" name="Rectangle 311">
            <a:extLst>
              <a:ext uri="{FF2B5EF4-FFF2-40B4-BE49-F238E27FC236}">
                <a16:creationId xmlns:a16="http://schemas.microsoft.com/office/drawing/2014/main" id="{7975FEBA-97F2-8CB5-1413-3EDBAA2A25FE}"/>
              </a:ext>
            </a:extLst>
          </p:cNvPr>
          <p:cNvSpPr/>
          <p:nvPr/>
        </p:nvSpPr>
        <p:spPr>
          <a:xfrm>
            <a:off x="1970407" y="2661884"/>
            <a:ext cx="17933" cy="10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3" name="Rectangle 312">
            <a:extLst>
              <a:ext uri="{FF2B5EF4-FFF2-40B4-BE49-F238E27FC236}">
                <a16:creationId xmlns:a16="http://schemas.microsoft.com/office/drawing/2014/main" id="{D9499774-43E4-1879-D430-79A7FF8F38E0}"/>
              </a:ext>
            </a:extLst>
          </p:cNvPr>
          <p:cNvSpPr/>
          <p:nvPr/>
        </p:nvSpPr>
        <p:spPr>
          <a:xfrm>
            <a:off x="1993818" y="2661884"/>
            <a:ext cx="17933" cy="118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4" name="Rectangle 313">
            <a:extLst>
              <a:ext uri="{FF2B5EF4-FFF2-40B4-BE49-F238E27FC236}">
                <a16:creationId xmlns:a16="http://schemas.microsoft.com/office/drawing/2014/main" id="{09756D45-2A2F-0BBB-BB8C-D45A11FF410C}"/>
              </a:ext>
            </a:extLst>
          </p:cNvPr>
          <p:cNvSpPr/>
          <p:nvPr/>
        </p:nvSpPr>
        <p:spPr>
          <a:xfrm>
            <a:off x="2017228" y="2661884"/>
            <a:ext cx="17933" cy="118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5" name="Rectangle 314">
            <a:extLst>
              <a:ext uri="{FF2B5EF4-FFF2-40B4-BE49-F238E27FC236}">
                <a16:creationId xmlns:a16="http://schemas.microsoft.com/office/drawing/2014/main" id="{8E00ABCF-BE36-8534-829F-EED0ECEFED14}"/>
              </a:ext>
            </a:extLst>
          </p:cNvPr>
          <p:cNvSpPr/>
          <p:nvPr/>
        </p:nvSpPr>
        <p:spPr>
          <a:xfrm>
            <a:off x="2040640" y="2661884"/>
            <a:ext cx="17933" cy="14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6" name="Rectangle 315">
            <a:extLst>
              <a:ext uri="{FF2B5EF4-FFF2-40B4-BE49-F238E27FC236}">
                <a16:creationId xmlns:a16="http://schemas.microsoft.com/office/drawing/2014/main" id="{8E27E8B5-C4ED-B81F-0883-A664C21E2560}"/>
              </a:ext>
            </a:extLst>
          </p:cNvPr>
          <p:cNvSpPr/>
          <p:nvPr/>
        </p:nvSpPr>
        <p:spPr>
          <a:xfrm>
            <a:off x="2064052" y="2661884"/>
            <a:ext cx="17933" cy="14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7" name="Rectangle 316">
            <a:extLst>
              <a:ext uri="{FF2B5EF4-FFF2-40B4-BE49-F238E27FC236}">
                <a16:creationId xmlns:a16="http://schemas.microsoft.com/office/drawing/2014/main" id="{68F77E0A-C981-4688-887C-8871735D2A5B}"/>
              </a:ext>
            </a:extLst>
          </p:cNvPr>
          <p:cNvSpPr/>
          <p:nvPr/>
        </p:nvSpPr>
        <p:spPr>
          <a:xfrm>
            <a:off x="2087463" y="2661884"/>
            <a:ext cx="17933" cy="14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8" name="Rectangle 317">
            <a:extLst>
              <a:ext uri="{FF2B5EF4-FFF2-40B4-BE49-F238E27FC236}">
                <a16:creationId xmlns:a16="http://schemas.microsoft.com/office/drawing/2014/main" id="{6952341C-4360-91F9-F38B-6DBFB5E953C7}"/>
              </a:ext>
            </a:extLst>
          </p:cNvPr>
          <p:cNvSpPr/>
          <p:nvPr/>
        </p:nvSpPr>
        <p:spPr>
          <a:xfrm>
            <a:off x="2110874" y="2661884"/>
            <a:ext cx="17933" cy="14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9" name="Rectangle 318">
            <a:extLst>
              <a:ext uri="{FF2B5EF4-FFF2-40B4-BE49-F238E27FC236}">
                <a16:creationId xmlns:a16="http://schemas.microsoft.com/office/drawing/2014/main" id="{C74D9FFD-36BD-0126-9EB8-717956499643}"/>
              </a:ext>
            </a:extLst>
          </p:cNvPr>
          <p:cNvSpPr/>
          <p:nvPr/>
        </p:nvSpPr>
        <p:spPr>
          <a:xfrm>
            <a:off x="2134284" y="2661884"/>
            <a:ext cx="17933" cy="14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0" name="Rectangle 319">
            <a:extLst>
              <a:ext uri="{FF2B5EF4-FFF2-40B4-BE49-F238E27FC236}">
                <a16:creationId xmlns:a16="http://schemas.microsoft.com/office/drawing/2014/main" id="{BBB07644-00BF-B695-8F27-9539551DEC17}"/>
              </a:ext>
            </a:extLst>
          </p:cNvPr>
          <p:cNvSpPr/>
          <p:nvPr/>
        </p:nvSpPr>
        <p:spPr>
          <a:xfrm>
            <a:off x="2157696" y="2661884"/>
            <a:ext cx="17933" cy="147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1" name="Rectangle 320">
            <a:extLst>
              <a:ext uri="{FF2B5EF4-FFF2-40B4-BE49-F238E27FC236}">
                <a16:creationId xmlns:a16="http://schemas.microsoft.com/office/drawing/2014/main" id="{6E17254F-76A8-41CA-8380-D578C146BC66}"/>
              </a:ext>
            </a:extLst>
          </p:cNvPr>
          <p:cNvSpPr/>
          <p:nvPr/>
        </p:nvSpPr>
        <p:spPr>
          <a:xfrm>
            <a:off x="2181107" y="2661884"/>
            <a:ext cx="17933" cy="147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2" name="Rectangle 321">
            <a:extLst>
              <a:ext uri="{FF2B5EF4-FFF2-40B4-BE49-F238E27FC236}">
                <a16:creationId xmlns:a16="http://schemas.microsoft.com/office/drawing/2014/main" id="{383E0245-CE97-76C3-FFE6-B013F11414F2}"/>
              </a:ext>
            </a:extLst>
          </p:cNvPr>
          <p:cNvSpPr/>
          <p:nvPr/>
        </p:nvSpPr>
        <p:spPr>
          <a:xfrm>
            <a:off x="2204519" y="2661884"/>
            <a:ext cx="17933" cy="147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3" name="Rectangle 322">
            <a:extLst>
              <a:ext uri="{FF2B5EF4-FFF2-40B4-BE49-F238E27FC236}">
                <a16:creationId xmlns:a16="http://schemas.microsoft.com/office/drawing/2014/main" id="{428A735E-D284-B59A-B6EA-60FCFD24A08B}"/>
              </a:ext>
            </a:extLst>
          </p:cNvPr>
          <p:cNvSpPr/>
          <p:nvPr/>
        </p:nvSpPr>
        <p:spPr>
          <a:xfrm>
            <a:off x="2227930" y="2661884"/>
            <a:ext cx="17933" cy="151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4" name="Rectangle 323">
            <a:extLst>
              <a:ext uri="{FF2B5EF4-FFF2-40B4-BE49-F238E27FC236}">
                <a16:creationId xmlns:a16="http://schemas.microsoft.com/office/drawing/2014/main" id="{022D1136-3CC6-328D-1DC7-2805EC5E7078}"/>
              </a:ext>
            </a:extLst>
          </p:cNvPr>
          <p:cNvSpPr/>
          <p:nvPr/>
        </p:nvSpPr>
        <p:spPr>
          <a:xfrm>
            <a:off x="2251340" y="2661884"/>
            <a:ext cx="17933" cy="158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5" name="Rectangle 324">
            <a:extLst>
              <a:ext uri="{FF2B5EF4-FFF2-40B4-BE49-F238E27FC236}">
                <a16:creationId xmlns:a16="http://schemas.microsoft.com/office/drawing/2014/main" id="{3C0D2E9A-764C-0A57-2EA2-AD52558C8C3F}"/>
              </a:ext>
            </a:extLst>
          </p:cNvPr>
          <p:cNvSpPr/>
          <p:nvPr/>
        </p:nvSpPr>
        <p:spPr>
          <a:xfrm>
            <a:off x="2274752" y="2661884"/>
            <a:ext cx="17933" cy="16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6" name="Rectangle 325">
            <a:extLst>
              <a:ext uri="{FF2B5EF4-FFF2-40B4-BE49-F238E27FC236}">
                <a16:creationId xmlns:a16="http://schemas.microsoft.com/office/drawing/2014/main" id="{FD3DC85A-CD83-5EC7-96DC-AECD2C6A21DB}"/>
              </a:ext>
            </a:extLst>
          </p:cNvPr>
          <p:cNvSpPr/>
          <p:nvPr/>
        </p:nvSpPr>
        <p:spPr>
          <a:xfrm>
            <a:off x="2298163" y="2661884"/>
            <a:ext cx="17933" cy="169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7" name="Rectangle 326">
            <a:extLst>
              <a:ext uri="{FF2B5EF4-FFF2-40B4-BE49-F238E27FC236}">
                <a16:creationId xmlns:a16="http://schemas.microsoft.com/office/drawing/2014/main" id="{A38422D1-58D0-238C-0773-83EBE716E6E6}"/>
              </a:ext>
            </a:extLst>
          </p:cNvPr>
          <p:cNvSpPr/>
          <p:nvPr/>
        </p:nvSpPr>
        <p:spPr>
          <a:xfrm>
            <a:off x="2321574" y="2661884"/>
            <a:ext cx="17933" cy="172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8" name="Rectangle 327">
            <a:extLst>
              <a:ext uri="{FF2B5EF4-FFF2-40B4-BE49-F238E27FC236}">
                <a16:creationId xmlns:a16="http://schemas.microsoft.com/office/drawing/2014/main" id="{E694873B-7334-1021-F053-C8F008673F42}"/>
              </a:ext>
            </a:extLst>
          </p:cNvPr>
          <p:cNvSpPr/>
          <p:nvPr/>
        </p:nvSpPr>
        <p:spPr>
          <a:xfrm>
            <a:off x="2344986" y="2661884"/>
            <a:ext cx="17933" cy="18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9" name="Rectangle 328">
            <a:extLst>
              <a:ext uri="{FF2B5EF4-FFF2-40B4-BE49-F238E27FC236}">
                <a16:creationId xmlns:a16="http://schemas.microsoft.com/office/drawing/2014/main" id="{3A51014F-B251-FB96-3D96-6468C683E0A8}"/>
              </a:ext>
            </a:extLst>
          </p:cNvPr>
          <p:cNvSpPr/>
          <p:nvPr/>
        </p:nvSpPr>
        <p:spPr>
          <a:xfrm>
            <a:off x="2368396" y="2661884"/>
            <a:ext cx="17933" cy="18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0" name="Rectangle 329">
            <a:extLst>
              <a:ext uri="{FF2B5EF4-FFF2-40B4-BE49-F238E27FC236}">
                <a16:creationId xmlns:a16="http://schemas.microsoft.com/office/drawing/2014/main" id="{491FCF31-3AF8-2513-97AC-01E21D67EE78}"/>
              </a:ext>
            </a:extLst>
          </p:cNvPr>
          <p:cNvSpPr/>
          <p:nvPr/>
        </p:nvSpPr>
        <p:spPr>
          <a:xfrm>
            <a:off x="2391808" y="2661884"/>
            <a:ext cx="17933" cy="18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1" name="Rectangle 330">
            <a:extLst>
              <a:ext uri="{FF2B5EF4-FFF2-40B4-BE49-F238E27FC236}">
                <a16:creationId xmlns:a16="http://schemas.microsoft.com/office/drawing/2014/main" id="{388A87E5-5530-A39C-6C77-29E29C491E19}"/>
              </a:ext>
            </a:extLst>
          </p:cNvPr>
          <p:cNvSpPr/>
          <p:nvPr/>
        </p:nvSpPr>
        <p:spPr>
          <a:xfrm>
            <a:off x="2415219" y="2661884"/>
            <a:ext cx="17933" cy="19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2" name="Rectangle 331">
            <a:extLst>
              <a:ext uri="{FF2B5EF4-FFF2-40B4-BE49-F238E27FC236}">
                <a16:creationId xmlns:a16="http://schemas.microsoft.com/office/drawing/2014/main" id="{0EED5842-7909-ABA1-E147-8E2E067307B0}"/>
              </a:ext>
            </a:extLst>
          </p:cNvPr>
          <p:cNvSpPr/>
          <p:nvPr/>
        </p:nvSpPr>
        <p:spPr>
          <a:xfrm>
            <a:off x="2438630" y="2661884"/>
            <a:ext cx="17933" cy="19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3" name="Rectangle 332">
            <a:extLst>
              <a:ext uri="{FF2B5EF4-FFF2-40B4-BE49-F238E27FC236}">
                <a16:creationId xmlns:a16="http://schemas.microsoft.com/office/drawing/2014/main" id="{65A5EAD8-D29D-AC06-41C0-4B7582A87899}"/>
              </a:ext>
            </a:extLst>
          </p:cNvPr>
          <p:cNvSpPr/>
          <p:nvPr/>
        </p:nvSpPr>
        <p:spPr>
          <a:xfrm>
            <a:off x="2462040" y="2661884"/>
            <a:ext cx="17933" cy="201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4" name="Rectangle 333">
            <a:extLst>
              <a:ext uri="{FF2B5EF4-FFF2-40B4-BE49-F238E27FC236}">
                <a16:creationId xmlns:a16="http://schemas.microsoft.com/office/drawing/2014/main" id="{BA44A6CC-FFE8-202E-4ED0-FAE19F2F317D}"/>
              </a:ext>
            </a:extLst>
          </p:cNvPr>
          <p:cNvSpPr/>
          <p:nvPr/>
        </p:nvSpPr>
        <p:spPr>
          <a:xfrm>
            <a:off x="2485452" y="2661884"/>
            <a:ext cx="17933" cy="230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5" name="Rectangle 334">
            <a:extLst>
              <a:ext uri="{FF2B5EF4-FFF2-40B4-BE49-F238E27FC236}">
                <a16:creationId xmlns:a16="http://schemas.microsoft.com/office/drawing/2014/main" id="{A51BB534-A9A0-4277-1179-E33876512266}"/>
              </a:ext>
            </a:extLst>
          </p:cNvPr>
          <p:cNvSpPr/>
          <p:nvPr/>
        </p:nvSpPr>
        <p:spPr>
          <a:xfrm>
            <a:off x="2508864" y="2661884"/>
            <a:ext cx="17933" cy="230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6" name="Rectangle 335">
            <a:extLst>
              <a:ext uri="{FF2B5EF4-FFF2-40B4-BE49-F238E27FC236}">
                <a16:creationId xmlns:a16="http://schemas.microsoft.com/office/drawing/2014/main" id="{E0E61B76-0C9A-F979-0F76-D1F06512E9BD}"/>
              </a:ext>
            </a:extLst>
          </p:cNvPr>
          <p:cNvSpPr/>
          <p:nvPr/>
        </p:nvSpPr>
        <p:spPr>
          <a:xfrm>
            <a:off x="2532275" y="2661884"/>
            <a:ext cx="17933" cy="230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7" name="Rectangle 336">
            <a:extLst>
              <a:ext uri="{FF2B5EF4-FFF2-40B4-BE49-F238E27FC236}">
                <a16:creationId xmlns:a16="http://schemas.microsoft.com/office/drawing/2014/main" id="{763A9DF8-FE4D-0B88-57C5-A5608222E0E1}"/>
              </a:ext>
            </a:extLst>
          </p:cNvPr>
          <p:cNvSpPr/>
          <p:nvPr/>
        </p:nvSpPr>
        <p:spPr>
          <a:xfrm>
            <a:off x="2555686" y="2661884"/>
            <a:ext cx="17933" cy="237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8" name="Rectangle 337">
            <a:extLst>
              <a:ext uri="{FF2B5EF4-FFF2-40B4-BE49-F238E27FC236}">
                <a16:creationId xmlns:a16="http://schemas.microsoft.com/office/drawing/2014/main" id="{55192128-7E9E-C8D6-ECED-5CA219E8A825}"/>
              </a:ext>
            </a:extLst>
          </p:cNvPr>
          <p:cNvSpPr/>
          <p:nvPr/>
        </p:nvSpPr>
        <p:spPr>
          <a:xfrm>
            <a:off x="2579096" y="2661884"/>
            <a:ext cx="17933" cy="25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9" name="Rectangle 338">
            <a:extLst>
              <a:ext uri="{FF2B5EF4-FFF2-40B4-BE49-F238E27FC236}">
                <a16:creationId xmlns:a16="http://schemas.microsoft.com/office/drawing/2014/main" id="{31CE115A-5650-FAB9-2399-4229B8CB1DDE}"/>
              </a:ext>
            </a:extLst>
          </p:cNvPr>
          <p:cNvSpPr/>
          <p:nvPr/>
        </p:nvSpPr>
        <p:spPr>
          <a:xfrm>
            <a:off x="2602508" y="2661884"/>
            <a:ext cx="17933" cy="25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0" name="Rectangle 339">
            <a:extLst>
              <a:ext uri="{FF2B5EF4-FFF2-40B4-BE49-F238E27FC236}">
                <a16:creationId xmlns:a16="http://schemas.microsoft.com/office/drawing/2014/main" id="{5D10D7D5-4D8B-DC15-667C-14FEE7B4BC36}"/>
              </a:ext>
            </a:extLst>
          </p:cNvPr>
          <p:cNvSpPr/>
          <p:nvPr/>
        </p:nvSpPr>
        <p:spPr>
          <a:xfrm>
            <a:off x="2625919" y="2661884"/>
            <a:ext cx="17933" cy="25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1" name="Rectangle 340">
            <a:extLst>
              <a:ext uri="{FF2B5EF4-FFF2-40B4-BE49-F238E27FC236}">
                <a16:creationId xmlns:a16="http://schemas.microsoft.com/office/drawing/2014/main" id="{890549B7-57D2-DE6A-57B4-A9B1B422F92E}"/>
              </a:ext>
            </a:extLst>
          </p:cNvPr>
          <p:cNvSpPr/>
          <p:nvPr/>
        </p:nvSpPr>
        <p:spPr>
          <a:xfrm>
            <a:off x="2649330" y="2661884"/>
            <a:ext cx="17933" cy="25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2" name="Rectangle 341">
            <a:extLst>
              <a:ext uri="{FF2B5EF4-FFF2-40B4-BE49-F238E27FC236}">
                <a16:creationId xmlns:a16="http://schemas.microsoft.com/office/drawing/2014/main" id="{AA3CB4EC-1406-4E0C-3BD7-80742085E603}"/>
              </a:ext>
            </a:extLst>
          </p:cNvPr>
          <p:cNvSpPr/>
          <p:nvPr/>
        </p:nvSpPr>
        <p:spPr>
          <a:xfrm>
            <a:off x="2672742" y="2661884"/>
            <a:ext cx="17933" cy="266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3" name="Rectangle 342">
            <a:extLst>
              <a:ext uri="{FF2B5EF4-FFF2-40B4-BE49-F238E27FC236}">
                <a16:creationId xmlns:a16="http://schemas.microsoft.com/office/drawing/2014/main" id="{AB2F0D04-63A0-01DD-3325-DA10F1361AE0}"/>
              </a:ext>
            </a:extLst>
          </p:cNvPr>
          <p:cNvSpPr/>
          <p:nvPr/>
        </p:nvSpPr>
        <p:spPr>
          <a:xfrm>
            <a:off x="2696152" y="2661884"/>
            <a:ext cx="17933" cy="27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4" name="Rectangle 343">
            <a:extLst>
              <a:ext uri="{FF2B5EF4-FFF2-40B4-BE49-F238E27FC236}">
                <a16:creationId xmlns:a16="http://schemas.microsoft.com/office/drawing/2014/main" id="{7D67EE18-D138-93D7-AFDC-53A6D8C038DE}"/>
              </a:ext>
            </a:extLst>
          </p:cNvPr>
          <p:cNvSpPr/>
          <p:nvPr/>
        </p:nvSpPr>
        <p:spPr>
          <a:xfrm>
            <a:off x="2719564" y="2661884"/>
            <a:ext cx="17933" cy="28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5" name="Rectangle 344">
            <a:extLst>
              <a:ext uri="{FF2B5EF4-FFF2-40B4-BE49-F238E27FC236}">
                <a16:creationId xmlns:a16="http://schemas.microsoft.com/office/drawing/2014/main" id="{4CC271B3-6EF5-0140-4B02-E7FB580CDF8B}"/>
              </a:ext>
            </a:extLst>
          </p:cNvPr>
          <p:cNvSpPr/>
          <p:nvPr/>
        </p:nvSpPr>
        <p:spPr>
          <a:xfrm>
            <a:off x="2742975" y="2661884"/>
            <a:ext cx="17933" cy="28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6" name="Rectangle 345">
            <a:extLst>
              <a:ext uri="{FF2B5EF4-FFF2-40B4-BE49-F238E27FC236}">
                <a16:creationId xmlns:a16="http://schemas.microsoft.com/office/drawing/2014/main" id="{3FDB5B12-35F9-C997-668E-EB8D4B87442E}"/>
              </a:ext>
            </a:extLst>
          </p:cNvPr>
          <p:cNvSpPr/>
          <p:nvPr/>
        </p:nvSpPr>
        <p:spPr>
          <a:xfrm>
            <a:off x="2766386" y="2661884"/>
            <a:ext cx="17933" cy="28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7" name="Rectangle 346">
            <a:extLst>
              <a:ext uri="{FF2B5EF4-FFF2-40B4-BE49-F238E27FC236}">
                <a16:creationId xmlns:a16="http://schemas.microsoft.com/office/drawing/2014/main" id="{5ED5411F-9D47-8034-4641-C4CAE757CE23}"/>
              </a:ext>
            </a:extLst>
          </p:cNvPr>
          <p:cNvSpPr/>
          <p:nvPr/>
        </p:nvSpPr>
        <p:spPr>
          <a:xfrm>
            <a:off x="2789796" y="2661884"/>
            <a:ext cx="17933" cy="28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8" name="Rectangle 347">
            <a:extLst>
              <a:ext uri="{FF2B5EF4-FFF2-40B4-BE49-F238E27FC236}">
                <a16:creationId xmlns:a16="http://schemas.microsoft.com/office/drawing/2014/main" id="{03B62F83-BD4D-D65D-938D-E1579E3CE25B}"/>
              </a:ext>
            </a:extLst>
          </p:cNvPr>
          <p:cNvSpPr/>
          <p:nvPr/>
        </p:nvSpPr>
        <p:spPr>
          <a:xfrm>
            <a:off x="2813208" y="2661884"/>
            <a:ext cx="17933" cy="28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9" name="Rectangle 348">
            <a:extLst>
              <a:ext uri="{FF2B5EF4-FFF2-40B4-BE49-F238E27FC236}">
                <a16:creationId xmlns:a16="http://schemas.microsoft.com/office/drawing/2014/main" id="{4FC85D14-F492-E72A-16A9-A92C2457697E}"/>
              </a:ext>
            </a:extLst>
          </p:cNvPr>
          <p:cNvSpPr/>
          <p:nvPr/>
        </p:nvSpPr>
        <p:spPr>
          <a:xfrm>
            <a:off x="2836620" y="2661884"/>
            <a:ext cx="17933" cy="295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0" name="Rectangle 349">
            <a:extLst>
              <a:ext uri="{FF2B5EF4-FFF2-40B4-BE49-F238E27FC236}">
                <a16:creationId xmlns:a16="http://schemas.microsoft.com/office/drawing/2014/main" id="{1087CBDA-0787-9F96-813E-1E1B12B7A775}"/>
              </a:ext>
            </a:extLst>
          </p:cNvPr>
          <p:cNvSpPr/>
          <p:nvPr/>
        </p:nvSpPr>
        <p:spPr>
          <a:xfrm>
            <a:off x="2860031" y="2661884"/>
            <a:ext cx="17933" cy="298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1" name="Rectangle 350">
            <a:extLst>
              <a:ext uri="{FF2B5EF4-FFF2-40B4-BE49-F238E27FC236}">
                <a16:creationId xmlns:a16="http://schemas.microsoft.com/office/drawing/2014/main" id="{07035B7C-982B-1EAC-8274-51BA699D6FC5}"/>
              </a:ext>
            </a:extLst>
          </p:cNvPr>
          <p:cNvSpPr/>
          <p:nvPr/>
        </p:nvSpPr>
        <p:spPr>
          <a:xfrm>
            <a:off x="2883442" y="2661884"/>
            <a:ext cx="17933" cy="302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2" name="Rectangle 351">
            <a:extLst>
              <a:ext uri="{FF2B5EF4-FFF2-40B4-BE49-F238E27FC236}">
                <a16:creationId xmlns:a16="http://schemas.microsoft.com/office/drawing/2014/main" id="{C90ECBCE-3B22-5F0A-26D6-DE871C2CE35F}"/>
              </a:ext>
            </a:extLst>
          </p:cNvPr>
          <p:cNvSpPr/>
          <p:nvPr/>
        </p:nvSpPr>
        <p:spPr>
          <a:xfrm>
            <a:off x="2906852" y="2661884"/>
            <a:ext cx="17933" cy="302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3" name="Rectangle 352">
            <a:extLst>
              <a:ext uri="{FF2B5EF4-FFF2-40B4-BE49-F238E27FC236}">
                <a16:creationId xmlns:a16="http://schemas.microsoft.com/office/drawing/2014/main" id="{BE33E44F-4CC1-B8EB-91D5-A3238BD03014}"/>
              </a:ext>
            </a:extLst>
          </p:cNvPr>
          <p:cNvSpPr/>
          <p:nvPr/>
        </p:nvSpPr>
        <p:spPr>
          <a:xfrm>
            <a:off x="2930264" y="2661884"/>
            <a:ext cx="17933" cy="309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4" name="Rectangle 353">
            <a:extLst>
              <a:ext uri="{FF2B5EF4-FFF2-40B4-BE49-F238E27FC236}">
                <a16:creationId xmlns:a16="http://schemas.microsoft.com/office/drawing/2014/main" id="{4704200F-0855-EAD1-962F-1029BC945C48}"/>
              </a:ext>
            </a:extLst>
          </p:cNvPr>
          <p:cNvSpPr/>
          <p:nvPr/>
        </p:nvSpPr>
        <p:spPr>
          <a:xfrm>
            <a:off x="2953675" y="2661884"/>
            <a:ext cx="17933" cy="313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5" name="Rectangle 354">
            <a:extLst>
              <a:ext uri="{FF2B5EF4-FFF2-40B4-BE49-F238E27FC236}">
                <a16:creationId xmlns:a16="http://schemas.microsoft.com/office/drawing/2014/main" id="{723A9803-21A6-5484-153C-360ADCF495D0}"/>
              </a:ext>
            </a:extLst>
          </p:cNvPr>
          <p:cNvSpPr/>
          <p:nvPr/>
        </p:nvSpPr>
        <p:spPr>
          <a:xfrm>
            <a:off x="2977087" y="2661884"/>
            <a:ext cx="17933" cy="316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6" name="Rectangle 355">
            <a:extLst>
              <a:ext uri="{FF2B5EF4-FFF2-40B4-BE49-F238E27FC236}">
                <a16:creationId xmlns:a16="http://schemas.microsoft.com/office/drawing/2014/main" id="{138EE000-4F55-8FF6-868F-F2704CAF22A8}"/>
              </a:ext>
            </a:extLst>
          </p:cNvPr>
          <p:cNvSpPr/>
          <p:nvPr/>
        </p:nvSpPr>
        <p:spPr>
          <a:xfrm>
            <a:off x="3000498" y="2661884"/>
            <a:ext cx="17933" cy="32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7" name="Rectangle 356">
            <a:extLst>
              <a:ext uri="{FF2B5EF4-FFF2-40B4-BE49-F238E27FC236}">
                <a16:creationId xmlns:a16="http://schemas.microsoft.com/office/drawing/2014/main" id="{F8E3BD42-C2E7-80EB-E712-12576AA8F674}"/>
              </a:ext>
            </a:extLst>
          </p:cNvPr>
          <p:cNvSpPr/>
          <p:nvPr/>
        </p:nvSpPr>
        <p:spPr>
          <a:xfrm>
            <a:off x="3023908" y="2661884"/>
            <a:ext cx="17933" cy="32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8" name="Rectangle 357">
            <a:extLst>
              <a:ext uri="{FF2B5EF4-FFF2-40B4-BE49-F238E27FC236}">
                <a16:creationId xmlns:a16="http://schemas.microsoft.com/office/drawing/2014/main" id="{DA9244B4-AE14-0860-85D1-ECCFF2E3305E}"/>
              </a:ext>
            </a:extLst>
          </p:cNvPr>
          <p:cNvSpPr/>
          <p:nvPr/>
        </p:nvSpPr>
        <p:spPr>
          <a:xfrm>
            <a:off x="3047320" y="2661884"/>
            <a:ext cx="17933" cy="32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9" name="Rectangle 358">
            <a:extLst>
              <a:ext uri="{FF2B5EF4-FFF2-40B4-BE49-F238E27FC236}">
                <a16:creationId xmlns:a16="http://schemas.microsoft.com/office/drawing/2014/main" id="{BB6F2709-0B2A-90DC-E414-EEA887E517B3}"/>
              </a:ext>
            </a:extLst>
          </p:cNvPr>
          <p:cNvSpPr/>
          <p:nvPr/>
        </p:nvSpPr>
        <p:spPr>
          <a:xfrm>
            <a:off x="3070731" y="2661884"/>
            <a:ext cx="17933" cy="32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0" name="Rectangle 359">
            <a:extLst>
              <a:ext uri="{FF2B5EF4-FFF2-40B4-BE49-F238E27FC236}">
                <a16:creationId xmlns:a16="http://schemas.microsoft.com/office/drawing/2014/main" id="{5BB32A5B-4B00-B72A-1042-4EF1B7F344BD}"/>
              </a:ext>
            </a:extLst>
          </p:cNvPr>
          <p:cNvSpPr/>
          <p:nvPr/>
        </p:nvSpPr>
        <p:spPr>
          <a:xfrm>
            <a:off x="3094142" y="2661884"/>
            <a:ext cx="17933" cy="331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1" name="Rectangle 360">
            <a:extLst>
              <a:ext uri="{FF2B5EF4-FFF2-40B4-BE49-F238E27FC236}">
                <a16:creationId xmlns:a16="http://schemas.microsoft.com/office/drawing/2014/main" id="{61EAA1A8-79DC-58D6-10A9-3839749A3F4F}"/>
              </a:ext>
            </a:extLst>
          </p:cNvPr>
          <p:cNvSpPr/>
          <p:nvPr/>
        </p:nvSpPr>
        <p:spPr>
          <a:xfrm>
            <a:off x="3117552" y="2661884"/>
            <a:ext cx="17933" cy="331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2" name="Rectangle 361">
            <a:extLst>
              <a:ext uri="{FF2B5EF4-FFF2-40B4-BE49-F238E27FC236}">
                <a16:creationId xmlns:a16="http://schemas.microsoft.com/office/drawing/2014/main" id="{6161C0E9-9C87-AFA1-AA67-85FAF66ABAEC}"/>
              </a:ext>
            </a:extLst>
          </p:cNvPr>
          <p:cNvSpPr/>
          <p:nvPr/>
        </p:nvSpPr>
        <p:spPr>
          <a:xfrm>
            <a:off x="3140964" y="2661884"/>
            <a:ext cx="17933" cy="334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3" name="Rectangle 362">
            <a:extLst>
              <a:ext uri="{FF2B5EF4-FFF2-40B4-BE49-F238E27FC236}">
                <a16:creationId xmlns:a16="http://schemas.microsoft.com/office/drawing/2014/main" id="{7665EC11-E2F1-9742-B949-2854DD3465FE}"/>
              </a:ext>
            </a:extLst>
          </p:cNvPr>
          <p:cNvSpPr/>
          <p:nvPr/>
        </p:nvSpPr>
        <p:spPr>
          <a:xfrm>
            <a:off x="3164376" y="2661884"/>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4" name="Rectangle 363">
            <a:extLst>
              <a:ext uri="{FF2B5EF4-FFF2-40B4-BE49-F238E27FC236}">
                <a16:creationId xmlns:a16="http://schemas.microsoft.com/office/drawing/2014/main" id="{264FC5E7-3BC7-2BDF-F344-9C70636398E7}"/>
              </a:ext>
            </a:extLst>
          </p:cNvPr>
          <p:cNvSpPr/>
          <p:nvPr/>
        </p:nvSpPr>
        <p:spPr>
          <a:xfrm>
            <a:off x="3187787" y="2661884"/>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5" name="Rectangle 364">
            <a:extLst>
              <a:ext uri="{FF2B5EF4-FFF2-40B4-BE49-F238E27FC236}">
                <a16:creationId xmlns:a16="http://schemas.microsoft.com/office/drawing/2014/main" id="{4B94C315-CDF3-625D-2560-B2486634AD1E}"/>
              </a:ext>
            </a:extLst>
          </p:cNvPr>
          <p:cNvSpPr/>
          <p:nvPr/>
        </p:nvSpPr>
        <p:spPr>
          <a:xfrm>
            <a:off x="3211198" y="2661884"/>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6" name="Rectangle 365">
            <a:extLst>
              <a:ext uri="{FF2B5EF4-FFF2-40B4-BE49-F238E27FC236}">
                <a16:creationId xmlns:a16="http://schemas.microsoft.com/office/drawing/2014/main" id="{130333D3-C460-ED73-98CA-55A14CC51890}"/>
              </a:ext>
            </a:extLst>
          </p:cNvPr>
          <p:cNvSpPr/>
          <p:nvPr/>
        </p:nvSpPr>
        <p:spPr>
          <a:xfrm>
            <a:off x="3234608" y="2661884"/>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7" name="Rectangle 366">
            <a:extLst>
              <a:ext uri="{FF2B5EF4-FFF2-40B4-BE49-F238E27FC236}">
                <a16:creationId xmlns:a16="http://schemas.microsoft.com/office/drawing/2014/main" id="{D2C39F5B-F6E8-23F1-AE56-74BA28772B6F}"/>
              </a:ext>
            </a:extLst>
          </p:cNvPr>
          <p:cNvSpPr/>
          <p:nvPr/>
        </p:nvSpPr>
        <p:spPr>
          <a:xfrm>
            <a:off x="3258020" y="2661884"/>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8" name="Rectangle 367">
            <a:extLst>
              <a:ext uri="{FF2B5EF4-FFF2-40B4-BE49-F238E27FC236}">
                <a16:creationId xmlns:a16="http://schemas.microsoft.com/office/drawing/2014/main" id="{FF2D6C49-1643-BF12-5027-206DDAE437F7}"/>
              </a:ext>
            </a:extLst>
          </p:cNvPr>
          <p:cNvSpPr/>
          <p:nvPr/>
        </p:nvSpPr>
        <p:spPr>
          <a:xfrm>
            <a:off x="3281432" y="2661884"/>
            <a:ext cx="17933" cy="36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9" name="Rectangle 368">
            <a:extLst>
              <a:ext uri="{FF2B5EF4-FFF2-40B4-BE49-F238E27FC236}">
                <a16:creationId xmlns:a16="http://schemas.microsoft.com/office/drawing/2014/main" id="{8D240403-AAC3-8C6F-0170-E95B1B0C5A75}"/>
              </a:ext>
            </a:extLst>
          </p:cNvPr>
          <p:cNvSpPr/>
          <p:nvPr/>
        </p:nvSpPr>
        <p:spPr>
          <a:xfrm>
            <a:off x="3304843" y="2661884"/>
            <a:ext cx="17933" cy="36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0" name="Rectangle 369">
            <a:extLst>
              <a:ext uri="{FF2B5EF4-FFF2-40B4-BE49-F238E27FC236}">
                <a16:creationId xmlns:a16="http://schemas.microsoft.com/office/drawing/2014/main" id="{6077A539-8BD5-371B-E1CA-A432785C9940}"/>
              </a:ext>
            </a:extLst>
          </p:cNvPr>
          <p:cNvSpPr/>
          <p:nvPr/>
        </p:nvSpPr>
        <p:spPr>
          <a:xfrm>
            <a:off x="3328254" y="2661884"/>
            <a:ext cx="17933" cy="370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1" name="Rectangle 370">
            <a:extLst>
              <a:ext uri="{FF2B5EF4-FFF2-40B4-BE49-F238E27FC236}">
                <a16:creationId xmlns:a16="http://schemas.microsoft.com/office/drawing/2014/main" id="{45A828A3-37F4-0FB4-8D91-79E4F820DFCB}"/>
              </a:ext>
            </a:extLst>
          </p:cNvPr>
          <p:cNvSpPr/>
          <p:nvPr/>
        </p:nvSpPr>
        <p:spPr>
          <a:xfrm>
            <a:off x="3351664" y="2661884"/>
            <a:ext cx="17933" cy="374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2" name="Rectangle 371">
            <a:extLst>
              <a:ext uri="{FF2B5EF4-FFF2-40B4-BE49-F238E27FC236}">
                <a16:creationId xmlns:a16="http://schemas.microsoft.com/office/drawing/2014/main" id="{319755AF-7FB0-F024-70A9-2FF4BA6A7058}"/>
              </a:ext>
            </a:extLst>
          </p:cNvPr>
          <p:cNvSpPr/>
          <p:nvPr/>
        </p:nvSpPr>
        <p:spPr>
          <a:xfrm>
            <a:off x="3375076" y="2661884"/>
            <a:ext cx="17933" cy="37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3" name="Rectangle 372">
            <a:extLst>
              <a:ext uri="{FF2B5EF4-FFF2-40B4-BE49-F238E27FC236}">
                <a16:creationId xmlns:a16="http://schemas.microsoft.com/office/drawing/2014/main" id="{3DED032A-F83F-A75F-D04D-6774A34DA839}"/>
              </a:ext>
            </a:extLst>
          </p:cNvPr>
          <p:cNvSpPr/>
          <p:nvPr/>
        </p:nvSpPr>
        <p:spPr>
          <a:xfrm>
            <a:off x="3398487" y="2661884"/>
            <a:ext cx="17933" cy="37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4" name="Rectangle 373">
            <a:extLst>
              <a:ext uri="{FF2B5EF4-FFF2-40B4-BE49-F238E27FC236}">
                <a16:creationId xmlns:a16="http://schemas.microsoft.com/office/drawing/2014/main" id="{C4DB3C47-1864-EB14-5D57-D1743369F866}"/>
              </a:ext>
            </a:extLst>
          </p:cNvPr>
          <p:cNvSpPr/>
          <p:nvPr/>
        </p:nvSpPr>
        <p:spPr>
          <a:xfrm>
            <a:off x="3421898" y="2661884"/>
            <a:ext cx="17933" cy="37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5" name="Rectangle 374">
            <a:extLst>
              <a:ext uri="{FF2B5EF4-FFF2-40B4-BE49-F238E27FC236}">
                <a16:creationId xmlns:a16="http://schemas.microsoft.com/office/drawing/2014/main" id="{7E1E5E30-99A8-CE55-1D94-29DD8EEC93F8}"/>
              </a:ext>
            </a:extLst>
          </p:cNvPr>
          <p:cNvSpPr/>
          <p:nvPr/>
        </p:nvSpPr>
        <p:spPr>
          <a:xfrm>
            <a:off x="3445310" y="2661884"/>
            <a:ext cx="17933" cy="381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6" name="Rectangle 375">
            <a:extLst>
              <a:ext uri="{FF2B5EF4-FFF2-40B4-BE49-F238E27FC236}">
                <a16:creationId xmlns:a16="http://schemas.microsoft.com/office/drawing/2014/main" id="{F397D1B5-D500-0665-73CD-871CB78AB6B6}"/>
              </a:ext>
            </a:extLst>
          </p:cNvPr>
          <p:cNvSpPr/>
          <p:nvPr/>
        </p:nvSpPr>
        <p:spPr>
          <a:xfrm>
            <a:off x="3468720" y="2661884"/>
            <a:ext cx="17933" cy="385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7" name="Rectangle 376">
            <a:extLst>
              <a:ext uri="{FF2B5EF4-FFF2-40B4-BE49-F238E27FC236}">
                <a16:creationId xmlns:a16="http://schemas.microsoft.com/office/drawing/2014/main" id="{2CFE33A4-7BE5-1465-2315-F6D04CCCC915}"/>
              </a:ext>
            </a:extLst>
          </p:cNvPr>
          <p:cNvSpPr/>
          <p:nvPr/>
        </p:nvSpPr>
        <p:spPr>
          <a:xfrm>
            <a:off x="3492132" y="2661884"/>
            <a:ext cx="17933" cy="403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8" name="Rectangle 377">
            <a:extLst>
              <a:ext uri="{FF2B5EF4-FFF2-40B4-BE49-F238E27FC236}">
                <a16:creationId xmlns:a16="http://schemas.microsoft.com/office/drawing/2014/main" id="{CE255C11-B2C7-9349-E878-32E11FC7F684}"/>
              </a:ext>
            </a:extLst>
          </p:cNvPr>
          <p:cNvSpPr/>
          <p:nvPr/>
        </p:nvSpPr>
        <p:spPr>
          <a:xfrm>
            <a:off x="3515543" y="2661884"/>
            <a:ext cx="17933" cy="410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9" name="Rectangle 378">
            <a:extLst>
              <a:ext uri="{FF2B5EF4-FFF2-40B4-BE49-F238E27FC236}">
                <a16:creationId xmlns:a16="http://schemas.microsoft.com/office/drawing/2014/main" id="{BBC2F5CD-0138-5999-AC0C-9EC3FFC6DA81}"/>
              </a:ext>
            </a:extLst>
          </p:cNvPr>
          <p:cNvSpPr/>
          <p:nvPr/>
        </p:nvSpPr>
        <p:spPr>
          <a:xfrm>
            <a:off x="3538954" y="2661884"/>
            <a:ext cx="17933" cy="43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0" name="Rectangle 379">
            <a:extLst>
              <a:ext uri="{FF2B5EF4-FFF2-40B4-BE49-F238E27FC236}">
                <a16:creationId xmlns:a16="http://schemas.microsoft.com/office/drawing/2014/main" id="{F1F89FB3-76B3-A845-04F5-EEB67E0DB85C}"/>
              </a:ext>
            </a:extLst>
          </p:cNvPr>
          <p:cNvSpPr/>
          <p:nvPr/>
        </p:nvSpPr>
        <p:spPr>
          <a:xfrm>
            <a:off x="3562364" y="2661884"/>
            <a:ext cx="17933" cy="43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1" name="Rectangle 380">
            <a:extLst>
              <a:ext uri="{FF2B5EF4-FFF2-40B4-BE49-F238E27FC236}">
                <a16:creationId xmlns:a16="http://schemas.microsoft.com/office/drawing/2014/main" id="{3580229C-009C-3950-36DC-B2D108BA7B4B}"/>
              </a:ext>
            </a:extLst>
          </p:cNvPr>
          <p:cNvSpPr/>
          <p:nvPr/>
        </p:nvSpPr>
        <p:spPr>
          <a:xfrm>
            <a:off x="3585776" y="2661884"/>
            <a:ext cx="17933" cy="43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2" name="Rectangle 381">
            <a:extLst>
              <a:ext uri="{FF2B5EF4-FFF2-40B4-BE49-F238E27FC236}">
                <a16:creationId xmlns:a16="http://schemas.microsoft.com/office/drawing/2014/main" id="{B6F802AD-9111-407C-C3A6-050E5AD6877F}"/>
              </a:ext>
            </a:extLst>
          </p:cNvPr>
          <p:cNvSpPr/>
          <p:nvPr/>
        </p:nvSpPr>
        <p:spPr>
          <a:xfrm>
            <a:off x="3609188" y="2661884"/>
            <a:ext cx="17933" cy="43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3" name="Rectangle 382">
            <a:extLst>
              <a:ext uri="{FF2B5EF4-FFF2-40B4-BE49-F238E27FC236}">
                <a16:creationId xmlns:a16="http://schemas.microsoft.com/office/drawing/2014/main" id="{CE87AFD4-A23D-FDEB-03CF-B78D51DEFDA6}"/>
              </a:ext>
            </a:extLst>
          </p:cNvPr>
          <p:cNvSpPr/>
          <p:nvPr/>
        </p:nvSpPr>
        <p:spPr>
          <a:xfrm>
            <a:off x="3632599" y="2661884"/>
            <a:ext cx="17933" cy="439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4" name="Rectangle 383">
            <a:extLst>
              <a:ext uri="{FF2B5EF4-FFF2-40B4-BE49-F238E27FC236}">
                <a16:creationId xmlns:a16="http://schemas.microsoft.com/office/drawing/2014/main" id="{2C3282B8-8F97-BAFF-5AFD-3C67497E9FF8}"/>
              </a:ext>
            </a:extLst>
          </p:cNvPr>
          <p:cNvSpPr/>
          <p:nvPr/>
        </p:nvSpPr>
        <p:spPr>
          <a:xfrm>
            <a:off x="3656010" y="2661884"/>
            <a:ext cx="17933" cy="442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5" name="Rectangle 384">
            <a:extLst>
              <a:ext uri="{FF2B5EF4-FFF2-40B4-BE49-F238E27FC236}">
                <a16:creationId xmlns:a16="http://schemas.microsoft.com/office/drawing/2014/main" id="{548832A7-BD83-CF1E-F74D-A7B268243BAE}"/>
              </a:ext>
            </a:extLst>
          </p:cNvPr>
          <p:cNvSpPr/>
          <p:nvPr/>
        </p:nvSpPr>
        <p:spPr>
          <a:xfrm>
            <a:off x="3679420" y="2661884"/>
            <a:ext cx="17933" cy="45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6" name="Rectangle 385">
            <a:extLst>
              <a:ext uri="{FF2B5EF4-FFF2-40B4-BE49-F238E27FC236}">
                <a16:creationId xmlns:a16="http://schemas.microsoft.com/office/drawing/2014/main" id="{36F9B773-3E27-05BC-CA8C-D126DF57E1EF}"/>
              </a:ext>
            </a:extLst>
          </p:cNvPr>
          <p:cNvSpPr/>
          <p:nvPr/>
        </p:nvSpPr>
        <p:spPr>
          <a:xfrm>
            <a:off x="3702832" y="2661884"/>
            <a:ext cx="17933" cy="45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7" name="Rectangle 386">
            <a:extLst>
              <a:ext uri="{FF2B5EF4-FFF2-40B4-BE49-F238E27FC236}">
                <a16:creationId xmlns:a16="http://schemas.microsoft.com/office/drawing/2014/main" id="{4A30475C-A813-CD36-167A-FBCF84554C61}"/>
              </a:ext>
            </a:extLst>
          </p:cNvPr>
          <p:cNvSpPr/>
          <p:nvPr/>
        </p:nvSpPr>
        <p:spPr>
          <a:xfrm>
            <a:off x="3726243" y="2661884"/>
            <a:ext cx="17933" cy="46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8" name="Rectangle 387">
            <a:extLst>
              <a:ext uri="{FF2B5EF4-FFF2-40B4-BE49-F238E27FC236}">
                <a16:creationId xmlns:a16="http://schemas.microsoft.com/office/drawing/2014/main" id="{5A6883FA-548A-AB05-041B-59FD5416014C}"/>
              </a:ext>
            </a:extLst>
          </p:cNvPr>
          <p:cNvSpPr/>
          <p:nvPr/>
        </p:nvSpPr>
        <p:spPr>
          <a:xfrm>
            <a:off x="3749655" y="2661884"/>
            <a:ext cx="17933" cy="46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9" name="Rectangle 388">
            <a:extLst>
              <a:ext uri="{FF2B5EF4-FFF2-40B4-BE49-F238E27FC236}">
                <a16:creationId xmlns:a16="http://schemas.microsoft.com/office/drawing/2014/main" id="{4687B2F4-5015-0A1B-FDCB-9E8CBC0C797C}"/>
              </a:ext>
            </a:extLst>
          </p:cNvPr>
          <p:cNvSpPr/>
          <p:nvPr/>
        </p:nvSpPr>
        <p:spPr>
          <a:xfrm>
            <a:off x="3773066" y="2661884"/>
            <a:ext cx="17933" cy="475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0" name="Rectangle 389">
            <a:extLst>
              <a:ext uri="{FF2B5EF4-FFF2-40B4-BE49-F238E27FC236}">
                <a16:creationId xmlns:a16="http://schemas.microsoft.com/office/drawing/2014/main" id="{11891421-4815-EB10-576D-9420ECBB4E0B}"/>
              </a:ext>
            </a:extLst>
          </p:cNvPr>
          <p:cNvSpPr/>
          <p:nvPr/>
        </p:nvSpPr>
        <p:spPr>
          <a:xfrm>
            <a:off x="3796476" y="2661884"/>
            <a:ext cx="17933" cy="478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1" name="Rectangle 390">
            <a:extLst>
              <a:ext uri="{FF2B5EF4-FFF2-40B4-BE49-F238E27FC236}">
                <a16:creationId xmlns:a16="http://schemas.microsoft.com/office/drawing/2014/main" id="{518C9708-ECE3-721F-FA2B-358D7CCCAB33}"/>
              </a:ext>
            </a:extLst>
          </p:cNvPr>
          <p:cNvSpPr/>
          <p:nvPr/>
        </p:nvSpPr>
        <p:spPr>
          <a:xfrm>
            <a:off x="3819888" y="2661884"/>
            <a:ext cx="17933" cy="48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2" name="Rectangle 391">
            <a:extLst>
              <a:ext uri="{FF2B5EF4-FFF2-40B4-BE49-F238E27FC236}">
                <a16:creationId xmlns:a16="http://schemas.microsoft.com/office/drawing/2014/main" id="{48520770-A640-43DA-63BE-37D5AEB62E97}"/>
              </a:ext>
            </a:extLst>
          </p:cNvPr>
          <p:cNvSpPr/>
          <p:nvPr/>
        </p:nvSpPr>
        <p:spPr>
          <a:xfrm>
            <a:off x="3843299" y="2661884"/>
            <a:ext cx="17933" cy="493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3" name="Rectangle 392">
            <a:extLst>
              <a:ext uri="{FF2B5EF4-FFF2-40B4-BE49-F238E27FC236}">
                <a16:creationId xmlns:a16="http://schemas.microsoft.com/office/drawing/2014/main" id="{5B0794C9-AA50-1FB4-C4B3-E1D887D54C4C}"/>
              </a:ext>
            </a:extLst>
          </p:cNvPr>
          <p:cNvSpPr/>
          <p:nvPr/>
        </p:nvSpPr>
        <p:spPr>
          <a:xfrm>
            <a:off x="3866710" y="2661884"/>
            <a:ext cx="17933" cy="496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4" name="Rectangle 393">
            <a:extLst>
              <a:ext uri="{FF2B5EF4-FFF2-40B4-BE49-F238E27FC236}">
                <a16:creationId xmlns:a16="http://schemas.microsoft.com/office/drawing/2014/main" id="{0EFDF8E6-AB58-5BC7-E0A4-E9530C4E69B4}"/>
              </a:ext>
            </a:extLst>
          </p:cNvPr>
          <p:cNvSpPr/>
          <p:nvPr/>
        </p:nvSpPr>
        <p:spPr>
          <a:xfrm>
            <a:off x="3890120" y="2661884"/>
            <a:ext cx="17933" cy="50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5" name="Rectangle 394">
            <a:extLst>
              <a:ext uri="{FF2B5EF4-FFF2-40B4-BE49-F238E27FC236}">
                <a16:creationId xmlns:a16="http://schemas.microsoft.com/office/drawing/2014/main" id="{A963C3AC-FB7E-F30B-6885-24B8DC068914}"/>
              </a:ext>
            </a:extLst>
          </p:cNvPr>
          <p:cNvSpPr/>
          <p:nvPr/>
        </p:nvSpPr>
        <p:spPr>
          <a:xfrm>
            <a:off x="3913532" y="2661884"/>
            <a:ext cx="17933" cy="50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6" name="Rectangle 395">
            <a:extLst>
              <a:ext uri="{FF2B5EF4-FFF2-40B4-BE49-F238E27FC236}">
                <a16:creationId xmlns:a16="http://schemas.microsoft.com/office/drawing/2014/main" id="{CFF55AD7-A437-AEF9-A820-1963719EBBB5}"/>
              </a:ext>
            </a:extLst>
          </p:cNvPr>
          <p:cNvSpPr/>
          <p:nvPr/>
        </p:nvSpPr>
        <p:spPr>
          <a:xfrm>
            <a:off x="3936944" y="2661884"/>
            <a:ext cx="17933" cy="50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7" name="Rectangle 396">
            <a:extLst>
              <a:ext uri="{FF2B5EF4-FFF2-40B4-BE49-F238E27FC236}">
                <a16:creationId xmlns:a16="http://schemas.microsoft.com/office/drawing/2014/main" id="{97D23FB0-1C42-BDB2-6E38-8E45CA5A220E}"/>
              </a:ext>
            </a:extLst>
          </p:cNvPr>
          <p:cNvSpPr/>
          <p:nvPr/>
        </p:nvSpPr>
        <p:spPr>
          <a:xfrm>
            <a:off x="3960355" y="2661884"/>
            <a:ext cx="17933" cy="50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8" name="Rectangle 397">
            <a:extLst>
              <a:ext uri="{FF2B5EF4-FFF2-40B4-BE49-F238E27FC236}">
                <a16:creationId xmlns:a16="http://schemas.microsoft.com/office/drawing/2014/main" id="{402316AF-34DC-9CC7-3E70-A7E2B80D8F12}"/>
              </a:ext>
            </a:extLst>
          </p:cNvPr>
          <p:cNvSpPr/>
          <p:nvPr/>
        </p:nvSpPr>
        <p:spPr>
          <a:xfrm>
            <a:off x="3983766" y="2661884"/>
            <a:ext cx="17933" cy="507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9" name="Rectangle 398">
            <a:extLst>
              <a:ext uri="{FF2B5EF4-FFF2-40B4-BE49-F238E27FC236}">
                <a16:creationId xmlns:a16="http://schemas.microsoft.com/office/drawing/2014/main" id="{7BC51345-01C4-A376-E7EB-BBC9133D9E82}"/>
              </a:ext>
            </a:extLst>
          </p:cNvPr>
          <p:cNvSpPr/>
          <p:nvPr/>
        </p:nvSpPr>
        <p:spPr>
          <a:xfrm>
            <a:off x="4007176" y="2661884"/>
            <a:ext cx="17933" cy="507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0" name="Rectangle 399">
            <a:extLst>
              <a:ext uri="{FF2B5EF4-FFF2-40B4-BE49-F238E27FC236}">
                <a16:creationId xmlns:a16="http://schemas.microsoft.com/office/drawing/2014/main" id="{9907DD01-678E-3104-D20F-9BCBD0F6657B}"/>
              </a:ext>
            </a:extLst>
          </p:cNvPr>
          <p:cNvSpPr/>
          <p:nvPr/>
        </p:nvSpPr>
        <p:spPr>
          <a:xfrm>
            <a:off x="4030588" y="2661884"/>
            <a:ext cx="17933" cy="511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1" name="Rectangle 400">
            <a:extLst>
              <a:ext uri="{FF2B5EF4-FFF2-40B4-BE49-F238E27FC236}">
                <a16:creationId xmlns:a16="http://schemas.microsoft.com/office/drawing/2014/main" id="{316A7B52-B232-3C65-674F-B08A3FA6B3DE}"/>
              </a:ext>
            </a:extLst>
          </p:cNvPr>
          <p:cNvSpPr/>
          <p:nvPr/>
        </p:nvSpPr>
        <p:spPr>
          <a:xfrm>
            <a:off x="4054000" y="2661884"/>
            <a:ext cx="17933" cy="52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2" name="Rectangle 401">
            <a:extLst>
              <a:ext uri="{FF2B5EF4-FFF2-40B4-BE49-F238E27FC236}">
                <a16:creationId xmlns:a16="http://schemas.microsoft.com/office/drawing/2014/main" id="{DEF59F4C-A465-86BD-11B4-180126C828DE}"/>
              </a:ext>
            </a:extLst>
          </p:cNvPr>
          <p:cNvSpPr/>
          <p:nvPr/>
        </p:nvSpPr>
        <p:spPr>
          <a:xfrm>
            <a:off x="4077411" y="2661884"/>
            <a:ext cx="17933" cy="52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3" name="Rectangle 402">
            <a:extLst>
              <a:ext uri="{FF2B5EF4-FFF2-40B4-BE49-F238E27FC236}">
                <a16:creationId xmlns:a16="http://schemas.microsoft.com/office/drawing/2014/main" id="{1BB09504-E902-8DF6-4791-1A2D592A0D91}"/>
              </a:ext>
            </a:extLst>
          </p:cNvPr>
          <p:cNvSpPr/>
          <p:nvPr/>
        </p:nvSpPr>
        <p:spPr>
          <a:xfrm>
            <a:off x="4100822" y="2661884"/>
            <a:ext cx="17933" cy="525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4" name="Rectangle 403">
            <a:extLst>
              <a:ext uri="{FF2B5EF4-FFF2-40B4-BE49-F238E27FC236}">
                <a16:creationId xmlns:a16="http://schemas.microsoft.com/office/drawing/2014/main" id="{CB06F6CA-D02F-B871-2C11-370BC5FAC0D2}"/>
              </a:ext>
            </a:extLst>
          </p:cNvPr>
          <p:cNvSpPr/>
          <p:nvPr/>
        </p:nvSpPr>
        <p:spPr>
          <a:xfrm>
            <a:off x="4124232" y="2661884"/>
            <a:ext cx="17933" cy="525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5" name="Rectangle 404">
            <a:extLst>
              <a:ext uri="{FF2B5EF4-FFF2-40B4-BE49-F238E27FC236}">
                <a16:creationId xmlns:a16="http://schemas.microsoft.com/office/drawing/2014/main" id="{AF9F4C5A-081E-9B7E-9EF6-14ED95F5110F}"/>
              </a:ext>
            </a:extLst>
          </p:cNvPr>
          <p:cNvSpPr/>
          <p:nvPr/>
        </p:nvSpPr>
        <p:spPr>
          <a:xfrm>
            <a:off x="4147644" y="2661884"/>
            <a:ext cx="17933" cy="54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6" name="Rectangle 405">
            <a:extLst>
              <a:ext uri="{FF2B5EF4-FFF2-40B4-BE49-F238E27FC236}">
                <a16:creationId xmlns:a16="http://schemas.microsoft.com/office/drawing/2014/main" id="{940A6929-017E-BDBE-F285-A83AE4806BD9}"/>
              </a:ext>
            </a:extLst>
          </p:cNvPr>
          <p:cNvSpPr/>
          <p:nvPr/>
        </p:nvSpPr>
        <p:spPr>
          <a:xfrm>
            <a:off x="4171055" y="2661884"/>
            <a:ext cx="17933" cy="54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7" name="Rectangle 406">
            <a:extLst>
              <a:ext uri="{FF2B5EF4-FFF2-40B4-BE49-F238E27FC236}">
                <a16:creationId xmlns:a16="http://schemas.microsoft.com/office/drawing/2014/main" id="{1D0D7339-BE7C-8B54-1AD5-C6A88CCA97F6}"/>
              </a:ext>
            </a:extLst>
          </p:cNvPr>
          <p:cNvSpPr/>
          <p:nvPr/>
        </p:nvSpPr>
        <p:spPr>
          <a:xfrm>
            <a:off x="4194466" y="2661884"/>
            <a:ext cx="17933" cy="54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8" name="Rectangle 407">
            <a:extLst>
              <a:ext uri="{FF2B5EF4-FFF2-40B4-BE49-F238E27FC236}">
                <a16:creationId xmlns:a16="http://schemas.microsoft.com/office/drawing/2014/main" id="{FAF30F20-8431-42E3-8152-CBB01504047E}"/>
              </a:ext>
            </a:extLst>
          </p:cNvPr>
          <p:cNvSpPr/>
          <p:nvPr/>
        </p:nvSpPr>
        <p:spPr>
          <a:xfrm>
            <a:off x="4217878" y="2661884"/>
            <a:ext cx="17933" cy="54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9" name="Rectangle 408">
            <a:extLst>
              <a:ext uri="{FF2B5EF4-FFF2-40B4-BE49-F238E27FC236}">
                <a16:creationId xmlns:a16="http://schemas.microsoft.com/office/drawing/2014/main" id="{52BC4A9E-6443-2A7A-AFD7-DEA81B6345E5}"/>
              </a:ext>
            </a:extLst>
          </p:cNvPr>
          <p:cNvSpPr/>
          <p:nvPr/>
        </p:nvSpPr>
        <p:spPr>
          <a:xfrm>
            <a:off x="4241288" y="2661884"/>
            <a:ext cx="17933" cy="543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0" name="Rectangle 409">
            <a:extLst>
              <a:ext uri="{FF2B5EF4-FFF2-40B4-BE49-F238E27FC236}">
                <a16:creationId xmlns:a16="http://schemas.microsoft.com/office/drawing/2014/main" id="{B5F6E43D-FDD0-AE4F-39E1-C92B6757DB7B}"/>
              </a:ext>
            </a:extLst>
          </p:cNvPr>
          <p:cNvSpPr/>
          <p:nvPr/>
        </p:nvSpPr>
        <p:spPr>
          <a:xfrm>
            <a:off x="4264700" y="2661884"/>
            <a:ext cx="17933" cy="543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1" name="Rectangle 410">
            <a:extLst>
              <a:ext uri="{FF2B5EF4-FFF2-40B4-BE49-F238E27FC236}">
                <a16:creationId xmlns:a16="http://schemas.microsoft.com/office/drawing/2014/main" id="{711073C9-3ED8-C9B9-3C10-C7DF5D5EBACD}"/>
              </a:ext>
            </a:extLst>
          </p:cNvPr>
          <p:cNvSpPr/>
          <p:nvPr/>
        </p:nvSpPr>
        <p:spPr>
          <a:xfrm>
            <a:off x="4288111" y="2661884"/>
            <a:ext cx="17933" cy="54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2" name="Rectangle 411">
            <a:extLst>
              <a:ext uri="{FF2B5EF4-FFF2-40B4-BE49-F238E27FC236}">
                <a16:creationId xmlns:a16="http://schemas.microsoft.com/office/drawing/2014/main" id="{BE2B3FEB-0FE9-20B1-AF62-A7617C26C2EB}"/>
              </a:ext>
            </a:extLst>
          </p:cNvPr>
          <p:cNvSpPr/>
          <p:nvPr/>
        </p:nvSpPr>
        <p:spPr>
          <a:xfrm>
            <a:off x="4311522" y="2661884"/>
            <a:ext cx="17933" cy="54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3" name="Rectangle 412">
            <a:extLst>
              <a:ext uri="{FF2B5EF4-FFF2-40B4-BE49-F238E27FC236}">
                <a16:creationId xmlns:a16="http://schemas.microsoft.com/office/drawing/2014/main" id="{7E5DCEDB-C2EC-F7B8-2240-37E82A7B989B}"/>
              </a:ext>
            </a:extLst>
          </p:cNvPr>
          <p:cNvSpPr/>
          <p:nvPr/>
        </p:nvSpPr>
        <p:spPr>
          <a:xfrm>
            <a:off x="4334932" y="2661884"/>
            <a:ext cx="17933" cy="550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4" name="Rectangle 413">
            <a:extLst>
              <a:ext uri="{FF2B5EF4-FFF2-40B4-BE49-F238E27FC236}">
                <a16:creationId xmlns:a16="http://schemas.microsoft.com/office/drawing/2014/main" id="{25973E0D-46BF-39FA-CBA7-7BE354879E84}"/>
              </a:ext>
            </a:extLst>
          </p:cNvPr>
          <p:cNvSpPr/>
          <p:nvPr/>
        </p:nvSpPr>
        <p:spPr>
          <a:xfrm>
            <a:off x="4358344" y="2661884"/>
            <a:ext cx="17933" cy="561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5" name="Rectangle 414">
            <a:extLst>
              <a:ext uri="{FF2B5EF4-FFF2-40B4-BE49-F238E27FC236}">
                <a16:creationId xmlns:a16="http://schemas.microsoft.com/office/drawing/2014/main" id="{6F8D0BAE-9E42-9778-C86B-0AF548492666}"/>
              </a:ext>
            </a:extLst>
          </p:cNvPr>
          <p:cNvSpPr/>
          <p:nvPr/>
        </p:nvSpPr>
        <p:spPr>
          <a:xfrm>
            <a:off x="4381756" y="2661884"/>
            <a:ext cx="17933" cy="565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6" name="Rectangle 415">
            <a:extLst>
              <a:ext uri="{FF2B5EF4-FFF2-40B4-BE49-F238E27FC236}">
                <a16:creationId xmlns:a16="http://schemas.microsoft.com/office/drawing/2014/main" id="{A63EB2EB-1F15-D29E-5819-F2B03374F91E}"/>
              </a:ext>
            </a:extLst>
          </p:cNvPr>
          <p:cNvSpPr/>
          <p:nvPr/>
        </p:nvSpPr>
        <p:spPr>
          <a:xfrm>
            <a:off x="4405167" y="2661884"/>
            <a:ext cx="17933" cy="57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7" name="Rectangle 416">
            <a:extLst>
              <a:ext uri="{FF2B5EF4-FFF2-40B4-BE49-F238E27FC236}">
                <a16:creationId xmlns:a16="http://schemas.microsoft.com/office/drawing/2014/main" id="{BEC6FC48-2ACA-9B8C-15C9-8F9144FBD851}"/>
              </a:ext>
            </a:extLst>
          </p:cNvPr>
          <p:cNvSpPr/>
          <p:nvPr/>
        </p:nvSpPr>
        <p:spPr>
          <a:xfrm>
            <a:off x="4428578" y="2661884"/>
            <a:ext cx="17933" cy="57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8" name="Rectangle 417">
            <a:extLst>
              <a:ext uri="{FF2B5EF4-FFF2-40B4-BE49-F238E27FC236}">
                <a16:creationId xmlns:a16="http://schemas.microsoft.com/office/drawing/2014/main" id="{F4FD6BA6-7272-0876-0500-4C4609BD8514}"/>
              </a:ext>
            </a:extLst>
          </p:cNvPr>
          <p:cNvSpPr/>
          <p:nvPr/>
        </p:nvSpPr>
        <p:spPr>
          <a:xfrm>
            <a:off x="4451988" y="2661884"/>
            <a:ext cx="17933" cy="583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9" name="Rectangle 418">
            <a:extLst>
              <a:ext uri="{FF2B5EF4-FFF2-40B4-BE49-F238E27FC236}">
                <a16:creationId xmlns:a16="http://schemas.microsoft.com/office/drawing/2014/main" id="{1CE4A155-1F87-90DB-CFEA-867E1C589923}"/>
              </a:ext>
            </a:extLst>
          </p:cNvPr>
          <p:cNvSpPr/>
          <p:nvPr/>
        </p:nvSpPr>
        <p:spPr>
          <a:xfrm>
            <a:off x="4475400" y="2661884"/>
            <a:ext cx="17933" cy="59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0" name="Rectangle 419">
            <a:extLst>
              <a:ext uri="{FF2B5EF4-FFF2-40B4-BE49-F238E27FC236}">
                <a16:creationId xmlns:a16="http://schemas.microsoft.com/office/drawing/2014/main" id="{EF837F7B-6109-219A-2E7F-6F24F1976F17}"/>
              </a:ext>
            </a:extLst>
          </p:cNvPr>
          <p:cNvSpPr/>
          <p:nvPr/>
        </p:nvSpPr>
        <p:spPr>
          <a:xfrm>
            <a:off x="4498811" y="2661884"/>
            <a:ext cx="17933" cy="604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1" name="Rectangle 420">
            <a:extLst>
              <a:ext uri="{FF2B5EF4-FFF2-40B4-BE49-F238E27FC236}">
                <a16:creationId xmlns:a16="http://schemas.microsoft.com/office/drawing/2014/main" id="{CEF82648-240F-AF75-7352-C84215851436}"/>
              </a:ext>
            </a:extLst>
          </p:cNvPr>
          <p:cNvSpPr/>
          <p:nvPr/>
        </p:nvSpPr>
        <p:spPr>
          <a:xfrm>
            <a:off x="4522223" y="2661884"/>
            <a:ext cx="17933" cy="61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2" name="Rectangle 421">
            <a:extLst>
              <a:ext uri="{FF2B5EF4-FFF2-40B4-BE49-F238E27FC236}">
                <a16:creationId xmlns:a16="http://schemas.microsoft.com/office/drawing/2014/main" id="{9BC96B10-63F5-EEB7-6F49-558AAD331D1E}"/>
              </a:ext>
            </a:extLst>
          </p:cNvPr>
          <p:cNvSpPr/>
          <p:nvPr/>
        </p:nvSpPr>
        <p:spPr>
          <a:xfrm>
            <a:off x="4545634" y="2661884"/>
            <a:ext cx="17933" cy="63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3" name="Rectangle 422">
            <a:extLst>
              <a:ext uri="{FF2B5EF4-FFF2-40B4-BE49-F238E27FC236}">
                <a16:creationId xmlns:a16="http://schemas.microsoft.com/office/drawing/2014/main" id="{A88F908C-29B8-8BD3-2D06-A68DFDEED706}"/>
              </a:ext>
            </a:extLst>
          </p:cNvPr>
          <p:cNvSpPr/>
          <p:nvPr/>
        </p:nvSpPr>
        <p:spPr>
          <a:xfrm>
            <a:off x="4569044" y="2661884"/>
            <a:ext cx="17933" cy="637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4" name="Rectangle 423">
            <a:extLst>
              <a:ext uri="{FF2B5EF4-FFF2-40B4-BE49-F238E27FC236}">
                <a16:creationId xmlns:a16="http://schemas.microsoft.com/office/drawing/2014/main" id="{38D5E0EE-1BD7-1691-3D57-CC55E7F9F998}"/>
              </a:ext>
            </a:extLst>
          </p:cNvPr>
          <p:cNvSpPr/>
          <p:nvPr/>
        </p:nvSpPr>
        <p:spPr>
          <a:xfrm>
            <a:off x="4592456" y="2661884"/>
            <a:ext cx="17933" cy="64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5" name="Rectangle 424">
            <a:extLst>
              <a:ext uri="{FF2B5EF4-FFF2-40B4-BE49-F238E27FC236}">
                <a16:creationId xmlns:a16="http://schemas.microsoft.com/office/drawing/2014/main" id="{D3892B76-9C34-1015-9040-1FC16A7246B4}"/>
              </a:ext>
            </a:extLst>
          </p:cNvPr>
          <p:cNvSpPr/>
          <p:nvPr/>
        </p:nvSpPr>
        <p:spPr>
          <a:xfrm>
            <a:off x="4615867" y="2661884"/>
            <a:ext cx="17933" cy="64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6" name="Rectangle 425">
            <a:extLst>
              <a:ext uri="{FF2B5EF4-FFF2-40B4-BE49-F238E27FC236}">
                <a16:creationId xmlns:a16="http://schemas.microsoft.com/office/drawing/2014/main" id="{EF54AB70-8E20-3B10-F0A2-2DD27EB058AC}"/>
              </a:ext>
            </a:extLst>
          </p:cNvPr>
          <p:cNvSpPr/>
          <p:nvPr/>
        </p:nvSpPr>
        <p:spPr>
          <a:xfrm>
            <a:off x="4639278" y="2661884"/>
            <a:ext cx="17933" cy="66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7" name="Rectangle 426">
            <a:extLst>
              <a:ext uri="{FF2B5EF4-FFF2-40B4-BE49-F238E27FC236}">
                <a16:creationId xmlns:a16="http://schemas.microsoft.com/office/drawing/2014/main" id="{4904CE42-21B1-A1B2-6AE0-C3DAE3E8896E}"/>
              </a:ext>
            </a:extLst>
          </p:cNvPr>
          <p:cNvSpPr/>
          <p:nvPr/>
        </p:nvSpPr>
        <p:spPr>
          <a:xfrm>
            <a:off x="4662688" y="2661884"/>
            <a:ext cx="17933" cy="676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8" name="Rectangle 427">
            <a:extLst>
              <a:ext uri="{FF2B5EF4-FFF2-40B4-BE49-F238E27FC236}">
                <a16:creationId xmlns:a16="http://schemas.microsoft.com/office/drawing/2014/main" id="{7D230376-56FD-16CB-7B5F-78F68080DB0D}"/>
              </a:ext>
            </a:extLst>
          </p:cNvPr>
          <p:cNvSpPr/>
          <p:nvPr/>
        </p:nvSpPr>
        <p:spPr>
          <a:xfrm>
            <a:off x="4686100" y="2661884"/>
            <a:ext cx="17933" cy="68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9" name="Rectangle 428">
            <a:extLst>
              <a:ext uri="{FF2B5EF4-FFF2-40B4-BE49-F238E27FC236}">
                <a16:creationId xmlns:a16="http://schemas.microsoft.com/office/drawing/2014/main" id="{566859EE-6DDB-6B05-C5EC-683D2EE8D732}"/>
              </a:ext>
            </a:extLst>
          </p:cNvPr>
          <p:cNvSpPr/>
          <p:nvPr/>
        </p:nvSpPr>
        <p:spPr>
          <a:xfrm>
            <a:off x="4709512" y="2661884"/>
            <a:ext cx="17933" cy="691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0" name="Rectangle 429">
            <a:extLst>
              <a:ext uri="{FF2B5EF4-FFF2-40B4-BE49-F238E27FC236}">
                <a16:creationId xmlns:a16="http://schemas.microsoft.com/office/drawing/2014/main" id="{4C50E520-02A0-060D-15B5-A64396D978CE}"/>
              </a:ext>
            </a:extLst>
          </p:cNvPr>
          <p:cNvSpPr/>
          <p:nvPr/>
        </p:nvSpPr>
        <p:spPr>
          <a:xfrm>
            <a:off x="4732923" y="2661884"/>
            <a:ext cx="17933" cy="694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1" name="Rectangle 430">
            <a:extLst>
              <a:ext uri="{FF2B5EF4-FFF2-40B4-BE49-F238E27FC236}">
                <a16:creationId xmlns:a16="http://schemas.microsoft.com/office/drawing/2014/main" id="{F0DC44BC-B280-DAAE-1BD3-9904F0296E02}"/>
              </a:ext>
            </a:extLst>
          </p:cNvPr>
          <p:cNvSpPr/>
          <p:nvPr/>
        </p:nvSpPr>
        <p:spPr>
          <a:xfrm>
            <a:off x="4756334" y="2661884"/>
            <a:ext cx="17933" cy="70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2" name="Rectangle 431">
            <a:extLst>
              <a:ext uri="{FF2B5EF4-FFF2-40B4-BE49-F238E27FC236}">
                <a16:creationId xmlns:a16="http://schemas.microsoft.com/office/drawing/2014/main" id="{9A581A97-21B0-44FA-5F5F-C94C5B14A0E5}"/>
              </a:ext>
            </a:extLst>
          </p:cNvPr>
          <p:cNvSpPr/>
          <p:nvPr/>
        </p:nvSpPr>
        <p:spPr>
          <a:xfrm>
            <a:off x="4779744" y="2661884"/>
            <a:ext cx="17933" cy="709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3" name="Rectangle 432">
            <a:extLst>
              <a:ext uri="{FF2B5EF4-FFF2-40B4-BE49-F238E27FC236}">
                <a16:creationId xmlns:a16="http://schemas.microsoft.com/office/drawing/2014/main" id="{8CFACDAD-8A33-0B84-E820-CC1327A5E464}"/>
              </a:ext>
            </a:extLst>
          </p:cNvPr>
          <p:cNvSpPr/>
          <p:nvPr/>
        </p:nvSpPr>
        <p:spPr>
          <a:xfrm>
            <a:off x="4803156" y="2661884"/>
            <a:ext cx="17933" cy="716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4" name="Rectangle 433">
            <a:extLst>
              <a:ext uri="{FF2B5EF4-FFF2-40B4-BE49-F238E27FC236}">
                <a16:creationId xmlns:a16="http://schemas.microsoft.com/office/drawing/2014/main" id="{5EDBB811-4004-C66E-48D8-889746C12C02}"/>
              </a:ext>
            </a:extLst>
          </p:cNvPr>
          <p:cNvSpPr/>
          <p:nvPr/>
        </p:nvSpPr>
        <p:spPr>
          <a:xfrm>
            <a:off x="4826567" y="2661884"/>
            <a:ext cx="17933" cy="73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5" name="Rectangle 434">
            <a:extLst>
              <a:ext uri="{FF2B5EF4-FFF2-40B4-BE49-F238E27FC236}">
                <a16:creationId xmlns:a16="http://schemas.microsoft.com/office/drawing/2014/main" id="{F0ACEA51-0550-A9CF-DD69-7AB3A070B720}"/>
              </a:ext>
            </a:extLst>
          </p:cNvPr>
          <p:cNvSpPr/>
          <p:nvPr/>
        </p:nvSpPr>
        <p:spPr>
          <a:xfrm>
            <a:off x="4849979" y="2661884"/>
            <a:ext cx="17933" cy="766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6" name="Rectangle 435">
            <a:extLst>
              <a:ext uri="{FF2B5EF4-FFF2-40B4-BE49-F238E27FC236}">
                <a16:creationId xmlns:a16="http://schemas.microsoft.com/office/drawing/2014/main" id="{7766BE20-802E-768A-A06E-80DE1D52E3B4}"/>
              </a:ext>
            </a:extLst>
          </p:cNvPr>
          <p:cNvSpPr/>
          <p:nvPr/>
        </p:nvSpPr>
        <p:spPr>
          <a:xfrm>
            <a:off x="4873390" y="2661884"/>
            <a:ext cx="17933" cy="79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7" name="Rectangle 436">
            <a:extLst>
              <a:ext uri="{FF2B5EF4-FFF2-40B4-BE49-F238E27FC236}">
                <a16:creationId xmlns:a16="http://schemas.microsoft.com/office/drawing/2014/main" id="{7E8297FF-2E73-21DE-136F-13725E61C96E}"/>
              </a:ext>
            </a:extLst>
          </p:cNvPr>
          <p:cNvSpPr/>
          <p:nvPr/>
        </p:nvSpPr>
        <p:spPr>
          <a:xfrm>
            <a:off x="4896800" y="2661884"/>
            <a:ext cx="17933" cy="79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8" name="Rectangle 437">
            <a:extLst>
              <a:ext uri="{FF2B5EF4-FFF2-40B4-BE49-F238E27FC236}">
                <a16:creationId xmlns:a16="http://schemas.microsoft.com/office/drawing/2014/main" id="{5736CD6D-8E00-0230-2C3A-ABF788EBA4D1}"/>
              </a:ext>
            </a:extLst>
          </p:cNvPr>
          <p:cNvSpPr/>
          <p:nvPr/>
        </p:nvSpPr>
        <p:spPr>
          <a:xfrm>
            <a:off x="4920212" y="2661884"/>
            <a:ext cx="17933" cy="79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9" name="Rectangle 438">
            <a:extLst>
              <a:ext uri="{FF2B5EF4-FFF2-40B4-BE49-F238E27FC236}">
                <a16:creationId xmlns:a16="http://schemas.microsoft.com/office/drawing/2014/main" id="{8E76DE8D-2A57-5CE9-CAAA-A6E18417E3B5}"/>
              </a:ext>
            </a:extLst>
          </p:cNvPr>
          <p:cNvSpPr/>
          <p:nvPr/>
        </p:nvSpPr>
        <p:spPr>
          <a:xfrm>
            <a:off x="4943623" y="2661884"/>
            <a:ext cx="17933" cy="802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0" name="Rectangle 439">
            <a:extLst>
              <a:ext uri="{FF2B5EF4-FFF2-40B4-BE49-F238E27FC236}">
                <a16:creationId xmlns:a16="http://schemas.microsoft.com/office/drawing/2014/main" id="{909B8FEB-08EB-0418-81BC-119334463D84}"/>
              </a:ext>
            </a:extLst>
          </p:cNvPr>
          <p:cNvSpPr/>
          <p:nvPr/>
        </p:nvSpPr>
        <p:spPr>
          <a:xfrm>
            <a:off x="4967034" y="2661884"/>
            <a:ext cx="17933" cy="8064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1" name="Rectangle 440">
            <a:extLst>
              <a:ext uri="{FF2B5EF4-FFF2-40B4-BE49-F238E27FC236}">
                <a16:creationId xmlns:a16="http://schemas.microsoft.com/office/drawing/2014/main" id="{EA125C83-A973-788B-73E7-9962EB5276F8}"/>
              </a:ext>
            </a:extLst>
          </p:cNvPr>
          <p:cNvSpPr/>
          <p:nvPr/>
        </p:nvSpPr>
        <p:spPr>
          <a:xfrm>
            <a:off x="4990446" y="2661884"/>
            <a:ext cx="17933" cy="849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2" name="Rectangle 441">
            <a:extLst>
              <a:ext uri="{FF2B5EF4-FFF2-40B4-BE49-F238E27FC236}">
                <a16:creationId xmlns:a16="http://schemas.microsoft.com/office/drawing/2014/main" id="{BBB5201B-90D4-B143-1435-585CB0227C9A}"/>
              </a:ext>
            </a:extLst>
          </p:cNvPr>
          <p:cNvSpPr/>
          <p:nvPr/>
        </p:nvSpPr>
        <p:spPr>
          <a:xfrm>
            <a:off x="5013856" y="2661884"/>
            <a:ext cx="17933" cy="86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3" name="Rectangle 442">
            <a:extLst>
              <a:ext uri="{FF2B5EF4-FFF2-40B4-BE49-F238E27FC236}">
                <a16:creationId xmlns:a16="http://schemas.microsoft.com/office/drawing/2014/main" id="{796E40B2-841F-620E-B4E3-25FF6850F716}"/>
              </a:ext>
            </a:extLst>
          </p:cNvPr>
          <p:cNvSpPr/>
          <p:nvPr/>
        </p:nvSpPr>
        <p:spPr>
          <a:xfrm>
            <a:off x="5037268" y="2661884"/>
            <a:ext cx="17933" cy="86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4" name="Rectangle 443">
            <a:extLst>
              <a:ext uri="{FF2B5EF4-FFF2-40B4-BE49-F238E27FC236}">
                <a16:creationId xmlns:a16="http://schemas.microsoft.com/office/drawing/2014/main" id="{06B04D1A-EAA8-54BD-B552-3AA5BA6D8755}"/>
              </a:ext>
            </a:extLst>
          </p:cNvPr>
          <p:cNvSpPr/>
          <p:nvPr/>
        </p:nvSpPr>
        <p:spPr>
          <a:xfrm>
            <a:off x="5060679" y="2661884"/>
            <a:ext cx="17933" cy="871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5" name="Rectangle 444">
            <a:extLst>
              <a:ext uri="{FF2B5EF4-FFF2-40B4-BE49-F238E27FC236}">
                <a16:creationId xmlns:a16="http://schemas.microsoft.com/office/drawing/2014/main" id="{DEF4984B-407A-D2AD-81D3-E387FD04EC96}"/>
              </a:ext>
            </a:extLst>
          </p:cNvPr>
          <p:cNvSpPr/>
          <p:nvPr/>
        </p:nvSpPr>
        <p:spPr>
          <a:xfrm>
            <a:off x="5084090" y="2661884"/>
            <a:ext cx="17933" cy="882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6" name="Rectangle 445">
            <a:extLst>
              <a:ext uri="{FF2B5EF4-FFF2-40B4-BE49-F238E27FC236}">
                <a16:creationId xmlns:a16="http://schemas.microsoft.com/office/drawing/2014/main" id="{F9ED7632-FC46-7DDD-C5A0-328A0625ECF6}"/>
              </a:ext>
            </a:extLst>
          </p:cNvPr>
          <p:cNvSpPr/>
          <p:nvPr/>
        </p:nvSpPr>
        <p:spPr>
          <a:xfrm>
            <a:off x="5107500" y="2661884"/>
            <a:ext cx="17933" cy="885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7" name="Rectangle 446">
            <a:extLst>
              <a:ext uri="{FF2B5EF4-FFF2-40B4-BE49-F238E27FC236}">
                <a16:creationId xmlns:a16="http://schemas.microsoft.com/office/drawing/2014/main" id="{C478DE17-C782-0970-EC2D-6536C79C8F9B}"/>
              </a:ext>
            </a:extLst>
          </p:cNvPr>
          <p:cNvSpPr/>
          <p:nvPr/>
        </p:nvSpPr>
        <p:spPr>
          <a:xfrm>
            <a:off x="5130912" y="2661884"/>
            <a:ext cx="17933" cy="90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8" name="Rectangle 447">
            <a:extLst>
              <a:ext uri="{FF2B5EF4-FFF2-40B4-BE49-F238E27FC236}">
                <a16:creationId xmlns:a16="http://schemas.microsoft.com/office/drawing/2014/main" id="{F0CC2258-1058-40F3-7FA1-9328EE55AC3D}"/>
              </a:ext>
            </a:extLst>
          </p:cNvPr>
          <p:cNvSpPr/>
          <p:nvPr/>
        </p:nvSpPr>
        <p:spPr>
          <a:xfrm>
            <a:off x="5154324" y="2661884"/>
            <a:ext cx="17933" cy="9036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9" name="Rectangle 448">
            <a:extLst>
              <a:ext uri="{FF2B5EF4-FFF2-40B4-BE49-F238E27FC236}">
                <a16:creationId xmlns:a16="http://schemas.microsoft.com/office/drawing/2014/main" id="{8A339554-84D6-5C8B-21D2-8550C6018417}"/>
              </a:ext>
            </a:extLst>
          </p:cNvPr>
          <p:cNvSpPr/>
          <p:nvPr/>
        </p:nvSpPr>
        <p:spPr>
          <a:xfrm>
            <a:off x="5177735" y="2661884"/>
            <a:ext cx="17933" cy="910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0" name="Rectangle 449">
            <a:extLst>
              <a:ext uri="{FF2B5EF4-FFF2-40B4-BE49-F238E27FC236}">
                <a16:creationId xmlns:a16="http://schemas.microsoft.com/office/drawing/2014/main" id="{FFD61A0C-5E93-76CA-47BE-BC290FEB7B12}"/>
              </a:ext>
            </a:extLst>
          </p:cNvPr>
          <p:cNvSpPr/>
          <p:nvPr/>
        </p:nvSpPr>
        <p:spPr>
          <a:xfrm>
            <a:off x="5201146" y="2661884"/>
            <a:ext cx="17933" cy="91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1" name="Rectangle 450">
            <a:extLst>
              <a:ext uri="{FF2B5EF4-FFF2-40B4-BE49-F238E27FC236}">
                <a16:creationId xmlns:a16="http://schemas.microsoft.com/office/drawing/2014/main" id="{1BAB01DA-C210-32B7-18C2-016A688427F3}"/>
              </a:ext>
            </a:extLst>
          </p:cNvPr>
          <p:cNvSpPr/>
          <p:nvPr/>
        </p:nvSpPr>
        <p:spPr>
          <a:xfrm>
            <a:off x="5224556" y="2661884"/>
            <a:ext cx="17933" cy="99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2" name="Rectangle 451">
            <a:extLst>
              <a:ext uri="{FF2B5EF4-FFF2-40B4-BE49-F238E27FC236}">
                <a16:creationId xmlns:a16="http://schemas.microsoft.com/office/drawing/2014/main" id="{4CD9FAA9-06C9-D6A3-4653-6270964DDF55}"/>
              </a:ext>
            </a:extLst>
          </p:cNvPr>
          <p:cNvSpPr/>
          <p:nvPr/>
        </p:nvSpPr>
        <p:spPr>
          <a:xfrm>
            <a:off x="5247968" y="2661884"/>
            <a:ext cx="17933" cy="102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3" name="Rectangle 452">
            <a:extLst>
              <a:ext uri="{FF2B5EF4-FFF2-40B4-BE49-F238E27FC236}">
                <a16:creationId xmlns:a16="http://schemas.microsoft.com/office/drawing/2014/main" id="{E9B4BF25-91F7-4BB0-CB38-4C846829B358}"/>
              </a:ext>
            </a:extLst>
          </p:cNvPr>
          <p:cNvSpPr/>
          <p:nvPr/>
        </p:nvSpPr>
        <p:spPr>
          <a:xfrm>
            <a:off x="5271379" y="2661884"/>
            <a:ext cx="17933" cy="10692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4" name="Rectangle 453">
            <a:extLst>
              <a:ext uri="{FF2B5EF4-FFF2-40B4-BE49-F238E27FC236}">
                <a16:creationId xmlns:a16="http://schemas.microsoft.com/office/drawing/2014/main" id="{A91685E3-0AA9-E67A-C806-A6149210177C}"/>
              </a:ext>
            </a:extLst>
          </p:cNvPr>
          <p:cNvSpPr/>
          <p:nvPr/>
        </p:nvSpPr>
        <p:spPr>
          <a:xfrm>
            <a:off x="5294790" y="2661884"/>
            <a:ext cx="17933" cy="108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5" name="Rectangle 454">
            <a:extLst>
              <a:ext uri="{FF2B5EF4-FFF2-40B4-BE49-F238E27FC236}">
                <a16:creationId xmlns:a16="http://schemas.microsoft.com/office/drawing/2014/main" id="{50BC732B-EB9A-E76C-578A-BED547D7577F}"/>
              </a:ext>
            </a:extLst>
          </p:cNvPr>
          <p:cNvSpPr/>
          <p:nvPr/>
        </p:nvSpPr>
        <p:spPr>
          <a:xfrm>
            <a:off x="5318202" y="2661884"/>
            <a:ext cx="17933" cy="1098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6" name="Rectangle 455">
            <a:extLst>
              <a:ext uri="{FF2B5EF4-FFF2-40B4-BE49-F238E27FC236}">
                <a16:creationId xmlns:a16="http://schemas.microsoft.com/office/drawing/2014/main" id="{B605FDE1-62BA-6272-83B8-A36D2CE4A0A1}"/>
              </a:ext>
            </a:extLst>
          </p:cNvPr>
          <p:cNvSpPr/>
          <p:nvPr/>
        </p:nvSpPr>
        <p:spPr>
          <a:xfrm>
            <a:off x="5341612" y="2661884"/>
            <a:ext cx="17933" cy="111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7" name="Rectangle 456">
            <a:extLst>
              <a:ext uri="{FF2B5EF4-FFF2-40B4-BE49-F238E27FC236}">
                <a16:creationId xmlns:a16="http://schemas.microsoft.com/office/drawing/2014/main" id="{0A9A8AEF-ACB2-30F1-0F30-BAD43DCFDDDA}"/>
              </a:ext>
            </a:extLst>
          </p:cNvPr>
          <p:cNvSpPr/>
          <p:nvPr/>
        </p:nvSpPr>
        <p:spPr>
          <a:xfrm>
            <a:off x="5365024" y="2661884"/>
            <a:ext cx="17933" cy="1126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8" name="Rectangle 457">
            <a:extLst>
              <a:ext uri="{FF2B5EF4-FFF2-40B4-BE49-F238E27FC236}">
                <a16:creationId xmlns:a16="http://schemas.microsoft.com/office/drawing/2014/main" id="{CB6AAF6D-751A-C34C-BB4B-7F74309B1DCD}"/>
              </a:ext>
            </a:extLst>
          </p:cNvPr>
          <p:cNvSpPr/>
          <p:nvPr/>
        </p:nvSpPr>
        <p:spPr>
          <a:xfrm>
            <a:off x="5388435" y="2661884"/>
            <a:ext cx="17933" cy="11448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9" name="Rectangle 458">
            <a:extLst>
              <a:ext uri="{FF2B5EF4-FFF2-40B4-BE49-F238E27FC236}">
                <a16:creationId xmlns:a16="http://schemas.microsoft.com/office/drawing/2014/main" id="{F5EAD0B8-4002-74F4-02EE-06963FCAB9E2}"/>
              </a:ext>
            </a:extLst>
          </p:cNvPr>
          <p:cNvSpPr/>
          <p:nvPr/>
        </p:nvSpPr>
        <p:spPr>
          <a:xfrm>
            <a:off x="5411846" y="2661884"/>
            <a:ext cx="17933" cy="1170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0" name="Rectangle 459">
            <a:extLst>
              <a:ext uri="{FF2B5EF4-FFF2-40B4-BE49-F238E27FC236}">
                <a16:creationId xmlns:a16="http://schemas.microsoft.com/office/drawing/2014/main" id="{9C6A85B0-6E2D-DE3E-4E9A-A3DB54493BD1}"/>
              </a:ext>
            </a:extLst>
          </p:cNvPr>
          <p:cNvSpPr/>
          <p:nvPr/>
        </p:nvSpPr>
        <p:spPr>
          <a:xfrm>
            <a:off x="5435256" y="2661884"/>
            <a:ext cx="17933" cy="1476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1" name="Rectangle 460">
            <a:extLst>
              <a:ext uri="{FF2B5EF4-FFF2-40B4-BE49-F238E27FC236}">
                <a16:creationId xmlns:a16="http://schemas.microsoft.com/office/drawing/2014/main" id="{903EC5C1-6D4C-9545-D81E-AFF835DA6639}"/>
              </a:ext>
            </a:extLst>
          </p:cNvPr>
          <p:cNvSpPr/>
          <p:nvPr/>
        </p:nvSpPr>
        <p:spPr>
          <a:xfrm>
            <a:off x="5458668" y="2661884"/>
            <a:ext cx="17933" cy="1584000"/>
          </a:xfrm>
          <a:prstGeom prst="rect">
            <a:avLst/>
          </a:prstGeom>
          <a:solidFill>
            <a:schemeClr val="accent3">
              <a:lumMod val="60000"/>
              <a:lumOff val="40000"/>
            </a:schemeClr>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1" name="Rectangle 480">
            <a:extLst>
              <a:ext uri="{FF2B5EF4-FFF2-40B4-BE49-F238E27FC236}">
                <a16:creationId xmlns:a16="http://schemas.microsoft.com/office/drawing/2014/main" id="{3F893D13-32D2-517F-2AE6-4FDBEFC8F5D7}"/>
              </a:ext>
            </a:extLst>
          </p:cNvPr>
          <p:cNvSpPr/>
          <p:nvPr/>
        </p:nvSpPr>
        <p:spPr>
          <a:xfrm>
            <a:off x="1206500" y="1776330"/>
            <a:ext cx="4358763" cy="275283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82" name="Straight Connector 481">
            <a:extLst>
              <a:ext uri="{FF2B5EF4-FFF2-40B4-BE49-F238E27FC236}">
                <a16:creationId xmlns:a16="http://schemas.microsoft.com/office/drawing/2014/main" id="{31087D3D-C1DA-9B0F-8F11-B691DD6E68AD}"/>
              </a:ext>
            </a:extLst>
          </p:cNvPr>
          <p:cNvCxnSpPr/>
          <p:nvPr/>
        </p:nvCxnSpPr>
        <p:spPr>
          <a:xfrm>
            <a:off x="1132682" y="2043659"/>
            <a:ext cx="71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8B74B520-9443-FBE6-C2E8-1253EB613778}"/>
              </a:ext>
            </a:extLst>
          </p:cNvPr>
          <p:cNvCxnSpPr>
            <a:cxnSpLocks/>
          </p:cNvCxnSpPr>
          <p:nvPr/>
        </p:nvCxnSpPr>
        <p:spPr>
          <a:xfrm>
            <a:off x="1132681" y="2656947"/>
            <a:ext cx="44998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325B1EB4-2FBB-E17E-CD4D-6F776E3C0A90}"/>
              </a:ext>
            </a:extLst>
          </p:cNvPr>
          <p:cNvCxnSpPr>
            <a:cxnSpLocks/>
          </p:cNvCxnSpPr>
          <p:nvPr/>
        </p:nvCxnSpPr>
        <p:spPr>
          <a:xfrm>
            <a:off x="1132681" y="3272179"/>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727B2C5C-E451-484C-0B98-F59106A3B1E8}"/>
              </a:ext>
            </a:extLst>
          </p:cNvPr>
          <p:cNvCxnSpPr/>
          <p:nvPr/>
        </p:nvCxnSpPr>
        <p:spPr>
          <a:xfrm>
            <a:off x="1132682" y="3886245"/>
            <a:ext cx="71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6" name="Rectangle 485">
            <a:extLst>
              <a:ext uri="{FF2B5EF4-FFF2-40B4-BE49-F238E27FC236}">
                <a16:creationId xmlns:a16="http://schemas.microsoft.com/office/drawing/2014/main" id="{608B5007-6470-B017-E9AC-8E46407870A8}"/>
              </a:ext>
            </a:extLst>
          </p:cNvPr>
          <p:cNvSpPr/>
          <p:nvPr/>
        </p:nvSpPr>
        <p:spPr>
          <a:xfrm>
            <a:off x="778135" y="1969479"/>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20</a:t>
            </a:r>
          </a:p>
        </p:txBody>
      </p:sp>
      <p:sp>
        <p:nvSpPr>
          <p:cNvPr id="487" name="Rectangle 486">
            <a:extLst>
              <a:ext uri="{FF2B5EF4-FFF2-40B4-BE49-F238E27FC236}">
                <a16:creationId xmlns:a16="http://schemas.microsoft.com/office/drawing/2014/main" id="{1C91D2F8-1143-F91D-5B5D-DE816AA948EC}"/>
              </a:ext>
            </a:extLst>
          </p:cNvPr>
          <p:cNvSpPr/>
          <p:nvPr/>
        </p:nvSpPr>
        <p:spPr>
          <a:xfrm>
            <a:off x="778135" y="2582447"/>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0</a:t>
            </a:r>
          </a:p>
        </p:txBody>
      </p:sp>
      <p:sp>
        <p:nvSpPr>
          <p:cNvPr id="488" name="Rectangle 487">
            <a:extLst>
              <a:ext uri="{FF2B5EF4-FFF2-40B4-BE49-F238E27FC236}">
                <a16:creationId xmlns:a16="http://schemas.microsoft.com/office/drawing/2014/main" id="{E6CA67D8-6D48-9110-CD8E-408DF1CF9B83}"/>
              </a:ext>
            </a:extLst>
          </p:cNvPr>
          <p:cNvSpPr/>
          <p:nvPr/>
        </p:nvSpPr>
        <p:spPr>
          <a:xfrm>
            <a:off x="778135" y="3192995"/>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mn-cs"/>
              </a:rPr>
              <a:t>– </a:t>
            </a: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20</a:t>
            </a:r>
          </a:p>
        </p:txBody>
      </p:sp>
      <p:sp>
        <p:nvSpPr>
          <p:cNvPr id="489" name="Rectangle 488">
            <a:extLst>
              <a:ext uri="{FF2B5EF4-FFF2-40B4-BE49-F238E27FC236}">
                <a16:creationId xmlns:a16="http://schemas.microsoft.com/office/drawing/2014/main" id="{884EDA8E-0509-67A5-4DA2-29E2DB263B48}"/>
              </a:ext>
            </a:extLst>
          </p:cNvPr>
          <p:cNvSpPr/>
          <p:nvPr/>
        </p:nvSpPr>
        <p:spPr>
          <a:xfrm>
            <a:off x="778135" y="3807627"/>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mn-cs"/>
              </a:rPr>
              <a:t>– </a:t>
            </a: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40</a:t>
            </a:r>
          </a:p>
        </p:txBody>
      </p:sp>
      <p:sp>
        <p:nvSpPr>
          <p:cNvPr id="490" name="Rectangle 489">
            <a:extLst>
              <a:ext uri="{FF2B5EF4-FFF2-40B4-BE49-F238E27FC236}">
                <a16:creationId xmlns:a16="http://schemas.microsoft.com/office/drawing/2014/main" id="{A0AB27E3-793C-3DD0-0151-7AAB15F17979}"/>
              </a:ext>
            </a:extLst>
          </p:cNvPr>
          <p:cNvSpPr/>
          <p:nvPr/>
        </p:nvSpPr>
        <p:spPr>
          <a:xfrm rot="16200000">
            <a:off x="-406573" y="3166639"/>
            <a:ext cx="1979687" cy="1357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Absolute change from baseline</a:t>
            </a:r>
          </a:p>
        </p:txBody>
      </p:sp>
      <p:cxnSp>
        <p:nvCxnSpPr>
          <p:cNvPr id="491" name="Straight Connector 490">
            <a:extLst>
              <a:ext uri="{FF2B5EF4-FFF2-40B4-BE49-F238E27FC236}">
                <a16:creationId xmlns:a16="http://schemas.microsoft.com/office/drawing/2014/main" id="{B64BDB4F-D8BE-A8E4-AC46-2018220C64D7}"/>
              </a:ext>
            </a:extLst>
          </p:cNvPr>
          <p:cNvCxnSpPr/>
          <p:nvPr/>
        </p:nvCxnSpPr>
        <p:spPr>
          <a:xfrm>
            <a:off x="1132682" y="4501107"/>
            <a:ext cx="71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 name="Rectangle 491">
            <a:extLst>
              <a:ext uri="{FF2B5EF4-FFF2-40B4-BE49-F238E27FC236}">
                <a16:creationId xmlns:a16="http://schemas.microsoft.com/office/drawing/2014/main" id="{7CD86660-5D28-717E-F73E-D44F248C38DD}"/>
              </a:ext>
            </a:extLst>
          </p:cNvPr>
          <p:cNvSpPr/>
          <p:nvPr/>
        </p:nvSpPr>
        <p:spPr>
          <a:xfrm>
            <a:off x="778135" y="4422489"/>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mn-cs"/>
              </a:rPr>
              <a:t>– </a:t>
            </a: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60</a:t>
            </a:r>
          </a:p>
        </p:txBody>
      </p:sp>
      <p:sp>
        <p:nvSpPr>
          <p:cNvPr id="493" name="TextBox 492">
            <a:extLst>
              <a:ext uri="{FF2B5EF4-FFF2-40B4-BE49-F238E27FC236}">
                <a16:creationId xmlns:a16="http://schemas.microsoft.com/office/drawing/2014/main" id="{5A19BA87-E4DE-C595-7A4B-8AF4CCBBD6E9}"/>
              </a:ext>
            </a:extLst>
          </p:cNvPr>
          <p:cNvSpPr txBox="1"/>
          <p:nvPr/>
        </p:nvSpPr>
        <p:spPr>
          <a:xfrm>
            <a:off x="4079241" y="1799996"/>
            <a:ext cx="1515158"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Evaluable patients: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      PELA+RUX (n=181)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      PBO+RUX (n=175)</a:t>
            </a:r>
          </a:p>
        </p:txBody>
      </p:sp>
      <p:sp>
        <p:nvSpPr>
          <p:cNvPr id="494" name="Rectangle: Rounded Corners 493">
            <a:extLst>
              <a:ext uri="{FF2B5EF4-FFF2-40B4-BE49-F238E27FC236}">
                <a16:creationId xmlns:a16="http://schemas.microsoft.com/office/drawing/2014/main" id="{1155912F-1B75-7825-BF00-8AD3010A09CF}"/>
              </a:ext>
            </a:extLst>
          </p:cNvPr>
          <p:cNvSpPr/>
          <p:nvPr/>
        </p:nvSpPr>
        <p:spPr>
          <a:xfrm>
            <a:off x="4185731" y="2102931"/>
            <a:ext cx="90000" cy="90000"/>
          </a:xfrm>
          <a:prstGeom prst="roundRect">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5" name="Rectangle: Rounded Corners 494">
            <a:extLst>
              <a:ext uri="{FF2B5EF4-FFF2-40B4-BE49-F238E27FC236}">
                <a16:creationId xmlns:a16="http://schemas.microsoft.com/office/drawing/2014/main" id="{5810468C-2219-C1B9-3AD9-7629CAAB17F9}"/>
              </a:ext>
            </a:extLst>
          </p:cNvPr>
          <p:cNvSpPr/>
          <p:nvPr/>
        </p:nvSpPr>
        <p:spPr>
          <a:xfrm>
            <a:off x="4185731" y="1973423"/>
            <a:ext cx="90000" cy="90000"/>
          </a:xfrm>
          <a:prstGeom prst="roundRect">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5" name="Rectangle 594">
            <a:extLst>
              <a:ext uri="{FF2B5EF4-FFF2-40B4-BE49-F238E27FC236}">
                <a16:creationId xmlns:a16="http://schemas.microsoft.com/office/drawing/2014/main" id="{5F005E9C-8120-F0B7-CC6A-606B4BB3E43E}"/>
              </a:ext>
            </a:extLst>
          </p:cNvPr>
          <p:cNvSpPr/>
          <p:nvPr/>
        </p:nvSpPr>
        <p:spPr>
          <a:xfrm>
            <a:off x="5668139" y="2582447"/>
            <a:ext cx="304484" cy="14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0</a:t>
            </a:r>
          </a:p>
        </p:txBody>
      </p:sp>
      <p:sp>
        <p:nvSpPr>
          <p:cNvPr id="596" name="Rectangle: Rounded Corners 13">
            <a:extLst>
              <a:ext uri="{FF2B5EF4-FFF2-40B4-BE49-F238E27FC236}">
                <a16:creationId xmlns:a16="http://schemas.microsoft.com/office/drawing/2014/main" id="{3FE841D2-F3EF-1AD6-9CFE-FA6B75214AB0}"/>
              </a:ext>
            </a:extLst>
          </p:cNvPr>
          <p:cNvSpPr/>
          <p:nvPr/>
        </p:nvSpPr>
        <p:spPr>
          <a:xfrm>
            <a:off x="6896094" y="1546825"/>
            <a:ext cx="4343423" cy="171243"/>
          </a:xfrm>
          <a:prstGeom prst="roundRect">
            <a:avLst>
              <a:gd name="adj" fmla="val 0"/>
            </a:avLst>
          </a:prstGeom>
          <a:noFill/>
          <a:ln w="12700" cap="flat" cmpd="sng" algn="ctr">
            <a:noFill/>
            <a:prstDash val="solid"/>
            <a:miter lim="800000"/>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B3A6B"/>
                </a:solidFill>
                <a:effectLst/>
                <a:uLnTx/>
                <a:uFillTx/>
                <a:latin typeface="Arial"/>
                <a:ea typeface="+mn-ea"/>
                <a:cs typeface="Arial" panose="020B0604020202020204" pitchFamily="34" charset="0"/>
              </a:rPr>
              <a:t>Week 96</a:t>
            </a:r>
          </a:p>
        </p:txBody>
      </p:sp>
      <p:sp>
        <p:nvSpPr>
          <p:cNvPr id="597" name="TextBox 596">
            <a:extLst>
              <a:ext uri="{FF2B5EF4-FFF2-40B4-BE49-F238E27FC236}">
                <a16:creationId xmlns:a16="http://schemas.microsoft.com/office/drawing/2014/main" id="{C0AD26F4-D081-746F-D09A-6FB46231AD31}"/>
              </a:ext>
            </a:extLst>
          </p:cNvPr>
          <p:cNvSpPr txBox="1"/>
          <p:nvPr/>
        </p:nvSpPr>
        <p:spPr>
          <a:xfrm>
            <a:off x="2171971" y="1525427"/>
            <a:ext cx="1661583" cy="233910"/>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600" b="1" i="0" u="none" strike="noStrike" kern="0" cap="none" spc="0" normalizeH="0" baseline="0" noProof="0" dirty="0">
                <a:ln>
                  <a:noFill/>
                </a:ln>
                <a:solidFill>
                  <a:srgbClr val="1B3A6B"/>
                </a:solidFill>
                <a:effectLst/>
                <a:uLnTx/>
                <a:uFillTx/>
                <a:latin typeface="Arial"/>
                <a:ea typeface="+mn-ea"/>
                <a:cs typeface="Arial" panose="020B0604020202020204" pitchFamily="34" charset="0"/>
              </a:rPr>
              <a:t>Week 24</a:t>
            </a:r>
          </a:p>
        </p:txBody>
      </p:sp>
      <p:graphicFrame>
        <p:nvGraphicFramePr>
          <p:cNvPr id="600" name="Table 599">
            <a:extLst>
              <a:ext uri="{FF2B5EF4-FFF2-40B4-BE49-F238E27FC236}">
                <a16:creationId xmlns:a16="http://schemas.microsoft.com/office/drawing/2014/main" id="{E8134048-6EEE-3EAE-1F7A-7A0AD604EACC}"/>
              </a:ext>
            </a:extLst>
          </p:cNvPr>
          <p:cNvGraphicFramePr>
            <a:graphicFrameLocks noGrp="1"/>
          </p:cNvGraphicFramePr>
          <p:nvPr/>
        </p:nvGraphicFramePr>
        <p:xfrm>
          <a:off x="1020156" y="4570815"/>
          <a:ext cx="4557182" cy="1112520"/>
        </p:xfrm>
        <a:graphic>
          <a:graphicData uri="http://schemas.openxmlformats.org/drawingml/2006/table">
            <a:tbl>
              <a:tblPr firstRow="1" bandRow="1"/>
              <a:tblGrid>
                <a:gridCol w="2599344">
                  <a:extLst>
                    <a:ext uri="{9D8B030D-6E8A-4147-A177-3AD203B41FA5}">
                      <a16:colId xmlns:a16="http://schemas.microsoft.com/office/drawing/2014/main" val="467474813"/>
                    </a:ext>
                  </a:extLst>
                </a:gridCol>
                <a:gridCol w="978919">
                  <a:extLst>
                    <a:ext uri="{9D8B030D-6E8A-4147-A177-3AD203B41FA5}">
                      <a16:colId xmlns:a16="http://schemas.microsoft.com/office/drawing/2014/main" val="818290695"/>
                    </a:ext>
                  </a:extLst>
                </a:gridCol>
                <a:gridCol w="978919">
                  <a:extLst>
                    <a:ext uri="{9D8B030D-6E8A-4147-A177-3AD203B41FA5}">
                      <a16:colId xmlns:a16="http://schemas.microsoft.com/office/drawing/2014/main" val="1326044592"/>
                    </a:ext>
                  </a:extLst>
                </a:gridCol>
              </a:tblGrid>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PELA+RUX </a:t>
                      </a:r>
                    </a:p>
                    <a:p>
                      <a:pPr algn="ctr"/>
                      <a:r>
                        <a:rPr lang="en-US" sz="1100" b="1" noProof="0" dirty="0">
                          <a:solidFill>
                            <a:schemeClr val="tx1"/>
                          </a:solidFill>
                          <a:latin typeface="Arial" panose="020B0604020202020204" pitchFamily="34" charset="0"/>
                          <a:cs typeface="Arial" panose="020B0604020202020204" pitchFamily="34" charset="0"/>
                        </a:rPr>
                        <a:t>(N=214)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PBO+RUX </a:t>
                      </a:r>
                    </a:p>
                    <a:p>
                      <a:pPr algn="ctr"/>
                      <a:r>
                        <a:rPr lang="en-US" sz="1100" b="1" noProof="0" dirty="0">
                          <a:solidFill>
                            <a:schemeClr val="tx1"/>
                          </a:solidFill>
                          <a:latin typeface="Arial" panose="020B0604020202020204" pitchFamily="34" charset="0"/>
                          <a:cs typeface="Arial" panose="020B0604020202020204" pitchFamily="34" charset="0"/>
                        </a:rPr>
                        <a:t>(N=216)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37472576"/>
                  </a:ext>
                </a:extLst>
              </a:tr>
              <a:tr h="416560">
                <a:tc>
                  <a:txBody>
                    <a:bodyPr/>
                    <a:lstStyle/>
                    <a:p>
                      <a:r>
                        <a:rPr lang="en-US" sz="1100" dirty="0">
                          <a:solidFill>
                            <a:schemeClr val="tx1"/>
                          </a:solidFill>
                          <a:latin typeface="Arial" panose="020B0604020202020204" pitchFamily="34" charset="0"/>
                          <a:cs typeface="Arial" panose="020B0604020202020204" pitchFamily="34" charset="0"/>
                        </a:rPr>
                        <a:t>TSS</a:t>
                      </a:r>
                      <a:r>
                        <a:rPr lang="en-US" sz="1100" baseline="3000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change from baseline at Week 24 in the </a:t>
                      </a:r>
                      <a:r>
                        <a:rPr lang="en-US" sz="1100" b="1" dirty="0">
                          <a:solidFill>
                            <a:schemeClr val="tx1"/>
                          </a:solidFill>
                          <a:latin typeface="Arial" panose="020B0604020202020204" pitchFamily="34" charset="0"/>
                          <a:cs typeface="Arial" panose="020B0604020202020204" pitchFamily="34" charset="0"/>
                        </a:rPr>
                        <a:t>ITT population, </a:t>
                      </a:r>
                      <a:r>
                        <a:rPr lang="en-US" sz="1100" dirty="0">
                          <a:solidFill>
                            <a:schemeClr val="tx1"/>
                          </a:solidFill>
                          <a:latin typeface="Arial" panose="020B0604020202020204" pitchFamily="34" charset="0"/>
                          <a:cs typeface="Arial" panose="020B0604020202020204" pitchFamily="34" charset="0"/>
                        </a:rPr>
                        <a:t>LSM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-15.08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-13.12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703118"/>
                  </a:ext>
                </a:extLst>
              </a:tr>
              <a:tr h="254000">
                <a:tc>
                  <a:txBody>
                    <a:bodyPr/>
                    <a:lstStyle/>
                    <a:p>
                      <a:r>
                        <a:rPr lang="en-US" sz="1100" b="1" dirty="0">
                          <a:solidFill>
                            <a:schemeClr val="tx1"/>
                          </a:solidFill>
                          <a:latin typeface="Arial" panose="020B0604020202020204" pitchFamily="34" charset="0"/>
                          <a:cs typeface="Arial" panose="020B0604020202020204" pitchFamily="34" charset="0"/>
                        </a:rPr>
                        <a:t>Difference (95% 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dirty="0">
                          <a:solidFill>
                            <a:schemeClr val="tx1"/>
                          </a:solidFill>
                          <a:latin typeface="Arial" panose="020B0604020202020204" pitchFamily="34" charset="0"/>
                          <a:cs typeface="Arial" panose="020B0604020202020204" pitchFamily="34" charset="0"/>
                        </a:rPr>
                        <a:t>-1.96 (-4.11, 0.18)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2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104211"/>
                  </a:ext>
                </a:extLst>
              </a:tr>
            </a:tbl>
          </a:graphicData>
        </a:graphic>
      </p:graphicFrame>
      <p:graphicFrame>
        <p:nvGraphicFramePr>
          <p:cNvPr id="601" name="Table 600">
            <a:extLst>
              <a:ext uri="{FF2B5EF4-FFF2-40B4-BE49-F238E27FC236}">
                <a16:creationId xmlns:a16="http://schemas.microsoft.com/office/drawing/2014/main" id="{A7357A91-F5ED-391F-E9FD-50FD780328FF}"/>
              </a:ext>
            </a:extLst>
          </p:cNvPr>
          <p:cNvGraphicFramePr>
            <a:graphicFrameLocks noGrp="1"/>
          </p:cNvGraphicFramePr>
          <p:nvPr/>
        </p:nvGraphicFramePr>
        <p:xfrm>
          <a:off x="6810298" y="4570815"/>
          <a:ext cx="4557181" cy="1112520"/>
        </p:xfrm>
        <a:graphic>
          <a:graphicData uri="http://schemas.openxmlformats.org/drawingml/2006/table">
            <a:tbl>
              <a:tblPr firstRow="1" bandRow="1"/>
              <a:tblGrid>
                <a:gridCol w="2619453">
                  <a:extLst>
                    <a:ext uri="{9D8B030D-6E8A-4147-A177-3AD203B41FA5}">
                      <a16:colId xmlns:a16="http://schemas.microsoft.com/office/drawing/2014/main" val="467474813"/>
                    </a:ext>
                  </a:extLst>
                </a:gridCol>
                <a:gridCol w="968864">
                  <a:extLst>
                    <a:ext uri="{9D8B030D-6E8A-4147-A177-3AD203B41FA5}">
                      <a16:colId xmlns:a16="http://schemas.microsoft.com/office/drawing/2014/main" val="818290695"/>
                    </a:ext>
                  </a:extLst>
                </a:gridCol>
                <a:gridCol w="968864">
                  <a:extLst>
                    <a:ext uri="{9D8B030D-6E8A-4147-A177-3AD203B41FA5}">
                      <a16:colId xmlns:a16="http://schemas.microsoft.com/office/drawing/2014/main" val="1326044592"/>
                    </a:ext>
                  </a:extLst>
                </a:gridCol>
              </a:tblGrid>
              <a:tr h="41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PELA+RUX </a:t>
                      </a:r>
                    </a:p>
                    <a:p>
                      <a:pPr algn="ctr"/>
                      <a:r>
                        <a:rPr lang="en-US" sz="1100" b="1" noProof="0" dirty="0">
                          <a:solidFill>
                            <a:schemeClr val="tx1"/>
                          </a:solidFill>
                          <a:latin typeface="Arial" panose="020B0604020202020204" pitchFamily="34" charset="0"/>
                          <a:cs typeface="Arial" panose="020B0604020202020204" pitchFamily="34" charset="0"/>
                        </a:rPr>
                        <a:t>(N=214)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PBO+RUX </a:t>
                      </a:r>
                    </a:p>
                    <a:p>
                      <a:pPr algn="ctr"/>
                      <a:r>
                        <a:rPr lang="en-US" sz="1100" b="1" noProof="0" dirty="0">
                          <a:solidFill>
                            <a:schemeClr val="tx1"/>
                          </a:solidFill>
                          <a:latin typeface="Arial" panose="020B0604020202020204" pitchFamily="34" charset="0"/>
                          <a:cs typeface="Arial" panose="020B0604020202020204" pitchFamily="34" charset="0"/>
                        </a:rPr>
                        <a:t>(N=216)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37472576"/>
                  </a:ext>
                </a:extLst>
              </a:tr>
              <a:tr h="416560">
                <a:tc>
                  <a:txBody>
                    <a:bodyPr/>
                    <a:lstStyle/>
                    <a:p>
                      <a:r>
                        <a:rPr lang="en-US" sz="1100" dirty="0">
                          <a:solidFill>
                            <a:schemeClr val="tx1"/>
                          </a:solidFill>
                          <a:latin typeface="Arial" panose="020B0604020202020204" pitchFamily="34" charset="0"/>
                          <a:cs typeface="Arial" panose="020B0604020202020204" pitchFamily="34" charset="0"/>
                        </a:rPr>
                        <a:t>TSS change from baseline at Week 96 in the </a:t>
                      </a:r>
                      <a:r>
                        <a:rPr lang="en-US" sz="1100" b="1" dirty="0">
                          <a:solidFill>
                            <a:schemeClr val="tx1"/>
                          </a:solidFill>
                          <a:latin typeface="Arial" panose="020B0604020202020204" pitchFamily="34" charset="0"/>
                          <a:cs typeface="Arial" panose="020B0604020202020204" pitchFamily="34" charset="0"/>
                        </a:rPr>
                        <a:t>ITT population, </a:t>
                      </a:r>
                      <a:r>
                        <a:rPr lang="en-US" sz="1100" dirty="0">
                          <a:solidFill>
                            <a:schemeClr val="tx1"/>
                          </a:solidFill>
                          <a:latin typeface="Arial" panose="020B0604020202020204" pitchFamily="34" charset="0"/>
                          <a:cs typeface="Arial" panose="020B0604020202020204" pitchFamily="34" charset="0"/>
                        </a:rPr>
                        <a:t>LSM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-15.07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-12.48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703118"/>
                  </a:ext>
                </a:extLst>
              </a:tr>
              <a:tr h="254000">
                <a:tc>
                  <a:txBody>
                    <a:bodyPr/>
                    <a:lstStyle/>
                    <a:p>
                      <a:r>
                        <a:rPr lang="en-US" sz="1100" b="1" dirty="0">
                          <a:solidFill>
                            <a:schemeClr val="tx1"/>
                          </a:solidFill>
                          <a:latin typeface="Arial" panose="020B0604020202020204" pitchFamily="34" charset="0"/>
                          <a:cs typeface="Arial" panose="020B0604020202020204" pitchFamily="34" charset="0"/>
                        </a:rPr>
                        <a:t>Difference (95% 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dirty="0">
                          <a:solidFill>
                            <a:schemeClr val="tx1"/>
                          </a:solidFill>
                          <a:latin typeface="Arial" panose="020B0604020202020204" pitchFamily="34" charset="0"/>
                          <a:cs typeface="Arial" panose="020B0604020202020204" pitchFamily="34" charset="0"/>
                        </a:rPr>
                        <a:t>-2.59 (-5.23, 0.05)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4281009"/>
                  </a:ext>
                </a:extLst>
              </a:tr>
            </a:tbl>
          </a:graphicData>
        </a:graphic>
      </p:graphicFrame>
    </p:spTree>
    <p:extLst>
      <p:ext uri="{BB962C8B-B14F-4D97-AF65-F5344CB8AC3E}">
        <p14:creationId xmlns:p14="http://schemas.microsoft.com/office/powerpoint/2010/main" val="1942540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BD4A-DE20-C95C-64CE-2E51BD382615}"/>
              </a:ext>
            </a:extLst>
          </p:cNvPr>
          <p:cNvSpPr>
            <a:spLocks noGrp="1"/>
          </p:cNvSpPr>
          <p:nvPr>
            <p:ph type="title"/>
          </p:nvPr>
        </p:nvSpPr>
        <p:spPr>
          <a:xfrm>
            <a:off x="604838" y="203871"/>
            <a:ext cx="11168063" cy="941796"/>
          </a:xfrm>
        </p:spPr>
        <p:txBody>
          <a:bodyPr/>
          <a:lstStyle/>
          <a:p>
            <a:r>
              <a:rPr lang="en-US" noProof="0" dirty="0"/>
              <a:t>Phase 2 </a:t>
            </a:r>
            <a:r>
              <a:rPr lang="en-US" noProof="0" dirty="0" err="1"/>
              <a:t>IMbark</a:t>
            </a:r>
            <a:r>
              <a:rPr lang="en-US" noProof="0" dirty="0"/>
              <a:t> study evaluates imetelstat in </a:t>
            </a:r>
            <a:br>
              <a:rPr lang="en-US" noProof="0" dirty="0"/>
            </a:br>
            <a:r>
              <a:rPr lang="en-US" noProof="0" dirty="0"/>
              <a:t>patients with R/R MF</a:t>
            </a:r>
          </a:p>
        </p:txBody>
      </p:sp>
      <p:sp>
        <p:nvSpPr>
          <p:cNvPr id="3" name="Footer Placeholder 2">
            <a:extLst>
              <a:ext uri="{FF2B5EF4-FFF2-40B4-BE49-F238E27FC236}">
                <a16:creationId xmlns:a16="http://schemas.microsoft.com/office/drawing/2014/main" id="{7959082E-C30D-5AD6-34F6-CB7C2C6FE7C0}"/>
              </a:ext>
            </a:extLst>
          </p:cNvPr>
          <p:cNvSpPr>
            <a:spLocks noGrp="1"/>
          </p:cNvSpPr>
          <p:nvPr>
            <p:ph type="ftr" sz="quarter" idx="11"/>
          </p:nvPr>
        </p:nvSpPr>
        <p:spPr>
          <a:xfrm>
            <a:off x="2190750" y="5797366"/>
            <a:ext cx="8986839" cy="747897"/>
          </a:xfrm>
        </p:spPr>
        <p:txBody>
          <a:bodyPr anchor="b"/>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*Patients were blinded to treatment dose.</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DIPSS, Dynamic International Prognostic Scoring System; ECOG PS, Eastern Cooperative Oncology Group performance status;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Int, intermediate; IWG-MRT, International Working Group-Myeloproliferative Neoplasm Research and Treatment; JAK, Janus kinase; MF, myelofibrosis; OS, overall survival; PFS, progression-free survival; R/R, relapsed/refractory;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SVR35, ≥35% reduction in spleen volume from baseline.</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Mascarenhas J, et al. </a:t>
            </a:r>
            <a:r>
              <a:rPr kumimoji="0" lang="en-US" sz="900" b="0" i="1" u="none" strike="noStrike" kern="1200" cap="none" spc="0" normalizeH="0" baseline="0" noProof="0" dirty="0">
                <a:ln>
                  <a:noFill/>
                </a:ln>
                <a:solidFill>
                  <a:srgbClr val="1B3A6B"/>
                </a:solidFill>
                <a:effectLst/>
                <a:uLnTx/>
                <a:uFillTx/>
                <a:latin typeface="Arial"/>
                <a:ea typeface="+mn-ea"/>
                <a:cs typeface="+mn-cs"/>
              </a:rPr>
              <a:t>J Clin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2021;39:2881–2892.</a:t>
            </a:r>
          </a:p>
        </p:txBody>
      </p:sp>
      <p:sp>
        <p:nvSpPr>
          <p:cNvPr id="8" name="Rounded Rectangle 11">
            <a:extLst>
              <a:ext uri="{FF2B5EF4-FFF2-40B4-BE49-F238E27FC236}">
                <a16:creationId xmlns:a16="http://schemas.microsoft.com/office/drawing/2014/main" id="{002D1BE5-8AC2-B893-9790-A587026C46EF}"/>
              </a:ext>
            </a:extLst>
          </p:cNvPr>
          <p:cNvSpPr/>
          <p:nvPr/>
        </p:nvSpPr>
        <p:spPr>
          <a:xfrm>
            <a:off x="8817208" y="2550603"/>
            <a:ext cx="2843437" cy="1915915"/>
          </a:xfrm>
          <a:prstGeom prst="roundRect">
            <a:avLst>
              <a:gd name="adj" fmla="val 738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Co-primary endpoint</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SVR35 and symptom response at week 24</a:t>
            </a:r>
          </a:p>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Secondary endpoints</a:t>
            </a: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OS</a:t>
            </a: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Clinical improvement per modified 2013 IWG-MRT</a:t>
            </a: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Safety</a:t>
            </a:r>
          </a:p>
        </p:txBody>
      </p:sp>
      <p:cxnSp>
        <p:nvCxnSpPr>
          <p:cNvPr id="9" name="Straight Arrow Connector 8">
            <a:extLst>
              <a:ext uri="{FF2B5EF4-FFF2-40B4-BE49-F238E27FC236}">
                <a16:creationId xmlns:a16="http://schemas.microsoft.com/office/drawing/2014/main" id="{899ED6C2-7290-2742-B2CF-D19955E505B4}"/>
              </a:ext>
            </a:extLst>
          </p:cNvPr>
          <p:cNvCxnSpPr>
            <a:cxnSpLocks/>
          </p:cNvCxnSpPr>
          <p:nvPr/>
        </p:nvCxnSpPr>
        <p:spPr>
          <a:xfrm>
            <a:off x="3019924" y="3530491"/>
            <a:ext cx="249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3C707C4-DD2B-37CA-C8C7-5F421753E748}"/>
              </a:ext>
            </a:extLst>
          </p:cNvPr>
          <p:cNvSpPr txBox="1"/>
          <p:nvPr/>
        </p:nvSpPr>
        <p:spPr>
          <a:xfrm>
            <a:off x="625410" y="2147451"/>
            <a:ext cx="232689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Study population</a:t>
            </a:r>
            <a:endParaRPr kumimoji="0" lang="en-US" sz="1200" b="1" i="0" u="none" strike="noStrike" kern="1200" cap="none" spc="0" normalizeH="0" baseline="3000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2B00225F-64C8-3ED8-C324-EA6B60180428}"/>
              </a:ext>
            </a:extLst>
          </p:cNvPr>
          <p:cNvSpPr txBox="1"/>
          <p:nvPr/>
        </p:nvSpPr>
        <p:spPr>
          <a:xfrm>
            <a:off x="6091881" y="1771409"/>
            <a:ext cx="1327158"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Treatment arms</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5EAE2027-4C56-355B-12F9-5271B7A421D9}"/>
              </a:ext>
            </a:extLst>
          </p:cNvPr>
          <p:cNvCxnSpPr>
            <a:cxnSpLocks/>
          </p:cNvCxnSpPr>
          <p:nvPr/>
        </p:nvCxnSpPr>
        <p:spPr>
          <a:xfrm>
            <a:off x="4419897" y="3554265"/>
            <a:ext cx="309295" cy="0"/>
          </a:xfrm>
          <a:prstGeom prst="straightConnector1">
            <a:avLst/>
          </a:prstGeom>
          <a:solidFill>
            <a:schemeClr val="bg1">
              <a:lumMod val="95000"/>
            </a:schemeClr>
          </a:solid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ounded Rectangle 17">
            <a:extLst>
              <a:ext uri="{FF2B5EF4-FFF2-40B4-BE49-F238E27FC236}">
                <a16:creationId xmlns:a16="http://schemas.microsoft.com/office/drawing/2014/main" id="{9B0592EE-BF3E-D60E-3D1C-4479D2396CBF}"/>
              </a:ext>
            </a:extLst>
          </p:cNvPr>
          <p:cNvSpPr/>
          <p:nvPr/>
        </p:nvSpPr>
        <p:spPr>
          <a:xfrm>
            <a:off x="3269649" y="3195927"/>
            <a:ext cx="1233075" cy="69762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A0221BF6-E1D7-12A8-BA7C-5BFC928B8C59}"/>
              </a:ext>
            </a:extLst>
          </p:cNvPr>
          <p:cNvSpPr txBox="1"/>
          <p:nvPr/>
        </p:nvSpPr>
        <p:spPr>
          <a:xfrm>
            <a:off x="3275261" y="3221577"/>
            <a:ext cx="1227465" cy="646331"/>
          </a:xfrm>
          <a:prstGeom prst="rect">
            <a:avLst/>
          </a:prstGeom>
          <a:noFill/>
        </p:spPr>
        <p:txBody>
          <a:bodyPr wrap="square">
            <a:spAutoFit/>
          </a:bodyPr>
          <a:lstStyle/>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Single-blind</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err="1">
                <a:ln>
                  <a:noFill/>
                </a:ln>
                <a:solidFill>
                  <a:prstClr val="black"/>
                </a:solidFill>
                <a:effectLst/>
                <a:uLnTx/>
                <a:uFillTx/>
                <a:latin typeface="Arial"/>
                <a:ea typeface="+mn-ea"/>
                <a:cs typeface="+mn-cs"/>
              </a:rPr>
              <a:t>randomisation</a:t>
            </a:r>
            <a:r>
              <a:rPr kumimoji="0" lang="en-US" sz="12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(1:1)</a:t>
            </a:r>
          </a:p>
        </p:txBody>
      </p:sp>
      <p:sp>
        <p:nvSpPr>
          <p:cNvPr id="15" name="Rounded Rectangle 19">
            <a:extLst>
              <a:ext uri="{FF2B5EF4-FFF2-40B4-BE49-F238E27FC236}">
                <a16:creationId xmlns:a16="http://schemas.microsoft.com/office/drawing/2014/main" id="{3E6FD2C6-56FD-DD0C-2D24-985236E4801C}"/>
              </a:ext>
            </a:extLst>
          </p:cNvPr>
          <p:cNvSpPr/>
          <p:nvPr/>
        </p:nvSpPr>
        <p:spPr>
          <a:xfrm>
            <a:off x="531357" y="2488263"/>
            <a:ext cx="2515001" cy="1893087"/>
          </a:xfrm>
          <a:prstGeom prst="roundRect">
            <a:avLst>
              <a:gd name="adj" fmla="val 8809"/>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630" rtl="0" eaLnBrk="1" fontAlgn="auto" latinLnBrk="0" hangingPunct="1">
              <a:lnSpc>
                <a:spcPct val="100000"/>
              </a:lnSpc>
              <a:spcBef>
                <a:spcPts val="0"/>
              </a:spcBef>
              <a:spcAft>
                <a:spcPts val="600"/>
              </a:spcAft>
              <a:buClr>
                <a:srgbClr val="000000"/>
              </a:buClr>
              <a:buSzPct val="100000"/>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Patients with MF who are R/R to JAK inhibitors (N=107)</a:t>
            </a:r>
          </a:p>
          <a:p>
            <a:pPr marL="171446" marR="0" lvl="0" indent="-171446"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DIPSS Int-2 risk or high-risk</a:t>
            </a:r>
          </a:p>
          <a:p>
            <a:pPr marL="171446" marR="0" lvl="0" indent="-171446"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Measurable splenomegaly</a:t>
            </a:r>
          </a:p>
          <a:p>
            <a:pPr marL="171446" marR="0" lvl="0" indent="-171446"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Active symptoms of MF</a:t>
            </a:r>
          </a:p>
          <a:p>
            <a:pPr marL="171446" marR="0" lvl="0" indent="-171446"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ECOG PS ≤2</a:t>
            </a:r>
          </a:p>
        </p:txBody>
      </p:sp>
      <p:sp>
        <p:nvSpPr>
          <p:cNvPr id="17" name="TextBox 16">
            <a:extLst>
              <a:ext uri="{FF2B5EF4-FFF2-40B4-BE49-F238E27FC236}">
                <a16:creationId xmlns:a16="http://schemas.microsoft.com/office/drawing/2014/main" id="{B2890114-D0B3-CD01-D9D8-7E72E817D5F2}"/>
              </a:ext>
            </a:extLst>
          </p:cNvPr>
          <p:cNvSpPr txBox="1"/>
          <p:nvPr/>
        </p:nvSpPr>
        <p:spPr>
          <a:xfrm>
            <a:off x="5850811" y="3420505"/>
            <a:ext cx="2043400" cy="276999"/>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21-day cycles</a:t>
            </a:r>
          </a:p>
        </p:txBody>
      </p:sp>
      <p:sp>
        <p:nvSpPr>
          <p:cNvPr id="18" name="Rounded Rectangle 21">
            <a:extLst>
              <a:ext uri="{FF2B5EF4-FFF2-40B4-BE49-F238E27FC236}">
                <a16:creationId xmlns:a16="http://schemas.microsoft.com/office/drawing/2014/main" id="{C7E257A9-1B26-FF28-DC87-7ED2F4001004}"/>
              </a:ext>
            </a:extLst>
          </p:cNvPr>
          <p:cNvSpPr/>
          <p:nvPr/>
        </p:nvSpPr>
        <p:spPr>
          <a:xfrm>
            <a:off x="5067883" y="2299724"/>
            <a:ext cx="3558555" cy="948507"/>
          </a:xfrm>
          <a:prstGeom prst="roundRect">
            <a:avLst>
              <a:gd name="adj" fmla="val 11553"/>
            </a:avLst>
          </a:prstGeom>
          <a:solidFill>
            <a:srgbClr val="CCA7B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Rounded Rectangle 22">
            <a:extLst>
              <a:ext uri="{FF2B5EF4-FFF2-40B4-BE49-F238E27FC236}">
                <a16:creationId xmlns:a16="http://schemas.microsoft.com/office/drawing/2014/main" id="{76910274-BBAD-78EE-E160-1637B257C55F}"/>
              </a:ext>
            </a:extLst>
          </p:cNvPr>
          <p:cNvSpPr/>
          <p:nvPr/>
        </p:nvSpPr>
        <p:spPr>
          <a:xfrm>
            <a:off x="5192379" y="2411080"/>
            <a:ext cx="3329452"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Imetelstat</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9.4 mg/kg</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2-hr intravenous infusion</a:t>
            </a:r>
          </a:p>
        </p:txBody>
      </p:sp>
      <p:sp>
        <p:nvSpPr>
          <p:cNvPr id="20" name="Rounded Rectangle 23">
            <a:extLst>
              <a:ext uri="{FF2B5EF4-FFF2-40B4-BE49-F238E27FC236}">
                <a16:creationId xmlns:a16="http://schemas.microsoft.com/office/drawing/2014/main" id="{D7F6E3C3-ED4D-B249-7E6B-274F0B326DD7}"/>
              </a:ext>
            </a:extLst>
          </p:cNvPr>
          <p:cNvSpPr/>
          <p:nvPr/>
        </p:nvSpPr>
        <p:spPr>
          <a:xfrm>
            <a:off x="5093233" y="3913282"/>
            <a:ext cx="3558555" cy="868575"/>
          </a:xfrm>
          <a:prstGeom prst="roundRect">
            <a:avLst>
              <a:gd name="adj" fmla="val 11793"/>
            </a:avLst>
          </a:prstGeom>
          <a:solidFill>
            <a:schemeClr val="accent3">
              <a:lumMod val="60000"/>
              <a:lumOff val="40000"/>
            </a:schemeClr>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64E19FFC-3C90-3A54-918D-633EA4A18470}"/>
              </a:ext>
            </a:extLst>
          </p:cNvPr>
          <p:cNvGrpSpPr/>
          <p:nvPr/>
        </p:nvGrpSpPr>
        <p:grpSpPr>
          <a:xfrm>
            <a:off x="4734802" y="2751699"/>
            <a:ext cx="325981" cy="1583272"/>
            <a:chOff x="5094230" y="2279973"/>
            <a:chExt cx="325981" cy="1583270"/>
          </a:xfrm>
        </p:grpSpPr>
        <p:cxnSp>
          <p:nvCxnSpPr>
            <p:cNvPr id="29" name="Elbow Connector 30">
              <a:extLst>
                <a:ext uri="{FF2B5EF4-FFF2-40B4-BE49-F238E27FC236}">
                  <a16:creationId xmlns:a16="http://schemas.microsoft.com/office/drawing/2014/main" id="{748646FD-4844-3794-3462-11571947A099}"/>
                </a:ext>
              </a:extLst>
            </p:cNvPr>
            <p:cNvCxnSpPr>
              <a:cxnSpLocks/>
            </p:cNvCxnSpPr>
            <p:nvPr/>
          </p:nvCxnSpPr>
          <p:spPr>
            <a:xfrm rot="5400000" flipH="1" flipV="1">
              <a:off x="4854983" y="2519221"/>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31">
              <a:extLst>
                <a:ext uri="{FF2B5EF4-FFF2-40B4-BE49-F238E27FC236}">
                  <a16:creationId xmlns:a16="http://schemas.microsoft.com/office/drawing/2014/main" id="{C7CCF21D-5F9B-CF03-094E-F27FAA9A2EED}"/>
                </a:ext>
              </a:extLst>
            </p:cNvPr>
            <p:cNvCxnSpPr>
              <a:cxnSpLocks/>
            </p:cNvCxnSpPr>
            <p:nvPr/>
          </p:nvCxnSpPr>
          <p:spPr>
            <a:xfrm rot="16200000" flipH="1">
              <a:off x="4854982" y="3298015"/>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D799D92-6A3A-E940-4B75-2B53A3DDC0AC}"/>
              </a:ext>
            </a:extLst>
          </p:cNvPr>
          <p:cNvSpPr txBox="1"/>
          <p:nvPr/>
        </p:nvSpPr>
        <p:spPr>
          <a:xfrm>
            <a:off x="692848" y="1794838"/>
            <a:ext cx="7979209" cy="584887"/>
          </a:xfrm>
          <a:prstGeom prst="rect">
            <a:avLst/>
          </a:prstGeom>
          <a:ln>
            <a:noFill/>
          </a:ln>
        </p:spPr>
        <p:txBody>
          <a:bodyPr vert="horz" wrap="square" lIns="91440" tIns="91440" rIns="91440" bIns="91440" rtlCol="0" anchor="ctr" anchorCtr="0">
            <a:noAutofit/>
          </a:bodyPr>
          <a:lstStyle>
            <a:defPPr>
              <a:defRPr lang="en-US"/>
            </a:defPPr>
            <a:lvl1pPr indent="0" algn="ctr">
              <a:lnSpc>
                <a:spcPct val="100000"/>
              </a:lnSpc>
              <a:spcBef>
                <a:spcPts val="0"/>
              </a:spcBef>
              <a:spcAft>
                <a:spcPts val="200"/>
              </a:spcAft>
              <a:buFontTx/>
              <a:buNone/>
              <a:defRPr kumimoji="0" sz="1600" b="1" i="0" u="none" strike="noStrike" cap="none" spc="0" normalizeH="0" baseline="0">
                <a:ln>
                  <a:noFill/>
                </a:ln>
                <a:solidFill>
                  <a:schemeClr val="accent6"/>
                </a:solidFill>
                <a:effectLst/>
                <a:uLnTx/>
                <a:uFillTx/>
                <a:latin typeface="Arial" panose="020B0604020202020204"/>
              </a:defRPr>
            </a:lvl1pPr>
            <a:lvl2pPr marL="0" indent="0">
              <a:lnSpc>
                <a:spcPct val="95000"/>
              </a:lnSpc>
              <a:spcBef>
                <a:spcPts val="700"/>
              </a:spcBef>
              <a:spcAft>
                <a:spcPts val="600"/>
              </a:spcAft>
              <a:buFontTx/>
              <a:buNone/>
              <a:defRPr sz="2000"/>
            </a:lvl2pPr>
            <a:lvl3pPr marL="216000" indent="-216000">
              <a:lnSpc>
                <a:spcPct val="95000"/>
              </a:lnSpc>
              <a:spcBef>
                <a:spcPts val="600"/>
              </a:spcBef>
              <a:spcAft>
                <a:spcPts val="600"/>
              </a:spcAft>
              <a:buClrTx/>
              <a:buFont typeface="Ping LCG Medium" pitchFamily="50" charset="0"/>
              <a:buChar char="•"/>
              <a:defRPr sz="2000"/>
            </a:lvl3pPr>
            <a:lvl4pPr marL="490538" indent="-268288">
              <a:lnSpc>
                <a:spcPct val="95000"/>
              </a:lnSpc>
              <a:spcBef>
                <a:spcPts val="600"/>
              </a:spcBef>
              <a:spcAft>
                <a:spcPts val="600"/>
              </a:spcAft>
              <a:buClrTx/>
              <a:buFont typeface="Arial" panose="020B0604020202020204" pitchFamily="34" charset="0"/>
              <a:buChar char="–"/>
            </a:lvl4pPr>
            <a:lvl5pPr marL="773113" indent="-277813">
              <a:lnSpc>
                <a:spcPct val="95000"/>
              </a:lnSpc>
              <a:spcBef>
                <a:spcPts val="600"/>
              </a:spcBef>
              <a:spcAft>
                <a:spcPts val="600"/>
              </a:spcAft>
              <a:buClrTx/>
              <a:buFont typeface="Courier New" panose="02070309020205020404" pitchFamily="49" charset="0"/>
              <a:buChar char="o"/>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1219140" rtl="0" eaLnBrk="1" fontAlgn="auto" latinLnBrk="0" hangingPunct="1">
              <a:lnSpc>
                <a:spcPct val="100000"/>
              </a:lnSpc>
              <a:spcBef>
                <a:spcPts val="0"/>
              </a:spcBef>
              <a:spcAft>
                <a:spcPts val="200"/>
              </a:spcAft>
              <a:buClrTx/>
              <a:buSzTx/>
              <a:buFontTx/>
              <a:buNone/>
              <a:tabLst/>
              <a:defRPr/>
            </a:pPr>
            <a:endParaRPr kumimoji="0" lang="en-US" sz="1200" b="1" i="0" u="none" strike="noStrike" kern="1200" cap="none" spc="0" normalizeH="0" baseline="30000" noProof="0" dirty="0">
              <a:ln>
                <a:noFill/>
              </a:ln>
              <a:solidFill>
                <a:srgbClr val="0460A9"/>
              </a:solidFill>
              <a:effectLst/>
              <a:uLnTx/>
              <a:uFillTx/>
              <a:latin typeface="Arial" panose="020B0604020202020204"/>
              <a:ea typeface="+mn-ea"/>
              <a:cs typeface="+mn-cs"/>
            </a:endParaRPr>
          </a:p>
        </p:txBody>
      </p:sp>
      <p:sp>
        <p:nvSpPr>
          <p:cNvPr id="28" name="Rounded Rectangle 11">
            <a:extLst>
              <a:ext uri="{FF2B5EF4-FFF2-40B4-BE49-F238E27FC236}">
                <a16:creationId xmlns:a16="http://schemas.microsoft.com/office/drawing/2014/main" id="{DD69F5A3-0452-9CDF-E244-2022B4D36F2E}"/>
              </a:ext>
            </a:extLst>
          </p:cNvPr>
          <p:cNvSpPr/>
          <p:nvPr/>
        </p:nvSpPr>
        <p:spPr>
          <a:xfrm>
            <a:off x="531356" y="4456763"/>
            <a:ext cx="4197835" cy="680728"/>
          </a:xfrm>
          <a:prstGeom prst="roundRect">
            <a:avLst>
              <a:gd name="adj" fmla="val 738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0"/>
              </a:spcBef>
              <a:spcAft>
                <a:spcPts val="0"/>
              </a:spcAft>
              <a:buClr>
                <a:srgbClr val="000000"/>
              </a:buClr>
              <a:buSzPct val="100000"/>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1:1 </a:t>
            </a:r>
            <a:r>
              <a:rPr kumimoji="0" lang="en-US" sz="1000" b="1" i="0" u="none" strike="noStrike" kern="1200" cap="none" spc="0" normalizeH="0" baseline="0" noProof="0" dirty="0" err="1">
                <a:ln>
                  <a:noFill/>
                </a:ln>
                <a:solidFill>
                  <a:srgbClr val="000000"/>
                </a:solidFill>
                <a:effectLst/>
                <a:uLnTx/>
                <a:uFillTx/>
                <a:latin typeface="Arial"/>
                <a:ea typeface="+mn-ea"/>
                <a:cs typeface="+mn-cs"/>
              </a:rPr>
              <a:t>randomisation</a:t>
            </a:r>
            <a:r>
              <a:rPr kumimoji="0" lang="en-US" sz="1000" b="1" i="0" u="none" strike="noStrike" kern="1200" cap="none" spc="0" normalizeH="0" baseline="0" noProof="0" dirty="0">
                <a:ln>
                  <a:noFill/>
                </a:ln>
                <a:solidFill>
                  <a:srgbClr val="000000"/>
                </a:solidFill>
                <a:effectLst/>
                <a:uLnTx/>
                <a:uFillTx/>
                <a:latin typeface="Arial"/>
                <a:ea typeface="+mn-ea"/>
                <a:cs typeface="+mn-cs"/>
              </a:rPr>
              <a:t> stratified by:</a:t>
            </a:r>
            <a:endParaRPr kumimoji="0" lang="en-US" sz="1000" b="1" i="0" u="none" strike="noStrike" kern="1200" cap="none" spc="0" normalizeH="0" baseline="30000" noProof="0" dirty="0">
              <a:ln>
                <a:noFill/>
              </a:ln>
              <a:solidFill>
                <a:srgbClr val="000000"/>
              </a:solidFill>
              <a:effectLst/>
              <a:uLnTx/>
              <a:uFillTx/>
              <a:latin typeface="Arial"/>
              <a:ea typeface="+mn-ea"/>
              <a:cs typeface="+mn-cs"/>
            </a:endParaRPr>
          </a:p>
          <a:p>
            <a:pPr marL="228594" marR="0" lvl="0" indent="-228594"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Palpable spleen size ≥15 cm (yes vs no)</a:t>
            </a:r>
          </a:p>
          <a:p>
            <a:pPr marL="228594" marR="0" lvl="0" indent="-228594"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Platelet count (≥75 x 10</a:t>
            </a:r>
            <a:r>
              <a:rPr kumimoji="0" lang="en-US" sz="1000" b="0" i="0" u="none" strike="noStrike" kern="1200" cap="none" spc="0" normalizeH="0" baseline="30000" noProof="0" dirty="0">
                <a:ln>
                  <a:noFill/>
                </a:ln>
                <a:solidFill>
                  <a:srgbClr val="000000"/>
                </a:solidFill>
                <a:effectLst/>
                <a:uLnTx/>
                <a:uFillTx/>
                <a:latin typeface="Arial"/>
                <a:ea typeface="+mn-ea"/>
                <a:cs typeface="+mn-cs"/>
              </a:rPr>
              <a:t>9</a:t>
            </a:r>
            <a:r>
              <a:rPr kumimoji="0" lang="en-US" sz="1000" b="0" i="0" u="none" strike="noStrike" kern="1200" cap="none" spc="0" normalizeH="0" baseline="0" noProof="0" dirty="0">
                <a:ln>
                  <a:noFill/>
                </a:ln>
                <a:solidFill>
                  <a:srgbClr val="000000"/>
                </a:solidFill>
                <a:effectLst/>
                <a:uLnTx/>
                <a:uFillTx/>
                <a:latin typeface="Arial"/>
                <a:ea typeface="+mn-ea"/>
                <a:cs typeface="+mn-cs"/>
              </a:rPr>
              <a:t>/L and &lt;150 x 10</a:t>
            </a:r>
            <a:r>
              <a:rPr kumimoji="0" lang="en-US" sz="1000" b="0" i="0" u="none" strike="noStrike" kern="1200" cap="none" spc="0" normalizeH="0" baseline="30000" noProof="0" dirty="0">
                <a:ln>
                  <a:noFill/>
                </a:ln>
                <a:solidFill>
                  <a:srgbClr val="000000"/>
                </a:solidFill>
                <a:effectLst/>
                <a:uLnTx/>
                <a:uFillTx/>
                <a:latin typeface="Arial"/>
                <a:ea typeface="+mn-ea"/>
                <a:cs typeface="+mn-cs"/>
              </a:rPr>
              <a:t>9</a:t>
            </a:r>
            <a:r>
              <a:rPr kumimoji="0" lang="en-US" sz="1000" b="0" i="0" u="none" strike="noStrike" kern="1200" cap="none" spc="0" normalizeH="0" baseline="0" noProof="0" dirty="0">
                <a:ln>
                  <a:noFill/>
                </a:ln>
                <a:solidFill>
                  <a:srgbClr val="000000"/>
                </a:solidFill>
                <a:effectLst/>
                <a:uLnTx/>
                <a:uFillTx/>
                <a:latin typeface="Arial"/>
                <a:ea typeface="+mn-ea"/>
                <a:cs typeface="+mn-cs"/>
              </a:rPr>
              <a:t>/L vs ≥150 x 10</a:t>
            </a:r>
            <a:r>
              <a:rPr kumimoji="0" lang="en-US" sz="1000" b="0" i="0" u="none" strike="noStrike" kern="1200" cap="none" spc="0" normalizeH="0" baseline="30000" noProof="0" dirty="0">
                <a:ln>
                  <a:noFill/>
                </a:ln>
                <a:solidFill>
                  <a:srgbClr val="000000"/>
                </a:solidFill>
                <a:effectLst/>
                <a:uLnTx/>
                <a:uFillTx/>
                <a:latin typeface="Arial"/>
                <a:ea typeface="+mn-ea"/>
                <a:cs typeface="+mn-cs"/>
              </a:rPr>
              <a:t>9</a:t>
            </a:r>
            <a:r>
              <a:rPr kumimoji="0" lang="en-US" sz="1000" b="0" i="0" u="none" strike="noStrike" kern="1200" cap="none" spc="0" normalizeH="0" baseline="0" noProof="0" dirty="0">
                <a:ln>
                  <a:noFill/>
                </a:ln>
                <a:solidFill>
                  <a:srgbClr val="000000"/>
                </a:solidFill>
                <a:effectLst/>
                <a:uLnTx/>
                <a:uFillTx/>
                <a:latin typeface="Arial"/>
                <a:ea typeface="+mn-ea"/>
                <a:cs typeface="+mn-cs"/>
              </a:rPr>
              <a:t>/L)</a:t>
            </a:r>
          </a:p>
        </p:txBody>
      </p:sp>
      <p:sp>
        <p:nvSpPr>
          <p:cNvPr id="7" name="Rounded Rectangle 22">
            <a:extLst>
              <a:ext uri="{FF2B5EF4-FFF2-40B4-BE49-F238E27FC236}">
                <a16:creationId xmlns:a16="http://schemas.microsoft.com/office/drawing/2014/main" id="{D5711F85-C292-23BA-1CB6-ACF049A3EE81}"/>
              </a:ext>
            </a:extLst>
          </p:cNvPr>
          <p:cNvSpPr/>
          <p:nvPr/>
        </p:nvSpPr>
        <p:spPr>
          <a:xfrm>
            <a:off x="5241027" y="4011804"/>
            <a:ext cx="3329452"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Imetelstat</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4.7 mg/kg</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2-hr intravenous infusion</a:t>
            </a:r>
          </a:p>
        </p:txBody>
      </p:sp>
      <p:sp>
        <p:nvSpPr>
          <p:cNvPr id="21" name="TextBox 20">
            <a:extLst>
              <a:ext uri="{FF2B5EF4-FFF2-40B4-BE49-F238E27FC236}">
                <a16:creationId xmlns:a16="http://schemas.microsoft.com/office/drawing/2014/main" id="{010F5869-2A76-8E53-C126-554A148CAE77}"/>
              </a:ext>
            </a:extLst>
          </p:cNvPr>
          <p:cNvSpPr txBox="1"/>
          <p:nvPr/>
        </p:nvSpPr>
        <p:spPr>
          <a:xfrm>
            <a:off x="958669" y="1372895"/>
            <a:ext cx="10218656" cy="36933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A6B"/>
                </a:solidFill>
                <a:effectLst/>
                <a:uLnTx/>
                <a:uFillTx/>
                <a:latin typeface="Arial"/>
                <a:ea typeface="+mn-ea"/>
                <a:cs typeface="+mn-cs"/>
              </a:rPr>
              <a:t>Single-blind, </a:t>
            </a:r>
            <a:r>
              <a:rPr kumimoji="0" lang="en-US" sz="1800" b="1" i="0" u="none" strike="noStrike" kern="1200" cap="none" spc="0" normalizeH="0" baseline="0" noProof="0" dirty="0" err="1">
                <a:ln>
                  <a:noFill/>
                </a:ln>
                <a:solidFill>
                  <a:srgbClr val="1B3A6B"/>
                </a:solidFill>
                <a:effectLst/>
                <a:uLnTx/>
                <a:uFillTx/>
                <a:latin typeface="Arial"/>
                <a:ea typeface="+mn-ea"/>
                <a:cs typeface="+mn-cs"/>
              </a:rPr>
              <a:t>randomised</a:t>
            </a:r>
            <a:r>
              <a:rPr kumimoji="0" lang="en-US" sz="1800" b="1" i="0" u="none" strike="noStrike" kern="1200" cap="none" spc="0" normalizeH="0" baseline="0" noProof="0" dirty="0">
                <a:ln>
                  <a:noFill/>
                </a:ln>
                <a:solidFill>
                  <a:srgbClr val="1B3A6B"/>
                </a:solidFill>
                <a:effectLst/>
                <a:uLnTx/>
                <a:uFillTx/>
                <a:latin typeface="Arial"/>
                <a:ea typeface="+mn-ea"/>
                <a:cs typeface="+mn-cs"/>
              </a:rPr>
              <a:t> study to assess the efficacy and safety of two doses of imetelstat</a:t>
            </a:r>
          </a:p>
        </p:txBody>
      </p:sp>
      <p:sp>
        <p:nvSpPr>
          <p:cNvPr id="16" name="Rectangle 15">
            <a:extLst>
              <a:ext uri="{FF2B5EF4-FFF2-40B4-BE49-F238E27FC236}">
                <a16:creationId xmlns:a16="http://schemas.microsoft.com/office/drawing/2014/main" id="{EADEBAC3-A3D2-F4A9-BC6A-3B293184335C}"/>
              </a:ext>
            </a:extLst>
          </p:cNvPr>
          <p:cNvSpPr/>
          <p:nvPr/>
        </p:nvSpPr>
        <p:spPr>
          <a:xfrm>
            <a:off x="0" y="5298490"/>
            <a:ext cx="12192000" cy="35404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nchorCtr="0"/>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The Phase 3 study of imetelstat is ongoing</a:t>
            </a:r>
          </a:p>
        </p:txBody>
      </p:sp>
    </p:spTree>
    <p:extLst>
      <p:ext uri="{BB962C8B-B14F-4D97-AF65-F5344CB8AC3E}">
        <p14:creationId xmlns:p14="http://schemas.microsoft.com/office/powerpoint/2010/main" val="2173588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BFF0-4715-3D93-F414-4A88816C1D4B}"/>
              </a:ext>
            </a:extLst>
          </p:cNvPr>
          <p:cNvSpPr>
            <a:spLocks noGrp="1"/>
          </p:cNvSpPr>
          <p:nvPr>
            <p:ph type="title"/>
          </p:nvPr>
        </p:nvSpPr>
        <p:spPr>
          <a:xfrm>
            <a:off x="604838" y="203871"/>
            <a:ext cx="11168063" cy="941796"/>
          </a:xfrm>
        </p:spPr>
        <p:txBody>
          <a:bodyPr/>
          <a:lstStyle/>
          <a:p>
            <a:r>
              <a:rPr lang="en-US" noProof="0" dirty="0"/>
              <a:t>Greater spleen and symptom responses were seen with a higher dose of imetelstat in the </a:t>
            </a:r>
            <a:r>
              <a:rPr lang="en-US" noProof="0" dirty="0" err="1"/>
              <a:t>IMbark</a:t>
            </a:r>
            <a:r>
              <a:rPr lang="en-US" noProof="0" dirty="0"/>
              <a:t> study</a:t>
            </a:r>
          </a:p>
        </p:txBody>
      </p:sp>
      <p:sp>
        <p:nvSpPr>
          <p:cNvPr id="3" name="Footer Placeholder 2">
            <a:extLst>
              <a:ext uri="{FF2B5EF4-FFF2-40B4-BE49-F238E27FC236}">
                <a16:creationId xmlns:a16="http://schemas.microsoft.com/office/drawing/2014/main" id="{5EB54C2C-36F2-DBD9-8961-9A0C3B865AF2}"/>
              </a:ext>
            </a:extLst>
          </p:cNvPr>
          <p:cNvSpPr>
            <a:spLocks noGrp="1"/>
          </p:cNvSpPr>
          <p:nvPr>
            <p:ph type="ftr" sz="quarter" idx="11"/>
          </p:nvPr>
        </p:nvSpPr>
        <p:spPr>
          <a:xfrm>
            <a:off x="2190750" y="6171316"/>
            <a:ext cx="8986839" cy="373949"/>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MF, myelofibrosis; R/R, relapse/refractory; SVR, spleen volume reduction; TSS, total symptom score;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TSS50, </a:t>
            </a:r>
            <a:r>
              <a:rPr kumimoji="0" lang="en-US" sz="900" b="0" i="0" u="none" strike="noStrike" kern="1200" cap="none" spc="0" normalizeH="0" baseline="0" noProof="0" dirty="0">
                <a:ln>
                  <a:noFill/>
                </a:ln>
                <a:solidFill>
                  <a:srgbClr val="1B3A6B"/>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a:ln>
                  <a:noFill/>
                </a:ln>
                <a:solidFill>
                  <a:srgbClr val="1B3A6B"/>
                </a:solidFill>
                <a:effectLst/>
                <a:uLnTx/>
                <a:uFillTx/>
                <a:latin typeface="Arial"/>
                <a:ea typeface="+mn-ea"/>
                <a:cs typeface="+mn-cs"/>
              </a:rPr>
              <a:t>50% reduction in total symptom score.</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Mascarenhas J, et al. </a:t>
            </a:r>
            <a:r>
              <a:rPr kumimoji="0" lang="en-US" sz="900" b="0" i="1" u="none" strike="noStrike" kern="1200" cap="none" spc="0" normalizeH="0" baseline="0" noProof="0" dirty="0">
                <a:ln>
                  <a:noFill/>
                </a:ln>
                <a:solidFill>
                  <a:srgbClr val="1B3A6B"/>
                </a:solidFill>
                <a:effectLst/>
                <a:uLnTx/>
                <a:uFillTx/>
                <a:latin typeface="Arial"/>
                <a:ea typeface="+mn-ea"/>
                <a:cs typeface="+mn-cs"/>
              </a:rPr>
              <a:t>J Clin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2021;39:2881–2892.</a:t>
            </a:r>
          </a:p>
        </p:txBody>
      </p:sp>
      <p:graphicFrame>
        <p:nvGraphicFramePr>
          <p:cNvPr id="7" name="Table 6">
            <a:extLst>
              <a:ext uri="{FF2B5EF4-FFF2-40B4-BE49-F238E27FC236}">
                <a16:creationId xmlns:a16="http://schemas.microsoft.com/office/drawing/2014/main" id="{F547D353-B345-A558-36FB-648CB49E2534}"/>
              </a:ext>
            </a:extLst>
          </p:cNvPr>
          <p:cNvGraphicFramePr>
            <a:graphicFrameLocks noGrp="1"/>
          </p:cNvGraphicFramePr>
          <p:nvPr/>
        </p:nvGraphicFramePr>
        <p:xfrm>
          <a:off x="537854" y="2482479"/>
          <a:ext cx="5207789" cy="1691640"/>
        </p:xfrm>
        <a:graphic>
          <a:graphicData uri="http://schemas.openxmlformats.org/drawingml/2006/table">
            <a:tbl>
              <a:tblPr firstRow="1" bandRow="1">
                <a:tableStyleId>{0E3FDE45-AF77-4B5C-9715-49D594BDF05E}</a:tableStyleId>
              </a:tblPr>
              <a:tblGrid>
                <a:gridCol w="2313759">
                  <a:extLst>
                    <a:ext uri="{9D8B030D-6E8A-4147-A177-3AD203B41FA5}">
                      <a16:colId xmlns:a16="http://schemas.microsoft.com/office/drawing/2014/main" val="2135746888"/>
                    </a:ext>
                  </a:extLst>
                </a:gridCol>
                <a:gridCol w="1447015">
                  <a:extLst>
                    <a:ext uri="{9D8B030D-6E8A-4147-A177-3AD203B41FA5}">
                      <a16:colId xmlns:a16="http://schemas.microsoft.com/office/drawing/2014/main" val="3629489203"/>
                    </a:ext>
                  </a:extLst>
                </a:gridCol>
                <a:gridCol w="1447015">
                  <a:extLst>
                    <a:ext uri="{9D8B030D-6E8A-4147-A177-3AD203B41FA5}">
                      <a16:colId xmlns:a16="http://schemas.microsoft.com/office/drawing/2014/main" val="2389618779"/>
                    </a:ext>
                  </a:extLst>
                </a:gridCol>
              </a:tblGrid>
              <a:tr h="579120">
                <a:tc>
                  <a:txBody>
                    <a:bodyPr/>
                    <a:lstStyle/>
                    <a:p>
                      <a:r>
                        <a:rPr lang="en-US" sz="1600" noProof="0" dirty="0"/>
                        <a:t>Spleen response</a:t>
                      </a:r>
                    </a:p>
                  </a:txBody>
                  <a:tcPr/>
                </a:tc>
                <a:tc>
                  <a:txBody>
                    <a:bodyPr/>
                    <a:lstStyle/>
                    <a:p>
                      <a:pPr algn="ctr"/>
                      <a:r>
                        <a:rPr lang="en-US" sz="1600" noProof="0" dirty="0"/>
                        <a:t>4.7 mg/kg</a:t>
                      </a:r>
                    </a:p>
                    <a:p>
                      <a:pPr algn="ctr"/>
                      <a:r>
                        <a:rPr lang="en-US" sz="1600" noProof="0" dirty="0"/>
                        <a:t>(n=48)</a:t>
                      </a:r>
                    </a:p>
                  </a:txBody>
                  <a:tcPr>
                    <a:solidFill>
                      <a:srgbClr val="99B6C1"/>
                    </a:solidFill>
                  </a:tcPr>
                </a:tc>
                <a:tc>
                  <a:txBody>
                    <a:bodyPr/>
                    <a:lstStyle/>
                    <a:p>
                      <a:pPr algn="ctr"/>
                      <a:r>
                        <a:rPr lang="en-US" sz="1600" noProof="0" dirty="0"/>
                        <a:t>9.4 mg/kg</a:t>
                      </a:r>
                    </a:p>
                    <a:p>
                      <a:pPr algn="ctr"/>
                      <a:r>
                        <a:rPr lang="en-US" sz="1600" noProof="0" dirty="0"/>
                        <a:t>(n=59)</a:t>
                      </a:r>
                    </a:p>
                  </a:txBody>
                  <a:tcPr>
                    <a:solidFill>
                      <a:srgbClr val="CCA7B0"/>
                    </a:solidFill>
                  </a:tcPr>
                </a:tc>
                <a:extLst>
                  <a:ext uri="{0D108BD9-81ED-4DB2-BD59-A6C34878D82A}">
                    <a16:rowId xmlns:a16="http://schemas.microsoft.com/office/drawing/2014/main" val="664141444"/>
                  </a:ext>
                </a:extLst>
              </a:tr>
              <a:tr h="370840">
                <a:tc>
                  <a:txBody>
                    <a:bodyPr/>
                    <a:lstStyle/>
                    <a:p>
                      <a:r>
                        <a:rPr lang="en-US" sz="1600" noProof="0" dirty="0"/>
                        <a:t>≥10% SVR, n (%)</a:t>
                      </a:r>
                    </a:p>
                  </a:txBody>
                  <a:tcPr>
                    <a:noFill/>
                  </a:tcPr>
                </a:tc>
                <a:tc>
                  <a:txBody>
                    <a:bodyPr/>
                    <a:lstStyle/>
                    <a:p>
                      <a:pPr algn="ctr"/>
                      <a:r>
                        <a:rPr lang="en-US" sz="1600" noProof="0" dirty="0"/>
                        <a:t>4 (8.3)</a:t>
                      </a:r>
                    </a:p>
                  </a:txBody>
                  <a:tcPr>
                    <a:noFill/>
                  </a:tcPr>
                </a:tc>
                <a:tc>
                  <a:txBody>
                    <a:bodyPr/>
                    <a:lstStyle/>
                    <a:p>
                      <a:pPr algn="ctr"/>
                      <a:r>
                        <a:rPr lang="en-US" sz="1600" noProof="0" dirty="0"/>
                        <a:t>22 (37.3)</a:t>
                      </a:r>
                    </a:p>
                  </a:txBody>
                  <a:tcPr>
                    <a:noFill/>
                  </a:tcPr>
                </a:tc>
                <a:extLst>
                  <a:ext uri="{0D108BD9-81ED-4DB2-BD59-A6C34878D82A}">
                    <a16:rowId xmlns:a16="http://schemas.microsoft.com/office/drawing/2014/main" val="1705935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t>≥20% SVR, n (%)</a:t>
                      </a:r>
                    </a:p>
                  </a:txBody>
                  <a:tcPr>
                    <a:noFill/>
                  </a:tcPr>
                </a:tc>
                <a:tc>
                  <a:txBody>
                    <a:bodyPr/>
                    <a:lstStyle/>
                    <a:p>
                      <a:pPr algn="ctr"/>
                      <a:r>
                        <a:rPr lang="en-US" sz="1600" noProof="0" dirty="0"/>
                        <a:t>1 (2.1)</a:t>
                      </a:r>
                    </a:p>
                  </a:txBody>
                  <a:tcPr>
                    <a:noFill/>
                  </a:tcPr>
                </a:tc>
                <a:tc>
                  <a:txBody>
                    <a:bodyPr/>
                    <a:lstStyle/>
                    <a:p>
                      <a:pPr algn="ctr"/>
                      <a:r>
                        <a:rPr lang="en-US" sz="1600" noProof="0" dirty="0"/>
                        <a:t>13 (22)</a:t>
                      </a:r>
                    </a:p>
                  </a:txBody>
                  <a:tcPr>
                    <a:noFill/>
                  </a:tcPr>
                </a:tc>
                <a:extLst>
                  <a:ext uri="{0D108BD9-81ED-4DB2-BD59-A6C34878D82A}">
                    <a16:rowId xmlns:a16="http://schemas.microsoft.com/office/drawing/2014/main" val="37685197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t>≥30% SVR, n (%)</a:t>
                      </a:r>
                    </a:p>
                  </a:txBody>
                  <a:tcPr>
                    <a:noFill/>
                  </a:tcPr>
                </a:tc>
                <a:tc>
                  <a:txBody>
                    <a:bodyPr/>
                    <a:lstStyle/>
                    <a:p>
                      <a:pPr algn="ctr"/>
                      <a:r>
                        <a:rPr lang="en-US" sz="1600" noProof="0" dirty="0"/>
                        <a:t>0</a:t>
                      </a:r>
                    </a:p>
                  </a:txBody>
                  <a:tcPr>
                    <a:noFill/>
                  </a:tcPr>
                </a:tc>
                <a:tc>
                  <a:txBody>
                    <a:bodyPr/>
                    <a:lstStyle/>
                    <a:p>
                      <a:pPr algn="ctr"/>
                      <a:r>
                        <a:rPr lang="en-US" sz="1600" noProof="0" dirty="0"/>
                        <a:t>6 (10.2)</a:t>
                      </a:r>
                    </a:p>
                  </a:txBody>
                  <a:tcPr>
                    <a:noFill/>
                  </a:tcPr>
                </a:tc>
                <a:extLst>
                  <a:ext uri="{0D108BD9-81ED-4DB2-BD59-A6C34878D82A}">
                    <a16:rowId xmlns:a16="http://schemas.microsoft.com/office/drawing/2014/main" val="3168387952"/>
                  </a:ext>
                </a:extLst>
              </a:tr>
            </a:tbl>
          </a:graphicData>
        </a:graphic>
      </p:graphicFrame>
      <p:graphicFrame>
        <p:nvGraphicFramePr>
          <p:cNvPr id="8" name="Table 7">
            <a:extLst>
              <a:ext uri="{FF2B5EF4-FFF2-40B4-BE49-F238E27FC236}">
                <a16:creationId xmlns:a16="http://schemas.microsoft.com/office/drawing/2014/main" id="{670048B4-F535-6146-03A8-DB01A75D6D20}"/>
              </a:ext>
            </a:extLst>
          </p:cNvPr>
          <p:cNvGraphicFramePr>
            <a:graphicFrameLocks noGrp="1"/>
          </p:cNvGraphicFramePr>
          <p:nvPr/>
        </p:nvGraphicFramePr>
        <p:xfrm>
          <a:off x="6437078" y="2482479"/>
          <a:ext cx="5165889" cy="1691640"/>
        </p:xfrm>
        <a:graphic>
          <a:graphicData uri="http://schemas.openxmlformats.org/drawingml/2006/table">
            <a:tbl>
              <a:tblPr firstRow="1" bandRow="1">
                <a:tableStyleId>{0E3FDE45-AF77-4B5C-9715-49D594BDF05E}</a:tableStyleId>
              </a:tblPr>
              <a:tblGrid>
                <a:gridCol w="2234153">
                  <a:extLst>
                    <a:ext uri="{9D8B030D-6E8A-4147-A177-3AD203B41FA5}">
                      <a16:colId xmlns:a16="http://schemas.microsoft.com/office/drawing/2014/main" val="2135746888"/>
                    </a:ext>
                  </a:extLst>
                </a:gridCol>
                <a:gridCol w="1465868">
                  <a:extLst>
                    <a:ext uri="{9D8B030D-6E8A-4147-A177-3AD203B41FA5}">
                      <a16:colId xmlns:a16="http://schemas.microsoft.com/office/drawing/2014/main" val="3629489203"/>
                    </a:ext>
                  </a:extLst>
                </a:gridCol>
                <a:gridCol w="1465868">
                  <a:extLst>
                    <a:ext uri="{9D8B030D-6E8A-4147-A177-3AD203B41FA5}">
                      <a16:colId xmlns:a16="http://schemas.microsoft.com/office/drawing/2014/main" val="2389618779"/>
                    </a:ext>
                  </a:extLst>
                </a:gridCol>
              </a:tblGrid>
              <a:tr h="845820">
                <a:tc>
                  <a:txBody>
                    <a:bodyPr/>
                    <a:lstStyle/>
                    <a:p>
                      <a:r>
                        <a:rPr lang="en-US" sz="1600" noProof="0" dirty="0"/>
                        <a:t>Symptom response</a:t>
                      </a:r>
                    </a:p>
                  </a:txBody>
                  <a:tcPr/>
                </a:tc>
                <a:tc>
                  <a:txBody>
                    <a:bodyPr/>
                    <a:lstStyle/>
                    <a:p>
                      <a:pPr algn="ctr"/>
                      <a:r>
                        <a:rPr lang="en-US" sz="1600" noProof="0" dirty="0"/>
                        <a:t>4.7 mg/kg</a:t>
                      </a:r>
                    </a:p>
                    <a:p>
                      <a:pPr algn="ctr"/>
                      <a:r>
                        <a:rPr lang="en-US" sz="1600" noProof="0" dirty="0"/>
                        <a:t>(n=48)</a:t>
                      </a:r>
                    </a:p>
                  </a:txBody>
                  <a:tcPr>
                    <a:solidFill>
                      <a:srgbClr val="99B6C1"/>
                    </a:solidFill>
                  </a:tcPr>
                </a:tc>
                <a:tc>
                  <a:txBody>
                    <a:bodyPr/>
                    <a:lstStyle/>
                    <a:p>
                      <a:pPr algn="ctr"/>
                      <a:r>
                        <a:rPr lang="en-US" sz="1600" noProof="0" dirty="0"/>
                        <a:t>9.4 mg/kg</a:t>
                      </a:r>
                    </a:p>
                    <a:p>
                      <a:pPr algn="ctr"/>
                      <a:r>
                        <a:rPr lang="en-US" sz="1600" noProof="0" dirty="0"/>
                        <a:t>(n=59)</a:t>
                      </a:r>
                    </a:p>
                  </a:txBody>
                  <a:tcPr>
                    <a:solidFill>
                      <a:srgbClr val="CCA7B0"/>
                    </a:solidFill>
                  </a:tcPr>
                </a:tc>
                <a:extLst>
                  <a:ext uri="{0D108BD9-81ED-4DB2-BD59-A6C34878D82A}">
                    <a16:rowId xmlns:a16="http://schemas.microsoft.com/office/drawing/2014/main" val="664141444"/>
                  </a:ext>
                </a:extLst>
              </a:tr>
              <a:tr h="845820">
                <a:tc>
                  <a:txBody>
                    <a:bodyPr/>
                    <a:lstStyle/>
                    <a:p>
                      <a:r>
                        <a:rPr lang="en-US" sz="1600" noProof="0" dirty="0"/>
                        <a:t>≥50% TSS reduction, n (%)</a:t>
                      </a:r>
                    </a:p>
                  </a:txBody>
                  <a:tcPr>
                    <a:noFill/>
                  </a:tcPr>
                </a:tc>
                <a:tc>
                  <a:txBody>
                    <a:bodyPr/>
                    <a:lstStyle/>
                    <a:p>
                      <a:pPr algn="ctr"/>
                      <a:r>
                        <a:rPr lang="en-US" sz="1600" noProof="0" dirty="0"/>
                        <a:t>3 (6.3)</a:t>
                      </a:r>
                    </a:p>
                  </a:txBody>
                  <a:tcPr>
                    <a:noFill/>
                  </a:tcPr>
                </a:tc>
                <a:tc>
                  <a:txBody>
                    <a:bodyPr/>
                    <a:lstStyle/>
                    <a:p>
                      <a:pPr algn="ctr"/>
                      <a:r>
                        <a:rPr lang="en-US" sz="1600" noProof="0" dirty="0"/>
                        <a:t>19 (32.2)</a:t>
                      </a:r>
                    </a:p>
                  </a:txBody>
                  <a:tcPr>
                    <a:noFill/>
                  </a:tcPr>
                </a:tc>
                <a:extLst>
                  <a:ext uri="{0D108BD9-81ED-4DB2-BD59-A6C34878D82A}">
                    <a16:rowId xmlns:a16="http://schemas.microsoft.com/office/drawing/2014/main" val="1705935253"/>
                  </a:ext>
                </a:extLst>
              </a:tr>
            </a:tbl>
          </a:graphicData>
        </a:graphic>
      </p:graphicFrame>
      <p:sp>
        <p:nvSpPr>
          <p:cNvPr id="9" name="TextBox 8">
            <a:extLst>
              <a:ext uri="{FF2B5EF4-FFF2-40B4-BE49-F238E27FC236}">
                <a16:creationId xmlns:a16="http://schemas.microsoft.com/office/drawing/2014/main" id="{A1F132B4-441E-B37F-ABD5-B3C080C460C6}"/>
              </a:ext>
            </a:extLst>
          </p:cNvPr>
          <p:cNvSpPr txBox="1"/>
          <p:nvPr/>
        </p:nvSpPr>
        <p:spPr>
          <a:xfrm>
            <a:off x="992437" y="1998805"/>
            <a:ext cx="4298623" cy="263149"/>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1" i="0" u="none" strike="noStrike" kern="1200" cap="none" spc="0" normalizeH="0" baseline="0" noProof="0" dirty="0">
                <a:ln>
                  <a:noFill/>
                </a:ln>
                <a:solidFill>
                  <a:srgbClr val="0078AE"/>
                </a:solidFill>
                <a:effectLst/>
                <a:uLnTx/>
                <a:uFillTx/>
                <a:latin typeface="Arial"/>
                <a:ea typeface="+mn-ea"/>
                <a:cs typeface="+mn-cs"/>
              </a:rPr>
              <a:t>Spleen response (SVR) at week 24</a:t>
            </a:r>
          </a:p>
        </p:txBody>
      </p:sp>
      <p:sp>
        <p:nvSpPr>
          <p:cNvPr id="10" name="TextBox 9">
            <a:extLst>
              <a:ext uri="{FF2B5EF4-FFF2-40B4-BE49-F238E27FC236}">
                <a16:creationId xmlns:a16="http://schemas.microsoft.com/office/drawing/2014/main" id="{E57518DE-0704-D421-31BF-78B5A305B9C2}"/>
              </a:ext>
            </a:extLst>
          </p:cNvPr>
          <p:cNvSpPr txBox="1"/>
          <p:nvPr/>
        </p:nvSpPr>
        <p:spPr>
          <a:xfrm>
            <a:off x="6870711" y="1994957"/>
            <a:ext cx="4298623" cy="263149"/>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1" i="0" u="none" strike="noStrike" kern="1200" cap="none" spc="0" normalizeH="0" baseline="0" noProof="0" dirty="0">
                <a:ln>
                  <a:noFill/>
                </a:ln>
                <a:solidFill>
                  <a:srgbClr val="0078AE"/>
                </a:solidFill>
                <a:effectLst/>
                <a:uLnTx/>
                <a:uFillTx/>
                <a:latin typeface="Arial"/>
                <a:ea typeface="+mn-ea"/>
                <a:cs typeface="+mn-cs"/>
              </a:rPr>
              <a:t>Symptom response (TSS50) at week 24</a:t>
            </a:r>
          </a:p>
        </p:txBody>
      </p:sp>
      <p:sp>
        <p:nvSpPr>
          <p:cNvPr id="11" name="Rectangle 10">
            <a:extLst>
              <a:ext uri="{FF2B5EF4-FFF2-40B4-BE49-F238E27FC236}">
                <a16:creationId xmlns:a16="http://schemas.microsoft.com/office/drawing/2014/main" id="{2D8FEAF1-9F00-C58F-5297-47DB70E6A2E4}"/>
              </a:ext>
            </a:extLst>
          </p:cNvPr>
          <p:cNvSpPr/>
          <p:nvPr/>
        </p:nvSpPr>
        <p:spPr>
          <a:xfrm>
            <a:off x="1" y="4686007"/>
            <a:ext cx="12192000" cy="695619"/>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nchorCtr="0"/>
          <a:lstStyle/>
          <a:p>
            <a:pPr marL="0" marR="0" lvl="0" indent="0" algn="ctr" defTabSz="914377" rtl="0" eaLnBrk="1" fontAlgn="auto" latinLnBrk="0" hangingPunct="1">
              <a:lnSpc>
                <a:spcPct val="95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1B3A6B"/>
                </a:solidFill>
                <a:effectLst/>
                <a:uLnTx/>
                <a:uFillTx/>
                <a:latin typeface="Arial"/>
                <a:ea typeface="+mn-ea"/>
                <a:cs typeface="+mn-cs"/>
              </a:rPr>
              <a:t>An imetelstat dose of 9.4 mg/kg demonstrated clinical benefit in patients with MF who are R/R to </a:t>
            </a:r>
            <a:r>
              <a:rPr kumimoji="0" lang="en-US" sz="16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1600" b="0" i="0" u="none" strike="noStrike" kern="1200" cap="none" spc="0" normalizeH="0" baseline="0" noProof="0" dirty="0">
                <a:ln>
                  <a:noFill/>
                </a:ln>
                <a:solidFill>
                  <a:srgbClr val="1B3A6B"/>
                </a:solidFill>
                <a:effectLst/>
                <a:uLnTx/>
                <a:uFillTx/>
                <a:latin typeface="Arial"/>
                <a:ea typeface="+mn-ea"/>
                <a:cs typeface="+mn-cs"/>
              </a:rPr>
              <a:t> treatment</a:t>
            </a:r>
          </a:p>
        </p:txBody>
      </p:sp>
      <p:sp>
        <p:nvSpPr>
          <p:cNvPr id="6" name="TextBox 5">
            <a:extLst>
              <a:ext uri="{FF2B5EF4-FFF2-40B4-BE49-F238E27FC236}">
                <a16:creationId xmlns:a16="http://schemas.microsoft.com/office/drawing/2014/main" id="{B9355379-386D-990B-EB3A-06DA1A1A044C}"/>
              </a:ext>
            </a:extLst>
          </p:cNvPr>
          <p:cNvSpPr txBox="1"/>
          <p:nvPr/>
        </p:nvSpPr>
        <p:spPr>
          <a:xfrm>
            <a:off x="431488" y="1505206"/>
            <a:ext cx="11329027" cy="263149"/>
          </a:xfrm>
          <a:prstGeom prst="rect">
            <a:avLst/>
          </a:prstGeom>
          <a:solidFill>
            <a:schemeClr val="tx2">
              <a:lumMod val="50000"/>
              <a:lumOff val="50000"/>
            </a:schemeClr>
          </a:solidFill>
        </p:spPr>
        <p:txBody>
          <a:bodyPr wrap="square" lIns="0" tIns="0" rIns="0" bIns="0" rtlCol="0" anchor="t">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   Phase 2 </a:t>
            </a:r>
            <a:r>
              <a:rPr kumimoji="0" lang="en-US" sz="1800" b="1" i="0" u="none" strike="noStrike" kern="1200" cap="none" spc="0" normalizeH="0" baseline="0" noProof="0" dirty="0" err="1">
                <a:ln>
                  <a:noFill/>
                </a:ln>
                <a:solidFill>
                  <a:srgbClr val="FFFFFF"/>
                </a:solidFill>
                <a:effectLst/>
                <a:uLnTx/>
                <a:uFillTx/>
                <a:latin typeface="Arial"/>
                <a:ea typeface="+mn-ea"/>
                <a:cs typeface="+mn-cs"/>
              </a:rPr>
              <a:t>IMbark</a:t>
            </a:r>
            <a:r>
              <a:rPr kumimoji="0" lang="en-US" sz="1800" b="1" i="0" u="none" strike="noStrike" kern="1200" cap="none" spc="0" normalizeH="0" baseline="0" noProof="0" dirty="0">
                <a:ln>
                  <a:noFill/>
                </a:ln>
                <a:solidFill>
                  <a:srgbClr val="FFFFFF"/>
                </a:solidFill>
                <a:effectLst/>
                <a:uLnTx/>
                <a:uFillTx/>
                <a:latin typeface="Arial"/>
                <a:ea typeface="+mn-ea"/>
                <a:cs typeface="+mn-cs"/>
              </a:rPr>
              <a:t> co-primary endpoints</a:t>
            </a:r>
          </a:p>
        </p:txBody>
      </p:sp>
    </p:spTree>
    <p:extLst>
      <p:ext uri="{BB962C8B-B14F-4D97-AF65-F5344CB8AC3E}">
        <p14:creationId xmlns:p14="http://schemas.microsoft.com/office/powerpoint/2010/main" val="3878501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1D83DB03-10AE-0FF3-97D6-DDD30EE72CAA}"/>
              </a:ext>
            </a:extLst>
          </p:cNvPr>
          <p:cNvSpPr>
            <a:spLocks noGrp="1"/>
          </p:cNvSpPr>
          <p:nvPr>
            <p:ph type="title"/>
          </p:nvPr>
        </p:nvSpPr>
        <p:spPr>
          <a:xfrm>
            <a:off x="275508" y="176890"/>
            <a:ext cx="4318861" cy="1814343"/>
          </a:xfrm>
        </p:spPr>
        <p:txBody>
          <a:bodyPr/>
          <a:lstStyle/>
          <a:p>
            <a:r>
              <a:rPr lang="en-US" sz="3275" dirty="0"/>
              <a:t>Selinexor is an investigational, targeted, oral XPO1 inhibitor</a:t>
            </a:r>
            <a:br>
              <a:rPr lang="en-US" sz="3275" dirty="0"/>
            </a:br>
            <a:endParaRPr lang="en-US" sz="3275" dirty="0"/>
          </a:p>
        </p:txBody>
      </p:sp>
      <p:sp>
        <p:nvSpPr>
          <p:cNvPr id="21" name="TextBox 20">
            <a:extLst>
              <a:ext uri="{FF2B5EF4-FFF2-40B4-BE49-F238E27FC236}">
                <a16:creationId xmlns:a16="http://schemas.microsoft.com/office/drawing/2014/main" id="{9014E244-0DA4-C83E-E631-5E139D7CA44B}"/>
              </a:ext>
            </a:extLst>
          </p:cNvPr>
          <p:cNvSpPr txBox="1"/>
          <p:nvPr/>
        </p:nvSpPr>
        <p:spPr>
          <a:xfrm>
            <a:off x="4893886" y="1190041"/>
            <a:ext cx="6650585" cy="646331"/>
          </a:xfrm>
          <a:prstGeom prst="rect">
            <a:avLst/>
          </a:prstGeom>
          <a:noFill/>
        </p:spPr>
        <p:txBody>
          <a:bodyPr wrap="square">
            <a:spAutoFit/>
          </a:bodyP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A6B"/>
                </a:solidFill>
                <a:effectLst/>
                <a:uLnTx/>
                <a:uFillTx/>
                <a:latin typeface="Calibri"/>
                <a:ea typeface="+mn-ea"/>
                <a:cs typeface="+mn-cs"/>
              </a:rPr>
              <a:t>XPO1 inhibition is a fundamental mechanism of action that may target both JAK/STAT and non-JAK/STAT pathways in MF</a:t>
            </a:r>
          </a:p>
        </p:txBody>
      </p:sp>
      <p:sp>
        <p:nvSpPr>
          <p:cNvPr id="22" name="Content Placeholder 2852">
            <a:extLst>
              <a:ext uri="{FF2B5EF4-FFF2-40B4-BE49-F238E27FC236}">
                <a16:creationId xmlns:a16="http://schemas.microsoft.com/office/drawing/2014/main" id="{DC0CB45C-1DF1-C15B-939F-F07CFB84EE7C}"/>
              </a:ext>
            </a:extLst>
          </p:cNvPr>
          <p:cNvSpPr txBox="1">
            <a:spLocks/>
          </p:cNvSpPr>
          <p:nvPr/>
        </p:nvSpPr>
        <p:spPr>
          <a:xfrm>
            <a:off x="379216" y="1981401"/>
            <a:ext cx="4180593" cy="2902096"/>
          </a:xfrm>
          <a:prstGeom prst="roundRect">
            <a:avLst>
              <a:gd name="adj" fmla="val 10030"/>
            </a:avLst>
          </a:prstGeom>
          <a:solidFill>
            <a:schemeClr val="bg2">
              <a:lumMod val="95000"/>
            </a:schemeClr>
          </a:solidFill>
          <a:ln w="19050">
            <a:noFill/>
          </a:ln>
        </p:spPr>
        <p:txBody>
          <a:bodyPr lIns="91433" tIns="45716" rIns="91433" bIns="45716" anchor="t"/>
          <a:lstStyle>
            <a:lvl1pPr marL="228600" indent="-228600" algn="l" defTabSz="914400" rtl="0" eaLnBrk="1" latinLnBrk="0" hangingPunct="1">
              <a:lnSpc>
                <a:spcPct val="90000"/>
              </a:lnSpc>
              <a:spcBef>
                <a:spcPts val="2000"/>
              </a:spcBef>
              <a:buClr>
                <a:schemeClr val="tx1"/>
              </a:buClr>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61" rtl="0" eaLnBrk="1" fontAlgn="auto" latinLnBrk="0" hangingPunct="1">
              <a:lnSpc>
                <a:spcPct val="90000"/>
              </a:lnSpc>
              <a:spcBef>
                <a:spcPts val="1999"/>
              </a:spcBef>
              <a:spcAft>
                <a:spcPts val="0"/>
              </a:spcAft>
              <a:buClr>
                <a:srgbClr val="414548"/>
              </a:buClr>
              <a:buSzPct val="100000"/>
              <a:buFont typeface="Arial" panose="020B0604020202020204" pitchFamily="34" charset="0"/>
              <a:buNone/>
              <a:tabLst/>
              <a:defRPr/>
            </a:pPr>
            <a:r>
              <a:rPr kumimoji="0" lang="en-US" sz="1700" b="1" i="0" u="none" strike="noStrike" kern="1200" cap="none" spc="0" normalizeH="0" baseline="0" noProof="0" dirty="0">
                <a:ln>
                  <a:noFill/>
                </a:ln>
                <a:solidFill>
                  <a:srgbClr val="1B3A6B"/>
                </a:solidFill>
                <a:effectLst/>
                <a:uLnTx/>
                <a:uFillTx/>
                <a:latin typeface="Calibri"/>
                <a:ea typeface="+mn-ea"/>
                <a:cs typeface="+mn-cs"/>
              </a:rPr>
              <a:t>Selinexor inhibits XPO1-mediated nuclear cargo protein export that may lead to:</a:t>
            </a:r>
            <a:endParaRPr kumimoji="0" lang="en-US" sz="1700" b="1" i="0" u="none" strike="noStrike" kern="1200" cap="none" spc="0" normalizeH="0" baseline="0" noProof="0" dirty="0">
              <a:ln>
                <a:noFill/>
              </a:ln>
              <a:solidFill>
                <a:srgbClr val="1B3A6B"/>
              </a:solidFill>
              <a:effectLst/>
              <a:uLnTx/>
              <a:uFillTx/>
              <a:latin typeface="Calibri"/>
              <a:ea typeface="+mn-ea"/>
              <a:cs typeface="Arial"/>
            </a:endParaRPr>
          </a:p>
          <a:p>
            <a:pPr marL="228584" marR="0" lvl="0" indent="-228584" algn="l" defTabSz="914061"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srgbClr val="1B3A6B"/>
                </a:solidFill>
                <a:effectLst/>
                <a:uLnTx/>
                <a:uFillTx/>
                <a:latin typeface="Calibri"/>
                <a:ea typeface="+mn-ea"/>
                <a:cs typeface="+mn-cs"/>
              </a:rPr>
              <a:t>Increased malignant cell death</a:t>
            </a:r>
            <a:r>
              <a:rPr kumimoji="0" lang="en-US" sz="1700" b="0" i="0" u="none" strike="noStrike" kern="1200" cap="none" spc="0" normalizeH="0" baseline="30000" noProof="0" dirty="0">
                <a:ln>
                  <a:noFill/>
                </a:ln>
                <a:solidFill>
                  <a:srgbClr val="1B3A6B"/>
                </a:solidFill>
                <a:effectLst/>
                <a:uLnTx/>
                <a:uFillTx/>
                <a:latin typeface="Calibri"/>
                <a:ea typeface="+mn-ea"/>
                <a:cs typeface="+mn-cs"/>
              </a:rPr>
              <a:t>1</a:t>
            </a:r>
            <a:endParaRPr kumimoji="0" lang="en-US" sz="1700" b="0" i="0" u="none" strike="noStrike" kern="1200" cap="none" spc="0" normalizeH="0" baseline="30000" noProof="0" dirty="0">
              <a:ln>
                <a:noFill/>
              </a:ln>
              <a:solidFill>
                <a:srgbClr val="1B3A6B"/>
              </a:solidFill>
              <a:effectLst/>
              <a:uLnTx/>
              <a:uFillTx/>
              <a:latin typeface="Calibri"/>
              <a:ea typeface="+mn-ea"/>
              <a:cs typeface="Arial"/>
            </a:endParaRPr>
          </a:p>
          <a:p>
            <a:pPr marL="228584" marR="0" lvl="0" indent="-228584" algn="l" defTabSz="914061"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srgbClr val="1B3A6B"/>
                </a:solidFill>
                <a:effectLst/>
                <a:uLnTx/>
                <a:uFillTx/>
                <a:latin typeface="Calibri"/>
                <a:ea typeface="+mn-ea"/>
                <a:cs typeface="+mn-cs"/>
              </a:rPr>
              <a:t>Reduced inflammation</a:t>
            </a:r>
            <a:r>
              <a:rPr kumimoji="0" lang="en-US" sz="1700" b="0" i="0" u="none" strike="noStrike" kern="1200" cap="none" spc="0" normalizeH="0" baseline="30000" noProof="0" dirty="0">
                <a:ln>
                  <a:noFill/>
                </a:ln>
                <a:solidFill>
                  <a:srgbClr val="1B3A6B"/>
                </a:solidFill>
                <a:effectLst/>
                <a:uLnTx/>
                <a:uFillTx/>
                <a:latin typeface="Calibri"/>
                <a:ea typeface="+mn-ea"/>
                <a:cs typeface="+mn-cs"/>
              </a:rPr>
              <a:t>2</a:t>
            </a:r>
            <a:r>
              <a:rPr kumimoji="0" lang="en-US" sz="1700" b="0" i="0" u="none" strike="noStrike" kern="1200" cap="none" spc="0" normalizeH="0" baseline="0" noProof="0" dirty="0">
                <a:ln>
                  <a:noFill/>
                </a:ln>
                <a:solidFill>
                  <a:srgbClr val="1B3A6B"/>
                </a:solidFill>
                <a:effectLst/>
                <a:uLnTx/>
                <a:uFillTx/>
                <a:latin typeface="Calibri"/>
                <a:ea typeface="+mn-ea"/>
                <a:cs typeface="+mn-cs"/>
              </a:rPr>
              <a:t> </a:t>
            </a:r>
            <a:endParaRPr kumimoji="0" lang="en-US" sz="1700" b="0" i="0" u="none" strike="noStrike" kern="1200" cap="none" spc="0" normalizeH="0" baseline="0" noProof="0" dirty="0">
              <a:ln>
                <a:noFill/>
              </a:ln>
              <a:solidFill>
                <a:srgbClr val="1B3A6B"/>
              </a:solidFill>
              <a:effectLst/>
              <a:uLnTx/>
              <a:uFillTx/>
              <a:latin typeface="Calibri"/>
              <a:ea typeface="+mn-ea"/>
              <a:cs typeface="Arial"/>
            </a:endParaRPr>
          </a:p>
          <a:p>
            <a:pPr marL="228584" marR="0" lvl="0" indent="-228584" algn="l" defTabSz="914061"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srgbClr val="1B3A6B"/>
                </a:solidFill>
                <a:effectLst/>
                <a:uLnTx/>
                <a:uFillTx/>
                <a:latin typeface="Calibri"/>
                <a:ea typeface="+mn-ea"/>
                <a:cs typeface="Arial"/>
              </a:rPr>
              <a:t>Apoptosis of </a:t>
            </a:r>
            <a:r>
              <a:rPr kumimoji="0" lang="en-US" sz="1700" b="0" i="1" u="none" strike="noStrike" kern="1200" cap="none" spc="0" normalizeH="0" baseline="0" noProof="0" dirty="0">
                <a:ln>
                  <a:noFill/>
                </a:ln>
                <a:solidFill>
                  <a:srgbClr val="1B3A6B"/>
                </a:solidFill>
                <a:effectLst/>
                <a:uLnTx/>
                <a:uFillTx/>
                <a:latin typeface="Calibri"/>
                <a:ea typeface="+mn-ea"/>
                <a:cs typeface="Arial"/>
              </a:rPr>
              <a:t>JAK2</a:t>
            </a:r>
            <a:r>
              <a:rPr kumimoji="0" lang="en-US" sz="1700" b="0" i="0" u="none" strike="noStrike" kern="1200" cap="none" spc="0" normalizeH="0" baseline="0" noProof="0" dirty="0">
                <a:ln>
                  <a:noFill/>
                </a:ln>
                <a:solidFill>
                  <a:srgbClr val="1B3A6B"/>
                </a:solidFill>
                <a:effectLst/>
                <a:uLnTx/>
                <a:uFillTx/>
                <a:latin typeface="Calibri"/>
                <a:ea typeface="+mn-ea"/>
                <a:cs typeface="Arial"/>
              </a:rPr>
              <a:t>-mutated MF CD34+ cells but not healthy donor cells</a:t>
            </a:r>
            <a:r>
              <a:rPr kumimoji="0" lang="en-US" sz="1700" b="0" i="0" u="none" strike="noStrike" kern="1200" cap="none" spc="0" normalizeH="0" baseline="30000" noProof="0" dirty="0">
                <a:ln>
                  <a:noFill/>
                </a:ln>
                <a:solidFill>
                  <a:srgbClr val="1B3A6B"/>
                </a:solidFill>
                <a:effectLst/>
                <a:uLnTx/>
                <a:uFillTx/>
                <a:latin typeface="Calibri"/>
                <a:ea typeface="+mn-ea"/>
                <a:cs typeface="Arial"/>
              </a:rPr>
              <a:t>3</a:t>
            </a:r>
          </a:p>
          <a:p>
            <a:pPr marL="228584" marR="0" lvl="0" indent="-228584" algn="l" defTabSz="914061"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srgbClr val="1B3A6B"/>
                </a:solidFill>
                <a:effectLst/>
                <a:uLnTx/>
                <a:uFillTx/>
                <a:latin typeface="Calibri"/>
                <a:ea typeface="+mn-lt"/>
                <a:cs typeface="Arial"/>
              </a:rPr>
              <a:t>Synergism with ruxolitinib and other therapeutic agents in cell lines with or without </a:t>
            </a:r>
            <a:r>
              <a:rPr kumimoji="0" lang="en-US" sz="1700" b="0" i="1" u="none" strike="noStrike" kern="1200" cap="none" spc="0" normalizeH="0" baseline="0" noProof="0" dirty="0">
                <a:ln>
                  <a:noFill/>
                </a:ln>
                <a:solidFill>
                  <a:srgbClr val="1B3A6B"/>
                </a:solidFill>
                <a:effectLst/>
                <a:uLnTx/>
                <a:uFillTx/>
                <a:latin typeface="Calibri"/>
                <a:ea typeface="+mn-lt"/>
                <a:cs typeface="Arial"/>
              </a:rPr>
              <a:t>JAK2</a:t>
            </a:r>
            <a:r>
              <a:rPr kumimoji="0" lang="en-US" sz="1700" b="0" i="0" u="none" strike="noStrike" kern="1200" cap="none" spc="0" normalizeH="0" baseline="30000" noProof="0" dirty="0">
                <a:ln>
                  <a:noFill/>
                </a:ln>
                <a:solidFill>
                  <a:srgbClr val="1B3A6B"/>
                </a:solidFill>
                <a:effectLst/>
                <a:uLnTx/>
                <a:uFillTx/>
                <a:latin typeface="Calibri"/>
                <a:ea typeface="+mn-lt"/>
                <a:cs typeface="Arial"/>
              </a:rPr>
              <a:t>V617F</a:t>
            </a:r>
            <a:r>
              <a:rPr kumimoji="0" lang="en-US" sz="1700" b="0" i="0" u="none" strike="noStrike" kern="1200" cap="none" spc="0" normalizeH="0" baseline="0" noProof="0" dirty="0">
                <a:ln>
                  <a:noFill/>
                </a:ln>
                <a:solidFill>
                  <a:srgbClr val="1B3A6B"/>
                </a:solidFill>
                <a:effectLst/>
                <a:uLnTx/>
                <a:uFillTx/>
                <a:latin typeface="Calibri"/>
                <a:ea typeface="+mn-lt"/>
                <a:cs typeface="Arial"/>
              </a:rPr>
              <a:t> and </a:t>
            </a:r>
            <a:r>
              <a:rPr kumimoji="0" lang="en-US" sz="1700" b="0" i="1" u="none" strike="noStrike" kern="1200" cap="none" spc="0" normalizeH="0" baseline="0" noProof="0" dirty="0">
                <a:ln>
                  <a:noFill/>
                </a:ln>
                <a:solidFill>
                  <a:srgbClr val="1B3A6B"/>
                </a:solidFill>
                <a:effectLst/>
                <a:uLnTx/>
                <a:uFillTx/>
                <a:latin typeface="Calibri"/>
                <a:ea typeface="+mn-lt"/>
                <a:cs typeface="Arial"/>
              </a:rPr>
              <a:t>TP53</a:t>
            </a:r>
            <a:r>
              <a:rPr kumimoji="0" lang="en-US" sz="1700" b="0" i="0" u="none" strike="noStrike" kern="1200" cap="none" spc="0" normalizeH="0" baseline="0" noProof="0" dirty="0">
                <a:ln>
                  <a:noFill/>
                </a:ln>
                <a:solidFill>
                  <a:srgbClr val="1B3A6B"/>
                </a:solidFill>
                <a:effectLst/>
                <a:uLnTx/>
                <a:uFillTx/>
                <a:latin typeface="Calibri"/>
                <a:ea typeface="+mn-lt"/>
                <a:cs typeface="Arial"/>
              </a:rPr>
              <a:t> mutations</a:t>
            </a:r>
            <a:r>
              <a:rPr kumimoji="0" lang="en-US" sz="1700" b="0" i="0" u="none" strike="noStrike" kern="1200" cap="none" spc="0" normalizeH="0" baseline="30000" noProof="0" dirty="0">
                <a:ln>
                  <a:noFill/>
                </a:ln>
                <a:solidFill>
                  <a:srgbClr val="1B3A6B"/>
                </a:solidFill>
                <a:effectLst/>
                <a:uLnTx/>
                <a:uFillTx/>
                <a:latin typeface="Calibri"/>
                <a:ea typeface="+mn-lt"/>
                <a:cs typeface="Arial"/>
              </a:rPr>
              <a:t>4</a:t>
            </a:r>
            <a:endParaRPr kumimoji="0" lang="en-US" sz="1700" b="0" i="0" u="none" strike="noStrike" kern="1200" cap="none" spc="0" normalizeH="0" baseline="30000" noProof="0" dirty="0">
              <a:ln>
                <a:noFill/>
              </a:ln>
              <a:solidFill>
                <a:srgbClr val="1B3A6B"/>
              </a:solidFill>
              <a:effectLst/>
              <a:uLnTx/>
              <a:uFillTx/>
              <a:latin typeface="Calibri"/>
              <a:ea typeface="+mn-ea"/>
              <a:cs typeface="Arial"/>
            </a:endParaRPr>
          </a:p>
        </p:txBody>
      </p:sp>
      <p:grpSp>
        <p:nvGrpSpPr>
          <p:cNvPr id="27" name="Group 26">
            <a:extLst>
              <a:ext uri="{FF2B5EF4-FFF2-40B4-BE49-F238E27FC236}">
                <a16:creationId xmlns:a16="http://schemas.microsoft.com/office/drawing/2014/main" id="{B27FA18A-099D-CBA1-52A0-ADA00D0FEEE7}"/>
              </a:ext>
            </a:extLst>
          </p:cNvPr>
          <p:cNvGrpSpPr/>
          <p:nvPr/>
        </p:nvGrpSpPr>
        <p:grpSpPr>
          <a:xfrm>
            <a:off x="4893886" y="1749629"/>
            <a:ext cx="6653953" cy="3657359"/>
            <a:chOff x="4690601" y="1724109"/>
            <a:chExt cx="8265581" cy="4543193"/>
          </a:xfrm>
        </p:grpSpPr>
        <p:pic>
          <p:nvPicPr>
            <p:cNvPr id="8" name="Picture 7">
              <a:extLst>
                <a:ext uri="{FF2B5EF4-FFF2-40B4-BE49-F238E27FC236}">
                  <a16:creationId xmlns:a16="http://schemas.microsoft.com/office/drawing/2014/main" id="{339D7E90-679D-41AD-8794-16E184D2A4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84718" y="1724109"/>
              <a:ext cx="4666649" cy="4543193"/>
            </a:xfrm>
            <a:prstGeom prst="rect">
              <a:avLst/>
            </a:prstGeom>
            <a:ln>
              <a:noFill/>
            </a:ln>
            <a:effectLst>
              <a:outerShdw blurRad="292100" dist="139700" dir="2700000" algn="tl" rotWithShape="0">
                <a:srgbClr val="333333">
                  <a:alpha val="65000"/>
                </a:srgbClr>
              </a:outerShdw>
            </a:effectLst>
          </p:spPr>
        </p:pic>
        <p:pic>
          <p:nvPicPr>
            <p:cNvPr id="9" name="Content Placeholder 12" descr="A blue circle with blue dots  Description automatically generated">
              <a:extLst>
                <a:ext uri="{FF2B5EF4-FFF2-40B4-BE49-F238E27FC236}">
                  <a16:creationId xmlns:a16="http://schemas.microsoft.com/office/drawing/2014/main" id="{7A9CB265-3B31-D9C5-CB12-45B7905E2F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87141" y="2718314"/>
              <a:ext cx="2725087" cy="2656318"/>
            </a:xfrm>
            <a:prstGeom prst="rect">
              <a:avLst/>
            </a:prstGeom>
          </p:spPr>
        </p:pic>
        <p:sp>
          <p:nvSpPr>
            <p:cNvPr id="10" name="TextBox 9">
              <a:extLst>
                <a:ext uri="{FF2B5EF4-FFF2-40B4-BE49-F238E27FC236}">
                  <a16:creationId xmlns:a16="http://schemas.microsoft.com/office/drawing/2014/main" id="{AF068733-16F3-E4EE-9B72-FEFC7D0D297D}"/>
                </a:ext>
              </a:extLst>
            </p:cNvPr>
            <p:cNvSpPr txBox="1"/>
            <p:nvPr/>
          </p:nvSpPr>
          <p:spPr>
            <a:xfrm>
              <a:off x="9848780" y="2209912"/>
              <a:ext cx="3107402" cy="1515882"/>
            </a:xfrm>
            <a:prstGeom prst="roundRect">
              <a:avLst>
                <a:gd name="adj" fmla="val 9779"/>
              </a:avLst>
            </a:prstGeom>
          </p:spPr>
          <p:style>
            <a:lnRef idx="1">
              <a:schemeClr val="accent1"/>
            </a:lnRef>
            <a:fillRef idx="2">
              <a:schemeClr val="accent1"/>
            </a:fillRef>
            <a:effectRef idx="1">
              <a:schemeClr val="accent1"/>
            </a:effectRef>
            <a:fontRef idx="minor">
              <a:schemeClr val="dk1"/>
            </a:fontRef>
          </p:style>
          <p:txBody>
            <a:bodyPr wrap="none" tIns="71976" bIns="71976" rtlCol="0" anchor="ctr" anchorCtr="0">
              <a:noAutofit/>
            </a:bodyPr>
            <a:lstStyle/>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6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p53-driven cell death</a:t>
              </a:r>
              <a:r>
                <a:rPr kumimoji="0" lang="en-US" sz="16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1</a:t>
              </a:r>
              <a:endParaRPr kumimoji="0" lang="en-US" sz="16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p53 nuclear export</a:t>
              </a:r>
            </a:p>
            <a:p>
              <a:pPr marL="114258" marR="0" lvl="0" indent="-114258"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p53 nuclear localization </a:t>
              </a:r>
              <a:b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b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and activity</a:t>
              </a:r>
              <a:endParaRPr kumimoji="0" lang="en-US" sz="1200" b="0" i="0" u="none" strike="noStrike" kern="0" cap="none" spc="0" normalizeH="0" baseline="30000" noProof="0" dirty="0">
                <a:ln>
                  <a:noFill/>
                </a:ln>
                <a:solidFill>
                  <a:srgbClr val="1B3A6B"/>
                </a:solidFill>
                <a:effectLst/>
                <a:uLnTx/>
                <a:uFillTx/>
                <a:latin typeface="Calibri"/>
                <a:ea typeface="+mn-ea"/>
                <a:cs typeface="Arial" panose="020B0604020202020204" pitchFamily="34" charset="0"/>
              </a:endParaRPr>
            </a:p>
          </p:txBody>
        </p:sp>
        <p:sp>
          <p:nvSpPr>
            <p:cNvPr id="11" name="TextBox 10">
              <a:extLst>
                <a:ext uri="{FF2B5EF4-FFF2-40B4-BE49-F238E27FC236}">
                  <a16:creationId xmlns:a16="http://schemas.microsoft.com/office/drawing/2014/main" id="{DC708F83-3326-EEE9-B653-D2E0E4F79981}"/>
                </a:ext>
              </a:extLst>
            </p:cNvPr>
            <p:cNvSpPr txBox="1"/>
            <p:nvPr/>
          </p:nvSpPr>
          <p:spPr>
            <a:xfrm>
              <a:off x="9844598" y="4399206"/>
              <a:ext cx="3107400" cy="1483829"/>
            </a:xfrm>
            <a:prstGeom prst="roundRect">
              <a:avLst>
                <a:gd name="adj" fmla="val 9779"/>
              </a:avLst>
            </a:prstGeom>
          </p:spPr>
          <p:style>
            <a:lnRef idx="1">
              <a:schemeClr val="accent1"/>
            </a:lnRef>
            <a:fillRef idx="2">
              <a:schemeClr val="accent1"/>
            </a:fillRef>
            <a:effectRef idx="1">
              <a:schemeClr val="accent1"/>
            </a:effectRef>
            <a:fontRef idx="minor">
              <a:schemeClr val="dk1"/>
            </a:fontRef>
          </p:style>
          <p:txBody>
            <a:bodyPr wrap="square" tIns="71976" bIns="71976" rtlCol="0" anchor="ctr" anchorCtr="0">
              <a:noAutofit/>
            </a:bodyPr>
            <a:lstStyle/>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6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Cell cycle arrest</a:t>
              </a: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p21 and p27</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8,10</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CDC25A</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8,11</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CDK4/6</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8,12</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G0/G1 arrest</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8,10,12</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p:txBody>
        </p:sp>
        <p:sp>
          <p:nvSpPr>
            <p:cNvPr id="12" name="TextBox 11">
              <a:extLst>
                <a:ext uri="{FF2B5EF4-FFF2-40B4-BE49-F238E27FC236}">
                  <a16:creationId xmlns:a16="http://schemas.microsoft.com/office/drawing/2014/main" id="{087ADC16-6E00-C3A8-86B1-F0B960327D58}"/>
                </a:ext>
              </a:extLst>
            </p:cNvPr>
            <p:cNvSpPr txBox="1"/>
            <p:nvPr/>
          </p:nvSpPr>
          <p:spPr>
            <a:xfrm>
              <a:off x="4690601" y="4399206"/>
              <a:ext cx="3176160" cy="1516383"/>
            </a:xfrm>
            <a:prstGeom prst="roundRect">
              <a:avLst>
                <a:gd name="adj" fmla="val 14397"/>
              </a:avLst>
            </a:prstGeom>
          </p:spPr>
          <p:style>
            <a:lnRef idx="1">
              <a:schemeClr val="accent1"/>
            </a:lnRef>
            <a:fillRef idx="2">
              <a:schemeClr val="accent1"/>
            </a:fillRef>
            <a:effectRef idx="1">
              <a:schemeClr val="accent1"/>
            </a:effectRef>
            <a:fontRef idx="minor">
              <a:schemeClr val="dk1"/>
            </a:fontRef>
          </p:style>
          <p:txBody>
            <a:bodyPr wrap="none" lIns="0" tIns="71976" rIns="0" bIns="71976" rtlCol="0" anchor="ctr" anchorCtr="0">
              <a:noAutofit/>
            </a:bodyPr>
            <a:lstStyle/>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6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NF-</a:t>
              </a:r>
              <a:r>
                <a:rPr kumimoji="0" lang="en-US" sz="1600" b="1" i="0" u="none" strike="noStrike" kern="0" cap="none" spc="0" normalizeH="0" baseline="0" noProof="0" dirty="0" err="1">
                  <a:ln>
                    <a:noFill/>
                  </a:ln>
                  <a:solidFill>
                    <a:srgbClr val="1B3A6B"/>
                  </a:solidFill>
                  <a:effectLst/>
                  <a:uLnTx/>
                  <a:uFillTx/>
                  <a:latin typeface="Calibri"/>
                  <a:ea typeface="+mn-ea"/>
                  <a:cs typeface="Arial" panose="020B0604020202020204" pitchFamily="34" charset="0"/>
                </a:rPr>
                <a:t>κB</a:t>
              </a:r>
              <a:r>
                <a:rPr kumimoji="0" lang="en-US" sz="16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pathway inhibition</a:t>
              </a: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IKK phosphorylation</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2</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Cytokine production</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2</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Nuclear </a:t>
              </a:r>
              <a:r>
                <a:rPr kumimoji="0" lang="en-US" sz="1200" b="1" i="0" u="none" strike="noStrike" kern="0" cap="none" spc="0" normalizeH="0" baseline="0" noProof="0" dirty="0" err="1">
                  <a:ln>
                    <a:noFill/>
                  </a:ln>
                  <a:solidFill>
                    <a:srgbClr val="1B3A6B"/>
                  </a:solidFill>
                  <a:effectLst/>
                  <a:uLnTx/>
                  <a:uFillTx/>
                  <a:latin typeface="Calibri"/>
                  <a:ea typeface="+mn-ea"/>
                  <a:cs typeface="Arial" panose="020B0604020202020204" pitchFamily="34" charset="0"/>
                </a:rPr>
                <a:t>IκB</a:t>
              </a: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α</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2,8,9</a:t>
              </a:r>
              <a:endParaRPr kumimoji="0" lang="en-US" sz="1200" b="0"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p:txBody>
        </p:sp>
        <p:grpSp>
          <p:nvGrpSpPr>
            <p:cNvPr id="13" name="Group 12">
              <a:extLst>
                <a:ext uri="{FF2B5EF4-FFF2-40B4-BE49-F238E27FC236}">
                  <a16:creationId xmlns:a16="http://schemas.microsoft.com/office/drawing/2014/main" id="{15FB74D9-C0EC-D0C6-4BFB-5D0FE7248DE9}"/>
                </a:ext>
              </a:extLst>
            </p:cNvPr>
            <p:cNvGrpSpPr/>
            <p:nvPr/>
          </p:nvGrpSpPr>
          <p:grpSpPr>
            <a:xfrm rot="21363312">
              <a:off x="7570537" y="3794172"/>
              <a:ext cx="1196213" cy="634222"/>
              <a:chOff x="1534598" y="3198781"/>
              <a:chExt cx="1705050" cy="848523"/>
            </a:xfrm>
          </p:grpSpPr>
          <p:pic>
            <p:nvPicPr>
              <p:cNvPr id="14" name="Picture 13">
                <a:extLst>
                  <a:ext uri="{FF2B5EF4-FFF2-40B4-BE49-F238E27FC236}">
                    <a16:creationId xmlns:a16="http://schemas.microsoft.com/office/drawing/2014/main" id="{5C011A67-3A78-8244-F918-C1727856F7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530805">
                <a:off x="1534598" y="3285864"/>
                <a:ext cx="1082069" cy="603317"/>
              </a:xfrm>
              <a:prstGeom prst="rect">
                <a:avLst/>
              </a:prstGeom>
            </p:spPr>
          </p:pic>
          <p:pic>
            <p:nvPicPr>
              <p:cNvPr id="15" name="Picture 14" descr="A close-up of a cup  Description automatically generated with low confidence">
                <a:extLst>
                  <a:ext uri="{FF2B5EF4-FFF2-40B4-BE49-F238E27FC236}">
                    <a16:creationId xmlns:a16="http://schemas.microsoft.com/office/drawing/2014/main" id="{970EF855-099A-DDDB-E22D-853FC5C5B5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1128" y="3198781"/>
                <a:ext cx="848520" cy="848523"/>
              </a:xfrm>
              <a:prstGeom prst="rect">
                <a:avLst/>
              </a:prstGeom>
            </p:spPr>
          </p:pic>
        </p:grpSp>
        <p:sp>
          <p:nvSpPr>
            <p:cNvPr id="16" name="TextBox 15">
              <a:extLst>
                <a:ext uri="{FF2B5EF4-FFF2-40B4-BE49-F238E27FC236}">
                  <a16:creationId xmlns:a16="http://schemas.microsoft.com/office/drawing/2014/main" id="{04A61C94-546C-1E09-0898-62A9ECBD190A}"/>
                </a:ext>
              </a:extLst>
            </p:cNvPr>
            <p:cNvSpPr txBox="1"/>
            <p:nvPr/>
          </p:nvSpPr>
          <p:spPr>
            <a:xfrm>
              <a:off x="8918043" y="3919533"/>
              <a:ext cx="914163" cy="267626"/>
            </a:xfrm>
            <a:prstGeom prst="rect">
              <a:avLst/>
            </a:prstGeom>
            <a:noFill/>
          </p:spPr>
          <p:txBody>
            <a:bodyPr wrap="square" lIns="0" tIns="0" rIns="0" bIns="0" rtlCol="0" anchor="t">
              <a:spAutoFit/>
            </a:bodyPr>
            <a:lstStyle/>
            <a:p>
              <a:pPr marL="0" marR="0" lvl="0" indent="0" algn="l" defTabSz="91351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B3A6B"/>
                  </a:solidFill>
                  <a:effectLst/>
                  <a:uLnTx/>
                  <a:uFillTx/>
                  <a:latin typeface="Calibri"/>
                  <a:ea typeface="+mn-ea"/>
                  <a:cs typeface="+mn-cs"/>
                </a:rPr>
                <a:t>Selinexor</a:t>
              </a:r>
              <a:endParaRPr kumimoji="0" lang="en-US" sz="1800" b="0" i="0" u="none" strike="noStrike" kern="1200" cap="none" spc="0" normalizeH="0" baseline="0" noProof="0" dirty="0">
                <a:ln>
                  <a:noFill/>
                </a:ln>
                <a:solidFill>
                  <a:srgbClr val="1B3A6B"/>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11970A67-2B4D-6396-1863-2647DADA682D}"/>
                </a:ext>
              </a:extLst>
            </p:cNvPr>
            <p:cNvCxnSpPr>
              <a:cxnSpLocks/>
            </p:cNvCxnSpPr>
            <p:nvPr/>
          </p:nvCxnSpPr>
          <p:spPr>
            <a:xfrm flipH="1">
              <a:off x="8718008" y="4053336"/>
              <a:ext cx="152711" cy="16801"/>
            </a:xfrm>
            <a:prstGeom prst="line">
              <a:avLst/>
            </a:prstGeom>
            <a:noFill/>
            <a:ln w="3175" cap="rnd">
              <a:solidFill>
                <a:sysClr val="window" lastClr="FFFFFF"/>
              </a:solidFill>
              <a:prstDash val="sysDot"/>
              <a:round/>
              <a:headEnd/>
              <a:tailEnd/>
            </a:ln>
            <a:effectLst/>
          </p:spPr>
        </p:cxnSp>
        <p:sp>
          <p:nvSpPr>
            <p:cNvPr id="18" name="TextBox 17">
              <a:extLst>
                <a:ext uri="{FF2B5EF4-FFF2-40B4-BE49-F238E27FC236}">
                  <a16:creationId xmlns:a16="http://schemas.microsoft.com/office/drawing/2014/main" id="{4DE65BAE-D9C2-C349-C8BC-43C2F3CC71B9}"/>
                </a:ext>
              </a:extLst>
            </p:cNvPr>
            <p:cNvSpPr txBox="1"/>
            <p:nvPr/>
          </p:nvSpPr>
          <p:spPr>
            <a:xfrm>
              <a:off x="4690603" y="2209705"/>
              <a:ext cx="3180340" cy="1515882"/>
            </a:xfrm>
            <a:prstGeom prst="roundRect">
              <a:avLst>
                <a:gd name="adj" fmla="val 9779"/>
              </a:avLst>
            </a:prstGeom>
          </p:spPr>
          <p:style>
            <a:lnRef idx="1">
              <a:schemeClr val="accent1"/>
            </a:lnRef>
            <a:fillRef idx="2">
              <a:schemeClr val="accent1"/>
            </a:fillRef>
            <a:effectRef idx="1">
              <a:schemeClr val="accent1"/>
            </a:effectRef>
            <a:fontRef idx="minor">
              <a:schemeClr val="dk1"/>
            </a:fontRef>
          </p:style>
          <p:txBody>
            <a:bodyPr wrap="none" lIns="0" tIns="71976" rIns="0" bIns="71976" rtlCol="0" anchor="ctr" anchorCtr="0">
              <a:noAutofit/>
            </a:bodyPr>
            <a:lstStyle/>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6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JAK/STAT pathway inhibition</a:t>
              </a:r>
            </a:p>
            <a:p>
              <a:pPr marL="114258" marR="0" lvl="0" indent="-114258"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STAT phosphorylation </a:t>
              </a:r>
              <a:b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b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and protein levels</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5,6</a:t>
              </a:r>
              <a:endPar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a:p>
              <a:pPr marL="0" marR="0" lvl="0" indent="0" algn="l" defTabSz="914061" rtl="0" eaLnBrk="1" fontAlgn="auto" latinLnBrk="0" hangingPunct="1">
                <a:lnSpc>
                  <a:spcPct val="90000"/>
                </a:lnSpc>
                <a:spcBef>
                  <a:spcPts val="0"/>
                </a:spcBef>
                <a:spcAft>
                  <a:spcPts val="400"/>
                </a:spcAft>
                <a:buClrTx/>
                <a:buSzTx/>
                <a:buFontTx/>
                <a:buNone/>
                <a:tabLst/>
                <a:defRPr/>
              </a:pPr>
              <a:r>
                <a:rPr kumimoji="0" lang="en-US" sz="1200" b="1" i="0" u="none" strike="noStrike" kern="0" cap="none" spc="0" normalizeH="0" baseline="0" noProof="0" dirty="0">
                  <a:ln>
                    <a:noFill/>
                  </a:ln>
                  <a:solidFill>
                    <a:srgbClr val="1B3A6B"/>
                  </a:solidFill>
                  <a:effectLst/>
                  <a:uLnTx/>
                  <a:uFillTx/>
                  <a:latin typeface="Calibri"/>
                  <a:ea typeface="+mn-ea"/>
                  <a:cs typeface="Arial" panose="020B0604020202020204" pitchFamily="34" charset="0"/>
                </a:rPr>
                <a:t>↓ AKT and mTOR</a:t>
              </a:r>
              <a:r>
                <a:rPr kumimoji="0" lang="en-US" sz="1200" b="1" i="0" u="none" strike="noStrike" kern="0" cap="none" spc="0" normalizeH="0" baseline="30000" noProof="0" dirty="0">
                  <a:ln>
                    <a:noFill/>
                  </a:ln>
                  <a:solidFill>
                    <a:srgbClr val="1B3A6B"/>
                  </a:solidFill>
                  <a:effectLst/>
                  <a:uLnTx/>
                  <a:uFillTx/>
                  <a:latin typeface="Calibri"/>
                  <a:ea typeface="+mn-ea"/>
                  <a:cs typeface="Arial" panose="020B0604020202020204" pitchFamily="34" charset="0"/>
                </a:rPr>
                <a:t>5,7,8</a:t>
              </a:r>
              <a:endParaRPr kumimoji="0" lang="en-US" sz="1200" b="0" i="0" u="none" strike="noStrike" kern="0" cap="none" spc="0" normalizeH="0" baseline="0" noProof="0" dirty="0">
                <a:ln>
                  <a:noFill/>
                </a:ln>
                <a:solidFill>
                  <a:srgbClr val="1B3A6B"/>
                </a:solidFill>
                <a:effectLst/>
                <a:uLnTx/>
                <a:uFillTx/>
                <a:latin typeface="Calibri"/>
                <a:ea typeface="+mn-ea"/>
                <a:cs typeface="Arial" panose="020B0604020202020204" pitchFamily="34" charset="0"/>
              </a:endParaRPr>
            </a:p>
          </p:txBody>
        </p:sp>
        <p:sp>
          <p:nvSpPr>
            <p:cNvPr id="19" name="TextBox 18">
              <a:extLst>
                <a:ext uri="{FF2B5EF4-FFF2-40B4-BE49-F238E27FC236}">
                  <a16:creationId xmlns:a16="http://schemas.microsoft.com/office/drawing/2014/main" id="{F6E6251A-CACB-6B9A-E925-58161682C5AB}"/>
                </a:ext>
              </a:extLst>
            </p:cNvPr>
            <p:cNvSpPr txBox="1"/>
            <p:nvPr/>
          </p:nvSpPr>
          <p:spPr bwMode="gray">
            <a:xfrm>
              <a:off x="7966394" y="2563064"/>
              <a:ext cx="914162" cy="334365"/>
            </a:xfrm>
            <a:prstGeom prst="rect">
              <a:avLst/>
            </a:prstGeom>
          </p:spPr>
          <p:txBody>
            <a:bodyPr wrap="none" rtlCol="0">
              <a:noAutofit/>
            </a:bodyPr>
            <a:lstStyle/>
            <a:p>
              <a:pPr marL="0" marR="0" lvl="0" indent="0" algn="l" defTabSz="914061" rtl="0" eaLnBrk="1" fontAlgn="auto" latinLnBrk="0" hangingPunct="1">
                <a:lnSpc>
                  <a:spcPct val="90000"/>
                </a:lnSpc>
                <a:spcBef>
                  <a:spcPts val="1000"/>
                </a:spcBef>
                <a:spcAft>
                  <a:spcPts val="0"/>
                </a:spcAft>
                <a:buClr>
                  <a:srgbClr val="94C83D"/>
                </a:buClr>
                <a:buSzPct val="100000"/>
                <a:buFontTx/>
                <a:buNone/>
                <a:tabLst/>
                <a:defRPr/>
              </a:pPr>
              <a:r>
                <a:rPr kumimoji="0" lang="en-US" sz="1000" b="0" i="0" u="none" strike="noStrike" kern="1200" cap="none" spc="0" normalizeH="0" baseline="0" noProof="0" dirty="0">
                  <a:ln>
                    <a:noFill/>
                  </a:ln>
                  <a:solidFill>
                    <a:srgbClr val="1B3A6B"/>
                  </a:solidFill>
                  <a:effectLst/>
                  <a:uLnTx/>
                  <a:uFillTx/>
                  <a:latin typeface="Calibri"/>
                  <a:ea typeface="+mn-ea"/>
                  <a:cs typeface="+mn-cs"/>
                </a:rPr>
                <a:t>Cytoplasm</a:t>
              </a:r>
            </a:p>
          </p:txBody>
        </p:sp>
        <p:sp>
          <p:nvSpPr>
            <p:cNvPr id="20" name="TextBox 19">
              <a:extLst>
                <a:ext uri="{FF2B5EF4-FFF2-40B4-BE49-F238E27FC236}">
                  <a16:creationId xmlns:a16="http://schemas.microsoft.com/office/drawing/2014/main" id="{FAF654AA-FEC3-E905-C662-4751318C7FEA}"/>
                </a:ext>
              </a:extLst>
            </p:cNvPr>
            <p:cNvSpPr txBox="1"/>
            <p:nvPr/>
          </p:nvSpPr>
          <p:spPr bwMode="gray">
            <a:xfrm>
              <a:off x="8691512" y="4517987"/>
              <a:ext cx="914162" cy="334365"/>
            </a:xfrm>
            <a:prstGeom prst="rect">
              <a:avLst/>
            </a:prstGeom>
          </p:spPr>
          <p:txBody>
            <a:bodyPr wrap="none" rtlCol="0">
              <a:noAutofit/>
            </a:bodyPr>
            <a:lstStyle/>
            <a:p>
              <a:pPr marL="0" marR="0" lvl="0" indent="0" algn="l" defTabSz="914061" rtl="0" eaLnBrk="1" fontAlgn="auto" latinLnBrk="0" hangingPunct="1">
                <a:lnSpc>
                  <a:spcPct val="90000"/>
                </a:lnSpc>
                <a:spcBef>
                  <a:spcPts val="1000"/>
                </a:spcBef>
                <a:spcAft>
                  <a:spcPts val="0"/>
                </a:spcAft>
                <a:buClr>
                  <a:srgbClr val="94C83D"/>
                </a:buClr>
                <a:buSzPct val="100000"/>
                <a:buFontTx/>
                <a:buNone/>
                <a:tabLst/>
                <a:defRPr/>
              </a:pPr>
              <a:r>
                <a:rPr kumimoji="0" lang="en-US" sz="1000" b="0" i="0" u="none" strike="noStrike" kern="1200" cap="none" spc="0" normalizeH="0" baseline="0" noProof="0" dirty="0">
                  <a:ln>
                    <a:noFill/>
                  </a:ln>
                  <a:solidFill>
                    <a:srgbClr val="1B3A6B"/>
                  </a:solidFill>
                  <a:effectLst/>
                  <a:uLnTx/>
                  <a:uFillTx/>
                  <a:latin typeface="Calibri"/>
                  <a:ea typeface="+mn-ea"/>
                  <a:cs typeface="+mn-cs"/>
                </a:rPr>
                <a:t>Nucleus</a:t>
              </a:r>
            </a:p>
          </p:txBody>
        </p:sp>
        <p:sp>
          <p:nvSpPr>
            <p:cNvPr id="23" name="TextBox 22">
              <a:extLst>
                <a:ext uri="{FF2B5EF4-FFF2-40B4-BE49-F238E27FC236}">
                  <a16:creationId xmlns:a16="http://schemas.microsoft.com/office/drawing/2014/main" id="{2074C81F-B260-E67A-093A-CE53D3530E9A}"/>
                </a:ext>
              </a:extLst>
            </p:cNvPr>
            <p:cNvSpPr txBox="1"/>
            <p:nvPr/>
          </p:nvSpPr>
          <p:spPr>
            <a:xfrm>
              <a:off x="8313222" y="3623874"/>
              <a:ext cx="815911" cy="210277"/>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51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B3A6B"/>
                  </a:solidFill>
                  <a:effectLst/>
                  <a:uLnTx/>
                  <a:uFillTx/>
                  <a:latin typeface="Calibri"/>
                  <a:ea typeface="+mn-ea"/>
                  <a:cs typeface="+mn-cs"/>
                </a:rPr>
                <a:t>XPO1</a:t>
              </a:r>
              <a:endParaRPr kumimoji="0" lang="en-US" sz="1400" b="1" i="0" u="none" strike="noStrike" kern="1200" cap="none" spc="0" normalizeH="0" baseline="0" noProof="0" dirty="0">
                <a:ln>
                  <a:noFill/>
                </a:ln>
                <a:solidFill>
                  <a:srgbClr val="1B3A6B"/>
                </a:solidFill>
                <a:effectLst/>
                <a:uLnTx/>
                <a:uFillTx/>
                <a:latin typeface="Calibri"/>
                <a:ea typeface="+mn-ea"/>
                <a:cs typeface="+mn-cs"/>
              </a:endParaRPr>
            </a:p>
          </p:txBody>
        </p:sp>
      </p:grpSp>
      <p:sp>
        <p:nvSpPr>
          <p:cNvPr id="26" name="TextBox 25">
            <a:extLst>
              <a:ext uri="{FF2B5EF4-FFF2-40B4-BE49-F238E27FC236}">
                <a16:creationId xmlns:a16="http://schemas.microsoft.com/office/drawing/2014/main" id="{2F80052D-5ACC-8FB8-DE39-9BA1D9194AB4}"/>
              </a:ext>
            </a:extLst>
          </p:cNvPr>
          <p:cNvSpPr txBox="1"/>
          <p:nvPr/>
        </p:nvSpPr>
        <p:spPr>
          <a:xfrm>
            <a:off x="277923" y="6323888"/>
            <a:ext cx="11202800" cy="338529"/>
          </a:xfrm>
          <a:prstGeom prst="rect">
            <a:avLst/>
          </a:prstGeom>
          <a:noFill/>
        </p:spPr>
        <p:txBody>
          <a:bodyPr wrap="square" anchor="b"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srgbClr val="000000"/>
                </a:solidFill>
                <a:effectLst/>
                <a:uLnTx/>
                <a:uFillTx/>
                <a:latin typeface="Calibri"/>
                <a:ea typeface="+mn-ea"/>
                <a:cs typeface="+mn-cs"/>
              </a:rPr>
              <a:t>IκB</a:t>
            </a:r>
            <a:r>
              <a:rPr kumimoji="0" lang="en-US" sz="800" b="0" i="0" u="none" strike="noStrike" kern="0" cap="none" spc="0" normalizeH="0" baseline="0" noProof="0" dirty="0">
                <a:ln>
                  <a:noFill/>
                </a:ln>
                <a:solidFill>
                  <a:srgbClr val="000000"/>
                </a:solidFill>
                <a:effectLst/>
                <a:uLnTx/>
                <a:uFillTx/>
                <a:latin typeface="Calibri"/>
                <a:ea typeface="+mn-ea"/>
                <a:cs typeface="+mn-cs"/>
              </a:rPr>
              <a:t>α, inhibitor of nuclear factor kappa-B kinase subunit alpha; IKK, </a:t>
            </a:r>
            <a:r>
              <a:rPr kumimoji="0" lang="en-US" sz="800" b="0" i="0" u="none" strike="noStrike" kern="0" cap="none" spc="0" normalizeH="0" baseline="0" noProof="0" dirty="0" err="1">
                <a:ln>
                  <a:noFill/>
                </a:ln>
                <a:solidFill>
                  <a:srgbClr val="000000"/>
                </a:solidFill>
                <a:effectLst/>
                <a:uLnTx/>
                <a:uFillTx/>
                <a:latin typeface="Calibri"/>
                <a:ea typeface="+mn-ea"/>
                <a:cs typeface="+mn-cs"/>
              </a:rPr>
              <a:t>IκB</a:t>
            </a:r>
            <a:r>
              <a:rPr kumimoji="0" lang="en-US" sz="800" b="0" i="0" u="none" strike="noStrike" kern="0" cap="none" spc="0" normalizeH="0" baseline="0" noProof="0" dirty="0">
                <a:ln>
                  <a:noFill/>
                </a:ln>
                <a:solidFill>
                  <a:srgbClr val="000000"/>
                </a:solidFill>
                <a:effectLst/>
                <a:uLnTx/>
                <a:uFillTx/>
                <a:latin typeface="Calibri"/>
                <a:ea typeface="+mn-ea"/>
                <a:cs typeface="+mn-cs"/>
              </a:rPr>
              <a:t> kinase complex; JAK 2, </a:t>
            </a:r>
            <a:r>
              <a:rPr kumimoji="0" lang="en-US" sz="800" b="0" i="0" u="none" strike="noStrike" kern="0" cap="none" spc="0" normalizeH="0" baseline="0" noProof="0" dirty="0" err="1">
                <a:ln>
                  <a:noFill/>
                </a:ln>
                <a:solidFill>
                  <a:srgbClr val="000000"/>
                </a:solidFill>
                <a:effectLst/>
                <a:uLnTx/>
                <a:uFillTx/>
                <a:latin typeface="Calibri"/>
                <a:ea typeface="+mn-ea"/>
                <a:cs typeface="+mn-cs"/>
              </a:rPr>
              <a:t>janus</a:t>
            </a:r>
            <a:r>
              <a:rPr kumimoji="0" lang="en-US" sz="800" b="0" i="0" u="none" strike="noStrike" kern="0" cap="none" spc="0" normalizeH="0" baseline="0" noProof="0" dirty="0">
                <a:ln>
                  <a:noFill/>
                </a:ln>
                <a:solidFill>
                  <a:srgbClr val="000000"/>
                </a:solidFill>
                <a:effectLst/>
                <a:uLnTx/>
                <a:uFillTx/>
                <a:latin typeface="Calibri"/>
                <a:ea typeface="+mn-ea"/>
                <a:cs typeface="+mn-cs"/>
              </a:rPr>
              <a:t> kinase 2; JAK/STAT, </a:t>
            </a:r>
            <a:r>
              <a:rPr kumimoji="0" lang="en-US" sz="800" b="0" i="0" u="none" strike="noStrike" kern="0" cap="none" spc="0" normalizeH="0" baseline="0" noProof="0" dirty="0" err="1">
                <a:ln>
                  <a:noFill/>
                </a:ln>
                <a:solidFill>
                  <a:srgbClr val="000000"/>
                </a:solidFill>
                <a:effectLst/>
                <a:uLnTx/>
                <a:uFillTx/>
                <a:latin typeface="Calibri"/>
                <a:ea typeface="+mn-ea"/>
                <a:cs typeface="+mn-cs"/>
              </a:rPr>
              <a:t>janus</a:t>
            </a:r>
            <a:r>
              <a:rPr kumimoji="0" lang="en-US" sz="800" b="0" i="0" u="none" strike="noStrike" kern="0" cap="none" spc="0" normalizeH="0" baseline="0" noProof="0" dirty="0">
                <a:ln>
                  <a:noFill/>
                </a:ln>
                <a:solidFill>
                  <a:srgbClr val="000000"/>
                </a:solidFill>
                <a:effectLst/>
                <a:uLnTx/>
                <a:uFillTx/>
                <a:latin typeface="Calibri"/>
                <a:ea typeface="+mn-ea"/>
                <a:cs typeface="+mn-cs"/>
              </a:rPr>
              <a:t> kinase/signal transducer and activator of transcription; </a:t>
            </a:r>
            <a:br>
              <a:rPr kumimoji="0" lang="en-US" sz="800" b="0" i="0" u="none" strike="noStrike" kern="0" cap="none" spc="0" normalizeH="0" baseline="0" noProof="0" dirty="0">
                <a:ln>
                  <a:noFill/>
                </a:ln>
                <a:solidFill>
                  <a:srgbClr val="000000"/>
                </a:solidFill>
                <a:effectLst/>
                <a:uLnTx/>
                <a:uFillTx/>
                <a:latin typeface="Calibri"/>
                <a:ea typeface="+mn-ea"/>
                <a:cs typeface="+mn-cs"/>
              </a:rPr>
            </a:br>
            <a:r>
              <a:rPr kumimoji="0" lang="en-US" sz="800" b="0" i="0" u="none" strike="noStrike" kern="0" cap="none" spc="0" normalizeH="0" baseline="0" noProof="0" dirty="0">
                <a:ln>
                  <a:noFill/>
                </a:ln>
                <a:solidFill>
                  <a:srgbClr val="000000"/>
                </a:solidFill>
                <a:effectLst/>
                <a:uLnTx/>
                <a:uFillTx/>
                <a:latin typeface="Calibri"/>
                <a:ea typeface="+mn-ea"/>
                <a:cs typeface="+mn-cs"/>
              </a:rPr>
              <a:t>MF, myelofibrosis; mTOR, mammalian target of rapamycin; NF-</a:t>
            </a:r>
            <a:r>
              <a:rPr kumimoji="0" lang="en-US" sz="800" b="0" i="0" u="none" strike="noStrike" kern="0" cap="none" spc="0" normalizeH="0" baseline="0" noProof="0" dirty="0" err="1">
                <a:ln>
                  <a:noFill/>
                </a:ln>
                <a:solidFill>
                  <a:srgbClr val="000000"/>
                </a:solidFill>
                <a:effectLst/>
                <a:uLnTx/>
                <a:uFillTx/>
                <a:latin typeface="Calibri"/>
                <a:ea typeface="+mn-ea"/>
                <a:cs typeface="+mn-cs"/>
              </a:rPr>
              <a:t>κB</a:t>
            </a:r>
            <a:r>
              <a:rPr kumimoji="0" lang="en-US" sz="800" b="0" i="0" u="none" strike="noStrike" kern="0" cap="none" spc="0" normalizeH="0" baseline="0" noProof="0" dirty="0">
                <a:ln>
                  <a:noFill/>
                </a:ln>
                <a:solidFill>
                  <a:srgbClr val="000000"/>
                </a:solidFill>
                <a:effectLst/>
                <a:uLnTx/>
                <a:uFillTx/>
                <a:latin typeface="Calibri"/>
                <a:ea typeface="+mn-ea"/>
                <a:cs typeface="+mn-cs"/>
              </a:rPr>
              <a:t>, nuclear factor </a:t>
            </a:r>
            <a:r>
              <a:rPr kumimoji="0" lang="en-US" sz="800" b="0" i="0" u="none" strike="noStrike" kern="0" cap="none" spc="0" normalizeH="0" baseline="0" noProof="0" dirty="0" err="1">
                <a:ln>
                  <a:noFill/>
                </a:ln>
                <a:solidFill>
                  <a:srgbClr val="000000"/>
                </a:solidFill>
                <a:effectLst/>
                <a:uLnTx/>
                <a:uFillTx/>
                <a:latin typeface="Calibri"/>
                <a:ea typeface="+mn-ea"/>
                <a:cs typeface="+mn-cs"/>
              </a:rPr>
              <a:t>κB</a:t>
            </a:r>
            <a:r>
              <a:rPr kumimoji="0" lang="en-US" sz="800" b="0" i="0" u="none" strike="noStrike" kern="0" cap="none" spc="0" normalizeH="0" baseline="0" noProof="0" dirty="0">
                <a:ln>
                  <a:noFill/>
                </a:ln>
                <a:solidFill>
                  <a:srgbClr val="000000"/>
                </a:solidFill>
                <a:effectLst/>
                <a:uLnTx/>
                <a:uFillTx/>
                <a:latin typeface="Calibri"/>
                <a:ea typeface="+mn-ea"/>
                <a:cs typeface="+mn-cs"/>
              </a:rPr>
              <a:t>; STAT, signal transducer and activator of transcription; XPO1, exportin 1. 1. Yan D, et al. Clin Cancer Res 2019;25:2323–35; 2. Kashyap T, et al. </a:t>
            </a:r>
            <a:r>
              <a:rPr kumimoji="0" lang="en-US" sz="800" b="0" i="0" u="none" strike="noStrike" kern="0" cap="none" spc="0" normalizeH="0" baseline="0" noProof="0" dirty="0" err="1">
                <a:ln>
                  <a:noFill/>
                </a:ln>
                <a:solidFill>
                  <a:srgbClr val="000000"/>
                </a:solidFill>
                <a:effectLst/>
                <a:uLnTx/>
                <a:uFillTx/>
                <a:latin typeface="Calibri"/>
                <a:ea typeface="+mn-ea"/>
                <a:cs typeface="+mn-cs"/>
              </a:rPr>
              <a:t>Oncotarget</a:t>
            </a:r>
            <a:r>
              <a:rPr kumimoji="0" lang="en-US" sz="800" b="0" i="0" u="none" strike="noStrike" kern="0" cap="none" spc="0" normalizeH="0" baseline="0" noProof="0" dirty="0">
                <a:ln>
                  <a:noFill/>
                </a:ln>
                <a:solidFill>
                  <a:srgbClr val="000000"/>
                </a:solidFill>
                <a:effectLst/>
                <a:uLnTx/>
                <a:uFillTx/>
                <a:latin typeface="Calibri"/>
                <a:ea typeface="+mn-ea"/>
                <a:cs typeface="+mn-cs"/>
              </a:rPr>
              <a:t> 2016;7:78883–895; 3. Lu M, et al. Abstract #1792; poster at ASH 2023; San Diego, CA. 4. Maloof M, et al. Poster presented at: 15th International Congress for Myeloproliferative Neoplasms (MPN); November 2–3, 2023; Brooklyn, NY; </a:t>
            </a:r>
            <a:br>
              <a:rPr kumimoji="0" lang="en-US" sz="800" b="0" i="0" u="none" strike="noStrike" kern="0" cap="none" spc="0" normalizeH="0" baseline="0" noProof="0" dirty="0">
                <a:ln>
                  <a:noFill/>
                </a:ln>
                <a:solidFill>
                  <a:srgbClr val="000000"/>
                </a:solidFill>
                <a:effectLst/>
                <a:uLnTx/>
                <a:uFillTx/>
                <a:latin typeface="Calibri"/>
                <a:ea typeface="+mn-ea"/>
                <a:cs typeface="+mn-cs"/>
              </a:rPr>
            </a:br>
            <a:r>
              <a:rPr kumimoji="0" lang="en-US" sz="800" b="0" i="0" u="none" strike="noStrike" kern="0" cap="none" spc="0" normalizeH="0" baseline="0" noProof="0" dirty="0">
                <a:ln>
                  <a:noFill/>
                </a:ln>
                <a:solidFill>
                  <a:srgbClr val="000000"/>
                </a:solidFill>
                <a:effectLst/>
                <a:uLnTx/>
                <a:uFillTx/>
                <a:latin typeface="Calibri"/>
                <a:ea typeface="+mn-ea"/>
                <a:cs typeface="+mn-cs"/>
              </a:rPr>
              <a:t>5. Walker CJ, et al. Blood 2013;122:3034–44; 6. Cheng Y, et al. Mol Cancer Ther 2014;13:675–86; 7. Argueta C, et al. </a:t>
            </a:r>
            <a:r>
              <a:rPr kumimoji="0" lang="en-US" sz="800" b="0" i="0" u="none" strike="noStrike" kern="0" cap="none" spc="0" normalizeH="0" baseline="0" noProof="0" dirty="0" err="1">
                <a:ln>
                  <a:noFill/>
                </a:ln>
                <a:solidFill>
                  <a:srgbClr val="000000"/>
                </a:solidFill>
                <a:effectLst/>
                <a:uLnTx/>
                <a:uFillTx/>
                <a:latin typeface="Calibri"/>
                <a:ea typeface="+mn-ea"/>
                <a:cs typeface="+mn-cs"/>
              </a:rPr>
              <a:t>Oncotarget</a:t>
            </a:r>
            <a:r>
              <a:rPr kumimoji="0" lang="en-US" sz="800" b="0" i="0" u="none" strike="noStrike" kern="0" cap="none" spc="0" normalizeH="0" baseline="0" noProof="0" dirty="0">
                <a:ln>
                  <a:noFill/>
                </a:ln>
                <a:solidFill>
                  <a:srgbClr val="000000"/>
                </a:solidFill>
                <a:effectLst/>
                <a:uLnTx/>
                <a:uFillTx/>
                <a:latin typeface="Calibri"/>
                <a:ea typeface="+mn-ea"/>
                <a:cs typeface="+mn-cs"/>
              </a:rPr>
              <a:t>. 2018;9;25529–44; 8. Gandhi UH, et al. Clin Lymphoma Myeloma Leuk 2018;18:335–45; </a:t>
            </a:r>
            <a:br>
              <a:rPr kumimoji="0" lang="en-US" sz="800" b="0" i="0" u="none" strike="noStrike" kern="0" cap="none" spc="0" normalizeH="0" baseline="0" noProof="0" dirty="0">
                <a:ln>
                  <a:noFill/>
                </a:ln>
                <a:solidFill>
                  <a:srgbClr val="000000"/>
                </a:solidFill>
                <a:effectLst/>
                <a:uLnTx/>
                <a:uFillTx/>
                <a:latin typeface="Calibri"/>
                <a:ea typeface="+mn-ea"/>
                <a:cs typeface="+mn-cs"/>
              </a:rPr>
            </a:br>
            <a:r>
              <a:rPr kumimoji="0" lang="en-US" sz="800" b="0" i="0" u="none" strike="noStrike" kern="0" cap="none" spc="0" normalizeH="0" baseline="0" noProof="0" dirty="0">
                <a:ln>
                  <a:noFill/>
                </a:ln>
                <a:solidFill>
                  <a:srgbClr val="000000"/>
                </a:solidFill>
                <a:effectLst/>
                <a:uLnTx/>
                <a:uFillTx/>
                <a:latin typeface="Calibri"/>
                <a:ea typeface="+mn-ea"/>
                <a:cs typeface="+mn-cs"/>
              </a:rPr>
              <a:t>9. Turner JG, et al. </a:t>
            </a:r>
            <a:r>
              <a:rPr kumimoji="0" lang="en-US" sz="800" b="0" i="0" u="none" strike="noStrike" kern="0" cap="none" spc="0" normalizeH="0" baseline="0" noProof="0" dirty="0" err="1">
                <a:ln>
                  <a:noFill/>
                </a:ln>
                <a:solidFill>
                  <a:srgbClr val="000000"/>
                </a:solidFill>
                <a:effectLst/>
                <a:uLnTx/>
                <a:uFillTx/>
                <a:latin typeface="Calibri"/>
                <a:ea typeface="+mn-ea"/>
                <a:cs typeface="+mn-cs"/>
              </a:rPr>
              <a:t>Oncotarget</a:t>
            </a:r>
            <a:r>
              <a:rPr kumimoji="0" lang="en-US" sz="800" b="0" i="0" u="none" strike="noStrike" kern="0" cap="none" spc="0" normalizeH="0" baseline="0" noProof="0" dirty="0">
                <a:ln>
                  <a:noFill/>
                </a:ln>
                <a:solidFill>
                  <a:srgbClr val="000000"/>
                </a:solidFill>
                <a:effectLst/>
                <a:uLnTx/>
                <a:uFillTx/>
                <a:latin typeface="Calibri"/>
                <a:ea typeface="+mn-ea"/>
                <a:cs typeface="+mn-cs"/>
              </a:rPr>
              <a:t> 2016;7:78896–909; 10. Gravina GL, et al. BMC Cancer 2015;15:941; 11. Garg M, et al. </a:t>
            </a:r>
            <a:r>
              <a:rPr kumimoji="0" lang="en-US" sz="800" b="0" i="0" u="none" strike="noStrike" kern="0" cap="none" spc="0" normalizeH="0" baseline="0" noProof="0" dirty="0" err="1">
                <a:ln>
                  <a:noFill/>
                </a:ln>
                <a:solidFill>
                  <a:srgbClr val="000000"/>
                </a:solidFill>
                <a:effectLst/>
                <a:uLnTx/>
                <a:uFillTx/>
                <a:latin typeface="Calibri"/>
                <a:ea typeface="+mn-ea"/>
                <a:cs typeface="+mn-cs"/>
              </a:rPr>
              <a:t>Oncotarget</a:t>
            </a:r>
            <a:r>
              <a:rPr kumimoji="0" lang="en-US" sz="800" b="0" i="0" u="none" strike="noStrike" kern="0" cap="none" spc="0" normalizeH="0" baseline="0" noProof="0" dirty="0">
                <a:ln>
                  <a:noFill/>
                </a:ln>
                <a:solidFill>
                  <a:srgbClr val="000000"/>
                </a:solidFill>
                <a:effectLst/>
                <a:uLnTx/>
                <a:uFillTx/>
                <a:latin typeface="Calibri"/>
                <a:ea typeface="+mn-ea"/>
                <a:cs typeface="+mn-cs"/>
              </a:rPr>
              <a:t> 2017;8:7521–32; 12. Tan M, et al. Am J </a:t>
            </a:r>
            <a:r>
              <a:rPr kumimoji="0" lang="en-US" sz="800" b="0" i="0" u="none" strike="noStrike" kern="0" cap="none" spc="0" normalizeH="0" baseline="0" noProof="0" dirty="0" err="1">
                <a:ln>
                  <a:noFill/>
                </a:ln>
                <a:solidFill>
                  <a:srgbClr val="000000"/>
                </a:solidFill>
                <a:effectLst/>
                <a:uLnTx/>
                <a:uFillTx/>
                <a:latin typeface="Calibri"/>
                <a:ea typeface="+mn-ea"/>
                <a:cs typeface="+mn-cs"/>
              </a:rPr>
              <a:t>Physiol</a:t>
            </a:r>
            <a:r>
              <a:rPr kumimoji="0" lang="en-US" sz="800" b="0" i="0" u="none" strike="noStrike" kern="0" cap="none" spc="0" normalizeH="0" baseline="0" noProof="0" dirty="0">
                <a:ln>
                  <a:noFill/>
                </a:ln>
                <a:solidFill>
                  <a:srgbClr val="000000"/>
                </a:solidFill>
                <a:effectLst/>
                <a:uLnTx/>
                <a:uFillTx/>
                <a:latin typeface="Calibri"/>
                <a:ea typeface="+mn-ea"/>
                <a:cs typeface="+mn-cs"/>
              </a:rPr>
              <a:t> Renal </a:t>
            </a:r>
            <a:r>
              <a:rPr kumimoji="0" lang="en-US" sz="800" b="0" i="0" u="none" strike="noStrike" kern="0" cap="none" spc="0" normalizeH="0" baseline="0" noProof="0" dirty="0" err="1">
                <a:ln>
                  <a:noFill/>
                </a:ln>
                <a:solidFill>
                  <a:srgbClr val="000000"/>
                </a:solidFill>
                <a:effectLst/>
                <a:uLnTx/>
                <a:uFillTx/>
                <a:latin typeface="Calibri"/>
                <a:ea typeface="+mn-ea"/>
                <a:cs typeface="+mn-cs"/>
              </a:rPr>
              <a:t>Physiol</a:t>
            </a:r>
            <a:r>
              <a:rPr kumimoji="0" lang="en-US" sz="800" b="0" i="0" u="none" strike="noStrike" kern="0" cap="none" spc="0" normalizeH="0" baseline="0" noProof="0" dirty="0">
                <a:ln>
                  <a:noFill/>
                </a:ln>
                <a:solidFill>
                  <a:srgbClr val="000000"/>
                </a:solidFill>
                <a:effectLst/>
                <a:uLnTx/>
                <a:uFillTx/>
                <a:latin typeface="Calibri"/>
                <a:ea typeface="+mn-ea"/>
                <a:cs typeface="+mn-cs"/>
              </a:rPr>
              <a:t> 2014;307:F1179–86. </a:t>
            </a:r>
          </a:p>
        </p:txBody>
      </p:sp>
    </p:spTree>
    <p:extLst>
      <p:ext uri="{BB962C8B-B14F-4D97-AF65-F5344CB8AC3E}">
        <p14:creationId xmlns:p14="http://schemas.microsoft.com/office/powerpoint/2010/main" val="256647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F4D8-F7BF-C4AF-35EB-05695E69FB39}"/>
            </a:ext>
          </a:extLst>
        </p:cNvPr>
        <p:cNvGrpSpPr/>
        <p:nvPr/>
      </p:nvGrpSpPr>
      <p:grpSpPr>
        <a:xfrm>
          <a:off x="0" y="0"/>
          <a:ext cx="0" cy="0"/>
          <a:chOff x="0" y="0"/>
          <a:chExt cx="0" cy="0"/>
        </a:xfrm>
      </p:grpSpPr>
      <p:pic>
        <p:nvPicPr>
          <p:cNvPr id="8" name="Picture 7" descr="A blue and white text&#10;&#10;Description automatically generated">
            <a:extLst>
              <a:ext uri="{FF2B5EF4-FFF2-40B4-BE49-F238E27FC236}">
                <a16:creationId xmlns:a16="http://schemas.microsoft.com/office/drawing/2014/main" id="{3E86EE57-5B36-4AC2-B612-1A7ECDB2A32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35360" y="404664"/>
            <a:ext cx="7315200" cy="4025900"/>
          </a:xfrm>
          <a:prstGeom prst="rect">
            <a:avLst/>
          </a:prstGeom>
        </p:spPr>
      </p:pic>
      <p:sp>
        <p:nvSpPr>
          <p:cNvPr id="9" name="TextBox 8">
            <a:extLst>
              <a:ext uri="{FF2B5EF4-FFF2-40B4-BE49-F238E27FC236}">
                <a16:creationId xmlns:a16="http://schemas.microsoft.com/office/drawing/2014/main" id="{D4B5144F-B6D4-B9B5-036F-7BCEAF1893FF}"/>
              </a:ext>
            </a:extLst>
          </p:cNvPr>
          <p:cNvSpPr txBox="1"/>
          <p:nvPr/>
        </p:nvSpPr>
        <p:spPr>
          <a:xfrm>
            <a:off x="623392" y="436602"/>
            <a:ext cx="3985643" cy="400110"/>
          </a:xfrm>
          <a:prstGeom prst="rect">
            <a:avLst/>
          </a:prstGeom>
          <a:noFill/>
        </p:spPr>
        <p:txBody>
          <a:bodyPr wrap="none" rtlCol="0">
            <a:spAutoFit/>
          </a:bodyPr>
          <a:lstStyle/>
          <a:p>
            <a:r>
              <a:rPr lang="en-US" sz="2000" dirty="0">
                <a:solidFill>
                  <a:schemeClr val="bg1"/>
                </a:solidFill>
              </a:rPr>
              <a:t>ASCO 2026;Abstract LBA6500</a:t>
            </a:r>
          </a:p>
        </p:txBody>
      </p:sp>
      <p:pic>
        <p:nvPicPr>
          <p:cNvPr id="11" name="Picture 10" descr="A screenshot of a phone&#10;&#10;Description automatically generated">
            <a:extLst>
              <a:ext uri="{FF2B5EF4-FFF2-40B4-BE49-F238E27FC236}">
                <a16:creationId xmlns:a16="http://schemas.microsoft.com/office/drawing/2014/main" id="{62C98876-A6EF-A4A8-130F-95C4165B00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0169" r="8476"/>
          <a:stretch>
            <a:fillRect/>
          </a:stretch>
        </p:blipFill>
        <p:spPr>
          <a:xfrm>
            <a:off x="6960096" y="1415742"/>
            <a:ext cx="3816424" cy="5311566"/>
          </a:xfrm>
          <a:prstGeom prst="rect">
            <a:avLst/>
          </a:prstGeom>
        </p:spPr>
      </p:pic>
    </p:spTree>
    <p:custDataLst>
      <p:tags r:id="rId1"/>
    </p:custDataLst>
    <p:extLst>
      <p:ext uri="{BB962C8B-B14F-4D97-AF65-F5344CB8AC3E}">
        <p14:creationId xmlns:p14="http://schemas.microsoft.com/office/powerpoint/2010/main" val="263678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CF8C-6989-CB54-3B87-57E2438CB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61F62-B8A1-F938-A5BB-7DFE113FFB44}"/>
              </a:ext>
            </a:extLst>
          </p:cNvPr>
          <p:cNvSpPr>
            <a:spLocks noGrp="1"/>
          </p:cNvSpPr>
          <p:nvPr>
            <p:ph type="title"/>
          </p:nvPr>
        </p:nvSpPr>
        <p:spPr>
          <a:xfrm>
            <a:off x="604838" y="203871"/>
            <a:ext cx="11168063" cy="941796"/>
          </a:xfrm>
        </p:spPr>
        <p:txBody>
          <a:bodyPr/>
          <a:lstStyle/>
          <a:p>
            <a:r>
              <a:rPr lang="en-US" noProof="0" dirty="0"/>
              <a:t>Phase 3 SENTRY study evaluates selinexor + RUX </a:t>
            </a:r>
            <a:r>
              <a:rPr lang="en-US" dirty="0"/>
              <a:t>in patients who are </a:t>
            </a:r>
            <a:r>
              <a:rPr lang="en-US" dirty="0" err="1"/>
              <a:t>JAKi</a:t>
            </a:r>
            <a:r>
              <a:rPr lang="en-US" dirty="0"/>
              <a:t>-naïve</a:t>
            </a:r>
            <a:endParaRPr lang="en-US" noProof="0" dirty="0"/>
          </a:p>
        </p:txBody>
      </p:sp>
      <p:sp>
        <p:nvSpPr>
          <p:cNvPr id="3" name="Footer Placeholder 2">
            <a:extLst>
              <a:ext uri="{FF2B5EF4-FFF2-40B4-BE49-F238E27FC236}">
                <a16:creationId xmlns:a16="http://schemas.microsoft.com/office/drawing/2014/main" id="{A25B76D7-FE1C-F76E-8FC7-F1A28433914B}"/>
              </a:ext>
            </a:extLst>
          </p:cNvPr>
          <p:cNvSpPr>
            <a:spLocks noGrp="1"/>
          </p:cNvSpPr>
          <p:nvPr>
            <p:ph type="ftr" sz="quarter" idx="11"/>
          </p:nvPr>
        </p:nvSpPr>
        <p:spPr>
          <a:xfrm>
            <a:off x="2190750" y="6046667"/>
            <a:ext cx="8986839" cy="498598"/>
          </a:xfrm>
        </p:spPr>
        <p:txBody>
          <a:bodyPr anchor="b"/>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BID, twice a day; DIPSS, Dynamic International Prognostic Scoring System; ECOG PS, Eastern Cooperative Oncology Group performance status; Int, intermediate; JAK, Janus kinase; </a:t>
            </a: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Janus kinase inhibitor; MF, myelofibrosis; OS, overall survival; PFS, progression-free survival; QW, once weekly; RUX, ruxolitinib; SVR, spleen volume reduction; SVR35, ≥35% reduction in spleen volume from baseline; TSS, total symptom score;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1. Mascarenhas J, et al. </a:t>
            </a:r>
            <a:r>
              <a:rPr kumimoji="0" lang="en-US" sz="900" b="0" i="1" u="none" strike="noStrike" kern="1200" cap="none" spc="0" normalizeH="0" baseline="0" noProof="0" dirty="0">
                <a:ln>
                  <a:noFill/>
                </a:ln>
                <a:solidFill>
                  <a:srgbClr val="1B3A6B"/>
                </a:solidFill>
                <a:effectLst/>
                <a:uLnTx/>
                <a:uFillTx/>
                <a:latin typeface="Arial"/>
                <a:ea typeface="+mn-ea"/>
                <a:cs typeface="+mn-cs"/>
              </a:rPr>
              <a:t>Future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2025;21:807–813; 2.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NCT04562389.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3"/>
              </a:rPr>
              <a:t>https://clinicaltrials.gov/study/NCT04562389</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a:t>
            </a:r>
          </a:p>
        </p:txBody>
      </p:sp>
      <p:sp>
        <p:nvSpPr>
          <p:cNvPr id="21" name="TextBox 20">
            <a:extLst>
              <a:ext uri="{FF2B5EF4-FFF2-40B4-BE49-F238E27FC236}">
                <a16:creationId xmlns:a16="http://schemas.microsoft.com/office/drawing/2014/main" id="{6A704A89-2D37-9C2F-951C-98EDBFC00B37}"/>
              </a:ext>
            </a:extLst>
          </p:cNvPr>
          <p:cNvSpPr txBox="1"/>
          <p:nvPr/>
        </p:nvSpPr>
        <p:spPr>
          <a:xfrm>
            <a:off x="958669" y="1332257"/>
            <a:ext cx="10218656"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A6B"/>
                </a:solidFill>
                <a:effectLst/>
                <a:uLnTx/>
                <a:uFillTx/>
                <a:latin typeface="Arial"/>
                <a:ea typeface="+mn-ea"/>
                <a:cs typeface="+mn-cs"/>
              </a:rPr>
              <a:t>Double-blind, placebo-controlled, </a:t>
            </a:r>
            <a:r>
              <a:rPr kumimoji="0" lang="en-US" sz="1800" b="1" i="0" u="none" strike="noStrike" kern="1200" cap="none" spc="0" normalizeH="0" baseline="0" noProof="0" dirty="0" err="1">
                <a:ln>
                  <a:noFill/>
                </a:ln>
                <a:solidFill>
                  <a:srgbClr val="1B3A6B"/>
                </a:solidFill>
                <a:effectLst/>
                <a:uLnTx/>
                <a:uFillTx/>
                <a:latin typeface="Arial"/>
                <a:ea typeface="+mn-ea"/>
                <a:cs typeface="+mn-cs"/>
              </a:rPr>
              <a:t>randomised</a:t>
            </a:r>
            <a:r>
              <a:rPr kumimoji="0" lang="en-US" sz="1800" b="1" i="0" u="none" strike="noStrike" kern="1200" cap="none" spc="0" normalizeH="0" baseline="0" noProof="0" dirty="0">
                <a:ln>
                  <a:noFill/>
                </a:ln>
                <a:solidFill>
                  <a:srgbClr val="1B3A6B"/>
                </a:solidFill>
                <a:effectLst/>
                <a:uLnTx/>
                <a:uFillTx/>
                <a:latin typeface="Arial"/>
                <a:ea typeface="+mn-ea"/>
                <a:cs typeface="+mn-cs"/>
              </a:rPr>
              <a:t> study to assess the efficacy and safety of selinexor + RUX vs placebo + RUX</a:t>
            </a:r>
            <a:r>
              <a:rPr kumimoji="0" lang="en-US" sz="1800" b="1" i="0" u="none" strike="noStrike" kern="1200" cap="none" spc="0" normalizeH="0" baseline="30000" noProof="0" dirty="0">
                <a:ln>
                  <a:noFill/>
                </a:ln>
                <a:solidFill>
                  <a:srgbClr val="1B3A6B"/>
                </a:solidFill>
                <a:effectLst/>
                <a:uLnTx/>
                <a:uFillTx/>
                <a:latin typeface="Arial"/>
                <a:ea typeface="+mn-ea"/>
                <a:cs typeface="+mn-cs"/>
              </a:rPr>
              <a:t>1,2</a:t>
            </a:r>
          </a:p>
        </p:txBody>
      </p:sp>
      <p:grpSp>
        <p:nvGrpSpPr>
          <p:cNvPr id="23" name="Group 22">
            <a:extLst>
              <a:ext uri="{FF2B5EF4-FFF2-40B4-BE49-F238E27FC236}">
                <a16:creationId xmlns:a16="http://schemas.microsoft.com/office/drawing/2014/main" id="{85D9A83F-12E1-DDDC-FFE6-E89144DB9A46}"/>
              </a:ext>
            </a:extLst>
          </p:cNvPr>
          <p:cNvGrpSpPr/>
          <p:nvPr/>
        </p:nvGrpSpPr>
        <p:grpSpPr>
          <a:xfrm>
            <a:off x="531356" y="2086938"/>
            <a:ext cx="11139605" cy="3389079"/>
            <a:chOff x="531355" y="1975177"/>
            <a:chExt cx="11139605" cy="3389079"/>
          </a:xfrm>
        </p:grpSpPr>
        <p:grpSp>
          <p:nvGrpSpPr>
            <p:cNvPr id="6" name="Group 5">
              <a:extLst>
                <a:ext uri="{FF2B5EF4-FFF2-40B4-BE49-F238E27FC236}">
                  <a16:creationId xmlns:a16="http://schemas.microsoft.com/office/drawing/2014/main" id="{3241E32A-C35B-0B90-C35F-267CB096591A}"/>
                </a:ext>
              </a:extLst>
            </p:cNvPr>
            <p:cNvGrpSpPr/>
            <p:nvPr/>
          </p:nvGrpSpPr>
          <p:grpSpPr>
            <a:xfrm>
              <a:off x="531355" y="1975177"/>
              <a:ext cx="11139605" cy="2987019"/>
              <a:chOff x="463638" y="1661267"/>
              <a:chExt cx="11139605" cy="2987019"/>
            </a:xfrm>
          </p:grpSpPr>
          <p:sp>
            <p:nvSpPr>
              <p:cNvPr id="8" name="Rounded Rectangle 11">
                <a:extLst>
                  <a:ext uri="{FF2B5EF4-FFF2-40B4-BE49-F238E27FC236}">
                    <a16:creationId xmlns:a16="http://schemas.microsoft.com/office/drawing/2014/main" id="{E7114F94-C053-0B14-B655-09599DD16C0C}"/>
                  </a:ext>
                </a:extLst>
              </p:cNvPr>
              <p:cNvSpPr/>
              <p:nvPr/>
            </p:nvSpPr>
            <p:spPr>
              <a:xfrm>
                <a:off x="8759806" y="2055542"/>
                <a:ext cx="2843437" cy="2572528"/>
              </a:xfrm>
              <a:prstGeom prst="roundRect">
                <a:avLst>
                  <a:gd name="adj" fmla="val 738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Co-primary endpoint</a:t>
                </a:r>
                <a:r>
                  <a:rPr kumimoji="0" lang="en-US" sz="1200" b="1" i="0" u="none" strike="noStrike" kern="1200" cap="none" spc="0" normalizeH="0" baseline="30000" noProof="0" dirty="0">
                    <a:ln>
                      <a:noFill/>
                    </a:ln>
                    <a:solidFill>
                      <a:prstClr val="black"/>
                    </a:solidFill>
                    <a:effectLst/>
                    <a:uLnTx/>
                    <a:uFillTx/>
                    <a:latin typeface="Arial"/>
                    <a:ea typeface="+mn-ea"/>
                    <a:cs typeface="+mn-cs"/>
                  </a:rPr>
                  <a:t>1,2</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SVR35 and absolute mean change in TSS at week 24</a:t>
                </a:r>
              </a:p>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Secondary endpoints</a:t>
                </a:r>
                <a:r>
                  <a:rPr kumimoji="0" lang="en-US" sz="1200" b="1" i="0" u="none" strike="noStrike" kern="1200" cap="none" spc="0" normalizeH="0" baseline="30000" noProof="0" dirty="0">
                    <a:ln>
                      <a:noFill/>
                    </a:ln>
                    <a:solidFill>
                      <a:prstClr val="black"/>
                    </a:solidFill>
                    <a:effectLst/>
                    <a:uLnTx/>
                    <a:uFillTx/>
                    <a:latin typeface="Arial"/>
                    <a:ea typeface="+mn-ea"/>
                    <a:cs typeface="+mn-cs"/>
                  </a:rPr>
                  <a:t>1,2</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Safety and tolerability</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OS and PFS</a:t>
                </a:r>
                <a:r>
                  <a:rPr kumimoji="0" lang="en-US" sz="1200" b="0" i="0" u="none" strike="noStrike" kern="1200" cap="none" spc="0" normalizeH="0" baseline="30000" noProof="0" dirty="0">
                    <a:ln>
                      <a:noFill/>
                    </a:ln>
                    <a:solidFill>
                      <a:prstClr val="black"/>
                    </a:solidFill>
                    <a:effectLst/>
                    <a:uLnTx/>
                    <a:uFillTx/>
                    <a:latin typeface="Arial"/>
                    <a:ea typeface="+mn-ea"/>
                    <a:cs typeface="+mn-cs"/>
                  </a:rPr>
                  <a:t>1,2</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SVR35 and absolute mean change in TSS at week 48 and anytime</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Duration of SVR response</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Pharmacokinetics</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9" name="Straight Arrow Connector 8">
                <a:extLst>
                  <a:ext uri="{FF2B5EF4-FFF2-40B4-BE49-F238E27FC236}">
                    <a16:creationId xmlns:a16="http://schemas.microsoft.com/office/drawing/2014/main" id="{F22B81E8-342A-6A23-7BE4-829CFB13582B}"/>
                  </a:ext>
                </a:extLst>
              </p:cNvPr>
              <p:cNvCxnSpPr>
                <a:cxnSpLocks/>
              </p:cNvCxnSpPr>
              <p:nvPr/>
            </p:nvCxnSpPr>
            <p:spPr>
              <a:xfrm>
                <a:off x="2952207" y="3396921"/>
                <a:ext cx="249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87D17-4AC2-F286-6971-4A327B8A0D8F}"/>
                  </a:ext>
                </a:extLst>
              </p:cNvPr>
              <p:cNvSpPr txBox="1"/>
              <p:nvPr/>
            </p:nvSpPr>
            <p:spPr>
              <a:xfrm>
                <a:off x="557693" y="2013880"/>
                <a:ext cx="232689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Study population</a:t>
                </a:r>
                <a:r>
                  <a:rPr kumimoji="0" lang="en-US" sz="1200" b="1" i="0" u="none" strike="noStrike" kern="1200" cap="none" spc="0" normalizeH="0" baseline="30000" noProof="0" dirty="0">
                    <a:ln>
                      <a:noFill/>
                    </a:ln>
                    <a:solidFill>
                      <a:srgbClr val="1B3A6B"/>
                    </a:solidFill>
                    <a:effectLst/>
                    <a:uLnTx/>
                    <a:uFillTx/>
                    <a:latin typeface="Arial"/>
                    <a:ea typeface="+mn-ea"/>
                    <a:cs typeface="+mn-cs"/>
                  </a:rPr>
                  <a:t>1,2</a:t>
                </a:r>
                <a:endParaRPr kumimoji="0" lang="en-US" sz="1200" b="1" i="0" u="none" strike="noStrike" kern="1200" cap="none" spc="0" normalizeH="0" baseline="3000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48258769-3ECC-B7D7-2B29-3C62CE6169F7}"/>
                  </a:ext>
                </a:extLst>
              </p:cNvPr>
              <p:cNvSpPr txBox="1"/>
              <p:nvPr/>
            </p:nvSpPr>
            <p:spPr>
              <a:xfrm>
                <a:off x="6024165" y="1854148"/>
                <a:ext cx="1471428"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Treatment arms</a:t>
                </a:r>
                <a:r>
                  <a:rPr kumimoji="0" lang="en-US" sz="1200" b="1" i="0" u="none" strike="noStrike" kern="1200" cap="none" spc="0" normalizeH="0" baseline="30000" noProof="0" dirty="0">
                    <a:ln>
                      <a:noFill/>
                    </a:ln>
                    <a:solidFill>
                      <a:srgbClr val="1B3A6B"/>
                    </a:solidFill>
                    <a:effectLst/>
                    <a:uLnTx/>
                    <a:uFillTx/>
                    <a:latin typeface="Arial"/>
                    <a:ea typeface="+mn-ea"/>
                    <a:cs typeface="+mn-cs"/>
                  </a:rPr>
                  <a:t>1,2</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726D2228-4F89-85D3-10A1-F9F555DA0C66}"/>
                  </a:ext>
                </a:extLst>
              </p:cNvPr>
              <p:cNvCxnSpPr>
                <a:cxnSpLocks/>
              </p:cNvCxnSpPr>
              <p:nvPr/>
            </p:nvCxnSpPr>
            <p:spPr>
              <a:xfrm>
                <a:off x="4352178" y="3420695"/>
                <a:ext cx="309295" cy="0"/>
              </a:xfrm>
              <a:prstGeom prst="straightConnector1">
                <a:avLst/>
              </a:prstGeom>
              <a:solidFill>
                <a:schemeClr val="bg1">
                  <a:lumMod val="95000"/>
                </a:schemeClr>
              </a:solid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ounded Rectangle 17">
                <a:extLst>
                  <a:ext uri="{FF2B5EF4-FFF2-40B4-BE49-F238E27FC236}">
                    <a16:creationId xmlns:a16="http://schemas.microsoft.com/office/drawing/2014/main" id="{A09D2E2D-9B40-6AA0-3460-8F93DF251F85}"/>
                  </a:ext>
                </a:extLst>
              </p:cNvPr>
              <p:cNvSpPr/>
              <p:nvPr/>
            </p:nvSpPr>
            <p:spPr>
              <a:xfrm>
                <a:off x="3201932" y="2952818"/>
                <a:ext cx="1233075" cy="85664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highlight>
                    <a:srgbClr val="FF00FF"/>
                  </a:highlight>
                  <a:uLnTx/>
                  <a:uFillTx/>
                  <a:latin typeface="Arial"/>
                  <a:ea typeface="+mn-ea"/>
                  <a:cs typeface="+mn-cs"/>
                </a:endParaRPr>
              </a:p>
            </p:txBody>
          </p:sp>
          <p:sp>
            <p:nvSpPr>
              <p:cNvPr id="14" name="TextBox 13">
                <a:extLst>
                  <a:ext uri="{FF2B5EF4-FFF2-40B4-BE49-F238E27FC236}">
                    <a16:creationId xmlns:a16="http://schemas.microsoft.com/office/drawing/2014/main" id="{4CB93601-3085-5956-77C7-6506DBECF5D2}"/>
                  </a:ext>
                </a:extLst>
              </p:cNvPr>
              <p:cNvSpPr txBox="1"/>
              <p:nvPr/>
            </p:nvSpPr>
            <p:spPr>
              <a:xfrm>
                <a:off x="3207542" y="2978467"/>
                <a:ext cx="1227465" cy="830997"/>
              </a:xfrm>
              <a:prstGeom prst="rect">
                <a:avLst/>
              </a:prstGeom>
              <a:solidFill>
                <a:schemeClr val="bg1">
                  <a:lumMod val="75000"/>
                </a:schemeClr>
              </a:solidFill>
            </p:spPr>
            <p:txBody>
              <a:bodyPr wrap="square">
                <a:spAutoFit/>
              </a:bodyPr>
              <a:lstStyle/>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Double-blind</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err="1">
                    <a:ln>
                      <a:noFill/>
                    </a:ln>
                    <a:solidFill>
                      <a:prstClr val="black"/>
                    </a:solidFill>
                    <a:effectLst/>
                    <a:uLnTx/>
                    <a:uFillTx/>
                    <a:latin typeface="Arial"/>
                    <a:ea typeface="+mn-ea"/>
                    <a:cs typeface="+mn-cs"/>
                  </a:rPr>
                  <a:t>randomisation</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(2:1) with stratification</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p>
            </p:txBody>
          </p:sp>
          <p:sp>
            <p:nvSpPr>
              <p:cNvPr id="15" name="Rounded Rectangle 19">
                <a:extLst>
                  <a:ext uri="{FF2B5EF4-FFF2-40B4-BE49-F238E27FC236}">
                    <a16:creationId xmlns:a16="http://schemas.microsoft.com/office/drawing/2014/main" id="{4E668563-FDD4-76F9-6F42-49092BABA803}"/>
                  </a:ext>
                </a:extLst>
              </p:cNvPr>
              <p:cNvSpPr/>
              <p:nvPr/>
            </p:nvSpPr>
            <p:spPr>
              <a:xfrm>
                <a:off x="463638" y="2354693"/>
                <a:ext cx="2515001" cy="1893086"/>
              </a:xfrm>
              <a:prstGeom prst="roundRect">
                <a:avLst>
                  <a:gd name="adj" fmla="val 8809"/>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630" rtl="0" eaLnBrk="1" fontAlgn="auto" latinLnBrk="0" hangingPunct="1">
                  <a:lnSpc>
                    <a:spcPct val="100000"/>
                  </a:lnSpc>
                  <a:spcBef>
                    <a:spcPts val="0"/>
                  </a:spcBef>
                  <a:spcAft>
                    <a:spcPts val="0"/>
                  </a:spcAft>
                  <a:buClr>
                    <a:srgbClr val="000000"/>
                  </a:buClr>
                  <a:buSzPct val="100000"/>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Adults with </a:t>
                </a:r>
                <a:r>
                  <a:rPr kumimoji="0" lang="en-US" sz="1200" b="1" i="0" u="none" strike="noStrike" kern="1200" cap="none" spc="0" normalizeH="0" baseline="0" noProof="0" dirty="0" err="1">
                    <a:ln>
                      <a:noFill/>
                    </a:ln>
                    <a:solidFill>
                      <a:prstClr val="black"/>
                    </a:solidFill>
                    <a:effectLst/>
                    <a:uLnTx/>
                    <a:uFillTx/>
                    <a:latin typeface="Arial"/>
                    <a:ea typeface="+mn-ea"/>
                    <a:cs typeface="+mn-cs"/>
                  </a:rPr>
                  <a:t>JAKi</a:t>
                </a:r>
                <a:r>
                  <a:rPr kumimoji="0" lang="en-US" sz="1200" b="1" i="0" u="none" strike="noStrike" kern="1200" cap="none" spc="0" normalizeH="0" baseline="0" noProof="0" dirty="0">
                    <a:ln>
                      <a:noFill/>
                    </a:ln>
                    <a:solidFill>
                      <a:prstClr val="black"/>
                    </a:solidFill>
                    <a:effectLst/>
                    <a:uLnTx/>
                    <a:uFillTx/>
                    <a:latin typeface="Arial"/>
                    <a:ea typeface="+mn-ea"/>
                    <a:cs typeface="+mn-cs"/>
                  </a:rPr>
                  <a:t>-naive MF (N=353)</a:t>
                </a:r>
                <a:r>
                  <a:rPr kumimoji="0" lang="en-US" sz="1200" b="1" i="0" u="none" strike="noStrike" kern="1200" cap="none" spc="0" normalizeH="0" baseline="30000" noProof="0" dirty="0">
                    <a:ln>
                      <a:noFill/>
                    </a:ln>
                    <a:solidFill>
                      <a:prstClr val="black"/>
                    </a:solidFill>
                    <a:effectLst/>
                    <a:uLnTx/>
                    <a:uFillTx/>
                    <a:latin typeface="Arial"/>
                    <a:ea typeface="+mn-ea"/>
                    <a:cs typeface="+mn-cs"/>
                  </a:rPr>
                  <a:t>1,2</a:t>
                </a:r>
              </a:p>
              <a:p>
                <a:pPr marL="228589" marR="0" lvl="0" indent="-228589" algn="l" defTabSz="685630" rtl="0" eaLnBrk="1" fontAlgn="auto" latinLnBrk="0" hangingPunct="1">
                  <a:lnSpc>
                    <a:spcPct val="100000"/>
                  </a:lnSpc>
                  <a:spcBef>
                    <a:spcPts val="120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DIPSS Int-1 with symptoms, Int-2 or high-risk</a:t>
                </a:r>
                <a:r>
                  <a:rPr kumimoji="0" lang="en-US" sz="11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3000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Measurable splenomegaly</a:t>
                </a:r>
                <a:r>
                  <a:rPr kumimoji="0" lang="en-US" sz="1051"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Active symptoms of MF</a:t>
                </a:r>
                <a:r>
                  <a:rPr kumimoji="0" lang="en-US" sz="1051"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3000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ECOG PS ≤2</a:t>
                </a:r>
                <a:r>
                  <a:rPr kumimoji="0" lang="en-US" sz="1051"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BD471D8-D70C-CBDA-C3B0-D6B4A7071FA1}"/>
                  </a:ext>
                </a:extLst>
              </p:cNvPr>
              <p:cNvSpPr txBox="1"/>
              <p:nvPr/>
            </p:nvSpPr>
            <p:spPr>
              <a:xfrm>
                <a:off x="5783093" y="3286934"/>
                <a:ext cx="2043400" cy="276999"/>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28-day cycles</a:t>
                </a:r>
              </a:p>
            </p:txBody>
          </p:sp>
          <p:sp>
            <p:nvSpPr>
              <p:cNvPr id="18" name="Rounded Rectangle 21">
                <a:extLst>
                  <a:ext uri="{FF2B5EF4-FFF2-40B4-BE49-F238E27FC236}">
                    <a16:creationId xmlns:a16="http://schemas.microsoft.com/office/drawing/2014/main" id="{0F41AE98-83A5-321F-FFDA-EF3A967D9769}"/>
                  </a:ext>
                </a:extLst>
              </p:cNvPr>
              <p:cNvSpPr/>
              <p:nvPr/>
            </p:nvSpPr>
            <p:spPr>
              <a:xfrm>
                <a:off x="5000165" y="2166153"/>
                <a:ext cx="3558555" cy="948507"/>
              </a:xfrm>
              <a:prstGeom prst="roundRect">
                <a:avLst>
                  <a:gd name="adj" fmla="val 11553"/>
                </a:avLst>
              </a:prstGeom>
              <a:solidFill>
                <a:srgbClr val="CCA7B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00FF"/>
                  </a:highlight>
                  <a:uLnTx/>
                  <a:uFillTx/>
                  <a:latin typeface="Arial"/>
                  <a:ea typeface="+mn-ea"/>
                  <a:cs typeface="+mn-cs"/>
                </a:endParaRPr>
              </a:p>
            </p:txBody>
          </p:sp>
          <p:sp>
            <p:nvSpPr>
              <p:cNvPr id="20" name="Rounded Rectangle 23">
                <a:extLst>
                  <a:ext uri="{FF2B5EF4-FFF2-40B4-BE49-F238E27FC236}">
                    <a16:creationId xmlns:a16="http://schemas.microsoft.com/office/drawing/2014/main" id="{BCB3EAB6-F409-B419-5003-553A52F15DCE}"/>
                  </a:ext>
                </a:extLst>
              </p:cNvPr>
              <p:cNvSpPr/>
              <p:nvPr/>
            </p:nvSpPr>
            <p:spPr>
              <a:xfrm>
                <a:off x="5025516" y="3779711"/>
                <a:ext cx="3558555" cy="868575"/>
              </a:xfrm>
              <a:prstGeom prst="roundRect">
                <a:avLst>
                  <a:gd name="adj" fmla="val 11793"/>
                </a:avLst>
              </a:prstGeom>
              <a:solidFill>
                <a:schemeClr val="bg2">
                  <a:lumMod val="90000"/>
                </a:schemeClr>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00FF"/>
                  </a:highlight>
                  <a:uLnTx/>
                  <a:uFillTx/>
                  <a:latin typeface="Arial"/>
                  <a:ea typeface="+mn-ea"/>
                  <a:cs typeface="+mn-cs"/>
                </a:endParaRPr>
              </a:p>
            </p:txBody>
          </p:sp>
          <p:grpSp>
            <p:nvGrpSpPr>
              <p:cNvPr id="26" name="Group 25">
                <a:extLst>
                  <a:ext uri="{FF2B5EF4-FFF2-40B4-BE49-F238E27FC236}">
                    <a16:creationId xmlns:a16="http://schemas.microsoft.com/office/drawing/2014/main" id="{13C6F94B-29FC-25EC-7EAB-05D2E0EB06C9}"/>
                  </a:ext>
                </a:extLst>
              </p:cNvPr>
              <p:cNvGrpSpPr/>
              <p:nvPr/>
            </p:nvGrpSpPr>
            <p:grpSpPr>
              <a:xfrm>
                <a:off x="4667084" y="2618128"/>
                <a:ext cx="325981" cy="1583272"/>
                <a:chOff x="5094230" y="2279973"/>
                <a:chExt cx="325981" cy="1583270"/>
              </a:xfrm>
            </p:grpSpPr>
            <p:cxnSp>
              <p:nvCxnSpPr>
                <p:cNvPr id="29" name="Elbow Connector 30">
                  <a:extLst>
                    <a:ext uri="{FF2B5EF4-FFF2-40B4-BE49-F238E27FC236}">
                      <a16:creationId xmlns:a16="http://schemas.microsoft.com/office/drawing/2014/main" id="{0B280E6C-544C-511B-DF84-D52247F2AA08}"/>
                    </a:ext>
                  </a:extLst>
                </p:cNvPr>
                <p:cNvCxnSpPr>
                  <a:cxnSpLocks/>
                </p:cNvCxnSpPr>
                <p:nvPr/>
              </p:nvCxnSpPr>
              <p:spPr>
                <a:xfrm rot="5400000" flipH="1" flipV="1">
                  <a:off x="4854983" y="2519221"/>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31">
                  <a:extLst>
                    <a:ext uri="{FF2B5EF4-FFF2-40B4-BE49-F238E27FC236}">
                      <a16:creationId xmlns:a16="http://schemas.microsoft.com/office/drawing/2014/main" id="{8881595E-AAD4-AD65-9043-4786D7E874E3}"/>
                    </a:ext>
                  </a:extLst>
                </p:cNvPr>
                <p:cNvCxnSpPr>
                  <a:cxnSpLocks/>
                </p:cNvCxnSpPr>
                <p:nvPr/>
              </p:nvCxnSpPr>
              <p:spPr>
                <a:xfrm rot="16200000" flipH="1">
                  <a:off x="4854982" y="3298015"/>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62F32D8-B336-E69B-9386-2658E04553E4}"/>
                  </a:ext>
                </a:extLst>
              </p:cNvPr>
              <p:cNvSpPr txBox="1"/>
              <p:nvPr/>
            </p:nvSpPr>
            <p:spPr>
              <a:xfrm>
                <a:off x="625129" y="1661267"/>
                <a:ext cx="7979209" cy="584887"/>
              </a:xfrm>
              <a:prstGeom prst="rect">
                <a:avLst/>
              </a:prstGeom>
              <a:ln>
                <a:noFill/>
              </a:ln>
            </p:spPr>
            <p:txBody>
              <a:bodyPr vert="horz" wrap="square" lIns="91440" tIns="91440" rIns="91440" bIns="91440" rtlCol="0" anchor="ctr" anchorCtr="0">
                <a:noAutofit/>
              </a:bodyPr>
              <a:lstStyle>
                <a:defPPr>
                  <a:defRPr lang="en-US"/>
                </a:defPPr>
                <a:lvl1pPr indent="0" algn="ctr">
                  <a:lnSpc>
                    <a:spcPct val="100000"/>
                  </a:lnSpc>
                  <a:spcBef>
                    <a:spcPts val="0"/>
                  </a:spcBef>
                  <a:spcAft>
                    <a:spcPts val="200"/>
                  </a:spcAft>
                  <a:buFontTx/>
                  <a:buNone/>
                  <a:defRPr kumimoji="0" sz="1600" b="1" i="0" u="none" strike="noStrike" cap="none" spc="0" normalizeH="0" baseline="0">
                    <a:ln>
                      <a:noFill/>
                    </a:ln>
                    <a:solidFill>
                      <a:schemeClr val="accent6"/>
                    </a:solidFill>
                    <a:effectLst/>
                    <a:uLnTx/>
                    <a:uFillTx/>
                    <a:latin typeface="Arial" panose="020B0604020202020204"/>
                  </a:defRPr>
                </a:lvl1pPr>
                <a:lvl2pPr marL="0" indent="0">
                  <a:lnSpc>
                    <a:spcPct val="95000"/>
                  </a:lnSpc>
                  <a:spcBef>
                    <a:spcPts val="700"/>
                  </a:spcBef>
                  <a:spcAft>
                    <a:spcPts val="600"/>
                  </a:spcAft>
                  <a:buFontTx/>
                  <a:buNone/>
                  <a:defRPr sz="2000"/>
                </a:lvl2pPr>
                <a:lvl3pPr marL="216000" indent="-216000">
                  <a:lnSpc>
                    <a:spcPct val="95000"/>
                  </a:lnSpc>
                  <a:spcBef>
                    <a:spcPts val="600"/>
                  </a:spcBef>
                  <a:spcAft>
                    <a:spcPts val="600"/>
                  </a:spcAft>
                  <a:buClrTx/>
                  <a:buFont typeface="Ping LCG Medium" pitchFamily="50" charset="0"/>
                  <a:buChar char="•"/>
                  <a:defRPr sz="2000"/>
                </a:lvl3pPr>
                <a:lvl4pPr marL="490538" indent="-268288">
                  <a:lnSpc>
                    <a:spcPct val="95000"/>
                  </a:lnSpc>
                  <a:spcBef>
                    <a:spcPts val="600"/>
                  </a:spcBef>
                  <a:spcAft>
                    <a:spcPts val="600"/>
                  </a:spcAft>
                  <a:buClrTx/>
                  <a:buFont typeface="Arial" panose="020B0604020202020204" pitchFamily="34" charset="0"/>
                  <a:buChar char="–"/>
                </a:lvl4pPr>
                <a:lvl5pPr marL="773113" indent="-277813">
                  <a:lnSpc>
                    <a:spcPct val="95000"/>
                  </a:lnSpc>
                  <a:spcBef>
                    <a:spcPts val="600"/>
                  </a:spcBef>
                  <a:spcAft>
                    <a:spcPts val="600"/>
                  </a:spcAft>
                  <a:buClrTx/>
                  <a:buFont typeface="Courier New" panose="02070309020205020404" pitchFamily="49" charset="0"/>
                  <a:buChar char="o"/>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1219140" rtl="0" eaLnBrk="1" fontAlgn="auto" latinLnBrk="0" hangingPunct="1">
                  <a:lnSpc>
                    <a:spcPct val="100000"/>
                  </a:lnSpc>
                  <a:spcBef>
                    <a:spcPts val="0"/>
                  </a:spcBef>
                  <a:spcAft>
                    <a:spcPts val="200"/>
                  </a:spcAft>
                  <a:buClrTx/>
                  <a:buSzTx/>
                  <a:buFontTx/>
                  <a:buNone/>
                  <a:tabLst/>
                  <a:defRPr/>
                </a:pPr>
                <a:endParaRPr kumimoji="0" lang="en-US" sz="1200" b="1" i="0" u="none" strike="noStrike" kern="1200" cap="none" spc="0" normalizeH="0" baseline="30000" noProof="0" dirty="0">
                  <a:ln>
                    <a:noFill/>
                  </a:ln>
                  <a:solidFill>
                    <a:srgbClr val="0460A9"/>
                  </a:solidFill>
                  <a:effectLst/>
                  <a:highlight>
                    <a:srgbClr val="FF00FF"/>
                  </a:highlight>
                  <a:uLnTx/>
                  <a:uFillTx/>
                  <a:latin typeface="Arial" panose="020B0604020202020204"/>
                  <a:ea typeface="+mn-ea"/>
                  <a:cs typeface="+mn-cs"/>
                </a:endParaRPr>
              </a:p>
            </p:txBody>
          </p:sp>
        </p:grpSp>
        <p:sp>
          <p:nvSpPr>
            <p:cNvPr id="33" name="Rounded Rectangle 22">
              <a:extLst>
                <a:ext uri="{FF2B5EF4-FFF2-40B4-BE49-F238E27FC236}">
                  <a16:creationId xmlns:a16="http://schemas.microsoft.com/office/drawing/2014/main" id="{90D2B442-009E-3FD6-8494-329D68793B90}"/>
                </a:ext>
              </a:extLst>
            </p:cNvPr>
            <p:cNvSpPr/>
            <p:nvPr/>
          </p:nvSpPr>
          <p:spPr>
            <a:xfrm>
              <a:off x="5115698" y="2611919"/>
              <a:ext cx="1625763"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Selinexor</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60 mg oral tablet QW</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days 1, 8, 15, 22</a:t>
              </a:r>
            </a:p>
          </p:txBody>
        </p:sp>
        <p:sp>
          <p:nvSpPr>
            <p:cNvPr id="34" name="Rounded Rectangle 24">
              <a:extLst>
                <a:ext uri="{FF2B5EF4-FFF2-40B4-BE49-F238E27FC236}">
                  <a16:creationId xmlns:a16="http://schemas.microsoft.com/office/drawing/2014/main" id="{AD1C8D72-0764-2980-4463-8EFD203C4D18}"/>
                </a:ext>
              </a:extLst>
            </p:cNvPr>
            <p:cNvSpPr/>
            <p:nvPr/>
          </p:nvSpPr>
          <p:spPr>
            <a:xfrm>
              <a:off x="6751749" y="2519586"/>
              <a:ext cx="1876073" cy="830997"/>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RUX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15 or 20 mg BID starting dose based on baseline platelet count</a:t>
              </a:r>
            </a:p>
          </p:txBody>
        </p:sp>
        <p:sp>
          <p:nvSpPr>
            <p:cNvPr id="35" name="Rounded Rectangle 25">
              <a:extLst>
                <a:ext uri="{FF2B5EF4-FFF2-40B4-BE49-F238E27FC236}">
                  <a16:creationId xmlns:a16="http://schemas.microsoft.com/office/drawing/2014/main" id="{78AAA204-E46B-5E67-31A9-B051EA97B646}"/>
                </a:ext>
              </a:extLst>
            </p:cNvPr>
            <p:cNvSpPr/>
            <p:nvPr/>
          </p:nvSpPr>
          <p:spPr>
            <a:xfrm>
              <a:off x="5124662" y="4199168"/>
              <a:ext cx="1652656"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Placebo</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60 mg oral tablet QW</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days 1, 8, 15, 22</a:t>
              </a:r>
            </a:p>
          </p:txBody>
        </p:sp>
        <p:sp>
          <p:nvSpPr>
            <p:cNvPr id="36" name="Rounded Rectangle 26">
              <a:extLst>
                <a:ext uri="{FF2B5EF4-FFF2-40B4-BE49-F238E27FC236}">
                  <a16:creationId xmlns:a16="http://schemas.microsoft.com/office/drawing/2014/main" id="{39C868F2-0CC1-F1FF-E160-ED8F085CFD1D}"/>
                </a:ext>
              </a:extLst>
            </p:cNvPr>
            <p:cNvSpPr/>
            <p:nvPr/>
          </p:nvSpPr>
          <p:spPr>
            <a:xfrm>
              <a:off x="6825525" y="4106835"/>
              <a:ext cx="1876073" cy="830997"/>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RUX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15 or 20 mg BID starting dose based on baseline platelet count</a:t>
              </a:r>
            </a:p>
          </p:txBody>
        </p:sp>
        <p:sp>
          <p:nvSpPr>
            <p:cNvPr id="37" name="TextBox 36">
              <a:extLst>
                <a:ext uri="{FF2B5EF4-FFF2-40B4-BE49-F238E27FC236}">
                  <a16:creationId xmlns:a16="http://schemas.microsoft.com/office/drawing/2014/main" id="{711CF56D-67A4-C667-F44E-136854DA64C4}"/>
                </a:ext>
              </a:extLst>
            </p:cNvPr>
            <p:cNvSpPr txBox="1"/>
            <p:nvPr/>
          </p:nvSpPr>
          <p:spPr>
            <a:xfrm>
              <a:off x="6457581" y="2823479"/>
              <a:ext cx="585855" cy="27699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defPPr>
                <a:defRPr lang="en-US"/>
              </a:defPPr>
              <a:lvl1pPr algn="ctr">
                <a:defRPr sz="1200">
                  <a:solidFill>
                    <a:schemeClr val="bg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a:t>
              </a:r>
            </a:p>
          </p:txBody>
        </p:sp>
        <p:sp>
          <p:nvSpPr>
            <p:cNvPr id="38" name="TextBox 37">
              <a:extLst>
                <a:ext uri="{FF2B5EF4-FFF2-40B4-BE49-F238E27FC236}">
                  <a16:creationId xmlns:a16="http://schemas.microsoft.com/office/drawing/2014/main" id="{5835E3A7-3A7B-447B-5E64-A30A5A424FB4}"/>
                </a:ext>
              </a:extLst>
            </p:cNvPr>
            <p:cNvSpPr txBox="1"/>
            <p:nvPr/>
          </p:nvSpPr>
          <p:spPr>
            <a:xfrm>
              <a:off x="6509376" y="4383834"/>
              <a:ext cx="585855" cy="276999"/>
            </a:xfrm>
            <a:prstGeom prst="rect">
              <a:avLst/>
            </a:prstGeom>
            <a:noFill/>
          </p:spPr>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41" name="Rounded Rectangle 11">
              <a:extLst>
                <a:ext uri="{FF2B5EF4-FFF2-40B4-BE49-F238E27FC236}">
                  <a16:creationId xmlns:a16="http://schemas.microsoft.com/office/drawing/2014/main" id="{285C4EB5-51E2-229B-D87B-CF7127BDEBA2}"/>
                </a:ext>
              </a:extLst>
            </p:cNvPr>
            <p:cNvSpPr/>
            <p:nvPr/>
          </p:nvSpPr>
          <p:spPr>
            <a:xfrm>
              <a:off x="572447" y="4602860"/>
              <a:ext cx="4040193" cy="761396"/>
            </a:xfrm>
            <a:prstGeom prst="roundRect">
              <a:avLst>
                <a:gd name="adj" fmla="val 738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0"/>
                </a:spcBef>
                <a:spcAft>
                  <a:spcPts val="0"/>
                </a:spcAft>
                <a:buClr>
                  <a:srgbClr val="000000"/>
                </a:buClr>
                <a:buSzPct val="100000"/>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Stratified by:</a:t>
              </a:r>
              <a:r>
                <a:rPr kumimoji="0" lang="en-US" sz="11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DIPSS: Int-1 vs Int-2 or high risk</a:t>
              </a: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Spleen volume: &lt;1800 cm</a:t>
              </a:r>
              <a:r>
                <a:rPr kumimoji="0" lang="en-US" sz="1100" b="0" i="0" u="none" strike="noStrike" kern="1200" cap="none" spc="0" normalizeH="0" baseline="30000" noProof="0" dirty="0">
                  <a:ln>
                    <a:noFill/>
                  </a:ln>
                  <a:solidFill>
                    <a:srgbClr val="000000"/>
                  </a:solidFill>
                  <a:effectLst/>
                  <a:uLnTx/>
                  <a:uFillTx/>
                  <a:latin typeface="Arial"/>
                  <a:ea typeface="+mn-ea"/>
                  <a:cs typeface="+mn-cs"/>
                </a:rPr>
                <a:t>3 </a:t>
              </a:r>
              <a:r>
                <a:rPr kumimoji="0" lang="en-US" sz="1100" b="0" i="0" u="none" strike="noStrike" kern="1200" cap="none" spc="0" normalizeH="0" baseline="0" noProof="0" dirty="0">
                  <a:ln>
                    <a:noFill/>
                  </a:ln>
                  <a:solidFill>
                    <a:srgbClr val="000000"/>
                  </a:solidFill>
                  <a:effectLst/>
                  <a:uLnTx/>
                  <a:uFillTx/>
                  <a:latin typeface="Arial"/>
                  <a:ea typeface="+mn-ea"/>
                  <a:cs typeface="+mn-cs"/>
                </a:rPr>
                <a:t>vs &gt;1800 cm</a:t>
              </a:r>
              <a:endParaRPr kumimoji="0" lang="en-US" sz="1100" b="0" i="0" u="none" strike="noStrike" kern="1200" cap="none" spc="0" normalizeH="0" baseline="3000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Baseline platelet counts: 100–200 x 10</a:t>
              </a:r>
              <a:r>
                <a:rPr kumimoji="0" lang="en-US" sz="1100" b="0" i="0" u="none" strike="noStrike" kern="1200" cap="none" spc="0" normalizeH="0" baseline="30000" noProof="0" dirty="0">
                  <a:ln>
                    <a:noFill/>
                  </a:ln>
                  <a:solidFill>
                    <a:srgbClr val="000000"/>
                  </a:solidFill>
                  <a:effectLst/>
                  <a:uLnTx/>
                  <a:uFillTx/>
                  <a:latin typeface="Arial"/>
                  <a:ea typeface="+mn-ea"/>
                  <a:cs typeface="+mn-cs"/>
                </a:rPr>
                <a:t>9</a:t>
              </a:r>
              <a:r>
                <a:rPr kumimoji="0" lang="en-US" sz="1100" b="0" i="0" u="none" strike="noStrike" kern="1200" cap="none" spc="0" normalizeH="0" baseline="0" noProof="0" dirty="0">
                  <a:ln>
                    <a:noFill/>
                  </a:ln>
                  <a:solidFill>
                    <a:srgbClr val="000000"/>
                  </a:solidFill>
                  <a:effectLst/>
                  <a:uLnTx/>
                  <a:uFillTx/>
                  <a:latin typeface="Arial"/>
                  <a:ea typeface="+mn-ea"/>
                  <a:cs typeface="+mn-cs"/>
                </a:rPr>
                <a:t>/L vs &gt;200 x10</a:t>
              </a:r>
              <a:r>
                <a:rPr kumimoji="0" lang="en-US" sz="1100" b="0" i="0" u="none" strike="noStrike" kern="1200" cap="none" spc="0" normalizeH="0" baseline="30000" noProof="0" dirty="0">
                  <a:ln>
                    <a:noFill/>
                  </a:ln>
                  <a:solidFill>
                    <a:srgbClr val="000000"/>
                  </a:solidFill>
                  <a:effectLst/>
                  <a:uLnTx/>
                  <a:uFillTx/>
                  <a:latin typeface="Arial"/>
                  <a:ea typeface="+mn-ea"/>
                  <a:cs typeface="+mn-cs"/>
                </a:rPr>
                <a:t>9</a:t>
              </a:r>
              <a:r>
                <a:rPr kumimoji="0" lang="en-US" sz="1100" b="0" i="0" u="none" strike="noStrike" kern="1200" cap="none" spc="0" normalizeH="0" baseline="0" noProof="0" dirty="0">
                  <a:ln>
                    <a:noFill/>
                  </a:ln>
                  <a:solidFill>
                    <a:srgbClr val="000000"/>
                  </a:solidFill>
                  <a:effectLst/>
                  <a:uLnTx/>
                  <a:uFillTx/>
                  <a:latin typeface="Arial"/>
                  <a:ea typeface="+mn-ea"/>
                  <a:cs typeface="+mn-cs"/>
                </a:rPr>
                <a:t>/L</a:t>
              </a:r>
            </a:p>
          </p:txBody>
        </p:sp>
      </p:grpSp>
    </p:spTree>
    <p:extLst>
      <p:ext uri="{BB962C8B-B14F-4D97-AF65-F5344CB8AC3E}">
        <p14:creationId xmlns:p14="http://schemas.microsoft.com/office/powerpoint/2010/main" val="589152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D8DFB-2A31-A5E3-E9FD-D4C3FB02342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29A36E3-D46C-446F-8DF5-553345E58C88}"/>
              </a:ext>
            </a:extLst>
          </p:cNvPr>
          <p:cNvSpPr/>
          <p:nvPr/>
        </p:nvSpPr>
        <p:spPr>
          <a:xfrm>
            <a:off x="587375" y="1449388"/>
            <a:ext cx="11017250" cy="4464050"/>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69C0AF45-4E2C-FDA7-44FC-1CEA26BD0A0E}"/>
              </a:ext>
            </a:extLst>
          </p:cNvPr>
          <p:cNvGraphicFramePr/>
          <p:nvPr/>
        </p:nvGraphicFramePr>
        <p:xfrm>
          <a:off x="605663" y="1431100"/>
          <a:ext cx="5261848"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2D223FF-95C0-6FD3-CCDC-9685EFF29C7A}"/>
              </a:ext>
            </a:extLst>
          </p:cNvPr>
          <p:cNvSpPr>
            <a:spLocks noGrp="1"/>
          </p:cNvSpPr>
          <p:nvPr>
            <p:ph type="title"/>
          </p:nvPr>
        </p:nvSpPr>
        <p:spPr>
          <a:xfrm>
            <a:off x="587374" y="100411"/>
            <a:ext cx="11453829" cy="888203"/>
          </a:xfrm>
        </p:spPr>
        <p:txBody>
          <a:bodyPr>
            <a:noAutofit/>
          </a:bodyPr>
          <a:lstStyle/>
          <a:p>
            <a:r>
              <a:rPr lang="en-US"/>
              <a:t>Significantly higher SVR35 at Week 24 with selinexor + ruxolitinib vs ruxolitinib alone</a:t>
            </a:r>
          </a:p>
        </p:txBody>
      </p:sp>
      <p:sp>
        <p:nvSpPr>
          <p:cNvPr id="7" name="TextBox 6">
            <a:extLst>
              <a:ext uri="{FF2B5EF4-FFF2-40B4-BE49-F238E27FC236}">
                <a16:creationId xmlns:a16="http://schemas.microsoft.com/office/drawing/2014/main" id="{D5FCE135-4D32-8A14-8A31-6EA92A12F4BC}"/>
              </a:ext>
            </a:extLst>
          </p:cNvPr>
          <p:cNvSpPr txBox="1"/>
          <p:nvPr/>
        </p:nvSpPr>
        <p:spPr>
          <a:xfrm>
            <a:off x="2949388" y="1654635"/>
            <a:ext cx="2744728" cy="73866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9"/>
                </a:solidFill>
                <a:effectLst/>
                <a:uLnTx/>
                <a:uFillTx/>
                <a:latin typeface="Arial" panose="020B0604020202020204"/>
                <a:ea typeface="+mn-ea"/>
                <a:cs typeface="+mn-cs"/>
              </a:rPr>
              <a:t>Difference: 21.8% </a:t>
            </a:r>
            <a:br>
              <a:rPr kumimoji="0" lang="en-US" sz="1400" b="1" i="0" u="none" strike="noStrike" kern="1200" cap="none" spc="0" normalizeH="0" baseline="0" noProof="0" dirty="0">
                <a:ln>
                  <a:noFill/>
                </a:ln>
                <a:solidFill>
                  <a:srgbClr val="545659"/>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659"/>
                </a:solidFill>
                <a:effectLst/>
                <a:uLnTx/>
                <a:uFillTx/>
                <a:latin typeface="Arial" panose="020B0604020202020204"/>
                <a:ea typeface="+mn-ea"/>
                <a:cs typeface="+mn-cs"/>
              </a:rPr>
              <a:t>(OR 2.58; 95% CI: 1.60, 4.17) One-sided </a:t>
            </a:r>
            <a:r>
              <a:rPr kumimoji="0" lang="en-US" sz="1400" b="1" i="1" u="none" strike="noStrike" kern="1200" cap="none" spc="0" normalizeH="0" baseline="0" noProof="0" dirty="0">
                <a:ln>
                  <a:noFill/>
                </a:ln>
                <a:solidFill>
                  <a:srgbClr val="545659"/>
                </a:solidFill>
                <a:effectLst/>
                <a:uLnTx/>
                <a:uFillTx/>
                <a:latin typeface="Arial" panose="020B0604020202020204"/>
                <a:ea typeface="+mn-ea"/>
                <a:cs typeface="+mn-cs"/>
              </a:rPr>
              <a:t>P</a:t>
            </a:r>
            <a:r>
              <a:rPr kumimoji="0" lang="en-US" sz="1400" b="1" i="0" u="none" strike="noStrike" kern="1200" cap="none" spc="0" normalizeH="0" baseline="0" noProof="0" dirty="0">
                <a:ln>
                  <a:noFill/>
                </a:ln>
                <a:solidFill>
                  <a:srgbClr val="545659"/>
                </a:solidFill>
                <a:effectLst/>
                <a:uLnTx/>
                <a:uFillTx/>
                <a:latin typeface="Arial" panose="020B0604020202020204"/>
                <a:ea typeface="+mn-ea"/>
                <a:cs typeface="+mn-cs"/>
              </a:rPr>
              <a:t> &lt; 0.0001</a:t>
            </a:r>
          </a:p>
        </p:txBody>
      </p:sp>
      <p:cxnSp>
        <p:nvCxnSpPr>
          <p:cNvPr id="8" name="Straight Connector 7">
            <a:extLst>
              <a:ext uri="{FF2B5EF4-FFF2-40B4-BE49-F238E27FC236}">
                <a16:creationId xmlns:a16="http://schemas.microsoft.com/office/drawing/2014/main" id="{9F1B1035-C232-DEC7-6046-D2C137DFE9C0}"/>
              </a:ext>
            </a:extLst>
          </p:cNvPr>
          <p:cNvCxnSpPr>
            <a:cxnSpLocks/>
          </p:cNvCxnSpPr>
          <p:nvPr/>
        </p:nvCxnSpPr>
        <p:spPr>
          <a:xfrm>
            <a:off x="5834742" y="1449388"/>
            <a:ext cx="0" cy="4464050"/>
          </a:xfrm>
          <a:prstGeom prst="line">
            <a:avLst/>
          </a:prstGeom>
          <a:ln w="19050">
            <a:solidFill>
              <a:srgbClr val="EEEBE0"/>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09A342E6-FFEB-F25F-FB55-6BEAED2FD531}"/>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*Cochran-Mantel-Haenszel test stratified by randomization factors.</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Placebo arm scaled 2:1 to compensate for randomization ratio. </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CI: confidence interval; OR: odds ratio; SD: standard deviation; SVR35: spleen volume reduction of at least 35% from baseline. </a:t>
            </a:r>
          </a:p>
        </p:txBody>
      </p:sp>
      <p:sp>
        <p:nvSpPr>
          <p:cNvPr id="6" name="TextBox 5">
            <a:extLst>
              <a:ext uri="{FF2B5EF4-FFF2-40B4-BE49-F238E27FC236}">
                <a16:creationId xmlns:a16="http://schemas.microsoft.com/office/drawing/2014/main" id="{3F0EA6D9-C843-3EEB-6DBC-723A670D2B08}"/>
              </a:ext>
            </a:extLst>
          </p:cNvPr>
          <p:cNvSpPr txBox="1"/>
          <p:nvPr/>
        </p:nvSpPr>
        <p:spPr>
          <a:xfrm rot="16200000">
            <a:off x="-883544" y="3395128"/>
            <a:ext cx="35272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rgbClr val="000000"/>
                </a:solidFill>
                <a:latin typeface="+mn-lt"/>
                <a:ea typeface="+mn-ea"/>
                <a:cs typeface="+mn-cs"/>
              </a:defRPr>
            </a:pPr>
            <a:r>
              <a:rPr kumimoji="0" lang="en-US" sz="1400" b="1" i="0" u="none" strike="noStrike" kern="1200" cap="none" spc="0" normalizeH="0" baseline="0" noProof="0">
                <a:ln>
                  <a:noFill/>
                </a:ln>
                <a:solidFill>
                  <a:srgbClr val="535659"/>
                </a:solidFill>
                <a:effectLst/>
                <a:uLnTx/>
                <a:uFillTx/>
                <a:latin typeface="Arial"/>
                <a:ea typeface="+mn-ea"/>
                <a:cs typeface="+mn-cs"/>
              </a:rPr>
              <a:t>SVR35 at Week 24, %</a:t>
            </a:r>
          </a:p>
        </p:txBody>
      </p:sp>
      <p:grpSp>
        <p:nvGrpSpPr>
          <p:cNvPr id="48" name="Group 47">
            <a:extLst>
              <a:ext uri="{FF2B5EF4-FFF2-40B4-BE49-F238E27FC236}">
                <a16:creationId xmlns:a16="http://schemas.microsoft.com/office/drawing/2014/main" id="{F103AFC2-82C5-B75C-CB3A-512013622970}"/>
              </a:ext>
            </a:extLst>
          </p:cNvPr>
          <p:cNvGrpSpPr/>
          <p:nvPr/>
        </p:nvGrpSpPr>
        <p:grpSpPr>
          <a:xfrm>
            <a:off x="6879612" y="1654635"/>
            <a:ext cx="4509190" cy="3847477"/>
            <a:chOff x="6879612" y="1654635"/>
            <a:chExt cx="4509190" cy="3847477"/>
          </a:xfrm>
        </p:grpSpPr>
        <p:sp>
          <p:nvSpPr>
            <p:cNvPr id="14" name="Freeform 13">
              <a:extLst>
                <a:ext uri="{FF2B5EF4-FFF2-40B4-BE49-F238E27FC236}">
                  <a16:creationId xmlns:a16="http://schemas.microsoft.com/office/drawing/2014/main" id="{D46BEEA4-AFD2-320C-5D21-392393D980AC}"/>
                </a:ext>
              </a:extLst>
            </p:cNvPr>
            <p:cNvSpPr/>
            <p:nvPr/>
          </p:nvSpPr>
          <p:spPr>
            <a:xfrm>
              <a:off x="7093530" y="3233458"/>
              <a:ext cx="4283381" cy="1871695"/>
            </a:xfrm>
            <a:custGeom>
              <a:avLst/>
              <a:gdLst>
                <a:gd name="csX0" fmla="*/ 2869448 w 2869447"/>
                <a:gd name="csY0" fmla="*/ 535810 h 1253853"/>
                <a:gd name="csX1" fmla="*/ 2869448 w 2869447"/>
                <a:gd name="csY1" fmla="*/ 1369 h 1253853"/>
                <a:gd name="csX2" fmla="*/ 360 w 2869447"/>
                <a:gd name="csY2" fmla="*/ 1369 h 1253853"/>
                <a:gd name="csX3" fmla="*/ 360 w 2869447"/>
                <a:gd name="csY3" fmla="*/ 35950 h 1253853"/>
                <a:gd name="csX4" fmla="*/ 34159 w 2869447"/>
                <a:gd name="csY4" fmla="*/ 61101 h 1253853"/>
                <a:gd name="csX5" fmla="*/ 34159 w 2869447"/>
                <a:gd name="csY5" fmla="*/ 76819 h 1253853"/>
                <a:gd name="csX6" fmla="*/ 41281 w 2869447"/>
                <a:gd name="csY6" fmla="*/ 79717 h 1253853"/>
                <a:gd name="csX7" fmla="*/ 95703 w 2869447"/>
                <a:gd name="csY7" fmla="*/ 109287 h 1253853"/>
                <a:gd name="csX8" fmla="*/ 110978 w 2869447"/>
                <a:gd name="csY8" fmla="*/ 118287 h 1253853"/>
                <a:gd name="csX9" fmla="*/ 112798 w 2869447"/>
                <a:gd name="csY9" fmla="*/ 158701 h 1253853"/>
                <a:gd name="csX10" fmla="*/ 144971 w 2869447"/>
                <a:gd name="csY10" fmla="*/ 189308 h 1253853"/>
                <a:gd name="csX11" fmla="*/ 158085 w 2869447"/>
                <a:gd name="csY11" fmla="*/ 193139 h 1253853"/>
                <a:gd name="csX12" fmla="*/ 158214 w 2869447"/>
                <a:gd name="csY12" fmla="*/ 202434 h 1253853"/>
                <a:gd name="csX13" fmla="*/ 169351 w 2869447"/>
                <a:gd name="csY13" fmla="*/ 202570 h 1253853"/>
                <a:gd name="csX14" fmla="*/ 191883 w 2869447"/>
                <a:gd name="csY14" fmla="*/ 218289 h 1253853"/>
                <a:gd name="csX15" fmla="*/ 210660 w 2869447"/>
                <a:gd name="csY15" fmla="*/ 227720 h 1253853"/>
                <a:gd name="csX16" fmla="*/ 221349 w 2869447"/>
                <a:gd name="csY16" fmla="*/ 227998 h 1253853"/>
                <a:gd name="csX17" fmla="*/ 226194 w 2869447"/>
                <a:gd name="csY17" fmla="*/ 252436 h 1253853"/>
                <a:gd name="csX18" fmla="*/ 244485 w 2869447"/>
                <a:gd name="csY18" fmla="*/ 252856 h 1253853"/>
                <a:gd name="csX19" fmla="*/ 244394 w 2869447"/>
                <a:gd name="csY19" fmla="*/ 275800 h 1253853"/>
                <a:gd name="csX20" fmla="*/ 253468 w 2869447"/>
                <a:gd name="csY20" fmla="*/ 281487 h 1253853"/>
                <a:gd name="csX21" fmla="*/ 274532 w 2869447"/>
                <a:gd name="csY21" fmla="*/ 290602 h 1253853"/>
                <a:gd name="csX22" fmla="*/ 274501 w 2869447"/>
                <a:gd name="csY22" fmla="*/ 296883 h 1253853"/>
                <a:gd name="csX23" fmla="*/ 276188 w 2869447"/>
                <a:gd name="csY23" fmla="*/ 301075 h 1253853"/>
                <a:gd name="csX24" fmla="*/ 308299 w 2869447"/>
                <a:gd name="csY24" fmla="*/ 306314 h 1253853"/>
                <a:gd name="csX25" fmla="*/ 337980 w 2869447"/>
                <a:gd name="csY25" fmla="*/ 306819 h 1253853"/>
                <a:gd name="csX26" fmla="*/ 339230 w 2869447"/>
                <a:gd name="csY26" fmla="*/ 314975 h 1253853"/>
                <a:gd name="csX27" fmla="*/ 368007 w 2869447"/>
                <a:gd name="csY27" fmla="*/ 325498 h 1253853"/>
                <a:gd name="csX28" fmla="*/ 368115 w 2869447"/>
                <a:gd name="csY28" fmla="*/ 348601 h 1253853"/>
                <a:gd name="csX29" fmla="*/ 378945 w 2869447"/>
                <a:gd name="csY29" fmla="*/ 350918 h 1253853"/>
                <a:gd name="csX30" fmla="*/ 379957 w 2869447"/>
                <a:gd name="csY30" fmla="*/ 359309 h 1253853"/>
                <a:gd name="csX31" fmla="*/ 430538 w 2869447"/>
                <a:gd name="csY31" fmla="*/ 379924 h 1253853"/>
                <a:gd name="csX32" fmla="*/ 450821 w 2869447"/>
                <a:gd name="csY32" fmla="*/ 385229 h 1253853"/>
                <a:gd name="csX33" fmla="*/ 451242 w 2869447"/>
                <a:gd name="csY33" fmla="*/ 393972 h 1253853"/>
                <a:gd name="csX34" fmla="*/ 496089 w 2869447"/>
                <a:gd name="csY34" fmla="*/ 394311 h 1253853"/>
                <a:gd name="csX35" fmla="*/ 496059 w 2869447"/>
                <a:gd name="csY35" fmla="*/ 406919 h 1253853"/>
                <a:gd name="csX36" fmla="*/ 511854 w 2869447"/>
                <a:gd name="csY36" fmla="*/ 407761 h 1253853"/>
                <a:gd name="csX37" fmla="*/ 551335 w 2869447"/>
                <a:gd name="csY37" fmla="*/ 419345 h 1253853"/>
                <a:gd name="csX38" fmla="*/ 601235 w 2869447"/>
                <a:gd name="csY38" fmla="*/ 422614 h 1253853"/>
                <a:gd name="csX39" fmla="*/ 600951 w 2869447"/>
                <a:gd name="csY39" fmla="*/ 436637 h 1253853"/>
                <a:gd name="csX40" fmla="*/ 612079 w 2869447"/>
                <a:gd name="csY40" fmla="*/ 438613 h 1253853"/>
                <a:gd name="csX41" fmla="*/ 612482 w 2869447"/>
                <a:gd name="csY41" fmla="*/ 447784 h 1253853"/>
                <a:gd name="csX42" fmla="*/ 616238 w 2869447"/>
                <a:gd name="csY42" fmla="*/ 447784 h 1253853"/>
                <a:gd name="csX43" fmla="*/ 631259 w 2869447"/>
                <a:gd name="csY43" fmla="*/ 447784 h 1253853"/>
                <a:gd name="csX44" fmla="*/ 665057 w 2869447"/>
                <a:gd name="csY44" fmla="*/ 457215 h 1253853"/>
                <a:gd name="csX45" fmla="*/ 710122 w 2869447"/>
                <a:gd name="csY45" fmla="*/ 472934 h 1253853"/>
                <a:gd name="csX46" fmla="*/ 717632 w 2869447"/>
                <a:gd name="csY46" fmla="*/ 472934 h 1253853"/>
                <a:gd name="csX47" fmla="*/ 728898 w 2869447"/>
                <a:gd name="csY47" fmla="*/ 476078 h 1253853"/>
                <a:gd name="csX48" fmla="*/ 728898 w 2869447"/>
                <a:gd name="csY48" fmla="*/ 482366 h 1253853"/>
                <a:gd name="csX49" fmla="*/ 784380 w 2869447"/>
                <a:gd name="csY49" fmla="*/ 496656 h 1253853"/>
                <a:gd name="csX50" fmla="*/ 792739 w 2869447"/>
                <a:gd name="csY50" fmla="*/ 501228 h 1253853"/>
                <a:gd name="csX51" fmla="*/ 800250 w 2869447"/>
                <a:gd name="csY51" fmla="*/ 501228 h 1253853"/>
                <a:gd name="csX52" fmla="*/ 822782 w 2869447"/>
                <a:gd name="csY52" fmla="*/ 507516 h 1253853"/>
                <a:gd name="csX53" fmla="*/ 823908 w 2869447"/>
                <a:gd name="csY53" fmla="*/ 511707 h 1253853"/>
                <a:gd name="csX54" fmla="*/ 884745 w 2869447"/>
                <a:gd name="csY54" fmla="*/ 507516 h 1253853"/>
                <a:gd name="csX55" fmla="*/ 916666 w 2869447"/>
                <a:gd name="csY55" fmla="*/ 516947 h 1253853"/>
                <a:gd name="csX56" fmla="*/ 948161 w 2869447"/>
                <a:gd name="csY56" fmla="*/ 521491 h 1253853"/>
                <a:gd name="csX57" fmla="*/ 957975 w 2869447"/>
                <a:gd name="csY57" fmla="*/ 526378 h 1253853"/>
                <a:gd name="csX58" fmla="*/ 969241 w 2869447"/>
                <a:gd name="csY58" fmla="*/ 529522 h 1253853"/>
                <a:gd name="csX59" fmla="*/ 969241 w 2869447"/>
                <a:gd name="csY59" fmla="*/ 535810 h 1253853"/>
                <a:gd name="csX60" fmla="*/ 980507 w 2869447"/>
                <a:gd name="csY60" fmla="*/ 535810 h 1253853"/>
                <a:gd name="csX61" fmla="*/ 1021816 w 2869447"/>
                <a:gd name="csY61" fmla="*/ 554672 h 1253853"/>
                <a:gd name="csX62" fmla="*/ 1025571 w 2869447"/>
                <a:gd name="csY62" fmla="*/ 554672 h 1253853"/>
                <a:gd name="csX63" fmla="*/ 1014950 w 2869447"/>
                <a:gd name="csY63" fmla="*/ 542452 h 1253853"/>
                <a:gd name="csX64" fmla="*/ 1033082 w 2869447"/>
                <a:gd name="csY64" fmla="*/ 535810 h 1253853"/>
                <a:gd name="csX65" fmla="*/ 1033082 w 2869447"/>
                <a:gd name="csY65" fmla="*/ 545241 h 1253853"/>
                <a:gd name="csX66" fmla="*/ 1033082 w 2869447"/>
                <a:gd name="csY66" fmla="*/ 554672 h 1253853"/>
                <a:gd name="csX67" fmla="*/ 1033082 w 2869447"/>
                <a:gd name="csY67" fmla="*/ 560960 h 1253853"/>
                <a:gd name="csX68" fmla="*/ 1058306 w 2869447"/>
                <a:gd name="csY68" fmla="*/ 575160 h 1253853"/>
                <a:gd name="csX69" fmla="*/ 1066880 w 2869447"/>
                <a:gd name="csY69" fmla="*/ 579822 h 1253853"/>
                <a:gd name="csX70" fmla="*/ 1081901 w 2869447"/>
                <a:gd name="csY70" fmla="*/ 579822 h 1253853"/>
                <a:gd name="csX71" fmla="*/ 1101636 w 2869447"/>
                <a:gd name="csY71" fmla="*/ 597369 h 1253853"/>
                <a:gd name="csX72" fmla="*/ 1205108 w 2869447"/>
                <a:gd name="csY72" fmla="*/ 610627 h 1253853"/>
                <a:gd name="csX73" fmla="*/ 1209549 w 2869447"/>
                <a:gd name="csY73" fmla="*/ 615155 h 1253853"/>
                <a:gd name="csX74" fmla="*/ 1288152 w 2869447"/>
                <a:gd name="csY74" fmla="*/ 619028 h 1253853"/>
                <a:gd name="csX75" fmla="*/ 1295956 w 2869447"/>
                <a:gd name="csY75" fmla="*/ 623835 h 1253853"/>
                <a:gd name="csX76" fmla="*/ 1328069 w 2869447"/>
                <a:gd name="csY76" fmla="*/ 642919 h 1253853"/>
                <a:gd name="csX77" fmla="*/ 1353470 w 2869447"/>
                <a:gd name="csY77" fmla="*/ 642767 h 1253853"/>
                <a:gd name="csX78" fmla="*/ 1361423 w 2869447"/>
                <a:gd name="csY78" fmla="*/ 649233 h 1253853"/>
                <a:gd name="csX79" fmla="*/ 1425646 w 2869447"/>
                <a:gd name="csY79" fmla="*/ 648907 h 1253853"/>
                <a:gd name="csX80" fmla="*/ 1456514 w 2869447"/>
                <a:gd name="csY80" fmla="*/ 664475 h 1253853"/>
                <a:gd name="csX81" fmla="*/ 1503673 w 2869447"/>
                <a:gd name="csY81" fmla="*/ 667887 h 1253853"/>
                <a:gd name="csX82" fmla="*/ 1536321 w 2869447"/>
                <a:gd name="csY82" fmla="*/ 677263 h 1253853"/>
                <a:gd name="csX83" fmla="*/ 1536299 w 2869447"/>
                <a:gd name="csY83" fmla="*/ 692998 h 1253853"/>
                <a:gd name="csX84" fmla="*/ 1594224 w 2869447"/>
                <a:gd name="csY84" fmla="*/ 707371 h 1253853"/>
                <a:gd name="csX85" fmla="*/ 1614453 w 2869447"/>
                <a:gd name="csY85" fmla="*/ 707364 h 1253853"/>
                <a:gd name="csX86" fmla="*/ 1656159 w 2869447"/>
                <a:gd name="csY86" fmla="*/ 732288 h 1253853"/>
                <a:gd name="csX87" fmla="*/ 1746598 w 2869447"/>
                <a:gd name="csY87" fmla="*/ 746442 h 1253853"/>
                <a:gd name="csX88" fmla="*/ 1748561 w 2869447"/>
                <a:gd name="csY88" fmla="*/ 750744 h 1253853"/>
                <a:gd name="csX89" fmla="*/ 1846928 w 2869447"/>
                <a:gd name="csY89" fmla="*/ 758197 h 1253853"/>
                <a:gd name="csX90" fmla="*/ 1887090 w 2869447"/>
                <a:gd name="csY90" fmla="*/ 776640 h 1253853"/>
                <a:gd name="csX91" fmla="*/ 1960943 w 2869447"/>
                <a:gd name="csY91" fmla="*/ 782178 h 1253853"/>
                <a:gd name="csX92" fmla="*/ 1982086 w 2869447"/>
                <a:gd name="csY92" fmla="*/ 795262 h 1253853"/>
                <a:gd name="csX93" fmla="*/ 2092091 w 2869447"/>
                <a:gd name="csY93" fmla="*/ 809318 h 1253853"/>
                <a:gd name="csX94" fmla="*/ 2103357 w 2869447"/>
                <a:gd name="csY94" fmla="*/ 809318 h 1253853"/>
                <a:gd name="csX95" fmla="*/ 2133246 w 2869447"/>
                <a:gd name="csY95" fmla="*/ 812399 h 1253853"/>
                <a:gd name="csX96" fmla="*/ 2251289 w 2869447"/>
                <a:gd name="csY96" fmla="*/ 826219 h 1253853"/>
                <a:gd name="csX97" fmla="*/ 2261081 w 2869447"/>
                <a:gd name="csY97" fmla="*/ 828180 h 1253853"/>
                <a:gd name="csX98" fmla="*/ 2261081 w 2869447"/>
                <a:gd name="csY98" fmla="*/ 840755 h 1253853"/>
                <a:gd name="csX99" fmla="*/ 2274812 w 2869447"/>
                <a:gd name="csY99" fmla="*/ 846076 h 1253853"/>
                <a:gd name="csX100" fmla="*/ 2306145 w 2869447"/>
                <a:gd name="csY100" fmla="*/ 862762 h 1253853"/>
                <a:gd name="csX101" fmla="*/ 2324922 w 2869447"/>
                <a:gd name="csY101" fmla="*/ 862762 h 1253853"/>
                <a:gd name="csX102" fmla="*/ 2327420 w 2869447"/>
                <a:gd name="csY102" fmla="*/ 865960 h 1253853"/>
                <a:gd name="csX103" fmla="*/ 2404825 w 2869447"/>
                <a:gd name="csY103" fmla="*/ 883379 h 1253853"/>
                <a:gd name="csX104" fmla="*/ 2444985 w 2869447"/>
                <a:gd name="csY104" fmla="*/ 891428 h 1253853"/>
                <a:gd name="csX105" fmla="*/ 2462343 w 2869447"/>
                <a:gd name="csY105" fmla="*/ 890725 h 1253853"/>
                <a:gd name="csX106" fmla="*/ 2501424 w 2869447"/>
                <a:gd name="csY106" fmla="*/ 906774 h 1253853"/>
                <a:gd name="csX107" fmla="*/ 2503969 w 2869447"/>
                <a:gd name="csY107" fmla="*/ 918587 h 1253853"/>
                <a:gd name="csX108" fmla="*/ 2512444 w 2869447"/>
                <a:gd name="csY108" fmla="*/ 924863 h 1253853"/>
                <a:gd name="csX109" fmla="*/ 2518855 w 2869447"/>
                <a:gd name="csY109" fmla="*/ 947918 h 1253853"/>
                <a:gd name="csX110" fmla="*/ 2551438 w 2869447"/>
                <a:gd name="csY110" fmla="*/ 950842 h 1253853"/>
                <a:gd name="csX111" fmla="*/ 2556577 w 2869447"/>
                <a:gd name="csY111" fmla="*/ 957007 h 1253853"/>
                <a:gd name="csX112" fmla="*/ 2592985 w 2869447"/>
                <a:gd name="csY112" fmla="*/ 957547 h 1253853"/>
                <a:gd name="csX113" fmla="*/ 2617661 w 2869447"/>
                <a:gd name="csY113" fmla="*/ 966817 h 1253853"/>
                <a:gd name="csX114" fmla="*/ 2618044 w 2869447"/>
                <a:gd name="csY114" fmla="*/ 975602 h 1253853"/>
                <a:gd name="csX115" fmla="*/ 2649522 w 2869447"/>
                <a:gd name="csY115" fmla="*/ 985475 h 1253853"/>
                <a:gd name="csX116" fmla="*/ 2651638 w 2869447"/>
                <a:gd name="csY116" fmla="*/ 1001088 h 1253853"/>
                <a:gd name="csX117" fmla="*/ 2664902 w 2869447"/>
                <a:gd name="csY117" fmla="*/ 1008967 h 1253853"/>
                <a:gd name="csX118" fmla="*/ 2664547 w 2869447"/>
                <a:gd name="csY118" fmla="*/ 1034922 h 1253853"/>
                <a:gd name="csX119" fmla="*/ 2711723 w 2869447"/>
                <a:gd name="csY119" fmla="*/ 1048244 h 1253853"/>
                <a:gd name="csX120" fmla="*/ 2722989 w 2869447"/>
                <a:gd name="csY120" fmla="*/ 1054532 h 1253853"/>
                <a:gd name="csX121" fmla="*/ 2724637 w 2869447"/>
                <a:gd name="csY121" fmla="*/ 1058598 h 1253853"/>
                <a:gd name="csX122" fmla="*/ 2763014 w 2869447"/>
                <a:gd name="csY122" fmla="*/ 1090963 h 1253853"/>
                <a:gd name="csX123" fmla="*/ 2802125 w 2869447"/>
                <a:gd name="csY123" fmla="*/ 1100995 h 1253853"/>
                <a:gd name="csX124" fmla="*/ 2820634 w 2869447"/>
                <a:gd name="csY124" fmla="*/ 1104844 h 1253853"/>
                <a:gd name="csX125" fmla="*/ 2839405 w 2869447"/>
                <a:gd name="csY125" fmla="*/ 1126838 h 1253853"/>
                <a:gd name="csX126" fmla="*/ 2839405 w 2869447"/>
                <a:gd name="csY126" fmla="*/ 1148845 h 1253853"/>
                <a:gd name="csX127" fmla="*/ 2853394 w 2869447"/>
                <a:gd name="csY127" fmla="*/ 1155123 h 1253853"/>
                <a:gd name="csX128" fmla="*/ 2861937 w 2869447"/>
                <a:gd name="csY128" fmla="*/ 1161420 h 1253853"/>
                <a:gd name="csX129" fmla="*/ 2861937 w 2869447"/>
                <a:gd name="csY129" fmla="*/ 1249445 h 1253853"/>
                <a:gd name="csX130" fmla="*/ 2869448 w 2869447"/>
                <a:gd name="csY130" fmla="*/ 1249445 h 1253853"/>
                <a:gd name="csX131" fmla="*/ 2867272 w 2869447"/>
                <a:gd name="csY131" fmla="*/ 554311 h 12538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Lst>
              <a:rect l="l" t="t" r="r" b="b"/>
              <a:pathLst>
                <a:path w="2869447" h="1253853">
                  <a:moveTo>
                    <a:pt x="2869448" y="535810"/>
                  </a:moveTo>
                  <a:lnTo>
                    <a:pt x="2869448" y="1369"/>
                  </a:lnTo>
                  <a:cubicBezTo>
                    <a:pt x="1913193" y="4600"/>
                    <a:pt x="956601" y="-2941"/>
                    <a:pt x="360" y="1369"/>
                  </a:cubicBezTo>
                  <a:cubicBezTo>
                    <a:pt x="1140" y="12779"/>
                    <a:pt x="-752" y="24588"/>
                    <a:pt x="360" y="35950"/>
                  </a:cubicBezTo>
                  <a:cubicBezTo>
                    <a:pt x="11467" y="44091"/>
                    <a:pt x="22733" y="52474"/>
                    <a:pt x="34159" y="61101"/>
                  </a:cubicBezTo>
                  <a:cubicBezTo>
                    <a:pt x="35027" y="65782"/>
                    <a:pt x="32832" y="72978"/>
                    <a:pt x="34159" y="76819"/>
                  </a:cubicBezTo>
                  <a:lnTo>
                    <a:pt x="41281" y="79717"/>
                  </a:lnTo>
                  <a:cubicBezTo>
                    <a:pt x="49752" y="103477"/>
                    <a:pt x="66622" y="108440"/>
                    <a:pt x="95703" y="109287"/>
                  </a:cubicBezTo>
                  <a:cubicBezTo>
                    <a:pt x="102438" y="110937"/>
                    <a:pt x="107646" y="112580"/>
                    <a:pt x="110978" y="118287"/>
                  </a:cubicBezTo>
                  <a:lnTo>
                    <a:pt x="112798" y="158701"/>
                  </a:lnTo>
                  <a:cubicBezTo>
                    <a:pt x="139549" y="162544"/>
                    <a:pt x="146289" y="165909"/>
                    <a:pt x="144971" y="189308"/>
                  </a:cubicBezTo>
                  <a:lnTo>
                    <a:pt x="158085" y="193139"/>
                  </a:lnTo>
                  <a:cubicBezTo>
                    <a:pt x="159093" y="194785"/>
                    <a:pt x="156685" y="201173"/>
                    <a:pt x="158214" y="202434"/>
                  </a:cubicBezTo>
                  <a:cubicBezTo>
                    <a:pt x="159532" y="203520"/>
                    <a:pt x="166306" y="202042"/>
                    <a:pt x="169351" y="202570"/>
                  </a:cubicBezTo>
                  <a:cubicBezTo>
                    <a:pt x="171786" y="209692"/>
                    <a:pt x="179297" y="214932"/>
                    <a:pt x="191883" y="218289"/>
                  </a:cubicBezTo>
                  <a:cubicBezTo>
                    <a:pt x="196168" y="222246"/>
                    <a:pt x="202427" y="225390"/>
                    <a:pt x="210660" y="227720"/>
                  </a:cubicBezTo>
                  <a:lnTo>
                    <a:pt x="221349" y="227998"/>
                  </a:lnTo>
                  <a:lnTo>
                    <a:pt x="226194" y="252436"/>
                  </a:lnTo>
                  <a:lnTo>
                    <a:pt x="244485" y="252856"/>
                  </a:lnTo>
                  <a:cubicBezTo>
                    <a:pt x="246042" y="254062"/>
                    <a:pt x="242887" y="271104"/>
                    <a:pt x="244394" y="275800"/>
                  </a:cubicBezTo>
                  <a:cubicBezTo>
                    <a:pt x="245262" y="278505"/>
                    <a:pt x="251028" y="278827"/>
                    <a:pt x="253468" y="281487"/>
                  </a:cubicBezTo>
                  <a:cubicBezTo>
                    <a:pt x="259614" y="288188"/>
                    <a:pt x="251021" y="293567"/>
                    <a:pt x="274532" y="290602"/>
                  </a:cubicBezTo>
                  <a:cubicBezTo>
                    <a:pt x="274709" y="292680"/>
                    <a:pt x="274351" y="294801"/>
                    <a:pt x="274501" y="296883"/>
                  </a:cubicBezTo>
                  <a:lnTo>
                    <a:pt x="276188" y="301075"/>
                  </a:lnTo>
                  <a:cubicBezTo>
                    <a:pt x="288442" y="300204"/>
                    <a:pt x="299146" y="301951"/>
                    <a:pt x="308299" y="306314"/>
                  </a:cubicBezTo>
                  <a:cubicBezTo>
                    <a:pt x="314459" y="306470"/>
                    <a:pt x="336129" y="305206"/>
                    <a:pt x="337980" y="306819"/>
                  </a:cubicBezTo>
                  <a:cubicBezTo>
                    <a:pt x="339132" y="307822"/>
                    <a:pt x="337146" y="312945"/>
                    <a:pt x="339230" y="314975"/>
                  </a:cubicBezTo>
                  <a:cubicBezTo>
                    <a:pt x="340298" y="316015"/>
                    <a:pt x="363645" y="326174"/>
                    <a:pt x="368007" y="325498"/>
                  </a:cubicBezTo>
                  <a:lnTo>
                    <a:pt x="368115" y="348601"/>
                  </a:lnTo>
                  <a:lnTo>
                    <a:pt x="378945" y="350918"/>
                  </a:lnTo>
                  <a:lnTo>
                    <a:pt x="379957" y="359309"/>
                  </a:lnTo>
                  <a:cubicBezTo>
                    <a:pt x="403768" y="356379"/>
                    <a:pt x="415591" y="372157"/>
                    <a:pt x="430538" y="379924"/>
                  </a:cubicBezTo>
                  <a:cubicBezTo>
                    <a:pt x="436577" y="383061"/>
                    <a:pt x="436460" y="387517"/>
                    <a:pt x="450821" y="385229"/>
                  </a:cubicBezTo>
                  <a:lnTo>
                    <a:pt x="451242" y="393972"/>
                  </a:lnTo>
                  <a:lnTo>
                    <a:pt x="496089" y="394311"/>
                  </a:lnTo>
                  <a:lnTo>
                    <a:pt x="496059" y="406919"/>
                  </a:lnTo>
                  <a:cubicBezTo>
                    <a:pt x="501324" y="406921"/>
                    <a:pt x="506690" y="406355"/>
                    <a:pt x="511854" y="407761"/>
                  </a:cubicBezTo>
                  <a:cubicBezTo>
                    <a:pt x="523815" y="411018"/>
                    <a:pt x="543152" y="417444"/>
                    <a:pt x="551335" y="419345"/>
                  </a:cubicBezTo>
                  <a:cubicBezTo>
                    <a:pt x="564711" y="422453"/>
                    <a:pt x="586913" y="422110"/>
                    <a:pt x="601235" y="422614"/>
                  </a:cubicBezTo>
                  <a:lnTo>
                    <a:pt x="600951" y="436637"/>
                  </a:lnTo>
                  <a:lnTo>
                    <a:pt x="612079" y="438613"/>
                  </a:lnTo>
                  <a:cubicBezTo>
                    <a:pt x="613962" y="439951"/>
                    <a:pt x="611985" y="445284"/>
                    <a:pt x="612482" y="447784"/>
                  </a:cubicBezTo>
                  <a:cubicBezTo>
                    <a:pt x="613591" y="449805"/>
                    <a:pt x="614846" y="449762"/>
                    <a:pt x="616238" y="447784"/>
                  </a:cubicBezTo>
                  <a:cubicBezTo>
                    <a:pt x="621242" y="447712"/>
                    <a:pt x="626258" y="447890"/>
                    <a:pt x="631259" y="447784"/>
                  </a:cubicBezTo>
                  <a:cubicBezTo>
                    <a:pt x="642023" y="451124"/>
                    <a:pt x="653290" y="454268"/>
                    <a:pt x="665057" y="457215"/>
                  </a:cubicBezTo>
                  <a:cubicBezTo>
                    <a:pt x="677108" y="464906"/>
                    <a:pt x="692129" y="470146"/>
                    <a:pt x="710122" y="472934"/>
                  </a:cubicBezTo>
                  <a:cubicBezTo>
                    <a:pt x="712570" y="473123"/>
                    <a:pt x="715351" y="472598"/>
                    <a:pt x="717632" y="472934"/>
                  </a:cubicBezTo>
                  <a:lnTo>
                    <a:pt x="728898" y="476078"/>
                  </a:lnTo>
                  <a:cubicBezTo>
                    <a:pt x="729380" y="477869"/>
                    <a:pt x="728166" y="481573"/>
                    <a:pt x="728898" y="482366"/>
                  </a:cubicBezTo>
                  <a:cubicBezTo>
                    <a:pt x="746505" y="495122"/>
                    <a:pt x="760456" y="498738"/>
                    <a:pt x="784380" y="496656"/>
                  </a:cubicBezTo>
                  <a:lnTo>
                    <a:pt x="792739" y="501228"/>
                  </a:lnTo>
                  <a:cubicBezTo>
                    <a:pt x="795237" y="501174"/>
                    <a:pt x="797757" y="501328"/>
                    <a:pt x="800250" y="501228"/>
                  </a:cubicBezTo>
                  <a:cubicBezTo>
                    <a:pt x="807306" y="502901"/>
                    <a:pt x="814816" y="504997"/>
                    <a:pt x="822782" y="507516"/>
                  </a:cubicBezTo>
                  <a:cubicBezTo>
                    <a:pt x="822849" y="509065"/>
                    <a:pt x="823084" y="510531"/>
                    <a:pt x="823908" y="511707"/>
                  </a:cubicBezTo>
                  <a:cubicBezTo>
                    <a:pt x="825530" y="514022"/>
                    <a:pt x="882401" y="514294"/>
                    <a:pt x="884745" y="507516"/>
                  </a:cubicBezTo>
                  <a:cubicBezTo>
                    <a:pt x="887048" y="514971"/>
                    <a:pt x="906993" y="517899"/>
                    <a:pt x="916666" y="516947"/>
                  </a:cubicBezTo>
                  <a:cubicBezTo>
                    <a:pt x="921953" y="522650"/>
                    <a:pt x="932452" y="524165"/>
                    <a:pt x="948161" y="521491"/>
                  </a:cubicBezTo>
                  <a:lnTo>
                    <a:pt x="957975" y="526378"/>
                  </a:lnTo>
                  <a:lnTo>
                    <a:pt x="969241" y="529522"/>
                  </a:lnTo>
                  <a:lnTo>
                    <a:pt x="969241" y="535810"/>
                  </a:lnTo>
                  <a:cubicBezTo>
                    <a:pt x="972346" y="541748"/>
                    <a:pt x="976605" y="541267"/>
                    <a:pt x="980507" y="535810"/>
                  </a:cubicBezTo>
                  <a:cubicBezTo>
                    <a:pt x="981424" y="554394"/>
                    <a:pt x="1005184" y="559875"/>
                    <a:pt x="1021816" y="554672"/>
                  </a:cubicBezTo>
                  <a:cubicBezTo>
                    <a:pt x="1023061" y="557442"/>
                    <a:pt x="1024313" y="557440"/>
                    <a:pt x="1025571" y="554672"/>
                  </a:cubicBezTo>
                  <a:cubicBezTo>
                    <a:pt x="1025540" y="549873"/>
                    <a:pt x="1022000" y="545800"/>
                    <a:pt x="1014950" y="542452"/>
                  </a:cubicBezTo>
                  <a:cubicBezTo>
                    <a:pt x="1024099" y="543288"/>
                    <a:pt x="1030143" y="541074"/>
                    <a:pt x="1033082" y="535810"/>
                  </a:cubicBezTo>
                  <a:cubicBezTo>
                    <a:pt x="1035456" y="539220"/>
                    <a:pt x="1037011" y="541919"/>
                    <a:pt x="1033082" y="545241"/>
                  </a:cubicBezTo>
                  <a:cubicBezTo>
                    <a:pt x="1025813" y="548116"/>
                    <a:pt x="1025813" y="551798"/>
                    <a:pt x="1033082" y="554672"/>
                  </a:cubicBezTo>
                  <a:cubicBezTo>
                    <a:pt x="1025895" y="555620"/>
                    <a:pt x="1026296" y="558108"/>
                    <a:pt x="1033082" y="560960"/>
                  </a:cubicBezTo>
                  <a:cubicBezTo>
                    <a:pt x="1037975" y="572593"/>
                    <a:pt x="1046383" y="577326"/>
                    <a:pt x="1058306" y="575160"/>
                  </a:cubicBezTo>
                  <a:lnTo>
                    <a:pt x="1066880" y="579822"/>
                  </a:lnTo>
                  <a:cubicBezTo>
                    <a:pt x="1071886" y="579860"/>
                    <a:pt x="1076895" y="579828"/>
                    <a:pt x="1081901" y="579822"/>
                  </a:cubicBezTo>
                  <a:cubicBezTo>
                    <a:pt x="1092590" y="582429"/>
                    <a:pt x="1099168" y="588278"/>
                    <a:pt x="1101636" y="597369"/>
                  </a:cubicBezTo>
                  <a:cubicBezTo>
                    <a:pt x="1135567" y="603055"/>
                    <a:pt x="1170057" y="607474"/>
                    <a:pt x="1205108" y="610627"/>
                  </a:cubicBezTo>
                  <a:lnTo>
                    <a:pt x="1209549" y="615155"/>
                  </a:lnTo>
                  <a:cubicBezTo>
                    <a:pt x="1235506" y="617636"/>
                    <a:pt x="1261902" y="619556"/>
                    <a:pt x="1288152" y="619028"/>
                  </a:cubicBezTo>
                  <a:cubicBezTo>
                    <a:pt x="1288787" y="621975"/>
                    <a:pt x="1292390" y="623153"/>
                    <a:pt x="1295956" y="623835"/>
                  </a:cubicBezTo>
                  <a:cubicBezTo>
                    <a:pt x="1299275" y="628359"/>
                    <a:pt x="1330563" y="630365"/>
                    <a:pt x="1328069" y="642919"/>
                  </a:cubicBezTo>
                  <a:cubicBezTo>
                    <a:pt x="1336103" y="643465"/>
                    <a:pt x="1345887" y="641301"/>
                    <a:pt x="1353470" y="642767"/>
                  </a:cubicBezTo>
                  <a:cubicBezTo>
                    <a:pt x="1356485" y="643350"/>
                    <a:pt x="1354468" y="648473"/>
                    <a:pt x="1361423" y="649233"/>
                  </a:cubicBezTo>
                  <a:cubicBezTo>
                    <a:pt x="1380287" y="651295"/>
                    <a:pt x="1407854" y="645992"/>
                    <a:pt x="1425646" y="648907"/>
                  </a:cubicBezTo>
                  <a:cubicBezTo>
                    <a:pt x="1427600" y="649228"/>
                    <a:pt x="1451887" y="663479"/>
                    <a:pt x="1456514" y="664475"/>
                  </a:cubicBezTo>
                  <a:cubicBezTo>
                    <a:pt x="1472086" y="667830"/>
                    <a:pt x="1490537" y="665636"/>
                    <a:pt x="1503673" y="667887"/>
                  </a:cubicBezTo>
                  <a:cubicBezTo>
                    <a:pt x="1505470" y="668195"/>
                    <a:pt x="1520398" y="684173"/>
                    <a:pt x="1536321" y="677263"/>
                  </a:cubicBezTo>
                  <a:lnTo>
                    <a:pt x="1536299" y="692998"/>
                  </a:lnTo>
                  <a:cubicBezTo>
                    <a:pt x="1558352" y="692508"/>
                    <a:pt x="1577661" y="697299"/>
                    <a:pt x="1594224" y="707371"/>
                  </a:cubicBezTo>
                  <a:lnTo>
                    <a:pt x="1614453" y="707364"/>
                  </a:lnTo>
                  <a:cubicBezTo>
                    <a:pt x="1627878" y="716146"/>
                    <a:pt x="1641780" y="724454"/>
                    <a:pt x="1656159" y="732288"/>
                  </a:cubicBezTo>
                  <a:cubicBezTo>
                    <a:pt x="1690006" y="731409"/>
                    <a:pt x="1720153" y="736127"/>
                    <a:pt x="1746598" y="746442"/>
                  </a:cubicBezTo>
                  <a:lnTo>
                    <a:pt x="1748561" y="750744"/>
                  </a:lnTo>
                  <a:cubicBezTo>
                    <a:pt x="1785449" y="748383"/>
                    <a:pt x="1818238" y="750867"/>
                    <a:pt x="1846928" y="758197"/>
                  </a:cubicBezTo>
                  <a:cubicBezTo>
                    <a:pt x="1855268" y="777325"/>
                    <a:pt x="1864060" y="777975"/>
                    <a:pt x="1887090" y="776640"/>
                  </a:cubicBezTo>
                  <a:cubicBezTo>
                    <a:pt x="1909181" y="783229"/>
                    <a:pt x="1933799" y="785075"/>
                    <a:pt x="1960943" y="782178"/>
                  </a:cubicBezTo>
                  <a:cubicBezTo>
                    <a:pt x="1969295" y="785000"/>
                    <a:pt x="1976343" y="789361"/>
                    <a:pt x="1982086" y="795262"/>
                  </a:cubicBezTo>
                  <a:cubicBezTo>
                    <a:pt x="2021198" y="792553"/>
                    <a:pt x="2057274" y="796499"/>
                    <a:pt x="2092091" y="809318"/>
                  </a:cubicBezTo>
                  <a:cubicBezTo>
                    <a:pt x="2095835" y="809191"/>
                    <a:pt x="2099609" y="809422"/>
                    <a:pt x="2103357" y="809318"/>
                  </a:cubicBezTo>
                  <a:cubicBezTo>
                    <a:pt x="2112230" y="812316"/>
                    <a:pt x="2122193" y="813343"/>
                    <a:pt x="2133246" y="812399"/>
                  </a:cubicBezTo>
                  <a:cubicBezTo>
                    <a:pt x="2170561" y="828672"/>
                    <a:pt x="2210590" y="827918"/>
                    <a:pt x="2251289" y="826219"/>
                  </a:cubicBezTo>
                  <a:lnTo>
                    <a:pt x="2261081" y="828180"/>
                  </a:lnTo>
                  <a:cubicBezTo>
                    <a:pt x="2261176" y="832364"/>
                    <a:pt x="2260939" y="836567"/>
                    <a:pt x="2261081" y="840755"/>
                  </a:cubicBezTo>
                  <a:cubicBezTo>
                    <a:pt x="2262741" y="845523"/>
                    <a:pt x="2267318" y="847297"/>
                    <a:pt x="2274812" y="846076"/>
                  </a:cubicBezTo>
                  <a:cubicBezTo>
                    <a:pt x="2283128" y="852686"/>
                    <a:pt x="2293573" y="858248"/>
                    <a:pt x="2306145" y="862762"/>
                  </a:cubicBezTo>
                  <a:cubicBezTo>
                    <a:pt x="2312378" y="862870"/>
                    <a:pt x="2318693" y="862886"/>
                    <a:pt x="2324922" y="862762"/>
                  </a:cubicBezTo>
                  <a:lnTo>
                    <a:pt x="2327420" y="865960"/>
                  </a:lnTo>
                  <a:cubicBezTo>
                    <a:pt x="2352837" y="863088"/>
                    <a:pt x="2386627" y="868970"/>
                    <a:pt x="2404825" y="883379"/>
                  </a:cubicBezTo>
                  <a:cubicBezTo>
                    <a:pt x="2419919" y="881746"/>
                    <a:pt x="2433305" y="884429"/>
                    <a:pt x="2444985" y="891428"/>
                  </a:cubicBezTo>
                  <a:lnTo>
                    <a:pt x="2462343" y="890725"/>
                  </a:lnTo>
                  <a:cubicBezTo>
                    <a:pt x="2473045" y="898406"/>
                    <a:pt x="2486072" y="903756"/>
                    <a:pt x="2501424" y="906774"/>
                  </a:cubicBezTo>
                  <a:cubicBezTo>
                    <a:pt x="2502547" y="908506"/>
                    <a:pt x="2501845" y="914656"/>
                    <a:pt x="2503969" y="918587"/>
                  </a:cubicBezTo>
                  <a:cubicBezTo>
                    <a:pt x="2505928" y="922213"/>
                    <a:pt x="2511222" y="921832"/>
                    <a:pt x="2512444" y="924863"/>
                  </a:cubicBezTo>
                  <a:cubicBezTo>
                    <a:pt x="2514686" y="930423"/>
                    <a:pt x="2512650" y="944196"/>
                    <a:pt x="2518855" y="947918"/>
                  </a:cubicBezTo>
                  <a:cubicBezTo>
                    <a:pt x="2528908" y="952964"/>
                    <a:pt x="2541967" y="949044"/>
                    <a:pt x="2551438" y="950842"/>
                  </a:cubicBezTo>
                  <a:cubicBezTo>
                    <a:pt x="2554271" y="951380"/>
                    <a:pt x="2553716" y="956430"/>
                    <a:pt x="2556577" y="957007"/>
                  </a:cubicBezTo>
                  <a:cubicBezTo>
                    <a:pt x="2566970" y="959103"/>
                    <a:pt x="2583102" y="954646"/>
                    <a:pt x="2592985" y="957547"/>
                  </a:cubicBezTo>
                  <a:cubicBezTo>
                    <a:pt x="2598591" y="959193"/>
                    <a:pt x="2599270" y="971607"/>
                    <a:pt x="2617661" y="966817"/>
                  </a:cubicBezTo>
                  <a:lnTo>
                    <a:pt x="2618044" y="975602"/>
                  </a:lnTo>
                  <a:cubicBezTo>
                    <a:pt x="2629030" y="974347"/>
                    <a:pt x="2643980" y="976701"/>
                    <a:pt x="2649522" y="985475"/>
                  </a:cubicBezTo>
                  <a:cubicBezTo>
                    <a:pt x="2653607" y="991943"/>
                    <a:pt x="2650226" y="997568"/>
                    <a:pt x="2651638" y="1001088"/>
                  </a:cubicBezTo>
                  <a:cubicBezTo>
                    <a:pt x="2656334" y="1003229"/>
                    <a:pt x="2660756" y="1005856"/>
                    <a:pt x="2664902" y="1008967"/>
                  </a:cubicBezTo>
                  <a:lnTo>
                    <a:pt x="2664547" y="1034922"/>
                  </a:lnTo>
                  <a:cubicBezTo>
                    <a:pt x="2680706" y="1037968"/>
                    <a:pt x="2696431" y="1042409"/>
                    <a:pt x="2711723" y="1048244"/>
                  </a:cubicBezTo>
                  <a:cubicBezTo>
                    <a:pt x="2712976" y="1049548"/>
                    <a:pt x="2708438" y="1057273"/>
                    <a:pt x="2722989" y="1054532"/>
                  </a:cubicBezTo>
                  <a:lnTo>
                    <a:pt x="2724637" y="1058598"/>
                  </a:lnTo>
                  <a:cubicBezTo>
                    <a:pt x="2760881" y="1057993"/>
                    <a:pt x="2765255" y="1059918"/>
                    <a:pt x="2763014" y="1090963"/>
                  </a:cubicBezTo>
                  <a:cubicBezTo>
                    <a:pt x="2771511" y="1099488"/>
                    <a:pt x="2784548" y="1102832"/>
                    <a:pt x="2802125" y="1100995"/>
                  </a:cubicBezTo>
                  <a:lnTo>
                    <a:pt x="2820634" y="1104844"/>
                  </a:lnTo>
                  <a:cubicBezTo>
                    <a:pt x="2821900" y="1113836"/>
                    <a:pt x="2828158" y="1121167"/>
                    <a:pt x="2839405" y="1126838"/>
                  </a:cubicBezTo>
                  <a:cubicBezTo>
                    <a:pt x="2838750" y="1133795"/>
                    <a:pt x="2839231" y="1141757"/>
                    <a:pt x="2839405" y="1148845"/>
                  </a:cubicBezTo>
                  <a:cubicBezTo>
                    <a:pt x="2839368" y="1154491"/>
                    <a:pt x="2844031" y="1156584"/>
                    <a:pt x="2853394" y="1155123"/>
                  </a:cubicBezTo>
                  <a:lnTo>
                    <a:pt x="2861937" y="1161420"/>
                  </a:lnTo>
                  <a:cubicBezTo>
                    <a:pt x="2862628" y="1190558"/>
                    <a:pt x="2862767" y="1220313"/>
                    <a:pt x="2861937" y="1249445"/>
                  </a:cubicBezTo>
                  <a:cubicBezTo>
                    <a:pt x="2862238" y="1255120"/>
                    <a:pt x="2868580" y="1255522"/>
                    <a:pt x="2869448" y="1249445"/>
                  </a:cubicBezTo>
                  <a:lnTo>
                    <a:pt x="2867272" y="554311"/>
                  </a:lnTo>
                </a:path>
              </a:pathLst>
            </a:custGeom>
            <a:solidFill>
              <a:schemeClr val="accent3"/>
            </a:solidFill>
            <a:ln w="86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16" name="Freeform 15">
              <a:extLst>
                <a:ext uri="{FF2B5EF4-FFF2-40B4-BE49-F238E27FC236}">
                  <a16:creationId xmlns:a16="http://schemas.microsoft.com/office/drawing/2014/main" id="{010AD3A1-96B2-CFEC-A03C-4E2C88451477}"/>
                </a:ext>
              </a:extLst>
            </p:cNvPr>
            <p:cNvSpPr/>
            <p:nvPr/>
          </p:nvSpPr>
          <p:spPr>
            <a:xfrm>
              <a:off x="6965765" y="2413274"/>
              <a:ext cx="4423036" cy="2484449"/>
            </a:xfrm>
            <a:custGeom>
              <a:avLst/>
              <a:gdLst>
                <a:gd name="csX0" fmla="*/ 2962258 w 2963002"/>
                <a:gd name="csY0" fmla="*/ 1080490 h 1664338"/>
                <a:gd name="csX1" fmla="*/ 2962239 w 2963002"/>
                <a:gd name="csY1" fmla="*/ 548939 h 1664338"/>
                <a:gd name="csX2" fmla="*/ 2951486 w 2963002"/>
                <a:gd name="csY2" fmla="*/ 545090 h 1664338"/>
                <a:gd name="csX3" fmla="*/ 2949229 w 2963002"/>
                <a:gd name="csY3" fmla="*/ 540898 h 1664338"/>
                <a:gd name="csX4" fmla="*/ 288995 w 2963002"/>
                <a:gd name="csY4" fmla="*/ 540162 h 1664338"/>
                <a:gd name="csX5" fmla="*/ 280069 w 2963002"/>
                <a:gd name="csY5" fmla="*/ 545090 h 1664338"/>
                <a:gd name="csX6" fmla="*/ 236981 w 2963002"/>
                <a:gd name="csY6" fmla="*/ 529371 h 1664338"/>
                <a:gd name="csX7" fmla="*/ 208256 w 2963002"/>
                <a:gd name="csY7" fmla="*/ 529371 h 1664338"/>
                <a:gd name="csX8" fmla="*/ 188643 w 2963002"/>
                <a:gd name="csY8" fmla="*/ 519984 h 1664338"/>
                <a:gd name="csX9" fmla="*/ 187161 w 2963002"/>
                <a:gd name="csY9" fmla="*/ 425906 h 1664338"/>
                <a:gd name="csX10" fmla="*/ 172350 w 2963002"/>
                <a:gd name="csY10" fmla="*/ 422483 h 1664338"/>
                <a:gd name="csX11" fmla="*/ 160121 w 2963002"/>
                <a:gd name="csY11" fmla="*/ 421465 h 1664338"/>
                <a:gd name="csX12" fmla="*/ 153885 w 2963002"/>
                <a:gd name="csY12" fmla="*/ 412825 h 1664338"/>
                <a:gd name="csX13" fmla="*/ 122034 w 2963002"/>
                <a:gd name="csY13" fmla="*/ 413067 h 1664338"/>
                <a:gd name="csX14" fmla="*/ 122575 w 2963002"/>
                <a:gd name="csY14" fmla="*/ 370760 h 1664338"/>
                <a:gd name="csX15" fmla="*/ 100045 w 2963002"/>
                <a:gd name="csY15" fmla="*/ 367317 h 1664338"/>
                <a:gd name="csX16" fmla="*/ 100576 w 2963002"/>
                <a:gd name="csY16" fmla="*/ 236984 h 1664338"/>
                <a:gd name="csX17" fmla="*/ 57413 w 2963002"/>
                <a:gd name="csY17" fmla="*/ 237025 h 1664338"/>
                <a:gd name="csX18" fmla="*/ 35731 w 2963002"/>
                <a:gd name="csY18" fmla="*/ 213529 h 1664338"/>
                <a:gd name="csX19" fmla="*/ 35907 w 2963002"/>
                <a:gd name="csY19" fmla="*/ 1217 h 1664338"/>
                <a:gd name="csX20" fmla="*/ 28726 w 2963002"/>
                <a:gd name="csY20" fmla="*/ 1217 h 1664338"/>
                <a:gd name="csX21" fmla="*/ 7182 w 2963002"/>
                <a:gd name="csY21" fmla="*/ 1217 h 1664338"/>
                <a:gd name="csX22" fmla="*/ 1 w 2963002"/>
                <a:gd name="csY22" fmla="*/ 545090 h 1664338"/>
                <a:gd name="csX23" fmla="*/ 258562 w 2963002"/>
                <a:gd name="csY23" fmla="*/ 545073 h 1664338"/>
                <a:gd name="csX24" fmla="*/ 258487 w 2963002"/>
                <a:gd name="csY24" fmla="*/ 563967 h 1664338"/>
                <a:gd name="csX25" fmla="*/ 359098 w 2963002"/>
                <a:gd name="csY25" fmla="*/ 573368 h 1664338"/>
                <a:gd name="csX26" fmla="*/ 360159 w 2963002"/>
                <a:gd name="csY26" fmla="*/ 598244 h 1664338"/>
                <a:gd name="csX27" fmla="*/ 379250 w 2963002"/>
                <a:gd name="csY27" fmla="*/ 599128 h 1664338"/>
                <a:gd name="csX28" fmla="*/ 384566 w 2963002"/>
                <a:gd name="csY28" fmla="*/ 608198 h 1664338"/>
                <a:gd name="csX29" fmla="*/ 416560 w 2963002"/>
                <a:gd name="csY29" fmla="*/ 607949 h 1664338"/>
                <a:gd name="csX30" fmla="*/ 416476 w 2963002"/>
                <a:gd name="csY30" fmla="*/ 642562 h 1664338"/>
                <a:gd name="csX31" fmla="*/ 462102 w 2963002"/>
                <a:gd name="csY31" fmla="*/ 650690 h 1664338"/>
                <a:gd name="csX32" fmla="*/ 517016 w 2963002"/>
                <a:gd name="csY32" fmla="*/ 686577 h 1664338"/>
                <a:gd name="csX33" fmla="*/ 581680 w 2963002"/>
                <a:gd name="csY33" fmla="*/ 686559 h 1664338"/>
                <a:gd name="csX34" fmla="*/ 581680 w 2963002"/>
                <a:gd name="csY34" fmla="*/ 730572 h 1664338"/>
                <a:gd name="csX35" fmla="*/ 601506 w 2963002"/>
                <a:gd name="csY35" fmla="*/ 731309 h 1664338"/>
                <a:gd name="csX36" fmla="*/ 620153 w 2963002"/>
                <a:gd name="csY36" fmla="*/ 745028 h 1664338"/>
                <a:gd name="csX37" fmla="*/ 679955 w 2963002"/>
                <a:gd name="csY37" fmla="*/ 756712 h 1664338"/>
                <a:gd name="csX38" fmla="*/ 700631 w 2963002"/>
                <a:gd name="csY38" fmla="*/ 790243 h 1664338"/>
                <a:gd name="csX39" fmla="*/ 761250 w 2963002"/>
                <a:gd name="csY39" fmla="*/ 799720 h 1664338"/>
                <a:gd name="csX40" fmla="*/ 761172 w 2963002"/>
                <a:gd name="csY40" fmla="*/ 818613 h 1664338"/>
                <a:gd name="csX41" fmla="*/ 823564 w 2963002"/>
                <a:gd name="csY41" fmla="*/ 827308 h 1664338"/>
                <a:gd name="csX42" fmla="*/ 882646 w 2963002"/>
                <a:gd name="csY42" fmla="*/ 828500 h 1664338"/>
                <a:gd name="csX43" fmla="*/ 884647 w 2963002"/>
                <a:gd name="csY43" fmla="*/ 836868 h 1664338"/>
                <a:gd name="csX44" fmla="*/ 905367 w 2963002"/>
                <a:gd name="csY44" fmla="*/ 839194 h 1664338"/>
                <a:gd name="csX45" fmla="*/ 904800 w 2963002"/>
                <a:gd name="csY45" fmla="*/ 853200 h 1664338"/>
                <a:gd name="csX46" fmla="*/ 1058889 w 2963002"/>
                <a:gd name="csY46" fmla="*/ 852963 h 1664338"/>
                <a:gd name="csX47" fmla="*/ 1063263 w 2963002"/>
                <a:gd name="csY47" fmla="*/ 862250 h 1664338"/>
                <a:gd name="csX48" fmla="*/ 1105942 w 2963002"/>
                <a:gd name="csY48" fmla="*/ 862593 h 1664338"/>
                <a:gd name="csX49" fmla="*/ 1216401 w 2963002"/>
                <a:gd name="csY49" fmla="*/ 887571 h 1664338"/>
                <a:gd name="csX50" fmla="*/ 1228740 w 2963002"/>
                <a:gd name="csY50" fmla="*/ 906290 h 1664338"/>
                <a:gd name="csX51" fmla="*/ 1307019 w 2963002"/>
                <a:gd name="csY51" fmla="*/ 906605 h 1664338"/>
                <a:gd name="csX52" fmla="*/ 1324493 w 2963002"/>
                <a:gd name="csY52" fmla="*/ 930477 h 1664338"/>
                <a:gd name="csX53" fmla="*/ 1343604 w 2963002"/>
                <a:gd name="csY53" fmla="*/ 940695 h 1664338"/>
                <a:gd name="csX54" fmla="*/ 1399889 w 2963002"/>
                <a:gd name="csY54" fmla="*/ 941566 h 1664338"/>
                <a:gd name="csX55" fmla="*/ 1404273 w 2963002"/>
                <a:gd name="csY55" fmla="*/ 950852 h 1664338"/>
                <a:gd name="csX56" fmla="*/ 1465007 w 2963002"/>
                <a:gd name="csY56" fmla="*/ 950620 h 1664338"/>
                <a:gd name="csX57" fmla="*/ 1464497 w 2963002"/>
                <a:gd name="csY57" fmla="*/ 967684 h 1664338"/>
                <a:gd name="csX58" fmla="*/ 1554422 w 2963002"/>
                <a:gd name="csY58" fmla="*/ 975565 h 1664338"/>
                <a:gd name="csX59" fmla="*/ 1558765 w 2963002"/>
                <a:gd name="csY59" fmla="*/ 984895 h 1664338"/>
                <a:gd name="csX60" fmla="*/ 1586610 w 2963002"/>
                <a:gd name="csY60" fmla="*/ 985542 h 1664338"/>
                <a:gd name="csX61" fmla="*/ 1587466 w 2963002"/>
                <a:gd name="csY61" fmla="*/ 994289 h 1664338"/>
                <a:gd name="csX62" fmla="*/ 1634557 w 2963002"/>
                <a:gd name="csY62" fmla="*/ 1003609 h 1664338"/>
                <a:gd name="csX63" fmla="*/ 1686892 w 2963002"/>
                <a:gd name="csY63" fmla="*/ 1004581 h 1664338"/>
                <a:gd name="csX64" fmla="*/ 1689372 w 2963002"/>
                <a:gd name="csY64" fmla="*/ 1012702 h 1664338"/>
                <a:gd name="csX65" fmla="*/ 1744449 w 2963002"/>
                <a:gd name="csY65" fmla="*/ 1020250 h 1664338"/>
                <a:gd name="csX66" fmla="*/ 1767239 w 2963002"/>
                <a:gd name="csY66" fmla="*/ 1038177 h 1664338"/>
                <a:gd name="csX67" fmla="*/ 1805541 w 2963002"/>
                <a:gd name="csY67" fmla="*/ 1038453 h 1664338"/>
                <a:gd name="csX68" fmla="*/ 1861678 w 2963002"/>
                <a:gd name="csY68" fmla="*/ 1057734 h 1664338"/>
                <a:gd name="csX69" fmla="*/ 1902460 w 2963002"/>
                <a:gd name="csY69" fmla="*/ 1064250 h 1664338"/>
                <a:gd name="csX70" fmla="*/ 1904382 w 2963002"/>
                <a:gd name="csY70" fmla="*/ 1072649 h 1664338"/>
                <a:gd name="csX71" fmla="*/ 1925097 w 2963002"/>
                <a:gd name="csY71" fmla="*/ 1074955 h 1664338"/>
                <a:gd name="csX72" fmla="*/ 1925691 w 2963002"/>
                <a:gd name="csY72" fmla="*/ 1091822 h 1664338"/>
                <a:gd name="csX73" fmla="*/ 1946114 w 2963002"/>
                <a:gd name="csY73" fmla="*/ 1092105 h 1664338"/>
                <a:gd name="csX74" fmla="*/ 1989201 w 2963002"/>
                <a:gd name="csY74" fmla="*/ 1082674 h 1664338"/>
                <a:gd name="csX75" fmla="*/ 1989201 w 2963002"/>
                <a:gd name="csY75" fmla="*/ 1092105 h 1664338"/>
                <a:gd name="csX76" fmla="*/ 1979498 w 2963002"/>
                <a:gd name="csY76" fmla="*/ 1092805 h 1664338"/>
                <a:gd name="csX77" fmla="*/ 1946114 w 2963002"/>
                <a:gd name="csY77" fmla="*/ 1092105 h 1664338"/>
                <a:gd name="csX78" fmla="*/ 1949980 w 2963002"/>
                <a:gd name="csY78" fmla="*/ 1101753 h 1664338"/>
                <a:gd name="csX79" fmla="*/ 2044594 w 2963002"/>
                <a:gd name="csY79" fmla="*/ 1108735 h 1664338"/>
                <a:gd name="csX80" fmla="*/ 2048505 w 2963002"/>
                <a:gd name="csY80" fmla="*/ 1116441 h 1664338"/>
                <a:gd name="csX81" fmla="*/ 2068867 w 2963002"/>
                <a:gd name="csY81" fmla="*/ 1126194 h 1664338"/>
                <a:gd name="csX82" fmla="*/ 2107402 w 2963002"/>
                <a:gd name="csY82" fmla="*/ 1126470 h 1664338"/>
                <a:gd name="csX83" fmla="*/ 2111701 w 2963002"/>
                <a:gd name="csY83" fmla="*/ 1135764 h 1664338"/>
                <a:gd name="csX84" fmla="*/ 2147232 w 2963002"/>
                <a:gd name="csY84" fmla="*/ 1136098 h 1664338"/>
                <a:gd name="csX85" fmla="*/ 2146657 w 2963002"/>
                <a:gd name="csY85" fmla="*/ 1150104 h 1664338"/>
                <a:gd name="csX86" fmla="*/ 2167378 w 2963002"/>
                <a:gd name="csY86" fmla="*/ 1152429 h 1664338"/>
                <a:gd name="csX87" fmla="*/ 2169373 w 2963002"/>
                <a:gd name="csY87" fmla="*/ 1160794 h 1664338"/>
                <a:gd name="csX88" fmla="*/ 2207939 w 2963002"/>
                <a:gd name="csY88" fmla="*/ 1161051 h 1664338"/>
                <a:gd name="csX89" fmla="*/ 2212237 w 2963002"/>
                <a:gd name="csY89" fmla="*/ 1170346 h 1664338"/>
                <a:gd name="csX90" fmla="*/ 2247772 w 2963002"/>
                <a:gd name="csY90" fmla="*/ 1170684 h 1664338"/>
                <a:gd name="csX91" fmla="*/ 2247210 w 2963002"/>
                <a:gd name="csY91" fmla="*/ 1203546 h 1664338"/>
                <a:gd name="csX92" fmla="*/ 2267910 w 2963002"/>
                <a:gd name="csY92" fmla="*/ 1205876 h 1664338"/>
                <a:gd name="csX93" fmla="*/ 2269930 w 2963002"/>
                <a:gd name="csY93" fmla="*/ 1214232 h 1664338"/>
                <a:gd name="csX94" fmla="*/ 2361602 w 2963002"/>
                <a:gd name="csY94" fmla="*/ 1215151 h 1664338"/>
                <a:gd name="csX95" fmla="*/ 2369777 w 2963002"/>
                <a:gd name="csY95" fmla="*/ 1239881 h 1664338"/>
                <a:gd name="csX96" fmla="*/ 2427292 w 2963002"/>
                <a:gd name="csY96" fmla="*/ 1239847 h 1664338"/>
                <a:gd name="csX97" fmla="*/ 2430329 w 2963002"/>
                <a:gd name="csY97" fmla="*/ 1265252 h 1664338"/>
                <a:gd name="csX98" fmla="*/ 2461001 w 2963002"/>
                <a:gd name="csY98" fmla="*/ 1269146 h 1664338"/>
                <a:gd name="csX99" fmla="*/ 2489846 w 2963002"/>
                <a:gd name="csY99" fmla="*/ 1283807 h 1664338"/>
                <a:gd name="csX100" fmla="*/ 2549337 w 2963002"/>
                <a:gd name="csY100" fmla="*/ 1293307 h 1664338"/>
                <a:gd name="csX101" fmla="*/ 2578004 w 2963002"/>
                <a:gd name="csY101" fmla="*/ 1299213 h 1664338"/>
                <a:gd name="csX102" fmla="*/ 2606787 w 2963002"/>
                <a:gd name="csY102" fmla="*/ 1312169 h 1664338"/>
                <a:gd name="csX103" fmla="*/ 2606836 w 2963002"/>
                <a:gd name="csY103" fmla="*/ 1337306 h 1664338"/>
                <a:gd name="csX104" fmla="*/ 2662524 w 2963002"/>
                <a:gd name="csY104" fmla="*/ 1347460 h 1664338"/>
                <a:gd name="csX105" fmla="*/ 2672373 w 2963002"/>
                <a:gd name="csY105" fmla="*/ 1371671 h 1664338"/>
                <a:gd name="csX106" fmla="*/ 2691990 w 2963002"/>
                <a:gd name="csY106" fmla="*/ 1372191 h 1664338"/>
                <a:gd name="csX107" fmla="*/ 2707140 w 2963002"/>
                <a:gd name="csY107" fmla="*/ 1386664 h 1664338"/>
                <a:gd name="csX108" fmla="*/ 2706833 w 2963002"/>
                <a:gd name="csY108" fmla="*/ 1414191 h 1664338"/>
                <a:gd name="csX109" fmla="*/ 2729361 w 2963002"/>
                <a:gd name="csY109" fmla="*/ 1417635 h 1664338"/>
                <a:gd name="csX110" fmla="*/ 2728853 w 2963002"/>
                <a:gd name="csY110" fmla="*/ 1459945 h 1664338"/>
                <a:gd name="csX111" fmla="*/ 2750412 w 2963002"/>
                <a:gd name="csY111" fmla="*/ 1459926 h 1664338"/>
                <a:gd name="csX112" fmla="*/ 2761952 w 2963002"/>
                <a:gd name="csY112" fmla="*/ 1496120 h 1664338"/>
                <a:gd name="csX113" fmla="*/ 2793499 w 2963002"/>
                <a:gd name="csY113" fmla="*/ 1503939 h 1664338"/>
                <a:gd name="csX114" fmla="*/ 2793451 w 2963002"/>
                <a:gd name="csY114" fmla="*/ 1513375 h 1664338"/>
                <a:gd name="csX115" fmla="*/ 2829446 w 2963002"/>
                <a:gd name="csY115" fmla="*/ 1513355 h 1664338"/>
                <a:gd name="csX116" fmla="*/ 2828913 w 2963002"/>
                <a:gd name="csY116" fmla="*/ 1530521 h 1664338"/>
                <a:gd name="csX117" fmla="*/ 2850137 w 2963002"/>
                <a:gd name="csY117" fmla="*/ 1532417 h 1664338"/>
                <a:gd name="csX118" fmla="*/ 2850912 w 2963002"/>
                <a:gd name="csY118" fmla="*/ 1547972 h 1664338"/>
                <a:gd name="csX119" fmla="*/ 2894036 w 2963002"/>
                <a:gd name="csY119" fmla="*/ 1547952 h 1664338"/>
                <a:gd name="csX120" fmla="*/ 2894036 w 2963002"/>
                <a:gd name="csY120" fmla="*/ 1591965 h 1664338"/>
                <a:gd name="csX121" fmla="*/ 2929984 w 2963002"/>
                <a:gd name="csY121" fmla="*/ 1591949 h 1664338"/>
                <a:gd name="csX122" fmla="*/ 2929957 w 2963002"/>
                <a:gd name="csY122" fmla="*/ 1664292 h 1664338"/>
                <a:gd name="csX123" fmla="*/ 2944305 w 2963002"/>
                <a:gd name="csY123" fmla="*/ 1664271 h 1664338"/>
                <a:gd name="csX124" fmla="*/ 2961849 w 2963002"/>
                <a:gd name="csY124" fmla="*/ 1658138 h 1664338"/>
                <a:gd name="csX125" fmla="*/ 2959901 w 2963002"/>
                <a:gd name="csY125" fmla="*/ 1120404 h 1664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Lst>
              <a:rect l="l" t="t" r="r" b="b"/>
              <a:pathLst>
                <a:path w="2963002" h="1664338">
                  <a:moveTo>
                    <a:pt x="2962258" y="1080490"/>
                  </a:moveTo>
                  <a:cubicBezTo>
                    <a:pt x="2962646" y="904962"/>
                    <a:pt x="2962634" y="724528"/>
                    <a:pt x="2962239" y="548939"/>
                  </a:cubicBezTo>
                  <a:cubicBezTo>
                    <a:pt x="2962235" y="546826"/>
                    <a:pt x="2957499" y="545658"/>
                    <a:pt x="2951486" y="545090"/>
                  </a:cubicBezTo>
                  <a:lnTo>
                    <a:pt x="2949229" y="540898"/>
                  </a:lnTo>
                  <a:cubicBezTo>
                    <a:pt x="2062877" y="540474"/>
                    <a:pt x="1176132" y="540229"/>
                    <a:pt x="288995" y="540162"/>
                  </a:cubicBezTo>
                  <a:lnTo>
                    <a:pt x="280069" y="545090"/>
                  </a:lnTo>
                  <a:cubicBezTo>
                    <a:pt x="294940" y="539564"/>
                    <a:pt x="280578" y="534325"/>
                    <a:pt x="236981" y="529371"/>
                  </a:cubicBezTo>
                  <a:cubicBezTo>
                    <a:pt x="227416" y="529346"/>
                    <a:pt x="217817" y="529478"/>
                    <a:pt x="208256" y="529371"/>
                  </a:cubicBezTo>
                  <a:cubicBezTo>
                    <a:pt x="203086" y="525906"/>
                    <a:pt x="196549" y="522777"/>
                    <a:pt x="188643" y="519984"/>
                  </a:cubicBezTo>
                  <a:cubicBezTo>
                    <a:pt x="185747" y="488683"/>
                    <a:pt x="185253" y="457324"/>
                    <a:pt x="187161" y="425906"/>
                  </a:cubicBezTo>
                  <a:lnTo>
                    <a:pt x="172350" y="422483"/>
                  </a:lnTo>
                  <a:cubicBezTo>
                    <a:pt x="168473" y="422220"/>
                    <a:pt x="163733" y="423123"/>
                    <a:pt x="160121" y="421465"/>
                  </a:cubicBezTo>
                  <a:lnTo>
                    <a:pt x="153885" y="412825"/>
                  </a:lnTo>
                  <a:lnTo>
                    <a:pt x="122034" y="413067"/>
                  </a:lnTo>
                  <a:lnTo>
                    <a:pt x="122575" y="370760"/>
                  </a:lnTo>
                  <a:lnTo>
                    <a:pt x="100045" y="367317"/>
                  </a:lnTo>
                  <a:lnTo>
                    <a:pt x="100576" y="236984"/>
                  </a:lnTo>
                  <a:lnTo>
                    <a:pt x="57413" y="237025"/>
                  </a:lnTo>
                  <a:cubicBezTo>
                    <a:pt x="70329" y="221585"/>
                    <a:pt x="39090" y="221299"/>
                    <a:pt x="35731" y="213529"/>
                  </a:cubicBezTo>
                  <a:lnTo>
                    <a:pt x="35907" y="1217"/>
                  </a:lnTo>
                  <a:cubicBezTo>
                    <a:pt x="33899" y="-441"/>
                    <a:pt x="31488" y="-370"/>
                    <a:pt x="28726" y="1217"/>
                  </a:cubicBezTo>
                  <a:cubicBezTo>
                    <a:pt x="21732" y="846"/>
                    <a:pt x="14255" y="1468"/>
                    <a:pt x="7182" y="1217"/>
                  </a:cubicBezTo>
                  <a:cubicBezTo>
                    <a:pt x="7181" y="181273"/>
                    <a:pt x="-82" y="364028"/>
                    <a:pt x="1" y="545090"/>
                  </a:cubicBezTo>
                  <a:lnTo>
                    <a:pt x="258562" y="545073"/>
                  </a:lnTo>
                  <a:lnTo>
                    <a:pt x="258487" y="563967"/>
                  </a:lnTo>
                  <a:cubicBezTo>
                    <a:pt x="306267" y="558894"/>
                    <a:pt x="307581" y="579413"/>
                    <a:pt x="359098" y="573368"/>
                  </a:cubicBezTo>
                  <a:lnTo>
                    <a:pt x="360159" y="598244"/>
                  </a:lnTo>
                  <a:lnTo>
                    <a:pt x="379250" y="599128"/>
                  </a:lnTo>
                  <a:lnTo>
                    <a:pt x="384566" y="608198"/>
                  </a:lnTo>
                  <a:lnTo>
                    <a:pt x="416560" y="607949"/>
                  </a:lnTo>
                  <a:lnTo>
                    <a:pt x="416476" y="642562"/>
                  </a:lnTo>
                  <a:cubicBezTo>
                    <a:pt x="466787" y="639277"/>
                    <a:pt x="450412" y="644703"/>
                    <a:pt x="462102" y="650690"/>
                  </a:cubicBezTo>
                  <a:cubicBezTo>
                    <a:pt x="488212" y="664062"/>
                    <a:pt x="530352" y="663492"/>
                    <a:pt x="517016" y="686577"/>
                  </a:cubicBezTo>
                  <a:lnTo>
                    <a:pt x="581680" y="686559"/>
                  </a:lnTo>
                  <a:lnTo>
                    <a:pt x="581680" y="730572"/>
                  </a:lnTo>
                  <a:cubicBezTo>
                    <a:pt x="581680" y="731007"/>
                    <a:pt x="595654" y="729121"/>
                    <a:pt x="601506" y="731309"/>
                  </a:cubicBezTo>
                  <a:cubicBezTo>
                    <a:pt x="603288" y="731976"/>
                    <a:pt x="606758" y="741917"/>
                    <a:pt x="620153" y="745028"/>
                  </a:cubicBezTo>
                  <a:cubicBezTo>
                    <a:pt x="638671" y="749329"/>
                    <a:pt x="662182" y="751196"/>
                    <a:pt x="679955" y="756712"/>
                  </a:cubicBezTo>
                  <a:cubicBezTo>
                    <a:pt x="702445" y="767255"/>
                    <a:pt x="690301" y="781117"/>
                    <a:pt x="700631" y="790243"/>
                  </a:cubicBezTo>
                  <a:cubicBezTo>
                    <a:pt x="709925" y="798455"/>
                    <a:pt x="741408" y="802013"/>
                    <a:pt x="761250" y="799720"/>
                  </a:cubicBezTo>
                  <a:lnTo>
                    <a:pt x="761172" y="818613"/>
                  </a:lnTo>
                  <a:cubicBezTo>
                    <a:pt x="798480" y="812914"/>
                    <a:pt x="803623" y="825654"/>
                    <a:pt x="823564" y="827308"/>
                  </a:cubicBezTo>
                  <a:cubicBezTo>
                    <a:pt x="843260" y="828942"/>
                    <a:pt x="863062" y="827226"/>
                    <a:pt x="882646" y="828500"/>
                  </a:cubicBezTo>
                  <a:lnTo>
                    <a:pt x="884647" y="836868"/>
                  </a:lnTo>
                  <a:lnTo>
                    <a:pt x="905367" y="839194"/>
                  </a:lnTo>
                  <a:lnTo>
                    <a:pt x="904800" y="853200"/>
                  </a:lnTo>
                  <a:lnTo>
                    <a:pt x="1058889" y="852963"/>
                  </a:lnTo>
                  <a:lnTo>
                    <a:pt x="1063263" y="862250"/>
                  </a:lnTo>
                  <a:lnTo>
                    <a:pt x="1105942" y="862593"/>
                  </a:lnTo>
                  <a:cubicBezTo>
                    <a:pt x="1093351" y="896753"/>
                    <a:pt x="1161587" y="886846"/>
                    <a:pt x="1216401" y="887571"/>
                  </a:cubicBezTo>
                  <a:lnTo>
                    <a:pt x="1228740" y="906290"/>
                  </a:lnTo>
                  <a:lnTo>
                    <a:pt x="1307019" y="906605"/>
                  </a:lnTo>
                  <a:cubicBezTo>
                    <a:pt x="1304045" y="920250"/>
                    <a:pt x="1303924" y="922252"/>
                    <a:pt x="1324493" y="930477"/>
                  </a:cubicBezTo>
                  <a:cubicBezTo>
                    <a:pt x="1331129" y="933131"/>
                    <a:pt x="1347542" y="929383"/>
                    <a:pt x="1343604" y="940695"/>
                  </a:cubicBezTo>
                  <a:lnTo>
                    <a:pt x="1399889" y="941566"/>
                  </a:lnTo>
                  <a:lnTo>
                    <a:pt x="1404273" y="950852"/>
                  </a:lnTo>
                  <a:lnTo>
                    <a:pt x="1465007" y="950620"/>
                  </a:lnTo>
                  <a:lnTo>
                    <a:pt x="1464497" y="967684"/>
                  </a:lnTo>
                  <a:cubicBezTo>
                    <a:pt x="1493887" y="976565"/>
                    <a:pt x="1515901" y="977310"/>
                    <a:pt x="1554422" y="975565"/>
                  </a:cubicBezTo>
                  <a:lnTo>
                    <a:pt x="1558765" y="984895"/>
                  </a:lnTo>
                  <a:lnTo>
                    <a:pt x="1586610" y="985542"/>
                  </a:lnTo>
                  <a:lnTo>
                    <a:pt x="1587466" y="994289"/>
                  </a:lnTo>
                  <a:cubicBezTo>
                    <a:pt x="1622531" y="989582"/>
                    <a:pt x="1623969" y="1001998"/>
                    <a:pt x="1634557" y="1003609"/>
                  </a:cubicBezTo>
                  <a:cubicBezTo>
                    <a:pt x="1648300" y="1005701"/>
                    <a:pt x="1681933" y="1002279"/>
                    <a:pt x="1686892" y="1004581"/>
                  </a:cubicBezTo>
                  <a:cubicBezTo>
                    <a:pt x="1689053" y="1005584"/>
                    <a:pt x="1685269" y="1010603"/>
                    <a:pt x="1689372" y="1012702"/>
                  </a:cubicBezTo>
                  <a:cubicBezTo>
                    <a:pt x="1694888" y="1015525"/>
                    <a:pt x="1732888" y="1021784"/>
                    <a:pt x="1744449" y="1020250"/>
                  </a:cubicBezTo>
                  <a:cubicBezTo>
                    <a:pt x="1739330" y="1034282"/>
                    <a:pt x="1772249" y="1024190"/>
                    <a:pt x="1767239" y="1038177"/>
                  </a:cubicBezTo>
                  <a:lnTo>
                    <a:pt x="1805541" y="1038453"/>
                  </a:lnTo>
                  <a:cubicBezTo>
                    <a:pt x="1813761" y="1054918"/>
                    <a:pt x="1835323" y="1052637"/>
                    <a:pt x="1861678" y="1057734"/>
                  </a:cubicBezTo>
                  <a:cubicBezTo>
                    <a:pt x="1868996" y="1059150"/>
                    <a:pt x="1872802" y="1067799"/>
                    <a:pt x="1902460" y="1064250"/>
                  </a:cubicBezTo>
                  <a:lnTo>
                    <a:pt x="1904382" y="1072649"/>
                  </a:lnTo>
                  <a:lnTo>
                    <a:pt x="1925097" y="1074955"/>
                  </a:lnTo>
                  <a:lnTo>
                    <a:pt x="1925691" y="1091822"/>
                  </a:lnTo>
                  <a:lnTo>
                    <a:pt x="1946114" y="1092105"/>
                  </a:lnTo>
                  <a:cubicBezTo>
                    <a:pt x="1961237" y="1089980"/>
                    <a:pt x="1975600" y="1086836"/>
                    <a:pt x="1989201" y="1082674"/>
                  </a:cubicBezTo>
                  <a:cubicBezTo>
                    <a:pt x="1995753" y="1086024"/>
                    <a:pt x="1997980" y="1088838"/>
                    <a:pt x="1989201" y="1092105"/>
                  </a:cubicBezTo>
                  <a:lnTo>
                    <a:pt x="1979498" y="1092805"/>
                  </a:lnTo>
                  <a:cubicBezTo>
                    <a:pt x="1972607" y="1085826"/>
                    <a:pt x="1948042" y="1083712"/>
                    <a:pt x="1946114" y="1092105"/>
                  </a:cubicBezTo>
                  <a:lnTo>
                    <a:pt x="1949980" y="1101753"/>
                  </a:lnTo>
                  <a:cubicBezTo>
                    <a:pt x="1982695" y="1101437"/>
                    <a:pt x="2018744" y="1098925"/>
                    <a:pt x="2044594" y="1108735"/>
                  </a:cubicBezTo>
                  <a:cubicBezTo>
                    <a:pt x="2048119" y="1110073"/>
                    <a:pt x="2045035" y="1114977"/>
                    <a:pt x="2048505" y="1116441"/>
                  </a:cubicBezTo>
                  <a:cubicBezTo>
                    <a:pt x="2054413" y="1118934"/>
                    <a:pt x="2073336" y="1114042"/>
                    <a:pt x="2068867" y="1126194"/>
                  </a:cubicBezTo>
                  <a:lnTo>
                    <a:pt x="2107402" y="1126470"/>
                  </a:lnTo>
                  <a:lnTo>
                    <a:pt x="2111701" y="1135764"/>
                  </a:lnTo>
                  <a:lnTo>
                    <a:pt x="2147232" y="1136098"/>
                  </a:lnTo>
                  <a:lnTo>
                    <a:pt x="2146657" y="1150104"/>
                  </a:lnTo>
                  <a:lnTo>
                    <a:pt x="2167378" y="1152429"/>
                  </a:lnTo>
                  <a:lnTo>
                    <a:pt x="2169373" y="1160794"/>
                  </a:lnTo>
                  <a:lnTo>
                    <a:pt x="2207939" y="1161051"/>
                  </a:lnTo>
                  <a:lnTo>
                    <a:pt x="2212237" y="1170346"/>
                  </a:lnTo>
                  <a:lnTo>
                    <a:pt x="2247772" y="1170684"/>
                  </a:lnTo>
                  <a:lnTo>
                    <a:pt x="2247210" y="1203546"/>
                  </a:lnTo>
                  <a:lnTo>
                    <a:pt x="2267910" y="1205876"/>
                  </a:lnTo>
                  <a:lnTo>
                    <a:pt x="2269930" y="1214232"/>
                  </a:lnTo>
                  <a:lnTo>
                    <a:pt x="2361602" y="1215151"/>
                  </a:lnTo>
                  <a:lnTo>
                    <a:pt x="2369777" y="1239881"/>
                  </a:lnTo>
                  <a:lnTo>
                    <a:pt x="2427292" y="1239847"/>
                  </a:lnTo>
                  <a:lnTo>
                    <a:pt x="2430329" y="1265252"/>
                  </a:lnTo>
                  <a:cubicBezTo>
                    <a:pt x="2436704" y="1269004"/>
                    <a:pt x="2453060" y="1266858"/>
                    <a:pt x="2461001" y="1269146"/>
                  </a:cubicBezTo>
                  <a:cubicBezTo>
                    <a:pt x="2467420" y="1270995"/>
                    <a:pt x="2485079" y="1283392"/>
                    <a:pt x="2489846" y="1283807"/>
                  </a:cubicBezTo>
                  <a:cubicBezTo>
                    <a:pt x="2506438" y="1285252"/>
                    <a:pt x="2537956" y="1284662"/>
                    <a:pt x="2549337" y="1293307"/>
                  </a:cubicBezTo>
                  <a:cubicBezTo>
                    <a:pt x="2551203" y="1297793"/>
                    <a:pt x="2560759" y="1299762"/>
                    <a:pt x="2578004" y="1299213"/>
                  </a:cubicBezTo>
                  <a:cubicBezTo>
                    <a:pt x="2582748" y="1305431"/>
                    <a:pt x="2593259" y="1310476"/>
                    <a:pt x="2606787" y="1312169"/>
                  </a:cubicBezTo>
                  <a:cubicBezTo>
                    <a:pt x="2608264" y="1320442"/>
                    <a:pt x="2605569" y="1329013"/>
                    <a:pt x="2606836" y="1337306"/>
                  </a:cubicBezTo>
                  <a:cubicBezTo>
                    <a:pt x="2618372" y="1335011"/>
                    <a:pt x="2655615" y="1344463"/>
                    <a:pt x="2662524" y="1347460"/>
                  </a:cubicBezTo>
                  <a:cubicBezTo>
                    <a:pt x="2676062" y="1353334"/>
                    <a:pt x="2668112" y="1369818"/>
                    <a:pt x="2672373" y="1371671"/>
                  </a:cubicBezTo>
                  <a:lnTo>
                    <a:pt x="2691990" y="1372191"/>
                  </a:lnTo>
                  <a:cubicBezTo>
                    <a:pt x="2684539" y="1381981"/>
                    <a:pt x="2706385" y="1385321"/>
                    <a:pt x="2707140" y="1386664"/>
                  </a:cubicBezTo>
                  <a:cubicBezTo>
                    <a:pt x="2711464" y="1394356"/>
                    <a:pt x="2704837" y="1405821"/>
                    <a:pt x="2706833" y="1414191"/>
                  </a:cubicBezTo>
                  <a:lnTo>
                    <a:pt x="2729361" y="1417635"/>
                  </a:lnTo>
                  <a:lnTo>
                    <a:pt x="2728853" y="1459945"/>
                  </a:lnTo>
                  <a:cubicBezTo>
                    <a:pt x="2735969" y="1460158"/>
                    <a:pt x="2743287" y="1459691"/>
                    <a:pt x="2750412" y="1459926"/>
                  </a:cubicBezTo>
                  <a:cubicBezTo>
                    <a:pt x="2761943" y="1469440"/>
                    <a:pt x="2765789" y="1481505"/>
                    <a:pt x="2761952" y="1496120"/>
                  </a:cubicBezTo>
                  <a:cubicBezTo>
                    <a:pt x="2770776" y="1499386"/>
                    <a:pt x="2781292" y="1501993"/>
                    <a:pt x="2793499" y="1503939"/>
                  </a:cubicBezTo>
                  <a:cubicBezTo>
                    <a:pt x="2794703" y="1506742"/>
                    <a:pt x="2792558" y="1510353"/>
                    <a:pt x="2793451" y="1513375"/>
                  </a:cubicBezTo>
                  <a:lnTo>
                    <a:pt x="2829446" y="1513355"/>
                  </a:lnTo>
                  <a:lnTo>
                    <a:pt x="2828913" y="1530521"/>
                  </a:lnTo>
                  <a:lnTo>
                    <a:pt x="2850137" y="1532417"/>
                  </a:lnTo>
                  <a:lnTo>
                    <a:pt x="2850912" y="1547972"/>
                  </a:lnTo>
                  <a:lnTo>
                    <a:pt x="2894036" y="1547952"/>
                  </a:lnTo>
                  <a:lnTo>
                    <a:pt x="2894036" y="1591965"/>
                  </a:lnTo>
                  <a:cubicBezTo>
                    <a:pt x="2894036" y="1591965"/>
                    <a:pt x="2929984" y="1591949"/>
                    <a:pt x="2929984" y="1591949"/>
                  </a:cubicBezTo>
                  <a:lnTo>
                    <a:pt x="2929957" y="1664292"/>
                  </a:lnTo>
                  <a:cubicBezTo>
                    <a:pt x="2934704" y="1664448"/>
                    <a:pt x="2939542" y="1664157"/>
                    <a:pt x="2944305" y="1664271"/>
                  </a:cubicBezTo>
                  <a:cubicBezTo>
                    <a:pt x="2954797" y="1664058"/>
                    <a:pt x="2962602" y="1662561"/>
                    <a:pt x="2961849" y="1658138"/>
                  </a:cubicBezTo>
                  <a:cubicBezTo>
                    <a:pt x="2963879" y="1479573"/>
                    <a:pt x="2963230" y="1300328"/>
                    <a:pt x="2959901" y="1120404"/>
                  </a:cubicBezTo>
                </a:path>
              </a:pathLst>
            </a:custGeom>
            <a:solidFill>
              <a:schemeClr val="accent6"/>
            </a:solidFill>
            <a:ln w="86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nvGrpSpPr>
            <p:cNvPr id="17" name="Graphic 10">
              <a:extLst>
                <a:ext uri="{FF2B5EF4-FFF2-40B4-BE49-F238E27FC236}">
                  <a16:creationId xmlns:a16="http://schemas.microsoft.com/office/drawing/2014/main" id="{79FE4530-3722-5DE5-F73D-4331BAAC5F68}"/>
                </a:ext>
              </a:extLst>
            </p:cNvPr>
            <p:cNvGrpSpPr/>
            <p:nvPr/>
          </p:nvGrpSpPr>
          <p:grpSpPr>
            <a:xfrm>
              <a:off x="6964647" y="4043782"/>
              <a:ext cx="4424155" cy="12926"/>
              <a:chOff x="4527914" y="3603719"/>
              <a:chExt cx="2963752" cy="8659"/>
            </a:xfrm>
          </p:grpSpPr>
          <p:sp>
            <p:nvSpPr>
              <p:cNvPr id="18" name="Freeform 17">
                <a:extLst>
                  <a:ext uri="{FF2B5EF4-FFF2-40B4-BE49-F238E27FC236}">
                    <a16:creationId xmlns:a16="http://schemas.microsoft.com/office/drawing/2014/main" id="{9AB67617-8530-7D60-6214-EB177C68B037}"/>
                  </a:ext>
                </a:extLst>
              </p:cNvPr>
              <p:cNvSpPr/>
              <p:nvPr/>
            </p:nvSpPr>
            <p:spPr>
              <a:xfrm>
                <a:off x="4527914" y="3603719"/>
                <a:ext cx="25977" cy="8659"/>
              </a:xfrm>
              <a:custGeom>
                <a:avLst/>
                <a:gdLst>
                  <a:gd name="csX0" fmla="*/ 0 w 25977"/>
                  <a:gd name="csY0" fmla="*/ 0 h 8659"/>
                  <a:gd name="csX1" fmla="*/ 25977 w 25977"/>
                  <a:gd name="csY1" fmla="*/ 0 h 8659"/>
                </a:gdLst>
                <a:ahLst/>
                <a:cxnLst>
                  <a:cxn ang="0">
                    <a:pos x="csX0" y="csY0"/>
                  </a:cxn>
                  <a:cxn ang="0">
                    <a:pos x="csX1" y="csY1"/>
                  </a:cxn>
                </a:cxnLst>
                <a:rect l="l" t="t" r="r" b="b"/>
                <a:pathLst>
                  <a:path w="25977" h="8659">
                    <a:moveTo>
                      <a:pt x="0" y="0"/>
                    </a:moveTo>
                    <a:lnTo>
                      <a:pt x="25977"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19" name="Freeform 18">
                <a:extLst>
                  <a:ext uri="{FF2B5EF4-FFF2-40B4-BE49-F238E27FC236}">
                    <a16:creationId xmlns:a16="http://schemas.microsoft.com/office/drawing/2014/main" id="{05EE5991-50B0-48EE-BD39-D7E8EF02698F}"/>
                  </a:ext>
                </a:extLst>
              </p:cNvPr>
              <p:cNvSpPr/>
              <p:nvPr/>
            </p:nvSpPr>
            <p:spPr>
              <a:xfrm>
                <a:off x="4604975" y="3603719"/>
                <a:ext cx="2835171" cy="8659"/>
              </a:xfrm>
              <a:custGeom>
                <a:avLst/>
                <a:gdLst>
                  <a:gd name="csX0" fmla="*/ 0 w 2835171"/>
                  <a:gd name="csY0" fmla="*/ 0 h 8659"/>
                  <a:gd name="csX1" fmla="*/ 2835172 w 2835171"/>
                  <a:gd name="csY1" fmla="*/ 0 h 8659"/>
                </a:gdLst>
                <a:ahLst/>
                <a:cxnLst>
                  <a:cxn ang="0">
                    <a:pos x="csX0" y="csY0"/>
                  </a:cxn>
                  <a:cxn ang="0">
                    <a:pos x="csX1" y="csY1"/>
                  </a:cxn>
                </a:cxnLst>
                <a:rect l="l" t="t" r="r" b="b"/>
                <a:pathLst>
                  <a:path w="2835171" h="8659">
                    <a:moveTo>
                      <a:pt x="0" y="0"/>
                    </a:moveTo>
                    <a:lnTo>
                      <a:pt x="2835172" y="0"/>
                    </a:lnTo>
                  </a:path>
                </a:pathLst>
              </a:custGeom>
              <a:ln w="9525" cap="flat">
                <a:solidFill>
                  <a:schemeClr val="tx1"/>
                </a:solidFill>
                <a:custDash>
                  <a:ds d="442461" sp="442461"/>
                </a:cust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0" name="Freeform 19">
                <a:extLst>
                  <a:ext uri="{FF2B5EF4-FFF2-40B4-BE49-F238E27FC236}">
                    <a16:creationId xmlns:a16="http://schemas.microsoft.com/office/drawing/2014/main" id="{1731CF22-C9EE-B371-CE98-2B6B00F4A883}"/>
                  </a:ext>
                </a:extLst>
              </p:cNvPr>
              <p:cNvSpPr/>
              <p:nvPr/>
            </p:nvSpPr>
            <p:spPr>
              <a:xfrm>
                <a:off x="7465689" y="3603719"/>
                <a:ext cx="25977" cy="8659"/>
              </a:xfrm>
              <a:custGeom>
                <a:avLst/>
                <a:gdLst>
                  <a:gd name="csX0" fmla="*/ 0 w 25977"/>
                  <a:gd name="csY0" fmla="*/ 0 h 8659"/>
                  <a:gd name="csX1" fmla="*/ 25977 w 25977"/>
                  <a:gd name="csY1" fmla="*/ 0 h 8659"/>
                </a:gdLst>
                <a:ahLst/>
                <a:cxnLst>
                  <a:cxn ang="0">
                    <a:pos x="csX0" y="csY0"/>
                  </a:cxn>
                  <a:cxn ang="0">
                    <a:pos x="csX1" y="csY1"/>
                  </a:cxn>
                </a:cxnLst>
                <a:rect l="l" t="t" r="r" b="b"/>
                <a:pathLst>
                  <a:path w="25977" h="8659">
                    <a:moveTo>
                      <a:pt x="0" y="0"/>
                    </a:moveTo>
                    <a:lnTo>
                      <a:pt x="25977"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sp>
          <p:nvSpPr>
            <p:cNvPr id="41" name="Freeform 40">
              <a:extLst>
                <a:ext uri="{FF2B5EF4-FFF2-40B4-BE49-F238E27FC236}">
                  <a16:creationId xmlns:a16="http://schemas.microsoft.com/office/drawing/2014/main" id="{47A8F2BB-F8AA-AA58-6FC9-2E057CC3E0E7}"/>
                </a:ext>
              </a:extLst>
            </p:cNvPr>
            <p:cNvSpPr/>
            <p:nvPr/>
          </p:nvSpPr>
          <p:spPr>
            <a:xfrm>
              <a:off x="6959134" y="2379566"/>
              <a:ext cx="134394" cy="863051"/>
            </a:xfrm>
            <a:custGeom>
              <a:avLst/>
              <a:gdLst>
                <a:gd name="csX0" fmla="*/ 89685 w 90031"/>
                <a:gd name="csY0" fmla="*/ 562767 h 578160"/>
                <a:gd name="csX1" fmla="*/ 86577 w 90031"/>
                <a:gd name="csY1" fmla="*/ 516736 h 578160"/>
                <a:gd name="csX2" fmla="*/ 78608 w 90031"/>
                <a:gd name="csY2" fmla="*/ 509968 h 578160"/>
                <a:gd name="csX3" fmla="*/ 59640 w 90031"/>
                <a:gd name="csY3" fmla="*/ 499891 h 578160"/>
                <a:gd name="csX4" fmla="*/ 55907 w 90031"/>
                <a:gd name="csY4" fmla="*/ 433856 h 578160"/>
                <a:gd name="csX5" fmla="*/ 38803 w 90031"/>
                <a:gd name="csY5" fmla="*/ 423080 h 578160"/>
                <a:gd name="csX6" fmla="*/ 39105 w 90031"/>
                <a:gd name="csY6" fmla="*/ 286678 h 578160"/>
                <a:gd name="csX7" fmla="*/ 33375 w 90031"/>
                <a:gd name="csY7" fmla="*/ 282956 h 578160"/>
                <a:gd name="csX8" fmla="*/ 25585 w 90031"/>
                <a:gd name="csY8" fmla="*/ 275170 h 578160"/>
                <a:gd name="csX9" fmla="*/ 25884 w 90031"/>
                <a:gd name="csY9" fmla="*/ 0 h 578160"/>
                <a:gd name="csX10" fmla="*/ 3312 w 90031"/>
                <a:gd name="csY10" fmla="*/ 0 h 578160"/>
                <a:gd name="csX11" fmla="*/ 3332 w 90031"/>
                <a:gd name="csY11" fmla="*/ 562751 h 578160"/>
                <a:gd name="csX12" fmla="*/ 15138 w 90031"/>
                <a:gd name="csY12" fmla="*/ 574164 h 578160"/>
                <a:gd name="csX13" fmla="*/ 78439 w 90031"/>
                <a:gd name="csY13" fmla="*/ 575326 h 578160"/>
                <a:gd name="csX14" fmla="*/ 85950 w 90031"/>
                <a:gd name="csY14" fmla="*/ 575326 h 5781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0031" h="578160">
                  <a:moveTo>
                    <a:pt x="89685" y="562767"/>
                  </a:moveTo>
                  <a:cubicBezTo>
                    <a:pt x="88447" y="548269"/>
                    <a:pt x="92813" y="530566"/>
                    <a:pt x="86577" y="516736"/>
                  </a:cubicBezTo>
                  <a:cubicBezTo>
                    <a:pt x="84632" y="512422"/>
                    <a:pt x="79870" y="512875"/>
                    <a:pt x="78608" y="509968"/>
                  </a:cubicBezTo>
                  <a:cubicBezTo>
                    <a:pt x="74430" y="500351"/>
                    <a:pt x="85782" y="498144"/>
                    <a:pt x="59640" y="499891"/>
                  </a:cubicBezTo>
                  <a:cubicBezTo>
                    <a:pt x="56821" y="486299"/>
                    <a:pt x="65153" y="441844"/>
                    <a:pt x="55907" y="433856"/>
                  </a:cubicBezTo>
                  <a:cubicBezTo>
                    <a:pt x="48524" y="432439"/>
                    <a:pt x="42823" y="428846"/>
                    <a:pt x="38803" y="423080"/>
                  </a:cubicBezTo>
                  <a:lnTo>
                    <a:pt x="39105" y="286678"/>
                  </a:lnTo>
                  <a:lnTo>
                    <a:pt x="33375" y="282956"/>
                  </a:lnTo>
                  <a:cubicBezTo>
                    <a:pt x="30834" y="282265"/>
                    <a:pt x="24746" y="278427"/>
                    <a:pt x="25585" y="275170"/>
                  </a:cubicBezTo>
                  <a:lnTo>
                    <a:pt x="25884" y="0"/>
                  </a:lnTo>
                  <a:lnTo>
                    <a:pt x="3312" y="0"/>
                  </a:lnTo>
                  <a:cubicBezTo>
                    <a:pt x="3312" y="0"/>
                    <a:pt x="3332" y="562751"/>
                    <a:pt x="3332" y="562751"/>
                  </a:cubicBezTo>
                  <a:cubicBezTo>
                    <a:pt x="-7889" y="566433"/>
                    <a:pt x="12621" y="586582"/>
                    <a:pt x="15138" y="574164"/>
                  </a:cubicBezTo>
                  <a:cubicBezTo>
                    <a:pt x="36393" y="572938"/>
                    <a:pt x="57494" y="573325"/>
                    <a:pt x="78439" y="575326"/>
                  </a:cubicBezTo>
                  <a:cubicBezTo>
                    <a:pt x="80942" y="575311"/>
                    <a:pt x="83446" y="575337"/>
                    <a:pt x="85950" y="575326"/>
                  </a:cubicBezTo>
                </a:path>
              </a:pathLst>
            </a:custGeom>
            <a:solidFill>
              <a:schemeClr val="accent3"/>
            </a:solidFill>
            <a:ln w="86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EEFFDD7-5F31-38D8-1217-60BCA1FD910F}"/>
                </a:ext>
              </a:extLst>
            </p:cNvPr>
            <p:cNvSpPr/>
            <p:nvPr/>
          </p:nvSpPr>
          <p:spPr>
            <a:xfrm>
              <a:off x="6965765" y="3230539"/>
              <a:ext cx="374108" cy="12926"/>
            </a:xfrm>
            <a:custGeom>
              <a:avLst/>
              <a:gdLst>
                <a:gd name="csX0" fmla="*/ 0 w 250616"/>
                <a:gd name="csY0" fmla="*/ 0 h 8659"/>
                <a:gd name="csX1" fmla="*/ 250616 w 250616"/>
                <a:gd name="csY1" fmla="*/ 0 h 8659"/>
              </a:gdLst>
              <a:ahLst/>
              <a:cxnLst>
                <a:cxn ang="0">
                  <a:pos x="csX0" y="csY0"/>
                </a:cxn>
                <a:cxn ang="0">
                  <a:pos x="csX1" y="csY1"/>
                </a:cxn>
              </a:cxnLst>
              <a:rect l="l" t="t" r="r" b="b"/>
              <a:pathLst>
                <a:path w="250616" h="8659">
                  <a:moveTo>
                    <a:pt x="0" y="0"/>
                  </a:moveTo>
                  <a:lnTo>
                    <a:pt x="250616" y="0"/>
                  </a:lnTo>
                </a:path>
              </a:pathLst>
            </a:custGeom>
            <a:ln w="8653" cap="flat">
              <a:solidFill>
                <a:srgbClr val="4AACC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8CF43962-7D41-5F47-D4C1-8B4CC9920998}"/>
                </a:ext>
              </a:extLst>
            </p:cNvPr>
            <p:cNvGrpSpPr/>
            <p:nvPr/>
          </p:nvGrpSpPr>
          <p:grpSpPr>
            <a:xfrm>
              <a:off x="6879612" y="1654635"/>
              <a:ext cx="91042" cy="3847477"/>
              <a:chOff x="6879612" y="1654635"/>
              <a:chExt cx="91042" cy="3847477"/>
            </a:xfrm>
          </p:grpSpPr>
          <p:sp>
            <p:nvSpPr>
              <p:cNvPr id="22" name="Freeform 21">
                <a:extLst>
                  <a:ext uri="{FF2B5EF4-FFF2-40B4-BE49-F238E27FC236}">
                    <a16:creationId xmlns:a16="http://schemas.microsoft.com/office/drawing/2014/main" id="{A9190082-77A3-5F83-7D42-1AACE10AC0FD}"/>
                  </a:ext>
                </a:extLst>
              </p:cNvPr>
              <p:cNvSpPr/>
              <p:nvPr/>
            </p:nvSpPr>
            <p:spPr>
              <a:xfrm>
                <a:off x="6879612" y="5323968"/>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3" name="Freeform 22">
                <a:extLst>
                  <a:ext uri="{FF2B5EF4-FFF2-40B4-BE49-F238E27FC236}">
                    <a16:creationId xmlns:a16="http://schemas.microsoft.com/office/drawing/2014/main" id="{8FDBCFB8-0504-BCBB-7046-8C2875C6EC77}"/>
                  </a:ext>
                </a:extLst>
              </p:cNvPr>
              <p:cNvSpPr/>
              <p:nvPr/>
            </p:nvSpPr>
            <p:spPr>
              <a:xfrm>
                <a:off x="6879612" y="5102309"/>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4" name="Freeform 23">
                <a:extLst>
                  <a:ext uri="{FF2B5EF4-FFF2-40B4-BE49-F238E27FC236}">
                    <a16:creationId xmlns:a16="http://schemas.microsoft.com/office/drawing/2014/main" id="{562B1EA6-3C1B-61DD-3B60-3CA5A3B0986C}"/>
                  </a:ext>
                </a:extLst>
              </p:cNvPr>
              <p:cNvSpPr/>
              <p:nvPr/>
            </p:nvSpPr>
            <p:spPr>
              <a:xfrm>
                <a:off x="6879612" y="486100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5" name="Freeform 24">
                <a:extLst>
                  <a:ext uri="{FF2B5EF4-FFF2-40B4-BE49-F238E27FC236}">
                    <a16:creationId xmlns:a16="http://schemas.microsoft.com/office/drawing/2014/main" id="{FB395C78-2C7D-EC72-DE5D-1C6C9B8D1E5A}"/>
                  </a:ext>
                </a:extLst>
              </p:cNvPr>
              <p:cNvSpPr/>
              <p:nvPr/>
            </p:nvSpPr>
            <p:spPr>
              <a:xfrm>
                <a:off x="6879612" y="462852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6" name="Freeform 25">
                <a:extLst>
                  <a:ext uri="{FF2B5EF4-FFF2-40B4-BE49-F238E27FC236}">
                    <a16:creationId xmlns:a16="http://schemas.microsoft.com/office/drawing/2014/main" id="{3E1194F2-4D12-9AC8-467F-54BA97FE8816}"/>
                  </a:ext>
                </a:extLst>
              </p:cNvPr>
              <p:cNvSpPr/>
              <p:nvPr/>
            </p:nvSpPr>
            <p:spPr>
              <a:xfrm>
                <a:off x="6879612" y="440686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7" name="Freeform 26">
                <a:extLst>
                  <a:ext uri="{FF2B5EF4-FFF2-40B4-BE49-F238E27FC236}">
                    <a16:creationId xmlns:a16="http://schemas.microsoft.com/office/drawing/2014/main" id="{69FDA1CE-48D2-8D8C-1C4E-B96B06D7A791}"/>
                  </a:ext>
                </a:extLst>
              </p:cNvPr>
              <p:cNvSpPr/>
              <p:nvPr/>
            </p:nvSpPr>
            <p:spPr>
              <a:xfrm>
                <a:off x="6879612" y="4165553"/>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8" name="Freeform 27">
                <a:extLst>
                  <a:ext uri="{FF2B5EF4-FFF2-40B4-BE49-F238E27FC236}">
                    <a16:creationId xmlns:a16="http://schemas.microsoft.com/office/drawing/2014/main" id="{C00BCEE0-E61C-A967-78E9-81D18FDD047F}"/>
                  </a:ext>
                </a:extLst>
              </p:cNvPr>
              <p:cNvSpPr/>
              <p:nvPr/>
            </p:nvSpPr>
            <p:spPr>
              <a:xfrm>
                <a:off x="6879612" y="3923528"/>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29" name="Freeform 28">
                <a:extLst>
                  <a:ext uri="{FF2B5EF4-FFF2-40B4-BE49-F238E27FC236}">
                    <a16:creationId xmlns:a16="http://schemas.microsoft.com/office/drawing/2014/main" id="{D92CAC56-CA69-2426-4245-9E0E3C65B228}"/>
                  </a:ext>
                </a:extLst>
              </p:cNvPr>
              <p:cNvSpPr/>
              <p:nvPr/>
            </p:nvSpPr>
            <p:spPr>
              <a:xfrm>
                <a:off x="6879612" y="3701869"/>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0" name="Freeform 29">
                <a:extLst>
                  <a:ext uri="{FF2B5EF4-FFF2-40B4-BE49-F238E27FC236}">
                    <a16:creationId xmlns:a16="http://schemas.microsoft.com/office/drawing/2014/main" id="{E1F41189-47A0-DC3D-5516-E7F17608965B}"/>
                  </a:ext>
                </a:extLst>
              </p:cNvPr>
              <p:cNvSpPr/>
              <p:nvPr/>
            </p:nvSpPr>
            <p:spPr>
              <a:xfrm>
                <a:off x="6879612" y="346056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1" name="Freeform 30">
                <a:extLst>
                  <a:ext uri="{FF2B5EF4-FFF2-40B4-BE49-F238E27FC236}">
                    <a16:creationId xmlns:a16="http://schemas.microsoft.com/office/drawing/2014/main" id="{934ECDF5-FF85-01F5-0F97-A91EE50DC6C8}"/>
                  </a:ext>
                </a:extLst>
              </p:cNvPr>
              <p:cNvSpPr/>
              <p:nvPr/>
            </p:nvSpPr>
            <p:spPr>
              <a:xfrm>
                <a:off x="6879612" y="322808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2" name="Freeform 31">
                <a:extLst>
                  <a:ext uri="{FF2B5EF4-FFF2-40B4-BE49-F238E27FC236}">
                    <a16:creationId xmlns:a16="http://schemas.microsoft.com/office/drawing/2014/main" id="{4BA565F3-AF19-E570-2867-2290BE0B59B0}"/>
                  </a:ext>
                </a:extLst>
              </p:cNvPr>
              <p:cNvSpPr/>
              <p:nvPr/>
            </p:nvSpPr>
            <p:spPr>
              <a:xfrm>
                <a:off x="6879612" y="3006422"/>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3" name="Freeform 32">
                <a:extLst>
                  <a:ext uri="{FF2B5EF4-FFF2-40B4-BE49-F238E27FC236}">
                    <a16:creationId xmlns:a16="http://schemas.microsoft.com/office/drawing/2014/main" id="{0F5145E0-F6C3-6371-AE42-F1E3352719B0}"/>
                  </a:ext>
                </a:extLst>
              </p:cNvPr>
              <p:cNvSpPr/>
              <p:nvPr/>
            </p:nvSpPr>
            <p:spPr>
              <a:xfrm>
                <a:off x="6879612" y="2765113"/>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4" name="Freeform 33">
                <a:extLst>
                  <a:ext uri="{FF2B5EF4-FFF2-40B4-BE49-F238E27FC236}">
                    <a16:creationId xmlns:a16="http://schemas.microsoft.com/office/drawing/2014/main" id="{52455D73-35A0-3921-4E46-46E21FBC916A}"/>
                  </a:ext>
                </a:extLst>
              </p:cNvPr>
              <p:cNvSpPr/>
              <p:nvPr/>
            </p:nvSpPr>
            <p:spPr>
              <a:xfrm>
                <a:off x="6879612" y="2541372"/>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5" name="Freeform 34">
                <a:extLst>
                  <a:ext uri="{FF2B5EF4-FFF2-40B4-BE49-F238E27FC236}">
                    <a16:creationId xmlns:a16="http://schemas.microsoft.com/office/drawing/2014/main" id="{4602A1B0-1575-E8C1-8AE7-C82833B2C2DD}"/>
                  </a:ext>
                </a:extLst>
              </p:cNvPr>
              <p:cNvSpPr/>
              <p:nvPr/>
            </p:nvSpPr>
            <p:spPr>
              <a:xfrm>
                <a:off x="6879612" y="2319712"/>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6" name="Freeform 35">
                <a:extLst>
                  <a:ext uri="{FF2B5EF4-FFF2-40B4-BE49-F238E27FC236}">
                    <a16:creationId xmlns:a16="http://schemas.microsoft.com/office/drawing/2014/main" id="{BC2B4356-9C90-B024-548E-A11D56F60AC5}"/>
                  </a:ext>
                </a:extLst>
              </p:cNvPr>
              <p:cNvSpPr/>
              <p:nvPr/>
            </p:nvSpPr>
            <p:spPr>
              <a:xfrm>
                <a:off x="6879612" y="2078404"/>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37" name="Freeform 36">
                <a:extLst>
                  <a:ext uri="{FF2B5EF4-FFF2-40B4-BE49-F238E27FC236}">
                    <a16:creationId xmlns:a16="http://schemas.microsoft.com/office/drawing/2014/main" id="{4DAA4FD8-114E-7164-0E86-004A5AFCD9BB}"/>
                  </a:ext>
                </a:extLst>
              </p:cNvPr>
              <p:cNvSpPr/>
              <p:nvPr/>
            </p:nvSpPr>
            <p:spPr>
              <a:xfrm>
                <a:off x="6879612" y="1845926"/>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sp>
            <p:nvSpPr>
              <p:cNvPr id="43" name="Freeform 42">
                <a:extLst>
                  <a:ext uri="{FF2B5EF4-FFF2-40B4-BE49-F238E27FC236}">
                    <a16:creationId xmlns:a16="http://schemas.microsoft.com/office/drawing/2014/main" id="{169E200D-53B9-AE39-BFF8-B55673DB0163}"/>
                  </a:ext>
                </a:extLst>
              </p:cNvPr>
              <p:cNvSpPr/>
              <p:nvPr/>
            </p:nvSpPr>
            <p:spPr>
              <a:xfrm>
                <a:off x="6957728" y="1654635"/>
                <a:ext cx="12926" cy="3847477"/>
              </a:xfrm>
              <a:custGeom>
                <a:avLst/>
                <a:gdLst>
                  <a:gd name="csX0" fmla="*/ 0 w 8659"/>
                  <a:gd name="csY0" fmla="*/ 0 h 2577434"/>
                  <a:gd name="csX1" fmla="*/ 0 w 8659"/>
                  <a:gd name="csY1" fmla="*/ 2577435 h 2577434"/>
                </a:gdLst>
                <a:ahLst/>
                <a:cxnLst>
                  <a:cxn ang="0">
                    <a:pos x="csX0" y="csY0"/>
                  </a:cxn>
                  <a:cxn ang="0">
                    <a:pos x="csX1" y="csY1"/>
                  </a:cxn>
                </a:cxnLst>
                <a:rect l="l" t="t" r="r" b="b"/>
                <a:pathLst>
                  <a:path w="8659" h="2577434">
                    <a:moveTo>
                      <a:pt x="0" y="0"/>
                    </a:moveTo>
                    <a:lnTo>
                      <a:pt x="0" y="2577435"/>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pSp>
      </p:grpSp>
      <p:sp>
        <p:nvSpPr>
          <p:cNvPr id="49" name="TextBox 48">
            <a:extLst>
              <a:ext uri="{FF2B5EF4-FFF2-40B4-BE49-F238E27FC236}">
                <a16:creationId xmlns:a16="http://schemas.microsoft.com/office/drawing/2014/main" id="{1458A34D-6517-5CC2-61E7-AB18D80FD315}"/>
              </a:ext>
            </a:extLst>
          </p:cNvPr>
          <p:cNvSpPr txBox="1"/>
          <p:nvPr/>
        </p:nvSpPr>
        <p:spPr>
          <a:xfrm>
            <a:off x="6486210" y="1705094"/>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60</a:t>
            </a:r>
          </a:p>
        </p:txBody>
      </p:sp>
      <p:sp>
        <p:nvSpPr>
          <p:cNvPr id="50" name="TextBox 49">
            <a:extLst>
              <a:ext uri="{FF2B5EF4-FFF2-40B4-BE49-F238E27FC236}">
                <a16:creationId xmlns:a16="http://schemas.microsoft.com/office/drawing/2014/main" id="{3CF7F90F-2E5E-648B-C5D1-897B0208788D}"/>
              </a:ext>
            </a:extLst>
          </p:cNvPr>
          <p:cNvSpPr txBox="1"/>
          <p:nvPr/>
        </p:nvSpPr>
        <p:spPr>
          <a:xfrm>
            <a:off x="6486210" y="1937411"/>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50</a:t>
            </a:r>
          </a:p>
        </p:txBody>
      </p:sp>
      <p:sp>
        <p:nvSpPr>
          <p:cNvPr id="51" name="TextBox 50">
            <a:extLst>
              <a:ext uri="{FF2B5EF4-FFF2-40B4-BE49-F238E27FC236}">
                <a16:creationId xmlns:a16="http://schemas.microsoft.com/office/drawing/2014/main" id="{15238F04-0D4C-A351-380A-A72220920DC5}"/>
              </a:ext>
            </a:extLst>
          </p:cNvPr>
          <p:cNvSpPr txBox="1"/>
          <p:nvPr/>
        </p:nvSpPr>
        <p:spPr>
          <a:xfrm>
            <a:off x="6486210" y="2169728"/>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40</a:t>
            </a:r>
          </a:p>
        </p:txBody>
      </p:sp>
      <p:sp>
        <p:nvSpPr>
          <p:cNvPr id="52" name="TextBox 51">
            <a:extLst>
              <a:ext uri="{FF2B5EF4-FFF2-40B4-BE49-F238E27FC236}">
                <a16:creationId xmlns:a16="http://schemas.microsoft.com/office/drawing/2014/main" id="{9C078DCB-100A-33F3-8F2F-9959D0D190DD}"/>
              </a:ext>
            </a:extLst>
          </p:cNvPr>
          <p:cNvSpPr txBox="1"/>
          <p:nvPr/>
        </p:nvSpPr>
        <p:spPr>
          <a:xfrm>
            <a:off x="6486210" y="2402045"/>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30</a:t>
            </a:r>
          </a:p>
        </p:txBody>
      </p:sp>
      <p:sp>
        <p:nvSpPr>
          <p:cNvPr id="53" name="TextBox 52">
            <a:extLst>
              <a:ext uri="{FF2B5EF4-FFF2-40B4-BE49-F238E27FC236}">
                <a16:creationId xmlns:a16="http://schemas.microsoft.com/office/drawing/2014/main" id="{E29D6318-3AFC-46BD-ECA1-70DC2A8E5949}"/>
              </a:ext>
            </a:extLst>
          </p:cNvPr>
          <p:cNvSpPr txBox="1"/>
          <p:nvPr/>
        </p:nvSpPr>
        <p:spPr>
          <a:xfrm>
            <a:off x="6486210" y="2634362"/>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20</a:t>
            </a:r>
          </a:p>
        </p:txBody>
      </p:sp>
      <p:sp>
        <p:nvSpPr>
          <p:cNvPr id="54" name="TextBox 53">
            <a:extLst>
              <a:ext uri="{FF2B5EF4-FFF2-40B4-BE49-F238E27FC236}">
                <a16:creationId xmlns:a16="http://schemas.microsoft.com/office/drawing/2014/main" id="{193ADDDD-6141-1242-3667-E6F67F88F356}"/>
              </a:ext>
            </a:extLst>
          </p:cNvPr>
          <p:cNvSpPr txBox="1"/>
          <p:nvPr/>
        </p:nvSpPr>
        <p:spPr>
          <a:xfrm>
            <a:off x="6486210" y="2866679"/>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10</a:t>
            </a:r>
          </a:p>
        </p:txBody>
      </p:sp>
      <p:sp>
        <p:nvSpPr>
          <p:cNvPr id="55" name="TextBox 54">
            <a:extLst>
              <a:ext uri="{FF2B5EF4-FFF2-40B4-BE49-F238E27FC236}">
                <a16:creationId xmlns:a16="http://schemas.microsoft.com/office/drawing/2014/main" id="{705C6AF8-EB21-7A0B-8705-DDD315ECBE9B}"/>
              </a:ext>
            </a:extLst>
          </p:cNvPr>
          <p:cNvSpPr txBox="1"/>
          <p:nvPr/>
        </p:nvSpPr>
        <p:spPr>
          <a:xfrm>
            <a:off x="6486210" y="3098996"/>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0</a:t>
            </a:r>
          </a:p>
        </p:txBody>
      </p:sp>
      <p:sp>
        <p:nvSpPr>
          <p:cNvPr id="56" name="TextBox 55">
            <a:extLst>
              <a:ext uri="{FF2B5EF4-FFF2-40B4-BE49-F238E27FC236}">
                <a16:creationId xmlns:a16="http://schemas.microsoft.com/office/drawing/2014/main" id="{A3E0D842-0F7E-A779-29BC-193962A4BC70}"/>
              </a:ext>
            </a:extLst>
          </p:cNvPr>
          <p:cNvSpPr txBox="1"/>
          <p:nvPr/>
        </p:nvSpPr>
        <p:spPr>
          <a:xfrm>
            <a:off x="6342776" y="3331313"/>
            <a:ext cx="57992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−10</a:t>
            </a:r>
          </a:p>
        </p:txBody>
      </p:sp>
      <p:sp>
        <p:nvSpPr>
          <p:cNvPr id="57" name="TextBox 56">
            <a:extLst>
              <a:ext uri="{FF2B5EF4-FFF2-40B4-BE49-F238E27FC236}">
                <a16:creationId xmlns:a16="http://schemas.microsoft.com/office/drawing/2014/main" id="{D6FCAEB8-9ACD-939D-E2DA-92C6FBEE9CA1}"/>
              </a:ext>
            </a:extLst>
          </p:cNvPr>
          <p:cNvSpPr txBox="1"/>
          <p:nvPr/>
        </p:nvSpPr>
        <p:spPr>
          <a:xfrm>
            <a:off x="6355701" y="3563630"/>
            <a:ext cx="56699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−20</a:t>
            </a:r>
          </a:p>
        </p:txBody>
      </p:sp>
      <p:sp>
        <p:nvSpPr>
          <p:cNvPr id="58" name="TextBox 57">
            <a:extLst>
              <a:ext uri="{FF2B5EF4-FFF2-40B4-BE49-F238E27FC236}">
                <a16:creationId xmlns:a16="http://schemas.microsoft.com/office/drawing/2014/main" id="{BD8337C2-D229-9A92-E2D2-20F6565EC33F}"/>
              </a:ext>
            </a:extLst>
          </p:cNvPr>
          <p:cNvSpPr txBox="1"/>
          <p:nvPr/>
        </p:nvSpPr>
        <p:spPr>
          <a:xfrm>
            <a:off x="6324490" y="3795947"/>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−30</a:t>
            </a:r>
          </a:p>
        </p:txBody>
      </p:sp>
      <p:sp>
        <p:nvSpPr>
          <p:cNvPr id="59" name="TextBox 58">
            <a:extLst>
              <a:ext uri="{FF2B5EF4-FFF2-40B4-BE49-F238E27FC236}">
                <a16:creationId xmlns:a16="http://schemas.microsoft.com/office/drawing/2014/main" id="{2C17C173-737C-0275-95DE-9665CDA9FB19}"/>
              </a:ext>
            </a:extLst>
          </p:cNvPr>
          <p:cNvSpPr txBox="1"/>
          <p:nvPr/>
        </p:nvSpPr>
        <p:spPr>
          <a:xfrm>
            <a:off x="6324490" y="4028264"/>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−40</a:t>
            </a:r>
          </a:p>
        </p:txBody>
      </p:sp>
      <p:sp>
        <p:nvSpPr>
          <p:cNvPr id="60" name="TextBox 59">
            <a:extLst>
              <a:ext uri="{FF2B5EF4-FFF2-40B4-BE49-F238E27FC236}">
                <a16:creationId xmlns:a16="http://schemas.microsoft.com/office/drawing/2014/main" id="{3D608155-7E34-CBDB-E887-B430380CD946}"/>
              </a:ext>
            </a:extLst>
          </p:cNvPr>
          <p:cNvSpPr txBox="1"/>
          <p:nvPr/>
        </p:nvSpPr>
        <p:spPr>
          <a:xfrm>
            <a:off x="6324490" y="4260581"/>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−50</a:t>
            </a:r>
          </a:p>
        </p:txBody>
      </p:sp>
      <p:sp>
        <p:nvSpPr>
          <p:cNvPr id="61" name="TextBox 60">
            <a:extLst>
              <a:ext uri="{FF2B5EF4-FFF2-40B4-BE49-F238E27FC236}">
                <a16:creationId xmlns:a16="http://schemas.microsoft.com/office/drawing/2014/main" id="{E239A190-649F-CBAF-F591-F37236EFEF8C}"/>
              </a:ext>
            </a:extLst>
          </p:cNvPr>
          <p:cNvSpPr txBox="1"/>
          <p:nvPr/>
        </p:nvSpPr>
        <p:spPr>
          <a:xfrm>
            <a:off x="6324490" y="4492898"/>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−60</a:t>
            </a:r>
          </a:p>
        </p:txBody>
      </p:sp>
      <p:sp>
        <p:nvSpPr>
          <p:cNvPr id="62" name="TextBox 61">
            <a:extLst>
              <a:ext uri="{FF2B5EF4-FFF2-40B4-BE49-F238E27FC236}">
                <a16:creationId xmlns:a16="http://schemas.microsoft.com/office/drawing/2014/main" id="{F475963D-EF7C-5724-4F0C-01F729DD3822}"/>
              </a:ext>
            </a:extLst>
          </p:cNvPr>
          <p:cNvSpPr txBox="1"/>
          <p:nvPr/>
        </p:nvSpPr>
        <p:spPr>
          <a:xfrm>
            <a:off x="6324490" y="4725215"/>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−70</a:t>
            </a:r>
          </a:p>
        </p:txBody>
      </p:sp>
      <p:sp>
        <p:nvSpPr>
          <p:cNvPr id="63" name="TextBox 62">
            <a:extLst>
              <a:ext uri="{FF2B5EF4-FFF2-40B4-BE49-F238E27FC236}">
                <a16:creationId xmlns:a16="http://schemas.microsoft.com/office/drawing/2014/main" id="{9F829EE6-6BB6-A809-611E-012B55ADDF61}"/>
              </a:ext>
            </a:extLst>
          </p:cNvPr>
          <p:cNvSpPr txBox="1"/>
          <p:nvPr/>
        </p:nvSpPr>
        <p:spPr>
          <a:xfrm>
            <a:off x="6324490" y="4957532"/>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−80</a:t>
            </a:r>
          </a:p>
        </p:txBody>
      </p:sp>
      <p:sp>
        <p:nvSpPr>
          <p:cNvPr id="64" name="TextBox 63">
            <a:extLst>
              <a:ext uri="{FF2B5EF4-FFF2-40B4-BE49-F238E27FC236}">
                <a16:creationId xmlns:a16="http://schemas.microsoft.com/office/drawing/2014/main" id="{01EC2A8A-5904-58B9-E938-5A4390C020A6}"/>
              </a:ext>
            </a:extLst>
          </p:cNvPr>
          <p:cNvSpPr txBox="1"/>
          <p:nvPr/>
        </p:nvSpPr>
        <p:spPr>
          <a:xfrm>
            <a:off x="6324490" y="5189850"/>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−90</a:t>
            </a:r>
          </a:p>
        </p:txBody>
      </p:sp>
      <p:sp>
        <p:nvSpPr>
          <p:cNvPr id="67" name="TextBox 66">
            <a:extLst>
              <a:ext uri="{FF2B5EF4-FFF2-40B4-BE49-F238E27FC236}">
                <a16:creationId xmlns:a16="http://schemas.microsoft.com/office/drawing/2014/main" id="{D6CDA37B-C104-F036-C225-CE612F407C31}"/>
              </a:ext>
            </a:extLst>
          </p:cNvPr>
          <p:cNvSpPr txBox="1"/>
          <p:nvPr/>
        </p:nvSpPr>
        <p:spPr>
          <a:xfrm rot="16200000">
            <a:off x="4493036" y="3287407"/>
            <a:ext cx="35272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rgbClr val="000000"/>
                </a:solidFill>
                <a:latin typeface="+mn-lt"/>
                <a:ea typeface="+mn-ea"/>
                <a:cs typeface="+mn-cs"/>
              </a:defRPr>
            </a:pPr>
            <a:r>
              <a:rPr kumimoji="0" lang="en-US" sz="1400" b="1" i="0" u="none" strike="noStrike" kern="1200" cap="none" spc="0" normalizeH="0" baseline="0" noProof="0">
                <a:ln>
                  <a:noFill/>
                </a:ln>
                <a:solidFill>
                  <a:srgbClr val="535659"/>
                </a:solidFill>
                <a:effectLst/>
                <a:uLnTx/>
                <a:uFillTx/>
                <a:latin typeface="Arial"/>
                <a:ea typeface="+mn-ea"/>
                <a:cs typeface="+mn-cs"/>
              </a:rPr>
              <a:t>Change from baseline in spleen volume (Week 24), %</a:t>
            </a:r>
          </a:p>
        </p:txBody>
      </p:sp>
      <p:sp>
        <p:nvSpPr>
          <p:cNvPr id="68" name="TextBox 67">
            <a:extLst>
              <a:ext uri="{FF2B5EF4-FFF2-40B4-BE49-F238E27FC236}">
                <a16:creationId xmlns:a16="http://schemas.microsoft.com/office/drawing/2014/main" id="{CDB9ABEF-6CE4-E22B-8F2A-806BCDB56525}"/>
              </a:ext>
            </a:extLst>
          </p:cNvPr>
          <p:cNvSpPr txBox="1"/>
          <p:nvPr/>
        </p:nvSpPr>
        <p:spPr>
          <a:xfrm>
            <a:off x="6965764" y="4050245"/>
            <a:ext cx="1671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SVR35 threshold</a:t>
            </a:r>
          </a:p>
        </p:txBody>
      </p:sp>
      <p:grpSp>
        <p:nvGrpSpPr>
          <p:cNvPr id="75" name="Group 74">
            <a:extLst>
              <a:ext uri="{FF2B5EF4-FFF2-40B4-BE49-F238E27FC236}">
                <a16:creationId xmlns:a16="http://schemas.microsoft.com/office/drawing/2014/main" id="{87AD1E5C-DF66-008A-DB89-551143C5C997}"/>
              </a:ext>
            </a:extLst>
          </p:cNvPr>
          <p:cNvGrpSpPr/>
          <p:nvPr/>
        </p:nvGrpSpPr>
        <p:grpSpPr>
          <a:xfrm>
            <a:off x="7516920" y="5545942"/>
            <a:ext cx="3436600" cy="246221"/>
            <a:chOff x="7353859" y="5545942"/>
            <a:chExt cx="3436600" cy="246221"/>
          </a:xfrm>
        </p:grpSpPr>
        <p:grpSp>
          <p:nvGrpSpPr>
            <p:cNvPr id="74" name="Group 73">
              <a:extLst>
                <a:ext uri="{FF2B5EF4-FFF2-40B4-BE49-F238E27FC236}">
                  <a16:creationId xmlns:a16="http://schemas.microsoft.com/office/drawing/2014/main" id="{1B531CF2-5C9D-851F-70E3-21BC5D60D65A}"/>
                </a:ext>
              </a:extLst>
            </p:cNvPr>
            <p:cNvGrpSpPr/>
            <p:nvPr/>
          </p:nvGrpSpPr>
          <p:grpSpPr>
            <a:xfrm>
              <a:off x="9070179" y="5545942"/>
              <a:ext cx="1720280" cy="246221"/>
              <a:chOff x="9070179" y="5545942"/>
              <a:chExt cx="1720280" cy="246221"/>
            </a:xfrm>
          </p:grpSpPr>
          <p:sp>
            <p:nvSpPr>
              <p:cNvPr id="70" name="TextBox 69">
                <a:extLst>
                  <a:ext uri="{FF2B5EF4-FFF2-40B4-BE49-F238E27FC236}">
                    <a16:creationId xmlns:a16="http://schemas.microsoft.com/office/drawing/2014/main" id="{1E1F7E33-3392-67E3-EB4F-E78437F0AD34}"/>
                  </a:ext>
                </a:extLst>
              </p:cNvPr>
              <p:cNvSpPr txBox="1"/>
              <p:nvPr/>
            </p:nvSpPr>
            <p:spPr>
              <a:xfrm>
                <a:off x="9118779" y="5545942"/>
                <a:ext cx="1671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Placebo + ruxolitinib</a:t>
                </a:r>
              </a:p>
            </p:txBody>
          </p:sp>
          <p:sp>
            <p:nvSpPr>
              <p:cNvPr id="71" name="Rectangle 70">
                <a:extLst>
                  <a:ext uri="{FF2B5EF4-FFF2-40B4-BE49-F238E27FC236}">
                    <a16:creationId xmlns:a16="http://schemas.microsoft.com/office/drawing/2014/main" id="{C6ABCC47-10A5-5CE3-1A9D-86FC6C4E36D3}"/>
                  </a:ext>
                </a:extLst>
              </p:cNvPr>
              <p:cNvSpPr/>
              <p:nvPr/>
            </p:nvSpPr>
            <p:spPr>
              <a:xfrm>
                <a:off x="9070179" y="5620707"/>
                <a:ext cx="97200" cy="972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20597AC6-7346-46E8-8BEE-7F85EE538F09}"/>
                </a:ext>
              </a:extLst>
            </p:cNvPr>
            <p:cNvGrpSpPr/>
            <p:nvPr/>
          </p:nvGrpSpPr>
          <p:grpSpPr>
            <a:xfrm>
              <a:off x="7353859" y="5545942"/>
              <a:ext cx="1716320" cy="246221"/>
              <a:chOff x="7108179" y="5545942"/>
              <a:chExt cx="1716320" cy="246221"/>
            </a:xfrm>
          </p:grpSpPr>
          <p:sp>
            <p:nvSpPr>
              <p:cNvPr id="69" name="TextBox 68">
                <a:extLst>
                  <a:ext uri="{FF2B5EF4-FFF2-40B4-BE49-F238E27FC236}">
                    <a16:creationId xmlns:a16="http://schemas.microsoft.com/office/drawing/2014/main" id="{3C1DA5F3-D7F4-3B01-A2B9-E0033C9EDA03}"/>
                  </a:ext>
                </a:extLst>
              </p:cNvPr>
              <p:cNvSpPr txBox="1"/>
              <p:nvPr/>
            </p:nvSpPr>
            <p:spPr>
              <a:xfrm>
                <a:off x="7152819" y="5545942"/>
                <a:ext cx="1671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Selinexor + ruxolitinib</a:t>
                </a:r>
              </a:p>
            </p:txBody>
          </p:sp>
          <p:sp>
            <p:nvSpPr>
              <p:cNvPr id="72" name="Rectangle 71">
                <a:extLst>
                  <a:ext uri="{FF2B5EF4-FFF2-40B4-BE49-F238E27FC236}">
                    <a16:creationId xmlns:a16="http://schemas.microsoft.com/office/drawing/2014/main" id="{311D482B-1E6A-A548-9633-D166C3F06B9E}"/>
                  </a:ext>
                </a:extLst>
              </p:cNvPr>
              <p:cNvSpPr/>
              <p:nvPr/>
            </p:nvSpPr>
            <p:spPr>
              <a:xfrm>
                <a:off x="7108179" y="5620707"/>
                <a:ext cx="97200" cy="972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5" name="TextBox 4">
            <a:extLst>
              <a:ext uri="{FF2B5EF4-FFF2-40B4-BE49-F238E27FC236}">
                <a16:creationId xmlns:a16="http://schemas.microsoft.com/office/drawing/2014/main" id="{E69BB5A8-952A-8C3F-939F-9A09570C69FB}"/>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n-ea"/>
                <a:cs typeface="Calibri" panose="020F0502020204030204" pitchFamily="34" charset="0"/>
              </a:rPr>
              <a:t>ASCO 2026;Abstract LBA6500.</a:t>
            </a:r>
          </a:p>
        </p:txBody>
      </p:sp>
    </p:spTree>
    <p:extLst>
      <p:ext uri="{BB962C8B-B14F-4D97-AF65-F5344CB8AC3E}">
        <p14:creationId xmlns:p14="http://schemas.microsoft.com/office/powerpoint/2010/main" val="87610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F7FF7-B4E5-1914-DE20-CE88EDBF6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ACC1D-D083-AC03-2734-131514F91745}"/>
              </a:ext>
            </a:extLst>
          </p:cNvPr>
          <p:cNvSpPr>
            <a:spLocks noGrp="1"/>
          </p:cNvSpPr>
          <p:nvPr>
            <p:ph type="title"/>
          </p:nvPr>
        </p:nvSpPr>
        <p:spPr>
          <a:xfrm>
            <a:off x="587375" y="100411"/>
            <a:ext cx="9864000" cy="888203"/>
          </a:xfrm>
        </p:spPr>
        <p:txBody>
          <a:bodyPr>
            <a:noAutofit/>
          </a:bodyPr>
          <a:lstStyle/>
          <a:p>
            <a:r>
              <a:rPr lang="en-US" dirty="0"/>
              <a:t>Rapid, deep, and sustained spleen volume reduction with </a:t>
            </a:r>
            <a:r>
              <a:rPr lang="en-US" dirty="0" err="1"/>
              <a:t>selinexor</a:t>
            </a:r>
            <a:r>
              <a:rPr lang="en-US" dirty="0"/>
              <a:t> + ruxolitinib vs ruxolitinib alone</a:t>
            </a:r>
          </a:p>
        </p:txBody>
      </p:sp>
      <p:graphicFrame>
        <p:nvGraphicFramePr>
          <p:cNvPr id="16" name="Table 15">
            <a:extLst>
              <a:ext uri="{FF2B5EF4-FFF2-40B4-BE49-F238E27FC236}">
                <a16:creationId xmlns:a16="http://schemas.microsoft.com/office/drawing/2014/main" id="{03DC20A9-8FE8-84D1-1970-A7B05ADB89A4}"/>
              </a:ext>
            </a:extLst>
          </p:cNvPr>
          <p:cNvGraphicFramePr>
            <a:graphicFrameLocks noGrp="1"/>
          </p:cNvGraphicFramePr>
          <p:nvPr/>
        </p:nvGraphicFramePr>
        <p:xfrm>
          <a:off x="7306424" y="2033440"/>
          <a:ext cx="4021219" cy="2636520"/>
        </p:xfrm>
        <a:graphic>
          <a:graphicData uri="http://schemas.openxmlformats.org/drawingml/2006/table">
            <a:tbl>
              <a:tblPr firstRow="1" bandRow="1"/>
              <a:tblGrid>
                <a:gridCol w="1501405">
                  <a:extLst>
                    <a:ext uri="{9D8B030D-6E8A-4147-A177-3AD203B41FA5}">
                      <a16:colId xmlns:a16="http://schemas.microsoft.com/office/drawing/2014/main" val="4278378409"/>
                    </a:ext>
                  </a:extLst>
                </a:gridCol>
                <a:gridCol w="1244318">
                  <a:extLst>
                    <a:ext uri="{9D8B030D-6E8A-4147-A177-3AD203B41FA5}">
                      <a16:colId xmlns:a16="http://schemas.microsoft.com/office/drawing/2014/main" val="236848691"/>
                    </a:ext>
                  </a:extLst>
                </a:gridCol>
                <a:gridCol w="1275496">
                  <a:extLst>
                    <a:ext uri="{9D8B030D-6E8A-4147-A177-3AD203B41FA5}">
                      <a16:colId xmlns:a16="http://schemas.microsoft.com/office/drawing/2014/main" val="920967594"/>
                    </a:ext>
                  </a:extLst>
                </a:gridCol>
              </a:tblGrid>
              <a:tr h="0">
                <a:tc>
                  <a:txBody>
                    <a:bodyPr/>
                    <a:lstStyle/>
                    <a:p>
                      <a:pPr algn="l">
                        <a:lnSpc>
                          <a:spcPct val="100000"/>
                        </a:lnSpc>
                        <a:spcBef>
                          <a:spcPts val="0"/>
                        </a:spcBef>
                        <a:spcAft>
                          <a:spcPts val="0"/>
                        </a:spcAft>
                      </a:pPr>
                      <a:r>
                        <a:rPr lang="en-US" sz="1100" b="1" kern="1200">
                          <a:solidFill>
                            <a:schemeClr val="bg1"/>
                          </a:solidFill>
                          <a:latin typeface="+mn-lt"/>
                          <a:ea typeface="+mn-ea"/>
                          <a:cs typeface="+mn-cs"/>
                        </a:rPr>
                        <a:t>SVR35</a:t>
                      </a:r>
                      <a:r>
                        <a:rPr lang="en-US" sz="1100" b="1" kern="1200" baseline="30000">
                          <a:solidFill>
                            <a:schemeClr val="bg1"/>
                          </a:solidFill>
                          <a:latin typeface="+mn-lt"/>
                          <a:ea typeface="+mn-ea"/>
                          <a:cs typeface="+mn-cs"/>
                        </a:rPr>
                        <a:t>*</a:t>
                      </a:r>
                    </a:p>
                  </a:txBody>
                  <a:tcPr marT="91440" marB="9144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mn-lt"/>
                          <a:ea typeface="+mn-ea"/>
                          <a:cs typeface="+mn-cs"/>
                        </a:rPr>
                        <a:t>Selinexor +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mn-lt"/>
                          <a:ea typeface="+mn-ea"/>
                          <a:cs typeface="+mn-cs"/>
                        </a:rPr>
                        <a:t>(N = 235)</a:t>
                      </a:r>
                    </a:p>
                  </a:txBody>
                  <a:tcPr marT="91440" marB="9144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mn-lt"/>
                          <a:ea typeface="+mn-ea"/>
                          <a:cs typeface="+mn-cs"/>
                        </a:rPr>
                        <a:t>Placebo +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mn-lt"/>
                          <a:ea typeface="+mn-ea"/>
                          <a:cs typeface="+mn-cs"/>
                        </a:rPr>
                        <a:t>(N = 118)</a:t>
                      </a:r>
                    </a:p>
                  </a:txBody>
                  <a:tcPr marT="91440" marB="9144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5187831"/>
                  </a:ext>
                </a:extLst>
              </a:tr>
              <a:tr h="0">
                <a:tc>
                  <a:txBody>
                    <a:bodyPr/>
                    <a:lstStyle/>
                    <a:p>
                      <a:pPr>
                        <a:lnSpc>
                          <a:spcPct val="100000"/>
                        </a:lnSpc>
                        <a:spcBef>
                          <a:spcPts val="0"/>
                        </a:spcBef>
                        <a:spcAft>
                          <a:spcPts val="0"/>
                        </a:spcAft>
                      </a:pPr>
                      <a:r>
                        <a:rPr lang="en-US" sz="1100" b="0" i="0" strike="noStrike" baseline="0">
                          <a:solidFill>
                            <a:schemeClr val="tx1"/>
                          </a:solidFill>
                          <a:latin typeface="+mn-lt"/>
                          <a:ea typeface="Open Sans" panose="020B0606030504020204" pitchFamily="34" charset="0"/>
                          <a:cs typeface="Arial" panose="020B0604020202020204" pitchFamily="34" charset="0"/>
                        </a:rPr>
                        <a:t>Week 12, n (%)</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116 (49.4)</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24 (20.3)</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4142179"/>
                  </a:ext>
                </a:extLst>
              </a:tr>
              <a:tr h="0">
                <a:tc>
                  <a:txBody>
                    <a:bodyPr/>
                    <a:lstStyle/>
                    <a:p>
                      <a:pPr>
                        <a:lnSpc>
                          <a:spcPct val="100000"/>
                        </a:lnSpc>
                        <a:spcBef>
                          <a:spcPts val="0"/>
                        </a:spcBef>
                        <a:spcAft>
                          <a:spcPts val="0"/>
                        </a:spcAft>
                      </a:pPr>
                      <a:r>
                        <a:rPr lang="en-US" sz="1100" b="0" i="0" strike="noStrike" baseline="0">
                          <a:solidFill>
                            <a:schemeClr val="tx1"/>
                          </a:solidFill>
                          <a:latin typeface="+mn-lt"/>
                          <a:ea typeface="Open Sans" panose="020B0606030504020204" pitchFamily="34" charset="0"/>
                          <a:cs typeface="Arial" panose="020B0604020202020204" pitchFamily="34" charset="0"/>
                        </a:rPr>
                        <a:t>Week 24, n (%)</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117 (49.8)</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33 (28.0)</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0114454"/>
                  </a:ext>
                </a:extLst>
              </a:tr>
              <a:tr h="0">
                <a:tc>
                  <a:txBody>
                    <a:bodyPr/>
                    <a:lstStyle/>
                    <a:p>
                      <a:pPr>
                        <a:lnSpc>
                          <a:spcPct val="100000"/>
                        </a:lnSpc>
                        <a:spcBef>
                          <a:spcPts val="0"/>
                        </a:spcBef>
                        <a:spcAft>
                          <a:spcPts val="0"/>
                        </a:spcAft>
                      </a:pPr>
                      <a:r>
                        <a:rPr lang="en-US" sz="1100" b="0" i="0" strike="noStrike" baseline="0">
                          <a:solidFill>
                            <a:schemeClr val="tx1"/>
                          </a:solidFill>
                          <a:latin typeface="+mn-lt"/>
                          <a:ea typeface="Open Sans" panose="020B0606030504020204" pitchFamily="34" charset="0"/>
                          <a:cs typeface="Arial" panose="020B0604020202020204" pitchFamily="34" charset="0"/>
                        </a:rPr>
                        <a:t>Week 36, n/n1</a:t>
                      </a:r>
                      <a:r>
                        <a:rPr lang="en-US" sz="1100" baseline="30000">
                          <a:solidFill>
                            <a:schemeClr val="tx1"/>
                          </a:solidFill>
                        </a:rPr>
                        <a:t>†</a:t>
                      </a:r>
                      <a:r>
                        <a:rPr lang="en-US" sz="1100" b="0" i="0" strike="noStrike" baseline="0">
                          <a:solidFill>
                            <a:schemeClr val="tx1"/>
                          </a:solidFill>
                          <a:latin typeface="+mn-lt"/>
                          <a:ea typeface="Open Sans" panose="020B0606030504020204" pitchFamily="34" charset="0"/>
                          <a:cs typeface="Arial" panose="020B0604020202020204" pitchFamily="34" charset="0"/>
                        </a:rPr>
                        <a:t> (%)</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97/207 (46.9)</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23/100 (23.0)</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946648"/>
                  </a:ext>
                </a:extLst>
              </a:tr>
              <a:tr h="0">
                <a:tc>
                  <a:txBody>
                    <a:bodyPr/>
                    <a:lstStyle/>
                    <a:p>
                      <a:pPr>
                        <a:lnSpc>
                          <a:spcPct val="100000"/>
                        </a:lnSpc>
                        <a:spcBef>
                          <a:spcPts val="0"/>
                        </a:spcBef>
                        <a:spcAft>
                          <a:spcPts val="0"/>
                        </a:spcAft>
                      </a:pPr>
                      <a:r>
                        <a:rPr lang="en-US" sz="1100" b="0" i="0" strike="noStrike" baseline="0">
                          <a:solidFill>
                            <a:schemeClr val="tx1"/>
                          </a:solidFill>
                          <a:latin typeface="+mn-lt"/>
                          <a:ea typeface="Open Sans" panose="020B0606030504020204" pitchFamily="34" charset="0"/>
                          <a:cs typeface="Arial" panose="020B0604020202020204" pitchFamily="34" charset="0"/>
                        </a:rPr>
                        <a:t>At any time, n (%)</a:t>
                      </a:r>
                    </a:p>
                  </a:txBody>
                  <a:tcPr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159 (67.7)</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Bef>
                          <a:spcPts val="0"/>
                        </a:spcBef>
                        <a:spcAft>
                          <a:spcPts val="0"/>
                        </a:spcAft>
                      </a:pPr>
                      <a:r>
                        <a:rPr lang="en-US" sz="1100" b="0" i="0">
                          <a:solidFill>
                            <a:schemeClr val="tx1"/>
                          </a:solidFill>
                          <a:latin typeface="+mn-lt"/>
                          <a:ea typeface="Open Sans" panose="020B0606030504020204" pitchFamily="34" charset="0"/>
                          <a:cs typeface="Arial" panose="020B0604020202020204" pitchFamily="34" charset="0"/>
                        </a:rPr>
                        <a:t>53 (44.9)</a:t>
                      </a:r>
                    </a:p>
                  </a:txBody>
                  <a:tcPr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81499502"/>
                  </a:ext>
                </a:extLst>
              </a:tr>
              <a:tr h="0">
                <a:tc>
                  <a:txBody>
                    <a:bodyPr/>
                    <a:lstStyle/>
                    <a:p>
                      <a:pPr>
                        <a:lnSpc>
                          <a:spcPct val="100000"/>
                        </a:lnSpc>
                        <a:spcBef>
                          <a:spcPts val="0"/>
                        </a:spcBef>
                        <a:spcAft>
                          <a:spcPts val="0"/>
                        </a:spcAft>
                      </a:pPr>
                      <a:endParaRPr lang="en-US" sz="1100" b="0" i="0" strike="noStrike" baseline="0">
                        <a:solidFill>
                          <a:schemeClr val="tx1"/>
                        </a:solidFill>
                        <a:latin typeface="+mn-lt"/>
                        <a:ea typeface="Open Sans" panose="020B0606030504020204" pitchFamily="34" charset="0"/>
                        <a:cs typeface="Arial" panose="020B060402020202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algn="ctr">
                        <a:lnSpc>
                          <a:spcPct val="100000"/>
                        </a:lnSpc>
                        <a:spcBef>
                          <a:spcPts val="0"/>
                        </a:spcBef>
                        <a:spcAft>
                          <a:spcPts val="0"/>
                        </a:spcAft>
                        <a:buNone/>
                      </a:pPr>
                      <a:r>
                        <a:rPr lang="en-US" sz="1200" b="1" kern="100">
                          <a:solidFill>
                            <a:schemeClr val="tx1"/>
                          </a:solidFill>
                          <a:effectLst/>
                          <a:latin typeface="+mn-lt"/>
                          <a:ea typeface="Times New Roman" panose="02020603050405020304" pitchFamily="18" charset="0"/>
                        </a:rPr>
                        <a:t>OR 2.59 (95% CI: 1.64, 4.10)</a:t>
                      </a:r>
                    </a:p>
                    <a:p>
                      <a:pPr marL="0" marR="0" algn="ctr">
                        <a:lnSpc>
                          <a:spcPct val="100000"/>
                        </a:lnSpc>
                        <a:spcBef>
                          <a:spcPts val="0"/>
                        </a:spcBef>
                        <a:spcAft>
                          <a:spcPts val="0"/>
                        </a:spcAft>
                        <a:buNone/>
                      </a:pPr>
                      <a:r>
                        <a:rPr lang="en-US" sz="1200" b="1" kern="100">
                          <a:solidFill>
                            <a:schemeClr val="tx1"/>
                          </a:solidFill>
                          <a:effectLst/>
                          <a:latin typeface="+mn-lt"/>
                          <a:ea typeface="Times New Roman" panose="02020603050405020304" pitchFamily="18" charset="0"/>
                        </a:rPr>
                        <a:t>Nominal </a:t>
                      </a:r>
                      <a:r>
                        <a:rPr lang="en-US" sz="1200" b="1" i="1" kern="100">
                          <a:solidFill>
                            <a:schemeClr val="tx1"/>
                          </a:solidFill>
                          <a:effectLst/>
                          <a:latin typeface="+mn-lt"/>
                          <a:ea typeface="Times New Roman" panose="02020603050405020304" pitchFamily="18" charset="0"/>
                        </a:rPr>
                        <a:t>P</a:t>
                      </a:r>
                      <a:r>
                        <a:rPr lang="en-US" sz="1200" b="1" kern="100">
                          <a:solidFill>
                            <a:schemeClr val="tx1"/>
                          </a:solidFill>
                          <a:effectLst/>
                          <a:latin typeface="+mn-lt"/>
                          <a:ea typeface="Times New Roman" panose="02020603050405020304" pitchFamily="18" charset="0"/>
                        </a:rPr>
                        <a:t> &lt; 0.0001</a:t>
                      </a:r>
                    </a:p>
                  </a:txBody>
                  <a:tcPr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15000"/>
                        </a:lnSpc>
                        <a:spcBef>
                          <a:spcPts val="110"/>
                        </a:spcBef>
                        <a:spcAft>
                          <a:spcPts val="110"/>
                        </a:spcAft>
                        <a:buNone/>
                      </a:pPr>
                      <a:endParaRPr lang="en-US" sz="1000" kern="100">
                        <a:effectLst/>
                        <a:latin typeface="Times New Roman" panose="02020603050405020304" pitchFamily="18" charset="0"/>
                        <a:ea typeface="Times New Roman" panose="02020603050405020304" pitchFamily="18" charset="0"/>
                      </a:endParaRPr>
                    </a:p>
                  </a:txBody>
                  <a:tcPr marL="13970" marR="1397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EBE0"/>
                    </a:solidFill>
                  </a:tcPr>
                </a:tc>
                <a:extLst>
                  <a:ext uri="{0D108BD9-81ED-4DB2-BD59-A6C34878D82A}">
                    <a16:rowId xmlns:a16="http://schemas.microsoft.com/office/drawing/2014/main" val="3978255813"/>
                  </a:ext>
                </a:extLst>
              </a:tr>
            </a:tbl>
          </a:graphicData>
        </a:graphic>
      </p:graphicFrame>
      <p:sp>
        <p:nvSpPr>
          <p:cNvPr id="4" name="TextBox 3">
            <a:extLst>
              <a:ext uri="{FF2B5EF4-FFF2-40B4-BE49-F238E27FC236}">
                <a16:creationId xmlns:a16="http://schemas.microsoft.com/office/drawing/2014/main" id="{6711BFB6-86F3-22E8-1DE6-821593068B58}"/>
              </a:ext>
            </a:extLst>
          </p:cNvPr>
          <p:cNvSpPr txBox="1"/>
          <p:nvPr/>
        </p:nvSpPr>
        <p:spPr>
          <a:xfrm>
            <a:off x="1054102" y="1564155"/>
            <a:ext cx="5763061" cy="3385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5659"/>
                </a:solidFill>
                <a:effectLst/>
                <a:uLnTx/>
                <a:uFillTx/>
                <a:latin typeface="Arial"/>
                <a:ea typeface="+mn-ea"/>
                <a:cs typeface="+mn-cs"/>
              </a:rPr>
              <a:t>Percent change from baseline in spleen volume over time</a:t>
            </a:r>
          </a:p>
        </p:txBody>
      </p:sp>
      <p:sp>
        <p:nvSpPr>
          <p:cNvPr id="5" name="TextBox 4">
            <a:extLst>
              <a:ext uri="{FF2B5EF4-FFF2-40B4-BE49-F238E27FC236}">
                <a16:creationId xmlns:a16="http://schemas.microsoft.com/office/drawing/2014/main" id="{0B71E074-3CE9-449B-0872-4F5453D5C6EB}"/>
              </a:ext>
            </a:extLst>
          </p:cNvPr>
          <p:cNvSpPr txBox="1"/>
          <p:nvPr/>
        </p:nvSpPr>
        <p:spPr>
          <a:xfrm>
            <a:off x="7029453" y="1564155"/>
            <a:ext cx="4575161" cy="3385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5659"/>
                </a:solidFill>
                <a:effectLst/>
                <a:uLnTx/>
                <a:uFillTx/>
                <a:latin typeface="Arial"/>
                <a:ea typeface="+mn-ea"/>
                <a:cs typeface="+mn-cs"/>
              </a:rPr>
              <a:t>SVR35 rates over time</a:t>
            </a:r>
          </a:p>
        </p:txBody>
      </p:sp>
      <p:cxnSp>
        <p:nvCxnSpPr>
          <p:cNvPr id="10" name="Straight Connector 9">
            <a:extLst>
              <a:ext uri="{FF2B5EF4-FFF2-40B4-BE49-F238E27FC236}">
                <a16:creationId xmlns:a16="http://schemas.microsoft.com/office/drawing/2014/main" id="{660421BC-B9AA-5BC2-8361-4FE2F04286AA}"/>
              </a:ext>
            </a:extLst>
          </p:cNvPr>
          <p:cNvCxnSpPr>
            <a:cxnSpLocks/>
          </p:cNvCxnSpPr>
          <p:nvPr/>
        </p:nvCxnSpPr>
        <p:spPr>
          <a:xfrm>
            <a:off x="7029441" y="1449388"/>
            <a:ext cx="0" cy="4544316"/>
          </a:xfrm>
          <a:prstGeom prst="line">
            <a:avLst/>
          </a:prstGeom>
          <a:ln w="19050">
            <a:solidFill>
              <a:srgbClr val="EEEBE0"/>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0B58C1C1-BDCB-4F00-0E5E-A7ED41F1BF99}"/>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 </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*SVR35 at any time defined as proportion of patients with SVR35 to any post-baseline assessment regardless of visit window before any new anti-MF therapy or disease progression.</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†n1 = number of patients who completed spleen assessment or discontinued the study prior to the specific timepoint.</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CI: confidence interval; MF: myelofibrosis; OR: odds ratio; SD: standard deviation; SVR35: spleen volume reduction of at least 35% from baseline. </a:t>
            </a:r>
          </a:p>
        </p:txBody>
      </p:sp>
      <p:grpSp>
        <p:nvGrpSpPr>
          <p:cNvPr id="119" name="Group 118">
            <a:extLst>
              <a:ext uri="{FF2B5EF4-FFF2-40B4-BE49-F238E27FC236}">
                <a16:creationId xmlns:a16="http://schemas.microsoft.com/office/drawing/2014/main" id="{48C61BED-5275-C928-041C-62FCC9D1D8E5}"/>
              </a:ext>
            </a:extLst>
          </p:cNvPr>
          <p:cNvGrpSpPr/>
          <p:nvPr/>
        </p:nvGrpSpPr>
        <p:grpSpPr>
          <a:xfrm>
            <a:off x="675057" y="1908719"/>
            <a:ext cx="6142107" cy="3980404"/>
            <a:chOff x="675057" y="1996402"/>
            <a:chExt cx="6142107" cy="3980404"/>
          </a:xfrm>
        </p:grpSpPr>
        <p:grpSp>
          <p:nvGrpSpPr>
            <p:cNvPr id="93" name="Group 92">
              <a:extLst>
                <a:ext uri="{FF2B5EF4-FFF2-40B4-BE49-F238E27FC236}">
                  <a16:creationId xmlns:a16="http://schemas.microsoft.com/office/drawing/2014/main" id="{9B009D57-C15B-23B1-4131-E9FEB0716A49}"/>
                </a:ext>
              </a:extLst>
            </p:cNvPr>
            <p:cNvGrpSpPr/>
            <p:nvPr/>
          </p:nvGrpSpPr>
          <p:grpSpPr>
            <a:xfrm>
              <a:off x="1849259" y="2113714"/>
              <a:ext cx="4967905" cy="2774109"/>
              <a:chOff x="1849259" y="2181182"/>
              <a:chExt cx="4967905" cy="2774109"/>
            </a:xfrm>
          </p:grpSpPr>
          <p:sp>
            <p:nvSpPr>
              <p:cNvPr id="13" name="Freeform 12">
                <a:extLst>
                  <a:ext uri="{FF2B5EF4-FFF2-40B4-BE49-F238E27FC236}">
                    <a16:creationId xmlns:a16="http://schemas.microsoft.com/office/drawing/2014/main" id="{AEBE5935-E45A-0B6F-D613-672AA5EB7A01}"/>
                  </a:ext>
                </a:extLst>
              </p:cNvPr>
              <p:cNvSpPr/>
              <p:nvPr/>
            </p:nvSpPr>
            <p:spPr>
              <a:xfrm>
                <a:off x="2385368" y="2518151"/>
                <a:ext cx="3927763" cy="1249820"/>
              </a:xfrm>
              <a:custGeom>
                <a:avLst/>
                <a:gdLst>
                  <a:gd name="csX0" fmla="*/ 0 w 2951905"/>
                  <a:gd name="csY0" fmla="*/ 0 h 778016"/>
                  <a:gd name="csX1" fmla="*/ 737976 w 2951905"/>
                  <a:gd name="csY1" fmla="*/ 577650 h 778016"/>
                  <a:gd name="csX2" fmla="*/ 1475953 w 2951905"/>
                  <a:gd name="csY2" fmla="*/ 667482 h 778016"/>
                  <a:gd name="csX3" fmla="*/ 2213930 w 2951905"/>
                  <a:gd name="csY3" fmla="*/ 778016 h 778016"/>
                  <a:gd name="csX4" fmla="*/ 2951906 w 2951905"/>
                  <a:gd name="csY4" fmla="*/ 767579 h 778016"/>
                </a:gdLst>
                <a:ahLst/>
                <a:cxnLst>
                  <a:cxn ang="0">
                    <a:pos x="csX0" y="csY0"/>
                  </a:cxn>
                  <a:cxn ang="0">
                    <a:pos x="csX1" y="csY1"/>
                  </a:cxn>
                  <a:cxn ang="0">
                    <a:pos x="csX2" y="csY2"/>
                  </a:cxn>
                  <a:cxn ang="0">
                    <a:pos x="csX3" y="csY3"/>
                  </a:cxn>
                  <a:cxn ang="0">
                    <a:pos x="csX4" y="csY4"/>
                  </a:cxn>
                </a:cxnLst>
                <a:rect l="l" t="t" r="r" b="b"/>
                <a:pathLst>
                  <a:path w="2951905" h="778016">
                    <a:moveTo>
                      <a:pt x="0" y="0"/>
                    </a:moveTo>
                    <a:lnTo>
                      <a:pt x="737976" y="577650"/>
                    </a:lnTo>
                    <a:lnTo>
                      <a:pt x="1475953" y="667482"/>
                    </a:lnTo>
                    <a:lnTo>
                      <a:pt x="2213930" y="778016"/>
                    </a:lnTo>
                    <a:lnTo>
                      <a:pt x="2951906" y="767579"/>
                    </a:lnTo>
                  </a:path>
                </a:pathLst>
              </a:custGeom>
              <a:noFill/>
              <a:ln w="25400" cap="flat">
                <a:solidFill>
                  <a:schemeClr val="accent3"/>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 name="Freeform 13">
                <a:extLst>
                  <a:ext uri="{FF2B5EF4-FFF2-40B4-BE49-F238E27FC236}">
                    <a16:creationId xmlns:a16="http://schemas.microsoft.com/office/drawing/2014/main" id="{7926C2EE-0AA4-42E0-CAF2-3CFF9DA5608B}"/>
                  </a:ext>
                </a:extLst>
              </p:cNvPr>
              <p:cNvSpPr/>
              <p:nvPr/>
            </p:nvSpPr>
            <p:spPr>
              <a:xfrm>
                <a:off x="2385368" y="2518151"/>
                <a:ext cx="3927763" cy="728670"/>
              </a:xfrm>
              <a:custGeom>
                <a:avLst/>
                <a:gdLst>
                  <a:gd name="csX0" fmla="*/ 0 w 2951905"/>
                  <a:gd name="csY0" fmla="*/ 0 h 453599"/>
                  <a:gd name="csX1" fmla="*/ 737976 w 2951905"/>
                  <a:gd name="csY1" fmla="*/ 370615 h 453599"/>
                  <a:gd name="csX2" fmla="*/ 1475953 w 2951905"/>
                  <a:gd name="csY2" fmla="*/ 453599 h 453599"/>
                  <a:gd name="csX3" fmla="*/ 2213930 w 2951905"/>
                  <a:gd name="csY3" fmla="*/ 423487 h 453599"/>
                  <a:gd name="csX4" fmla="*/ 2951906 w 2951905"/>
                  <a:gd name="csY4" fmla="*/ 432212 h 453599"/>
                </a:gdLst>
                <a:ahLst/>
                <a:cxnLst>
                  <a:cxn ang="0">
                    <a:pos x="csX0" y="csY0"/>
                  </a:cxn>
                  <a:cxn ang="0">
                    <a:pos x="csX1" y="csY1"/>
                  </a:cxn>
                  <a:cxn ang="0">
                    <a:pos x="csX2" y="csY2"/>
                  </a:cxn>
                  <a:cxn ang="0">
                    <a:pos x="csX3" y="csY3"/>
                  </a:cxn>
                  <a:cxn ang="0">
                    <a:pos x="csX4" y="csY4"/>
                  </a:cxn>
                </a:cxnLst>
                <a:rect l="l" t="t" r="r" b="b"/>
                <a:pathLst>
                  <a:path w="2951905" h="453599">
                    <a:moveTo>
                      <a:pt x="0" y="0"/>
                    </a:moveTo>
                    <a:lnTo>
                      <a:pt x="737976" y="370615"/>
                    </a:lnTo>
                    <a:lnTo>
                      <a:pt x="1475953" y="453599"/>
                    </a:lnTo>
                    <a:lnTo>
                      <a:pt x="2213930" y="423487"/>
                    </a:lnTo>
                    <a:lnTo>
                      <a:pt x="2951906" y="432212"/>
                    </a:lnTo>
                  </a:path>
                </a:pathLst>
              </a:custGeom>
              <a:noFill/>
              <a:ln w="25400" cap="flat">
                <a:solidFill>
                  <a:schemeClr val="accent6"/>
                </a:solidFill>
                <a:custDash>
                  <a:ds d="900000" sp="300000"/>
                </a:custDash>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 name="Freeform 16">
                <a:extLst>
                  <a:ext uri="{FF2B5EF4-FFF2-40B4-BE49-F238E27FC236}">
                    <a16:creationId xmlns:a16="http://schemas.microsoft.com/office/drawing/2014/main" id="{4218929D-B6FB-D9CB-C76A-1F6C07389038}"/>
                  </a:ext>
                </a:extLst>
              </p:cNvPr>
              <p:cNvSpPr/>
              <p:nvPr/>
            </p:nvSpPr>
            <p:spPr>
              <a:xfrm>
                <a:off x="3367309" y="2816106"/>
                <a:ext cx="11522" cy="629993"/>
              </a:xfrm>
              <a:custGeom>
                <a:avLst/>
                <a:gdLst>
                  <a:gd name="csX0" fmla="*/ 0 w 8659"/>
                  <a:gd name="csY0" fmla="*/ 392172 h 392172"/>
                  <a:gd name="csX1" fmla="*/ 0 w 8659"/>
                  <a:gd name="csY1" fmla="*/ 0 h 392172"/>
                </a:gdLst>
                <a:ahLst/>
                <a:cxnLst>
                  <a:cxn ang="0">
                    <a:pos x="csX0" y="csY0"/>
                  </a:cxn>
                  <a:cxn ang="0">
                    <a:pos x="csX1" y="csY1"/>
                  </a:cxn>
                </a:cxnLst>
                <a:rect l="l" t="t" r="r" b="b"/>
                <a:pathLst>
                  <a:path w="8659" h="392172">
                    <a:moveTo>
                      <a:pt x="0" y="392172"/>
                    </a:moveTo>
                    <a:lnTo>
                      <a:pt x="0"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 name="Freeform 17">
                <a:extLst>
                  <a:ext uri="{FF2B5EF4-FFF2-40B4-BE49-F238E27FC236}">
                    <a16:creationId xmlns:a16="http://schemas.microsoft.com/office/drawing/2014/main" id="{71C160BF-6D2E-5C63-D509-2785B0C71540}"/>
                  </a:ext>
                </a:extLst>
              </p:cNvPr>
              <p:cNvSpPr/>
              <p:nvPr/>
            </p:nvSpPr>
            <p:spPr>
              <a:xfrm>
                <a:off x="3367309" y="2575327"/>
                <a:ext cx="11522" cy="538186"/>
              </a:xfrm>
              <a:custGeom>
                <a:avLst/>
                <a:gdLst>
                  <a:gd name="csX0" fmla="*/ 0 w 8659"/>
                  <a:gd name="csY0" fmla="*/ 335023 h 335022"/>
                  <a:gd name="csX1" fmla="*/ 0 w 8659"/>
                  <a:gd name="csY1" fmla="*/ 0 h 335022"/>
                </a:gdLst>
                <a:ahLst/>
                <a:cxnLst>
                  <a:cxn ang="0">
                    <a:pos x="csX0" y="csY0"/>
                  </a:cxn>
                  <a:cxn ang="0">
                    <a:pos x="csX1" y="csY1"/>
                  </a:cxn>
                </a:cxnLst>
                <a:rect l="l" t="t" r="r" b="b"/>
                <a:pathLst>
                  <a:path w="8659" h="335022">
                    <a:moveTo>
                      <a:pt x="0" y="335023"/>
                    </a:moveTo>
                    <a:lnTo>
                      <a:pt x="0"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 name="Freeform 18">
                <a:extLst>
                  <a:ext uri="{FF2B5EF4-FFF2-40B4-BE49-F238E27FC236}">
                    <a16:creationId xmlns:a16="http://schemas.microsoft.com/office/drawing/2014/main" id="{B1A9B788-1D62-C9B7-C3C4-3041C74834E6}"/>
                  </a:ext>
                </a:extLst>
              </p:cNvPr>
              <p:cNvSpPr/>
              <p:nvPr/>
            </p:nvSpPr>
            <p:spPr>
              <a:xfrm>
                <a:off x="4349249" y="3032703"/>
                <a:ext cx="11522" cy="557704"/>
              </a:xfrm>
              <a:custGeom>
                <a:avLst/>
                <a:gdLst>
                  <a:gd name="csX0" fmla="*/ 0 w 8659"/>
                  <a:gd name="csY0" fmla="*/ 347172 h 347172"/>
                  <a:gd name="csX1" fmla="*/ 0 w 8659"/>
                  <a:gd name="csY1" fmla="*/ 0 h 347172"/>
                </a:gdLst>
                <a:ahLst/>
                <a:cxnLst>
                  <a:cxn ang="0">
                    <a:pos x="csX0" y="csY0"/>
                  </a:cxn>
                  <a:cxn ang="0">
                    <a:pos x="csX1" y="csY1"/>
                  </a:cxn>
                </a:cxnLst>
                <a:rect l="l" t="t" r="r" b="b"/>
                <a:pathLst>
                  <a:path w="8659" h="347172">
                    <a:moveTo>
                      <a:pt x="0" y="347172"/>
                    </a:moveTo>
                    <a:lnTo>
                      <a:pt x="0"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 name="Freeform 19">
                <a:extLst>
                  <a:ext uri="{FF2B5EF4-FFF2-40B4-BE49-F238E27FC236}">
                    <a16:creationId xmlns:a16="http://schemas.microsoft.com/office/drawing/2014/main" id="{500D6649-A35B-4C18-3EF4-F00F5954E940}"/>
                  </a:ext>
                </a:extLst>
              </p:cNvPr>
              <p:cNvSpPr/>
              <p:nvPr/>
            </p:nvSpPr>
            <p:spPr>
              <a:xfrm>
                <a:off x="4349249" y="2651463"/>
                <a:ext cx="11522" cy="595358"/>
              </a:xfrm>
              <a:custGeom>
                <a:avLst/>
                <a:gdLst>
                  <a:gd name="csX0" fmla="*/ 0 w 8659"/>
                  <a:gd name="csY0" fmla="*/ 370612 h 370612"/>
                  <a:gd name="csX1" fmla="*/ 0 w 8659"/>
                  <a:gd name="csY1" fmla="*/ 0 h 370612"/>
                </a:gdLst>
                <a:ahLst/>
                <a:cxnLst>
                  <a:cxn ang="0">
                    <a:pos x="csX0" y="csY0"/>
                  </a:cxn>
                  <a:cxn ang="0">
                    <a:pos x="csX1" y="csY1"/>
                  </a:cxn>
                </a:cxnLst>
                <a:rect l="l" t="t" r="r" b="b"/>
                <a:pathLst>
                  <a:path w="8659" h="370612">
                    <a:moveTo>
                      <a:pt x="0" y="370612"/>
                    </a:moveTo>
                    <a:lnTo>
                      <a:pt x="0"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1" name="Freeform 20">
                <a:extLst>
                  <a:ext uri="{FF2B5EF4-FFF2-40B4-BE49-F238E27FC236}">
                    <a16:creationId xmlns:a16="http://schemas.microsoft.com/office/drawing/2014/main" id="{8973D740-EB68-0CC5-B663-2B4BD62078D9}"/>
                  </a:ext>
                </a:extLst>
              </p:cNvPr>
              <p:cNvSpPr/>
              <p:nvPr/>
            </p:nvSpPr>
            <p:spPr>
              <a:xfrm>
                <a:off x="5331191" y="3303444"/>
                <a:ext cx="11522" cy="464525"/>
              </a:xfrm>
              <a:custGeom>
                <a:avLst/>
                <a:gdLst>
                  <a:gd name="csX0" fmla="*/ 0 w 8659"/>
                  <a:gd name="csY0" fmla="*/ 289169 h 289168"/>
                  <a:gd name="csX1" fmla="*/ 0 w 8659"/>
                  <a:gd name="csY1" fmla="*/ 0 h 289168"/>
                </a:gdLst>
                <a:ahLst/>
                <a:cxnLst>
                  <a:cxn ang="0">
                    <a:pos x="csX0" y="csY0"/>
                  </a:cxn>
                  <a:cxn ang="0">
                    <a:pos x="csX1" y="csY1"/>
                  </a:cxn>
                </a:cxnLst>
                <a:rect l="l" t="t" r="r" b="b"/>
                <a:pathLst>
                  <a:path w="8659" h="289168">
                    <a:moveTo>
                      <a:pt x="0" y="289169"/>
                    </a:moveTo>
                    <a:lnTo>
                      <a:pt x="0"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 name="Freeform 21">
                <a:extLst>
                  <a:ext uri="{FF2B5EF4-FFF2-40B4-BE49-F238E27FC236}">
                    <a16:creationId xmlns:a16="http://schemas.microsoft.com/office/drawing/2014/main" id="{72004BFE-E884-A9E3-95D8-1B23757FE247}"/>
                  </a:ext>
                </a:extLst>
              </p:cNvPr>
              <p:cNvSpPr/>
              <p:nvPr/>
            </p:nvSpPr>
            <p:spPr>
              <a:xfrm>
                <a:off x="5331191" y="2489565"/>
                <a:ext cx="11522" cy="708882"/>
              </a:xfrm>
              <a:custGeom>
                <a:avLst/>
                <a:gdLst>
                  <a:gd name="csX0" fmla="*/ 0 w 8659"/>
                  <a:gd name="csY0" fmla="*/ 441281 h 441281"/>
                  <a:gd name="csX1" fmla="*/ 0 w 8659"/>
                  <a:gd name="csY1" fmla="*/ 0 h 441281"/>
                </a:gdLst>
                <a:ahLst/>
                <a:cxnLst>
                  <a:cxn ang="0">
                    <a:pos x="csX0" y="csY0"/>
                  </a:cxn>
                  <a:cxn ang="0">
                    <a:pos x="csX1" y="csY1"/>
                  </a:cxn>
                </a:cxnLst>
                <a:rect l="l" t="t" r="r" b="b"/>
                <a:pathLst>
                  <a:path w="8659" h="441281">
                    <a:moveTo>
                      <a:pt x="0" y="441281"/>
                    </a:moveTo>
                    <a:lnTo>
                      <a:pt x="0"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3" name="Freeform 22">
                <a:extLst>
                  <a:ext uri="{FF2B5EF4-FFF2-40B4-BE49-F238E27FC236}">
                    <a16:creationId xmlns:a16="http://schemas.microsoft.com/office/drawing/2014/main" id="{165FC8E7-1E5C-F1D0-B8CC-55EA63B80511}"/>
                  </a:ext>
                </a:extLst>
              </p:cNvPr>
              <p:cNvSpPr/>
              <p:nvPr/>
            </p:nvSpPr>
            <p:spPr>
              <a:xfrm>
                <a:off x="6313131" y="3142648"/>
                <a:ext cx="11522" cy="608555"/>
              </a:xfrm>
              <a:custGeom>
                <a:avLst/>
                <a:gdLst>
                  <a:gd name="csX0" fmla="*/ 0 w 8659"/>
                  <a:gd name="csY0" fmla="*/ 378828 h 378827"/>
                  <a:gd name="csX1" fmla="*/ 0 w 8659"/>
                  <a:gd name="csY1" fmla="*/ 0 h 378827"/>
                </a:gdLst>
                <a:ahLst/>
                <a:cxnLst>
                  <a:cxn ang="0">
                    <a:pos x="csX0" y="csY0"/>
                  </a:cxn>
                  <a:cxn ang="0">
                    <a:pos x="csX1" y="csY1"/>
                  </a:cxn>
                </a:cxnLst>
                <a:rect l="l" t="t" r="r" b="b"/>
                <a:pathLst>
                  <a:path w="8659" h="378827">
                    <a:moveTo>
                      <a:pt x="0" y="378828"/>
                    </a:moveTo>
                    <a:lnTo>
                      <a:pt x="0"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4" name="Freeform 23">
                <a:extLst>
                  <a:ext uri="{FF2B5EF4-FFF2-40B4-BE49-F238E27FC236}">
                    <a16:creationId xmlns:a16="http://schemas.microsoft.com/office/drawing/2014/main" id="{80E138E4-21F4-A0EB-75C1-63ED58178B23}"/>
                  </a:ext>
                </a:extLst>
              </p:cNvPr>
              <p:cNvSpPr/>
              <p:nvPr/>
            </p:nvSpPr>
            <p:spPr>
              <a:xfrm>
                <a:off x="6313131" y="2432119"/>
                <a:ext cx="11522" cy="780345"/>
              </a:xfrm>
              <a:custGeom>
                <a:avLst/>
                <a:gdLst>
                  <a:gd name="csX0" fmla="*/ 0 w 8659"/>
                  <a:gd name="csY0" fmla="*/ 485767 h 485767"/>
                  <a:gd name="csX1" fmla="*/ 0 w 8659"/>
                  <a:gd name="csY1" fmla="*/ 0 h 485767"/>
                </a:gdLst>
                <a:ahLst/>
                <a:cxnLst>
                  <a:cxn ang="0">
                    <a:pos x="csX0" y="csY0"/>
                  </a:cxn>
                  <a:cxn ang="0">
                    <a:pos x="csX1" y="csY1"/>
                  </a:cxn>
                </a:cxnLst>
                <a:rect l="l" t="t" r="r" b="b"/>
                <a:pathLst>
                  <a:path w="8659" h="485767">
                    <a:moveTo>
                      <a:pt x="0" y="485767"/>
                    </a:moveTo>
                    <a:lnTo>
                      <a:pt x="0"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5" name="Freeform 24">
                <a:extLst>
                  <a:ext uri="{FF2B5EF4-FFF2-40B4-BE49-F238E27FC236}">
                    <a16:creationId xmlns:a16="http://schemas.microsoft.com/office/drawing/2014/main" id="{2EB2BF81-5C74-C390-4AFD-6AD7B4D2218A}"/>
                  </a:ext>
                </a:extLst>
              </p:cNvPr>
              <p:cNvSpPr/>
              <p:nvPr/>
            </p:nvSpPr>
            <p:spPr>
              <a:xfrm>
                <a:off x="2354634" y="2518151"/>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6" name="Freeform 25">
                <a:extLst>
                  <a:ext uri="{FF2B5EF4-FFF2-40B4-BE49-F238E27FC236}">
                    <a16:creationId xmlns:a16="http://schemas.microsoft.com/office/drawing/2014/main" id="{586C7388-0C07-6144-59C8-6F5E1A2E81FD}"/>
                  </a:ext>
                </a:extLst>
              </p:cNvPr>
              <p:cNvSpPr/>
              <p:nvPr/>
            </p:nvSpPr>
            <p:spPr>
              <a:xfrm>
                <a:off x="2354634" y="2518151"/>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7" name="Freeform 26">
                <a:extLst>
                  <a:ext uri="{FF2B5EF4-FFF2-40B4-BE49-F238E27FC236}">
                    <a16:creationId xmlns:a16="http://schemas.microsoft.com/office/drawing/2014/main" id="{3718885D-CC6D-BB11-C15A-4318122B46D4}"/>
                  </a:ext>
                </a:extLst>
              </p:cNvPr>
              <p:cNvSpPr/>
              <p:nvPr/>
            </p:nvSpPr>
            <p:spPr>
              <a:xfrm>
                <a:off x="3336575" y="2816106"/>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8" name="Freeform 27">
                <a:extLst>
                  <a:ext uri="{FF2B5EF4-FFF2-40B4-BE49-F238E27FC236}">
                    <a16:creationId xmlns:a16="http://schemas.microsoft.com/office/drawing/2014/main" id="{295CD122-7ACE-416A-5EBF-2431FEDE5835}"/>
                  </a:ext>
                </a:extLst>
              </p:cNvPr>
              <p:cNvSpPr/>
              <p:nvPr/>
            </p:nvSpPr>
            <p:spPr>
              <a:xfrm>
                <a:off x="3336575" y="2575327"/>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9" name="Freeform 28">
                <a:extLst>
                  <a:ext uri="{FF2B5EF4-FFF2-40B4-BE49-F238E27FC236}">
                    <a16:creationId xmlns:a16="http://schemas.microsoft.com/office/drawing/2014/main" id="{D5F73CDB-4593-F0F9-9C47-FC724425E586}"/>
                  </a:ext>
                </a:extLst>
              </p:cNvPr>
              <p:cNvSpPr/>
              <p:nvPr/>
            </p:nvSpPr>
            <p:spPr>
              <a:xfrm>
                <a:off x="4318515" y="3032703"/>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0" name="Freeform 29">
                <a:extLst>
                  <a:ext uri="{FF2B5EF4-FFF2-40B4-BE49-F238E27FC236}">
                    <a16:creationId xmlns:a16="http://schemas.microsoft.com/office/drawing/2014/main" id="{13444836-3806-F40F-BE56-78409994747A}"/>
                  </a:ext>
                </a:extLst>
              </p:cNvPr>
              <p:cNvSpPr/>
              <p:nvPr/>
            </p:nvSpPr>
            <p:spPr>
              <a:xfrm>
                <a:off x="4318515" y="2651463"/>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1" name="Freeform 30">
                <a:extLst>
                  <a:ext uri="{FF2B5EF4-FFF2-40B4-BE49-F238E27FC236}">
                    <a16:creationId xmlns:a16="http://schemas.microsoft.com/office/drawing/2014/main" id="{9AA1627D-DD75-00A5-7D17-9C8300B39927}"/>
                  </a:ext>
                </a:extLst>
              </p:cNvPr>
              <p:cNvSpPr/>
              <p:nvPr/>
            </p:nvSpPr>
            <p:spPr>
              <a:xfrm>
                <a:off x="5300457" y="3303444"/>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2" name="Freeform 31">
                <a:extLst>
                  <a:ext uri="{FF2B5EF4-FFF2-40B4-BE49-F238E27FC236}">
                    <a16:creationId xmlns:a16="http://schemas.microsoft.com/office/drawing/2014/main" id="{EE13D70D-43DB-40BA-A54A-43377F04EA24}"/>
                  </a:ext>
                </a:extLst>
              </p:cNvPr>
              <p:cNvSpPr/>
              <p:nvPr/>
            </p:nvSpPr>
            <p:spPr>
              <a:xfrm>
                <a:off x="5300457" y="2489565"/>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3" name="Freeform 32">
                <a:extLst>
                  <a:ext uri="{FF2B5EF4-FFF2-40B4-BE49-F238E27FC236}">
                    <a16:creationId xmlns:a16="http://schemas.microsoft.com/office/drawing/2014/main" id="{0A231B00-C7F1-1C31-D604-EC3651541A0B}"/>
                  </a:ext>
                </a:extLst>
              </p:cNvPr>
              <p:cNvSpPr/>
              <p:nvPr/>
            </p:nvSpPr>
            <p:spPr>
              <a:xfrm>
                <a:off x="6282399" y="3142648"/>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4" name="Freeform 33">
                <a:extLst>
                  <a:ext uri="{FF2B5EF4-FFF2-40B4-BE49-F238E27FC236}">
                    <a16:creationId xmlns:a16="http://schemas.microsoft.com/office/drawing/2014/main" id="{DD186D92-F47D-DB8E-56BF-2D2C194A19D6}"/>
                  </a:ext>
                </a:extLst>
              </p:cNvPr>
              <p:cNvSpPr/>
              <p:nvPr/>
            </p:nvSpPr>
            <p:spPr>
              <a:xfrm>
                <a:off x="6282399" y="2432119"/>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5" name="Freeform 34">
                <a:extLst>
                  <a:ext uri="{FF2B5EF4-FFF2-40B4-BE49-F238E27FC236}">
                    <a16:creationId xmlns:a16="http://schemas.microsoft.com/office/drawing/2014/main" id="{B4F985AA-7A0B-1DFB-3D20-824ACDC24F2A}"/>
                  </a:ext>
                </a:extLst>
              </p:cNvPr>
              <p:cNvSpPr/>
              <p:nvPr/>
            </p:nvSpPr>
            <p:spPr>
              <a:xfrm>
                <a:off x="3367309" y="3446100"/>
                <a:ext cx="11522" cy="629718"/>
              </a:xfrm>
              <a:custGeom>
                <a:avLst/>
                <a:gdLst>
                  <a:gd name="csX0" fmla="*/ 0 w 8659"/>
                  <a:gd name="csY0" fmla="*/ 0 h 392001"/>
                  <a:gd name="csX1" fmla="*/ 0 w 8659"/>
                  <a:gd name="csY1" fmla="*/ 392002 h 392001"/>
                </a:gdLst>
                <a:ahLst/>
                <a:cxnLst>
                  <a:cxn ang="0">
                    <a:pos x="csX0" y="csY0"/>
                  </a:cxn>
                  <a:cxn ang="0">
                    <a:pos x="csX1" y="csY1"/>
                  </a:cxn>
                </a:cxnLst>
                <a:rect l="l" t="t" r="r" b="b"/>
                <a:pathLst>
                  <a:path w="8659" h="392001">
                    <a:moveTo>
                      <a:pt x="0" y="0"/>
                    </a:moveTo>
                    <a:lnTo>
                      <a:pt x="0" y="392002"/>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6" name="Freeform 35">
                <a:extLst>
                  <a:ext uri="{FF2B5EF4-FFF2-40B4-BE49-F238E27FC236}">
                    <a16:creationId xmlns:a16="http://schemas.microsoft.com/office/drawing/2014/main" id="{7BAE7DA5-B9A1-C91F-A10B-8C800A0AD385}"/>
                  </a:ext>
                </a:extLst>
              </p:cNvPr>
              <p:cNvSpPr/>
              <p:nvPr/>
            </p:nvSpPr>
            <p:spPr>
              <a:xfrm>
                <a:off x="3367309" y="3113514"/>
                <a:ext cx="11522" cy="537913"/>
              </a:xfrm>
              <a:custGeom>
                <a:avLst/>
                <a:gdLst>
                  <a:gd name="csX0" fmla="*/ 0 w 8659"/>
                  <a:gd name="csY0" fmla="*/ 0 h 334852"/>
                  <a:gd name="csX1" fmla="*/ 0 w 8659"/>
                  <a:gd name="csY1" fmla="*/ 334852 h 334852"/>
                </a:gdLst>
                <a:ahLst/>
                <a:cxnLst>
                  <a:cxn ang="0">
                    <a:pos x="csX0" y="csY0"/>
                  </a:cxn>
                  <a:cxn ang="0">
                    <a:pos x="csX1" y="csY1"/>
                  </a:cxn>
                </a:cxnLst>
                <a:rect l="l" t="t" r="r" b="b"/>
                <a:pathLst>
                  <a:path w="8659" h="334852">
                    <a:moveTo>
                      <a:pt x="0" y="0"/>
                    </a:moveTo>
                    <a:lnTo>
                      <a:pt x="0" y="334852"/>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7" name="Freeform 36">
                <a:extLst>
                  <a:ext uri="{FF2B5EF4-FFF2-40B4-BE49-F238E27FC236}">
                    <a16:creationId xmlns:a16="http://schemas.microsoft.com/office/drawing/2014/main" id="{6A0C5435-E49B-AD60-7DE9-794203CAB28C}"/>
                  </a:ext>
                </a:extLst>
              </p:cNvPr>
              <p:cNvSpPr/>
              <p:nvPr/>
            </p:nvSpPr>
            <p:spPr>
              <a:xfrm>
                <a:off x="4349249" y="3590407"/>
                <a:ext cx="11522" cy="557704"/>
              </a:xfrm>
              <a:custGeom>
                <a:avLst/>
                <a:gdLst>
                  <a:gd name="csX0" fmla="*/ 0 w 8659"/>
                  <a:gd name="csY0" fmla="*/ 0 h 347172"/>
                  <a:gd name="csX1" fmla="*/ 0 w 8659"/>
                  <a:gd name="csY1" fmla="*/ 347172 h 347172"/>
                </a:gdLst>
                <a:ahLst/>
                <a:cxnLst>
                  <a:cxn ang="0">
                    <a:pos x="csX0" y="csY0"/>
                  </a:cxn>
                  <a:cxn ang="0">
                    <a:pos x="csX1" y="csY1"/>
                  </a:cxn>
                </a:cxnLst>
                <a:rect l="l" t="t" r="r" b="b"/>
                <a:pathLst>
                  <a:path w="8659" h="347172">
                    <a:moveTo>
                      <a:pt x="0" y="0"/>
                    </a:moveTo>
                    <a:lnTo>
                      <a:pt x="0" y="347172"/>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8" name="Freeform 37">
                <a:extLst>
                  <a:ext uri="{FF2B5EF4-FFF2-40B4-BE49-F238E27FC236}">
                    <a16:creationId xmlns:a16="http://schemas.microsoft.com/office/drawing/2014/main" id="{951DD176-3C9D-DFCF-8FC2-E47637EC892B}"/>
                  </a:ext>
                </a:extLst>
              </p:cNvPr>
              <p:cNvSpPr/>
              <p:nvPr/>
            </p:nvSpPr>
            <p:spPr>
              <a:xfrm>
                <a:off x="4349249" y="3246821"/>
                <a:ext cx="11522" cy="595636"/>
              </a:xfrm>
              <a:custGeom>
                <a:avLst/>
                <a:gdLst>
                  <a:gd name="csX0" fmla="*/ 0 w 8659"/>
                  <a:gd name="csY0" fmla="*/ 0 h 370785"/>
                  <a:gd name="csX1" fmla="*/ 0 w 8659"/>
                  <a:gd name="csY1" fmla="*/ 370785 h 370785"/>
                </a:gdLst>
                <a:ahLst/>
                <a:cxnLst>
                  <a:cxn ang="0">
                    <a:pos x="csX0" y="csY0"/>
                  </a:cxn>
                  <a:cxn ang="0">
                    <a:pos x="csX1" y="csY1"/>
                  </a:cxn>
                </a:cxnLst>
                <a:rect l="l" t="t" r="r" b="b"/>
                <a:pathLst>
                  <a:path w="8659" h="370785">
                    <a:moveTo>
                      <a:pt x="0" y="0"/>
                    </a:moveTo>
                    <a:lnTo>
                      <a:pt x="0" y="370785"/>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39" name="Freeform 38">
                <a:extLst>
                  <a:ext uri="{FF2B5EF4-FFF2-40B4-BE49-F238E27FC236}">
                    <a16:creationId xmlns:a16="http://schemas.microsoft.com/office/drawing/2014/main" id="{FDE3E1D3-A290-0BCA-6108-AC9C61E6F5B0}"/>
                  </a:ext>
                </a:extLst>
              </p:cNvPr>
              <p:cNvSpPr/>
              <p:nvPr/>
            </p:nvSpPr>
            <p:spPr>
              <a:xfrm>
                <a:off x="5331191" y="3767971"/>
                <a:ext cx="11522" cy="464522"/>
              </a:xfrm>
              <a:custGeom>
                <a:avLst/>
                <a:gdLst>
                  <a:gd name="csX0" fmla="*/ 0 w 8659"/>
                  <a:gd name="csY0" fmla="*/ 0 h 289166"/>
                  <a:gd name="csX1" fmla="*/ 0 w 8659"/>
                  <a:gd name="csY1" fmla="*/ 289167 h 289166"/>
                </a:gdLst>
                <a:ahLst/>
                <a:cxnLst>
                  <a:cxn ang="0">
                    <a:pos x="csX0" y="csY0"/>
                  </a:cxn>
                  <a:cxn ang="0">
                    <a:pos x="csX1" y="csY1"/>
                  </a:cxn>
                </a:cxnLst>
                <a:rect l="l" t="t" r="r" b="b"/>
                <a:pathLst>
                  <a:path w="8659" h="289166">
                    <a:moveTo>
                      <a:pt x="0" y="0"/>
                    </a:moveTo>
                    <a:lnTo>
                      <a:pt x="0" y="289167"/>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0" name="Freeform 39">
                <a:extLst>
                  <a:ext uri="{FF2B5EF4-FFF2-40B4-BE49-F238E27FC236}">
                    <a16:creationId xmlns:a16="http://schemas.microsoft.com/office/drawing/2014/main" id="{E85E5636-9D1E-235A-E28C-43F8731BE7F0}"/>
                  </a:ext>
                </a:extLst>
              </p:cNvPr>
              <p:cNvSpPr/>
              <p:nvPr/>
            </p:nvSpPr>
            <p:spPr>
              <a:xfrm>
                <a:off x="5331191" y="3198448"/>
                <a:ext cx="11522" cy="708879"/>
              </a:xfrm>
              <a:custGeom>
                <a:avLst/>
                <a:gdLst>
                  <a:gd name="csX0" fmla="*/ 0 w 8659"/>
                  <a:gd name="csY0" fmla="*/ 0 h 441279"/>
                  <a:gd name="csX1" fmla="*/ 0 w 8659"/>
                  <a:gd name="csY1" fmla="*/ 441279 h 441279"/>
                </a:gdLst>
                <a:ahLst/>
                <a:cxnLst>
                  <a:cxn ang="0">
                    <a:pos x="csX0" y="csY0"/>
                  </a:cxn>
                  <a:cxn ang="0">
                    <a:pos x="csX1" y="csY1"/>
                  </a:cxn>
                </a:cxnLst>
                <a:rect l="l" t="t" r="r" b="b"/>
                <a:pathLst>
                  <a:path w="8659" h="441279">
                    <a:moveTo>
                      <a:pt x="0" y="0"/>
                    </a:moveTo>
                    <a:lnTo>
                      <a:pt x="0" y="441279"/>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1" name="Freeform 40">
                <a:extLst>
                  <a:ext uri="{FF2B5EF4-FFF2-40B4-BE49-F238E27FC236}">
                    <a16:creationId xmlns:a16="http://schemas.microsoft.com/office/drawing/2014/main" id="{CD7265BB-F37B-AD75-B986-D52052403035}"/>
                  </a:ext>
                </a:extLst>
              </p:cNvPr>
              <p:cNvSpPr/>
              <p:nvPr/>
            </p:nvSpPr>
            <p:spPr>
              <a:xfrm>
                <a:off x="6313131" y="3751204"/>
                <a:ext cx="11522" cy="608826"/>
              </a:xfrm>
              <a:custGeom>
                <a:avLst/>
                <a:gdLst>
                  <a:gd name="csX0" fmla="*/ 0 w 8659"/>
                  <a:gd name="csY0" fmla="*/ 0 h 378996"/>
                  <a:gd name="csX1" fmla="*/ 0 w 8659"/>
                  <a:gd name="csY1" fmla="*/ 378996 h 378996"/>
                </a:gdLst>
                <a:ahLst/>
                <a:cxnLst>
                  <a:cxn ang="0">
                    <a:pos x="csX0" y="csY0"/>
                  </a:cxn>
                  <a:cxn ang="0">
                    <a:pos x="csX1" y="csY1"/>
                  </a:cxn>
                </a:cxnLst>
                <a:rect l="l" t="t" r="r" b="b"/>
                <a:pathLst>
                  <a:path w="8659" h="378996">
                    <a:moveTo>
                      <a:pt x="0" y="0"/>
                    </a:moveTo>
                    <a:lnTo>
                      <a:pt x="0" y="378996"/>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2" name="Freeform 41">
                <a:extLst>
                  <a:ext uri="{FF2B5EF4-FFF2-40B4-BE49-F238E27FC236}">
                    <a16:creationId xmlns:a16="http://schemas.microsoft.com/office/drawing/2014/main" id="{2C2E6A24-9AD5-E432-F52E-96BC09A297E5}"/>
                  </a:ext>
                </a:extLst>
              </p:cNvPr>
              <p:cNvSpPr/>
              <p:nvPr/>
            </p:nvSpPr>
            <p:spPr>
              <a:xfrm>
                <a:off x="6313131" y="3212464"/>
                <a:ext cx="11522" cy="780071"/>
              </a:xfrm>
              <a:custGeom>
                <a:avLst/>
                <a:gdLst>
                  <a:gd name="csX0" fmla="*/ 0 w 8659"/>
                  <a:gd name="csY0" fmla="*/ 0 h 485596"/>
                  <a:gd name="csX1" fmla="*/ 0 w 8659"/>
                  <a:gd name="csY1" fmla="*/ 485596 h 485596"/>
                </a:gdLst>
                <a:ahLst/>
                <a:cxnLst>
                  <a:cxn ang="0">
                    <a:pos x="csX0" y="csY0"/>
                  </a:cxn>
                  <a:cxn ang="0">
                    <a:pos x="csX1" y="csY1"/>
                  </a:cxn>
                </a:cxnLst>
                <a:rect l="l" t="t" r="r" b="b"/>
                <a:pathLst>
                  <a:path w="8659" h="485596">
                    <a:moveTo>
                      <a:pt x="0" y="0"/>
                    </a:moveTo>
                    <a:lnTo>
                      <a:pt x="0" y="485596"/>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3" name="Freeform 42">
                <a:extLst>
                  <a:ext uri="{FF2B5EF4-FFF2-40B4-BE49-F238E27FC236}">
                    <a16:creationId xmlns:a16="http://schemas.microsoft.com/office/drawing/2014/main" id="{F4EA31AE-368A-51F0-93AD-8EB36DF0F77B}"/>
                  </a:ext>
                </a:extLst>
              </p:cNvPr>
              <p:cNvSpPr/>
              <p:nvPr/>
            </p:nvSpPr>
            <p:spPr>
              <a:xfrm>
                <a:off x="2354634" y="2518151"/>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4" name="Freeform 43">
                <a:extLst>
                  <a:ext uri="{FF2B5EF4-FFF2-40B4-BE49-F238E27FC236}">
                    <a16:creationId xmlns:a16="http://schemas.microsoft.com/office/drawing/2014/main" id="{66DC7DDA-BCF2-16E3-4B49-A80E2F51CFCD}"/>
                  </a:ext>
                </a:extLst>
              </p:cNvPr>
              <p:cNvSpPr/>
              <p:nvPr/>
            </p:nvSpPr>
            <p:spPr>
              <a:xfrm>
                <a:off x="2354634" y="2518151"/>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5" name="Freeform 44">
                <a:extLst>
                  <a:ext uri="{FF2B5EF4-FFF2-40B4-BE49-F238E27FC236}">
                    <a16:creationId xmlns:a16="http://schemas.microsoft.com/office/drawing/2014/main" id="{31ABCAD2-8480-A49B-6B6E-3033B37C6FCC}"/>
                  </a:ext>
                </a:extLst>
              </p:cNvPr>
              <p:cNvSpPr/>
              <p:nvPr/>
            </p:nvSpPr>
            <p:spPr>
              <a:xfrm>
                <a:off x="3336575" y="4075818"/>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6" name="Freeform 45">
                <a:extLst>
                  <a:ext uri="{FF2B5EF4-FFF2-40B4-BE49-F238E27FC236}">
                    <a16:creationId xmlns:a16="http://schemas.microsoft.com/office/drawing/2014/main" id="{A423C61D-F317-68AE-3D2C-7E01B8A81DF0}"/>
                  </a:ext>
                </a:extLst>
              </p:cNvPr>
              <p:cNvSpPr/>
              <p:nvPr/>
            </p:nvSpPr>
            <p:spPr>
              <a:xfrm>
                <a:off x="3336575" y="3651427"/>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7" name="Freeform 46">
                <a:extLst>
                  <a:ext uri="{FF2B5EF4-FFF2-40B4-BE49-F238E27FC236}">
                    <a16:creationId xmlns:a16="http://schemas.microsoft.com/office/drawing/2014/main" id="{585835A4-5752-57F8-4365-DA51433FA371}"/>
                  </a:ext>
                </a:extLst>
              </p:cNvPr>
              <p:cNvSpPr/>
              <p:nvPr/>
            </p:nvSpPr>
            <p:spPr>
              <a:xfrm>
                <a:off x="4318515" y="4148112"/>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8" name="Freeform 47">
                <a:extLst>
                  <a:ext uri="{FF2B5EF4-FFF2-40B4-BE49-F238E27FC236}">
                    <a16:creationId xmlns:a16="http://schemas.microsoft.com/office/drawing/2014/main" id="{EA936841-3923-901D-ED9D-997F6A4AE0AE}"/>
                  </a:ext>
                </a:extLst>
              </p:cNvPr>
              <p:cNvSpPr/>
              <p:nvPr/>
            </p:nvSpPr>
            <p:spPr>
              <a:xfrm>
                <a:off x="4318515" y="3842459"/>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49" name="Freeform 48">
                <a:extLst>
                  <a:ext uri="{FF2B5EF4-FFF2-40B4-BE49-F238E27FC236}">
                    <a16:creationId xmlns:a16="http://schemas.microsoft.com/office/drawing/2014/main" id="{606DCD3A-E116-3D23-4AF7-C770A0D0EFC8}"/>
                  </a:ext>
                </a:extLst>
              </p:cNvPr>
              <p:cNvSpPr/>
              <p:nvPr/>
            </p:nvSpPr>
            <p:spPr>
              <a:xfrm>
                <a:off x="5300457" y="4232494"/>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50" name="Freeform 49">
                <a:extLst>
                  <a:ext uri="{FF2B5EF4-FFF2-40B4-BE49-F238E27FC236}">
                    <a16:creationId xmlns:a16="http://schemas.microsoft.com/office/drawing/2014/main" id="{A569AE12-9EF1-3061-C61C-536C68D67DAE}"/>
                  </a:ext>
                </a:extLst>
              </p:cNvPr>
              <p:cNvSpPr/>
              <p:nvPr/>
            </p:nvSpPr>
            <p:spPr>
              <a:xfrm>
                <a:off x="5300457" y="3907327"/>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51" name="Freeform 50">
                <a:extLst>
                  <a:ext uri="{FF2B5EF4-FFF2-40B4-BE49-F238E27FC236}">
                    <a16:creationId xmlns:a16="http://schemas.microsoft.com/office/drawing/2014/main" id="{053C0DE9-7A4B-1DD6-32E7-7968C9FAF823}"/>
                  </a:ext>
                </a:extLst>
              </p:cNvPr>
              <p:cNvSpPr/>
              <p:nvPr/>
            </p:nvSpPr>
            <p:spPr>
              <a:xfrm>
                <a:off x="6282399" y="4360031"/>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8653" cap="flat">
                <a:solidFill>
                  <a:srgbClr val="4AACC5"/>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52" name="Freeform 51">
                <a:extLst>
                  <a:ext uri="{FF2B5EF4-FFF2-40B4-BE49-F238E27FC236}">
                    <a16:creationId xmlns:a16="http://schemas.microsoft.com/office/drawing/2014/main" id="{155DA289-910E-DF50-77B0-FB849BD9CFB8}"/>
                  </a:ext>
                </a:extLst>
              </p:cNvPr>
              <p:cNvSpPr/>
              <p:nvPr/>
            </p:nvSpPr>
            <p:spPr>
              <a:xfrm>
                <a:off x="6282399" y="3992537"/>
                <a:ext cx="61466" cy="13910"/>
              </a:xfrm>
              <a:custGeom>
                <a:avLst/>
                <a:gdLst>
                  <a:gd name="csX0" fmla="*/ 0 w 46195"/>
                  <a:gd name="csY0" fmla="*/ 0 h 8659"/>
                  <a:gd name="csX1" fmla="*/ 46196 w 46195"/>
                  <a:gd name="csY1" fmla="*/ 0 h 8659"/>
                </a:gdLst>
                <a:ahLst/>
                <a:cxnLst>
                  <a:cxn ang="0">
                    <a:pos x="csX0" y="csY0"/>
                  </a:cxn>
                  <a:cxn ang="0">
                    <a:pos x="csX1" y="csY1"/>
                  </a:cxn>
                </a:cxnLst>
                <a:rect l="l" t="t" r="r" b="b"/>
                <a:pathLst>
                  <a:path w="46195" h="8659">
                    <a:moveTo>
                      <a:pt x="0" y="0"/>
                    </a:moveTo>
                    <a:lnTo>
                      <a:pt x="46196" y="0"/>
                    </a:lnTo>
                  </a:path>
                </a:pathLst>
              </a:custGeom>
              <a:ln w="6480" cap="flat">
                <a:solidFill>
                  <a:srgbClr val="F8974A"/>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1" name="Freeform 60">
                <a:extLst>
                  <a:ext uri="{FF2B5EF4-FFF2-40B4-BE49-F238E27FC236}">
                    <a16:creationId xmlns:a16="http://schemas.microsoft.com/office/drawing/2014/main" id="{C0F9939E-3433-E2BF-46C0-ECD5886336E2}"/>
                  </a:ext>
                </a:extLst>
              </p:cNvPr>
              <p:cNvSpPr/>
              <p:nvPr/>
            </p:nvSpPr>
            <p:spPr>
              <a:xfrm>
                <a:off x="6269614" y="3706549"/>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3"/>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3" name="Freeform 62">
                <a:extLst>
                  <a:ext uri="{FF2B5EF4-FFF2-40B4-BE49-F238E27FC236}">
                    <a16:creationId xmlns:a16="http://schemas.microsoft.com/office/drawing/2014/main" id="{21660B6C-6E5A-DBF9-3A4D-9EF03B6ACE14}"/>
                  </a:ext>
                </a:extLst>
              </p:cNvPr>
              <p:cNvSpPr/>
              <p:nvPr/>
            </p:nvSpPr>
            <p:spPr>
              <a:xfrm>
                <a:off x="1881335" y="4913746"/>
                <a:ext cx="4935829" cy="13910"/>
              </a:xfrm>
              <a:custGeom>
                <a:avLst/>
                <a:gdLst>
                  <a:gd name="csX0" fmla="*/ 0 w 3709515"/>
                  <a:gd name="csY0" fmla="*/ 0 h 8659"/>
                  <a:gd name="csX1" fmla="*/ 3709516 w 3709515"/>
                  <a:gd name="csY1" fmla="*/ 0 h 8659"/>
                </a:gdLst>
                <a:ahLst/>
                <a:cxnLst>
                  <a:cxn ang="0">
                    <a:pos x="csX0" y="csY0"/>
                  </a:cxn>
                  <a:cxn ang="0">
                    <a:pos x="csX1" y="csY1"/>
                  </a:cxn>
                </a:cxnLst>
                <a:rect l="l" t="t" r="r" b="b"/>
                <a:pathLst>
                  <a:path w="3709515" h="8659">
                    <a:moveTo>
                      <a:pt x="0" y="0"/>
                    </a:moveTo>
                    <a:lnTo>
                      <a:pt x="3709516" y="0"/>
                    </a:lnTo>
                  </a:path>
                </a:pathLst>
              </a:custGeom>
              <a:ln w="6480"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FDDCBD54-66EC-66D2-F2D5-7F7992530C95}"/>
                  </a:ext>
                </a:extLst>
              </p:cNvPr>
              <p:cNvGrpSpPr/>
              <p:nvPr/>
            </p:nvGrpSpPr>
            <p:grpSpPr>
              <a:xfrm>
                <a:off x="1849259" y="2181182"/>
                <a:ext cx="4967905" cy="2774109"/>
                <a:chOff x="1849259" y="2181182"/>
                <a:chExt cx="4967905" cy="2774109"/>
              </a:xfrm>
            </p:grpSpPr>
            <p:sp>
              <p:nvSpPr>
                <p:cNvPr id="64" name="Freeform 63">
                  <a:extLst>
                    <a:ext uri="{FF2B5EF4-FFF2-40B4-BE49-F238E27FC236}">
                      <a16:creationId xmlns:a16="http://schemas.microsoft.com/office/drawing/2014/main" id="{8165BC67-40AF-2A8B-B699-1FE03F2BB724}"/>
                    </a:ext>
                  </a:extLst>
                </p:cNvPr>
                <p:cNvSpPr/>
                <p:nvPr/>
              </p:nvSpPr>
              <p:spPr>
                <a:xfrm>
                  <a:off x="1881335" y="2181182"/>
                  <a:ext cx="11522" cy="2732562"/>
                </a:xfrm>
                <a:custGeom>
                  <a:avLst/>
                  <a:gdLst>
                    <a:gd name="csX0" fmla="*/ 0 w 8659"/>
                    <a:gd name="csY0" fmla="*/ 1701028 h 1701027"/>
                    <a:gd name="csX1" fmla="*/ 0 w 8659"/>
                    <a:gd name="csY1" fmla="*/ 0 h 1701027"/>
                  </a:gdLst>
                  <a:ahLst/>
                  <a:cxnLst>
                    <a:cxn ang="0">
                      <a:pos x="csX0" y="csY0"/>
                    </a:cxn>
                    <a:cxn ang="0">
                      <a:pos x="csX1" y="csY1"/>
                    </a:cxn>
                  </a:cxnLst>
                  <a:rect l="l" t="t" r="r" b="b"/>
                  <a:pathLst>
                    <a:path w="8659" h="1701027">
                      <a:moveTo>
                        <a:pt x="0" y="1701028"/>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5" name="Freeform 64">
                  <a:extLst>
                    <a:ext uri="{FF2B5EF4-FFF2-40B4-BE49-F238E27FC236}">
                      <a16:creationId xmlns:a16="http://schemas.microsoft.com/office/drawing/2014/main" id="{755AEB37-E356-8B9B-E308-D37D5AC95982}"/>
                    </a:ext>
                  </a:extLst>
                </p:cNvPr>
                <p:cNvSpPr/>
                <p:nvPr/>
              </p:nvSpPr>
              <p:spPr>
                <a:xfrm>
                  <a:off x="1881335" y="4913746"/>
                  <a:ext cx="4935829" cy="13910"/>
                </a:xfrm>
                <a:custGeom>
                  <a:avLst/>
                  <a:gdLst>
                    <a:gd name="csX0" fmla="*/ 0 w 3709515"/>
                    <a:gd name="csY0" fmla="*/ 0 h 8659"/>
                    <a:gd name="csX1" fmla="*/ 3709516 w 3709515"/>
                    <a:gd name="csY1" fmla="*/ 0 h 8659"/>
                  </a:gdLst>
                  <a:ahLst/>
                  <a:cxnLst>
                    <a:cxn ang="0">
                      <a:pos x="csX0" y="csY0"/>
                    </a:cxn>
                    <a:cxn ang="0">
                      <a:pos x="csX1" y="csY1"/>
                    </a:cxn>
                  </a:cxnLst>
                  <a:rect l="l" t="t" r="r" b="b"/>
                  <a:pathLst>
                    <a:path w="3709515" h="8659">
                      <a:moveTo>
                        <a:pt x="0" y="0"/>
                      </a:moveTo>
                      <a:lnTo>
                        <a:pt x="3709516"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6" name="Freeform 65">
                  <a:extLst>
                    <a:ext uri="{FF2B5EF4-FFF2-40B4-BE49-F238E27FC236}">
                      <a16:creationId xmlns:a16="http://schemas.microsoft.com/office/drawing/2014/main" id="{6D97AE09-7EF7-8517-47A4-739E6A150E80}"/>
                    </a:ext>
                  </a:extLst>
                </p:cNvPr>
                <p:cNvSpPr/>
                <p:nvPr/>
              </p:nvSpPr>
              <p:spPr>
                <a:xfrm>
                  <a:off x="2385368" y="4913746"/>
                  <a:ext cx="11522" cy="41545"/>
                </a:xfrm>
                <a:custGeom>
                  <a:avLst/>
                  <a:gdLst>
                    <a:gd name="csX0" fmla="*/ 0 w 8659"/>
                    <a:gd name="csY0" fmla="*/ 0 h 25862"/>
                    <a:gd name="csX1" fmla="*/ 0 w 8659"/>
                    <a:gd name="csY1" fmla="*/ 25863 h 25862"/>
                  </a:gdLst>
                  <a:ahLst/>
                  <a:cxnLst>
                    <a:cxn ang="0">
                      <a:pos x="csX0" y="csY0"/>
                    </a:cxn>
                    <a:cxn ang="0">
                      <a:pos x="csX1" y="csY1"/>
                    </a:cxn>
                  </a:cxnLst>
                  <a:rect l="l" t="t" r="r" b="b"/>
                  <a:pathLst>
                    <a:path w="8659" h="25862">
                      <a:moveTo>
                        <a:pt x="0" y="0"/>
                      </a:moveTo>
                      <a:lnTo>
                        <a:pt x="0" y="25863"/>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7" name="Freeform 66">
                  <a:extLst>
                    <a:ext uri="{FF2B5EF4-FFF2-40B4-BE49-F238E27FC236}">
                      <a16:creationId xmlns:a16="http://schemas.microsoft.com/office/drawing/2014/main" id="{278E34B5-D7A9-5C42-9CDB-4C5AA5291FEB}"/>
                    </a:ext>
                  </a:extLst>
                </p:cNvPr>
                <p:cNvSpPr/>
                <p:nvPr/>
              </p:nvSpPr>
              <p:spPr>
                <a:xfrm>
                  <a:off x="3367309" y="4913746"/>
                  <a:ext cx="11522" cy="41545"/>
                </a:xfrm>
                <a:custGeom>
                  <a:avLst/>
                  <a:gdLst>
                    <a:gd name="csX0" fmla="*/ 0 w 8659"/>
                    <a:gd name="csY0" fmla="*/ 0 h 25862"/>
                    <a:gd name="csX1" fmla="*/ 0 w 8659"/>
                    <a:gd name="csY1" fmla="*/ 25863 h 25862"/>
                  </a:gdLst>
                  <a:ahLst/>
                  <a:cxnLst>
                    <a:cxn ang="0">
                      <a:pos x="csX0" y="csY0"/>
                    </a:cxn>
                    <a:cxn ang="0">
                      <a:pos x="csX1" y="csY1"/>
                    </a:cxn>
                  </a:cxnLst>
                  <a:rect l="l" t="t" r="r" b="b"/>
                  <a:pathLst>
                    <a:path w="8659" h="25862">
                      <a:moveTo>
                        <a:pt x="0" y="0"/>
                      </a:moveTo>
                      <a:lnTo>
                        <a:pt x="0" y="25863"/>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8" name="Freeform 67">
                  <a:extLst>
                    <a:ext uri="{FF2B5EF4-FFF2-40B4-BE49-F238E27FC236}">
                      <a16:creationId xmlns:a16="http://schemas.microsoft.com/office/drawing/2014/main" id="{7D1CED46-864B-5747-A7F7-21064E0E174A}"/>
                    </a:ext>
                  </a:extLst>
                </p:cNvPr>
                <p:cNvSpPr/>
                <p:nvPr/>
              </p:nvSpPr>
              <p:spPr>
                <a:xfrm>
                  <a:off x="4349249" y="4913746"/>
                  <a:ext cx="11522" cy="41545"/>
                </a:xfrm>
                <a:custGeom>
                  <a:avLst/>
                  <a:gdLst>
                    <a:gd name="csX0" fmla="*/ 0 w 8659"/>
                    <a:gd name="csY0" fmla="*/ 0 h 25862"/>
                    <a:gd name="csX1" fmla="*/ 0 w 8659"/>
                    <a:gd name="csY1" fmla="*/ 25863 h 25862"/>
                  </a:gdLst>
                  <a:ahLst/>
                  <a:cxnLst>
                    <a:cxn ang="0">
                      <a:pos x="csX0" y="csY0"/>
                    </a:cxn>
                    <a:cxn ang="0">
                      <a:pos x="csX1" y="csY1"/>
                    </a:cxn>
                  </a:cxnLst>
                  <a:rect l="l" t="t" r="r" b="b"/>
                  <a:pathLst>
                    <a:path w="8659" h="25862">
                      <a:moveTo>
                        <a:pt x="0" y="0"/>
                      </a:moveTo>
                      <a:lnTo>
                        <a:pt x="0" y="25863"/>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69" name="Freeform 68">
                  <a:extLst>
                    <a:ext uri="{FF2B5EF4-FFF2-40B4-BE49-F238E27FC236}">
                      <a16:creationId xmlns:a16="http://schemas.microsoft.com/office/drawing/2014/main" id="{12BAAB13-CD12-5331-FBE8-D802E36066C7}"/>
                    </a:ext>
                  </a:extLst>
                </p:cNvPr>
                <p:cNvSpPr/>
                <p:nvPr/>
              </p:nvSpPr>
              <p:spPr>
                <a:xfrm>
                  <a:off x="5331191" y="4913746"/>
                  <a:ext cx="11522" cy="41545"/>
                </a:xfrm>
                <a:custGeom>
                  <a:avLst/>
                  <a:gdLst>
                    <a:gd name="csX0" fmla="*/ 0 w 8659"/>
                    <a:gd name="csY0" fmla="*/ 0 h 25862"/>
                    <a:gd name="csX1" fmla="*/ 0 w 8659"/>
                    <a:gd name="csY1" fmla="*/ 25863 h 25862"/>
                  </a:gdLst>
                  <a:ahLst/>
                  <a:cxnLst>
                    <a:cxn ang="0">
                      <a:pos x="csX0" y="csY0"/>
                    </a:cxn>
                    <a:cxn ang="0">
                      <a:pos x="csX1" y="csY1"/>
                    </a:cxn>
                  </a:cxnLst>
                  <a:rect l="l" t="t" r="r" b="b"/>
                  <a:pathLst>
                    <a:path w="8659" h="25862">
                      <a:moveTo>
                        <a:pt x="0" y="0"/>
                      </a:moveTo>
                      <a:lnTo>
                        <a:pt x="0" y="25863"/>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0" name="Freeform 69">
                  <a:extLst>
                    <a:ext uri="{FF2B5EF4-FFF2-40B4-BE49-F238E27FC236}">
                      <a16:creationId xmlns:a16="http://schemas.microsoft.com/office/drawing/2014/main" id="{DFC450EF-14BC-F40E-1003-22C6B847DF02}"/>
                    </a:ext>
                  </a:extLst>
                </p:cNvPr>
                <p:cNvSpPr/>
                <p:nvPr/>
              </p:nvSpPr>
              <p:spPr>
                <a:xfrm>
                  <a:off x="6313131" y="4913746"/>
                  <a:ext cx="11522" cy="41545"/>
                </a:xfrm>
                <a:custGeom>
                  <a:avLst/>
                  <a:gdLst>
                    <a:gd name="csX0" fmla="*/ 0 w 8659"/>
                    <a:gd name="csY0" fmla="*/ 0 h 25862"/>
                    <a:gd name="csX1" fmla="*/ 0 w 8659"/>
                    <a:gd name="csY1" fmla="*/ 25863 h 25862"/>
                  </a:gdLst>
                  <a:ahLst/>
                  <a:cxnLst>
                    <a:cxn ang="0">
                      <a:pos x="csX0" y="csY0"/>
                    </a:cxn>
                    <a:cxn ang="0">
                      <a:pos x="csX1" y="csY1"/>
                    </a:cxn>
                  </a:cxnLst>
                  <a:rect l="l" t="t" r="r" b="b"/>
                  <a:pathLst>
                    <a:path w="8659" h="25862">
                      <a:moveTo>
                        <a:pt x="0" y="0"/>
                      </a:moveTo>
                      <a:lnTo>
                        <a:pt x="0" y="25863"/>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1" name="Freeform 70">
                  <a:extLst>
                    <a:ext uri="{FF2B5EF4-FFF2-40B4-BE49-F238E27FC236}">
                      <a16:creationId xmlns:a16="http://schemas.microsoft.com/office/drawing/2014/main" id="{A953C949-7DF7-CD30-E295-F77956D622B4}"/>
                    </a:ext>
                  </a:extLst>
                </p:cNvPr>
                <p:cNvSpPr/>
                <p:nvPr/>
              </p:nvSpPr>
              <p:spPr>
                <a:xfrm>
                  <a:off x="1881335" y="2181182"/>
                  <a:ext cx="11522" cy="2598004"/>
                </a:xfrm>
                <a:custGeom>
                  <a:avLst/>
                  <a:gdLst>
                    <a:gd name="csX0" fmla="*/ 0 w 8659"/>
                    <a:gd name="csY0" fmla="*/ 1617265 h 1617264"/>
                    <a:gd name="csX1" fmla="*/ 0 w 8659"/>
                    <a:gd name="csY1" fmla="*/ 0 h 1617264"/>
                  </a:gdLst>
                  <a:ahLst/>
                  <a:cxnLst>
                    <a:cxn ang="0">
                      <a:pos x="csX0" y="csY0"/>
                    </a:cxn>
                    <a:cxn ang="0">
                      <a:pos x="csX1" y="csY1"/>
                    </a:cxn>
                  </a:cxnLst>
                  <a:rect l="l" t="t" r="r" b="b"/>
                  <a:pathLst>
                    <a:path w="8659" h="1617264">
                      <a:moveTo>
                        <a:pt x="0" y="1617265"/>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2" name="Freeform 71">
                  <a:extLst>
                    <a:ext uri="{FF2B5EF4-FFF2-40B4-BE49-F238E27FC236}">
                      <a16:creationId xmlns:a16="http://schemas.microsoft.com/office/drawing/2014/main" id="{6691CBAB-C45B-CCEB-E0E2-BB6511ACF8F0}"/>
                    </a:ext>
                  </a:extLst>
                </p:cNvPr>
                <p:cNvSpPr/>
                <p:nvPr/>
              </p:nvSpPr>
              <p:spPr>
                <a:xfrm>
                  <a:off x="1849259" y="4717082"/>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3" name="Freeform 72">
                  <a:extLst>
                    <a:ext uri="{FF2B5EF4-FFF2-40B4-BE49-F238E27FC236}">
                      <a16:creationId xmlns:a16="http://schemas.microsoft.com/office/drawing/2014/main" id="{50993384-2048-E630-9424-9FEBCDEB946D}"/>
                    </a:ext>
                  </a:extLst>
                </p:cNvPr>
                <p:cNvSpPr/>
                <p:nvPr/>
              </p:nvSpPr>
              <p:spPr>
                <a:xfrm>
                  <a:off x="1849259" y="4442217"/>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4" name="Freeform 73">
                  <a:extLst>
                    <a:ext uri="{FF2B5EF4-FFF2-40B4-BE49-F238E27FC236}">
                      <a16:creationId xmlns:a16="http://schemas.microsoft.com/office/drawing/2014/main" id="{8E973F8F-AC46-A442-7753-B84A0C3A7EF9}"/>
                    </a:ext>
                  </a:extLst>
                </p:cNvPr>
                <p:cNvSpPr/>
                <p:nvPr/>
              </p:nvSpPr>
              <p:spPr>
                <a:xfrm>
                  <a:off x="1849259" y="4167350"/>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5" name="Freeform 74">
                  <a:extLst>
                    <a:ext uri="{FF2B5EF4-FFF2-40B4-BE49-F238E27FC236}">
                      <a16:creationId xmlns:a16="http://schemas.microsoft.com/office/drawing/2014/main" id="{35D4F3D3-FD7A-A93B-3A07-1DF628F2845E}"/>
                    </a:ext>
                  </a:extLst>
                </p:cNvPr>
                <p:cNvSpPr/>
                <p:nvPr/>
              </p:nvSpPr>
              <p:spPr>
                <a:xfrm>
                  <a:off x="1849259" y="3892484"/>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6" name="Freeform 75">
                  <a:extLst>
                    <a:ext uri="{FF2B5EF4-FFF2-40B4-BE49-F238E27FC236}">
                      <a16:creationId xmlns:a16="http://schemas.microsoft.com/office/drawing/2014/main" id="{CC8A4CCA-F04E-C85F-38DC-F5699CF8E113}"/>
                    </a:ext>
                  </a:extLst>
                </p:cNvPr>
                <p:cNvSpPr/>
                <p:nvPr/>
              </p:nvSpPr>
              <p:spPr>
                <a:xfrm>
                  <a:off x="1849259" y="3617618"/>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7" name="Freeform 76">
                  <a:extLst>
                    <a:ext uri="{FF2B5EF4-FFF2-40B4-BE49-F238E27FC236}">
                      <a16:creationId xmlns:a16="http://schemas.microsoft.com/office/drawing/2014/main" id="{FEB5CFB4-341B-D7FA-E9D5-FE147DEA58AF}"/>
                    </a:ext>
                  </a:extLst>
                </p:cNvPr>
                <p:cNvSpPr/>
                <p:nvPr/>
              </p:nvSpPr>
              <p:spPr>
                <a:xfrm>
                  <a:off x="1849259" y="3342753"/>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8" name="Freeform 77">
                  <a:extLst>
                    <a:ext uri="{FF2B5EF4-FFF2-40B4-BE49-F238E27FC236}">
                      <a16:creationId xmlns:a16="http://schemas.microsoft.com/office/drawing/2014/main" id="{739E97FA-4266-76A9-1821-783EF85C4CFC}"/>
                    </a:ext>
                  </a:extLst>
                </p:cNvPr>
                <p:cNvSpPr/>
                <p:nvPr/>
              </p:nvSpPr>
              <p:spPr>
                <a:xfrm>
                  <a:off x="1849259" y="3067887"/>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79" name="Freeform 78">
                  <a:extLst>
                    <a:ext uri="{FF2B5EF4-FFF2-40B4-BE49-F238E27FC236}">
                      <a16:creationId xmlns:a16="http://schemas.microsoft.com/office/drawing/2014/main" id="{F05A771E-0E7D-18A6-E7BA-DD6BE8F9CB5D}"/>
                    </a:ext>
                  </a:extLst>
                </p:cNvPr>
                <p:cNvSpPr/>
                <p:nvPr/>
              </p:nvSpPr>
              <p:spPr>
                <a:xfrm>
                  <a:off x="1849259" y="2793020"/>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0" name="Freeform 79">
                  <a:extLst>
                    <a:ext uri="{FF2B5EF4-FFF2-40B4-BE49-F238E27FC236}">
                      <a16:creationId xmlns:a16="http://schemas.microsoft.com/office/drawing/2014/main" id="{E1BD5A83-B728-622E-E1A5-952182F72490}"/>
                    </a:ext>
                  </a:extLst>
                </p:cNvPr>
                <p:cNvSpPr/>
                <p:nvPr/>
              </p:nvSpPr>
              <p:spPr>
                <a:xfrm>
                  <a:off x="1849259" y="2518151"/>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1" name="Freeform 80">
                  <a:extLst>
                    <a:ext uri="{FF2B5EF4-FFF2-40B4-BE49-F238E27FC236}">
                      <a16:creationId xmlns:a16="http://schemas.microsoft.com/office/drawing/2014/main" id="{A63DA603-5367-6F2C-68D7-945F60EB3204}"/>
                    </a:ext>
                  </a:extLst>
                </p:cNvPr>
                <p:cNvSpPr/>
                <p:nvPr/>
              </p:nvSpPr>
              <p:spPr>
                <a:xfrm>
                  <a:off x="1849259" y="2243285"/>
                  <a:ext cx="32075" cy="13910"/>
                </a:xfrm>
                <a:custGeom>
                  <a:avLst/>
                  <a:gdLst>
                    <a:gd name="csX0" fmla="*/ 24107 w 24106"/>
                    <a:gd name="csY0" fmla="*/ 0 h 8659"/>
                    <a:gd name="csX1" fmla="*/ 0 w 24106"/>
                    <a:gd name="csY1" fmla="*/ 0 h 8659"/>
                  </a:gdLst>
                  <a:ahLst/>
                  <a:cxnLst>
                    <a:cxn ang="0">
                      <a:pos x="csX0" y="csY0"/>
                    </a:cxn>
                    <a:cxn ang="0">
                      <a:pos x="csX1" y="csY1"/>
                    </a:cxn>
                  </a:cxnLst>
                  <a:rect l="l" t="t" r="r" b="b"/>
                  <a:pathLst>
                    <a:path w="24106" h="8659">
                      <a:moveTo>
                        <a:pt x="24107"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2" name="Freeform 81">
                  <a:extLst>
                    <a:ext uri="{FF2B5EF4-FFF2-40B4-BE49-F238E27FC236}">
                      <a16:creationId xmlns:a16="http://schemas.microsoft.com/office/drawing/2014/main" id="{CBF3D166-C20F-D507-D419-1609408EF0F9}"/>
                    </a:ext>
                  </a:extLst>
                </p:cNvPr>
                <p:cNvSpPr/>
                <p:nvPr/>
              </p:nvSpPr>
              <p:spPr>
                <a:xfrm>
                  <a:off x="1881335" y="4768836"/>
                  <a:ext cx="11522" cy="144910"/>
                </a:xfrm>
                <a:custGeom>
                  <a:avLst/>
                  <a:gdLst>
                    <a:gd name="csX0" fmla="*/ 0 w 8659"/>
                    <a:gd name="csY0" fmla="*/ 0 h 90207"/>
                    <a:gd name="csX1" fmla="*/ 0 w 8659"/>
                    <a:gd name="csY1" fmla="*/ 90207 h 90207"/>
                  </a:gdLst>
                  <a:ahLst/>
                  <a:cxnLst>
                    <a:cxn ang="0">
                      <a:pos x="csX0" y="csY0"/>
                    </a:cxn>
                    <a:cxn ang="0">
                      <a:pos x="csX1" y="csY1"/>
                    </a:cxn>
                  </a:cxnLst>
                  <a:rect l="l" t="t" r="r" b="b"/>
                  <a:pathLst>
                    <a:path w="8659" h="90207">
                      <a:moveTo>
                        <a:pt x="0" y="0"/>
                      </a:moveTo>
                      <a:lnTo>
                        <a:pt x="0" y="90207"/>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sp>
            <p:nvSpPr>
              <p:cNvPr id="85" name="Freeform 84">
                <a:extLst>
                  <a:ext uri="{FF2B5EF4-FFF2-40B4-BE49-F238E27FC236}">
                    <a16:creationId xmlns:a16="http://schemas.microsoft.com/office/drawing/2014/main" id="{6E56525F-2FAB-83B3-D256-F965F85BD913}"/>
                  </a:ext>
                </a:extLst>
              </p:cNvPr>
              <p:cNvSpPr/>
              <p:nvPr/>
            </p:nvSpPr>
            <p:spPr>
              <a:xfrm>
                <a:off x="5287613" y="3724339"/>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3"/>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6" name="Freeform 85">
                <a:extLst>
                  <a:ext uri="{FF2B5EF4-FFF2-40B4-BE49-F238E27FC236}">
                    <a16:creationId xmlns:a16="http://schemas.microsoft.com/office/drawing/2014/main" id="{1848FDCD-950C-B6FC-74AB-D1C33D72C240}"/>
                  </a:ext>
                </a:extLst>
              </p:cNvPr>
              <p:cNvSpPr/>
              <p:nvPr/>
            </p:nvSpPr>
            <p:spPr>
              <a:xfrm>
                <a:off x="4305611" y="3553556"/>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3"/>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7" name="Freeform 86">
                <a:extLst>
                  <a:ext uri="{FF2B5EF4-FFF2-40B4-BE49-F238E27FC236}">
                    <a16:creationId xmlns:a16="http://schemas.microsoft.com/office/drawing/2014/main" id="{280ECEB9-7299-2D54-048A-0B2B3D5F4660}"/>
                  </a:ext>
                </a:extLst>
              </p:cNvPr>
              <p:cNvSpPr/>
              <p:nvPr/>
            </p:nvSpPr>
            <p:spPr>
              <a:xfrm>
                <a:off x="3323610" y="3404121"/>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3"/>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8" name="Freeform 87">
                <a:extLst>
                  <a:ext uri="{FF2B5EF4-FFF2-40B4-BE49-F238E27FC236}">
                    <a16:creationId xmlns:a16="http://schemas.microsoft.com/office/drawing/2014/main" id="{CD29443A-CCB0-BA95-1382-B4121F94B2EE}"/>
                  </a:ext>
                </a:extLst>
              </p:cNvPr>
              <p:cNvSpPr/>
              <p:nvPr/>
            </p:nvSpPr>
            <p:spPr>
              <a:xfrm>
                <a:off x="3323610" y="3062556"/>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6"/>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89" name="Freeform 88">
                <a:extLst>
                  <a:ext uri="{FF2B5EF4-FFF2-40B4-BE49-F238E27FC236}">
                    <a16:creationId xmlns:a16="http://schemas.microsoft.com/office/drawing/2014/main" id="{78520AC6-8030-1FFE-C3F3-57A136994049}"/>
                  </a:ext>
                </a:extLst>
              </p:cNvPr>
              <p:cNvSpPr/>
              <p:nvPr/>
            </p:nvSpPr>
            <p:spPr>
              <a:xfrm>
                <a:off x="2345166" y="2471932"/>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6"/>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90" name="Freeform 89">
                <a:extLst>
                  <a:ext uri="{FF2B5EF4-FFF2-40B4-BE49-F238E27FC236}">
                    <a16:creationId xmlns:a16="http://schemas.microsoft.com/office/drawing/2014/main" id="{4CAC2F97-645A-96EE-DBEB-DC0B27E8E917}"/>
                  </a:ext>
                </a:extLst>
              </p:cNvPr>
              <p:cNvSpPr/>
              <p:nvPr/>
            </p:nvSpPr>
            <p:spPr>
              <a:xfrm>
                <a:off x="4305611" y="3201316"/>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6"/>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91" name="Freeform 90">
                <a:extLst>
                  <a:ext uri="{FF2B5EF4-FFF2-40B4-BE49-F238E27FC236}">
                    <a16:creationId xmlns:a16="http://schemas.microsoft.com/office/drawing/2014/main" id="{84B10FAA-DFC9-2055-547C-1D34A9F1E1B2}"/>
                  </a:ext>
                </a:extLst>
              </p:cNvPr>
              <p:cNvSpPr/>
              <p:nvPr/>
            </p:nvSpPr>
            <p:spPr>
              <a:xfrm>
                <a:off x="5287613" y="3151505"/>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6"/>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92" name="Freeform 91">
                <a:extLst>
                  <a:ext uri="{FF2B5EF4-FFF2-40B4-BE49-F238E27FC236}">
                    <a16:creationId xmlns:a16="http://schemas.microsoft.com/office/drawing/2014/main" id="{FDCFB603-96D2-34D6-0B06-8FB8E0145A05}"/>
                  </a:ext>
                </a:extLst>
              </p:cNvPr>
              <p:cNvSpPr/>
              <p:nvPr/>
            </p:nvSpPr>
            <p:spPr>
              <a:xfrm>
                <a:off x="6269614" y="3165736"/>
                <a:ext cx="91440" cy="91440"/>
              </a:xfrm>
              <a:custGeom>
                <a:avLst/>
                <a:gdLst>
                  <a:gd name="csX0" fmla="*/ 18500 w 18499"/>
                  <a:gd name="csY0" fmla="*/ 12933 h 25864"/>
                  <a:gd name="csX1" fmla="*/ 9250 w 18499"/>
                  <a:gd name="csY1" fmla="*/ 0 h 25864"/>
                  <a:gd name="csX2" fmla="*/ 0 w 18499"/>
                  <a:gd name="csY2" fmla="*/ 12933 h 25864"/>
                  <a:gd name="csX3" fmla="*/ 9250 w 18499"/>
                  <a:gd name="csY3" fmla="*/ 25865 h 25864"/>
                  <a:gd name="csX4" fmla="*/ 18500 w 18499"/>
                  <a:gd name="csY4" fmla="*/ 12933 h 25864"/>
                  <a:gd name="csX5" fmla="*/ 18500 w 18499"/>
                  <a:gd name="csY5" fmla="*/ 12933 h 25864"/>
                </a:gdLst>
                <a:ahLst/>
                <a:cxnLst>
                  <a:cxn ang="0">
                    <a:pos x="csX0" y="csY0"/>
                  </a:cxn>
                  <a:cxn ang="0">
                    <a:pos x="csX1" y="csY1"/>
                  </a:cxn>
                  <a:cxn ang="0">
                    <a:pos x="csX2" y="csY2"/>
                  </a:cxn>
                  <a:cxn ang="0">
                    <a:pos x="csX3" y="csY3"/>
                  </a:cxn>
                  <a:cxn ang="0">
                    <a:pos x="csX4" y="csY4"/>
                  </a:cxn>
                  <a:cxn ang="0">
                    <a:pos x="csX5" y="csY5"/>
                  </a:cxn>
                </a:cxnLst>
                <a:rect l="l" t="t" r="r" b="b"/>
                <a:pathLst>
                  <a:path w="18499" h="25864">
                    <a:moveTo>
                      <a:pt x="18500" y="12933"/>
                    </a:moveTo>
                    <a:cubicBezTo>
                      <a:pt x="18500" y="5791"/>
                      <a:pt x="14359" y="0"/>
                      <a:pt x="9250" y="0"/>
                    </a:cubicBezTo>
                    <a:cubicBezTo>
                      <a:pt x="4141" y="0"/>
                      <a:pt x="0" y="5791"/>
                      <a:pt x="0" y="12933"/>
                    </a:cubicBezTo>
                    <a:cubicBezTo>
                      <a:pt x="0" y="20074"/>
                      <a:pt x="4141" y="25865"/>
                      <a:pt x="9250" y="25865"/>
                    </a:cubicBezTo>
                    <a:cubicBezTo>
                      <a:pt x="14359" y="25865"/>
                      <a:pt x="18500" y="20074"/>
                      <a:pt x="18500" y="12933"/>
                    </a:cubicBezTo>
                    <a:lnTo>
                      <a:pt x="18500" y="12933"/>
                    </a:lnTo>
                    <a:close/>
                  </a:path>
                </a:pathLst>
              </a:custGeom>
              <a:solidFill>
                <a:schemeClr val="accent6"/>
              </a:solidFill>
              <a:ln w="8653"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sp>
          <p:nvSpPr>
            <p:cNvPr id="94" name="TextBox 93">
              <a:extLst>
                <a:ext uri="{FF2B5EF4-FFF2-40B4-BE49-F238E27FC236}">
                  <a16:creationId xmlns:a16="http://schemas.microsoft.com/office/drawing/2014/main" id="{71836AD0-C049-E3AC-E968-F3B4E4655D9B}"/>
                </a:ext>
              </a:extLst>
            </p:cNvPr>
            <p:cNvSpPr txBox="1"/>
            <p:nvPr/>
          </p:nvSpPr>
          <p:spPr>
            <a:xfrm>
              <a:off x="1447274" y="2033440"/>
              <a:ext cx="436488"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10</a:t>
              </a:r>
            </a:p>
          </p:txBody>
        </p:sp>
        <p:sp>
          <p:nvSpPr>
            <p:cNvPr id="95" name="TextBox 94">
              <a:extLst>
                <a:ext uri="{FF2B5EF4-FFF2-40B4-BE49-F238E27FC236}">
                  <a16:creationId xmlns:a16="http://schemas.microsoft.com/office/drawing/2014/main" id="{BACECBFB-7798-E480-25DD-9C3DF77580E2}"/>
                </a:ext>
              </a:extLst>
            </p:cNvPr>
            <p:cNvSpPr txBox="1"/>
            <p:nvPr/>
          </p:nvSpPr>
          <p:spPr>
            <a:xfrm rot="16200000">
              <a:off x="-250453" y="3083067"/>
              <a:ext cx="2911993" cy="738664"/>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sz="1330" b="1" i="0" u="none" strike="noStrike" kern="1200" baseline="0">
                  <a:solidFill>
                    <a:srgbClr val="000000"/>
                  </a:solidFill>
                  <a:latin typeface="+mn-lt"/>
                  <a:ea typeface="+mn-ea"/>
                  <a:cs typeface="+mn-cs"/>
                </a:defRPr>
              </a:pPr>
              <a:r>
                <a:rPr kumimoji="0" lang="en-US" sz="1400" b="1" i="0" u="none" strike="noStrike" kern="1200" cap="none" spc="0" normalizeH="0" baseline="0" noProof="0">
                  <a:ln>
                    <a:noFill/>
                  </a:ln>
                  <a:solidFill>
                    <a:srgbClr val="535659"/>
                  </a:solidFill>
                  <a:effectLst/>
                  <a:uLnTx/>
                  <a:uFillTx/>
                  <a:latin typeface="Arial"/>
                  <a:ea typeface="+mn-ea"/>
                  <a:cs typeface="+mn-cs"/>
                </a:rPr>
                <a:t>Percent change from baseline in spleen volume over time, mean (SD)</a:t>
              </a:r>
            </a:p>
          </p:txBody>
        </p:sp>
        <p:sp>
          <p:nvSpPr>
            <p:cNvPr id="96" name="TextBox 95">
              <a:extLst>
                <a:ext uri="{FF2B5EF4-FFF2-40B4-BE49-F238E27FC236}">
                  <a16:creationId xmlns:a16="http://schemas.microsoft.com/office/drawing/2014/main" id="{96E3C890-74C9-BB7C-6F14-F019AC2F3BFE}"/>
                </a:ext>
              </a:extLst>
            </p:cNvPr>
            <p:cNvSpPr txBox="1"/>
            <p:nvPr/>
          </p:nvSpPr>
          <p:spPr>
            <a:xfrm>
              <a:off x="1447274" y="2309013"/>
              <a:ext cx="436488"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0</a:t>
              </a:r>
            </a:p>
          </p:txBody>
        </p:sp>
        <p:sp>
          <p:nvSpPr>
            <p:cNvPr id="97" name="TextBox 96">
              <a:extLst>
                <a:ext uri="{FF2B5EF4-FFF2-40B4-BE49-F238E27FC236}">
                  <a16:creationId xmlns:a16="http://schemas.microsoft.com/office/drawing/2014/main" id="{947BF8F0-31CF-ACD4-E412-CD77FFB6F135}"/>
                </a:ext>
              </a:extLst>
            </p:cNvPr>
            <p:cNvSpPr txBox="1"/>
            <p:nvPr/>
          </p:nvSpPr>
          <p:spPr>
            <a:xfrm>
              <a:off x="1434158" y="2578322"/>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−10</a:t>
              </a:r>
            </a:p>
          </p:txBody>
        </p:sp>
        <p:sp>
          <p:nvSpPr>
            <p:cNvPr id="99" name="TextBox 98">
              <a:extLst>
                <a:ext uri="{FF2B5EF4-FFF2-40B4-BE49-F238E27FC236}">
                  <a16:creationId xmlns:a16="http://schemas.microsoft.com/office/drawing/2014/main" id="{E7D1F95E-6A9D-50FD-140E-E6BD9EBD61D4}"/>
                </a:ext>
              </a:extLst>
            </p:cNvPr>
            <p:cNvSpPr txBox="1"/>
            <p:nvPr/>
          </p:nvSpPr>
          <p:spPr>
            <a:xfrm>
              <a:off x="1434158" y="2872684"/>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−20</a:t>
              </a:r>
            </a:p>
          </p:txBody>
        </p:sp>
        <p:sp>
          <p:nvSpPr>
            <p:cNvPr id="100" name="TextBox 99">
              <a:extLst>
                <a:ext uri="{FF2B5EF4-FFF2-40B4-BE49-F238E27FC236}">
                  <a16:creationId xmlns:a16="http://schemas.microsoft.com/office/drawing/2014/main" id="{63F75D26-5E3B-00B8-D107-4A4D3E719F17}"/>
                </a:ext>
              </a:extLst>
            </p:cNvPr>
            <p:cNvSpPr txBox="1"/>
            <p:nvPr/>
          </p:nvSpPr>
          <p:spPr>
            <a:xfrm>
              <a:off x="1434158" y="3129468"/>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−30</a:t>
              </a:r>
            </a:p>
          </p:txBody>
        </p:sp>
        <p:sp>
          <p:nvSpPr>
            <p:cNvPr id="101" name="TextBox 100">
              <a:extLst>
                <a:ext uri="{FF2B5EF4-FFF2-40B4-BE49-F238E27FC236}">
                  <a16:creationId xmlns:a16="http://schemas.microsoft.com/office/drawing/2014/main" id="{D8529ED5-EAB8-3A73-B8B5-8F86D266CC3B}"/>
                </a:ext>
              </a:extLst>
            </p:cNvPr>
            <p:cNvSpPr txBox="1"/>
            <p:nvPr/>
          </p:nvSpPr>
          <p:spPr>
            <a:xfrm>
              <a:off x="1434158" y="3411303"/>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−40</a:t>
              </a:r>
            </a:p>
          </p:txBody>
        </p:sp>
        <p:sp>
          <p:nvSpPr>
            <p:cNvPr id="102" name="TextBox 101">
              <a:extLst>
                <a:ext uri="{FF2B5EF4-FFF2-40B4-BE49-F238E27FC236}">
                  <a16:creationId xmlns:a16="http://schemas.microsoft.com/office/drawing/2014/main" id="{1ED14C3A-04B4-C4DB-FCEA-58B468CED33B}"/>
                </a:ext>
              </a:extLst>
            </p:cNvPr>
            <p:cNvSpPr txBox="1"/>
            <p:nvPr/>
          </p:nvSpPr>
          <p:spPr>
            <a:xfrm>
              <a:off x="1434158" y="3686876"/>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−50</a:t>
              </a:r>
            </a:p>
          </p:txBody>
        </p:sp>
        <p:sp>
          <p:nvSpPr>
            <p:cNvPr id="103" name="TextBox 102">
              <a:extLst>
                <a:ext uri="{FF2B5EF4-FFF2-40B4-BE49-F238E27FC236}">
                  <a16:creationId xmlns:a16="http://schemas.microsoft.com/office/drawing/2014/main" id="{C472736E-B9B1-A8D6-4844-A1A5CAE2C087}"/>
                </a:ext>
              </a:extLst>
            </p:cNvPr>
            <p:cNvSpPr txBox="1"/>
            <p:nvPr/>
          </p:nvSpPr>
          <p:spPr>
            <a:xfrm>
              <a:off x="1434158" y="3981238"/>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−60</a:t>
              </a:r>
            </a:p>
          </p:txBody>
        </p:sp>
        <p:sp>
          <p:nvSpPr>
            <p:cNvPr id="104" name="TextBox 103">
              <a:extLst>
                <a:ext uri="{FF2B5EF4-FFF2-40B4-BE49-F238E27FC236}">
                  <a16:creationId xmlns:a16="http://schemas.microsoft.com/office/drawing/2014/main" id="{0D5650B3-C3DC-542E-ED60-4D927DFFC442}"/>
                </a:ext>
              </a:extLst>
            </p:cNvPr>
            <p:cNvSpPr txBox="1"/>
            <p:nvPr/>
          </p:nvSpPr>
          <p:spPr>
            <a:xfrm>
              <a:off x="1434158" y="4238022"/>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−70</a:t>
              </a:r>
            </a:p>
          </p:txBody>
        </p:sp>
        <p:sp>
          <p:nvSpPr>
            <p:cNvPr id="105" name="TextBox 104">
              <a:extLst>
                <a:ext uri="{FF2B5EF4-FFF2-40B4-BE49-F238E27FC236}">
                  <a16:creationId xmlns:a16="http://schemas.microsoft.com/office/drawing/2014/main" id="{D9FCA331-3111-971D-E2E7-ACC6DABA4881}"/>
                </a:ext>
              </a:extLst>
            </p:cNvPr>
            <p:cNvSpPr txBox="1"/>
            <p:nvPr/>
          </p:nvSpPr>
          <p:spPr>
            <a:xfrm>
              <a:off x="1434158" y="4519857"/>
              <a:ext cx="449604"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−80</a:t>
              </a:r>
            </a:p>
          </p:txBody>
        </p:sp>
        <p:sp>
          <p:nvSpPr>
            <p:cNvPr id="106" name="TextBox 105">
              <a:extLst>
                <a:ext uri="{FF2B5EF4-FFF2-40B4-BE49-F238E27FC236}">
                  <a16:creationId xmlns:a16="http://schemas.microsoft.com/office/drawing/2014/main" id="{AA54AF7D-E86F-40C8-4D1A-F53FED68AC91}"/>
                </a:ext>
              </a:extLst>
            </p:cNvPr>
            <p:cNvSpPr txBox="1"/>
            <p:nvPr/>
          </p:nvSpPr>
          <p:spPr>
            <a:xfrm>
              <a:off x="1903080" y="4869685"/>
              <a:ext cx="964573"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Baseline</a:t>
              </a:r>
            </a:p>
          </p:txBody>
        </p:sp>
        <p:sp>
          <p:nvSpPr>
            <p:cNvPr id="107" name="TextBox 106">
              <a:extLst>
                <a:ext uri="{FF2B5EF4-FFF2-40B4-BE49-F238E27FC236}">
                  <a16:creationId xmlns:a16="http://schemas.microsoft.com/office/drawing/2014/main" id="{6FE64106-E2C9-E251-F793-9DC8B35D7F26}"/>
                </a:ext>
              </a:extLst>
            </p:cNvPr>
            <p:cNvSpPr txBox="1"/>
            <p:nvPr/>
          </p:nvSpPr>
          <p:spPr>
            <a:xfrm>
              <a:off x="2880110" y="4869685"/>
              <a:ext cx="964573"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Week 12</a:t>
              </a:r>
            </a:p>
          </p:txBody>
        </p:sp>
        <p:sp>
          <p:nvSpPr>
            <p:cNvPr id="108" name="TextBox 107">
              <a:extLst>
                <a:ext uri="{FF2B5EF4-FFF2-40B4-BE49-F238E27FC236}">
                  <a16:creationId xmlns:a16="http://schemas.microsoft.com/office/drawing/2014/main" id="{E2C1DCF2-761B-9640-3514-9EE2DDE9C495}"/>
                </a:ext>
              </a:extLst>
            </p:cNvPr>
            <p:cNvSpPr txBox="1"/>
            <p:nvPr/>
          </p:nvSpPr>
          <p:spPr>
            <a:xfrm>
              <a:off x="3863403" y="4869685"/>
              <a:ext cx="964573"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Week 24</a:t>
              </a:r>
            </a:p>
          </p:txBody>
        </p:sp>
        <p:sp>
          <p:nvSpPr>
            <p:cNvPr id="109" name="TextBox 108">
              <a:extLst>
                <a:ext uri="{FF2B5EF4-FFF2-40B4-BE49-F238E27FC236}">
                  <a16:creationId xmlns:a16="http://schemas.microsoft.com/office/drawing/2014/main" id="{5D338501-2513-0F4D-B2E5-4F04BE28B86D}"/>
                </a:ext>
              </a:extLst>
            </p:cNvPr>
            <p:cNvSpPr txBox="1"/>
            <p:nvPr/>
          </p:nvSpPr>
          <p:spPr>
            <a:xfrm>
              <a:off x="4852959" y="4869685"/>
              <a:ext cx="964573"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Week 36</a:t>
              </a:r>
            </a:p>
          </p:txBody>
        </p:sp>
        <p:sp>
          <p:nvSpPr>
            <p:cNvPr id="110" name="TextBox 109">
              <a:extLst>
                <a:ext uri="{FF2B5EF4-FFF2-40B4-BE49-F238E27FC236}">
                  <a16:creationId xmlns:a16="http://schemas.microsoft.com/office/drawing/2014/main" id="{EB4E00A4-6D1A-4219-7AAE-102602D6B5B2}"/>
                </a:ext>
              </a:extLst>
            </p:cNvPr>
            <p:cNvSpPr txBox="1"/>
            <p:nvPr/>
          </p:nvSpPr>
          <p:spPr>
            <a:xfrm>
              <a:off x="5836253" y="4869685"/>
              <a:ext cx="964573"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n-ea"/>
                  <a:cs typeface="+mn-cs"/>
                </a:rPr>
                <a:t>Week 48</a:t>
              </a:r>
            </a:p>
          </p:txBody>
        </p:sp>
        <p:sp>
          <p:nvSpPr>
            <p:cNvPr id="112" name="TextBox 111">
              <a:extLst>
                <a:ext uri="{FF2B5EF4-FFF2-40B4-BE49-F238E27FC236}">
                  <a16:creationId xmlns:a16="http://schemas.microsoft.com/office/drawing/2014/main" id="{2F1FD992-1F41-BBE4-85BD-6E33899C085D}"/>
                </a:ext>
              </a:extLst>
            </p:cNvPr>
            <p:cNvSpPr txBox="1"/>
            <p:nvPr/>
          </p:nvSpPr>
          <p:spPr>
            <a:xfrm>
              <a:off x="1990762" y="5168526"/>
              <a:ext cx="96457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235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118</a:t>
              </a:r>
            </a:p>
          </p:txBody>
        </p:sp>
        <p:sp>
          <p:nvSpPr>
            <p:cNvPr id="113" name="TextBox 112">
              <a:extLst>
                <a:ext uri="{FF2B5EF4-FFF2-40B4-BE49-F238E27FC236}">
                  <a16:creationId xmlns:a16="http://schemas.microsoft.com/office/drawing/2014/main" id="{D1EC75D9-CA8F-5531-A4BB-CDC27DF3ED7C}"/>
                </a:ext>
              </a:extLst>
            </p:cNvPr>
            <p:cNvSpPr txBox="1"/>
            <p:nvPr/>
          </p:nvSpPr>
          <p:spPr>
            <a:xfrm>
              <a:off x="2967792" y="5168526"/>
              <a:ext cx="96457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199</a:t>
              </a:r>
              <a:br>
                <a:rPr kumimoji="0" lang="en-US" sz="1000" b="0" i="0" u="none" strike="noStrike" kern="1200" cap="none" spc="0" normalizeH="0" baseline="0" noProof="0">
                  <a:ln>
                    <a:noFill/>
                  </a:ln>
                  <a:solidFill>
                    <a:srgbClr val="545659"/>
                  </a:solidFill>
                  <a:effectLst/>
                  <a:uLnTx/>
                  <a:uFillTx/>
                  <a:latin typeface="Arial"/>
                  <a:ea typeface="+mn-ea"/>
                  <a:cs typeface="+mn-cs"/>
                </a:rPr>
              </a:br>
              <a:r>
                <a:rPr kumimoji="0" lang="en-US" sz="1000" b="0" i="0" u="none" strike="noStrike" kern="1200" cap="none" spc="0" normalizeH="0" baseline="0" noProof="0">
                  <a:ln>
                    <a:noFill/>
                  </a:ln>
                  <a:solidFill>
                    <a:srgbClr val="545659"/>
                  </a:solidFill>
                  <a:effectLst/>
                  <a:uLnTx/>
                  <a:uFillTx/>
                  <a:latin typeface="Arial"/>
                  <a:ea typeface="+mn-ea"/>
                  <a:cs typeface="+mn-cs"/>
                </a:rPr>
                <a:t>102</a:t>
              </a:r>
            </a:p>
          </p:txBody>
        </p:sp>
        <p:sp>
          <p:nvSpPr>
            <p:cNvPr id="114" name="TextBox 113">
              <a:extLst>
                <a:ext uri="{FF2B5EF4-FFF2-40B4-BE49-F238E27FC236}">
                  <a16:creationId xmlns:a16="http://schemas.microsoft.com/office/drawing/2014/main" id="{ED294DF2-9E06-E882-B845-B36A620A6E6E}"/>
                </a:ext>
              </a:extLst>
            </p:cNvPr>
            <p:cNvSpPr txBox="1"/>
            <p:nvPr/>
          </p:nvSpPr>
          <p:spPr>
            <a:xfrm>
              <a:off x="3951085" y="5168526"/>
              <a:ext cx="96457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186</a:t>
              </a:r>
              <a:br>
                <a:rPr kumimoji="0" lang="en-US" sz="1000" b="0" i="0" u="none" strike="noStrike" kern="1200" cap="none" spc="0" normalizeH="0" baseline="0" noProof="0">
                  <a:ln>
                    <a:noFill/>
                  </a:ln>
                  <a:solidFill>
                    <a:srgbClr val="545659"/>
                  </a:solidFill>
                  <a:effectLst/>
                  <a:uLnTx/>
                  <a:uFillTx/>
                  <a:latin typeface="Arial"/>
                  <a:ea typeface="+mn-ea"/>
                  <a:cs typeface="+mn-cs"/>
                </a:rPr>
              </a:br>
              <a:r>
                <a:rPr kumimoji="0" lang="en-US" sz="1000" b="0" i="0" u="none" strike="noStrike" kern="1200" cap="none" spc="0" normalizeH="0" baseline="0" noProof="0">
                  <a:ln>
                    <a:noFill/>
                  </a:ln>
                  <a:solidFill>
                    <a:srgbClr val="545659"/>
                  </a:solidFill>
                  <a:effectLst/>
                  <a:uLnTx/>
                  <a:uFillTx/>
                  <a:latin typeface="Arial"/>
                  <a:ea typeface="+mn-ea"/>
                  <a:cs typeface="+mn-cs"/>
                </a:rPr>
                <a:t>98</a:t>
              </a:r>
            </a:p>
          </p:txBody>
        </p:sp>
        <p:sp>
          <p:nvSpPr>
            <p:cNvPr id="115" name="TextBox 114">
              <a:extLst>
                <a:ext uri="{FF2B5EF4-FFF2-40B4-BE49-F238E27FC236}">
                  <a16:creationId xmlns:a16="http://schemas.microsoft.com/office/drawing/2014/main" id="{0C8C1F59-7231-6F93-3895-06894292B70C}"/>
                </a:ext>
              </a:extLst>
            </p:cNvPr>
            <p:cNvSpPr txBox="1"/>
            <p:nvPr/>
          </p:nvSpPr>
          <p:spPr>
            <a:xfrm>
              <a:off x="4940641" y="5168526"/>
              <a:ext cx="96457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134</a:t>
              </a:r>
              <a:br>
                <a:rPr kumimoji="0" lang="en-US" sz="1000" b="0" i="0" u="none" strike="noStrike" kern="1200" cap="none" spc="0" normalizeH="0" baseline="0" noProof="0">
                  <a:ln>
                    <a:noFill/>
                  </a:ln>
                  <a:solidFill>
                    <a:srgbClr val="545659"/>
                  </a:solidFill>
                  <a:effectLst/>
                  <a:uLnTx/>
                  <a:uFillTx/>
                  <a:latin typeface="Arial"/>
                  <a:ea typeface="+mn-ea"/>
                  <a:cs typeface="+mn-cs"/>
                </a:rPr>
              </a:br>
              <a:r>
                <a:rPr kumimoji="0" lang="en-US" sz="1000" b="0" i="0" u="none" strike="noStrike" kern="1200" cap="none" spc="0" normalizeH="0" baseline="0" noProof="0">
                  <a:ln>
                    <a:noFill/>
                  </a:ln>
                  <a:solidFill>
                    <a:srgbClr val="545659"/>
                  </a:solidFill>
                  <a:effectLst/>
                  <a:uLnTx/>
                  <a:uFillTx/>
                  <a:latin typeface="Arial"/>
                  <a:ea typeface="+mn-ea"/>
                  <a:cs typeface="+mn-cs"/>
                </a:rPr>
                <a:t>76</a:t>
              </a:r>
            </a:p>
          </p:txBody>
        </p:sp>
        <p:sp>
          <p:nvSpPr>
            <p:cNvPr id="116" name="TextBox 115">
              <a:extLst>
                <a:ext uri="{FF2B5EF4-FFF2-40B4-BE49-F238E27FC236}">
                  <a16:creationId xmlns:a16="http://schemas.microsoft.com/office/drawing/2014/main" id="{8B91C9E3-FC7C-204A-1A4F-6266DD6A10D4}"/>
                </a:ext>
              </a:extLst>
            </p:cNvPr>
            <p:cNvSpPr txBox="1"/>
            <p:nvPr/>
          </p:nvSpPr>
          <p:spPr>
            <a:xfrm>
              <a:off x="5836253" y="5168526"/>
              <a:ext cx="96457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94</a:t>
              </a:r>
              <a:br>
                <a:rPr kumimoji="0" lang="en-US" sz="1000" b="0" i="0" u="none" strike="noStrike" kern="1200" cap="none" spc="0" normalizeH="0" baseline="0" noProof="0">
                  <a:ln>
                    <a:noFill/>
                  </a:ln>
                  <a:solidFill>
                    <a:srgbClr val="545659"/>
                  </a:solidFill>
                  <a:effectLst/>
                  <a:uLnTx/>
                  <a:uFillTx/>
                  <a:latin typeface="Arial"/>
                  <a:ea typeface="+mn-ea"/>
                  <a:cs typeface="+mn-cs"/>
                </a:rPr>
              </a:br>
              <a:r>
                <a:rPr kumimoji="0" lang="en-US" sz="1000" b="0" i="0" u="none" strike="noStrike" kern="1200" cap="none" spc="0" normalizeH="0" baseline="0" noProof="0">
                  <a:ln>
                    <a:noFill/>
                  </a:ln>
                  <a:solidFill>
                    <a:srgbClr val="545659"/>
                  </a:solidFill>
                  <a:effectLst/>
                  <a:uLnTx/>
                  <a:uFillTx/>
                  <a:latin typeface="Arial"/>
                  <a:ea typeface="+mn-ea"/>
                  <a:cs typeface="+mn-cs"/>
                </a:rPr>
                <a:t>53</a:t>
              </a:r>
            </a:p>
          </p:txBody>
        </p:sp>
        <p:sp>
          <p:nvSpPr>
            <p:cNvPr id="117" name="TextBox 116">
              <a:extLst>
                <a:ext uri="{FF2B5EF4-FFF2-40B4-BE49-F238E27FC236}">
                  <a16:creationId xmlns:a16="http://schemas.microsoft.com/office/drawing/2014/main" id="{F1F66CE9-2165-E20F-E40F-78348CB9B107}"/>
                </a:ext>
              </a:extLst>
            </p:cNvPr>
            <p:cNvSpPr txBox="1"/>
            <p:nvPr/>
          </p:nvSpPr>
          <p:spPr>
            <a:xfrm>
              <a:off x="675057" y="5168526"/>
              <a:ext cx="1404263" cy="400110"/>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BACC5"/>
                  </a:solidFill>
                  <a:effectLst/>
                  <a:uLnTx/>
                  <a:uFillTx/>
                  <a:latin typeface="Arial"/>
                  <a:ea typeface="+mn-ea"/>
                  <a:cs typeface="+mn-cs"/>
                </a:rPr>
                <a:t>Selinexor + ruxolitinib</a:t>
              </a:r>
              <a:br>
                <a:rPr kumimoji="0" lang="en-US" sz="1000" b="0" i="0" u="none" strike="noStrike" kern="1200" cap="none" spc="0" normalizeH="0" baseline="0" noProof="0">
                  <a:ln>
                    <a:noFill/>
                  </a:ln>
                  <a:solidFill>
                    <a:srgbClr val="545659"/>
                  </a:solidFill>
                  <a:effectLst/>
                  <a:uLnTx/>
                  <a:uFillTx/>
                  <a:latin typeface="Arial"/>
                  <a:ea typeface="+mn-ea"/>
                  <a:cs typeface="+mn-cs"/>
                </a:rPr>
              </a:br>
              <a:r>
                <a:rPr kumimoji="0" lang="en-US" sz="1000" b="0" i="0" u="none" strike="noStrike" kern="1200" cap="none" spc="0" normalizeH="0" baseline="0" noProof="0">
                  <a:ln>
                    <a:noFill/>
                  </a:ln>
                  <a:solidFill>
                    <a:srgbClr val="F89748"/>
                  </a:solidFill>
                  <a:effectLst/>
                  <a:uLnTx/>
                  <a:uFillTx/>
                  <a:latin typeface="Arial"/>
                  <a:ea typeface="+mn-ea"/>
                  <a:cs typeface="+mn-cs"/>
                </a:rPr>
                <a:t>Placebo + ruxolitinib</a:t>
              </a:r>
            </a:p>
          </p:txBody>
        </p:sp>
        <p:sp>
          <p:nvSpPr>
            <p:cNvPr id="118" name="Right Brace 117">
              <a:extLst>
                <a:ext uri="{FF2B5EF4-FFF2-40B4-BE49-F238E27FC236}">
                  <a16:creationId xmlns:a16="http://schemas.microsoft.com/office/drawing/2014/main" id="{EF47918E-5EFA-4663-83AC-D7845EBB5A68}"/>
                </a:ext>
              </a:extLst>
            </p:cNvPr>
            <p:cNvSpPr/>
            <p:nvPr/>
          </p:nvSpPr>
          <p:spPr>
            <a:xfrm rot="5400000">
              <a:off x="5776687" y="4699716"/>
              <a:ext cx="119129" cy="1775417"/>
            </a:xfrm>
            <a:prstGeom prst="rightBrace">
              <a:avLst>
                <a:gd name="adj1" fmla="val 0"/>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20" name="TextBox 119">
              <a:extLst>
                <a:ext uri="{FF2B5EF4-FFF2-40B4-BE49-F238E27FC236}">
                  <a16:creationId xmlns:a16="http://schemas.microsoft.com/office/drawing/2014/main" id="{553F7C5E-7E9E-40B3-85A0-C5629867C817}"/>
                </a:ext>
              </a:extLst>
            </p:cNvPr>
            <p:cNvSpPr txBox="1"/>
            <p:nvPr/>
          </p:nvSpPr>
          <p:spPr>
            <a:xfrm>
              <a:off x="4940641" y="5638252"/>
              <a:ext cx="1783315" cy="3385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545659"/>
                  </a:solidFill>
                  <a:effectLst/>
                  <a:uLnTx/>
                  <a:uFillTx/>
                  <a:latin typeface="Arial"/>
                  <a:ea typeface="+mn-ea"/>
                  <a:cs typeface="+mn-cs"/>
                </a:rPr>
                <a:t>Not all patients have been followed beyond Week 24</a:t>
              </a:r>
            </a:p>
          </p:txBody>
        </p:sp>
      </p:grpSp>
      <p:sp>
        <p:nvSpPr>
          <p:cNvPr id="6" name="TextBox 5">
            <a:extLst>
              <a:ext uri="{FF2B5EF4-FFF2-40B4-BE49-F238E27FC236}">
                <a16:creationId xmlns:a16="http://schemas.microsoft.com/office/drawing/2014/main" id="{8862DB54-1DCB-BDB6-4D8D-140AF202A16B}"/>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n-ea"/>
                <a:cs typeface="Calibri" panose="020F0502020204030204" pitchFamily="34" charset="0"/>
              </a:rPr>
              <a:t>ASCO 2026;Abstract LBA6500.</a:t>
            </a:r>
          </a:p>
        </p:txBody>
      </p:sp>
    </p:spTree>
    <p:extLst>
      <p:ext uri="{BB962C8B-B14F-4D97-AF65-F5344CB8AC3E}">
        <p14:creationId xmlns:p14="http://schemas.microsoft.com/office/powerpoint/2010/main" val="163285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Rampal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1340768"/>
          <a:ext cx="9601398" cy="4420572"/>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96073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Blueprint Medicines, Bristol Myers Squibb, Cogent Biosciences, CTI BioPharma, a Sobi Company, Disc Medicine, </a:t>
                      </a:r>
                      <a:r>
                        <a:rPr lang="en-US" sz="1800" b="0" dirty="0" err="1">
                          <a:solidFill>
                            <a:schemeClr val="tx1"/>
                          </a:solidFill>
                        </a:rPr>
                        <a:t>Galecto</a:t>
                      </a:r>
                      <a:r>
                        <a:rPr lang="en-US" sz="1800" b="0" dirty="0">
                          <a:solidFill>
                            <a:schemeClr val="tx1"/>
                          </a:solidFill>
                        </a:rPr>
                        <a:t> Inc, GSK, Incyte Corporation, Jazz Pharmaceuticals Inc, </a:t>
                      </a:r>
                      <a:r>
                        <a:rPr lang="en-US" sz="1800" b="0" dirty="0" err="1">
                          <a:solidFill>
                            <a:schemeClr val="tx1"/>
                          </a:solidFill>
                        </a:rPr>
                        <a:t>Kartos</a:t>
                      </a:r>
                      <a:r>
                        <a:rPr lang="en-US" sz="1800" b="0" dirty="0">
                          <a:solidFill>
                            <a:schemeClr val="tx1"/>
                          </a:solidFill>
                        </a:rPr>
                        <a:t> Therapeutics,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Opna</a:t>
                      </a:r>
                      <a:r>
                        <a:rPr lang="en-US" sz="1800" b="0" dirty="0">
                          <a:solidFill>
                            <a:schemeClr val="tx1"/>
                          </a:solidFill>
                        </a:rPr>
                        <a:t> Bio, </a:t>
                      </a:r>
                      <a:r>
                        <a:rPr lang="en-US" sz="1800" b="0" dirty="0" err="1">
                          <a:solidFill>
                            <a:schemeClr val="tx1"/>
                          </a:solidFill>
                        </a:rPr>
                        <a:t>PharmaEssentia</a:t>
                      </a:r>
                      <a:r>
                        <a:rPr lang="en-US" sz="1800" b="0" dirty="0">
                          <a:solidFill>
                            <a:schemeClr val="tx1"/>
                          </a:solidFill>
                        </a:rPr>
                        <a:t>, Roche Laboratories Inc, </a:t>
                      </a:r>
                      <a:r>
                        <a:rPr lang="en-US" sz="1800" b="0" dirty="0" err="1">
                          <a:solidFill>
                            <a:schemeClr val="tx1"/>
                          </a:solidFill>
                        </a:rPr>
                        <a:t>Stemline</a:t>
                      </a:r>
                      <a:r>
                        <a:rPr lang="en-US" sz="1800" b="0" dirty="0">
                          <a:solidFill>
                            <a:schemeClr val="tx1"/>
                          </a:solidFill>
                        </a:rPr>
                        <a:t> Therapeutics Inc, Sumitomo Pharma America, </a:t>
                      </a:r>
                      <a:r>
                        <a:rPr lang="en-US" sz="1800" b="0" dirty="0" err="1">
                          <a:solidFill>
                            <a:schemeClr val="tx1"/>
                          </a:solidFill>
                        </a:rPr>
                        <a:t>Zentalis</a:t>
                      </a:r>
                      <a:r>
                        <a:rPr lang="en-US" sz="1800" b="0" dirty="0">
                          <a:solidFill>
                            <a:schemeClr val="tx1"/>
                          </a:solidFill>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1587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BioMed Valley Discoveries, Incyte Corporation, </a:t>
                      </a:r>
                      <a:r>
                        <a:rPr lang="en-US" sz="1800" b="0" dirty="0" err="1">
                          <a:solidFill>
                            <a:schemeClr val="tx1"/>
                          </a:solidFill>
                        </a:rPr>
                        <a:t>MorphoSys</a:t>
                      </a:r>
                      <a:r>
                        <a:rPr lang="en-US" sz="1800" b="0" dirty="0">
                          <a:solidFill>
                            <a:schemeClr val="tx1"/>
                          </a:solidFill>
                        </a:rPr>
                        <a:t>, </a:t>
                      </a:r>
                      <a:r>
                        <a:rPr lang="en-US" sz="1800" b="0" dirty="0" err="1">
                          <a:solidFill>
                            <a:schemeClr val="tx1"/>
                          </a:solidFill>
                        </a:rPr>
                        <a:t>Ryvu</a:t>
                      </a:r>
                      <a:r>
                        <a:rPr lang="en-US" sz="1800" b="0" dirty="0">
                          <a:solidFill>
                            <a:schemeClr val="tx1"/>
                          </a:solidFill>
                        </a:rPr>
                        <a:t> Therapeutics,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Zentalis</a:t>
                      </a:r>
                      <a:r>
                        <a:rPr lang="en-US" sz="1800" b="0" dirty="0">
                          <a:solidFill>
                            <a:schemeClr val="tx1"/>
                          </a:solidFill>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215876">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bl>
          </a:graphicData>
        </a:graphic>
      </p:graphicFrame>
    </p:spTree>
    <p:custDataLst>
      <p:tags r:id="rId1"/>
    </p:custDataLst>
    <p:extLst>
      <p:ext uri="{BB962C8B-B14F-4D97-AF65-F5344CB8AC3E}">
        <p14:creationId xmlns:p14="http://schemas.microsoft.com/office/powerpoint/2010/main" val="540080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56801-331B-25CC-C0A7-EC816B47221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C025F9-AC23-4DC9-A3F5-39AEB15EDE12}"/>
              </a:ext>
            </a:extLst>
          </p:cNvPr>
          <p:cNvSpPr/>
          <p:nvPr/>
        </p:nvSpPr>
        <p:spPr>
          <a:xfrm>
            <a:off x="587375" y="5344763"/>
            <a:ext cx="11017250" cy="797522"/>
          </a:xfrm>
          <a:prstGeom prst="rect">
            <a:avLst/>
          </a:prstGeom>
          <a:solidFill>
            <a:schemeClr val="tx2"/>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lIns="182880" tIns="182880" rIns="182880" bIns="182880" rtlCol="0" anchor="ctr"/>
          <a:lstStyle/>
          <a:p>
            <a:pPr marL="182880" marR="0" lvl="0" indent="0" algn="l" defTabSz="609585"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Reductions in TSS were consistent across symptom domains</a:t>
            </a:r>
          </a:p>
        </p:txBody>
      </p:sp>
      <p:sp>
        <p:nvSpPr>
          <p:cNvPr id="2" name="Title 1">
            <a:extLst>
              <a:ext uri="{FF2B5EF4-FFF2-40B4-BE49-F238E27FC236}">
                <a16:creationId xmlns:a16="http://schemas.microsoft.com/office/drawing/2014/main" id="{2FE2005A-8788-D127-07C0-FE4A9570CE69}"/>
              </a:ext>
            </a:extLst>
          </p:cNvPr>
          <p:cNvSpPr>
            <a:spLocks noGrp="1"/>
          </p:cNvSpPr>
          <p:nvPr>
            <p:ph type="title"/>
          </p:nvPr>
        </p:nvSpPr>
        <p:spPr>
          <a:xfrm>
            <a:off x="587374" y="100411"/>
            <a:ext cx="11017249" cy="888203"/>
          </a:xfrm>
        </p:spPr>
        <p:txBody>
          <a:bodyPr>
            <a:noAutofit/>
          </a:bodyPr>
          <a:lstStyle/>
          <a:p>
            <a:r>
              <a:rPr lang="en-US" dirty="0"/>
              <a:t>No difference in </a:t>
            </a:r>
            <a:r>
              <a:rPr lang="en-US" dirty="0" err="1"/>
              <a:t>AbsTSS</a:t>
            </a:r>
            <a:r>
              <a:rPr lang="en-US" dirty="0"/>
              <a:t> between treatment arms at Week 24</a:t>
            </a:r>
            <a:br>
              <a:rPr lang="en-US" dirty="0"/>
            </a:br>
            <a:r>
              <a:rPr lang="en-US" sz="2000" b="0" dirty="0"/>
              <a:t>Both arms demonstrated similar improvement in symptoms</a:t>
            </a:r>
            <a:endParaRPr lang="en-US" b="0" dirty="0"/>
          </a:p>
        </p:txBody>
      </p:sp>
      <p:graphicFrame>
        <p:nvGraphicFramePr>
          <p:cNvPr id="7" name="Table 6">
            <a:extLst>
              <a:ext uri="{FF2B5EF4-FFF2-40B4-BE49-F238E27FC236}">
                <a16:creationId xmlns:a16="http://schemas.microsoft.com/office/drawing/2014/main" id="{601985C2-9C13-4EEF-B2A4-9EC60E0E3C10}"/>
              </a:ext>
            </a:extLst>
          </p:cNvPr>
          <p:cNvGraphicFramePr>
            <a:graphicFrameLocks noGrp="1"/>
          </p:cNvGraphicFramePr>
          <p:nvPr/>
        </p:nvGraphicFramePr>
        <p:xfrm>
          <a:off x="6351672" y="1688020"/>
          <a:ext cx="5018367" cy="2011680"/>
        </p:xfrm>
        <a:graphic>
          <a:graphicData uri="http://schemas.openxmlformats.org/drawingml/2006/table">
            <a:tbl>
              <a:tblPr firstRow="1" bandRow="1"/>
              <a:tblGrid>
                <a:gridCol w="2095512">
                  <a:extLst>
                    <a:ext uri="{9D8B030D-6E8A-4147-A177-3AD203B41FA5}">
                      <a16:colId xmlns:a16="http://schemas.microsoft.com/office/drawing/2014/main" val="3419548841"/>
                    </a:ext>
                  </a:extLst>
                </a:gridCol>
                <a:gridCol w="1404207">
                  <a:extLst>
                    <a:ext uri="{9D8B030D-6E8A-4147-A177-3AD203B41FA5}">
                      <a16:colId xmlns:a16="http://schemas.microsoft.com/office/drawing/2014/main" val="236848691"/>
                    </a:ext>
                  </a:extLst>
                </a:gridCol>
                <a:gridCol w="1518648">
                  <a:extLst>
                    <a:ext uri="{9D8B030D-6E8A-4147-A177-3AD203B41FA5}">
                      <a16:colId xmlns:a16="http://schemas.microsoft.com/office/drawing/2014/main" val="920967594"/>
                    </a:ext>
                  </a:extLst>
                </a:gridCol>
              </a:tblGrid>
              <a:tr h="663764">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kern="1200">
                          <a:solidFill>
                            <a:schemeClr val="bg1"/>
                          </a:solidFill>
                          <a:latin typeface="+mn-lt"/>
                          <a:ea typeface="+mn-ea"/>
                          <a:cs typeface="+mn-cs"/>
                        </a:rPr>
                        <a:t>TSS</a:t>
                      </a:r>
                      <a:endParaRPr lang="en-US" sz="1200" b="1" strike="sngStrike" kern="1200">
                        <a:solidFill>
                          <a:schemeClr val="bg1"/>
                        </a:solidFill>
                        <a:highlight>
                          <a:srgbClr val="00FF00"/>
                        </a:highlight>
                        <a:latin typeface="+mn-lt"/>
                        <a:ea typeface="+mn-ea"/>
                        <a:cs typeface="+mn-cs"/>
                      </a:endParaRPr>
                    </a:p>
                  </a:txBody>
                  <a:tcPr marT="91440" marB="9144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Selinexor +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(N = 235)</a:t>
                      </a:r>
                    </a:p>
                  </a:txBody>
                  <a:tcPr marT="91440" marB="9144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Placebo +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(N = 118)</a:t>
                      </a:r>
                    </a:p>
                  </a:txBody>
                  <a:tcPr marT="91440" marB="9144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5187831"/>
                  </a:ext>
                </a:extLst>
              </a:tr>
              <a:tr h="51632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lnSpc>
                          <a:spcPct val="100000"/>
                        </a:lnSpc>
                        <a:spcBef>
                          <a:spcPts val="0"/>
                        </a:spcBef>
                        <a:spcAft>
                          <a:spcPts val="0"/>
                        </a:spcAft>
                      </a:pPr>
                      <a:r>
                        <a:rPr lang="en-US" sz="1200" b="1" i="0" kern="1200">
                          <a:solidFill>
                            <a:schemeClr val="tx1"/>
                          </a:solidFill>
                          <a:latin typeface="+mn-lt"/>
                          <a:ea typeface="Open Sans" panose="020B0606030504020204" pitchFamily="34" charset="0"/>
                          <a:cs typeface="Arial" panose="020B0604020202020204" pitchFamily="34" charset="0"/>
                        </a:rPr>
                        <a:t>Change in absolute TSS at Week 24  </a:t>
                      </a:r>
                      <a:r>
                        <a:rPr lang="en-US" sz="1200" b="1" i="0" kern="1200">
                          <a:solidFill>
                            <a:schemeClr val="tx1"/>
                          </a:solidFill>
                          <a:highlight>
                            <a:srgbClr val="00FF00"/>
                          </a:highlight>
                          <a:latin typeface="+mn-lt"/>
                          <a:ea typeface="Open Sans" panose="020B0606030504020204" pitchFamily="34" charset="0"/>
                          <a:cs typeface="Arial" panose="020B0604020202020204" pitchFamily="34" charset="0"/>
                        </a:rPr>
                        <a:t> </a:t>
                      </a:r>
                    </a:p>
                    <a:p>
                      <a:pPr algn="l">
                        <a:lnSpc>
                          <a:spcPct val="100000"/>
                        </a:lnSpc>
                        <a:spcBef>
                          <a:spcPts val="0"/>
                        </a:spcBef>
                        <a:spcAft>
                          <a:spcPts val="0"/>
                        </a:spcAft>
                      </a:pPr>
                      <a:r>
                        <a:rPr lang="en-US" sz="1200" b="0" i="0" kern="1200">
                          <a:solidFill>
                            <a:schemeClr val="tx1"/>
                          </a:solidFill>
                          <a:latin typeface="+mn-lt"/>
                          <a:ea typeface="Open Sans" panose="020B0606030504020204" pitchFamily="34" charset="0"/>
                          <a:cs typeface="Arial" panose="020B0604020202020204" pitchFamily="34" charset="0"/>
                        </a:rPr>
                        <a:t>Estimated mean (95% CI)</a:t>
                      </a:r>
                      <a:endParaRPr lang="en-US" sz="1200" b="0" i="0" strike="sngStrike">
                        <a:solidFill>
                          <a:schemeClr val="tx1"/>
                        </a:solidFill>
                        <a:latin typeface="+mn-lt"/>
                        <a:ea typeface="Open Sans" panose="020B0606030504020204" pitchFamily="34" charset="0"/>
                        <a:cs typeface="Arial" panose="020B0604020202020204" pitchFamily="34" charset="0"/>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200" b="0" i="0">
                          <a:solidFill>
                            <a:schemeClr val="tx1"/>
                          </a:solidFill>
                          <a:latin typeface="+mn-lt"/>
                          <a:ea typeface="Open Sans" panose="020B0606030504020204" pitchFamily="34" charset="0"/>
                          <a:cs typeface="Arial" panose="020B0604020202020204" pitchFamily="34" charset="0"/>
                        </a:rPr>
                        <a:t>-9.9</a:t>
                      </a:r>
                    </a:p>
                    <a:p>
                      <a:pPr algn="ctr">
                        <a:lnSpc>
                          <a:spcPct val="100000"/>
                        </a:lnSpc>
                        <a:spcBef>
                          <a:spcPts val="0"/>
                        </a:spcBef>
                        <a:spcAft>
                          <a:spcPts val="0"/>
                        </a:spcAft>
                      </a:pPr>
                      <a:r>
                        <a:rPr lang="en-US" sz="1200" b="0" i="0">
                          <a:solidFill>
                            <a:schemeClr val="tx1"/>
                          </a:solidFill>
                          <a:latin typeface="+mn-lt"/>
                          <a:ea typeface="Open Sans" panose="020B0606030504020204" pitchFamily="34" charset="0"/>
                          <a:cs typeface="Arial" panose="020B0604020202020204" pitchFamily="34" charset="0"/>
                        </a:rPr>
                        <a:t>(-11.2, -8.6)</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200" b="0" i="0">
                          <a:solidFill>
                            <a:schemeClr val="tx1"/>
                          </a:solidFill>
                          <a:latin typeface="+mn-lt"/>
                          <a:ea typeface="Open Sans" panose="020B0606030504020204" pitchFamily="34" charset="0"/>
                          <a:cs typeface="Arial" panose="020B0604020202020204" pitchFamily="34" charset="0"/>
                        </a:rPr>
                        <a:t>-10.9</a:t>
                      </a:r>
                    </a:p>
                    <a:p>
                      <a:pPr algn="ctr">
                        <a:lnSpc>
                          <a:spcPct val="100000"/>
                        </a:lnSpc>
                        <a:spcBef>
                          <a:spcPts val="0"/>
                        </a:spcBef>
                        <a:spcAft>
                          <a:spcPts val="0"/>
                        </a:spcAft>
                      </a:pPr>
                      <a:r>
                        <a:rPr lang="en-US" sz="1200" b="0" i="0">
                          <a:solidFill>
                            <a:schemeClr val="tx1"/>
                          </a:solidFill>
                          <a:latin typeface="+mn-lt"/>
                          <a:ea typeface="Open Sans" panose="020B0606030504020204" pitchFamily="34" charset="0"/>
                          <a:cs typeface="Arial" panose="020B0604020202020204" pitchFamily="34" charset="0"/>
                        </a:rPr>
                        <a:t>(-12.6, -9.1)</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2581440"/>
                  </a:ext>
                </a:extLst>
              </a:tr>
              <a:tr h="35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Open Sans" panose="020B0606030504020204" pitchFamily="34" charset="0"/>
                          <a:cs typeface="Arial" panose="020B0604020202020204" pitchFamily="34" charset="0"/>
                        </a:rPr>
                        <a:t>Adjusted mean difference (95% CI) </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Open Sans" panose="020B0606030504020204" pitchFamily="34" charset="0"/>
                          <a:cs typeface="Arial" panose="020B0604020202020204" pitchFamily="34" charset="0"/>
                        </a:rPr>
                        <a:t>0.97 (-1.07, 3.02); </a:t>
                      </a:r>
                      <a:br>
                        <a:rPr lang="en-US" sz="1200" b="0" i="0" kern="1200">
                          <a:solidFill>
                            <a:schemeClr val="tx1"/>
                          </a:solidFill>
                          <a:latin typeface="+mn-lt"/>
                          <a:ea typeface="Open Sans" panose="020B0606030504020204" pitchFamily="34" charset="0"/>
                          <a:cs typeface="Arial" panose="020B0604020202020204" pitchFamily="34" charset="0"/>
                        </a:rPr>
                      </a:br>
                      <a:r>
                        <a:rPr lang="en-US" sz="1200" b="0" i="0" kern="1200">
                          <a:solidFill>
                            <a:schemeClr val="tx1"/>
                          </a:solidFill>
                          <a:latin typeface="+mn-lt"/>
                          <a:ea typeface="Open Sans" panose="020B0606030504020204" pitchFamily="34" charset="0"/>
                          <a:cs typeface="Arial" panose="020B0604020202020204" pitchFamily="34" charset="0"/>
                        </a:rPr>
                        <a:t>one-sided </a:t>
                      </a:r>
                      <a:r>
                        <a:rPr lang="en-US" sz="1200" b="0" i="1" kern="1200">
                          <a:solidFill>
                            <a:schemeClr val="tx1"/>
                          </a:solidFill>
                          <a:latin typeface="+mn-lt"/>
                          <a:ea typeface="Open Sans" panose="020B0606030504020204" pitchFamily="34" charset="0"/>
                          <a:cs typeface="Arial" panose="020B0604020202020204" pitchFamily="34" charset="0"/>
                        </a:rPr>
                        <a:t>P</a:t>
                      </a:r>
                      <a:r>
                        <a:rPr lang="en-US" sz="1200" b="0" i="0" kern="1200">
                          <a:solidFill>
                            <a:schemeClr val="tx1"/>
                          </a:solidFill>
                          <a:latin typeface="+mn-lt"/>
                          <a:ea typeface="Open Sans" panose="020B0606030504020204" pitchFamily="34" charset="0"/>
                          <a:cs typeface="Arial" panose="020B0604020202020204" pitchFamily="34" charset="0"/>
                        </a:rPr>
                        <a:t> = 0.825</a:t>
                      </a:r>
                      <a:endParaRPr lang="en-US" sz="1200" b="0" i="0">
                        <a:solidFill>
                          <a:schemeClr val="tx1"/>
                        </a:solidFill>
                        <a:latin typeface="+mn-lt"/>
                        <a:ea typeface="Open Sans" panose="020B0606030504020204" pitchFamily="34" charset="0"/>
                        <a:cs typeface="Arial" panose="020B0604020202020204" pitchFamily="34" charset="0"/>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100000"/>
                        </a:lnSpc>
                        <a:spcBef>
                          <a:spcPts val="0"/>
                        </a:spcBef>
                        <a:spcAft>
                          <a:spcPts val="0"/>
                        </a:spcAft>
                      </a:pPr>
                      <a:endParaRPr lang="en-US" sz="1200" b="0" i="0">
                        <a:solidFill>
                          <a:schemeClr val="tx1"/>
                        </a:solidFill>
                        <a:latin typeface="+mj-lt"/>
                        <a:ea typeface="Open Sans" panose="020B0606030504020204" pitchFamily="34" charset="0"/>
                        <a:cs typeface="Arial" panose="020B0604020202020204" pitchFamily="34" charset="0"/>
                      </a:endParaRPr>
                    </a:p>
                  </a:txBody>
                  <a:tcPr marL="111506" marR="111506" marT="22301" marB="223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09539934"/>
                  </a:ext>
                </a:extLst>
              </a:tr>
            </a:tbl>
          </a:graphicData>
        </a:graphic>
      </p:graphicFrame>
      <p:graphicFrame>
        <p:nvGraphicFramePr>
          <p:cNvPr id="8" name="Chart 7">
            <a:extLst>
              <a:ext uri="{FF2B5EF4-FFF2-40B4-BE49-F238E27FC236}">
                <a16:creationId xmlns:a16="http://schemas.microsoft.com/office/drawing/2014/main" id="{85B0E169-8C3E-B956-2B4D-5D6C8891B2DB}"/>
              </a:ext>
            </a:extLst>
          </p:cNvPr>
          <p:cNvGraphicFramePr/>
          <p:nvPr/>
        </p:nvGraphicFramePr>
        <p:xfrm>
          <a:off x="587375" y="1449389"/>
          <a:ext cx="5529702" cy="3880938"/>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476444A3-338B-D86F-4E1B-2EC42B120A41}"/>
              </a:ext>
            </a:extLst>
          </p:cNvPr>
          <p:cNvGrpSpPr/>
          <p:nvPr/>
        </p:nvGrpSpPr>
        <p:grpSpPr>
          <a:xfrm>
            <a:off x="587375" y="1449388"/>
            <a:ext cx="11017250" cy="3880939"/>
            <a:chOff x="587375" y="1449388"/>
            <a:chExt cx="11017250" cy="4464050"/>
          </a:xfrm>
        </p:grpSpPr>
        <p:sp>
          <p:nvSpPr>
            <p:cNvPr id="11" name="Rectangle 10">
              <a:extLst>
                <a:ext uri="{FF2B5EF4-FFF2-40B4-BE49-F238E27FC236}">
                  <a16:creationId xmlns:a16="http://schemas.microsoft.com/office/drawing/2014/main" id="{C4EF9D49-9F50-05FD-0A61-6EC45BB3A7BD}"/>
                </a:ext>
              </a:extLst>
            </p:cNvPr>
            <p:cNvSpPr/>
            <p:nvPr/>
          </p:nvSpPr>
          <p:spPr>
            <a:xfrm>
              <a:off x="587375" y="1449388"/>
              <a:ext cx="11017250" cy="4464050"/>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57B46A67-0E99-1103-9B29-8708E4038F8A}"/>
                </a:ext>
              </a:extLst>
            </p:cNvPr>
            <p:cNvCxnSpPr>
              <a:cxnSpLocks/>
            </p:cNvCxnSpPr>
            <p:nvPr/>
          </p:nvCxnSpPr>
          <p:spPr>
            <a:xfrm>
              <a:off x="6096000" y="1449388"/>
              <a:ext cx="0" cy="4464050"/>
            </a:xfrm>
            <a:prstGeom prst="line">
              <a:avLst/>
            </a:prstGeom>
            <a:ln w="19050">
              <a:solidFill>
                <a:srgbClr val="EEEBE0"/>
              </a:solidFill>
            </a:ln>
          </p:spPr>
          <p:style>
            <a:lnRef idx="1">
              <a:schemeClr val="accent1"/>
            </a:lnRef>
            <a:fillRef idx="0">
              <a:schemeClr val="accent1"/>
            </a:fillRef>
            <a:effectRef idx="0">
              <a:schemeClr val="accent1"/>
            </a:effectRef>
            <a:fontRef idx="minor">
              <a:schemeClr val="tx1"/>
            </a:fontRef>
          </p:style>
        </p:cxnSp>
      </p:grpSp>
      <p:sp>
        <p:nvSpPr>
          <p:cNvPr id="3" name="Text Placeholder 3">
            <a:extLst>
              <a:ext uri="{FF2B5EF4-FFF2-40B4-BE49-F238E27FC236}">
                <a16:creationId xmlns:a16="http://schemas.microsoft.com/office/drawing/2014/main" id="{C334E676-C0AF-E936-F79E-B301D660E172}"/>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Adjusted absolute mean change from baseline, adjusted mean difference, 95% CI, and one-sided P-value are based on mixed-effects model for repeated measures adjusted for randomization stratification factors and baseline TSS.</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AbsTSS; absolute total symptom score; CI: confidence interval; TSS: total symptom score. </a:t>
            </a:r>
          </a:p>
        </p:txBody>
      </p:sp>
      <p:sp>
        <p:nvSpPr>
          <p:cNvPr id="9" name="TextBox 8">
            <a:extLst>
              <a:ext uri="{FF2B5EF4-FFF2-40B4-BE49-F238E27FC236}">
                <a16:creationId xmlns:a16="http://schemas.microsoft.com/office/drawing/2014/main" id="{C72BB89C-0E47-8E0B-2A40-EB31DAF3556F}"/>
              </a:ext>
            </a:extLst>
          </p:cNvPr>
          <p:cNvSpPr txBox="1"/>
          <p:nvPr/>
        </p:nvSpPr>
        <p:spPr>
          <a:xfrm rot="16200000">
            <a:off x="-490040" y="3256550"/>
            <a:ext cx="3112020" cy="523220"/>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sz="1330" b="0" i="0" u="none" strike="noStrike" kern="1200" baseline="0">
                <a:solidFill>
                  <a:srgbClr val="000000"/>
                </a:solidFill>
                <a:latin typeface="+mn-lt"/>
                <a:ea typeface="+mn-ea"/>
                <a:cs typeface="+mn-cs"/>
              </a:defRPr>
            </a:pPr>
            <a:r>
              <a:rPr kumimoji="0" lang="en-US" sz="1400" b="1" i="0" u="none" strike="noStrike" kern="1200" cap="none" spc="0" normalizeH="0" baseline="0" noProof="0">
                <a:ln>
                  <a:noFill/>
                </a:ln>
                <a:solidFill>
                  <a:srgbClr val="535659"/>
                </a:solidFill>
                <a:effectLst/>
                <a:uLnTx/>
                <a:uFillTx/>
                <a:latin typeface="Arial"/>
                <a:ea typeface="+mn-ea"/>
                <a:cs typeface="+mn-cs"/>
              </a:rPr>
              <a:t>Mean change from baseline in TSS</a:t>
            </a:r>
            <a:endParaRPr kumimoji="0" lang="en-US" sz="1400" b="1" i="0" u="none" strike="sngStrike" kern="1200" cap="none" spc="0" normalizeH="0" baseline="0" noProof="0">
              <a:ln>
                <a:noFill/>
              </a:ln>
              <a:solidFill>
                <a:srgbClr val="535659"/>
              </a:solidFill>
              <a:effectLst/>
              <a:highlight>
                <a:srgbClr val="00FF00"/>
              </a:highlight>
              <a:uLnTx/>
              <a:uFillTx/>
              <a:latin typeface="Arial"/>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sz="1330" b="0" i="0" u="none" strike="noStrike" kern="1200" baseline="0">
                <a:solidFill>
                  <a:srgbClr val="000000"/>
                </a:solidFill>
                <a:latin typeface="+mn-lt"/>
                <a:ea typeface="+mn-ea"/>
                <a:cs typeface="+mn-cs"/>
              </a:defRPr>
            </a:pPr>
            <a:r>
              <a:rPr kumimoji="0" lang="en-US" sz="1400" b="0" i="0" u="none" strike="noStrike" kern="1200" cap="none" spc="0" normalizeH="0" baseline="0" noProof="0">
                <a:ln>
                  <a:noFill/>
                </a:ln>
                <a:solidFill>
                  <a:srgbClr val="535659"/>
                </a:solidFill>
                <a:effectLst/>
                <a:uLnTx/>
                <a:uFillTx/>
                <a:latin typeface="Arial"/>
                <a:ea typeface="Open Sans" panose="020B0606030504020204" pitchFamily="34" charset="0"/>
                <a:cs typeface="Arial" panose="020B0604020202020204" pitchFamily="34" charset="0"/>
              </a:rPr>
              <a:t>Estimated mean (95% CI)</a:t>
            </a:r>
            <a:endParaRPr kumimoji="0" lang="en-US" sz="1400" b="0" i="0" u="none" strike="noStrike" kern="1200" cap="none" spc="0" normalizeH="0" baseline="0" noProof="0">
              <a:ln>
                <a:noFill/>
              </a:ln>
              <a:solidFill>
                <a:srgbClr val="535659"/>
              </a:solidFill>
              <a:effectLst/>
              <a:uLnTx/>
              <a:uFillTx/>
              <a:latin typeface="Arial"/>
              <a:ea typeface="+mn-ea"/>
              <a:cs typeface="+mn-cs"/>
            </a:endParaRPr>
          </a:p>
        </p:txBody>
      </p:sp>
      <p:sp>
        <p:nvSpPr>
          <p:cNvPr id="4" name="TextBox 3">
            <a:extLst>
              <a:ext uri="{FF2B5EF4-FFF2-40B4-BE49-F238E27FC236}">
                <a16:creationId xmlns:a16="http://schemas.microsoft.com/office/drawing/2014/main" id="{397D31FC-EE00-F938-3D2E-7E9BB7CB9D18}"/>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n-ea"/>
                <a:cs typeface="Calibri" panose="020F0502020204030204" pitchFamily="34" charset="0"/>
              </a:rPr>
              <a:t>ASCO 2026;Abstract LBA6500.</a:t>
            </a:r>
          </a:p>
        </p:txBody>
      </p:sp>
    </p:spTree>
    <p:extLst>
      <p:ext uri="{BB962C8B-B14F-4D97-AF65-F5344CB8AC3E}">
        <p14:creationId xmlns:p14="http://schemas.microsoft.com/office/powerpoint/2010/main" val="230711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B1F5-952F-7A1E-C5DA-3ECE029FB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52826-01CA-7BC9-7300-6CAF571095A3}"/>
              </a:ext>
            </a:extLst>
          </p:cNvPr>
          <p:cNvSpPr>
            <a:spLocks noGrp="1"/>
          </p:cNvSpPr>
          <p:nvPr>
            <p:ph type="title"/>
          </p:nvPr>
        </p:nvSpPr>
        <p:spPr/>
        <p:txBody>
          <a:bodyPr>
            <a:noAutofit/>
          </a:bodyPr>
          <a:lstStyle/>
          <a:p>
            <a:r>
              <a:rPr lang="en-US"/>
              <a:t>Meaningful overall survival with selinexor + ruxolitinib vs ruxolitinib alone</a:t>
            </a:r>
          </a:p>
        </p:txBody>
      </p:sp>
      <p:sp>
        <p:nvSpPr>
          <p:cNvPr id="3" name="Text Placeholder 3">
            <a:extLst>
              <a:ext uri="{FF2B5EF4-FFF2-40B4-BE49-F238E27FC236}">
                <a16:creationId xmlns:a16="http://schemas.microsoft.com/office/drawing/2014/main" id="{9AFF038D-1E31-A4B8-33D9-1F4AB8511FBA}"/>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OS is defined as the duration from date of randomization to date of death due to any cause. Follow-up time based on reverse Kaplan-Meier method by swapping the censoring status. OS analysis stratified by the randomization stratification factors. Hazard ratio based on Cox Proportional Hazard model with Efron's method of handling ties.</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CI: confidence interval; HR: hazard ratio; OS: overall survival.</a:t>
            </a:r>
          </a:p>
        </p:txBody>
      </p:sp>
      <p:graphicFrame>
        <p:nvGraphicFramePr>
          <p:cNvPr id="4" name="Table 3">
            <a:extLst>
              <a:ext uri="{FF2B5EF4-FFF2-40B4-BE49-F238E27FC236}">
                <a16:creationId xmlns:a16="http://schemas.microsoft.com/office/drawing/2014/main" id="{A5BF6166-4936-9155-8E90-948C398CF102}"/>
              </a:ext>
            </a:extLst>
          </p:cNvPr>
          <p:cNvGraphicFramePr>
            <a:graphicFrameLocks noGrp="1"/>
          </p:cNvGraphicFramePr>
          <p:nvPr/>
        </p:nvGraphicFramePr>
        <p:xfrm>
          <a:off x="7991474" y="1688023"/>
          <a:ext cx="3571876" cy="1554480"/>
        </p:xfrm>
        <a:graphic>
          <a:graphicData uri="http://schemas.openxmlformats.org/drawingml/2006/table">
            <a:tbl>
              <a:tblPr firstRow="1" bandRow="1"/>
              <a:tblGrid>
                <a:gridCol w="1868218">
                  <a:extLst>
                    <a:ext uri="{9D8B030D-6E8A-4147-A177-3AD203B41FA5}">
                      <a16:colId xmlns:a16="http://schemas.microsoft.com/office/drawing/2014/main" val="3419548841"/>
                    </a:ext>
                  </a:extLst>
                </a:gridCol>
                <a:gridCol w="838025">
                  <a:extLst>
                    <a:ext uri="{9D8B030D-6E8A-4147-A177-3AD203B41FA5}">
                      <a16:colId xmlns:a16="http://schemas.microsoft.com/office/drawing/2014/main" val="2908083029"/>
                    </a:ext>
                  </a:extLst>
                </a:gridCol>
                <a:gridCol w="865633">
                  <a:extLst>
                    <a:ext uri="{9D8B030D-6E8A-4147-A177-3AD203B41FA5}">
                      <a16:colId xmlns:a16="http://schemas.microsoft.com/office/drawing/2014/main" val="920967594"/>
                    </a:ext>
                  </a:extLst>
                </a:gridCol>
              </a:tblGrid>
              <a:tr h="504544">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b="1" kern="1200">
                          <a:solidFill>
                            <a:schemeClr val="bg1"/>
                          </a:solidFill>
                          <a:latin typeface="+mn-lt"/>
                          <a:ea typeface="+mn-ea"/>
                          <a:cs typeface="+mn-cs"/>
                        </a:rPr>
                        <a:t>Deaths</a:t>
                      </a:r>
                      <a:endParaRPr lang="en-US" sz="1000" b="1" strike="sngStrike" kern="1200">
                        <a:solidFill>
                          <a:schemeClr val="bg1"/>
                        </a:solidFill>
                        <a:highlight>
                          <a:srgbClr val="00FF00"/>
                        </a:highlight>
                        <a:latin typeface="+mn-lt"/>
                        <a:ea typeface="+mn-ea"/>
                        <a:cs typeface="+mn-cs"/>
                      </a:endParaRPr>
                    </a:p>
                  </a:txBody>
                  <a:tcPr marT="91440" marB="9144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Selinexor +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(N = 235)</a:t>
                      </a:r>
                      <a:endParaRPr lang="en-US" sz="1000" b="1" strike="sngStrike" kern="1200">
                        <a:solidFill>
                          <a:schemeClr val="bg1"/>
                        </a:solidFill>
                        <a:highlight>
                          <a:srgbClr val="00FF00"/>
                        </a:highlight>
                        <a:latin typeface="+mn-lt"/>
                        <a:ea typeface="+mn-ea"/>
                        <a:cs typeface="+mn-cs"/>
                      </a:endParaRPr>
                    </a:p>
                  </a:txBody>
                  <a:tcPr marT="91440" marB="9144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Placebo </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(N = 118)</a:t>
                      </a:r>
                    </a:p>
                  </a:txBody>
                  <a:tcPr marT="91440" marB="9144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5187831"/>
                  </a:ext>
                </a:extLst>
              </a:tr>
              <a:tr h="133783">
                <a:tc gridSpan="3">
                  <a:txBody>
                    <a:bodyPr/>
                    <a:lstStyle/>
                    <a:p>
                      <a:pPr marL="0" marR="0">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Primary cause of death,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US"/>
                    </a:p>
                  </a:txBody>
                  <a:tcPr>
                    <a:lnL w="12700" cmpd="sng">
                      <a:noFill/>
                      <a:prstDash val="solid"/>
                    </a:lnL>
                    <a:lnT w="12700" cmpd="sng">
                      <a:noFill/>
                      <a:prstDash val="solid"/>
                    </a:lnT>
                  </a:tcPr>
                </a:tc>
                <a:tc hMerge="1">
                  <a:txBody>
                    <a:bodyPr/>
                    <a:lstStyle/>
                    <a:p>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7224664"/>
                  </a:ext>
                </a:extLst>
              </a:tr>
              <a:tr h="127586">
                <a:tc>
                  <a:txBody>
                    <a:bodyPr/>
                    <a:lstStyle/>
                    <a:p>
                      <a:pPr marL="0" marR="0">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  Disease progression</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3 (1.3)</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3 (2.5)</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309391"/>
                  </a:ext>
                </a:extLst>
              </a:tr>
              <a:tr h="127586">
                <a:tc>
                  <a:txBody>
                    <a:bodyPr/>
                    <a:lstStyle/>
                    <a:p>
                      <a:pPr marL="0" marR="0">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  Adverse event</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3 (1.3)</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5 (4.2)</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2845632"/>
                  </a:ext>
                </a:extLst>
              </a:tr>
              <a:tr h="127586">
                <a:tc>
                  <a:txBody>
                    <a:bodyPr/>
                    <a:lstStyle/>
                    <a:p>
                      <a:pPr marL="0" marR="0">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  Other</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5 (2.1)</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1 (0.8)</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5283620"/>
                  </a:ext>
                </a:extLst>
              </a:tr>
              <a:tr h="127586">
                <a:tc>
                  <a:txBody>
                    <a:bodyPr/>
                    <a:lstStyle/>
                    <a:p>
                      <a:pPr marL="0" marR="0">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  Unknown</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0</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dirty="0">
                          <a:effectLst/>
                          <a:latin typeface="Arial" panose="020B0604020202020204" pitchFamily="34" charset="0"/>
                          <a:ea typeface="Aptos" panose="020B0004020202020204" pitchFamily="34" charset="0"/>
                          <a:cs typeface="Arial" panose="020B0604020202020204" pitchFamily="34" charset="0"/>
                        </a:rPr>
                        <a:t>3 (2.5)</a:t>
                      </a:r>
                      <a:endParaRPr lang="en-US"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28950334"/>
                  </a:ext>
                </a:extLst>
              </a:tr>
            </a:tbl>
          </a:graphicData>
        </a:graphic>
      </p:graphicFrame>
      <p:grpSp>
        <p:nvGrpSpPr>
          <p:cNvPr id="5" name="Group 4">
            <a:extLst>
              <a:ext uri="{FF2B5EF4-FFF2-40B4-BE49-F238E27FC236}">
                <a16:creationId xmlns:a16="http://schemas.microsoft.com/office/drawing/2014/main" id="{A46B89CA-7B58-2B4F-35FB-E0BBF3BF1D60}"/>
              </a:ext>
            </a:extLst>
          </p:cNvPr>
          <p:cNvGrpSpPr/>
          <p:nvPr/>
        </p:nvGrpSpPr>
        <p:grpSpPr>
          <a:xfrm>
            <a:off x="587375" y="1449388"/>
            <a:ext cx="11017250" cy="4594781"/>
            <a:chOff x="587375" y="1449388"/>
            <a:chExt cx="11017250" cy="4464050"/>
          </a:xfrm>
        </p:grpSpPr>
        <p:sp>
          <p:nvSpPr>
            <p:cNvPr id="7" name="Rectangle 6">
              <a:extLst>
                <a:ext uri="{FF2B5EF4-FFF2-40B4-BE49-F238E27FC236}">
                  <a16:creationId xmlns:a16="http://schemas.microsoft.com/office/drawing/2014/main" id="{6660AAB4-E454-CECE-332C-E1A631B63BB6}"/>
                </a:ext>
              </a:extLst>
            </p:cNvPr>
            <p:cNvSpPr/>
            <p:nvPr/>
          </p:nvSpPr>
          <p:spPr>
            <a:xfrm>
              <a:off x="587375" y="1449388"/>
              <a:ext cx="11017250" cy="4464050"/>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08B4C3D1-81E2-ABEE-993D-F9750E4D9D26}"/>
                </a:ext>
              </a:extLst>
            </p:cNvPr>
            <p:cNvCxnSpPr>
              <a:cxnSpLocks/>
            </p:cNvCxnSpPr>
            <p:nvPr/>
          </p:nvCxnSpPr>
          <p:spPr>
            <a:xfrm>
              <a:off x="7915275" y="1449388"/>
              <a:ext cx="0" cy="4464050"/>
            </a:xfrm>
            <a:prstGeom prst="line">
              <a:avLst/>
            </a:prstGeom>
            <a:ln w="19050">
              <a:solidFill>
                <a:srgbClr val="EEEBE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2CBAED41-9D8A-901F-A841-7DD307CDDCA0}"/>
              </a:ext>
            </a:extLst>
          </p:cNvPr>
          <p:cNvSpPr txBox="1"/>
          <p:nvPr/>
        </p:nvSpPr>
        <p:spPr>
          <a:xfrm>
            <a:off x="3630991" y="3375385"/>
            <a:ext cx="4174748" cy="861774"/>
          </a:xfrm>
          <a:prstGeom prst="rect">
            <a:avLst/>
          </a:prstGeom>
          <a:solidFill>
            <a:schemeClr val="accent5"/>
          </a:solidFill>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Events: </a:t>
            </a:r>
            <a:r>
              <a:rPr kumimoji="0" lang="en-US" sz="1100" b="1" i="0" u="none" strike="noStrike" kern="1200" cap="none" spc="0" normalizeH="0" baseline="0" noProof="0">
                <a:ln>
                  <a:noFill/>
                </a:ln>
                <a:solidFill>
                  <a:srgbClr val="7CC3D5"/>
                </a:solidFill>
                <a:effectLst/>
                <a:uLnTx/>
                <a:uFillTx/>
                <a:latin typeface="Arial" panose="020B0604020202020204" pitchFamily="34" charset="0"/>
                <a:ea typeface="+mn-ea"/>
                <a:cs typeface="Arial" panose="020B0604020202020204" pitchFamily="34" charset="0"/>
              </a:rPr>
              <a:t>11 (4.7%)</a:t>
            </a: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vs </a:t>
            </a:r>
            <a:r>
              <a:rPr kumimoji="0" lang="en-US" sz="1100" b="1" i="0" u="none" strike="noStrike" kern="1200" cap="none" spc="0" normalizeH="0" baseline="0" noProof="0">
                <a:ln>
                  <a:noFill/>
                </a:ln>
                <a:solidFill>
                  <a:srgbClr val="F8984A"/>
                </a:solidFill>
                <a:effectLst/>
                <a:uLnTx/>
                <a:uFillTx/>
                <a:latin typeface="Arial" panose="020B0604020202020204" pitchFamily="34" charset="0"/>
                <a:ea typeface="+mn-ea"/>
                <a:cs typeface="Arial" panose="020B0604020202020204" pitchFamily="34" charset="0"/>
              </a:rPr>
              <a:t>12 (10.2%)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Median follow-up: </a:t>
            </a:r>
            <a:r>
              <a:rPr kumimoji="0" lang="en-US" sz="1100" b="1" i="0" u="none" strike="noStrike" kern="1200" cap="none" spc="0" normalizeH="0" baseline="0" noProof="0">
                <a:ln>
                  <a:noFill/>
                </a:ln>
                <a:solidFill>
                  <a:srgbClr val="7CC3D5"/>
                </a:solidFill>
                <a:effectLst/>
                <a:uLnTx/>
                <a:uFillTx/>
                <a:latin typeface="Arial" panose="020B0604020202020204" pitchFamily="34" charset="0"/>
                <a:ea typeface="+mn-ea"/>
                <a:cs typeface="Arial" panose="020B0604020202020204" pitchFamily="34" charset="0"/>
              </a:rPr>
              <a:t>11.6</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 vs </a:t>
            </a:r>
            <a:r>
              <a:rPr kumimoji="0" lang="en-US" sz="1100" b="1" i="0" u="none" strike="noStrike" kern="1200" cap="none" spc="0" normalizeH="0" baseline="0" noProof="0">
                <a:ln>
                  <a:noFill/>
                </a:ln>
                <a:solidFill>
                  <a:srgbClr val="F8984A"/>
                </a:solidFill>
                <a:effectLst/>
                <a:uLnTx/>
                <a:uFillTx/>
                <a:latin typeface="Arial" panose="020B0604020202020204" pitchFamily="34" charset="0"/>
                <a:ea typeface="+mn-ea"/>
                <a:cs typeface="Arial" panose="020B0604020202020204" pitchFamily="34" charset="0"/>
              </a:rPr>
              <a:t>12.6</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HR 0.43 (95% CI: 0.19, 1.00)</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nominal one-sided </a:t>
            </a:r>
            <a:r>
              <a:rPr kumimoji="0" lang="en-US" sz="1100" b="1" i="1"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P</a:t>
            </a: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 = 0.022</a:t>
            </a:r>
          </a:p>
        </p:txBody>
      </p:sp>
      <p:sp>
        <p:nvSpPr>
          <p:cNvPr id="12" name="TextBox 11">
            <a:extLst>
              <a:ext uri="{FF2B5EF4-FFF2-40B4-BE49-F238E27FC236}">
                <a16:creationId xmlns:a16="http://schemas.microsoft.com/office/drawing/2014/main" id="{F6238F08-3D9F-C4CE-A7AE-D472A59EF278}"/>
              </a:ext>
            </a:extLst>
          </p:cNvPr>
          <p:cNvSpPr txBox="1"/>
          <p:nvPr/>
        </p:nvSpPr>
        <p:spPr>
          <a:xfrm>
            <a:off x="1839512"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235</a:t>
            </a:r>
          </a:p>
        </p:txBody>
      </p:sp>
      <p:sp>
        <p:nvSpPr>
          <p:cNvPr id="13" name="TextBox 12">
            <a:extLst>
              <a:ext uri="{FF2B5EF4-FFF2-40B4-BE49-F238E27FC236}">
                <a16:creationId xmlns:a16="http://schemas.microsoft.com/office/drawing/2014/main" id="{B91A1C98-04DC-0008-49C5-628371EB9D62}"/>
              </a:ext>
            </a:extLst>
          </p:cNvPr>
          <p:cNvSpPr txBox="1"/>
          <p:nvPr/>
        </p:nvSpPr>
        <p:spPr>
          <a:xfrm>
            <a:off x="2063352"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230</a:t>
            </a:r>
          </a:p>
        </p:txBody>
      </p:sp>
      <p:sp>
        <p:nvSpPr>
          <p:cNvPr id="14" name="TextBox 13">
            <a:extLst>
              <a:ext uri="{FF2B5EF4-FFF2-40B4-BE49-F238E27FC236}">
                <a16:creationId xmlns:a16="http://schemas.microsoft.com/office/drawing/2014/main" id="{4A628212-0B9C-FBF2-FA86-B44F238167EF}"/>
              </a:ext>
            </a:extLst>
          </p:cNvPr>
          <p:cNvSpPr txBox="1"/>
          <p:nvPr/>
        </p:nvSpPr>
        <p:spPr>
          <a:xfrm>
            <a:off x="2287357"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222</a:t>
            </a:r>
          </a:p>
        </p:txBody>
      </p:sp>
      <p:sp>
        <p:nvSpPr>
          <p:cNvPr id="15" name="TextBox 14">
            <a:extLst>
              <a:ext uri="{FF2B5EF4-FFF2-40B4-BE49-F238E27FC236}">
                <a16:creationId xmlns:a16="http://schemas.microsoft.com/office/drawing/2014/main" id="{9FF2D725-C97F-4BC1-206C-944FE385845A}"/>
              </a:ext>
            </a:extLst>
          </p:cNvPr>
          <p:cNvSpPr txBox="1"/>
          <p:nvPr/>
        </p:nvSpPr>
        <p:spPr>
          <a:xfrm>
            <a:off x="2511284"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220</a:t>
            </a:r>
          </a:p>
        </p:txBody>
      </p:sp>
      <p:sp>
        <p:nvSpPr>
          <p:cNvPr id="16" name="TextBox 15">
            <a:extLst>
              <a:ext uri="{FF2B5EF4-FFF2-40B4-BE49-F238E27FC236}">
                <a16:creationId xmlns:a16="http://schemas.microsoft.com/office/drawing/2014/main" id="{51BF6E19-42B0-7EE6-99EB-E4555E668687}"/>
              </a:ext>
            </a:extLst>
          </p:cNvPr>
          <p:cNvSpPr txBox="1"/>
          <p:nvPr/>
        </p:nvSpPr>
        <p:spPr>
          <a:xfrm>
            <a:off x="2735207"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218</a:t>
            </a:r>
          </a:p>
        </p:txBody>
      </p:sp>
      <p:sp>
        <p:nvSpPr>
          <p:cNvPr id="17" name="TextBox 16">
            <a:extLst>
              <a:ext uri="{FF2B5EF4-FFF2-40B4-BE49-F238E27FC236}">
                <a16:creationId xmlns:a16="http://schemas.microsoft.com/office/drawing/2014/main" id="{24FC0309-8BBB-2261-7C34-BFCC213D3669}"/>
              </a:ext>
            </a:extLst>
          </p:cNvPr>
          <p:cNvSpPr txBox="1"/>
          <p:nvPr/>
        </p:nvSpPr>
        <p:spPr>
          <a:xfrm>
            <a:off x="2959218"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215</a:t>
            </a:r>
          </a:p>
        </p:txBody>
      </p:sp>
      <p:sp>
        <p:nvSpPr>
          <p:cNvPr id="18" name="TextBox 17">
            <a:extLst>
              <a:ext uri="{FF2B5EF4-FFF2-40B4-BE49-F238E27FC236}">
                <a16:creationId xmlns:a16="http://schemas.microsoft.com/office/drawing/2014/main" id="{CB017000-4390-C39D-8515-D518F71FA4F6}"/>
              </a:ext>
            </a:extLst>
          </p:cNvPr>
          <p:cNvSpPr txBox="1"/>
          <p:nvPr/>
        </p:nvSpPr>
        <p:spPr>
          <a:xfrm>
            <a:off x="3183052"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205</a:t>
            </a:r>
          </a:p>
        </p:txBody>
      </p:sp>
      <p:sp>
        <p:nvSpPr>
          <p:cNvPr id="19" name="TextBox 18">
            <a:extLst>
              <a:ext uri="{FF2B5EF4-FFF2-40B4-BE49-F238E27FC236}">
                <a16:creationId xmlns:a16="http://schemas.microsoft.com/office/drawing/2014/main" id="{F81FDF5E-D557-16F6-56DF-07C090375EC8}"/>
              </a:ext>
            </a:extLst>
          </p:cNvPr>
          <p:cNvSpPr txBox="1"/>
          <p:nvPr/>
        </p:nvSpPr>
        <p:spPr>
          <a:xfrm>
            <a:off x="3407070"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187</a:t>
            </a:r>
          </a:p>
        </p:txBody>
      </p:sp>
      <p:sp>
        <p:nvSpPr>
          <p:cNvPr id="20" name="TextBox 19">
            <a:extLst>
              <a:ext uri="{FF2B5EF4-FFF2-40B4-BE49-F238E27FC236}">
                <a16:creationId xmlns:a16="http://schemas.microsoft.com/office/drawing/2014/main" id="{F9451C9A-A343-DB10-1F1A-FC38CA55AC02}"/>
              </a:ext>
            </a:extLst>
          </p:cNvPr>
          <p:cNvSpPr txBox="1"/>
          <p:nvPr/>
        </p:nvSpPr>
        <p:spPr>
          <a:xfrm>
            <a:off x="3630991"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168</a:t>
            </a:r>
          </a:p>
        </p:txBody>
      </p:sp>
      <p:sp>
        <p:nvSpPr>
          <p:cNvPr id="21" name="TextBox 20">
            <a:extLst>
              <a:ext uri="{FF2B5EF4-FFF2-40B4-BE49-F238E27FC236}">
                <a16:creationId xmlns:a16="http://schemas.microsoft.com/office/drawing/2014/main" id="{E31BEA5F-4168-9E94-4597-8967912ACA61}"/>
              </a:ext>
            </a:extLst>
          </p:cNvPr>
          <p:cNvSpPr txBox="1"/>
          <p:nvPr/>
        </p:nvSpPr>
        <p:spPr>
          <a:xfrm>
            <a:off x="3854996"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153</a:t>
            </a:r>
          </a:p>
        </p:txBody>
      </p:sp>
      <p:sp>
        <p:nvSpPr>
          <p:cNvPr id="22" name="TextBox 21">
            <a:extLst>
              <a:ext uri="{FF2B5EF4-FFF2-40B4-BE49-F238E27FC236}">
                <a16:creationId xmlns:a16="http://schemas.microsoft.com/office/drawing/2014/main" id="{B3DF54BE-FB30-BEB4-B83E-6B739D2263E9}"/>
              </a:ext>
            </a:extLst>
          </p:cNvPr>
          <p:cNvSpPr txBox="1"/>
          <p:nvPr/>
        </p:nvSpPr>
        <p:spPr>
          <a:xfrm>
            <a:off x="4078925"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140</a:t>
            </a:r>
          </a:p>
        </p:txBody>
      </p:sp>
      <p:sp>
        <p:nvSpPr>
          <p:cNvPr id="23" name="TextBox 22">
            <a:extLst>
              <a:ext uri="{FF2B5EF4-FFF2-40B4-BE49-F238E27FC236}">
                <a16:creationId xmlns:a16="http://schemas.microsoft.com/office/drawing/2014/main" id="{5A7FEE2D-C3A1-BFB3-70D3-1F24EAC00B9B}"/>
              </a:ext>
            </a:extLst>
          </p:cNvPr>
          <p:cNvSpPr txBox="1"/>
          <p:nvPr/>
        </p:nvSpPr>
        <p:spPr>
          <a:xfrm>
            <a:off x="4302840"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123</a:t>
            </a:r>
          </a:p>
        </p:txBody>
      </p:sp>
      <p:sp>
        <p:nvSpPr>
          <p:cNvPr id="24" name="TextBox 23">
            <a:extLst>
              <a:ext uri="{FF2B5EF4-FFF2-40B4-BE49-F238E27FC236}">
                <a16:creationId xmlns:a16="http://schemas.microsoft.com/office/drawing/2014/main" id="{E53CAF38-75A9-2529-FD99-B478B2B63D56}"/>
              </a:ext>
            </a:extLst>
          </p:cNvPr>
          <p:cNvSpPr txBox="1"/>
          <p:nvPr/>
        </p:nvSpPr>
        <p:spPr>
          <a:xfrm>
            <a:off x="4526858"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109</a:t>
            </a:r>
          </a:p>
        </p:txBody>
      </p:sp>
      <p:sp>
        <p:nvSpPr>
          <p:cNvPr id="25" name="TextBox 24">
            <a:extLst>
              <a:ext uri="{FF2B5EF4-FFF2-40B4-BE49-F238E27FC236}">
                <a16:creationId xmlns:a16="http://schemas.microsoft.com/office/drawing/2014/main" id="{EB2E8B33-887A-4875-7988-90BFFA47B9E2}"/>
              </a:ext>
            </a:extLst>
          </p:cNvPr>
          <p:cNvSpPr txBox="1"/>
          <p:nvPr/>
        </p:nvSpPr>
        <p:spPr>
          <a:xfrm>
            <a:off x="4775588"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96</a:t>
            </a:r>
          </a:p>
        </p:txBody>
      </p:sp>
      <p:sp>
        <p:nvSpPr>
          <p:cNvPr id="26" name="TextBox 25">
            <a:extLst>
              <a:ext uri="{FF2B5EF4-FFF2-40B4-BE49-F238E27FC236}">
                <a16:creationId xmlns:a16="http://schemas.microsoft.com/office/drawing/2014/main" id="{A8C899AB-88E5-2C03-A625-F0E9B59E5C64}"/>
              </a:ext>
            </a:extLst>
          </p:cNvPr>
          <p:cNvSpPr txBox="1"/>
          <p:nvPr/>
        </p:nvSpPr>
        <p:spPr>
          <a:xfrm>
            <a:off x="4999502"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84</a:t>
            </a:r>
          </a:p>
        </p:txBody>
      </p:sp>
      <p:sp>
        <p:nvSpPr>
          <p:cNvPr id="27" name="TextBox 26">
            <a:extLst>
              <a:ext uri="{FF2B5EF4-FFF2-40B4-BE49-F238E27FC236}">
                <a16:creationId xmlns:a16="http://schemas.microsoft.com/office/drawing/2014/main" id="{C5E58D46-9C86-1CA4-C4C7-DC8357651B83}"/>
              </a:ext>
            </a:extLst>
          </p:cNvPr>
          <p:cNvSpPr txBox="1"/>
          <p:nvPr/>
        </p:nvSpPr>
        <p:spPr>
          <a:xfrm>
            <a:off x="5223431"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70</a:t>
            </a:r>
          </a:p>
        </p:txBody>
      </p:sp>
      <p:sp>
        <p:nvSpPr>
          <p:cNvPr id="28" name="TextBox 27">
            <a:extLst>
              <a:ext uri="{FF2B5EF4-FFF2-40B4-BE49-F238E27FC236}">
                <a16:creationId xmlns:a16="http://schemas.microsoft.com/office/drawing/2014/main" id="{B12AF33D-955D-6FF9-CE6F-67BA2A87312E}"/>
              </a:ext>
            </a:extLst>
          </p:cNvPr>
          <p:cNvSpPr txBox="1"/>
          <p:nvPr/>
        </p:nvSpPr>
        <p:spPr>
          <a:xfrm>
            <a:off x="5447423"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63</a:t>
            </a:r>
          </a:p>
        </p:txBody>
      </p:sp>
      <p:sp>
        <p:nvSpPr>
          <p:cNvPr id="29" name="TextBox 28">
            <a:extLst>
              <a:ext uri="{FF2B5EF4-FFF2-40B4-BE49-F238E27FC236}">
                <a16:creationId xmlns:a16="http://schemas.microsoft.com/office/drawing/2014/main" id="{6E1853BE-F0E9-536E-9615-E0B816840017}"/>
              </a:ext>
            </a:extLst>
          </p:cNvPr>
          <p:cNvSpPr txBox="1"/>
          <p:nvPr/>
        </p:nvSpPr>
        <p:spPr>
          <a:xfrm>
            <a:off x="5671352"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48</a:t>
            </a:r>
          </a:p>
        </p:txBody>
      </p:sp>
      <p:sp>
        <p:nvSpPr>
          <p:cNvPr id="30" name="TextBox 29">
            <a:extLst>
              <a:ext uri="{FF2B5EF4-FFF2-40B4-BE49-F238E27FC236}">
                <a16:creationId xmlns:a16="http://schemas.microsoft.com/office/drawing/2014/main" id="{EFE791DD-63C2-4482-4C1A-BFAE9EA0E29A}"/>
              </a:ext>
            </a:extLst>
          </p:cNvPr>
          <p:cNvSpPr txBox="1"/>
          <p:nvPr/>
        </p:nvSpPr>
        <p:spPr>
          <a:xfrm>
            <a:off x="5895268"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37</a:t>
            </a:r>
          </a:p>
        </p:txBody>
      </p:sp>
      <p:sp>
        <p:nvSpPr>
          <p:cNvPr id="31" name="TextBox 30">
            <a:extLst>
              <a:ext uri="{FF2B5EF4-FFF2-40B4-BE49-F238E27FC236}">
                <a16:creationId xmlns:a16="http://schemas.microsoft.com/office/drawing/2014/main" id="{22C3CBF1-E4E9-FAE2-9843-767FC24F02A3}"/>
              </a:ext>
            </a:extLst>
          </p:cNvPr>
          <p:cNvSpPr txBox="1"/>
          <p:nvPr/>
        </p:nvSpPr>
        <p:spPr>
          <a:xfrm>
            <a:off x="6119197"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30</a:t>
            </a:r>
          </a:p>
        </p:txBody>
      </p:sp>
      <p:sp>
        <p:nvSpPr>
          <p:cNvPr id="32" name="TextBox 31">
            <a:extLst>
              <a:ext uri="{FF2B5EF4-FFF2-40B4-BE49-F238E27FC236}">
                <a16:creationId xmlns:a16="http://schemas.microsoft.com/office/drawing/2014/main" id="{F7B2A22D-2D32-BC09-905D-1BC208A8B5F7}"/>
              </a:ext>
            </a:extLst>
          </p:cNvPr>
          <p:cNvSpPr txBox="1"/>
          <p:nvPr/>
        </p:nvSpPr>
        <p:spPr>
          <a:xfrm>
            <a:off x="6343125"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19</a:t>
            </a:r>
          </a:p>
        </p:txBody>
      </p:sp>
      <p:sp>
        <p:nvSpPr>
          <p:cNvPr id="33" name="TextBox 32">
            <a:extLst>
              <a:ext uri="{FF2B5EF4-FFF2-40B4-BE49-F238E27FC236}">
                <a16:creationId xmlns:a16="http://schemas.microsoft.com/office/drawing/2014/main" id="{BC722B6D-EC9E-FB91-5ACA-ED8E42F86C5C}"/>
              </a:ext>
            </a:extLst>
          </p:cNvPr>
          <p:cNvSpPr txBox="1"/>
          <p:nvPr/>
        </p:nvSpPr>
        <p:spPr>
          <a:xfrm>
            <a:off x="6591930" y="526499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9</a:t>
            </a:r>
          </a:p>
        </p:txBody>
      </p:sp>
      <p:sp>
        <p:nvSpPr>
          <p:cNvPr id="34" name="TextBox 33">
            <a:extLst>
              <a:ext uri="{FF2B5EF4-FFF2-40B4-BE49-F238E27FC236}">
                <a16:creationId xmlns:a16="http://schemas.microsoft.com/office/drawing/2014/main" id="{6ED5C2E1-E7C1-B29D-51FF-7CC660AB079C}"/>
              </a:ext>
            </a:extLst>
          </p:cNvPr>
          <p:cNvSpPr txBox="1"/>
          <p:nvPr/>
        </p:nvSpPr>
        <p:spPr>
          <a:xfrm>
            <a:off x="6815859" y="526499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a:t>
            </a:r>
          </a:p>
        </p:txBody>
      </p:sp>
      <p:sp>
        <p:nvSpPr>
          <p:cNvPr id="35" name="TextBox 34">
            <a:extLst>
              <a:ext uri="{FF2B5EF4-FFF2-40B4-BE49-F238E27FC236}">
                <a16:creationId xmlns:a16="http://schemas.microsoft.com/office/drawing/2014/main" id="{41A96597-B899-274E-D660-C8088ADEF4FD}"/>
              </a:ext>
            </a:extLst>
          </p:cNvPr>
          <p:cNvSpPr txBox="1"/>
          <p:nvPr/>
        </p:nvSpPr>
        <p:spPr>
          <a:xfrm>
            <a:off x="7039864" y="526499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0</a:t>
            </a:r>
          </a:p>
        </p:txBody>
      </p:sp>
      <p:sp>
        <p:nvSpPr>
          <p:cNvPr id="36" name="TextBox 35">
            <a:extLst>
              <a:ext uri="{FF2B5EF4-FFF2-40B4-BE49-F238E27FC236}">
                <a16:creationId xmlns:a16="http://schemas.microsoft.com/office/drawing/2014/main" id="{B82F023E-78E4-97BF-4B58-027557BC7EB8}"/>
              </a:ext>
            </a:extLst>
          </p:cNvPr>
          <p:cNvSpPr txBox="1"/>
          <p:nvPr/>
        </p:nvSpPr>
        <p:spPr>
          <a:xfrm>
            <a:off x="1839512"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118</a:t>
            </a:r>
          </a:p>
        </p:txBody>
      </p:sp>
      <p:sp>
        <p:nvSpPr>
          <p:cNvPr id="37" name="TextBox 36">
            <a:extLst>
              <a:ext uri="{FF2B5EF4-FFF2-40B4-BE49-F238E27FC236}">
                <a16:creationId xmlns:a16="http://schemas.microsoft.com/office/drawing/2014/main" id="{189C5DAB-8510-ACB1-7E1A-A0F04721E74B}"/>
              </a:ext>
            </a:extLst>
          </p:cNvPr>
          <p:cNvSpPr txBox="1"/>
          <p:nvPr/>
        </p:nvSpPr>
        <p:spPr>
          <a:xfrm>
            <a:off x="2063352"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115</a:t>
            </a:r>
          </a:p>
        </p:txBody>
      </p:sp>
      <p:sp>
        <p:nvSpPr>
          <p:cNvPr id="38" name="TextBox 37">
            <a:extLst>
              <a:ext uri="{FF2B5EF4-FFF2-40B4-BE49-F238E27FC236}">
                <a16:creationId xmlns:a16="http://schemas.microsoft.com/office/drawing/2014/main" id="{2C59C58B-B62B-691F-C821-1240D4212496}"/>
              </a:ext>
            </a:extLst>
          </p:cNvPr>
          <p:cNvSpPr txBox="1"/>
          <p:nvPr/>
        </p:nvSpPr>
        <p:spPr>
          <a:xfrm>
            <a:off x="2287357"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114</a:t>
            </a:r>
          </a:p>
        </p:txBody>
      </p:sp>
      <p:sp>
        <p:nvSpPr>
          <p:cNvPr id="39" name="TextBox 38">
            <a:extLst>
              <a:ext uri="{FF2B5EF4-FFF2-40B4-BE49-F238E27FC236}">
                <a16:creationId xmlns:a16="http://schemas.microsoft.com/office/drawing/2014/main" id="{9502270B-204B-F9D8-A104-6E1CB2FC9871}"/>
              </a:ext>
            </a:extLst>
          </p:cNvPr>
          <p:cNvSpPr txBox="1"/>
          <p:nvPr/>
        </p:nvSpPr>
        <p:spPr>
          <a:xfrm>
            <a:off x="2511284"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114</a:t>
            </a:r>
          </a:p>
        </p:txBody>
      </p:sp>
      <p:sp>
        <p:nvSpPr>
          <p:cNvPr id="40" name="TextBox 39">
            <a:extLst>
              <a:ext uri="{FF2B5EF4-FFF2-40B4-BE49-F238E27FC236}">
                <a16:creationId xmlns:a16="http://schemas.microsoft.com/office/drawing/2014/main" id="{A2729D51-F415-8B8D-2C83-14FA5ED5D031}"/>
              </a:ext>
            </a:extLst>
          </p:cNvPr>
          <p:cNvSpPr txBox="1"/>
          <p:nvPr/>
        </p:nvSpPr>
        <p:spPr>
          <a:xfrm>
            <a:off x="2735207"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114</a:t>
            </a:r>
          </a:p>
        </p:txBody>
      </p:sp>
      <p:sp>
        <p:nvSpPr>
          <p:cNvPr id="41" name="TextBox 40">
            <a:extLst>
              <a:ext uri="{FF2B5EF4-FFF2-40B4-BE49-F238E27FC236}">
                <a16:creationId xmlns:a16="http://schemas.microsoft.com/office/drawing/2014/main" id="{44CFA036-34E4-9117-36DF-9C8F531C2FB0}"/>
              </a:ext>
            </a:extLst>
          </p:cNvPr>
          <p:cNvSpPr txBox="1"/>
          <p:nvPr/>
        </p:nvSpPr>
        <p:spPr>
          <a:xfrm>
            <a:off x="2959218"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113</a:t>
            </a:r>
          </a:p>
        </p:txBody>
      </p:sp>
      <p:sp>
        <p:nvSpPr>
          <p:cNvPr id="42" name="TextBox 41">
            <a:extLst>
              <a:ext uri="{FF2B5EF4-FFF2-40B4-BE49-F238E27FC236}">
                <a16:creationId xmlns:a16="http://schemas.microsoft.com/office/drawing/2014/main" id="{B1D1C20C-D045-11AF-958C-EE9A152C0081}"/>
              </a:ext>
            </a:extLst>
          </p:cNvPr>
          <p:cNvSpPr txBox="1"/>
          <p:nvPr/>
        </p:nvSpPr>
        <p:spPr>
          <a:xfrm>
            <a:off x="3183052"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111</a:t>
            </a:r>
          </a:p>
        </p:txBody>
      </p:sp>
      <p:sp>
        <p:nvSpPr>
          <p:cNvPr id="43" name="TextBox 42">
            <a:extLst>
              <a:ext uri="{FF2B5EF4-FFF2-40B4-BE49-F238E27FC236}">
                <a16:creationId xmlns:a16="http://schemas.microsoft.com/office/drawing/2014/main" id="{9536B5FE-E530-05E3-2A32-A1B6E87390E6}"/>
              </a:ext>
            </a:extLst>
          </p:cNvPr>
          <p:cNvSpPr txBox="1"/>
          <p:nvPr/>
        </p:nvSpPr>
        <p:spPr>
          <a:xfrm>
            <a:off x="3407070"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101</a:t>
            </a:r>
          </a:p>
        </p:txBody>
      </p:sp>
      <p:sp>
        <p:nvSpPr>
          <p:cNvPr id="44" name="TextBox 43">
            <a:extLst>
              <a:ext uri="{FF2B5EF4-FFF2-40B4-BE49-F238E27FC236}">
                <a16:creationId xmlns:a16="http://schemas.microsoft.com/office/drawing/2014/main" id="{961D3ED1-800F-52CB-5050-6C0E29C29C73}"/>
              </a:ext>
            </a:extLst>
          </p:cNvPr>
          <p:cNvSpPr txBox="1"/>
          <p:nvPr/>
        </p:nvSpPr>
        <p:spPr>
          <a:xfrm>
            <a:off x="3655779"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96</a:t>
            </a:r>
          </a:p>
        </p:txBody>
      </p:sp>
      <p:sp>
        <p:nvSpPr>
          <p:cNvPr id="45" name="TextBox 44">
            <a:extLst>
              <a:ext uri="{FF2B5EF4-FFF2-40B4-BE49-F238E27FC236}">
                <a16:creationId xmlns:a16="http://schemas.microsoft.com/office/drawing/2014/main" id="{63DDB948-F618-9F46-6B7D-7F59215C9A8F}"/>
              </a:ext>
            </a:extLst>
          </p:cNvPr>
          <p:cNvSpPr txBox="1"/>
          <p:nvPr/>
        </p:nvSpPr>
        <p:spPr>
          <a:xfrm>
            <a:off x="3879790"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86</a:t>
            </a:r>
          </a:p>
        </p:txBody>
      </p:sp>
      <p:sp>
        <p:nvSpPr>
          <p:cNvPr id="46" name="TextBox 45">
            <a:extLst>
              <a:ext uri="{FF2B5EF4-FFF2-40B4-BE49-F238E27FC236}">
                <a16:creationId xmlns:a16="http://schemas.microsoft.com/office/drawing/2014/main" id="{98941CAC-FB58-B0A6-E187-713D0B50E0C7}"/>
              </a:ext>
            </a:extLst>
          </p:cNvPr>
          <p:cNvSpPr txBox="1"/>
          <p:nvPr/>
        </p:nvSpPr>
        <p:spPr>
          <a:xfrm>
            <a:off x="4103712"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71</a:t>
            </a:r>
          </a:p>
        </p:txBody>
      </p:sp>
      <p:sp>
        <p:nvSpPr>
          <p:cNvPr id="47" name="TextBox 46">
            <a:extLst>
              <a:ext uri="{FF2B5EF4-FFF2-40B4-BE49-F238E27FC236}">
                <a16:creationId xmlns:a16="http://schemas.microsoft.com/office/drawing/2014/main" id="{F660D380-1DA1-AF3E-9D9E-3E25528D832E}"/>
              </a:ext>
            </a:extLst>
          </p:cNvPr>
          <p:cNvSpPr txBox="1"/>
          <p:nvPr/>
        </p:nvSpPr>
        <p:spPr>
          <a:xfrm>
            <a:off x="4327641"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59</a:t>
            </a:r>
          </a:p>
        </p:txBody>
      </p:sp>
      <p:sp>
        <p:nvSpPr>
          <p:cNvPr id="48" name="TextBox 47">
            <a:extLst>
              <a:ext uri="{FF2B5EF4-FFF2-40B4-BE49-F238E27FC236}">
                <a16:creationId xmlns:a16="http://schemas.microsoft.com/office/drawing/2014/main" id="{E15B19FF-40DB-21F2-64E2-03B0CFE1ECCA}"/>
              </a:ext>
            </a:extLst>
          </p:cNvPr>
          <p:cNvSpPr txBox="1"/>
          <p:nvPr/>
        </p:nvSpPr>
        <p:spPr>
          <a:xfrm>
            <a:off x="4551658"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54</a:t>
            </a:r>
          </a:p>
        </p:txBody>
      </p:sp>
      <p:sp>
        <p:nvSpPr>
          <p:cNvPr id="49" name="TextBox 48">
            <a:extLst>
              <a:ext uri="{FF2B5EF4-FFF2-40B4-BE49-F238E27FC236}">
                <a16:creationId xmlns:a16="http://schemas.microsoft.com/office/drawing/2014/main" id="{CFF089B2-1745-415B-747A-BA034BC165BB}"/>
              </a:ext>
            </a:extLst>
          </p:cNvPr>
          <p:cNvSpPr txBox="1"/>
          <p:nvPr/>
        </p:nvSpPr>
        <p:spPr>
          <a:xfrm>
            <a:off x="4775588"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50</a:t>
            </a:r>
          </a:p>
        </p:txBody>
      </p:sp>
      <p:sp>
        <p:nvSpPr>
          <p:cNvPr id="50" name="TextBox 49">
            <a:extLst>
              <a:ext uri="{FF2B5EF4-FFF2-40B4-BE49-F238E27FC236}">
                <a16:creationId xmlns:a16="http://schemas.microsoft.com/office/drawing/2014/main" id="{7B014567-251C-382C-480B-B19A3A06FDA8}"/>
              </a:ext>
            </a:extLst>
          </p:cNvPr>
          <p:cNvSpPr txBox="1"/>
          <p:nvPr/>
        </p:nvSpPr>
        <p:spPr>
          <a:xfrm>
            <a:off x="4999502"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40</a:t>
            </a:r>
          </a:p>
        </p:txBody>
      </p:sp>
      <p:sp>
        <p:nvSpPr>
          <p:cNvPr id="51" name="TextBox 50">
            <a:extLst>
              <a:ext uri="{FF2B5EF4-FFF2-40B4-BE49-F238E27FC236}">
                <a16:creationId xmlns:a16="http://schemas.microsoft.com/office/drawing/2014/main" id="{67779020-1235-9D63-E630-A3BC9C2DBD51}"/>
              </a:ext>
            </a:extLst>
          </p:cNvPr>
          <p:cNvSpPr txBox="1"/>
          <p:nvPr/>
        </p:nvSpPr>
        <p:spPr>
          <a:xfrm>
            <a:off x="5223431"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33</a:t>
            </a:r>
          </a:p>
        </p:txBody>
      </p:sp>
      <p:sp>
        <p:nvSpPr>
          <p:cNvPr id="52" name="TextBox 51">
            <a:extLst>
              <a:ext uri="{FF2B5EF4-FFF2-40B4-BE49-F238E27FC236}">
                <a16:creationId xmlns:a16="http://schemas.microsoft.com/office/drawing/2014/main" id="{8C6B941A-B145-F9AA-F1F0-5963C663422D}"/>
              </a:ext>
            </a:extLst>
          </p:cNvPr>
          <p:cNvSpPr txBox="1"/>
          <p:nvPr/>
        </p:nvSpPr>
        <p:spPr>
          <a:xfrm>
            <a:off x="5447423"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27</a:t>
            </a:r>
          </a:p>
        </p:txBody>
      </p:sp>
      <p:sp>
        <p:nvSpPr>
          <p:cNvPr id="53" name="TextBox 52">
            <a:extLst>
              <a:ext uri="{FF2B5EF4-FFF2-40B4-BE49-F238E27FC236}">
                <a16:creationId xmlns:a16="http://schemas.microsoft.com/office/drawing/2014/main" id="{A0316631-110B-6E0A-351F-3ED9C2647D5B}"/>
              </a:ext>
            </a:extLst>
          </p:cNvPr>
          <p:cNvSpPr txBox="1"/>
          <p:nvPr/>
        </p:nvSpPr>
        <p:spPr>
          <a:xfrm>
            <a:off x="5671352"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21</a:t>
            </a:r>
          </a:p>
        </p:txBody>
      </p:sp>
      <p:sp>
        <p:nvSpPr>
          <p:cNvPr id="54" name="TextBox 53">
            <a:extLst>
              <a:ext uri="{FF2B5EF4-FFF2-40B4-BE49-F238E27FC236}">
                <a16:creationId xmlns:a16="http://schemas.microsoft.com/office/drawing/2014/main" id="{C46296C3-151A-BC2F-E725-D0194119D563}"/>
              </a:ext>
            </a:extLst>
          </p:cNvPr>
          <p:cNvSpPr txBox="1"/>
          <p:nvPr/>
        </p:nvSpPr>
        <p:spPr>
          <a:xfrm>
            <a:off x="5895268"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18</a:t>
            </a:r>
          </a:p>
        </p:txBody>
      </p:sp>
      <p:sp>
        <p:nvSpPr>
          <p:cNvPr id="55" name="TextBox 54">
            <a:extLst>
              <a:ext uri="{FF2B5EF4-FFF2-40B4-BE49-F238E27FC236}">
                <a16:creationId xmlns:a16="http://schemas.microsoft.com/office/drawing/2014/main" id="{2E426727-F963-090A-2193-B9942528F506}"/>
              </a:ext>
            </a:extLst>
          </p:cNvPr>
          <p:cNvSpPr txBox="1"/>
          <p:nvPr/>
        </p:nvSpPr>
        <p:spPr>
          <a:xfrm>
            <a:off x="6119197"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15</a:t>
            </a:r>
          </a:p>
        </p:txBody>
      </p:sp>
      <p:sp>
        <p:nvSpPr>
          <p:cNvPr id="56" name="TextBox 55">
            <a:extLst>
              <a:ext uri="{FF2B5EF4-FFF2-40B4-BE49-F238E27FC236}">
                <a16:creationId xmlns:a16="http://schemas.microsoft.com/office/drawing/2014/main" id="{DCAF14E2-465E-C387-D4DA-F65AF959A15E}"/>
              </a:ext>
            </a:extLst>
          </p:cNvPr>
          <p:cNvSpPr txBox="1"/>
          <p:nvPr/>
        </p:nvSpPr>
        <p:spPr>
          <a:xfrm>
            <a:off x="6343125"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11</a:t>
            </a:r>
          </a:p>
        </p:txBody>
      </p:sp>
      <p:sp>
        <p:nvSpPr>
          <p:cNvPr id="57" name="TextBox 56">
            <a:extLst>
              <a:ext uri="{FF2B5EF4-FFF2-40B4-BE49-F238E27FC236}">
                <a16:creationId xmlns:a16="http://schemas.microsoft.com/office/drawing/2014/main" id="{745DF201-37BD-75CD-2250-F6D00DBE4243}"/>
              </a:ext>
            </a:extLst>
          </p:cNvPr>
          <p:cNvSpPr txBox="1"/>
          <p:nvPr/>
        </p:nvSpPr>
        <p:spPr>
          <a:xfrm>
            <a:off x="6591930"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4</a:t>
            </a:r>
          </a:p>
        </p:txBody>
      </p:sp>
      <p:sp>
        <p:nvSpPr>
          <p:cNvPr id="58" name="TextBox 57">
            <a:extLst>
              <a:ext uri="{FF2B5EF4-FFF2-40B4-BE49-F238E27FC236}">
                <a16:creationId xmlns:a16="http://schemas.microsoft.com/office/drawing/2014/main" id="{476AEEC3-DCF2-4ACF-A44F-C7AD4E06D7B2}"/>
              </a:ext>
            </a:extLst>
          </p:cNvPr>
          <p:cNvSpPr txBox="1"/>
          <p:nvPr/>
        </p:nvSpPr>
        <p:spPr>
          <a:xfrm>
            <a:off x="6815859"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2</a:t>
            </a:r>
          </a:p>
        </p:txBody>
      </p:sp>
      <p:sp>
        <p:nvSpPr>
          <p:cNvPr id="59" name="TextBox 58">
            <a:extLst>
              <a:ext uri="{FF2B5EF4-FFF2-40B4-BE49-F238E27FC236}">
                <a16:creationId xmlns:a16="http://schemas.microsoft.com/office/drawing/2014/main" id="{63235C12-5593-BDC4-F6CA-AC925AC9D6AE}"/>
              </a:ext>
            </a:extLst>
          </p:cNvPr>
          <p:cNvSpPr txBox="1"/>
          <p:nvPr/>
        </p:nvSpPr>
        <p:spPr>
          <a:xfrm>
            <a:off x="7039864"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a:t>
            </a:r>
          </a:p>
        </p:txBody>
      </p:sp>
      <p:sp>
        <p:nvSpPr>
          <p:cNvPr id="60" name="TextBox 59">
            <a:extLst>
              <a:ext uri="{FF2B5EF4-FFF2-40B4-BE49-F238E27FC236}">
                <a16:creationId xmlns:a16="http://schemas.microsoft.com/office/drawing/2014/main" id="{1B1C7F3C-CB35-CBFB-2B2E-D1F8FAC1D9F3}"/>
              </a:ext>
            </a:extLst>
          </p:cNvPr>
          <p:cNvSpPr txBox="1"/>
          <p:nvPr/>
        </p:nvSpPr>
        <p:spPr>
          <a:xfrm>
            <a:off x="7263791"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1</a:t>
            </a:r>
          </a:p>
        </p:txBody>
      </p:sp>
      <p:sp>
        <p:nvSpPr>
          <p:cNvPr id="61" name="TextBox 60">
            <a:extLst>
              <a:ext uri="{FF2B5EF4-FFF2-40B4-BE49-F238E27FC236}">
                <a16:creationId xmlns:a16="http://schemas.microsoft.com/office/drawing/2014/main" id="{AD5A2F45-7519-575F-F874-7A5463C3BC97}"/>
              </a:ext>
            </a:extLst>
          </p:cNvPr>
          <p:cNvSpPr txBox="1"/>
          <p:nvPr/>
        </p:nvSpPr>
        <p:spPr>
          <a:xfrm>
            <a:off x="7487708"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n-ea"/>
                <a:cs typeface="Arial"/>
                <a:sym typeface="Arial"/>
                <a:rtl val="0"/>
              </a:rPr>
              <a:t>0</a:t>
            </a:r>
          </a:p>
        </p:txBody>
      </p:sp>
      <p:sp>
        <p:nvSpPr>
          <p:cNvPr id="62" name="TextBox 61">
            <a:extLst>
              <a:ext uri="{FF2B5EF4-FFF2-40B4-BE49-F238E27FC236}">
                <a16:creationId xmlns:a16="http://schemas.microsoft.com/office/drawing/2014/main" id="{76921F72-95F8-79C8-95A6-51FA0650E897}"/>
              </a:ext>
            </a:extLst>
          </p:cNvPr>
          <p:cNvSpPr txBox="1"/>
          <p:nvPr/>
        </p:nvSpPr>
        <p:spPr>
          <a:xfrm>
            <a:off x="385313" y="5249310"/>
            <a:ext cx="15857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solidFill>
                  <a:srgbClr val="4CADC6"/>
                </a:solidFill>
                <a:effectLst/>
                <a:uLnTx/>
                <a:uFillTx/>
                <a:latin typeface="Arial"/>
                <a:ea typeface="+mn-ea"/>
                <a:cs typeface="Arial"/>
                <a:sym typeface="Arial"/>
                <a:rtl val="0"/>
              </a:rPr>
              <a:t>Selinexor + Ruxolitinib</a:t>
            </a:r>
          </a:p>
        </p:txBody>
      </p:sp>
      <p:sp>
        <p:nvSpPr>
          <p:cNvPr id="63" name="TextBox 62">
            <a:extLst>
              <a:ext uri="{FF2B5EF4-FFF2-40B4-BE49-F238E27FC236}">
                <a16:creationId xmlns:a16="http://schemas.microsoft.com/office/drawing/2014/main" id="{68C837C2-6746-B23C-19D6-13500AEC98CE}"/>
              </a:ext>
            </a:extLst>
          </p:cNvPr>
          <p:cNvSpPr txBox="1"/>
          <p:nvPr/>
        </p:nvSpPr>
        <p:spPr>
          <a:xfrm>
            <a:off x="428483" y="5476915"/>
            <a:ext cx="154254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solidFill>
                  <a:srgbClr val="F8984A"/>
                </a:solidFill>
                <a:effectLst/>
                <a:uLnTx/>
                <a:uFillTx/>
                <a:latin typeface="Arial"/>
                <a:ea typeface="+mn-ea"/>
                <a:cs typeface="Arial"/>
                <a:sym typeface="Arial"/>
                <a:rtl val="0"/>
              </a:rPr>
              <a:t>Placebo + Ruxolitinib</a:t>
            </a:r>
          </a:p>
        </p:txBody>
      </p:sp>
      <p:sp>
        <p:nvSpPr>
          <p:cNvPr id="4472" name="Freeform 3075">
            <a:extLst>
              <a:ext uri="{FF2B5EF4-FFF2-40B4-BE49-F238E27FC236}">
                <a16:creationId xmlns:a16="http://schemas.microsoft.com/office/drawing/2014/main" id="{7A15A40C-91D1-47E2-01CB-3A50A3DF33D4}"/>
              </a:ext>
            </a:extLst>
          </p:cNvPr>
          <p:cNvSpPr/>
          <p:nvPr/>
        </p:nvSpPr>
        <p:spPr>
          <a:xfrm>
            <a:off x="1936090" y="3059357"/>
            <a:ext cx="5829864" cy="14570"/>
          </a:xfrm>
          <a:custGeom>
            <a:avLst/>
            <a:gdLst>
              <a:gd name="csX0" fmla="*/ 0 w 3868280"/>
              <a:gd name="csY0" fmla="*/ 0 h 8659"/>
              <a:gd name="csX1" fmla="*/ 3868281 w 3868280"/>
              <a:gd name="csY1" fmla="*/ 0 h 8659"/>
            </a:gdLst>
            <a:ahLst/>
            <a:cxnLst>
              <a:cxn ang="0">
                <a:pos x="csX0" y="csY0"/>
              </a:cxn>
              <a:cxn ang="0">
                <a:pos x="csX1" y="csY1"/>
              </a:cxn>
            </a:cxnLst>
            <a:rect l="l" t="t" r="r" b="b"/>
            <a:pathLst>
              <a:path w="3868280" h="8659">
                <a:moveTo>
                  <a:pt x="0" y="0"/>
                </a:moveTo>
                <a:lnTo>
                  <a:pt x="3868281" y="0"/>
                </a:lnTo>
              </a:path>
            </a:pathLst>
          </a:custGeom>
          <a:ln w="9525" cap="flat">
            <a:solidFill>
              <a:schemeClr val="tx1"/>
            </a:solidFill>
            <a:custDash>
              <a:ds d="300000" sp="300000"/>
            </a:cust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76" name="Freeform 3076">
            <a:extLst>
              <a:ext uri="{FF2B5EF4-FFF2-40B4-BE49-F238E27FC236}">
                <a16:creationId xmlns:a16="http://schemas.microsoft.com/office/drawing/2014/main" id="{CDACC2B4-F488-FA70-5DB9-8026D565D812}"/>
              </a:ext>
            </a:extLst>
          </p:cNvPr>
          <p:cNvSpPr/>
          <p:nvPr/>
        </p:nvSpPr>
        <p:spPr>
          <a:xfrm>
            <a:off x="2051696" y="1738502"/>
            <a:ext cx="5032580" cy="733444"/>
          </a:xfrm>
          <a:custGeom>
            <a:avLst/>
            <a:gdLst>
              <a:gd name="csX0" fmla="*/ 0 w 3339259"/>
              <a:gd name="csY0" fmla="*/ 0 h 435913"/>
              <a:gd name="csX1" fmla="*/ 102521 w 3339259"/>
              <a:gd name="csY1" fmla="*/ 0 h 435913"/>
              <a:gd name="csX2" fmla="*/ 102521 w 3339259"/>
              <a:gd name="csY2" fmla="*/ 6769 h 435913"/>
              <a:gd name="csX3" fmla="*/ 102521 w 3339259"/>
              <a:gd name="csY3" fmla="*/ 6769 h 435913"/>
              <a:gd name="csX4" fmla="*/ 488196 w 3339259"/>
              <a:gd name="csY4" fmla="*/ 6769 h 435913"/>
              <a:gd name="csX5" fmla="*/ 488196 w 3339259"/>
              <a:gd name="csY5" fmla="*/ 13874 h 435913"/>
              <a:gd name="csX6" fmla="*/ 488196 w 3339259"/>
              <a:gd name="csY6" fmla="*/ 13874 h 435913"/>
              <a:gd name="csX7" fmla="*/ 644418 w 3339259"/>
              <a:gd name="csY7" fmla="*/ 13874 h 435913"/>
              <a:gd name="csX8" fmla="*/ 644418 w 3339259"/>
              <a:gd name="csY8" fmla="*/ 21014 h 435913"/>
              <a:gd name="csX9" fmla="*/ 644418 w 3339259"/>
              <a:gd name="csY9" fmla="*/ 21014 h 435913"/>
              <a:gd name="csX10" fmla="*/ 751821 w 3339259"/>
              <a:gd name="csY10" fmla="*/ 21014 h 435913"/>
              <a:gd name="csX11" fmla="*/ 751821 w 3339259"/>
              <a:gd name="csY11" fmla="*/ 28252 h 435913"/>
              <a:gd name="csX12" fmla="*/ 751821 w 3339259"/>
              <a:gd name="csY12" fmla="*/ 28252 h 435913"/>
              <a:gd name="csX13" fmla="*/ 947100 w 3339259"/>
              <a:gd name="csY13" fmla="*/ 28252 h 435913"/>
              <a:gd name="csX14" fmla="*/ 947100 w 3339259"/>
              <a:gd name="csY14" fmla="*/ 35925 h 435913"/>
              <a:gd name="csX15" fmla="*/ 947100 w 3339259"/>
              <a:gd name="csY15" fmla="*/ 35925 h 435913"/>
              <a:gd name="csX16" fmla="*/ 951982 w 3339259"/>
              <a:gd name="csY16" fmla="*/ 35925 h 435913"/>
              <a:gd name="csX17" fmla="*/ 951982 w 3339259"/>
              <a:gd name="csY17" fmla="*/ 43592 h 435913"/>
              <a:gd name="csX18" fmla="*/ 951982 w 3339259"/>
              <a:gd name="csY18" fmla="*/ 43592 h 435913"/>
              <a:gd name="csX19" fmla="*/ 976392 w 3339259"/>
              <a:gd name="csY19" fmla="*/ 43592 h 435913"/>
              <a:gd name="csX20" fmla="*/ 976392 w 3339259"/>
              <a:gd name="csY20" fmla="*/ 51423 h 435913"/>
              <a:gd name="csX21" fmla="*/ 976392 w 3339259"/>
              <a:gd name="csY21" fmla="*/ 51423 h 435913"/>
              <a:gd name="csX22" fmla="*/ 1864908 w 3339259"/>
              <a:gd name="csY22" fmla="*/ 51423 h 435913"/>
              <a:gd name="csX23" fmla="*/ 1864908 w 3339259"/>
              <a:gd name="csY23" fmla="*/ 66457 h 435913"/>
              <a:gd name="csX24" fmla="*/ 1864908 w 3339259"/>
              <a:gd name="csY24" fmla="*/ 66457 h 435913"/>
              <a:gd name="csX25" fmla="*/ 1869790 w 3339259"/>
              <a:gd name="csY25" fmla="*/ 66457 h 435913"/>
              <a:gd name="csX26" fmla="*/ 1869790 w 3339259"/>
              <a:gd name="csY26" fmla="*/ 81492 h 435913"/>
              <a:gd name="csX27" fmla="*/ 1869790 w 3339259"/>
              <a:gd name="csY27" fmla="*/ 81492 h 435913"/>
              <a:gd name="csX28" fmla="*/ 3129335 w 3339259"/>
              <a:gd name="csY28" fmla="*/ 81492 h 435913"/>
              <a:gd name="csX29" fmla="*/ 3129335 w 3339259"/>
              <a:gd name="csY29" fmla="*/ 246890 h 435913"/>
              <a:gd name="csX30" fmla="*/ 3129335 w 3339259"/>
              <a:gd name="csY30" fmla="*/ 246890 h 435913"/>
              <a:gd name="csX31" fmla="*/ 3143981 w 3339259"/>
              <a:gd name="csY31" fmla="*/ 246890 h 435913"/>
              <a:gd name="csX32" fmla="*/ 3143981 w 3339259"/>
              <a:gd name="csY32" fmla="*/ 435914 h 435913"/>
              <a:gd name="csX33" fmla="*/ 3143981 w 3339259"/>
              <a:gd name="csY33" fmla="*/ 435914 h 435913"/>
              <a:gd name="csX34" fmla="*/ 3339259 w 3339259"/>
              <a:gd name="csY34" fmla="*/ 435914 h 435913"/>
              <a:gd name="csX35" fmla="*/ 3339259 w 3339259"/>
              <a:gd name="csY35" fmla="*/ 435914 h 435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339259" h="435913">
                <a:moveTo>
                  <a:pt x="0" y="0"/>
                </a:moveTo>
                <a:lnTo>
                  <a:pt x="102521" y="0"/>
                </a:lnTo>
                <a:lnTo>
                  <a:pt x="102521" y="6769"/>
                </a:lnTo>
                <a:lnTo>
                  <a:pt x="102521" y="6769"/>
                </a:lnTo>
                <a:lnTo>
                  <a:pt x="488196" y="6769"/>
                </a:lnTo>
                <a:lnTo>
                  <a:pt x="488196" y="13874"/>
                </a:lnTo>
                <a:lnTo>
                  <a:pt x="488196" y="13874"/>
                </a:lnTo>
                <a:lnTo>
                  <a:pt x="644418" y="13874"/>
                </a:lnTo>
                <a:lnTo>
                  <a:pt x="644418" y="21014"/>
                </a:lnTo>
                <a:lnTo>
                  <a:pt x="644418" y="21014"/>
                </a:lnTo>
                <a:lnTo>
                  <a:pt x="751821" y="21014"/>
                </a:lnTo>
                <a:lnTo>
                  <a:pt x="751821" y="28252"/>
                </a:lnTo>
                <a:lnTo>
                  <a:pt x="751821" y="28252"/>
                </a:lnTo>
                <a:lnTo>
                  <a:pt x="947100" y="28252"/>
                </a:lnTo>
                <a:lnTo>
                  <a:pt x="947100" y="35925"/>
                </a:lnTo>
                <a:lnTo>
                  <a:pt x="947100" y="35925"/>
                </a:lnTo>
                <a:lnTo>
                  <a:pt x="951982" y="35925"/>
                </a:lnTo>
                <a:lnTo>
                  <a:pt x="951982" y="43592"/>
                </a:lnTo>
                <a:lnTo>
                  <a:pt x="951982" y="43592"/>
                </a:lnTo>
                <a:lnTo>
                  <a:pt x="976392" y="43592"/>
                </a:lnTo>
                <a:lnTo>
                  <a:pt x="976392" y="51423"/>
                </a:lnTo>
                <a:lnTo>
                  <a:pt x="976392" y="51423"/>
                </a:lnTo>
                <a:lnTo>
                  <a:pt x="1864908" y="51423"/>
                </a:lnTo>
                <a:lnTo>
                  <a:pt x="1864908" y="66457"/>
                </a:lnTo>
                <a:lnTo>
                  <a:pt x="1864908" y="66457"/>
                </a:lnTo>
                <a:lnTo>
                  <a:pt x="1869790" y="66457"/>
                </a:lnTo>
                <a:lnTo>
                  <a:pt x="1869790" y="81492"/>
                </a:lnTo>
                <a:lnTo>
                  <a:pt x="1869790" y="81492"/>
                </a:lnTo>
                <a:lnTo>
                  <a:pt x="3129335" y="81492"/>
                </a:lnTo>
                <a:lnTo>
                  <a:pt x="3129335" y="246890"/>
                </a:lnTo>
                <a:lnTo>
                  <a:pt x="3129335" y="246890"/>
                </a:lnTo>
                <a:lnTo>
                  <a:pt x="3143981" y="246890"/>
                </a:lnTo>
                <a:lnTo>
                  <a:pt x="3143981" y="435914"/>
                </a:lnTo>
                <a:lnTo>
                  <a:pt x="3143981" y="435914"/>
                </a:lnTo>
                <a:lnTo>
                  <a:pt x="3339259" y="435914"/>
                </a:lnTo>
                <a:lnTo>
                  <a:pt x="3339259" y="435914"/>
                </a:lnTo>
              </a:path>
            </a:pathLst>
          </a:custGeom>
          <a:noFill/>
          <a:ln w="8653" cap="flat">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77" name="Freeform 3077">
            <a:extLst>
              <a:ext uri="{FF2B5EF4-FFF2-40B4-BE49-F238E27FC236}">
                <a16:creationId xmlns:a16="http://schemas.microsoft.com/office/drawing/2014/main" id="{B9986ABD-0152-EDDF-01D0-42315427EC7A}"/>
              </a:ext>
            </a:extLst>
          </p:cNvPr>
          <p:cNvSpPr/>
          <p:nvPr/>
        </p:nvSpPr>
        <p:spPr>
          <a:xfrm>
            <a:off x="2051696" y="1738502"/>
            <a:ext cx="5488749" cy="430257"/>
          </a:xfrm>
          <a:custGeom>
            <a:avLst/>
            <a:gdLst>
              <a:gd name="csX0" fmla="*/ 0 w 3641940"/>
              <a:gd name="csY0" fmla="*/ 0 h 255718"/>
              <a:gd name="csX1" fmla="*/ 117167 w 3641940"/>
              <a:gd name="csY1" fmla="*/ 0 h 255718"/>
              <a:gd name="csX2" fmla="*/ 117167 w 3641940"/>
              <a:gd name="csY2" fmla="*/ 13538 h 255718"/>
              <a:gd name="csX3" fmla="*/ 117167 w 3641940"/>
              <a:gd name="csY3" fmla="*/ 13538 h 255718"/>
              <a:gd name="csX4" fmla="*/ 200160 w 3641940"/>
              <a:gd name="csY4" fmla="*/ 13538 h 255718"/>
              <a:gd name="csX5" fmla="*/ 200160 w 3641940"/>
              <a:gd name="csY5" fmla="*/ 27072 h 255718"/>
              <a:gd name="csX6" fmla="*/ 200160 w 3641940"/>
              <a:gd name="csY6" fmla="*/ 27072 h 255718"/>
              <a:gd name="csX7" fmla="*/ 644418 w 3641940"/>
              <a:gd name="csY7" fmla="*/ 27072 h 255718"/>
              <a:gd name="csX8" fmla="*/ 644418 w 3641940"/>
              <a:gd name="csY8" fmla="*/ 40605 h 255718"/>
              <a:gd name="csX9" fmla="*/ 644418 w 3641940"/>
              <a:gd name="csY9" fmla="*/ 40605 h 255718"/>
              <a:gd name="csX10" fmla="*/ 854343 w 3641940"/>
              <a:gd name="csY10" fmla="*/ 40605 h 255718"/>
              <a:gd name="csX11" fmla="*/ 854343 w 3641940"/>
              <a:gd name="csY11" fmla="*/ 54262 h 255718"/>
              <a:gd name="csX12" fmla="*/ 854343 w 3641940"/>
              <a:gd name="csY12" fmla="*/ 54262 h 255718"/>
              <a:gd name="csX13" fmla="*/ 942218 w 3641940"/>
              <a:gd name="csY13" fmla="*/ 54262 h 255718"/>
              <a:gd name="csX14" fmla="*/ 942218 w 3641940"/>
              <a:gd name="csY14" fmla="*/ 68699 h 255718"/>
              <a:gd name="csX15" fmla="*/ 942218 w 3641940"/>
              <a:gd name="csY15" fmla="*/ 68699 h 255718"/>
              <a:gd name="csX16" fmla="*/ 1352302 w 3641940"/>
              <a:gd name="csY16" fmla="*/ 68699 h 255718"/>
              <a:gd name="csX17" fmla="*/ 1352302 w 3641940"/>
              <a:gd name="csY17" fmla="*/ 86360 h 255718"/>
              <a:gd name="csX18" fmla="*/ 1352302 w 3641940"/>
              <a:gd name="csY18" fmla="*/ 86360 h 255718"/>
              <a:gd name="csX19" fmla="*/ 1435296 w 3641940"/>
              <a:gd name="csY19" fmla="*/ 86360 h 255718"/>
              <a:gd name="csX20" fmla="*/ 1435296 w 3641940"/>
              <a:gd name="csY20" fmla="*/ 105631 h 255718"/>
              <a:gd name="csX21" fmla="*/ 1435296 w 3641940"/>
              <a:gd name="csY21" fmla="*/ 105631 h 255718"/>
              <a:gd name="csX22" fmla="*/ 1586636 w 3641940"/>
              <a:gd name="csY22" fmla="*/ 105631 h 255718"/>
              <a:gd name="csX23" fmla="*/ 1586636 w 3641940"/>
              <a:gd name="csY23" fmla="*/ 128511 h 255718"/>
              <a:gd name="csX24" fmla="*/ 1586636 w 3641940"/>
              <a:gd name="csY24" fmla="*/ 128511 h 255718"/>
              <a:gd name="csX25" fmla="*/ 1615928 w 3641940"/>
              <a:gd name="csY25" fmla="*/ 128511 h 255718"/>
              <a:gd name="csX26" fmla="*/ 1615928 w 3641940"/>
              <a:gd name="csY26" fmla="*/ 151766 h 255718"/>
              <a:gd name="csX27" fmla="*/ 1615928 w 3641940"/>
              <a:gd name="csY27" fmla="*/ 151766 h 255718"/>
              <a:gd name="csX28" fmla="*/ 1879554 w 3641940"/>
              <a:gd name="csY28" fmla="*/ 151766 h 255718"/>
              <a:gd name="csX29" fmla="*/ 1879554 w 3641940"/>
              <a:gd name="csY29" fmla="*/ 178522 h 255718"/>
              <a:gd name="csX30" fmla="*/ 1879554 w 3641940"/>
              <a:gd name="csY30" fmla="*/ 178522 h 255718"/>
              <a:gd name="csX31" fmla="*/ 1972311 w 3641940"/>
              <a:gd name="csY31" fmla="*/ 178522 h 255718"/>
              <a:gd name="csX32" fmla="*/ 1972311 w 3641940"/>
              <a:gd name="csY32" fmla="*/ 208773 h 255718"/>
              <a:gd name="csX33" fmla="*/ 1972311 w 3641940"/>
              <a:gd name="csY33" fmla="*/ 208773 h 255718"/>
              <a:gd name="csX34" fmla="*/ 2362868 w 3641940"/>
              <a:gd name="csY34" fmla="*/ 208773 h 255718"/>
              <a:gd name="csX35" fmla="*/ 2362868 w 3641940"/>
              <a:gd name="csY35" fmla="*/ 255718 h 255718"/>
              <a:gd name="csX36" fmla="*/ 2362868 w 3641940"/>
              <a:gd name="csY36" fmla="*/ 255718 h 255718"/>
              <a:gd name="csX37" fmla="*/ 3641940 w 3641940"/>
              <a:gd name="csY37" fmla="*/ 255718 h 255718"/>
              <a:gd name="csX38" fmla="*/ 3641940 w 3641940"/>
              <a:gd name="csY38" fmla="*/ 255718 h 255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3641940" h="255718">
                <a:moveTo>
                  <a:pt x="0" y="0"/>
                </a:moveTo>
                <a:lnTo>
                  <a:pt x="117167" y="0"/>
                </a:lnTo>
                <a:lnTo>
                  <a:pt x="117167" y="13538"/>
                </a:lnTo>
                <a:lnTo>
                  <a:pt x="117167" y="13538"/>
                </a:lnTo>
                <a:lnTo>
                  <a:pt x="200160" y="13538"/>
                </a:lnTo>
                <a:lnTo>
                  <a:pt x="200160" y="27072"/>
                </a:lnTo>
                <a:lnTo>
                  <a:pt x="200160" y="27072"/>
                </a:lnTo>
                <a:lnTo>
                  <a:pt x="644418" y="27072"/>
                </a:lnTo>
                <a:lnTo>
                  <a:pt x="644418" y="40605"/>
                </a:lnTo>
                <a:lnTo>
                  <a:pt x="644418" y="40605"/>
                </a:lnTo>
                <a:lnTo>
                  <a:pt x="854343" y="40605"/>
                </a:lnTo>
                <a:lnTo>
                  <a:pt x="854343" y="54262"/>
                </a:lnTo>
                <a:lnTo>
                  <a:pt x="854343" y="54262"/>
                </a:lnTo>
                <a:lnTo>
                  <a:pt x="942218" y="54262"/>
                </a:lnTo>
                <a:lnTo>
                  <a:pt x="942218" y="68699"/>
                </a:lnTo>
                <a:lnTo>
                  <a:pt x="942218" y="68699"/>
                </a:lnTo>
                <a:lnTo>
                  <a:pt x="1352302" y="68699"/>
                </a:lnTo>
                <a:lnTo>
                  <a:pt x="1352302" y="86360"/>
                </a:lnTo>
                <a:lnTo>
                  <a:pt x="1352302" y="86360"/>
                </a:lnTo>
                <a:lnTo>
                  <a:pt x="1435296" y="86360"/>
                </a:lnTo>
                <a:lnTo>
                  <a:pt x="1435296" y="105631"/>
                </a:lnTo>
                <a:lnTo>
                  <a:pt x="1435296" y="105631"/>
                </a:lnTo>
                <a:lnTo>
                  <a:pt x="1586636" y="105631"/>
                </a:lnTo>
                <a:lnTo>
                  <a:pt x="1586636" y="128511"/>
                </a:lnTo>
                <a:lnTo>
                  <a:pt x="1586636" y="128511"/>
                </a:lnTo>
                <a:lnTo>
                  <a:pt x="1615928" y="128511"/>
                </a:lnTo>
                <a:lnTo>
                  <a:pt x="1615928" y="151766"/>
                </a:lnTo>
                <a:lnTo>
                  <a:pt x="1615928" y="151766"/>
                </a:lnTo>
                <a:lnTo>
                  <a:pt x="1879554" y="151766"/>
                </a:lnTo>
                <a:lnTo>
                  <a:pt x="1879554" y="178522"/>
                </a:lnTo>
                <a:lnTo>
                  <a:pt x="1879554" y="178522"/>
                </a:lnTo>
                <a:lnTo>
                  <a:pt x="1972311" y="178522"/>
                </a:lnTo>
                <a:lnTo>
                  <a:pt x="1972311" y="208773"/>
                </a:lnTo>
                <a:lnTo>
                  <a:pt x="1972311" y="208773"/>
                </a:lnTo>
                <a:lnTo>
                  <a:pt x="2362868" y="208773"/>
                </a:lnTo>
                <a:lnTo>
                  <a:pt x="2362868" y="255718"/>
                </a:lnTo>
                <a:lnTo>
                  <a:pt x="2362868" y="255718"/>
                </a:lnTo>
                <a:lnTo>
                  <a:pt x="3641940" y="255718"/>
                </a:lnTo>
                <a:lnTo>
                  <a:pt x="3641940" y="255718"/>
                </a:lnTo>
              </a:path>
            </a:pathLst>
          </a:custGeom>
          <a:noFill/>
          <a:ln w="8653" cap="flat">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78" name="TextBox 4477">
            <a:extLst>
              <a:ext uri="{FF2B5EF4-FFF2-40B4-BE49-F238E27FC236}">
                <a16:creationId xmlns:a16="http://schemas.microsoft.com/office/drawing/2014/main" id="{12069C3A-1A6F-F190-BE3D-AE042CA282BE}"/>
              </a:ext>
            </a:extLst>
          </p:cNvPr>
          <p:cNvSpPr txBox="1"/>
          <p:nvPr/>
        </p:nvSpPr>
        <p:spPr>
          <a:xfrm>
            <a:off x="1417900" y="4260132"/>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0.00</a:t>
            </a:r>
          </a:p>
        </p:txBody>
      </p:sp>
      <p:sp>
        <p:nvSpPr>
          <p:cNvPr id="4479" name="TextBox 4478">
            <a:extLst>
              <a:ext uri="{FF2B5EF4-FFF2-40B4-BE49-F238E27FC236}">
                <a16:creationId xmlns:a16="http://schemas.microsoft.com/office/drawing/2014/main" id="{E3B7A19A-5975-AEF6-CD11-547A7CA4D5F0}"/>
              </a:ext>
            </a:extLst>
          </p:cNvPr>
          <p:cNvSpPr txBox="1"/>
          <p:nvPr/>
        </p:nvSpPr>
        <p:spPr>
          <a:xfrm>
            <a:off x="1417900" y="3615752"/>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0.25</a:t>
            </a:r>
          </a:p>
        </p:txBody>
      </p:sp>
      <p:sp>
        <p:nvSpPr>
          <p:cNvPr id="3008" name="TextBox 3007">
            <a:extLst>
              <a:ext uri="{FF2B5EF4-FFF2-40B4-BE49-F238E27FC236}">
                <a16:creationId xmlns:a16="http://schemas.microsoft.com/office/drawing/2014/main" id="{2935B1B0-4F30-B85B-9F2D-5CE5DF5C6BAA}"/>
              </a:ext>
            </a:extLst>
          </p:cNvPr>
          <p:cNvSpPr txBox="1"/>
          <p:nvPr/>
        </p:nvSpPr>
        <p:spPr>
          <a:xfrm>
            <a:off x="1417900" y="2939302"/>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0.50</a:t>
            </a:r>
          </a:p>
        </p:txBody>
      </p:sp>
      <p:sp>
        <p:nvSpPr>
          <p:cNvPr id="3009" name="TextBox 3008">
            <a:extLst>
              <a:ext uri="{FF2B5EF4-FFF2-40B4-BE49-F238E27FC236}">
                <a16:creationId xmlns:a16="http://schemas.microsoft.com/office/drawing/2014/main" id="{6BE755EE-A5C0-821E-9D34-C895DC32291F}"/>
              </a:ext>
            </a:extLst>
          </p:cNvPr>
          <p:cNvSpPr txBox="1"/>
          <p:nvPr/>
        </p:nvSpPr>
        <p:spPr>
          <a:xfrm>
            <a:off x="1417900" y="2294938"/>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0.75</a:t>
            </a:r>
          </a:p>
        </p:txBody>
      </p:sp>
      <p:sp>
        <p:nvSpPr>
          <p:cNvPr id="3010" name="TextBox 3009">
            <a:extLst>
              <a:ext uri="{FF2B5EF4-FFF2-40B4-BE49-F238E27FC236}">
                <a16:creationId xmlns:a16="http://schemas.microsoft.com/office/drawing/2014/main" id="{651D521F-4CB8-C90A-5C50-548720BE5997}"/>
              </a:ext>
            </a:extLst>
          </p:cNvPr>
          <p:cNvSpPr txBox="1"/>
          <p:nvPr/>
        </p:nvSpPr>
        <p:spPr>
          <a:xfrm>
            <a:off x="1417900" y="1618488"/>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1.00</a:t>
            </a:r>
          </a:p>
        </p:txBody>
      </p:sp>
      <p:grpSp>
        <p:nvGrpSpPr>
          <p:cNvPr id="3011" name="Graphic 1572">
            <a:extLst>
              <a:ext uri="{FF2B5EF4-FFF2-40B4-BE49-F238E27FC236}">
                <a16:creationId xmlns:a16="http://schemas.microsoft.com/office/drawing/2014/main" id="{584A4861-0D2F-EE1B-6C8B-A4062CE40DB4}"/>
              </a:ext>
            </a:extLst>
          </p:cNvPr>
          <p:cNvGrpSpPr/>
          <p:nvPr/>
        </p:nvGrpSpPr>
        <p:grpSpPr>
          <a:xfrm>
            <a:off x="2051696" y="1713023"/>
            <a:ext cx="5049114" cy="784410"/>
            <a:chOff x="-5160778" y="1483911"/>
            <a:chExt cx="3350230" cy="466204"/>
          </a:xfrm>
          <a:noFill/>
        </p:grpSpPr>
        <p:sp>
          <p:nvSpPr>
            <p:cNvPr id="4960" name="Freeform 3140">
              <a:extLst>
                <a:ext uri="{FF2B5EF4-FFF2-40B4-BE49-F238E27FC236}">
                  <a16:creationId xmlns:a16="http://schemas.microsoft.com/office/drawing/2014/main" id="{F41E48A2-98C0-D367-9ABC-E2EC4E0F8597}"/>
                </a:ext>
              </a:extLst>
            </p:cNvPr>
            <p:cNvSpPr/>
            <p:nvPr/>
          </p:nvSpPr>
          <p:spPr>
            <a:xfrm>
              <a:off x="-513269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1" name="Freeform 3141">
              <a:extLst>
                <a:ext uri="{FF2B5EF4-FFF2-40B4-BE49-F238E27FC236}">
                  <a16:creationId xmlns:a16="http://schemas.microsoft.com/office/drawing/2014/main" id="{0F89267C-DE12-142C-CD22-F33425C8FD1F}"/>
                </a:ext>
              </a:extLst>
            </p:cNvPr>
            <p:cNvSpPr/>
            <p:nvPr/>
          </p:nvSpPr>
          <p:spPr>
            <a:xfrm>
              <a:off x="-5121722"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2" name="Freeform 3142">
              <a:extLst>
                <a:ext uri="{FF2B5EF4-FFF2-40B4-BE49-F238E27FC236}">
                  <a16:creationId xmlns:a16="http://schemas.microsoft.com/office/drawing/2014/main" id="{A4A69156-2DED-5098-9B0A-13BB8CB39C3A}"/>
                </a:ext>
              </a:extLst>
            </p:cNvPr>
            <p:cNvSpPr/>
            <p:nvPr/>
          </p:nvSpPr>
          <p:spPr>
            <a:xfrm>
              <a:off x="-510828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3" name="Freeform 3143">
              <a:extLst>
                <a:ext uri="{FF2B5EF4-FFF2-40B4-BE49-F238E27FC236}">
                  <a16:creationId xmlns:a16="http://schemas.microsoft.com/office/drawing/2014/main" id="{7625293A-3CAE-E145-40ED-C38730B9C2BB}"/>
                </a:ext>
              </a:extLst>
            </p:cNvPr>
            <p:cNvSpPr/>
            <p:nvPr/>
          </p:nvSpPr>
          <p:spPr>
            <a:xfrm>
              <a:off x="-5097313"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4" name="Freeform 3144">
              <a:extLst>
                <a:ext uri="{FF2B5EF4-FFF2-40B4-BE49-F238E27FC236}">
                  <a16:creationId xmlns:a16="http://schemas.microsoft.com/office/drawing/2014/main" id="{5D749E58-1DA6-0385-DA84-F74132B414E7}"/>
                </a:ext>
              </a:extLst>
            </p:cNvPr>
            <p:cNvSpPr/>
            <p:nvPr/>
          </p:nvSpPr>
          <p:spPr>
            <a:xfrm>
              <a:off x="-5098520"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5" name="Freeform 3145">
              <a:extLst>
                <a:ext uri="{FF2B5EF4-FFF2-40B4-BE49-F238E27FC236}">
                  <a16:creationId xmlns:a16="http://schemas.microsoft.com/office/drawing/2014/main" id="{AE1801EC-0EBA-AB33-FBEB-6157922646F3}"/>
                </a:ext>
              </a:extLst>
            </p:cNvPr>
            <p:cNvSpPr/>
            <p:nvPr/>
          </p:nvSpPr>
          <p:spPr>
            <a:xfrm>
              <a:off x="-5087549"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6" name="Freeform 3146">
              <a:extLst>
                <a:ext uri="{FF2B5EF4-FFF2-40B4-BE49-F238E27FC236}">
                  <a16:creationId xmlns:a16="http://schemas.microsoft.com/office/drawing/2014/main" id="{6345CCDA-C64B-C81C-6553-243C00B3C45A}"/>
                </a:ext>
              </a:extLst>
            </p:cNvPr>
            <p:cNvSpPr/>
            <p:nvPr/>
          </p:nvSpPr>
          <p:spPr>
            <a:xfrm>
              <a:off x="-5064346"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7" name="Freeform 3147">
              <a:extLst>
                <a:ext uri="{FF2B5EF4-FFF2-40B4-BE49-F238E27FC236}">
                  <a16:creationId xmlns:a16="http://schemas.microsoft.com/office/drawing/2014/main" id="{76C669EE-A820-2178-3B3E-AF25872A7871}"/>
                </a:ext>
              </a:extLst>
            </p:cNvPr>
            <p:cNvSpPr/>
            <p:nvPr/>
          </p:nvSpPr>
          <p:spPr>
            <a:xfrm>
              <a:off x="-5053375"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8" name="Freeform 3148">
              <a:extLst>
                <a:ext uri="{FF2B5EF4-FFF2-40B4-BE49-F238E27FC236}">
                  <a16:creationId xmlns:a16="http://schemas.microsoft.com/office/drawing/2014/main" id="{D28E3637-FFA6-B681-E2F9-16465674BE0C}"/>
                </a:ext>
              </a:extLst>
            </p:cNvPr>
            <p:cNvSpPr/>
            <p:nvPr/>
          </p:nvSpPr>
          <p:spPr>
            <a:xfrm>
              <a:off x="-502040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69" name="Freeform 3149">
              <a:extLst>
                <a:ext uri="{FF2B5EF4-FFF2-40B4-BE49-F238E27FC236}">
                  <a16:creationId xmlns:a16="http://schemas.microsoft.com/office/drawing/2014/main" id="{A8816EC8-56A6-19AC-AA7E-AB4300BF9C8C}"/>
                </a:ext>
              </a:extLst>
            </p:cNvPr>
            <p:cNvSpPr/>
            <p:nvPr/>
          </p:nvSpPr>
          <p:spPr>
            <a:xfrm>
              <a:off x="-500943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0" name="Freeform 3150">
              <a:extLst>
                <a:ext uri="{FF2B5EF4-FFF2-40B4-BE49-F238E27FC236}">
                  <a16:creationId xmlns:a16="http://schemas.microsoft.com/office/drawing/2014/main" id="{880C1094-A24E-52F0-B935-8AFAECA18C11}"/>
                </a:ext>
              </a:extLst>
            </p:cNvPr>
            <p:cNvSpPr/>
            <p:nvPr/>
          </p:nvSpPr>
          <p:spPr>
            <a:xfrm>
              <a:off x="-499599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1" name="Freeform 3151">
              <a:extLst>
                <a:ext uri="{FF2B5EF4-FFF2-40B4-BE49-F238E27FC236}">
                  <a16:creationId xmlns:a16="http://schemas.microsoft.com/office/drawing/2014/main" id="{65187B87-5872-CBDB-DED6-00427F976D48}"/>
                </a:ext>
              </a:extLst>
            </p:cNvPr>
            <p:cNvSpPr/>
            <p:nvPr/>
          </p:nvSpPr>
          <p:spPr>
            <a:xfrm>
              <a:off x="-498502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2" name="Freeform 3152">
              <a:extLst>
                <a:ext uri="{FF2B5EF4-FFF2-40B4-BE49-F238E27FC236}">
                  <a16:creationId xmlns:a16="http://schemas.microsoft.com/office/drawing/2014/main" id="{770BCC86-3837-C431-BA88-6C7A41237FDD}"/>
                </a:ext>
              </a:extLst>
            </p:cNvPr>
            <p:cNvSpPr/>
            <p:nvPr/>
          </p:nvSpPr>
          <p:spPr>
            <a:xfrm>
              <a:off x="-4976471"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3" name="Freeform 3153">
              <a:extLst>
                <a:ext uri="{FF2B5EF4-FFF2-40B4-BE49-F238E27FC236}">
                  <a16:creationId xmlns:a16="http://schemas.microsoft.com/office/drawing/2014/main" id="{B4053663-ECE7-0EF9-AE65-4BDE81D9AB66}"/>
                </a:ext>
              </a:extLst>
            </p:cNvPr>
            <p:cNvSpPr/>
            <p:nvPr/>
          </p:nvSpPr>
          <p:spPr>
            <a:xfrm>
              <a:off x="-4965500"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4" name="Freeform 3154">
              <a:extLst>
                <a:ext uri="{FF2B5EF4-FFF2-40B4-BE49-F238E27FC236}">
                  <a16:creationId xmlns:a16="http://schemas.microsoft.com/office/drawing/2014/main" id="{52D908B1-2C69-9331-F38B-89848AE434E0}"/>
                </a:ext>
              </a:extLst>
            </p:cNvPr>
            <p:cNvSpPr/>
            <p:nvPr/>
          </p:nvSpPr>
          <p:spPr>
            <a:xfrm>
              <a:off x="-4966707"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5" name="Freeform 3155">
              <a:extLst>
                <a:ext uri="{FF2B5EF4-FFF2-40B4-BE49-F238E27FC236}">
                  <a16:creationId xmlns:a16="http://schemas.microsoft.com/office/drawing/2014/main" id="{09A8F1B4-8AFD-21B1-5AC7-28C918692689}"/>
                </a:ext>
              </a:extLst>
            </p:cNvPr>
            <p:cNvSpPr/>
            <p:nvPr/>
          </p:nvSpPr>
          <p:spPr>
            <a:xfrm>
              <a:off x="-4955736"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6" name="Freeform 3156">
              <a:extLst>
                <a:ext uri="{FF2B5EF4-FFF2-40B4-BE49-F238E27FC236}">
                  <a16:creationId xmlns:a16="http://schemas.microsoft.com/office/drawing/2014/main" id="{B02E2D97-4C75-CAE0-6B90-7BCED1286559}"/>
                </a:ext>
              </a:extLst>
            </p:cNvPr>
            <p:cNvSpPr/>
            <p:nvPr/>
          </p:nvSpPr>
          <p:spPr>
            <a:xfrm>
              <a:off x="-4961825"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7" name="Freeform 3157">
              <a:extLst>
                <a:ext uri="{FF2B5EF4-FFF2-40B4-BE49-F238E27FC236}">
                  <a16:creationId xmlns:a16="http://schemas.microsoft.com/office/drawing/2014/main" id="{81A2DE93-FC4C-EAF7-A6BB-8A32FBD84C49}"/>
                </a:ext>
              </a:extLst>
            </p:cNvPr>
            <p:cNvSpPr/>
            <p:nvPr/>
          </p:nvSpPr>
          <p:spPr>
            <a:xfrm>
              <a:off x="-4950854"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8" name="Freeform 3158">
              <a:extLst>
                <a:ext uri="{FF2B5EF4-FFF2-40B4-BE49-F238E27FC236}">
                  <a16:creationId xmlns:a16="http://schemas.microsoft.com/office/drawing/2014/main" id="{8C7FB352-C719-9E07-4AB6-5897B6137014}"/>
                </a:ext>
              </a:extLst>
            </p:cNvPr>
            <p:cNvSpPr/>
            <p:nvPr/>
          </p:nvSpPr>
          <p:spPr>
            <a:xfrm>
              <a:off x="-495694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79" name="Freeform 3159">
              <a:extLst>
                <a:ext uri="{FF2B5EF4-FFF2-40B4-BE49-F238E27FC236}">
                  <a16:creationId xmlns:a16="http://schemas.microsoft.com/office/drawing/2014/main" id="{7863679C-A1E7-1588-E061-C63056DD4761}"/>
                </a:ext>
              </a:extLst>
            </p:cNvPr>
            <p:cNvSpPr/>
            <p:nvPr/>
          </p:nvSpPr>
          <p:spPr>
            <a:xfrm>
              <a:off x="-494597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0" name="Freeform 3160">
              <a:extLst>
                <a:ext uri="{FF2B5EF4-FFF2-40B4-BE49-F238E27FC236}">
                  <a16:creationId xmlns:a16="http://schemas.microsoft.com/office/drawing/2014/main" id="{C063C8C8-77CE-768C-624C-0E7CEEFFC301}"/>
                </a:ext>
              </a:extLst>
            </p:cNvPr>
            <p:cNvSpPr/>
            <p:nvPr/>
          </p:nvSpPr>
          <p:spPr>
            <a:xfrm>
              <a:off x="-494717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1" name="Freeform 3161">
              <a:extLst>
                <a:ext uri="{FF2B5EF4-FFF2-40B4-BE49-F238E27FC236}">
                  <a16:creationId xmlns:a16="http://schemas.microsoft.com/office/drawing/2014/main" id="{0901DC13-6B4A-096D-9BE0-9000A1406A67}"/>
                </a:ext>
              </a:extLst>
            </p:cNvPr>
            <p:cNvSpPr/>
            <p:nvPr/>
          </p:nvSpPr>
          <p:spPr>
            <a:xfrm>
              <a:off x="-493620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2" name="Freeform 3162">
              <a:extLst>
                <a:ext uri="{FF2B5EF4-FFF2-40B4-BE49-F238E27FC236}">
                  <a16:creationId xmlns:a16="http://schemas.microsoft.com/office/drawing/2014/main" id="{7DA54064-A1D3-34FF-8C6C-590EF72C69E5}"/>
                </a:ext>
              </a:extLst>
            </p:cNvPr>
            <p:cNvSpPr/>
            <p:nvPr/>
          </p:nvSpPr>
          <p:spPr>
            <a:xfrm>
              <a:off x="-4883714"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3" name="Freeform 3163">
              <a:extLst>
                <a:ext uri="{FF2B5EF4-FFF2-40B4-BE49-F238E27FC236}">
                  <a16:creationId xmlns:a16="http://schemas.microsoft.com/office/drawing/2014/main" id="{B579AF9F-825E-DACC-007C-8DA4DCE0F73C}"/>
                </a:ext>
              </a:extLst>
            </p:cNvPr>
            <p:cNvSpPr/>
            <p:nvPr/>
          </p:nvSpPr>
          <p:spPr>
            <a:xfrm>
              <a:off x="-4872743"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4" name="Freeform 3164">
              <a:extLst>
                <a:ext uri="{FF2B5EF4-FFF2-40B4-BE49-F238E27FC236}">
                  <a16:creationId xmlns:a16="http://schemas.microsoft.com/office/drawing/2014/main" id="{7B2384BC-FEB1-21AF-BADC-AE197D915673}"/>
                </a:ext>
              </a:extLst>
            </p:cNvPr>
            <p:cNvSpPr/>
            <p:nvPr/>
          </p:nvSpPr>
          <p:spPr>
            <a:xfrm>
              <a:off x="-4869068"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5" name="Freeform 3165">
              <a:extLst>
                <a:ext uri="{FF2B5EF4-FFF2-40B4-BE49-F238E27FC236}">
                  <a16:creationId xmlns:a16="http://schemas.microsoft.com/office/drawing/2014/main" id="{A9E58A8A-85C6-518A-CB1F-C13F8B449D69}"/>
                </a:ext>
              </a:extLst>
            </p:cNvPr>
            <p:cNvSpPr/>
            <p:nvPr/>
          </p:nvSpPr>
          <p:spPr>
            <a:xfrm>
              <a:off x="-4858097"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6" name="Freeform 3166">
              <a:extLst>
                <a:ext uri="{FF2B5EF4-FFF2-40B4-BE49-F238E27FC236}">
                  <a16:creationId xmlns:a16="http://schemas.microsoft.com/office/drawing/2014/main" id="{BECA2978-8BB1-F7F1-138A-73BF27896F05}"/>
                </a:ext>
              </a:extLst>
            </p:cNvPr>
            <p:cNvSpPr/>
            <p:nvPr/>
          </p:nvSpPr>
          <p:spPr>
            <a:xfrm>
              <a:off x="-475678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7" name="Freeform 3167">
              <a:extLst>
                <a:ext uri="{FF2B5EF4-FFF2-40B4-BE49-F238E27FC236}">
                  <a16:creationId xmlns:a16="http://schemas.microsoft.com/office/drawing/2014/main" id="{65D881FF-2959-60A6-9D7E-9CA8CFEEC90C}"/>
                </a:ext>
              </a:extLst>
            </p:cNvPr>
            <p:cNvSpPr/>
            <p:nvPr/>
          </p:nvSpPr>
          <p:spPr>
            <a:xfrm>
              <a:off x="-474581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8" name="Freeform 3168">
              <a:extLst>
                <a:ext uri="{FF2B5EF4-FFF2-40B4-BE49-F238E27FC236}">
                  <a16:creationId xmlns:a16="http://schemas.microsoft.com/office/drawing/2014/main" id="{3EE0EE27-AABF-909D-A6C0-A47C232D6137}"/>
                </a:ext>
              </a:extLst>
            </p:cNvPr>
            <p:cNvSpPr/>
            <p:nvPr/>
          </p:nvSpPr>
          <p:spPr>
            <a:xfrm>
              <a:off x="-4639616" y="1512928"/>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89" name="Freeform 3169">
              <a:extLst>
                <a:ext uri="{FF2B5EF4-FFF2-40B4-BE49-F238E27FC236}">
                  <a16:creationId xmlns:a16="http://schemas.microsoft.com/office/drawing/2014/main" id="{FE1A9181-1F7C-0335-AD09-FA4A245FF9CF}"/>
                </a:ext>
              </a:extLst>
            </p:cNvPr>
            <p:cNvSpPr/>
            <p:nvPr/>
          </p:nvSpPr>
          <p:spPr>
            <a:xfrm>
              <a:off x="-4628645" y="149778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0" name="Freeform 3170">
              <a:extLst>
                <a:ext uri="{FF2B5EF4-FFF2-40B4-BE49-F238E27FC236}">
                  <a16:creationId xmlns:a16="http://schemas.microsoft.com/office/drawing/2014/main" id="{5CCD939A-6BCD-0B8B-439F-F05CE074E7EA}"/>
                </a:ext>
              </a:extLst>
            </p:cNvPr>
            <p:cNvSpPr/>
            <p:nvPr/>
          </p:nvSpPr>
          <p:spPr>
            <a:xfrm>
              <a:off x="-444922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1" name="Freeform 3171">
              <a:extLst>
                <a:ext uri="{FF2B5EF4-FFF2-40B4-BE49-F238E27FC236}">
                  <a16:creationId xmlns:a16="http://schemas.microsoft.com/office/drawing/2014/main" id="{6D5B4594-381B-48A4-C96F-AFE8405DFB6C}"/>
                </a:ext>
              </a:extLst>
            </p:cNvPr>
            <p:cNvSpPr/>
            <p:nvPr/>
          </p:nvSpPr>
          <p:spPr>
            <a:xfrm>
              <a:off x="-4438248"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2" name="Freeform 3172">
              <a:extLst>
                <a:ext uri="{FF2B5EF4-FFF2-40B4-BE49-F238E27FC236}">
                  <a16:creationId xmlns:a16="http://schemas.microsoft.com/office/drawing/2014/main" id="{8320CC82-FD08-3186-5933-15630B7FE644}"/>
                </a:ext>
              </a:extLst>
            </p:cNvPr>
            <p:cNvSpPr/>
            <p:nvPr/>
          </p:nvSpPr>
          <p:spPr>
            <a:xfrm>
              <a:off x="-4439456"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3" name="Freeform 3173">
              <a:extLst>
                <a:ext uri="{FF2B5EF4-FFF2-40B4-BE49-F238E27FC236}">
                  <a16:creationId xmlns:a16="http://schemas.microsoft.com/office/drawing/2014/main" id="{002EFBBF-433F-11AF-0437-786E881A6A68}"/>
                </a:ext>
              </a:extLst>
            </p:cNvPr>
            <p:cNvSpPr/>
            <p:nvPr/>
          </p:nvSpPr>
          <p:spPr>
            <a:xfrm>
              <a:off x="-4428485"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4" name="Freeform 3174">
              <a:extLst>
                <a:ext uri="{FF2B5EF4-FFF2-40B4-BE49-F238E27FC236}">
                  <a16:creationId xmlns:a16="http://schemas.microsoft.com/office/drawing/2014/main" id="{898C854F-3AA3-5A45-C9D7-A44B2766DA15}"/>
                </a:ext>
              </a:extLst>
            </p:cNvPr>
            <p:cNvSpPr/>
            <p:nvPr/>
          </p:nvSpPr>
          <p:spPr>
            <a:xfrm>
              <a:off x="-442481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5" name="Freeform 3175">
              <a:extLst>
                <a:ext uri="{FF2B5EF4-FFF2-40B4-BE49-F238E27FC236}">
                  <a16:creationId xmlns:a16="http://schemas.microsoft.com/office/drawing/2014/main" id="{D952594A-E161-7DB3-875D-58AAFE8951F1}"/>
                </a:ext>
              </a:extLst>
            </p:cNvPr>
            <p:cNvSpPr/>
            <p:nvPr/>
          </p:nvSpPr>
          <p:spPr>
            <a:xfrm>
              <a:off x="-4413839"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6" name="Freeform 3176">
              <a:extLst>
                <a:ext uri="{FF2B5EF4-FFF2-40B4-BE49-F238E27FC236}">
                  <a16:creationId xmlns:a16="http://schemas.microsoft.com/office/drawing/2014/main" id="{7C675224-5A92-C084-D54E-C3D3B225E668}"/>
                </a:ext>
              </a:extLst>
            </p:cNvPr>
            <p:cNvSpPr/>
            <p:nvPr/>
          </p:nvSpPr>
          <p:spPr>
            <a:xfrm>
              <a:off x="-434181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7" name="Freeform 3177">
              <a:extLst>
                <a:ext uri="{FF2B5EF4-FFF2-40B4-BE49-F238E27FC236}">
                  <a16:creationId xmlns:a16="http://schemas.microsoft.com/office/drawing/2014/main" id="{8689FF80-4878-4588-E0DB-434FE65F8BF0}"/>
                </a:ext>
              </a:extLst>
            </p:cNvPr>
            <p:cNvSpPr/>
            <p:nvPr/>
          </p:nvSpPr>
          <p:spPr>
            <a:xfrm>
              <a:off x="-4330845"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8" name="Freeform 3178">
              <a:extLst>
                <a:ext uri="{FF2B5EF4-FFF2-40B4-BE49-F238E27FC236}">
                  <a16:creationId xmlns:a16="http://schemas.microsoft.com/office/drawing/2014/main" id="{A7B27AC9-41DE-1410-4570-3B14FBB8A8A9}"/>
                </a:ext>
              </a:extLst>
            </p:cNvPr>
            <p:cNvSpPr/>
            <p:nvPr/>
          </p:nvSpPr>
          <p:spPr>
            <a:xfrm>
              <a:off x="-433205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99" name="Freeform 3179">
              <a:extLst>
                <a:ext uri="{FF2B5EF4-FFF2-40B4-BE49-F238E27FC236}">
                  <a16:creationId xmlns:a16="http://schemas.microsoft.com/office/drawing/2014/main" id="{9308CC31-7464-8C5E-8C6A-1E8E6BD3393A}"/>
                </a:ext>
              </a:extLst>
            </p:cNvPr>
            <p:cNvSpPr/>
            <p:nvPr/>
          </p:nvSpPr>
          <p:spPr>
            <a:xfrm>
              <a:off x="-4321081"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0" name="Freeform 3180">
              <a:extLst>
                <a:ext uri="{FF2B5EF4-FFF2-40B4-BE49-F238E27FC236}">
                  <a16:creationId xmlns:a16="http://schemas.microsoft.com/office/drawing/2014/main" id="{5C9AE870-71DE-358F-9179-98112E4A38DC}"/>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1" name="Freeform 3181">
              <a:extLst>
                <a:ext uri="{FF2B5EF4-FFF2-40B4-BE49-F238E27FC236}">
                  <a16:creationId xmlns:a16="http://schemas.microsoft.com/office/drawing/2014/main" id="{614B617E-4F93-395C-0668-DFC7C334FDC7}"/>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2" name="Freeform 3182">
              <a:extLst>
                <a:ext uri="{FF2B5EF4-FFF2-40B4-BE49-F238E27FC236}">
                  <a16:creationId xmlns:a16="http://schemas.microsoft.com/office/drawing/2014/main" id="{1E0C97F4-E532-D91A-EA4D-2F484593D5B5}"/>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3" name="Freeform 3183">
              <a:extLst>
                <a:ext uri="{FF2B5EF4-FFF2-40B4-BE49-F238E27FC236}">
                  <a16:creationId xmlns:a16="http://schemas.microsoft.com/office/drawing/2014/main" id="{46AE57BC-10D9-9FFF-ADBF-293548CECBB6}"/>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4" name="Freeform 3184">
              <a:extLst>
                <a:ext uri="{FF2B5EF4-FFF2-40B4-BE49-F238E27FC236}">
                  <a16:creationId xmlns:a16="http://schemas.microsoft.com/office/drawing/2014/main" id="{0D202209-7A33-95CE-1AAA-1D3D09BF1BF5}"/>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5" name="Freeform 3185">
              <a:extLst>
                <a:ext uri="{FF2B5EF4-FFF2-40B4-BE49-F238E27FC236}">
                  <a16:creationId xmlns:a16="http://schemas.microsoft.com/office/drawing/2014/main" id="{BE1DE496-A10C-7FD2-43F4-D2AA37192B9D}"/>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6" name="Freeform 3186">
              <a:extLst>
                <a:ext uri="{FF2B5EF4-FFF2-40B4-BE49-F238E27FC236}">
                  <a16:creationId xmlns:a16="http://schemas.microsoft.com/office/drawing/2014/main" id="{7021EEC8-87EF-1085-471E-B5959F7FEAA9}"/>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7" name="Freeform 3187">
              <a:extLst>
                <a:ext uri="{FF2B5EF4-FFF2-40B4-BE49-F238E27FC236}">
                  <a16:creationId xmlns:a16="http://schemas.microsoft.com/office/drawing/2014/main" id="{F76112AF-57CB-F9FC-8095-9DDF7DCFD034}"/>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8" name="Freeform 3188">
              <a:extLst>
                <a:ext uri="{FF2B5EF4-FFF2-40B4-BE49-F238E27FC236}">
                  <a16:creationId xmlns:a16="http://schemas.microsoft.com/office/drawing/2014/main" id="{096B5667-D7E9-A2AA-0C06-58F66FA86AD8}"/>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09" name="Freeform 3189">
              <a:extLst>
                <a:ext uri="{FF2B5EF4-FFF2-40B4-BE49-F238E27FC236}">
                  <a16:creationId xmlns:a16="http://schemas.microsoft.com/office/drawing/2014/main" id="{D3AFD278-DFCA-30C1-2F78-9F2AAA322780}"/>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0" name="Freeform 3190">
              <a:extLst>
                <a:ext uri="{FF2B5EF4-FFF2-40B4-BE49-F238E27FC236}">
                  <a16:creationId xmlns:a16="http://schemas.microsoft.com/office/drawing/2014/main" id="{F19CCCF5-A8C8-9299-CFE3-6B0B50F1769E}"/>
                </a:ext>
              </a:extLst>
            </p:cNvPr>
            <p:cNvSpPr/>
            <p:nvPr/>
          </p:nvSpPr>
          <p:spPr>
            <a:xfrm>
              <a:off x="-4297879"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1" name="Freeform 3191">
              <a:extLst>
                <a:ext uri="{FF2B5EF4-FFF2-40B4-BE49-F238E27FC236}">
                  <a16:creationId xmlns:a16="http://schemas.microsoft.com/office/drawing/2014/main" id="{78411456-2F56-15E2-658D-9E6286C885AC}"/>
                </a:ext>
              </a:extLst>
            </p:cNvPr>
            <p:cNvSpPr/>
            <p:nvPr/>
          </p:nvSpPr>
          <p:spPr>
            <a:xfrm>
              <a:off x="-428690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2" name="Freeform 3192">
              <a:extLst>
                <a:ext uri="{FF2B5EF4-FFF2-40B4-BE49-F238E27FC236}">
                  <a16:creationId xmlns:a16="http://schemas.microsoft.com/office/drawing/2014/main" id="{8D999CA9-528F-20C1-8215-9AF4A5B383C0}"/>
                </a:ext>
              </a:extLst>
            </p:cNvPr>
            <p:cNvSpPr/>
            <p:nvPr/>
          </p:nvSpPr>
          <p:spPr>
            <a:xfrm>
              <a:off x="-4273469" y="152730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3" name="Freeform 3193">
              <a:extLst>
                <a:ext uri="{FF2B5EF4-FFF2-40B4-BE49-F238E27FC236}">
                  <a16:creationId xmlns:a16="http://schemas.microsoft.com/office/drawing/2014/main" id="{088D7372-5A83-C507-961F-B2DB5E09FE7A}"/>
                </a:ext>
              </a:extLst>
            </p:cNvPr>
            <p:cNvSpPr/>
            <p:nvPr/>
          </p:nvSpPr>
          <p:spPr>
            <a:xfrm>
              <a:off x="-426249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4" name="Freeform 3194">
              <a:extLst>
                <a:ext uri="{FF2B5EF4-FFF2-40B4-BE49-F238E27FC236}">
                  <a16:creationId xmlns:a16="http://schemas.microsoft.com/office/drawing/2014/main" id="{201417C5-DFB9-DC90-72E6-D79727E5C849}"/>
                </a:ext>
              </a:extLst>
            </p:cNvPr>
            <p:cNvSpPr/>
            <p:nvPr/>
          </p:nvSpPr>
          <p:spPr>
            <a:xfrm>
              <a:off x="-426858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5" name="Freeform 3195">
              <a:extLst>
                <a:ext uri="{FF2B5EF4-FFF2-40B4-BE49-F238E27FC236}">
                  <a16:creationId xmlns:a16="http://schemas.microsoft.com/office/drawing/2014/main" id="{814032BE-A472-9069-CB67-E735FF226631}"/>
                </a:ext>
              </a:extLst>
            </p:cNvPr>
            <p:cNvSpPr/>
            <p:nvPr/>
          </p:nvSpPr>
          <p:spPr>
            <a:xfrm>
              <a:off x="-4257616"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6" name="Freeform 3196">
              <a:extLst>
                <a:ext uri="{FF2B5EF4-FFF2-40B4-BE49-F238E27FC236}">
                  <a16:creationId xmlns:a16="http://schemas.microsoft.com/office/drawing/2014/main" id="{B9AD2126-1D55-9858-2E57-1AC8A4602AD4}"/>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7" name="Freeform 3197">
              <a:extLst>
                <a:ext uri="{FF2B5EF4-FFF2-40B4-BE49-F238E27FC236}">
                  <a16:creationId xmlns:a16="http://schemas.microsoft.com/office/drawing/2014/main" id="{180E547B-9CF0-DC5B-0439-43EC743D956E}"/>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8" name="Freeform 3198">
              <a:extLst>
                <a:ext uri="{FF2B5EF4-FFF2-40B4-BE49-F238E27FC236}">
                  <a16:creationId xmlns:a16="http://schemas.microsoft.com/office/drawing/2014/main" id="{F9D3280D-07D3-6B18-8635-122D3D017E28}"/>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19" name="Freeform 3199">
              <a:extLst>
                <a:ext uri="{FF2B5EF4-FFF2-40B4-BE49-F238E27FC236}">
                  <a16:creationId xmlns:a16="http://schemas.microsoft.com/office/drawing/2014/main" id="{4DAE952F-A467-8E26-A763-058902574397}"/>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0" name="Freeform 3200">
              <a:extLst>
                <a:ext uri="{FF2B5EF4-FFF2-40B4-BE49-F238E27FC236}">
                  <a16:creationId xmlns:a16="http://schemas.microsoft.com/office/drawing/2014/main" id="{B10DFE86-58E0-251F-7466-6AB85FE824B3}"/>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1" name="Freeform 3201">
              <a:extLst>
                <a:ext uri="{FF2B5EF4-FFF2-40B4-BE49-F238E27FC236}">
                  <a16:creationId xmlns:a16="http://schemas.microsoft.com/office/drawing/2014/main" id="{B29D8D7E-10AA-4AC1-93F2-96A54799413A}"/>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2" name="Freeform 3202">
              <a:extLst>
                <a:ext uri="{FF2B5EF4-FFF2-40B4-BE49-F238E27FC236}">
                  <a16:creationId xmlns:a16="http://schemas.microsoft.com/office/drawing/2014/main" id="{AA7EA7B0-EA4B-C387-B681-405D3759A34A}"/>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3" name="Freeform 3203">
              <a:extLst>
                <a:ext uri="{FF2B5EF4-FFF2-40B4-BE49-F238E27FC236}">
                  <a16:creationId xmlns:a16="http://schemas.microsoft.com/office/drawing/2014/main" id="{9294198E-9373-23A3-5E1B-8EDEFFC6D8D3}"/>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4" name="Freeform 3204">
              <a:extLst>
                <a:ext uri="{FF2B5EF4-FFF2-40B4-BE49-F238E27FC236}">
                  <a16:creationId xmlns:a16="http://schemas.microsoft.com/office/drawing/2014/main" id="{81E500E4-7F2E-3E10-A7C7-366CB21D2866}"/>
                </a:ext>
              </a:extLst>
            </p:cNvPr>
            <p:cNvSpPr/>
            <p:nvPr/>
          </p:nvSpPr>
          <p:spPr>
            <a:xfrm>
              <a:off x="-4210004"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5" name="Freeform 3205">
              <a:extLst>
                <a:ext uri="{FF2B5EF4-FFF2-40B4-BE49-F238E27FC236}">
                  <a16:creationId xmlns:a16="http://schemas.microsoft.com/office/drawing/2014/main" id="{20805AB6-BE59-CC10-5EDE-FE218ADE5258}"/>
                </a:ext>
              </a:extLst>
            </p:cNvPr>
            <p:cNvSpPr/>
            <p:nvPr/>
          </p:nvSpPr>
          <p:spPr>
            <a:xfrm>
              <a:off x="-4199033"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6" name="Freeform 3206">
              <a:extLst>
                <a:ext uri="{FF2B5EF4-FFF2-40B4-BE49-F238E27FC236}">
                  <a16:creationId xmlns:a16="http://schemas.microsoft.com/office/drawing/2014/main" id="{88052968-BCC2-4906-52ED-82211F0046F6}"/>
                </a:ext>
              </a:extLst>
            </p:cNvPr>
            <p:cNvSpPr/>
            <p:nvPr/>
          </p:nvSpPr>
          <p:spPr>
            <a:xfrm>
              <a:off x="-4205122"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7" name="Freeform 3207">
              <a:extLst>
                <a:ext uri="{FF2B5EF4-FFF2-40B4-BE49-F238E27FC236}">
                  <a16:creationId xmlns:a16="http://schemas.microsoft.com/office/drawing/2014/main" id="{CF6A2A26-2C40-51D7-08D2-BBB94D358A7D}"/>
                </a:ext>
              </a:extLst>
            </p:cNvPr>
            <p:cNvSpPr/>
            <p:nvPr/>
          </p:nvSpPr>
          <p:spPr>
            <a:xfrm>
              <a:off x="-4194151"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8" name="Freeform 3208">
              <a:extLst>
                <a:ext uri="{FF2B5EF4-FFF2-40B4-BE49-F238E27FC236}">
                  <a16:creationId xmlns:a16="http://schemas.microsoft.com/office/drawing/2014/main" id="{AB6EC4F5-5260-B451-CB34-758892CABD62}"/>
                </a:ext>
              </a:extLst>
            </p:cNvPr>
            <p:cNvSpPr/>
            <p:nvPr/>
          </p:nvSpPr>
          <p:spPr>
            <a:xfrm>
              <a:off x="-41953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29" name="Freeform 3209">
              <a:extLst>
                <a:ext uri="{FF2B5EF4-FFF2-40B4-BE49-F238E27FC236}">
                  <a16:creationId xmlns:a16="http://schemas.microsoft.com/office/drawing/2014/main" id="{830E9F78-02FE-9C77-24B6-250BDF1CA483}"/>
                </a:ext>
              </a:extLst>
            </p:cNvPr>
            <p:cNvSpPr/>
            <p:nvPr/>
          </p:nvSpPr>
          <p:spPr>
            <a:xfrm>
              <a:off x="-418438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0" name="Freeform 3210">
              <a:extLst>
                <a:ext uri="{FF2B5EF4-FFF2-40B4-BE49-F238E27FC236}">
                  <a16:creationId xmlns:a16="http://schemas.microsoft.com/office/drawing/2014/main" id="{0C8E322D-5CB5-B991-45F3-00B87F866F36}"/>
                </a:ext>
              </a:extLst>
            </p:cNvPr>
            <p:cNvSpPr/>
            <p:nvPr/>
          </p:nvSpPr>
          <p:spPr>
            <a:xfrm>
              <a:off x="-419047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1" name="Freeform 3211">
              <a:extLst>
                <a:ext uri="{FF2B5EF4-FFF2-40B4-BE49-F238E27FC236}">
                  <a16:creationId xmlns:a16="http://schemas.microsoft.com/office/drawing/2014/main" id="{19DEEAD8-1F9D-06AE-0E31-0316A2694F37}"/>
                </a:ext>
              </a:extLst>
            </p:cNvPr>
            <p:cNvSpPr/>
            <p:nvPr/>
          </p:nvSpPr>
          <p:spPr>
            <a:xfrm>
              <a:off x="-41795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2" name="Freeform 3212">
              <a:extLst>
                <a:ext uri="{FF2B5EF4-FFF2-40B4-BE49-F238E27FC236}">
                  <a16:creationId xmlns:a16="http://schemas.microsoft.com/office/drawing/2014/main" id="{E2C9E28C-420D-81BB-0F0B-3BB096C130D6}"/>
                </a:ext>
              </a:extLst>
            </p:cNvPr>
            <p:cNvSpPr/>
            <p:nvPr/>
          </p:nvSpPr>
          <p:spPr>
            <a:xfrm>
              <a:off x="-417583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3" name="Freeform 3213">
              <a:extLst>
                <a:ext uri="{FF2B5EF4-FFF2-40B4-BE49-F238E27FC236}">
                  <a16:creationId xmlns:a16="http://schemas.microsoft.com/office/drawing/2014/main" id="{7257F446-FB51-3AA4-6EBE-7C1C0ABFB634}"/>
                </a:ext>
              </a:extLst>
            </p:cNvPr>
            <p:cNvSpPr/>
            <p:nvPr/>
          </p:nvSpPr>
          <p:spPr>
            <a:xfrm>
              <a:off x="-416485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4" name="Freeform 3214">
              <a:extLst>
                <a:ext uri="{FF2B5EF4-FFF2-40B4-BE49-F238E27FC236}">
                  <a16:creationId xmlns:a16="http://schemas.microsoft.com/office/drawing/2014/main" id="{72C3CDC7-28CA-4BE7-E68B-EBD15FAD0F7F}"/>
                </a:ext>
              </a:extLst>
            </p:cNvPr>
            <p:cNvSpPr/>
            <p:nvPr/>
          </p:nvSpPr>
          <p:spPr>
            <a:xfrm>
              <a:off x="-41611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5" name="Freeform 3215">
              <a:extLst>
                <a:ext uri="{FF2B5EF4-FFF2-40B4-BE49-F238E27FC236}">
                  <a16:creationId xmlns:a16="http://schemas.microsoft.com/office/drawing/2014/main" id="{C63C775F-44E5-63C8-A22B-D55194A311F1}"/>
                </a:ext>
              </a:extLst>
            </p:cNvPr>
            <p:cNvSpPr/>
            <p:nvPr/>
          </p:nvSpPr>
          <p:spPr>
            <a:xfrm>
              <a:off x="-41502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6" name="Freeform 3216">
              <a:extLst>
                <a:ext uri="{FF2B5EF4-FFF2-40B4-BE49-F238E27FC236}">
                  <a16:creationId xmlns:a16="http://schemas.microsoft.com/office/drawing/2014/main" id="{B5038C76-44ED-1F4F-56A0-EF0D763ADEBA}"/>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7" name="Freeform 3217">
              <a:extLst>
                <a:ext uri="{FF2B5EF4-FFF2-40B4-BE49-F238E27FC236}">
                  <a16:creationId xmlns:a16="http://schemas.microsoft.com/office/drawing/2014/main" id="{5F8FBE2B-054E-51DB-2B63-5F24DADBDA0E}"/>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8" name="Freeform 3218">
              <a:extLst>
                <a:ext uri="{FF2B5EF4-FFF2-40B4-BE49-F238E27FC236}">
                  <a16:creationId xmlns:a16="http://schemas.microsoft.com/office/drawing/2014/main" id="{F9B2F0FB-54D7-4432-57BB-41CD78CF5FA3}"/>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39" name="Freeform 3219">
              <a:extLst>
                <a:ext uri="{FF2B5EF4-FFF2-40B4-BE49-F238E27FC236}">
                  <a16:creationId xmlns:a16="http://schemas.microsoft.com/office/drawing/2014/main" id="{CDD7BB5F-0D9E-3D64-5260-405B308D8FDE}"/>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0" name="Freeform 3220">
              <a:extLst>
                <a:ext uri="{FF2B5EF4-FFF2-40B4-BE49-F238E27FC236}">
                  <a16:creationId xmlns:a16="http://schemas.microsoft.com/office/drawing/2014/main" id="{362ED6F9-AE78-9166-093F-9530F3910A87}"/>
                </a:ext>
              </a:extLst>
            </p:cNvPr>
            <p:cNvSpPr/>
            <p:nvPr/>
          </p:nvSpPr>
          <p:spPr>
            <a:xfrm>
              <a:off x="-41318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1" name="Freeform 3221">
              <a:extLst>
                <a:ext uri="{FF2B5EF4-FFF2-40B4-BE49-F238E27FC236}">
                  <a16:creationId xmlns:a16="http://schemas.microsoft.com/office/drawing/2014/main" id="{6D05C09B-E1B6-E83F-B944-72C9AD7F0797}"/>
                </a:ext>
              </a:extLst>
            </p:cNvPr>
            <p:cNvSpPr/>
            <p:nvPr/>
          </p:nvSpPr>
          <p:spPr>
            <a:xfrm>
              <a:off x="-412092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2" name="Freeform 3222">
              <a:extLst>
                <a:ext uri="{FF2B5EF4-FFF2-40B4-BE49-F238E27FC236}">
                  <a16:creationId xmlns:a16="http://schemas.microsoft.com/office/drawing/2014/main" id="{BCC67836-F915-7CCE-4749-84FA8A81EA95}"/>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3" name="Freeform 3223">
              <a:extLst>
                <a:ext uri="{FF2B5EF4-FFF2-40B4-BE49-F238E27FC236}">
                  <a16:creationId xmlns:a16="http://schemas.microsoft.com/office/drawing/2014/main" id="{502577C5-AF75-58ED-91E2-3655B5DE69C4}"/>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4" name="Freeform 3224">
              <a:extLst>
                <a:ext uri="{FF2B5EF4-FFF2-40B4-BE49-F238E27FC236}">
                  <a16:creationId xmlns:a16="http://schemas.microsoft.com/office/drawing/2014/main" id="{14B4619E-3A41-D0CB-FF76-A4AD1A26274A}"/>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5" name="Freeform 3225">
              <a:extLst>
                <a:ext uri="{FF2B5EF4-FFF2-40B4-BE49-F238E27FC236}">
                  <a16:creationId xmlns:a16="http://schemas.microsoft.com/office/drawing/2014/main" id="{64EA0725-4231-1C04-F767-207D7B006155}"/>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6" name="Freeform 3226">
              <a:extLst>
                <a:ext uri="{FF2B5EF4-FFF2-40B4-BE49-F238E27FC236}">
                  <a16:creationId xmlns:a16="http://schemas.microsoft.com/office/drawing/2014/main" id="{DB1E6262-34BE-FFD3-42B6-FECB7061D495}"/>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7" name="Freeform 3227">
              <a:extLst>
                <a:ext uri="{FF2B5EF4-FFF2-40B4-BE49-F238E27FC236}">
                  <a16:creationId xmlns:a16="http://schemas.microsoft.com/office/drawing/2014/main" id="{80F0A1FA-8E13-B3E1-693B-A0AF0235E273}"/>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8" name="Freeform 3228">
              <a:extLst>
                <a:ext uri="{FF2B5EF4-FFF2-40B4-BE49-F238E27FC236}">
                  <a16:creationId xmlns:a16="http://schemas.microsoft.com/office/drawing/2014/main" id="{DF1127D9-BA74-EF13-481B-20BF6D3CC278}"/>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49" name="Freeform 3229">
              <a:extLst>
                <a:ext uri="{FF2B5EF4-FFF2-40B4-BE49-F238E27FC236}">
                  <a16:creationId xmlns:a16="http://schemas.microsoft.com/office/drawing/2014/main" id="{38A4639F-F34C-0A58-98C8-16487526C9FA}"/>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0" name="Freeform 3230">
              <a:extLst>
                <a:ext uri="{FF2B5EF4-FFF2-40B4-BE49-F238E27FC236}">
                  <a16:creationId xmlns:a16="http://schemas.microsoft.com/office/drawing/2014/main" id="{08FB8280-3C2C-DE59-0160-282C540471BE}"/>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1" name="Freeform 3231">
              <a:extLst>
                <a:ext uri="{FF2B5EF4-FFF2-40B4-BE49-F238E27FC236}">
                  <a16:creationId xmlns:a16="http://schemas.microsoft.com/office/drawing/2014/main" id="{A427AB2D-696A-E21D-D734-7A9DBF423BF7}"/>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2" name="Freeform 3232">
              <a:extLst>
                <a:ext uri="{FF2B5EF4-FFF2-40B4-BE49-F238E27FC236}">
                  <a16:creationId xmlns:a16="http://schemas.microsoft.com/office/drawing/2014/main" id="{2734CCA6-32A1-0F08-CCE3-CE1BEF202600}"/>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3" name="Freeform 3233">
              <a:extLst>
                <a:ext uri="{FF2B5EF4-FFF2-40B4-BE49-F238E27FC236}">
                  <a16:creationId xmlns:a16="http://schemas.microsoft.com/office/drawing/2014/main" id="{10E66020-7D84-BBEB-4FB0-20FC8244EDD8}"/>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4" name="Freeform 3234">
              <a:extLst>
                <a:ext uri="{FF2B5EF4-FFF2-40B4-BE49-F238E27FC236}">
                  <a16:creationId xmlns:a16="http://schemas.microsoft.com/office/drawing/2014/main" id="{B897F1AB-F2AE-14DE-1B32-6556E073E966}"/>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5" name="Freeform 3235">
              <a:extLst>
                <a:ext uri="{FF2B5EF4-FFF2-40B4-BE49-F238E27FC236}">
                  <a16:creationId xmlns:a16="http://schemas.microsoft.com/office/drawing/2014/main" id="{9C996B39-F5CC-F144-4A03-9DF5DF726C11}"/>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6" name="Freeform 3236">
              <a:extLst>
                <a:ext uri="{FF2B5EF4-FFF2-40B4-BE49-F238E27FC236}">
                  <a16:creationId xmlns:a16="http://schemas.microsoft.com/office/drawing/2014/main" id="{A3ABB38A-D553-B012-1F68-FB4DB97E1459}"/>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7" name="Freeform 3237">
              <a:extLst>
                <a:ext uri="{FF2B5EF4-FFF2-40B4-BE49-F238E27FC236}">
                  <a16:creationId xmlns:a16="http://schemas.microsoft.com/office/drawing/2014/main" id="{06DB8E1B-96B7-A626-FCAF-82A10A23C5BE}"/>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8" name="Freeform 3238">
              <a:extLst>
                <a:ext uri="{FF2B5EF4-FFF2-40B4-BE49-F238E27FC236}">
                  <a16:creationId xmlns:a16="http://schemas.microsoft.com/office/drawing/2014/main" id="{D9A92D50-CDA4-38AB-491A-C9DCFC592BA7}"/>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59" name="Freeform 3239">
              <a:extLst>
                <a:ext uri="{FF2B5EF4-FFF2-40B4-BE49-F238E27FC236}">
                  <a16:creationId xmlns:a16="http://schemas.microsoft.com/office/drawing/2014/main" id="{20C307C0-8FBA-55E9-90A9-F736F504EF41}"/>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0" name="Freeform 3240">
              <a:extLst>
                <a:ext uri="{FF2B5EF4-FFF2-40B4-BE49-F238E27FC236}">
                  <a16:creationId xmlns:a16="http://schemas.microsoft.com/office/drawing/2014/main" id="{35CBA5D5-96A2-347B-3094-51E72860510E}"/>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1" name="Freeform 3241">
              <a:extLst>
                <a:ext uri="{FF2B5EF4-FFF2-40B4-BE49-F238E27FC236}">
                  <a16:creationId xmlns:a16="http://schemas.microsoft.com/office/drawing/2014/main" id="{29DD2912-86A0-33A1-DFB0-E40E7245E799}"/>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2" name="Freeform 3242">
              <a:extLst>
                <a:ext uri="{FF2B5EF4-FFF2-40B4-BE49-F238E27FC236}">
                  <a16:creationId xmlns:a16="http://schemas.microsoft.com/office/drawing/2014/main" id="{E4704349-F579-E683-4999-18E945BCDD7F}"/>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3" name="Freeform 3243">
              <a:extLst>
                <a:ext uri="{FF2B5EF4-FFF2-40B4-BE49-F238E27FC236}">
                  <a16:creationId xmlns:a16="http://schemas.microsoft.com/office/drawing/2014/main" id="{60C9716C-36EE-00AA-CF05-BF73E6EF5894}"/>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4" name="Freeform 3244">
              <a:extLst>
                <a:ext uri="{FF2B5EF4-FFF2-40B4-BE49-F238E27FC236}">
                  <a16:creationId xmlns:a16="http://schemas.microsoft.com/office/drawing/2014/main" id="{2B93FA80-1C1B-58BA-F86A-5217D0BBDA1C}"/>
                </a:ext>
              </a:extLst>
            </p:cNvPr>
            <p:cNvSpPr/>
            <p:nvPr/>
          </p:nvSpPr>
          <p:spPr>
            <a:xfrm>
              <a:off x="-403913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5" name="Freeform 3245">
              <a:extLst>
                <a:ext uri="{FF2B5EF4-FFF2-40B4-BE49-F238E27FC236}">
                  <a16:creationId xmlns:a16="http://schemas.microsoft.com/office/drawing/2014/main" id="{DA5E3ECD-52A5-78BD-33ED-94E4B95C02CD}"/>
                </a:ext>
              </a:extLst>
            </p:cNvPr>
            <p:cNvSpPr/>
            <p:nvPr/>
          </p:nvSpPr>
          <p:spPr>
            <a:xfrm>
              <a:off x="-402816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6" name="Freeform 3246">
              <a:extLst>
                <a:ext uri="{FF2B5EF4-FFF2-40B4-BE49-F238E27FC236}">
                  <a16:creationId xmlns:a16="http://schemas.microsoft.com/office/drawing/2014/main" id="{E0D89646-1FA1-35F5-9970-2C9FC380EB7A}"/>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7" name="Freeform 3247">
              <a:extLst>
                <a:ext uri="{FF2B5EF4-FFF2-40B4-BE49-F238E27FC236}">
                  <a16:creationId xmlns:a16="http://schemas.microsoft.com/office/drawing/2014/main" id="{C7CA739E-A9BA-8192-3807-54F6041FDFDA}"/>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8" name="Freeform 3248">
              <a:extLst>
                <a:ext uri="{FF2B5EF4-FFF2-40B4-BE49-F238E27FC236}">
                  <a16:creationId xmlns:a16="http://schemas.microsoft.com/office/drawing/2014/main" id="{211C6BC0-12B5-336E-E504-439F890408A3}"/>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69" name="Freeform 3249">
              <a:extLst>
                <a:ext uri="{FF2B5EF4-FFF2-40B4-BE49-F238E27FC236}">
                  <a16:creationId xmlns:a16="http://schemas.microsoft.com/office/drawing/2014/main" id="{85BBB82F-FDD4-00EF-3201-D49B1E7FE417}"/>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0" name="Freeform 3250">
              <a:extLst>
                <a:ext uri="{FF2B5EF4-FFF2-40B4-BE49-F238E27FC236}">
                  <a16:creationId xmlns:a16="http://schemas.microsoft.com/office/drawing/2014/main" id="{94FE53B2-D42D-251C-33E1-B30DDE3B8BB7}"/>
                </a:ext>
              </a:extLst>
            </p:cNvPr>
            <p:cNvSpPr/>
            <p:nvPr/>
          </p:nvSpPr>
          <p:spPr>
            <a:xfrm>
              <a:off x="-402937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1" name="Freeform 3251">
              <a:extLst>
                <a:ext uri="{FF2B5EF4-FFF2-40B4-BE49-F238E27FC236}">
                  <a16:creationId xmlns:a16="http://schemas.microsoft.com/office/drawing/2014/main" id="{B8247F98-215A-A849-CC1A-92517B932AB2}"/>
                </a:ext>
              </a:extLst>
            </p:cNvPr>
            <p:cNvSpPr/>
            <p:nvPr/>
          </p:nvSpPr>
          <p:spPr>
            <a:xfrm>
              <a:off x="-401840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2" name="Freeform 3252">
              <a:extLst>
                <a:ext uri="{FF2B5EF4-FFF2-40B4-BE49-F238E27FC236}">
                  <a16:creationId xmlns:a16="http://schemas.microsoft.com/office/drawing/2014/main" id="{CF9088C6-E517-24D3-F91F-D614ECE498CF}"/>
                </a:ext>
              </a:extLst>
            </p:cNvPr>
            <p:cNvSpPr/>
            <p:nvPr/>
          </p:nvSpPr>
          <p:spPr>
            <a:xfrm>
              <a:off x="-40244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3" name="Freeform 3253">
              <a:extLst>
                <a:ext uri="{FF2B5EF4-FFF2-40B4-BE49-F238E27FC236}">
                  <a16:creationId xmlns:a16="http://schemas.microsoft.com/office/drawing/2014/main" id="{DA03FD17-CABB-17F6-7EB7-7D07CAC3CBF4}"/>
                </a:ext>
              </a:extLst>
            </p:cNvPr>
            <p:cNvSpPr/>
            <p:nvPr/>
          </p:nvSpPr>
          <p:spPr>
            <a:xfrm>
              <a:off x="-40135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4" name="Freeform 3254">
              <a:extLst>
                <a:ext uri="{FF2B5EF4-FFF2-40B4-BE49-F238E27FC236}">
                  <a16:creationId xmlns:a16="http://schemas.microsoft.com/office/drawing/2014/main" id="{773F9AA8-D577-48F7-C324-47005A10F624}"/>
                </a:ext>
              </a:extLst>
            </p:cNvPr>
            <p:cNvSpPr/>
            <p:nvPr/>
          </p:nvSpPr>
          <p:spPr>
            <a:xfrm>
              <a:off x="-400008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5" name="Freeform 3255">
              <a:extLst>
                <a:ext uri="{FF2B5EF4-FFF2-40B4-BE49-F238E27FC236}">
                  <a16:creationId xmlns:a16="http://schemas.microsoft.com/office/drawing/2014/main" id="{F83961C7-65BC-4E83-7D2D-CF4AC683D421}"/>
                </a:ext>
              </a:extLst>
            </p:cNvPr>
            <p:cNvSpPr/>
            <p:nvPr/>
          </p:nvSpPr>
          <p:spPr>
            <a:xfrm>
              <a:off x="-398910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6" name="Freeform 3256">
              <a:extLst>
                <a:ext uri="{FF2B5EF4-FFF2-40B4-BE49-F238E27FC236}">
                  <a16:creationId xmlns:a16="http://schemas.microsoft.com/office/drawing/2014/main" id="{90056B12-E7EA-0BA4-F568-24174506D226}"/>
                </a:ext>
              </a:extLst>
            </p:cNvPr>
            <p:cNvSpPr/>
            <p:nvPr/>
          </p:nvSpPr>
          <p:spPr>
            <a:xfrm>
              <a:off x="-3990316"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7" name="Freeform 3257">
              <a:extLst>
                <a:ext uri="{FF2B5EF4-FFF2-40B4-BE49-F238E27FC236}">
                  <a16:creationId xmlns:a16="http://schemas.microsoft.com/office/drawing/2014/main" id="{735971BB-0A94-2C3F-A4F1-46849CEB2EE6}"/>
                </a:ext>
              </a:extLst>
            </p:cNvPr>
            <p:cNvSpPr/>
            <p:nvPr/>
          </p:nvSpPr>
          <p:spPr>
            <a:xfrm>
              <a:off x="-39793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8" name="Freeform 3258">
              <a:extLst>
                <a:ext uri="{FF2B5EF4-FFF2-40B4-BE49-F238E27FC236}">
                  <a16:creationId xmlns:a16="http://schemas.microsoft.com/office/drawing/2014/main" id="{1A2FCE44-DAAE-3DB3-6B9A-AA2CCB8E03F0}"/>
                </a:ext>
              </a:extLst>
            </p:cNvPr>
            <p:cNvSpPr/>
            <p:nvPr/>
          </p:nvSpPr>
          <p:spPr>
            <a:xfrm>
              <a:off x="-39854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79" name="Freeform 3259">
              <a:extLst>
                <a:ext uri="{FF2B5EF4-FFF2-40B4-BE49-F238E27FC236}">
                  <a16:creationId xmlns:a16="http://schemas.microsoft.com/office/drawing/2014/main" id="{93D9C21A-F1C9-3D43-D562-0F347FA2B60F}"/>
                </a:ext>
              </a:extLst>
            </p:cNvPr>
            <p:cNvSpPr/>
            <p:nvPr/>
          </p:nvSpPr>
          <p:spPr>
            <a:xfrm>
              <a:off x="-397446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0" name="Freeform 3260">
              <a:extLst>
                <a:ext uri="{FF2B5EF4-FFF2-40B4-BE49-F238E27FC236}">
                  <a16:creationId xmlns:a16="http://schemas.microsoft.com/office/drawing/2014/main" id="{BD0DDF4A-23ED-956C-C24C-305EBEE5D1FE}"/>
                </a:ext>
              </a:extLst>
            </p:cNvPr>
            <p:cNvSpPr/>
            <p:nvPr/>
          </p:nvSpPr>
          <p:spPr>
            <a:xfrm>
              <a:off x="-396590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1" name="Freeform 3261">
              <a:extLst>
                <a:ext uri="{FF2B5EF4-FFF2-40B4-BE49-F238E27FC236}">
                  <a16:creationId xmlns:a16="http://schemas.microsoft.com/office/drawing/2014/main" id="{E2572775-B7ED-201C-0C20-6428B80933A7}"/>
                </a:ext>
              </a:extLst>
            </p:cNvPr>
            <p:cNvSpPr/>
            <p:nvPr/>
          </p:nvSpPr>
          <p:spPr>
            <a:xfrm>
              <a:off x="-395493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2" name="Freeform 3262">
              <a:extLst>
                <a:ext uri="{FF2B5EF4-FFF2-40B4-BE49-F238E27FC236}">
                  <a16:creationId xmlns:a16="http://schemas.microsoft.com/office/drawing/2014/main" id="{81071611-504F-9402-EF69-9FA4D3A12052}"/>
                </a:ext>
              </a:extLst>
            </p:cNvPr>
            <p:cNvSpPr/>
            <p:nvPr/>
          </p:nvSpPr>
          <p:spPr>
            <a:xfrm>
              <a:off x="-396102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3" name="Freeform 3263">
              <a:extLst>
                <a:ext uri="{FF2B5EF4-FFF2-40B4-BE49-F238E27FC236}">
                  <a16:creationId xmlns:a16="http://schemas.microsoft.com/office/drawing/2014/main" id="{FCD9DC09-B5EB-04EB-3F1A-8283AD99381A}"/>
                </a:ext>
              </a:extLst>
            </p:cNvPr>
            <p:cNvSpPr/>
            <p:nvPr/>
          </p:nvSpPr>
          <p:spPr>
            <a:xfrm>
              <a:off x="-39500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4" name="Freeform 3264">
              <a:extLst>
                <a:ext uri="{FF2B5EF4-FFF2-40B4-BE49-F238E27FC236}">
                  <a16:creationId xmlns:a16="http://schemas.microsoft.com/office/drawing/2014/main" id="{CA9A8B84-4F83-351B-7F32-FB6CDD958DF5}"/>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5" name="Freeform 3265">
              <a:extLst>
                <a:ext uri="{FF2B5EF4-FFF2-40B4-BE49-F238E27FC236}">
                  <a16:creationId xmlns:a16="http://schemas.microsoft.com/office/drawing/2014/main" id="{1194CA71-4D7A-ECBF-7EE8-16323B26F9A1}"/>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6" name="Freeform 3266">
              <a:extLst>
                <a:ext uri="{FF2B5EF4-FFF2-40B4-BE49-F238E27FC236}">
                  <a16:creationId xmlns:a16="http://schemas.microsoft.com/office/drawing/2014/main" id="{FD30250D-D923-1DAE-5E82-9FE1093A2CDA}"/>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7" name="Freeform 3267">
              <a:extLst>
                <a:ext uri="{FF2B5EF4-FFF2-40B4-BE49-F238E27FC236}">
                  <a16:creationId xmlns:a16="http://schemas.microsoft.com/office/drawing/2014/main" id="{0B94312F-506F-67C2-9BEA-18C43C1690D6}"/>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8" name="Freeform 3268">
              <a:extLst>
                <a:ext uri="{FF2B5EF4-FFF2-40B4-BE49-F238E27FC236}">
                  <a16:creationId xmlns:a16="http://schemas.microsoft.com/office/drawing/2014/main" id="{7339FD96-E2E5-49DE-531A-44E53B2C4041}"/>
                </a:ext>
              </a:extLst>
            </p:cNvPr>
            <p:cNvSpPr/>
            <p:nvPr/>
          </p:nvSpPr>
          <p:spPr>
            <a:xfrm>
              <a:off x="-393173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89" name="Freeform 3269">
              <a:extLst>
                <a:ext uri="{FF2B5EF4-FFF2-40B4-BE49-F238E27FC236}">
                  <a16:creationId xmlns:a16="http://schemas.microsoft.com/office/drawing/2014/main" id="{E55AD24B-D2C9-45D1-DC46-5071CA244FFA}"/>
                </a:ext>
              </a:extLst>
            </p:cNvPr>
            <p:cNvSpPr/>
            <p:nvPr/>
          </p:nvSpPr>
          <p:spPr>
            <a:xfrm>
              <a:off x="-392076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0" name="Freeform 3270">
              <a:extLst>
                <a:ext uri="{FF2B5EF4-FFF2-40B4-BE49-F238E27FC236}">
                  <a16:creationId xmlns:a16="http://schemas.microsoft.com/office/drawing/2014/main" id="{A5334C36-12E5-8552-0D3E-F229817C1823}"/>
                </a:ext>
              </a:extLst>
            </p:cNvPr>
            <p:cNvSpPr/>
            <p:nvPr/>
          </p:nvSpPr>
          <p:spPr>
            <a:xfrm>
              <a:off x="-392685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1" name="Freeform 3271">
              <a:extLst>
                <a:ext uri="{FF2B5EF4-FFF2-40B4-BE49-F238E27FC236}">
                  <a16:creationId xmlns:a16="http://schemas.microsoft.com/office/drawing/2014/main" id="{E0AAEEDF-7152-F4B4-00B4-B56A5B428BB2}"/>
                </a:ext>
              </a:extLst>
            </p:cNvPr>
            <p:cNvSpPr/>
            <p:nvPr/>
          </p:nvSpPr>
          <p:spPr>
            <a:xfrm>
              <a:off x="-391587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2" name="Freeform 3272">
              <a:extLst>
                <a:ext uri="{FF2B5EF4-FFF2-40B4-BE49-F238E27FC236}">
                  <a16:creationId xmlns:a16="http://schemas.microsoft.com/office/drawing/2014/main" id="{A016488A-7205-5E3F-4824-0C0494E59822}"/>
                </a:ext>
              </a:extLst>
            </p:cNvPr>
            <p:cNvSpPr/>
            <p:nvPr/>
          </p:nvSpPr>
          <p:spPr>
            <a:xfrm>
              <a:off x="-3921968"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3" name="Freeform 3273">
              <a:extLst>
                <a:ext uri="{FF2B5EF4-FFF2-40B4-BE49-F238E27FC236}">
                  <a16:creationId xmlns:a16="http://schemas.microsoft.com/office/drawing/2014/main" id="{94696378-A6B4-54E9-B878-1446CE694442}"/>
                </a:ext>
              </a:extLst>
            </p:cNvPr>
            <p:cNvSpPr/>
            <p:nvPr/>
          </p:nvSpPr>
          <p:spPr>
            <a:xfrm>
              <a:off x="-391099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4" name="Freeform 3274">
              <a:extLst>
                <a:ext uri="{FF2B5EF4-FFF2-40B4-BE49-F238E27FC236}">
                  <a16:creationId xmlns:a16="http://schemas.microsoft.com/office/drawing/2014/main" id="{5424263B-01F4-9456-AD39-AEA50B3DFD38}"/>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5" name="Freeform 3275">
              <a:extLst>
                <a:ext uri="{FF2B5EF4-FFF2-40B4-BE49-F238E27FC236}">
                  <a16:creationId xmlns:a16="http://schemas.microsoft.com/office/drawing/2014/main" id="{272599B6-DB57-4D87-3157-37F6814C626E}"/>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6" name="Freeform 3276">
              <a:extLst>
                <a:ext uri="{FF2B5EF4-FFF2-40B4-BE49-F238E27FC236}">
                  <a16:creationId xmlns:a16="http://schemas.microsoft.com/office/drawing/2014/main" id="{557A5C43-5EB4-D4D1-1C26-8F7FB50E7549}"/>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7" name="Freeform 3277">
              <a:extLst>
                <a:ext uri="{FF2B5EF4-FFF2-40B4-BE49-F238E27FC236}">
                  <a16:creationId xmlns:a16="http://schemas.microsoft.com/office/drawing/2014/main" id="{259F9B6C-998E-7B8B-3B35-6D5F867AA77E}"/>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8" name="Freeform 3278">
              <a:extLst>
                <a:ext uri="{FF2B5EF4-FFF2-40B4-BE49-F238E27FC236}">
                  <a16:creationId xmlns:a16="http://schemas.microsoft.com/office/drawing/2014/main" id="{41BF8207-B42B-3651-9F3F-684C9DBBF461}"/>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099" name="Freeform 3279">
              <a:extLst>
                <a:ext uri="{FF2B5EF4-FFF2-40B4-BE49-F238E27FC236}">
                  <a16:creationId xmlns:a16="http://schemas.microsoft.com/office/drawing/2014/main" id="{B7D57F86-5D4A-47F1-7B33-1BB3177962C1}"/>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0" name="Freeform 3280">
              <a:extLst>
                <a:ext uri="{FF2B5EF4-FFF2-40B4-BE49-F238E27FC236}">
                  <a16:creationId xmlns:a16="http://schemas.microsoft.com/office/drawing/2014/main" id="{3CEE6494-650E-DF1B-D200-7CD76C896063}"/>
                </a:ext>
              </a:extLst>
            </p:cNvPr>
            <p:cNvSpPr/>
            <p:nvPr/>
          </p:nvSpPr>
          <p:spPr>
            <a:xfrm>
              <a:off x="-390244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1" name="Freeform 3281">
              <a:extLst>
                <a:ext uri="{FF2B5EF4-FFF2-40B4-BE49-F238E27FC236}">
                  <a16:creationId xmlns:a16="http://schemas.microsoft.com/office/drawing/2014/main" id="{2D38BF07-5812-04B3-323F-7BF5B5DD3930}"/>
                </a:ext>
              </a:extLst>
            </p:cNvPr>
            <p:cNvSpPr/>
            <p:nvPr/>
          </p:nvSpPr>
          <p:spPr>
            <a:xfrm>
              <a:off x="-389146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2" name="Freeform 3282">
              <a:extLst>
                <a:ext uri="{FF2B5EF4-FFF2-40B4-BE49-F238E27FC236}">
                  <a16:creationId xmlns:a16="http://schemas.microsoft.com/office/drawing/2014/main" id="{8F5A53ED-C26B-818E-1110-89B670A1FED0}"/>
                </a:ext>
              </a:extLst>
            </p:cNvPr>
            <p:cNvSpPr/>
            <p:nvPr/>
          </p:nvSpPr>
          <p:spPr>
            <a:xfrm>
              <a:off x="-389267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3" name="Freeform 3283">
              <a:extLst>
                <a:ext uri="{FF2B5EF4-FFF2-40B4-BE49-F238E27FC236}">
                  <a16:creationId xmlns:a16="http://schemas.microsoft.com/office/drawing/2014/main" id="{FC0DAB84-1A92-70AD-87B1-F03F6619D435}"/>
                </a:ext>
              </a:extLst>
            </p:cNvPr>
            <p:cNvSpPr/>
            <p:nvPr/>
          </p:nvSpPr>
          <p:spPr>
            <a:xfrm>
              <a:off x="-38817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4" name="Freeform 3284">
              <a:extLst>
                <a:ext uri="{FF2B5EF4-FFF2-40B4-BE49-F238E27FC236}">
                  <a16:creationId xmlns:a16="http://schemas.microsoft.com/office/drawing/2014/main" id="{C7C23107-FFCC-2307-6DD4-372061BD3087}"/>
                </a:ext>
              </a:extLst>
            </p:cNvPr>
            <p:cNvSpPr/>
            <p:nvPr/>
          </p:nvSpPr>
          <p:spPr>
            <a:xfrm>
              <a:off x="-38829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5" name="Freeform 3285">
              <a:extLst>
                <a:ext uri="{FF2B5EF4-FFF2-40B4-BE49-F238E27FC236}">
                  <a16:creationId xmlns:a16="http://schemas.microsoft.com/office/drawing/2014/main" id="{39211583-7301-15FC-002A-331A6CC8E85D}"/>
                </a:ext>
              </a:extLst>
            </p:cNvPr>
            <p:cNvSpPr/>
            <p:nvPr/>
          </p:nvSpPr>
          <p:spPr>
            <a:xfrm>
              <a:off x="-38719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6" name="Freeform 3286">
              <a:extLst>
                <a:ext uri="{FF2B5EF4-FFF2-40B4-BE49-F238E27FC236}">
                  <a16:creationId xmlns:a16="http://schemas.microsoft.com/office/drawing/2014/main" id="{6E50F25D-5D45-0F2A-F69F-10568E7B13B9}"/>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7" name="Freeform 3287">
              <a:extLst>
                <a:ext uri="{FF2B5EF4-FFF2-40B4-BE49-F238E27FC236}">
                  <a16:creationId xmlns:a16="http://schemas.microsoft.com/office/drawing/2014/main" id="{F0BD31A3-A814-F03A-5943-98421256CC49}"/>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8" name="Freeform 3288">
              <a:extLst>
                <a:ext uri="{FF2B5EF4-FFF2-40B4-BE49-F238E27FC236}">
                  <a16:creationId xmlns:a16="http://schemas.microsoft.com/office/drawing/2014/main" id="{FC46D8D0-CA3D-2B56-4E78-AD80151EA6D7}"/>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09" name="Freeform 3289">
              <a:extLst>
                <a:ext uri="{FF2B5EF4-FFF2-40B4-BE49-F238E27FC236}">
                  <a16:creationId xmlns:a16="http://schemas.microsoft.com/office/drawing/2014/main" id="{F5934B13-5A74-CCC5-D052-85F080B36FB7}"/>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0" name="Freeform 3290">
              <a:extLst>
                <a:ext uri="{FF2B5EF4-FFF2-40B4-BE49-F238E27FC236}">
                  <a16:creationId xmlns:a16="http://schemas.microsoft.com/office/drawing/2014/main" id="{B499A91A-47E4-CE87-8CD8-17317EB69FEB}"/>
                </a:ext>
              </a:extLst>
            </p:cNvPr>
            <p:cNvSpPr/>
            <p:nvPr/>
          </p:nvSpPr>
          <p:spPr>
            <a:xfrm>
              <a:off x="-38340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1" name="Freeform 3291">
              <a:extLst>
                <a:ext uri="{FF2B5EF4-FFF2-40B4-BE49-F238E27FC236}">
                  <a16:creationId xmlns:a16="http://schemas.microsoft.com/office/drawing/2014/main" id="{2E595981-40A4-101D-C6E0-FA15B32AAA28}"/>
                </a:ext>
              </a:extLst>
            </p:cNvPr>
            <p:cNvSpPr/>
            <p:nvPr/>
          </p:nvSpPr>
          <p:spPr>
            <a:xfrm>
              <a:off x="-382312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2" name="Freeform 3292">
              <a:extLst>
                <a:ext uri="{FF2B5EF4-FFF2-40B4-BE49-F238E27FC236}">
                  <a16:creationId xmlns:a16="http://schemas.microsoft.com/office/drawing/2014/main" id="{4A79EE5A-3522-9698-A245-47A1ADDB3FA5}"/>
                </a:ext>
              </a:extLst>
            </p:cNvPr>
            <p:cNvSpPr/>
            <p:nvPr/>
          </p:nvSpPr>
          <p:spPr>
            <a:xfrm>
              <a:off x="-381944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3" name="Freeform 3293">
              <a:extLst>
                <a:ext uri="{FF2B5EF4-FFF2-40B4-BE49-F238E27FC236}">
                  <a16:creationId xmlns:a16="http://schemas.microsoft.com/office/drawing/2014/main" id="{BAA19C81-1E6C-1C24-3470-E4A6B4FC125D}"/>
                </a:ext>
              </a:extLst>
            </p:cNvPr>
            <p:cNvSpPr/>
            <p:nvPr/>
          </p:nvSpPr>
          <p:spPr>
            <a:xfrm>
              <a:off x="-380847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4" name="Freeform 3294">
              <a:extLst>
                <a:ext uri="{FF2B5EF4-FFF2-40B4-BE49-F238E27FC236}">
                  <a16:creationId xmlns:a16="http://schemas.microsoft.com/office/drawing/2014/main" id="{CACF6F1C-ECEB-275C-08B5-B082662EB47D}"/>
                </a:ext>
              </a:extLst>
            </p:cNvPr>
            <p:cNvSpPr/>
            <p:nvPr/>
          </p:nvSpPr>
          <p:spPr>
            <a:xfrm>
              <a:off x="-379991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5" name="Freeform 3295">
              <a:extLst>
                <a:ext uri="{FF2B5EF4-FFF2-40B4-BE49-F238E27FC236}">
                  <a16:creationId xmlns:a16="http://schemas.microsoft.com/office/drawing/2014/main" id="{C9893FA9-6899-3895-7260-8AEAF824045F}"/>
                </a:ext>
              </a:extLst>
            </p:cNvPr>
            <p:cNvSpPr/>
            <p:nvPr/>
          </p:nvSpPr>
          <p:spPr>
            <a:xfrm>
              <a:off x="-378894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6" name="Freeform 3296">
              <a:extLst>
                <a:ext uri="{FF2B5EF4-FFF2-40B4-BE49-F238E27FC236}">
                  <a16:creationId xmlns:a16="http://schemas.microsoft.com/office/drawing/2014/main" id="{705288F8-406D-797B-53EC-274A6A8E0576}"/>
                </a:ext>
              </a:extLst>
            </p:cNvPr>
            <p:cNvSpPr/>
            <p:nvPr/>
          </p:nvSpPr>
          <p:spPr>
            <a:xfrm>
              <a:off x="-376086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7" name="Freeform 3297">
              <a:extLst>
                <a:ext uri="{FF2B5EF4-FFF2-40B4-BE49-F238E27FC236}">
                  <a16:creationId xmlns:a16="http://schemas.microsoft.com/office/drawing/2014/main" id="{68CD393C-E42C-DABA-6D84-B7516A775947}"/>
                </a:ext>
              </a:extLst>
            </p:cNvPr>
            <p:cNvSpPr/>
            <p:nvPr/>
          </p:nvSpPr>
          <p:spPr>
            <a:xfrm>
              <a:off x="-37498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8" name="Freeform 3298">
              <a:extLst>
                <a:ext uri="{FF2B5EF4-FFF2-40B4-BE49-F238E27FC236}">
                  <a16:creationId xmlns:a16="http://schemas.microsoft.com/office/drawing/2014/main" id="{F7573E1E-63E9-148A-7275-F512C0B76148}"/>
                </a:ext>
              </a:extLst>
            </p:cNvPr>
            <p:cNvSpPr/>
            <p:nvPr/>
          </p:nvSpPr>
          <p:spPr>
            <a:xfrm>
              <a:off x="-373157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19" name="Freeform 3299">
              <a:extLst>
                <a:ext uri="{FF2B5EF4-FFF2-40B4-BE49-F238E27FC236}">
                  <a16:creationId xmlns:a16="http://schemas.microsoft.com/office/drawing/2014/main" id="{294F69FD-61B7-D752-06E1-3E2D495379D5}"/>
                </a:ext>
              </a:extLst>
            </p:cNvPr>
            <p:cNvSpPr/>
            <p:nvPr/>
          </p:nvSpPr>
          <p:spPr>
            <a:xfrm>
              <a:off x="-372060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0" name="Freeform 3300">
              <a:extLst>
                <a:ext uri="{FF2B5EF4-FFF2-40B4-BE49-F238E27FC236}">
                  <a16:creationId xmlns:a16="http://schemas.microsoft.com/office/drawing/2014/main" id="{1FCFB368-EFBC-0439-FA87-2F3E9D4C997A}"/>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1" name="Freeform 3301">
              <a:extLst>
                <a:ext uri="{FF2B5EF4-FFF2-40B4-BE49-F238E27FC236}">
                  <a16:creationId xmlns:a16="http://schemas.microsoft.com/office/drawing/2014/main" id="{33E8CCDF-2BC8-FD5F-B270-E08D1AC037BE}"/>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2" name="Freeform 3302">
              <a:extLst>
                <a:ext uri="{FF2B5EF4-FFF2-40B4-BE49-F238E27FC236}">
                  <a16:creationId xmlns:a16="http://schemas.microsoft.com/office/drawing/2014/main" id="{41BBA993-D184-5BD5-F059-34737FC51D81}"/>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3" name="Freeform 3303">
              <a:extLst>
                <a:ext uri="{FF2B5EF4-FFF2-40B4-BE49-F238E27FC236}">
                  <a16:creationId xmlns:a16="http://schemas.microsoft.com/office/drawing/2014/main" id="{1F8EAB88-2939-C6B9-6967-3C5F9512F862}"/>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4" name="Freeform 3304">
              <a:extLst>
                <a:ext uri="{FF2B5EF4-FFF2-40B4-BE49-F238E27FC236}">
                  <a16:creationId xmlns:a16="http://schemas.microsoft.com/office/drawing/2014/main" id="{08AA6B50-FA50-9C39-9DDD-2F27169E4AE8}"/>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5" name="Freeform 3305">
              <a:extLst>
                <a:ext uri="{FF2B5EF4-FFF2-40B4-BE49-F238E27FC236}">
                  <a16:creationId xmlns:a16="http://schemas.microsoft.com/office/drawing/2014/main" id="{E2AE288B-54CA-4547-9BB8-A71E07038718}"/>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6" name="Freeform 3306">
              <a:extLst>
                <a:ext uri="{FF2B5EF4-FFF2-40B4-BE49-F238E27FC236}">
                  <a16:creationId xmlns:a16="http://schemas.microsoft.com/office/drawing/2014/main" id="{AC6E267E-086D-0217-55BA-06AAFE9CA76E}"/>
                </a:ext>
              </a:extLst>
            </p:cNvPr>
            <p:cNvSpPr/>
            <p:nvPr/>
          </p:nvSpPr>
          <p:spPr>
            <a:xfrm>
              <a:off x="-369739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7" name="Freeform 3307">
              <a:extLst>
                <a:ext uri="{FF2B5EF4-FFF2-40B4-BE49-F238E27FC236}">
                  <a16:creationId xmlns:a16="http://schemas.microsoft.com/office/drawing/2014/main" id="{61E2091D-76FA-A881-E002-0B9B4778E21B}"/>
                </a:ext>
              </a:extLst>
            </p:cNvPr>
            <p:cNvSpPr/>
            <p:nvPr/>
          </p:nvSpPr>
          <p:spPr>
            <a:xfrm>
              <a:off x="-368642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8" name="Freeform 3308">
              <a:extLst>
                <a:ext uri="{FF2B5EF4-FFF2-40B4-BE49-F238E27FC236}">
                  <a16:creationId xmlns:a16="http://schemas.microsoft.com/office/drawing/2014/main" id="{85400F9B-C158-10F0-D266-5000F4B720B4}"/>
                </a:ext>
              </a:extLst>
            </p:cNvPr>
            <p:cNvSpPr/>
            <p:nvPr/>
          </p:nvSpPr>
          <p:spPr>
            <a:xfrm>
              <a:off x="-369251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29" name="Freeform 3309">
              <a:extLst>
                <a:ext uri="{FF2B5EF4-FFF2-40B4-BE49-F238E27FC236}">
                  <a16:creationId xmlns:a16="http://schemas.microsoft.com/office/drawing/2014/main" id="{317A018E-D0A2-925B-C861-4C694C07A3A2}"/>
                </a:ext>
              </a:extLst>
            </p:cNvPr>
            <p:cNvSpPr/>
            <p:nvPr/>
          </p:nvSpPr>
          <p:spPr>
            <a:xfrm>
              <a:off x="-368154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0" name="Freeform 3310">
              <a:extLst>
                <a:ext uri="{FF2B5EF4-FFF2-40B4-BE49-F238E27FC236}">
                  <a16:creationId xmlns:a16="http://schemas.microsoft.com/office/drawing/2014/main" id="{348A95A0-8CFD-D7E6-1539-9B1C67AFD812}"/>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1" name="Freeform 3311">
              <a:extLst>
                <a:ext uri="{FF2B5EF4-FFF2-40B4-BE49-F238E27FC236}">
                  <a16:creationId xmlns:a16="http://schemas.microsoft.com/office/drawing/2014/main" id="{30359614-39BC-5645-DD0E-4E870B7E6C5E}"/>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2" name="Freeform 3312">
              <a:extLst>
                <a:ext uri="{FF2B5EF4-FFF2-40B4-BE49-F238E27FC236}">
                  <a16:creationId xmlns:a16="http://schemas.microsoft.com/office/drawing/2014/main" id="{FF413171-7FAC-D53D-793A-EFA1880BF308}"/>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3" name="Freeform 3313">
              <a:extLst>
                <a:ext uri="{FF2B5EF4-FFF2-40B4-BE49-F238E27FC236}">
                  <a16:creationId xmlns:a16="http://schemas.microsoft.com/office/drawing/2014/main" id="{49C53838-2DD8-B0CA-2180-672D63462A7B}"/>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4" name="Freeform 3314">
              <a:extLst>
                <a:ext uri="{FF2B5EF4-FFF2-40B4-BE49-F238E27FC236}">
                  <a16:creationId xmlns:a16="http://schemas.microsoft.com/office/drawing/2014/main" id="{40856B10-59F9-2E4D-501A-1FD744D4FCBD}"/>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5" name="Freeform 3315">
              <a:extLst>
                <a:ext uri="{FF2B5EF4-FFF2-40B4-BE49-F238E27FC236}">
                  <a16:creationId xmlns:a16="http://schemas.microsoft.com/office/drawing/2014/main" id="{E9EDDA04-3C52-C9EB-E209-42B310C88887}"/>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6" name="Freeform 3316">
              <a:extLst>
                <a:ext uri="{FF2B5EF4-FFF2-40B4-BE49-F238E27FC236}">
                  <a16:creationId xmlns:a16="http://schemas.microsoft.com/office/drawing/2014/main" id="{923B4670-A20E-C3C2-E410-F98D24871532}"/>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7" name="Freeform 3317">
              <a:extLst>
                <a:ext uri="{FF2B5EF4-FFF2-40B4-BE49-F238E27FC236}">
                  <a16:creationId xmlns:a16="http://schemas.microsoft.com/office/drawing/2014/main" id="{63E2846D-3A22-4471-9FFE-86A6F5074C0F}"/>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8" name="Freeform 3318">
              <a:extLst>
                <a:ext uri="{FF2B5EF4-FFF2-40B4-BE49-F238E27FC236}">
                  <a16:creationId xmlns:a16="http://schemas.microsoft.com/office/drawing/2014/main" id="{85B2B272-F109-A76C-F8AA-D321CCA55303}"/>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39" name="Freeform 3319">
              <a:extLst>
                <a:ext uri="{FF2B5EF4-FFF2-40B4-BE49-F238E27FC236}">
                  <a16:creationId xmlns:a16="http://schemas.microsoft.com/office/drawing/2014/main" id="{AE931D53-3702-5642-80F6-7C273333E5D1}"/>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0" name="Freeform 3320">
              <a:extLst>
                <a:ext uri="{FF2B5EF4-FFF2-40B4-BE49-F238E27FC236}">
                  <a16:creationId xmlns:a16="http://schemas.microsoft.com/office/drawing/2014/main" id="{A74B033E-5EED-E7A6-E828-FF431D2F3231}"/>
                </a:ext>
              </a:extLst>
            </p:cNvPr>
            <p:cNvSpPr/>
            <p:nvPr/>
          </p:nvSpPr>
          <p:spPr>
            <a:xfrm>
              <a:off x="-366322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1" name="Freeform 3321">
              <a:extLst>
                <a:ext uri="{FF2B5EF4-FFF2-40B4-BE49-F238E27FC236}">
                  <a16:creationId xmlns:a16="http://schemas.microsoft.com/office/drawing/2014/main" id="{7CC19ACB-9E4A-72D9-9D03-D84C85B4544E}"/>
                </a:ext>
              </a:extLst>
            </p:cNvPr>
            <p:cNvSpPr/>
            <p:nvPr/>
          </p:nvSpPr>
          <p:spPr>
            <a:xfrm>
              <a:off x="-36522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2" name="Freeform 3322">
              <a:extLst>
                <a:ext uri="{FF2B5EF4-FFF2-40B4-BE49-F238E27FC236}">
                  <a16:creationId xmlns:a16="http://schemas.microsoft.com/office/drawing/2014/main" id="{D018BF96-0670-5206-79FA-EB69360ABD35}"/>
                </a:ext>
              </a:extLst>
            </p:cNvPr>
            <p:cNvSpPr/>
            <p:nvPr/>
          </p:nvSpPr>
          <p:spPr>
            <a:xfrm>
              <a:off x="-365834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3" name="Freeform 3323">
              <a:extLst>
                <a:ext uri="{FF2B5EF4-FFF2-40B4-BE49-F238E27FC236}">
                  <a16:creationId xmlns:a16="http://schemas.microsoft.com/office/drawing/2014/main" id="{D06A9FD5-34E6-888D-BDAA-F1F1A0096D8C}"/>
                </a:ext>
              </a:extLst>
            </p:cNvPr>
            <p:cNvSpPr/>
            <p:nvPr/>
          </p:nvSpPr>
          <p:spPr>
            <a:xfrm>
              <a:off x="-364737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4" name="Freeform 3324">
              <a:extLst>
                <a:ext uri="{FF2B5EF4-FFF2-40B4-BE49-F238E27FC236}">
                  <a16:creationId xmlns:a16="http://schemas.microsoft.com/office/drawing/2014/main" id="{142D55E5-05D6-FD9E-637A-08E72937D9F6}"/>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5" name="Freeform 3325">
              <a:extLst>
                <a:ext uri="{FF2B5EF4-FFF2-40B4-BE49-F238E27FC236}">
                  <a16:creationId xmlns:a16="http://schemas.microsoft.com/office/drawing/2014/main" id="{3351019A-F83B-F261-AC40-87022D2C356E}"/>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6" name="Freeform 3326">
              <a:extLst>
                <a:ext uri="{FF2B5EF4-FFF2-40B4-BE49-F238E27FC236}">
                  <a16:creationId xmlns:a16="http://schemas.microsoft.com/office/drawing/2014/main" id="{163BF225-2499-D2CB-1B20-027FE6CF57D2}"/>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7" name="Freeform 3327">
              <a:extLst>
                <a:ext uri="{FF2B5EF4-FFF2-40B4-BE49-F238E27FC236}">
                  <a16:creationId xmlns:a16="http://schemas.microsoft.com/office/drawing/2014/main" id="{0B9BBFA2-7A0D-33BD-52F8-43225772D895}"/>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8" name="Freeform 3328">
              <a:extLst>
                <a:ext uri="{FF2B5EF4-FFF2-40B4-BE49-F238E27FC236}">
                  <a16:creationId xmlns:a16="http://schemas.microsoft.com/office/drawing/2014/main" id="{41ACA920-A6C4-E7C2-F64C-961BAF23A05E}"/>
                </a:ext>
              </a:extLst>
            </p:cNvPr>
            <p:cNvSpPr/>
            <p:nvPr/>
          </p:nvSpPr>
          <p:spPr>
            <a:xfrm>
              <a:off x="-362416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49" name="Freeform 3329">
              <a:extLst>
                <a:ext uri="{FF2B5EF4-FFF2-40B4-BE49-F238E27FC236}">
                  <a16:creationId xmlns:a16="http://schemas.microsoft.com/office/drawing/2014/main" id="{7EB963D5-3AE6-0432-D477-C451C5C5A7B7}"/>
                </a:ext>
              </a:extLst>
            </p:cNvPr>
            <p:cNvSpPr/>
            <p:nvPr/>
          </p:nvSpPr>
          <p:spPr>
            <a:xfrm>
              <a:off x="-36131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0" name="Freeform 3330">
              <a:extLst>
                <a:ext uri="{FF2B5EF4-FFF2-40B4-BE49-F238E27FC236}">
                  <a16:creationId xmlns:a16="http://schemas.microsoft.com/office/drawing/2014/main" id="{CD4AFBAA-52DB-1035-DC9C-851E0E1C74F2}"/>
                </a:ext>
              </a:extLst>
            </p:cNvPr>
            <p:cNvSpPr/>
            <p:nvPr/>
          </p:nvSpPr>
          <p:spPr>
            <a:xfrm>
              <a:off x="-360952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1" name="Freeform 3331">
              <a:extLst>
                <a:ext uri="{FF2B5EF4-FFF2-40B4-BE49-F238E27FC236}">
                  <a16:creationId xmlns:a16="http://schemas.microsoft.com/office/drawing/2014/main" id="{D9209C83-4845-943D-29AD-E8E70ABB4B0E}"/>
                </a:ext>
              </a:extLst>
            </p:cNvPr>
            <p:cNvSpPr/>
            <p:nvPr/>
          </p:nvSpPr>
          <p:spPr>
            <a:xfrm>
              <a:off x="-359855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2" name="Freeform 3332">
              <a:extLst>
                <a:ext uri="{FF2B5EF4-FFF2-40B4-BE49-F238E27FC236}">
                  <a16:creationId xmlns:a16="http://schemas.microsoft.com/office/drawing/2014/main" id="{33FDA40C-03FC-CCBC-272D-1A7A25DF03D6}"/>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3" name="Freeform 3333">
              <a:extLst>
                <a:ext uri="{FF2B5EF4-FFF2-40B4-BE49-F238E27FC236}">
                  <a16:creationId xmlns:a16="http://schemas.microsoft.com/office/drawing/2014/main" id="{3D5B092C-C72D-D6E9-CB84-43CF6CEEABCA}"/>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4" name="Freeform 3334">
              <a:extLst>
                <a:ext uri="{FF2B5EF4-FFF2-40B4-BE49-F238E27FC236}">
                  <a16:creationId xmlns:a16="http://schemas.microsoft.com/office/drawing/2014/main" id="{8561DED9-9775-F0EC-CABC-6D30E82A027D}"/>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5" name="Freeform 3335">
              <a:extLst>
                <a:ext uri="{FF2B5EF4-FFF2-40B4-BE49-F238E27FC236}">
                  <a16:creationId xmlns:a16="http://schemas.microsoft.com/office/drawing/2014/main" id="{FB6B73EF-C0FF-EB6B-9E97-4011FAFE6382}"/>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6" name="Freeform 3336">
              <a:extLst>
                <a:ext uri="{FF2B5EF4-FFF2-40B4-BE49-F238E27FC236}">
                  <a16:creationId xmlns:a16="http://schemas.microsoft.com/office/drawing/2014/main" id="{7AE7F866-D9D3-AD70-3081-D8BCC97FF145}"/>
                </a:ext>
              </a:extLst>
            </p:cNvPr>
            <p:cNvSpPr/>
            <p:nvPr/>
          </p:nvSpPr>
          <p:spPr>
            <a:xfrm>
              <a:off x="-358999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7" name="Freeform 3337">
              <a:extLst>
                <a:ext uri="{FF2B5EF4-FFF2-40B4-BE49-F238E27FC236}">
                  <a16:creationId xmlns:a16="http://schemas.microsoft.com/office/drawing/2014/main" id="{3AF9D080-DCA4-44BD-8E1A-C59AB7602DDF}"/>
                </a:ext>
              </a:extLst>
            </p:cNvPr>
            <p:cNvSpPr/>
            <p:nvPr/>
          </p:nvSpPr>
          <p:spPr>
            <a:xfrm>
              <a:off x="-357902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8" name="Freeform 3338">
              <a:extLst>
                <a:ext uri="{FF2B5EF4-FFF2-40B4-BE49-F238E27FC236}">
                  <a16:creationId xmlns:a16="http://schemas.microsoft.com/office/drawing/2014/main" id="{5A452845-F8B7-0F2C-AA34-CF90E433D757}"/>
                </a:ext>
              </a:extLst>
            </p:cNvPr>
            <p:cNvSpPr/>
            <p:nvPr/>
          </p:nvSpPr>
          <p:spPr>
            <a:xfrm>
              <a:off x="-35851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59" name="Freeform 3339">
              <a:extLst>
                <a:ext uri="{FF2B5EF4-FFF2-40B4-BE49-F238E27FC236}">
                  <a16:creationId xmlns:a16="http://schemas.microsoft.com/office/drawing/2014/main" id="{625714F1-7898-7936-EDE7-C0615642DAF3}"/>
                </a:ext>
              </a:extLst>
            </p:cNvPr>
            <p:cNvSpPr/>
            <p:nvPr/>
          </p:nvSpPr>
          <p:spPr>
            <a:xfrm>
              <a:off x="-35741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0" name="Freeform 3340">
              <a:extLst>
                <a:ext uri="{FF2B5EF4-FFF2-40B4-BE49-F238E27FC236}">
                  <a16:creationId xmlns:a16="http://schemas.microsoft.com/office/drawing/2014/main" id="{64B823C8-7974-9EF4-ED33-767EEE143C56}"/>
                </a:ext>
              </a:extLst>
            </p:cNvPr>
            <p:cNvSpPr/>
            <p:nvPr/>
          </p:nvSpPr>
          <p:spPr>
            <a:xfrm>
              <a:off x="-358023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1" name="Freeform 3341">
              <a:extLst>
                <a:ext uri="{FF2B5EF4-FFF2-40B4-BE49-F238E27FC236}">
                  <a16:creationId xmlns:a16="http://schemas.microsoft.com/office/drawing/2014/main" id="{831C06CD-60E8-21AA-B541-1F1348E39A4B}"/>
                </a:ext>
              </a:extLst>
            </p:cNvPr>
            <p:cNvSpPr/>
            <p:nvPr/>
          </p:nvSpPr>
          <p:spPr>
            <a:xfrm>
              <a:off x="-356926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2" name="Freeform 3342">
              <a:extLst>
                <a:ext uri="{FF2B5EF4-FFF2-40B4-BE49-F238E27FC236}">
                  <a16:creationId xmlns:a16="http://schemas.microsoft.com/office/drawing/2014/main" id="{15F1E1B0-5184-0210-02B0-2B192E1F62FE}"/>
                </a:ext>
              </a:extLst>
            </p:cNvPr>
            <p:cNvSpPr/>
            <p:nvPr/>
          </p:nvSpPr>
          <p:spPr>
            <a:xfrm>
              <a:off x="-3575349"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3" name="Freeform 3343">
              <a:extLst>
                <a:ext uri="{FF2B5EF4-FFF2-40B4-BE49-F238E27FC236}">
                  <a16:creationId xmlns:a16="http://schemas.microsoft.com/office/drawing/2014/main" id="{0CCF0060-E3A5-6459-B581-8EF0A58AE3BF}"/>
                </a:ext>
              </a:extLst>
            </p:cNvPr>
            <p:cNvSpPr/>
            <p:nvPr/>
          </p:nvSpPr>
          <p:spPr>
            <a:xfrm>
              <a:off x="-356437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4" name="Freeform 3344">
              <a:extLst>
                <a:ext uri="{FF2B5EF4-FFF2-40B4-BE49-F238E27FC236}">
                  <a16:creationId xmlns:a16="http://schemas.microsoft.com/office/drawing/2014/main" id="{2521BFB1-8AA1-81CE-327F-42503B947357}"/>
                </a:ext>
              </a:extLst>
            </p:cNvPr>
            <p:cNvSpPr/>
            <p:nvPr/>
          </p:nvSpPr>
          <p:spPr>
            <a:xfrm>
              <a:off x="-3550940"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5" name="Freeform 3345">
              <a:extLst>
                <a:ext uri="{FF2B5EF4-FFF2-40B4-BE49-F238E27FC236}">
                  <a16:creationId xmlns:a16="http://schemas.microsoft.com/office/drawing/2014/main" id="{9DC81383-41EB-155F-B775-A5520DF4FE44}"/>
                </a:ext>
              </a:extLst>
            </p:cNvPr>
            <p:cNvSpPr/>
            <p:nvPr/>
          </p:nvSpPr>
          <p:spPr>
            <a:xfrm>
              <a:off x="-353996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6" name="Freeform 3346">
              <a:extLst>
                <a:ext uri="{FF2B5EF4-FFF2-40B4-BE49-F238E27FC236}">
                  <a16:creationId xmlns:a16="http://schemas.microsoft.com/office/drawing/2014/main" id="{635F563F-ACF2-1244-2C99-73B0D3F20071}"/>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7" name="Freeform 3347">
              <a:extLst>
                <a:ext uri="{FF2B5EF4-FFF2-40B4-BE49-F238E27FC236}">
                  <a16:creationId xmlns:a16="http://schemas.microsoft.com/office/drawing/2014/main" id="{A9B72D02-5345-D251-9DC6-0BC5A51ADAC0}"/>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8" name="Freeform 3348">
              <a:extLst>
                <a:ext uri="{FF2B5EF4-FFF2-40B4-BE49-F238E27FC236}">
                  <a16:creationId xmlns:a16="http://schemas.microsoft.com/office/drawing/2014/main" id="{557B583F-E2FA-E1C8-37CC-7A445102765F}"/>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69" name="Freeform 3349">
              <a:extLst>
                <a:ext uri="{FF2B5EF4-FFF2-40B4-BE49-F238E27FC236}">
                  <a16:creationId xmlns:a16="http://schemas.microsoft.com/office/drawing/2014/main" id="{8743C579-2B21-35B4-EBE5-3446AD5DF2CB}"/>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0" name="Freeform 3350">
              <a:extLst>
                <a:ext uri="{FF2B5EF4-FFF2-40B4-BE49-F238E27FC236}">
                  <a16:creationId xmlns:a16="http://schemas.microsoft.com/office/drawing/2014/main" id="{C09B2C97-9A1E-B7FC-C2D7-BDB3A9625F7D}"/>
                </a:ext>
              </a:extLst>
            </p:cNvPr>
            <p:cNvSpPr/>
            <p:nvPr/>
          </p:nvSpPr>
          <p:spPr>
            <a:xfrm>
              <a:off x="-353141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1" name="Freeform 3351">
              <a:extLst>
                <a:ext uri="{FF2B5EF4-FFF2-40B4-BE49-F238E27FC236}">
                  <a16:creationId xmlns:a16="http://schemas.microsoft.com/office/drawing/2014/main" id="{E72E783A-2B75-722B-B3A1-FB7D3F917021}"/>
                </a:ext>
              </a:extLst>
            </p:cNvPr>
            <p:cNvSpPr/>
            <p:nvPr/>
          </p:nvSpPr>
          <p:spPr>
            <a:xfrm>
              <a:off x="-352044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2" name="Freeform 3352">
              <a:extLst>
                <a:ext uri="{FF2B5EF4-FFF2-40B4-BE49-F238E27FC236}">
                  <a16:creationId xmlns:a16="http://schemas.microsoft.com/office/drawing/2014/main" id="{4B7855FE-A27E-C9DE-F566-C0B634F7012B}"/>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3" name="Freeform 3353">
              <a:extLst>
                <a:ext uri="{FF2B5EF4-FFF2-40B4-BE49-F238E27FC236}">
                  <a16:creationId xmlns:a16="http://schemas.microsoft.com/office/drawing/2014/main" id="{8AC02F64-9605-5D2B-8EC6-CBFCBEF5E331}"/>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4" name="Freeform 3354">
              <a:extLst>
                <a:ext uri="{FF2B5EF4-FFF2-40B4-BE49-F238E27FC236}">
                  <a16:creationId xmlns:a16="http://schemas.microsoft.com/office/drawing/2014/main" id="{CCEEE611-C30B-73FD-89F0-2637001A82E4}"/>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5" name="Freeform 3355">
              <a:extLst>
                <a:ext uri="{FF2B5EF4-FFF2-40B4-BE49-F238E27FC236}">
                  <a16:creationId xmlns:a16="http://schemas.microsoft.com/office/drawing/2014/main" id="{1A0B508E-E41B-2DA6-F65D-58E3082366A9}"/>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6" name="Freeform 3356">
              <a:extLst>
                <a:ext uri="{FF2B5EF4-FFF2-40B4-BE49-F238E27FC236}">
                  <a16:creationId xmlns:a16="http://schemas.microsoft.com/office/drawing/2014/main" id="{5BA683B3-3805-5066-9709-68FEE885A5EE}"/>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7" name="Freeform 3357">
              <a:extLst>
                <a:ext uri="{FF2B5EF4-FFF2-40B4-BE49-F238E27FC236}">
                  <a16:creationId xmlns:a16="http://schemas.microsoft.com/office/drawing/2014/main" id="{C3BFF1BF-21EB-E21E-E7FE-B07E82A394B6}"/>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8" name="Freeform 3358">
              <a:extLst>
                <a:ext uri="{FF2B5EF4-FFF2-40B4-BE49-F238E27FC236}">
                  <a16:creationId xmlns:a16="http://schemas.microsoft.com/office/drawing/2014/main" id="{BB85A599-7A61-7B8E-65EB-410B025A10FE}"/>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79" name="Freeform 3359">
              <a:extLst>
                <a:ext uri="{FF2B5EF4-FFF2-40B4-BE49-F238E27FC236}">
                  <a16:creationId xmlns:a16="http://schemas.microsoft.com/office/drawing/2014/main" id="{C0C0585D-1AFF-4B05-C0A0-08F4B9414251}"/>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0" name="Freeform 3360">
              <a:extLst>
                <a:ext uri="{FF2B5EF4-FFF2-40B4-BE49-F238E27FC236}">
                  <a16:creationId xmlns:a16="http://schemas.microsoft.com/office/drawing/2014/main" id="{7708F4D9-D393-BB1A-60B2-DA3F972EB4B9}"/>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1" name="Freeform 3361">
              <a:extLst>
                <a:ext uri="{FF2B5EF4-FFF2-40B4-BE49-F238E27FC236}">
                  <a16:creationId xmlns:a16="http://schemas.microsoft.com/office/drawing/2014/main" id="{507BDE9F-8728-EF4B-3E8E-80C33F523D13}"/>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2" name="Freeform 3362">
              <a:extLst>
                <a:ext uri="{FF2B5EF4-FFF2-40B4-BE49-F238E27FC236}">
                  <a16:creationId xmlns:a16="http://schemas.microsoft.com/office/drawing/2014/main" id="{578C3373-0517-AEDB-7530-45B1BA783C0B}"/>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3" name="Freeform 3363">
              <a:extLst>
                <a:ext uri="{FF2B5EF4-FFF2-40B4-BE49-F238E27FC236}">
                  <a16:creationId xmlns:a16="http://schemas.microsoft.com/office/drawing/2014/main" id="{DA0EF0A8-211A-C82B-9D28-83160AD26313}"/>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4" name="Freeform 3364">
              <a:extLst>
                <a:ext uri="{FF2B5EF4-FFF2-40B4-BE49-F238E27FC236}">
                  <a16:creationId xmlns:a16="http://schemas.microsoft.com/office/drawing/2014/main" id="{ECCBCC2D-6BF6-EB15-A335-864867E64D9E}"/>
                </a:ext>
              </a:extLst>
            </p:cNvPr>
            <p:cNvSpPr/>
            <p:nvPr/>
          </p:nvSpPr>
          <p:spPr>
            <a:xfrm>
              <a:off x="-349723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5" name="Freeform 3365">
              <a:extLst>
                <a:ext uri="{FF2B5EF4-FFF2-40B4-BE49-F238E27FC236}">
                  <a16:creationId xmlns:a16="http://schemas.microsoft.com/office/drawing/2014/main" id="{84203366-C121-45BB-D418-C284BFDAD0E6}"/>
                </a:ext>
              </a:extLst>
            </p:cNvPr>
            <p:cNvSpPr/>
            <p:nvPr/>
          </p:nvSpPr>
          <p:spPr>
            <a:xfrm>
              <a:off x="-348626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6" name="Freeform 3366">
              <a:extLst>
                <a:ext uri="{FF2B5EF4-FFF2-40B4-BE49-F238E27FC236}">
                  <a16:creationId xmlns:a16="http://schemas.microsoft.com/office/drawing/2014/main" id="{5CB0509F-C083-871B-4639-33E0EEEB0CB4}"/>
                </a:ext>
              </a:extLst>
            </p:cNvPr>
            <p:cNvSpPr/>
            <p:nvPr/>
          </p:nvSpPr>
          <p:spPr>
            <a:xfrm>
              <a:off x="-345818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7" name="Freeform 3367">
              <a:extLst>
                <a:ext uri="{FF2B5EF4-FFF2-40B4-BE49-F238E27FC236}">
                  <a16:creationId xmlns:a16="http://schemas.microsoft.com/office/drawing/2014/main" id="{3D03D208-29FB-E5F6-DC42-E2325E83CA1A}"/>
                </a:ext>
              </a:extLst>
            </p:cNvPr>
            <p:cNvSpPr/>
            <p:nvPr/>
          </p:nvSpPr>
          <p:spPr>
            <a:xfrm>
              <a:off x="-34472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8" name="Freeform 3368">
              <a:extLst>
                <a:ext uri="{FF2B5EF4-FFF2-40B4-BE49-F238E27FC236}">
                  <a16:creationId xmlns:a16="http://schemas.microsoft.com/office/drawing/2014/main" id="{913F6DCD-9E0C-1392-114F-0A7BC313301D}"/>
                </a:ext>
              </a:extLst>
            </p:cNvPr>
            <p:cNvSpPr/>
            <p:nvPr/>
          </p:nvSpPr>
          <p:spPr>
            <a:xfrm>
              <a:off x="-345330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89" name="Freeform 3369">
              <a:extLst>
                <a:ext uri="{FF2B5EF4-FFF2-40B4-BE49-F238E27FC236}">
                  <a16:creationId xmlns:a16="http://schemas.microsoft.com/office/drawing/2014/main" id="{BF4B272E-5080-7A9A-968F-C49B5A1CEC00}"/>
                </a:ext>
              </a:extLst>
            </p:cNvPr>
            <p:cNvSpPr/>
            <p:nvPr/>
          </p:nvSpPr>
          <p:spPr>
            <a:xfrm>
              <a:off x="-344232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0" name="Freeform 3370">
              <a:extLst>
                <a:ext uri="{FF2B5EF4-FFF2-40B4-BE49-F238E27FC236}">
                  <a16:creationId xmlns:a16="http://schemas.microsoft.com/office/drawing/2014/main" id="{04DBD2AF-399B-CC9C-7BCE-D44D58C0324E}"/>
                </a:ext>
              </a:extLst>
            </p:cNvPr>
            <p:cNvSpPr/>
            <p:nvPr/>
          </p:nvSpPr>
          <p:spPr>
            <a:xfrm>
              <a:off x="-344353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1" name="Freeform 3371">
              <a:extLst>
                <a:ext uri="{FF2B5EF4-FFF2-40B4-BE49-F238E27FC236}">
                  <a16:creationId xmlns:a16="http://schemas.microsoft.com/office/drawing/2014/main" id="{1440E605-CA97-2DF0-66A3-01E30DB57AA5}"/>
                </a:ext>
              </a:extLst>
            </p:cNvPr>
            <p:cNvSpPr/>
            <p:nvPr/>
          </p:nvSpPr>
          <p:spPr>
            <a:xfrm>
              <a:off x="-343256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2" name="Freeform 3372">
              <a:extLst>
                <a:ext uri="{FF2B5EF4-FFF2-40B4-BE49-F238E27FC236}">
                  <a16:creationId xmlns:a16="http://schemas.microsoft.com/office/drawing/2014/main" id="{4D9B827A-B14F-FE1D-3244-2CF988ACA104}"/>
                </a:ext>
              </a:extLst>
            </p:cNvPr>
            <p:cNvSpPr/>
            <p:nvPr/>
          </p:nvSpPr>
          <p:spPr>
            <a:xfrm>
              <a:off x="-342889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3" name="Freeform 3373">
              <a:extLst>
                <a:ext uri="{FF2B5EF4-FFF2-40B4-BE49-F238E27FC236}">
                  <a16:creationId xmlns:a16="http://schemas.microsoft.com/office/drawing/2014/main" id="{CA639BF2-89CA-8AD0-175D-922EC3A177CF}"/>
                </a:ext>
              </a:extLst>
            </p:cNvPr>
            <p:cNvSpPr/>
            <p:nvPr/>
          </p:nvSpPr>
          <p:spPr>
            <a:xfrm>
              <a:off x="-341791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4" name="Freeform 3374">
              <a:extLst>
                <a:ext uri="{FF2B5EF4-FFF2-40B4-BE49-F238E27FC236}">
                  <a16:creationId xmlns:a16="http://schemas.microsoft.com/office/drawing/2014/main" id="{8104C5F6-E1A2-F6F1-B45D-9BBD95F54C4D}"/>
                </a:ext>
              </a:extLst>
            </p:cNvPr>
            <p:cNvSpPr/>
            <p:nvPr/>
          </p:nvSpPr>
          <p:spPr>
            <a:xfrm>
              <a:off x="-340936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5" name="Freeform 3375">
              <a:extLst>
                <a:ext uri="{FF2B5EF4-FFF2-40B4-BE49-F238E27FC236}">
                  <a16:creationId xmlns:a16="http://schemas.microsoft.com/office/drawing/2014/main" id="{CF6D9A99-4D40-EBCF-C08F-37A1C160EDE3}"/>
                </a:ext>
              </a:extLst>
            </p:cNvPr>
            <p:cNvSpPr/>
            <p:nvPr/>
          </p:nvSpPr>
          <p:spPr>
            <a:xfrm>
              <a:off x="-33983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6" name="Freeform 3376">
              <a:extLst>
                <a:ext uri="{FF2B5EF4-FFF2-40B4-BE49-F238E27FC236}">
                  <a16:creationId xmlns:a16="http://schemas.microsoft.com/office/drawing/2014/main" id="{97EB46AE-5A16-AEB6-034C-CCB5B6FF4713}"/>
                </a:ext>
              </a:extLst>
            </p:cNvPr>
            <p:cNvSpPr/>
            <p:nvPr/>
          </p:nvSpPr>
          <p:spPr>
            <a:xfrm>
              <a:off x="-339959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7" name="Freeform 3377">
              <a:extLst>
                <a:ext uri="{FF2B5EF4-FFF2-40B4-BE49-F238E27FC236}">
                  <a16:creationId xmlns:a16="http://schemas.microsoft.com/office/drawing/2014/main" id="{34F7EBCC-F598-F8D2-A940-8BC0F3188E4C}"/>
                </a:ext>
              </a:extLst>
            </p:cNvPr>
            <p:cNvSpPr/>
            <p:nvPr/>
          </p:nvSpPr>
          <p:spPr>
            <a:xfrm>
              <a:off x="-338862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8" name="Freeform 3378">
              <a:extLst>
                <a:ext uri="{FF2B5EF4-FFF2-40B4-BE49-F238E27FC236}">
                  <a16:creationId xmlns:a16="http://schemas.microsoft.com/office/drawing/2014/main" id="{D9E59750-096B-DBA2-E511-2B317712F930}"/>
                </a:ext>
              </a:extLst>
            </p:cNvPr>
            <p:cNvSpPr/>
            <p:nvPr/>
          </p:nvSpPr>
          <p:spPr>
            <a:xfrm>
              <a:off x="-3384953"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199" name="Freeform 3379">
              <a:extLst>
                <a:ext uri="{FF2B5EF4-FFF2-40B4-BE49-F238E27FC236}">
                  <a16:creationId xmlns:a16="http://schemas.microsoft.com/office/drawing/2014/main" id="{19E2272D-332F-4972-B575-A9AC2D56DA55}"/>
                </a:ext>
              </a:extLst>
            </p:cNvPr>
            <p:cNvSpPr/>
            <p:nvPr/>
          </p:nvSpPr>
          <p:spPr>
            <a:xfrm>
              <a:off x="-33739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0" name="Freeform 3380">
              <a:extLst>
                <a:ext uri="{FF2B5EF4-FFF2-40B4-BE49-F238E27FC236}">
                  <a16:creationId xmlns:a16="http://schemas.microsoft.com/office/drawing/2014/main" id="{35CFF0AA-D41E-BC5A-C017-167897771911}"/>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1" name="Freeform 3381">
              <a:extLst>
                <a:ext uri="{FF2B5EF4-FFF2-40B4-BE49-F238E27FC236}">
                  <a16:creationId xmlns:a16="http://schemas.microsoft.com/office/drawing/2014/main" id="{A5987075-BEC0-DC5D-E0E9-7B365F3437BA}"/>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2" name="Freeform 3382">
              <a:extLst>
                <a:ext uri="{FF2B5EF4-FFF2-40B4-BE49-F238E27FC236}">
                  <a16:creationId xmlns:a16="http://schemas.microsoft.com/office/drawing/2014/main" id="{18171CEC-EB7E-FCD9-3D57-B46EE1697B37}"/>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3" name="Freeform 3383">
              <a:extLst>
                <a:ext uri="{FF2B5EF4-FFF2-40B4-BE49-F238E27FC236}">
                  <a16:creationId xmlns:a16="http://schemas.microsoft.com/office/drawing/2014/main" id="{040385DF-AEB0-7DFF-6575-D791C0D41CF6}"/>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4" name="Freeform 3384">
              <a:extLst>
                <a:ext uri="{FF2B5EF4-FFF2-40B4-BE49-F238E27FC236}">
                  <a16:creationId xmlns:a16="http://schemas.microsoft.com/office/drawing/2014/main" id="{6D87FEC1-6147-526D-63B7-864430FB8CC5}"/>
                </a:ext>
              </a:extLst>
            </p:cNvPr>
            <p:cNvSpPr/>
            <p:nvPr/>
          </p:nvSpPr>
          <p:spPr>
            <a:xfrm>
              <a:off x="-337030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5" name="Freeform 3385">
              <a:extLst>
                <a:ext uri="{FF2B5EF4-FFF2-40B4-BE49-F238E27FC236}">
                  <a16:creationId xmlns:a16="http://schemas.microsoft.com/office/drawing/2014/main" id="{FF9C9183-E33F-6F84-9CD0-3F2D6950CC27}"/>
                </a:ext>
              </a:extLst>
            </p:cNvPr>
            <p:cNvSpPr/>
            <p:nvPr/>
          </p:nvSpPr>
          <p:spPr>
            <a:xfrm>
              <a:off x="-335933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6" name="Freeform 3386">
              <a:extLst>
                <a:ext uri="{FF2B5EF4-FFF2-40B4-BE49-F238E27FC236}">
                  <a16:creationId xmlns:a16="http://schemas.microsoft.com/office/drawing/2014/main" id="{030E83C3-C2A7-4BEF-C8CF-BE5EFA87A865}"/>
                </a:ext>
              </a:extLst>
            </p:cNvPr>
            <p:cNvSpPr/>
            <p:nvPr/>
          </p:nvSpPr>
          <p:spPr>
            <a:xfrm>
              <a:off x="-336542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7" name="Freeform 3387">
              <a:extLst>
                <a:ext uri="{FF2B5EF4-FFF2-40B4-BE49-F238E27FC236}">
                  <a16:creationId xmlns:a16="http://schemas.microsoft.com/office/drawing/2014/main" id="{25E4E757-5902-CB20-4378-1B6E34906E64}"/>
                </a:ext>
              </a:extLst>
            </p:cNvPr>
            <p:cNvSpPr/>
            <p:nvPr/>
          </p:nvSpPr>
          <p:spPr>
            <a:xfrm>
              <a:off x="-335445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8" name="Freeform 3388">
              <a:extLst>
                <a:ext uri="{FF2B5EF4-FFF2-40B4-BE49-F238E27FC236}">
                  <a16:creationId xmlns:a16="http://schemas.microsoft.com/office/drawing/2014/main" id="{27458544-3887-ADD6-C67F-364AB60475D8}"/>
                </a:ext>
              </a:extLst>
            </p:cNvPr>
            <p:cNvSpPr/>
            <p:nvPr/>
          </p:nvSpPr>
          <p:spPr>
            <a:xfrm>
              <a:off x="-334101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09" name="Freeform 3389">
              <a:extLst>
                <a:ext uri="{FF2B5EF4-FFF2-40B4-BE49-F238E27FC236}">
                  <a16:creationId xmlns:a16="http://schemas.microsoft.com/office/drawing/2014/main" id="{7F4D290E-F285-61B0-4DE9-FC0AE3DF4698}"/>
                </a:ext>
              </a:extLst>
            </p:cNvPr>
            <p:cNvSpPr/>
            <p:nvPr/>
          </p:nvSpPr>
          <p:spPr>
            <a:xfrm>
              <a:off x="-33300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0" name="Freeform 3390">
              <a:extLst>
                <a:ext uri="{FF2B5EF4-FFF2-40B4-BE49-F238E27FC236}">
                  <a16:creationId xmlns:a16="http://schemas.microsoft.com/office/drawing/2014/main" id="{C97ED45A-D94F-2E5F-1CB1-CB608DA36217}"/>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1" name="Freeform 3391">
              <a:extLst>
                <a:ext uri="{FF2B5EF4-FFF2-40B4-BE49-F238E27FC236}">
                  <a16:creationId xmlns:a16="http://schemas.microsoft.com/office/drawing/2014/main" id="{50421821-B782-3EFA-E1B5-F1863D36F1DA}"/>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2" name="Freeform 3392">
              <a:extLst>
                <a:ext uri="{FF2B5EF4-FFF2-40B4-BE49-F238E27FC236}">
                  <a16:creationId xmlns:a16="http://schemas.microsoft.com/office/drawing/2014/main" id="{75CF9592-8CD8-B0A2-692C-CC2E499337FD}"/>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3" name="Freeform 3393">
              <a:extLst>
                <a:ext uri="{FF2B5EF4-FFF2-40B4-BE49-F238E27FC236}">
                  <a16:creationId xmlns:a16="http://schemas.microsoft.com/office/drawing/2014/main" id="{0EB68AE8-8587-FE4F-7864-D09F57481B04}"/>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4" name="Freeform 3394">
              <a:extLst>
                <a:ext uri="{FF2B5EF4-FFF2-40B4-BE49-F238E27FC236}">
                  <a16:creationId xmlns:a16="http://schemas.microsoft.com/office/drawing/2014/main" id="{D767174D-7304-8C31-8C8B-92D90A80CE4B}"/>
                </a:ext>
              </a:extLst>
            </p:cNvPr>
            <p:cNvSpPr/>
            <p:nvPr/>
          </p:nvSpPr>
          <p:spPr>
            <a:xfrm>
              <a:off x="-32824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5" name="Freeform 3395">
              <a:extLst>
                <a:ext uri="{FF2B5EF4-FFF2-40B4-BE49-F238E27FC236}">
                  <a16:creationId xmlns:a16="http://schemas.microsoft.com/office/drawing/2014/main" id="{D736D252-7379-AD35-6C3B-47F8AD3C421C}"/>
                </a:ext>
              </a:extLst>
            </p:cNvPr>
            <p:cNvSpPr/>
            <p:nvPr/>
          </p:nvSpPr>
          <p:spPr>
            <a:xfrm>
              <a:off x="-32714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6" name="Freeform 3396">
              <a:extLst>
                <a:ext uri="{FF2B5EF4-FFF2-40B4-BE49-F238E27FC236}">
                  <a16:creationId xmlns:a16="http://schemas.microsoft.com/office/drawing/2014/main" id="{A6A33756-37C6-01CE-91F5-C918959C1BAD}"/>
                </a:ext>
              </a:extLst>
            </p:cNvPr>
            <p:cNvSpPr/>
            <p:nvPr/>
          </p:nvSpPr>
          <p:spPr>
            <a:xfrm>
              <a:off x="-32775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7" name="Freeform 3397">
              <a:extLst>
                <a:ext uri="{FF2B5EF4-FFF2-40B4-BE49-F238E27FC236}">
                  <a16:creationId xmlns:a16="http://schemas.microsoft.com/office/drawing/2014/main" id="{B3FC7DAE-5AA2-AE1E-F2CC-6254D7EADAD0}"/>
                </a:ext>
              </a:extLst>
            </p:cNvPr>
            <p:cNvSpPr/>
            <p:nvPr/>
          </p:nvSpPr>
          <p:spPr>
            <a:xfrm>
              <a:off x="-32665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8" name="Freeform 3398">
              <a:extLst>
                <a:ext uri="{FF2B5EF4-FFF2-40B4-BE49-F238E27FC236}">
                  <a16:creationId xmlns:a16="http://schemas.microsoft.com/office/drawing/2014/main" id="{14F97648-5947-F428-4C48-42E38238DD7E}"/>
                </a:ext>
              </a:extLst>
            </p:cNvPr>
            <p:cNvSpPr/>
            <p:nvPr/>
          </p:nvSpPr>
          <p:spPr>
            <a:xfrm>
              <a:off x="-32726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19" name="Freeform 3399">
              <a:extLst>
                <a:ext uri="{FF2B5EF4-FFF2-40B4-BE49-F238E27FC236}">
                  <a16:creationId xmlns:a16="http://schemas.microsoft.com/office/drawing/2014/main" id="{C328E514-3687-652E-CD03-D657D553DCDC}"/>
                </a:ext>
              </a:extLst>
            </p:cNvPr>
            <p:cNvSpPr/>
            <p:nvPr/>
          </p:nvSpPr>
          <p:spPr>
            <a:xfrm>
              <a:off x="-32616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0" name="Freeform 3400">
              <a:extLst>
                <a:ext uri="{FF2B5EF4-FFF2-40B4-BE49-F238E27FC236}">
                  <a16:creationId xmlns:a16="http://schemas.microsoft.com/office/drawing/2014/main" id="{75F98993-4FA2-2842-4CE8-C1ABF51C013E}"/>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1" name="Freeform 3401">
              <a:extLst>
                <a:ext uri="{FF2B5EF4-FFF2-40B4-BE49-F238E27FC236}">
                  <a16:creationId xmlns:a16="http://schemas.microsoft.com/office/drawing/2014/main" id="{C7EFEABC-1D95-A4A0-A3F7-84C28DD06368}"/>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2" name="Freeform 3402">
              <a:extLst>
                <a:ext uri="{FF2B5EF4-FFF2-40B4-BE49-F238E27FC236}">
                  <a16:creationId xmlns:a16="http://schemas.microsoft.com/office/drawing/2014/main" id="{11B86D6F-6903-3E6D-F721-45083646424C}"/>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3" name="Freeform 3403">
              <a:extLst>
                <a:ext uri="{FF2B5EF4-FFF2-40B4-BE49-F238E27FC236}">
                  <a16:creationId xmlns:a16="http://schemas.microsoft.com/office/drawing/2014/main" id="{A297FF5B-AF80-9B67-25C6-405F6B378571}"/>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4" name="Freeform 3404">
              <a:extLst>
                <a:ext uri="{FF2B5EF4-FFF2-40B4-BE49-F238E27FC236}">
                  <a16:creationId xmlns:a16="http://schemas.microsoft.com/office/drawing/2014/main" id="{7AA0254C-48B3-34CE-57B8-F41D753006DA}"/>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5" name="Freeform 3405">
              <a:extLst>
                <a:ext uri="{FF2B5EF4-FFF2-40B4-BE49-F238E27FC236}">
                  <a16:creationId xmlns:a16="http://schemas.microsoft.com/office/drawing/2014/main" id="{EC41BBD7-1F16-D76C-795A-6DB8DB6873F9}"/>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6" name="Freeform 3406">
              <a:extLst>
                <a:ext uri="{FF2B5EF4-FFF2-40B4-BE49-F238E27FC236}">
                  <a16:creationId xmlns:a16="http://schemas.microsoft.com/office/drawing/2014/main" id="{672FD658-9931-CE59-F21C-B5B90D464B3F}"/>
                </a:ext>
              </a:extLst>
            </p:cNvPr>
            <p:cNvSpPr/>
            <p:nvPr/>
          </p:nvSpPr>
          <p:spPr>
            <a:xfrm>
              <a:off x="-3233612"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7" name="Freeform 3407">
              <a:extLst>
                <a:ext uri="{FF2B5EF4-FFF2-40B4-BE49-F238E27FC236}">
                  <a16:creationId xmlns:a16="http://schemas.microsoft.com/office/drawing/2014/main" id="{2E3950BE-6C02-BDF2-BBF0-7FF9AA63F84E}"/>
                </a:ext>
              </a:extLst>
            </p:cNvPr>
            <p:cNvSpPr/>
            <p:nvPr/>
          </p:nvSpPr>
          <p:spPr>
            <a:xfrm>
              <a:off x="-322264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8" name="Freeform 3408">
              <a:extLst>
                <a:ext uri="{FF2B5EF4-FFF2-40B4-BE49-F238E27FC236}">
                  <a16:creationId xmlns:a16="http://schemas.microsoft.com/office/drawing/2014/main" id="{88A84675-F971-6800-54BC-BA80202A4E7B}"/>
                </a:ext>
              </a:extLst>
            </p:cNvPr>
            <p:cNvSpPr/>
            <p:nvPr/>
          </p:nvSpPr>
          <p:spPr>
            <a:xfrm>
              <a:off x="-322384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29" name="Freeform 3409">
              <a:extLst>
                <a:ext uri="{FF2B5EF4-FFF2-40B4-BE49-F238E27FC236}">
                  <a16:creationId xmlns:a16="http://schemas.microsoft.com/office/drawing/2014/main" id="{3B8C9D69-95FA-160F-066C-1F40525414C3}"/>
                </a:ext>
              </a:extLst>
            </p:cNvPr>
            <p:cNvSpPr/>
            <p:nvPr/>
          </p:nvSpPr>
          <p:spPr>
            <a:xfrm>
              <a:off x="-32128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0" name="Freeform 3410">
              <a:extLst>
                <a:ext uri="{FF2B5EF4-FFF2-40B4-BE49-F238E27FC236}">
                  <a16:creationId xmlns:a16="http://schemas.microsoft.com/office/drawing/2014/main" id="{D0B3075F-4C51-5322-F15C-EFAA4DFCDB73}"/>
                </a:ext>
              </a:extLst>
            </p:cNvPr>
            <p:cNvSpPr/>
            <p:nvPr/>
          </p:nvSpPr>
          <p:spPr>
            <a:xfrm>
              <a:off x="-321408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1" name="Freeform 3411">
              <a:extLst>
                <a:ext uri="{FF2B5EF4-FFF2-40B4-BE49-F238E27FC236}">
                  <a16:creationId xmlns:a16="http://schemas.microsoft.com/office/drawing/2014/main" id="{80C0211E-2EE1-1826-2265-7743C2B48DC2}"/>
                </a:ext>
              </a:extLst>
            </p:cNvPr>
            <p:cNvSpPr/>
            <p:nvPr/>
          </p:nvSpPr>
          <p:spPr>
            <a:xfrm>
              <a:off x="-320311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2" name="Freeform 3412">
              <a:extLst>
                <a:ext uri="{FF2B5EF4-FFF2-40B4-BE49-F238E27FC236}">
                  <a16:creationId xmlns:a16="http://schemas.microsoft.com/office/drawing/2014/main" id="{3E4ED9B9-D625-1733-B96D-F037A223BB6C}"/>
                </a:ext>
              </a:extLst>
            </p:cNvPr>
            <p:cNvSpPr/>
            <p:nvPr/>
          </p:nvSpPr>
          <p:spPr>
            <a:xfrm>
              <a:off x="-313109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3" name="Freeform 3413">
              <a:extLst>
                <a:ext uri="{FF2B5EF4-FFF2-40B4-BE49-F238E27FC236}">
                  <a16:creationId xmlns:a16="http://schemas.microsoft.com/office/drawing/2014/main" id="{3FAD064B-C66F-E4D3-B823-0F60DE2C5F86}"/>
                </a:ext>
              </a:extLst>
            </p:cNvPr>
            <p:cNvSpPr/>
            <p:nvPr/>
          </p:nvSpPr>
          <p:spPr>
            <a:xfrm>
              <a:off x="-312012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4" name="Freeform 3414">
              <a:extLst>
                <a:ext uri="{FF2B5EF4-FFF2-40B4-BE49-F238E27FC236}">
                  <a16:creationId xmlns:a16="http://schemas.microsoft.com/office/drawing/2014/main" id="{EF33F7FD-2671-00C5-5D7C-F148040F2825}"/>
                </a:ext>
              </a:extLst>
            </p:cNvPr>
            <p:cNvSpPr/>
            <p:nvPr/>
          </p:nvSpPr>
          <p:spPr>
            <a:xfrm>
              <a:off x="-31164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5" name="Freeform 3415">
              <a:extLst>
                <a:ext uri="{FF2B5EF4-FFF2-40B4-BE49-F238E27FC236}">
                  <a16:creationId xmlns:a16="http://schemas.microsoft.com/office/drawing/2014/main" id="{B8A33FAC-C8EF-5266-2670-B1AC69861606}"/>
                </a:ext>
              </a:extLst>
            </p:cNvPr>
            <p:cNvSpPr/>
            <p:nvPr/>
          </p:nvSpPr>
          <p:spPr>
            <a:xfrm>
              <a:off x="-31054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6" name="Freeform 3416">
              <a:extLst>
                <a:ext uri="{FF2B5EF4-FFF2-40B4-BE49-F238E27FC236}">
                  <a16:creationId xmlns:a16="http://schemas.microsoft.com/office/drawing/2014/main" id="{E09B439C-D414-2D8D-48DD-07D5179D74B8}"/>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7" name="Freeform 3417">
              <a:extLst>
                <a:ext uri="{FF2B5EF4-FFF2-40B4-BE49-F238E27FC236}">
                  <a16:creationId xmlns:a16="http://schemas.microsoft.com/office/drawing/2014/main" id="{E8BBFB87-F3B8-0999-CF11-EE5EB3349D64}"/>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8" name="Freeform 3418">
              <a:extLst>
                <a:ext uri="{FF2B5EF4-FFF2-40B4-BE49-F238E27FC236}">
                  <a16:creationId xmlns:a16="http://schemas.microsoft.com/office/drawing/2014/main" id="{B10908D5-EB76-5880-6248-A4392DD067F8}"/>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39" name="Freeform 3419">
              <a:extLst>
                <a:ext uri="{FF2B5EF4-FFF2-40B4-BE49-F238E27FC236}">
                  <a16:creationId xmlns:a16="http://schemas.microsoft.com/office/drawing/2014/main" id="{23B85B05-B594-FFFE-8AC7-098EB54EDCFE}"/>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0" name="Freeform 3420">
              <a:extLst>
                <a:ext uri="{FF2B5EF4-FFF2-40B4-BE49-F238E27FC236}">
                  <a16:creationId xmlns:a16="http://schemas.microsoft.com/office/drawing/2014/main" id="{61C1F6A3-8132-862D-EA33-0E5B25FBE3F3}"/>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1" name="Freeform 3421">
              <a:extLst>
                <a:ext uri="{FF2B5EF4-FFF2-40B4-BE49-F238E27FC236}">
                  <a16:creationId xmlns:a16="http://schemas.microsoft.com/office/drawing/2014/main" id="{8ED52311-EB5F-E11F-58BA-B5980825CD01}"/>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2" name="Freeform 3422">
              <a:extLst>
                <a:ext uri="{FF2B5EF4-FFF2-40B4-BE49-F238E27FC236}">
                  <a16:creationId xmlns:a16="http://schemas.microsoft.com/office/drawing/2014/main" id="{074103F2-B283-F0C6-1382-E3795AD30865}"/>
                </a:ext>
              </a:extLst>
            </p:cNvPr>
            <p:cNvSpPr/>
            <p:nvPr/>
          </p:nvSpPr>
          <p:spPr>
            <a:xfrm>
              <a:off x="-309691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3" name="Freeform 3423">
              <a:extLst>
                <a:ext uri="{FF2B5EF4-FFF2-40B4-BE49-F238E27FC236}">
                  <a16:creationId xmlns:a16="http://schemas.microsoft.com/office/drawing/2014/main" id="{50C4E145-D5DD-14C4-6B9C-7FDF9D0B6E78}"/>
                </a:ext>
              </a:extLst>
            </p:cNvPr>
            <p:cNvSpPr/>
            <p:nvPr/>
          </p:nvSpPr>
          <p:spPr>
            <a:xfrm>
              <a:off x="-308594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4" name="Freeform 3424">
              <a:extLst>
                <a:ext uri="{FF2B5EF4-FFF2-40B4-BE49-F238E27FC236}">
                  <a16:creationId xmlns:a16="http://schemas.microsoft.com/office/drawing/2014/main" id="{3A4F9A91-020F-C38A-CDCA-2C063FA5D8B2}"/>
                </a:ext>
              </a:extLst>
            </p:cNvPr>
            <p:cNvSpPr/>
            <p:nvPr/>
          </p:nvSpPr>
          <p:spPr>
            <a:xfrm>
              <a:off x="-3087153"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5" name="Freeform 3425">
              <a:extLst>
                <a:ext uri="{FF2B5EF4-FFF2-40B4-BE49-F238E27FC236}">
                  <a16:creationId xmlns:a16="http://schemas.microsoft.com/office/drawing/2014/main" id="{24EC4221-C3C2-99B8-3661-65D3B1E9EB66}"/>
                </a:ext>
              </a:extLst>
            </p:cNvPr>
            <p:cNvSpPr/>
            <p:nvPr/>
          </p:nvSpPr>
          <p:spPr>
            <a:xfrm>
              <a:off x="-30761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6" name="Freeform 3426">
              <a:extLst>
                <a:ext uri="{FF2B5EF4-FFF2-40B4-BE49-F238E27FC236}">
                  <a16:creationId xmlns:a16="http://schemas.microsoft.com/office/drawing/2014/main" id="{FB56EE9C-3DB9-371C-19A3-F2F6977488B0}"/>
                </a:ext>
              </a:extLst>
            </p:cNvPr>
            <p:cNvSpPr/>
            <p:nvPr/>
          </p:nvSpPr>
          <p:spPr>
            <a:xfrm>
              <a:off x="-308227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7" name="Freeform 3427">
              <a:extLst>
                <a:ext uri="{FF2B5EF4-FFF2-40B4-BE49-F238E27FC236}">
                  <a16:creationId xmlns:a16="http://schemas.microsoft.com/office/drawing/2014/main" id="{D228777B-0F2B-99EE-C1CC-3C028B6334A6}"/>
                </a:ext>
              </a:extLst>
            </p:cNvPr>
            <p:cNvSpPr/>
            <p:nvPr/>
          </p:nvSpPr>
          <p:spPr>
            <a:xfrm>
              <a:off x="-30713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8" name="Freeform 3428">
              <a:extLst>
                <a:ext uri="{FF2B5EF4-FFF2-40B4-BE49-F238E27FC236}">
                  <a16:creationId xmlns:a16="http://schemas.microsoft.com/office/drawing/2014/main" id="{63E8B6DF-BA1A-31F2-6FA5-D0B078584A68}"/>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49" name="Freeform 3429">
              <a:extLst>
                <a:ext uri="{FF2B5EF4-FFF2-40B4-BE49-F238E27FC236}">
                  <a16:creationId xmlns:a16="http://schemas.microsoft.com/office/drawing/2014/main" id="{7B3171D2-EDF4-1032-82B7-97F958CE3A37}"/>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0" name="Freeform 3430">
              <a:extLst>
                <a:ext uri="{FF2B5EF4-FFF2-40B4-BE49-F238E27FC236}">
                  <a16:creationId xmlns:a16="http://schemas.microsoft.com/office/drawing/2014/main" id="{E1CD7240-2580-FE48-4F57-5CFDBF0D3D10}"/>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1" name="Freeform 3431">
              <a:extLst>
                <a:ext uri="{FF2B5EF4-FFF2-40B4-BE49-F238E27FC236}">
                  <a16:creationId xmlns:a16="http://schemas.microsoft.com/office/drawing/2014/main" id="{69A2C21C-DFBE-A8CB-9D70-333E7DF54A4E}"/>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2" name="Freeform 3432">
              <a:extLst>
                <a:ext uri="{FF2B5EF4-FFF2-40B4-BE49-F238E27FC236}">
                  <a16:creationId xmlns:a16="http://schemas.microsoft.com/office/drawing/2014/main" id="{122F569C-5500-B51A-A955-86BA820A2897}"/>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3" name="Freeform 3433">
              <a:extLst>
                <a:ext uri="{FF2B5EF4-FFF2-40B4-BE49-F238E27FC236}">
                  <a16:creationId xmlns:a16="http://schemas.microsoft.com/office/drawing/2014/main" id="{8645AE05-22FF-1201-821B-64B5C07BAD23}"/>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4" name="Freeform 3434">
              <a:extLst>
                <a:ext uri="{FF2B5EF4-FFF2-40B4-BE49-F238E27FC236}">
                  <a16:creationId xmlns:a16="http://schemas.microsoft.com/office/drawing/2014/main" id="{682732D6-9CFD-22FC-AFA4-7234614B97C0}"/>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5" name="Freeform 3435">
              <a:extLst>
                <a:ext uri="{FF2B5EF4-FFF2-40B4-BE49-F238E27FC236}">
                  <a16:creationId xmlns:a16="http://schemas.microsoft.com/office/drawing/2014/main" id="{A56E0785-2438-F6E6-73F1-6CDC3516BD9D}"/>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6" name="Freeform 3436">
              <a:extLst>
                <a:ext uri="{FF2B5EF4-FFF2-40B4-BE49-F238E27FC236}">
                  <a16:creationId xmlns:a16="http://schemas.microsoft.com/office/drawing/2014/main" id="{159E41E5-756E-AA35-5198-2D7473E93427}"/>
                </a:ext>
              </a:extLst>
            </p:cNvPr>
            <p:cNvSpPr/>
            <p:nvPr/>
          </p:nvSpPr>
          <p:spPr>
            <a:xfrm>
              <a:off x="-306274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7" name="Freeform 3437">
              <a:extLst>
                <a:ext uri="{FF2B5EF4-FFF2-40B4-BE49-F238E27FC236}">
                  <a16:creationId xmlns:a16="http://schemas.microsoft.com/office/drawing/2014/main" id="{55282786-ED0E-1C68-8133-0687C3351834}"/>
                </a:ext>
              </a:extLst>
            </p:cNvPr>
            <p:cNvSpPr/>
            <p:nvPr/>
          </p:nvSpPr>
          <p:spPr>
            <a:xfrm>
              <a:off x="-30517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8" name="Freeform 3438">
              <a:extLst>
                <a:ext uri="{FF2B5EF4-FFF2-40B4-BE49-F238E27FC236}">
                  <a16:creationId xmlns:a16="http://schemas.microsoft.com/office/drawing/2014/main" id="{C124C078-3D12-6EFC-DDD5-96EA99879A13}"/>
                </a:ext>
              </a:extLst>
            </p:cNvPr>
            <p:cNvSpPr/>
            <p:nvPr/>
          </p:nvSpPr>
          <p:spPr>
            <a:xfrm>
              <a:off x="-30578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59" name="Freeform 3439">
              <a:extLst>
                <a:ext uri="{FF2B5EF4-FFF2-40B4-BE49-F238E27FC236}">
                  <a16:creationId xmlns:a16="http://schemas.microsoft.com/office/drawing/2014/main" id="{AA463218-BA0E-ACAE-828F-4FA012F44744}"/>
                </a:ext>
              </a:extLst>
            </p:cNvPr>
            <p:cNvSpPr/>
            <p:nvPr/>
          </p:nvSpPr>
          <p:spPr>
            <a:xfrm>
              <a:off x="-30468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0" name="Freeform 3440">
              <a:extLst>
                <a:ext uri="{FF2B5EF4-FFF2-40B4-BE49-F238E27FC236}">
                  <a16:creationId xmlns:a16="http://schemas.microsoft.com/office/drawing/2014/main" id="{C54DB359-1E9C-484F-CEBA-5A5234473DB7}"/>
                </a:ext>
              </a:extLst>
            </p:cNvPr>
            <p:cNvSpPr/>
            <p:nvPr/>
          </p:nvSpPr>
          <p:spPr>
            <a:xfrm>
              <a:off x="-304321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1" name="Freeform 3441">
              <a:extLst>
                <a:ext uri="{FF2B5EF4-FFF2-40B4-BE49-F238E27FC236}">
                  <a16:creationId xmlns:a16="http://schemas.microsoft.com/office/drawing/2014/main" id="{4CF60115-2E85-7428-0F33-7C005C147DC6}"/>
                </a:ext>
              </a:extLst>
            </p:cNvPr>
            <p:cNvSpPr/>
            <p:nvPr/>
          </p:nvSpPr>
          <p:spPr>
            <a:xfrm>
              <a:off x="-30322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2" name="Freeform 3442">
              <a:extLst>
                <a:ext uri="{FF2B5EF4-FFF2-40B4-BE49-F238E27FC236}">
                  <a16:creationId xmlns:a16="http://schemas.microsoft.com/office/drawing/2014/main" id="{C249B8B3-AB05-C13B-31E8-4B3EF9B0C0E1}"/>
                </a:ext>
              </a:extLst>
            </p:cNvPr>
            <p:cNvSpPr/>
            <p:nvPr/>
          </p:nvSpPr>
          <p:spPr>
            <a:xfrm>
              <a:off x="-302857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3" name="Freeform 3443">
              <a:extLst>
                <a:ext uri="{FF2B5EF4-FFF2-40B4-BE49-F238E27FC236}">
                  <a16:creationId xmlns:a16="http://schemas.microsoft.com/office/drawing/2014/main" id="{A3D336DA-B087-1C71-2DCA-24A3C6BE3828}"/>
                </a:ext>
              </a:extLst>
            </p:cNvPr>
            <p:cNvSpPr/>
            <p:nvPr/>
          </p:nvSpPr>
          <p:spPr>
            <a:xfrm>
              <a:off x="-301759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4" name="Freeform 3444">
              <a:extLst>
                <a:ext uri="{FF2B5EF4-FFF2-40B4-BE49-F238E27FC236}">
                  <a16:creationId xmlns:a16="http://schemas.microsoft.com/office/drawing/2014/main" id="{2FD3A500-024D-1A1C-E70C-DF85D3733884}"/>
                </a:ext>
              </a:extLst>
            </p:cNvPr>
            <p:cNvSpPr/>
            <p:nvPr/>
          </p:nvSpPr>
          <p:spPr>
            <a:xfrm>
              <a:off x="-298463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5" name="Freeform 3445">
              <a:extLst>
                <a:ext uri="{FF2B5EF4-FFF2-40B4-BE49-F238E27FC236}">
                  <a16:creationId xmlns:a16="http://schemas.microsoft.com/office/drawing/2014/main" id="{5985246D-9C21-7410-2F44-2A0A703CC6CA}"/>
                </a:ext>
              </a:extLst>
            </p:cNvPr>
            <p:cNvSpPr/>
            <p:nvPr/>
          </p:nvSpPr>
          <p:spPr>
            <a:xfrm>
              <a:off x="-29736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6" name="Freeform 3446">
              <a:extLst>
                <a:ext uri="{FF2B5EF4-FFF2-40B4-BE49-F238E27FC236}">
                  <a16:creationId xmlns:a16="http://schemas.microsoft.com/office/drawing/2014/main" id="{5733204A-09DA-3FFB-D6E1-805EFDD504C6}"/>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7" name="Freeform 3447">
              <a:extLst>
                <a:ext uri="{FF2B5EF4-FFF2-40B4-BE49-F238E27FC236}">
                  <a16:creationId xmlns:a16="http://schemas.microsoft.com/office/drawing/2014/main" id="{B891AFB5-2DD1-8EAB-2B27-05C61136586B}"/>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8" name="Freeform 3448">
              <a:extLst>
                <a:ext uri="{FF2B5EF4-FFF2-40B4-BE49-F238E27FC236}">
                  <a16:creationId xmlns:a16="http://schemas.microsoft.com/office/drawing/2014/main" id="{F6ED7820-8067-BDA3-63AB-D1D62767E8DC}"/>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69" name="Freeform 3449">
              <a:extLst>
                <a:ext uri="{FF2B5EF4-FFF2-40B4-BE49-F238E27FC236}">
                  <a16:creationId xmlns:a16="http://schemas.microsoft.com/office/drawing/2014/main" id="{E832F02C-911D-67C8-3546-3927C9B44EDD}"/>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0" name="Freeform 3450">
              <a:extLst>
                <a:ext uri="{FF2B5EF4-FFF2-40B4-BE49-F238E27FC236}">
                  <a16:creationId xmlns:a16="http://schemas.microsoft.com/office/drawing/2014/main" id="{7A42E65D-AC24-267A-CD56-F62F8A07EBBC}"/>
                </a:ext>
              </a:extLst>
            </p:cNvPr>
            <p:cNvSpPr/>
            <p:nvPr/>
          </p:nvSpPr>
          <p:spPr>
            <a:xfrm>
              <a:off x="-297486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1" name="Freeform 3451">
              <a:extLst>
                <a:ext uri="{FF2B5EF4-FFF2-40B4-BE49-F238E27FC236}">
                  <a16:creationId xmlns:a16="http://schemas.microsoft.com/office/drawing/2014/main" id="{89B03525-D35B-5679-E8D3-5391201F7989}"/>
                </a:ext>
              </a:extLst>
            </p:cNvPr>
            <p:cNvSpPr/>
            <p:nvPr/>
          </p:nvSpPr>
          <p:spPr>
            <a:xfrm>
              <a:off x="-29638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2" name="Freeform 3452">
              <a:extLst>
                <a:ext uri="{FF2B5EF4-FFF2-40B4-BE49-F238E27FC236}">
                  <a16:creationId xmlns:a16="http://schemas.microsoft.com/office/drawing/2014/main" id="{BD26638A-E69E-9BDB-29A0-9FA37870CE8A}"/>
                </a:ext>
              </a:extLst>
            </p:cNvPr>
            <p:cNvSpPr/>
            <p:nvPr/>
          </p:nvSpPr>
          <p:spPr>
            <a:xfrm>
              <a:off x="-2926049"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3" name="Freeform 3453">
              <a:extLst>
                <a:ext uri="{FF2B5EF4-FFF2-40B4-BE49-F238E27FC236}">
                  <a16:creationId xmlns:a16="http://schemas.microsoft.com/office/drawing/2014/main" id="{DAF25052-A027-ABF1-990C-4FC6B1402518}"/>
                </a:ext>
              </a:extLst>
            </p:cNvPr>
            <p:cNvSpPr/>
            <p:nvPr/>
          </p:nvSpPr>
          <p:spPr>
            <a:xfrm>
              <a:off x="-29150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4" name="Freeform 3454">
              <a:extLst>
                <a:ext uri="{FF2B5EF4-FFF2-40B4-BE49-F238E27FC236}">
                  <a16:creationId xmlns:a16="http://schemas.microsoft.com/office/drawing/2014/main" id="{4DD10054-3BF0-AE2E-6683-E3BCED52EDA5}"/>
                </a:ext>
              </a:extLst>
            </p:cNvPr>
            <p:cNvSpPr/>
            <p:nvPr/>
          </p:nvSpPr>
          <p:spPr>
            <a:xfrm>
              <a:off x="-2921167"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5" name="Freeform 3455">
              <a:extLst>
                <a:ext uri="{FF2B5EF4-FFF2-40B4-BE49-F238E27FC236}">
                  <a16:creationId xmlns:a16="http://schemas.microsoft.com/office/drawing/2014/main" id="{216D2FBF-33F0-8E7F-BF0C-BB57DCB5C964}"/>
                </a:ext>
              </a:extLst>
            </p:cNvPr>
            <p:cNvSpPr/>
            <p:nvPr/>
          </p:nvSpPr>
          <p:spPr>
            <a:xfrm>
              <a:off x="-29101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6" name="Freeform 3456">
              <a:extLst>
                <a:ext uri="{FF2B5EF4-FFF2-40B4-BE49-F238E27FC236}">
                  <a16:creationId xmlns:a16="http://schemas.microsoft.com/office/drawing/2014/main" id="{99B272B2-4FA1-B133-4307-F83D4ED79436}"/>
                </a:ext>
              </a:extLst>
            </p:cNvPr>
            <p:cNvSpPr/>
            <p:nvPr/>
          </p:nvSpPr>
          <p:spPr>
            <a:xfrm>
              <a:off x="-290163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7" name="Freeform 3457">
              <a:extLst>
                <a:ext uri="{FF2B5EF4-FFF2-40B4-BE49-F238E27FC236}">
                  <a16:creationId xmlns:a16="http://schemas.microsoft.com/office/drawing/2014/main" id="{AAF40E5B-705D-BEB3-A62F-F628740BD3B3}"/>
                </a:ext>
              </a:extLst>
            </p:cNvPr>
            <p:cNvSpPr/>
            <p:nvPr/>
          </p:nvSpPr>
          <p:spPr>
            <a:xfrm>
              <a:off x="-289066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8" name="Freeform 3458">
              <a:extLst>
                <a:ext uri="{FF2B5EF4-FFF2-40B4-BE49-F238E27FC236}">
                  <a16:creationId xmlns:a16="http://schemas.microsoft.com/office/drawing/2014/main" id="{13F3ED3A-4577-5E26-02E9-E3F32E36DCA2}"/>
                </a:ext>
              </a:extLst>
            </p:cNvPr>
            <p:cNvSpPr/>
            <p:nvPr/>
          </p:nvSpPr>
          <p:spPr>
            <a:xfrm>
              <a:off x="-288211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79" name="Freeform 3459">
              <a:extLst>
                <a:ext uri="{FF2B5EF4-FFF2-40B4-BE49-F238E27FC236}">
                  <a16:creationId xmlns:a16="http://schemas.microsoft.com/office/drawing/2014/main" id="{04250B2A-BC39-87A5-580C-620B5D93E005}"/>
                </a:ext>
              </a:extLst>
            </p:cNvPr>
            <p:cNvSpPr/>
            <p:nvPr/>
          </p:nvSpPr>
          <p:spPr>
            <a:xfrm>
              <a:off x="-287114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0" name="Freeform 3460">
              <a:extLst>
                <a:ext uri="{FF2B5EF4-FFF2-40B4-BE49-F238E27FC236}">
                  <a16:creationId xmlns:a16="http://schemas.microsoft.com/office/drawing/2014/main" id="{B2D8C55A-C2A4-4BE4-C7DB-C4F82E6669EB}"/>
                </a:ext>
              </a:extLst>
            </p:cNvPr>
            <p:cNvSpPr/>
            <p:nvPr/>
          </p:nvSpPr>
          <p:spPr>
            <a:xfrm>
              <a:off x="-287723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1" name="Freeform 3461">
              <a:extLst>
                <a:ext uri="{FF2B5EF4-FFF2-40B4-BE49-F238E27FC236}">
                  <a16:creationId xmlns:a16="http://schemas.microsoft.com/office/drawing/2014/main" id="{4D2E4BAB-FB08-B41D-85E7-385BB4987DA2}"/>
                </a:ext>
              </a:extLst>
            </p:cNvPr>
            <p:cNvSpPr/>
            <p:nvPr/>
          </p:nvSpPr>
          <p:spPr>
            <a:xfrm>
              <a:off x="-286625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2" name="Freeform 3462">
              <a:extLst>
                <a:ext uri="{FF2B5EF4-FFF2-40B4-BE49-F238E27FC236}">
                  <a16:creationId xmlns:a16="http://schemas.microsoft.com/office/drawing/2014/main" id="{10456997-7FB7-5F0E-27A7-2FB062352483}"/>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3" name="Freeform 3463">
              <a:extLst>
                <a:ext uri="{FF2B5EF4-FFF2-40B4-BE49-F238E27FC236}">
                  <a16:creationId xmlns:a16="http://schemas.microsoft.com/office/drawing/2014/main" id="{5EA0FEDB-66E6-6A2A-3323-3A9659364772}"/>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4" name="Freeform 3464">
              <a:extLst>
                <a:ext uri="{FF2B5EF4-FFF2-40B4-BE49-F238E27FC236}">
                  <a16:creationId xmlns:a16="http://schemas.microsoft.com/office/drawing/2014/main" id="{DC55587A-EA6A-4C3F-8BD4-D37CFD7226AB}"/>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5" name="Freeform 3465">
              <a:extLst>
                <a:ext uri="{FF2B5EF4-FFF2-40B4-BE49-F238E27FC236}">
                  <a16:creationId xmlns:a16="http://schemas.microsoft.com/office/drawing/2014/main" id="{0A79CB8D-D7D2-F3E1-470E-D0DE770FEF6D}"/>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6" name="Freeform 3466">
              <a:extLst>
                <a:ext uri="{FF2B5EF4-FFF2-40B4-BE49-F238E27FC236}">
                  <a16:creationId xmlns:a16="http://schemas.microsoft.com/office/drawing/2014/main" id="{C26CEC98-A0AB-6D61-ABCE-0F574FDEAE82}"/>
                </a:ext>
              </a:extLst>
            </p:cNvPr>
            <p:cNvSpPr/>
            <p:nvPr/>
          </p:nvSpPr>
          <p:spPr>
            <a:xfrm>
              <a:off x="-27649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7" name="Freeform 3467">
              <a:extLst>
                <a:ext uri="{FF2B5EF4-FFF2-40B4-BE49-F238E27FC236}">
                  <a16:creationId xmlns:a16="http://schemas.microsoft.com/office/drawing/2014/main" id="{426BD9E6-A9D4-34D9-B53D-E1B16E523A8F}"/>
                </a:ext>
              </a:extLst>
            </p:cNvPr>
            <p:cNvSpPr/>
            <p:nvPr/>
          </p:nvSpPr>
          <p:spPr>
            <a:xfrm>
              <a:off x="-27539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8" name="Freeform 3468">
              <a:extLst>
                <a:ext uri="{FF2B5EF4-FFF2-40B4-BE49-F238E27FC236}">
                  <a16:creationId xmlns:a16="http://schemas.microsoft.com/office/drawing/2014/main" id="{A5021A23-C9D8-C49A-B266-896A6CC255B3}"/>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89" name="Freeform 3469">
              <a:extLst>
                <a:ext uri="{FF2B5EF4-FFF2-40B4-BE49-F238E27FC236}">
                  <a16:creationId xmlns:a16="http://schemas.microsoft.com/office/drawing/2014/main" id="{E41E7FC4-ECBC-1795-E0E0-26C83CB436AB}"/>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0" name="Freeform 3470">
              <a:extLst>
                <a:ext uri="{FF2B5EF4-FFF2-40B4-BE49-F238E27FC236}">
                  <a16:creationId xmlns:a16="http://schemas.microsoft.com/office/drawing/2014/main" id="{80076770-8D76-ADDE-D9C6-FBE7898D03BE}"/>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1" name="Freeform 3471">
              <a:extLst>
                <a:ext uri="{FF2B5EF4-FFF2-40B4-BE49-F238E27FC236}">
                  <a16:creationId xmlns:a16="http://schemas.microsoft.com/office/drawing/2014/main" id="{7F777CCA-E064-2448-5A8C-76E9BDFD79B2}"/>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2" name="Freeform 3472">
              <a:extLst>
                <a:ext uri="{FF2B5EF4-FFF2-40B4-BE49-F238E27FC236}">
                  <a16:creationId xmlns:a16="http://schemas.microsoft.com/office/drawing/2014/main" id="{8A2CFA2D-5DFA-88E8-F2F7-4EC013197FE3}"/>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3" name="Freeform 3473">
              <a:extLst>
                <a:ext uri="{FF2B5EF4-FFF2-40B4-BE49-F238E27FC236}">
                  <a16:creationId xmlns:a16="http://schemas.microsoft.com/office/drawing/2014/main" id="{FC97CC69-F7EF-CE4A-9E82-8D12E3D21AF0}"/>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4" name="Freeform 3474">
              <a:extLst>
                <a:ext uri="{FF2B5EF4-FFF2-40B4-BE49-F238E27FC236}">
                  <a16:creationId xmlns:a16="http://schemas.microsoft.com/office/drawing/2014/main" id="{DCC2922A-1B38-9069-C952-A431C64B0BC3}"/>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5" name="Freeform 3475">
              <a:extLst>
                <a:ext uri="{FF2B5EF4-FFF2-40B4-BE49-F238E27FC236}">
                  <a16:creationId xmlns:a16="http://schemas.microsoft.com/office/drawing/2014/main" id="{4D7F691A-A053-51C3-6EDD-2088863B2879}"/>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6" name="Freeform 3476">
              <a:extLst>
                <a:ext uri="{FF2B5EF4-FFF2-40B4-BE49-F238E27FC236}">
                  <a16:creationId xmlns:a16="http://schemas.microsoft.com/office/drawing/2014/main" id="{4D08A415-3BF9-EA48-9E19-AB13F1F82355}"/>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7" name="Freeform 3477">
              <a:extLst>
                <a:ext uri="{FF2B5EF4-FFF2-40B4-BE49-F238E27FC236}">
                  <a16:creationId xmlns:a16="http://schemas.microsoft.com/office/drawing/2014/main" id="{8A2CC6D3-AD8E-F7AE-08E7-0E6E65F822EB}"/>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8" name="Freeform 3478">
              <a:extLst>
                <a:ext uri="{FF2B5EF4-FFF2-40B4-BE49-F238E27FC236}">
                  <a16:creationId xmlns:a16="http://schemas.microsoft.com/office/drawing/2014/main" id="{8404FBDE-B5A2-3229-569A-ABC8A6A19E61}"/>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299" name="Freeform 3479">
              <a:extLst>
                <a:ext uri="{FF2B5EF4-FFF2-40B4-BE49-F238E27FC236}">
                  <a16:creationId xmlns:a16="http://schemas.microsoft.com/office/drawing/2014/main" id="{57DF2A95-6375-798C-4B38-F67F01093A08}"/>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0" name="Freeform 3480">
              <a:extLst>
                <a:ext uri="{FF2B5EF4-FFF2-40B4-BE49-F238E27FC236}">
                  <a16:creationId xmlns:a16="http://schemas.microsoft.com/office/drawing/2014/main" id="{EB7D139C-FCD6-40A0-5236-7006B888842C}"/>
                </a:ext>
              </a:extLst>
            </p:cNvPr>
            <p:cNvSpPr/>
            <p:nvPr/>
          </p:nvSpPr>
          <p:spPr>
            <a:xfrm>
              <a:off x="-270147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1" name="Freeform 3481">
              <a:extLst>
                <a:ext uri="{FF2B5EF4-FFF2-40B4-BE49-F238E27FC236}">
                  <a16:creationId xmlns:a16="http://schemas.microsoft.com/office/drawing/2014/main" id="{D64B1072-BC79-078D-63F8-4EBCFB78A2A5}"/>
                </a:ext>
              </a:extLst>
            </p:cNvPr>
            <p:cNvSpPr/>
            <p:nvPr/>
          </p:nvSpPr>
          <p:spPr>
            <a:xfrm>
              <a:off x="-269050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2" name="Freeform 3482">
              <a:extLst>
                <a:ext uri="{FF2B5EF4-FFF2-40B4-BE49-F238E27FC236}">
                  <a16:creationId xmlns:a16="http://schemas.microsoft.com/office/drawing/2014/main" id="{942501C9-EE16-7D4B-3814-EAA5303AA793}"/>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3" name="Freeform 3483">
              <a:extLst>
                <a:ext uri="{FF2B5EF4-FFF2-40B4-BE49-F238E27FC236}">
                  <a16:creationId xmlns:a16="http://schemas.microsoft.com/office/drawing/2014/main" id="{15FB3893-D8D5-74A5-74E3-EC8D665E1C5E}"/>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4" name="Freeform 3484">
              <a:extLst>
                <a:ext uri="{FF2B5EF4-FFF2-40B4-BE49-F238E27FC236}">
                  <a16:creationId xmlns:a16="http://schemas.microsoft.com/office/drawing/2014/main" id="{CD74DB45-1D1E-3352-EF5C-42EEF26610E3}"/>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5" name="Freeform 3485">
              <a:extLst>
                <a:ext uri="{FF2B5EF4-FFF2-40B4-BE49-F238E27FC236}">
                  <a16:creationId xmlns:a16="http://schemas.microsoft.com/office/drawing/2014/main" id="{29756142-F040-445A-9A88-CAA21EF91BBC}"/>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6" name="Freeform 3486">
              <a:extLst>
                <a:ext uri="{FF2B5EF4-FFF2-40B4-BE49-F238E27FC236}">
                  <a16:creationId xmlns:a16="http://schemas.microsoft.com/office/drawing/2014/main" id="{737B0DD1-C279-3D33-AB25-A16E41A70049}"/>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7" name="Freeform 3487">
              <a:extLst>
                <a:ext uri="{FF2B5EF4-FFF2-40B4-BE49-F238E27FC236}">
                  <a16:creationId xmlns:a16="http://schemas.microsoft.com/office/drawing/2014/main" id="{24641EE9-4FC5-BBBA-3688-785684B75682}"/>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8" name="Freeform 3488">
              <a:extLst>
                <a:ext uri="{FF2B5EF4-FFF2-40B4-BE49-F238E27FC236}">
                  <a16:creationId xmlns:a16="http://schemas.microsoft.com/office/drawing/2014/main" id="{686CB215-E777-5913-F53C-AC1A8A7EED03}"/>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09" name="Freeform 3489">
              <a:extLst>
                <a:ext uri="{FF2B5EF4-FFF2-40B4-BE49-F238E27FC236}">
                  <a16:creationId xmlns:a16="http://schemas.microsoft.com/office/drawing/2014/main" id="{674AC5A4-0333-53B4-A383-C97C46B31623}"/>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0" name="Freeform 3490">
              <a:extLst>
                <a:ext uri="{FF2B5EF4-FFF2-40B4-BE49-F238E27FC236}">
                  <a16:creationId xmlns:a16="http://schemas.microsoft.com/office/drawing/2014/main" id="{5785C80A-226A-D046-A046-D5A9D4039F61}"/>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1" name="Freeform 3491">
              <a:extLst>
                <a:ext uri="{FF2B5EF4-FFF2-40B4-BE49-F238E27FC236}">
                  <a16:creationId xmlns:a16="http://schemas.microsoft.com/office/drawing/2014/main" id="{B5E87125-AD6C-4568-4DAD-A84147BD9364}"/>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2" name="Freeform 3492">
              <a:extLst>
                <a:ext uri="{FF2B5EF4-FFF2-40B4-BE49-F238E27FC236}">
                  <a16:creationId xmlns:a16="http://schemas.microsoft.com/office/drawing/2014/main" id="{F501A566-5F9B-52EF-8E3E-01E492B68052}"/>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3" name="Freeform 3493">
              <a:extLst>
                <a:ext uri="{FF2B5EF4-FFF2-40B4-BE49-F238E27FC236}">
                  <a16:creationId xmlns:a16="http://schemas.microsoft.com/office/drawing/2014/main" id="{E6A4B398-8ED3-183D-F295-D20AECA9FFFC}"/>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4" name="Freeform 3494">
              <a:extLst>
                <a:ext uri="{FF2B5EF4-FFF2-40B4-BE49-F238E27FC236}">
                  <a16:creationId xmlns:a16="http://schemas.microsoft.com/office/drawing/2014/main" id="{E101D956-3765-FF41-FC91-0638875B168D}"/>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5" name="Freeform 3495">
              <a:extLst>
                <a:ext uri="{FF2B5EF4-FFF2-40B4-BE49-F238E27FC236}">
                  <a16:creationId xmlns:a16="http://schemas.microsoft.com/office/drawing/2014/main" id="{D9087685-0B36-3EA8-C205-498C28D4DC02}"/>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6" name="Freeform 3496">
              <a:extLst>
                <a:ext uri="{FF2B5EF4-FFF2-40B4-BE49-F238E27FC236}">
                  <a16:creationId xmlns:a16="http://schemas.microsoft.com/office/drawing/2014/main" id="{56F03B69-EB6B-5FDA-5019-9F8089A96239}"/>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7" name="Freeform 3497">
              <a:extLst>
                <a:ext uri="{FF2B5EF4-FFF2-40B4-BE49-F238E27FC236}">
                  <a16:creationId xmlns:a16="http://schemas.microsoft.com/office/drawing/2014/main" id="{FA9F96AD-6518-BCC0-A0BA-D7843CBD23A2}"/>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8" name="Freeform 3498">
              <a:extLst>
                <a:ext uri="{FF2B5EF4-FFF2-40B4-BE49-F238E27FC236}">
                  <a16:creationId xmlns:a16="http://schemas.microsoft.com/office/drawing/2014/main" id="{69B518FF-CE81-A0D5-E902-53FE3B1249EF}"/>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19" name="Freeform 3499">
              <a:extLst>
                <a:ext uri="{FF2B5EF4-FFF2-40B4-BE49-F238E27FC236}">
                  <a16:creationId xmlns:a16="http://schemas.microsoft.com/office/drawing/2014/main" id="{792A9C21-65BA-BEBC-BD0E-75078578890B}"/>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0" name="Freeform 3500">
              <a:extLst>
                <a:ext uri="{FF2B5EF4-FFF2-40B4-BE49-F238E27FC236}">
                  <a16:creationId xmlns:a16="http://schemas.microsoft.com/office/drawing/2014/main" id="{734BE434-86E7-B22D-FAFC-863C87CA49D0}"/>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1" name="Freeform 3501">
              <a:extLst>
                <a:ext uri="{FF2B5EF4-FFF2-40B4-BE49-F238E27FC236}">
                  <a16:creationId xmlns:a16="http://schemas.microsoft.com/office/drawing/2014/main" id="{F4F9CBA3-4292-E855-41F7-A20C4CBDFA5A}"/>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2" name="Freeform 3502">
              <a:extLst>
                <a:ext uri="{FF2B5EF4-FFF2-40B4-BE49-F238E27FC236}">
                  <a16:creationId xmlns:a16="http://schemas.microsoft.com/office/drawing/2014/main" id="{A4E20217-4031-7941-636A-37FBC2A7AC44}"/>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3" name="Freeform 3503">
              <a:extLst>
                <a:ext uri="{FF2B5EF4-FFF2-40B4-BE49-F238E27FC236}">
                  <a16:creationId xmlns:a16="http://schemas.microsoft.com/office/drawing/2014/main" id="{DFB20054-B26C-1056-9114-63F44CA85EFA}"/>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4" name="Freeform 3504">
              <a:extLst>
                <a:ext uri="{FF2B5EF4-FFF2-40B4-BE49-F238E27FC236}">
                  <a16:creationId xmlns:a16="http://schemas.microsoft.com/office/drawing/2014/main" id="{2BBD4DCE-8BFD-FAD9-08D9-B4B8FB7109C1}"/>
                </a:ext>
              </a:extLst>
            </p:cNvPr>
            <p:cNvSpPr/>
            <p:nvPr/>
          </p:nvSpPr>
          <p:spPr>
            <a:xfrm>
              <a:off x="-26233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5" name="Freeform 3505">
              <a:extLst>
                <a:ext uri="{FF2B5EF4-FFF2-40B4-BE49-F238E27FC236}">
                  <a16:creationId xmlns:a16="http://schemas.microsoft.com/office/drawing/2014/main" id="{33DC2AC1-48F2-4CF9-1CCA-7D2434355BF2}"/>
                </a:ext>
              </a:extLst>
            </p:cNvPr>
            <p:cNvSpPr/>
            <p:nvPr/>
          </p:nvSpPr>
          <p:spPr>
            <a:xfrm>
              <a:off x="-26123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6" name="Freeform 3506">
              <a:extLst>
                <a:ext uri="{FF2B5EF4-FFF2-40B4-BE49-F238E27FC236}">
                  <a16:creationId xmlns:a16="http://schemas.microsoft.com/office/drawing/2014/main" id="{38D7A0F5-8C38-8366-05C4-0663B9BF709A}"/>
                </a:ext>
              </a:extLst>
            </p:cNvPr>
            <p:cNvSpPr/>
            <p:nvPr/>
          </p:nvSpPr>
          <p:spPr>
            <a:xfrm>
              <a:off x="-261848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7" name="Freeform 3507">
              <a:extLst>
                <a:ext uri="{FF2B5EF4-FFF2-40B4-BE49-F238E27FC236}">
                  <a16:creationId xmlns:a16="http://schemas.microsoft.com/office/drawing/2014/main" id="{0F9FEDC1-4F7C-0F17-2D17-C01686A49720}"/>
                </a:ext>
              </a:extLst>
            </p:cNvPr>
            <p:cNvSpPr/>
            <p:nvPr/>
          </p:nvSpPr>
          <p:spPr>
            <a:xfrm>
              <a:off x="-26075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8" name="Freeform 3508">
              <a:extLst>
                <a:ext uri="{FF2B5EF4-FFF2-40B4-BE49-F238E27FC236}">
                  <a16:creationId xmlns:a16="http://schemas.microsoft.com/office/drawing/2014/main" id="{C0EC1CC8-DB8E-598E-F26A-B6C4C4F17478}"/>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29" name="Freeform 3509">
              <a:extLst>
                <a:ext uri="{FF2B5EF4-FFF2-40B4-BE49-F238E27FC236}">
                  <a16:creationId xmlns:a16="http://schemas.microsoft.com/office/drawing/2014/main" id="{D6E55963-6FDA-6540-4F5D-C08F7926AFCB}"/>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0" name="Freeform 3510">
              <a:extLst>
                <a:ext uri="{FF2B5EF4-FFF2-40B4-BE49-F238E27FC236}">
                  <a16:creationId xmlns:a16="http://schemas.microsoft.com/office/drawing/2014/main" id="{DA8F993A-0792-1D2D-DCEE-2DCA1266946C}"/>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1" name="Freeform 3511">
              <a:extLst>
                <a:ext uri="{FF2B5EF4-FFF2-40B4-BE49-F238E27FC236}">
                  <a16:creationId xmlns:a16="http://schemas.microsoft.com/office/drawing/2014/main" id="{BD734379-6135-F0BC-337B-B50F17D84C54}"/>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2" name="Freeform 3512">
              <a:extLst>
                <a:ext uri="{FF2B5EF4-FFF2-40B4-BE49-F238E27FC236}">
                  <a16:creationId xmlns:a16="http://schemas.microsoft.com/office/drawing/2014/main" id="{C97E3AD2-0434-DEB5-6154-BE3EBF2912D6}"/>
                </a:ext>
              </a:extLst>
            </p:cNvPr>
            <p:cNvSpPr/>
            <p:nvPr/>
          </p:nvSpPr>
          <p:spPr>
            <a:xfrm>
              <a:off x="-257454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3" name="Freeform 3513">
              <a:extLst>
                <a:ext uri="{FF2B5EF4-FFF2-40B4-BE49-F238E27FC236}">
                  <a16:creationId xmlns:a16="http://schemas.microsoft.com/office/drawing/2014/main" id="{CBEBECDB-0EBD-7626-93D7-E69E7D998E5F}"/>
                </a:ext>
              </a:extLst>
            </p:cNvPr>
            <p:cNvSpPr/>
            <p:nvPr/>
          </p:nvSpPr>
          <p:spPr>
            <a:xfrm>
              <a:off x="-25635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4" name="Freeform 3514">
              <a:extLst>
                <a:ext uri="{FF2B5EF4-FFF2-40B4-BE49-F238E27FC236}">
                  <a16:creationId xmlns:a16="http://schemas.microsoft.com/office/drawing/2014/main" id="{C5DB8F85-7CEC-0385-0249-E8C44C079435}"/>
                </a:ext>
              </a:extLst>
            </p:cNvPr>
            <p:cNvSpPr/>
            <p:nvPr/>
          </p:nvSpPr>
          <p:spPr>
            <a:xfrm>
              <a:off x="-256966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5" name="Freeform 3515">
              <a:extLst>
                <a:ext uri="{FF2B5EF4-FFF2-40B4-BE49-F238E27FC236}">
                  <a16:creationId xmlns:a16="http://schemas.microsoft.com/office/drawing/2014/main" id="{E7168648-0F72-1336-71F8-048494E76925}"/>
                </a:ext>
              </a:extLst>
            </p:cNvPr>
            <p:cNvSpPr/>
            <p:nvPr/>
          </p:nvSpPr>
          <p:spPr>
            <a:xfrm>
              <a:off x="-255869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6" name="Freeform 3516">
              <a:extLst>
                <a:ext uri="{FF2B5EF4-FFF2-40B4-BE49-F238E27FC236}">
                  <a16:creationId xmlns:a16="http://schemas.microsoft.com/office/drawing/2014/main" id="{722E3FCE-8455-2718-F72F-22350FFBA022}"/>
                </a:ext>
              </a:extLst>
            </p:cNvPr>
            <p:cNvSpPr/>
            <p:nvPr/>
          </p:nvSpPr>
          <p:spPr>
            <a:xfrm>
              <a:off x="-250131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7" name="Freeform 3517">
              <a:extLst>
                <a:ext uri="{FF2B5EF4-FFF2-40B4-BE49-F238E27FC236}">
                  <a16:creationId xmlns:a16="http://schemas.microsoft.com/office/drawing/2014/main" id="{4A47B389-5F65-0F4A-6AE0-8DD351197BB3}"/>
                </a:ext>
              </a:extLst>
            </p:cNvPr>
            <p:cNvSpPr/>
            <p:nvPr/>
          </p:nvSpPr>
          <p:spPr>
            <a:xfrm>
              <a:off x="-249034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8" name="Freeform 3518">
              <a:extLst>
                <a:ext uri="{FF2B5EF4-FFF2-40B4-BE49-F238E27FC236}">
                  <a16:creationId xmlns:a16="http://schemas.microsoft.com/office/drawing/2014/main" id="{74B38908-D642-641F-8B8B-702E3D90D6AC}"/>
                </a:ext>
              </a:extLst>
            </p:cNvPr>
            <p:cNvSpPr/>
            <p:nvPr/>
          </p:nvSpPr>
          <p:spPr>
            <a:xfrm>
              <a:off x="-24524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39" name="Freeform 3519">
              <a:extLst>
                <a:ext uri="{FF2B5EF4-FFF2-40B4-BE49-F238E27FC236}">
                  <a16:creationId xmlns:a16="http://schemas.microsoft.com/office/drawing/2014/main" id="{22D77C23-C291-6990-EFB9-D0348DE7B563}"/>
                </a:ext>
              </a:extLst>
            </p:cNvPr>
            <p:cNvSpPr/>
            <p:nvPr/>
          </p:nvSpPr>
          <p:spPr>
            <a:xfrm>
              <a:off x="-24415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0" name="Freeform 3520">
              <a:extLst>
                <a:ext uri="{FF2B5EF4-FFF2-40B4-BE49-F238E27FC236}">
                  <a16:creationId xmlns:a16="http://schemas.microsoft.com/office/drawing/2014/main" id="{A8782BF3-B6B1-5139-54B7-7B3EA1E0A209}"/>
                </a:ext>
              </a:extLst>
            </p:cNvPr>
            <p:cNvSpPr/>
            <p:nvPr/>
          </p:nvSpPr>
          <p:spPr>
            <a:xfrm>
              <a:off x="-244273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1" name="Freeform 3521">
              <a:extLst>
                <a:ext uri="{FF2B5EF4-FFF2-40B4-BE49-F238E27FC236}">
                  <a16:creationId xmlns:a16="http://schemas.microsoft.com/office/drawing/2014/main" id="{97AF0FD3-8B5C-F2F0-3CCC-A3005502EA30}"/>
                </a:ext>
              </a:extLst>
            </p:cNvPr>
            <p:cNvSpPr/>
            <p:nvPr/>
          </p:nvSpPr>
          <p:spPr>
            <a:xfrm>
              <a:off x="-24317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2" name="Freeform 3522">
              <a:extLst>
                <a:ext uri="{FF2B5EF4-FFF2-40B4-BE49-F238E27FC236}">
                  <a16:creationId xmlns:a16="http://schemas.microsoft.com/office/drawing/2014/main" id="{6A19B276-334F-D84F-F89F-EC26A26EC55A}"/>
                </a:ext>
              </a:extLst>
            </p:cNvPr>
            <p:cNvSpPr/>
            <p:nvPr/>
          </p:nvSpPr>
          <p:spPr>
            <a:xfrm>
              <a:off x="-242809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3" name="Freeform 3523">
              <a:extLst>
                <a:ext uri="{FF2B5EF4-FFF2-40B4-BE49-F238E27FC236}">
                  <a16:creationId xmlns:a16="http://schemas.microsoft.com/office/drawing/2014/main" id="{57DDCCC6-260F-0685-D992-0303B0709007}"/>
                </a:ext>
              </a:extLst>
            </p:cNvPr>
            <p:cNvSpPr/>
            <p:nvPr/>
          </p:nvSpPr>
          <p:spPr>
            <a:xfrm>
              <a:off x="-24171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4" name="Freeform 3524">
              <a:extLst>
                <a:ext uri="{FF2B5EF4-FFF2-40B4-BE49-F238E27FC236}">
                  <a16:creationId xmlns:a16="http://schemas.microsoft.com/office/drawing/2014/main" id="{80484631-DD7E-3106-36BE-EFDCDFEDA8AD}"/>
                </a:ext>
              </a:extLst>
            </p:cNvPr>
            <p:cNvSpPr/>
            <p:nvPr/>
          </p:nvSpPr>
          <p:spPr>
            <a:xfrm>
              <a:off x="-241832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5" name="Freeform 3525">
              <a:extLst>
                <a:ext uri="{FF2B5EF4-FFF2-40B4-BE49-F238E27FC236}">
                  <a16:creationId xmlns:a16="http://schemas.microsoft.com/office/drawing/2014/main" id="{9120AF70-412D-B2A2-B136-A92DEBC0F92B}"/>
                </a:ext>
              </a:extLst>
            </p:cNvPr>
            <p:cNvSpPr/>
            <p:nvPr/>
          </p:nvSpPr>
          <p:spPr>
            <a:xfrm>
              <a:off x="-240735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6" name="Freeform 3526">
              <a:extLst>
                <a:ext uri="{FF2B5EF4-FFF2-40B4-BE49-F238E27FC236}">
                  <a16:creationId xmlns:a16="http://schemas.microsoft.com/office/drawing/2014/main" id="{29B4F0C3-5D1D-3699-B330-B1D85C796700}"/>
                </a:ext>
              </a:extLst>
            </p:cNvPr>
            <p:cNvSpPr/>
            <p:nvPr/>
          </p:nvSpPr>
          <p:spPr>
            <a:xfrm>
              <a:off x="-239391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7" name="Freeform 3527">
              <a:extLst>
                <a:ext uri="{FF2B5EF4-FFF2-40B4-BE49-F238E27FC236}">
                  <a16:creationId xmlns:a16="http://schemas.microsoft.com/office/drawing/2014/main" id="{4DFF3997-1D67-C685-1402-71C893138625}"/>
                </a:ext>
              </a:extLst>
            </p:cNvPr>
            <p:cNvSpPr/>
            <p:nvPr/>
          </p:nvSpPr>
          <p:spPr>
            <a:xfrm>
              <a:off x="-23829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8" name="Freeform 3528">
              <a:extLst>
                <a:ext uri="{FF2B5EF4-FFF2-40B4-BE49-F238E27FC236}">
                  <a16:creationId xmlns:a16="http://schemas.microsoft.com/office/drawing/2014/main" id="{E6D310D4-B009-324B-CC0A-1EEE581D2627}"/>
                </a:ext>
              </a:extLst>
            </p:cNvPr>
            <p:cNvSpPr/>
            <p:nvPr/>
          </p:nvSpPr>
          <p:spPr>
            <a:xfrm>
              <a:off x="-235974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49" name="Freeform 3529">
              <a:extLst>
                <a:ext uri="{FF2B5EF4-FFF2-40B4-BE49-F238E27FC236}">
                  <a16:creationId xmlns:a16="http://schemas.microsoft.com/office/drawing/2014/main" id="{D1658A5A-9354-58F8-E918-1B8D2E58287B}"/>
                </a:ext>
              </a:extLst>
            </p:cNvPr>
            <p:cNvSpPr/>
            <p:nvPr/>
          </p:nvSpPr>
          <p:spPr>
            <a:xfrm>
              <a:off x="-234877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0" name="Freeform 3530">
              <a:extLst>
                <a:ext uri="{FF2B5EF4-FFF2-40B4-BE49-F238E27FC236}">
                  <a16:creationId xmlns:a16="http://schemas.microsoft.com/office/drawing/2014/main" id="{10641CA4-DF08-5935-CE4B-6C956A9C01DA}"/>
                </a:ext>
              </a:extLst>
            </p:cNvPr>
            <p:cNvSpPr/>
            <p:nvPr/>
          </p:nvSpPr>
          <p:spPr>
            <a:xfrm>
              <a:off x="-234997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1" name="Freeform 3531">
              <a:extLst>
                <a:ext uri="{FF2B5EF4-FFF2-40B4-BE49-F238E27FC236}">
                  <a16:creationId xmlns:a16="http://schemas.microsoft.com/office/drawing/2014/main" id="{5D350E91-80EA-53CB-08B3-B2850ADDDC5D}"/>
                </a:ext>
              </a:extLst>
            </p:cNvPr>
            <p:cNvSpPr/>
            <p:nvPr/>
          </p:nvSpPr>
          <p:spPr>
            <a:xfrm>
              <a:off x="-233900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2" name="Freeform 3532">
              <a:extLst>
                <a:ext uri="{FF2B5EF4-FFF2-40B4-BE49-F238E27FC236}">
                  <a16:creationId xmlns:a16="http://schemas.microsoft.com/office/drawing/2014/main" id="{29B276CD-029F-4BA1-E46B-E45A9FE55292}"/>
                </a:ext>
              </a:extLst>
            </p:cNvPr>
            <p:cNvSpPr/>
            <p:nvPr/>
          </p:nvSpPr>
          <p:spPr>
            <a:xfrm>
              <a:off x="-234509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3" name="Freeform 3533">
              <a:extLst>
                <a:ext uri="{FF2B5EF4-FFF2-40B4-BE49-F238E27FC236}">
                  <a16:creationId xmlns:a16="http://schemas.microsoft.com/office/drawing/2014/main" id="{EB1646F9-5953-E484-55FB-54F4A3137004}"/>
                </a:ext>
              </a:extLst>
            </p:cNvPr>
            <p:cNvSpPr/>
            <p:nvPr/>
          </p:nvSpPr>
          <p:spPr>
            <a:xfrm>
              <a:off x="-233412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4" name="Freeform 3534">
              <a:extLst>
                <a:ext uri="{FF2B5EF4-FFF2-40B4-BE49-F238E27FC236}">
                  <a16:creationId xmlns:a16="http://schemas.microsoft.com/office/drawing/2014/main" id="{017A7A90-51FA-E0D4-4D59-372B90355F31}"/>
                </a:ext>
              </a:extLst>
            </p:cNvPr>
            <p:cNvSpPr/>
            <p:nvPr/>
          </p:nvSpPr>
          <p:spPr>
            <a:xfrm>
              <a:off x="-230115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5" name="Freeform 3535">
              <a:extLst>
                <a:ext uri="{FF2B5EF4-FFF2-40B4-BE49-F238E27FC236}">
                  <a16:creationId xmlns:a16="http://schemas.microsoft.com/office/drawing/2014/main" id="{9983F45D-B78D-B7F3-E466-BC70A71DE7E3}"/>
                </a:ext>
              </a:extLst>
            </p:cNvPr>
            <p:cNvSpPr/>
            <p:nvPr/>
          </p:nvSpPr>
          <p:spPr>
            <a:xfrm>
              <a:off x="-229018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6" name="Freeform 3536">
              <a:extLst>
                <a:ext uri="{FF2B5EF4-FFF2-40B4-BE49-F238E27FC236}">
                  <a16:creationId xmlns:a16="http://schemas.microsoft.com/office/drawing/2014/main" id="{2AA08898-5397-5D49-D7D0-9A106F74A0B6}"/>
                </a:ext>
              </a:extLst>
            </p:cNvPr>
            <p:cNvSpPr/>
            <p:nvPr/>
          </p:nvSpPr>
          <p:spPr>
            <a:xfrm>
              <a:off x="-229627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7" name="Freeform 3537">
              <a:extLst>
                <a:ext uri="{FF2B5EF4-FFF2-40B4-BE49-F238E27FC236}">
                  <a16:creationId xmlns:a16="http://schemas.microsoft.com/office/drawing/2014/main" id="{545FFB44-0A3A-282C-247E-A11F1AE05051}"/>
                </a:ext>
              </a:extLst>
            </p:cNvPr>
            <p:cNvSpPr/>
            <p:nvPr/>
          </p:nvSpPr>
          <p:spPr>
            <a:xfrm>
              <a:off x="-228530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8" name="Freeform 3538">
              <a:extLst>
                <a:ext uri="{FF2B5EF4-FFF2-40B4-BE49-F238E27FC236}">
                  <a16:creationId xmlns:a16="http://schemas.microsoft.com/office/drawing/2014/main" id="{F4D6B5F7-D098-D9FA-76ED-0C48C18B4B4F}"/>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59" name="Freeform 3539">
              <a:extLst>
                <a:ext uri="{FF2B5EF4-FFF2-40B4-BE49-F238E27FC236}">
                  <a16:creationId xmlns:a16="http://schemas.microsoft.com/office/drawing/2014/main" id="{BA713949-31E5-637F-3DBC-47275A1F9A53}"/>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0" name="Freeform 3540">
              <a:extLst>
                <a:ext uri="{FF2B5EF4-FFF2-40B4-BE49-F238E27FC236}">
                  <a16:creationId xmlns:a16="http://schemas.microsoft.com/office/drawing/2014/main" id="{158EB67C-A736-3528-E875-FBFF2A988657}"/>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1" name="Freeform 3541">
              <a:extLst>
                <a:ext uri="{FF2B5EF4-FFF2-40B4-BE49-F238E27FC236}">
                  <a16:creationId xmlns:a16="http://schemas.microsoft.com/office/drawing/2014/main" id="{48BFEF19-6585-616E-AA74-7BEB1AE32422}"/>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2" name="Freeform 3542">
              <a:extLst>
                <a:ext uri="{FF2B5EF4-FFF2-40B4-BE49-F238E27FC236}">
                  <a16:creationId xmlns:a16="http://schemas.microsoft.com/office/drawing/2014/main" id="{5B03BC23-739C-A91E-8140-8F53E6A2C25F}"/>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3" name="Freeform 3543">
              <a:extLst>
                <a:ext uri="{FF2B5EF4-FFF2-40B4-BE49-F238E27FC236}">
                  <a16:creationId xmlns:a16="http://schemas.microsoft.com/office/drawing/2014/main" id="{6B5F7E3F-B55A-C3EA-7B79-6A8246DCFEF3}"/>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4" name="Freeform 3544">
              <a:extLst>
                <a:ext uri="{FF2B5EF4-FFF2-40B4-BE49-F238E27FC236}">
                  <a16:creationId xmlns:a16="http://schemas.microsoft.com/office/drawing/2014/main" id="{1EA12849-3DFF-492B-501E-A64E936944DE}"/>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5" name="Freeform 3545">
              <a:extLst>
                <a:ext uri="{FF2B5EF4-FFF2-40B4-BE49-F238E27FC236}">
                  <a16:creationId xmlns:a16="http://schemas.microsoft.com/office/drawing/2014/main" id="{1A0D6B2D-A643-E725-8EF5-E4E9BD5A49CA}"/>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6" name="Freeform 3546">
              <a:extLst>
                <a:ext uri="{FF2B5EF4-FFF2-40B4-BE49-F238E27FC236}">
                  <a16:creationId xmlns:a16="http://schemas.microsoft.com/office/drawing/2014/main" id="{0ECA1E7F-8EF3-BA4E-459A-B7E0E3A4155D}"/>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7" name="Freeform 3547">
              <a:extLst>
                <a:ext uri="{FF2B5EF4-FFF2-40B4-BE49-F238E27FC236}">
                  <a16:creationId xmlns:a16="http://schemas.microsoft.com/office/drawing/2014/main" id="{311539A7-6571-4ECE-EE9D-977BF6881BDC}"/>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8" name="Freeform 3548">
              <a:extLst>
                <a:ext uri="{FF2B5EF4-FFF2-40B4-BE49-F238E27FC236}">
                  <a16:creationId xmlns:a16="http://schemas.microsoft.com/office/drawing/2014/main" id="{42111FBF-0282-23DB-EDDC-3F669E6AFD55}"/>
                </a:ext>
              </a:extLst>
            </p:cNvPr>
            <p:cNvSpPr/>
            <p:nvPr/>
          </p:nvSpPr>
          <p:spPr>
            <a:xfrm>
              <a:off x="-226210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69" name="Freeform 3549">
              <a:extLst>
                <a:ext uri="{FF2B5EF4-FFF2-40B4-BE49-F238E27FC236}">
                  <a16:creationId xmlns:a16="http://schemas.microsoft.com/office/drawing/2014/main" id="{A764A540-D09B-6E06-0246-DFC6427A2789}"/>
                </a:ext>
              </a:extLst>
            </p:cNvPr>
            <p:cNvSpPr/>
            <p:nvPr/>
          </p:nvSpPr>
          <p:spPr>
            <a:xfrm>
              <a:off x="-225113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0" name="Freeform 3550">
              <a:extLst>
                <a:ext uri="{FF2B5EF4-FFF2-40B4-BE49-F238E27FC236}">
                  <a16:creationId xmlns:a16="http://schemas.microsoft.com/office/drawing/2014/main" id="{72823B4C-75ED-7403-B4D8-8377FC7DD783}"/>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1" name="Freeform 3551">
              <a:extLst>
                <a:ext uri="{FF2B5EF4-FFF2-40B4-BE49-F238E27FC236}">
                  <a16:creationId xmlns:a16="http://schemas.microsoft.com/office/drawing/2014/main" id="{24CB1895-3DE1-07D7-9DDA-8E0213D381B8}"/>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2" name="Freeform 3552">
              <a:extLst>
                <a:ext uri="{FF2B5EF4-FFF2-40B4-BE49-F238E27FC236}">
                  <a16:creationId xmlns:a16="http://schemas.microsoft.com/office/drawing/2014/main" id="{F23B516D-0085-2B6F-5820-D87B17794F3D}"/>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3" name="Freeform 3553">
              <a:extLst>
                <a:ext uri="{FF2B5EF4-FFF2-40B4-BE49-F238E27FC236}">
                  <a16:creationId xmlns:a16="http://schemas.microsoft.com/office/drawing/2014/main" id="{5773CA93-D450-A28C-A3B4-24F39A02342A}"/>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4" name="Freeform 3554">
              <a:extLst>
                <a:ext uri="{FF2B5EF4-FFF2-40B4-BE49-F238E27FC236}">
                  <a16:creationId xmlns:a16="http://schemas.microsoft.com/office/drawing/2014/main" id="{56AF2BFF-119E-A870-F889-AC3D7461FF74}"/>
                </a:ext>
              </a:extLst>
            </p:cNvPr>
            <p:cNvSpPr/>
            <p:nvPr/>
          </p:nvSpPr>
          <p:spPr>
            <a:xfrm>
              <a:off x="-216934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5" name="Freeform 3555">
              <a:extLst>
                <a:ext uri="{FF2B5EF4-FFF2-40B4-BE49-F238E27FC236}">
                  <a16:creationId xmlns:a16="http://schemas.microsoft.com/office/drawing/2014/main" id="{D188DE20-3239-D8BB-1DFA-32A19E4FCDAD}"/>
                </a:ext>
              </a:extLst>
            </p:cNvPr>
            <p:cNvSpPr/>
            <p:nvPr/>
          </p:nvSpPr>
          <p:spPr>
            <a:xfrm>
              <a:off x="-21583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6" name="Freeform 3556">
              <a:extLst>
                <a:ext uri="{FF2B5EF4-FFF2-40B4-BE49-F238E27FC236}">
                  <a16:creationId xmlns:a16="http://schemas.microsoft.com/office/drawing/2014/main" id="{C5DFF3BD-7B14-8685-213E-05F67C717444}"/>
                </a:ext>
              </a:extLst>
            </p:cNvPr>
            <p:cNvSpPr/>
            <p:nvPr/>
          </p:nvSpPr>
          <p:spPr>
            <a:xfrm>
              <a:off x="-216446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7" name="Freeform 3557">
              <a:extLst>
                <a:ext uri="{FF2B5EF4-FFF2-40B4-BE49-F238E27FC236}">
                  <a16:creationId xmlns:a16="http://schemas.microsoft.com/office/drawing/2014/main" id="{F5127F5B-3E55-A4FE-B624-3CCEF9531D18}"/>
                </a:ext>
              </a:extLst>
            </p:cNvPr>
            <p:cNvSpPr/>
            <p:nvPr/>
          </p:nvSpPr>
          <p:spPr>
            <a:xfrm>
              <a:off x="-215349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8" name="Freeform 3558">
              <a:extLst>
                <a:ext uri="{FF2B5EF4-FFF2-40B4-BE49-F238E27FC236}">
                  <a16:creationId xmlns:a16="http://schemas.microsoft.com/office/drawing/2014/main" id="{78B750DC-4953-15A4-C26E-D81E31A55A25}"/>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79" name="Freeform 3559">
              <a:extLst>
                <a:ext uri="{FF2B5EF4-FFF2-40B4-BE49-F238E27FC236}">
                  <a16:creationId xmlns:a16="http://schemas.microsoft.com/office/drawing/2014/main" id="{207D9BAE-4F70-B5E6-76F8-1B4F3D8CCC8B}"/>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0" name="Freeform 3560">
              <a:extLst>
                <a:ext uri="{FF2B5EF4-FFF2-40B4-BE49-F238E27FC236}">
                  <a16:creationId xmlns:a16="http://schemas.microsoft.com/office/drawing/2014/main" id="{F07B28F5-CE69-EF4D-F8F9-89A3CCDD4C09}"/>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1" name="Freeform 3561">
              <a:extLst>
                <a:ext uri="{FF2B5EF4-FFF2-40B4-BE49-F238E27FC236}">
                  <a16:creationId xmlns:a16="http://schemas.microsoft.com/office/drawing/2014/main" id="{B02C621F-6F14-2B6E-1F3A-C4E6BCF4E595}"/>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2" name="Freeform 3562">
              <a:extLst>
                <a:ext uri="{FF2B5EF4-FFF2-40B4-BE49-F238E27FC236}">
                  <a16:creationId xmlns:a16="http://schemas.microsoft.com/office/drawing/2014/main" id="{5A51C579-B366-C4F9-B5BE-2A9CEB44F7A3}"/>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3" name="Freeform 3563">
              <a:extLst>
                <a:ext uri="{FF2B5EF4-FFF2-40B4-BE49-F238E27FC236}">
                  <a16:creationId xmlns:a16="http://schemas.microsoft.com/office/drawing/2014/main" id="{0ED8F09E-99E5-5FFD-65DC-29F9A28AE780}"/>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4" name="Freeform 3564">
              <a:extLst>
                <a:ext uri="{FF2B5EF4-FFF2-40B4-BE49-F238E27FC236}">
                  <a16:creationId xmlns:a16="http://schemas.microsoft.com/office/drawing/2014/main" id="{AEF8C19E-A0F6-48B4-0494-F980D8157182}"/>
                </a:ext>
              </a:extLst>
            </p:cNvPr>
            <p:cNvSpPr/>
            <p:nvPr/>
          </p:nvSpPr>
          <p:spPr>
            <a:xfrm>
              <a:off x="-214005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5" name="Freeform 3565">
              <a:extLst>
                <a:ext uri="{FF2B5EF4-FFF2-40B4-BE49-F238E27FC236}">
                  <a16:creationId xmlns:a16="http://schemas.microsoft.com/office/drawing/2014/main" id="{B203A08A-95E2-3436-2E4A-3F2FFF8D4211}"/>
                </a:ext>
              </a:extLst>
            </p:cNvPr>
            <p:cNvSpPr/>
            <p:nvPr/>
          </p:nvSpPr>
          <p:spPr>
            <a:xfrm>
              <a:off x="-212908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6" name="Freeform 3566">
              <a:extLst>
                <a:ext uri="{FF2B5EF4-FFF2-40B4-BE49-F238E27FC236}">
                  <a16:creationId xmlns:a16="http://schemas.microsoft.com/office/drawing/2014/main" id="{1DD0A668-16A8-FFD7-2ACC-497976CF04A8}"/>
                </a:ext>
              </a:extLst>
            </p:cNvPr>
            <p:cNvSpPr/>
            <p:nvPr/>
          </p:nvSpPr>
          <p:spPr>
            <a:xfrm>
              <a:off x="-213517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7" name="Freeform 3567">
              <a:extLst>
                <a:ext uri="{FF2B5EF4-FFF2-40B4-BE49-F238E27FC236}">
                  <a16:creationId xmlns:a16="http://schemas.microsoft.com/office/drawing/2014/main" id="{45A1F73A-0943-4B06-AD74-0779814B1247}"/>
                </a:ext>
              </a:extLst>
            </p:cNvPr>
            <p:cNvSpPr/>
            <p:nvPr/>
          </p:nvSpPr>
          <p:spPr>
            <a:xfrm>
              <a:off x="-212420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8" name="Freeform 3568">
              <a:extLst>
                <a:ext uri="{FF2B5EF4-FFF2-40B4-BE49-F238E27FC236}">
                  <a16:creationId xmlns:a16="http://schemas.microsoft.com/office/drawing/2014/main" id="{C4853B34-663A-BDF6-767E-2488C778E73E}"/>
                </a:ext>
              </a:extLst>
            </p:cNvPr>
            <p:cNvSpPr/>
            <p:nvPr/>
          </p:nvSpPr>
          <p:spPr>
            <a:xfrm>
              <a:off x="-21107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89" name="Freeform 3569">
              <a:extLst>
                <a:ext uri="{FF2B5EF4-FFF2-40B4-BE49-F238E27FC236}">
                  <a16:creationId xmlns:a16="http://schemas.microsoft.com/office/drawing/2014/main" id="{BFA955CC-58B1-32D7-24EB-84C6BDE4BE92}"/>
                </a:ext>
              </a:extLst>
            </p:cNvPr>
            <p:cNvSpPr/>
            <p:nvPr/>
          </p:nvSpPr>
          <p:spPr>
            <a:xfrm>
              <a:off x="-20997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0" name="Freeform 3570">
              <a:extLst>
                <a:ext uri="{FF2B5EF4-FFF2-40B4-BE49-F238E27FC236}">
                  <a16:creationId xmlns:a16="http://schemas.microsoft.com/office/drawing/2014/main" id="{48B8DADD-A5F6-482D-122C-98B71B6C7B6C}"/>
                </a:ext>
              </a:extLst>
            </p:cNvPr>
            <p:cNvSpPr/>
            <p:nvPr/>
          </p:nvSpPr>
          <p:spPr>
            <a:xfrm>
              <a:off x="-210588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1" name="Freeform 3571">
              <a:extLst>
                <a:ext uri="{FF2B5EF4-FFF2-40B4-BE49-F238E27FC236}">
                  <a16:creationId xmlns:a16="http://schemas.microsoft.com/office/drawing/2014/main" id="{1DBB776C-9BA6-BFD1-723E-486CEEAEFA52}"/>
                </a:ext>
              </a:extLst>
            </p:cNvPr>
            <p:cNvSpPr/>
            <p:nvPr/>
          </p:nvSpPr>
          <p:spPr>
            <a:xfrm>
              <a:off x="-209490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2" name="Freeform 3572">
              <a:extLst>
                <a:ext uri="{FF2B5EF4-FFF2-40B4-BE49-F238E27FC236}">
                  <a16:creationId xmlns:a16="http://schemas.microsoft.com/office/drawing/2014/main" id="{8E1B5AF7-3ADF-7D97-2637-FBFBABBF20EB}"/>
                </a:ext>
              </a:extLst>
            </p:cNvPr>
            <p:cNvSpPr/>
            <p:nvPr/>
          </p:nvSpPr>
          <p:spPr>
            <a:xfrm>
              <a:off x="-209123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3" name="Freeform 3573">
              <a:extLst>
                <a:ext uri="{FF2B5EF4-FFF2-40B4-BE49-F238E27FC236}">
                  <a16:creationId xmlns:a16="http://schemas.microsoft.com/office/drawing/2014/main" id="{29E151FE-879F-7FA4-4FE8-B65AEBD91A4B}"/>
                </a:ext>
              </a:extLst>
            </p:cNvPr>
            <p:cNvSpPr/>
            <p:nvPr/>
          </p:nvSpPr>
          <p:spPr>
            <a:xfrm>
              <a:off x="-208026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4" name="Freeform 3574">
              <a:extLst>
                <a:ext uri="{FF2B5EF4-FFF2-40B4-BE49-F238E27FC236}">
                  <a16:creationId xmlns:a16="http://schemas.microsoft.com/office/drawing/2014/main" id="{05E44151-AE24-833C-F5F2-FA8E15B4FEFA}"/>
                </a:ext>
              </a:extLst>
            </p:cNvPr>
            <p:cNvSpPr/>
            <p:nvPr/>
          </p:nvSpPr>
          <p:spPr>
            <a:xfrm>
              <a:off x="-2032651" y="1745944"/>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5" name="Freeform 3575">
              <a:extLst>
                <a:ext uri="{FF2B5EF4-FFF2-40B4-BE49-F238E27FC236}">
                  <a16:creationId xmlns:a16="http://schemas.microsoft.com/office/drawing/2014/main" id="{6C03115E-1962-13F5-E002-656B6A81EABD}"/>
                </a:ext>
              </a:extLst>
            </p:cNvPr>
            <p:cNvSpPr/>
            <p:nvPr/>
          </p:nvSpPr>
          <p:spPr>
            <a:xfrm>
              <a:off x="-2021679" y="173080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6" name="Freeform 3576">
              <a:extLst>
                <a:ext uri="{FF2B5EF4-FFF2-40B4-BE49-F238E27FC236}">
                  <a16:creationId xmlns:a16="http://schemas.microsoft.com/office/drawing/2014/main" id="{7422CB4B-B3D6-329C-A74D-554991020795}"/>
                </a:ext>
              </a:extLst>
            </p:cNvPr>
            <p:cNvSpPr/>
            <p:nvPr/>
          </p:nvSpPr>
          <p:spPr>
            <a:xfrm>
              <a:off x="-2008241"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7" name="Freeform 3577">
              <a:extLst>
                <a:ext uri="{FF2B5EF4-FFF2-40B4-BE49-F238E27FC236}">
                  <a16:creationId xmlns:a16="http://schemas.microsoft.com/office/drawing/2014/main" id="{1171EF3E-37FC-D283-E1C7-59388B4DC176}"/>
                </a:ext>
              </a:extLst>
            </p:cNvPr>
            <p:cNvSpPr/>
            <p:nvPr/>
          </p:nvSpPr>
          <p:spPr>
            <a:xfrm>
              <a:off x="-1997270"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8" name="Freeform 3578">
              <a:extLst>
                <a:ext uri="{FF2B5EF4-FFF2-40B4-BE49-F238E27FC236}">
                  <a16:creationId xmlns:a16="http://schemas.microsoft.com/office/drawing/2014/main" id="{77A337EE-97ED-9279-9AD8-A7077FDE6DC6}"/>
                </a:ext>
              </a:extLst>
            </p:cNvPr>
            <p:cNvSpPr/>
            <p:nvPr/>
          </p:nvSpPr>
          <p:spPr>
            <a:xfrm>
              <a:off x="-1988713"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399" name="Freeform 3579">
              <a:extLst>
                <a:ext uri="{FF2B5EF4-FFF2-40B4-BE49-F238E27FC236}">
                  <a16:creationId xmlns:a16="http://schemas.microsoft.com/office/drawing/2014/main" id="{CA88FAC9-06E0-AB59-0778-94E3B11946A2}"/>
                </a:ext>
              </a:extLst>
            </p:cNvPr>
            <p:cNvSpPr/>
            <p:nvPr/>
          </p:nvSpPr>
          <p:spPr>
            <a:xfrm>
              <a:off x="-197774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0" name="Freeform 3580">
              <a:extLst>
                <a:ext uri="{FF2B5EF4-FFF2-40B4-BE49-F238E27FC236}">
                  <a16:creationId xmlns:a16="http://schemas.microsoft.com/office/drawing/2014/main" id="{D4E3C9CF-3D56-0A5B-39D6-30848625B01E}"/>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1" name="Freeform 3581">
              <a:extLst>
                <a:ext uri="{FF2B5EF4-FFF2-40B4-BE49-F238E27FC236}">
                  <a16:creationId xmlns:a16="http://schemas.microsoft.com/office/drawing/2014/main" id="{F8AEF7E0-E462-5530-FA5D-98AF2B1A9032}"/>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2" name="Freeform 3582">
              <a:extLst>
                <a:ext uri="{FF2B5EF4-FFF2-40B4-BE49-F238E27FC236}">
                  <a16:creationId xmlns:a16="http://schemas.microsoft.com/office/drawing/2014/main" id="{BA64D407-9FE6-4D7F-C636-FFE4A2A87423}"/>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3" name="Freeform 3583">
              <a:extLst>
                <a:ext uri="{FF2B5EF4-FFF2-40B4-BE49-F238E27FC236}">
                  <a16:creationId xmlns:a16="http://schemas.microsoft.com/office/drawing/2014/main" id="{0164073A-323F-01EF-A90B-8967BAD84F24}"/>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4" name="Freeform 3584">
              <a:extLst>
                <a:ext uri="{FF2B5EF4-FFF2-40B4-BE49-F238E27FC236}">
                  <a16:creationId xmlns:a16="http://schemas.microsoft.com/office/drawing/2014/main" id="{8BDE2E4F-56E9-A065-7DDC-C694FEB23326}"/>
                </a:ext>
              </a:extLst>
            </p:cNvPr>
            <p:cNvSpPr/>
            <p:nvPr/>
          </p:nvSpPr>
          <p:spPr>
            <a:xfrm>
              <a:off x="-189107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5" name="Freeform 3585">
              <a:extLst>
                <a:ext uri="{FF2B5EF4-FFF2-40B4-BE49-F238E27FC236}">
                  <a16:creationId xmlns:a16="http://schemas.microsoft.com/office/drawing/2014/main" id="{E8A9C0B2-80BB-0494-4E7D-6FA13A58CD6C}"/>
                </a:ext>
              </a:extLst>
            </p:cNvPr>
            <p:cNvSpPr/>
            <p:nvPr/>
          </p:nvSpPr>
          <p:spPr>
            <a:xfrm>
              <a:off x="-1880103"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6" name="Freeform 3586">
              <a:extLst>
                <a:ext uri="{FF2B5EF4-FFF2-40B4-BE49-F238E27FC236}">
                  <a16:creationId xmlns:a16="http://schemas.microsoft.com/office/drawing/2014/main" id="{8B7CFAFB-9E17-DDFC-5AC9-9BB4EB36940B}"/>
                </a:ext>
              </a:extLst>
            </p:cNvPr>
            <p:cNvSpPr/>
            <p:nvPr/>
          </p:nvSpPr>
          <p:spPr>
            <a:xfrm>
              <a:off x="-1832490"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7" name="Freeform 3587">
              <a:extLst>
                <a:ext uri="{FF2B5EF4-FFF2-40B4-BE49-F238E27FC236}">
                  <a16:creationId xmlns:a16="http://schemas.microsoft.com/office/drawing/2014/main" id="{ACF83E0F-A732-C1EF-65E3-B65AFD58CAB3}"/>
                </a:ext>
              </a:extLst>
            </p:cNvPr>
            <p:cNvSpPr/>
            <p:nvPr/>
          </p:nvSpPr>
          <p:spPr>
            <a:xfrm>
              <a:off x="-1821519"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8" name="Freeform 3588">
              <a:extLst>
                <a:ext uri="{FF2B5EF4-FFF2-40B4-BE49-F238E27FC236}">
                  <a16:creationId xmlns:a16="http://schemas.microsoft.com/office/drawing/2014/main" id="{D51CF64A-E687-9DC8-CCFD-43AA4B2366DD}"/>
                </a:ext>
              </a:extLst>
            </p:cNvPr>
            <p:cNvSpPr/>
            <p:nvPr/>
          </p:nvSpPr>
          <p:spPr>
            <a:xfrm>
              <a:off x="-5160778" y="1499054"/>
              <a:ext cx="3339259" cy="435913"/>
            </a:xfrm>
            <a:custGeom>
              <a:avLst/>
              <a:gdLst>
                <a:gd name="csX0" fmla="*/ 0 w 3339259"/>
                <a:gd name="csY0" fmla="*/ 0 h 435913"/>
                <a:gd name="csX1" fmla="*/ 102521 w 3339259"/>
                <a:gd name="csY1" fmla="*/ 0 h 435913"/>
                <a:gd name="csX2" fmla="*/ 102521 w 3339259"/>
                <a:gd name="csY2" fmla="*/ 6769 h 435913"/>
                <a:gd name="csX3" fmla="*/ 102521 w 3339259"/>
                <a:gd name="csY3" fmla="*/ 6769 h 435913"/>
                <a:gd name="csX4" fmla="*/ 488196 w 3339259"/>
                <a:gd name="csY4" fmla="*/ 6769 h 435913"/>
                <a:gd name="csX5" fmla="*/ 488196 w 3339259"/>
                <a:gd name="csY5" fmla="*/ 13874 h 435913"/>
                <a:gd name="csX6" fmla="*/ 488196 w 3339259"/>
                <a:gd name="csY6" fmla="*/ 13874 h 435913"/>
                <a:gd name="csX7" fmla="*/ 644418 w 3339259"/>
                <a:gd name="csY7" fmla="*/ 13874 h 435913"/>
                <a:gd name="csX8" fmla="*/ 644418 w 3339259"/>
                <a:gd name="csY8" fmla="*/ 21014 h 435913"/>
                <a:gd name="csX9" fmla="*/ 644418 w 3339259"/>
                <a:gd name="csY9" fmla="*/ 21014 h 435913"/>
                <a:gd name="csX10" fmla="*/ 751821 w 3339259"/>
                <a:gd name="csY10" fmla="*/ 21014 h 435913"/>
                <a:gd name="csX11" fmla="*/ 751821 w 3339259"/>
                <a:gd name="csY11" fmla="*/ 28252 h 435913"/>
                <a:gd name="csX12" fmla="*/ 751821 w 3339259"/>
                <a:gd name="csY12" fmla="*/ 28252 h 435913"/>
                <a:gd name="csX13" fmla="*/ 947100 w 3339259"/>
                <a:gd name="csY13" fmla="*/ 28252 h 435913"/>
                <a:gd name="csX14" fmla="*/ 947100 w 3339259"/>
                <a:gd name="csY14" fmla="*/ 35925 h 435913"/>
                <a:gd name="csX15" fmla="*/ 947100 w 3339259"/>
                <a:gd name="csY15" fmla="*/ 35925 h 435913"/>
                <a:gd name="csX16" fmla="*/ 951982 w 3339259"/>
                <a:gd name="csY16" fmla="*/ 35925 h 435913"/>
                <a:gd name="csX17" fmla="*/ 951982 w 3339259"/>
                <a:gd name="csY17" fmla="*/ 43592 h 435913"/>
                <a:gd name="csX18" fmla="*/ 951982 w 3339259"/>
                <a:gd name="csY18" fmla="*/ 43592 h 435913"/>
                <a:gd name="csX19" fmla="*/ 976392 w 3339259"/>
                <a:gd name="csY19" fmla="*/ 43592 h 435913"/>
                <a:gd name="csX20" fmla="*/ 976392 w 3339259"/>
                <a:gd name="csY20" fmla="*/ 51423 h 435913"/>
                <a:gd name="csX21" fmla="*/ 976392 w 3339259"/>
                <a:gd name="csY21" fmla="*/ 51423 h 435913"/>
                <a:gd name="csX22" fmla="*/ 1864908 w 3339259"/>
                <a:gd name="csY22" fmla="*/ 51423 h 435913"/>
                <a:gd name="csX23" fmla="*/ 1864908 w 3339259"/>
                <a:gd name="csY23" fmla="*/ 66457 h 435913"/>
                <a:gd name="csX24" fmla="*/ 1864908 w 3339259"/>
                <a:gd name="csY24" fmla="*/ 66457 h 435913"/>
                <a:gd name="csX25" fmla="*/ 1869790 w 3339259"/>
                <a:gd name="csY25" fmla="*/ 66457 h 435913"/>
                <a:gd name="csX26" fmla="*/ 1869790 w 3339259"/>
                <a:gd name="csY26" fmla="*/ 81492 h 435913"/>
                <a:gd name="csX27" fmla="*/ 1869790 w 3339259"/>
                <a:gd name="csY27" fmla="*/ 81492 h 435913"/>
                <a:gd name="csX28" fmla="*/ 3129335 w 3339259"/>
                <a:gd name="csY28" fmla="*/ 81492 h 435913"/>
                <a:gd name="csX29" fmla="*/ 3129335 w 3339259"/>
                <a:gd name="csY29" fmla="*/ 246890 h 435913"/>
                <a:gd name="csX30" fmla="*/ 3129335 w 3339259"/>
                <a:gd name="csY30" fmla="*/ 246890 h 435913"/>
                <a:gd name="csX31" fmla="*/ 3143981 w 3339259"/>
                <a:gd name="csY31" fmla="*/ 246890 h 435913"/>
                <a:gd name="csX32" fmla="*/ 3143981 w 3339259"/>
                <a:gd name="csY32" fmla="*/ 435914 h 435913"/>
                <a:gd name="csX33" fmla="*/ 3143981 w 3339259"/>
                <a:gd name="csY33" fmla="*/ 435914 h 435913"/>
                <a:gd name="csX34" fmla="*/ 3339259 w 3339259"/>
                <a:gd name="csY34" fmla="*/ 435914 h 435913"/>
                <a:gd name="csX35" fmla="*/ 3339259 w 3339259"/>
                <a:gd name="csY35" fmla="*/ 435914 h 435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339259" h="435913">
                  <a:moveTo>
                    <a:pt x="0" y="0"/>
                  </a:moveTo>
                  <a:lnTo>
                    <a:pt x="102521" y="0"/>
                  </a:lnTo>
                  <a:lnTo>
                    <a:pt x="102521" y="6769"/>
                  </a:lnTo>
                  <a:lnTo>
                    <a:pt x="102521" y="6769"/>
                  </a:lnTo>
                  <a:lnTo>
                    <a:pt x="488196" y="6769"/>
                  </a:lnTo>
                  <a:lnTo>
                    <a:pt x="488196" y="13874"/>
                  </a:lnTo>
                  <a:lnTo>
                    <a:pt x="488196" y="13874"/>
                  </a:lnTo>
                  <a:lnTo>
                    <a:pt x="644418" y="13874"/>
                  </a:lnTo>
                  <a:lnTo>
                    <a:pt x="644418" y="21014"/>
                  </a:lnTo>
                  <a:lnTo>
                    <a:pt x="644418" y="21014"/>
                  </a:lnTo>
                  <a:lnTo>
                    <a:pt x="751821" y="21014"/>
                  </a:lnTo>
                  <a:lnTo>
                    <a:pt x="751821" y="28252"/>
                  </a:lnTo>
                  <a:lnTo>
                    <a:pt x="751821" y="28252"/>
                  </a:lnTo>
                  <a:lnTo>
                    <a:pt x="947100" y="28252"/>
                  </a:lnTo>
                  <a:lnTo>
                    <a:pt x="947100" y="35925"/>
                  </a:lnTo>
                  <a:lnTo>
                    <a:pt x="947100" y="35925"/>
                  </a:lnTo>
                  <a:lnTo>
                    <a:pt x="951982" y="35925"/>
                  </a:lnTo>
                  <a:lnTo>
                    <a:pt x="951982" y="43592"/>
                  </a:lnTo>
                  <a:lnTo>
                    <a:pt x="951982" y="43592"/>
                  </a:lnTo>
                  <a:lnTo>
                    <a:pt x="976392" y="43592"/>
                  </a:lnTo>
                  <a:lnTo>
                    <a:pt x="976392" y="51423"/>
                  </a:lnTo>
                  <a:lnTo>
                    <a:pt x="976392" y="51423"/>
                  </a:lnTo>
                  <a:lnTo>
                    <a:pt x="1864908" y="51423"/>
                  </a:lnTo>
                  <a:lnTo>
                    <a:pt x="1864908" y="66457"/>
                  </a:lnTo>
                  <a:lnTo>
                    <a:pt x="1864908" y="66457"/>
                  </a:lnTo>
                  <a:lnTo>
                    <a:pt x="1869790" y="66457"/>
                  </a:lnTo>
                  <a:lnTo>
                    <a:pt x="1869790" y="81492"/>
                  </a:lnTo>
                  <a:lnTo>
                    <a:pt x="1869790" y="81492"/>
                  </a:lnTo>
                  <a:lnTo>
                    <a:pt x="3129335" y="81492"/>
                  </a:lnTo>
                  <a:lnTo>
                    <a:pt x="3129335" y="246890"/>
                  </a:lnTo>
                  <a:lnTo>
                    <a:pt x="3129335" y="246890"/>
                  </a:lnTo>
                  <a:lnTo>
                    <a:pt x="3143981" y="246890"/>
                  </a:lnTo>
                  <a:lnTo>
                    <a:pt x="3143981" y="435914"/>
                  </a:lnTo>
                  <a:lnTo>
                    <a:pt x="3143981" y="435914"/>
                  </a:lnTo>
                  <a:lnTo>
                    <a:pt x="3339259" y="435914"/>
                  </a:lnTo>
                  <a:lnTo>
                    <a:pt x="3339259" y="435914"/>
                  </a:lnTo>
                </a:path>
              </a:pathLst>
            </a:custGeom>
            <a:noFill/>
            <a:ln w="25400" cap="flat">
              <a:solidFill>
                <a:srgbClr val="4AACC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09" name="Freeform 3589">
              <a:extLst>
                <a:ext uri="{FF2B5EF4-FFF2-40B4-BE49-F238E27FC236}">
                  <a16:creationId xmlns:a16="http://schemas.microsoft.com/office/drawing/2014/main" id="{2625DA08-0FD8-01EF-F16A-BB0411FF5850}"/>
                </a:ext>
              </a:extLst>
            </p:cNvPr>
            <p:cNvSpPr/>
            <p:nvPr/>
          </p:nvSpPr>
          <p:spPr>
            <a:xfrm>
              <a:off x="-513269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0" name="Freeform 3590">
              <a:extLst>
                <a:ext uri="{FF2B5EF4-FFF2-40B4-BE49-F238E27FC236}">
                  <a16:creationId xmlns:a16="http://schemas.microsoft.com/office/drawing/2014/main" id="{D2E74E8A-92DC-4E93-1CB1-842D6727236B}"/>
                </a:ext>
              </a:extLst>
            </p:cNvPr>
            <p:cNvSpPr/>
            <p:nvPr/>
          </p:nvSpPr>
          <p:spPr>
            <a:xfrm>
              <a:off x="-5121722"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1" name="Freeform 3591">
              <a:extLst>
                <a:ext uri="{FF2B5EF4-FFF2-40B4-BE49-F238E27FC236}">
                  <a16:creationId xmlns:a16="http://schemas.microsoft.com/office/drawing/2014/main" id="{56AA2563-A71D-73AC-06EB-D5748533ED97}"/>
                </a:ext>
              </a:extLst>
            </p:cNvPr>
            <p:cNvSpPr/>
            <p:nvPr/>
          </p:nvSpPr>
          <p:spPr>
            <a:xfrm>
              <a:off x="-510828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2" name="Freeform 3592">
              <a:extLst>
                <a:ext uri="{FF2B5EF4-FFF2-40B4-BE49-F238E27FC236}">
                  <a16:creationId xmlns:a16="http://schemas.microsoft.com/office/drawing/2014/main" id="{B4F0EC5E-EEF4-D7C0-7747-114646A4A4FF}"/>
                </a:ext>
              </a:extLst>
            </p:cNvPr>
            <p:cNvSpPr/>
            <p:nvPr/>
          </p:nvSpPr>
          <p:spPr>
            <a:xfrm>
              <a:off x="-5097313"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3" name="Freeform 3593">
              <a:extLst>
                <a:ext uri="{FF2B5EF4-FFF2-40B4-BE49-F238E27FC236}">
                  <a16:creationId xmlns:a16="http://schemas.microsoft.com/office/drawing/2014/main" id="{201F1DEF-7B6D-07A3-EF12-0C28E7C1E3AE}"/>
                </a:ext>
              </a:extLst>
            </p:cNvPr>
            <p:cNvSpPr/>
            <p:nvPr/>
          </p:nvSpPr>
          <p:spPr>
            <a:xfrm>
              <a:off x="-5098520"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4" name="Freeform 3594">
              <a:extLst>
                <a:ext uri="{FF2B5EF4-FFF2-40B4-BE49-F238E27FC236}">
                  <a16:creationId xmlns:a16="http://schemas.microsoft.com/office/drawing/2014/main" id="{D2F66E8F-EE6F-AE4C-6E25-C1EBC8D70F36}"/>
                </a:ext>
              </a:extLst>
            </p:cNvPr>
            <p:cNvSpPr/>
            <p:nvPr/>
          </p:nvSpPr>
          <p:spPr>
            <a:xfrm>
              <a:off x="-5087549"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5" name="Freeform 3595">
              <a:extLst>
                <a:ext uri="{FF2B5EF4-FFF2-40B4-BE49-F238E27FC236}">
                  <a16:creationId xmlns:a16="http://schemas.microsoft.com/office/drawing/2014/main" id="{0A3ACDF2-0D6D-BDE1-E224-D422F577A849}"/>
                </a:ext>
              </a:extLst>
            </p:cNvPr>
            <p:cNvSpPr/>
            <p:nvPr/>
          </p:nvSpPr>
          <p:spPr>
            <a:xfrm>
              <a:off x="-5064346"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6" name="Freeform 3596">
              <a:extLst>
                <a:ext uri="{FF2B5EF4-FFF2-40B4-BE49-F238E27FC236}">
                  <a16:creationId xmlns:a16="http://schemas.microsoft.com/office/drawing/2014/main" id="{C320A933-FCAB-D236-FBE2-133EF4783C99}"/>
                </a:ext>
              </a:extLst>
            </p:cNvPr>
            <p:cNvSpPr/>
            <p:nvPr/>
          </p:nvSpPr>
          <p:spPr>
            <a:xfrm>
              <a:off x="-5053375"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7" name="Freeform 3597">
              <a:extLst>
                <a:ext uri="{FF2B5EF4-FFF2-40B4-BE49-F238E27FC236}">
                  <a16:creationId xmlns:a16="http://schemas.microsoft.com/office/drawing/2014/main" id="{88B216ED-D902-87ED-CCF6-9AA3C4515CC9}"/>
                </a:ext>
              </a:extLst>
            </p:cNvPr>
            <p:cNvSpPr/>
            <p:nvPr/>
          </p:nvSpPr>
          <p:spPr>
            <a:xfrm>
              <a:off x="-502040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8" name="Freeform 3598">
              <a:extLst>
                <a:ext uri="{FF2B5EF4-FFF2-40B4-BE49-F238E27FC236}">
                  <a16:creationId xmlns:a16="http://schemas.microsoft.com/office/drawing/2014/main" id="{E021798E-ADEF-0504-671A-6D9BDCE2E36F}"/>
                </a:ext>
              </a:extLst>
            </p:cNvPr>
            <p:cNvSpPr/>
            <p:nvPr/>
          </p:nvSpPr>
          <p:spPr>
            <a:xfrm>
              <a:off x="-500943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19" name="Freeform 3599">
              <a:extLst>
                <a:ext uri="{FF2B5EF4-FFF2-40B4-BE49-F238E27FC236}">
                  <a16:creationId xmlns:a16="http://schemas.microsoft.com/office/drawing/2014/main" id="{79EC1BE9-6207-AE12-8B32-8481336463F8}"/>
                </a:ext>
              </a:extLst>
            </p:cNvPr>
            <p:cNvSpPr/>
            <p:nvPr/>
          </p:nvSpPr>
          <p:spPr>
            <a:xfrm>
              <a:off x="-499599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0" name="Freeform 3600">
              <a:extLst>
                <a:ext uri="{FF2B5EF4-FFF2-40B4-BE49-F238E27FC236}">
                  <a16:creationId xmlns:a16="http://schemas.microsoft.com/office/drawing/2014/main" id="{56C598D4-348E-F6AB-5211-9D6FF9848982}"/>
                </a:ext>
              </a:extLst>
            </p:cNvPr>
            <p:cNvSpPr/>
            <p:nvPr/>
          </p:nvSpPr>
          <p:spPr>
            <a:xfrm>
              <a:off x="-498502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1" name="Freeform 3601">
              <a:extLst>
                <a:ext uri="{FF2B5EF4-FFF2-40B4-BE49-F238E27FC236}">
                  <a16:creationId xmlns:a16="http://schemas.microsoft.com/office/drawing/2014/main" id="{8F77FA24-0538-5BD9-0DBB-AC103EEEC649}"/>
                </a:ext>
              </a:extLst>
            </p:cNvPr>
            <p:cNvSpPr/>
            <p:nvPr/>
          </p:nvSpPr>
          <p:spPr>
            <a:xfrm>
              <a:off x="-4976471"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2" name="Freeform 3602">
              <a:extLst>
                <a:ext uri="{FF2B5EF4-FFF2-40B4-BE49-F238E27FC236}">
                  <a16:creationId xmlns:a16="http://schemas.microsoft.com/office/drawing/2014/main" id="{C85334F5-A24D-7E6D-E240-6021172BD517}"/>
                </a:ext>
              </a:extLst>
            </p:cNvPr>
            <p:cNvSpPr/>
            <p:nvPr/>
          </p:nvSpPr>
          <p:spPr>
            <a:xfrm>
              <a:off x="-4965500"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3" name="Freeform 3603">
              <a:extLst>
                <a:ext uri="{FF2B5EF4-FFF2-40B4-BE49-F238E27FC236}">
                  <a16:creationId xmlns:a16="http://schemas.microsoft.com/office/drawing/2014/main" id="{7C5F2065-F5AB-C133-0305-9DBAF6969A35}"/>
                </a:ext>
              </a:extLst>
            </p:cNvPr>
            <p:cNvSpPr/>
            <p:nvPr/>
          </p:nvSpPr>
          <p:spPr>
            <a:xfrm>
              <a:off x="-4966707"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4" name="Freeform 3604">
              <a:extLst>
                <a:ext uri="{FF2B5EF4-FFF2-40B4-BE49-F238E27FC236}">
                  <a16:creationId xmlns:a16="http://schemas.microsoft.com/office/drawing/2014/main" id="{FA1DC98A-A215-4A7E-7C25-8BFE03EE417B}"/>
                </a:ext>
              </a:extLst>
            </p:cNvPr>
            <p:cNvSpPr/>
            <p:nvPr/>
          </p:nvSpPr>
          <p:spPr>
            <a:xfrm>
              <a:off x="-4955736"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5" name="Freeform 3605">
              <a:extLst>
                <a:ext uri="{FF2B5EF4-FFF2-40B4-BE49-F238E27FC236}">
                  <a16:creationId xmlns:a16="http://schemas.microsoft.com/office/drawing/2014/main" id="{A24E7B92-74F8-B074-2031-FD69FE4E8A11}"/>
                </a:ext>
              </a:extLst>
            </p:cNvPr>
            <p:cNvSpPr/>
            <p:nvPr/>
          </p:nvSpPr>
          <p:spPr>
            <a:xfrm>
              <a:off x="-4961825"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6" name="Freeform 3606">
              <a:extLst>
                <a:ext uri="{FF2B5EF4-FFF2-40B4-BE49-F238E27FC236}">
                  <a16:creationId xmlns:a16="http://schemas.microsoft.com/office/drawing/2014/main" id="{18847B76-C9AC-125B-7970-10D2A1BA6099}"/>
                </a:ext>
              </a:extLst>
            </p:cNvPr>
            <p:cNvSpPr/>
            <p:nvPr/>
          </p:nvSpPr>
          <p:spPr>
            <a:xfrm>
              <a:off x="-4950854"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7" name="Freeform 3607">
              <a:extLst>
                <a:ext uri="{FF2B5EF4-FFF2-40B4-BE49-F238E27FC236}">
                  <a16:creationId xmlns:a16="http://schemas.microsoft.com/office/drawing/2014/main" id="{E411ED96-B8EB-06EF-46D0-069973DE2817}"/>
                </a:ext>
              </a:extLst>
            </p:cNvPr>
            <p:cNvSpPr/>
            <p:nvPr/>
          </p:nvSpPr>
          <p:spPr>
            <a:xfrm>
              <a:off x="-495694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8" name="Freeform 3608">
              <a:extLst>
                <a:ext uri="{FF2B5EF4-FFF2-40B4-BE49-F238E27FC236}">
                  <a16:creationId xmlns:a16="http://schemas.microsoft.com/office/drawing/2014/main" id="{B5D98129-9AA6-66FD-D7A1-B7122ADEF176}"/>
                </a:ext>
              </a:extLst>
            </p:cNvPr>
            <p:cNvSpPr/>
            <p:nvPr/>
          </p:nvSpPr>
          <p:spPr>
            <a:xfrm>
              <a:off x="-494597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29" name="Freeform 3609">
              <a:extLst>
                <a:ext uri="{FF2B5EF4-FFF2-40B4-BE49-F238E27FC236}">
                  <a16:creationId xmlns:a16="http://schemas.microsoft.com/office/drawing/2014/main" id="{97D77B6F-0390-9873-64F8-05ECCAAAE86D}"/>
                </a:ext>
              </a:extLst>
            </p:cNvPr>
            <p:cNvSpPr/>
            <p:nvPr/>
          </p:nvSpPr>
          <p:spPr>
            <a:xfrm>
              <a:off x="-494717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0" name="Freeform 3610">
              <a:extLst>
                <a:ext uri="{FF2B5EF4-FFF2-40B4-BE49-F238E27FC236}">
                  <a16:creationId xmlns:a16="http://schemas.microsoft.com/office/drawing/2014/main" id="{90F178C7-5ECD-7762-4906-6C9672D0E10F}"/>
                </a:ext>
              </a:extLst>
            </p:cNvPr>
            <p:cNvSpPr/>
            <p:nvPr/>
          </p:nvSpPr>
          <p:spPr>
            <a:xfrm>
              <a:off x="-493620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1" name="Freeform 3611">
              <a:extLst>
                <a:ext uri="{FF2B5EF4-FFF2-40B4-BE49-F238E27FC236}">
                  <a16:creationId xmlns:a16="http://schemas.microsoft.com/office/drawing/2014/main" id="{56F3FF01-B03A-E06E-42CE-9057F2D8DC7E}"/>
                </a:ext>
              </a:extLst>
            </p:cNvPr>
            <p:cNvSpPr/>
            <p:nvPr/>
          </p:nvSpPr>
          <p:spPr>
            <a:xfrm>
              <a:off x="-4883714"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2" name="Freeform 3612">
              <a:extLst>
                <a:ext uri="{FF2B5EF4-FFF2-40B4-BE49-F238E27FC236}">
                  <a16:creationId xmlns:a16="http://schemas.microsoft.com/office/drawing/2014/main" id="{D5A1B1F2-754F-D0DC-E5BD-955E52364A11}"/>
                </a:ext>
              </a:extLst>
            </p:cNvPr>
            <p:cNvSpPr/>
            <p:nvPr/>
          </p:nvSpPr>
          <p:spPr>
            <a:xfrm>
              <a:off x="-4872743"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3" name="Freeform 3613">
              <a:extLst>
                <a:ext uri="{FF2B5EF4-FFF2-40B4-BE49-F238E27FC236}">
                  <a16:creationId xmlns:a16="http://schemas.microsoft.com/office/drawing/2014/main" id="{7A6F8C09-68FE-0906-2BFD-CEF4C73EEB2D}"/>
                </a:ext>
              </a:extLst>
            </p:cNvPr>
            <p:cNvSpPr/>
            <p:nvPr/>
          </p:nvSpPr>
          <p:spPr>
            <a:xfrm>
              <a:off x="-4869068"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4" name="Freeform 3614">
              <a:extLst>
                <a:ext uri="{FF2B5EF4-FFF2-40B4-BE49-F238E27FC236}">
                  <a16:creationId xmlns:a16="http://schemas.microsoft.com/office/drawing/2014/main" id="{BE7A596A-2DCF-9E88-E39D-8417F65ED786}"/>
                </a:ext>
              </a:extLst>
            </p:cNvPr>
            <p:cNvSpPr/>
            <p:nvPr/>
          </p:nvSpPr>
          <p:spPr>
            <a:xfrm>
              <a:off x="-4858097"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5" name="Freeform 3615">
              <a:extLst>
                <a:ext uri="{FF2B5EF4-FFF2-40B4-BE49-F238E27FC236}">
                  <a16:creationId xmlns:a16="http://schemas.microsoft.com/office/drawing/2014/main" id="{C093381E-BDCB-287D-70AF-4C35FCAD5C9C}"/>
                </a:ext>
              </a:extLst>
            </p:cNvPr>
            <p:cNvSpPr/>
            <p:nvPr/>
          </p:nvSpPr>
          <p:spPr>
            <a:xfrm>
              <a:off x="-475678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6" name="Freeform 3616">
              <a:extLst>
                <a:ext uri="{FF2B5EF4-FFF2-40B4-BE49-F238E27FC236}">
                  <a16:creationId xmlns:a16="http://schemas.microsoft.com/office/drawing/2014/main" id="{0EE56F62-4FE9-E29C-5305-18F42163D878}"/>
                </a:ext>
              </a:extLst>
            </p:cNvPr>
            <p:cNvSpPr/>
            <p:nvPr/>
          </p:nvSpPr>
          <p:spPr>
            <a:xfrm>
              <a:off x="-474581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7" name="Freeform 3617">
              <a:extLst>
                <a:ext uri="{FF2B5EF4-FFF2-40B4-BE49-F238E27FC236}">
                  <a16:creationId xmlns:a16="http://schemas.microsoft.com/office/drawing/2014/main" id="{DA183CC1-99E0-B9CF-0D7C-C71232908BDF}"/>
                </a:ext>
              </a:extLst>
            </p:cNvPr>
            <p:cNvSpPr/>
            <p:nvPr/>
          </p:nvSpPr>
          <p:spPr>
            <a:xfrm>
              <a:off x="-4639616" y="1512928"/>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8" name="Freeform 3618">
              <a:extLst>
                <a:ext uri="{FF2B5EF4-FFF2-40B4-BE49-F238E27FC236}">
                  <a16:creationId xmlns:a16="http://schemas.microsoft.com/office/drawing/2014/main" id="{A30D95B0-E7D9-1A2F-47BB-B8A19701C808}"/>
                </a:ext>
              </a:extLst>
            </p:cNvPr>
            <p:cNvSpPr/>
            <p:nvPr/>
          </p:nvSpPr>
          <p:spPr>
            <a:xfrm>
              <a:off x="-4628645" y="149778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39" name="Freeform 3619">
              <a:extLst>
                <a:ext uri="{FF2B5EF4-FFF2-40B4-BE49-F238E27FC236}">
                  <a16:creationId xmlns:a16="http://schemas.microsoft.com/office/drawing/2014/main" id="{4B563CA7-9A34-2143-41E0-84782CBFBACC}"/>
                </a:ext>
              </a:extLst>
            </p:cNvPr>
            <p:cNvSpPr/>
            <p:nvPr/>
          </p:nvSpPr>
          <p:spPr>
            <a:xfrm>
              <a:off x="-444922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0" name="Freeform 3620">
              <a:extLst>
                <a:ext uri="{FF2B5EF4-FFF2-40B4-BE49-F238E27FC236}">
                  <a16:creationId xmlns:a16="http://schemas.microsoft.com/office/drawing/2014/main" id="{94A4EA52-4FDC-66DF-E9CF-F5D2C2213F54}"/>
                </a:ext>
              </a:extLst>
            </p:cNvPr>
            <p:cNvSpPr/>
            <p:nvPr/>
          </p:nvSpPr>
          <p:spPr>
            <a:xfrm>
              <a:off x="-4438248"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1" name="Freeform 3621">
              <a:extLst>
                <a:ext uri="{FF2B5EF4-FFF2-40B4-BE49-F238E27FC236}">
                  <a16:creationId xmlns:a16="http://schemas.microsoft.com/office/drawing/2014/main" id="{94752B21-E9E7-01C9-E0DD-03CB1FA73424}"/>
                </a:ext>
              </a:extLst>
            </p:cNvPr>
            <p:cNvSpPr/>
            <p:nvPr/>
          </p:nvSpPr>
          <p:spPr>
            <a:xfrm>
              <a:off x="-4439456"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2" name="Freeform 3622">
              <a:extLst>
                <a:ext uri="{FF2B5EF4-FFF2-40B4-BE49-F238E27FC236}">
                  <a16:creationId xmlns:a16="http://schemas.microsoft.com/office/drawing/2014/main" id="{1B980FE0-2C7C-1A41-8D0F-1C91075A3574}"/>
                </a:ext>
              </a:extLst>
            </p:cNvPr>
            <p:cNvSpPr/>
            <p:nvPr/>
          </p:nvSpPr>
          <p:spPr>
            <a:xfrm>
              <a:off x="-4428485"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3" name="Freeform 3623">
              <a:extLst>
                <a:ext uri="{FF2B5EF4-FFF2-40B4-BE49-F238E27FC236}">
                  <a16:creationId xmlns:a16="http://schemas.microsoft.com/office/drawing/2014/main" id="{18126B25-1755-A659-12C7-FCFB4AF57175}"/>
                </a:ext>
              </a:extLst>
            </p:cNvPr>
            <p:cNvSpPr/>
            <p:nvPr/>
          </p:nvSpPr>
          <p:spPr>
            <a:xfrm>
              <a:off x="-442481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4" name="Freeform 3624">
              <a:extLst>
                <a:ext uri="{FF2B5EF4-FFF2-40B4-BE49-F238E27FC236}">
                  <a16:creationId xmlns:a16="http://schemas.microsoft.com/office/drawing/2014/main" id="{5F4485C3-2804-D845-CABE-963BA824DD1E}"/>
                </a:ext>
              </a:extLst>
            </p:cNvPr>
            <p:cNvSpPr/>
            <p:nvPr/>
          </p:nvSpPr>
          <p:spPr>
            <a:xfrm>
              <a:off x="-4413839"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5" name="Freeform 3625">
              <a:extLst>
                <a:ext uri="{FF2B5EF4-FFF2-40B4-BE49-F238E27FC236}">
                  <a16:creationId xmlns:a16="http://schemas.microsoft.com/office/drawing/2014/main" id="{0097C3FE-48E5-978C-B270-BF4C1408B47E}"/>
                </a:ext>
              </a:extLst>
            </p:cNvPr>
            <p:cNvSpPr/>
            <p:nvPr/>
          </p:nvSpPr>
          <p:spPr>
            <a:xfrm>
              <a:off x="-434181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6" name="Freeform 3626">
              <a:extLst>
                <a:ext uri="{FF2B5EF4-FFF2-40B4-BE49-F238E27FC236}">
                  <a16:creationId xmlns:a16="http://schemas.microsoft.com/office/drawing/2014/main" id="{D8DC9EBC-93F4-D015-0F77-EFC557A104EB}"/>
                </a:ext>
              </a:extLst>
            </p:cNvPr>
            <p:cNvSpPr/>
            <p:nvPr/>
          </p:nvSpPr>
          <p:spPr>
            <a:xfrm>
              <a:off x="-4330845"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7" name="Freeform 3627">
              <a:extLst>
                <a:ext uri="{FF2B5EF4-FFF2-40B4-BE49-F238E27FC236}">
                  <a16:creationId xmlns:a16="http://schemas.microsoft.com/office/drawing/2014/main" id="{DC9F3225-BF99-5141-6284-E4806C8DA1DB}"/>
                </a:ext>
              </a:extLst>
            </p:cNvPr>
            <p:cNvSpPr/>
            <p:nvPr/>
          </p:nvSpPr>
          <p:spPr>
            <a:xfrm>
              <a:off x="-433205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8" name="Freeform 3628">
              <a:extLst>
                <a:ext uri="{FF2B5EF4-FFF2-40B4-BE49-F238E27FC236}">
                  <a16:creationId xmlns:a16="http://schemas.microsoft.com/office/drawing/2014/main" id="{0FC07A85-175B-E2F0-DC71-6D8EF6CD502A}"/>
                </a:ext>
              </a:extLst>
            </p:cNvPr>
            <p:cNvSpPr/>
            <p:nvPr/>
          </p:nvSpPr>
          <p:spPr>
            <a:xfrm>
              <a:off x="-4321081"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49" name="Freeform 3629">
              <a:extLst>
                <a:ext uri="{FF2B5EF4-FFF2-40B4-BE49-F238E27FC236}">
                  <a16:creationId xmlns:a16="http://schemas.microsoft.com/office/drawing/2014/main" id="{12F0DA9F-CB75-61BD-D0C2-877B51B38AD1}"/>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0" name="Freeform 3630">
              <a:extLst>
                <a:ext uri="{FF2B5EF4-FFF2-40B4-BE49-F238E27FC236}">
                  <a16:creationId xmlns:a16="http://schemas.microsoft.com/office/drawing/2014/main" id="{7DEF567C-165C-1DD9-1FCE-359DAF041159}"/>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1" name="Freeform 3631">
              <a:extLst>
                <a:ext uri="{FF2B5EF4-FFF2-40B4-BE49-F238E27FC236}">
                  <a16:creationId xmlns:a16="http://schemas.microsoft.com/office/drawing/2014/main" id="{E587A883-F9EF-6EDE-DE4B-960E24A43D2E}"/>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2" name="Freeform 3632">
              <a:extLst>
                <a:ext uri="{FF2B5EF4-FFF2-40B4-BE49-F238E27FC236}">
                  <a16:creationId xmlns:a16="http://schemas.microsoft.com/office/drawing/2014/main" id="{B2FB412B-A4FE-B670-2A69-DDBDE264D895}"/>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3" name="Freeform 3633">
              <a:extLst>
                <a:ext uri="{FF2B5EF4-FFF2-40B4-BE49-F238E27FC236}">
                  <a16:creationId xmlns:a16="http://schemas.microsoft.com/office/drawing/2014/main" id="{1D556021-53E9-DAB9-1601-302BF163B593}"/>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4" name="Freeform 3634">
              <a:extLst>
                <a:ext uri="{FF2B5EF4-FFF2-40B4-BE49-F238E27FC236}">
                  <a16:creationId xmlns:a16="http://schemas.microsoft.com/office/drawing/2014/main" id="{FAB977B4-9A60-B8CA-CDFB-D066FCEB8418}"/>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5" name="Freeform 3635">
              <a:extLst>
                <a:ext uri="{FF2B5EF4-FFF2-40B4-BE49-F238E27FC236}">
                  <a16:creationId xmlns:a16="http://schemas.microsoft.com/office/drawing/2014/main" id="{22775D1A-77D6-22D9-3D2C-8A8FBC44A5F9}"/>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6" name="Freeform 3636">
              <a:extLst>
                <a:ext uri="{FF2B5EF4-FFF2-40B4-BE49-F238E27FC236}">
                  <a16:creationId xmlns:a16="http://schemas.microsoft.com/office/drawing/2014/main" id="{0FFD4D1E-54FA-7087-6D95-606AF1763CB2}"/>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7" name="Freeform 3637">
              <a:extLst>
                <a:ext uri="{FF2B5EF4-FFF2-40B4-BE49-F238E27FC236}">
                  <a16:creationId xmlns:a16="http://schemas.microsoft.com/office/drawing/2014/main" id="{D27656E7-418C-88C5-F09C-CC982AD95900}"/>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8" name="Freeform 3638">
              <a:extLst>
                <a:ext uri="{FF2B5EF4-FFF2-40B4-BE49-F238E27FC236}">
                  <a16:creationId xmlns:a16="http://schemas.microsoft.com/office/drawing/2014/main" id="{79756E9C-FA28-D262-BD60-96987726EF43}"/>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59" name="Freeform 3639">
              <a:extLst>
                <a:ext uri="{FF2B5EF4-FFF2-40B4-BE49-F238E27FC236}">
                  <a16:creationId xmlns:a16="http://schemas.microsoft.com/office/drawing/2014/main" id="{31EF5C9E-65CC-A1E3-441A-1036EC2542E7}"/>
                </a:ext>
              </a:extLst>
            </p:cNvPr>
            <p:cNvSpPr/>
            <p:nvPr/>
          </p:nvSpPr>
          <p:spPr>
            <a:xfrm>
              <a:off x="-4297879"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0" name="Freeform 3640">
              <a:extLst>
                <a:ext uri="{FF2B5EF4-FFF2-40B4-BE49-F238E27FC236}">
                  <a16:creationId xmlns:a16="http://schemas.microsoft.com/office/drawing/2014/main" id="{E0FF657E-78F6-6F91-A49D-B12CD069B453}"/>
                </a:ext>
              </a:extLst>
            </p:cNvPr>
            <p:cNvSpPr/>
            <p:nvPr/>
          </p:nvSpPr>
          <p:spPr>
            <a:xfrm>
              <a:off x="-428690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1" name="Freeform 3641">
              <a:extLst>
                <a:ext uri="{FF2B5EF4-FFF2-40B4-BE49-F238E27FC236}">
                  <a16:creationId xmlns:a16="http://schemas.microsoft.com/office/drawing/2014/main" id="{F7007D4A-C8B9-C520-42A8-79B646230A10}"/>
                </a:ext>
              </a:extLst>
            </p:cNvPr>
            <p:cNvSpPr/>
            <p:nvPr/>
          </p:nvSpPr>
          <p:spPr>
            <a:xfrm>
              <a:off x="-4273469" y="152730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2" name="Freeform 3642">
              <a:extLst>
                <a:ext uri="{FF2B5EF4-FFF2-40B4-BE49-F238E27FC236}">
                  <a16:creationId xmlns:a16="http://schemas.microsoft.com/office/drawing/2014/main" id="{67E4DAA0-C290-F688-6603-CD248C9D1D5D}"/>
                </a:ext>
              </a:extLst>
            </p:cNvPr>
            <p:cNvSpPr/>
            <p:nvPr/>
          </p:nvSpPr>
          <p:spPr>
            <a:xfrm>
              <a:off x="-426249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3" name="Freeform 3643">
              <a:extLst>
                <a:ext uri="{FF2B5EF4-FFF2-40B4-BE49-F238E27FC236}">
                  <a16:creationId xmlns:a16="http://schemas.microsoft.com/office/drawing/2014/main" id="{2C41482F-7958-2687-C5B1-87BE8B2C5270}"/>
                </a:ext>
              </a:extLst>
            </p:cNvPr>
            <p:cNvSpPr/>
            <p:nvPr/>
          </p:nvSpPr>
          <p:spPr>
            <a:xfrm>
              <a:off x="-426858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4" name="Freeform 3644">
              <a:extLst>
                <a:ext uri="{FF2B5EF4-FFF2-40B4-BE49-F238E27FC236}">
                  <a16:creationId xmlns:a16="http://schemas.microsoft.com/office/drawing/2014/main" id="{AC55D7DA-A76C-E56C-EEB0-256C22B78E78}"/>
                </a:ext>
              </a:extLst>
            </p:cNvPr>
            <p:cNvSpPr/>
            <p:nvPr/>
          </p:nvSpPr>
          <p:spPr>
            <a:xfrm>
              <a:off x="-4257616"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5" name="Freeform 3645">
              <a:extLst>
                <a:ext uri="{FF2B5EF4-FFF2-40B4-BE49-F238E27FC236}">
                  <a16:creationId xmlns:a16="http://schemas.microsoft.com/office/drawing/2014/main" id="{4894E42E-1C71-5495-4161-4883C63520BE}"/>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6" name="Freeform 3646">
              <a:extLst>
                <a:ext uri="{FF2B5EF4-FFF2-40B4-BE49-F238E27FC236}">
                  <a16:creationId xmlns:a16="http://schemas.microsoft.com/office/drawing/2014/main" id="{4F9F20A2-5F43-9B92-EB3A-6C23CA9925FA}"/>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7" name="Freeform 3647">
              <a:extLst>
                <a:ext uri="{FF2B5EF4-FFF2-40B4-BE49-F238E27FC236}">
                  <a16:creationId xmlns:a16="http://schemas.microsoft.com/office/drawing/2014/main" id="{56DF9AA9-8477-8A06-9189-A68A9F592657}"/>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8" name="Freeform 3648">
              <a:extLst>
                <a:ext uri="{FF2B5EF4-FFF2-40B4-BE49-F238E27FC236}">
                  <a16:creationId xmlns:a16="http://schemas.microsoft.com/office/drawing/2014/main" id="{3DB49E9F-C021-9D33-2E6B-09F975CE84A7}"/>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69" name="Freeform 3649">
              <a:extLst>
                <a:ext uri="{FF2B5EF4-FFF2-40B4-BE49-F238E27FC236}">
                  <a16:creationId xmlns:a16="http://schemas.microsoft.com/office/drawing/2014/main" id="{40A600EA-D209-66BB-6CF2-15A272EEEF68}"/>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0" name="Freeform 3650">
              <a:extLst>
                <a:ext uri="{FF2B5EF4-FFF2-40B4-BE49-F238E27FC236}">
                  <a16:creationId xmlns:a16="http://schemas.microsoft.com/office/drawing/2014/main" id="{3122E7A4-A0A1-2413-B808-E486B73FC5C0}"/>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1" name="Freeform 3651">
              <a:extLst>
                <a:ext uri="{FF2B5EF4-FFF2-40B4-BE49-F238E27FC236}">
                  <a16:creationId xmlns:a16="http://schemas.microsoft.com/office/drawing/2014/main" id="{F0A14480-4B0E-04AA-AABA-1848E83DD607}"/>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2" name="Freeform 3652">
              <a:extLst>
                <a:ext uri="{FF2B5EF4-FFF2-40B4-BE49-F238E27FC236}">
                  <a16:creationId xmlns:a16="http://schemas.microsoft.com/office/drawing/2014/main" id="{1F655200-2AC8-3368-EC29-4AD693909C44}"/>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3" name="Freeform 3653">
              <a:extLst>
                <a:ext uri="{FF2B5EF4-FFF2-40B4-BE49-F238E27FC236}">
                  <a16:creationId xmlns:a16="http://schemas.microsoft.com/office/drawing/2014/main" id="{7FC5F89E-5ECB-773C-2D09-D765C72FDB0B}"/>
                </a:ext>
              </a:extLst>
            </p:cNvPr>
            <p:cNvSpPr/>
            <p:nvPr/>
          </p:nvSpPr>
          <p:spPr>
            <a:xfrm>
              <a:off x="-4210004"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4" name="Freeform 3654">
              <a:extLst>
                <a:ext uri="{FF2B5EF4-FFF2-40B4-BE49-F238E27FC236}">
                  <a16:creationId xmlns:a16="http://schemas.microsoft.com/office/drawing/2014/main" id="{FA7CFF6B-FCCF-0B4F-3AEE-DBC2D5CBEB56}"/>
                </a:ext>
              </a:extLst>
            </p:cNvPr>
            <p:cNvSpPr/>
            <p:nvPr/>
          </p:nvSpPr>
          <p:spPr>
            <a:xfrm>
              <a:off x="-4199033"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5" name="Freeform 3655">
              <a:extLst>
                <a:ext uri="{FF2B5EF4-FFF2-40B4-BE49-F238E27FC236}">
                  <a16:creationId xmlns:a16="http://schemas.microsoft.com/office/drawing/2014/main" id="{3E19DF88-86AC-D14B-CD8A-B68699E7E8D1}"/>
                </a:ext>
              </a:extLst>
            </p:cNvPr>
            <p:cNvSpPr/>
            <p:nvPr/>
          </p:nvSpPr>
          <p:spPr>
            <a:xfrm>
              <a:off x="-4205122"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6" name="Freeform 3656">
              <a:extLst>
                <a:ext uri="{FF2B5EF4-FFF2-40B4-BE49-F238E27FC236}">
                  <a16:creationId xmlns:a16="http://schemas.microsoft.com/office/drawing/2014/main" id="{58C032C6-DA8C-1C7A-5702-D1F194D42B27}"/>
                </a:ext>
              </a:extLst>
            </p:cNvPr>
            <p:cNvSpPr/>
            <p:nvPr/>
          </p:nvSpPr>
          <p:spPr>
            <a:xfrm>
              <a:off x="-4194151"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7" name="Freeform 3657">
              <a:extLst>
                <a:ext uri="{FF2B5EF4-FFF2-40B4-BE49-F238E27FC236}">
                  <a16:creationId xmlns:a16="http://schemas.microsoft.com/office/drawing/2014/main" id="{14249BD2-5D9C-97F4-EF41-5AC8A6F243E4}"/>
                </a:ext>
              </a:extLst>
            </p:cNvPr>
            <p:cNvSpPr/>
            <p:nvPr/>
          </p:nvSpPr>
          <p:spPr>
            <a:xfrm>
              <a:off x="-41953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8" name="Freeform 3658">
              <a:extLst>
                <a:ext uri="{FF2B5EF4-FFF2-40B4-BE49-F238E27FC236}">
                  <a16:creationId xmlns:a16="http://schemas.microsoft.com/office/drawing/2014/main" id="{043F2326-96F7-34BB-4355-2292DBD2B352}"/>
                </a:ext>
              </a:extLst>
            </p:cNvPr>
            <p:cNvSpPr/>
            <p:nvPr/>
          </p:nvSpPr>
          <p:spPr>
            <a:xfrm>
              <a:off x="-418438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79" name="Freeform 3659">
              <a:extLst>
                <a:ext uri="{FF2B5EF4-FFF2-40B4-BE49-F238E27FC236}">
                  <a16:creationId xmlns:a16="http://schemas.microsoft.com/office/drawing/2014/main" id="{4326DDE7-88D5-F2AF-1632-4B17D833199D}"/>
                </a:ext>
              </a:extLst>
            </p:cNvPr>
            <p:cNvSpPr/>
            <p:nvPr/>
          </p:nvSpPr>
          <p:spPr>
            <a:xfrm>
              <a:off x="-419047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0" name="Freeform 3660">
              <a:extLst>
                <a:ext uri="{FF2B5EF4-FFF2-40B4-BE49-F238E27FC236}">
                  <a16:creationId xmlns:a16="http://schemas.microsoft.com/office/drawing/2014/main" id="{266E89DB-F8C6-BE92-1A29-38A7F72DE7F0}"/>
                </a:ext>
              </a:extLst>
            </p:cNvPr>
            <p:cNvSpPr/>
            <p:nvPr/>
          </p:nvSpPr>
          <p:spPr>
            <a:xfrm>
              <a:off x="-41795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1" name="Freeform 3661">
              <a:extLst>
                <a:ext uri="{FF2B5EF4-FFF2-40B4-BE49-F238E27FC236}">
                  <a16:creationId xmlns:a16="http://schemas.microsoft.com/office/drawing/2014/main" id="{46312998-A249-2C71-3B75-096650A25C8F}"/>
                </a:ext>
              </a:extLst>
            </p:cNvPr>
            <p:cNvSpPr/>
            <p:nvPr/>
          </p:nvSpPr>
          <p:spPr>
            <a:xfrm>
              <a:off x="-417583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2" name="Freeform 3662">
              <a:extLst>
                <a:ext uri="{FF2B5EF4-FFF2-40B4-BE49-F238E27FC236}">
                  <a16:creationId xmlns:a16="http://schemas.microsoft.com/office/drawing/2014/main" id="{E7D110E0-93A0-2F6D-23BD-379CF5CB9992}"/>
                </a:ext>
              </a:extLst>
            </p:cNvPr>
            <p:cNvSpPr/>
            <p:nvPr/>
          </p:nvSpPr>
          <p:spPr>
            <a:xfrm>
              <a:off x="-416485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3" name="Freeform 3663">
              <a:extLst>
                <a:ext uri="{FF2B5EF4-FFF2-40B4-BE49-F238E27FC236}">
                  <a16:creationId xmlns:a16="http://schemas.microsoft.com/office/drawing/2014/main" id="{265208F8-8D72-6E78-BBE9-3244E57C57F8}"/>
                </a:ext>
              </a:extLst>
            </p:cNvPr>
            <p:cNvSpPr/>
            <p:nvPr/>
          </p:nvSpPr>
          <p:spPr>
            <a:xfrm>
              <a:off x="-41611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4" name="Freeform 3664">
              <a:extLst>
                <a:ext uri="{FF2B5EF4-FFF2-40B4-BE49-F238E27FC236}">
                  <a16:creationId xmlns:a16="http://schemas.microsoft.com/office/drawing/2014/main" id="{38DB92FC-A387-AB1E-AF2F-F5C4D7CC11C2}"/>
                </a:ext>
              </a:extLst>
            </p:cNvPr>
            <p:cNvSpPr/>
            <p:nvPr/>
          </p:nvSpPr>
          <p:spPr>
            <a:xfrm>
              <a:off x="-41502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5" name="Freeform 3665">
              <a:extLst>
                <a:ext uri="{FF2B5EF4-FFF2-40B4-BE49-F238E27FC236}">
                  <a16:creationId xmlns:a16="http://schemas.microsoft.com/office/drawing/2014/main" id="{A198E81E-4E0A-3580-2264-714703CEB183}"/>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6" name="Freeform 3666">
              <a:extLst>
                <a:ext uri="{FF2B5EF4-FFF2-40B4-BE49-F238E27FC236}">
                  <a16:creationId xmlns:a16="http://schemas.microsoft.com/office/drawing/2014/main" id="{313C0924-8C47-E0C7-8581-97C0CA47A082}"/>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7" name="Freeform 3667">
              <a:extLst>
                <a:ext uri="{FF2B5EF4-FFF2-40B4-BE49-F238E27FC236}">
                  <a16:creationId xmlns:a16="http://schemas.microsoft.com/office/drawing/2014/main" id="{7E04762F-1E0F-EAD2-ED7F-8A14B427FF9D}"/>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8" name="Freeform 3668">
              <a:extLst>
                <a:ext uri="{FF2B5EF4-FFF2-40B4-BE49-F238E27FC236}">
                  <a16:creationId xmlns:a16="http://schemas.microsoft.com/office/drawing/2014/main" id="{B760DCDE-8B7B-6CAE-C8F6-31AB89E8AD4D}"/>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89" name="Freeform 3669">
              <a:extLst>
                <a:ext uri="{FF2B5EF4-FFF2-40B4-BE49-F238E27FC236}">
                  <a16:creationId xmlns:a16="http://schemas.microsoft.com/office/drawing/2014/main" id="{08CDF84A-A38B-8380-8CFD-2502EB7B2746}"/>
                </a:ext>
              </a:extLst>
            </p:cNvPr>
            <p:cNvSpPr/>
            <p:nvPr/>
          </p:nvSpPr>
          <p:spPr>
            <a:xfrm>
              <a:off x="-41318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0" name="Freeform 3670">
              <a:extLst>
                <a:ext uri="{FF2B5EF4-FFF2-40B4-BE49-F238E27FC236}">
                  <a16:creationId xmlns:a16="http://schemas.microsoft.com/office/drawing/2014/main" id="{A7AE2598-B5F9-6877-E968-151E2B291C73}"/>
                </a:ext>
              </a:extLst>
            </p:cNvPr>
            <p:cNvSpPr/>
            <p:nvPr/>
          </p:nvSpPr>
          <p:spPr>
            <a:xfrm>
              <a:off x="-412092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1" name="Freeform 3671">
              <a:extLst>
                <a:ext uri="{FF2B5EF4-FFF2-40B4-BE49-F238E27FC236}">
                  <a16:creationId xmlns:a16="http://schemas.microsoft.com/office/drawing/2014/main" id="{3D1F0A9B-68CA-FECB-756E-2D76B2C0EFB8}"/>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2" name="Freeform 3672">
              <a:extLst>
                <a:ext uri="{FF2B5EF4-FFF2-40B4-BE49-F238E27FC236}">
                  <a16:creationId xmlns:a16="http://schemas.microsoft.com/office/drawing/2014/main" id="{78D56162-F946-D60F-5A91-5EA58796B3F6}"/>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3" name="Freeform 3673">
              <a:extLst>
                <a:ext uri="{FF2B5EF4-FFF2-40B4-BE49-F238E27FC236}">
                  <a16:creationId xmlns:a16="http://schemas.microsoft.com/office/drawing/2014/main" id="{3CD1186E-2961-60B7-AECF-92D22937B8CA}"/>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4" name="Freeform 3674">
              <a:extLst>
                <a:ext uri="{FF2B5EF4-FFF2-40B4-BE49-F238E27FC236}">
                  <a16:creationId xmlns:a16="http://schemas.microsoft.com/office/drawing/2014/main" id="{C1C04352-583F-0FC7-9F19-5735100C4F5A}"/>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5" name="Freeform 3675">
              <a:extLst>
                <a:ext uri="{FF2B5EF4-FFF2-40B4-BE49-F238E27FC236}">
                  <a16:creationId xmlns:a16="http://schemas.microsoft.com/office/drawing/2014/main" id="{677FB199-7511-5809-11AD-75239A001C37}"/>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6" name="Freeform 3676">
              <a:extLst>
                <a:ext uri="{FF2B5EF4-FFF2-40B4-BE49-F238E27FC236}">
                  <a16:creationId xmlns:a16="http://schemas.microsoft.com/office/drawing/2014/main" id="{BD42A270-5911-4D1A-A294-5C53AA15B168}"/>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7" name="Freeform 3677">
              <a:extLst>
                <a:ext uri="{FF2B5EF4-FFF2-40B4-BE49-F238E27FC236}">
                  <a16:creationId xmlns:a16="http://schemas.microsoft.com/office/drawing/2014/main" id="{60DC4191-D487-7EAD-DF2A-70730550B2FB}"/>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8" name="Freeform 3678">
              <a:extLst>
                <a:ext uri="{FF2B5EF4-FFF2-40B4-BE49-F238E27FC236}">
                  <a16:creationId xmlns:a16="http://schemas.microsoft.com/office/drawing/2014/main" id="{B372BFA9-3EB3-ACC9-AF71-218DB8DA45BA}"/>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499" name="Freeform 3679">
              <a:extLst>
                <a:ext uri="{FF2B5EF4-FFF2-40B4-BE49-F238E27FC236}">
                  <a16:creationId xmlns:a16="http://schemas.microsoft.com/office/drawing/2014/main" id="{FEF7008E-D707-51C7-AD96-1325CF5AD0CB}"/>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0" name="Freeform 3680">
              <a:extLst>
                <a:ext uri="{FF2B5EF4-FFF2-40B4-BE49-F238E27FC236}">
                  <a16:creationId xmlns:a16="http://schemas.microsoft.com/office/drawing/2014/main" id="{872A9587-97CD-1151-D1BA-21E78CCA52F3}"/>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1" name="Freeform 3681">
              <a:extLst>
                <a:ext uri="{FF2B5EF4-FFF2-40B4-BE49-F238E27FC236}">
                  <a16:creationId xmlns:a16="http://schemas.microsoft.com/office/drawing/2014/main" id="{8CAA47F3-0080-23FE-9DCD-1A1A7C32B61F}"/>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2" name="Freeform 3682">
              <a:extLst>
                <a:ext uri="{FF2B5EF4-FFF2-40B4-BE49-F238E27FC236}">
                  <a16:creationId xmlns:a16="http://schemas.microsoft.com/office/drawing/2014/main" id="{C227A978-375D-ACFD-C6C6-B75E3C327878}"/>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3" name="Freeform 3683">
              <a:extLst>
                <a:ext uri="{FF2B5EF4-FFF2-40B4-BE49-F238E27FC236}">
                  <a16:creationId xmlns:a16="http://schemas.microsoft.com/office/drawing/2014/main" id="{96F0A652-347F-9123-916E-17F95AFF3614}"/>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4" name="Freeform 3684">
              <a:extLst>
                <a:ext uri="{FF2B5EF4-FFF2-40B4-BE49-F238E27FC236}">
                  <a16:creationId xmlns:a16="http://schemas.microsoft.com/office/drawing/2014/main" id="{C89A1AB8-91C6-6708-C001-8AAF4FAFAD92}"/>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5" name="Freeform 3685">
              <a:extLst>
                <a:ext uri="{FF2B5EF4-FFF2-40B4-BE49-F238E27FC236}">
                  <a16:creationId xmlns:a16="http://schemas.microsoft.com/office/drawing/2014/main" id="{A0B7EFA7-97CD-414B-EB73-6C39FDCD74BF}"/>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6" name="Freeform 3686">
              <a:extLst>
                <a:ext uri="{FF2B5EF4-FFF2-40B4-BE49-F238E27FC236}">
                  <a16:creationId xmlns:a16="http://schemas.microsoft.com/office/drawing/2014/main" id="{620D1CA5-6FBE-B6A4-9568-40BD31CC0A32}"/>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7" name="Freeform 3687">
              <a:extLst>
                <a:ext uri="{FF2B5EF4-FFF2-40B4-BE49-F238E27FC236}">
                  <a16:creationId xmlns:a16="http://schemas.microsoft.com/office/drawing/2014/main" id="{8F222CB6-C41C-1CDB-FB35-CE89AB2F56A2}"/>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8" name="Freeform 3688">
              <a:extLst>
                <a:ext uri="{FF2B5EF4-FFF2-40B4-BE49-F238E27FC236}">
                  <a16:creationId xmlns:a16="http://schemas.microsoft.com/office/drawing/2014/main" id="{275AAADC-0C16-962B-5052-151B49559FBC}"/>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09" name="Freeform 3689">
              <a:extLst>
                <a:ext uri="{FF2B5EF4-FFF2-40B4-BE49-F238E27FC236}">
                  <a16:creationId xmlns:a16="http://schemas.microsoft.com/office/drawing/2014/main" id="{64CD853C-A4AF-7F41-1A3B-4E8A6DFADCBB}"/>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0" name="Freeform 3690">
              <a:extLst>
                <a:ext uri="{FF2B5EF4-FFF2-40B4-BE49-F238E27FC236}">
                  <a16:creationId xmlns:a16="http://schemas.microsoft.com/office/drawing/2014/main" id="{303D9639-018C-F5D2-C916-74C4AB391C90}"/>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1" name="Freeform 3691">
              <a:extLst>
                <a:ext uri="{FF2B5EF4-FFF2-40B4-BE49-F238E27FC236}">
                  <a16:creationId xmlns:a16="http://schemas.microsoft.com/office/drawing/2014/main" id="{51455CF4-F50C-4F99-67DD-91A978D07041}"/>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2" name="Freeform 3692">
              <a:extLst>
                <a:ext uri="{FF2B5EF4-FFF2-40B4-BE49-F238E27FC236}">
                  <a16:creationId xmlns:a16="http://schemas.microsoft.com/office/drawing/2014/main" id="{19979B03-02B4-F77F-F721-841A1A9490BD}"/>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3" name="Freeform 3693">
              <a:extLst>
                <a:ext uri="{FF2B5EF4-FFF2-40B4-BE49-F238E27FC236}">
                  <a16:creationId xmlns:a16="http://schemas.microsoft.com/office/drawing/2014/main" id="{E9AC3190-9185-D00D-936E-036278D5A8C8}"/>
                </a:ext>
              </a:extLst>
            </p:cNvPr>
            <p:cNvSpPr/>
            <p:nvPr/>
          </p:nvSpPr>
          <p:spPr>
            <a:xfrm>
              <a:off x="-403913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4" name="Freeform 3694">
              <a:extLst>
                <a:ext uri="{FF2B5EF4-FFF2-40B4-BE49-F238E27FC236}">
                  <a16:creationId xmlns:a16="http://schemas.microsoft.com/office/drawing/2014/main" id="{2F52E4D8-2B14-257C-7F56-4785A782F3FB}"/>
                </a:ext>
              </a:extLst>
            </p:cNvPr>
            <p:cNvSpPr/>
            <p:nvPr/>
          </p:nvSpPr>
          <p:spPr>
            <a:xfrm>
              <a:off x="-402816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5" name="Freeform 3695">
              <a:extLst>
                <a:ext uri="{FF2B5EF4-FFF2-40B4-BE49-F238E27FC236}">
                  <a16:creationId xmlns:a16="http://schemas.microsoft.com/office/drawing/2014/main" id="{108DAD5D-3F32-F586-BFDB-71690599CC0A}"/>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6" name="Freeform 3696">
              <a:extLst>
                <a:ext uri="{FF2B5EF4-FFF2-40B4-BE49-F238E27FC236}">
                  <a16:creationId xmlns:a16="http://schemas.microsoft.com/office/drawing/2014/main" id="{E1D597C3-E40D-7F0E-95D1-9999C9C8896D}"/>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7" name="Freeform 3697">
              <a:extLst>
                <a:ext uri="{FF2B5EF4-FFF2-40B4-BE49-F238E27FC236}">
                  <a16:creationId xmlns:a16="http://schemas.microsoft.com/office/drawing/2014/main" id="{621B3B05-1042-7A6C-E14F-2F01AD2D9A8A}"/>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8" name="Freeform 3698">
              <a:extLst>
                <a:ext uri="{FF2B5EF4-FFF2-40B4-BE49-F238E27FC236}">
                  <a16:creationId xmlns:a16="http://schemas.microsoft.com/office/drawing/2014/main" id="{5A5B7BD1-BC0B-3EE5-BCAC-A58AE0BE515B}"/>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19" name="Freeform 3699">
              <a:extLst>
                <a:ext uri="{FF2B5EF4-FFF2-40B4-BE49-F238E27FC236}">
                  <a16:creationId xmlns:a16="http://schemas.microsoft.com/office/drawing/2014/main" id="{13ACC2D4-B5CF-89C0-8B56-AB0DC3A95343}"/>
                </a:ext>
              </a:extLst>
            </p:cNvPr>
            <p:cNvSpPr/>
            <p:nvPr/>
          </p:nvSpPr>
          <p:spPr>
            <a:xfrm>
              <a:off x="-402937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0" name="Freeform 3700">
              <a:extLst>
                <a:ext uri="{FF2B5EF4-FFF2-40B4-BE49-F238E27FC236}">
                  <a16:creationId xmlns:a16="http://schemas.microsoft.com/office/drawing/2014/main" id="{DABEE364-7F15-3735-B1E9-78559DFE7EC2}"/>
                </a:ext>
              </a:extLst>
            </p:cNvPr>
            <p:cNvSpPr/>
            <p:nvPr/>
          </p:nvSpPr>
          <p:spPr>
            <a:xfrm>
              <a:off x="-401840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1" name="Freeform 3701">
              <a:extLst>
                <a:ext uri="{FF2B5EF4-FFF2-40B4-BE49-F238E27FC236}">
                  <a16:creationId xmlns:a16="http://schemas.microsoft.com/office/drawing/2014/main" id="{500CD637-E2F2-0912-846A-57D7F8B3D951}"/>
                </a:ext>
              </a:extLst>
            </p:cNvPr>
            <p:cNvSpPr/>
            <p:nvPr/>
          </p:nvSpPr>
          <p:spPr>
            <a:xfrm>
              <a:off x="-40244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2" name="Freeform 3702">
              <a:extLst>
                <a:ext uri="{FF2B5EF4-FFF2-40B4-BE49-F238E27FC236}">
                  <a16:creationId xmlns:a16="http://schemas.microsoft.com/office/drawing/2014/main" id="{B60F828A-6545-DD65-9F6D-305880B69096}"/>
                </a:ext>
              </a:extLst>
            </p:cNvPr>
            <p:cNvSpPr/>
            <p:nvPr/>
          </p:nvSpPr>
          <p:spPr>
            <a:xfrm>
              <a:off x="-40135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3" name="Freeform 3703">
              <a:extLst>
                <a:ext uri="{FF2B5EF4-FFF2-40B4-BE49-F238E27FC236}">
                  <a16:creationId xmlns:a16="http://schemas.microsoft.com/office/drawing/2014/main" id="{94280C96-1050-01EC-127E-008DD009300D}"/>
                </a:ext>
              </a:extLst>
            </p:cNvPr>
            <p:cNvSpPr/>
            <p:nvPr/>
          </p:nvSpPr>
          <p:spPr>
            <a:xfrm>
              <a:off x="-400008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4" name="Freeform 3704">
              <a:extLst>
                <a:ext uri="{FF2B5EF4-FFF2-40B4-BE49-F238E27FC236}">
                  <a16:creationId xmlns:a16="http://schemas.microsoft.com/office/drawing/2014/main" id="{92C78541-16DA-D338-AEE9-C071FFF95FAF}"/>
                </a:ext>
              </a:extLst>
            </p:cNvPr>
            <p:cNvSpPr/>
            <p:nvPr/>
          </p:nvSpPr>
          <p:spPr>
            <a:xfrm>
              <a:off x="-398910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5" name="Freeform 3705">
              <a:extLst>
                <a:ext uri="{FF2B5EF4-FFF2-40B4-BE49-F238E27FC236}">
                  <a16:creationId xmlns:a16="http://schemas.microsoft.com/office/drawing/2014/main" id="{362C1886-AB6C-7B7B-9CBF-CB1C568C775D}"/>
                </a:ext>
              </a:extLst>
            </p:cNvPr>
            <p:cNvSpPr/>
            <p:nvPr/>
          </p:nvSpPr>
          <p:spPr>
            <a:xfrm>
              <a:off x="-3990316"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6" name="Freeform 3706">
              <a:extLst>
                <a:ext uri="{FF2B5EF4-FFF2-40B4-BE49-F238E27FC236}">
                  <a16:creationId xmlns:a16="http://schemas.microsoft.com/office/drawing/2014/main" id="{2962ACEB-75D2-2635-39C7-09B2A0D44A67}"/>
                </a:ext>
              </a:extLst>
            </p:cNvPr>
            <p:cNvSpPr/>
            <p:nvPr/>
          </p:nvSpPr>
          <p:spPr>
            <a:xfrm>
              <a:off x="-39793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7" name="Freeform 3707">
              <a:extLst>
                <a:ext uri="{FF2B5EF4-FFF2-40B4-BE49-F238E27FC236}">
                  <a16:creationId xmlns:a16="http://schemas.microsoft.com/office/drawing/2014/main" id="{F0DF28ED-29DB-511E-00C8-EED7C584827A}"/>
                </a:ext>
              </a:extLst>
            </p:cNvPr>
            <p:cNvSpPr/>
            <p:nvPr/>
          </p:nvSpPr>
          <p:spPr>
            <a:xfrm>
              <a:off x="-39854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8" name="Freeform 3708">
              <a:extLst>
                <a:ext uri="{FF2B5EF4-FFF2-40B4-BE49-F238E27FC236}">
                  <a16:creationId xmlns:a16="http://schemas.microsoft.com/office/drawing/2014/main" id="{0D79DA74-326C-4DAB-3C37-9D55645FF280}"/>
                </a:ext>
              </a:extLst>
            </p:cNvPr>
            <p:cNvSpPr/>
            <p:nvPr/>
          </p:nvSpPr>
          <p:spPr>
            <a:xfrm>
              <a:off x="-397446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29" name="Freeform 3709">
              <a:extLst>
                <a:ext uri="{FF2B5EF4-FFF2-40B4-BE49-F238E27FC236}">
                  <a16:creationId xmlns:a16="http://schemas.microsoft.com/office/drawing/2014/main" id="{A871F4A0-A515-ABE4-7374-821A4ECA4869}"/>
                </a:ext>
              </a:extLst>
            </p:cNvPr>
            <p:cNvSpPr/>
            <p:nvPr/>
          </p:nvSpPr>
          <p:spPr>
            <a:xfrm>
              <a:off x="-396590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0" name="Freeform 3710">
              <a:extLst>
                <a:ext uri="{FF2B5EF4-FFF2-40B4-BE49-F238E27FC236}">
                  <a16:creationId xmlns:a16="http://schemas.microsoft.com/office/drawing/2014/main" id="{2BB6C951-9ABA-BE69-057F-DF0E63FB2201}"/>
                </a:ext>
              </a:extLst>
            </p:cNvPr>
            <p:cNvSpPr/>
            <p:nvPr/>
          </p:nvSpPr>
          <p:spPr>
            <a:xfrm>
              <a:off x="-395493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1" name="Freeform 3711">
              <a:extLst>
                <a:ext uri="{FF2B5EF4-FFF2-40B4-BE49-F238E27FC236}">
                  <a16:creationId xmlns:a16="http://schemas.microsoft.com/office/drawing/2014/main" id="{C2E65FC8-28D9-55CA-9200-296E717E3A90}"/>
                </a:ext>
              </a:extLst>
            </p:cNvPr>
            <p:cNvSpPr/>
            <p:nvPr/>
          </p:nvSpPr>
          <p:spPr>
            <a:xfrm>
              <a:off x="-396102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2" name="Freeform 3712">
              <a:extLst>
                <a:ext uri="{FF2B5EF4-FFF2-40B4-BE49-F238E27FC236}">
                  <a16:creationId xmlns:a16="http://schemas.microsoft.com/office/drawing/2014/main" id="{AE8E981F-6FA7-3CE3-43AC-937ACF3D17CE}"/>
                </a:ext>
              </a:extLst>
            </p:cNvPr>
            <p:cNvSpPr/>
            <p:nvPr/>
          </p:nvSpPr>
          <p:spPr>
            <a:xfrm>
              <a:off x="-39500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3" name="Freeform 3713">
              <a:extLst>
                <a:ext uri="{FF2B5EF4-FFF2-40B4-BE49-F238E27FC236}">
                  <a16:creationId xmlns:a16="http://schemas.microsoft.com/office/drawing/2014/main" id="{B230F715-B018-3020-B6CA-E02297D4A73A}"/>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4" name="Freeform 3714">
              <a:extLst>
                <a:ext uri="{FF2B5EF4-FFF2-40B4-BE49-F238E27FC236}">
                  <a16:creationId xmlns:a16="http://schemas.microsoft.com/office/drawing/2014/main" id="{2E12C4F5-134A-3ADA-5522-197619C98376}"/>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5" name="Freeform 3715">
              <a:extLst>
                <a:ext uri="{FF2B5EF4-FFF2-40B4-BE49-F238E27FC236}">
                  <a16:creationId xmlns:a16="http://schemas.microsoft.com/office/drawing/2014/main" id="{BE4C127F-3187-05F5-5475-3B019F5FB514}"/>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6" name="Freeform 3716">
              <a:extLst>
                <a:ext uri="{FF2B5EF4-FFF2-40B4-BE49-F238E27FC236}">
                  <a16:creationId xmlns:a16="http://schemas.microsoft.com/office/drawing/2014/main" id="{B8DA212C-CF29-4C50-9EE7-CC1AB8317F0E}"/>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7" name="Freeform 3717">
              <a:extLst>
                <a:ext uri="{FF2B5EF4-FFF2-40B4-BE49-F238E27FC236}">
                  <a16:creationId xmlns:a16="http://schemas.microsoft.com/office/drawing/2014/main" id="{AABA577E-D617-E462-EE1A-6128F51B2B30}"/>
                </a:ext>
              </a:extLst>
            </p:cNvPr>
            <p:cNvSpPr/>
            <p:nvPr/>
          </p:nvSpPr>
          <p:spPr>
            <a:xfrm>
              <a:off x="-393173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8" name="Freeform 3718">
              <a:extLst>
                <a:ext uri="{FF2B5EF4-FFF2-40B4-BE49-F238E27FC236}">
                  <a16:creationId xmlns:a16="http://schemas.microsoft.com/office/drawing/2014/main" id="{2B985ACC-9A95-4F37-22CA-FA0506B9480E}"/>
                </a:ext>
              </a:extLst>
            </p:cNvPr>
            <p:cNvSpPr/>
            <p:nvPr/>
          </p:nvSpPr>
          <p:spPr>
            <a:xfrm>
              <a:off x="-392076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39" name="Freeform 3719">
              <a:extLst>
                <a:ext uri="{FF2B5EF4-FFF2-40B4-BE49-F238E27FC236}">
                  <a16:creationId xmlns:a16="http://schemas.microsoft.com/office/drawing/2014/main" id="{403B4BC2-74C1-C75D-B541-27AB190FD251}"/>
                </a:ext>
              </a:extLst>
            </p:cNvPr>
            <p:cNvSpPr/>
            <p:nvPr/>
          </p:nvSpPr>
          <p:spPr>
            <a:xfrm>
              <a:off x="-392685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0" name="Freeform 3720">
              <a:extLst>
                <a:ext uri="{FF2B5EF4-FFF2-40B4-BE49-F238E27FC236}">
                  <a16:creationId xmlns:a16="http://schemas.microsoft.com/office/drawing/2014/main" id="{BC764142-443B-DDB8-6636-7F8C90A598E4}"/>
                </a:ext>
              </a:extLst>
            </p:cNvPr>
            <p:cNvSpPr/>
            <p:nvPr/>
          </p:nvSpPr>
          <p:spPr>
            <a:xfrm>
              <a:off x="-391587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1" name="Freeform 3721">
              <a:extLst>
                <a:ext uri="{FF2B5EF4-FFF2-40B4-BE49-F238E27FC236}">
                  <a16:creationId xmlns:a16="http://schemas.microsoft.com/office/drawing/2014/main" id="{7DC83046-D293-4E0F-1B9A-9C08DF1E7136}"/>
                </a:ext>
              </a:extLst>
            </p:cNvPr>
            <p:cNvSpPr/>
            <p:nvPr/>
          </p:nvSpPr>
          <p:spPr>
            <a:xfrm>
              <a:off x="-3921968"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2" name="Freeform 3722">
              <a:extLst>
                <a:ext uri="{FF2B5EF4-FFF2-40B4-BE49-F238E27FC236}">
                  <a16:creationId xmlns:a16="http://schemas.microsoft.com/office/drawing/2014/main" id="{6C26605B-468C-9543-4DAB-45DE77ECC619}"/>
                </a:ext>
              </a:extLst>
            </p:cNvPr>
            <p:cNvSpPr/>
            <p:nvPr/>
          </p:nvSpPr>
          <p:spPr>
            <a:xfrm>
              <a:off x="-391099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3" name="Freeform 3723">
              <a:extLst>
                <a:ext uri="{FF2B5EF4-FFF2-40B4-BE49-F238E27FC236}">
                  <a16:creationId xmlns:a16="http://schemas.microsoft.com/office/drawing/2014/main" id="{57BF878E-D0F8-99C1-15F8-D4740677549F}"/>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4" name="Freeform 3724">
              <a:extLst>
                <a:ext uri="{FF2B5EF4-FFF2-40B4-BE49-F238E27FC236}">
                  <a16:creationId xmlns:a16="http://schemas.microsoft.com/office/drawing/2014/main" id="{837B4920-2063-A1AB-03F7-2573334016E6}"/>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5" name="Freeform 3725">
              <a:extLst>
                <a:ext uri="{FF2B5EF4-FFF2-40B4-BE49-F238E27FC236}">
                  <a16:creationId xmlns:a16="http://schemas.microsoft.com/office/drawing/2014/main" id="{1301165B-F79C-AD38-BBAD-0C7AD1511C02}"/>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6" name="Freeform 3726">
              <a:extLst>
                <a:ext uri="{FF2B5EF4-FFF2-40B4-BE49-F238E27FC236}">
                  <a16:creationId xmlns:a16="http://schemas.microsoft.com/office/drawing/2014/main" id="{C02E9844-E013-210F-6B72-45A0F9259118}"/>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7" name="Freeform 3727">
              <a:extLst>
                <a:ext uri="{FF2B5EF4-FFF2-40B4-BE49-F238E27FC236}">
                  <a16:creationId xmlns:a16="http://schemas.microsoft.com/office/drawing/2014/main" id="{68292A05-E4D5-9F4A-372C-AAA1F847C0C4}"/>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8" name="Freeform 3728">
              <a:extLst>
                <a:ext uri="{FF2B5EF4-FFF2-40B4-BE49-F238E27FC236}">
                  <a16:creationId xmlns:a16="http://schemas.microsoft.com/office/drawing/2014/main" id="{EEDC39CB-5986-C17B-9DED-F7AAC78E5AC7}"/>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49" name="Freeform 3729">
              <a:extLst>
                <a:ext uri="{FF2B5EF4-FFF2-40B4-BE49-F238E27FC236}">
                  <a16:creationId xmlns:a16="http://schemas.microsoft.com/office/drawing/2014/main" id="{17840C7F-8775-9D5D-F301-A830C9427161}"/>
                </a:ext>
              </a:extLst>
            </p:cNvPr>
            <p:cNvSpPr/>
            <p:nvPr/>
          </p:nvSpPr>
          <p:spPr>
            <a:xfrm>
              <a:off x="-390244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0" name="Freeform 3730">
              <a:extLst>
                <a:ext uri="{FF2B5EF4-FFF2-40B4-BE49-F238E27FC236}">
                  <a16:creationId xmlns:a16="http://schemas.microsoft.com/office/drawing/2014/main" id="{DD37DD81-678F-5CD9-63CB-779E3FEB8B72}"/>
                </a:ext>
              </a:extLst>
            </p:cNvPr>
            <p:cNvSpPr/>
            <p:nvPr/>
          </p:nvSpPr>
          <p:spPr>
            <a:xfrm>
              <a:off x="-389146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1" name="Freeform 3731">
              <a:extLst>
                <a:ext uri="{FF2B5EF4-FFF2-40B4-BE49-F238E27FC236}">
                  <a16:creationId xmlns:a16="http://schemas.microsoft.com/office/drawing/2014/main" id="{9CD0D7FF-7F20-D453-340F-2ADEB005A060}"/>
                </a:ext>
              </a:extLst>
            </p:cNvPr>
            <p:cNvSpPr/>
            <p:nvPr/>
          </p:nvSpPr>
          <p:spPr>
            <a:xfrm>
              <a:off x="-389267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2" name="Freeform 3732">
              <a:extLst>
                <a:ext uri="{FF2B5EF4-FFF2-40B4-BE49-F238E27FC236}">
                  <a16:creationId xmlns:a16="http://schemas.microsoft.com/office/drawing/2014/main" id="{B0AD64F9-EA23-8D1C-7AED-52ED52E196F6}"/>
                </a:ext>
              </a:extLst>
            </p:cNvPr>
            <p:cNvSpPr/>
            <p:nvPr/>
          </p:nvSpPr>
          <p:spPr>
            <a:xfrm>
              <a:off x="-38817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3" name="Freeform 3733">
              <a:extLst>
                <a:ext uri="{FF2B5EF4-FFF2-40B4-BE49-F238E27FC236}">
                  <a16:creationId xmlns:a16="http://schemas.microsoft.com/office/drawing/2014/main" id="{0A22CD25-3892-76DD-7BFB-EA9C25F9C3CE}"/>
                </a:ext>
              </a:extLst>
            </p:cNvPr>
            <p:cNvSpPr/>
            <p:nvPr/>
          </p:nvSpPr>
          <p:spPr>
            <a:xfrm>
              <a:off x="-38829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4" name="Freeform 3734">
              <a:extLst>
                <a:ext uri="{FF2B5EF4-FFF2-40B4-BE49-F238E27FC236}">
                  <a16:creationId xmlns:a16="http://schemas.microsoft.com/office/drawing/2014/main" id="{1E54DC16-0648-F4DF-967F-1328BBE794CC}"/>
                </a:ext>
              </a:extLst>
            </p:cNvPr>
            <p:cNvSpPr/>
            <p:nvPr/>
          </p:nvSpPr>
          <p:spPr>
            <a:xfrm>
              <a:off x="-38719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5" name="Freeform 3735">
              <a:extLst>
                <a:ext uri="{FF2B5EF4-FFF2-40B4-BE49-F238E27FC236}">
                  <a16:creationId xmlns:a16="http://schemas.microsoft.com/office/drawing/2014/main" id="{947760D7-9EB6-D7A7-7928-2659CE754C20}"/>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6" name="Freeform 3736">
              <a:extLst>
                <a:ext uri="{FF2B5EF4-FFF2-40B4-BE49-F238E27FC236}">
                  <a16:creationId xmlns:a16="http://schemas.microsoft.com/office/drawing/2014/main" id="{AD934C5D-45C1-85DE-E847-D803E6FE40E1}"/>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7" name="Freeform 3737">
              <a:extLst>
                <a:ext uri="{FF2B5EF4-FFF2-40B4-BE49-F238E27FC236}">
                  <a16:creationId xmlns:a16="http://schemas.microsoft.com/office/drawing/2014/main" id="{9E52D374-51F9-FC9C-CB46-646F350E91BA}"/>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8" name="Freeform 3738">
              <a:extLst>
                <a:ext uri="{FF2B5EF4-FFF2-40B4-BE49-F238E27FC236}">
                  <a16:creationId xmlns:a16="http://schemas.microsoft.com/office/drawing/2014/main" id="{B2076E0B-530B-EC7E-5DC5-5B07FD6656C8}"/>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59" name="Freeform 3739">
              <a:extLst>
                <a:ext uri="{FF2B5EF4-FFF2-40B4-BE49-F238E27FC236}">
                  <a16:creationId xmlns:a16="http://schemas.microsoft.com/office/drawing/2014/main" id="{EFE67236-AF0C-41C1-FD3F-F4F84FE346EF}"/>
                </a:ext>
              </a:extLst>
            </p:cNvPr>
            <p:cNvSpPr/>
            <p:nvPr/>
          </p:nvSpPr>
          <p:spPr>
            <a:xfrm>
              <a:off x="-38340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0" name="Freeform 3740">
              <a:extLst>
                <a:ext uri="{FF2B5EF4-FFF2-40B4-BE49-F238E27FC236}">
                  <a16:creationId xmlns:a16="http://schemas.microsoft.com/office/drawing/2014/main" id="{B7B4DF5E-7447-2A7B-FBBD-C394ABE05936}"/>
                </a:ext>
              </a:extLst>
            </p:cNvPr>
            <p:cNvSpPr/>
            <p:nvPr/>
          </p:nvSpPr>
          <p:spPr>
            <a:xfrm>
              <a:off x="-382312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1" name="Freeform 3741">
              <a:extLst>
                <a:ext uri="{FF2B5EF4-FFF2-40B4-BE49-F238E27FC236}">
                  <a16:creationId xmlns:a16="http://schemas.microsoft.com/office/drawing/2014/main" id="{104BDFC0-6D24-83DD-FCE9-A4550030AE49}"/>
                </a:ext>
              </a:extLst>
            </p:cNvPr>
            <p:cNvSpPr/>
            <p:nvPr/>
          </p:nvSpPr>
          <p:spPr>
            <a:xfrm>
              <a:off x="-381944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2" name="Freeform 3742">
              <a:extLst>
                <a:ext uri="{FF2B5EF4-FFF2-40B4-BE49-F238E27FC236}">
                  <a16:creationId xmlns:a16="http://schemas.microsoft.com/office/drawing/2014/main" id="{95C50E5A-595C-EA86-66DC-15058568B0F0}"/>
                </a:ext>
              </a:extLst>
            </p:cNvPr>
            <p:cNvSpPr/>
            <p:nvPr/>
          </p:nvSpPr>
          <p:spPr>
            <a:xfrm>
              <a:off x="-380847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3" name="Freeform 3743">
              <a:extLst>
                <a:ext uri="{FF2B5EF4-FFF2-40B4-BE49-F238E27FC236}">
                  <a16:creationId xmlns:a16="http://schemas.microsoft.com/office/drawing/2014/main" id="{2DACBA90-4BE9-68D9-2CD9-9915DAB22831}"/>
                </a:ext>
              </a:extLst>
            </p:cNvPr>
            <p:cNvSpPr/>
            <p:nvPr/>
          </p:nvSpPr>
          <p:spPr>
            <a:xfrm>
              <a:off x="-379991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4" name="Freeform 3744">
              <a:extLst>
                <a:ext uri="{FF2B5EF4-FFF2-40B4-BE49-F238E27FC236}">
                  <a16:creationId xmlns:a16="http://schemas.microsoft.com/office/drawing/2014/main" id="{8333DE36-2094-B6E6-BDB3-C40E5C7ECCA6}"/>
                </a:ext>
              </a:extLst>
            </p:cNvPr>
            <p:cNvSpPr/>
            <p:nvPr/>
          </p:nvSpPr>
          <p:spPr>
            <a:xfrm>
              <a:off x="-378894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5" name="Freeform 3745">
              <a:extLst>
                <a:ext uri="{FF2B5EF4-FFF2-40B4-BE49-F238E27FC236}">
                  <a16:creationId xmlns:a16="http://schemas.microsoft.com/office/drawing/2014/main" id="{D1A2B52F-8649-8F62-E933-62158E9AA4F5}"/>
                </a:ext>
              </a:extLst>
            </p:cNvPr>
            <p:cNvSpPr/>
            <p:nvPr/>
          </p:nvSpPr>
          <p:spPr>
            <a:xfrm>
              <a:off x="-376086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6" name="Freeform 3746">
              <a:extLst>
                <a:ext uri="{FF2B5EF4-FFF2-40B4-BE49-F238E27FC236}">
                  <a16:creationId xmlns:a16="http://schemas.microsoft.com/office/drawing/2014/main" id="{C6B03DD4-E61C-68FC-D489-861BC9ABBA00}"/>
                </a:ext>
              </a:extLst>
            </p:cNvPr>
            <p:cNvSpPr/>
            <p:nvPr/>
          </p:nvSpPr>
          <p:spPr>
            <a:xfrm>
              <a:off x="-37498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7" name="Freeform 3747">
              <a:extLst>
                <a:ext uri="{FF2B5EF4-FFF2-40B4-BE49-F238E27FC236}">
                  <a16:creationId xmlns:a16="http://schemas.microsoft.com/office/drawing/2014/main" id="{453CD1DB-A1B8-02E7-5754-336FB15B9D55}"/>
                </a:ext>
              </a:extLst>
            </p:cNvPr>
            <p:cNvSpPr/>
            <p:nvPr/>
          </p:nvSpPr>
          <p:spPr>
            <a:xfrm>
              <a:off x="-373157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8" name="Freeform 3748">
              <a:extLst>
                <a:ext uri="{FF2B5EF4-FFF2-40B4-BE49-F238E27FC236}">
                  <a16:creationId xmlns:a16="http://schemas.microsoft.com/office/drawing/2014/main" id="{A5DD0B45-1B46-EDBF-4768-B9C3DED2EA06}"/>
                </a:ext>
              </a:extLst>
            </p:cNvPr>
            <p:cNvSpPr/>
            <p:nvPr/>
          </p:nvSpPr>
          <p:spPr>
            <a:xfrm>
              <a:off x="-372060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69" name="Freeform 3749">
              <a:extLst>
                <a:ext uri="{FF2B5EF4-FFF2-40B4-BE49-F238E27FC236}">
                  <a16:creationId xmlns:a16="http://schemas.microsoft.com/office/drawing/2014/main" id="{1543F15D-7217-06FF-8553-78B7BAA068AF}"/>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0" name="Freeform 3750">
              <a:extLst>
                <a:ext uri="{FF2B5EF4-FFF2-40B4-BE49-F238E27FC236}">
                  <a16:creationId xmlns:a16="http://schemas.microsoft.com/office/drawing/2014/main" id="{39B2FB38-7427-A221-3FD8-B47D2BC3BCF9}"/>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1" name="Freeform 3751">
              <a:extLst>
                <a:ext uri="{FF2B5EF4-FFF2-40B4-BE49-F238E27FC236}">
                  <a16:creationId xmlns:a16="http://schemas.microsoft.com/office/drawing/2014/main" id="{765D9A97-3798-2F6F-6927-D1C9A22E3F7E}"/>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2" name="Freeform 3752">
              <a:extLst>
                <a:ext uri="{FF2B5EF4-FFF2-40B4-BE49-F238E27FC236}">
                  <a16:creationId xmlns:a16="http://schemas.microsoft.com/office/drawing/2014/main" id="{26BA01AD-001D-4277-3640-2EED15EE330D}"/>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3" name="Freeform 3753">
              <a:extLst>
                <a:ext uri="{FF2B5EF4-FFF2-40B4-BE49-F238E27FC236}">
                  <a16:creationId xmlns:a16="http://schemas.microsoft.com/office/drawing/2014/main" id="{1CC400D5-F19C-59EA-ED75-0626901F446D}"/>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4" name="Freeform 3754">
              <a:extLst>
                <a:ext uri="{FF2B5EF4-FFF2-40B4-BE49-F238E27FC236}">
                  <a16:creationId xmlns:a16="http://schemas.microsoft.com/office/drawing/2014/main" id="{2A545974-F1CE-6042-E49A-3C010EEC981B}"/>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5" name="Freeform 3755">
              <a:extLst>
                <a:ext uri="{FF2B5EF4-FFF2-40B4-BE49-F238E27FC236}">
                  <a16:creationId xmlns:a16="http://schemas.microsoft.com/office/drawing/2014/main" id="{83EA6895-3ABE-EDFE-66B6-17CA244C81BA}"/>
                </a:ext>
              </a:extLst>
            </p:cNvPr>
            <p:cNvSpPr/>
            <p:nvPr/>
          </p:nvSpPr>
          <p:spPr>
            <a:xfrm>
              <a:off x="-369739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6" name="Freeform 3756">
              <a:extLst>
                <a:ext uri="{FF2B5EF4-FFF2-40B4-BE49-F238E27FC236}">
                  <a16:creationId xmlns:a16="http://schemas.microsoft.com/office/drawing/2014/main" id="{E38C0DF2-D419-5AD7-F611-E8198F085F86}"/>
                </a:ext>
              </a:extLst>
            </p:cNvPr>
            <p:cNvSpPr/>
            <p:nvPr/>
          </p:nvSpPr>
          <p:spPr>
            <a:xfrm>
              <a:off x="-368642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7" name="Freeform 3757">
              <a:extLst>
                <a:ext uri="{FF2B5EF4-FFF2-40B4-BE49-F238E27FC236}">
                  <a16:creationId xmlns:a16="http://schemas.microsoft.com/office/drawing/2014/main" id="{EEB5D2D0-264F-10CE-4399-204906A33C5A}"/>
                </a:ext>
              </a:extLst>
            </p:cNvPr>
            <p:cNvSpPr/>
            <p:nvPr/>
          </p:nvSpPr>
          <p:spPr>
            <a:xfrm>
              <a:off x="-369251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8" name="Freeform 3758">
              <a:extLst>
                <a:ext uri="{FF2B5EF4-FFF2-40B4-BE49-F238E27FC236}">
                  <a16:creationId xmlns:a16="http://schemas.microsoft.com/office/drawing/2014/main" id="{733A67D2-F7D4-284A-DA5A-12048EEB275A}"/>
                </a:ext>
              </a:extLst>
            </p:cNvPr>
            <p:cNvSpPr/>
            <p:nvPr/>
          </p:nvSpPr>
          <p:spPr>
            <a:xfrm>
              <a:off x="-368154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79" name="Freeform 3759">
              <a:extLst>
                <a:ext uri="{FF2B5EF4-FFF2-40B4-BE49-F238E27FC236}">
                  <a16:creationId xmlns:a16="http://schemas.microsoft.com/office/drawing/2014/main" id="{7B6B2D4F-1DFE-B777-BEDD-9EF74368809D}"/>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0" name="Freeform 3760">
              <a:extLst>
                <a:ext uri="{FF2B5EF4-FFF2-40B4-BE49-F238E27FC236}">
                  <a16:creationId xmlns:a16="http://schemas.microsoft.com/office/drawing/2014/main" id="{4B28B5F7-A78E-AAE6-089B-926E9F7D64C8}"/>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1" name="Freeform 3761">
              <a:extLst>
                <a:ext uri="{FF2B5EF4-FFF2-40B4-BE49-F238E27FC236}">
                  <a16:creationId xmlns:a16="http://schemas.microsoft.com/office/drawing/2014/main" id="{D3FBCBF0-DE6F-1EFD-B88E-79B403E86699}"/>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2" name="Freeform 3762">
              <a:extLst>
                <a:ext uri="{FF2B5EF4-FFF2-40B4-BE49-F238E27FC236}">
                  <a16:creationId xmlns:a16="http://schemas.microsoft.com/office/drawing/2014/main" id="{FF590457-2E46-D2E4-3824-566763EA6101}"/>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3" name="Freeform 3763">
              <a:extLst>
                <a:ext uri="{FF2B5EF4-FFF2-40B4-BE49-F238E27FC236}">
                  <a16:creationId xmlns:a16="http://schemas.microsoft.com/office/drawing/2014/main" id="{098A7247-108A-C790-8B92-DA1D4AB4ED2C}"/>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4" name="Freeform 3764">
              <a:extLst>
                <a:ext uri="{FF2B5EF4-FFF2-40B4-BE49-F238E27FC236}">
                  <a16:creationId xmlns:a16="http://schemas.microsoft.com/office/drawing/2014/main" id="{D1690CBB-24E7-561D-B0BB-1752542A7474}"/>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5" name="Freeform 3765">
              <a:extLst>
                <a:ext uri="{FF2B5EF4-FFF2-40B4-BE49-F238E27FC236}">
                  <a16:creationId xmlns:a16="http://schemas.microsoft.com/office/drawing/2014/main" id="{8E626534-31F9-66C7-9EDE-C500FF6A446F}"/>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6" name="Freeform 3766">
              <a:extLst>
                <a:ext uri="{FF2B5EF4-FFF2-40B4-BE49-F238E27FC236}">
                  <a16:creationId xmlns:a16="http://schemas.microsoft.com/office/drawing/2014/main" id="{8105C712-9F5E-819C-14A7-65ABAC0B5260}"/>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7" name="Freeform 3767">
              <a:extLst>
                <a:ext uri="{FF2B5EF4-FFF2-40B4-BE49-F238E27FC236}">
                  <a16:creationId xmlns:a16="http://schemas.microsoft.com/office/drawing/2014/main" id="{BD92FB38-B7B2-E37F-351C-6F51619F398B}"/>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8" name="Freeform 3768">
              <a:extLst>
                <a:ext uri="{FF2B5EF4-FFF2-40B4-BE49-F238E27FC236}">
                  <a16:creationId xmlns:a16="http://schemas.microsoft.com/office/drawing/2014/main" id="{816996D9-D8EF-9251-E254-D0F391385A27}"/>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89" name="Freeform 3769">
              <a:extLst>
                <a:ext uri="{FF2B5EF4-FFF2-40B4-BE49-F238E27FC236}">
                  <a16:creationId xmlns:a16="http://schemas.microsoft.com/office/drawing/2014/main" id="{C40A2F7B-7BE8-04BA-BEFA-F65A6EABD86C}"/>
                </a:ext>
              </a:extLst>
            </p:cNvPr>
            <p:cNvSpPr/>
            <p:nvPr/>
          </p:nvSpPr>
          <p:spPr>
            <a:xfrm>
              <a:off x="-366322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0" name="Freeform 3770">
              <a:extLst>
                <a:ext uri="{FF2B5EF4-FFF2-40B4-BE49-F238E27FC236}">
                  <a16:creationId xmlns:a16="http://schemas.microsoft.com/office/drawing/2014/main" id="{F1AB6D3E-00FC-C00E-723A-4A7C68752756}"/>
                </a:ext>
              </a:extLst>
            </p:cNvPr>
            <p:cNvSpPr/>
            <p:nvPr/>
          </p:nvSpPr>
          <p:spPr>
            <a:xfrm>
              <a:off x="-36522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1" name="Freeform 3771">
              <a:extLst>
                <a:ext uri="{FF2B5EF4-FFF2-40B4-BE49-F238E27FC236}">
                  <a16:creationId xmlns:a16="http://schemas.microsoft.com/office/drawing/2014/main" id="{0252472E-2F14-449D-5967-FF0BBEE878C2}"/>
                </a:ext>
              </a:extLst>
            </p:cNvPr>
            <p:cNvSpPr/>
            <p:nvPr/>
          </p:nvSpPr>
          <p:spPr>
            <a:xfrm>
              <a:off x="-365834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2" name="Freeform 3772">
              <a:extLst>
                <a:ext uri="{FF2B5EF4-FFF2-40B4-BE49-F238E27FC236}">
                  <a16:creationId xmlns:a16="http://schemas.microsoft.com/office/drawing/2014/main" id="{FB1740C0-A2E1-A7F5-5EAA-1ED4C76622F4}"/>
                </a:ext>
              </a:extLst>
            </p:cNvPr>
            <p:cNvSpPr/>
            <p:nvPr/>
          </p:nvSpPr>
          <p:spPr>
            <a:xfrm>
              <a:off x="-364737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3" name="Freeform 3773">
              <a:extLst>
                <a:ext uri="{FF2B5EF4-FFF2-40B4-BE49-F238E27FC236}">
                  <a16:creationId xmlns:a16="http://schemas.microsoft.com/office/drawing/2014/main" id="{64EDD50F-7F5C-EB57-03CD-FFA5DDA81879}"/>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4" name="Freeform 3774">
              <a:extLst>
                <a:ext uri="{FF2B5EF4-FFF2-40B4-BE49-F238E27FC236}">
                  <a16:creationId xmlns:a16="http://schemas.microsoft.com/office/drawing/2014/main" id="{D963A9EF-F3BF-82F0-E02C-567C97ABA542}"/>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5" name="Freeform 3775">
              <a:extLst>
                <a:ext uri="{FF2B5EF4-FFF2-40B4-BE49-F238E27FC236}">
                  <a16:creationId xmlns:a16="http://schemas.microsoft.com/office/drawing/2014/main" id="{E4023B18-CD7E-92CB-02D8-388890F58FB4}"/>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6" name="Freeform 3776">
              <a:extLst>
                <a:ext uri="{FF2B5EF4-FFF2-40B4-BE49-F238E27FC236}">
                  <a16:creationId xmlns:a16="http://schemas.microsoft.com/office/drawing/2014/main" id="{D6759BA2-B1ED-0ED7-CD2A-E5626E91082D}"/>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7" name="Freeform 3777">
              <a:extLst>
                <a:ext uri="{FF2B5EF4-FFF2-40B4-BE49-F238E27FC236}">
                  <a16:creationId xmlns:a16="http://schemas.microsoft.com/office/drawing/2014/main" id="{9EF754F1-1B13-5049-52A7-70102FF0FE0D}"/>
                </a:ext>
              </a:extLst>
            </p:cNvPr>
            <p:cNvSpPr/>
            <p:nvPr/>
          </p:nvSpPr>
          <p:spPr>
            <a:xfrm>
              <a:off x="-362416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8" name="Freeform 3778">
              <a:extLst>
                <a:ext uri="{FF2B5EF4-FFF2-40B4-BE49-F238E27FC236}">
                  <a16:creationId xmlns:a16="http://schemas.microsoft.com/office/drawing/2014/main" id="{F7D0C0A2-19B4-1D63-D071-AC816E89A51E}"/>
                </a:ext>
              </a:extLst>
            </p:cNvPr>
            <p:cNvSpPr/>
            <p:nvPr/>
          </p:nvSpPr>
          <p:spPr>
            <a:xfrm>
              <a:off x="-36131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599" name="Freeform 3779">
              <a:extLst>
                <a:ext uri="{FF2B5EF4-FFF2-40B4-BE49-F238E27FC236}">
                  <a16:creationId xmlns:a16="http://schemas.microsoft.com/office/drawing/2014/main" id="{A547FA66-0877-72CF-8A9F-5CD9E7786295}"/>
                </a:ext>
              </a:extLst>
            </p:cNvPr>
            <p:cNvSpPr/>
            <p:nvPr/>
          </p:nvSpPr>
          <p:spPr>
            <a:xfrm>
              <a:off x="-360952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0" name="Freeform 3780">
              <a:extLst>
                <a:ext uri="{FF2B5EF4-FFF2-40B4-BE49-F238E27FC236}">
                  <a16:creationId xmlns:a16="http://schemas.microsoft.com/office/drawing/2014/main" id="{446C02EF-716B-7438-0016-47E3DB138461}"/>
                </a:ext>
              </a:extLst>
            </p:cNvPr>
            <p:cNvSpPr/>
            <p:nvPr/>
          </p:nvSpPr>
          <p:spPr>
            <a:xfrm>
              <a:off x="-359855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1" name="Freeform 3781">
              <a:extLst>
                <a:ext uri="{FF2B5EF4-FFF2-40B4-BE49-F238E27FC236}">
                  <a16:creationId xmlns:a16="http://schemas.microsoft.com/office/drawing/2014/main" id="{4043EE22-7EC2-181B-AA68-6E72D85BFB45}"/>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2" name="Freeform 3782">
              <a:extLst>
                <a:ext uri="{FF2B5EF4-FFF2-40B4-BE49-F238E27FC236}">
                  <a16:creationId xmlns:a16="http://schemas.microsoft.com/office/drawing/2014/main" id="{9BE7ACC1-D9C4-AF12-ADE2-E711FAC9E017}"/>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3" name="Freeform 3783">
              <a:extLst>
                <a:ext uri="{FF2B5EF4-FFF2-40B4-BE49-F238E27FC236}">
                  <a16:creationId xmlns:a16="http://schemas.microsoft.com/office/drawing/2014/main" id="{1509CA9C-5686-47BE-2E07-56F2A49FB5B3}"/>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4" name="Freeform 3784">
              <a:extLst>
                <a:ext uri="{FF2B5EF4-FFF2-40B4-BE49-F238E27FC236}">
                  <a16:creationId xmlns:a16="http://schemas.microsoft.com/office/drawing/2014/main" id="{D688ACC8-9DAD-9D52-1D5F-DE38CFBF2266}"/>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5" name="Freeform 3785">
              <a:extLst>
                <a:ext uri="{FF2B5EF4-FFF2-40B4-BE49-F238E27FC236}">
                  <a16:creationId xmlns:a16="http://schemas.microsoft.com/office/drawing/2014/main" id="{C8B34F40-6022-B62D-DA5B-729D023C3429}"/>
                </a:ext>
              </a:extLst>
            </p:cNvPr>
            <p:cNvSpPr/>
            <p:nvPr/>
          </p:nvSpPr>
          <p:spPr>
            <a:xfrm>
              <a:off x="-358999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6" name="Freeform 3786">
              <a:extLst>
                <a:ext uri="{FF2B5EF4-FFF2-40B4-BE49-F238E27FC236}">
                  <a16:creationId xmlns:a16="http://schemas.microsoft.com/office/drawing/2014/main" id="{6B65A212-0177-5FBA-0B5F-DB9E363D45C8}"/>
                </a:ext>
              </a:extLst>
            </p:cNvPr>
            <p:cNvSpPr/>
            <p:nvPr/>
          </p:nvSpPr>
          <p:spPr>
            <a:xfrm>
              <a:off x="-357902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7" name="Freeform 3787">
              <a:extLst>
                <a:ext uri="{FF2B5EF4-FFF2-40B4-BE49-F238E27FC236}">
                  <a16:creationId xmlns:a16="http://schemas.microsoft.com/office/drawing/2014/main" id="{FB7684C5-E66C-4945-6CEB-1017D4D5C4EC}"/>
                </a:ext>
              </a:extLst>
            </p:cNvPr>
            <p:cNvSpPr/>
            <p:nvPr/>
          </p:nvSpPr>
          <p:spPr>
            <a:xfrm>
              <a:off x="-35851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8" name="Freeform 3788">
              <a:extLst>
                <a:ext uri="{FF2B5EF4-FFF2-40B4-BE49-F238E27FC236}">
                  <a16:creationId xmlns:a16="http://schemas.microsoft.com/office/drawing/2014/main" id="{5AFAD680-628B-9DB2-B5E9-F5AF92F12F5B}"/>
                </a:ext>
              </a:extLst>
            </p:cNvPr>
            <p:cNvSpPr/>
            <p:nvPr/>
          </p:nvSpPr>
          <p:spPr>
            <a:xfrm>
              <a:off x="-35741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09" name="Freeform 3789">
              <a:extLst>
                <a:ext uri="{FF2B5EF4-FFF2-40B4-BE49-F238E27FC236}">
                  <a16:creationId xmlns:a16="http://schemas.microsoft.com/office/drawing/2014/main" id="{23D028B8-1D97-0A4A-2B8F-E00D1B42EB08}"/>
                </a:ext>
              </a:extLst>
            </p:cNvPr>
            <p:cNvSpPr/>
            <p:nvPr/>
          </p:nvSpPr>
          <p:spPr>
            <a:xfrm>
              <a:off x="-358023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0" name="Freeform 3790">
              <a:extLst>
                <a:ext uri="{FF2B5EF4-FFF2-40B4-BE49-F238E27FC236}">
                  <a16:creationId xmlns:a16="http://schemas.microsoft.com/office/drawing/2014/main" id="{5515D2C5-F0D1-67C1-9E4F-3A7DA7B49D81}"/>
                </a:ext>
              </a:extLst>
            </p:cNvPr>
            <p:cNvSpPr/>
            <p:nvPr/>
          </p:nvSpPr>
          <p:spPr>
            <a:xfrm>
              <a:off x="-356926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1" name="Freeform 3791">
              <a:extLst>
                <a:ext uri="{FF2B5EF4-FFF2-40B4-BE49-F238E27FC236}">
                  <a16:creationId xmlns:a16="http://schemas.microsoft.com/office/drawing/2014/main" id="{42AC365C-085D-AB9A-54F0-4CEFDD970C25}"/>
                </a:ext>
              </a:extLst>
            </p:cNvPr>
            <p:cNvSpPr/>
            <p:nvPr/>
          </p:nvSpPr>
          <p:spPr>
            <a:xfrm>
              <a:off x="-3575349"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2" name="Freeform 3792">
              <a:extLst>
                <a:ext uri="{FF2B5EF4-FFF2-40B4-BE49-F238E27FC236}">
                  <a16:creationId xmlns:a16="http://schemas.microsoft.com/office/drawing/2014/main" id="{CF68F2A7-2E8A-C823-4D35-5A56A464EA30}"/>
                </a:ext>
              </a:extLst>
            </p:cNvPr>
            <p:cNvSpPr/>
            <p:nvPr/>
          </p:nvSpPr>
          <p:spPr>
            <a:xfrm>
              <a:off x="-356437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3" name="Freeform 3793">
              <a:extLst>
                <a:ext uri="{FF2B5EF4-FFF2-40B4-BE49-F238E27FC236}">
                  <a16:creationId xmlns:a16="http://schemas.microsoft.com/office/drawing/2014/main" id="{E4704ACF-6EB5-D6F3-310C-105B4C66014C}"/>
                </a:ext>
              </a:extLst>
            </p:cNvPr>
            <p:cNvSpPr/>
            <p:nvPr/>
          </p:nvSpPr>
          <p:spPr>
            <a:xfrm>
              <a:off x="-3550940"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4" name="Freeform 3794">
              <a:extLst>
                <a:ext uri="{FF2B5EF4-FFF2-40B4-BE49-F238E27FC236}">
                  <a16:creationId xmlns:a16="http://schemas.microsoft.com/office/drawing/2014/main" id="{21EC575B-2867-5D59-8B77-A0153F64CABA}"/>
                </a:ext>
              </a:extLst>
            </p:cNvPr>
            <p:cNvSpPr/>
            <p:nvPr/>
          </p:nvSpPr>
          <p:spPr>
            <a:xfrm>
              <a:off x="-353996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5" name="Freeform 3795">
              <a:extLst>
                <a:ext uri="{FF2B5EF4-FFF2-40B4-BE49-F238E27FC236}">
                  <a16:creationId xmlns:a16="http://schemas.microsoft.com/office/drawing/2014/main" id="{FD44FF70-49C9-7A19-2FEB-390D41ADD1C2}"/>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6" name="Freeform 3796">
              <a:extLst>
                <a:ext uri="{FF2B5EF4-FFF2-40B4-BE49-F238E27FC236}">
                  <a16:creationId xmlns:a16="http://schemas.microsoft.com/office/drawing/2014/main" id="{78EA2718-FAD3-3AAB-0BB0-E065B74F25E7}"/>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7" name="Freeform 3797">
              <a:extLst>
                <a:ext uri="{FF2B5EF4-FFF2-40B4-BE49-F238E27FC236}">
                  <a16:creationId xmlns:a16="http://schemas.microsoft.com/office/drawing/2014/main" id="{6AE452FE-2768-F621-2875-0F67313721CE}"/>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8" name="Freeform 3798">
              <a:extLst>
                <a:ext uri="{FF2B5EF4-FFF2-40B4-BE49-F238E27FC236}">
                  <a16:creationId xmlns:a16="http://schemas.microsoft.com/office/drawing/2014/main" id="{A2CB02EC-A91F-D1BD-6945-9463AFED1E8A}"/>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19" name="Freeform 3799">
              <a:extLst>
                <a:ext uri="{FF2B5EF4-FFF2-40B4-BE49-F238E27FC236}">
                  <a16:creationId xmlns:a16="http://schemas.microsoft.com/office/drawing/2014/main" id="{71D3E003-2B2B-953B-DFD8-B2D0C608FEFF}"/>
                </a:ext>
              </a:extLst>
            </p:cNvPr>
            <p:cNvSpPr/>
            <p:nvPr/>
          </p:nvSpPr>
          <p:spPr>
            <a:xfrm>
              <a:off x="-353141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0" name="Freeform 3800">
              <a:extLst>
                <a:ext uri="{FF2B5EF4-FFF2-40B4-BE49-F238E27FC236}">
                  <a16:creationId xmlns:a16="http://schemas.microsoft.com/office/drawing/2014/main" id="{64C3A701-3169-AE33-6A5F-4F5E2B12E3F5}"/>
                </a:ext>
              </a:extLst>
            </p:cNvPr>
            <p:cNvSpPr/>
            <p:nvPr/>
          </p:nvSpPr>
          <p:spPr>
            <a:xfrm>
              <a:off x="-352044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1" name="Freeform 3801">
              <a:extLst>
                <a:ext uri="{FF2B5EF4-FFF2-40B4-BE49-F238E27FC236}">
                  <a16:creationId xmlns:a16="http://schemas.microsoft.com/office/drawing/2014/main" id="{674A2BB7-47EC-338B-9E54-BDDACA5F7B45}"/>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2" name="Freeform 3802">
              <a:extLst>
                <a:ext uri="{FF2B5EF4-FFF2-40B4-BE49-F238E27FC236}">
                  <a16:creationId xmlns:a16="http://schemas.microsoft.com/office/drawing/2014/main" id="{AC843CA7-E6B3-5257-42F7-729E0E254EBA}"/>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3" name="Freeform 3803">
              <a:extLst>
                <a:ext uri="{FF2B5EF4-FFF2-40B4-BE49-F238E27FC236}">
                  <a16:creationId xmlns:a16="http://schemas.microsoft.com/office/drawing/2014/main" id="{99B1803D-4B46-5794-7D73-6FC6DFD41F06}"/>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4" name="Freeform 3804">
              <a:extLst>
                <a:ext uri="{FF2B5EF4-FFF2-40B4-BE49-F238E27FC236}">
                  <a16:creationId xmlns:a16="http://schemas.microsoft.com/office/drawing/2014/main" id="{7B63285E-6835-E002-5388-DFDD11E35E69}"/>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5" name="Freeform 3805">
              <a:extLst>
                <a:ext uri="{FF2B5EF4-FFF2-40B4-BE49-F238E27FC236}">
                  <a16:creationId xmlns:a16="http://schemas.microsoft.com/office/drawing/2014/main" id="{03EECD14-6FA3-78C0-8B39-DCB0BA6D593E}"/>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6" name="Freeform 3806">
              <a:extLst>
                <a:ext uri="{FF2B5EF4-FFF2-40B4-BE49-F238E27FC236}">
                  <a16:creationId xmlns:a16="http://schemas.microsoft.com/office/drawing/2014/main" id="{25DA5855-D032-DEA0-6A98-A3E2125722D8}"/>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7" name="Freeform 3807">
              <a:extLst>
                <a:ext uri="{FF2B5EF4-FFF2-40B4-BE49-F238E27FC236}">
                  <a16:creationId xmlns:a16="http://schemas.microsoft.com/office/drawing/2014/main" id="{15F89244-8EFB-9DAD-CA4F-B4AF18A5BB2B}"/>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8" name="Freeform 3808">
              <a:extLst>
                <a:ext uri="{FF2B5EF4-FFF2-40B4-BE49-F238E27FC236}">
                  <a16:creationId xmlns:a16="http://schemas.microsoft.com/office/drawing/2014/main" id="{2F5FBB39-9E69-E69E-E0AA-6A876AC36B74}"/>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29" name="Freeform 3809">
              <a:extLst>
                <a:ext uri="{FF2B5EF4-FFF2-40B4-BE49-F238E27FC236}">
                  <a16:creationId xmlns:a16="http://schemas.microsoft.com/office/drawing/2014/main" id="{543E3A78-E882-7873-2226-863B925079CB}"/>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0" name="Freeform 3810">
              <a:extLst>
                <a:ext uri="{FF2B5EF4-FFF2-40B4-BE49-F238E27FC236}">
                  <a16:creationId xmlns:a16="http://schemas.microsoft.com/office/drawing/2014/main" id="{CDEF3BD8-8B99-ED64-5C01-175D6BED86E7}"/>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1" name="Freeform 3811">
              <a:extLst>
                <a:ext uri="{FF2B5EF4-FFF2-40B4-BE49-F238E27FC236}">
                  <a16:creationId xmlns:a16="http://schemas.microsoft.com/office/drawing/2014/main" id="{C05B6C85-D76C-7DF6-ED6C-9794AF1850E6}"/>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2" name="Freeform 3812">
              <a:extLst>
                <a:ext uri="{FF2B5EF4-FFF2-40B4-BE49-F238E27FC236}">
                  <a16:creationId xmlns:a16="http://schemas.microsoft.com/office/drawing/2014/main" id="{951315EA-B5FB-E1E2-F364-24CE9016917C}"/>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3" name="Freeform 3813">
              <a:extLst>
                <a:ext uri="{FF2B5EF4-FFF2-40B4-BE49-F238E27FC236}">
                  <a16:creationId xmlns:a16="http://schemas.microsoft.com/office/drawing/2014/main" id="{18421A58-F35A-2CFA-F7D6-D85F57BBD941}"/>
                </a:ext>
              </a:extLst>
            </p:cNvPr>
            <p:cNvSpPr/>
            <p:nvPr/>
          </p:nvSpPr>
          <p:spPr>
            <a:xfrm>
              <a:off x="-349723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4" name="Freeform 3814">
              <a:extLst>
                <a:ext uri="{FF2B5EF4-FFF2-40B4-BE49-F238E27FC236}">
                  <a16:creationId xmlns:a16="http://schemas.microsoft.com/office/drawing/2014/main" id="{A2DE858E-E156-6B3E-C6EB-644541559C7C}"/>
                </a:ext>
              </a:extLst>
            </p:cNvPr>
            <p:cNvSpPr/>
            <p:nvPr/>
          </p:nvSpPr>
          <p:spPr>
            <a:xfrm>
              <a:off x="-348626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5" name="Freeform 3815">
              <a:extLst>
                <a:ext uri="{FF2B5EF4-FFF2-40B4-BE49-F238E27FC236}">
                  <a16:creationId xmlns:a16="http://schemas.microsoft.com/office/drawing/2014/main" id="{4BDB1DFD-455C-1C8A-A9BB-F6A8CDBC0EC4}"/>
                </a:ext>
              </a:extLst>
            </p:cNvPr>
            <p:cNvSpPr/>
            <p:nvPr/>
          </p:nvSpPr>
          <p:spPr>
            <a:xfrm>
              <a:off x="-345818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6" name="Freeform 3816">
              <a:extLst>
                <a:ext uri="{FF2B5EF4-FFF2-40B4-BE49-F238E27FC236}">
                  <a16:creationId xmlns:a16="http://schemas.microsoft.com/office/drawing/2014/main" id="{E5F613B4-1372-F13F-32AB-5A8FBDC59D89}"/>
                </a:ext>
              </a:extLst>
            </p:cNvPr>
            <p:cNvSpPr/>
            <p:nvPr/>
          </p:nvSpPr>
          <p:spPr>
            <a:xfrm>
              <a:off x="-34472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7" name="Freeform 3817">
              <a:extLst>
                <a:ext uri="{FF2B5EF4-FFF2-40B4-BE49-F238E27FC236}">
                  <a16:creationId xmlns:a16="http://schemas.microsoft.com/office/drawing/2014/main" id="{F1414281-6D93-A7E0-332B-0FDF76AA3E95}"/>
                </a:ext>
              </a:extLst>
            </p:cNvPr>
            <p:cNvSpPr/>
            <p:nvPr/>
          </p:nvSpPr>
          <p:spPr>
            <a:xfrm>
              <a:off x="-345330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8" name="Freeform 3818">
              <a:extLst>
                <a:ext uri="{FF2B5EF4-FFF2-40B4-BE49-F238E27FC236}">
                  <a16:creationId xmlns:a16="http://schemas.microsoft.com/office/drawing/2014/main" id="{70953688-5CA3-2C73-35B3-37827FFE6CD9}"/>
                </a:ext>
              </a:extLst>
            </p:cNvPr>
            <p:cNvSpPr/>
            <p:nvPr/>
          </p:nvSpPr>
          <p:spPr>
            <a:xfrm>
              <a:off x="-344232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39" name="Freeform 3819">
              <a:extLst>
                <a:ext uri="{FF2B5EF4-FFF2-40B4-BE49-F238E27FC236}">
                  <a16:creationId xmlns:a16="http://schemas.microsoft.com/office/drawing/2014/main" id="{27308931-BB9C-1816-05CA-B97AB029A616}"/>
                </a:ext>
              </a:extLst>
            </p:cNvPr>
            <p:cNvSpPr/>
            <p:nvPr/>
          </p:nvSpPr>
          <p:spPr>
            <a:xfrm>
              <a:off x="-344353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0" name="Freeform 3820">
              <a:extLst>
                <a:ext uri="{FF2B5EF4-FFF2-40B4-BE49-F238E27FC236}">
                  <a16:creationId xmlns:a16="http://schemas.microsoft.com/office/drawing/2014/main" id="{BC973BC3-6202-32FD-2AFC-BFE334ECDD3C}"/>
                </a:ext>
              </a:extLst>
            </p:cNvPr>
            <p:cNvSpPr/>
            <p:nvPr/>
          </p:nvSpPr>
          <p:spPr>
            <a:xfrm>
              <a:off x="-343256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1" name="Freeform 3821">
              <a:extLst>
                <a:ext uri="{FF2B5EF4-FFF2-40B4-BE49-F238E27FC236}">
                  <a16:creationId xmlns:a16="http://schemas.microsoft.com/office/drawing/2014/main" id="{322EAD6D-59F6-D2F1-7CA1-AB97D6913F18}"/>
                </a:ext>
              </a:extLst>
            </p:cNvPr>
            <p:cNvSpPr/>
            <p:nvPr/>
          </p:nvSpPr>
          <p:spPr>
            <a:xfrm>
              <a:off x="-342889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2" name="Freeform 3822">
              <a:extLst>
                <a:ext uri="{FF2B5EF4-FFF2-40B4-BE49-F238E27FC236}">
                  <a16:creationId xmlns:a16="http://schemas.microsoft.com/office/drawing/2014/main" id="{F43BBBB3-A79B-5300-2782-A0A131D259B9}"/>
                </a:ext>
              </a:extLst>
            </p:cNvPr>
            <p:cNvSpPr/>
            <p:nvPr/>
          </p:nvSpPr>
          <p:spPr>
            <a:xfrm>
              <a:off x="-341791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3" name="Freeform 3823">
              <a:extLst>
                <a:ext uri="{FF2B5EF4-FFF2-40B4-BE49-F238E27FC236}">
                  <a16:creationId xmlns:a16="http://schemas.microsoft.com/office/drawing/2014/main" id="{47E946B2-C4E8-5CE0-FE69-F0B206CE801E}"/>
                </a:ext>
              </a:extLst>
            </p:cNvPr>
            <p:cNvSpPr/>
            <p:nvPr/>
          </p:nvSpPr>
          <p:spPr>
            <a:xfrm>
              <a:off x="-340936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4" name="Freeform 3824">
              <a:extLst>
                <a:ext uri="{FF2B5EF4-FFF2-40B4-BE49-F238E27FC236}">
                  <a16:creationId xmlns:a16="http://schemas.microsoft.com/office/drawing/2014/main" id="{0DDA5577-F402-F897-BEDB-9F3B443C1BF4}"/>
                </a:ext>
              </a:extLst>
            </p:cNvPr>
            <p:cNvSpPr/>
            <p:nvPr/>
          </p:nvSpPr>
          <p:spPr>
            <a:xfrm>
              <a:off x="-33983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5" name="Freeform 3825">
              <a:extLst>
                <a:ext uri="{FF2B5EF4-FFF2-40B4-BE49-F238E27FC236}">
                  <a16:creationId xmlns:a16="http://schemas.microsoft.com/office/drawing/2014/main" id="{F08FB5E4-AB6D-135D-3430-D4C4EA9ACE22}"/>
                </a:ext>
              </a:extLst>
            </p:cNvPr>
            <p:cNvSpPr/>
            <p:nvPr/>
          </p:nvSpPr>
          <p:spPr>
            <a:xfrm>
              <a:off x="-339959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6" name="Freeform 3826">
              <a:extLst>
                <a:ext uri="{FF2B5EF4-FFF2-40B4-BE49-F238E27FC236}">
                  <a16:creationId xmlns:a16="http://schemas.microsoft.com/office/drawing/2014/main" id="{71AFD8D4-599D-1ABC-3ECC-3AFC3744270B}"/>
                </a:ext>
              </a:extLst>
            </p:cNvPr>
            <p:cNvSpPr/>
            <p:nvPr/>
          </p:nvSpPr>
          <p:spPr>
            <a:xfrm>
              <a:off x="-338862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7" name="Freeform 3827">
              <a:extLst>
                <a:ext uri="{FF2B5EF4-FFF2-40B4-BE49-F238E27FC236}">
                  <a16:creationId xmlns:a16="http://schemas.microsoft.com/office/drawing/2014/main" id="{1E9D1517-FFA5-00EA-93B9-DA6D84CAA0F8}"/>
                </a:ext>
              </a:extLst>
            </p:cNvPr>
            <p:cNvSpPr/>
            <p:nvPr/>
          </p:nvSpPr>
          <p:spPr>
            <a:xfrm>
              <a:off x="-3384953"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8" name="Freeform 3828">
              <a:extLst>
                <a:ext uri="{FF2B5EF4-FFF2-40B4-BE49-F238E27FC236}">
                  <a16:creationId xmlns:a16="http://schemas.microsoft.com/office/drawing/2014/main" id="{4108B5A2-53F5-E379-1423-25E6315BD4C3}"/>
                </a:ext>
              </a:extLst>
            </p:cNvPr>
            <p:cNvSpPr/>
            <p:nvPr/>
          </p:nvSpPr>
          <p:spPr>
            <a:xfrm>
              <a:off x="-33739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49" name="Freeform 3829">
              <a:extLst>
                <a:ext uri="{FF2B5EF4-FFF2-40B4-BE49-F238E27FC236}">
                  <a16:creationId xmlns:a16="http://schemas.microsoft.com/office/drawing/2014/main" id="{34EFC110-9569-502E-859E-F2B969171493}"/>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0" name="Freeform 3830">
              <a:extLst>
                <a:ext uri="{FF2B5EF4-FFF2-40B4-BE49-F238E27FC236}">
                  <a16:creationId xmlns:a16="http://schemas.microsoft.com/office/drawing/2014/main" id="{946BCB2D-ACDE-9C90-E746-2F4196961048}"/>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1" name="Freeform 3831">
              <a:extLst>
                <a:ext uri="{FF2B5EF4-FFF2-40B4-BE49-F238E27FC236}">
                  <a16:creationId xmlns:a16="http://schemas.microsoft.com/office/drawing/2014/main" id="{3467A2C0-956C-43AD-E4D9-716B50E294AF}"/>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2" name="Freeform 3832">
              <a:extLst>
                <a:ext uri="{FF2B5EF4-FFF2-40B4-BE49-F238E27FC236}">
                  <a16:creationId xmlns:a16="http://schemas.microsoft.com/office/drawing/2014/main" id="{F8EBC5DF-EA9B-45FC-18AB-77FDE4C67969}"/>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3" name="Freeform 3833">
              <a:extLst>
                <a:ext uri="{FF2B5EF4-FFF2-40B4-BE49-F238E27FC236}">
                  <a16:creationId xmlns:a16="http://schemas.microsoft.com/office/drawing/2014/main" id="{3A8FB56F-081B-5267-22F0-6DBE384D4AD7}"/>
                </a:ext>
              </a:extLst>
            </p:cNvPr>
            <p:cNvSpPr/>
            <p:nvPr/>
          </p:nvSpPr>
          <p:spPr>
            <a:xfrm>
              <a:off x="-337030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4" name="Freeform 3834">
              <a:extLst>
                <a:ext uri="{FF2B5EF4-FFF2-40B4-BE49-F238E27FC236}">
                  <a16:creationId xmlns:a16="http://schemas.microsoft.com/office/drawing/2014/main" id="{C49B443E-5E95-8B5A-7C1F-9AF8A0C6003B}"/>
                </a:ext>
              </a:extLst>
            </p:cNvPr>
            <p:cNvSpPr/>
            <p:nvPr/>
          </p:nvSpPr>
          <p:spPr>
            <a:xfrm>
              <a:off x="-335933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5" name="Freeform 3835">
              <a:extLst>
                <a:ext uri="{FF2B5EF4-FFF2-40B4-BE49-F238E27FC236}">
                  <a16:creationId xmlns:a16="http://schemas.microsoft.com/office/drawing/2014/main" id="{804F85B6-A419-85D8-1C77-384D26FBF650}"/>
                </a:ext>
              </a:extLst>
            </p:cNvPr>
            <p:cNvSpPr/>
            <p:nvPr/>
          </p:nvSpPr>
          <p:spPr>
            <a:xfrm>
              <a:off x="-336542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6" name="Freeform 3836">
              <a:extLst>
                <a:ext uri="{FF2B5EF4-FFF2-40B4-BE49-F238E27FC236}">
                  <a16:creationId xmlns:a16="http://schemas.microsoft.com/office/drawing/2014/main" id="{37583B36-61A2-1F75-7C1A-DB22619CE1C3}"/>
                </a:ext>
              </a:extLst>
            </p:cNvPr>
            <p:cNvSpPr/>
            <p:nvPr/>
          </p:nvSpPr>
          <p:spPr>
            <a:xfrm>
              <a:off x="-335445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7" name="Freeform 3837">
              <a:extLst>
                <a:ext uri="{FF2B5EF4-FFF2-40B4-BE49-F238E27FC236}">
                  <a16:creationId xmlns:a16="http://schemas.microsoft.com/office/drawing/2014/main" id="{2BDE93C0-A487-7216-0B60-53DCD1766B37}"/>
                </a:ext>
              </a:extLst>
            </p:cNvPr>
            <p:cNvSpPr/>
            <p:nvPr/>
          </p:nvSpPr>
          <p:spPr>
            <a:xfrm>
              <a:off x="-334101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8" name="Freeform 3838">
              <a:extLst>
                <a:ext uri="{FF2B5EF4-FFF2-40B4-BE49-F238E27FC236}">
                  <a16:creationId xmlns:a16="http://schemas.microsoft.com/office/drawing/2014/main" id="{5447A12E-5E12-F9CC-55C8-78BF9E11A80C}"/>
                </a:ext>
              </a:extLst>
            </p:cNvPr>
            <p:cNvSpPr/>
            <p:nvPr/>
          </p:nvSpPr>
          <p:spPr>
            <a:xfrm>
              <a:off x="-33300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59" name="Freeform 3839">
              <a:extLst>
                <a:ext uri="{FF2B5EF4-FFF2-40B4-BE49-F238E27FC236}">
                  <a16:creationId xmlns:a16="http://schemas.microsoft.com/office/drawing/2014/main" id="{A0A971A8-8F21-0619-4856-AD0C2B0EC998}"/>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0" name="Freeform 3840">
              <a:extLst>
                <a:ext uri="{FF2B5EF4-FFF2-40B4-BE49-F238E27FC236}">
                  <a16:creationId xmlns:a16="http://schemas.microsoft.com/office/drawing/2014/main" id="{8CC83667-4D65-DD46-597C-C09D371A52A7}"/>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1" name="Freeform 3841">
              <a:extLst>
                <a:ext uri="{FF2B5EF4-FFF2-40B4-BE49-F238E27FC236}">
                  <a16:creationId xmlns:a16="http://schemas.microsoft.com/office/drawing/2014/main" id="{B182AC19-72CD-B00F-F2F9-2D757A118E7A}"/>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2" name="Freeform 3842">
              <a:extLst>
                <a:ext uri="{FF2B5EF4-FFF2-40B4-BE49-F238E27FC236}">
                  <a16:creationId xmlns:a16="http://schemas.microsoft.com/office/drawing/2014/main" id="{8CB1B00A-AA8C-805A-8F94-F54C388DF6F7}"/>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3" name="Freeform 3843">
              <a:extLst>
                <a:ext uri="{FF2B5EF4-FFF2-40B4-BE49-F238E27FC236}">
                  <a16:creationId xmlns:a16="http://schemas.microsoft.com/office/drawing/2014/main" id="{E285F233-5D52-68EF-0715-5C7F57BB9955}"/>
                </a:ext>
              </a:extLst>
            </p:cNvPr>
            <p:cNvSpPr/>
            <p:nvPr/>
          </p:nvSpPr>
          <p:spPr>
            <a:xfrm>
              <a:off x="-32824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4" name="Freeform 3844">
              <a:extLst>
                <a:ext uri="{FF2B5EF4-FFF2-40B4-BE49-F238E27FC236}">
                  <a16:creationId xmlns:a16="http://schemas.microsoft.com/office/drawing/2014/main" id="{31CD5601-4E28-66DB-A238-7BC30AB78C73}"/>
                </a:ext>
              </a:extLst>
            </p:cNvPr>
            <p:cNvSpPr/>
            <p:nvPr/>
          </p:nvSpPr>
          <p:spPr>
            <a:xfrm>
              <a:off x="-32714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5" name="Freeform 3845">
              <a:extLst>
                <a:ext uri="{FF2B5EF4-FFF2-40B4-BE49-F238E27FC236}">
                  <a16:creationId xmlns:a16="http://schemas.microsoft.com/office/drawing/2014/main" id="{E72E24C2-1EF6-B1DD-3602-267DE2A9ECC3}"/>
                </a:ext>
              </a:extLst>
            </p:cNvPr>
            <p:cNvSpPr/>
            <p:nvPr/>
          </p:nvSpPr>
          <p:spPr>
            <a:xfrm>
              <a:off x="-32775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6" name="Freeform 3846">
              <a:extLst>
                <a:ext uri="{FF2B5EF4-FFF2-40B4-BE49-F238E27FC236}">
                  <a16:creationId xmlns:a16="http://schemas.microsoft.com/office/drawing/2014/main" id="{7BF1EE68-E8E4-4F6F-B71D-3D4CADE4E364}"/>
                </a:ext>
              </a:extLst>
            </p:cNvPr>
            <p:cNvSpPr/>
            <p:nvPr/>
          </p:nvSpPr>
          <p:spPr>
            <a:xfrm>
              <a:off x="-32665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7" name="Freeform 3847">
              <a:extLst>
                <a:ext uri="{FF2B5EF4-FFF2-40B4-BE49-F238E27FC236}">
                  <a16:creationId xmlns:a16="http://schemas.microsoft.com/office/drawing/2014/main" id="{6074F7D8-625B-4080-064C-17351E25D66A}"/>
                </a:ext>
              </a:extLst>
            </p:cNvPr>
            <p:cNvSpPr/>
            <p:nvPr/>
          </p:nvSpPr>
          <p:spPr>
            <a:xfrm>
              <a:off x="-32726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8" name="Freeform 3848">
              <a:extLst>
                <a:ext uri="{FF2B5EF4-FFF2-40B4-BE49-F238E27FC236}">
                  <a16:creationId xmlns:a16="http://schemas.microsoft.com/office/drawing/2014/main" id="{C4B095FD-726E-D3CA-790A-51A66908BBB8}"/>
                </a:ext>
              </a:extLst>
            </p:cNvPr>
            <p:cNvSpPr/>
            <p:nvPr/>
          </p:nvSpPr>
          <p:spPr>
            <a:xfrm>
              <a:off x="-32616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69" name="Freeform 3849">
              <a:extLst>
                <a:ext uri="{FF2B5EF4-FFF2-40B4-BE49-F238E27FC236}">
                  <a16:creationId xmlns:a16="http://schemas.microsoft.com/office/drawing/2014/main" id="{D8F1525B-192A-8EA7-FD52-EFB7853C689D}"/>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0" name="Freeform 3850">
              <a:extLst>
                <a:ext uri="{FF2B5EF4-FFF2-40B4-BE49-F238E27FC236}">
                  <a16:creationId xmlns:a16="http://schemas.microsoft.com/office/drawing/2014/main" id="{79F5EEAF-6ADB-7E84-FA6C-406DEB06488A}"/>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1" name="Freeform 3851">
              <a:extLst>
                <a:ext uri="{FF2B5EF4-FFF2-40B4-BE49-F238E27FC236}">
                  <a16:creationId xmlns:a16="http://schemas.microsoft.com/office/drawing/2014/main" id="{4DD0204C-5EA6-C30B-9B51-25F81F186D37}"/>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2" name="Freeform 3852">
              <a:extLst>
                <a:ext uri="{FF2B5EF4-FFF2-40B4-BE49-F238E27FC236}">
                  <a16:creationId xmlns:a16="http://schemas.microsoft.com/office/drawing/2014/main" id="{D73A8FB9-FBEB-72CA-9715-E2EC0B93040B}"/>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3" name="Freeform 3853">
              <a:extLst>
                <a:ext uri="{FF2B5EF4-FFF2-40B4-BE49-F238E27FC236}">
                  <a16:creationId xmlns:a16="http://schemas.microsoft.com/office/drawing/2014/main" id="{3EB847B0-E5C1-C240-B638-F33484393E59}"/>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4" name="Freeform 3854">
              <a:extLst>
                <a:ext uri="{FF2B5EF4-FFF2-40B4-BE49-F238E27FC236}">
                  <a16:creationId xmlns:a16="http://schemas.microsoft.com/office/drawing/2014/main" id="{32A6AC01-B448-577F-8293-2FFF5ED9F86F}"/>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5" name="Freeform 3855">
              <a:extLst>
                <a:ext uri="{FF2B5EF4-FFF2-40B4-BE49-F238E27FC236}">
                  <a16:creationId xmlns:a16="http://schemas.microsoft.com/office/drawing/2014/main" id="{70C22478-1FCB-F36B-F8DF-47923068F550}"/>
                </a:ext>
              </a:extLst>
            </p:cNvPr>
            <p:cNvSpPr/>
            <p:nvPr/>
          </p:nvSpPr>
          <p:spPr>
            <a:xfrm>
              <a:off x="-3233612"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6" name="Freeform 3856">
              <a:extLst>
                <a:ext uri="{FF2B5EF4-FFF2-40B4-BE49-F238E27FC236}">
                  <a16:creationId xmlns:a16="http://schemas.microsoft.com/office/drawing/2014/main" id="{390C35A9-64DF-F7D3-0B72-528DFC22497D}"/>
                </a:ext>
              </a:extLst>
            </p:cNvPr>
            <p:cNvSpPr/>
            <p:nvPr/>
          </p:nvSpPr>
          <p:spPr>
            <a:xfrm>
              <a:off x="-322264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7" name="Freeform 3857">
              <a:extLst>
                <a:ext uri="{FF2B5EF4-FFF2-40B4-BE49-F238E27FC236}">
                  <a16:creationId xmlns:a16="http://schemas.microsoft.com/office/drawing/2014/main" id="{3A159F9B-CA88-5F31-F6BA-617390366EB5}"/>
                </a:ext>
              </a:extLst>
            </p:cNvPr>
            <p:cNvSpPr/>
            <p:nvPr/>
          </p:nvSpPr>
          <p:spPr>
            <a:xfrm>
              <a:off x="-322384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8" name="Freeform 3858">
              <a:extLst>
                <a:ext uri="{FF2B5EF4-FFF2-40B4-BE49-F238E27FC236}">
                  <a16:creationId xmlns:a16="http://schemas.microsoft.com/office/drawing/2014/main" id="{CD3C69DB-9AF4-879B-8385-903A37EDEE9D}"/>
                </a:ext>
              </a:extLst>
            </p:cNvPr>
            <p:cNvSpPr/>
            <p:nvPr/>
          </p:nvSpPr>
          <p:spPr>
            <a:xfrm>
              <a:off x="-32128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79" name="Freeform 3859">
              <a:extLst>
                <a:ext uri="{FF2B5EF4-FFF2-40B4-BE49-F238E27FC236}">
                  <a16:creationId xmlns:a16="http://schemas.microsoft.com/office/drawing/2014/main" id="{63A04132-5A9E-9D5C-0C71-32AB64AA9B7A}"/>
                </a:ext>
              </a:extLst>
            </p:cNvPr>
            <p:cNvSpPr/>
            <p:nvPr/>
          </p:nvSpPr>
          <p:spPr>
            <a:xfrm>
              <a:off x="-321408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0" name="Freeform 3860">
              <a:extLst>
                <a:ext uri="{FF2B5EF4-FFF2-40B4-BE49-F238E27FC236}">
                  <a16:creationId xmlns:a16="http://schemas.microsoft.com/office/drawing/2014/main" id="{721A7514-136B-A0F3-6CAD-2C3B3830B683}"/>
                </a:ext>
              </a:extLst>
            </p:cNvPr>
            <p:cNvSpPr/>
            <p:nvPr/>
          </p:nvSpPr>
          <p:spPr>
            <a:xfrm>
              <a:off x="-320311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1" name="Freeform 3861">
              <a:extLst>
                <a:ext uri="{FF2B5EF4-FFF2-40B4-BE49-F238E27FC236}">
                  <a16:creationId xmlns:a16="http://schemas.microsoft.com/office/drawing/2014/main" id="{6BEF27F0-33DF-274A-1DA6-3CBCD614D52B}"/>
                </a:ext>
              </a:extLst>
            </p:cNvPr>
            <p:cNvSpPr/>
            <p:nvPr/>
          </p:nvSpPr>
          <p:spPr>
            <a:xfrm>
              <a:off x="-313109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2" name="Freeform 3862">
              <a:extLst>
                <a:ext uri="{FF2B5EF4-FFF2-40B4-BE49-F238E27FC236}">
                  <a16:creationId xmlns:a16="http://schemas.microsoft.com/office/drawing/2014/main" id="{DE0254A9-0471-6451-ED0E-ECE6C14CC8CA}"/>
                </a:ext>
              </a:extLst>
            </p:cNvPr>
            <p:cNvSpPr/>
            <p:nvPr/>
          </p:nvSpPr>
          <p:spPr>
            <a:xfrm>
              <a:off x="-312012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3" name="Freeform 3863">
              <a:extLst>
                <a:ext uri="{FF2B5EF4-FFF2-40B4-BE49-F238E27FC236}">
                  <a16:creationId xmlns:a16="http://schemas.microsoft.com/office/drawing/2014/main" id="{686E81CC-464F-B814-F4B4-400971ACCF1C}"/>
                </a:ext>
              </a:extLst>
            </p:cNvPr>
            <p:cNvSpPr/>
            <p:nvPr/>
          </p:nvSpPr>
          <p:spPr>
            <a:xfrm>
              <a:off x="-31164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4" name="Freeform 3864">
              <a:extLst>
                <a:ext uri="{FF2B5EF4-FFF2-40B4-BE49-F238E27FC236}">
                  <a16:creationId xmlns:a16="http://schemas.microsoft.com/office/drawing/2014/main" id="{90F8A870-00D5-8EFB-8F57-880F070CFB3C}"/>
                </a:ext>
              </a:extLst>
            </p:cNvPr>
            <p:cNvSpPr/>
            <p:nvPr/>
          </p:nvSpPr>
          <p:spPr>
            <a:xfrm>
              <a:off x="-31054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5" name="Freeform 3865">
              <a:extLst>
                <a:ext uri="{FF2B5EF4-FFF2-40B4-BE49-F238E27FC236}">
                  <a16:creationId xmlns:a16="http://schemas.microsoft.com/office/drawing/2014/main" id="{D13E8214-A8F8-6E9F-1B86-96D5FEC9FA7C}"/>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6" name="Freeform 3866">
              <a:extLst>
                <a:ext uri="{FF2B5EF4-FFF2-40B4-BE49-F238E27FC236}">
                  <a16:creationId xmlns:a16="http://schemas.microsoft.com/office/drawing/2014/main" id="{08686E51-28D9-B7C7-0430-2DCC23026168}"/>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7" name="Freeform 3867">
              <a:extLst>
                <a:ext uri="{FF2B5EF4-FFF2-40B4-BE49-F238E27FC236}">
                  <a16:creationId xmlns:a16="http://schemas.microsoft.com/office/drawing/2014/main" id="{E5BE6D97-0F0D-6742-6B9C-3718F80675F2}"/>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8" name="Freeform 3868">
              <a:extLst>
                <a:ext uri="{FF2B5EF4-FFF2-40B4-BE49-F238E27FC236}">
                  <a16:creationId xmlns:a16="http://schemas.microsoft.com/office/drawing/2014/main" id="{58329457-1E70-1604-4AF3-7A6A9598DD8F}"/>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89" name="Freeform 3869">
              <a:extLst>
                <a:ext uri="{FF2B5EF4-FFF2-40B4-BE49-F238E27FC236}">
                  <a16:creationId xmlns:a16="http://schemas.microsoft.com/office/drawing/2014/main" id="{4F2387B5-E500-2F8D-0051-13D0EED1F628}"/>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0" name="Freeform 3870">
              <a:extLst>
                <a:ext uri="{FF2B5EF4-FFF2-40B4-BE49-F238E27FC236}">
                  <a16:creationId xmlns:a16="http://schemas.microsoft.com/office/drawing/2014/main" id="{E093C9B5-833F-E96D-87D2-8997A9236212}"/>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1" name="Freeform 3871">
              <a:extLst>
                <a:ext uri="{FF2B5EF4-FFF2-40B4-BE49-F238E27FC236}">
                  <a16:creationId xmlns:a16="http://schemas.microsoft.com/office/drawing/2014/main" id="{072FD111-2BDB-0665-4817-DC9AA247A7A5}"/>
                </a:ext>
              </a:extLst>
            </p:cNvPr>
            <p:cNvSpPr/>
            <p:nvPr/>
          </p:nvSpPr>
          <p:spPr>
            <a:xfrm>
              <a:off x="-309691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2" name="Freeform 3872">
              <a:extLst>
                <a:ext uri="{FF2B5EF4-FFF2-40B4-BE49-F238E27FC236}">
                  <a16:creationId xmlns:a16="http://schemas.microsoft.com/office/drawing/2014/main" id="{FE48AEA5-9474-41F3-9E3E-423C0E773A01}"/>
                </a:ext>
              </a:extLst>
            </p:cNvPr>
            <p:cNvSpPr/>
            <p:nvPr/>
          </p:nvSpPr>
          <p:spPr>
            <a:xfrm>
              <a:off x="-308594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3" name="Freeform 3873">
              <a:extLst>
                <a:ext uri="{FF2B5EF4-FFF2-40B4-BE49-F238E27FC236}">
                  <a16:creationId xmlns:a16="http://schemas.microsoft.com/office/drawing/2014/main" id="{C02C0903-3F49-07F0-B926-71E873FC5BE1}"/>
                </a:ext>
              </a:extLst>
            </p:cNvPr>
            <p:cNvSpPr/>
            <p:nvPr/>
          </p:nvSpPr>
          <p:spPr>
            <a:xfrm>
              <a:off x="-3087153"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4" name="Freeform 3874">
              <a:extLst>
                <a:ext uri="{FF2B5EF4-FFF2-40B4-BE49-F238E27FC236}">
                  <a16:creationId xmlns:a16="http://schemas.microsoft.com/office/drawing/2014/main" id="{CF5CC7D6-C8FE-7357-2E69-6AB0FE18D007}"/>
                </a:ext>
              </a:extLst>
            </p:cNvPr>
            <p:cNvSpPr/>
            <p:nvPr/>
          </p:nvSpPr>
          <p:spPr>
            <a:xfrm>
              <a:off x="-30761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5" name="Freeform 3875">
              <a:extLst>
                <a:ext uri="{FF2B5EF4-FFF2-40B4-BE49-F238E27FC236}">
                  <a16:creationId xmlns:a16="http://schemas.microsoft.com/office/drawing/2014/main" id="{83E64C78-D2E5-0B93-3B2F-573FBD236098}"/>
                </a:ext>
              </a:extLst>
            </p:cNvPr>
            <p:cNvSpPr/>
            <p:nvPr/>
          </p:nvSpPr>
          <p:spPr>
            <a:xfrm>
              <a:off x="-308227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6" name="Freeform 3876">
              <a:extLst>
                <a:ext uri="{FF2B5EF4-FFF2-40B4-BE49-F238E27FC236}">
                  <a16:creationId xmlns:a16="http://schemas.microsoft.com/office/drawing/2014/main" id="{A137545A-85E0-739A-7C92-5510805FE544}"/>
                </a:ext>
              </a:extLst>
            </p:cNvPr>
            <p:cNvSpPr/>
            <p:nvPr/>
          </p:nvSpPr>
          <p:spPr>
            <a:xfrm>
              <a:off x="-30713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7" name="Freeform 3877">
              <a:extLst>
                <a:ext uri="{FF2B5EF4-FFF2-40B4-BE49-F238E27FC236}">
                  <a16:creationId xmlns:a16="http://schemas.microsoft.com/office/drawing/2014/main" id="{48B0DAE5-C88B-83D5-6805-9B41E5A3C3DC}"/>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8" name="Freeform 3878">
              <a:extLst>
                <a:ext uri="{FF2B5EF4-FFF2-40B4-BE49-F238E27FC236}">
                  <a16:creationId xmlns:a16="http://schemas.microsoft.com/office/drawing/2014/main" id="{59B73D84-EAD9-FE0E-DBDD-A3D967817676}"/>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699" name="Freeform 3879">
              <a:extLst>
                <a:ext uri="{FF2B5EF4-FFF2-40B4-BE49-F238E27FC236}">
                  <a16:creationId xmlns:a16="http://schemas.microsoft.com/office/drawing/2014/main" id="{0ECDABE5-AD13-1931-A9D9-18443F911B3C}"/>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0" name="Freeform 3880">
              <a:extLst>
                <a:ext uri="{FF2B5EF4-FFF2-40B4-BE49-F238E27FC236}">
                  <a16:creationId xmlns:a16="http://schemas.microsoft.com/office/drawing/2014/main" id="{D846015C-534D-0902-27C5-2E2E04935DDC}"/>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1" name="Freeform 3881">
              <a:extLst>
                <a:ext uri="{FF2B5EF4-FFF2-40B4-BE49-F238E27FC236}">
                  <a16:creationId xmlns:a16="http://schemas.microsoft.com/office/drawing/2014/main" id="{C9EDFFCE-D6BE-AF44-BB9E-AE1701C67D95}"/>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2" name="Freeform 3882">
              <a:extLst>
                <a:ext uri="{FF2B5EF4-FFF2-40B4-BE49-F238E27FC236}">
                  <a16:creationId xmlns:a16="http://schemas.microsoft.com/office/drawing/2014/main" id="{89CAB663-0C0E-EBEB-7488-768641D28231}"/>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3" name="Freeform 3883">
              <a:extLst>
                <a:ext uri="{FF2B5EF4-FFF2-40B4-BE49-F238E27FC236}">
                  <a16:creationId xmlns:a16="http://schemas.microsoft.com/office/drawing/2014/main" id="{0F53E131-B702-EDA0-15C3-223CC1715A84}"/>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4" name="Freeform 3884">
              <a:extLst>
                <a:ext uri="{FF2B5EF4-FFF2-40B4-BE49-F238E27FC236}">
                  <a16:creationId xmlns:a16="http://schemas.microsoft.com/office/drawing/2014/main" id="{A834B89D-975E-8669-06F3-51C10C477B39}"/>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5" name="Freeform 3885">
              <a:extLst>
                <a:ext uri="{FF2B5EF4-FFF2-40B4-BE49-F238E27FC236}">
                  <a16:creationId xmlns:a16="http://schemas.microsoft.com/office/drawing/2014/main" id="{97D7AA7A-EAD5-2785-5B7F-1B47A5E433DB}"/>
                </a:ext>
              </a:extLst>
            </p:cNvPr>
            <p:cNvSpPr/>
            <p:nvPr/>
          </p:nvSpPr>
          <p:spPr>
            <a:xfrm>
              <a:off x="-306274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6" name="Freeform 3886">
              <a:extLst>
                <a:ext uri="{FF2B5EF4-FFF2-40B4-BE49-F238E27FC236}">
                  <a16:creationId xmlns:a16="http://schemas.microsoft.com/office/drawing/2014/main" id="{5A8FD854-2212-D25B-F3B5-879AC6370412}"/>
                </a:ext>
              </a:extLst>
            </p:cNvPr>
            <p:cNvSpPr/>
            <p:nvPr/>
          </p:nvSpPr>
          <p:spPr>
            <a:xfrm>
              <a:off x="-30517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7" name="Freeform 3887">
              <a:extLst>
                <a:ext uri="{FF2B5EF4-FFF2-40B4-BE49-F238E27FC236}">
                  <a16:creationId xmlns:a16="http://schemas.microsoft.com/office/drawing/2014/main" id="{E9C01CBA-4C5C-05F1-9BE9-9A45A6C32366}"/>
                </a:ext>
              </a:extLst>
            </p:cNvPr>
            <p:cNvSpPr/>
            <p:nvPr/>
          </p:nvSpPr>
          <p:spPr>
            <a:xfrm>
              <a:off x="-30578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8" name="Freeform 3888">
              <a:extLst>
                <a:ext uri="{FF2B5EF4-FFF2-40B4-BE49-F238E27FC236}">
                  <a16:creationId xmlns:a16="http://schemas.microsoft.com/office/drawing/2014/main" id="{3A27E79A-AC5C-36C8-1FB9-03B989C2A00D}"/>
                </a:ext>
              </a:extLst>
            </p:cNvPr>
            <p:cNvSpPr/>
            <p:nvPr/>
          </p:nvSpPr>
          <p:spPr>
            <a:xfrm>
              <a:off x="-30468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09" name="Freeform 3889">
              <a:extLst>
                <a:ext uri="{FF2B5EF4-FFF2-40B4-BE49-F238E27FC236}">
                  <a16:creationId xmlns:a16="http://schemas.microsoft.com/office/drawing/2014/main" id="{72ABA9EB-4578-B8E8-7C54-4C9802BBECED}"/>
                </a:ext>
              </a:extLst>
            </p:cNvPr>
            <p:cNvSpPr/>
            <p:nvPr/>
          </p:nvSpPr>
          <p:spPr>
            <a:xfrm>
              <a:off x="-304321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0" name="Freeform 3890">
              <a:extLst>
                <a:ext uri="{FF2B5EF4-FFF2-40B4-BE49-F238E27FC236}">
                  <a16:creationId xmlns:a16="http://schemas.microsoft.com/office/drawing/2014/main" id="{FB269304-A495-6A53-AB27-C7C57BC02F19}"/>
                </a:ext>
              </a:extLst>
            </p:cNvPr>
            <p:cNvSpPr/>
            <p:nvPr/>
          </p:nvSpPr>
          <p:spPr>
            <a:xfrm>
              <a:off x="-30322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1" name="Freeform 3891">
              <a:extLst>
                <a:ext uri="{FF2B5EF4-FFF2-40B4-BE49-F238E27FC236}">
                  <a16:creationId xmlns:a16="http://schemas.microsoft.com/office/drawing/2014/main" id="{54174A5D-0DFA-0E4E-A4B3-B4606109EF75}"/>
                </a:ext>
              </a:extLst>
            </p:cNvPr>
            <p:cNvSpPr/>
            <p:nvPr/>
          </p:nvSpPr>
          <p:spPr>
            <a:xfrm>
              <a:off x="-302857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2" name="Freeform 3892">
              <a:extLst>
                <a:ext uri="{FF2B5EF4-FFF2-40B4-BE49-F238E27FC236}">
                  <a16:creationId xmlns:a16="http://schemas.microsoft.com/office/drawing/2014/main" id="{91D03BE4-2AA0-AEA8-FE27-B9AFAC211AA7}"/>
                </a:ext>
              </a:extLst>
            </p:cNvPr>
            <p:cNvSpPr/>
            <p:nvPr/>
          </p:nvSpPr>
          <p:spPr>
            <a:xfrm>
              <a:off x="-301759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3" name="Freeform 3893">
              <a:extLst>
                <a:ext uri="{FF2B5EF4-FFF2-40B4-BE49-F238E27FC236}">
                  <a16:creationId xmlns:a16="http://schemas.microsoft.com/office/drawing/2014/main" id="{B1ED0BC5-4ECE-76FF-5B7A-DB6CEEB1BC68}"/>
                </a:ext>
              </a:extLst>
            </p:cNvPr>
            <p:cNvSpPr/>
            <p:nvPr/>
          </p:nvSpPr>
          <p:spPr>
            <a:xfrm>
              <a:off x="-298463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4" name="Freeform 3894">
              <a:extLst>
                <a:ext uri="{FF2B5EF4-FFF2-40B4-BE49-F238E27FC236}">
                  <a16:creationId xmlns:a16="http://schemas.microsoft.com/office/drawing/2014/main" id="{375A2C3A-5C59-AAC7-83AD-7467FBF607F0}"/>
                </a:ext>
              </a:extLst>
            </p:cNvPr>
            <p:cNvSpPr/>
            <p:nvPr/>
          </p:nvSpPr>
          <p:spPr>
            <a:xfrm>
              <a:off x="-29736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5" name="Freeform 3895">
              <a:extLst>
                <a:ext uri="{FF2B5EF4-FFF2-40B4-BE49-F238E27FC236}">
                  <a16:creationId xmlns:a16="http://schemas.microsoft.com/office/drawing/2014/main" id="{FDA138A4-9174-776D-5AA4-17E8219839E9}"/>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6" name="Freeform 3896">
              <a:extLst>
                <a:ext uri="{FF2B5EF4-FFF2-40B4-BE49-F238E27FC236}">
                  <a16:creationId xmlns:a16="http://schemas.microsoft.com/office/drawing/2014/main" id="{E3A980CA-B5CD-5382-C459-E20753FB6BBF}"/>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7" name="Freeform 3897">
              <a:extLst>
                <a:ext uri="{FF2B5EF4-FFF2-40B4-BE49-F238E27FC236}">
                  <a16:creationId xmlns:a16="http://schemas.microsoft.com/office/drawing/2014/main" id="{2275062F-55C1-CEB5-2925-75D9762CC020}"/>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8" name="Freeform 3898">
              <a:extLst>
                <a:ext uri="{FF2B5EF4-FFF2-40B4-BE49-F238E27FC236}">
                  <a16:creationId xmlns:a16="http://schemas.microsoft.com/office/drawing/2014/main" id="{930D0E89-E881-1543-0F5D-5A6008927278}"/>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19" name="Freeform 3899">
              <a:extLst>
                <a:ext uri="{FF2B5EF4-FFF2-40B4-BE49-F238E27FC236}">
                  <a16:creationId xmlns:a16="http://schemas.microsoft.com/office/drawing/2014/main" id="{C9B6E9B6-1BDF-1814-9066-559F49FEC4CE}"/>
                </a:ext>
              </a:extLst>
            </p:cNvPr>
            <p:cNvSpPr/>
            <p:nvPr/>
          </p:nvSpPr>
          <p:spPr>
            <a:xfrm>
              <a:off x="-297486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0" name="Freeform 3900">
              <a:extLst>
                <a:ext uri="{FF2B5EF4-FFF2-40B4-BE49-F238E27FC236}">
                  <a16:creationId xmlns:a16="http://schemas.microsoft.com/office/drawing/2014/main" id="{3B9B1E0D-E7BC-BC36-0FD6-CA7A651FCAE4}"/>
                </a:ext>
              </a:extLst>
            </p:cNvPr>
            <p:cNvSpPr/>
            <p:nvPr/>
          </p:nvSpPr>
          <p:spPr>
            <a:xfrm>
              <a:off x="-29638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1" name="Freeform 3901">
              <a:extLst>
                <a:ext uri="{FF2B5EF4-FFF2-40B4-BE49-F238E27FC236}">
                  <a16:creationId xmlns:a16="http://schemas.microsoft.com/office/drawing/2014/main" id="{7F389E40-2D83-9488-350B-E6967D365F97}"/>
                </a:ext>
              </a:extLst>
            </p:cNvPr>
            <p:cNvSpPr/>
            <p:nvPr/>
          </p:nvSpPr>
          <p:spPr>
            <a:xfrm>
              <a:off x="-2926049"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2" name="Freeform 3902">
              <a:extLst>
                <a:ext uri="{FF2B5EF4-FFF2-40B4-BE49-F238E27FC236}">
                  <a16:creationId xmlns:a16="http://schemas.microsoft.com/office/drawing/2014/main" id="{D51F1447-45B2-04A2-A912-D5FDA140EE14}"/>
                </a:ext>
              </a:extLst>
            </p:cNvPr>
            <p:cNvSpPr/>
            <p:nvPr/>
          </p:nvSpPr>
          <p:spPr>
            <a:xfrm>
              <a:off x="-29150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3" name="Freeform 3903">
              <a:extLst>
                <a:ext uri="{FF2B5EF4-FFF2-40B4-BE49-F238E27FC236}">
                  <a16:creationId xmlns:a16="http://schemas.microsoft.com/office/drawing/2014/main" id="{7CF50EF1-251F-8E94-991B-FF90F0DDC8FC}"/>
                </a:ext>
              </a:extLst>
            </p:cNvPr>
            <p:cNvSpPr/>
            <p:nvPr/>
          </p:nvSpPr>
          <p:spPr>
            <a:xfrm>
              <a:off x="-2921167"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4" name="Freeform 3904">
              <a:extLst>
                <a:ext uri="{FF2B5EF4-FFF2-40B4-BE49-F238E27FC236}">
                  <a16:creationId xmlns:a16="http://schemas.microsoft.com/office/drawing/2014/main" id="{C06F7E67-97AE-4CFE-3B6F-AB77D7ED3A9E}"/>
                </a:ext>
              </a:extLst>
            </p:cNvPr>
            <p:cNvSpPr/>
            <p:nvPr/>
          </p:nvSpPr>
          <p:spPr>
            <a:xfrm>
              <a:off x="-29101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5" name="Freeform 3905">
              <a:extLst>
                <a:ext uri="{FF2B5EF4-FFF2-40B4-BE49-F238E27FC236}">
                  <a16:creationId xmlns:a16="http://schemas.microsoft.com/office/drawing/2014/main" id="{67A74703-25D3-020E-3799-B1430DF8D8B1}"/>
                </a:ext>
              </a:extLst>
            </p:cNvPr>
            <p:cNvSpPr/>
            <p:nvPr/>
          </p:nvSpPr>
          <p:spPr>
            <a:xfrm>
              <a:off x="-290163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6" name="Freeform 3906">
              <a:extLst>
                <a:ext uri="{FF2B5EF4-FFF2-40B4-BE49-F238E27FC236}">
                  <a16:creationId xmlns:a16="http://schemas.microsoft.com/office/drawing/2014/main" id="{0335C165-0B32-573D-5562-234D65020D19}"/>
                </a:ext>
              </a:extLst>
            </p:cNvPr>
            <p:cNvSpPr/>
            <p:nvPr/>
          </p:nvSpPr>
          <p:spPr>
            <a:xfrm>
              <a:off x="-289066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7" name="Freeform 3907">
              <a:extLst>
                <a:ext uri="{FF2B5EF4-FFF2-40B4-BE49-F238E27FC236}">
                  <a16:creationId xmlns:a16="http://schemas.microsoft.com/office/drawing/2014/main" id="{582C889C-F9B1-016A-836E-EAA1CC2B3266}"/>
                </a:ext>
              </a:extLst>
            </p:cNvPr>
            <p:cNvSpPr/>
            <p:nvPr/>
          </p:nvSpPr>
          <p:spPr>
            <a:xfrm>
              <a:off x="-288211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8" name="Freeform 3908">
              <a:extLst>
                <a:ext uri="{FF2B5EF4-FFF2-40B4-BE49-F238E27FC236}">
                  <a16:creationId xmlns:a16="http://schemas.microsoft.com/office/drawing/2014/main" id="{19947749-40F3-38CE-7369-8A3CA1FE6415}"/>
                </a:ext>
              </a:extLst>
            </p:cNvPr>
            <p:cNvSpPr/>
            <p:nvPr/>
          </p:nvSpPr>
          <p:spPr>
            <a:xfrm>
              <a:off x="-287114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29" name="Freeform 3909">
              <a:extLst>
                <a:ext uri="{FF2B5EF4-FFF2-40B4-BE49-F238E27FC236}">
                  <a16:creationId xmlns:a16="http://schemas.microsoft.com/office/drawing/2014/main" id="{902AFE19-0E84-EE14-94B4-2690BAD7E326}"/>
                </a:ext>
              </a:extLst>
            </p:cNvPr>
            <p:cNvSpPr/>
            <p:nvPr/>
          </p:nvSpPr>
          <p:spPr>
            <a:xfrm>
              <a:off x="-287723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0" name="Freeform 3910">
              <a:extLst>
                <a:ext uri="{FF2B5EF4-FFF2-40B4-BE49-F238E27FC236}">
                  <a16:creationId xmlns:a16="http://schemas.microsoft.com/office/drawing/2014/main" id="{74AD883A-33A0-3C06-01B9-EEDACB943BFB}"/>
                </a:ext>
              </a:extLst>
            </p:cNvPr>
            <p:cNvSpPr/>
            <p:nvPr/>
          </p:nvSpPr>
          <p:spPr>
            <a:xfrm>
              <a:off x="-286625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1" name="Freeform 3911">
              <a:extLst>
                <a:ext uri="{FF2B5EF4-FFF2-40B4-BE49-F238E27FC236}">
                  <a16:creationId xmlns:a16="http://schemas.microsoft.com/office/drawing/2014/main" id="{F1BD9988-41D7-0108-35EA-9AE2E20C2373}"/>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2" name="Freeform 3912">
              <a:extLst>
                <a:ext uri="{FF2B5EF4-FFF2-40B4-BE49-F238E27FC236}">
                  <a16:creationId xmlns:a16="http://schemas.microsoft.com/office/drawing/2014/main" id="{CEA5FC20-C39B-41BE-F682-22457EC021B9}"/>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3" name="Freeform 3913">
              <a:extLst>
                <a:ext uri="{FF2B5EF4-FFF2-40B4-BE49-F238E27FC236}">
                  <a16:creationId xmlns:a16="http://schemas.microsoft.com/office/drawing/2014/main" id="{11875F90-5B4E-C089-C8FC-8B5B8CB1220A}"/>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4" name="Freeform 3914">
              <a:extLst>
                <a:ext uri="{FF2B5EF4-FFF2-40B4-BE49-F238E27FC236}">
                  <a16:creationId xmlns:a16="http://schemas.microsoft.com/office/drawing/2014/main" id="{C6B1E281-F089-92E5-1790-532F22A99623}"/>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5" name="Freeform 3915">
              <a:extLst>
                <a:ext uri="{FF2B5EF4-FFF2-40B4-BE49-F238E27FC236}">
                  <a16:creationId xmlns:a16="http://schemas.microsoft.com/office/drawing/2014/main" id="{691573DE-6703-BB61-50A5-633606F2AF58}"/>
                </a:ext>
              </a:extLst>
            </p:cNvPr>
            <p:cNvSpPr/>
            <p:nvPr/>
          </p:nvSpPr>
          <p:spPr>
            <a:xfrm>
              <a:off x="-27649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6" name="Freeform 3916">
              <a:extLst>
                <a:ext uri="{FF2B5EF4-FFF2-40B4-BE49-F238E27FC236}">
                  <a16:creationId xmlns:a16="http://schemas.microsoft.com/office/drawing/2014/main" id="{FDE3F33E-F365-4701-4B8E-35DA4A3815B6}"/>
                </a:ext>
              </a:extLst>
            </p:cNvPr>
            <p:cNvSpPr/>
            <p:nvPr/>
          </p:nvSpPr>
          <p:spPr>
            <a:xfrm>
              <a:off x="-27539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7" name="Freeform 3917">
              <a:extLst>
                <a:ext uri="{FF2B5EF4-FFF2-40B4-BE49-F238E27FC236}">
                  <a16:creationId xmlns:a16="http://schemas.microsoft.com/office/drawing/2014/main" id="{E74F2790-3B71-1271-8BB1-87652C8A5F8D}"/>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8" name="Freeform 3918">
              <a:extLst>
                <a:ext uri="{FF2B5EF4-FFF2-40B4-BE49-F238E27FC236}">
                  <a16:creationId xmlns:a16="http://schemas.microsoft.com/office/drawing/2014/main" id="{51A5E364-DBF3-ADF9-B958-FBC3950DDC26}"/>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39" name="Freeform 3919">
              <a:extLst>
                <a:ext uri="{FF2B5EF4-FFF2-40B4-BE49-F238E27FC236}">
                  <a16:creationId xmlns:a16="http://schemas.microsoft.com/office/drawing/2014/main" id="{11C97E72-5D5E-7694-4B57-0A8AE097C159}"/>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0" name="Freeform 3920">
              <a:extLst>
                <a:ext uri="{FF2B5EF4-FFF2-40B4-BE49-F238E27FC236}">
                  <a16:creationId xmlns:a16="http://schemas.microsoft.com/office/drawing/2014/main" id="{AABD5228-25EA-384B-EA13-6CA2191D388E}"/>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1" name="Freeform 3921">
              <a:extLst>
                <a:ext uri="{FF2B5EF4-FFF2-40B4-BE49-F238E27FC236}">
                  <a16:creationId xmlns:a16="http://schemas.microsoft.com/office/drawing/2014/main" id="{82BA45DC-1F47-3F4F-9973-8F525735A159}"/>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2" name="Freeform 3922">
              <a:extLst>
                <a:ext uri="{FF2B5EF4-FFF2-40B4-BE49-F238E27FC236}">
                  <a16:creationId xmlns:a16="http://schemas.microsoft.com/office/drawing/2014/main" id="{0658C27E-BA41-694C-0AB5-F3D93000374F}"/>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3" name="Freeform 3923">
              <a:extLst>
                <a:ext uri="{FF2B5EF4-FFF2-40B4-BE49-F238E27FC236}">
                  <a16:creationId xmlns:a16="http://schemas.microsoft.com/office/drawing/2014/main" id="{74EBB926-1DC5-EAA2-3FD4-67B5FF63B763}"/>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4" name="Freeform 3924">
              <a:extLst>
                <a:ext uri="{FF2B5EF4-FFF2-40B4-BE49-F238E27FC236}">
                  <a16:creationId xmlns:a16="http://schemas.microsoft.com/office/drawing/2014/main" id="{5C409558-7C59-A3AB-1AC9-B59D2F4160D4}"/>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5" name="Freeform 3925">
              <a:extLst>
                <a:ext uri="{FF2B5EF4-FFF2-40B4-BE49-F238E27FC236}">
                  <a16:creationId xmlns:a16="http://schemas.microsoft.com/office/drawing/2014/main" id="{614BA0CB-37E5-3A36-620B-33504FF92C9F}"/>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6" name="Freeform 3926">
              <a:extLst>
                <a:ext uri="{FF2B5EF4-FFF2-40B4-BE49-F238E27FC236}">
                  <a16:creationId xmlns:a16="http://schemas.microsoft.com/office/drawing/2014/main" id="{7A940D94-CE5E-E601-8770-DA8C1DEF3A43}"/>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7" name="Freeform 3927">
              <a:extLst>
                <a:ext uri="{FF2B5EF4-FFF2-40B4-BE49-F238E27FC236}">
                  <a16:creationId xmlns:a16="http://schemas.microsoft.com/office/drawing/2014/main" id="{BA260B13-3EFC-AFC1-5829-962FB8EEF4CC}"/>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8" name="Freeform 3928">
              <a:extLst>
                <a:ext uri="{FF2B5EF4-FFF2-40B4-BE49-F238E27FC236}">
                  <a16:creationId xmlns:a16="http://schemas.microsoft.com/office/drawing/2014/main" id="{62094E81-815E-3C77-1096-73FCE92509D1}"/>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49" name="Freeform 3929">
              <a:extLst>
                <a:ext uri="{FF2B5EF4-FFF2-40B4-BE49-F238E27FC236}">
                  <a16:creationId xmlns:a16="http://schemas.microsoft.com/office/drawing/2014/main" id="{975F5B29-0178-C914-7456-935334FC650D}"/>
                </a:ext>
              </a:extLst>
            </p:cNvPr>
            <p:cNvSpPr/>
            <p:nvPr/>
          </p:nvSpPr>
          <p:spPr>
            <a:xfrm>
              <a:off x="-270147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0" name="Freeform 3930">
              <a:extLst>
                <a:ext uri="{FF2B5EF4-FFF2-40B4-BE49-F238E27FC236}">
                  <a16:creationId xmlns:a16="http://schemas.microsoft.com/office/drawing/2014/main" id="{22346F68-ECE5-D528-0198-F15AA2476222}"/>
                </a:ext>
              </a:extLst>
            </p:cNvPr>
            <p:cNvSpPr/>
            <p:nvPr/>
          </p:nvSpPr>
          <p:spPr>
            <a:xfrm>
              <a:off x="-269050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1" name="Freeform 3931">
              <a:extLst>
                <a:ext uri="{FF2B5EF4-FFF2-40B4-BE49-F238E27FC236}">
                  <a16:creationId xmlns:a16="http://schemas.microsoft.com/office/drawing/2014/main" id="{156E9092-F941-102D-9532-02444DD1976F}"/>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2" name="Freeform 3932">
              <a:extLst>
                <a:ext uri="{FF2B5EF4-FFF2-40B4-BE49-F238E27FC236}">
                  <a16:creationId xmlns:a16="http://schemas.microsoft.com/office/drawing/2014/main" id="{9D159776-E186-7959-15D7-DA36D8D404E9}"/>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3" name="Freeform 3933">
              <a:extLst>
                <a:ext uri="{FF2B5EF4-FFF2-40B4-BE49-F238E27FC236}">
                  <a16:creationId xmlns:a16="http://schemas.microsoft.com/office/drawing/2014/main" id="{5418D606-28FB-25AD-CD7D-6486D42DC855}"/>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4" name="Freeform 3934">
              <a:extLst>
                <a:ext uri="{FF2B5EF4-FFF2-40B4-BE49-F238E27FC236}">
                  <a16:creationId xmlns:a16="http://schemas.microsoft.com/office/drawing/2014/main" id="{E318B804-7C5A-A2AF-BDAF-FF188E067D73}"/>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5" name="Freeform 3935">
              <a:extLst>
                <a:ext uri="{FF2B5EF4-FFF2-40B4-BE49-F238E27FC236}">
                  <a16:creationId xmlns:a16="http://schemas.microsoft.com/office/drawing/2014/main" id="{EEF930A2-C6ED-312F-2BD2-F8E30242BD12}"/>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6" name="Freeform 3936">
              <a:extLst>
                <a:ext uri="{FF2B5EF4-FFF2-40B4-BE49-F238E27FC236}">
                  <a16:creationId xmlns:a16="http://schemas.microsoft.com/office/drawing/2014/main" id="{A5520DBA-75B9-DDFA-215A-291260332863}"/>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7" name="Freeform 3937">
              <a:extLst>
                <a:ext uri="{FF2B5EF4-FFF2-40B4-BE49-F238E27FC236}">
                  <a16:creationId xmlns:a16="http://schemas.microsoft.com/office/drawing/2014/main" id="{3F6A1430-E428-7DB3-B7DC-7ADAEA6EE2B4}"/>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8" name="Freeform 3938">
              <a:extLst>
                <a:ext uri="{FF2B5EF4-FFF2-40B4-BE49-F238E27FC236}">
                  <a16:creationId xmlns:a16="http://schemas.microsoft.com/office/drawing/2014/main" id="{039632EC-39D0-51EA-5432-0BB1C4D8EBDA}"/>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59" name="Freeform 3939">
              <a:extLst>
                <a:ext uri="{FF2B5EF4-FFF2-40B4-BE49-F238E27FC236}">
                  <a16:creationId xmlns:a16="http://schemas.microsoft.com/office/drawing/2014/main" id="{24AA5546-6E2F-5521-E812-27A37DE819E9}"/>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0" name="Freeform 3940">
              <a:extLst>
                <a:ext uri="{FF2B5EF4-FFF2-40B4-BE49-F238E27FC236}">
                  <a16:creationId xmlns:a16="http://schemas.microsoft.com/office/drawing/2014/main" id="{B25CE3CD-0421-E670-A460-9447C9EBE594}"/>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1" name="Freeform 3941">
              <a:extLst>
                <a:ext uri="{FF2B5EF4-FFF2-40B4-BE49-F238E27FC236}">
                  <a16:creationId xmlns:a16="http://schemas.microsoft.com/office/drawing/2014/main" id="{88F28813-A3BD-99EC-18B4-68F4566BBF87}"/>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2" name="Freeform 3942">
              <a:extLst>
                <a:ext uri="{FF2B5EF4-FFF2-40B4-BE49-F238E27FC236}">
                  <a16:creationId xmlns:a16="http://schemas.microsoft.com/office/drawing/2014/main" id="{FCCB793A-2CFB-F119-F7E7-2A16CC36A8A6}"/>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3" name="Freeform 3943">
              <a:extLst>
                <a:ext uri="{FF2B5EF4-FFF2-40B4-BE49-F238E27FC236}">
                  <a16:creationId xmlns:a16="http://schemas.microsoft.com/office/drawing/2014/main" id="{778DDC54-5B38-4A32-1308-0FCE69678F24}"/>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4" name="Freeform 3944">
              <a:extLst>
                <a:ext uri="{FF2B5EF4-FFF2-40B4-BE49-F238E27FC236}">
                  <a16:creationId xmlns:a16="http://schemas.microsoft.com/office/drawing/2014/main" id="{D1FDBE72-F74F-3E1E-4778-A04AFAEB997E}"/>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5" name="Freeform 3945">
              <a:extLst>
                <a:ext uri="{FF2B5EF4-FFF2-40B4-BE49-F238E27FC236}">
                  <a16:creationId xmlns:a16="http://schemas.microsoft.com/office/drawing/2014/main" id="{DABAB904-C461-40FD-345D-EECB5A750FB4}"/>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6" name="Freeform 3946">
              <a:extLst>
                <a:ext uri="{FF2B5EF4-FFF2-40B4-BE49-F238E27FC236}">
                  <a16:creationId xmlns:a16="http://schemas.microsoft.com/office/drawing/2014/main" id="{6032AE0C-CCE9-14F8-3F84-20596409843F}"/>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7" name="Freeform 3947">
              <a:extLst>
                <a:ext uri="{FF2B5EF4-FFF2-40B4-BE49-F238E27FC236}">
                  <a16:creationId xmlns:a16="http://schemas.microsoft.com/office/drawing/2014/main" id="{28B97123-A34B-A456-F2B7-44449C5559F8}"/>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8" name="Freeform 3948">
              <a:extLst>
                <a:ext uri="{FF2B5EF4-FFF2-40B4-BE49-F238E27FC236}">
                  <a16:creationId xmlns:a16="http://schemas.microsoft.com/office/drawing/2014/main" id="{134291F3-D927-DBC9-5B34-77D4A6F27637}"/>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69" name="Freeform 3949">
              <a:extLst>
                <a:ext uri="{FF2B5EF4-FFF2-40B4-BE49-F238E27FC236}">
                  <a16:creationId xmlns:a16="http://schemas.microsoft.com/office/drawing/2014/main" id="{208D718E-ED04-3383-6DB9-7642BB3DCF80}"/>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0" name="Freeform 3950">
              <a:extLst>
                <a:ext uri="{FF2B5EF4-FFF2-40B4-BE49-F238E27FC236}">
                  <a16:creationId xmlns:a16="http://schemas.microsoft.com/office/drawing/2014/main" id="{A6AD25A9-82D7-58D3-10F8-68982648F2C3}"/>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1" name="Freeform 3951">
              <a:extLst>
                <a:ext uri="{FF2B5EF4-FFF2-40B4-BE49-F238E27FC236}">
                  <a16:creationId xmlns:a16="http://schemas.microsoft.com/office/drawing/2014/main" id="{9B1A1D6B-0558-8F38-F2BD-2A389920C281}"/>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2" name="Freeform 3952">
              <a:extLst>
                <a:ext uri="{FF2B5EF4-FFF2-40B4-BE49-F238E27FC236}">
                  <a16:creationId xmlns:a16="http://schemas.microsoft.com/office/drawing/2014/main" id="{0A9D0F72-A0B3-70ED-3F6B-E6F3FA42DF01}"/>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3" name="Freeform 3953">
              <a:extLst>
                <a:ext uri="{FF2B5EF4-FFF2-40B4-BE49-F238E27FC236}">
                  <a16:creationId xmlns:a16="http://schemas.microsoft.com/office/drawing/2014/main" id="{B431D037-070D-523B-67D3-1280ECD81FA0}"/>
                </a:ext>
              </a:extLst>
            </p:cNvPr>
            <p:cNvSpPr/>
            <p:nvPr/>
          </p:nvSpPr>
          <p:spPr>
            <a:xfrm>
              <a:off x="-26233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4" name="Freeform 3954">
              <a:extLst>
                <a:ext uri="{FF2B5EF4-FFF2-40B4-BE49-F238E27FC236}">
                  <a16:creationId xmlns:a16="http://schemas.microsoft.com/office/drawing/2014/main" id="{27490A47-FA6A-3CDF-399B-6F76BB08E1A2}"/>
                </a:ext>
              </a:extLst>
            </p:cNvPr>
            <p:cNvSpPr/>
            <p:nvPr/>
          </p:nvSpPr>
          <p:spPr>
            <a:xfrm>
              <a:off x="-26123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5" name="Freeform 3955">
              <a:extLst>
                <a:ext uri="{FF2B5EF4-FFF2-40B4-BE49-F238E27FC236}">
                  <a16:creationId xmlns:a16="http://schemas.microsoft.com/office/drawing/2014/main" id="{294ED7A9-D09C-75FD-2CF6-EB6A8C0E6F46}"/>
                </a:ext>
              </a:extLst>
            </p:cNvPr>
            <p:cNvSpPr/>
            <p:nvPr/>
          </p:nvSpPr>
          <p:spPr>
            <a:xfrm>
              <a:off x="-261848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6" name="Freeform 3956">
              <a:extLst>
                <a:ext uri="{FF2B5EF4-FFF2-40B4-BE49-F238E27FC236}">
                  <a16:creationId xmlns:a16="http://schemas.microsoft.com/office/drawing/2014/main" id="{9890D7B4-380A-B27A-7F45-CF4FE85628C5}"/>
                </a:ext>
              </a:extLst>
            </p:cNvPr>
            <p:cNvSpPr/>
            <p:nvPr/>
          </p:nvSpPr>
          <p:spPr>
            <a:xfrm>
              <a:off x="-26075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7" name="Freeform 3957">
              <a:extLst>
                <a:ext uri="{FF2B5EF4-FFF2-40B4-BE49-F238E27FC236}">
                  <a16:creationId xmlns:a16="http://schemas.microsoft.com/office/drawing/2014/main" id="{8E382997-25B0-5525-2F6A-79BB3E43045B}"/>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8" name="Freeform 3958">
              <a:extLst>
                <a:ext uri="{FF2B5EF4-FFF2-40B4-BE49-F238E27FC236}">
                  <a16:creationId xmlns:a16="http://schemas.microsoft.com/office/drawing/2014/main" id="{440AE488-E12A-08B6-21E0-12DA4430BFF5}"/>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79" name="Freeform 3959">
              <a:extLst>
                <a:ext uri="{FF2B5EF4-FFF2-40B4-BE49-F238E27FC236}">
                  <a16:creationId xmlns:a16="http://schemas.microsoft.com/office/drawing/2014/main" id="{1E9436B6-EDEE-A37C-1A06-403843A27D8E}"/>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0" name="Freeform 3960">
              <a:extLst>
                <a:ext uri="{FF2B5EF4-FFF2-40B4-BE49-F238E27FC236}">
                  <a16:creationId xmlns:a16="http://schemas.microsoft.com/office/drawing/2014/main" id="{60F7A968-E2AF-BDF6-28BE-E26A1060BB0B}"/>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1" name="Freeform 3961">
              <a:extLst>
                <a:ext uri="{FF2B5EF4-FFF2-40B4-BE49-F238E27FC236}">
                  <a16:creationId xmlns:a16="http://schemas.microsoft.com/office/drawing/2014/main" id="{33795010-52EA-5849-49ED-B9B60C1BA839}"/>
                </a:ext>
              </a:extLst>
            </p:cNvPr>
            <p:cNvSpPr/>
            <p:nvPr/>
          </p:nvSpPr>
          <p:spPr>
            <a:xfrm>
              <a:off x="-257454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2" name="Freeform 3962">
              <a:extLst>
                <a:ext uri="{FF2B5EF4-FFF2-40B4-BE49-F238E27FC236}">
                  <a16:creationId xmlns:a16="http://schemas.microsoft.com/office/drawing/2014/main" id="{2F49A2FB-EC4A-5E4F-CCA6-4A709688EB97}"/>
                </a:ext>
              </a:extLst>
            </p:cNvPr>
            <p:cNvSpPr/>
            <p:nvPr/>
          </p:nvSpPr>
          <p:spPr>
            <a:xfrm>
              <a:off x="-25635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3" name="Freeform 3963">
              <a:extLst>
                <a:ext uri="{FF2B5EF4-FFF2-40B4-BE49-F238E27FC236}">
                  <a16:creationId xmlns:a16="http://schemas.microsoft.com/office/drawing/2014/main" id="{5017A48D-0CC1-B7B3-E608-6A00B05C21B6}"/>
                </a:ext>
              </a:extLst>
            </p:cNvPr>
            <p:cNvSpPr/>
            <p:nvPr/>
          </p:nvSpPr>
          <p:spPr>
            <a:xfrm>
              <a:off x="-256966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4" name="Freeform 3964">
              <a:extLst>
                <a:ext uri="{FF2B5EF4-FFF2-40B4-BE49-F238E27FC236}">
                  <a16:creationId xmlns:a16="http://schemas.microsoft.com/office/drawing/2014/main" id="{1D519808-711F-63BA-B863-81FC44A15707}"/>
                </a:ext>
              </a:extLst>
            </p:cNvPr>
            <p:cNvSpPr/>
            <p:nvPr/>
          </p:nvSpPr>
          <p:spPr>
            <a:xfrm>
              <a:off x="-255869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5" name="Freeform 3965">
              <a:extLst>
                <a:ext uri="{FF2B5EF4-FFF2-40B4-BE49-F238E27FC236}">
                  <a16:creationId xmlns:a16="http://schemas.microsoft.com/office/drawing/2014/main" id="{630149C1-00CD-99AB-1F79-BC45C5BAD422}"/>
                </a:ext>
              </a:extLst>
            </p:cNvPr>
            <p:cNvSpPr/>
            <p:nvPr/>
          </p:nvSpPr>
          <p:spPr>
            <a:xfrm>
              <a:off x="-250131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6" name="Freeform 3966">
              <a:extLst>
                <a:ext uri="{FF2B5EF4-FFF2-40B4-BE49-F238E27FC236}">
                  <a16:creationId xmlns:a16="http://schemas.microsoft.com/office/drawing/2014/main" id="{FEFAFD5F-CE5D-C9F5-8F14-4F9ECBD0F724}"/>
                </a:ext>
              </a:extLst>
            </p:cNvPr>
            <p:cNvSpPr/>
            <p:nvPr/>
          </p:nvSpPr>
          <p:spPr>
            <a:xfrm>
              <a:off x="-249034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7" name="Freeform 3967">
              <a:extLst>
                <a:ext uri="{FF2B5EF4-FFF2-40B4-BE49-F238E27FC236}">
                  <a16:creationId xmlns:a16="http://schemas.microsoft.com/office/drawing/2014/main" id="{50D8FF9A-7EE4-E0D4-D7C2-6A0B62D51790}"/>
                </a:ext>
              </a:extLst>
            </p:cNvPr>
            <p:cNvSpPr/>
            <p:nvPr/>
          </p:nvSpPr>
          <p:spPr>
            <a:xfrm>
              <a:off x="-24524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8" name="Freeform 3968">
              <a:extLst>
                <a:ext uri="{FF2B5EF4-FFF2-40B4-BE49-F238E27FC236}">
                  <a16:creationId xmlns:a16="http://schemas.microsoft.com/office/drawing/2014/main" id="{9250E0EA-9122-1AE0-AC94-298A47CCB7DD}"/>
                </a:ext>
              </a:extLst>
            </p:cNvPr>
            <p:cNvSpPr/>
            <p:nvPr/>
          </p:nvSpPr>
          <p:spPr>
            <a:xfrm>
              <a:off x="-24415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89" name="Freeform 3969">
              <a:extLst>
                <a:ext uri="{FF2B5EF4-FFF2-40B4-BE49-F238E27FC236}">
                  <a16:creationId xmlns:a16="http://schemas.microsoft.com/office/drawing/2014/main" id="{07A69A8B-7C38-7ED6-9E1A-133DDE347DAB}"/>
                </a:ext>
              </a:extLst>
            </p:cNvPr>
            <p:cNvSpPr/>
            <p:nvPr/>
          </p:nvSpPr>
          <p:spPr>
            <a:xfrm>
              <a:off x="-244273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0" name="Freeform 3970">
              <a:extLst>
                <a:ext uri="{FF2B5EF4-FFF2-40B4-BE49-F238E27FC236}">
                  <a16:creationId xmlns:a16="http://schemas.microsoft.com/office/drawing/2014/main" id="{4437A367-D4B0-BD50-F13C-B0B661E67447}"/>
                </a:ext>
              </a:extLst>
            </p:cNvPr>
            <p:cNvSpPr/>
            <p:nvPr/>
          </p:nvSpPr>
          <p:spPr>
            <a:xfrm>
              <a:off x="-24317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1" name="Freeform 3971">
              <a:extLst>
                <a:ext uri="{FF2B5EF4-FFF2-40B4-BE49-F238E27FC236}">
                  <a16:creationId xmlns:a16="http://schemas.microsoft.com/office/drawing/2014/main" id="{547B87BC-F9CF-03EE-BF94-866F1ED209F9}"/>
                </a:ext>
              </a:extLst>
            </p:cNvPr>
            <p:cNvSpPr/>
            <p:nvPr/>
          </p:nvSpPr>
          <p:spPr>
            <a:xfrm>
              <a:off x="-242809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2" name="Freeform 3972">
              <a:extLst>
                <a:ext uri="{FF2B5EF4-FFF2-40B4-BE49-F238E27FC236}">
                  <a16:creationId xmlns:a16="http://schemas.microsoft.com/office/drawing/2014/main" id="{25568BD6-97AC-DA1E-7B62-14FF9E6DC3C1}"/>
                </a:ext>
              </a:extLst>
            </p:cNvPr>
            <p:cNvSpPr/>
            <p:nvPr/>
          </p:nvSpPr>
          <p:spPr>
            <a:xfrm>
              <a:off x="-24171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3" name="Freeform 3973">
              <a:extLst>
                <a:ext uri="{FF2B5EF4-FFF2-40B4-BE49-F238E27FC236}">
                  <a16:creationId xmlns:a16="http://schemas.microsoft.com/office/drawing/2014/main" id="{4D350180-3D50-9748-CECE-4690BBE09B9E}"/>
                </a:ext>
              </a:extLst>
            </p:cNvPr>
            <p:cNvSpPr/>
            <p:nvPr/>
          </p:nvSpPr>
          <p:spPr>
            <a:xfrm>
              <a:off x="-241832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4" name="Freeform 3974">
              <a:extLst>
                <a:ext uri="{FF2B5EF4-FFF2-40B4-BE49-F238E27FC236}">
                  <a16:creationId xmlns:a16="http://schemas.microsoft.com/office/drawing/2014/main" id="{B1412124-407D-AEDB-287C-4C10EA59DB80}"/>
                </a:ext>
              </a:extLst>
            </p:cNvPr>
            <p:cNvSpPr/>
            <p:nvPr/>
          </p:nvSpPr>
          <p:spPr>
            <a:xfrm>
              <a:off x="-240735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5" name="Freeform 3975">
              <a:extLst>
                <a:ext uri="{FF2B5EF4-FFF2-40B4-BE49-F238E27FC236}">
                  <a16:creationId xmlns:a16="http://schemas.microsoft.com/office/drawing/2014/main" id="{1865BB6F-4A43-25E6-D1E2-79A284FE7EDA}"/>
                </a:ext>
              </a:extLst>
            </p:cNvPr>
            <p:cNvSpPr/>
            <p:nvPr/>
          </p:nvSpPr>
          <p:spPr>
            <a:xfrm>
              <a:off x="-239391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6" name="Freeform 3976">
              <a:extLst>
                <a:ext uri="{FF2B5EF4-FFF2-40B4-BE49-F238E27FC236}">
                  <a16:creationId xmlns:a16="http://schemas.microsoft.com/office/drawing/2014/main" id="{4FBEB6D0-1C22-E72F-19DE-54425B84932A}"/>
                </a:ext>
              </a:extLst>
            </p:cNvPr>
            <p:cNvSpPr/>
            <p:nvPr/>
          </p:nvSpPr>
          <p:spPr>
            <a:xfrm>
              <a:off x="-23829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7" name="Freeform 3977">
              <a:extLst>
                <a:ext uri="{FF2B5EF4-FFF2-40B4-BE49-F238E27FC236}">
                  <a16:creationId xmlns:a16="http://schemas.microsoft.com/office/drawing/2014/main" id="{37AE1560-7FB8-42ED-A43F-8ED1B1A07F13}"/>
                </a:ext>
              </a:extLst>
            </p:cNvPr>
            <p:cNvSpPr/>
            <p:nvPr/>
          </p:nvSpPr>
          <p:spPr>
            <a:xfrm>
              <a:off x="-235974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8" name="Freeform 3978">
              <a:extLst>
                <a:ext uri="{FF2B5EF4-FFF2-40B4-BE49-F238E27FC236}">
                  <a16:creationId xmlns:a16="http://schemas.microsoft.com/office/drawing/2014/main" id="{EB4BF6B3-3CB1-0A91-FE40-462EE9929CF8}"/>
                </a:ext>
              </a:extLst>
            </p:cNvPr>
            <p:cNvSpPr/>
            <p:nvPr/>
          </p:nvSpPr>
          <p:spPr>
            <a:xfrm>
              <a:off x="-234877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799" name="Freeform 3979">
              <a:extLst>
                <a:ext uri="{FF2B5EF4-FFF2-40B4-BE49-F238E27FC236}">
                  <a16:creationId xmlns:a16="http://schemas.microsoft.com/office/drawing/2014/main" id="{B4428CF6-050E-43B3-5E01-DEDF6D04465A}"/>
                </a:ext>
              </a:extLst>
            </p:cNvPr>
            <p:cNvSpPr/>
            <p:nvPr/>
          </p:nvSpPr>
          <p:spPr>
            <a:xfrm>
              <a:off x="-234997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0" name="Freeform 3980">
              <a:extLst>
                <a:ext uri="{FF2B5EF4-FFF2-40B4-BE49-F238E27FC236}">
                  <a16:creationId xmlns:a16="http://schemas.microsoft.com/office/drawing/2014/main" id="{87514DA9-DB4E-26CD-5283-7D83FBF107F9}"/>
                </a:ext>
              </a:extLst>
            </p:cNvPr>
            <p:cNvSpPr/>
            <p:nvPr/>
          </p:nvSpPr>
          <p:spPr>
            <a:xfrm>
              <a:off x="-233900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1" name="Freeform 3981">
              <a:extLst>
                <a:ext uri="{FF2B5EF4-FFF2-40B4-BE49-F238E27FC236}">
                  <a16:creationId xmlns:a16="http://schemas.microsoft.com/office/drawing/2014/main" id="{D792C13D-BBBC-682D-C4B7-346B5779476F}"/>
                </a:ext>
              </a:extLst>
            </p:cNvPr>
            <p:cNvSpPr/>
            <p:nvPr/>
          </p:nvSpPr>
          <p:spPr>
            <a:xfrm>
              <a:off x="-234509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2" name="Freeform 3982">
              <a:extLst>
                <a:ext uri="{FF2B5EF4-FFF2-40B4-BE49-F238E27FC236}">
                  <a16:creationId xmlns:a16="http://schemas.microsoft.com/office/drawing/2014/main" id="{5983C5BB-AC76-54D3-DB1C-FADAB4453E98}"/>
                </a:ext>
              </a:extLst>
            </p:cNvPr>
            <p:cNvSpPr/>
            <p:nvPr/>
          </p:nvSpPr>
          <p:spPr>
            <a:xfrm>
              <a:off x="-233412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3" name="Freeform 3983">
              <a:extLst>
                <a:ext uri="{FF2B5EF4-FFF2-40B4-BE49-F238E27FC236}">
                  <a16:creationId xmlns:a16="http://schemas.microsoft.com/office/drawing/2014/main" id="{61402FE6-3F9A-70F9-A290-0AE36CC7FE9D}"/>
                </a:ext>
              </a:extLst>
            </p:cNvPr>
            <p:cNvSpPr/>
            <p:nvPr/>
          </p:nvSpPr>
          <p:spPr>
            <a:xfrm>
              <a:off x="-230115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4" name="Freeform 3984">
              <a:extLst>
                <a:ext uri="{FF2B5EF4-FFF2-40B4-BE49-F238E27FC236}">
                  <a16:creationId xmlns:a16="http://schemas.microsoft.com/office/drawing/2014/main" id="{4EA5B2E0-241B-EA1E-5B17-F9980C9A9FD3}"/>
                </a:ext>
              </a:extLst>
            </p:cNvPr>
            <p:cNvSpPr/>
            <p:nvPr/>
          </p:nvSpPr>
          <p:spPr>
            <a:xfrm>
              <a:off x="-229018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5" name="Freeform 3985">
              <a:extLst>
                <a:ext uri="{FF2B5EF4-FFF2-40B4-BE49-F238E27FC236}">
                  <a16:creationId xmlns:a16="http://schemas.microsoft.com/office/drawing/2014/main" id="{D0CB602F-F21E-CD52-E26F-C503FAED12A7}"/>
                </a:ext>
              </a:extLst>
            </p:cNvPr>
            <p:cNvSpPr/>
            <p:nvPr/>
          </p:nvSpPr>
          <p:spPr>
            <a:xfrm>
              <a:off x="-229627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6" name="Freeform 3986">
              <a:extLst>
                <a:ext uri="{FF2B5EF4-FFF2-40B4-BE49-F238E27FC236}">
                  <a16:creationId xmlns:a16="http://schemas.microsoft.com/office/drawing/2014/main" id="{A20F6D30-D1D2-977D-32FA-844249C93F29}"/>
                </a:ext>
              </a:extLst>
            </p:cNvPr>
            <p:cNvSpPr/>
            <p:nvPr/>
          </p:nvSpPr>
          <p:spPr>
            <a:xfrm>
              <a:off x="-228530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7" name="Freeform 3987">
              <a:extLst>
                <a:ext uri="{FF2B5EF4-FFF2-40B4-BE49-F238E27FC236}">
                  <a16:creationId xmlns:a16="http://schemas.microsoft.com/office/drawing/2014/main" id="{EAA96424-7C1C-A90C-F47C-A34884DDD092}"/>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8" name="Freeform 3988">
              <a:extLst>
                <a:ext uri="{FF2B5EF4-FFF2-40B4-BE49-F238E27FC236}">
                  <a16:creationId xmlns:a16="http://schemas.microsoft.com/office/drawing/2014/main" id="{487E5FBB-F680-0F14-AA7F-58FC62088DF6}"/>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09" name="Freeform 3989">
              <a:extLst>
                <a:ext uri="{FF2B5EF4-FFF2-40B4-BE49-F238E27FC236}">
                  <a16:creationId xmlns:a16="http://schemas.microsoft.com/office/drawing/2014/main" id="{39119507-519A-2F28-EBA3-43A9A0AF9464}"/>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0" name="Freeform 3990">
              <a:extLst>
                <a:ext uri="{FF2B5EF4-FFF2-40B4-BE49-F238E27FC236}">
                  <a16:creationId xmlns:a16="http://schemas.microsoft.com/office/drawing/2014/main" id="{D242EC1F-CE0A-BF27-CBB0-FD5A431565BF}"/>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1" name="Freeform 3991">
              <a:extLst>
                <a:ext uri="{FF2B5EF4-FFF2-40B4-BE49-F238E27FC236}">
                  <a16:creationId xmlns:a16="http://schemas.microsoft.com/office/drawing/2014/main" id="{01AE2CED-5F04-8BE2-6B47-CBBD621863EB}"/>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2" name="Freeform 3992">
              <a:extLst>
                <a:ext uri="{FF2B5EF4-FFF2-40B4-BE49-F238E27FC236}">
                  <a16:creationId xmlns:a16="http://schemas.microsoft.com/office/drawing/2014/main" id="{9BCB615F-4604-887E-C3A1-84B6E1D4865E}"/>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3" name="Freeform 3993">
              <a:extLst>
                <a:ext uri="{FF2B5EF4-FFF2-40B4-BE49-F238E27FC236}">
                  <a16:creationId xmlns:a16="http://schemas.microsoft.com/office/drawing/2014/main" id="{70341EFB-0B39-F08C-0351-38364C9E8295}"/>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4" name="Freeform 3994">
              <a:extLst>
                <a:ext uri="{FF2B5EF4-FFF2-40B4-BE49-F238E27FC236}">
                  <a16:creationId xmlns:a16="http://schemas.microsoft.com/office/drawing/2014/main" id="{8666C4C1-E50D-AB1C-ED40-FC7023403968}"/>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5" name="Freeform 3995">
              <a:extLst>
                <a:ext uri="{FF2B5EF4-FFF2-40B4-BE49-F238E27FC236}">
                  <a16:creationId xmlns:a16="http://schemas.microsoft.com/office/drawing/2014/main" id="{5CE881E8-2771-AD6C-2611-6E54B02A08EF}"/>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6" name="Freeform 3996">
              <a:extLst>
                <a:ext uri="{FF2B5EF4-FFF2-40B4-BE49-F238E27FC236}">
                  <a16:creationId xmlns:a16="http://schemas.microsoft.com/office/drawing/2014/main" id="{FC051077-1F1A-DAA3-F3F4-E5795199CE4A}"/>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7" name="Freeform 3997">
              <a:extLst>
                <a:ext uri="{FF2B5EF4-FFF2-40B4-BE49-F238E27FC236}">
                  <a16:creationId xmlns:a16="http://schemas.microsoft.com/office/drawing/2014/main" id="{152BCF43-17EB-F391-700B-A504EB48C52C}"/>
                </a:ext>
              </a:extLst>
            </p:cNvPr>
            <p:cNvSpPr/>
            <p:nvPr/>
          </p:nvSpPr>
          <p:spPr>
            <a:xfrm>
              <a:off x="-226210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8" name="Freeform 3998">
              <a:extLst>
                <a:ext uri="{FF2B5EF4-FFF2-40B4-BE49-F238E27FC236}">
                  <a16:creationId xmlns:a16="http://schemas.microsoft.com/office/drawing/2014/main" id="{D0AAE1FB-975A-5A99-5B3D-55322A6B44D4}"/>
                </a:ext>
              </a:extLst>
            </p:cNvPr>
            <p:cNvSpPr/>
            <p:nvPr/>
          </p:nvSpPr>
          <p:spPr>
            <a:xfrm>
              <a:off x="-225113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19" name="Freeform 3999">
              <a:extLst>
                <a:ext uri="{FF2B5EF4-FFF2-40B4-BE49-F238E27FC236}">
                  <a16:creationId xmlns:a16="http://schemas.microsoft.com/office/drawing/2014/main" id="{3658A70D-4932-323C-C42F-B5A0CAD6CB6F}"/>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0" name="Freeform 4000">
              <a:extLst>
                <a:ext uri="{FF2B5EF4-FFF2-40B4-BE49-F238E27FC236}">
                  <a16:creationId xmlns:a16="http://schemas.microsoft.com/office/drawing/2014/main" id="{7C25B157-51DA-75EE-6263-A4CC6DC3E234}"/>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1" name="Freeform 4001">
              <a:extLst>
                <a:ext uri="{FF2B5EF4-FFF2-40B4-BE49-F238E27FC236}">
                  <a16:creationId xmlns:a16="http://schemas.microsoft.com/office/drawing/2014/main" id="{70B0B360-CF90-2C6A-5971-B91DE9318B99}"/>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2" name="Freeform 4002">
              <a:extLst>
                <a:ext uri="{FF2B5EF4-FFF2-40B4-BE49-F238E27FC236}">
                  <a16:creationId xmlns:a16="http://schemas.microsoft.com/office/drawing/2014/main" id="{EF0734C9-146D-CA50-383E-417B4CD127AC}"/>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3" name="Freeform 4003">
              <a:extLst>
                <a:ext uri="{FF2B5EF4-FFF2-40B4-BE49-F238E27FC236}">
                  <a16:creationId xmlns:a16="http://schemas.microsoft.com/office/drawing/2014/main" id="{B9F92E59-FFF3-DE5B-EA28-86814D4234FB}"/>
                </a:ext>
              </a:extLst>
            </p:cNvPr>
            <p:cNvSpPr/>
            <p:nvPr/>
          </p:nvSpPr>
          <p:spPr>
            <a:xfrm>
              <a:off x="-216934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4" name="Freeform 4004">
              <a:extLst>
                <a:ext uri="{FF2B5EF4-FFF2-40B4-BE49-F238E27FC236}">
                  <a16:creationId xmlns:a16="http://schemas.microsoft.com/office/drawing/2014/main" id="{F4BF60F5-35FB-DBEA-0CC0-72E7A76E5113}"/>
                </a:ext>
              </a:extLst>
            </p:cNvPr>
            <p:cNvSpPr/>
            <p:nvPr/>
          </p:nvSpPr>
          <p:spPr>
            <a:xfrm>
              <a:off x="-21583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5" name="Freeform 4005">
              <a:extLst>
                <a:ext uri="{FF2B5EF4-FFF2-40B4-BE49-F238E27FC236}">
                  <a16:creationId xmlns:a16="http://schemas.microsoft.com/office/drawing/2014/main" id="{14718724-10E9-6CFB-CCF5-4C31DB8FFB73}"/>
                </a:ext>
              </a:extLst>
            </p:cNvPr>
            <p:cNvSpPr/>
            <p:nvPr/>
          </p:nvSpPr>
          <p:spPr>
            <a:xfrm>
              <a:off x="-216446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6" name="Freeform 4006">
              <a:extLst>
                <a:ext uri="{FF2B5EF4-FFF2-40B4-BE49-F238E27FC236}">
                  <a16:creationId xmlns:a16="http://schemas.microsoft.com/office/drawing/2014/main" id="{9C270814-C3F5-4570-6584-1CF9B99FE9A9}"/>
                </a:ext>
              </a:extLst>
            </p:cNvPr>
            <p:cNvSpPr/>
            <p:nvPr/>
          </p:nvSpPr>
          <p:spPr>
            <a:xfrm>
              <a:off x="-215349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7" name="Freeform 4007">
              <a:extLst>
                <a:ext uri="{FF2B5EF4-FFF2-40B4-BE49-F238E27FC236}">
                  <a16:creationId xmlns:a16="http://schemas.microsoft.com/office/drawing/2014/main" id="{B77DB714-8E31-C180-05D8-80DCD5C52BD3}"/>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8" name="Freeform 4008">
              <a:extLst>
                <a:ext uri="{FF2B5EF4-FFF2-40B4-BE49-F238E27FC236}">
                  <a16:creationId xmlns:a16="http://schemas.microsoft.com/office/drawing/2014/main" id="{B11F0479-82D5-D5C7-B5F5-E7D8F66099C8}"/>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29" name="Freeform 4009">
              <a:extLst>
                <a:ext uri="{FF2B5EF4-FFF2-40B4-BE49-F238E27FC236}">
                  <a16:creationId xmlns:a16="http://schemas.microsoft.com/office/drawing/2014/main" id="{AAD3C8FB-DC58-8D82-D04A-158C4F00FA7A}"/>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0" name="Freeform 4010">
              <a:extLst>
                <a:ext uri="{FF2B5EF4-FFF2-40B4-BE49-F238E27FC236}">
                  <a16:creationId xmlns:a16="http://schemas.microsoft.com/office/drawing/2014/main" id="{024093F9-FAF2-F3D5-A437-EFBF42F33284}"/>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1" name="Freeform 4011">
              <a:extLst>
                <a:ext uri="{FF2B5EF4-FFF2-40B4-BE49-F238E27FC236}">
                  <a16:creationId xmlns:a16="http://schemas.microsoft.com/office/drawing/2014/main" id="{BD12B3C0-6636-ECE8-5C07-5A6C8729069C}"/>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2" name="Freeform 4012">
              <a:extLst>
                <a:ext uri="{FF2B5EF4-FFF2-40B4-BE49-F238E27FC236}">
                  <a16:creationId xmlns:a16="http://schemas.microsoft.com/office/drawing/2014/main" id="{0BA71E79-4B34-C4C1-A77C-EC23F71E969F}"/>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3" name="Freeform 4013">
              <a:extLst>
                <a:ext uri="{FF2B5EF4-FFF2-40B4-BE49-F238E27FC236}">
                  <a16:creationId xmlns:a16="http://schemas.microsoft.com/office/drawing/2014/main" id="{121F0511-A693-A6C5-CCF7-47FC96291EA1}"/>
                </a:ext>
              </a:extLst>
            </p:cNvPr>
            <p:cNvSpPr/>
            <p:nvPr/>
          </p:nvSpPr>
          <p:spPr>
            <a:xfrm>
              <a:off x="-214005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4" name="Freeform 4014">
              <a:extLst>
                <a:ext uri="{FF2B5EF4-FFF2-40B4-BE49-F238E27FC236}">
                  <a16:creationId xmlns:a16="http://schemas.microsoft.com/office/drawing/2014/main" id="{8A2BABC3-F734-4042-AEBA-EE76D9ADF303}"/>
                </a:ext>
              </a:extLst>
            </p:cNvPr>
            <p:cNvSpPr/>
            <p:nvPr/>
          </p:nvSpPr>
          <p:spPr>
            <a:xfrm>
              <a:off x="-212908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5" name="Freeform 4015">
              <a:extLst>
                <a:ext uri="{FF2B5EF4-FFF2-40B4-BE49-F238E27FC236}">
                  <a16:creationId xmlns:a16="http://schemas.microsoft.com/office/drawing/2014/main" id="{43976F1E-1D74-9391-105C-993D9F221FD1}"/>
                </a:ext>
              </a:extLst>
            </p:cNvPr>
            <p:cNvSpPr/>
            <p:nvPr/>
          </p:nvSpPr>
          <p:spPr>
            <a:xfrm>
              <a:off x="-213517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6" name="Freeform 4016">
              <a:extLst>
                <a:ext uri="{FF2B5EF4-FFF2-40B4-BE49-F238E27FC236}">
                  <a16:creationId xmlns:a16="http://schemas.microsoft.com/office/drawing/2014/main" id="{F360B839-1319-2CA3-CEEB-43BAF677D963}"/>
                </a:ext>
              </a:extLst>
            </p:cNvPr>
            <p:cNvSpPr/>
            <p:nvPr/>
          </p:nvSpPr>
          <p:spPr>
            <a:xfrm>
              <a:off x="-212420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7" name="Freeform 4017">
              <a:extLst>
                <a:ext uri="{FF2B5EF4-FFF2-40B4-BE49-F238E27FC236}">
                  <a16:creationId xmlns:a16="http://schemas.microsoft.com/office/drawing/2014/main" id="{B14074C8-8FDC-7B0A-9116-1840188C50EA}"/>
                </a:ext>
              </a:extLst>
            </p:cNvPr>
            <p:cNvSpPr/>
            <p:nvPr/>
          </p:nvSpPr>
          <p:spPr>
            <a:xfrm>
              <a:off x="-21107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8" name="Freeform 4018">
              <a:extLst>
                <a:ext uri="{FF2B5EF4-FFF2-40B4-BE49-F238E27FC236}">
                  <a16:creationId xmlns:a16="http://schemas.microsoft.com/office/drawing/2014/main" id="{F83628E3-F033-3D3B-6659-EC8D9DA7B5F6}"/>
                </a:ext>
              </a:extLst>
            </p:cNvPr>
            <p:cNvSpPr/>
            <p:nvPr/>
          </p:nvSpPr>
          <p:spPr>
            <a:xfrm>
              <a:off x="-20997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39" name="Freeform 4019">
              <a:extLst>
                <a:ext uri="{FF2B5EF4-FFF2-40B4-BE49-F238E27FC236}">
                  <a16:creationId xmlns:a16="http://schemas.microsoft.com/office/drawing/2014/main" id="{66E36F77-3D4F-12AF-AE59-766AACB79AC4}"/>
                </a:ext>
              </a:extLst>
            </p:cNvPr>
            <p:cNvSpPr/>
            <p:nvPr/>
          </p:nvSpPr>
          <p:spPr>
            <a:xfrm>
              <a:off x="-210588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0" name="Freeform 4020">
              <a:extLst>
                <a:ext uri="{FF2B5EF4-FFF2-40B4-BE49-F238E27FC236}">
                  <a16:creationId xmlns:a16="http://schemas.microsoft.com/office/drawing/2014/main" id="{8061D149-7691-B576-0C92-5A387CCB830D}"/>
                </a:ext>
              </a:extLst>
            </p:cNvPr>
            <p:cNvSpPr/>
            <p:nvPr/>
          </p:nvSpPr>
          <p:spPr>
            <a:xfrm>
              <a:off x="-209490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1" name="Freeform 4021">
              <a:extLst>
                <a:ext uri="{FF2B5EF4-FFF2-40B4-BE49-F238E27FC236}">
                  <a16:creationId xmlns:a16="http://schemas.microsoft.com/office/drawing/2014/main" id="{EB946750-9CE6-23A8-C261-BB6FDE68C9F8}"/>
                </a:ext>
              </a:extLst>
            </p:cNvPr>
            <p:cNvSpPr/>
            <p:nvPr/>
          </p:nvSpPr>
          <p:spPr>
            <a:xfrm>
              <a:off x="-209123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2" name="Freeform 4022">
              <a:extLst>
                <a:ext uri="{FF2B5EF4-FFF2-40B4-BE49-F238E27FC236}">
                  <a16:creationId xmlns:a16="http://schemas.microsoft.com/office/drawing/2014/main" id="{A3EEA31E-EF86-AE80-A60C-77599EECB4DD}"/>
                </a:ext>
              </a:extLst>
            </p:cNvPr>
            <p:cNvSpPr/>
            <p:nvPr/>
          </p:nvSpPr>
          <p:spPr>
            <a:xfrm>
              <a:off x="-208026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3" name="Freeform 4023">
              <a:extLst>
                <a:ext uri="{FF2B5EF4-FFF2-40B4-BE49-F238E27FC236}">
                  <a16:creationId xmlns:a16="http://schemas.microsoft.com/office/drawing/2014/main" id="{0BE14FE2-971A-38D3-3C26-EFEDC56633D2}"/>
                </a:ext>
              </a:extLst>
            </p:cNvPr>
            <p:cNvSpPr/>
            <p:nvPr/>
          </p:nvSpPr>
          <p:spPr>
            <a:xfrm>
              <a:off x="-2032651" y="1745944"/>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4" name="Freeform 4024">
              <a:extLst>
                <a:ext uri="{FF2B5EF4-FFF2-40B4-BE49-F238E27FC236}">
                  <a16:creationId xmlns:a16="http://schemas.microsoft.com/office/drawing/2014/main" id="{C266139A-6652-7E35-D33E-4120C1C011AF}"/>
                </a:ext>
              </a:extLst>
            </p:cNvPr>
            <p:cNvSpPr/>
            <p:nvPr/>
          </p:nvSpPr>
          <p:spPr>
            <a:xfrm>
              <a:off x="-2021679" y="173080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5" name="Freeform 4025">
              <a:extLst>
                <a:ext uri="{FF2B5EF4-FFF2-40B4-BE49-F238E27FC236}">
                  <a16:creationId xmlns:a16="http://schemas.microsoft.com/office/drawing/2014/main" id="{D5EFE532-1645-A516-0249-65AEAB2CB1A4}"/>
                </a:ext>
              </a:extLst>
            </p:cNvPr>
            <p:cNvSpPr/>
            <p:nvPr/>
          </p:nvSpPr>
          <p:spPr>
            <a:xfrm>
              <a:off x="-2008241"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6" name="Freeform 4026">
              <a:extLst>
                <a:ext uri="{FF2B5EF4-FFF2-40B4-BE49-F238E27FC236}">
                  <a16:creationId xmlns:a16="http://schemas.microsoft.com/office/drawing/2014/main" id="{BC189453-FF95-381C-FE64-9CA631D99EB0}"/>
                </a:ext>
              </a:extLst>
            </p:cNvPr>
            <p:cNvSpPr/>
            <p:nvPr/>
          </p:nvSpPr>
          <p:spPr>
            <a:xfrm>
              <a:off x="-1997270"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7" name="Freeform 4027">
              <a:extLst>
                <a:ext uri="{FF2B5EF4-FFF2-40B4-BE49-F238E27FC236}">
                  <a16:creationId xmlns:a16="http://schemas.microsoft.com/office/drawing/2014/main" id="{B71F6817-2DDB-F292-D2D9-BE847ADF786A}"/>
                </a:ext>
              </a:extLst>
            </p:cNvPr>
            <p:cNvSpPr/>
            <p:nvPr/>
          </p:nvSpPr>
          <p:spPr>
            <a:xfrm>
              <a:off x="-1988713"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8" name="Freeform 4028">
              <a:extLst>
                <a:ext uri="{FF2B5EF4-FFF2-40B4-BE49-F238E27FC236}">
                  <a16:creationId xmlns:a16="http://schemas.microsoft.com/office/drawing/2014/main" id="{F1ABF4ED-BB61-B752-F267-CC3C6A522052}"/>
                </a:ext>
              </a:extLst>
            </p:cNvPr>
            <p:cNvSpPr/>
            <p:nvPr/>
          </p:nvSpPr>
          <p:spPr>
            <a:xfrm>
              <a:off x="-197774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49" name="Freeform 4029">
              <a:extLst>
                <a:ext uri="{FF2B5EF4-FFF2-40B4-BE49-F238E27FC236}">
                  <a16:creationId xmlns:a16="http://schemas.microsoft.com/office/drawing/2014/main" id="{0E45AA09-2AF4-92C0-E114-C3F6E541ACC6}"/>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0" name="Freeform 4030">
              <a:extLst>
                <a:ext uri="{FF2B5EF4-FFF2-40B4-BE49-F238E27FC236}">
                  <a16:creationId xmlns:a16="http://schemas.microsoft.com/office/drawing/2014/main" id="{B5E0E379-0F71-7F4F-FBBD-6D09E5520F75}"/>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1" name="Freeform 4031">
              <a:extLst>
                <a:ext uri="{FF2B5EF4-FFF2-40B4-BE49-F238E27FC236}">
                  <a16:creationId xmlns:a16="http://schemas.microsoft.com/office/drawing/2014/main" id="{9E6209EE-4104-E8D0-0621-F43149824BEF}"/>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2" name="Freeform 4032">
              <a:extLst>
                <a:ext uri="{FF2B5EF4-FFF2-40B4-BE49-F238E27FC236}">
                  <a16:creationId xmlns:a16="http://schemas.microsoft.com/office/drawing/2014/main" id="{E44E1D6D-EC95-C1F7-2870-342A4A771EBA}"/>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3" name="Freeform 4033">
              <a:extLst>
                <a:ext uri="{FF2B5EF4-FFF2-40B4-BE49-F238E27FC236}">
                  <a16:creationId xmlns:a16="http://schemas.microsoft.com/office/drawing/2014/main" id="{89DEAE9C-F129-02FF-3579-BF64E87E8297}"/>
                </a:ext>
              </a:extLst>
            </p:cNvPr>
            <p:cNvSpPr/>
            <p:nvPr/>
          </p:nvSpPr>
          <p:spPr>
            <a:xfrm>
              <a:off x="-189107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4" name="Freeform 4034">
              <a:extLst>
                <a:ext uri="{FF2B5EF4-FFF2-40B4-BE49-F238E27FC236}">
                  <a16:creationId xmlns:a16="http://schemas.microsoft.com/office/drawing/2014/main" id="{8F8C102F-13BB-1AC4-03BA-AD980DAC45AB}"/>
                </a:ext>
              </a:extLst>
            </p:cNvPr>
            <p:cNvSpPr/>
            <p:nvPr/>
          </p:nvSpPr>
          <p:spPr>
            <a:xfrm>
              <a:off x="-1880103"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5" name="Freeform 4035">
              <a:extLst>
                <a:ext uri="{FF2B5EF4-FFF2-40B4-BE49-F238E27FC236}">
                  <a16:creationId xmlns:a16="http://schemas.microsoft.com/office/drawing/2014/main" id="{E5281238-099E-8B2E-BA72-9FEE02E916CC}"/>
                </a:ext>
              </a:extLst>
            </p:cNvPr>
            <p:cNvSpPr/>
            <p:nvPr/>
          </p:nvSpPr>
          <p:spPr>
            <a:xfrm>
              <a:off x="-1832490"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5856" name="Freeform 4036">
              <a:extLst>
                <a:ext uri="{FF2B5EF4-FFF2-40B4-BE49-F238E27FC236}">
                  <a16:creationId xmlns:a16="http://schemas.microsoft.com/office/drawing/2014/main" id="{F9B40F22-68DE-3C7A-05D3-8BB65A24F808}"/>
                </a:ext>
              </a:extLst>
            </p:cNvPr>
            <p:cNvSpPr/>
            <p:nvPr/>
          </p:nvSpPr>
          <p:spPr>
            <a:xfrm>
              <a:off x="-1821519"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3012" name="Graphic 1572">
            <a:extLst>
              <a:ext uri="{FF2B5EF4-FFF2-40B4-BE49-F238E27FC236}">
                <a16:creationId xmlns:a16="http://schemas.microsoft.com/office/drawing/2014/main" id="{B564367C-ABE2-1262-24E7-BD65FAE15D13}"/>
              </a:ext>
            </a:extLst>
          </p:cNvPr>
          <p:cNvGrpSpPr/>
          <p:nvPr/>
        </p:nvGrpSpPr>
        <p:grpSpPr>
          <a:xfrm>
            <a:off x="2049877" y="1713023"/>
            <a:ext cx="5507102" cy="481215"/>
            <a:chOff x="-5161985" y="1483911"/>
            <a:chExt cx="3654118" cy="286004"/>
          </a:xfrm>
          <a:noFill/>
        </p:grpSpPr>
        <p:sp>
          <p:nvSpPr>
            <p:cNvPr id="4535" name="Freeform 4038">
              <a:extLst>
                <a:ext uri="{FF2B5EF4-FFF2-40B4-BE49-F238E27FC236}">
                  <a16:creationId xmlns:a16="http://schemas.microsoft.com/office/drawing/2014/main" id="{9F81EE3B-F9C3-8F39-413B-D4582A09562A}"/>
                </a:ext>
              </a:extLst>
            </p:cNvPr>
            <p:cNvSpPr/>
            <p:nvPr/>
          </p:nvSpPr>
          <p:spPr>
            <a:xfrm>
              <a:off x="-5161985"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36" name="Freeform 4039">
              <a:extLst>
                <a:ext uri="{FF2B5EF4-FFF2-40B4-BE49-F238E27FC236}">
                  <a16:creationId xmlns:a16="http://schemas.microsoft.com/office/drawing/2014/main" id="{DF67A9B5-41B2-00AF-55D9-2A0F9429BB98}"/>
                </a:ext>
              </a:extLst>
            </p:cNvPr>
            <p:cNvSpPr/>
            <p:nvPr/>
          </p:nvSpPr>
          <p:spPr>
            <a:xfrm>
              <a:off x="-515101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37" name="Freeform 4040">
              <a:extLst>
                <a:ext uri="{FF2B5EF4-FFF2-40B4-BE49-F238E27FC236}">
                  <a16:creationId xmlns:a16="http://schemas.microsoft.com/office/drawing/2014/main" id="{753787CF-B1BC-582D-F289-BFD42D18568C}"/>
                </a:ext>
              </a:extLst>
            </p:cNvPr>
            <p:cNvSpPr/>
            <p:nvPr/>
          </p:nvSpPr>
          <p:spPr>
            <a:xfrm>
              <a:off x="-5137576"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38" name="Freeform 4041">
              <a:extLst>
                <a:ext uri="{FF2B5EF4-FFF2-40B4-BE49-F238E27FC236}">
                  <a16:creationId xmlns:a16="http://schemas.microsoft.com/office/drawing/2014/main" id="{E5C3D3B9-962C-8219-9E40-FB9EAFE28EF6}"/>
                </a:ext>
              </a:extLst>
            </p:cNvPr>
            <p:cNvSpPr/>
            <p:nvPr/>
          </p:nvSpPr>
          <p:spPr>
            <a:xfrm>
              <a:off x="-512660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39" name="Freeform 4042">
              <a:extLst>
                <a:ext uri="{FF2B5EF4-FFF2-40B4-BE49-F238E27FC236}">
                  <a16:creationId xmlns:a16="http://schemas.microsoft.com/office/drawing/2014/main" id="{B4A9F1D9-1907-AB37-E4AF-6FDC143F48E9}"/>
                </a:ext>
              </a:extLst>
            </p:cNvPr>
            <p:cNvSpPr/>
            <p:nvPr/>
          </p:nvSpPr>
          <p:spPr>
            <a:xfrm>
              <a:off x="-4332053" y="1539659"/>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0" name="Freeform 4043">
              <a:extLst>
                <a:ext uri="{FF2B5EF4-FFF2-40B4-BE49-F238E27FC236}">
                  <a16:creationId xmlns:a16="http://schemas.microsoft.com/office/drawing/2014/main" id="{DB66E7C9-B730-D65A-5B55-57424D0BAC37}"/>
                </a:ext>
              </a:extLst>
            </p:cNvPr>
            <p:cNvSpPr/>
            <p:nvPr/>
          </p:nvSpPr>
          <p:spPr>
            <a:xfrm>
              <a:off x="-4321081" y="1524516"/>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1" name="Freeform 4044">
              <a:extLst>
                <a:ext uri="{FF2B5EF4-FFF2-40B4-BE49-F238E27FC236}">
                  <a16:creationId xmlns:a16="http://schemas.microsoft.com/office/drawing/2014/main" id="{655A2E24-05A9-95DD-FF53-E88C698E75BB}"/>
                </a:ext>
              </a:extLst>
            </p:cNvPr>
            <p:cNvSpPr/>
            <p:nvPr/>
          </p:nvSpPr>
          <p:spPr>
            <a:xfrm>
              <a:off x="-4273469" y="155331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2" name="Freeform 4045">
              <a:extLst>
                <a:ext uri="{FF2B5EF4-FFF2-40B4-BE49-F238E27FC236}">
                  <a16:creationId xmlns:a16="http://schemas.microsoft.com/office/drawing/2014/main" id="{A2593A27-E77D-4D2C-EFF7-82E4AEE348A9}"/>
                </a:ext>
              </a:extLst>
            </p:cNvPr>
            <p:cNvSpPr/>
            <p:nvPr/>
          </p:nvSpPr>
          <p:spPr>
            <a:xfrm>
              <a:off x="-4262498"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3" name="Freeform 4046">
              <a:extLst>
                <a:ext uri="{FF2B5EF4-FFF2-40B4-BE49-F238E27FC236}">
                  <a16:creationId xmlns:a16="http://schemas.microsoft.com/office/drawing/2014/main" id="{229FE77B-107F-5437-6F7E-15A96BBEA8EE}"/>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4" name="Freeform 4047">
              <a:extLst>
                <a:ext uri="{FF2B5EF4-FFF2-40B4-BE49-F238E27FC236}">
                  <a16:creationId xmlns:a16="http://schemas.microsoft.com/office/drawing/2014/main" id="{FE3B4161-7FAA-DDA3-77BF-A50370F8F35D}"/>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5" name="Freeform 4048">
              <a:extLst>
                <a:ext uri="{FF2B5EF4-FFF2-40B4-BE49-F238E27FC236}">
                  <a16:creationId xmlns:a16="http://schemas.microsoft.com/office/drawing/2014/main" id="{F5C0F870-1670-F63B-AE7E-91131227B3A1}"/>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6" name="Freeform 4049">
              <a:extLst>
                <a:ext uri="{FF2B5EF4-FFF2-40B4-BE49-F238E27FC236}">
                  <a16:creationId xmlns:a16="http://schemas.microsoft.com/office/drawing/2014/main" id="{F8155F68-8DFB-6123-F9B2-F28F5BA680F9}"/>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7" name="Freeform 4050">
              <a:extLst>
                <a:ext uri="{FF2B5EF4-FFF2-40B4-BE49-F238E27FC236}">
                  <a16:creationId xmlns:a16="http://schemas.microsoft.com/office/drawing/2014/main" id="{D261C9FF-81C6-D0FD-66DB-7343B4CF0B71}"/>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8" name="Freeform 4051">
              <a:extLst>
                <a:ext uri="{FF2B5EF4-FFF2-40B4-BE49-F238E27FC236}">
                  <a16:creationId xmlns:a16="http://schemas.microsoft.com/office/drawing/2014/main" id="{D81FF01E-528B-13F3-CC35-51C29D7A1350}"/>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49" name="Freeform 4052">
              <a:extLst>
                <a:ext uri="{FF2B5EF4-FFF2-40B4-BE49-F238E27FC236}">
                  <a16:creationId xmlns:a16="http://schemas.microsoft.com/office/drawing/2014/main" id="{1CFBB479-3C72-4A14-A9FC-B8C0032445ED}"/>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0" name="Freeform 4053">
              <a:extLst>
                <a:ext uri="{FF2B5EF4-FFF2-40B4-BE49-F238E27FC236}">
                  <a16:creationId xmlns:a16="http://schemas.microsoft.com/office/drawing/2014/main" id="{D992B169-BE90-0D0C-526B-173C8FB43AA4}"/>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1" name="Freeform 4054">
              <a:extLst>
                <a:ext uri="{FF2B5EF4-FFF2-40B4-BE49-F238E27FC236}">
                  <a16:creationId xmlns:a16="http://schemas.microsoft.com/office/drawing/2014/main" id="{4AC7C38B-CD77-1D8D-8A8F-F1778D5C5A17}"/>
                </a:ext>
              </a:extLst>
            </p:cNvPr>
            <p:cNvSpPr/>
            <p:nvPr/>
          </p:nvSpPr>
          <p:spPr>
            <a:xfrm>
              <a:off x="-4258823"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2" name="Freeform 4055">
              <a:extLst>
                <a:ext uri="{FF2B5EF4-FFF2-40B4-BE49-F238E27FC236}">
                  <a16:creationId xmlns:a16="http://schemas.microsoft.com/office/drawing/2014/main" id="{6E707E50-B650-0EAE-0C68-DBBCCC3A94B9}"/>
                </a:ext>
              </a:extLst>
            </p:cNvPr>
            <p:cNvSpPr/>
            <p:nvPr/>
          </p:nvSpPr>
          <p:spPr>
            <a:xfrm>
              <a:off x="-4247852"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3" name="Freeform 4056">
              <a:extLst>
                <a:ext uri="{FF2B5EF4-FFF2-40B4-BE49-F238E27FC236}">
                  <a16:creationId xmlns:a16="http://schemas.microsoft.com/office/drawing/2014/main" id="{81B7BF9E-B8B0-6582-5AB0-46BF7AA8DE07}"/>
                </a:ext>
              </a:extLst>
            </p:cNvPr>
            <p:cNvSpPr/>
            <p:nvPr/>
          </p:nvSpPr>
          <p:spPr>
            <a:xfrm>
              <a:off x="-419535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4" name="Freeform 4057">
              <a:extLst>
                <a:ext uri="{FF2B5EF4-FFF2-40B4-BE49-F238E27FC236}">
                  <a16:creationId xmlns:a16="http://schemas.microsoft.com/office/drawing/2014/main" id="{BFFB2E68-0FDE-00A7-1A9E-2162172FDDBB}"/>
                </a:ext>
              </a:extLst>
            </p:cNvPr>
            <p:cNvSpPr/>
            <p:nvPr/>
          </p:nvSpPr>
          <p:spPr>
            <a:xfrm>
              <a:off x="-41843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5" name="Freeform 4058">
              <a:extLst>
                <a:ext uri="{FF2B5EF4-FFF2-40B4-BE49-F238E27FC236}">
                  <a16:creationId xmlns:a16="http://schemas.microsoft.com/office/drawing/2014/main" id="{CAA2AF0F-7F5F-8B64-F182-EA725C10A74A}"/>
                </a:ext>
              </a:extLst>
            </p:cNvPr>
            <p:cNvSpPr/>
            <p:nvPr/>
          </p:nvSpPr>
          <p:spPr>
            <a:xfrm>
              <a:off x="-417094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6" name="Freeform 4059">
              <a:extLst>
                <a:ext uri="{FF2B5EF4-FFF2-40B4-BE49-F238E27FC236}">
                  <a16:creationId xmlns:a16="http://schemas.microsoft.com/office/drawing/2014/main" id="{8A5BF486-D547-9BEB-4A2E-B69C07E110C4}"/>
                </a:ext>
              </a:extLst>
            </p:cNvPr>
            <p:cNvSpPr/>
            <p:nvPr/>
          </p:nvSpPr>
          <p:spPr>
            <a:xfrm>
              <a:off x="-415997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7" name="Freeform 4060">
              <a:extLst>
                <a:ext uri="{FF2B5EF4-FFF2-40B4-BE49-F238E27FC236}">
                  <a16:creationId xmlns:a16="http://schemas.microsoft.com/office/drawing/2014/main" id="{165045D8-50B1-E8FB-670C-7C6112B5A7E5}"/>
                </a:ext>
              </a:extLst>
            </p:cNvPr>
            <p:cNvSpPr/>
            <p:nvPr/>
          </p:nvSpPr>
          <p:spPr>
            <a:xfrm>
              <a:off x="-4156302"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8" name="Freeform 4061">
              <a:extLst>
                <a:ext uri="{FF2B5EF4-FFF2-40B4-BE49-F238E27FC236}">
                  <a16:creationId xmlns:a16="http://schemas.microsoft.com/office/drawing/2014/main" id="{6E6DF5E8-65B0-7EB8-2CFA-73700520674A}"/>
                </a:ext>
              </a:extLst>
            </p:cNvPr>
            <p:cNvSpPr/>
            <p:nvPr/>
          </p:nvSpPr>
          <p:spPr>
            <a:xfrm>
              <a:off x="-4145331"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59" name="Freeform 4062">
              <a:extLst>
                <a:ext uri="{FF2B5EF4-FFF2-40B4-BE49-F238E27FC236}">
                  <a16:creationId xmlns:a16="http://schemas.microsoft.com/office/drawing/2014/main" id="{E329F60B-E974-089E-281C-8E900236A403}"/>
                </a:ext>
              </a:extLst>
            </p:cNvPr>
            <p:cNvSpPr/>
            <p:nvPr/>
          </p:nvSpPr>
          <p:spPr>
            <a:xfrm>
              <a:off x="-412701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0" name="Freeform 4063">
              <a:extLst>
                <a:ext uri="{FF2B5EF4-FFF2-40B4-BE49-F238E27FC236}">
                  <a16:creationId xmlns:a16="http://schemas.microsoft.com/office/drawing/2014/main" id="{AB25A373-BC2F-9D81-447C-79D10513A63B}"/>
                </a:ext>
              </a:extLst>
            </p:cNvPr>
            <p:cNvSpPr/>
            <p:nvPr/>
          </p:nvSpPr>
          <p:spPr>
            <a:xfrm>
              <a:off x="-411603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1" name="Freeform 4064">
              <a:extLst>
                <a:ext uri="{FF2B5EF4-FFF2-40B4-BE49-F238E27FC236}">
                  <a16:creationId xmlns:a16="http://schemas.microsoft.com/office/drawing/2014/main" id="{C28DC6D2-4B29-75D2-1126-4E293F452FE4}"/>
                </a:ext>
              </a:extLst>
            </p:cNvPr>
            <p:cNvSpPr/>
            <p:nvPr/>
          </p:nvSpPr>
          <p:spPr>
            <a:xfrm>
              <a:off x="-408795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2" name="Freeform 4065">
              <a:extLst>
                <a:ext uri="{FF2B5EF4-FFF2-40B4-BE49-F238E27FC236}">
                  <a16:creationId xmlns:a16="http://schemas.microsoft.com/office/drawing/2014/main" id="{46DF2A90-464E-DD4A-5D1C-6D13800439C9}"/>
                </a:ext>
              </a:extLst>
            </p:cNvPr>
            <p:cNvSpPr/>
            <p:nvPr/>
          </p:nvSpPr>
          <p:spPr>
            <a:xfrm>
              <a:off x="-407698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3" name="Freeform 4066">
              <a:extLst>
                <a:ext uri="{FF2B5EF4-FFF2-40B4-BE49-F238E27FC236}">
                  <a16:creationId xmlns:a16="http://schemas.microsoft.com/office/drawing/2014/main" id="{6383EBD5-9603-943A-3875-8A2664AA8C1E}"/>
                </a:ext>
              </a:extLst>
            </p:cNvPr>
            <p:cNvSpPr/>
            <p:nvPr/>
          </p:nvSpPr>
          <p:spPr>
            <a:xfrm>
              <a:off x="-403913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4" name="Freeform 4067">
              <a:extLst>
                <a:ext uri="{FF2B5EF4-FFF2-40B4-BE49-F238E27FC236}">
                  <a16:creationId xmlns:a16="http://schemas.microsoft.com/office/drawing/2014/main" id="{EECEF8F5-CFB6-F827-3A4F-A7D07836541F}"/>
                </a:ext>
              </a:extLst>
            </p:cNvPr>
            <p:cNvSpPr/>
            <p:nvPr/>
          </p:nvSpPr>
          <p:spPr>
            <a:xfrm>
              <a:off x="-402816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5" name="Freeform 4068">
              <a:extLst>
                <a:ext uri="{FF2B5EF4-FFF2-40B4-BE49-F238E27FC236}">
                  <a16:creationId xmlns:a16="http://schemas.microsoft.com/office/drawing/2014/main" id="{CA8C34B1-1CE6-9125-246D-4232EBC03C7D}"/>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6" name="Freeform 4069">
              <a:extLst>
                <a:ext uri="{FF2B5EF4-FFF2-40B4-BE49-F238E27FC236}">
                  <a16:creationId xmlns:a16="http://schemas.microsoft.com/office/drawing/2014/main" id="{FD4781E0-424B-FB06-47D2-193BF776F0AC}"/>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7" name="Freeform 4070">
              <a:extLst>
                <a:ext uri="{FF2B5EF4-FFF2-40B4-BE49-F238E27FC236}">
                  <a16:creationId xmlns:a16="http://schemas.microsoft.com/office/drawing/2014/main" id="{FB8573BC-CE5D-1136-6F25-E86A2F0B9042}"/>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8" name="Freeform 4071">
              <a:extLst>
                <a:ext uri="{FF2B5EF4-FFF2-40B4-BE49-F238E27FC236}">
                  <a16:creationId xmlns:a16="http://schemas.microsoft.com/office/drawing/2014/main" id="{5C8C3CF5-183B-91A5-351C-164D503DB54C}"/>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69" name="Freeform 4072">
              <a:extLst>
                <a:ext uri="{FF2B5EF4-FFF2-40B4-BE49-F238E27FC236}">
                  <a16:creationId xmlns:a16="http://schemas.microsoft.com/office/drawing/2014/main" id="{DA351C17-A294-6211-CFF6-E80DF7FDB02E}"/>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0" name="Freeform 4073">
              <a:extLst>
                <a:ext uri="{FF2B5EF4-FFF2-40B4-BE49-F238E27FC236}">
                  <a16:creationId xmlns:a16="http://schemas.microsoft.com/office/drawing/2014/main" id="{280B14D0-9463-A4D6-B47A-9B96F40F31DE}"/>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1" name="Freeform 4074">
              <a:extLst>
                <a:ext uri="{FF2B5EF4-FFF2-40B4-BE49-F238E27FC236}">
                  <a16:creationId xmlns:a16="http://schemas.microsoft.com/office/drawing/2014/main" id="{4B608B63-D4B9-43B1-DF31-E24347C518E0}"/>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2" name="Freeform 4075">
              <a:extLst>
                <a:ext uri="{FF2B5EF4-FFF2-40B4-BE49-F238E27FC236}">
                  <a16:creationId xmlns:a16="http://schemas.microsoft.com/office/drawing/2014/main" id="{602731FA-0E16-081A-95F7-7985BC7777F5}"/>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3" name="Freeform 4076">
              <a:extLst>
                <a:ext uri="{FF2B5EF4-FFF2-40B4-BE49-F238E27FC236}">
                  <a16:creationId xmlns:a16="http://schemas.microsoft.com/office/drawing/2014/main" id="{62866418-E4D8-7252-BF22-924029434862}"/>
                </a:ext>
              </a:extLst>
            </p:cNvPr>
            <p:cNvSpPr/>
            <p:nvPr/>
          </p:nvSpPr>
          <p:spPr>
            <a:xfrm>
              <a:off x="-3926850"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4" name="Freeform 4077">
              <a:extLst>
                <a:ext uri="{FF2B5EF4-FFF2-40B4-BE49-F238E27FC236}">
                  <a16:creationId xmlns:a16="http://schemas.microsoft.com/office/drawing/2014/main" id="{B0A338D7-6C13-F6D0-0A2E-73AA0F110D6B}"/>
                </a:ext>
              </a:extLst>
            </p:cNvPr>
            <p:cNvSpPr/>
            <p:nvPr/>
          </p:nvSpPr>
          <p:spPr>
            <a:xfrm>
              <a:off x="-391587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5" name="Freeform 4078">
              <a:extLst>
                <a:ext uri="{FF2B5EF4-FFF2-40B4-BE49-F238E27FC236}">
                  <a16:creationId xmlns:a16="http://schemas.microsoft.com/office/drawing/2014/main" id="{7A67F0F5-48CC-090C-AC75-087E851BF6F0}"/>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6" name="Freeform 4079">
              <a:extLst>
                <a:ext uri="{FF2B5EF4-FFF2-40B4-BE49-F238E27FC236}">
                  <a16:creationId xmlns:a16="http://schemas.microsoft.com/office/drawing/2014/main" id="{C7ECDFFE-2986-31F9-9D16-6A50A4D438F1}"/>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7" name="Freeform 4080">
              <a:extLst>
                <a:ext uri="{FF2B5EF4-FFF2-40B4-BE49-F238E27FC236}">
                  <a16:creationId xmlns:a16="http://schemas.microsoft.com/office/drawing/2014/main" id="{128C5167-2BE7-23F6-530F-2E2D87CC6E85}"/>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8" name="Freeform 4081">
              <a:extLst>
                <a:ext uri="{FF2B5EF4-FFF2-40B4-BE49-F238E27FC236}">
                  <a16:creationId xmlns:a16="http://schemas.microsoft.com/office/drawing/2014/main" id="{A2BD1A64-D839-AF2C-FDB1-87A03CE9A8C9}"/>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79" name="Freeform 4082">
              <a:extLst>
                <a:ext uri="{FF2B5EF4-FFF2-40B4-BE49-F238E27FC236}">
                  <a16:creationId xmlns:a16="http://schemas.microsoft.com/office/drawing/2014/main" id="{F9E1A401-1C39-8917-8768-D98A1EE87B1D}"/>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0" name="Freeform 4083">
              <a:extLst>
                <a:ext uri="{FF2B5EF4-FFF2-40B4-BE49-F238E27FC236}">
                  <a16:creationId xmlns:a16="http://schemas.microsoft.com/office/drawing/2014/main" id="{00CD0E49-682E-E8D5-25D2-ABCF35EC4CC3}"/>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1" name="Freeform 4084">
              <a:extLst>
                <a:ext uri="{FF2B5EF4-FFF2-40B4-BE49-F238E27FC236}">
                  <a16:creationId xmlns:a16="http://schemas.microsoft.com/office/drawing/2014/main" id="{0C9D3A7F-7F12-D924-3FEA-947F427C7AE7}"/>
                </a:ext>
              </a:extLst>
            </p:cNvPr>
            <p:cNvSpPr/>
            <p:nvPr/>
          </p:nvSpPr>
          <p:spPr>
            <a:xfrm>
              <a:off x="-387314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2" name="Freeform 4085">
              <a:extLst>
                <a:ext uri="{FF2B5EF4-FFF2-40B4-BE49-F238E27FC236}">
                  <a16:creationId xmlns:a16="http://schemas.microsoft.com/office/drawing/2014/main" id="{0F748F5B-AF95-CF6C-E5A9-846F05CA1341}"/>
                </a:ext>
              </a:extLst>
            </p:cNvPr>
            <p:cNvSpPr/>
            <p:nvPr/>
          </p:nvSpPr>
          <p:spPr>
            <a:xfrm>
              <a:off x="-386217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3" name="Freeform 4086">
              <a:extLst>
                <a:ext uri="{FF2B5EF4-FFF2-40B4-BE49-F238E27FC236}">
                  <a16:creationId xmlns:a16="http://schemas.microsoft.com/office/drawing/2014/main" id="{7F790A56-3E94-0401-5A6F-1651082015DC}"/>
                </a:ext>
              </a:extLst>
            </p:cNvPr>
            <p:cNvSpPr/>
            <p:nvPr/>
          </p:nvSpPr>
          <p:spPr>
            <a:xfrm>
              <a:off x="-385362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4" name="Freeform 4087">
              <a:extLst>
                <a:ext uri="{FF2B5EF4-FFF2-40B4-BE49-F238E27FC236}">
                  <a16:creationId xmlns:a16="http://schemas.microsoft.com/office/drawing/2014/main" id="{11361128-B665-8568-0CBE-0C3EC174672E}"/>
                </a:ext>
              </a:extLst>
            </p:cNvPr>
            <p:cNvSpPr/>
            <p:nvPr/>
          </p:nvSpPr>
          <p:spPr>
            <a:xfrm>
              <a:off x="-384265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5" name="Freeform 4088">
              <a:extLst>
                <a:ext uri="{FF2B5EF4-FFF2-40B4-BE49-F238E27FC236}">
                  <a16:creationId xmlns:a16="http://schemas.microsoft.com/office/drawing/2014/main" id="{22996A69-DCC6-A17B-5C04-F7F51E140471}"/>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6" name="Freeform 4089">
              <a:extLst>
                <a:ext uri="{FF2B5EF4-FFF2-40B4-BE49-F238E27FC236}">
                  <a16:creationId xmlns:a16="http://schemas.microsoft.com/office/drawing/2014/main" id="{26646F3E-A679-7E50-7637-6FE34D104569}"/>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7" name="Freeform 4090">
              <a:extLst>
                <a:ext uri="{FF2B5EF4-FFF2-40B4-BE49-F238E27FC236}">
                  <a16:creationId xmlns:a16="http://schemas.microsoft.com/office/drawing/2014/main" id="{60A503EB-C70F-C9DA-5747-26A7E6D28017}"/>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8" name="Freeform 4091">
              <a:extLst>
                <a:ext uri="{FF2B5EF4-FFF2-40B4-BE49-F238E27FC236}">
                  <a16:creationId xmlns:a16="http://schemas.microsoft.com/office/drawing/2014/main" id="{1A4E81EC-C36C-4DBD-F2FC-38434E1847EB}"/>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89" name="Freeform 4092">
              <a:extLst>
                <a:ext uri="{FF2B5EF4-FFF2-40B4-BE49-F238E27FC236}">
                  <a16:creationId xmlns:a16="http://schemas.microsoft.com/office/drawing/2014/main" id="{C8B0442B-77D8-9F8A-9F96-2E94A4D7245F}"/>
                </a:ext>
              </a:extLst>
            </p:cNvPr>
            <p:cNvSpPr/>
            <p:nvPr/>
          </p:nvSpPr>
          <p:spPr>
            <a:xfrm>
              <a:off x="-3824329"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0" name="Freeform 4093">
              <a:extLst>
                <a:ext uri="{FF2B5EF4-FFF2-40B4-BE49-F238E27FC236}">
                  <a16:creationId xmlns:a16="http://schemas.microsoft.com/office/drawing/2014/main" id="{E9C24C1E-55CB-E5F6-B1AA-E4EFCDEF39F8}"/>
                </a:ext>
              </a:extLst>
            </p:cNvPr>
            <p:cNvSpPr/>
            <p:nvPr/>
          </p:nvSpPr>
          <p:spPr>
            <a:xfrm>
              <a:off x="-381335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1" name="Freeform 4094">
              <a:extLst>
                <a:ext uri="{FF2B5EF4-FFF2-40B4-BE49-F238E27FC236}">
                  <a16:creationId xmlns:a16="http://schemas.microsoft.com/office/drawing/2014/main" id="{83D5EFA9-4EFA-614F-8266-1593156D86D4}"/>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2" name="Freeform 4095">
              <a:extLst>
                <a:ext uri="{FF2B5EF4-FFF2-40B4-BE49-F238E27FC236}">
                  <a16:creationId xmlns:a16="http://schemas.microsoft.com/office/drawing/2014/main" id="{2F717681-B386-5537-1B2D-66AB35AA7FFC}"/>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3" name="Freeform 4096">
              <a:extLst>
                <a:ext uri="{FF2B5EF4-FFF2-40B4-BE49-F238E27FC236}">
                  <a16:creationId xmlns:a16="http://schemas.microsoft.com/office/drawing/2014/main" id="{4D9DB9FE-2E18-22F7-21AD-B869122B71A2}"/>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4" name="Freeform 4097">
              <a:extLst>
                <a:ext uri="{FF2B5EF4-FFF2-40B4-BE49-F238E27FC236}">
                  <a16:creationId xmlns:a16="http://schemas.microsoft.com/office/drawing/2014/main" id="{644E3645-2A1E-6CDA-BF59-CB32FE1132B3}"/>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5" name="Freeform 4098">
              <a:extLst>
                <a:ext uri="{FF2B5EF4-FFF2-40B4-BE49-F238E27FC236}">
                  <a16:creationId xmlns:a16="http://schemas.microsoft.com/office/drawing/2014/main" id="{48AD979E-862D-93FF-3DD7-8E72DBBA3E75}"/>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6" name="Freeform 4099">
              <a:extLst>
                <a:ext uri="{FF2B5EF4-FFF2-40B4-BE49-F238E27FC236}">
                  <a16:creationId xmlns:a16="http://schemas.microsoft.com/office/drawing/2014/main" id="{1181F43D-0E98-8552-52F9-BE700F831DC3}"/>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7" name="Freeform 4100">
              <a:extLst>
                <a:ext uri="{FF2B5EF4-FFF2-40B4-BE49-F238E27FC236}">
                  <a16:creationId xmlns:a16="http://schemas.microsoft.com/office/drawing/2014/main" id="{8F006881-A2CA-4B55-4E5F-E35F1535592D}"/>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8" name="Freeform 4101">
              <a:extLst>
                <a:ext uri="{FF2B5EF4-FFF2-40B4-BE49-F238E27FC236}">
                  <a16:creationId xmlns:a16="http://schemas.microsoft.com/office/drawing/2014/main" id="{CF20741D-B11E-0430-B14D-428CDA9815CC}"/>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99" name="Freeform 4102">
              <a:extLst>
                <a:ext uri="{FF2B5EF4-FFF2-40B4-BE49-F238E27FC236}">
                  <a16:creationId xmlns:a16="http://schemas.microsoft.com/office/drawing/2014/main" id="{DD3C195C-468D-6538-2F74-EB2FC37114E8}"/>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0" name="Freeform 4103">
              <a:extLst>
                <a:ext uri="{FF2B5EF4-FFF2-40B4-BE49-F238E27FC236}">
                  <a16:creationId xmlns:a16="http://schemas.microsoft.com/office/drawing/2014/main" id="{CCCCDEAE-3152-94B6-FF35-82983C3578CE}"/>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1" name="Freeform 4104">
              <a:extLst>
                <a:ext uri="{FF2B5EF4-FFF2-40B4-BE49-F238E27FC236}">
                  <a16:creationId xmlns:a16="http://schemas.microsoft.com/office/drawing/2014/main" id="{B21C1F7C-2797-9D6B-FB9C-57AFECAD59DC}"/>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2" name="Freeform 4105">
              <a:extLst>
                <a:ext uri="{FF2B5EF4-FFF2-40B4-BE49-F238E27FC236}">
                  <a16:creationId xmlns:a16="http://schemas.microsoft.com/office/drawing/2014/main" id="{4A66C684-0D04-5FE0-7281-81720B8928D5}"/>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3" name="Freeform 4106">
              <a:extLst>
                <a:ext uri="{FF2B5EF4-FFF2-40B4-BE49-F238E27FC236}">
                  <a16:creationId xmlns:a16="http://schemas.microsoft.com/office/drawing/2014/main" id="{B5887308-127D-872A-63B7-F21F182F911C}"/>
                </a:ext>
              </a:extLst>
            </p:cNvPr>
            <p:cNvSpPr/>
            <p:nvPr/>
          </p:nvSpPr>
          <p:spPr>
            <a:xfrm>
              <a:off x="-3755982"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4" name="Freeform 4107">
              <a:extLst>
                <a:ext uri="{FF2B5EF4-FFF2-40B4-BE49-F238E27FC236}">
                  <a16:creationId xmlns:a16="http://schemas.microsoft.com/office/drawing/2014/main" id="{434039A9-0D0F-B623-954D-8CCBC4D12D17}"/>
                </a:ext>
              </a:extLst>
            </p:cNvPr>
            <p:cNvSpPr/>
            <p:nvPr/>
          </p:nvSpPr>
          <p:spPr>
            <a:xfrm>
              <a:off x="-3745011"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5" name="Freeform 4108">
              <a:extLst>
                <a:ext uri="{FF2B5EF4-FFF2-40B4-BE49-F238E27FC236}">
                  <a16:creationId xmlns:a16="http://schemas.microsoft.com/office/drawing/2014/main" id="{3BE8EA4B-ADCC-77AB-5C20-081011F1F075}"/>
                </a:ext>
              </a:extLst>
            </p:cNvPr>
            <p:cNvSpPr/>
            <p:nvPr/>
          </p:nvSpPr>
          <p:spPr>
            <a:xfrm>
              <a:off x="-371204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6" name="Freeform 4109">
              <a:extLst>
                <a:ext uri="{FF2B5EF4-FFF2-40B4-BE49-F238E27FC236}">
                  <a16:creationId xmlns:a16="http://schemas.microsoft.com/office/drawing/2014/main" id="{9E5D803C-8F35-40B7-2927-4419F3D29C9E}"/>
                </a:ext>
              </a:extLst>
            </p:cNvPr>
            <p:cNvSpPr/>
            <p:nvPr/>
          </p:nvSpPr>
          <p:spPr>
            <a:xfrm>
              <a:off x="-370107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7" name="Freeform 4110">
              <a:extLst>
                <a:ext uri="{FF2B5EF4-FFF2-40B4-BE49-F238E27FC236}">
                  <a16:creationId xmlns:a16="http://schemas.microsoft.com/office/drawing/2014/main" id="{BB299130-71A7-3621-B875-8A3226A1362D}"/>
                </a:ext>
              </a:extLst>
            </p:cNvPr>
            <p:cNvSpPr/>
            <p:nvPr/>
          </p:nvSpPr>
          <p:spPr>
            <a:xfrm>
              <a:off x="-3702280"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8" name="Freeform 4111">
              <a:extLst>
                <a:ext uri="{FF2B5EF4-FFF2-40B4-BE49-F238E27FC236}">
                  <a16:creationId xmlns:a16="http://schemas.microsoft.com/office/drawing/2014/main" id="{73C5B118-7A57-9F6B-3A6E-07F8410C4009}"/>
                </a:ext>
              </a:extLst>
            </p:cNvPr>
            <p:cNvSpPr/>
            <p:nvPr/>
          </p:nvSpPr>
          <p:spPr>
            <a:xfrm>
              <a:off x="-3691309"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09" name="Freeform 4112">
              <a:extLst>
                <a:ext uri="{FF2B5EF4-FFF2-40B4-BE49-F238E27FC236}">
                  <a16:creationId xmlns:a16="http://schemas.microsoft.com/office/drawing/2014/main" id="{571AE130-8EC9-70F2-718D-3071F00C52B4}"/>
                </a:ext>
              </a:extLst>
            </p:cNvPr>
            <p:cNvSpPr/>
            <p:nvPr/>
          </p:nvSpPr>
          <p:spPr>
            <a:xfrm>
              <a:off x="-3697398"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0" name="Freeform 4113">
              <a:extLst>
                <a:ext uri="{FF2B5EF4-FFF2-40B4-BE49-F238E27FC236}">
                  <a16:creationId xmlns:a16="http://schemas.microsoft.com/office/drawing/2014/main" id="{0BD375D3-591D-6EA5-8E91-03968641B121}"/>
                </a:ext>
              </a:extLst>
            </p:cNvPr>
            <p:cNvSpPr/>
            <p:nvPr/>
          </p:nvSpPr>
          <p:spPr>
            <a:xfrm>
              <a:off x="-3686427"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1" name="Freeform 4114">
              <a:extLst>
                <a:ext uri="{FF2B5EF4-FFF2-40B4-BE49-F238E27FC236}">
                  <a16:creationId xmlns:a16="http://schemas.microsoft.com/office/drawing/2014/main" id="{DAA43A1D-2DFF-9163-364F-FDB72A28882E}"/>
                </a:ext>
              </a:extLst>
            </p:cNvPr>
            <p:cNvSpPr/>
            <p:nvPr/>
          </p:nvSpPr>
          <p:spPr>
            <a:xfrm>
              <a:off x="-3692516"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2" name="Freeform 4115">
              <a:extLst>
                <a:ext uri="{FF2B5EF4-FFF2-40B4-BE49-F238E27FC236}">
                  <a16:creationId xmlns:a16="http://schemas.microsoft.com/office/drawing/2014/main" id="{55DCFCE2-3714-ECB1-4D5F-7E757FE44909}"/>
                </a:ext>
              </a:extLst>
            </p:cNvPr>
            <p:cNvSpPr/>
            <p:nvPr/>
          </p:nvSpPr>
          <p:spPr>
            <a:xfrm>
              <a:off x="-3681545"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3" name="Freeform 4116">
              <a:extLst>
                <a:ext uri="{FF2B5EF4-FFF2-40B4-BE49-F238E27FC236}">
                  <a16:creationId xmlns:a16="http://schemas.microsoft.com/office/drawing/2014/main" id="{F2E69459-6D98-77EF-7E28-96CD5325A85C}"/>
                </a:ext>
              </a:extLst>
            </p:cNvPr>
            <p:cNvSpPr/>
            <p:nvPr/>
          </p:nvSpPr>
          <p:spPr>
            <a:xfrm>
              <a:off x="-368763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4" name="Freeform 4117">
              <a:extLst>
                <a:ext uri="{FF2B5EF4-FFF2-40B4-BE49-F238E27FC236}">
                  <a16:creationId xmlns:a16="http://schemas.microsoft.com/office/drawing/2014/main" id="{D84038C8-3D1D-7D97-0E88-B3213880D5E7}"/>
                </a:ext>
              </a:extLst>
            </p:cNvPr>
            <p:cNvSpPr/>
            <p:nvPr/>
          </p:nvSpPr>
          <p:spPr>
            <a:xfrm>
              <a:off x="-367666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5" name="Freeform 4118">
              <a:extLst>
                <a:ext uri="{FF2B5EF4-FFF2-40B4-BE49-F238E27FC236}">
                  <a16:creationId xmlns:a16="http://schemas.microsoft.com/office/drawing/2014/main" id="{83711B5C-F106-736D-474C-45F8B0905739}"/>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6" name="Freeform 4119">
              <a:extLst>
                <a:ext uri="{FF2B5EF4-FFF2-40B4-BE49-F238E27FC236}">
                  <a16:creationId xmlns:a16="http://schemas.microsoft.com/office/drawing/2014/main" id="{E56D51BA-1D62-FF56-4E9C-AFA0B153F364}"/>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7" name="Freeform 4120">
              <a:extLst>
                <a:ext uri="{FF2B5EF4-FFF2-40B4-BE49-F238E27FC236}">
                  <a16:creationId xmlns:a16="http://schemas.microsoft.com/office/drawing/2014/main" id="{A44ACAD0-F531-44FF-01D4-DF3E6F476FC3}"/>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8" name="Freeform 4121">
              <a:extLst>
                <a:ext uri="{FF2B5EF4-FFF2-40B4-BE49-F238E27FC236}">
                  <a16:creationId xmlns:a16="http://schemas.microsoft.com/office/drawing/2014/main" id="{1276BFCE-EC69-9D1B-2580-58C553A697A1}"/>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19" name="Freeform 4122">
              <a:extLst>
                <a:ext uri="{FF2B5EF4-FFF2-40B4-BE49-F238E27FC236}">
                  <a16:creationId xmlns:a16="http://schemas.microsoft.com/office/drawing/2014/main" id="{1AC2BF7A-8715-CF91-B95D-1568CDCC7024}"/>
                </a:ext>
              </a:extLst>
            </p:cNvPr>
            <p:cNvSpPr/>
            <p:nvPr/>
          </p:nvSpPr>
          <p:spPr>
            <a:xfrm>
              <a:off x="-3648579"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0" name="Freeform 4123">
              <a:extLst>
                <a:ext uri="{FF2B5EF4-FFF2-40B4-BE49-F238E27FC236}">
                  <a16:creationId xmlns:a16="http://schemas.microsoft.com/office/drawing/2014/main" id="{17F5E121-C264-E962-3CCB-CD5C92A84697}"/>
                </a:ext>
              </a:extLst>
            </p:cNvPr>
            <p:cNvSpPr/>
            <p:nvPr/>
          </p:nvSpPr>
          <p:spPr>
            <a:xfrm>
              <a:off x="-363760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1" name="Freeform 4124">
              <a:extLst>
                <a:ext uri="{FF2B5EF4-FFF2-40B4-BE49-F238E27FC236}">
                  <a16:creationId xmlns:a16="http://schemas.microsoft.com/office/drawing/2014/main" id="{CE099BC9-83B7-47ED-F9BE-E19AC1F94585}"/>
                </a:ext>
              </a:extLst>
            </p:cNvPr>
            <p:cNvSpPr/>
            <p:nvPr/>
          </p:nvSpPr>
          <p:spPr>
            <a:xfrm>
              <a:off x="-3638815"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2" name="Freeform 4125">
              <a:extLst>
                <a:ext uri="{FF2B5EF4-FFF2-40B4-BE49-F238E27FC236}">
                  <a16:creationId xmlns:a16="http://schemas.microsoft.com/office/drawing/2014/main" id="{3DBEFAA8-17DD-3A2E-B750-3ACEB362F652}"/>
                </a:ext>
              </a:extLst>
            </p:cNvPr>
            <p:cNvSpPr/>
            <p:nvPr/>
          </p:nvSpPr>
          <p:spPr>
            <a:xfrm>
              <a:off x="-3627844"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3" name="Freeform 4126">
              <a:extLst>
                <a:ext uri="{FF2B5EF4-FFF2-40B4-BE49-F238E27FC236}">
                  <a16:creationId xmlns:a16="http://schemas.microsoft.com/office/drawing/2014/main" id="{B31E1391-1C08-3F42-9A8B-3815B6905ACB}"/>
                </a:ext>
              </a:extLst>
            </p:cNvPr>
            <p:cNvSpPr/>
            <p:nvPr/>
          </p:nvSpPr>
          <p:spPr>
            <a:xfrm>
              <a:off x="-3629051"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4" name="Freeform 4127">
              <a:extLst>
                <a:ext uri="{FF2B5EF4-FFF2-40B4-BE49-F238E27FC236}">
                  <a16:creationId xmlns:a16="http://schemas.microsoft.com/office/drawing/2014/main" id="{8463D026-337C-6F83-16D0-F2C5544AD804}"/>
                </a:ext>
              </a:extLst>
            </p:cNvPr>
            <p:cNvSpPr/>
            <p:nvPr/>
          </p:nvSpPr>
          <p:spPr>
            <a:xfrm>
              <a:off x="-3618080"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5" name="Freeform 4128">
              <a:extLst>
                <a:ext uri="{FF2B5EF4-FFF2-40B4-BE49-F238E27FC236}">
                  <a16:creationId xmlns:a16="http://schemas.microsoft.com/office/drawing/2014/main" id="{A7DD8956-5A30-63C3-1160-8A9C20887FC7}"/>
                </a:ext>
              </a:extLst>
            </p:cNvPr>
            <p:cNvSpPr/>
            <p:nvPr/>
          </p:nvSpPr>
          <p:spPr>
            <a:xfrm>
              <a:off x="-3624169"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6" name="Freeform 4129">
              <a:extLst>
                <a:ext uri="{FF2B5EF4-FFF2-40B4-BE49-F238E27FC236}">
                  <a16:creationId xmlns:a16="http://schemas.microsoft.com/office/drawing/2014/main" id="{D5D2F4F4-24E2-7B17-8B0D-A76F08331EA7}"/>
                </a:ext>
              </a:extLst>
            </p:cNvPr>
            <p:cNvSpPr/>
            <p:nvPr/>
          </p:nvSpPr>
          <p:spPr>
            <a:xfrm>
              <a:off x="-361319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7" name="Freeform 4130">
              <a:extLst>
                <a:ext uri="{FF2B5EF4-FFF2-40B4-BE49-F238E27FC236}">
                  <a16:creationId xmlns:a16="http://schemas.microsoft.com/office/drawing/2014/main" id="{35F849C3-DD1B-8B68-C32B-DFE8DD704206}"/>
                </a:ext>
              </a:extLst>
            </p:cNvPr>
            <p:cNvSpPr/>
            <p:nvPr/>
          </p:nvSpPr>
          <p:spPr>
            <a:xfrm>
              <a:off x="-3594877"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8" name="Freeform 4131">
              <a:extLst>
                <a:ext uri="{FF2B5EF4-FFF2-40B4-BE49-F238E27FC236}">
                  <a16:creationId xmlns:a16="http://schemas.microsoft.com/office/drawing/2014/main" id="{2DBF3FD7-9574-DBAC-13BC-CEFBED75E233}"/>
                </a:ext>
              </a:extLst>
            </p:cNvPr>
            <p:cNvSpPr/>
            <p:nvPr/>
          </p:nvSpPr>
          <p:spPr>
            <a:xfrm>
              <a:off x="-3583906"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29" name="Freeform 4132">
              <a:extLst>
                <a:ext uri="{FF2B5EF4-FFF2-40B4-BE49-F238E27FC236}">
                  <a16:creationId xmlns:a16="http://schemas.microsoft.com/office/drawing/2014/main" id="{5D46464F-339B-B963-42F1-5302E57E34FC}"/>
                </a:ext>
              </a:extLst>
            </p:cNvPr>
            <p:cNvSpPr/>
            <p:nvPr/>
          </p:nvSpPr>
          <p:spPr>
            <a:xfrm>
              <a:off x="-3560704" y="162756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0" name="Freeform 4133">
              <a:extLst>
                <a:ext uri="{FF2B5EF4-FFF2-40B4-BE49-F238E27FC236}">
                  <a16:creationId xmlns:a16="http://schemas.microsoft.com/office/drawing/2014/main" id="{CEF8D9F6-3560-57D3-A3FD-C780B792B5D0}"/>
                </a:ext>
              </a:extLst>
            </p:cNvPr>
            <p:cNvSpPr/>
            <p:nvPr/>
          </p:nvSpPr>
          <p:spPr>
            <a:xfrm>
              <a:off x="-3549732" y="161242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1" name="Freeform 4134">
              <a:extLst>
                <a:ext uri="{FF2B5EF4-FFF2-40B4-BE49-F238E27FC236}">
                  <a16:creationId xmlns:a16="http://schemas.microsoft.com/office/drawing/2014/main" id="{59A903FC-BDE7-0E0D-4B11-82074F347265}"/>
                </a:ext>
              </a:extLst>
            </p:cNvPr>
            <p:cNvSpPr/>
            <p:nvPr/>
          </p:nvSpPr>
          <p:spPr>
            <a:xfrm>
              <a:off x="-3550940"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2" name="Freeform 4135">
              <a:extLst>
                <a:ext uri="{FF2B5EF4-FFF2-40B4-BE49-F238E27FC236}">
                  <a16:creationId xmlns:a16="http://schemas.microsoft.com/office/drawing/2014/main" id="{38CC2D6D-3643-5E10-6F4E-0AB50594DC5D}"/>
                </a:ext>
              </a:extLst>
            </p:cNvPr>
            <p:cNvSpPr/>
            <p:nvPr/>
          </p:nvSpPr>
          <p:spPr>
            <a:xfrm>
              <a:off x="-353996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3" name="Freeform 4136">
              <a:extLst>
                <a:ext uri="{FF2B5EF4-FFF2-40B4-BE49-F238E27FC236}">
                  <a16:creationId xmlns:a16="http://schemas.microsoft.com/office/drawing/2014/main" id="{55797512-56C1-572A-59E9-E95FB992B5C3}"/>
                </a:ext>
              </a:extLst>
            </p:cNvPr>
            <p:cNvSpPr/>
            <p:nvPr/>
          </p:nvSpPr>
          <p:spPr>
            <a:xfrm>
              <a:off x="-3541176"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4" name="Freeform 4137">
              <a:extLst>
                <a:ext uri="{FF2B5EF4-FFF2-40B4-BE49-F238E27FC236}">
                  <a16:creationId xmlns:a16="http://schemas.microsoft.com/office/drawing/2014/main" id="{FDDB68F7-39B7-0BF9-B13A-979A8492C4CC}"/>
                </a:ext>
              </a:extLst>
            </p:cNvPr>
            <p:cNvSpPr/>
            <p:nvPr/>
          </p:nvSpPr>
          <p:spPr>
            <a:xfrm>
              <a:off x="-3530204"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5" name="Freeform 4138">
              <a:extLst>
                <a:ext uri="{FF2B5EF4-FFF2-40B4-BE49-F238E27FC236}">
                  <a16:creationId xmlns:a16="http://schemas.microsoft.com/office/drawing/2014/main" id="{705CCC9F-52B8-DDE0-027B-A2B0A90133F8}"/>
                </a:ext>
              </a:extLst>
            </p:cNvPr>
            <p:cNvSpPr/>
            <p:nvPr/>
          </p:nvSpPr>
          <p:spPr>
            <a:xfrm>
              <a:off x="-3511884"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6" name="Freeform 4139">
              <a:extLst>
                <a:ext uri="{FF2B5EF4-FFF2-40B4-BE49-F238E27FC236}">
                  <a16:creationId xmlns:a16="http://schemas.microsoft.com/office/drawing/2014/main" id="{4D9FD41D-64B0-1E0E-82BF-FE685722AB51}"/>
                </a:ext>
              </a:extLst>
            </p:cNvPr>
            <p:cNvSpPr/>
            <p:nvPr/>
          </p:nvSpPr>
          <p:spPr>
            <a:xfrm>
              <a:off x="-3500913"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7" name="Freeform 4140">
              <a:extLst>
                <a:ext uri="{FF2B5EF4-FFF2-40B4-BE49-F238E27FC236}">
                  <a16:creationId xmlns:a16="http://schemas.microsoft.com/office/drawing/2014/main" id="{AB373493-5A9D-46D1-605E-1D578F8EC61F}"/>
                </a:ext>
              </a:extLst>
            </p:cNvPr>
            <p:cNvSpPr/>
            <p:nvPr/>
          </p:nvSpPr>
          <p:spPr>
            <a:xfrm>
              <a:off x="-3507002"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8" name="Freeform 4141">
              <a:extLst>
                <a:ext uri="{FF2B5EF4-FFF2-40B4-BE49-F238E27FC236}">
                  <a16:creationId xmlns:a16="http://schemas.microsoft.com/office/drawing/2014/main" id="{3172F0AF-0FF2-3AF9-7080-F20033F528FE}"/>
                </a:ext>
              </a:extLst>
            </p:cNvPr>
            <p:cNvSpPr/>
            <p:nvPr/>
          </p:nvSpPr>
          <p:spPr>
            <a:xfrm>
              <a:off x="-3496031"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39" name="Freeform 4142">
              <a:extLst>
                <a:ext uri="{FF2B5EF4-FFF2-40B4-BE49-F238E27FC236}">
                  <a16:creationId xmlns:a16="http://schemas.microsoft.com/office/drawing/2014/main" id="{7BFD6422-82FE-9690-6E98-949096E1263C}"/>
                </a:ext>
              </a:extLst>
            </p:cNvPr>
            <p:cNvSpPr/>
            <p:nvPr/>
          </p:nvSpPr>
          <p:spPr>
            <a:xfrm>
              <a:off x="-3448418"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0" name="Freeform 4143">
              <a:extLst>
                <a:ext uri="{FF2B5EF4-FFF2-40B4-BE49-F238E27FC236}">
                  <a16:creationId xmlns:a16="http://schemas.microsoft.com/office/drawing/2014/main" id="{D00FBF4F-D6E8-5D86-8A4A-6F5B2730A2C0}"/>
                </a:ext>
              </a:extLst>
            </p:cNvPr>
            <p:cNvSpPr/>
            <p:nvPr/>
          </p:nvSpPr>
          <p:spPr>
            <a:xfrm>
              <a:off x="-3437447"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1" name="Freeform 4144">
              <a:extLst>
                <a:ext uri="{FF2B5EF4-FFF2-40B4-BE49-F238E27FC236}">
                  <a16:creationId xmlns:a16="http://schemas.microsoft.com/office/drawing/2014/main" id="{24C57D99-80DA-C5FA-2E2D-664ACF7F9411}"/>
                </a:ext>
              </a:extLst>
            </p:cNvPr>
            <p:cNvSpPr/>
            <p:nvPr/>
          </p:nvSpPr>
          <p:spPr>
            <a:xfrm>
              <a:off x="-3409363"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2" name="Freeform 4145">
              <a:extLst>
                <a:ext uri="{FF2B5EF4-FFF2-40B4-BE49-F238E27FC236}">
                  <a16:creationId xmlns:a16="http://schemas.microsoft.com/office/drawing/2014/main" id="{122AF207-E736-35CF-59FE-406DC375B78C}"/>
                </a:ext>
              </a:extLst>
            </p:cNvPr>
            <p:cNvSpPr/>
            <p:nvPr/>
          </p:nvSpPr>
          <p:spPr>
            <a:xfrm>
              <a:off x="-3398392"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3" name="Freeform 4146">
              <a:extLst>
                <a:ext uri="{FF2B5EF4-FFF2-40B4-BE49-F238E27FC236}">
                  <a16:creationId xmlns:a16="http://schemas.microsoft.com/office/drawing/2014/main" id="{DF82DFC2-BDD1-8BD6-79F5-03EA9918C63F}"/>
                </a:ext>
              </a:extLst>
            </p:cNvPr>
            <p:cNvSpPr/>
            <p:nvPr/>
          </p:nvSpPr>
          <p:spPr>
            <a:xfrm>
              <a:off x="-3394717"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4" name="Freeform 4147">
              <a:extLst>
                <a:ext uri="{FF2B5EF4-FFF2-40B4-BE49-F238E27FC236}">
                  <a16:creationId xmlns:a16="http://schemas.microsoft.com/office/drawing/2014/main" id="{52FE4F4E-2570-52FE-CAD7-2A3662DB3335}"/>
                </a:ext>
              </a:extLst>
            </p:cNvPr>
            <p:cNvSpPr/>
            <p:nvPr/>
          </p:nvSpPr>
          <p:spPr>
            <a:xfrm>
              <a:off x="-3383746"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5" name="Freeform 4148">
              <a:extLst>
                <a:ext uri="{FF2B5EF4-FFF2-40B4-BE49-F238E27FC236}">
                  <a16:creationId xmlns:a16="http://schemas.microsoft.com/office/drawing/2014/main" id="{1D58EE5E-7A8B-C35C-346B-92FBE9D0681A}"/>
                </a:ext>
              </a:extLst>
            </p:cNvPr>
            <p:cNvSpPr/>
            <p:nvPr/>
          </p:nvSpPr>
          <p:spPr>
            <a:xfrm>
              <a:off x="-3301960"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6" name="Freeform 4149">
              <a:extLst>
                <a:ext uri="{FF2B5EF4-FFF2-40B4-BE49-F238E27FC236}">
                  <a16:creationId xmlns:a16="http://schemas.microsoft.com/office/drawing/2014/main" id="{7931FBA9-1AE6-1C20-C1C7-47D7DC6A53A4}"/>
                </a:ext>
              </a:extLst>
            </p:cNvPr>
            <p:cNvSpPr/>
            <p:nvPr/>
          </p:nvSpPr>
          <p:spPr>
            <a:xfrm>
              <a:off x="-329098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7" name="Freeform 4150">
              <a:extLst>
                <a:ext uri="{FF2B5EF4-FFF2-40B4-BE49-F238E27FC236}">
                  <a16:creationId xmlns:a16="http://schemas.microsoft.com/office/drawing/2014/main" id="{65DFBE41-A733-5DFD-746F-1C3A161B12C1}"/>
                </a:ext>
              </a:extLst>
            </p:cNvPr>
            <p:cNvSpPr/>
            <p:nvPr/>
          </p:nvSpPr>
          <p:spPr>
            <a:xfrm>
              <a:off x="-3272668"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8" name="Freeform 4151">
              <a:extLst>
                <a:ext uri="{FF2B5EF4-FFF2-40B4-BE49-F238E27FC236}">
                  <a16:creationId xmlns:a16="http://schemas.microsoft.com/office/drawing/2014/main" id="{8A0215D1-1FF8-7280-AE9C-865FBCCFC88A}"/>
                </a:ext>
              </a:extLst>
            </p:cNvPr>
            <p:cNvSpPr/>
            <p:nvPr/>
          </p:nvSpPr>
          <p:spPr>
            <a:xfrm>
              <a:off x="-3261697"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49" name="Freeform 4152">
              <a:extLst>
                <a:ext uri="{FF2B5EF4-FFF2-40B4-BE49-F238E27FC236}">
                  <a16:creationId xmlns:a16="http://schemas.microsoft.com/office/drawing/2014/main" id="{99803AEC-D10B-FECC-4B22-39CF324198DD}"/>
                </a:ext>
              </a:extLst>
            </p:cNvPr>
            <p:cNvSpPr/>
            <p:nvPr/>
          </p:nvSpPr>
          <p:spPr>
            <a:xfrm>
              <a:off x="-3267786"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0" name="Freeform 4153">
              <a:extLst>
                <a:ext uri="{FF2B5EF4-FFF2-40B4-BE49-F238E27FC236}">
                  <a16:creationId xmlns:a16="http://schemas.microsoft.com/office/drawing/2014/main" id="{957CD0C9-E552-DE32-8E66-A856E772D476}"/>
                </a:ext>
              </a:extLst>
            </p:cNvPr>
            <p:cNvSpPr/>
            <p:nvPr/>
          </p:nvSpPr>
          <p:spPr>
            <a:xfrm>
              <a:off x="-3256815"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1" name="Freeform 4154">
              <a:extLst>
                <a:ext uri="{FF2B5EF4-FFF2-40B4-BE49-F238E27FC236}">
                  <a16:creationId xmlns:a16="http://schemas.microsoft.com/office/drawing/2014/main" id="{2944579E-F189-2AFA-EFB6-819A770EE9B1}"/>
                </a:ext>
              </a:extLst>
            </p:cNvPr>
            <p:cNvSpPr/>
            <p:nvPr/>
          </p:nvSpPr>
          <p:spPr>
            <a:xfrm>
              <a:off x="-3238494"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2" name="Freeform 4155">
              <a:extLst>
                <a:ext uri="{FF2B5EF4-FFF2-40B4-BE49-F238E27FC236}">
                  <a16:creationId xmlns:a16="http://schemas.microsoft.com/office/drawing/2014/main" id="{265531FE-53B8-B349-5AB1-9A1575A5C849}"/>
                </a:ext>
              </a:extLst>
            </p:cNvPr>
            <p:cNvSpPr/>
            <p:nvPr/>
          </p:nvSpPr>
          <p:spPr>
            <a:xfrm>
              <a:off x="-322752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3" name="Freeform 4156">
              <a:extLst>
                <a:ext uri="{FF2B5EF4-FFF2-40B4-BE49-F238E27FC236}">
                  <a16:creationId xmlns:a16="http://schemas.microsoft.com/office/drawing/2014/main" id="{329E800A-31AD-C53B-BC27-AE8F80AC469A}"/>
                </a:ext>
              </a:extLst>
            </p:cNvPr>
            <p:cNvSpPr/>
            <p:nvPr/>
          </p:nvSpPr>
          <p:spPr>
            <a:xfrm>
              <a:off x="-3228730"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4" name="Freeform 4157">
              <a:extLst>
                <a:ext uri="{FF2B5EF4-FFF2-40B4-BE49-F238E27FC236}">
                  <a16:creationId xmlns:a16="http://schemas.microsoft.com/office/drawing/2014/main" id="{23FC0327-A8DA-C725-27CA-CC56051D0ED9}"/>
                </a:ext>
              </a:extLst>
            </p:cNvPr>
            <p:cNvSpPr/>
            <p:nvPr/>
          </p:nvSpPr>
          <p:spPr>
            <a:xfrm>
              <a:off x="-321775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5" name="Freeform 4158">
              <a:extLst>
                <a:ext uri="{FF2B5EF4-FFF2-40B4-BE49-F238E27FC236}">
                  <a16:creationId xmlns:a16="http://schemas.microsoft.com/office/drawing/2014/main" id="{406B8D14-82E3-7854-D0D3-1ADE81B6F2F5}"/>
                </a:ext>
              </a:extLst>
            </p:cNvPr>
            <p:cNvSpPr/>
            <p:nvPr/>
          </p:nvSpPr>
          <p:spPr>
            <a:xfrm>
              <a:off x="-3214084"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6" name="Freeform 4159">
              <a:extLst>
                <a:ext uri="{FF2B5EF4-FFF2-40B4-BE49-F238E27FC236}">
                  <a16:creationId xmlns:a16="http://schemas.microsoft.com/office/drawing/2014/main" id="{2AC6BC5A-3B53-A161-F1EA-DA5AC40C5580}"/>
                </a:ext>
              </a:extLst>
            </p:cNvPr>
            <p:cNvSpPr/>
            <p:nvPr/>
          </p:nvSpPr>
          <p:spPr>
            <a:xfrm>
              <a:off x="-320311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7" name="Freeform 4160">
              <a:extLst>
                <a:ext uri="{FF2B5EF4-FFF2-40B4-BE49-F238E27FC236}">
                  <a16:creationId xmlns:a16="http://schemas.microsoft.com/office/drawing/2014/main" id="{EDAB459C-8238-1F19-8819-5F81711AAAA7}"/>
                </a:ext>
              </a:extLst>
            </p:cNvPr>
            <p:cNvSpPr/>
            <p:nvPr/>
          </p:nvSpPr>
          <p:spPr>
            <a:xfrm>
              <a:off x="-3204321"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8" name="Freeform 4161">
              <a:extLst>
                <a:ext uri="{FF2B5EF4-FFF2-40B4-BE49-F238E27FC236}">
                  <a16:creationId xmlns:a16="http://schemas.microsoft.com/office/drawing/2014/main" id="{D3DF8DE4-482E-D1BB-0475-68BC422BFCF7}"/>
                </a:ext>
              </a:extLst>
            </p:cNvPr>
            <p:cNvSpPr/>
            <p:nvPr/>
          </p:nvSpPr>
          <p:spPr>
            <a:xfrm>
              <a:off x="-319334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59" name="Freeform 4162">
              <a:extLst>
                <a:ext uri="{FF2B5EF4-FFF2-40B4-BE49-F238E27FC236}">
                  <a16:creationId xmlns:a16="http://schemas.microsoft.com/office/drawing/2014/main" id="{F4AA33C0-CC35-CBDA-D3C2-E3BE27BC74F5}"/>
                </a:ext>
              </a:extLst>
            </p:cNvPr>
            <p:cNvSpPr/>
            <p:nvPr/>
          </p:nvSpPr>
          <p:spPr>
            <a:xfrm>
              <a:off x="-3199439"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0" name="Freeform 4163">
              <a:extLst>
                <a:ext uri="{FF2B5EF4-FFF2-40B4-BE49-F238E27FC236}">
                  <a16:creationId xmlns:a16="http://schemas.microsoft.com/office/drawing/2014/main" id="{6F5445A7-41A3-A4DE-8B88-D57229819B0A}"/>
                </a:ext>
              </a:extLst>
            </p:cNvPr>
            <p:cNvSpPr/>
            <p:nvPr/>
          </p:nvSpPr>
          <p:spPr>
            <a:xfrm>
              <a:off x="-318846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1" name="Freeform 4164">
              <a:extLst>
                <a:ext uri="{FF2B5EF4-FFF2-40B4-BE49-F238E27FC236}">
                  <a16:creationId xmlns:a16="http://schemas.microsoft.com/office/drawing/2014/main" id="{ED2B3314-ADB6-802F-0EEA-DB1BEFEEAC91}"/>
                </a:ext>
              </a:extLst>
            </p:cNvPr>
            <p:cNvSpPr/>
            <p:nvPr/>
          </p:nvSpPr>
          <p:spPr>
            <a:xfrm>
              <a:off x="-317014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2" name="Freeform 4165">
              <a:extLst>
                <a:ext uri="{FF2B5EF4-FFF2-40B4-BE49-F238E27FC236}">
                  <a16:creationId xmlns:a16="http://schemas.microsoft.com/office/drawing/2014/main" id="{803CEE89-9B8D-FBD5-C75B-8EDD964F51C4}"/>
                </a:ext>
              </a:extLst>
            </p:cNvPr>
            <p:cNvSpPr/>
            <p:nvPr/>
          </p:nvSpPr>
          <p:spPr>
            <a:xfrm>
              <a:off x="-315917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3" name="Freeform 4166">
              <a:extLst>
                <a:ext uri="{FF2B5EF4-FFF2-40B4-BE49-F238E27FC236}">
                  <a16:creationId xmlns:a16="http://schemas.microsoft.com/office/drawing/2014/main" id="{B0A5DD3B-8A5D-7C7D-F0E4-B5FEEBC0A33D}"/>
                </a:ext>
              </a:extLst>
            </p:cNvPr>
            <p:cNvSpPr/>
            <p:nvPr/>
          </p:nvSpPr>
          <p:spPr>
            <a:xfrm>
              <a:off x="-3160383"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4" name="Freeform 4167">
              <a:extLst>
                <a:ext uri="{FF2B5EF4-FFF2-40B4-BE49-F238E27FC236}">
                  <a16:creationId xmlns:a16="http://schemas.microsoft.com/office/drawing/2014/main" id="{7E8D798C-1355-7FDD-DE11-A329F1DBDE31}"/>
                </a:ext>
              </a:extLst>
            </p:cNvPr>
            <p:cNvSpPr/>
            <p:nvPr/>
          </p:nvSpPr>
          <p:spPr>
            <a:xfrm>
              <a:off x="-31494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5" name="Freeform 4168">
              <a:extLst>
                <a:ext uri="{FF2B5EF4-FFF2-40B4-BE49-F238E27FC236}">
                  <a16:creationId xmlns:a16="http://schemas.microsoft.com/office/drawing/2014/main" id="{D427A6DA-A389-9476-50D6-90FEB146D13A}"/>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6" name="Freeform 4169">
              <a:extLst>
                <a:ext uri="{FF2B5EF4-FFF2-40B4-BE49-F238E27FC236}">
                  <a16:creationId xmlns:a16="http://schemas.microsoft.com/office/drawing/2014/main" id="{B98EE3AE-822F-3E74-1966-3173793D8251}"/>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7" name="Freeform 4170">
              <a:extLst>
                <a:ext uri="{FF2B5EF4-FFF2-40B4-BE49-F238E27FC236}">
                  <a16:creationId xmlns:a16="http://schemas.microsoft.com/office/drawing/2014/main" id="{CEF3C306-ED25-41C0-859F-08EF668C5AA5}"/>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8" name="Freeform 4171">
              <a:extLst>
                <a:ext uri="{FF2B5EF4-FFF2-40B4-BE49-F238E27FC236}">
                  <a16:creationId xmlns:a16="http://schemas.microsoft.com/office/drawing/2014/main" id="{64BD0210-70C3-CB65-583D-1BD1EFC726FB}"/>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69" name="Freeform 4172">
              <a:extLst>
                <a:ext uri="{FF2B5EF4-FFF2-40B4-BE49-F238E27FC236}">
                  <a16:creationId xmlns:a16="http://schemas.microsoft.com/office/drawing/2014/main" id="{7C04CC00-515D-CCD9-A211-95955ECF6F29}"/>
                </a:ext>
              </a:extLst>
            </p:cNvPr>
            <p:cNvSpPr/>
            <p:nvPr/>
          </p:nvSpPr>
          <p:spPr>
            <a:xfrm>
              <a:off x="-306274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0" name="Freeform 4173">
              <a:extLst>
                <a:ext uri="{FF2B5EF4-FFF2-40B4-BE49-F238E27FC236}">
                  <a16:creationId xmlns:a16="http://schemas.microsoft.com/office/drawing/2014/main" id="{59C6A3D1-F0F9-461A-3C24-944B37D762CB}"/>
                </a:ext>
              </a:extLst>
            </p:cNvPr>
            <p:cNvSpPr/>
            <p:nvPr/>
          </p:nvSpPr>
          <p:spPr>
            <a:xfrm>
              <a:off x="-305177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1" name="Freeform 4174">
              <a:extLst>
                <a:ext uri="{FF2B5EF4-FFF2-40B4-BE49-F238E27FC236}">
                  <a16:creationId xmlns:a16="http://schemas.microsoft.com/office/drawing/2014/main" id="{EBD62C5A-6948-1F6D-8689-470DDE0A0934}"/>
                </a:ext>
              </a:extLst>
            </p:cNvPr>
            <p:cNvSpPr/>
            <p:nvPr/>
          </p:nvSpPr>
          <p:spPr>
            <a:xfrm>
              <a:off x="-3043216"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2" name="Freeform 4175">
              <a:extLst>
                <a:ext uri="{FF2B5EF4-FFF2-40B4-BE49-F238E27FC236}">
                  <a16:creationId xmlns:a16="http://schemas.microsoft.com/office/drawing/2014/main" id="{9645006C-7A0F-BED3-A248-C1ABD5136DB7}"/>
                </a:ext>
              </a:extLst>
            </p:cNvPr>
            <p:cNvSpPr/>
            <p:nvPr/>
          </p:nvSpPr>
          <p:spPr>
            <a:xfrm>
              <a:off x="-3032245"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3" name="Freeform 4176">
              <a:extLst>
                <a:ext uri="{FF2B5EF4-FFF2-40B4-BE49-F238E27FC236}">
                  <a16:creationId xmlns:a16="http://schemas.microsoft.com/office/drawing/2014/main" id="{B0521F8C-5E40-27EC-15AB-31A8624E9355}"/>
                </a:ext>
              </a:extLst>
            </p:cNvPr>
            <p:cNvSpPr/>
            <p:nvPr/>
          </p:nvSpPr>
          <p:spPr>
            <a:xfrm>
              <a:off x="-303833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4" name="Freeform 4177">
              <a:extLst>
                <a:ext uri="{FF2B5EF4-FFF2-40B4-BE49-F238E27FC236}">
                  <a16:creationId xmlns:a16="http://schemas.microsoft.com/office/drawing/2014/main" id="{C37C08D4-6B11-4003-770F-713468930DAA}"/>
                </a:ext>
              </a:extLst>
            </p:cNvPr>
            <p:cNvSpPr/>
            <p:nvPr/>
          </p:nvSpPr>
          <p:spPr>
            <a:xfrm>
              <a:off x="-302736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5" name="Freeform 4178">
              <a:extLst>
                <a:ext uri="{FF2B5EF4-FFF2-40B4-BE49-F238E27FC236}">
                  <a16:creationId xmlns:a16="http://schemas.microsoft.com/office/drawing/2014/main" id="{99F1C836-170C-EB4D-E610-FDD339303FB7}"/>
                </a:ext>
              </a:extLst>
            </p:cNvPr>
            <p:cNvSpPr/>
            <p:nvPr/>
          </p:nvSpPr>
          <p:spPr>
            <a:xfrm>
              <a:off x="-3004160"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6" name="Freeform 4179">
              <a:extLst>
                <a:ext uri="{FF2B5EF4-FFF2-40B4-BE49-F238E27FC236}">
                  <a16:creationId xmlns:a16="http://schemas.microsoft.com/office/drawing/2014/main" id="{DC43ECB3-1B15-D106-CB4A-E4310AF9467F}"/>
                </a:ext>
              </a:extLst>
            </p:cNvPr>
            <p:cNvSpPr/>
            <p:nvPr/>
          </p:nvSpPr>
          <p:spPr>
            <a:xfrm>
              <a:off x="-299318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7" name="Freeform 4180">
              <a:extLst>
                <a:ext uri="{FF2B5EF4-FFF2-40B4-BE49-F238E27FC236}">
                  <a16:creationId xmlns:a16="http://schemas.microsoft.com/office/drawing/2014/main" id="{CB988D66-3B7B-6676-8DFA-A354133C68CE}"/>
                </a:ext>
              </a:extLst>
            </p:cNvPr>
            <p:cNvSpPr/>
            <p:nvPr/>
          </p:nvSpPr>
          <p:spPr>
            <a:xfrm>
              <a:off x="-2999278"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8" name="Freeform 4181">
              <a:extLst>
                <a:ext uri="{FF2B5EF4-FFF2-40B4-BE49-F238E27FC236}">
                  <a16:creationId xmlns:a16="http://schemas.microsoft.com/office/drawing/2014/main" id="{102D9D6E-634B-976C-1FC5-F2480C49110D}"/>
                </a:ext>
              </a:extLst>
            </p:cNvPr>
            <p:cNvSpPr/>
            <p:nvPr/>
          </p:nvSpPr>
          <p:spPr>
            <a:xfrm>
              <a:off x="-298830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79" name="Freeform 4182">
              <a:extLst>
                <a:ext uri="{FF2B5EF4-FFF2-40B4-BE49-F238E27FC236}">
                  <a16:creationId xmlns:a16="http://schemas.microsoft.com/office/drawing/2014/main" id="{B8E2134E-5FAF-A7AB-2341-D9A8E07B743C}"/>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0" name="Freeform 4183">
              <a:extLst>
                <a:ext uri="{FF2B5EF4-FFF2-40B4-BE49-F238E27FC236}">
                  <a16:creationId xmlns:a16="http://schemas.microsoft.com/office/drawing/2014/main" id="{613AFE41-CC48-E89A-DF7C-7BC29ECF4D2B}"/>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1" name="Freeform 4184">
              <a:extLst>
                <a:ext uri="{FF2B5EF4-FFF2-40B4-BE49-F238E27FC236}">
                  <a16:creationId xmlns:a16="http://schemas.microsoft.com/office/drawing/2014/main" id="{6C025FF3-7EC9-B5FD-6FEA-0145097985F3}"/>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2" name="Freeform 4185">
              <a:extLst>
                <a:ext uri="{FF2B5EF4-FFF2-40B4-BE49-F238E27FC236}">
                  <a16:creationId xmlns:a16="http://schemas.microsoft.com/office/drawing/2014/main" id="{6E8D6648-ACA5-5887-D3FB-2B5FC982266F}"/>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3" name="Freeform 4186">
              <a:extLst>
                <a:ext uri="{FF2B5EF4-FFF2-40B4-BE49-F238E27FC236}">
                  <a16:creationId xmlns:a16="http://schemas.microsoft.com/office/drawing/2014/main" id="{03B35DDA-F6A9-563E-2567-BCF0777D1B53}"/>
                </a:ext>
              </a:extLst>
            </p:cNvPr>
            <p:cNvSpPr/>
            <p:nvPr/>
          </p:nvSpPr>
          <p:spPr>
            <a:xfrm>
              <a:off x="-293093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4" name="Freeform 4187">
              <a:extLst>
                <a:ext uri="{FF2B5EF4-FFF2-40B4-BE49-F238E27FC236}">
                  <a16:creationId xmlns:a16="http://schemas.microsoft.com/office/drawing/2014/main" id="{A2472048-6EF8-F380-6921-14751054EE10}"/>
                </a:ext>
              </a:extLst>
            </p:cNvPr>
            <p:cNvSpPr/>
            <p:nvPr/>
          </p:nvSpPr>
          <p:spPr>
            <a:xfrm>
              <a:off x="-291995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5" name="Freeform 4188">
              <a:extLst>
                <a:ext uri="{FF2B5EF4-FFF2-40B4-BE49-F238E27FC236}">
                  <a16:creationId xmlns:a16="http://schemas.microsoft.com/office/drawing/2014/main" id="{D07E1004-42AB-0218-C966-4FE556154447}"/>
                </a:ext>
              </a:extLst>
            </p:cNvPr>
            <p:cNvSpPr/>
            <p:nvPr/>
          </p:nvSpPr>
          <p:spPr>
            <a:xfrm>
              <a:off x="-290163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6" name="Freeform 4189">
              <a:extLst>
                <a:ext uri="{FF2B5EF4-FFF2-40B4-BE49-F238E27FC236}">
                  <a16:creationId xmlns:a16="http://schemas.microsoft.com/office/drawing/2014/main" id="{CD41E2A4-1AD6-2DCC-5C87-87A47919E79D}"/>
                </a:ext>
              </a:extLst>
            </p:cNvPr>
            <p:cNvSpPr/>
            <p:nvPr/>
          </p:nvSpPr>
          <p:spPr>
            <a:xfrm>
              <a:off x="-289066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7" name="Freeform 4190">
              <a:extLst>
                <a:ext uri="{FF2B5EF4-FFF2-40B4-BE49-F238E27FC236}">
                  <a16:creationId xmlns:a16="http://schemas.microsoft.com/office/drawing/2014/main" id="{65944182-E545-B79F-1F20-7F2F4D3CBC93}"/>
                </a:ext>
              </a:extLst>
            </p:cNvPr>
            <p:cNvSpPr/>
            <p:nvPr/>
          </p:nvSpPr>
          <p:spPr>
            <a:xfrm>
              <a:off x="-289675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8" name="Freeform 4191">
              <a:extLst>
                <a:ext uri="{FF2B5EF4-FFF2-40B4-BE49-F238E27FC236}">
                  <a16:creationId xmlns:a16="http://schemas.microsoft.com/office/drawing/2014/main" id="{5AC7EEC4-5931-69FB-E5A7-B308B2893056}"/>
                </a:ext>
              </a:extLst>
            </p:cNvPr>
            <p:cNvSpPr/>
            <p:nvPr/>
          </p:nvSpPr>
          <p:spPr>
            <a:xfrm>
              <a:off x="-288578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89" name="Freeform 4192">
              <a:extLst>
                <a:ext uri="{FF2B5EF4-FFF2-40B4-BE49-F238E27FC236}">
                  <a16:creationId xmlns:a16="http://schemas.microsoft.com/office/drawing/2014/main" id="{57FC7D8C-C800-D79A-30FC-66010E007AEB}"/>
                </a:ext>
              </a:extLst>
            </p:cNvPr>
            <p:cNvSpPr/>
            <p:nvPr/>
          </p:nvSpPr>
          <p:spPr>
            <a:xfrm>
              <a:off x="-286258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0" name="Freeform 4193">
              <a:extLst>
                <a:ext uri="{FF2B5EF4-FFF2-40B4-BE49-F238E27FC236}">
                  <a16:creationId xmlns:a16="http://schemas.microsoft.com/office/drawing/2014/main" id="{BE25ABA9-01DB-E74C-1831-21C46A3216B8}"/>
                </a:ext>
              </a:extLst>
            </p:cNvPr>
            <p:cNvSpPr/>
            <p:nvPr/>
          </p:nvSpPr>
          <p:spPr>
            <a:xfrm>
              <a:off x="-28516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1" name="Freeform 4194">
              <a:extLst>
                <a:ext uri="{FF2B5EF4-FFF2-40B4-BE49-F238E27FC236}">
                  <a16:creationId xmlns:a16="http://schemas.microsoft.com/office/drawing/2014/main" id="{28DD6B2C-F419-13B5-6276-E91895791F21}"/>
                </a:ext>
              </a:extLst>
            </p:cNvPr>
            <p:cNvSpPr/>
            <p:nvPr/>
          </p:nvSpPr>
          <p:spPr>
            <a:xfrm>
              <a:off x="-280400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2" name="Freeform 4195">
              <a:extLst>
                <a:ext uri="{FF2B5EF4-FFF2-40B4-BE49-F238E27FC236}">
                  <a16:creationId xmlns:a16="http://schemas.microsoft.com/office/drawing/2014/main" id="{70CC404D-8465-5F21-E1C7-5F718D4779E4}"/>
                </a:ext>
              </a:extLst>
            </p:cNvPr>
            <p:cNvSpPr/>
            <p:nvPr/>
          </p:nvSpPr>
          <p:spPr>
            <a:xfrm>
              <a:off x="-279302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3" name="Freeform 4196">
              <a:extLst>
                <a:ext uri="{FF2B5EF4-FFF2-40B4-BE49-F238E27FC236}">
                  <a16:creationId xmlns:a16="http://schemas.microsoft.com/office/drawing/2014/main" id="{126171EE-3DA3-6380-23BA-C66237DDC216}"/>
                </a:ext>
              </a:extLst>
            </p:cNvPr>
            <p:cNvSpPr/>
            <p:nvPr/>
          </p:nvSpPr>
          <p:spPr>
            <a:xfrm>
              <a:off x="-276982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4" name="Freeform 4197">
              <a:extLst>
                <a:ext uri="{FF2B5EF4-FFF2-40B4-BE49-F238E27FC236}">
                  <a16:creationId xmlns:a16="http://schemas.microsoft.com/office/drawing/2014/main" id="{877DCFEF-93F6-98A4-B30C-D698589E9551}"/>
                </a:ext>
              </a:extLst>
            </p:cNvPr>
            <p:cNvSpPr/>
            <p:nvPr/>
          </p:nvSpPr>
          <p:spPr>
            <a:xfrm>
              <a:off x="-275885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5" name="Freeform 4198">
              <a:extLst>
                <a:ext uri="{FF2B5EF4-FFF2-40B4-BE49-F238E27FC236}">
                  <a16:creationId xmlns:a16="http://schemas.microsoft.com/office/drawing/2014/main" id="{FF132C35-BE74-ED4A-7E3F-EBDAB65148F9}"/>
                </a:ext>
              </a:extLst>
            </p:cNvPr>
            <p:cNvSpPr/>
            <p:nvPr/>
          </p:nvSpPr>
          <p:spPr>
            <a:xfrm>
              <a:off x="-273077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6" name="Freeform 4199">
              <a:extLst>
                <a:ext uri="{FF2B5EF4-FFF2-40B4-BE49-F238E27FC236}">
                  <a16:creationId xmlns:a16="http://schemas.microsoft.com/office/drawing/2014/main" id="{10F66C40-42DF-23BB-9E7F-2F74BAA0C67A}"/>
                </a:ext>
              </a:extLst>
            </p:cNvPr>
            <p:cNvSpPr/>
            <p:nvPr/>
          </p:nvSpPr>
          <p:spPr>
            <a:xfrm>
              <a:off x="-27198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7" name="Freeform 4200">
              <a:extLst>
                <a:ext uri="{FF2B5EF4-FFF2-40B4-BE49-F238E27FC236}">
                  <a16:creationId xmlns:a16="http://schemas.microsoft.com/office/drawing/2014/main" id="{3E15321F-68DE-2522-836D-2583B8A800A9}"/>
                </a:ext>
              </a:extLst>
            </p:cNvPr>
            <p:cNvSpPr/>
            <p:nvPr/>
          </p:nvSpPr>
          <p:spPr>
            <a:xfrm>
              <a:off x="-272100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8" name="Freeform 4201">
              <a:extLst>
                <a:ext uri="{FF2B5EF4-FFF2-40B4-BE49-F238E27FC236}">
                  <a16:creationId xmlns:a16="http://schemas.microsoft.com/office/drawing/2014/main" id="{60DCC507-9601-0B10-651B-A350D2103C8E}"/>
                </a:ext>
              </a:extLst>
            </p:cNvPr>
            <p:cNvSpPr/>
            <p:nvPr/>
          </p:nvSpPr>
          <p:spPr>
            <a:xfrm>
              <a:off x="-271003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699" name="Freeform 4202">
              <a:extLst>
                <a:ext uri="{FF2B5EF4-FFF2-40B4-BE49-F238E27FC236}">
                  <a16:creationId xmlns:a16="http://schemas.microsoft.com/office/drawing/2014/main" id="{AA657BCA-A84F-CD8C-2A93-0AC0E13E4672}"/>
                </a:ext>
              </a:extLst>
            </p:cNvPr>
            <p:cNvSpPr/>
            <p:nvPr/>
          </p:nvSpPr>
          <p:spPr>
            <a:xfrm>
              <a:off x="-2716125"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0" name="Freeform 4203">
              <a:extLst>
                <a:ext uri="{FF2B5EF4-FFF2-40B4-BE49-F238E27FC236}">
                  <a16:creationId xmlns:a16="http://schemas.microsoft.com/office/drawing/2014/main" id="{8C6E3043-7F07-A6B9-6F88-3FE25D5D92C4}"/>
                </a:ext>
              </a:extLst>
            </p:cNvPr>
            <p:cNvSpPr/>
            <p:nvPr/>
          </p:nvSpPr>
          <p:spPr>
            <a:xfrm>
              <a:off x="-270515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1" name="Freeform 4204">
              <a:extLst>
                <a:ext uri="{FF2B5EF4-FFF2-40B4-BE49-F238E27FC236}">
                  <a16:creationId xmlns:a16="http://schemas.microsoft.com/office/drawing/2014/main" id="{F87B1AF8-7D78-9235-8C9C-0D6C2805B072}"/>
                </a:ext>
              </a:extLst>
            </p:cNvPr>
            <p:cNvSpPr/>
            <p:nvPr/>
          </p:nvSpPr>
          <p:spPr>
            <a:xfrm>
              <a:off x="-2686833"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2" name="Freeform 4205">
              <a:extLst>
                <a:ext uri="{FF2B5EF4-FFF2-40B4-BE49-F238E27FC236}">
                  <a16:creationId xmlns:a16="http://schemas.microsoft.com/office/drawing/2014/main" id="{7249BEDE-CDAA-CB77-9F25-C7E9A0E1208A}"/>
                </a:ext>
              </a:extLst>
            </p:cNvPr>
            <p:cNvSpPr/>
            <p:nvPr/>
          </p:nvSpPr>
          <p:spPr>
            <a:xfrm>
              <a:off x="-267586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3" name="Freeform 4206">
              <a:extLst>
                <a:ext uri="{FF2B5EF4-FFF2-40B4-BE49-F238E27FC236}">
                  <a16:creationId xmlns:a16="http://schemas.microsoft.com/office/drawing/2014/main" id="{2E7E7ED8-959A-286B-D56A-9E3271C95F12}"/>
                </a:ext>
              </a:extLst>
            </p:cNvPr>
            <p:cNvSpPr/>
            <p:nvPr/>
          </p:nvSpPr>
          <p:spPr>
            <a:xfrm>
              <a:off x="-264777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4" name="Freeform 4207">
              <a:extLst>
                <a:ext uri="{FF2B5EF4-FFF2-40B4-BE49-F238E27FC236}">
                  <a16:creationId xmlns:a16="http://schemas.microsoft.com/office/drawing/2014/main" id="{532C45DE-47AF-7CCA-13A4-7E90F3562484}"/>
                </a:ext>
              </a:extLst>
            </p:cNvPr>
            <p:cNvSpPr/>
            <p:nvPr/>
          </p:nvSpPr>
          <p:spPr>
            <a:xfrm>
              <a:off x="-263680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5" name="Freeform 4208">
              <a:extLst>
                <a:ext uri="{FF2B5EF4-FFF2-40B4-BE49-F238E27FC236}">
                  <a16:creationId xmlns:a16="http://schemas.microsoft.com/office/drawing/2014/main" id="{E90C5C8B-7BF6-231E-9EB3-BED002470140}"/>
                </a:ext>
              </a:extLst>
            </p:cNvPr>
            <p:cNvSpPr/>
            <p:nvPr/>
          </p:nvSpPr>
          <p:spPr>
            <a:xfrm>
              <a:off x="-263313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6" name="Freeform 4209">
              <a:extLst>
                <a:ext uri="{FF2B5EF4-FFF2-40B4-BE49-F238E27FC236}">
                  <a16:creationId xmlns:a16="http://schemas.microsoft.com/office/drawing/2014/main" id="{3B6A7D8D-D92D-D5DF-C087-7D36C17406B7}"/>
                </a:ext>
              </a:extLst>
            </p:cNvPr>
            <p:cNvSpPr/>
            <p:nvPr/>
          </p:nvSpPr>
          <p:spPr>
            <a:xfrm>
              <a:off x="-262216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7" name="Freeform 4210">
              <a:extLst>
                <a:ext uri="{FF2B5EF4-FFF2-40B4-BE49-F238E27FC236}">
                  <a16:creationId xmlns:a16="http://schemas.microsoft.com/office/drawing/2014/main" id="{F138D31C-7CD2-36B9-9245-10BA9D8EE1C8}"/>
                </a:ext>
              </a:extLst>
            </p:cNvPr>
            <p:cNvSpPr/>
            <p:nvPr/>
          </p:nvSpPr>
          <p:spPr>
            <a:xfrm>
              <a:off x="-256966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8" name="Freeform 4211">
              <a:extLst>
                <a:ext uri="{FF2B5EF4-FFF2-40B4-BE49-F238E27FC236}">
                  <a16:creationId xmlns:a16="http://schemas.microsoft.com/office/drawing/2014/main" id="{35A014CA-B8FC-3BD0-EB6B-CBE7D475C22D}"/>
                </a:ext>
              </a:extLst>
            </p:cNvPr>
            <p:cNvSpPr/>
            <p:nvPr/>
          </p:nvSpPr>
          <p:spPr>
            <a:xfrm>
              <a:off x="-255869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09" name="Freeform 4212">
              <a:extLst>
                <a:ext uri="{FF2B5EF4-FFF2-40B4-BE49-F238E27FC236}">
                  <a16:creationId xmlns:a16="http://schemas.microsoft.com/office/drawing/2014/main" id="{79F1F350-185F-999F-A23E-D8E7CDE80633}"/>
                </a:ext>
              </a:extLst>
            </p:cNvPr>
            <p:cNvSpPr/>
            <p:nvPr/>
          </p:nvSpPr>
          <p:spPr>
            <a:xfrm>
              <a:off x="-250131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0" name="Freeform 4213">
              <a:extLst>
                <a:ext uri="{FF2B5EF4-FFF2-40B4-BE49-F238E27FC236}">
                  <a16:creationId xmlns:a16="http://schemas.microsoft.com/office/drawing/2014/main" id="{DCA9AE32-3BA4-5A25-F7C4-6660D993BCF3}"/>
                </a:ext>
              </a:extLst>
            </p:cNvPr>
            <p:cNvSpPr/>
            <p:nvPr/>
          </p:nvSpPr>
          <p:spPr>
            <a:xfrm>
              <a:off x="-249034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1" name="Freeform 4214">
              <a:extLst>
                <a:ext uri="{FF2B5EF4-FFF2-40B4-BE49-F238E27FC236}">
                  <a16:creationId xmlns:a16="http://schemas.microsoft.com/office/drawing/2014/main" id="{77B8F486-5A5C-79A9-0D3B-1F6CD2296776}"/>
                </a:ext>
              </a:extLst>
            </p:cNvPr>
            <p:cNvSpPr/>
            <p:nvPr/>
          </p:nvSpPr>
          <p:spPr>
            <a:xfrm>
              <a:off x="-243297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2" name="Freeform 4215">
              <a:extLst>
                <a:ext uri="{FF2B5EF4-FFF2-40B4-BE49-F238E27FC236}">
                  <a16:creationId xmlns:a16="http://schemas.microsoft.com/office/drawing/2014/main" id="{44482B59-8548-4469-B6D3-8E5D15ACB93B}"/>
                </a:ext>
              </a:extLst>
            </p:cNvPr>
            <p:cNvSpPr/>
            <p:nvPr/>
          </p:nvSpPr>
          <p:spPr>
            <a:xfrm>
              <a:off x="-24220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3" name="Freeform 4216">
              <a:extLst>
                <a:ext uri="{FF2B5EF4-FFF2-40B4-BE49-F238E27FC236}">
                  <a16:creationId xmlns:a16="http://schemas.microsoft.com/office/drawing/2014/main" id="{0192FB93-0D6F-352A-7938-92C064D50ACC}"/>
                </a:ext>
              </a:extLst>
            </p:cNvPr>
            <p:cNvSpPr/>
            <p:nvPr/>
          </p:nvSpPr>
          <p:spPr>
            <a:xfrm>
              <a:off x="-241344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4" name="Freeform 4217">
              <a:extLst>
                <a:ext uri="{FF2B5EF4-FFF2-40B4-BE49-F238E27FC236}">
                  <a16:creationId xmlns:a16="http://schemas.microsoft.com/office/drawing/2014/main" id="{389A7B74-0D51-8C3A-FC03-12D5464E7CB9}"/>
                </a:ext>
              </a:extLst>
            </p:cNvPr>
            <p:cNvSpPr/>
            <p:nvPr/>
          </p:nvSpPr>
          <p:spPr>
            <a:xfrm>
              <a:off x="-240247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5" name="Freeform 4218">
              <a:extLst>
                <a:ext uri="{FF2B5EF4-FFF2-40B4-BE49-F238E27FC236}">
                  <a16:creationId xmlns:a16="http://schemas.microsoft.com/office/drawing/2014/main" id="{3C6461C3-B380-A743-8209-F00FC198B9E4}"/>
                </a:ext>
              </a:extLst>
            </p:cNvPr>
            <p:cNvSpPr/>
            <p:nvPr/>
          </p:nvSpPr>
          <p:spPr>
            <a:xfrm>
              <a:off x="-236462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6" name="Freeform 4219">
              <a:extLst>
                <a:ext uri="{FF2B5EF4-FFF2-40B4-BE49-F238E27FC236}">
                  <a16:creationId xmlns:a16="http://schemas.microsoft.com/office/drawing/2014/main" id="{EF317D61-65A8-2EF6-D25C-16C3218D892C}"/>
                </a:ext>
              </a:extLst>
            </p:cNvPr>
            <p:cNvSpPr/>
            <p:nvPr/>
          </p:nvSpPr>
          <p:spPr>
            <a:xfrm>
              <a:off x="-235365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7" name="Freeform 4220">
              <a:extLst>
                <a:ext uri="{FF2B5EF4-FFF2-40B4-BE49-F238E27FC236}">
                  <a16:creationId xmlns:a16="http://schemas.microsoft.com/office/drawing/2014/main" id="{9EF5766A-E063-D6C9-E26B-6B5D16CA65F0}"/>
                </a:ext>
              </a:extLst>
            </p:cNvPr>
            <p:cNvSpPr/>
            <p:nvPr/>
          </p:nvSpPr>
          <p:spPr>
            <a:xfrm>
              <a:off x="-231580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8" name="Freeform 4221">
              <a:extLst>
                <a:ext uri="{FF2B5EF4-FFF2-40B4-BE49-F238E27FC236}">
                  <a16:creationId xmlns:a16="http://schemas.microsoft.com/office/drawing/2014/main" id="{58BD52DD-E516-B96E-3D04-F9A1BE86E2AA}"/>
                </a:ext>
              </a:extLst>
            </p:cNvPr>
            <p:cNvSpPr/>
            <p:nvPr/>
          </p:nvSpPr>
          <p:spPr>
            <a:xfrm>
              <a:off x="-230483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19" name="Freeform 4222">
              <a:extLst>
                <a:ext uri="{FF2B5EF4-FFF2-40B4-BE49-F238E27FC236}">
                  <a16:creationId xmlns:a16="http://schemas.microsoft.com/office/drawing/2014/main" id="{7485CA55-3666-E591-5FF6-D882C741B504}"/>
                </a:ext>
              </a:extLst>
            </p:cNvPr>
            <p:cNvSpPr/>
            <p:nvPr/>
          </p:nvSpPr>
          <p:spPr>
            <a:xfrm>
              <a:off x="-228163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0" name="Freeform 4223">
              <a:extLst>
                <a:ext uri="{FF2B5EF4-FFF2-40B4-BE49-F238E27FC236}">
                  <a16:creationId xmlns:a16="http://schemas.microsoft.com/office/drawing/2014/main" id="{F5C3A3CB-890F-3977-E5A2-FE5770FD8866}"/>
                </a:ext>
              </a:extLst>
            </p:cNvPr>
            <p:cNvSpPr/>
            <p:nvPr/>
          </p:nvSpPr>
          <p:spPr>
            <a:xfrm>
              <a:off x="-227065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1" name="Freeform 4224">
              <a:extLst>
                <a:ext uri="{FF2B5EF4-FFF2-40B4-BE49-F238E27FC236}">
                  <a16:creationId xmlns:a16="http://schemas.microsoft.com/office/drawing/2014/main" id="{B6C280BA-AAA1-F786-107C-7542D6DC48BE}"/>
                </a:ext>
              </a:extLst>
            </p:cNvPr>
            <p:cNvSpPr/>
            <p:nvPr/>
          </p:nvSpPr>
          <p:spPr>
            <a:xfrm>
              <a:off x="-227186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2" name="Freeform 4225">
              <a:extLst>
                <a:ext uri="{FF2B5EF4-FFF2-40B4-BE49-F238E27FC236}">
                  <a16:creationId xmlns:a16="http://schemas.microsoft.com/office/drawing/2014/main" id="{D5BA893F-B50A-3443-79AE-DE7E5E53600C}"/>
                </a:ext>
              </a:extLst>
            </p:cNvPr>
            <p:cNvSpPr/>
            <p:nvPr/>
          </p:nvSpPr>
          <p:spPr>
            <a:xfrm>
              <a:off x="-226089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3" name="Freeform 4226">
              <a:extLst>
                <a:ext uri="{FF2B5EF4-FFF2-40B4-BE49-F238E27FC236}">
                  <a16:creationId xmlns:a16="http://schemas.microsoft.com/office/drawing/2014/main" id="{A2C6870E-54A7-F3D4-F3D7-ED72D85D9D75}"/>
                </a:ext>
              </a:extLst>
            </p:cNvPr>
            <p:cNvSpPr/>
            <p:nvPr/>
          </p:nvSpPr>
          <p:spPr>
            <a:xfrm>
              <a:off x="-2227929"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4" name="Freeform 4227">
              <a:extLst>
                <a:ext uri="{FF2B5EF4-FFF2-40B4-BE49-F238E27FC236}">
                  <a16:creationId xmlns:a16="http://schemas.microsoft.com/office/drawing/2014/main" id="{E3E84CE8-3F39-E672-97E9-7D665A719E4E}"/>
                </a:ext>
              </a:extLst>
            </p:cNvPr>
            <p:cNvSpPr/>
            <p:nvPr/>
          </p:nvSpPr>
          <p:spPr>
            <a:xfrm>
              <a:off x="-221695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5" name="Freeform 4228">
              <a:extLst>
                <a:ext uri="{FF2B5EF4-FFF2-40B4-BE49-F238E27FC236}">
                  <a16:creationId xmlns:a16="http://schemas.microsoft.com/office/drawing/2014/main" id="{ED81A93A-0310-26AF-EE16-0E1B7788DE50}"/>
                </a:ext>
              </a:extLst>
            </p:cNvPr>
            <p:cNvSpPr/>
            <p:nvPr/>
          </p:nvSpPr>
          <p:spPr>
            <a:xfrm>
              <a:off x="-2174228"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6" name="Freeform 4229">
              <a:extLst>
                <a:ext uri="{FF2B5EF4-FFF2-40B4-BE49-F238E27FC236}">
                  <a16:creationId xmlns:a16="http://schemas.microsoft.com/office/drawing/2014/main" id="{CB45C306-47A4-2F8B-DE63-D57F772FE38C}"/>
                </a:ext>
              </a:extLst>
            </p:cNvPr>
            <p:cNvSpPr/>
            <p:nvPr/>
          </p:nvSpPr>
          <p:spPr>
            <a:xfrm>
              <a:off x="-216325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7" name="Freeform 4230">
              <a:extLst>
                <a:ext uri="{FF2B5EF4-FFF2-40B4-BE49-F238E27FC236}">
                  <a16:creationId xmlns:a16="http://schemas.microsoft.com/office/drawing/2014/main" id="{4B9EE9A3-6067-2FB9-C4F1-E4F7B6E16785}"/>
                </a:ext>
              </a:extLst>
            </p:cNvPr>
            <p:cNvSpPr/>
            <p:nvPr/>
          </p:nvSpPr>
          <p:spPr>
            <a:xfrm>
              <a:off x="-216446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8" name="Freeform 4231">
              <a:extLst>
                <a:ext uri="{FF2B5EF4-FFF2-40B4-BE49-F238E27FC236}">
                  <a16:creationId xmlns:a16="http://schemas.microsoft.com/office/drawing/2014/main" id="{554E8797-57E2-CFB3-0DE1-4F0249066826}"/>
                </a:ext>
              </a:extLst>
            </p:cNvPr>
            <p:cNvSpPr/>
            <p:nvPr/>
          </p:nvSpPr>
          <p:spPr>
            <a:xfrm>
              <a:off x="-215349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29" name="Freeform 4232">
              <a:extLst>
                <a:ext uri="{FF2B5EF4-FFF2-40B4-BE49-F238E27FC236}">
                  <a16:creationId xmlns:a16="http://schemas.microsoft.com/office/drawing/2014/main" id="{33E53B1B-2CDC-50EB-8DD2-DFF51FFD457E}"/>
                </a:ext>
              </a:extLst>
            </p:cNvPr>
            <p:cNvSpPr/>
            <p:nvPr/>
          </p:nvSpPr>
          <p:spPr>
            <a:xfrm>
              <a:off x="-214493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0" name="Freeform 4233">
              <a:extLst>
                <a:ext uri="{FF2B5EF4-FFF2-40B4-BE49-F238E27FC236}">
                  <a16:creationId xmlns:a16="http://schemas.microsoft.com/office/drawing/2014/main" id="{9C0EE2A2-13D7-DF44-7C1A-3648BED190C0}"/>
                </a:ext>
              </a:extLst>
            </p:cNvPr>
            <p:cNvSpPr/>
            <p:nvPr/>
          </p:nvSpPr>
          <p:spPr>
            <a:xfrm>
              <a:off x="-213396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1" name="Freeform 4234">
              <a:extLst>
                <a:ext uri="{FF2B5EF4-FFF2-40B4-BE49-F238E27FC236}">
                  <a16:creationId xmlns:a16="http://schemas.microsoft.com/office/drawing/2014/main" id="{94F984E3-56E1-A6CC-3781-9EC47B9D9768}"/>
                </a:ext>
              </a:extLst>
            </p:cNvPr>
            <p:cNvSpPr/>
            <p:nvPr/>
          </p:nvSpPr>
          <p:spPr>
            <a:xfrm>
              <a:off x="-213029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2" name="Freeform 4235">
              <a:extLst>
                <a:ext uri="{FF2B5EF4-FFF2-40B4-BE49-F238E27FC236}">
                  <a16:creationId xmlns:a16="http://schemas.microsoft.com/office/drawing/2014/main" id="{D6822205-228A-171B-7482-0287F7EF4D6E}"/>
                </a:ext>
              </a:extLst>
            </p:cNvPr>
            <p:cNvSpPr/>
            <p:nvPr/>
          </p:nvSpPr>
          <p:spPr>
            <a:xfrm>
              <a:off x="-211931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3" name="Freeform 4236">
              <a:extLst>
                <a:ext uri="{FF2B5EF4-FFF2-40B4-BE49-F238E27FC236}">
                  <a16:creationId xmlns:a16="http://schemas.microsoft.com/office/drawing/2014/main" id="{FB90BD5C-A223-D494-5768-0BFD933701FA}"/>
                </a:ext>
              </a:extLst>
            </p:cNvPr>
            <p:cNvSpPr/>
            <p:nvPr/>
          </p:nvSpPr>
          <p:spPr>
            <a:xfrm>
              <a:off x="-212540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4" name="Freeform 4237">
              <a:extLst>
                <a:ext uri="{FF2B5EF4-FFF2-40B4-BE49-F238E27FC236}">
                  <a16:creationId xmlns:a16="http://schemas.microsoft.com/office/drawing/2014/main" id="{F4834E1C-65F6-AB14-1F4F-A82B8B4DA1E8}"/>
                </a:ext>
              </a:extLst>
            </p:cNvPr>
            <p:cNvSpPr/>
            <p:nvPr/>
          </p:nvSpPr>
          <p:spPr>
            <a:xfrm>
              <a:off x="-211443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5" name="Freeform 4238">
              <a:extLst>
                <a:ext uri="{FF2B5EF4-FFF2-40B4-BE49-F238E27FC236}">
                  <a16:creationId xmlns:a16="http://schemas.microsoft.com/office/drawing/2014/main" id="{FDFB2F31-B512-BC85-DAE2-D8CB4EAE44D3}"/>
                </a:ext>
              </a:extLst>
            </p:cNvPr>
            <p:cNvSpPr/>
            <p:nvPr/>
          </p:nvSpPr>
          <p:spPr>
            <a:xfrm>
              <a:off x="-210588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6" name="Freeform 4239">
              <a:extLst>
                <a:ext uri="{FF2B5EF4-FFF2-40B4-BE49-F238E27FC236}">
                  <a16:creationId xmlns:a16="http://schemas.microsoft.com/office/drawing/2014/main" id="{B846C0C9-8D13-1CC8-4A40-1F5C4AA5F0E7}"/>
                </a:ext>
              </a:extLst>
            </p:cNvPr>
            <p:cNvSpPr/>
            <p:nvPr/>
          </p:nvSpPr>
          <p:spPr>
            <a:xfrm>
              <a:off x="-209490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7" name="Freeform 4240">
              <a:extLst>
                <a:ext uri="{FF2B5EF4-FFF2-40B4-BE49-F238E27FC236}">
                  <a16:creationId xmlns:a16="http://schemas.microsoft.com/office/drawing/2014/main" id="{BA071719-AC59-66B0-F109-37B795E740AE}"/>
                </a:ext>
              </a:extLst>
            </p:cNvPr>
            <p:cNvSpPr/>
            <p:nvPr/>
          </p:nvSpPr>
          <p:spPr>
            <a:xfrm>
              <a:off x="-207658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8" name="Freeform 4241">
              <a:extLst>
                <a:ext uri="{FF2B5EF4-FFF2-40B4-BE49-F238E27FC236}">
                  <a16:creationId xmlns:a16="http://schemas.microsoft.com/office/drawing/2014/main" id="{75267BEE-563F-6A57-3F5E-CE1487A30C63}"/>
                </a:ext>
              </a:extLst>
            </p:cNvPr>
            <p:cNvSpPr/>
            <p:nvPr/>
          </p:nvSpPr>
          <p:spPr>
            <a:xfrm>
              <a:off x="-206561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39" name="Freeform 4242">
              <a:extLst>
                <a:ext uri="{FF2B5EF4-FFF2-40B4-BE49-F238E27FC236}">
                  <a16:creationId xmlns:a16="http://schemas.microsoft.com/office/drawing/2014/main" id="{57DF5943-0621-555D-C73F-CB224700B645}"/>
                </a:ext>
              </a:extLst>
            </p:cNvPr>
            <p:cNvSpPr/>
            <p:nvPr/>
          </p:nvSpPr>
          <p:spPr>
            <a:xfrm>
              <a:off x="-2037533"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0" name="Freeform 4243">
              <a:extLst>
                <a:ext uri="{FF2B5EF4-FFF2-40B4-BE49-F238E27FC236}">
                  <a16:creationId xmlns:a16="http://schemas.microsoft.com/office/drawing/2014/main" id="{EAB7EBA4-0C25-003E-4CE6-E6D5FBA11128}"/>
                </a:ext>
              </a:extLst>
            </p:cNvPr>
            <p:cNvSpPr/>
            <p:nvPr/>
          </p:nvSpPr>
          <p:spPr>
            <a:xfrm>
              <a:off x="-2026561"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1" name="Freeform 4244">
              <a:extLst>
                <a:ext uri="{FF2B5EF4-FFF2-40B4-BE49-F238E27FC236}">
                  <a16:creationId xmlns:a16="http://schemas.microsoft.com/office/drawing/2014/main" id="{5E19BF07-5EC9-777D-8A41-A6303B3FD151}"/>
                </a:ext>
              </a:extLst>
            </p:cNvPr>
            <p:cNvSpPr/>
            <p:nvPr/>
          </p:nvSpPr>
          <p:spPr>
            <a:xfrm>
              <a:off x="-197894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2" name="Freeform 4245">
              <a:extLst>
                <a:ext uri="{FF2B5EF4-FFF2-40B4-BE49-F238E27FC236}">
                  <a16:creationId xmlns:a16="http://schemas.microsoft.com/office/drawing/2014/main" id="{0444ED13-F06C-3FA3-AF7F-44A0344ED530}"/>
                </a:ext>
              </a:extLst>
            </p:cNvPr>
            <p:cNvSpPr/>
            <p:nvPr/>
          </p:nvSpPr>
          <p:spPr>
            <a:xfrm>
              <a:off x="-196797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3" name="Freeform 4246">
              <a:extLst>
                <a:ext uri="{FF2B5EF4-FFF2-40B4-BE49-F238E27FC236}">
                  <a16:creationId xmlns:a16="http://schemas.microsoft.com/office/drawing/2014/main" id="{282E570A-D31B-4A7D-B3E5-9D7459860B6E}"/>
                </a:ext>
              </a:extLst>
            </p:cNvPr>
            <p:cNvSpPr/>
            <p:nvPr/>
          </p:nvSpPr>
          <p:spPr>
            <a:xfrm>
              <a:off x="-175438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4" name="Freeform 4247">
              <a:extLst>
                <a:ext uri="{FF2B5EF4-FFF2-40B4-BE49-F238E27FC236}">
                  <a16:creationId xmlns:a16="http://schemas.microsoft.com/office/drawing/2014/main" id="{DA6AE9FB-A088-4A18-B0BE-52EF631E3590}"/>
                </a:ext>
              </a:extLst>
            </p:cNvPr>
            <p:cNvSpPr/>
            <p:nvPr/>
          </p:nvSpPr>
          <p:spPr>
            <a:xfrm>
              <a:off x="-174340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5" name="Freeform 4248">
              <a:extLst>
                <a:ext uri="{FF2B5EF4-FFF2-40B4-BE49-F238E27FC236}">
                  <a16:creationId xmlns:a16="http://schemas.microsoft.com/office/drawing/2014/main" id="{377AD367-580F-C5FA-0033-EAABF997DBE6}"/>
                </a:ext>
              </a:extLst>
            </p:cNvPr>
            <p:cNvSpPr/>
            <p:nvPr/>
          </p:nvSpPr>
          <p:spPr>
            <a:xfrm>
              <a:off x="-152980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6" name="Freeform 4249">
              <a:extLst>
                <a:ext uri="{FF2B5EF4-FFF2-40B4-BE49-F238E27FC236}">
                  <a16:creationId xmlns:a16="http://schemas.microsoft.com/office/drawing/2014/main" id="{FE3C274C-79EB-E3CA-0416-9DC1BD145C4E}"/>
                </a:ext>
              </a:extLst>
            </p:cNvPr>
            <p:cNvSpPr/>
            <p:nvPr/>
          </p:nvSpPr>
          <p:spPr>
            <a:xfrm>
              <a:off x="-151883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7" name="Freeform 4250">
              <a:extLst>
                <a:ext uri="{FF2B5EF4-FFF2-40B4-BE49-F238E27FC236}">
                  <a16:creationId xmlns:a16="http://schemas.microsoft.com/office/drawing/2014/main" id="{BA84A7D6-E4D7-475E-8C2D-F8AECC4CAA23}"/>
                </a:ext>
              </a:extLst>
            </p:cNvPr>
            <p:cNvSpPr/>
            <p:nvPr/>
          </p:nvSpPr>
          <p:spPr>
            <a:xfrm>
              <a:off x="-5160778" y="1499054"/>
              <a:ext cx="3641940" cy="255718"/>
            </a:xfrm>
            <a:custGeom>
              <a:avLst/>
              <a:gdLst>
                <a:gd name="csX0" fmla="*/ 0 w 3641940"/>
                <a:gd name="csY0" fmla="*/ 0 h 255718"/>
                <a:gd name="csX1" fmla="*/ 117167 w 3641940"/>
                <a:gd name="csY1" fmla="*/ 0 h 255718"/>
                <a:gd name="csX2" fmla="*/ 117167 w 3641940"/>
                <a:gd name="csY2" fmla="*/ 13538 h 255718"/>
                <a:gd name="csX3" fmla="*/ 117167 w 3641940"/>
                <a:gd name="csY3" fmla="*/ 13538 h 255718"/>
                <a:gd name="csX4" fmla="*/ 200160 w 3641940"/>
                <a:gd name="csY4" fmla="*/ 13538 h 255718"/>
                <a:gd name="csX5" fmla="*/ 200160 w 3641940"/>
                <a:gd name="csY5" fmla="*/ 27072 h 255718"/>
                <a:gd name="csX6" fmla="*/ 200160 w 3641940"/>
                <a:gd name="csY6" fmla="*/ 27072 h 255718"/>
                <a:gd name="csX7" fmla="*/ 644418 w 3641940"/>
                <a:gd name="csY7" fmla="*/ 27072 h 255718"/>
                <a:gd name="csX8" fmla="*/ 644418 w 3641940"/>
                <a:gd name="csY8" fmla="*/ 40605 h 255718"/>
                <a:gd name="csX9" fmla="*/ 644418 w 3641940"/>
                <a:gd name="csY9" fmla="*/ 40605 h 255718"/>
                <a:gd name="csX10" fmla="*/ 854343 w 3641940"/>
                <a:gd name="csY10" fmla="*/ 40605 h 255718"/>
                <a:gd name="csX11" fmla="*/ 854343 w 3641940"/>
                <a:gd name="csY11" fmla="*/ 54262 h 255718"/>
                <a:gd name="csX12" fmla="*/ 854343 w 3641940"/>
                <a:gd name="csY12" fmla="*/ 54262 h 255718"/>
                <a:gd name="csX13" fmla="*/ 942218 w 3641940"/>
                <a:gd name="csY13" fmla="*/ 54262 h 255718"/>
                <a:gd name="csX14" fmla="*/ 942218 w 3641940"/>
                <a:gd name="csY14" fmla="*/ 68699 h 255718"/>
                <a:gd name="csX15" fmla="*/ 942218 w 3641940"/>
                <a:gd name="csY15" fmla="*/ 68699 h 255718"/>
                <a:gd name="csX16" fmla="*/ 1352302 w 3641940"/>
                <a:gd name="csY16" fmla="*/ 68699 h 255718"/>
                <a:gd name="csX17" fmla="*/ 1352302 w 3641940"/>
                <a:gd name="csY17" fmla="*/ 86360 h 255718"/>
                <a:gd name="csX18" fmla="*/ 1352302 w 3641940"/>
                <a:gd name="csY18" fmla="*/ 86360 h 255718"/>
                <a:gd name="csX19" fmla="*/ 1435296 w 3641940"/>
                <a:gd name="csY19" fmla="*/ 86360 h 255718"/>
                <a:gd name="csX20" fmla="*/ 1435296 w 3641940"/>
                <a:gd name="csY20" fmla="*/ 105631 h 255718"/>
                <a:gd name="csX21" fmla="*/ 1435296 w 3641940"/>
                <a:gd name="csY21" fmla="*/ 105631 h 255718"/>
                <a:gd name="csX22" fmla="*/ 1586636 w 3641940"/>
                <a:gd name="csY22" fmla="*/ 105631 h 255718"/>
                <a:gd name="csX23" fmla="*/ 1586636 w 3641940"/>
                <a:gd name="csY23" fmla="*/ 128511 h 255718"/>
                <a:gd name="csX24" fmla="*/ 1586636 w 3641940"/>
                <a:gd name="csY24" fmla="*/ 128511 h 255718"/>
                <a:gd name="csX25" fmla="*/ 1615928 w 3641940"/>
                <a:gd name="csY25" fmla="*/ 128511 h 255718"/>
                <a:gd name="csX26" fmla="*/ 1615928 w 3641940"/>
                <a:gd name="csY26" fmla="*/ 151766 h 255718"/>
                <a:gd name="csX27" fmla="*/ 1615928 w 3641940"/>
                <a:gd name="csY27" fmla="*/ 151766 h 255718"/>
                <a:gd name="csX28" fmla="*/ 1879554 w 3641940"/>
                <a:gd name="csY28" fmla="*/ 151766 h 255718"/>
                <a:gd name="csX29" fmla="*/ 1879554 w 3641940"/>
                <a:gd name="csY29" fmla="*/ 178522 h 255718"/>
                <a:gd name="csX30" fmla="*/ 1879554 w 3641940"/>
                <a:gd name="csY30" fmla="*/ 178522 h 255718"/>
                <a:gd name="csX31" fmla="*/ 1972311 w 3641940"/>
                <a:gd name="csY31" fmla="*/ 178522 h 255718"/>
                <a:gd name="csX32" fmla="*/ 1972311 w 3641940"/>
                <a:gd name="csY32" fmla="*/ 208773 h 255718"/>
                <a:gd name="csX33" fmla="*/ 1972311 w 3641940"/>
                <a:gd name="csY33" fmla="*/ 208773 h 255718"/>
                <a:gd name="csX34" fmla="*/ 2362868 w 3641940"/>
                <a:gd name="csY34" fmla="*/ 208773 h 255718"/>
                <a:gd name="csX35" fmla="*/ 2362868 w 3641940"/>
                <a:gd name="csY35" fmla="*/ 255718 h 255718"/>
                <a:gd name="csX36" fmla="*/ 2362868 w 3641940"/>
                <a:gd name="csY36" fmla="*/ 255718 h 255718"/>
                <a:gd name="csX37" fmla="*/ 3641940 w 3641940"/>
                <a:gd name="csY37" fmla="*/ 255718 h 255718"/>
                <a:gd name="csX38" fmla="*/ 3641940 w 3641940"/>
                <a:gd name="csY38" fmla="*/ 255718 h 255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3641940" h="255718">
                  <a:moveTo>
                    <a:pt x="0" y="0"/>
                  </a:moveTo>
                  <a:lnTo>
                    <a:pt x="117167" y="0"/>
                  </a:lnTo>
                  <a:lnTo>
                    <a:pt x="117167" y="13538"/>
                  </a:lnTo>
                  <a:lnTo>
                    <a:pt x="117167" y="13538"/>
                  </a:lnTo>
                  <a:lnTo>
                    <a:pt x="200160" y="13538"/>
                  </a:lnTo>
                  <a:lnTo>
                    <a:pt x="200160" y="27072"/>
                  </a:lnTo>
                  <a:lnTo>
                    <a:pt x="200160" y="27072"/>
                  </a:lnTo>
                  <a:lnTo>
                    <a:pt x="644418" y="27072"/>
                  </a:lnTo>
                  <a:lnTo>
                    <a:pt x="644418" y="40605"/>
                  </a:lnTo>
                  <a:lnTo>
                    <a:pt x="644418" y="40605"/>
                  </a:lnTo>
                  <a:lnTo>
                    <a:pt x="854343" y="40605"/>
                  </a:lnTo>
                  <a:lnTo>
                    <a:pt x="854343" y="54262"/>
                  </a:lnTo>
                  <a:lnTo>
                    <a:pt x="854343" y="54262"/>
                  </a:lnTo>
                  <a:lnTo>
                    <a:pt x="942218" y="54262"/>
                  </a:lnTo>
                  <a:lnTo>
                    <a:pt x="942218" y="68699"/>
                  </a:lnTo>
                  <a:lnTo>
                    <a:pt x="942218" y="68699"/>
                  </a:lnTo>
                  <a:lnTo>
                    <a:pt x="1352302" y="68699"/>
                  </a:lnTo>
                  <a:lnTo>
                    <a:pt x="1352302" y="86360"/>
                  </a:lnTo>
                  <a:lnTo>
                    <a:pt x="1352302" y="86360"/>
                  </a:lnTo>
                  <a:lnTo>
                    <a:pt x="1435296" y="86360"/>
                  </a:lnTo>
                  <a:lnTo>
                    <a:pt x="1435296" y="105631"/>
                  </a:lnTo>
                  <a:lnTo>
                    <a:pt x="1435296" y="105631"/>
                  </a:lnTo>
                  <a:lnTo>
                    <a:pt x="1586636" y="105631"/>
                  </a:lnTo>
                  <a:lnTo>
                    <a:pt x="1586636" y="128511"/>
                  </a:lnTo>
                  <a:lnTo>
                    <a:pt x="1586636" y="128511"/>
                  </a:lnTo>
                  <a:lnTo>
                    <a:pt x="1615928" y="128511"/>
                  </a:lnTo>
                  <a:lnTo>
                    <a:pt x="1615928" y="151766"/>
                  </a:lnTo>
                  <a:lnTo>
                    <a:pt x="1615928" y="151766"/>
                  </a:lnTo>
                  <a:lnTo>
                    <a:pt x="1879554" y="151766"/>
                  </a:lnTo>
                  <a:lnTo>
                    <a:pt x="1879554" y="178522"/>
                  </a:lnTo>
                  <a:lnTo>
                    <a:pt x="1879554" y="178522"/>
                  </a:lnTo>
                  <a:lnTo>
                    <a:pt x="1972311" y="178522"/>
                  </a:lnTo>
                  <a:lnTo>
                    <a:pt x="1972311" y="208773"/>
                  </a:lnTo>
                  <a:lnTo>
                    <a:pt x="1972311" y="208773"/>
                  </a:lnTo>
                  <a:lnTo>
                    <a:pt x="2362868" y="208773"/>
                  </a:lnTo>
                  <a:lnTo>
                    <a:pt x="2362868" y="255718"/>
                  </a:lnTo>
                  <a:lnTo>
                    <a:pt x="2362868" y="255718"/>
                  </a:lnTo>
                  <a:lnTo>
                    <a:pt x="3641940" y="255718"/>
                  </a:lnTo>
                  <a:lnTo>
                    <a:pt x="3641940" y="255718"/>
                  </a:lnTo>
                </a:path>
              </a:pathLst>
            </a:custGeom>
            <a:noFill/>
            <a:ln w="25400" cap="flat">
              <a:solidFill>
                <a:srgbClr val="F8984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8" name="Freeform 4251">
              <a:extLst>
                <a:ext uri="{FF2B5EF4-FFF2-40B4-BE49-F238E27FC236}">
                  <a16:creationId xmlns:a16="http://schemas.microsoft.com/office/drawing/2014/main" id="{459E980F-8847-4D22-60C1-7C2E4B2F7834}"/>
                </a:ext>
              </a:extLst>
            </p:cNvPr>
            <p:cNvSpPr/>
            <p:nvPr/>
          </p:nvSpPr>
          <p:spPr>
            <a:xfrm>
              <a:off x="-5161985"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49" name="Freeform 4252">
              <a:extLst>
                <a:ext uri="{FF2B5EF4-FFF2-40B4-BE49-F238E27FC236}">
                  <a16:creationId xmlns:a16="http://schemas.microsoft.com/office/drawing/2014/main" id="{EEC0284C-6EA3-63BE-7018-DBD76E9C28E5}"/>
                </a:ext>
              </a:extLst>
            </p:cNvPr>
            <p:cNvSpPr/>
            <p:nvPr/>
          </p:nvSpPr>
          <p:spPr>
            <a:xfrm>
              <a:off x="-515101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0" name="Freeform 4253">
              <a:extLst>
                <a:ext uri="{FF2B5EF4-FFF2-40B4-BE49-F238E27FC236}">
                  <a16:creationId xmlns:a16="http://schemas.microsoft.com/office/drawing/2014/main" id="{5336270F-A31A-2990-BF71-E8A3FF18E321}"/>
                </a:ext>
              </a:extLst>
            </p:cNvPr>
            <p:cNvSpPr/>
            <p:nvPr/>
          </p:nvSpPr>
          <p:spPr>
            <a:xfrm>
              <a:off x="-5137576"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1" name="Freeform 4254">
              <a:extLst>
                <a:ext uri="{FF2B5EF4-FFF2-40B4-BE49-F238E27FC236}">
                  <a16:creationId xmlns:a16="http://schemas.microsoft.com/office/drawing/2014/main" id="{B0A84517-3316-BC07-3802-B83F1CE67EE7}"/>
                </a:ext>
              </a:extLst>
            </p:cNvPr>
            <p:cNvSpPr/>
            <p:nvPr/>
          </p:nvSpPr>
          <p:spPr>
            <a:xfrm>
              <a:off x="-512660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2" name="Freeform 4255">
              <a:extLst>
                <a:ext uri="{FF2B5EF4-FFF2-40B4-BE49-F238E27FC236}">
                  <a16:creationId xmlns:a16="http://schemas.microsoft.com/office/drawing/2014/main" id="{CF7C10C1-4E5C-B9A9-D515-5A9D194B259F}"/>
                </a:ext>
              </a:extLst>
            </p:cNvPr>
            <p:cNvSpPr/>
            <p:nvPr/>
          </p:nvSpPr>
          <p:spPr>
            <a:xfrm>
              <a:off x="-4332053" y="1539659"/>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3" name="Freeform 4256">
              <a:extLst>
                <a:ext uri="{FF2B5EF4-FFF2-40B4-BE49-F238E27FC236}">
                  <a16:creationId xmlns:a16="http://schemas.microsoft.com/office/drawing/2014/main" id="{3A6FE311-1B01-95F4-AB04-948341304AC9}"/>
                </a:ext>
              </a:extLst>
            </p:cNvPr>
            <p:cNvSpPr/>
            <p:nvPr/>
          </p:nvSpPr>
          <p:spPr>
            <a:xfrm>
              <a:off x="-4321081" y="1524516"/>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4" name="Freeform 4257">
              <a:extLst>
                <a:ext uri="{FF2B5EF4-FFF2-40B4-BE49-F238E27FC236}">
                  <a16:creationId xmlns:a16="http://schemas.microsoft.com/office/drawing/2014/main" id="{2BFD1100-8425-5A35-5FDC-1C23BBDA46BB}"/>
                </a:ext>
              </a:extLst>
            </p:cNvPr>
            <p:cNvSpPr/>
            <p:nvPr/>
          </p:nvSpPr>
          <p:spPr>
            <a:xfrm>
              <a:off x="-4273469" y="155331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5" name="Freeform 4258">
              <a:extLst>
                <a:ext uri="{FF2B5EF4-FFF2-40B4-BE49-F238E27FC236}">
                  <a16:creationId xmlns:a16="http://schemas.microsoft.com/office/drawing/2014/main" id="{3968A26B-D76F-441C-54B9-AF40C7277883}"/>
                </a:ext>
              </a:extLst>
            </p:cNvPr>
            <p:cNvSpPr/>
            <p:nvPr/>
          </p:nvSpPr>
          <p:spPr>
            <a:xfrm>
              <a:off x="-4262498"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6" name="Freeform 4259">
              <a:extLst>
                <a:ext uri="{FF2B5EF4-FFF2-40B4-BE49-F238E27FC236}">
                  <a16:creationId xmlns:a16="http://schemas.microsoft.com/office/drawing/2014/main" id="{6D3CB5AF-687E-0C2C-9F49-B36A6A9B8E61}"/>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7" name="Freeform 4260">
              <a:extLst>
                <a:ext uri="{FF2B5EF4-FFF2-40B4-BE49-F238E27FC236}">
                  <a16:creationId xmlns:a16="http://schemas.microsoft.com/office/drawing/2014/main" id="{C5B491CD-28D2-01F1-DDCB-D1E33D212369}"/>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8" name="Freeform 4261">
              <a:extLst>
                <a:ext uri="{FF2B5EF4-FFF2-40B4-BE49-F238E27FC236}">
                  <a16:creationId xmlns:a16="http://schemas.microsoft.com/office/drawing/2014/main" id="{9C3789FA-5CA0-002A-55AF-EC477FDB6659}"/>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59" name="Freeform 4262">
              <a:extLst>
                <a:ext uri="{FF2B5EF4-FFF2-40B4-BE49-F238E27FC236}">
                  <a16:creationId xmlns:a16="http://schemas.microsoft.com/office/drawing/2014/main" id="{A04356AC-BE9B-E249-200B-6C56D64CBD4E}"/>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0" name="Freeform 4263">
              <a:extLst>
                <a:ext uri="{FF2B5EF4-FFF2-40B4-BE49-F238E27FC236}">
                  <a16:creationId xmlns:a16="http://schemas.microsoft.com/office/drawing/2014/main" id="{D4CE0878-0F50-C8DF-3C39-E86371CFFAB8}"/>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1" name="Freeform 4264">
              <a:extLst>
                <a:ext uri="{FF2B5EF4-FFF2-40B4-BE49-F238E27FC236}">
                  <a16:creationId xmlns:a16="http://schemas.microsoft.com/office/drawing/2014/main" id="{1D4B8BF2-D2A9-8524-94D6-AE2ACE89C172}"/>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2" name="Freeform 4265">
              <a:extLst>
                <a:ext uri="{FF2B5EF4-FFF2-40B4-BE49-F238E27FC236}">
                  <a16:creationId xmlns:a16="http://schemas.microsoft.com/office/drawing/2014/main" id="{6B6D762B-92BE-C9FA-8263-DEFCEA985CFD}"/>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3" name="Freeform 4266">
              <a:extLst>
                <a:ext uri="{FF2B5EF4-FFF2-40B4-BE49-F238E27FC236}">
                  <a16:creationId xmlns:a16="http://schemas.microsoft.com/office/drawing/2014/main" id="{B6DF52F6-8187-6417-7CE6-490A145B9EE1}"/>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4" name="Freeform 4267">
              <a:extLst>
                <a:ext uri="{FF2B5EF4-FFF2-40B4-BE49-F238E27FC236}">
                  <a16:creationId xmlns:a16="http://schemas.microsoft.com/office/drawing/2014/main" id="{C30C79D5-4CB7-CDD5-0A8A-88D5C6A4FA9A}"/>
                </a:ext>
              </a:extLst>
            </p:cNvPr>
            <p:cNvSpPr/>
            <p:nvPr/>
          </p:nvSpPr>
          <p:spPr>
            <a:xfrm>
              <a:off x="-4258823"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5" name="Freeform 4268">
              <a:extLst>
                <a:ext uri="{FF2B5EF4-FFF2-40B4-BE49-F238E27FC236}">
                  <a16:creationId xmlns:a16="http://schemas.microsoft.com/office/drawing/2014/main" id="{90863A82-62AB-6080-B334-36DAA972C8B7}"/>
                </a:ext>
              </a:extLst>
            </p:cNvPr>
            <p:cNvSpPr/>
            <p:nvPr/>
          </p:nvSpPr>
          <p:spPr>
            <a:xfrm>
              <a:off x="-4247852"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6" name="Freeform 4269">
              <a:extLst>
                <a:ext uri="{FF2B5EF4-FFF2-40B4-BE49-F238E27FC236}">
                  <a16:creationId xmlns:a16="http://schemas.microsoft.com/office/drawing/2014/main" id="{609B5061-F54B-DC19-C1FD-33CE6A2C35AF}"/>
                </a:ext>
              </a:extLst>
            </p:cNvPr>
            <p:cNvSpPr/>
            <p:nvPr/>
          </p:nvSpPr>
          <p:spPr>
            <a:xfrm>
              <a:off x="-419535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7" name="Freeform 4270">
              <a:extLst>
                <a:ext uri="{FF2B5EF4-FFF2-40B4-BE49-F238E27FC236}">
                  <a16:creationId xmlns:a16="http://schemas.microsoft.com/office/drawing/2014/main" id="{BF6070C5-CCEC-E833-36A2-40C6B605342E}"/>
                </a:ext>
              </a:extLst>
            </p:cNvPr>
            <p:cNvSpPr/>
            <p:nvPr/>
          </p:nvSpPr>
          <p:spPr>
            <a:xfrm>
              <a:off x="-41843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8" name="Freeform 4271">
              <a:extLst>
                <a:ext uri="{FF2B5EF4-FFF2-40B4-BE49-F238E27FC236}">
                  <a16:creationId xmlns:a16="http://schemas.microsoft.com/office/drawing/2014/main" id="{95FFECF7-B24D-E27A-36A7-7CB16BA97F70}"/>
                </a:ext>
              </a:extLst>
            </p:cNvPr>
            <p:cNvSpPr/>
            <p:nvPr/>
          </p:nvSpPr>
          <p:spPr>
            <a:xfrm>
              <a:off x="-417094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69" name="Freeform 4272">
              <a:extLst>
                <a:ext uri="{FF2B5EF4-FFF2-40B4-BE49-F238E27FC236}">
                  <a16:creationId xmlns:a16="http://schemas.microsoft.com/office/drawing/2014/main" id="{E85131EB-0027-D8A0-4744-BA520CA38D7C}"/>
                </a:ext>
              </a:extLst>
            </p:cNvPr>
            <p:cNvSpPr/>
            <p:nvPr/>
          </p:nvSpPr>
          <p:spPr>
            <a:xfrm>
              <a:off x="-415997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0" name="Freeform 4273">
              <a:extLst>
                <a:ext uri="{FF2B5EF4-FFF2-40B4-BE49-F238E27FC236}">
                  <a16:creationId xmlns:a16="http://schemas.microsoft.com/office/drawing/2014/main" id="{A83A324F-EBAD-B86A-FF1D-A3F0EC59F057}"/>
                </a:ext>
              </a:extLst>
            </p:cNvPr>
            <p:cNvSpPr/>
            <p:nvPr/>
          </p:nvSpPr>
          <p:spPr>
            <a:xfrm>
              <a:off x="-4156302"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1" name="Freeform 4274">
              <a:extLst>
                <a:ext uri="{FF2B5EF4-FFF2-40B4-BE49-F238E27FC236}">
                  <a16:creationId xmlns:a16="http://schemas.microsoft.com/office/drawing/2014/main" id="{DF61A81B-30C7-E600-74AB-75200C9B0441}"/>
                </a:ext>
              </a:extLst>
            </p:cNvPr>
            <p:cNvSpPr/>
            <p:nvPr/>
          </p:nvSpPr>
          <p:spPr>
            <a:xfrm>
              <a:off x="-4145331"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2" name="Freeform 4275">
              <a:extLst>
                <a:ext uri="{FF2B5EF4-FFF2-40B4-BE49-F238E27FC236}">
                  <a16:creationId xmlns:a16="http://schemas.microsoft.com/office/drawing/2014/main" id="{FAB4AEB9-9C26-B6D4-F719-BC3D7D7786A7}"/>
                </a:ext>
              </a:extLst>
            </p:cNvPr>
            <p:cNvSpPr/>
            <p:nvPr/>
          </p:nvSpPr>
          <p:spPr>
            <a:xfrm>
              <a:off x="-412701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3" name="Freeform 4276">
              <a:extLst>
                <a:ext uri="{FF2B5EF4-FFF2-40B4-BE49-F238E27FC236}">
                  <a16:creationId xmlns:a16="http://schemas.microsoft.com/office/drawing/2014/main" id="{FC8E9ADD-2C86-190A-DA50-E04CEE358CDD}"/>
                </a:ext>
              </a:extLst>
            </p:cNvPr>
            <p:cNvSpPr/>
            <p:nvPr/>
          </p:nvSpPr>
          <p:spPr>
            <a:xfrm>
              <a:off x="-411603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4" name="Freeform 4277">
              <a:extLst>
                <a:ext uri="{FF2B5EF4-FFF2-40B4-BE49-F238E27FC236}">
                  <a16:creationId xmlns:a16="http://schemas.microsoft.com/office/drawing/2014/main" id="{08BABED2-5AC9-72A6-A148-A0CED42403DE}"/>
                </a:ext>
              </a:extLst>
            </p:cNvPr>
            <p:cNvSpPr/>
            <p:nvPr/>
          </p:nvSpPr>
          <p:spPr>
            <a:xfrm>
              <a:off x="-408795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5" name="Freeform 4278">
              <a:extLst>
                <a:ext uri="{FF2B5EF4-FFF2-40B4-BE49-F238E27FC236}">
                  <a16:creationId xmlns:a16="http://schemas.microsoft.com/office/drawing/2014/main" id="{3A8EDBFD-96B9-DF5A-0F36-6AAD98653EDD}"/>
                </a:ext>
              </a:extLst>
            </p:cNvPr>
            <p:cNvSpPr/>
            <p:nvPr/>
          </p:nvSpPr>
          <p:spPr>
            <a:xfrm>
              <a:off x="-407698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6" name="Freeform 4279">
              <a:extLst>
                <a:ext uri="{FF2B5EF4-FFF2-40B4-BE49-F238E27FC236}">
                  <a16:creationId xmlns:a16="http://schemas.microsoft.com/office/drawing/2014/main" id="{56DCECA7-5F2C-227C-682F-C696321CA2F8}"/>
                </a:ext>
              </a:extLst>
            </p:cNvPr>
            <p:cNvSpPr/>
            <p:nvPr/>
          </p:nvSpPr>
          <p:spPr>
            <a:xfrm>
              <a:off x="-403913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7" name="Freeform 4280">
              <a:extLst>
                <a:ext uri="{FF2B5EF4-FFF2-40B4-BE49-F238E27FC236}">
                  <a16:creationId xmlns:a16="http://schemas.microsoft.com/office/drawing/2014/main" id="{D316B8E6-E34A-7FF0-0F4F-9F76206D966A}"/>
                </a:ext>
              </a:extLst>
            </p:cNvPr>
            <p:cNvSpPr/>
            <p:nvPr/>
          </p:nvSpPr>
          <p:spPr>
            <a:xfrm>
              <a:off x="-402816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8" name="Freeform 4281">
              <a:extLst>
                <a:ext uri="{FF2B5EF4-FFF2-40B4-BE49-F238E27FC236}">
                  <a16:creationId xmlns:a16="http://schemas.microsoft.com/office/drawing/2014/main" id="{6B90D8CF-1E89-798C-8ACB-B4D4ECC65387}"/>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79" name="Freeform 4282">
              <a:extLst>
                <a:ext uri="{FF2B5EF4-FFF2-40B4-BE49-F238E27FC236}">
                  <a16:creationId xmlns:a16="http://schemas.microsoft.com/office/drawing/2014/main" id="{EE784B8A-BB73-D836-859D-F67610222768}"/>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0" name="Freeform 4283">
              <a:extLst>
                <a:ext uri="{FF2B5EF4-FFF2-40B4-BE49-F238E27FC236}">
                  <a16:creationId xmlns:a16="http://schemas.microsoft.com/office/drawing/2014/main" id="{3CAFF988-C7A7-AFC7-80A4-FE8F471FDB63}"/>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1" name="Freeform 4284">
              <a:extLst>
                <a:ext uri="{FF2B5EF4-FFF2-40B4-BE49-F238E27FC236}">
                  <a16:creationId xmlns:a16="http://schemas.microsoft.com/office/drawing/2014/main" id="{A9001536-1FCA-D95A-7EE7-4CAF15D65B59}"/>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2" name="Freeform 4285">
              <a:extLst>
                <a:ext uri="{FF2B5EF4-FFF2-40B4-BE49-F238E27FC236}">
                  <a16:creationId xmlns:a16="http://schemas.microsoft.com/office/drawing/2014/main" id="{416628D4-0B20-4D09-5D14-DAB8BE9716E6}"/>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3" name="Freeform 4286">
              <a:extLst>
                <a:ext uri="{FF2B5EF4-FFF2-40B4-BE49-F238E27FC236}">
                  <a16:creationId xmlns:a16="http://schemas.microsoft.com/office/drawing/2014/main" id="{B7572CB5-8B40-0743-9E6A-8BD518167A27}"/>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4" name="Freeform 4287">
              <a:extLst>
                <a:ext uri="{FF2B5EF4-FFF2-40B4-BE49-F238E27FC236}">
                  <a16:creationId xmlns:a16="http://schemas.microsoft.com/office/drawing/2014/main" id="{F74DCAB8-218C-1816-02CD-D7B2828E7F23}"/>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5" name="Freeform 4288">
              <a:extLst>
                <a:ext uri="{FF2B5EF4-FFF2-40B4-BE49-F238E27FC236}">
                  <a16:creationId xmlns:a16="http://schemas.microsoft.com/office/drawing/2014/main" id="{57056531-6798-EBDC-BD6F-B98F6D773F1F}"/>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6" name="Freeform 4289">
              <a:extLst>
                <a:ext uri="{FF2B5EF4-FFF2-40B4-BE49-F238E27FC236}">
                  <a16:creationId xmlns:a16="http://schemas.microsoft.com/office/drawing/2014/main" id="{1574EAF1-920E-53FF-8378-0F13DCBDCFE2}"/>
                </a:ext>
              </a:extLst>
            </p:cNvPr>
            <p:cNvSpPr/>
            <p:nvPr/>
          </p:nvSpPr>
          <p:spPr>
            <a:xfrm>
              <a:off x="-3926850"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7" name="Freeform 4290">
              <a:extLst>
                <a:ext uri="{FF2B5EF4-FFF2-40B4-BE49-F238E27FC236}">
                  <a16:creationId xmlns:a16="http://schemas.microsoft.com/office/drawing/2014/main" id="{59631AFD-088B-A781-04D9-B69D59AD1BF2}"/>
                </a:ext>
              </a:extLst>
            </p:cNvPr>
            <p:cNvSpPr/>
            <p:nvPr/>
          </p:nvSpPr>
          <p:spPr>
            <a:xfrm>
              <a:off x="-391587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8" name="Freeform 4291">
              <a:extLst>
                <a:ext uri="{FF2B5EF4-FFF2-40B4-BE49-F238E27FC236}">
                  <a16:creationId xmlns:a16="http://schemas.microsoft.com/office/drawing/2014/main" id="{243C967A-5C22-DB81-5010-04D6DC45FDDC}"/>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89" name="Freeform 4292">
              <a:extLst>
                <a:ext uri="{FF2B5EF4-FFF2-40B4-BE49-F238E27FC236}">
                  <a16:creationId xmlns:a16="http://schemas.microsoft.com/office/drawing/2014/main" id="{52ABC6F9-9690-43B9-A0C1-08CCBC378B9B}"/>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0" name="Freeform 4293">
              <a:extLst>
                <a:ext uri="{FF2B5EF4-FFF2-40B4-BE49-F238E27FC236}">
                  <a16:creationId xmlns:a16="http://schemas.microsoft.com/office/drawing/2014/main" id="{83B59068-54CD-8F1B-A549-E9C587971D9F}"/>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1" name="Freeform 4294">
              <a:extLst>
                <a:ext uri="{FF2B5EF4-FFF2-40B4-BE49-F238E27FC236}">
                  <a16:creationId xmlns:a16="http://schemas.microsoft.com/office/drawing/2014/main" id="{9789D18F-FA90-C6D0-8936-2EA11D741240}"/>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2" name="Freeform 4295">
              <a:extLst>
                <a:ext uri="{FF2B5EF4-FFF2-40B4-BE49-F238E27FC236}">
                  <a16:creationId xmlns:a16="http://schemas.microsoft.com/office/drawing/2014/main" id="{825FFEF1-0C90-2837-2045-B5634C8AFCF0}"/>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3" name="Freeform 4296">
              <a:extLst>
                <a:ext uri="{FF2B5EF4-FFF2-40B4-BE49-F238E27FC236}">
                  <a16:creationId xmlns:a16="http://schemas.microsoft.com/office/drawing/2014/main" id="{939B5985-B3E9-6659-4FEB-209442FF5598}"/>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4" name="Freeform 4297">
              <a:extLst>
                <a:ext uri="{FF2B5EF4-FFF2-40B4-BE49-F238E27FC236}">
                  <a16:creationId xmlns:a16="http://schemas.microsoft.com/office/drawing/2014/main" id="{C5835519-BFFF-925E-F931-F5E93915CA60}"/>
                </a:ext>
              </a:extLst>
            </p:cNvPr>
            <p:cNvSpPr/>
            <p:nvPr/>
          </p:nvSpPr>
          <p:spPr>
            <a:xfrm>
              <a:off x="-387314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5" name="Freeform 4298">
              <a:extLst>
                <a:ext uri="{FF2B5EF4-FFF2-40B4-BE49-F238E27FC236}">
                  <a16:creationId xmlns:a16="http://schemas.microsoft.com/office/drawing/2014/main" id="{B108D558-C708-B677-0B26-D01C08D6D864}"/>
                </a:ext>
              </a:extLst>
            </p:cNvPr>
            <p:cNvSpPr/>
            <p:nvPr/>
          </p:nvSpPr>
          <p:spPr>
            <a:xfrm>
              <a:off x="-386217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6" name="Freeform 4299">
              <a:extLst>
                <a:ext uri="{FF2B5EF4-FFF2-40B4-BE49-F238E27FC236}">
                  <a16:creationId xmlns:a16="http://schemas.microsoft.com/office/drawing/2014/main" id="{379996FE-E0E4-9597-FEA3-64920165620F}"/>
                </a:ext>
              </a:extLst>
            </p:cNvPr>
            <p:cNvSpPr/>
            <p:nvPr/>
          </p:nvSpPr>
          <p:spPr>
            <a:xfrm>
              <a:off x="-385362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7" name="Freeform 4300">
              <a:extLst>
                <a:ext uri="{FF2B5EF4-FFF2-40B4-BE49-F238E27FC236}">
                  <a16:creationId xmlns:a16="http://schemas.microsoft.com/office/drawing/2014/main" id="{5C4DCF37-3F00-5359-A49B-E4F827D334C9}"/>
                </a:ext>
              </a:extLst>
            </p:cNvPr>
            <p:cNvSpPr/>
            <p:nvPr/>
          </p:nvSpPr>
          <p:spPr>
            <a:xfrm>
              <a:off x="-384265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8" name="Freeform 4301">
              <a:extLst>
                <a:ext uri="{FF2B5EF4-FFF2-40B4-BE49-F238E27FC236}">
                  <a16:creationId xmlns:a16="http://schemas.microsoft.com/office/drawing/2014/main" id="{9ABA36E7-414A-6CC7-89D8-B242CA7496AA}"/>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799" name="Freeform 4302">
              <a:extLst>
                <a:ext uri="{FF2B5EF4-FFF2-40B4-BE49-F238E27FC236}">
                  <a16:creationId xmlns:a16="http://schemas.microsoft.com/office/drawing/2014/main" id="{BE924621-9DDC-C51C-8C5B-7C4765B66F0F}"/>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0" name="Freeform 4303">
              <a:extLst>
                <a:ext uri="{FF2B5EF4-FFF2-40B4-BE49-F238E27FC236}">
                  <a16:creationId xmlns:a16="http://schemas.microsoft.com/office/drawing/2014/main" id="{AFD979F8-6901-9A0A-8751-1034BD40D1C4}"/>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1" name="Freeform 4304">
              <a:extLst>
                <a:ext uri="{FF2B5EF4-FFF2-40B4-BE49-F238E27FC236}">
                  <a16:creationId xmlns:a16="http://schemas.microsoft.com/office/drawing/2014/main" id="{084D2172-DE86-C294-AC6F-10DF17C72B5E}"/>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2" name="Freeform 4305">
              <a:extLst>
                <a:ext uri="{FF2B5EF4-FFF2-40B4-BE49-F238E27FC236}">
                  <a16:creationId xmlns:a16="http://schemas.microsoft.com/office/drawing/2014/main" id="{5C33F180-ADFA-B6C4-E15B-B49AC5548376}"/>
                </a:ext>
              </a:extLst>
            </p:cNvPr>
            <p:cNvSpPr/>
            <p:nvPr/>
          </p:nvSpPr>
          <p:spPr>
            <a:xfrm>
              <a:off x="-3824329"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3" name="Freeform 4306">
              <a:extLst>
                <a:ext uri="{FF2B5EF4-FFF2-40B4-BE49-F238E27FC236}">
                  <a16:creationId xmlns:a16="http://schemas.microsoft.com/office/drawing/2014/main" id="{E9FB9F7C-DB15-5F8C-03F6-414F272E4841}"/>
                </a:ext>
              </a:extLst>
            </p:cNvPr>
            <p:cNvSpPr/>
            <p:nvPr/>
          </p:nvSpPr>
          <p:spPr>
            <a:xfrm>
              <a:off x="-381335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4" name="Freeform 4307">
              <a:extLst>
                <a:ext uri="{FF2B5EF4-FFF2-40B4-BE49-F238E27FC236}">
                  <a16:creationId xmlns:a16="http://schemas.microsoft.com/office/drawing/2014/main" id="{0E495713-37BF-DC69-A1E6-29C3334ED9BD}"/>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5" name="Freeform 4308">
              <a:extLst>
                <a:ext uri="{FF2B5EF4-FFF2-40B4-BE49-F238E27FC236}">
                  <a16:creationId xmlns:a16="http://schemas.microsoft.com/office/drawing/2014/main" id="{4CEBF962-9FA6-70FE-3D68-5563497EE040}"/>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6" name="Freeform 4309">
              <a:extLst>
                <a:ext uri="{FF2B5EF4-FFF2-40B4-BE49-F238E27FC236}">
                  <a16:creationId xmlns:a16="http://schemas.microsoft.com/office/drawing/2014/main" id="{D151CF99-9373-1E93-C456-AE0ECE75924A}"/>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7" name="Freeform 4310">
              <a:extLst>
                <a:ext uri="{FF2B5EF4-FFF2-40B4-BE49-F238E27FC236}">
                  <a16:creationId xmlns:a16="http://schemas.microsoft.com/office/drawing/2014/main" id="{B36C11E0-03AB-1CAA-0BC3-167BB7E1A463}"/>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8" name="Freeform 4311">
              <a:extLst>
                <a:ext uri="{FF2B5EF4-FFF2-40B4-BE49-F238E27FC236}">
                  <a16:creationId xmlns:a16="http://schemas.microsoft.com/office/drawing/2014/main" id="{233CF5A9-8E31-E7FD-EFE3-FAE6F864033C}"/>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09" name="Freeform 4312">
              <a:extLst>
                <a:ext uri="{FF2B5EF4-FFF2-40B4-BE49-F238E27FC236}">
                  <a16:creationId xmlns:a16="http://schemas.microsoft.com/office/drawing/2014/main" id="{41FFC065-0FB6-E46E-C334-CEE731E148D7}"/>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0" name="Freeform 4313">
              <a:extLst>
                <a:ext uri="{FF2B5EF4-FFF2-40B4-BE49-F238E27FC236}">
                  <a16:creationId xmlns:a16="http://schemas.microsoft.com/office/drawing/2014/main" id="{89930509-0B68-711A-6802-D7A534355639}"/>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1" name="Freeform 4314">
              <a:extLst>
                <a:ext uri="{FF2B5EF4-FFF2-40B4-BE49-F238E27FC236}">
                  <a16:creationId xmlns:a16="http://schemas.microsoft.com/office/drawing/2014/main" id="{B51FCB26-6852-D7E2-80F8-51BF3C2FD53F}"/>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2" name="Freeform 4315">
              <a:extLst>
                <a:ext uri="{FF2B5EF4-FFF2-40B4-BE49-F238E27FC236}">
                  <a16:creationId xmlns:a16="http://schemas.microsoft.com/office/drawing/2014/main" id="{279F32EE-117C-FEA5-39E4-543845FC539C}"/>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3" name="Freeform 4316">
              <a:extLst>
                <a:ext uri="{FF2B5EF4-FFF2-40B4-BE49-F238E27FC236}">
                  <a16:creationId xmlns:a16="http://schemas.microsoft.com/office/drawing/2014/main" id="{0244120F-8DBB-E1C4-9F9E-E2D3DBDB91FB}"/>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4" name="Freeform 4317">
              <a:extLst>
                <a:ext uri="{FF2B5EF4-FFF2-40B4-BE49-F238E27FC236}">
                  <a16:creationId xmlns:a16="http://schemas.microsoft.com/office/drawing/2014/main" id="{13E44DD0-E86D-F506-EC0B-1C1051728EDF}"/>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5" name="Freeform 4318">
              <a:extLst>
                <a:ext uri="{FF2B5EF4-FFF2-40B4-BE49-F238E27FC236}">
                  <a16:creationId xmlns:a16="http://schemas.microsoft.com/office/drawing/2014/main" id="{122F40F2-EB7C-8C8B-CC83-8B7D78B7098B}"/>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6" name="Freeform 4319">
              <a:extLst>
                <a:ext uri="{FF2B5EF4-FFF2-40B4-BE49-F238E27FC236}">
                  <a16:creationId xmlns:a16="http://schemas.microsoft.com/office/drawing/2014/main" id="{162644DD-25D2-050D-83B6-F21A7D106C54}"/>
                </a:ext>
              </a:extLst>
            </p:cNvPr>
            <p:cNvSpPr/>
            <p:nvPr/>
          </p:nvSpPr>
          <p:spPr>
            <a:xfrm>
              <a:off x="-3755982"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7" name="Freeform 4320">
              <a:extLst>
                <a:ext uri="{FF2B5EF4-FFF2-40B4-BE49-F238E27FC236}">
                  <a16:creationId xmlns:a16="http://schemas.microsoft.com/office/drawing/2014/main" id="{CDEC1506-8093-96A9-47EF-1509BB9752A1}"/>
                </a:ext>
              </a:extLst>
            </p:cNvPr>
            <p:cNvSpPr/>
            <p:nvPr/>
          </p:nvSpPr>
          <p:spPr>
            <a:xfrm>
              <a:off x="-3745011"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8" name="Freeform 4321">
              <a:extLst>
                <a:ext uri="{FF2B5EF4-FFF2-40B4-BE49-F238E27FC236}">
                  <a16:creationId xmlns:a16="http://schemas.microsoft.com/office/drawing/2014/main" id="{DA1ED1E1-CB3B-0309-245E-97860A6D70D5}"/>
                </a:ext>
              </a:extLst>
            </p:cNvPr>
            <p:cNvSpPr/>
            <p:nvPr/>
          </p:nvSpPr>
          <p:spPr>
            <a:xfrm>
              <a:off x="-371204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19" name="Freeform 4322">
              <a:extLst>
                <a:ext uri="{FF2B5EF4-FFF2-40B4-BE49-F238E27FC236}">
                  <a16:creationId xmlns:a16="http://schemas.microsoft.com/office/drawing/2014/main" id="{EB4FF496-D9B2-4D0C-42B0-1E259334EF58}"/>
                </a:ext>
              </a:extLst>
            </p:cNvPr>
            <p:cNvSpPr/>
            <p:nvPr/>
          </p:nvSpPr>
          <p:spPr>
            <a:xfrm>
              <a:off x="-370107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0" name="Freeform 4323">
              <a:extLst>
                <a:ext uri="{FF2B5EF4-FFF2-40B4-BE49-F238E27FC236}">
                  <a16:creationId xmlns:a16="http://schemas.microsoft.com/office/drawing/2014/main" id="{49AE1736-66B6-4C31-3621-5E4F39AA28CC}"/>
                </a:ext>
              </a:extLst>
            </p:cNvPr>
            <p:cNvSpPr/>
            <p:nvPr/>
          </p:nvSpPr>
          <p:spPr>
            <a:xfrm>
              <a:off x="-3702280"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1" name="Freeform 4324">
              <a:extLst>
                <a:ext uri="{FF2B5EF4-FFF2-40B4-BE49-F238E27FC236}">
                  <a16:creationId xmlns:a16="http://schemas.microsoft.com/office/drawing/2014/main" id="{F9018F2E-7E59-8E4F-1732-DBD360DFD53F}"/>
                </a:ext>
              </a:extLst>
            </p:cNvPr>
            <p:cNvSpPr/>
            <p:nvPr/>
          </p:nvSpPr>
          <p:spPr>
            <a:xfrm>
              <a:off x="-3691309"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2" name="Freeform 4325">
              <a:extLst>
                <a:ext uri="{FF2B5EF4-FFF2-40B4-BE49-F238E27FC236}">
                  <a16:creationId xmlns:a16="http://schemas.microsoft.com/office/drawing/2014/main" id="{6234FB88-D621-3448-3B15-7FBFF0D667C8}"/>
                </a:ext>
              </a:extLst>
            </p:cNvPr>
            <p:cNvSpPr/>
            <p:nvPr/>
          </p:nvSpPr>
          <p:spPr>
            <a:xfrm>
              <a:off x="-3697398"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3" name="Freeform 4326">
              <a:extLst>
                <a:ext uri="{FF2B5EF4-FFF2-40B4-BE49-F238E27FC236}">
                  <a16:creationId xmlns:a16="http://schemas.microsoft.com/office/drawing/2014/main" id="{62590C71-0A66-F755-B939-9269771725DF}"/>
                </a:ext>
              </a:extLst>
            </p:cNvPr>
            <p:cNvSpPr/>
            <p:nvPr/>
          </p:nvSpPr>
          <p:spPr>
            <a:xfrm>
              <a:off x="-3686427"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4" name="Freeform 4327">
              <a:extLst>
                <a:ext uri="{FF2B5EF4-FFF2-40B4-BE49-F238E27FC236}">
                  <a16:creationId xmlns:a16="http://schemas.microsoft.com/office/drawing/2014/main" id="{440BE44D-2033-9F8D-35D4-31C0702EA35A}"/>
                </a:ext>
              </a:extLst>
            </p:cNvPr>
            <p:cNvSpPr/>
            <p:nvPr/>
          </p:nvSpPr>
          <p:spPr>
            <a:xfrm>
              <a:off x="-3692516"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5" name="Freeform 4328">
              <a:extLst>
                <a:ext uri="{FF2B5EF4-FFF2-40B4-BE49-F238E27FC236}">
                  <a16:creationId xmlns:a16="http://schemas.microsoft.com/office/drawing/2014/main" id="{E96A4D7C-0495-172B-8C80-397800944C02}"/>
                </a:ext>
              </a:extLst>
            </p:cNvPr>
            <p:cNvSpPr/>
            <p:nvPr/>
          </p:nvSpPr>
          <p:spPr>
            <a:xfrm>
              <a:off x="-3681545"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6" name="Freeform 4329">
              <a:extLst>
                <a:ext uri="{FF2B5EF4-FFF2-40B4-BE49-F238E27FC236}">
                  <a16:creationId xmlns:a16="http://schemas.microsoft.com/office/drawing/2014/main" id="{4D85C4B6-3A8E-4512-7815-0434BBF81161}"/>
                </a:ext>
              </a:extLst>
            </p:cNvPr>
            <p:cNvSpPr/>
            <p:nvPr/>
          </p:nvSpPr>
          <p:spPr>
            <a:xfrm>
              <a:off x="-368763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7" name="Freeform 4330">
              <a:extLst>
                <a:ext uri="{FF2B5EF4-FFF2-40B4-BE49-F238E27FC236}">
                  <a16:creationId xmlns:a16="http://schemas.microsoft.com/office/drawing/2014/main" id="{D1ADF379-DED0-F6AC-23AE-195CCC52A400}"/>
                </a:ext>
              </a:extLst>
            </p:cNvPr>
            <p:cNvSpPr/>
            <p:nvPr/>
          </p:nvSpPr>
          <p:spPr>
            <a:xfrm>
              <a:off x="-367666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8" name="Freeform 4331">
              <a:extLst>
                <a:ext uri="{FF2B5EF4-FFF2-40B4-BE49-F238E27FC236}">
                  <a16:creationId xmlns:a16="http://schemas.microsoft.com/office/drawing/2014/main" id="{1D691964-BB25-3E24-0012-ACAD0CB58E85}"/>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29" name="Freeform 4332">
              <a:extLst>
                <a:ext uri="{FF2B5EF4-FFF2-40B4-BE49-F238E27FC236}">
                  <a16:creationId xmlns:a16="http://schemas.microsoft.com/office/drawing/2014/main" id="{D242FA73-4E36-1183-A291-F43C6A32ABA6}"/>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0" name="Freeform 4333">
              <a:extLst>
                <a:ext uri="{FF2B5EF4-FFF2-40B4-BE49-F238E27FC236}">
                  <a16:creationId xmlns:a16="http://schemas.microsoft.com/office/drawing/2014/main" id="{1AAA0D46-DAAA-F8A8-B9C2-4711EEADF691}"/>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1" name="Freeform 4334">
              <a:extLst>
                <a:ext uri="{FF2B5EF4-FFF2-40B4-BE49-F238E27FC236}">
                  <a16:creationId xmlns:a16="http://schemas.microsoft.com/office/drawing/2014/main" id="{7F802F4E-BFD3-4339-FD89-8163D98D5E67}"/>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2" name="Freeform 4335">
              <a:extLst>
                <a:ext uri="{FF2B5EF4-FFF2-40B4-BE49-F238E27FC236}">
                  <a16:creationId xmlns:a16="http://schemas.microsoft.com/office/drawing/2014/main" id="{E1533277-8D44-F0F3-F07A-3CD6EC212E37}"/>
                </a:ext>
              </a:extLst>
            </p:cNvPr>
            <p:cNvSpPr/>
            <p:nvPr/>
          </p:nvSpPr>
          <p:spPr>
            <a:xfrm>
              <a:off x="-3648579"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3" name="Freeform 4336">
              <a:extLst>
                <a:ext uri="{FF2B5EF4-FFF2-40B4-BE49-F238E27FC236}">
                  <a16:creationId xmlns:a16="http://schemas.microsoft.com/office/drawing/2014/main" id="{07193508-5400-F654-5BD3-A9CBC79AFD17}"/>
                </a:ext>
              </a:extLst>
            </p:cNvPr>
            <p:cNvSpPr/>
            <p:nvPr/>
          </p:nvSpPr>
          <p:spPr>
            <a:xfrm>
              <a:off x="-363760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4" name="Freeform 4337">
              <a:extLst>
                <a:ext uri="{FF2B5EF4-FFF2-40B4-BE49-F238E27FC236}">
                  <a16:creationId xmlns:a16="http://schemas.microsoft.com/office/drawing/2014/main" id="{FC808CEF-2D13-3A00-B72B-5328324745BB}"/>
                </a:ext>
              </a:extLst>
            </p:cNvPr>
            <p:cNvSpPr/>
            <p:nvPr/>
          </p:nvSpPr>
          <p:spPr>
            <a:xfrm>
              <a:off x="-3638815"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5" name="Freeform 4338">
              <a:extLst>
                <a:ext uri="{FF2B5EF4-FFF2-40B4-BE49-F238E27FC236}">
                  <a16:creationId xmlns:a16="http://schemas.microsoft.com/office/drawing/2014/main" id="{7DE68F61-AA3B-0D7A-E531-DA4B3A19929A}"/>
                </a:ext>
              </a:extLst>
            </p:cNvPr>
            <p:cNvSpPr/>
            <p:nvPr/>
          </p:nvSpPr>
          <p:spPr>
            <a:xfrm>
              <a:off x="-3627844"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6" name="Freeform 4339">
              <a:extLst>
                <a:ext uri="{FF2B5EF4-FFF2-40B4-BE49-F238E27FC236}">
                  <a16:creationId xmlns:a16="http://schemas.microsoft.com/office/drawing/2014/main" id="{1B9976EE-6564-EB0F-22DB-9720B03F1903}"/>
                </a:ext>
              </a:extLst>
            </p:cNvPr>
            <p:cNvSpPr/>
            <p:nvPr/>
          </p:nvSpPr>
          <p:spPr>
            <a:xfrm>
              <a:off x="-3629051"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7" name="Freeform 4340">
              <a:extLst>
                <a:ext uri="{FF2B5EF4-FFF2-40B4-BE49-F238E27FC236}">
                  <a16:creationId xmlns:a16="http://schemas.microsoft.com/office/drawing/2014/main" id="{F1C562CF-E61A-A589-88A3-FD37136BF076}"/>
                </a:ext>
              </a:extLst>
            </p:cNvPr>
            <p:cNvSpPr/>
            <p:nvPr/>
          </p:nvSpPr>
          <p:spPr>
            <a:xfrm>
              <a:off x="-3618080"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8" name="Freeform 4341">
              <a:extLst>
                <a:ext uri="{FF2B5EF4-FFF2-40B4-BE49-F238E27FC236}">
                  <a16:creationId xmlns:a16="http://schemas.microsoft.com/office/drawing/2014/main" id="{5413C6B8-9763-687C-4898-7AD435AF04DC}"/>
                </a:ext>
              </a:extLst>
            </p:cNvPr>
            <p:cNvSpPr/>
            <p:nvPr/>
          </p:nvSpPr>
          <p:spPr>
            <a:xfrm>
              <a:off x="-3624169"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39" name="Freeform 4342">
              <a:extLst>
                <a:ext uri="{FF2B5EF4-FFF2-40B4-BE49-F238E27FC236}">
                  <a16:creationId xmlns:a16="http://schemas.microsoft.com/office/drawing/2014/main" id="{3E0F5571-E003-2A35-8E19-B6FEB49CC4EA}"/>
                </a:ext>
              </a:extLst>
            </p:cNvPr>
            <p:cNvSpPr/>
            <p:nvPr/>
          </p:nvSpPr>
          <p:spPr>
            <a:xfrm>
              <a:off x="-361319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0" name="Freeform 4343">
              <a:extLst>
                <a:ext uri="{FF2B5EF4-FFF2-40B4-BE49-F238E27FC236}">
                  <a16:creationId xmlns:a16="http://schemas.microsoft.com/office/drawing/2014/main" id="{56E83AA8-8963-203E-3F4D-2A4A383B10C5}"/>
                </a:ext>
              </a:extLst>
            </p:cNvPr>
            <p:cNvSpPr/>
            <p:nvPr/>
          </p:nvSpPr>
          <p:spPr>
            <a:xfrm>
              <a:off x="-3594877"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1" name="Freeform 4344">
              <a:extLst>
                <a:ext uri="{FF2B5EF4-FFF2-40B4-BE49-F238E27FC236}">
                  <a16:creationId xmlns:a16="http://schemas.microsoft.com/office/drawing/2014/main" id="{45E3786B-9E76-CEC9-9094-6BC9F71629BE}"/>
                </a:ext>
              </a:extLst>
            </p:cNvPr>
            <p:cNvSpPr/>
            <p:nvPr/>
          </p:nvSpPr>
          <p:spPr>
            <a:xfrm>
              <a:off x="-3583906"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2" name="Freeform 4345">
              <a:extLst>
                <a:ext uri="{FF2B5EF4-FFF2-40B4-BE49-F238E27FC236}">
                  <a16:creationId xmlns:a16="http://schemas.microsoft.com/office/drawing/2014/main" id="{E49165CE-99B2-2FC5-CA9A-418ECA98B8BD}"/>
                </a:ext>
              </a:extLst>
            </p:cNvPr>
            <p:cNvSpPr/>
            <p:nvPr/>
          </p:nvSpPr>
          <p:spPr>
            <a:xfrm>
              <a:off x="-3560704" y="162756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3" name="Freeform 4346">
              <a:extLst>
                <a:ext uri="{FF2B5EF4-FFF2-40B4-BE49-F238E27FC236}">
                  <a16:creationId xmlns:a16="http://schemas.microsoft.com/office/drawing/2014/main" id="{1BBFA9F7-21B1-E8A4-502D-2B3503D838FD}"/>
                </a:ext>
              </a:extLst>
            </p:cNvPr>
            <p:cNvSpPr/>
            <p:nvPr/>
          </p:nvSpPr>
          <p:spPr>
            <a:xfrm>
              <a:off x="-3549732" y="161242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4" name="Freeform 4347">
              <a:extLst>
                <a:ext uri="{FF2B5EF4-FFF2-40B4-BE49-F238E27FC236}">
                  <a16:creationId xmlns:a16="http://schemas.microsoft.com/office/drawing/2014/main" id="{852AC00A-8F20-AF33-0684-FCCB74F9F298}"/>
                </a:ext>
              </a:extLst>
            </p:cNvPr>
            <p:cNvSpPr/>
            <p:nvPr/>
          </p:nvSpPr>
          <p:spPr>
            <a:xfrm>
              <a:off x="-3550940"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5" name="Freeform 4348">
              <a:extLst>
                <a:ext uri="{FF2B5EF4-FFF2-40B4-BE49-F238E27FC236}">
                  <a16:creationId xmlns:a16="http://schemas.microsoft.com/office/drawing/2014/main" id="{CAF9A209-A282-2C7E-B277-F349AADDAF28}"/>
                </a:ext>
              </a:extLst>
            </p:cNvPr>
            <p:cNvSpPr/>
            <p:nvPr/>
          </p:nvSpPr>
          <p:spPr>
            <a:xfrm>
              <a:off x="-353996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6" name="Freeform 4349">
              <a:extLst>
                <a:ext uri="{FF2B5EF4-FFF2-40B4-BE49-F238E27FC236}">
                  <a16:creationId xmlns:a16="http://schemas.microsoft.com/office/drawing/2014/main" id="{6B65A636-F5B5-E04F-4B10-851301855F07}"/>
                </a:ext>
              </a:extLst>
            </p:cNvPr>
            <p:cNvSpPr/>
            <p:nvPr/>
          </p:nvSpPr>
          <p:spPr>
            <a:xfrm>
              <a:off x="-3541176"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7" name="Freeform 4350">
              <a:extLst>
                <a:ext uri="{FF2B5EF4-FFF2-40B4-BE49-F238E27FC236}">
                  <a16:creationId xmlns:a16="http://schemas.microsoft.com/office/drawing/2014/main" id="{F01A2603-4346-7BE3-E2BE-09A3F0876975}"/>
                </a:ext>
              </a:extLst>
            </p:cNvPr>
            <p:cNvSpPr/>
            <p:nvPr/>
          </p:nvSpPr>
          <p:spPr>
            <a:xfrm>
              <a:off x="-3530204"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8" name="Freeform 4351">
              <a:extLst>
                <a:ext uri="{FF2B5EF4-FFF2-40B4-BE49-F238E27FC236}">
                  <a16:creationId xmlns:a16="http://schemas.microsoft.com/office/drawing/2014/main" id="{F18A117D-EDD6-157B-C90E-6C4B2A18F9F6}"/>
                </a:ext>
              </a:extLst>
            </p:cNvPr>
            <p:cNvSpPr/>
            <p:nvPr/>
          </p:nvSpPr>
          <p:spPr>
            <a:xfrm>
              <a:off x="-3511884"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49" name="Freeform 4352">
              <a:extLst>
                <a:ext uri="{FF2B5EF4-FFF2-40B4-BE49-F238E27FC236}">
                  <a16:creationId xmlns:a16="http://schemas.microsoft.com/office/drawing/2014/main" id="{74D55831-A68E-F596-AAF7-24972283A24D}"/>
                </a:ext>
              </a:extLst>
            </p:cNvPr>
            <p:cNvSpPr/>
            <p:nvPr/>
          </p:nvSpPr>
          <p:spPr>
            <a:xfrm>
              <a:off x="-3500913"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0" name="Freeform 4353">
              <a:extLst>
                <a:ext uri="{FF2B5EF4-FFF2-40B4-BE49-F238E27FC236}">
                  <a16:creationId xmlns:a16="http://schemas.microsoft.com/office/drawing/2014/main" id="{C88AAB64-DBBF-67AA-F73D-03324213B575}"/>
                </a:ext>
              </a:extLst>
            </p:cNvPr>
            <p:cNvSpPr/>
            <p:nvPr/>
          </p:nvSpPr>
          <p:spPr>
            <a:xfrm>
              <a:off x="-3507002"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1" name="Freeform 4354">
              <a:extLst>
                <a:ext uri="{FF2B5EF4-FFF2-40B4-BE49-F238E27FC236}">
                  <a16:creationId xmlns:a16="http://schemas.microsoft.com/office/drawing/2014/main" id="{F514CC9F-E2FA-BC89-7FEA-C3118DC7A823}"/>
                </a:ext>
              </a:extLst>
            </p:cNvPr>
            <p:cNvSpPr/>
            <p:nvPr/>
          </p:nvSpPr>
          <p:spPr>
            <a:xfrm>
              <a:off x="-3496031"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2" name="Freeform 4355">
              <a:extLst>
                <a:ext uri="{FF2B5EF4-FFF2-40B4-BE49-F238E27FC236}">
                  <a16:creationId xmlns:a16="http://schemas.microsoft.com/office/drawing/2014/main" id="{0FA1152D-3041-D311-A228-1DE8C7489034}"/>
                </a:ext>
              </a:extLst>
            </p:cNvPr>
            <p:cNvSpPr/>
            <p:nvPr/>
          </p:nvSpPr>
          <p:spPr>
            <a:xfrm>
              <a:off x="-3448418"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3" name="Freeform 4356">
              <a:extLst>
                <a:ext uri="{FF2B5EF4-FFF2-40B4-BE49-F238E27FC236}">
                  <a16:creationId xmlns:a16="http://schemas.microsoft.com/office/drawing/2014/main" id="{A227081A-611C-7EB7-9B37-0697EE5E8F90}"/>
                </a:ext>
              </a:extLst>
            </p:cNvPr>
            <p:cNvSpPr/>
            <p:nvPr/>
          </p:nvSpPr>
          <p:spPr>
            <a:xfrm>
              <a:off x="-3437447"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4" name="Freeform 4357">
              <a:extLst>
                <a:ext uri="{FF2B5EF4-FFF2-40B4-BE49-F238E27FC236}">
                  <a16:creationId xmlns:a16="http://schemas.microsoft.com/office/drawing/2014/main" id="{8DD05FEE-A032-2971-2702-1759AA7DC9C3}"/>
                </a:ext>
              </a:extLst>
            </p:cNvPr>
            <p:cNvSpPr/>
            <p:nvPr/>
          </p:nvSpPr>
          <p:spPr>
            <a:xfrm>
              <a:off x="-3409363"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5" name="Freeform 4358">
              <a:extLst>
                <a:ext uri="{FF2B5EF4-FFF2-40B4-BE49-F238E27FC236}">
                  <a16:creationId xmlns:a16="http://schemas.microsoft.com/office/drawing/2014/main" id="{38227BAC-E4E7-18D0-0323-487031A5FD80}"/>
                </a:ext>
              </a:extLst>
            </p:cNvPr>
            <p:cNvSpPr/>
            <p:nvPr/>
          </p:nvSpPr>
          <p:spPr>
            <a:xfrm>
              <a:off x="-3398392"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6" name="Freeform 4359">
              <a:extLst>
                <a:ext uri="{FF2B5EF4-FFF2-40B4-BE49-F238E27FC236}">
                  <a16:creationId xmlns:a16="http://schemas.microsoft.com/office/drawing/2014/main" id="{B5F12B37-4805-C0E1-8D4E-3BE6D3AB305D}"/>
                </a:ext>
              </a:extLst>
            </p:cNvPr>
            <p:cNvSpPr/>
            <p:nvPr/>
          </p:nvSpPr>
          <p:spPr>
            <a:xfrm>
              <a:off x="-3394717"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7" name="Freeform 4360">
              <a:extLst>
                <a:ext uri="{FF2B5EF4-FFF2-40B4-BE49-F238E27FC236}">
                  <a16:creationId xmlns:a16="http://schemas.microsoft.com/office/drawing/2014/main" id="{37B42404-F3B3-1869-B14E-9A96078DEEC0}"/>
                </a:ext>
              </a:extLst>
            </p:cNvPr>
            <p:cNvSpPr/>
            <p:nvPr/>
          </p:nvSpPr>
          <p:spPr>
            <a:xfrm>
              <a:off x="-3383746"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8" name="Freeform 4361">
              <a:extLst>
                <a:ext uri="{FF2B5EF4-FFF2-40B4-BE49-F238E27FC236}">
                  <a16:creationId xmlns:a16="http://schemas.microsoft.com/office/drawing/2014/main" id="{BBC954E0-52C2-0B3B-E08B-0338C5124E5A}"/>
                </a:ext>
              </a:extLst>
            </p:cNvPr>
            <p:cNvSpPr/>
            <p:nvPr/>
          </p:nvSpPr>
          <p:spPr>
            <a:xfrm>
              <a:off x="-3301960"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59" name="Freeform 4362">
              <a:extLst>
                <a:ext uri="{FF2B5EF4-FFF2-40B4-BE49-F238E27FC236}">
                  <a16:creationId xmlns:a16="http://schemas.microsoft.com/office/drawing/2014/main" id="{0167C20C-86B0-4043-B525-ECB7EEB5802C}"/>
                </a:ext>
              </a:extLst>
            </p:cNvPr>
            <p:cNvSpPr/>
            <p:nvPr/>
          </p:nvSpPr>
          <p:spPr>
            <a:xfrm>
              <a:off x="-329098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0" name="Freeform 4363">
              <a:extLst>
                <a:ext uri="{FF2B5EF4-FFF2-40B4-BE49-F238E27FC236}">
                  <a16:creationId xmlns:a16="http://schemas.microsoft.com/office/drawing/2014/main" id="{D9105FBD-1BF9-263E-CAD5-59935FD1A946}"/>
                </a:ext>
              </a:extLst>
            </p:cNvPr>
            <p:cNvSpPr/>
            <p:nvPr/>
          </p:nvSpPr>
          <p:spPr>
            <a:xfrm>
              <a:off x="-3272668"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1" name="Freeform 4364">
              <a:extLst>
                <a:ext uri="{FF2B5EF4-FFF2-40B4-BE49-F238E27FC236}">
                  <a16:creationId xmlns:a16="http://schemas.microsoft.com/office/drawing/2014/main" id="{9739A4C5-95AE-93FA-BC48-783058865FAF}"/>
                </a:ext>
              </a:extLst>
            </p:cNvPr>
            <p:cNvSpPr/>
            <p:nvPr/>
          </p:nvSpPr>
          <p:spPr>
            <a:xfrm>
              <a:off x="-3261697"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2" name="Freeform 4365">
              <a:extLst>
                <a:ext uri="{FF2B5EF4-FFF2-40B4-BE49-F238E27FC236}">
                  <a16:creationId xmlns:a16="http://schemas.microsoft.com/office/drawing/2014/main" id="{0CC68989-F052-0C90-4005-099E34655B53}"/>
                </a:ext>
              </a:extLst>
            </p:cNvPr>
            <p:cNvSpPr/>
            <p:nvPr/>
          </p:nvSpPr>
          <p:spPr>
            <a:xfrm>
              <a:off x="-3267786"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3" name="Freeform 4366">
              <a:extLst>
                <a:ext uri="{FF2B5EF4-FFF2-40B4-BE49-F238E27FC236}">
                  <a16:creationId xmlns:a16="http://schemas.microsoft.com/office/drawing/2014/main" id="{40004456-B2DE-1144-E550-5D25D0C933EA}"/>
                </a:ext>
              </a:extLst>
            </p:cNvPr>
            <p:cNvSpPr/>
            <p:nvPr/>
          </p:nvSpPr>
          <p:spPr>
            <a:xfrm>
              <a:off x="-3256815"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4" name="Freeform 4367">
              <a:extLst>
                <a:ext uri="{FF2B5EF4-FFF2-40B4-BE49-F238E27FC236}">
                  <a16:creationId xmlns:a16="http://schemas.microsoft.com/office/drawing/2014/main" id="{920D9915-B5D8-D2E7-2E64-FC2D62099EC6}"/>
                </a:ext>
              </a:extLst>
            </p:cNvPr>
            <p:cNvSpPr/>
            <p:nvPr/>
          </p:nvSpPr>
          <p:spPr>
            <a:xfrm>
              <a:off x="-3238494"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5" name="Freeform 4368">
              <a:extLst>
                <a:ext uri="{FF2B5EF4-FFF2-40B4-BE49-F238E27FC236}">
                  <a16:creationId xmlns:a16="http://schemas.microsoft.com/office/drawing/2014/main" id="{53B0DEAB-1771-68F8-5AEE-D85D35ACDA9C}"/>
                </a:ext>
              </a:extLst>
            </p:cNvPr>
            <p:cNvSpPr/>
            <p:nvPr/>
          </p:nvSpPr>
          <p:spPr>
            <a:xfrm>
              <a:off x="-322752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6" name="Freeform 4369">
              <a:extLst>
                <a:ext uri="{FF2B5EF4-FFF2-40B4-BE49-F238E27FC236}">
                  <a16:creationId xmlns:a16="http://schemas.microsoft.com/office/drawing/2014/main" id="{663912A0-E67C-4E58-C015-851BE06C17DE}"/>
                </a:ext>
              </a:extLst>
            </p:cNvPr>
            <p:cNvSpPr/>
            <p:nvPr/>
          </p:nvSpPr>
          <p:spPr>
            <a:xfrm>
              <a:off x="-3228730"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7" name="Freeform 4370">
              <a:extLst>
                <a:ext uri="{FF2B5EF4-FFF2-40B4-BE49-F238E27FC236}">
                  <a16:creationId xmlns:a16="http://schemas.microsoft.com/office/drawing/2014/main" id="{739E05E8-221E-C4C4-2D12-154F9287FFA6}"/>
                </a:ext>
              </a:extLst>
            </p:cNvPr>
            <p:cNvSpPr/>
            <p:nvPr/>
          </p:nvSpPr>
          <p:spPr>
            <a:xfrm>
              <a:off x="-321775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8" name="Freeform 4371">
              <a:extLst>
                <a:ext uri="{FF2B5EF4-FFF2-40B4-BE49-F238E27FC236}">
                  <a16:creationId xmlns:a16="http://schemas.microsoft.com/office/drawing/2014/main" id="{1ACE955E-0FF1-DC6A-07DE-EE521EF82C4D}"/>
                </a:ext>
              </a:extLst>
            </p:cNvPr>
            <p:cNvSpPr/>
            <p:nvPr/>
          </p:nvSpPr>
          <p:spPr>
            <a:xfrm>
              <a:off x="-3214084"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69" name="Freeform 4372">
              <a:extLst>
                <a:ext uri="{FF2B5EF4-FFF2-40B4-BE49-F238E27FC236}">
                  <a16:creationId xmlns:a16="http://schemas.microsoft.com/office/drawing/2014/main" id="{C7E84E06-5E3B-2B8F-73B2-24C58924AE05}"/>
                </a:ext>
              </a:extLst>
            </p:cNvPr>
            <p:cNvSpPr/>
            <p:nvPr/>
          </p:nvSpPr>
          <p:spPr>
            <a:xfrm>
              <a:off x="-320311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0" name="Freeform 4373">
              <a:extLst>
                <a:ext uri="{FF2B5EF4-FFF2-40B4-BE49-F238E27FC236}">
                  <a16:creationId xmlns:a16="http://schemas.microsoft.com/office/drawing/2014/main" id="{A0FB6A30-BA4A-3B6F-3064-5D66DB44DE2F}"/>
                </a:ext>
              </a:extLst>
            </p:cNvPr>
            <p:cNvSpPr/>
            <p:nvPr/>
          </p:nvSpPr>
          <p:spPr>
            <a:xfrm>
              <a:off x="-3204321"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1" name="Freeform 4374">
              <a:extLst>
                <a:ext uri="{FF2B5EF4-FFF2-40B4-BE49-F238E27FC236}">
                  <a16:creationId xmlns:a16="http://schemas.microsoft.com/office/drawing/2014/main" id="{015B9179-5B70-B59C-E2E6-DC93F80CF133}"/>
                </a:ext>
              </a:extLst>
            </p:cNvPr>
            <p:cNvSpPr/>
            <p:nvPr/>
          </p:nvSpPr>
          <p:spPr>
            <a:xfrm>
              <a:off x="-319334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2" name="Freeform 4375">
              <a:extLst>
                <a:ext uri="{FF2B5EF4-FFF2-40B4-BE49-F238E27FC236}">
                  <a16:creationId xmlns:a16="http://schemas.microsoft.com/office/drawing/2014/main" id="{D46BE834-F766-7F07-1AC8-2A6574636750}"/>
                </a:ext>
              </a:extLst>
            </p:cNvPr>
            <p:cNvSpPr/>
            <p:nvPr/>
          </p:nvSpPr>
          <p:spPr>
            <a:xfrm>
              <a:off x="-3199439"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3" name="Freeform 4376">
              <a:extLst>
                <a:ext uri="{FF2B5EF4-FFF2-40B4-BE49-F238E27FC236}">
                  <a16:creationId xmlns:a16="http://schemas.microsoft.com/office/drawing/2014/main" id="{212584C7-77A0-7F05-AE5D-BD147857E258}"/>
                </a:ext>
              </a:extLst>
            </p:cNvPr>
            <p:cNvSpPr/>
            <p:nvPr/>
          </p:nvSpPr>
          <p:spPr>
            <a:xfrm>
              <a:off x="-318846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4" name="Freeform 4377">
              <a:extLst>
                <a:ext uri="{FF2B5EF4-FFF2-40B4-BE49-F238E27FC236}">
                  <a16:creationId xmlns:a16="http://schemas.microsoft.com/office/drawing/2014/main" id="{84251210-6C7A-F2F4-7CB7-FAA9F4A3D061}"/>
                </a:ext>
              </a:extLst>
            </p:cNvPr>
            <p:cNvSpPr/>
            <p:nvPr/>
          </p:nvSpPr>
          <p:spPr>
            <a:xfrm>
              <a:off x="-317014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5" name="Freeform 4378">
              <a:extLst>
                <a:ext uri="{FF2B5EF4-FFF2-40B4-BE49-F238E27FC236}">
                  <a16:creationId xmlns:a16="http://schemas.microsoft.com/office/drawing/2014/main" id="{D08BD551-A72B-E2F2-AD39-332427EBDE3B}"/>
                </a:ext>
              </a:extLst>
            </p:cNvPr>
            <p:cNvSpPr/>
            <p:nvPr/>
          </p:nvSpPr>
          <p:spPr>
            <a:xfrm>
              <a:off x="-315917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6" name="Freeform 4379">
              <a:extLst>
                <a:ext uri="{FF2B5EF4-FFF2-40B4-BE49-F238E27FC236}">
                  <a16:creationId xmlns:a16="http://schemas.microsoft.com/office/drawing/2014/main" id="{DFD6364A-73D9-CA02-AD60-258E77CEA29C}"/>
                </a:ext>
              </a:extLst>
            </p:cNvPr>
            <p:cNvSpPr/>
            <p:nvPr/>
          </p:nvSpPr>
          <p:spPr>
            <a:xfrm>
              <a:off x="-3160383"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7" name="Freeform 4380">
              <a:extLst>
                <a:ext uri="{FF2B5EF4-FFF2-40B4-BE49-F238E27FC236}">
                  <a16:creationId xmlns:a16="http://schemas.microsoft.com/office/drawing/2014/main" id="{E79BCE74-A7C4-DD2C-0629-AFB639FE8B64}"/>
                </a:ext>
              </a:extLst>
            </p:cNvPr>
            <p:cNvSpPr/>
            <p:nvPr/>
          </p:nvSpPr>
          <p:spPr>
            <a:xfrm>
              <a:off x="-31494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8" name="Freeform 4381">
              <a:extLst>
                <a:ext uri="{FF2B5EF4-FFF2-40B4-BE49-F238E27FC236}">
                  <a16:creationId xmlns:a16="http://schemas.microsoft.com/office/drawing/2014/main" id="{523EF5CA-F7F3-E28F-02FD-238018DA67CF}"/>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79" name="Freeform 4382">
              <a:extLst>
                <a:ext uri="{FF2B5EF4-FFF2-40B4-BE49-F238E27FC236}">
                  <a16:creationId xmlns:a16="http://schemas.microsoft.com/office/drawing/2014/main" id="{1E804C1F-864A-0256-4E0B-376E13EE62A7}"/>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0" name="Freeform 4383">
              <a:extLst>
                <a:ext uri="{FF2B5EF4-FFF2-40B4-BE49-F238E27FC236}">
                  <a16:creationId xmlns:a16="http://schemas.microsoft.com/office/drawing/2014/main" id="{47716232-DD2B-8C2E-B462-32D52ED88D70}"/>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1" name="Freeform 4384">
              <a:extLst>
                <a:ext uri="{FF2B5EF4-FFF2-40B4-BE49-F238E27FC236}">
                  <a16:creationId xmlns:a16="http://schemas.microsoft.com/office/drawing/2014/main" id="{267DA1CC-9CF1-62D6-2668-783DD17EC17D}"/>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2" name="Freeform 4385">
              <a:extLst>
                <a:ext uri="{FF2B5EF4-FFF2-40B4-BE49-F238E27FC236}">
                  <a16:creationId xmlns:a16="http://schemas.microsoft.com/office/drawing/2014/main" id="{37D36A1F-F643-E5D9-7701-2C2426A3731D}"/>
                </a:ext>
              </a:extLst>
            </p:cNvPr>
            <p:cNvSpPr/>
            <p:nvPr/>
          </p:nvSpPr>
          <p:spPr>
            <a:xfrm>
              <a:off x="-306274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3" name="Freeform 4386">
              <a:extLst>
                <a:ext uri="{FF2B5EF4-FFF2-40B4-BE49-F238E27FC236}">
                  <a16:creationId xmlns:a16="http://schemas.microsoft.com/office/drawing/2014/main" id="{E9FBB47A-8C83-6426-8A20-5F2C5A0C102F}"/>
                </a:ext>
              </a:extLst>
            </p:cNvPr>
            <p:cNvSpPr/>
            <p:nvPr/>
          </p:nvSpPr>
          <p:spPr>
            <a:xfrm>
              <a:off x="-305177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4" name="Freeform 4387">
              <a:extLst>
                <a:ext uri="{FF2B5EF4-FFF2-40B4-BE49-F238E27FC236}">
                  <a16:creationId xmlns:a16="http://schemas.microsoft.com/office/drawing/2014/main" id="{36EE5FEC-82A0-FAA2-CA71-D2E3F0E47239}"/>
                </a:ext>
              </a:extLst>
            </p:cNvPr>
            <p:cNvSpPr/>
            <p:nvPr/>
          </p:nvSpPr>
          <p:spPr>
            <a:xfrm>
              <a:off x="-3043216"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5" name="Freeform 4388">
              <a:extLst>
                <a:ext uri="{FF2B5EF4-FFF2-40B4-BE49-F238E27FC236}">
                  <a16:creationId xmlns:a16="http://schemas.microsoft.com/office/drawing/2014/main" id="{89ECE780-01A1-B2A6-8D53-45254C79D4F8}"/>
                </a:ext>
              </a:extLst>
            </p:cNvPr>
            <p:cNvSpPr/>
            <p:nvPr/>
          </p:nvSpPr>
          <p:spPr>
            <a:xfrm>
              <a:off x="-3032245"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6" name="Freeform 4389">
              <a:extLst>
                <a:ext uri="{FF2B5EF4-FFF2-40B4-BE49-F238E27FC236}">
                  <a16:creationId xmlns:a16="http://schemas.microsoft.com/office/drawing/2014/main" id="{814CCE6F-9BD0-B352-1833-91EFF01EFD76}"/>
                </a:ext>
              </a:extLst>
            </p:cNvPr>
            <p:cNvSpPr/>
            <p:nvPr/>
          </p:nvSpPr>
          <p:spPr>
            <a:xfrm>
              <a:off x="-303833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7" name="Freeform 4390">
              <a:extLst>
                <a:ext uri="{FF2B5EF4-FFF2-40B4-BE49-F238E27FC236}">
                  <a16:creationId xmlns:a16="http://schemas.microsoft.com/office/drawing/2014/main" id="{0D010EEF-286E-2FB2-A147-79868DA9F14B}"/>
                </a:ext>
              </a:extLst>
            </p:cNvPr>
            <p:cNvSpPr/>
            <p:nvPr/>
          </p:nvSpPr>
          <p:spPr>
            <a:xfrm>
              <a:off x="-302736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8" name="Freeform 4391">
              <a:extLst>
                <a:ext uri="{FF2B5EF4-FFF2-40B4-BE49-F238E27FC236}">
                  <a16:creationId xmlns:a16="http://schemas.microsoft.com/office/drawing/2014/main" id="{DE7ED8B9-48D9-C274-4610-8B1604A4D428}"/>
                </a:ext>
              </a:extLst>
            </p:cNvPr>
            <p:cNvSpPr/>
            <p:nvPr/>
          </p:nvSpPr>
          <p:spPr>
            <a:xfrm>
              <a:off x="-3004160"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89" name="Freeform 4392">
              <a:extLst>
                <a:ext uri="{FF2B5EF4-FFF2-40B4-BE49-F238E27FC236}">
                  <a16:creationId xmlns:a16="http://schemas.microsoft.com/office/drawing/2014/main" id="{DF03AB77-4171-B26A-B4A3-0ECB89D23CDC}"/>
                </a:ext>
              </a:extLst>
            </p:cNvPr>
            <p:cNvSpPr/>
            <p:nvPr/>
          </p:nvSpPr>
          <p:spPr>
            <a:xfrm>
              <a:off x="-299318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0" name="Freeform 4393">
              <a:extLst>
                <a:ext uri="{FF2B5EF4-FFF2-40B4-BE49-F238E27FC236}">
                  <a16:creationId xmlns:a16="http://schemas.microsoft.com/office/drawing/2014/main" id="{12C9C204-4AB0-37D9-F8EA-A23A5AC99EDA}"/>
                </a:ext>
              </a:extLst>
            </p:cNvPr>
            <p:cNvSpPr/>
            <p:nvPr/>
          </p:nvSpPr>
          <p:spPr>
            <a:xfrm>
              <a:off x="-2999278"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1" name="Freeform 4394">
              <a:extLst>
                <a:ext uri="{FF2B5EF4-FFF2-40B4-BE49-F238E27FC236}">
                  <a16:creationId xmlns:a16="http://schemas.microsoft.com/office/drawing/2014/main" id="{D5AB7583-55A8-F6A9-B3D2-8E69F94879D0}"/>
                </a:ext>
              </a:extLst>
            </p:cNvPr>
            <p:cNvSpPr/>
            <p:nvPr/>
          </p:nvSpPr>
          <p:spPr>
            <a:xfrm>
              <a:off x="-298830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2" name="Freeform 4395">
              <a:extLst>
                <a:ext uri="{FF2B5EF4-FFF2-40B4-BE49-F238E27FC236}">
                  <a16:creationId xmlns:a16="http://schemas.microsoft.com/office/drawing/2014/main" id="{D58F5139-4CFB-9A89-5888-7B60DFCF6D1E}"/>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3" name="Freeform 4396">
              <a:extLst>
                <a:ext uri="{FF2B5EF4-FFF2-40B4-BE49-F238E27FC236}">
                  <a16:creationId xmlns:a16="http://schemas.microsoft.com/office/drawing/2014/main" id="{19B37FD7-9C9B-2707-A649-59AE77A56E58}"/>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4" name="Freeform 4397">
              <a:extLst>
                <a:ext uri="{FF2B5EF4-FFF2-40B4-BE49-F238E27FC236}">
                  <a16:creationId xmlns:a16="http://schemas.microsoft.com/office/drawing/2014/main" id="{760CA2A1-D680-A3E7-2D8E-F40FE39A9B7D}"/>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5" name="Freeform 4398">
              <a:extLst>
                <a:ext uri="{FF2B5EF4-FFF2-40B4-BE49-F238E27FC236}">
                  <a16:creationId xmlns:a16="http://schemas.microsoft.com/office/drawing/2014/main" id="{332934BF-75E1-536A-0624-436E8191B91D}"/>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6" name="Freeform 4399">
              <a:extLst>
                <a:ext uri="{FF2B5EF4-FFF2-40B4-BE49-F238E27FC236}">
                  <a16:creationId xmlns:a16="http://schemas.microsoft.com/office/drawing/2014/main" id="{AF025B76-3BE0-6FD9-1FF9-5497113EA298}"/>
                </a:ext>
              </a:extLst>
            </p:cNvPr>
            <p:cNvSpPr/>
            <p:nvPr/>
          </p:nvSpPr>
          <p:spPr>
            <a:xfrm>
              <a:off x="-293093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7" name="Freeform 4400">
              <a:extLst>
                <a:ext uri="{FF2B5EF4-FFF2-40B4-BE49-F238E27FC236}">
                  <a16:creationId xmlns:a16="http://schemas.microsoft.com/office/drawing/2014/main" id="{5E97BB51-0DB7-284F-436A-15976C3D3E3F}"/>
                </a:ext>
              </a:extLst>
            </p:cNvPr>
            <p:cNvSpPr/>
            <p:nvPr/>
          </p:nvSpPr>
          <p:spPr>
            <a:xfrm>
              <a:off x="-291995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8" name="Freeform 4401">
              <a:extLst>
                <a:ext uri="{FF2B5EF4-FFF2-40B4-BE49-F238E27FC236}">
                  <a16:creationId xmlns:a16="http://schemas.microsoft.com/office/drawing/2014/main" id="{18685F73-D6CC-C882-F55E-AFD7AAD65497}"/>
                </a:ext>
              </a:extLst>
            </p:cNvPr>
            <p:cNvSpPr/>
            <p:nvPr/>
          </p:nvSpPr>
          <p:spPr>
            <a:xfrm>
              <a:off x="-290163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899" name="Freeform 4402">
              <a:extLst>
                <a:ext uri="{FF2B5EF4-FFF2-40B4-BE49-F238E27FC236}">
                  <a16:creationId xmlns:a16="http://schemas.microsoft.com/office/drawing/2014/main" id="{94FEA9E7-0AA2-4A29-5377-B0F2E5C48CFC}"/>
                </a:ext>
              </a:extLst>
            </p:cNvPr>
            <p:cNvSpPr/>
            <p:nvPr/>
          </p:nvSpPr>
          <p:spPr>
            <a:xfrm>
              <a:off x="-289066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0" name="Freeform 4403">
              <a:extLst>
                <a:ext uri="{FF2B5EF4-FFF2-40B4-BE49-F238E27FC236}">
                  <a16:creationId xmlns:a16="http://schemas.microsoft.com/office/drawing/2014/main" id="{D2AEDA93-B07E-8DEB-4DBD-006DBF0E46D3}"/>
                </a:ext>
              </a:extLst>
            </p:cNvPr>
            <p:cNvSpPr/>
            <p:nvPr/>
          </p:nvSpPr>
          <p:spPr>
            <a:xfrm>
              <a:off x="-289675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1" name="Freeform 4404">
              <a:extLst>
                <a:ext uri="{FF2B5EF4-FFF2-40B4-BE49-F238E27FC236}">
                  <a16:creationId xmlns:a16="http://schemas.microsoft.com/office/drawing/2014/main" id="{EF6988A0-A9A3-EEBC-DFD5-1D5E64CDF789}"/>
                </a:ext>
              </a:extLst>
            </p:cNvPr>
            <p:cNvSpPr/>
            <p:nvPr/>
          </p:nvSpPr>
          <p:spPr>
            <a:xfrm>
              <a:off x="-288578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2" name="Freeform 4405">
              <a:extLst>
                <a:ext uri="{FF2B5EF4-FFF2-40B4-BE49-F238E27FC236}">
                  <a16:creationId xmlns:a16="http://schemas.microsoft.com/office/drawing/2014/main" id="{12C15EEC-31C3-72B5-B043-ACB6587D3889}"/>
                </a:ext>
              </a:extLst>
            </p:cNvPr>
            <p:cNvSpPr/>
            <p:nvPr/>
          </p:nvSpPr>
          <p:spPr>
            <a:xfrm>
              <a:off x="-286258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3" name="Freeform 4406">
              <a:extLst>
                <a:ext uri="{FF2B5EF4-FFF2-40B4-BE49-F238E27FC236}">
                  <a16:creationId xmlns:a16="http://schemas.microsoft.com/office/drawing/2014/main" id="{9028FFBD-A41A-7A0A-D76E-43B99368A495}"/>
                </a:ext>
              </a:extLst>
            </p:cNvPr>
            <p:cNvSpPr/>
            <p:nvPr/>
          </p:nvSpPr>
          <p:spPr>
            <a:xfrm>
              <a:off x="-28516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4" name="Freeform 4407">
              <a:extLst>
                <a:ext uri="{FF2B5EF4-FFF2-40B4-BE49-F238E27FC236}">
                  <a16:creationId xmlns:a16="http://schemas.microsoft.com/office/drawing/2014/main" id="{1203D673-1A9E-D1BA-CCC5-6B247ACA15CB}"/>
                </a:ext>
              </a:extLst>
            </p:cNvPr>
            <p:cNvSpPr/>
            <p:nvPr/>
          </p:nvSpPr>
          <p:spPr>
            <a:xfrm>
              <a:off x="-280400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5" name="Freeform 4408">
              <a:extLst>
                <a:ext uri="{FF2B5EF4-FFF2-40B4-BE49-F238E27FC236}">
                  <a16:creationId xmlns:a16="http://schemas.microsoft.com/office/drawing/2014/main" id="{A8633C34-4237-1FE3-31BB-8FE70AEA7E63}"/>
                </a:ext>
              </a:extLst>
            </p:cNvPr>
            <p:cNvSpPr/>
            <p:nvPr/>
          </p:nvSpPr>
          <p:spPr>
            <a:xfrm>
              <a:off x="-279302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6" name="Freeform 4409">
              <a:extLst>
                <a:ext uri="{FF2B5EF4-FFF2-40B4-BE49-F238E27FC236}">
                  <a16:creationId xmlns:a16="http://schemas.microsoft.com/office/drawing/2014/main" id="{E7D1CA13-B6E1-8936-6532-C612634C4AA9}"/>
                </a:ext>
              </a:extLst>
            </p:cNvPr>
            <p:cNvSpPr/>
            <p:nvPr/>
          </p:nvSpPr>
          <p:spPr>
            <a:xfrm>
              <a:off x="-276982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7" name="Freeform 4410">
              <a:extLst>
                <a:ext uri="{FF2B5EF4-FFF2-40B4-BE49-F238E27FC236}">
                  <a16:creationId xmlns:a16="http://schemas.microsoft.com/office/drawing/2014/main" id="{DEC66E11-04B3-957E-0EBE-7CEED5187E76}"/>
                </a:ext>
              </a:extLst>
            </p:cNvPr>
            <p:cNvSpPr/>
            <p:nvPr/>
          </p:nvSpPr>
          <p:spPr>
            <a:xfrm>
              <a:off x="-275885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8" name="Freeform 4411">
              <a:extLst>
                <a:ext uri="{FF2B5EF4-FFF2-40B4-BE49-F238E27FC236}">
                  <a16:creationId xmlns:a16="http://schemas.microsoft.com/office/drawing/2014/main" id="{58877145-B49D-27F2-DA51-687F33E38BC3}"/>
                </a:ext>
              </a:extLst>
            </p:cNvPr>
            <p:cNvSpPr/>
            <p:nvPr/>
          </p:nvSpPr>
          <p:spPr>
            <a:xfrm>
              <a:off x="-273077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09" name="Freeform 4412">
              <a:extLst>
                <a:ext uri="{FF2B5EF4-FFF2-40B4-BE49-F238E27FC236}">
                  <a16:creationId xmlns:a16="http://schemas.microsoft.com/office/drawing/2014/main" id="{54628E9A-4EC5-2EAE-9803-6773B66C83B6}"/>
                </a:ext>
              </a:extLst>
            </p:cNvPr>
            <p:cNvSpPr/>
            <p:nvPr/>
          </p:nvSpPr>
          <p:spPr>
            <a:xfrm>
              <a:off x="-27198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0" name="Freeform 4413">
              <a:extLst>
                <a:ext uri="{FF2B5EF4-FFF2-40B4-BE49-F238E27FC236}">
                  <a16:creationId xmlns:a16="http://schemas.microsoft.com/office/drawing/2014/main" id="{2B8FA7C7-CA4C-8F43-AF0C-58967F99D83D}"/>
                </a:ext>
              </a:extLst>
            </p:cNvPr>
            <p:cNvSpPr/>
            <p:nvPr/>
          </p:nvSpPr>
          <p:spPr>
            <a:xfrm>
              <a:off x="-272100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1" name="Freeform 4414">
              <a:extLst>
                <a:ext uri="{FF2B5EF4-FFF2-40B4-BE49-F238E27FC236}">
                  <a16:creationId xmlns:a16="http://schemas.microsoft.com/office/drawing/2014/main" id="{B36477CE-C65D-D341-6D63-447F92907D3F}"/>
                </a:ext>
              </a:extLst>
            </p:cNvPr>
            <p:cNvSpPr/>
            <p:nvPr/>
          </p:nvSpPr>
          <p:spPr>
            <a:xfrm>
              <a:off x="-271003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2" name="Freeform 4415">
              <a:extLst>
                <a:ext uri="{FF2B5EF4-FFF2-40B4-BE49-F238E27FC236}">
                  <a16:creationId xmlns:a16="http://schemas.microsoft.com/office/drawing/2014/main" id="{AC6BC116-BCCC-9244-DC48-A8B2DFB46E7D}"/>
                </a:ext>
              </a:extLst>
            </p:cNvPr>
            <p:cNvSpPr/>
            <p:nvPr/>
          </p:nvSpPr>
          <p:spPr>
            <a:xfrm>
              <a:off x="-2716125"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3" name="Freeform 4416">
              <a:extLst>
                <a:ext uri="{FF2B5EF4-FFF2-40B4-BE49-F238E27FC236}">
                  <a16:creationId xmlns:a16="http://schemas.microsoft.com/office/drawing/2014/main" id="{88E20157-F931-8DAB-DE2A-30625589F64C}"/>
                </a:ext>
              </a:extLst>
            </p:cNvPr>
            <p:cNvSpPr/>
            <p:nvPr/>
          </p:nvSpPr>
          <p:spPr>
            <a:xfrm>
              <a:off x="-270515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4" name="Freeform 4417">
              <a:extLst>
                <a:ext uri="{FF2B5EF4-FFF2-40B4-BE49-F238E27FC236}">
                  <a16:creationId xmlns:a16="http://schemas.microsoft.com/office/drawing/2014/main" id="{942EA147-E98C-2A71-B7AF-312A41621B6C}"/>
                </a:ext>
              </a:extLst>
            </p:cNvPr>
            <p:cNvSpPr/>
            <p:nvPr/>
          </p:nvSpPr>
          <p:spPr>
            <a:xfrm>
              <a:off x="-2686833"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5" name="Freeform 4418">
              <a:extLst>
                <a:ext uri="{FF2B5EF4-FFF2-40B4-BE49-F238E27FC236}">
                  <a16:creationId xmlns:a16="http://schemas.microsoft.com/office/drawing/2014/main" id="{2D81E1BE-D5F4-D206-4545-9262C465078D}"/>
                </a:ext>
              </a:extLst>
            </p:cNvPr>
            <p:cNvSpPr/>
            <p:nvPr/>
          </p:nvSpPr>
          <p:spPr>
            <a:xfrm>
              <a:off x="-267586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6" name="Freeform 4419">
              <a:extLst>
                <a:ext uri="{FF2B5EF4-FFF2-40B4-BE49-F238E27FC236}">
                  <a16:creationId xmlns:a16="http://schemas.microsoft.com/office/drawing/2014/main" id="{71DF517D-1757-E033-6939-5F9CA8CD8326}"/>
                </a:ext>
              </a:extLst>
            </p:cNvPr>
            <p:cNvSpPr/>
            <p:nvPr/>
          </p:nvSpPr>
          <p:spPr>
            <a:xfrm>
              <a:off x="-264777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7" name="Freeform 4420">
              <a:extLst>
                <a:ext uri="{FF2B5EF4-FFF2-40B4-BE49-F238E27FC236}">
                  <a16:creationId xmlns:a16="http://schemas.microsoft.com/office/drawing/2014/main" id="{52567756-EA76-0F96-8DE8-629F314295FC}"/>
                </a:ext>
              </a:extLst>
            </p:cNvPr>
            <p:cNvSpPr/>
            <p:nvPr/>
          </p:nvSpPr>
          <p:spPr>
            <a:xfrm>
              <a:off x="-263680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8" name="Freeform 4421">
              <a:extLst>
                <a:ext uri="{FF2B5EF4-FFF2-40B4-BE49-F238E27FC236}">
                  <a16:creationId xmlns:a16="http://schemas.microsoft.com/office/drawing/2014/main" id="{58F87A8F-1526-AAEF-069E-454163EE6D27}"/>
                </a:ext>
              </a:extLst>
            </p:cNvPr>
            <p:cNvSpPr/>
            <p:nvPr/>
          </p:nvSpPr>
          <p:spPr>
            <a:xfrm>
              <a:off x="-263313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19" name="Freeform 4422">
              <a:extLst>
                <a:ext uri="{FF2B5EF4-FFF2-40B4-BE49-F238E27FC236}">
                  <a16:creationId xmlns:a16="http://schemas.microsoft.com/office/drawing/2014/main" id="{D60AD624-C0B7-E5F8-C13C-DF4F68BB2F28}"/>
                </a:ext>
              </a:extLst>
            </p:cNvPr>
            <p:cNvSpPr/>
            <p:nvPr/>
          </p:nvSpPr>
          <p:spPr>
            <a:xfrm>
              <a:off x="-262216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0" name="Freeform 4423">
              <a:extLst>
                <a:ext uri="{FF2B5EF4-FFF2-40B4-BE49-F238E27FC236}">
                  <a16:creationId xmlns:a16="http://schemas.microsoft.com/office/drawing/2014/main" id="{DC0436F0-957B-34A6-8750-AC034847F510}"/>
                </a:ext>
              </a:extLst>
            </p:cNvPr>
            <p:cNvSpPr/>
            <p:nvPr/>
          </p:nvSpPr>
          <p:spPr>
            <a:xfrm>
              <a:off x="-256966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1" name="Freeform 4424">
              <a:extLst>
                <a:ext uri="{FF2B5EF4-FFF2-40B4-BE49-F238E27FC236}">
                  <a16:creationId xmlns:a16="http://schemas.microsoft.com/office/drawing/2014/main" id="{76DF08FF-BF8D-9AC2-66C8-3DE14E5910FC}"/>
                </a:ext>
              </a:extLst>
            </p:cNvPr>
            <p:cNvSpPr/>
            <p:nvPr/>
          </p:nvSpPr>
          <p:spPr>
            <a:xfrm>
              <a:off x="-255869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2" name="Freeform 4425">
              <a:extLst>
                <a:ext uri="{FF2B5EF4-FFF2-40B4-BE49-F238E27FC236}">
                  <a16:creationId xmlns:a16="http://schemas.microsoft.com/office/drawing/2014/main" id="{2B220850-D775-B70D-6A6B-61F9938DFAF7}"/>
                </a:ext>
              </a:extLst>
            </p:cNvPr>
            <p:cNvSpPr/>
            <p:nvPr/>
          </p:nvSpPr>
          <p:spPr>
            <a:xfrm>
              <a:off x="-250131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3" name="Freeform 4426">
              <a:extLst>
                <a:ext uri="{FF2B5EF4-FFF2-40B4-BE49-F238E27FC236}">
                  <a16:creationId xmlns:a16="http://schemas.microsoft.com/office/drawing/2014/main" id="{8B7767C2-E302-CADD-34F3-354A75A6FCBC}"/>
                </a:ext>
              </a:extLst>
            </p:cNvPr>
            <p:cNvSpPr/>
            <p:nvPr/>
          </p:nvSpPr>
          <p:spPr>
            <a:xfrm>
              <a:off x="-249034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4" name="Freeform 4427">
              <a:extLst>
                <a:ext uri="{FF2B5EF4-FFF2-40B4-BE49-F238E27FC236}">
                  <a16:creationId xmlns:a16="http://schemas.microsoft.com/office/drawing/2014/main" id="{1FBC1980-833C-2A28-D748-D2DC9C859A1A}"/>
                </a:ext>
              </a:extLst>
            </p:cNvPr>
            <p:cNvSpPr/>
            <p:nvPr/>
          </p:nvSpPr>
          <p:spPr>
            <a:xfrm>
              <a:off x="-243297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5" name="Freeform 4428">
              <a:extLst>
                <a:ext uri="{FF2B5EF4-FFF2-40B4-BE49-F238E27FC236}">
                  <a16:creationId xmlns:a16="http://schemas.microsoft.com/office/drawing/2014/main" id="{E8161FCD-6470-207C-D949-F900B5B81143}"/>
                </a:ext>
              </a:extLst>
            </p:cNvPr>
            <p:cNvSpPr/>
            <p:nvPr/>
          </p:nvSpPr>
          <p:spPr>
            <a:xfrm>
              <a:off x="-24220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6" name="Freeform 4429">
              <a:extLst>
                <a:ext uri="{FF2B5EF4-FFF2-40B4-BE49-F238E27FC236}">
                  <a16:creationId xmlns:a16="http://schemas.microsoft.com/office/drawing/2014/main" id="{CDA16910-8CE0-2340-074B-CBA30C735D38}"/>
                </a:ext>
              </a:extLst>
            </p:cNvPr>
            <p:cNvSpPr/>
            <p:nvPr/>
          </p:nvSpPr>
          <p:spPr>
            <a:xfrm>
              <a:off x="-241344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7" name="Freeform 4430">
              <a:extLst>
                <a:ext uri="{FF2B5EF4-FFF2-40B4-BE49-F238E27FC236}">
                  <a16:creationId xmlns:a16="http://schemas.microsoft.com/office/drawing/2014/main" id="{F8D31A99-CAB1-7C1F-68D0-4FBC9FF87720}"/>
                </a:ext>
              </a:extLst>
            </p:cNvPr>
            <p:cNvSpPr/>
            <p:nvPr/>
          </p:nvSpPr>
          <p:spPr>
            <a:xfrm>
              <a:off x="-240247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8" name="Freeform 4431">
              <a:extLst>
                <a:ext uri="{FF2B5EF4-FFF2-40B4-BE49-F238E27FC236}">
                  <a16:creationId xmlns:a16="http://schemas.microsoft.com/office/drawing/2014/main" id="{2B15E1F8-332F-6CCF-0C8B-B14E833DBCE6}"/>
                </a:ext>
              </a:extLst>
            </p:cNvPr>
            <p:cNvSpPr/>
            <p:nvPr/>
          </p:nvSpPr>
          <p:spPr>
            <a:xfrm>
              <a:off x="-236462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29" name="Freeform 4432">
              <a:extLst>
                <a:ext uri="{FF2B5EF4-FFF2-40B4-BE49-F238E27FC236}">
                  <a16:creationId xmlns:a16="http://schemas.microsoft.com/office/drawing/2014/main" id="{CC21E054-7D13-CB5B-14AD-09B336C8603A}"/>
                </a:ext>
              </a:extLst>
            </p:cNvPr>
            <p:cNvSpPr/>
            <p:nvPr/>
          </p:nvSpPr>
          <p:spPr>
            <a:xfrm>
              <a:off x="-235365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0" name="Freeform 4433">
              <a:extLst>
                <a:ext uri="{FF2B5EF4-FFF2-40B4-BE49-F238E27FC236}">
                  <a16:creationId xmlns:a16="http://schemas.microsoft.com/office/drawing/2014/main" id="{495C68B7-3B96-A7E9-B561-8328F0BB3919}"/>
                </a:ext>
              </a:extLst>
            </p:cNvPr>
            <p:cNvSpPr/>
            <p:nvPr/>
          </p:nvSpPr>
          <p:spPr>
            <a:xfrm>
              <a:off x="-231580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1" name="Freeform 4434">
              <a:extLst>
                <a:ext uri="{FF2B5EF4-FFF2-40B4-BE49-F238E27FC236}">
                  <a16:creationId xmlns:a16="http://schemas.microsoft.com/office/drawing/2014/main" id="{5C9EA1E3-9FF5-D37F-B049-7A55FE835018}"/>
                </a:ext>
              </a:extLst>
            </p:cNvPr>
            <p:cNvSpPr/>
            <p:nvPr/>
          </p:nvSpPr>
          <p:spPr>
            <a:xfrm>
              <a:off x="-230483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2" name="Freeform 4435">
              <a:extLst>
                <a:ext uri="{FF2B5EF4-FFF2-40B4-BE49-F238E27FC236}">
                  <a16:creationId xmlns:a16="http://schemas.microsoft.com/office/drawing/2014/main" id="{A32B9525-A336-8EE3-ACBE-648E1612719D}"/>
                </a:ext>
              </a:extLst>
            </p:cNvPr>
            <p:cNvSpPr/>
            <p:nvPr/>
          </p:nvSpPr>
          <p:spPr>
            <a:xfrm>
              <a:off x="-228163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3" name="Freeform 4436">
              <a:extLst>
                <a:ext uri="{FF2B5EF4-FFF2-40B4-BE49-F238E27FC236}">
                  <a16:creationId xmlns:a16="http://schemas.microsoft.com/office/drawing/2014/main" id="{0C541926-A906-CD9B-5634-98CDDF2AF699}"/>
                </a:ext>
              </a:extLst>
            </p:cNvPr>
            <p:cNvSpPr/>
            <p:nvPr/>
          </p:nvSpPr>
          <p:spPr>
            <a:xfrm>
              <a:off x="-227065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4" name="Freeform 4437">
              <a:extLst>
                <a:ext uri="{FF2B5EF4-FFF2-40B4-BE49-F238E27FC236}">
                  <a16:creationId xmlns:a16="http://schemas.microsoft.com/office/drawing/2014/main" id="{70898FDB-935D-D5C2-C79A-BDF90344FA0C}"/>
                </a:ext>
              </a:extLst>
            </p:cNvPr>
            <p:cNvSpPr/>
            <p:nvPr/>
          </p:nvSpPr>
          <p:spPr>
            <a:xfrm>
              <a:off x="-227186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5" name="Freeform 4438">
              <a:extLst>
                <a:ext uri="{FF2B5EF4-FFF2-40B4-BE49-F238E27FC236}">
                  <a16:creationId xmlns:a16="http://schemas.microsoft.com/office/drawing/2014/main" id="{33025ABC-CDBB-8B4D-276D-E9CFC76C0228}"/>
                </a:ext>
              </a:extLst>
            </p:cNvPr>
            <p:cNvSpPr/>
            <p:nvPr/>
          </p:nvSpPr>
          <p:spPr>
            <a:xfrm>
              <a:off x="-226089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6" name="Freeform 4439">
              <a:extLst>
                <a:ext uri="{FF2B5EF4-FFF2-40B4-BE49-F238E27FC236}">
                  <a16:creationId xmlns:a16="http://schemas.microsoft.com/office/drawing/2014/main" id="{8F805110-A784-0AAB-46BF-4A84A9BFFAA0}"/>
                </a:ext>
              </a:extLst>
            </p:cNvPr>
            <p:cNvSpPr/>
            <p:nvPr/>
          </p:nvSpPr>
          <p:spPr>
            <a:xfrm>
              <a:off x="-2227929"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7" name="Freeform 4440">
              <a:extLst>
                <a:ext uri="{FF2B5EF4-FFF2-40B4-BE49-F238E27FC236}">
                  <a16:creationId xmlns:a16="http://schemas.microsoft.com/office/drawing/2014/main" id="{5A3CA832-A029-9973-DD0A-D2D87812EA7C}"/>
                </a:ext>
              </a:extLst>
            </p:cNvPr>
            <p:cNvSpPr/>
            <p:nvPr/>
          </p:nvSpPr>
          <p:spPr>
            <a:xfrm>
              <a:off x="-221695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8" name="Freeform 4441">
              <a:extLst>
                <a:ext uri="{FF2B5EF4-FFF2-40B4-BE49-F238E27FC236}">
                  <a16:creationId xmlns:a16="http://schemas.microsoft.com/office/drawing/2014/main" id="{6845B5FA-F32A-F8DA-DB03-586A5177461C}"/>
                </a:ext>
              </a:extLst>
            </p:cNvPr>
            <p:cNvSpPr/>
            <p:nvPr/>
          </p:nvSpPr>
          <p:spPr>
            <a:xfrm>
              <a:off x="-2174228"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39" name="Freeform 4442">
              <a:extLst>
                <a:ext uri="{FF2B5EF4-FFF2-40B4-BE49-F238E27FC236}">
                  <a16:creationId xmlns:a16="http://schemas.microsoft.com/office/drawing/2014/main" id="{13715A9D-3C3F-5240-C695-BC8878342B5D}"/>
                </a:ext>
              </a:extLst>
            </p:cNvPr>
            <p:cNvSpPr/>
            <p:nvPr/>
          </p:nvSpPr>
          <p:spPr>
            <a:xfrm>
              <a:off x="-216325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0" name="Freeform 4443">
              <a:extLst>
                <a:ext uri="{FF2B5EF4-FFF2-40B4-BE49-F238E27FC236}">
                  <a16:creationId xmlns:a16="http://schemas.microsoft.com/office/drawing/2014/main" id="{9A5C749B-413D-8639-4F32-D2426A3BAFBA}"/>
                </a:ext>
              </a:extLst>
            </p:cNvPr>
            <p:cNvSpPr/>
            <p:nvPr/>
          </p:nvSpPr>
          <p:spPr>
            <a:xfrm>
              <a:off x="-216446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1" name="Freeform 4444">
              <a:extLst>
                <a:ext uri="{FF2B5EF4-FFF2-40B4-BE49-F238E27FC236}">
                  <a16:creationId xmlns:a16="http://schemas.microsoft.com/office/drawing/2014/main" id="{47B7023F-A4D4-A2B4-FFB6-7A4C3064462D}"/>
                </a:ext>
              </a:extLst>
            </p:cNvPr>
            <p:cNvSpPr/>
            <p:nvPr/>
          </p:nvSpPr>
          <p:spPr>
            <a:xfrm>
              <a:off x="-215349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2" name="Freeform 4445">
              <a:extLst>
                <a:ext uri="{FF2B5EF4-FFF2-40B4-BE49-F238E27FC236}">
                  <a16:creationId xmlns:a16="http://schemas.microsoft.com/office/drawing/2014/main" id="{C6EE0889-2D77-FDE2-5D8D-8EE8FD1D884D}"/>
                </a:ext>
              </a:extLst>
            </p:cNvPr>
            <p:cNvSpPr/>
            <p:nvPr/>
          </p:nvSpPr>
          <p:spPr>
            <a:xfrm>
              <a:off x="-214493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3" name="Freeform 4446">
              <a:extLst>
                <a:ext uri="{FF2B5EF4-FFF2-40B4-BE49-F238E27FC236}">
                  <a16:creationId xmlns:a16="http://schemas.microsoft.com/office/drawing/2014/main" id="{4D7EEFD3-004A-F15D-4A1A-72F911CEAAC9}"/>
                </a:ext>
              </a:extLst>
            </p:cNvPr>
            <p:cNvSpPr/>
            <p:nvPr/>
          </p:nvSpPr>
          <p:spPr>
            <a:xfrm>
              <a:off x="-213396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4" name="Freeform 4447">
              <a:extLst>
                <a:ext uri="{FF2B5EF4-FFF2-40B4-BE49-F238E27FC236}">
                  <a16:creationId xmlns:a16="http://schemas.microsoft.com/office/drawing/2014/main" id="{74B1A7E3-0BC5-42FF-E010-A14619E8C96E}"/>
                </a:ext>
              </a:extLst>
            </p:cNvPr>
            <p:cNvSpPr/>
            <p:nvPr/>
          </p:nvSpPr>
          <p:spPr>
            <a:xfrm>
              <a:off x="-213029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5" name="Freeform 4448">
              <a:extLst>
                <a:ext uri="{FF2B5EF4-FFF2-40B4-BE49-F238E27FC236}">
                  <a16:creationId xmlns:a16="http://schemas.microsoft.com/office/drawing/2014/main" id="{1877F16F-3E4F-8199-3B49-A2069DE4E804}"/>
                </a:ext>
              </a:extLst>
            </p:cNvPr>
            <p:cNvSpPr/>
            <p:nvPr/>
          </p:nvSpPr>
          <p:spPr>
            <a:xfrm>
              <a:off x="-211931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6" name="Freeform 4449">
              <a:extLst>
                <a:ext uri="{FF2B5EF4-FFF2-40B4-BE49-F238E27FC236}">
                  <a16:creationId xmlns:a16="http://schemas.microsoft.com/office/drawing/2014/main" id="{F11B254A-FF0E-76DA-E0EE-E95548CFF543}"/>
                </a:ext>
              </a:extLst>
            </p:cNvPr>
            <p:cNvSpPr/>
            <p:nvPr/>
          </p:nvSpPr>
          <p:spPr>
            <a:xfrm>
              <a:off x="-212540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7" name="Freeform 4450">
              <a:extLst>
                <a:ext uri="{FF2B5EF4-FFF2-40B4-BE49-F238E27FC236}">
                  <a16:creationId xmlns:a16="http://schemas.microsoft.com/office/drawing/2014/main" id="{EB9BE384-9A44-2C3F-DD8D-8189B7CDD41D}"/>
                </a:ext>
              </a:extLst>
            </p:cNvPr>
            <p:cNvSpPr/>
            <p:nvPr/>
          </p:nvSpPr>
          <p:spPr>
            <a:xfrm>
              <a:off x="-211443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8" name="Freeform 4451">
              <a:extLst>
                <a:ext uri="{FF2B5EF4-FFF2-40B4-BE49-F238E27FC236}">
                  <a16:creationId xmlns:a16="http://schemas.microsoft.com/office/drawing/2014/main" id="{D75F4F0A-B2E2-D144-8072-1DD31E05DA1B}"/>
                </a:ext>
              </a:extLst>
            </p:cNvPr>
            <p:cNvSpPr/>
            <p:nvPr/>
          </p:nvSpPr>
          <p:spPr>
            <a:xfrm>
              <a:off x="-210588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49" name="Freeform 4452">
              <a:extLst>
                <a:ext uri="{FF2B5EF4-FFF2-40B4-BE49-F238E27FC236}">
                  <a16:creationId xmlns:a16="http://schemas.microsoft.com/office/drawing/2014/main" id="{5373FCD9-9B4E-D994-09A6-3C29E23E5E8D}"/>
                </a:ext>
              </a:extLst>
            </p:cNvPr>
            <p:cNvSpPr/>
            <p:nvPr/>
          </p:nvSpPr>
          <p:spPr>
            <a:xfrm>
              <a:off x="-209490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0" name="Freeform 4453">
              <a:extLst>
                <a:ext uri="{FF2B5EF4-FFF2-40B4-BE49-F238E27FC236}">
                  <a16:creationId xmlns:a16="http://schemas.microsoft.com/office/drawing/2014/main" id="{75C9C2A9-B5ED-DA53-8E36-E5B4ACA51D6C}"/>
                </a:ext>
              </a:extLst>
            </p:cNvPr>
            <p:cNvSpPr/>
            <p:nvPr/>
          </p:nvSpPr>
          <p:spPr>
            <a:xfrm>
              <a:off x="-207658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1" name="Freeform 4454">
              <a:extLst>
                <a:ext uri="{FF2B5EF4-FFF2-40B4-BE49-F238E27FC236}">
                  <a16:creationId xmlns:a16="http://schemas.microsoft.com/office/drawing/2014/main" id="{C6DB1FD4-3F76-A08F-FC1E-65DD78418D59}"/>
                </a:ext>
              </a:extLst>
            </p:cNvPr>
            <p:cNvSpPr/>
            <p:nvPr/>
          </p:nvSpPr>
          <p:spPr>
            <a:xfrm>
              <a:off x="-206561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2" name="Freeform 4455">
              <a:extLst>
                <a:ext uri="{FF2B5EF4-FFF2-40B4-BE49-F238E27FC236}">
                  <a16:creationId xmlns:a16="http://schemas.microsoft.com/office/drawing/2014/main" id="{30D7937E-C16F-CC17-9B79-0067BECB3600}"/>
                </a:ext>
              </a:extLst>
            </p:cNvPr>
            <p:cNvSpPr/>
            <p:nvPr/>
          </p:nvSpPr>
          <p:spPr>
            <a:xfrm>
              <a:off x="-2043247" y="1754772"/>
              <a:ext cx="33371" cy="8659"/>
            </a:xfrm>
            <a:custGeom>
              <a:avLst/>
              <a:gdLst>
                <a:gd name="csX0" fmla="*/ 0 w 33371"/>
                <a:gd name="csY0" fmla="*/ 0 h 8659"/>
                <a:gd name="csX1" fmla="*/ 33371 w 33371"/>
                <a:gd name="csY1" fmla="*/ 0 h 8659"/>
              </a:gdLst>
              <a:ahLst/>
              <a:cxnLst>
                <a:cxn ang="0">
                  <a:pos x="csX0" y="csY0"/>
                </a:cxn>
                <a:cxn ang="0">
                  <a:pos x="csX1" y="csY1"/>
                </a:cxn>
              </a:cxnLst>
              <a:rect l="l" t="t" r="r" b="b"/>
              <a:pathLst>
                <a:path w="33371" h="8659">
                  <a:moveTo>
                    <a:pt x="0" y="0"/>
                  </a:moveTo>
                  <a:lnTo>
                    <a:pt x="33371"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3" name="Freeform 4456">
              <a:extLst>
                <a:ext uri="{FF2B5EF4-FFF2-40B4-BE49-F238E27FC236}">
                  <a16:creationId xmlns:a16="http://schemas.microsoft.com/office/drawing/2014/main" id="{7086E4E5-70DF-14DB-F3CF-EF637BBFDAF6}"/>
                </a:ext>
              </a:extLst>
            </p:cNvPr>
            <p:cNvSpPr/>
            <p:nvPr/>
          </p:nvSpPr>
          <p:spPr>
            <a:xfrm>
              <a:off x="-2026561"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4" name="Freeform 4457">
              <a:extLst>
                <a:ext uri="{FF2B5EF4-FFF2-40B4-BE49-F238E27FC236}">
                  <a16:creationId xmlns:a16="http://schemas.microsoft.com/office/drawing/2014/main" id="{3A2F72E4-0364-02CB-E675-23CC001B2619}"/>
                </a:ext>
              </a:extLst>
            </p:cNvPr>
            <p:cNvSpPr/>
            <p:nvPr/>
          </p:nvSpPr>
          <p:spPr>
            <a:xfrm>
              <a:off x="-197894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5" name="Freeform 4458">
              <a:extLst>
                <a:ext uri="{FF2B5EF4-FFF2-40B4-BE49-F238E27FC236}">
                  <a16:creationId xmlns:a16="http://schemas.microsoft.com/office/drawing/2014/main" id="{68ADDEEB-EF41-4BCD-575F-09CFF78AC5C8}"/>
                </a:ext>
              </a:extLst>
            </p:cNvPr>
            <p:cNvSpPr/>
            <p:nvPr/>
          </p:nvSpPr>
          <p:spPr>
            <a:xfrm>
              <a:off x="-196797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6" name="Freeform 4459">
              <a:extLst>
                <a:ext uri="{FF2B5EF4-FFF2-40B4-BE49-F238E27FC236}">
                  <a16:creationId xmlns:a16="http://schemas.microsoft.com/office/drawing/2014/main" id="{7C421F4A-E7A6-3AE0-43A5-0FE722D68B1D}"/>
                </a:ext>
              </a:extLst>
            </p:cNvPr>
            <p:cNvSpPr/>
            <p:nvPr/>
          </p:nvSpPr>
          <p:spPr>
            <a:xfrm>
              <a:off x="-175438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7" name="Freeform 4460">
              <a:extLst>
                <a:ext uri="{FF2B5EF4-FFF2-40B4-BE49-F238E27FC236}">
                  <a16:creationId xmlns:a16="http://schemas.microsoft.com/office/drawing/2014/main" id="{78C63E60-B555-EC00-BADA-C3D40F61B15A}"/>
                </a:ext>
              </a:extLst>
            </p:cNvPr>
            <p:cNvSpPr/>
            <p:nvPr/>
          </p:nvSpPr>
          <p:spPr>
            <a:xfrm>
              <a:off x="-174340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8" name="Freeform 4461">
              <a:extLst>
                <a:ext uri="{FF2B5EF4-FFF2-40B4-BE49-F238E27FC236}">
                  <a16:creationId xmlns:a16="http://schemas.microsoft.com/office/drawing/2014/main" id="{2FBA38DD-FC81-4A3F-5505-0BE074C764CD}"/>
                </a:ext>
              </a:extLst>
            </p:cNvPr>
            <p:cNvSpPr/>
            <p:nvPr/>
          </p:nvSpPr>
          <p:spPr>
            <a:xfrm>
              <a:off x="-152980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959" name="Freeform 4462">
              <a:extLst>
                <a:ext uri="{FF2B5EF4-FFF2-40B4-BE49-F238E27FC236}">
                  <a16:creationId xmlns:a16="http://schemas.microsoft.com/office/drawing/2014/main" id="{D062732A-671B-A4A9-4323-B178302CE7FB}"/>
                </a:ext>
              </a:extLst>
            </p:cNvPr>
            <p:cNvSpPr/>
            <p:nvPr/>
          </p:nvSpPr>
          <p:spPr>
            <a:xfrm>
              <a:off x="-151883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grpSp>
      <p:sp>
        <p:nvSpPr>
          <p:cNvPr id="3013" name="TextBox 3012">
            <a:extLst>
              <a:ext uri="{FF2B5EF4-FFF2-40B4-BE49-F238E27FC236}">
                <a16:creationId xmlns:a16="http://schemas.microsoft.com/office/drawing/2014/main" id="{36C619B3-4898-4730-4B7F-E9E7F0EDB74D}"/>
              </a:ext>
            </a:extLst>
          </p:cNvPr>
          <p:cNvSpPr txBox="1"/>
          <p:nvPr/>
        </p:nvSpPr>
        <p:spPr>
          <a:xfrm>
            <a:off x="1942537" y="4163076"/>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 Censored</a:t>
            </a:r>
          </a:p>
        </p:txBody>
      </p:sp>
      <p:grpSp>
        <p:nvGrpSpPr>
          <p:cNvPr id="3014" name="Group 3013">
            <a:extLst>
              <a:ext uri="{FF2B5EF4-FFF2-40B4-BE49-F238E27FC236}">
                <a16:creationId xmlns:a16="http://schemas.microsoft.com/office/drawing/2014/main" id="{E316DEF1-4809-A085-D563-6A917B1C6BCE}"/>
              </a:ext>
            </a:extLst>
          </p:cNvPr>
          <p:cNvGrpSpPr/>
          <p:nvPr/>
        </p:nvGrpSpPr>
        <p:grpSpPr>
          <a:xfrm>
            <a:off x="1961326" y="4553374"/>
            <a:ext cx="5924295" cy="278992"/>
            <a:chOff x="2525739" y="4624048"/>
            <a:chExt cx="8942117" cy="283096"/>
          </a:xfrm>
        </p:grpSpPr>
        <p:sp>
          <p:nvSpPr>
            <p:cNvPr id="4509" name="TextBox 4508">
              <a:extLst>
                <a:ext uri="{FF2B5EF4-FFF2-40B4-BE49-F238E27FC236}">
                  <a16:creationId xmlns:a16="http://schemas.microsoft.com/office/drawing/2014/main" id="{6F537821-2ACC-3898-08BD-4F375004E02B}"/>
                </a:ext>
              </a:extLst>
            </p:cNvPr>
            <p:cNvSpPr txBox="1"/>
            <p:nvPr/>
          </p:nvSpPr>
          <p:spPr>
            <a:xfrm>
              <a:off x="2525739"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a:t>
              </a:r>
            </a:p>
          </p:txBody>
        </p:sp>
        <p:sp>
          <p:nvSpPr>
            <p:cNvPr id="4510" name="TextBox 4509">
              <a:extLst>
                <a:ext uri="{FF2B5EF4-FFF2-40B4-BE49-F238E27FC236}">
                  <a16:creationId xmlns:a16="http://schemas.microsoft.com/office/drawing/2014/main" id="{883108BD-3747-9375-4AA7-67EFD1A7DAC8}"/>
                </a:ext>
              </a:extLst>
            </p:cNvPr>
            <p:cNvSpPr txBox="1"/>
            <p:nvPr/>
          </p:nvSpPr>
          <p:spPr>
            <a:xfrm>
              <a:off x="2863853"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4511" name="TextBox 4510">
              <a:extLst>
                <a:ext uri="{FF2B5EF4-FFF2-40B4-BE49-F238E27FC236}">
                  <a16:creationId xmlns:a16="http://schemas.microsoft.com/office/drawing/2014/main" id="{526F5EAD-1CEC-F654-F3E6-21D589AC3B56}"/>
                </a:ext>
              </a:extLst>
            </p:cNvPr>
            <p:cNvSpPr txBox="1"/>
            <p:nvPr/>
          </p:nvSpPr>
          <p:spPr>
            <a:xfrm>
              <a:off x="3201850"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a:t>
              </a:r>
            </a:p>
          </p:txBody>
        </p:sp>
        <p:sp>
          <p:nvSpPr>
            <p:cNvPr id="4512" name="TextBox 4511">
              <a:extLst>
                <a:ext uri="{FF2B5EF4-FFF2-40B4-BE49-F238E27FC236}">
                  <a16:creationId xmlns:a16="http://schemas.microsoft.com/office/drawing/2014/main" id="{03099A84-DC55-C7D3-501B-155AD5F3518C}"/>
                </a:ext>
              </a:extLst>
            </p:cNvPr>
            <p:cNvSpPr txBox="1"/>
            <p:nvPr/>
          </p:nvSpPr>
          <p:spPr>
            <a:xfrm>
              <a:off x="3539961"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3</a:t>
              </a:r>
            </a:p>
          </p:txBody>
        </p:sp>
        <p:sp>
          <p:nvSpPr>
            <p:cNvPr id="4513" name="TextBox 4512">
              <a:extLst>
                <a:ext uri="{FF2B5EF4-FFF2-40B4-BE49-F238E27FC236}">
                  <a16:creationId xmlns:a16="http://schemas.microsoft.com/office/drawing/2014/main" id="{C8FB582D-FB6A-D7E1-B9DB-BC8A78566AB2}"/>
                </a:ext>
              </a:extLst>
            </p:cNvPr>
            <p:cNvSpPr txBox="1"/>
            <p:nvPr/>
          </p:nvSpPr>
          <p:spPr>
            <a:xfrm>
              <a:off x="3877824"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4</a:t>
              </a:r>
            </a:p>
          </p:txBody>
        </p:sp>
        <p:sp>
          <p:nvSpPr>
            <p:cNvPr id="4514" name="TextBox 4513">
              <a:extLst>
                <a:ext uri="{FF2B5EF4-FFF2-40B4-BE49-F238E27FC236}">
                  <a16:creationId xmlns:a16="http://schemas.microsoft.com/office/drawing/2014/main" id="{91238312-BB83-BA1E-5626-5EA568BAB5FF}"/>
                </a:ext>
              </a:extLst>
            </p:cNvPr>
            <p:cNvSpPr txBox="1"/>
            <p:nvPr/>
          </p:nvSpPr>
          <p:spPr>
            <a:xfrm>
              <a:off x="4215947"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5</a:t>
              </a:r>
            </a:p>
          </p:txBody>
        </p:sp>
        <p:sp>
          <p:nvSpPr>
            <p:cNvPr id="4515" name="TextBox 4514">
              <a:extLst>
                <a:ext uri="{FF2B5EF4-FFF2-40B4-BE49-F238E27FC236}">
                  <a16:creationId xmlns:a16="http://schemas.microsoft.com/office/drawing/2014/main" id="{DB8D773F-35E0-F19D-21E1-584AC9EB2841}"/>
                </a:ext>
              </a:extLst>
            </p:cNvPr>
            <p:cNvSpPr txBox="1"/>
            <p:nvPr/>
          </p:nvSpPr>
          <p:spPr>
            <a:xfrm>
              <a:off x="4553935"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6</a:t>
              </a:r>
            </a:p>
          </p:txBody>
        </p:sp>
        <p:sp>
          <p:nvSpPr>
            <p:cNvPr id="4516" name="TextBox 4515">
              <a:extLst>
                <a:ext uri="{FF2B5EF4-FFF2-40B4-BE49-F238E27FC236}">
                  <a16:creationId xmlns:a16="http://schemas.microsoft.com/office/drawing/2014/main" id="{B8B0AB25-F3B8-AE44-B39D-280451AD6B95}"/>
                </a:ext>
              </a:extLst>
            </p:cNvPr>
            <p:cNvSpPr txBox="1"/>
            <p:nvPr/>
          </p:nvSpPr>
          <p:spPr>
            <a:xfrm>
              <a:off x="4891921"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7</a:t>
              </a:r>
            </a:p>
          </p:txBody>
        </p:sp>
        <p:sp>
          <p:nvSpPr>
            <p:cNvPr id="4517" name="TextBox 4516">
              <a:extLst>
                <a:ext uri="{FF2B5EF4-FFF2-40B4-BE49-F238E27FC236}">
                  <a16:creationId xmlns:a16="http://schemas.microsoft.com/office/drawing/2014/main" id="{678D52A3-D473-0E5E-F9DF-C3AEF5E7ACD6}"/>
                </a:ext>
              </a:extLst>
            </p:cNvPr>
            <p:cNvSpPr txBox="1"/>
            <p:nvPr/>
          </p:nvSpPr>
          <p:spPr>
            <a:xfrm>
              <a:off x="5230044"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8</a:t>
              </a:r>
            </a:p>
          </p:txBody>
        </p:sp>
        <p:sp>
          <p:nvSpPr>
            <p:cNvPr id="4518" name="TextBox 4517">
              <a:extLst>
                <a:ext uri="{FF2B5EF4-FFF2-40B4-BE49-F238E27FC236}">
                  <a16:creationId xmlns:a16="http://schemas.microsoft.com/office/drawing/2014/main" id="{707AB205-AB6C-26AE-2A5C-98D26477C259}"/>
                </a:ext>
              </a:extLst>
            </p:cNvPr>
            <p:cNvSpPr txBox="1"/>
            <p:nvPr/>
          </p:nvSpPr>
          <p:spPr>
            <a:xfrm>
              <a:off x="5568042"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9</a:t>
              </a:r>
            </a:p>
          </p:txBody>
        </p:sp>
        <p:sp>
          <p:nvSpPr>
            <p:cNvPr id="4519" name="TextBox 4518">
              <a:extLst>
                <a:ext uri="{FF2B5EF4-FFF2-40B4-BE49-F238E27FC236}">
                  <a16:creationId xmlns:a16="http://schemas.microsoft.com/office/drawing/2014/main" id="{7AC83EA1-89F9-A64F-FA94-4190F4B07938}"/>
                </a:ext>
              </a:extLst>
            </p:cNvPr>
            <p:cNvSpPr txBox="1"/>
            <p:nvPr/>
          </p:nvSpPr>
          <p:spPr>
            <a:xfrm>
              <a:off x="5862392"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10</a:t>
              </a:r>
            </a:p>
          </p:txBody>
        </p:sp>
        <p:sp>
          <p:nvSpPr>
            <p:cNvPr id="4520" name="TextBox 4519">
              <a:extLst>
                <a:ext uri="{FF2B5EF4-FFF2-40B4-BE49-F238E27FC236}">
                  <a16:creationId xmlns:a16="http://schemas.microsoft.com/office/drawing/2014/main" id="{1A29E792-0D17-1772-E680-87BDC65E06A6}"/>
                </a:ext>
              </a:extLst>
            </p:cNvPr>
            <p:cNvSpPr txBox="1"/>
            <p:nvPr/>
          </p:nvSpPr>
          <p:spPr>
            <a:xfrm>
              <a:off x="6200389" y="4624048"/>
              <a:ext cx="517982"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11</a:t>
              </a:r>
            </a:p>
          </p:txBody>
        </p:sp>
        <p:sp>
          <p:nvSpPr>
            <p:cNvPr id="4521" name="TextBox 4520">
              <a:extLst>
                <a:ext uri="{FF2B5EF4-FFF2-40B4-BE49-F238E27FC236}">
                  <a16:creationId xmlns:a16="http://schemas.microsoft.com/office/drawing/2014/main" id="{8D894B0B-C1AB-FFAE-1681-1A9CC8D8A455}"/>
                </a:ext>
              </a:extLst>
            </p:cNvPr>
            <p:cNvSpPr txBox="1"/>
            <p:nvPr/>
          </p:nvSpPr>
          <p:spPr>
            <a:xfrm>
              <a:off x="6538378"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12</a:t>
              </a:r>
            </a:p>
          </p:txBody>
        </p:sp>
        <p:sp>
          <p:nvSpPr>
            <p:cNvPr id="4522" name="TextBox 4521">
              <a:extLst>
                <a:ext uri="{FF2B5EF4-FFF2-40B4-BE49-F238E27FC236}">
                  <a16:creationId xmlns:a16="http://schemas.microsoft.com/office/drawing/2014/main" id="{F61EFB46-FB32-3790-B9F4-9A0D9C37631F}"/>
                </a:ext>
              </a:extLst>
            </p:cNvPr>
            <p:cNvSpPr txBox="1"/>
            <p:nvPr/>
          </p:nvSpPr>
          <p:spPr>
            <a:xfrm>
              <a:off x="6876376"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13</a:t>
              </a:r>
            </a:p>
          </p:txBody>
        </p:sp>
        <p:sp>
          <p:nvSpPr>
            <p:cNvPr id="4523" name="TextBox 4522">
              <a:extLst>
                <a:ext uri="{FF2B5EF4-FFF2-40B4-BE49-F238E27FC236}">
                  <a16:creationId xmlns:a16="http://schemas.microsoft.com/office/drawing/2014/main" id="{6E8EE78E-88FE-C689-D5C6-3B05F030DD1B}"/>
                </a:ext>
              </a:extLst>
            </p:cNvPr>
            <p:cNvSpPr txBox="1"/>
            <p:nvPr/>
          </p:nvSpPr>
          <p:spPr>
            <a:xfrm>
              <a:off x="7214506"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14</a:t>
              </a:r>
            </a:p>
          </p:txBody>
        </p:sp>
        <p:sp>
          <p:nvSpPr>
            <p:cNvPr id="4524" name="TextBox 4523">
              <a:extLst>
                <a:ext uri="{FF2B5EF4-FFF2-40B4-BE49-F238E27FC236}">
                  <a16:creationId xmlns:a16="http://schemas.microsoft.com/office/drawing/2014/main" id="{CC094658-F473-515E-AF55-9A83B90858AD}"/>
                </a:ext>
              </a:extLst>
            </p:cNvPr>
            <p:cNvSpPr txBox="1"/>
            <p:nvPr/>
          </p:nvSpPr>
          <p:spPr>
            <a:xfrm>
              <a:off x="7552504"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15</a:t>
              </a:r>
            </a:p>
          </p:txBody>
        </p:sp>
        <p:sp>
          <p:nvSpPr>
            <p:cNvPr id="4525" name="TextBox 4524">
              <a:extLst>
                <a:ext uri="{FF2B5EF4-FFF2-40B4-BE49-F238E27FC236}">
                  <a16:creationId xmlns:a16="http://schemas.microsoft.com/office/drawing/2014/main" id="{242BEE0E-163F-50EA-1B8B-985B5197924B}"/>
                </a:ext>
              </a:extLst>
            </p:cNvPr>
            <p:cNvSpPr txBox="1"/>
            <p:nvPr/>
          </p:nvSpPr>
          <p:spPr>
            <a:xfrm>
              <a:off x="8228572"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17</a:t>
              </a:r>
            </a:p>
          </p:txBody>
        </p:sp>
        <p:sp>
          <p:nvSpPr>
            <p:cNvPr id="4526" name="TextBox 4525">
              <a:extLst>
                <a:ext uri="{FF2B5EF4-FFF2-40B4-BE49-F238E27FC236}">
                  <a16:creationId xmlns:a16="http://schemas.microsoft.com/office/drawing/2014/main" id="{0664ADD4-7890-4DFE-945C-62B959C4A733}"/>
                </a:ext>
              </a:extLst>
            </p:cNvPr>
            <p:cNvSpPr txBox="1"/>
            <p:nvPr/>
          </p:nvSpPr>
          <p:spPr>
            <a:xfrm>
              <a:off x="8566570"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18</a:t>
              </a:r>
            </a:p>
          </p:txBody>
        </p:sp>
        <p:sp>
          <p:nvSpPr>
            <p:cNvPr id="4527" name="TextBox 4526">
              <a:extLst>
                <a:ext uri="{FF2B5EF4-FFF2-40B4-BE49-F238E27FC236}">
                  <a16:creationId xmlns:a16="http://schemas.microsoft.com/office/drawing/2014/main" id="{89B804DE-80BF-7C6A-4DE9-DFDA7976DDA8}"/>
                </a:ext>
              </a:extLst>
            </p:cNvPr>
            <p:cNvSpPr txBox="1"/>
            <p:nvPr/>
          </p:nvSpPr>
          <p:spPr>
            <a:xfrm>
              <a:off x="8904568"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19</a:t>
              </a:r>
            </a:p>
          </p:txBody>
        </p:sp>
        <p:sp>
          <p:nvSpPr>
            <p:cNvPr id="4528" name="TextBox 4527">
              <a:extLst>
                <a:ext uri="{FF2B5EF4-FFF2-40B4-BE49-F238E27FC236}">
                  <a16:creationId xmlns:a16="http://schemas.microsoft.com/office/drawing/2014/main" id="{F574A2C5-492E-4949-B961-E8ACE65C86DD}"/>
                </a:ext>
              </a:extLst>
            </p:cNvPr>
            <p:cNvSpPr txBox="1"/>
            <p:nvPr/>
          </p:nvSpPr>
          <p:spPr>
            <a:xfrm>
              <a:off x="9242545"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20</a:t>
              </a:r>
            </a:p>
          </p:txBody>
        </p:sp>
        <p:sp>
          <p:nvSpPr>
            <p:cNvPr id="4529" name="TextBox 4528">
              <a:extLst>
                <a:ext uri="{FF2B5EF4-FFF2-40B4-BE49-F238E27FC236}">
                  <a16:creationId xmlns:a16="http://schemas.microsoft.com/office/drawing/2014/main" id="{EA5512F8-A4CD-0B67-DE23-F271B177DDB1}"/>
                </a:ext>
              </a:extLst>
            </p:cNvPr>
            <p:cNvSpPr txBox="1"/>
            <p:nvPr/>
          </p:nvSpPr>
          <p:spPr>
            <a:xfrm>
              <a:off x="9580697"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21</a:t>
              </a:r>
            </a:p>
          </p:txBody>
        </p:sp>
        <p:sp>
          <p:nvSpPr>
            <p:cNvPr id="4530" name="TextBox 4529">
              <a:extLst>
                <a:ext uri="{FF2B5EF4-FFF2-40B4-BE49-F238E27FC236}">
                  <a16:creationId xmlns:a16="http://schemas.microsoft.com/office/drawing/2014/main" id="{0D08429C-07A4-EEFD-C200-2211038EFA77}"/>
                </a:ext>
              </a:extLst>
            </p:cNvPr>
            <p:cNvSpPr txBox="1"/>
            <p:nvPr/>
          </p:nvSpPr>
          <p:spPr>
            <a:xfrm>
              <a:off x="9918674"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22</a:t>
              </a:r>
            </a:p>
          </p:txBody>
        </p:sp>
        <p:sp>
          <p:nvSpPr>
            <p:cNvPr id="4531" name="TextBox 4530">
              <a:extLst>
                <a:ext uri="{FF2B5EF4-FFF2-40B4-BE49-F238E27FC236}">
                  <a16:creationId xmlns:a16="http://schemas.microsoft.com/office/drawing/2014/main" id="{93DC6C19-6F50-A6F1-4626-A71A98B4F991}"/>
                </a:ext>
              </a:extLst>
            </p:cNvPr>
            <p:cNvSpPr txBox="1"/>
            <p:nvPr/>
          </p:nvSpPr>
          <p:spPr>
            <a:xfrm>
              <a:off x="10256672"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23</a:t>
              </a:r>
            </a:p>
          </p:txBody>
        </p:sp>
        <p:sp>
          <p:nvSpPr>
            <p:cNvPr id="4532" name="TextBox 4531">
              <a:extLst>
                <a:ext uri="{FF2B5EF4-FFF2-40B4-BE49-F238E27FC236}">
                  <a16:creationId xmlns:a16="http://schemas.microsoft.com/office/drawing/2014/main" id="{44C98770-2C1C-2F93-7221-CD969E5854BA}"/>
                </a:ext>
              </a:extLst>
            </p:cNvPr>
            <p:cNvSpPr txBox="1"/>
            <p:nvPr/>
          </p:nvSpPr>
          <p:spPr>
            <a:xfrm>
              <a:off x="10594650"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24</a:t>
              </a:r>
            </a:p>
          </p:txBody>
        </p:sp>
        <p:sp>
          <p:nvSpPr>
            <p:cNvPr id="4533" name="TextBox 4532">
              <a:extLst>
                <a:ext uri="{FF2B5EF4-FFF2-40B4-BE49-F238E27FC236}">
                  <a16:creationId xmlns:a16="http://schemas.microsoft.com/office/drawing/2014/main" id="{71B131BE-8CB0-3318-1507-B6CC92B53485}"/>
                </a:ext>
              </a:extLst>
            </p:cNvPr>
            <p:cNvSpPr txBox="1"/>
            <p:nvPr/>
          </p:nvSpPr>
          <p:spPr>
            <a:xfrm>
              <a:off x="10932648"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25</a:t>
              </a:r>
            </a:p>
          </p:txBody>
        </p:sp>
        <p:sp>
          <p:nvSpPr>
            <p:cNvPr id="4534" name="TextBox 4533">
              <a:extLst>
                <a:ext uri="{FF2B5EF4-FFF2-40B4-BE49-F238E27FC236}">
                  <a16:creationId xmlns:a16="http://schemas.microsoft.com/office/drawing/2014/main" id="{147FB03B-9060-058C-AF80-93B5E739C288}"/>
                </a:ext>
              </a:extLst>
            </p:cNvPr>
            <p:cNvSpPr txBox="1"/>
            <p:nvPr/>
          </p:nvSpPr>
          <p:spPr>
            <a:xfrm>
              <a:off x="7852373" y="4626070"/>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16</a:t>
              </a:r>
            </a:p>
          </p:txBody>
        </p:sp>
      </p:grpSp>
      <p:sp>
        <p:nvSpPr>
          <p:cNvPr id="3015" name="TextBox 3014">
            <a:extLst>
              <a:ext uri="{FF2B5EF4-FFF2-40B4-BE49-F238E27FC236}">
                <a16:creationId xmlns:a16="http://schemas.microsoft.com/office/drawing/2014/main" id="{07B459D8-77F2-1B3B-D87B-C50803519B33}"/>
              </a:ext>
            </a:extLst>
          </p:cNvPr>
          <p:cNvSpPr txBox="1"/>
          <p:nvPr/>
        </p:nvSpPr>
        <p:spPr>
          <a:xfrm>
            <a:off x="1841255" y="5061411"/>
            <a:ext cx="10166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Number at risk</a:t>
            </a:r>
          </a:p>
        </p:txBody>
      </p:sp>
      <p:grpSp>
        <p:nvGrpSpPr>
          <p:cNvPr id="3016" name="Group 3015">
            <a:extLst>
              <a:ext uri="{FF2B5EF4-FFF2-40B4-BE49-F238E27FC236}">
                <a16:creationId xmlns:a16="http://schemas.microsoft.com/office/drawing/2014/main" id="{83652F2B-C887-2172-A995-9D84DF043B2A}"/>
              </a:ext>
            </a:extLst>
          </p:cNvPr>
          <p:cNvGrpSpPr/>
          <p:nvPr/>
        </p:nvGrpSpPr>
        <p:grpSpPr>
          <a:xfrm>
            <a:off x="1876442" y="1636902"/>
            <a:ext cx="5889512" cy="2936656"/>
            <a:chOff x="2512953" y="1637173"/>
            <a:chExt cx="8889615" cy="2979857"/>
          </a:xfrm>
        </p:grpSpPr>
        <p:sp>
          <p:nvSpPr>
            <p:cNvPr id="3019" name="Freeform 3078">
              <a:extLst>
                <a:ext uri="{FF2B5EF4-FFF2-40B4-BE49-F238E27FC236}">
                  <a16:creationId xmlns:a16="http://schemas.microsoft.com/office/drawing/2014/main" id="{4C55DFBD-320F-93B5-D8A7-77BF3489FF70}"/>
                </a:ext>
              </a:extLst>
            </p:cNvPr>
            <p:cNvSpPr/>
            <p:nvPr/>
          </p:nvSpPr>
          <p:spPr>
            <a:xfrm>
              <a:off x="2602985" y="4523934"/>
              <a:ext cx="8799583" cy="14784"/>
            </a:xfrm>
            <a:custGeom>
              <a:avLst/>
              <a:gdLst>
                <a:gd name="csX0" fmla="*/ 0 w 3868280"/>
                <a:gd name="csY0" fmla="*/ 0 h 8659"/>
                <a:gd name="csX1" fmla="*/ 3868281 w 3868280"/>
                <a:gd name="csY1" fmla="*/ 0 h 8659"/>
              </a:gdLst>
              <a:ahLst/>
              <a:cxnLst>
                <a:cxn ang="0">
                  <a:pos x="csX0" y="csY0"/>
                </a:cxn>
                <a:cxn ang="0">
                  <a:pos x="csX1" y="csY1"/>
                </a:cxn>
              </a:cxnLst>
              <a:rect l="l" t="t" r="r" b="b"/>
              <a:pathLst>
                <a:path w="3868280" h="8659">
                  <a:moveTo>
                    <a:pt x="0" y="0"/>
                  </a:moveTo>
                  <a:lnTo>
                    <a:pt x="3868281"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3020" name="Freeform 3079">
              <a:extLst>
                <a:ext uri="{FF2B5EF4-FFF2-40B4-BE49-F238E27FC236}">
                  <a16:creationId xmlns:a16="http://schemas.microsoft.com/office/drawing/2014/main" id="{4099B242-3A57-48D1-D1DB-E6B2B54C564E}"/>
                </a:ext>
              </a:extLst>
            </p:cNvPr>
            <p:cNvSpPr/>
            <p:nvPr/>
          </p:nvSpPr>
          <p:spPr>
            <a:xfrm>
              <a:off x="2602985" y="1637173"/>
              <a:ext cx="19698" cy="2886760"/>
            </a:xfrm>
            <a:custGeom>
              <a:avLst/>
              <a:gdLst>
                <a:gd name="csX0" fmla="*/ 0 w 8659"/>
                <a:gd name="csY0" fmla="*/ 1690835 h 1690834"/>
                <a:gd name="csX1" fmla="*/ 0 w 8659"/>
                <a:gd name="csY1" fmla="*/ 0 h 1690834"/>
              </a:gdLst>
              <a:ahLst/>
              <a:cxnLst>
                <a:cxn ang="0">
                  <a:pos x="csX0" y="csY0"/>
                </a:cxn>
                <a:cxn ang="0">
                  <a:pos x="csX1" y="csY1"/>
                </a:cxn>
              </a:cxnLst>
              <a:rect l="l" t="t" r="r" b="b"/>
              <a:pathLst>
                <a:path w="8659" h="1690834">
                  <a:moveTo>
                    <a:pt x="0" y="1690835"/>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3021" name="Freeform 3080">
              <a:extLst>
                <a:ext uri="{FF2B5EF4-FFF2-40B4-BE49-F238E27FC236}">
                  <a16:creationId xmlns:a16="http://schemas.microsoft.com/office/drawing/2014/main" id="{5D85A077-0F6A-6DB0-3762-6BF27055AEA3}"/>
                </a:ext>
              </a:extLst>
            </p:cNvPr>
            <p:cNvSpPr/>
            <p:nvPr/>
          </p:nvSpPr>
          <p:spPr>
            <a:xfrm>
              <a:off x="277748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3022" name="Freeform 3082">
              <a:extLst>
                <a:ext uri="{FF2B5EF4-FFF2-40B4-BE49-F238E27FC236}">
                  <a16:creationId xmlns:a16="http://schemas.microsoft.com/office/drawing/2014/main" id="{7C1D9AE9-8131-D094-F0EE-66A1A1374D36}"/>
                </a:ext>
              </a:extLst>
            </p:cNvPr>
            <p:cNvSpPr/>
            <p:nvPr/>
          </p:nvSpPr>
          <p:spPr>
            <a:xfrm>
              <a:off x="3115503"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3023" name="Freeform 3084">
              <a:extLst>
                <a:ext uri="{FF2B5EF4-FFF2-40B4-BE49-F238E27FC236}">
                  <a16:creationId xmlns:a16="http://schemas.microsoft.com/office/drawing/2014/main" id="{47FA4A3D-056C-21C3-6050-EAD6D69F321F}"/>
                </a:ext>
              </a:extLst>
            </p:cNvPr>
            <p:cNvSpPr/>
            <p:nvPr/>
          </p:nvSpPr>
          <p:spPr>
            <a:xfrm>
              <a:off x="3453528"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0" name="Freeform 3086">
              <a:extLst>
                <a:ext uri="{FF2B5EF4-FFF2-40B4-BE49-F238E27FC236}">
                  <a16:creationId xmlns:a16="http://schemas.microsoft.com/office/drawing/2014/main" id="{C591CF5F-5343-D106-074D-6FAB7C9B330C}"/>
                </a:ext>
              </a:extLst>
            </p:cNvPr>
            <p:cNvSpPr/>
            <p:nvPr/>
          </p:nvSpPr>
          <p:spPr>
            <a:xfrm>
              <a:off x="379155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1" name="Freeform 3088">
              <a:extLst>
                <a:ext uri="{FF2B5EF4-FFF2-40B4-BE49-F238E27FC236}">
                  <a16:creationId xmlns:a16="http://schemas.microsoft.com/office/drawing/2014/main" id="{E10E56DA-34A4-5810-FB2D-24B89273F069}"/>
                </a:ext>
              </a:extLst>
            </p:cNvPr>
            <p:cNvSpPr/>
            <p:nvPr/>
          </p:nvSpPr>
          <p:spPr>
            <a:xfrm>
              <a:off x="412957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2" name="Freeform 3090">
              <a:extLst>
                <a:ext uri="{FF2B5EF4-FFF2-40B4-BE49-F238E27FC236}">
                  <a16:creationId xmlns:a16="http://schemas.microsoft.com/office/drawing/2014/main" id="{640665C9-BCF2-8591-B182-48466A6B187B}"/>
                </a:ext>
              </a:extLst>
            </p:cNvPr>
            <p:cNvSpPr/>
            <p:nvPr/>
          </p:nvSpPr>
          <p:spPr>
            <a:xfrm>
              <a:off x="4467599"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3" name="Freeform 3092">
              <a:extLst>
                <a:ext uri="{FF2B5EF4-FFF2-40B4-BE49-F238E27FC236}">
                  <a16:creationId xmlns:a16="http://schemas.microsoft.com/office/drawing/2014/main" id="{ECA521F7-0321-65FE-989E-871A580D26A2}"/>
                </a:ext>
              </a:extLst>
            </p:cNvPr>
            <p:cNvSpPr/>
            <p:nvPr/>
          </p:nvSpPr>
          <p:spPr>
            <a:xfrm>
              <a:off x="480562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4" name="Freeform 3094">
              <a:extLst>
                <a:ext uri="{FF2B5EF4-FFF2-40B4-BE49-F238E27FC236}">
                  <a16:creationId xmlns:a16="http://schemas.microsoft.com/office/drawing/2014/main" id="{CF0FB5F6-5AFD-58CA-632E-B5CD04017FAF}"/>
                </a:ext>
              </a:extLst>
            </p:cNvPr>
            <p:cNvSpPr/>
            <p:nvPr/>
          </p:nvSpPr>
          <p:spPr>
            <a:xfrm>
              <a:off x="5143646"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5" name="Freeform 3096">
              <a:extLst>
                <a:ext uri="{FF2B5EF4-FFF2-40B4-BE49-F238E27FC236}">
                  <a16:creationId xmlns:a16="http://schemas.microsoft.com/office/drawing/2014/main" id="{71523B39-69D1-6BAB-D92C-F709D41005D9}"/>
                </a:ext>
              </a:extLst>
            </p:cNvPr>
            <p:cNvSpPr/>
            <p:nvPr/>
          </p:nvSpPr>
          <p:spPr>
            <a:xfrm>
              <a:off x="5481669"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6" name="Freeform 3098">
              <a:extLst>
                <a:ext uri="{FF2B5EF4-FFF2-40B4-BE49-F238E27FC236}">
                  <a16:creationId xmlns:a16="http://schemas.microsoft.com/office/drawing/2014/main" id="{C46DCAC1-F5EE-B3A9-0583-55E6B849210D}"/>
                </a:ext>
              </a:extLst>
            </p:cNvPr>
            <p:cNvSpPr/>
            <p:nvPr/>
          </p:nvSpPr>
          <p:spPr>
            <a:xfrm>
              <a:off x="5819693"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7" name="Freeform 3100">
              <a:extLst>
                <a:ext uri="{FF2B5EF4-FFF2-40B4-BE49-F238E27FC236}">
                  <a16:creationId xmlns:a16="http://schemas.microsoft.com/office/drawing/2014/main" id="{9B2E95C0-F8A7-8F8F-70F5-D2A6CDCDD901}"/>
                </a:ext>
              </a:extLst>
            </p:cNvPr>
            <p:cNvSpPr/>
            <p:nvPr/>
          </p:nvSpPr>
          <p:spPr>
            <a:xfrm>
              <a:off x="6157716"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8" name="Freeform 3102">
              <a:extLst>
                <a:ext uri="{FF2B5EF4-FFF2-40B4-BE49-F238E27FC236}">
                  <a16:creationId xmlns:a16="http://schemas.microsoft.com/office/drawing/2014/main" id="{F5F55B88-5494-DCFA-9F0A-BB7467DF5259}"/>
                </a:ext>
              </a:extLst>
            </p:cNvPr>
            <p:cNvSpPr/>
            <p:nvPr/>
          </p:nvSpPr>
          <p:spPr>
            <a:xfrm>
              <a:off x="649574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89" name="Freeform 3104">
              <a:extLst>
                <a:ext uri="{FF2B5EF4-FFF2-40B4-BE49-F238E27FC236}">
                  <a16:creationId xmlns:a16="http://schemas.microsoft.com/office/drawing/2014/main" id="{0D2A48A0-C865-B472-D094-E6F1BC87A437}"/>
                </a:ext>
              </a:extLst>
            </p:cNvPr>
            <p:cNvSpPr/>
            <p:nvPr/>
          </p:nvSpPr>
          <p:spPr>
            <a:xfrm>
              <a:off x="683376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0" name="Freeform 3106">
              <a:extLst>
                <a:ext uri="{FF2B5EF4-FFF2-40B4-BE49-F238E27FC236}">
                  <a16:creationId xmlns:a16="http://schemas.microsoft.com/office/drawing/2014/main" id="{DDA6A8E9-C92C-1BED-F834-8FAD900ADF84}"/>
                </a:ext>
              </a:extLst>
            </p:cNvPr>
            <p:cNvSpPr/>
            <p:nvPr/>
          </p:nvSpPr>
          <p:spPr>
            <a:xfrm>
              <a:off x="7171788"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1" name="Freeform 3108">
              <a:extLst>
                <a:ext uri="{FF2B5EF4-FFF2-40B4-BE49-F238E27FC236}">
                  <a16:creationId xmlns:a16="http://schemas.microsoft.com/office/drawing/2014/main" id="{38FF4EF4-9D5C-C824-4A9B-F815B47A154F}"/>
                </a:ext>
              </a:extLst>
            </p:cNvPr>
            <p:cNvSpPr/>
            <p:nvPr/>
          </p:nvSpPr>
          <p:spPr>
            <a:xfrm>
              <a:off x="750981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2" name="Freeform 3110">
              <a:extLst>
                <a:ext uri="{FF2B5EF4-FFF2-40B4-BE49-F238E27FC236}">
                  <a16:creationId xmlns:a16="http://schemas.microsoft.com/office/drawing/2014/main" id="{55917125-D0FC-BA3D-AD5A-9F3E0CD201BF}"/>
                </a:ext>
              </a:extLst>
            </p:cNvPr>
            <p:cNvSpPr/>
            <p:nvPr/>
          </p:nvSpPr>
          <p:spPr>
            <a:xfrm>
              <a:off x="784783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3" name="Freeform 3112">
              <a:extLst>
                <a:ext uri="{FF2B5EF4-FFF2-40B4-BE49-F238E27FC236}">
                  <a16:creationId xmlns:a16="http://schemas.microsoft.com/office/drawing/2014/main" id="{D9E4A024-EE9B-E293-148B-2B7D75FCA059}"/>
                </a:ext>
              </a:extLst>
            </p:cNvPr>
            <p:cNvSpPr/>
            <p:nvPr/>
          </p:nvSpPr>
          <p:spPr>
            <a:xfrm>
              <a:off x="8185859"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4" name="Freeform 3113">
              <a:extLst>
                <a:ext uri="{FF2B5EF4-FFF2-40B4-BE49-F238E27FC236}">
                  <a16:creationId xmlns:a16="http://schemas.microsoft.com/office/drawing/2014/main" id="{4AA48B9E-9008-F94C-BE8E-911E0E0A3986}"/>
                </a:ext>
              </a:extLst>
            </p:cNvPr>
            <p:cNvSpPr/>
            <p:nvPr/>
          </p:nvSpPr>
          <p:spPr>
            <a:xfrm>
              <a:off x="8523884"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5" name="Freeform 3115">
              <a:extLst>
                <a:ext uri="{FF2B5EF4-FFF2-40B4-BE49-F238E27FC236}">
                  <a16:creationId xmlns:a16="http://schemas.microsoft.com/office/drawing/2014/main" id="{1B54400C-B787-49ED-393B-759BED92C46F}"/>
                </a:ext>
              </a:extLst>
            </p:cNvPr>
            <p:cNvSpPr/>
            <p:nvPr/>
          </p:nvSpPr>
          <p:spPr>
            <a:xfrm>
              <a:off x="8861906"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6" name="Freeform 3117">
              <a:extLst>
                <a:ext uri="{FF2B5EF4-FFF2-40B4-BE49-F238E27FC236}">
                  <a16:creationId xmlns:a16="http://schemas.microsoft.com/office/drawing/2014/main" id="{A973A1F6-BF56-F80B-AF77-43E92E28FED2}"/>
                </a:ext>
              </a:extLst>
            </p:cNvPr>
            <p:cNvSpPr/>
            <p:nvPr/>
          </p:nvSpPr>
          <p:spPr>
            <a:xfrm>
              <a:off x="919993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7" name="Freeform 3119">
              <a:extLst>
                <a:ext uri="{FF2B5EF4-FFF2-40B4-BE49-F238E27FC236}">
                  <a16:creationId xmlns:a16="http://schemas.microsoft.com/office/drawing/2014/main" id="{FF6ECE23-5300-306C-C47A-B0AB4C3896DE}"/>
                </a:ext>
              </a:extLst>
            </p:cNvPr>
            <p:cNvSpPr/>
            <p:nvPr/>
          </p:nvSpPr>
          <p:spPr>
            <a:xfrm>
              <a:off x="9537953"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8" name="Freeform 3121">
              <a:extLst>
                <a:ext uri="{FF2B5EF4-FFF2-40B4-BE49-F238E27FC236}">
                  <a16:creationId xmlns:a16="http://schemas.microsoft.com/office/drawing/2014/main" id="{3E28ECFC-4210-F550-7E34-222D36758592}"/>
                </a:ext>
              </a:extLst>
            </p:cNvPr>
            <p:cNvSpPr/>
            <p:nvPr/>
          </p:nvSpPr>
          <p:spPr>
            <a:xfrm>
              <a:off x="9875978"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499" name="Freeform 3123">
              <a:extLst>
                <a:ext uri="{FF2B5EF4-FFF2-40B4-BE49-F238E27FC236}">
                  <a16:creationId xmlns:a16="http://schemas.microsoft.com/office/drawing/2014/main" id="{514FE522-E34D-B3DF-12F3-8829E93FF343}"/>
                </a:ext>
              </a:extLst>
            </p:cNvPr>
            <p:cNvSpPr/>
            <p:nvPr/>
          </p:nvSpPr>
          <p:spPr>
            <a:xfrm>
              <a:off x="1021400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0" name="Freeform 3125">
              <a:extLst>
                <a:ext uri="{FF2B5EF4-FFF2-40B4-BE49-F238E27FC236}">
                  <a16:creationId xmlns:a16="http://schemas.microsoft.com/office/drawing/2014/main" id="{21532F9C-B699-0E23-5FA9-F5811FD37715}"/>
                </a:ext>
              </a:extLst>
            </p:cNvPr>
            <p:cNvSpPr/>
            <p:nvPr/>
          </p:nvSpPr>
          <p:spPr>
            <a:xfrm>
              <a:off x="1055202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1" name="Freeform 3127">
              <a:extLst>
                <a:ext uri="{FF2B5EF4-FFF2-40B4-BE49-F238E27FC236}">
                  <a16:creationId xmlns:a16="http://schemas.microsoft.com/office/drawing/2014/main" id="{3131A93F-73DC-08A6-D624-BF75162884AA}"/>
                </a:ext>
              </a:extLst>
            </p:cNvPr>
            <p:cNvSpPr/>
            <p:nvPr/>
          </p:nvSpPr>
          <p:spPr>
            <a:xfrm>
              <a:off x="10890050"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2" name="Freeform 3129">
              <a:extLst>
                <a:ext uri="{FF2B5EF4-FFF2-40B4-BE49-F238E27FC236}">
                  <a16:creationId xmlns:a16="http://schemas.microsoft.com/office/drawing/2014/main" id="{9FCFCE69-87FB-6224-783E-4881102E95D7}"/>
                </a:ext>
              </a:extLst>
            </p:cNvPr>
            <p:cNvSpPr/>
            <p:nvPr/>
          </p:nvSpPr>
          <p:spPr>
            <a:xfrm>
              <a:off x="1122807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3" name="Freeform 3131">
              <a:extLst>
                <a:ext uri="{FF2B5EF4-FFF2-40B4-BE49-F238E27FC236}">
                  <a16:creationId xmlns:a16="http://schemas.microsoft.com/office/drawing/2014/main" id="{49B2CDBB-2F3D-2E9D-B9C2-39E20C000F44}"/>
                </a:ext>
              </a:extLst>
            </p:cNvPr>
            <p:cNvSpPr/>
            <p:nvPr/>
          </p:nvSpPr>
          <p:spPr>
            <a:xfrm>
              <a:off x="2512953" y="4420840"/>
              <a:ext cx="90030"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4" name="Freeform 3134">
              <a:extLst>
                <a:ext uri="{FF2B5EF4-FFF2-40B4-BE49-F238E27FC236}">
                  <a16:creationId xmlns:a16="http://schemas.microsoft.com/office/drawing/2014/main" id="{CECAF5D6-A877-9C8F-4D37-9FF2FC227C39}"/>
                </a:ext>
              </a:extLst>
            </p:cNvPr>
            <p:cNvSpPr/>
            <p:nvPr/>
          </p:nvSpPr>
          <p:spPr>
            <a:xfrm>
              <a:off x="2512953" y="3080554"/>
              <a:ext cx="90030"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5" name="Freeform 3137">
              <a:extLst>
                <a:ext uri="{FF2B5EF4-FFF2-40B4-BE49-F238E27FC236}">
                  <a16:creationId xmlns:a16="http://schemas.microsoft.com/office/drawing/2014/main" id="{4F0F5C43-4FC4-22AF-C57D-70A1F11E61FA}"/>
                </a:ext>
              </a:extLst>
            </p:cNvPr>
            <p:cNvSpPr/>
            <p:nvPr/>
          </p:nvSpPr>
          <p:spPr>
            <a:xfrm>
              <a:off x="2512953" y="1740268"/>
              <a:ext cx="90030"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grpSp>
          <p:nvGrpSpPr>
            <p:cNvPr id="4506" name="Graphic 1572">
              <a:extLst>
                <a:ext uri="{FF2B5EF4-FFF2-40B4-BE49-F238E27FC236}">
                  <a16:creationId xmlns:a16="http://schemas.microsoft.com/office/drawing/2014/main" id="{0F1963B8-9133-533E-C9E5-64A758082B42}"/>
                </a:ext>
              </a:extLst>
            </p:cNvPr>
            <p:cNvGrpSpPr/>
            <p:nvPr/>
          </p:nvGrpSpPr>
          <p:grpSpPr>
            <a:xfrm>
              <a:off x="2512953" y="2426568"/>
              <a:ext cx="90030" cy="1340285"/>
              <a:chOff x="-5277064" y="1901034"/>
              <a:chExt cx="39577" cy="785032"/>
            </a:xfrm>
          </p:grpSpPr>
          <p:sp>
            <p:nvSpPr>
              <p:cNvPr id="4507" name="Freeform 4467">
                <a:extLst>
                  <a:ext uri="{FF2B5EF4-FFF2-40B4-BE49-F238E27FC236}">
                    <a16:creationId xmlns:a16="http://schemas.microsoft.com/office/drawing/2014/main" id="{46331ED6-758C-5D88-1D70-E4021406ADFD}"/>
                  </a:ext>
                </a:extLst>
              </p:cNvPr>
              <p:cNvSpPr/>
              <p:nvPr/>
            </p:nvSpPr>
            <p:spPr>
              <a:xfrm>
                <a:off x="-5277064" y="2686067"/>
                <a:ext cx="39577" cy="8659"/>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4508" name="Freeform 4468">
                <a:extLst>
                  <a:ext uri="{FF2B5EF4-FFF2-40B4-BE49-F238E27FC236}">
                    <a16:creationId xmlns:a16="http://schemas.microsoft.com/office/drawing/2014/main" id="{8BE85DFC-F291-54D5-18A4-529D08710F77}"/>
                  </a:ext>
                </a:extLst>
              </p:cNvPr>
              <p:cNvSpPr/>
              <p:nvPr/>
            </p:nvSpPr>
            <p:spPr>
              <a:xfrm>
                <a:off x="-5277064" y="1901034"/>
                <a:ext cx="39577" cy="8659"/>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grpSp>
      </p:grpSp>
      <p:sp>
        <p:nvSpPr>
          <p:cNvPr id="3017" name="TextBox 3016">
            <a:extLst>
              <a:ext uri="{FF2B5EF4-FFF2-40B4-BE49-F238E27FC236}">
                <a16:creationId xmlns:a16="http://schemas.microsoft.com/office/drawing/2014/main" id="{23DCDFAF-CC22-9F1F-B003-67E5EB5DEE61}"/>
              </a:ext>
            </a:extLst>
          </p:cNvPr>
          <p:cNvSpPr txBox="1"/>
          <p:nvPr/>
        </p:nvSpPr>
        <p:spPr>
          <a:xfrm>
            <a:off x="1942537" y="4799078"/>
            <a:ext cx="58298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535659"/>
                </a:solidFill>
                <a:effectLst/>
                <a:uLnTx/>
                <a:uFillTx/>
                <a:latin typeface="Arial"/>
                <a:ea typeface="+mn-ea"/>
                <a:cs typeface="Arial"/>
                <a:sym typeface="Arial"/>
                <a:rtl val="0"/>
              </a:rPr>
              <a:t>Months</a:t>
            </a:r>
          </a:p>
        </p:txBody>
      </p:sp>
      <p:sp>
        <p:nvSpPr>
          <p:cNvPr id="3018" name="TextBox 3017">
            <a:extLst>
              <a:ext uri="{FF2B5EF4-FFF2-40B4-BE49-F238E27FC236}">
                <a16:creationId xmlns:a16="http://schemas.microsoft.com/office/drawing/2014/main" id="{311F4734-DD4A-5BA1-54C1-46C5EC512D32}"/>
              </a:ext>
            </a:extLst>
          </p:cNvPr>
          <p:cNvSpPr txBox="1"/>
          <p:nvPr/>
        </p:nvSpPr>
        <p:spPr>
          <a:xfrm rot="16200000">
            <a:off x="-181786" y="2921913"/>
            <a:ext cx="29146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535659"/>
                </a:solidFill>
                <a:effectLst/>
                <a:uLnTx/>
                <a:uFillTx/>
                <a:latin typeface="Arial"/>
                <a:ea typeface="+mn-ea"/>
                <a:cs typeface="Arial"/>
                <a:sym typeface="Arial"/>
                <a:rtl val="0"/>
              </a:rPr>
              <a:t>Probability of survival</a:t>
            </a:r>
          </a:p>
        </p:txBody>
      </p:sp>
      <p:sp>
        <p:nvSpPr>
          <p:cNvPr id="6" name="TextBox 5">
            <a:extLst>
              <a:ext uri="{FF2B5EF4-FFF2-40B4-BE49-F238E27FC236}">
                <a16:creationId xmlns:a16="http://schemas.microsoft.com/office/drawing/2014/main" id="{2ED56A36-4288-0B8B-5966-E1809F935571}"/>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n-ea"/>
                <a:cs typeface="Calibri" panose="020F0502020204030204" pitchFamily="34" charset="0"/>
              </a:rPr>
              <a:t>ASCO 2026;Abstract LBA6500.</a:t>
            </a:r>
          </a:p>
        </p:txBody>
      </p:sp>
    </p:spTree>
    <p:extLst>
      <p:ext uri="{BB962C8B-B14F-4D97-AF65-F5344CB8AC3E}">
        <p14:creationId xmlns:p14="http://schemas.microsoft.com/office/powerpoint/2010/main" val="3681331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7249-5F99-3589-4B4B-9A85A2A6D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56E26-80D1-5517-C679-FA490E9922A8}"/>
              </a:ext>
            </a:extLst>
          </p:cNvPr>
          <p:cNvSpPr>
            <a:spLocks noGrp="1"/>
          </p:cNvSpPr>
          <p:nvPr>
            <p:ph type="title"/>
          </p:nvPr>
        </p:nvSpPr>
        <p:spPr>
          <a:xfrm>
            <a:off x="587375" y="100411"/>
            <a:ext cx="11443260" cy="888203"/>
          </a:xfrm>
        </p:spPr>
        <p:txBody>
          <a:bodyPr>
            <a:noAutofit/>
          </a:bodyPr>
          <a:lstStyle/>
          <a:p>
            <a:r>
              <a:rPr lang="en-US" sz="2400"/>
              <a:t>SVR35 at Week 24 predicted overall survival irrespective of treatment</a:t>
            </a:r>
            <a:br>
              <a:rPr lang="en-US" sz="2400"/>
            </a:br>
            <a:r>
              <a:rPr lang="en-US" sz="1600" b="0" i="1" noProof="0"/>
              <a:t>Landmark analysis at Week 24</a:t>
            </a:r>
            <a:endParaRPr lang="en-US" sz="1600" b="0" i="1"/>
          </a:p>
        </p:txBody>
      </p:sp>
      <p:sp>
        <p:nvSpPr>
          <p:cNvPr id="3" name="Text Placeholder 3">
            <a:extLst>
              <a:ext uri="{FF2B5EF4-FFF2-40B4-BE49-F238E27FC236}">
                <a16:creationId xmlns:a16="http://schemas.microsoft.com/office/drawing/2014/main" id="{876AEC2C-C262-C0CF-4769-6B6D1BB80A95}"/>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SVR35: spleen volume reduction of at least 35% from baseline.</a:t>
            </a:r>
          </a:p>
        </p:txBody>
      </p:sp>
      <p:sp>
        <p:nvSpPr>
          <p:cNvPr id="6" name="TextBox 5">
            <a:extLst>
              <a:ext uri="{FF2B5EF4-FFF2-40B4-BE49-F238E27FC236}">
                <a16:creationId xmlns:a16="http://schemas.microsoft.com/office/drawing/2014/main" id="{F20AE5A4-91ED-84BA-64C8-02E8A5F8629A}"/>
              </a:ext>
            </a:extLst>
          </p:cNvPr>
          <p:cNvSpPr txBox="1"/>
          <p:nvPr/>
        </p:nvSpPr>
        <p:spPr>
          <a:xfrm>
            <a:off x="6802231" y="3503635"/>
            <a:ext cx="4802394" cy="677108"/>
          </a:xfrm>
          <a:prstGeom prst="rect">
            <a:avLst/>
          </a:prstGeom>
          <a:solidFill>
            <a:schemeClr val="accent5"/>
          </a:solidFill>
        </p:spPr>
        <p:txBody>
          <a:bodyPr wrap="square" lIns="182880" tIns="91440" rIns="182880" bIns="9144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5659"/>
                </a:solidFill>
                <a:effectLst/>
                <a:uLnTx/>
                <a:uFillTx/>
                <a:latin typeface="Arial" panose="020B0604020202020204" pitchFamily="34" charset="0"/>
                <a:ea typeface="+mn-ea"/>
                <a:cs typeface="Arial" panose="020B0604020202020204" pitchFamily="34" charset="0"/>
              </a:rPr>
              <a:t>98% of SVR35 responders vs 88% of nonresponders were alive at Week 72</a:t>
            </a:r>
          </a:p>
        </p:txBody>
      </p:sp>
      <p:sp>
        <p:nvSpPr>
          <p:cNvPr id="7" name="Rectangle 6">
            <a:extLst>
              <a:ext uri="{FF2B5EF4-FFF2-40B4-BE49-F238E27FC236}">
                <a16:creationId xmlns:a16="http://schemas.microsoft.com/office/drawing/2014/main" id="{01F032FD-BD69-3A11-FEB3-82DFC49B8985}"/>
              </a:ext>
            </a:extLst>
          </p:cNvPr>
          <p:cNvSpPr/>
          <p:nvPr/>
        </p:nvSpPr>
        <p:spPr>
          <a:xfrm>
            <a:off x="587374" y="1449388"/>
            <a:ext cx="11017251" cy="4464050"/>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0" name="TextBox 9">
            <a:extLst>
              <a:ext uri="{FF2B5EF4-FFF2-40B4-BE49-F238E27FC236}">
                <a16:creationId xmlns:a16="http://schemas.microsoft.com/office/drawing/2014/main" id="{7D773A61-FEF6-A044-2BE6-E764DDD11FC6}"/>
              </a:ext>
            </a:extLst>
          </p:cNvPr>
          <p:cNvSpPr txBox="1"/>
          <p:nvPr/>
        </p:nvSpPr>
        <p:spPr>
          <a:xfrm>
            <a:off x="2583250" y="5318641"/>
            <a:ext cx="396262"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150</a:t>
            </a:r>
          </a:p>
        </p:txBody>
      </p:sp>
      <p:sp>
        <p:nvSpPr>
          <p:cNvPr id="16" name="TextBox 15">
            <a:extLst>
              <a:ext uri="{FF2B5EF4-FFF2-40B4-BE49-F238E27FC236}">
                <a16:creationId xmlns:a16="http://schemas.microsoft.com/office/drawing/2014/main" id="{1E1D6AB8-4DD1-8B68-97ED-762733FB7F37}"/>
              </a:ext>
            </a:extLst>
          </p:cNvPr>
          <p:cNvSpPr txBox="1"/>
          <p:nvPr/>
        </p:nvSpPr>
        <p:spPr>
          <a:xfrm>
            <a:off x="3906872" y="5318641"/>
            <a:ext cx="396262"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126</a:t>
            </a:r>
          </a:p>
        </p:txBody>
      </p:sp>
      <p:sp>
        <p:nvSpPr>
          <p:cNvPr id="20" name="TextBox 19">
            <a:extLst>
              <a:ext uri="{FF2B5EF4-FFF2-40B4-BE49-F238E27FC236}">
                <a16:creationId xmlns:a16="http://schemas.microsoft.com/office/drawing/2014/main" id="{1057BF47-9FCA-B021-CE77-82A204401FC4}"/>
              </a:ext>
            </a:extLst>
          </p:cNvPr>
          <p:cNvSpPr txBox="1"/>
          <p:nvPr/>
        </p:nvSpPr>
        <p:spPr>
          <a:xfrm>
            <a:off x="5254926" y="5318641"/>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89</a:t>
            </a:r>
          </a:p>
        </p:txBody>
      </p:sp>
      <p:sp>
        <p:nvSpPr>
          <p:cNvPr id="24" name="TextBox 23">
            <a:extLst>
              <a:ext uri="{FF2B5EF4-FFF2-40B4-BE49-F238E27FC236}">
                <a16:creationId xmlns:a16="http://schemas.microsoft.com/office/drawing/2014/main" id="{B9BA4665-0BFC-9039-548D-379CB560B7D9}"/>
              </a:ext>
            </a:extLst>
          </p:cNvPr>
          <p:cNvSpPr txBox="1"/>
          <p:nvPr/>
        </p:nvSpPr>
        <p:spPr>
          <a:xfrm>
            <a:off x="6594163" y="5318641"/>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68</a:t>
            </a:r>
          </a:p>
        </p:txBody>
      </p:sp>
      <p:sp>
        <p:nvSpPr>
          <p:cNvPr id="27" name="TextBox 26">
            <a:extLst>
              <a:ext uri="{FF2B5EF4-FFF2-40B4-BE49-F238E27FC236}">
                <a16:creationId xmlns:a16="http://schemas.microsoft.com/office/drawing/2014/main" id="{3617D6FD-9209-8C25-8FCE-75E74AC549CF}"/>
              </a:ext>
            </a:extLst>
          </p:cNvPr>
          <p:cNvSpPr txBox="1"/>
          <p:nvPr/>
        </p:nvSpPr>
        <p:spPr>
          <a:xfrm>
            <a:off x="7873208" y="5318641"/>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37</a:t>
            </a:r>
          </a:p>
        </p:txBody>
      </p:sp>
      <p:sp>
        <p:nvSpPr>
          <p:cNvPr id="30" name="TextBox 29">
            <a:extLst>
              <a:ext uri="{FF2B5EF4-FFF2-40B4-BE49-F238E27FC236}">
                <a16:creationId xmlns:a16="http://schemas.microsoft.com/office/drawing/2014/main" id="{FA012F2C-9807-242F-2758-201B70BA23E5}"/>
              </a:ext>
            </a:extLst>
          </p:cNvPr>
          <p:cNvSpPr txBox="1"/>
          <p:nvPr/>
        </p:nvSpPr>
        <p:spPr>
          <a:xfrm>
            <a:off x="9183837" y="5318641"/>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12</a:t>
            </a:r>
          </a:p>
        </p:txBody>
      </p:sp>
      <p:sp>
        <p:nvSpPr>
          <p:cNvPr id="34" name="TextBox 33">
            <a:extLst>
              <a:ext uri="{FF2B5EF4-FFF2-40B4-BE49-F238E27FC236}">
                <a16:creationId xmlns:a16="http://schemas.microsoft.com/office/drawing/2014/main" id="{C4D474B5-8916-5C74-59BB-3213C2F34C1D}"/>
              </a:ext>
            </a:extLst>
          </p:cNvPr>
          <p:cNvSpPr txBox="1"/>
          <p:nvPr/>
        </p:nvSpPr>
        <p:spPr>
          <a:xfrm>
            <a:off x="10530935" y="5318641"/>
            <a:ext cx="265266" cy="25391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0</a:t>
            </a:r>
          </a:p>
        </p:txBody>
      </p:sp>
      <p:sp>
        <p:nvSpPr>
          <p:cNvPr id="35" name="TextBox 34">
            <a:extLst>
              <a:ext uri="{FF2B5EF4-FFF2-40B4-BE49-F238E27FC236}">
                <a16:creationId xmlns:a16="http://schemas.microsoft.com/office/drawing/2014/main" id="{ECFE7D0C-9A41-126A-8D0F-064D279296AA}"/>
              </a:ext>
            </a:extLst>
          </p:cNvPr>
          <p:cNvSpPr txBox="1"/>
          <p:nvPr/>
        </p:nvSpPr>
        <p:spPr>
          <a:xfrm>
            <a:off x="2583250" y="5545089"/>
            <a:ext cx="396262"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180</a:t>
            </a:r>
          </a:p>
        </p:txBody>
      </p:sp>
      <p:sp>
        <p:nvSpPr>
          <p:cNvPr id="40" name="TextBox 39">
            <a:extLst>
              <a:ext uri="{FF2B5EF4-FFF2-40B4-BE49-F238E27FC236}">
                <a16:creationId xmlns:a16="http://schemas.microsoft.com/office/drawing/2014/main" id="{5AE68723-7214-0755-E511-811316DD38B1}"/>
              </a:ext>
            </a:extLst>
          </p:cNvPr>
          <p:cNvSpPr txBox="1"/>
          <p:nvPr/>
        </p:nvSpPr>
        <p:spPr>
          <a:xfrm>
            <a:off x="3906872" y="5545089"/>
            <a:ext cx="396262"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141</a:t>
            </a:r>
          </a:p>
        </p:txBody>
      </p:sp>
      <p:sp>
        <p:nvSpPr>
          <p:cNvPr id="44" name="TextBox 43">
            <a:extLst>
              <a:ext uri="{FF2B5EF4-FFF2-40B4-BE49-F238E27FC236}">
                <a16:creationId xmlns:a16="http://schemas.microsoft.com/office/drawing/2014/main" id="{AC74AF5C-2340-B7F2-D8A1-12E7CDAABC40}"/>
              </a:ext>
            </a:extLst>
          </p:cNvPr>
          <p:cNvSpPr txBox="1"/>
          <p:nvPr/>
        </p:nvSpPr>
        <p:spPr>
          <a:xfrm>
            <a:off x="5254926" y="5545089"/>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99</a:t>
            </a:r>
          </a:p>
        </p:txBody>
      </p:sp>
      <p:sp>
        <p:nvSpPr>
          <p:cNvPr id="48" name="TextBox 47">
            <a:extLst>
              <a:ext uri="{FF2B5EF4-FFF2-40B4-BE49-F238E27FC236}">
                <a16:creationId xmlns:a16="http://schemas.microsoft.com/office/drawing/2014/main" id="{669AFBE2-CA06-FFC0-61DD-39CC48E63DBF}"/>
              </a:ext>
            </a:extLst>
          </p:cNvPr>
          <p:cNvSpPr txBox="1"/>
          <p:nvPr/>
        </p:nvSpPr>
        <p:spPr>
          <a:xfrm>
            <a:off x="6594163" y="5545089"/>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62</a:t>
            </a:r>
          </a:p>
        </p:txBody>
      </p:sp>
      <p:sp>
        <p:nvSpPr>
          <p:cNvPr id="51" name="TextBox 50">
            <a:extLst>
              <a:ext uri="{FF2B5EF4-FFF2-40B4-BE49-F238E27FC236}">
                <a16:creationId xmlns:a16="http://schemas.microsoft.com/office/drawing/2014/main" id="{74865D23-74E0-8992-A2F4-96B883302E73}"/>
              </a:ext>
            </a:extLst>
          </p:cNvPr>
          <p:cNvSpPr txBox="1"/>
          <p:nvPr/>
        </p:nvSpPr>
        <p:spPr>
          <a:xfrm>
            <a:off x="7873208" y="5545089"/>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35</a:t>
            </a:r>
          </a:p>
        </p:txBody>
      </p:sp>
      <p:sp>
        <p:nvSpPr>
          <p:cNvPr id="54" name="TextBox 53">
            <a:extLst>
              <a:ext uri="{FF2B5EF4-FFF2-40B4-BE49-F238E27FC236}">
                <a16:creationId xmlns:a16="http://schemas.microsoft.com/office/drawing/2014/main" id="{E3B8D0D6-76EA-0CAA-00F3-B01590E93363}"/>
              </a:ext>
            </a:extLst>
          </p:cNvPr>
          <p:cNvSpPr txBox="1"/>
          <p:nvPr/>
        </p:nvSpPr>
        <p:spPr>
          <a:xfrm>
            <a:off x="9183837" y="5545089"/>
            <a:ext cx="325730"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18</a:t>
            </a:r>
          </a:p>
        </p:txBody>
      </p:sp>
      <p:sp>
        <p:nvSpPr>
          <p:cNvPr id="58" name="TextBox 57">
            <a:extLst>
              <a:ext uri="{FF2B5EF4-FFF2-40B4-BE49-F238E27FC236}">
                <a16:creationId xmlns:a16="http://schemas.microsoft.com/office/drawing/2014/main" id="{8309CC08-1C57-2A26-C543-90D14A4BFFC7}"/>
              </a:ext>
            </a:extLst>
          </p:cNvPr>
          <p:cNvSpPr txBox="1"/>
          <p:nvPr/>
        </p:nvSpPr>
        <p:spPr>
          <a:xfrm>
            <a:off x="10530935" y="5545089"/>
            <a:ext cx="265266" cy="25391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2</a:t>
            </a:r>
          </a:p>
        </p:txBody>
      </p:sp>
      <p:sp>
        <p:nvSpPr>
          <p:cNvPr id="61" name="TextBox 60">
            <a:extLst>
              <a:ext uri="{FF2B5EF4-FFF2-40B4-BE49-F238E27FC236}">
                <a16:creationId xmlns:a16="http://schemas.microsoft.com/office/drawing/2014/main" id="{819E90D9-71CC-784D-1A0B-3EF5205717ED}"/>
              </a:ext>
            </a:extLst>
          </p:cNvPr>
          <p:cNvSpPr txBox="1"/>
          <p:nvPr/>
        </p:nvSpPr>
        <p:spPr>
          <a:xfrm>
            <a:off x="943972" y="5331591"/>
            <a:ext cx="1282723" cy="246221"/>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1F4A7E"/>
                </a:solidFill>
                <a:effectLst/>
                <a:uLnTx/>
                <a:uFillTx/>
                <a:latin typeface="Arial"/>
                <a:ea typeface="+mn-ea"/>
                <a:cs typeface="Arial"/>
                <a:sym typeface="Arial"/>
                <a:rtl val="0"/>
              </a:rPr>
              <a:t>SVR35 at Week 24</a:t>
            </a:r>
          </a:p>
        </p:txBody>
      </p:sp>
      <p:sp>
        <p:nvSpPr>
          <p:cNvPr id="62" name="TextBox 61">
            <a:extLst>
              <a:ext uri="{FF2B5EF4-FFF2-40B4-BE49-F238E27FC236}">
                <a16:creationId xmlns:a16="http://schemas.microsoft.com/office/drawing/2014/main" id="{75B9044D-0541-C592-22AC-FDFC53F4EA41}"/>
              </a:ext>
            </a:extLst>
          </p:cNvPr>
          <p:cNvSpPr txBox="1"/>
          <p:nvPr/>
        </p:nvSpPr>
        <p:spPr>
          <a:xfrm>
            <a:off x="737185" y="5558039"/>
            <a:ext cx="1489510" cy="246221"/>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8065A3"/>
                </a:solidFill>
                <a:effectLst/>
                <a:uLnTx/>
                <a:uFillTx/>
                <a:latin typeface="Arial"/>
                <a:ea typeface="+mn-ea"/>
                <a:cs typeface="Arial"/>
                <a:sym typeface="Arial"/>
                <a:rtl val="0"/>
              </a:rPr>
              <a:t>No SVR35 at Week 24</a:t>
            </a:r>
          </a:p>
        </p:txBody>
      </p:sp>
      <p:sp>
        <p:nvSpPr>
          <p:cNvPr id="63" name="Freeform 62">
            <a:extLst>
              <a:ext uri="{FF2B5EF4-FFF2-40B4-BE49-F238E27FC236}">
                <a16:creationId xmlns:a16="http://schemas.microsoft.com/office/drawing/2014/main" id="{CB1F2B5C-54C3-75AA-D931-FE78B77172E0}"/>
              </a:ext>
            </a:extLst>
          </p:cNvPr>
          <p:cNvSpPr/>
          <p:nvPr/>
        </p:nvSpPr>
        <p:spPr>
          <a:xfrm>
            <a:off x="2466035" y="3080554"/>
            <a:ext cx="8977527" cy="14784"/>
          </a:xfrm>
          <a:custGeom>
            <a:avLst/>
            <a:gdLst>
              <a:gd name="csX0" fmla="*/ 0 w 3868280"/>
              <a:gd name="csY0" fmla="*/ 0 h 8659"/>
              <a:gd name="csX1" fmla="*/ 3868281 w 3868280"/>
              <a:gd name="csY1" fmla="*/ 0 h 8659"/>
            </a:gdLst>
            <a:ahLst/>
            <a:cxnLst>
              <a:cxn ang="0">
                <a:pos x="csX0" y="csY0"/>
              </a:cxn>
              <a:cxn ang="0">
                <a:pos x="csX1" y="csY1"/>
              </a:cxn>
            </a:cxnLst>
            <a:rect l="l" t="t" r="r" b="b"/>
            <a:pathLst>
              <a:path w="3868280" h="8659">
                <a:moveTo>
                  <a:pt x="0" y="0"/>
                </a:moveTo>
                <a:lnTo>
                  <a:pt x="3868281" y="0"/>
                </a:lnTo>
              </a:path>
            </a:pathLst>
          </a:custGeom>
          <a:ln w="9525" cap="flat">
            <a:solidFill>
              <a:schemeClr val="tx1"/>
            </a:solidFill>
            <a:custDash>
              <a:ds d="300000" sp="300000"/>
            </a:custDash>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66" name="TextBox 65">
            <a:extLst>
              <a:ext uri="{FF2B5EF4-FFF2-40B4-BE49-F238E27FC236}">
                <a16:creationId xmlns:a16="http://schemas.microsoft.com/office/drawing/2014/main" id="{1BCC0543-5075-8CE7-3969-D455FF4DD086}"/>
              </a:ext>
            </a:extLst>
          </p:cNvPr>
          <p:cNvSpPr txBox="1"/>
          <p:nvPr/>
        </p:nvSpPr>
        <p:spPr>
          <a:xfrm>
            <a:off x="1918985" y="4298994"/>
            <a:ext cx="492589" cy="276999"/>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0.00</a:t>
            </a:r>
          </a:p>
        </p:txBody>
      </p:sp>
      <p:sp>
        <p:nvSpPr>
          <p:cNvPr id="67" name="TextBox 66">
            <a:extLst>
              <a:ext uri="{FF2B5EF4-FFF2-40B4-BE49-F238E27FC236}">
                <a16:creationId xmlns:a16="http://schemas.microsoft.com/office/drawing/2014/main" id="{05275F54-8D3F-CC44-155F-3DCC7FAF0A05}"/>
              </a:ext>
            </a:extLst>
          </p:cNvPr>
          <p:cNvSpPr txBox="1"/>
          <p:nvPr/>
        </p:nvSpPr>
        <p:spPr>
          <a:xfrm>
            <a:off x="1918985" y="3645134"/>
            <a:ext cx="492589" cy="276999"/>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0.25</a:t>
            </a:r>
          </a:p>
        </p:txBody>
      </p:sp>
      <p:sp>
        <p:nvSpPr>
          <p:cNvPr id="68" name="TextBox 67">
            <a:extLst>
              <a:ext uri="{FF2B5EF4-FFF2-40B4-BE49-F238E27FC236}">
                <a16:creationId xmlns:a16="http://schemas.microsoft.com/office/drawing/2014/main" id="{8BF02ED9-8ECD-37F6-7E34-A5E9720EDBF8}"/>
              </a:ext>
            </a:extLst>
          </p:cNvPr>
          <p:cNvSpPr txBox="1"/>
          <p:nvPr/>
        </p:nvSpPr>
        <p:spPr>
          <a:xfrm>
            <a:off x="1918985" y="2958733"/>
            <a:ext cx="492589" cy="276999"/>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0.50</a:t>
            </a:r>
          </a:p>
        </p:txBody>
      </p:sp>
      <p:sp>
        <p:nvSpPr>
          <p:cNvPr id="69" name="TextBox 68">
            <a:extLst>
              <a:ext uri="{FF2B5EF4-FFF2-40B4-BE49-F238E27FC236}">
                <a16:creationId xmlns:a16="http://schemas.microsoft.com/office/drawing/2014/main" id="{9C605271-8442-AEA3-C2E6-084974667C08}"/>
              </a:ext>
            </a:extLst>
          </p:cNvPr>
          <p:cNvSpPr txBox="1"/>
          <p:nvPr/>
        </p:nvSpPr>
        <p:spPr>
          <a:xfrm>
            <a:off x="1918985" y="2304889"/>
            <a:ext cx="492589" cy="276999"/>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0.75</a:t>
            </a:r>
          </a:p>
        </p:txBody>
      </p:sp>
      <p:sp>
        <p:nvSpPr>
          <p:cNvPr id="70" name="TextBox 69">
            <a:extLst>
              <a:ext uri="{FF2B5EF4-FFF2-40B4-BE49-F238E27FC236}">
                <a16:creationId xmlns:a16="http://schemas.microsoft.com/office/drawing/2014/main" id="{6C7BF760-C3CE-8AEF-4E66-BDFB37A922B6}"/>
              </a:ext>
            </a:extLst>
          </p:cNvPr>
          <p:cNvSpPr txBox="1"/>
          <p:nvPr/>
        </p:nvSpPr>
        <p:spPr>
          <a:xfrm>
            <a:off x="1918985" y="1618488"/>
            <a:ext cx="492589" cy="276999"/>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1.00</a:t>
            </a:r>
          </a:p>
        </p:txBody>
      </p:sp>
      <p:sp>
        <p:nvSpPr>
          <p:cNvPr id="73" name="TextBox 72">
            <a:extLst>
              <a:ext uri="{FF2B5EF4-FFF2-40B4-BE49-F238E27FC236}">
                <a16:creationId xmlns:a16="http://schemas.microsoft.com/office/drawing/2014/main" id="{9C7BDE20-828A-3FC0-61D8-ABF0FB171D76}"/>
              </a:ext>
            </a:extLst>
          </p:cNvPr>
          <p:cNvSpPr txBox="1"/>
          <p:nvPr/>
        </p:nvSpPr>
        <p:spPr>
          <a:xfrm>
            <a:off x="2475962" y="4200510"/>
            <a:ext cx="865463"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 Censored</a:t>
            </a:r>
          </a:p>
        </p:txBody>
      </p:sp>
      <p:sp>
        <p:nvSpPr>
          <p:cNvPr id="113" name="TextBox 112">
            <a:extLst>
              <a:ext uri="{FF2B5EF4-FFF2-40B4-BE49-F238E27FC236}">
                <a16:creationId xmlns:a16="http://schemas.microsoft.com/office/drawing/2014/main" id="{3777EDAA-871F-8E22-6B30-215D621101A8}"/>
              </a:ext>
            </a:extLst>
          </p:cNvPr>
          <p:cNvSpPr txBox="1"/>
          <p:nvPr/>
        </p:nvSpPr>
        <p:spPr>
          <a:xfrm>
            <a:off x="2651520" y="4596548"/>
            <a:ext cx="275078"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0</a:t>
            </a:r>
          </a:p>
        </p:txBody>
      </p:sp>
      <p:sp>
        <p:nvSpPr>
          <p:cNvPr id="117" name="TextBox 116">
            <a:extLst>
              <a:ext uri="{FF2B5EF4-FFF2-40B4-BE49-F238E27FC236}">
                <a16:creationId xmlns:a16="http://schemas.microsoft.com/office/drawing/2014/main" id="{15E623DE-F0B1-57F7-2943-4E82F6577D11}"/>
              </a:ext>
            </a:extLst>
          </p:cNvPr>
          <p:cNvSpPr txBox="1"/>
          <p:nvPr/>
        </p:nvSpPr>
        <p:spPr>
          <a:xfrm>
            <a:off x="3967270" y="4596548"/>
            <a:ext cx="275078"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3</a:t>
            </a:r>
          </a:p>
        </p:txBody>
      </p:sp>
      <p:sp>
        <p:nvSpPr>
          <p:cNvPr id="121" name="TextBox 120">
            <a:extLst>
              <a:ext uri="{FF2B5EF4-FFF2-40B4-BE49-F238E27FC236}">
                <a16:creationId xmlns:a16="http://schemas.microsoft.com/office/drawing/2014/main" id="{6D51AEE7-3E43-8E9E-484C-9F739CBAEB3D}"/>
              </a:ext>
            </a:extLst>
          </p:cNvPr>
          <p:cNvSpPr txBox="1"/>
          <p:nvPr/>
        </p:nvSpPr>
        <p:spPr>
          <a:xfrm>
            <a:off x="5280252" y="4596548"/>
            <a:ext cx="275078"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6</a:t>
            </a:r>
          </a:p>
        </p:txBody>
      </p:sp>
      <p:sp>
        <p:nvSpPr>
          <p:cNvPr id="125" name="TextBox 124">
            <a:extLst>
              <a:ext uri="{FF2B5EF4-FFF2-40B4-BE49-F238E27FC236}">
                <a16:creationId xmlns:a16="http://schemas.microsoft.com/office/drawing/2014/main" id="{0787F06B-5085-CBB5-2E76-A7784CF7F8E8}"/>
              </a:ext>
            </a:extLst>
          </p:cNvPr>
          <p:cNvSpPr txBox="1"/>
          <p:nvPr/>
        </p:nvSpPr>
        <p:spPr>
          <a:xfrm>
            <a:off x="6594163" y="4596548"/>
            <a:ext cx="269626"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9</a:t>
            </a:r>
          </a:p>
        </p:txBody>
      </p:sp>
      <p:sp>
        <p:nvSpPr>
          <p:cNvPr id="132" name="TextBox 131">
            <a:extLst>
              <a:ext uri="{FF2B5EF4-FFF2-40B4-BE49-F238E27FC236}">
                <a16:creationId xmlns:a16="http://schemas.microsoft.com/office/drawing/2014/main" id="{3B3B613A-A150-B194-FA50-35455C2BC5AB}"/>
              </a:ext>
            </a:extLst>
          </p:cNvPr>
          <p:cNvSpPr txBox="1"/>
          <p:nvPr/>
        </p:nvSpPr>
        <p:spPr>
          <a:xfrm>
            <a:off x="9169410" y="4596548"/>
            <a:ext cx="354584"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15</a:t>
            </a:r>
          </a:p>
        </p:txBody>
      </p:sp>
      <p:sp>
        <p:nvSpPr>
          <p:cNvPr id="135" name="TextBox 134">
            <a:extLst>
              <a:ext uri="{FF2B5EF4-FFF2-40B4-BE49-F238E27FC236}">
                <a16:creationId xmlns:a16="http://schemas.microsoft.com/office/drawing/2014/main" id="{BE2780A2-9539-6373-551A-36357F74C49F}"/>
              </a:ext>
            </a:extLst>
          </p:cNvPr>
          <p:cNvSpPr txBox="1"/>
          <p:nvPr/>
        </p:nvSpPr>
        <p:spPr>
          <a:xfrm>
            <a:off x="10486276" y="4596548"/>
            <a:ext cx="354584"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18</a:t>
            </a:r>
          </a:p>
        </p:txBody>
      </p:sp>
      <p:sp>
        <p:nvSpPr>
          <p:cNvPr id="138" name="TextBox 137">
            <a:extLst>
              <a:ext uri="{FF2B5EF4-FFF2-40B4-BE49-F238E27FC236}">
                <a16:creationId xmlns:a16="http://schemas.microsoft.com/office/drawing/2014/main" id="{EA4CB079-F981-0F8E-7FB5-8C1A8A6A7F28}"/>
              </a:ext>
            </a:extLst>
          </p:cNvPr>
          <p:cNvSpPr txBox="1"/>
          <p:nvPr/>
        </p:nvSpPr>
        <p:spPr>
          <a:xfrm>
            <a:off x="7864093" y="4598570"/>
            <a:ext cx="354584"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n-ea"/>
                <a:cs typeface="Arial"/>
                <a:sym typeface="Arial"/>
                <a:rtl val="0"/>
              </a:rPr>
              <a:t>12</a:t>
            </a:r>
          </a:p>
        </p:txBody>
      </p:sp>
      <p:sp>
        <p:nvSpPr>
          <p:cNvPr id="75" name="TextBox 74">
            <a:extLst>
              <a:ext uri="{FF2B5EF4-FFF2-40B4-BE49-F238E27FC236}">
                <a16:creationId xmlns:a16="http://schemas.microsoft.com/office/drawing/2014/main" id="{42C6CCA8-61C1-F1C0-8683-5E96C124D21D}"/>
              </a:ext>
            </a:extLst>
          </p:cNvPr>
          <p:cNvSpPr txBox="1"/>
          <p:nvPr/>
        </p:nvSpPr>
        <p:spPr>
          <a:xfrm>
            <a:off x="2319997" y="5112060"/>
            <a:ext cx="1037183"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n-ea"/>
                <a:cs typeface="Arial"/>
                <a:sym typeface="Arial"/>
                <a:rtl val="0"/>
              </a:rPr>
              <a:t>Number at risk</a:t>
            </a:r>
          </a:p>
        </p:txBody>
      </p:sp>
      <p:sp>
        <p:nvSpPr>
          <p:cNvPr id="79" name="Freeform 78">
            <a:extLst>
              <a:ext uri="{FF2B5EF4-FFF2-40B4-BE49-F238E27FC236}">
                <a16:creationId xmlns:a16="http://schemas.microsoft.com/office/drawing/2014/main" id="{F78D7F8C-9A2C-A685-52E1-058519550E9E}"/>
              </a:ext>
            </a:extLst>
          </p:cNvPr>
          <p:cNvSpPr/>
          <p:nvPr/>
        </p:nvSpPr>
        <p:spPr>
          <a:xfrm>
            <a:off x="2466035" y="4523934"/>
            <a:ext cx="8977526" cy="14784"/>
          </a:xfrm>
          <a:custGeom>
            <a:avLst/>
            <a:gdLst>
              <a:gd name="csX0" fmla="*/ 0 w 3868280"/>
              <a:gd name="csY0" fmla="*/ 0 h 8659"/>
              <a:gd name="csX1" fmla="*/ 3868281 w 3868280"/>
              <a:gd name="csY1" fmla="*/ 0 h 8659"/>
            </a:gdLst>
            <a:ahLst/>
            <a:cxnLst>
              <a:cxn ang="0">
                <a:pos x="csX0" y="csY0"/>
              </a:cxn>
              <a:cxn ang="0">
                <a:pos x="csX1" y="csY1"/>
              </a:cxn>
            </a:cxnLst>
            <a:rect l="l" t="t" r="r" b="b"/>
            <a:pathLst>
              <a:path w="3868280" h="8659">
                <a:moveTo>
                  <a:pt x="0" y="0"/>
                </a:moveTo>
                <a:lnTo>
                  <a:pt x="3868281"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80" name="Freeform 79">
            <a:extLst>
              <a:ext uri="{FF2B5EF4-FFF2-40B4-BE49-F238E27FC236}">
                <a16:creationId xmlns:a16="http://schemas.microsoft.com/office/drawing/2014/main" id="{884DA197-165B-D3D9-5308-F0658D36FC2E}"/>
              </a:ext>
            </a:extLst>
          </p:cNvPr>
          <p:cNvSpPr/>
          <p:nvPr/>
        </p:nvSpPr>
        <p:spPr>
          <a:xfrm>
            <a:off x="2466035" y="1637173"/>
            <a:ext cx="20096" cy="2886760"/>
          </a:xfrm>
          <a:custGeom>
            <a:avLst/>
            <a:gdLst>
              <a:gd name="csX0" fmla="*/ 0 w 8659"/>
              <a:gd name="csY0" fmla="*/ 1690835 h 1690834"/>
              <a:gd name="csX1" fmla="*/ 0 w 8659"/>
              <a:gd name="csY1" fmla="*/ 0 h 1690834"/>
            </a:gdLst>
            <a:ahLst/>
            <a:cxnLst>
              <a:cxn ang="0">
                <a:pos x="csX0" y="csY0"/>
              </a:cxn>
              <a:cxn ang="0">
                <a:pos x="csX1" y="csY1"/>
              </a:cxn>
            </a:cxnLst>
            <a:rect l="l" t="t" r="r" b="b"/>
            <a:pathLst>
              <a:path w="8659" h="1690834">
                <a:moveTo>
                  <a:pt x="0" y="1690835"/>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81" name="Freeform 80">
            <a:extLst>
              <a:ext uri="{FF2B5EF4-FFF2-40B4-BE49-F238E27FC236}">
                <a16:creationId xmlns:a16="http://schemas.microsoft.com/office/drawing/2014/main" id="{1BF3DA86-DA43-1AED-9BE6-6ED8B29399ED}"/>
              </a:ext>
            </a:extLst>
          </p:cNvPr>
          <p:cNvSpPr/>
          <p:nvPr/>
        </p:nvSpPr>
        <p:spPr>
          <a:xfrm>
            <a:off x="2793284"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85" name="Freeform 84">
            <a:extLst>
              <a:ext uri="{FF2B5EF4-FFF2-40B4-BE49-F238E27FC236}">
                <a16:creationId xmlns:a16="http://schemas.microsoft.com/office/drawing/2014/main" id="{D68D73F6-EA33-65C6-E287-44712A0237F4}"/>
              </a:ext>
            </a:extLst>
          </p:cNvPr>
          <p:cNvSpPr/>
          <p:nvPr/>
        </p:nvSpPr>
        <p:spPr>
          <a:xfrm>
            <a:off x="4103602"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89" name="Freeform 88">
            <a:extLst>
              <a:ext uri="{FF2B5EF4-FFF2-40B4-BE49-F238E27FC236}">
                <a16:creationId xmlns:a16="http://schemas.microsoft.com/office/drawing/2014/main" id="{8F46F0EC-9E1C-37AC-26B2-986A55F71672}"/>
              </a:ext>
            </a:extLst>
          </p:cNvPr>
          <p:cNvSpPr/>
          <p:nvPr/>
        </p:nvSpPr>
        <p:spPr>
          <a:xfrm>
            <a:off x="5413920"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93" name="Freeform 92">
            <a:extLst>
              <a:ext uri="{FF2B5EF4-FFF2-40B4-BE49-F238E27FC236}">
                <a16:creationId xmlns:a16="http://schemas.microsoft.com/office/drawing/2014/main" id="{5311AEE4-8E44-C136-AC42-8F6CFD46448A}"/>
              </a:ext>
            </a:extLst>
          </p:cNvPr>
          <p:cNvSpPr/>
          <p:nvPr/>
        </p:nvSpPr>
        <p:spPr>
          <a:xfrm>
            <a:off x="6724238"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97" name="Freeform 96">
            <a:extLst>
              <a:ext uri="{FF2B5EF4-FFF2-40B4-BE49-F238E27FC236}">
                <a16:creationId xmlns:a16="http://schemas.microsoft.com/office/drawing/2014/main" id="{7E9F1E6C-CB1F-AFAD-20C0-85D0D31A8DD4}"/>
              </a:ext>
            </a:extLst>
          </p:cNvPr>
          <p:cNvSpPr/>
          <p:nvPr/>
        </p:nvSpPr>
        <p:spPr>
          <a:xfrm>
            <a:off x="8034556"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101" name="Freeform 100">
            <a:extLst>
              <a:ext uri="{FF2B5EF4-FFF2-40B4-BE49-F238E27FC236}">
                <a16:creationId xmlns:a16="http://schemas.microsoft.com/office/drawing/2014/main" id="{1FB9B494-A753-26C8-1394-E7040AF223EA}"/>
              </a:ext>
            </a:extLst>
          </p:cNvPr>
          <p:cNvSpPr/>
          <p:nvPr/>
        </p:nvSpPr>
        <p:spPr>
          <a:xfrm>
            <a:off x="9344874"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104" name="Freeform 103">
            <a:extLst>
              <a:ext uri="{FF2B5EF4-FFF2-40B4-BE49-F238E27FC236}">
                <a16:creationId xmlns:a16="http://schemas.microsoft.com/office/drawing/2014/main" id="{CE8C51FB-9D66-DEB5-5D5B-0C597DCF4452}"/>
              </a:ext>
            </a:extLst>
          </p:cNvPr>
          <p:cNvSpPr/>
          <p:nvPr/>
        </p:nvSpPr>
        <p:spPr>
          <a:xfrm>
            <a:off x="10655193" y="4523934"/>
            <a:ext cx="20096"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107" name="Freeform 106">
            <a:extLst>
              <a:ext uri="{FF2B5EF4-FFF2-40B4-BE49-F238E27FC236}">
                <a16:creationId xmlns:a16="http://schemas.microsoft.com/office/drawing/2014/main" id="{7C0292DC-59C3-CE28-D832-C72F8817034E}"/>
              </a:ext>
            </a:extLst>
          </p:cNvPr>
          <p:cNvSpPr/>
          <p:nvPr/>
        </p:nvSpPr>
        <p:spPr>
          <a:xfrm>
            <a:off x="2374182" y="4420840"/>
            <a:ext cx="91851"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108" name="Freeform 107">
            <a:extLst>
              <a:ext uri="{FF2B5EF4-FFF2-40B4-BE49-F238E27FC236}">
                <a16:creationId xmlns:a16="http://schemas.microsoft.com/office/drawing/2014/main" id="{E09273A8-69BF-27A1-B37D-BD807EF0B463}"/>
              </a:ext>
            </a:extLst>
          </p:cNvPr>
          <p:cNvSpPr/>
          <p:nvPr/>
        </p:nvSpPr>
        <p:spPr>
          <a:xfrm>
            <a:off x="2374182" y="3080554"/>
            <a:ext cx="91851"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109" name="Freeform 108">
            <a:extLst>
              <a:ext uri="{FF2B5EF4-FFF2-40B4-BE49-F238E27FC236}">
                <a16:creationId xmlns:a16="http://schemas.microsoft.com/office/drawing/2014/main" id="{569CF989-4EA1-C6EE-22CE-DDAC9922A6EE}"/>
              </a:ext>
            </a:extLst>
          </p:cNvPr>
          <p:cNvSpPr/>
          <p:nvPr/>
        </p:nvSpPr>
        <p:spPr>
          <a:xfrm>
            <a:off x="2374182" y="1740268"/>
            <a:ext cx="91851"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grpSp>
        <p:nvGrpSpPr>
          <p:cNvPr id="110" name="Graphic 1572">
            <a:extLst>
              <a:ext uri="{FF2B5EF4-FFF2-40B4-BE49-F238E27FC236}">
                <a16:creationId xmlns:a16="http://schemas.microsoft.com/office/drawing/2014/main" id="{14AD355E-9B9E-7D0C-1A67-D120670D554C}"/>
              </a:ext>
            </a:extLst>
          </p:cNvPr>
          <p:cNvGrpSpPr/>
          <p:nvPr/>
        </p:nvGrpSpPr>
        <p:grpSpPr>
          <a:xfrm>
            <a:off x="2374182" y="2426568"/>
            <a:ext cx="91851" cy="1340285"/>
            <a:chOff x="-5277064" y="1901034"/>
            <a:chExt cx="39577" cy="785032"/>
          </a:xfrm>
        </p:grpSpPr>
        <p:sp>
          <p:nvSpPr>
            <p:cNvPr id="111" name="Freeform 110">
              <a:extLst>
                <a:ext uri="{FF2B5EF4-FFF2-40B4-BE49-F238E27FC236}">
                  <a16:creationId xmlns:a16="http://schemas.microsoft.com/office/drawing/2014/main" id="{F5839070-3DDB-F60D-07F1-0DFD10EAD2FF}"/>
                </a:ext>
              </a:extLst>
            </p:cNvPr>
            <p:cNvSpPr/>
            <p:nvPr/>
          </p:nvSpPr>
          <p:spPr>
            <a:xfrm>
              <a:off x="-5277064" y="2686067"/>
              <a:ext cx="39577" cy="8659"/>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sp>
          <p:nvSpPr>
            <p:cNvPr id="112" name="Freeform 111">
              <a:extLst>
                <a:ext uri="{FF2B5EF4-FFF2-40B4-BE49-F238E27FC236}">
                  <a16:creationId xmlns:a16="http://schemas.microsoft.com/office/drawing/2014/main" id="{C5AC166E-292F-C794-053A-EDC64AC10831}"/>
                </a:ext>
              </a:extLst>
            </p:cNvPr>
            <p:cNvSpPr/>
            <p:nvPr/>
          </p:nvSpPr>
          <p:spPr>
            <a:xfrm>
              <a:off x="-5277064" y="1901034"/>
              <a:ext cx="39577" cy="8659"/>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n-ea"/>
                <a:cs typeface="+mn-cs"/>
              </a:endParaRPr>
            </a:p>
          </p:txBody>
        </p:sp>
      </p:grpSp>
      <p:sp>
        <p:nvSpPr>
          <p:cNvPr id="77" name="TextBox 76">
            <a:extLst>
              <a:ext uri="{FF2B5EF4-FFF2-40B4-BE49-F238E27FC236}">
                <a16:creationId xmlns:a16="http://schemas.microsoft.com/office/drawing/2014/main" id="{704EE02E-9FB5-0339-18AA-F46C541DD2F6}"/>
              </a:ext>
            </a:extLst>
          </p:cNvPr>
          <p:cNvSpPr txBox="1"/>
          <p:nvPr/>
        </p:nvSpPr>
        <p:spPr>
          <a:xfrm>
            <a:off x="2475962" y="4845868"/>
            <a:ext cx="8977527"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535659"/>
                </a:solidFill>
                <a:effectLst/>
                <a:uLnTx/>
                <a:uFillTx/>
                <a:latin typeface="Arial"/>
                <a:ea typeface="+mn-ea"/>
                <a:cs typeface="Arial"/>
                <a:sym typeface="Arial"/>
                <a:rtl val="0"/>
              </a:rPr>
              <a:t>Time beyond Week 24, months</a:t>
            </a:r>
          </a:p>
        </p:txBody>
      </p:sp>
      <p:sp>
        <p:nvSpPr>
          <p:cNvPr id="78" name="TextBox 77">
            <a:extLst>
              <a:ext uri="{FF2B5EF4-FFF2-40B4-BE49-F238E27FC236}">
                <a16:creationId xmlns:a16="http://schemas.microsoft.com/office/drawing/2014/main" id="{AD9FEBC2-B59C-346B-FD1F-5B8F952E2D0F}"/>
              </a:ext>
            </a:extLst>
          </p:cNvPr>
          <p:cNvSpPr txBox="1"/>
          <p:nvPr/>
        </p:nvSpPr>
        <p:spPr>
          <a:xfrm rot="16200000">
            <a:off x="234088" y="2940240"/>
            <a:ext cx="2957507" cy="31400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535659"/>
                </a:solidFill>
                <a:effectLst/>
                <a:uLnTx/>
                <a:uFillTx/>
                <a:latin typeface="Arial"/>
                <a:ea typeface="+mn-ea"/>
                <a:cs typeface="Arial"/>
                <a:sym typeface="Arial"/>
                <a:rtl val="0"/>
              </a:rPr>
              <a:t>Probability of survival</a:t>
            </a:r>
          </a:p>
        </p:txBody>
      </p:sp>
      <p:grpSp>
        <p:nvGrpSpPr>
          <p:cNvPr id="1464" name="Graphic 1461">
            <a:extLst>
              <a:ext uri="{FF2B5EF4-FFF2-40B4-BE49-F238E27FC236}">
                <a16:creationId xmlns:a16="http://schemas.microsoft.com/office/drawing/2014/main" id="{2C7206AD-EFC5-2D33-3F5D-7847375FB062}"/>
              </a:ext>
            </a:extLst>
          </p:cNvPr>
          <p:cNvGrpSpPr/>
          <p:nvPr/>
        </p:nvGrpSpPr>
        <p:grpSpPr>
          <a:xfrm>
            <a:off x="2836606" y="1696550"/>
            <a:ext cx="8670477" cy="929731"/>
            <a:chOff x="2836606" y="1696550"/>
            <a:chExt cx="8670477" cy="929731"/>
          </a:xfrm>
        </p:grpSpPr>
        <p:grpSp>
          <p:nvGrpSpPr>
            <p:cNvPr id="1465" name="Graphic 1461">
              <a:extLst>
                <a:ext uri="{FF2B5EF4-FFF2-40B4-BE49-F238E27FC236}">
                  <a16:creationId xmlns:a16="http://schemas.microsoft.com/office/drawing/2014/main" id="{70926F27-7CD2-3FDB-5432-1896DF1A7665}"/>
                </a:ext>
              </a:extLst>
            </p:cNvPr>
            <p:cNvGrpSpPr/>
            <p:nvPr/>
          </p:nvGrpSpPr>
          <p:grpSpPr>
            <a:xfrm>
              <a:off x="2880943" y="1717401"/>
              <a:ext cx="8592445" cy="881896"/>
              <a:chOff x="2880943" y="1717401"/>
              <a:chExt cx="8592445" cy="881896"/>
            </a:xfrm>
          </p:grpSpPr>
          <p:sp>
            <p:nvSpPr>
              <p:cNvPr id="1466" name="Freeform 1465">
                <a:extLst>
                  <a:ext uri="{FF2B5EF4-FFF2-40B4-BE49-F238E27FC236}">
                    <a16:creationId xmlns:a16="http://schemas.microsoft.com/office/drawing/2014/main" id="{D1031D42-A174-0A21-3C4F-F068E3A5A6ED}"/>
                  </a:ext>
                </a:extLst>
              </p:cNvPr>
              <p:cNvSpPr/>
              <p:nvPr/>
            </p:nvSpPr>
            <p:spPr>
              <a:xfrm>
                <a:off x="9997864" y="2599297"/>
                <a:ext cx="1475524" cy="12265"/>
              </a:xfrm>
              <a:custGeom>
                <a:avLst/>
                <a:gdLst>
                  <a:gd name="csX0" fmla="*/ 1475524 w 1475524"/>
                  <a:gd name="csY0" fmla="*/ 0 h 12265"/>
                  <a:gd name="csX1" fmla="*/ 0 w 1475524"/>
                  <a:gd name="csY1" fmla="*/ 0 h 12265"/>
                </a:gdLst>
                <a:ahLst/>
                <a:cxnLst>
                  <a:cxn ang="0">
                    <a:pos x="csX0" y="csY0"/>
                  </a:cxn>
                  <a:cxn ang="0">
                    <a:pos x="csX1" y="csY1"/>
                  </a:cxn>
                </a:cxnLst>
                <a:rect l="l" t="t" r="r" b="b"/>
                <a:pathLst>
                  <a:path w="1475524" h="12265">
                    <a:moveTo>
                      <a:pt x="1475524" y="0"/>
                    </a:moveTo>
                    <a:lnTo>
                      <a:pt x="0"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67" name="Freeform 1466">
                <a:extLst>
                  <a:ext uri="{FF2B5EF4-FFF2-40B4-BE49-F238E27FC236}">
                    <a16:creationId xmlns:a16="http://schemas.microsoft.com/office/drawing/2014/main" id="{AFCDDDAF-B6B7-B004-D29F-6B2B03BCB108}"/>
                  </a:ext>
                </a:extLst>
              </p:cNvPr>
              <p:cNvSpPr/>
              <p:nvPr/>
            </p:nvSpPr>
            <p:spPr>
              <a:xfrm>
                <a:off x="6532510" y="2035080"/>
                <a:ext cx="3424563" cy="12265"/>
              </a:xfrm>
              <a:custGeom>
                <a:avLst/>
                <a:gdLst>
                  <a:gd name="csX0" fmla="*/ 3424564 w 3424563"/>
                  <a:gd name="csY0" fmla="*/ 0 h 12265"/>
                  <a:gd name="csX1" fmla="*/ 0 w 3424563"/>
                  <a:gd name="csY1" fmla="*/ 0 h 12265"/>
                </a:gdLst>
                <a:ahLst/>
                <a:cxnLst>
                  <a:cxn ang="0">
                    <a:pos x="csX0" y="csY0"/>
                  </a:cxn>
                  <a:cxn ang="0">
                    <a:pos x="csX1" y="csY1"/>
                  </a:cxn>
                </a:cxnLst>
                <a:rect l="l" t="t" r="r" b="b"/>
                <a:pathLst>
                  <a:path w="3424563" h="12265">
                    <a:moveTo>
                      <a:pt x="3424564" y="0"/>
                    </a:moveTo>
                    <a:lnTo>
                      <a:pt x="0"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68" name="Freeform 1467">
                <a:extLst>
                  <a:ext uri="{FF2B5EF4-FFF2-40B4-BE49-F238E27FC236}">
                    <a16:creationId xmlns:a16="http://schemas.microsoft.com/office/drawing/2014/main" id="{27F3028C-3490-ABED-314E-CBD386D5FAC6}"/>
                  </a:ext>
                </a:extLst>
              </p:cNvPr>
              <p:cNvSpPr/>
              <p:nvPr/>
            </p:nvSpPr>
            <p:spPr>
              <a:xfrm>
                <a:off x="10012052" y="2307376"/>
                <a:ext cx="17734" cy="291921"/>
              </a:xfrm>
              <a:custGeom>
                <a:avLst/>
                <a:gdLst>
                  <a:gd name="csX0" fmla="*/ 0 w 17734"/>
                  <a:gd name="csY0" fmla="*/ 0 h 291921"/>
                  <a:gd name="csX1" fmla="*/ 0 w 17734"/>
                  <a:gd name="csY1" fmla="*/ 291921 h 291921"/>
                </a:gdLst>
                <a:ahLst/>
                <a:cxnLst>
                  <a:cxn ang="0">
                    <a:pos x="csX0" y="csY0"/>
                  </a:cxn>
                  <a:cxn ang="0">
                    <a:pos x="csX1" y="csY1"/>
                  </a:cxn>
                </a:cxnLst>
                <a:rect l="l" t="t" r="r" b="b"/>
                <a:pathLst>
                  <a:path w="17734" h="291921">
                    <a:moveTo>
                      <a:pt x="0" y="0"/>
                    </a:moveTo>
                    <a:lnTo>
                      <a:pt x="0" y="291921"/>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69" name="Freeform 1468">
                <a:extLst>
                  <a:ext uri="{FF2B5EF4-FFF2-40B4-BE49-F238E27FC236}">
                    <a16:creationId xmlns:a16="http://schemas.microsoft.com/office/drawing/2014/main" id="{EB5F19C1-E87F-CD21-2FFA-7AB8E783A50F}"/>
                  </a:ext>
                </a:extLst>
              </p:cNvPr>
              <p:cNvSpPr/>
              <p:nvPr/>
            </p:nvSpPr>
            <p:spPr>
              <a:xfrm>
                <a:off x="9969488" y="2039986"/>
                <a:ext cx="1773" cy="255124"/>
              </a:xfrm>
              <a:custGeom>
                <a:avLst/>
                <a:gdLst>
                  <a:gd name="csX0" fmla="*/ 1773 w 1773"/>
                  <a:gd name="csY0" fmla="*/ 0 h 255124"/>
                  <a:gd name="csX1" fmla="*/ 0 w 1773"/>
                  <a:gd name="csY1" fmla="*/ 255124 h 255124"/>
                </a:gdLst>
                <a:ahLst/>
                <a:cxnLst>
                  <a:cxn ang="0">
                    <a:pos x="csX0" y="csY0"/>
                  </a:cxn>
                  <a:cxn ang="0">
                    <a:pos x="csX1" y="csY1"/>
                  </a:cxn>
                </a:cxnLst>
                <a:rect l="l" t="t" r="r" b="b"/>
                <a:pathLst>
                  <a:path w="1773" h="255124">
                    <a:moveTo>
                      <a:pt x="1773" y="0"/>
                    </a:moveTo>
                    <a:lnTo>
                      <a:pt x="0" y="255124"/>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0" name="Freeform 1469">
                <a:extLst>
                  <a:ext uri="{FF2B5EF4-FFF2-40B4-BE49-F238E27FC236}">
                    <a16:creationId xmlns:a16="http://schemas.microsoft.com/office/drawing/2014/main" id="{6FAA1A2A-CE89-C178-E45C-33B00D32A071}"/>
                  </a:ext>
                </a:extLst>
              </p:cNvPr>
              <p:cNvSpPr/>
              <p:nvPr/>
            </p:nvSpPr>
            <p:spPr>
              <a:xfrm>
                <a:off x="6298413" y="2003189"/>
                <a:ext cx="253605" cy="1226"/>
              </a:xfrm>
              <a:custGeom>
                <a:avLst/>
                <a:gdLst>
                  <a:gd name="csX0" fmla="*/ 253606 w 253605"/>
                  <a:gd name="csY0" fmla="*/ 0 h 1226"/>
                  <a:gd name="csX1" fmla="*/ 0 w 253605"/>
                  <a:gd name="csY1" fmla="*/ 1227 h 1226"/>
                </a:gdLst>
                <a:ahLst/>
                <a:cxnLst>
                  <a:cxn ang="0">
                    <a:pos x="csX0" y="csY0"/>
                  </a:cxn>
                  <a:cxn ang="0">
                    <a:pos x="csX1" y="csY1"/>
                  </a:cxn>
                </a:cxnLst>
                <a:rect l="l" t="t" r="r" b="b"/>
                <a:pathLst>
                  <a:path w="253605" h="1226">
                    <a:moveTo>
                      <a:pt x="253606" y="0"/>
                    </a:moveTo>
                    <a:lnTo>
                      <a:pt x="0"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1" name="Freeform 1470">
                <a:extLst>
                  <a:ext uri="{FF2B5EF4-FFF2-40B4-BE49-F238E27FC236}">
                    <a16:creationId xmlns:a16="http://schemas.microsoft.com/office/drawing/2014/main" id="{F6742E3B-6B75-7C6A-365B-593557CA1914}"/>
                  </a:ext>
                </a:extLst>
              </p:cNvPr>
              <p:cNvSpPr/>
              <p:nvPr/>
            </p:nvSpPr>
            <p:spPr>
              <a:xfrm>
                <a:off x="5526955" y="1909971"/>
                <a:ext cx="712933" cy="12265"/>
              </a:xfrm>
              <a:custGeom>
                <a:avLst/>
                <a:gdLst>
                  <a:gd name="csX0" fmla="*/ 712934 w 712933"/>
                  <a:gd name="csY0" fmla="*/ 0 h 12265"/>
                  <a:gd name="csX1" fmla="*/ 0 w 712933"/>
                  <a:gd name="csY1" fmla="*/ 0 h 12265"/>
                </a:gdLst>
                <a:ahLst/>
                <a:cxnLst>
                  <a:cxn ang="0">
                    <a:pos x="csX0" y="csY0"/>
                  </a:cxn>
                  <a:cxn ang="0">
                    <a:pos x="csX1" y="csY1"/>
                  </a:cxn>
                </a:cxnLst>
                <a:rect l="l" t="t" r="r" b="b"/>
                <a:pathLst>
                  <a:path w="712933" h="12265">
                    <a:moveTo>
                      <a:pt x="712934" y="0"/>
                    </a:moveTo>
                    <a:lnTo>
                      <a:pt x="0"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2" name="Freeform 1471">
                <a:extLst>
                  <a:ext uri="{FF2B5EF4-FFF2-40B4-BE49-F238E27FC236}">
                    <a16:creationId xmlns:a16="http://schemas.microsoft.com/office/drawing/2014/main" id="{04CF1122-FC3D-226A-975A-536471950420}"/>
                  </a:ext>
                </a:extLst>
              </p:cNvPr>
              <p:cNvSpPr/>
              <p:nvPr/>
            </p:nvSpPr>
            <p:spPr>
              <a:xfrm>
                <a:off x="5000235" y="1854776"/>
                <a:ext cx="418538" cy="12265"/>
              </a:xfrm>
              <a:custGeom>
                <a:avLst/>
                <a:gdLst>
                  <a:gd name="csX0" fmla="*/ 0 w 418538"/>
                  <a:gd name="csY0" fmla="*/ 0 h 12265"/>
                  <a:gd name="csX1" fmla="*/ 418538 w 418538"/>
                  <a:gd name="csY1" fmla="*/ 0 h 12265"/>
                </a:gdLst>
                <a:ahLst/>
                <a:cxnLst>
                  <a:cxn ang="0">
                    <a:pos x="csX0" y="csY0"/>
                  </a:cxn>
                  <a:cxn ang="0">
                    <a:pos x="csX1" y="csY1"/>
                  </a:cxn>
                </a:cxnLst>
                <a:rect l="l" t="t" r="r" b="b"/>
                <a:pathLst>
                  <a:path w="418538" h="12265">
                    <a:moveTo>
                      <a:pt x="0" y="0"/>
                    </a:moveTo>
                    <a:lnTo>
                      <a:pt x="418538"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3" name="Freeform 1472">
                <a:extLst>
                  <a:ext uri="{FF2B5EF4-FFF2-40B4-BE49-F238E27FC236}">
                    <a16:creationId xmlns:a16="http://schemas.microsoft.com/office/drawing/2014/main" id="{B6909725-2A9C-E061-A6D5-A6564BF3B0FA}"/>
                  </a:ext>
                </a:extLst>
              </p:cNvPr>
              <p:cNvSpPr/>
              <p:nvPr/>
            </p:nvSpPr>
            <p:spPr>
              <a:xfrm>
                <a:off x="4751950" y="1836377"/>
                <a:ext cx="230550" cy="1226"/>
              </a:xfrm>
              <a:custGeom>
                <a:avLst/>
                <a:gdLst>
                  <a:gd name="csX0" fmla="*/ 0 w 230550"/>
                  <a:gd name="csY0" fmla="*/ 1227 h 1226"/>
                  <a:gd name="csX1" fmla="*/ 230551 w 230550"/>
                  <a:gd name="csY1" fmla="*/ 0 h 1226"/>
                </a:gdLst>
                <a:ahLst/>
                <a:cxnLst>
                  <a:cxn ang="0">
                    <a:pos x="csX0" y="csY0"/>
                  </a:cxn>
                  <a:cxn ang="0">
                    <a:pos x="csX1" y="csY1"/>
                  </a:cxn>
                </a:cxnLst>
                <a:rect l="l" t="t" r="r" b="b"/>
                <a:pathLst>
                  <a:path w="230550" h="1226">
                    <a:moveTo>
                      <a:pt x="0" y="1227"/>
                    </a:moveTo>
                    <a:lnTo>
                      <a:pt x="230551"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4" name="Freeform 1473">
                <a:extLst>
                  <a:ext uri="{FF2B5EF4-FFF2-40B4-BE49-F238E27FC236}">
                    <a16:creationId xmlns:a16="http://schemas.microsoft.com/office/drawing/2014/main" id="{0F8457F3-EC9D-C05B-8B84-ACEFD52F1565}"/>
                  </a:ext>
                </a:extLst>
              </p:cNvPr>
              <p:cNvSpPr/>
              <p:nvPr/>
            </p:nvSpPr>
            <p:spPr>
              <a:xfrm>
                <a:off x="5440055" y="1880534"/>
                <a:ext cx="76259" cy="12265"/>
              </a:xfrm>
              <a:custGeom>
                <a:avLst/>
                <a:gdLst>
                  <a:gd name="csX0" fmla="*/ 0 w 76259"/>
                  <a:gd name="csY0" fmla="*/ 0 h 12265"/>
                  <a:gd name="csX1" fmla="*/ 76259 w 76259"/>
                  <a:gd name="csY1" fmla="*/ 0 h 12265"/>
                </a:gdLst>
                <a:ahLst/>
                <a:cxnLst>
                  <a:cxn ang="0">
                    <a:pos x="csX0" y="csY0"/>
                  </a:cxn>
                  <a:cxn ang="0">
                    <a:pos x="csX1" y="csY1"/>
                  </a:cxn>
                </a:cxnLst>
                <a:rect l="l" t="t" r="r" b="b"/>
                <a:pathLst>
                  <a:path w="76259" h="12265">
                    <a:moveTo>
                      <a:pt x="0" y="0"/>
                    </a:moveTo>
                    <a:lnTo>
                      <a:pt x="76259"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5" name="Freeform 1474">
                <a:extLst>
                  <a:ext uri="{FF2B5EF4-FFF2-40B4-BE49-F238E27FC236}">
                    <a16:creationId xmlns:a16="http://schemas.microsoft.com/office/drawing/2014/main" id="{AB8D1509-B163-B7A7-5FB6-28225040AADF}"/>
                  </a:ext>
                </a:extLst>
              </p:cNvPr>
              <p:cNvSpPr/>
              <p:nvPr/>
            </p:nvSpPr>
            <p:spPr>
              <a:xfrm>
                <a:off x="3602744" y="1810620"/>
                <a:ext cx="1149206" cy="4906"/>
              </a:xfrm>
              <a:custGeom>
                <a:avLst/>
                <a:gdLst>
                  <a:gd name="csX0" fmla="*/ 0 w 1149206"/>
                  <a:gd name="csY0" fmla="*/ 0 h 4906"/>
                  <a:gd name="csX1" fmla="*/ 1149206 w 1149206"/>
                  <a:gd name="csY1" fmla="*/ 4906 h 4906"/>
                </a:gdLst>
                <a:ahLst/>
                <a:cxnLst>
                  <a:cxn ang="0">
                    <a:pos x="csX0" y="csY0"/>
                  </a:cxn>
                  <a:cxn ang="0">
                    <a:pos x="csX1" y="csY1"/>
                  </a:cxn>
                </a:cxnLst>
                <a:rect l="l" t="t" r="r" b="b"/>
                <a:pathLst>
                  <a:path w="1149206" h="4906">
                    <a:moveTo>
                      <a:pt x="0" y="0"/>
                    </a:moveTo>
                    <a:lnTo>
                      <a:pt x="1149206" y="4906"/>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6" name="Freeform 1475">
                <a:extLst>
                  <a:ext uri="{FF2B5EF4-FFF2-40B4-BE49-F238E27FC236}">
                    <a16:creationId xmlns:a16="http://schemas.microsoft.com/office/drawing/2014/main" id="{A36156B3-AFD7-E89B-4FB7-D455C8B95563}"/>
                  </a:ext>
                </a:extLst>
              </p:cNvPr>
              <p:cNvSpPr/>
              <p:nvPr/>
            </p:nvSpPr>
            <p:spPr>
              <a:xfrm>
                <a:off x="2880943" y="1717401"/>
                <a:ext cx="88673" cy="12265"/>
              </a:xfrm>
              <a:custGeom>
                <a:avLst/>
                <a:gdLst>
                  <a:gd name="csX0" fmla="*/ 0 w 88673"/>
                  <a:gd name="csY0" fmla="*/ 0 h 12265"/>
                  <a:gd name="csX1" fmla="*/ 88673 w 88673"/>
                  <a:gd name="csY1" fmla="*/ 0 h 12265"/>
                </a:gdLst>
                <a:ahLst/>
                <a:cxnLst>
                  <a:cxn ang="0">
                    <a:pos x="csX0" y="csY0"/>
                  </a:cxn>
                  <a:cxn ang="0">
                    <a:pos x="csX1" y="csY1"/>
                  </a:cxn>
                </a:cxnLst>
                <a:rect l="l" t="t" r="r" b="b"/>
                <a:pathLst>
                  <a:path w="88673" h="12265">
                    <a:moveTo>
                      <a:pt x="0" y="0"/>
                    </a:moveTo>
                    <a:lnTo>
                      <a:pt x="88673"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7" name="Freeform 1476">
                <a:extLst>
                  <a:ext uri="{FF2B5EF4-FFF2-40B4-BE49-F238E27FC236}">
                    <a16:creationId xmlns:a16="http://schemas.microsoft.com/office/drawing/2014/main" id="{2F2AE780-57E2-EBFC-C0D9-FBD5B73D0602}"/>
                  </a:ext>
                </a:extLst>
              </p:cNvPr>
              <p:cNvSpPr/>
              <p:nvPr/>
            </p:nvSpPr>
            <p:spPr>
              <a:xfrm>
                <a:off x="2969616" y="1732120"/>
                <a:ext cx="198628" cy="1226"/>
              </a:xfrm>
              <a:custGeom>
                <a:avLst/>
                <a:gdLst>
                  <a:gd name="csX0" fmla="*/ 198628 w 198628"/>
                  <a:gd name="csY0" fmla="*/ 0 h 1226"/>
                  <a:gd name="csX1" fmla="*/ 0 w 198628"/>
                  <a:gd name="csY1" fmla="*/ 1227 h 1226"/>
                </a:gdLst>
                <a:ahLst/>
                <a:cxnLst>
                  <a:cxn ang="0">
                    <a:pos x="csX0" y="csY0"/>
                  </a:cxn>
                  <a:cxn ang="0">
                    <a:pos x="csX1" y="csY1"/>
                  </a:cxn>
                </a:cxnLst>
                <a:rect l="l" t="t" r="r" b="b"/>
                <a:pathLst>
                  <a:path w="198628" h="1226">
                    <a:moveTo>
                      <a:pt x="198628" y="0"/>
                    </a:moveTo>
                    <a:lnTo>
                      <a:pt x="0"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8" name="Freeform 1477">
                <a:extLst>
                  <a:ext uri="{FF2B5EF4-FFF2-40B4-BE49-F238E27FC236}">
                    <a16:creationId xmlns:a16="http://schemas.microsoft.com/office/drawing/2014/main" id="{B01016E6-6BE1-4469-CF6A-CD97328158F0}"/>
                  </a:ext>
                </a:extLst>
              </p:cNvPr>
              <p:cNvSpPr/>
              <p:nvPr/>
            </p:nvSpPr>
            <p:spPr>
              <a:xfrm>
                <a:off x="3168244" y="1748065"/>
                <a:ext cx="342279" cy="1226"/>
              </a:xfrm>
              <a:custGeom>
                <a:avLst/>
                <a:gdLst>
                  <a:gd name="csX0" fmla="*/ 342279 w 342279"/>
                  <a:gd name="csY0" fmla="*/ 1227 h 1226"/>
                  <a:gd name="csX1" fmla="*/ 0 w 342279"/>
                  <a:gd name="csY1" fmla="*/ 0 h 1226"/>
                </a:gdLst>
                <a:ahLst/>
                <a:cxnLst>
                  <a:cxn ang="0">
                    <a:pos x="csX0" y="csY0"/>
                  </a:cxn>
                  <a:cxn ang="0">
                    <a:pos x="csX1" y="csY1"/>
                  </a:cxn>
                </a:cxnLst>
                <a:rect l="l" t="t" r="r" b="b"/>
                <a:pathLst>
                  <a:path w="342279" h="1226">
                    <a:moveTo>
                      <a:pt x="342279" y="1227"/>
                    </a:moveTo>
                    <a:lnTo>
                      <a:pt x="0"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79" name="Freeform 1478">
                <a:extLst>
                  <a:ext uri="{FF2B5EF4-FFF2-40B4-BE49-F238E27FC236}">
                    <a16:creationId xmlns:a16="http://schemas.microsoft.com/office/drawing/2014/main" id="{A3D7D119-31F6-E098-BBCB-6BB0659F5282}"/>
                  </a:ext>
                </a:extLst>
              </p:cNvPr>
              <p:cNvSpPr/>
              <p:nvPr/>
            </p:nvSpPr>
            <p:spPr>
              <a:xfrm>
                <a:off x="3533578" y="1786089"/>
                <a:ext cx="44336" cy="2453"/>
              </a:xfrm>
              <a:custGeom>
                <a:avLst/>
                <a:gdLst>
                  <a:gd name="csX0" fmla="*/ 44337 w 44336"/>
                  <a:gd name="csY0" fmla="*/ 2453 h 2453"/>
                  <a:gd name="csX1" fmla="*/ 0 w 44336"/>
                  <a:gd name="csY1" fmla="*/ 0 h 2453"/>
                </a:gdLst>
                <a:ahLst/>
                <a:cxnLst>
                  <a:cxn ang="0">
                    <a:pos x="csX0" y="csY0"/>
                  </a:cxn>
                  <a:cxn ang="0">
                    <a:pos x="csX1" y="csY1"/>
                  </a:cxn>
                </a:cxnLst>
                <a:rect l="l" t="t" r="r" b="b"/>
                <a:pathLst>
                  <a:path w="44336" h="2453">
                    <a:moveTo>
                      <a:pt x="44337" y="2453"/>
                    </a:moveTo>
                    <a:lnTo>
                      <a:pt x="0" y="0"/>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0" name="Freeform 1479">
                <a:extLst>
                  <a:ext uri="{FF2B5EF4-FFF2-40B4-BE49-F238E27FC236}">
                    <a16:creationId xmlns:a16="http://schemas.microsoft.com/office/drawing/2014/main" id="{A331E9E7-00A1-9FC7-0559-57A1AD244C94}"/>
                  </a:ext>
                </a:extLst>
              </p:cNvPr>
              <p:cNvSpPr/>
              <p:nvPr/>
            </p:nvSpPr>
            <p:spPr>
              <a:xfrm>
                <a:off x="3531805" y="1770143"/>
                <a:ext cx="23055" cy="2453"/>
              </a:xfrm>
              <a:custGeom>
                <a:avLst/>
                <a:gdLst>
                  <a:gd name="csX0" fmla="*/ 0 w 23055"/>
                  <a:gd name="csY0" fmla="*/ 0 h 2453"/>
                  <a:gd name="csX1" fmla="*/ 23055 w 23055"/>
                  <a:gd name="csY1" fmla="*/ 2453 h 2453"/>
                </a:gdLst>
                <a:ahLst/>
                <a:cxnLst>
                  <a:cxn ang="0">
                    <a:pos x="csX0" y="csY0"/>
                  </a:cxn>
                  <a:cxn ang="0">
                    <a:pos x="csX1" y="csY1"/>
                  </a:cxn>
                </a:cxnLst>
                <a:rect l="l" t="t" r="r" b="b"/>
                <a:pathLst>
                  <a:path w="23055" h="2453">
                    <a:moveTo>
                      <a:pt x="0" y="0"/>
                    </a:moveTo>
                    <a:lnTo>
                      <a:pt x="23055" y="2453"/>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1" name="Freeform 1480">
                <a:extLst>
                  <a:ext uri="{FF2B5EF4-FFF2-40B4-BE49-F238E27FC236}">
                    <a16:creationId xmlns:a16="http://schemas.microsoft.com/office/drawing/2014/main" id="{6612DEF0-B638-8513-85C7-5FD7D25A2363}"/>
                  </a:ext>
                </a:extLst>
              </p:cNvPr>
              <p:cNvSpPr/>
              <p:nvPr/>
            </p:nvSpPr>
            <p:spPr>
              <a:xfrm>
                <a:off x="3510523" y="1749292"/>
                <a:ext cx="23055" cy="1226"/>
              </a:xfrm>
              <a:custGeom>
                <a:avLst/>
                <a:gdLst>
                  <a:gd name="csX0" fmla="*/ 0 w 23055"/>
                  <a:gd name="csY0" fmla="*/ 0 h 1226"/>
                  <a:gd name="csX1" fmla="*/ 23055 w 23055"/>
                  <a:gd name="csY1" fmla="*/ 1227 h 1226"/>
                </a:gdLst>
                <a:ahLst/>
                <a:cxnLst>
                  <a:cxn ang="0">
                    <a:pos x="csX0" y="csY0"/>
                  </a:cxn>
                  <a:cxn ang="0">
                    <a:pos x="csX1" y="csY1"/>
                  </a:cxn>
                </a:cxnLst>
                <a:rect l="l" t="t" r="r" b="b"/>
                <a:pathLst>
                  <a:path w="23055" h="1226">
                    <a:moveTo>
                      <a:pt x="0" y="0"/>
                    </a:moveTo>
                    <a:lnTo>
                      <a:pt x="23055"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2" name="Freeform 1481">
                <a:extLst>
                  <a:ext uri="{FF2B5EF4-FFF2-40B4-BE49-F238E27FC236}">
                    <a16:creationId xmlns:a16="http://schemas.microsoft.com/office/drawing/2014/main" id="{C82B862F-CEDA-3A2E-26C5-2FAC8764AFB9}"/>
                  </a:ext>
                </a:extLst>
              </p:cNvPr>
              <p:cNvSpPr/>
              <p:nvPr/>
            </p:nvSpPr>
            <p:spPr>
              <a:xfrm>
                <a:off x="5418773" y="1860909"/>
                <a:ext cx="24828" cy="1226"/>
              </a:xfrm>
              <a:custGeom>
                <a:avLst/>
                <a:gdLst>
                  <a:gd name="csX0" fmla="*/ 0 w 24828"/>
                  <a:gd name="csY0" fmla="*/ 0 h 1226"/>
                  <a:gd name="csX1" fmla="*/ 24829 w 24828"/>
                  <a:gd name="csY1" fmla="*/ 1227 h 1226"/>
                </a:gdLst>
                <a:ahLst/>
                <a:cxnLst>
                  <a:cxn ang="0">
                    <a:pos x="csX0" y="csY0"/>
                  </a:cxn>
                  <a:cxn ang="0">
                    <a:pos x="csX1" y="csY1"/>
                  </a:cxn>
                </a:cxnLst>
                <a:rect l="l" t="t" r="r" b="b"/>
                <a:pathLst>
                  <a:path w="24828" h="1226">
                    <a:moveTo>
                      <a:pt x="0" y="0"/>
                    </a:moveTo>
                    <a:lnTo>
                      <a:pt x="24829"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3" name="Freeform 1482">
                <a:extLst>
                  <a:ext uri="{FF2B5EF4-FFF2-40B4-BE49-F238E27FC236}">
                    <a16:creationId xmlns:a16="http://schemas.microsoft.com/office/drawing/2014/main" id="{90A56FD1-AC4B-ABE1-C5DF-EA8DE9C703B1}"/>
                  </a:ext>
                </a:extLst>
              </p:cNvPr>
              <p:cNvSpPr/>
              <p:nvPr/>
            </p:nvSpPr>
            <p:spPr>
              <a:xfrm>
                <a:off x="6250529" y="1949221"/>
                <a:ext cx="23055" cy="1226"/>
              </a:xfrm>
              <a:custGeom>
                <a:avLst/>
                <a:gdLst>
                  <a:gd name="csX0" fmla="*/ 0 w 23055"/>
                  <a:gd name="csY0" fmla="*/ 0 h 1226"/>
                  <a:gd name="csX1" fmla="*/ 23055 w 23055"/>
                  <a:gd name="csY1" fmla="*/ 1227 h 1226"/>
                </a:gdLst>
                <a:ahLst/>
                <a:cxnLst>
                  <a:cxn ang="0">
                    <a:pos x="csX0" y="csY0"/>
                  </a:cxn>
                  <a:cxn ang="0">
                    <a:pos x="csX1" y="csY1"/>
                  </a:cxn>
                </a:cxnLst>
                <a:rect l="l" t="t" r="r" b="b"/>
                <a:pathLst>
                  <a:path w="23055" h="1226">
                    <a:moveTo>
                      <a:pt x="0" y="0"/>
                    </a:moveTo>
                    <a:lnTo>
                      <a:pt x="23055"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4" name="Freeform 1483">
                <a:extLst>
                  <a:ext uri="{FF2B5EF4-FFF2-40B4-BE49-F238E27FC236}">
                    <a16:creationId xmlns:a16="http://schemas.microsoft.com/office/drawing/2014/main" id="{78880CDC-AA9D-A9CB-E85B-262FCE360EE1}"/>
                  </a:ext>
                </a:extLst>
              </p:cNvPr>
              <p:cNvSpPr/>
              <p:nvPr/>
            </p:nvSpPr>
            <p:spPr>
              <a:xfrm>
                <a:off x="6229248" y="1923463"/>
                <a:ext cx="23055" cy="1226"/>
              </a:xfrm>
              <a:custGeom>
                <a:avLst/>
                <a:gdLst>
                  <a:gd name="csX0" fmla="*/ 0 w 23055"/>
                  <a:gd name="csY0" fmla="*/ 0 h 1226"/>
                  <a:gd name="csX1" fmla="*/ 23055 w 23055"/>
                  <a:gd name="csY1" fmla="*/ 1227 h 1226"/>
                </a:gdLst>
                <a:ahLst/>
                <a:cxnLst>
                  <a:cxn ang="0">
                    <a:pos x="csX0" y="csY0"/>
                  </a:cxn>
                  <a:cxn ang="0">
                    <a:pos x="csX1" y="csY1"/>
                  </a:cxn>
                </a:cxnLst>
                <a:rect l="l" t="t" r="r" b="b"/>
                <a:pathLst>
                  <a:path w="23055" h="1226">
                    <a:moveTo>
                      <a:pt x="0" y="0"/>
                    </a:moveTo>
                    <a:lnTo>
                      <a:pt x="23055"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5" name="Freeform 1484">
                <a:extLst>
                  <a:ext uri="{FF2B5EF4-FFF2-40B4-BE49-F238E27FC236}">
                    <a16:creationId xmlns:a16="http://schemas.microsoft.com/office/drawing/2014/main" id="{B5159B6D-AA86-99AA-E950-5EEAC3C8AD35}"/>
                  </a:ext>
                </a:extLst>
              </p:cNvPr>
              <p:cNvSpPr/>
              <p:nvPr/>
            </p:nvSpPr>
            <p:spPr>
              <a:xfrm>
                <a:off x="6273584" y="1978658"/>
                <a:ext cx="24828" cy="1226"/>
              </a:xfrm>
              <a:custGeom>
                <a:avLst/>
                <a:gdLst>
                  <a:gd name="csX0" fmla="*/ 0 w 24828"/>
                  <a:gd name="csY0" fmla="*/ 0 h 1226"/>
                  <a:gd name="csX1" fmla="*/ 24828 w 24828"/>
                  <a:gd name="csY1" fmla="*/ 1227 h 1226"/>
                </a:gdLst>
                <a:ahLst/>
                <a:cxnLst>
                  <a:cxn ang="0">
                    <a:pos x="csX0" y="csY0"/>
                  </a:cxn>
                  <a:cxn ang="0">
                    <a:pos x="csX1" y="csY1"/>
                  </a:cxn>
                </a:cxnLst>
                <a:rect l="l" t="t" r="r" b="b"/>
                <a:pathLst>
                  <a:path w="24828" h="1226">
                    <a:moveTo>
                      <a:pt x="0" y="0"/>
                    </a:moveTo>
                    <a:lnTo>
                      <a:pt x="24828" y="1227"/>
                    </a:lnTo>
                  </a:path>
                </a:pathLst>
              </a:custGeom>
              <a:ln w="25400" cap="flat">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486" name="Graphic 1461">
              <a:extLst>
                <a:ext uri="{FF2B5EF4-FFF2-40B4-BE49-F238E27FC236}">
                  <a16:creationId xmlns:a16="http://schemas.microsoft.com/office/drawing/2014/main" id="{6542B19D-FD0F-57E5-2BA7-F15C7AB2963A}"/>
                </a:ext>
              </a:extLst>
            </p:cNvPr>
            <p:cNvGrpSpPr/>
            <p:nvPr/>
          </p:nvGrpSpPr>
          <p:grpSpPr>
            <a:xfrm>
              <a:off x="2836606" y="1696550"/>
              <a:ext cx="8670477" cy="929731"/>
              <a:chOff x="2836606" y="1696550"/>
              <a:chExt cx="8670477" cy="929731"/>
            </a:xfrm>
          </p:grpSpPr>
          <p:grpSp>
            <p:nvGrpSpPr>
              <p:cNvPr id="1487" name="Graphic 1461">
                <a:extLst>
                  <a:ext uri="{FF2B5EF4-FFF2-40B4-BE49-F238E27FC236}">
                    <a16:creationId xmlns:a16="http://schemas.microsoft.com/office/drawing/2014/main" id="{98F25D63-411A-6A20-ED87-4B5A0F442F89}"/>
                  </a:ext>
                </a:extLst>
              </p:cNvPr>
              <p:cNvGrpSpPr/>
              <p:nvPr/>
            </p:nvGrpSpPr>
            <p:grpSpPr>
              <a:xfrm>
                <a:off x="9937566" y="2286525"/>
                <a:ext cx="69165" cy="42929"/>
                <a:chOff x="9937566" y="2286525"/>
                <a:chExt cx="69165" cy="42929"/>
              </a:xfrm>
            </p:grpSpPr>
            <p:sp>
              <p:nvSpPr>
                <p:cNvPr id="1488" name="Freeform 1487">
                  <a:extLst>
                    <a:ext uri="{FF2B5EF4-FFF2-40B4-BE49-F238E27FC236}">
                      <a16:creationId xmlns:a16="http://schemas.microsoft.com/office/drawing/2014/main" id="{4F92DADE-3A15-884A-DB41-8DB962D44CC4}"/>
                    </a:ext>
                  </a:extLst>
                </p:cNvPr>
                <p:cNvSpPr/>
                <p:nvPr/>
              </p:nvSpPr>
              <p:spPr>
                <a:xfrm>
                  <a:off x="9937566" y="230737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89" name="Freeform 1488">
                  <a:extLst>
                    <a:ext uri="{FF2B5EF4-FFF2-40B4-BE49-F238E27FC236}">
                      <a16:creationId xmlns:a16="http://schemas.microsoft.com/office/drawing/2014/main" id="{015D1E25-0F25-E832-F10C-AD4497671D45}"/>
                    </a:ext>
                  </a:extLst>
                </p:cNvPr>
                <p:cNvSpPr/>
                <p:nvPr/>
              </p:nvSpPr>
              <p:spPr>
                <a:xfrm>
                  <a:off x="9971262" y="228652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490" name="Graphic 1461">
                <a:extLst>
                  <a:ext uri="{FF2B5EF4-FFF2-40B4-BE49-F238E27FC236}">
                    <a16:creationId xmlns:a16="http://schemas.microsoft.com/office/drawing/2014/main" id="{B886DE00-13AC-FBCA-854E-A2C65315B5EC}"/>
                  </a:ext>
                </a:extLst>
              </p:cNvPr>
              <p:cNvGrpSpPr/>
              <p:nvPr/>
            </p:nvGrpSpPr>
            <p:grpSpPr>
              <a:xfrm>
                <a:off x="10031560" y="2578446"/>
                <a:ext cx="67391" cy="42929"/>
                <a:chOff x="10031560" y="2578446"/>
                <a:chExt cx="67391" cy="42929"/>
              </a:xfrm>
            </p:grpSpPr>
            <p:sp>
              <p:nvSpPr>
                <p:cNvPr id="1491" name="Freeform 1490">
                  <a:extLst>
                    <a:ext uri="{FF2B5EF4-FFF2-40B4-BE49-F238E27FC236}">
                      <a16:creationId xmlns:a16="http://schemas.microsoft.com/office/drawing/2014/main" id="{C421655B-62A4-BC27-815E-2139F6D28B5B}"/>
                    </a:ext>
                  </a:extLst>
                </p:cNvPr>
                <p:cNvSpPr/>
                <p:nvPr/>
              </p:nvSpPr>
              <p:spPr>
                <a:xfrm>
                  <a:off x="10031560" y="2599297"/>
                  <a:ext cx="67391" cy="12265"/>
                </a:xfrm>
                <a:custGeom>
                  <a:avLst/>
                  <a:gdLst>
                    <a:gd name="csX0" fmla="*/ 0 w 67391"/>
                    <a:gd name="csY0" fmla="*/ 0 h 12265"/>
                    <a:gd name="csX1" fmla="*/ 67391 w 67391"/>
                    <a:gd name="csY1" fmla="*/ 0 h 12265"/>
                  </a:gdLst>
                  <a:ahLst/>
                  <a:cxnLst>
                    <a:cxn ang="0">
                      <a:pos x="csX0" y="csY0"/>
                    </a:cxn>
                    <a:cxn ang="0">
                      <a:pos x="csX1" y="csY1"/>
                    </a:cxn>
                  </a:cxnLst>
                  <a:rect l="l" t="t" r="r" b="b"/>
                  <a:pathLst>
                    <a:path w="67391" h="12265">
                      <a:moveTo>
                        <a:pt x="0" y="0"/>
                      </a:moveTo>
                      <a:lnTo>
                        <a:pt x="67391"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92" name="Freeform 1491">
                  <a:extLst>
                    <a:ext uri="{FF2B5EF4-FFF2-40B4-BE49-F238E27FC236}">
                      <a16:creationId xmlns:a16="http://schemas.microsoft.com/office/drawing/2014/main" id="{E4814225-91F5-C146-5768-8CE7127C3B1B}"/>
                    </a:ext>
                  </a:extLst>
                </p:cNvPr>
                <p:cNvSpPr/>
                <p:nvPr/>
              </p:nvSpPr>
              <p:spPr>
                <a:xfrm>
                  <a:off x="10065256" y="257844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493" name="Graphic 1461">
                <a:extLst>
                  <a:ext uri="{FF2B5EF4-FFF2-40B4-BE49-F238E27FC236}">
                    <a16:creationId xmlns:a16="http://schemas.microsoft.com/office/drawing/2014/main" id="{DE3D8C6F-9A10-49A2-620B-0F0F22469961}"/>
                  </a:ext>
                </a:extLst>
              </p:cNvPr>
              <p:cNvGrpSpPr/>
              <p:nvPr/>
            </p:nvGrpSpPr>
            <p:grpSpPr>
              <a:xfrm>
                <a:off x="10098951" y="2578446"/>
                <a:ext cx="69165" cy="42929"/>
                <a:chOff x="10098951" y="2578446"/>
                <a:chExt cx="69165" cy="42929"/>
              </a:xfrm>
            </p:grpSpPr>
            <p:sp>
              <p:nvSpPr>
                <p:cNvPr id="1494" name="Freeform 1493">
                  <a:extLst>
                    <a:ext uri="{FF2B5EF4-FFF2-40B4-BE49-F238E27FC236}">
                      <a16:creationId xmlns:a16="http://schemas.microsoft.com/office/drawing/2014/main" id="{7D465218-0F72-D309-DE18-6CD60008C2DE}"/>
                    </a:ext>
                  </a:extLst>
                </p:cNvPr>
                <p:cNvSpPr/>
                <p:nvPr/>
              </p:nvSpPr>
              <p:spPr>
                <a:xfrm>
                  <a:off x="10098951" y="259929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95" name="Freeform 1494">
                  <a:extLst>
                    <a:ext uri="{FF2B5EF4-FFF2-40B4-BE49-F238E27FC236}">
                      <a16:creationId xmlns:a16="http://schemas.microsoft.com/office/drawing/2014/main" id="{DE1E731D-50FE-15B8-C5CF-E9B6FD4DA42D}"/>
                    </a:ext>
                  </a:extLst>
                </p:cNvPr>
                <p:cNvSpPr/>
                <p:nvPr/>
              </p:nvSpPr>
              <p:spPr>
                <a:xfrm>
                  <a:off x="10132647" y="257844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496" name="Graphic 1461">
                <a:extLst>
                  <a:ext uri="{FF2B5EF4-FFF2-40B4-BE49-F238E27FC236}">
                    <a16:creationId xmlns:a16="http://schemas.microsoft.com/office/drawing/2014/main" id="{CE858DBA-9021-186A-2996-6FFCC72BA86C}"/>
                  </a:ext>
                </a:extLst>
              </p:cNvPr>
              <p:cNvGrpSpPr/>
              <p:nvPr/>
            </p:nvGrpSpPr>
            <p:grpSpPr>
              <a:xfrm>
                <a:off x="10226641" y="2578446"/>
                <a:ext cx="69165" cy="42929"/>
                <a:chOff x="10226641" y="2578446"/>
                <a:chExt cx="69165" cy="42929"/>
              </a:xfrm>
            </p:grpSpPr>
            <p:sp>
              <p:nvSpPr>
                <p:cNvPr id="1497" name="Freeform 1496">
                  <a:extLst>
                    <a:ext uri="{FF2B5EF4-FFF2-40B4-BE49-F238E27FC236}">
                      <a16:creationId xmlns:a16="http://schemas.microsoft.com/office/drawing/2014/main" id="{58B937A6-6E07-9BEC-091F-DBAEF5AF51A7}"/>
                    </a:ext>
                  </a:extLst>
                </p:cNvPr>
                <p:cNvSpPr/>
                <p:nvPr/>
              </p:nvSpPr>
              <p:spPr>
                <a:xfrm>
                  <a:off x="10226641" y="259929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498" name="Freeform 1497">
                  <a:extLst>
                    <a:ext uri="{FF2B5EF4-FFF2-40B4-BE49-F238E27FC236}">
                      <a16:creationId xmlns:a16="http://schemas.microsoft.com/office/drawing/2014/main" id="{2A1595DE-96FA-74D6-EC7D-CD56ACFF3B6C}"/>
                    </a:ext>
                  </a:extLst>
                </p:cNvPr>
                <p:cNvSpPr/>
                <p:nvPr/>
              </p:nvSpPr>
              <p:spPr>
                <a:xfrm>
                  <a:off x="10260337" y="257844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499" name="Graphic 1461">
                <a:extLst>
                  <a:ext uri="{FF2B5EF4-FFF2-40B4-BE49-F238E27FC236}">
                    <a16:creationId xmlns:a16="http://schemas.microsoft.com/office/drawing/2014/main" id="{644A2E9C-0D1D-C881-7736-82C4673B8E7A}"/>
                  </a:ext>
                </a:extLst>
              </p:cNvPr>
              <p:cNvGrpSpPr/>
              <p:nvPr/>
            </p:nvGrpSpPr>
            <p:grpSpPr>
              <a:xfrm>
                <a:off x="10547638" y="2578446"/>
                <a:ext cx="69165" cy="42929"/>
                <a:chOff x="10547638" y="2578446"/>
                <a:chExt cx="69165" cy="42929"/>
              </a:xfrm>
            </p:grpSpPr>
            <p:sp>
              <p:nvSpPr>
                <p:cNvPr id="1500" name="Freeform 1499">
                  <a:extLst>
                    <a:ext uri="{FF2B5EF4-FFF2-40B4-BE49-F238E27FC236}">
                      <a16:creationId xmlns:a16="http://schemas.microsoft.com/office/drawing/2014/main" id="{BCCAFFD7-0ED2-C999-A427-8B6261F52DBF}"/>
                    </a:ext>
                  </a:extLst>
                </p:cNvPr>
                <p:cNvSpPr/>
                <p:nvPr/>
              </p:nvSpPr>
              <p:spPr>
                <a:xfrm>
                  <a:off x="10547638" y="259929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01" name="Freeform 1500">
                  <a:extLst>
                    <a:ext uri="{FF2B5EF4-FFF2-40B4-BE49-F238E27FC236}">
                      <a16:creationId xmlns:a16="http://schemas.microsoft.com/office/drawing/2014/main" id="{AABD5039-0661-CBE5-87EA-ACE84EDABBED}"/>
                    </a:ext>
                  </a:extLst>
                </p:cNvPr>
                <p:cNvSpPr/>
                <p:nvPr/>
              </p:nvSpPr>
              <p:spPr>
                <a:xfrm>
                  <a:off x="10583108" y="257844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02" name="Graphic 1461">
                <a:extLst>
                  <a:ext uri="{FF2B5EF4-FFF2-40B4-BE49-F238E27FC236}">
                    <a16:creationId xmlns:a16="http://schemas.microsoft.com/office/drawing/2014/main" id="{E5B3FE48-943F-DE53-E3A1-1BB0B971C337}"/>
                  </a:ext>
                </a:extLst>
              </p:cNvPr>
              <p:cNvGrpSpPr/>
              <p:nvPr/>
            </p:nvGrpSpPr>
            <p:grpSpPr>
              <a:xfrm>
                <a:off x="10776416" y="2583352"/>
                <a:ext cx="67391" cy="42929"/>
                <a:chOff x="10776416" y="2583352"/>
                <a:chExt cx="67391" cy="42929"/>
              </a:xfrm>
            </p:grpSpPr>
            <p:sp>
              <p:nvSpPr>
                <p:cNvPr id="1503" name="Freeform 1502">
                  <a:extLst>
                    <a:ext uri="{FF2B5EF4-FFF2-40B4-BE49-F238E27FC236}">
                      <a16:creationId xmlns:a16="http://schemas.microsoft.com/office/drawing/2014/main" id="{9953BB09-3AF2-07EA-284E-DB015D22B1B3}"/>
                    </a:ext>
                  </a:extLst>
                </p:cNvPr>
                <p:cNvSpPr/>
                <p:nvPr/>
              </p:nvSpPr>
              <p:spPr>
                <a:xfrm>
                  <a:off x="10776416" y="2605430"/>
                  <a:ext cx="67391" cy="12265"/>
                </a:xfrm>
                <a:custGeom>
                  <a:avLst/>
                  <a:gdLst>
                    <a:gd name="csX0" fmla="*/ 0 w 67391"/>
                    <a:gd name="csY0" fmla="*/ 0 h 12265"/>
                    <a:gd name="csX1" fmla="*/ 67391 w 67391"/>
                    <a:gd name="csY1" fmla="*/ 0 h 12265"/>
                  </a:gdLst>
                  <a:ahLst/>
                  <a:cxnLst>
                    <a:cxn ang="0">
                      <a:pos x="csX0" y="csY0"/>
                    </a:cxn>
                    <a:cxn ang="0">
                      <a:pos x="csX1" y="csY1"/>
                    </a:cxn>
                  </a:cxnLst>
                  <a:rect l="l" t="t" r="r" b="b"/>
                  <a:pathLst>
                    <a:path w="67391" h="12265">
                      <a:moveTo>
                        <a:pt x="0" y="0"/>
                      </a:moveTo>
                      <a:lnTo>
                        <a:pt x="67391"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04" name="Freeform 1503">
                  <a:extLst>
                    <a:ext uri="{FF2B5EF4-FFF2-40B4-BE49-F238E27FC236}">
                      <a16:creationId xmlns:a16="http://schemas.microsoft.com/office/drawing/2014/main" id="{6A5A22B0-BFB7-832F-33B4-DF40190F0BEA}"/>
                    </a:ext>
                  </a:extLst>
                </p:cNvPr>
                <p:cNvSpPr/>
                <p:nvPr/>
              </p:nvSpPr>
              <p:spPr>
                <a:xfrm>
                  <a:off x="10810112" y="25833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05" name="Graphic 1461">
                <a:extLst>
                  <a:ext uri="{FF2B5EF4-FFF2-40B4-BE49-F238E27FC236}">
                    <a16:creationId xmlns:a16="http://schemas.microsoft.com/office/drawing/2014/main" id="{0B557990-5660-1A4A-61D0-1266DD373270}"/>
                  </a:ext>
                </a:extLst>
              </p:cNvPr>
              <p:cNvGrpSpPr/>
              <p:nvPr/>
            </p:nvGrpSpPr>
            <p:grpSpPr>
              <a:xfrm>
                <a:off x="11437919" y="2583352"/>
                <a:ext cx="69165" cy="42929"/>
                <a:chOff x="11437919" y="2583352"/>
                <a:chExt cx="69165" cy="42929"/>
              </a:xfrm>
            </p:grpSpPr>
            <p:sp>
              <p:nvSpPr>
                <p:cNvPr id="1506" name="Freeform 1505">
                  <a:extLst>
                    <a:ext uri="{FF2B5EF4-FFF2-40B4-BE49-F238E27FC236}">
                      <a16:creationId xmlns:a16="http://schemas.microsoft.com/office/drawing/2014/main" id="{1C1C552F-D67E-3A4E-4242-A1711264787E}"/>
                    </a:ext>
                  </a:extLst>
                </p:cNvPr>
                <p:cNvSpPr/>
                <p:nvPr/>
              </p:nvSpPr>
              <p:spPr>
                <a:xfrm>
                  <a:off x="11437919" y="260543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07" name="Freeform 1506">
                  <a:extLst>
                    <a:ext uri="{FF2B5EF4-FFF2-40B4-BE49-F238E27FC236}">
                      <a16:creationId xmlns:a16="http://schemas.microsoft.com/office/drawing/2014/main" id="{B01E4BDC-1BFF-16B9-0B84-0E96363E9DB3}"/>
                    </a:ext>
                  </a:extLst>
                </p:cNvPr>
                <p:cNvSpPr/>
                <p:nvPr/>
              </p:nvSpPr>
              <p:spPr>
                <a:xfrm>
                  <a:off x="11473388" y="25833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08" name="Graphic 1461">
                <a:extLst>
                  <a:ext uri="{FF2B5EF4-FFF2-40B4-BE49-F238E27FC236}">
                    <a16:creationId xmlns:a16="http://schemas.microsoft.com/office/drawing/2014/main" id="{BDD92EB2-8A22-30A1-4C7F-081B8ABD4DA1}"/>
                  </a:ext>
                </a:extLst>
              </p:cNvPr>
              <p:cNvGrpSpPr/>
              <p:nvPr/>
            </p:nvGrpSpPr>
            <p:grpSpPr>
              <a:xfrm>
                <a:off x="9387791" y="2019135"/>
                <a:ext cx="69165" cy="42929"/>
                <a:chOff x="9387791" y="2019135"/>
                <a:chExt cx="69165" cy="42929"/>
              </a:xfrm>
            </p:grpSpPr>
            <p:sp>
              <p:nvSpPr>
                <p:cNvPr id="1509" name="Freeform 1508">
                  <a:extLst>
                    <a:ext uri="{FF2B5EF4-FFF2-40B4-BE49-F238E27FC236}">
                      <a16:creationId xmlns:a16="http://schemas.microsoft.com/office/drawing/2014/main" id="{34638602-3DBF-FC8F-D50C-35DA56D3305C}"/>
                    </a:ext>
                  </a:extLst>
                </p:cNvPr>
                <p:cNvSpPr/>
                <p:nvPr/>
              </p:nvSpPr>
              <p:spPr>
                <a:xfrm>
                  <a:off x="9387791" y="203998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10" name="Freeform 1509">
                  <a:extLst>
                    <a:ext uri="{FF2B5EF4-FFF2-40B4-BE49-F238E27FC236}">
                      <a16:creationId xmlns:a16="http://schemas.microsoft.com/office/drawing/2014/main" id="{88910D46-3E70-0163-C72C-04C76887039D}"/>
                    </a:ext>
                  </a:extLst>
                </p:cNvPr>
                <p:cNvSpPr/>
                <p:nvPr/>
              </p:nvSpPr>
              <p:spPr>
                <a:xfrm>
                  <a:off x="9423261" y="201913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11" name="Graphic 1461">
                <a:extLst>
                  <a:ext uri="{FF2B5EF4-FFF2-40B4-BE49-F238E27FC236}">
                    <a16:creationId xmlns:a16="http://schemas.microsoft.com/office/drawing/2014/main" id="{B8A623E4-89A4-31E5-1922-FB032247ABA8}"/>
                  </a:ext>
                </a:extLst>
              </p:cNvPr>
              <p:cNvGrpSpPr/>
              <p:nvPr/>
            </p:nvGrpSpPr>
            <p:grpSpPr>
              <a:xfrm>
                <a:off x="9577552" y="2024041"/>
                <a:ext cx="67391" cy="42929"/>
                <a:chOff x="9577552" y="2024041"/>
                <a:chExt cx="67391" cy="42929"/>
              </a:xfrm>
            </p:grpSpPr>
            <p:sp>
              <p:nvSpPr>
                <p:cNvPr id="1512" name="Freeform 1511">
                  <a:extLst>
                    <a:ext uri="{FF2B5EF4-FFF2-40B4-BE49-F238E27FC236}">
                      <a16:creationId xmlns:a16="http://schemas.microsoft.com/office/drawing/2014/main" id="{1AD8AC1D-1072-1965-73D2-3E5616E378B2}"/>
                    </a:ext>
                  </a:extLst>
                </p:cNvPr>
                <p:cNvSpPr/>
                <p:nvPr/>
              </p:nvSpPr>
              <p:spPr>
                <a:xfrm>
                  <a:off x="9577552"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13" name="Freeform 1512">
                  <a:extLst>
                    <a:ext uri="{FF2B5EF4-FFF2-40B4-BE49-F238E27FC236}">
                      <a16:creationId xmlns:a16="http://schemas.microsoft.com/office/drawing/2014/main" id="{E3D92AA6-6A09-EA05-84D1-1BA342BF3D4E}"/>
                    </a:ext>
                  </a:extLst>
                </p:cNvPr>
                <p:cNvSpPr/>
                <p:nvPr/>
              </p:nvSpPr>
              <p:spPr>
                <a:xfrm>
                  <a:off x="961124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14" name="Graphic 1461">
                <a:extLst>
                  <a:ext uri="{FF2B5EF4-FFF2-40B4-BE49-F238E27FC236}">
                    <a16:creationId xmlns:a16="http://schemas.microsoft.com/office/drawing/2014/main" id="{A22F349A-F10F-0DD2-6276-EBFD474E766A}"/>
                  </a:ext>
                </a:extLst>
              </p:cNvPr>
              <p:cNvGrpSpPr/>
              <p:nvPr/>
            </p:nvGrpSpPr>
            <p:grpSpPr>
              <a:xfrm>
                <a:off x="9634303" y="2024041"/>
                <a:ext cx="67391" cy="42929"/>
                <a:chOff x="9634303" y="2024041"/>
                <a:chExt cx="67391" cy="42929"/>
              </a:xfrm>
            </p:grpSpPr>
            <p:sp>
              <p:nvSpPr>
                <p:cNvPr id="1515" name="Freeform 1514">
                  <a:extLst>
                    <a:ext uri="{FF2B5EF4-FFF2-40B4-BE49-F238E27FC236}">
                      <a16:creationId xmlns:a16="http://schemas.microsoft.com/office/drawing/2014/main" id="{11D5E87E-2733-64E9-365D-D2504F1091EC}"/>
                    </a:ext>
                  </a:extLst>
                </p:cNvPr>
                <p:cNvSpPr/>
                <p:nvPr/>
              </p:nvSpPr>
              <p:spPr>
                <a:xfrm>
                  <a:off x="9634303"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16" name="Freeform 1515">
                  <a:extLst>
                    <a:ext uri="{FF2B5EF4-FFF2-40B4-BE49-F238E27FC236}">
                      <a16:creationId xmlns:a16="http://schemas.microsoft.com/office/drawing/2014/main" id="{6E30A53E-F7A7-938C-92E3-F8B67FA98B55}"/>
                    </a:ext>
                  </a:extLst>
                </p:cNvPr>
                <p:cNvSpPr/>
                <p:nvPr/>
              </p:nvSpPr>
              <p:spPr>
                <a:xfrm>
                  <a:off x="9667999"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17" name="Graphic 1461">
                <a:extLst>
                  <a:ext uri="{FF2B5EF4-FFF2-40B4-BE49-F238E27FC236}">
                    <a16:creationId xmlns:a16="http://schemas.microsoft.com/office/drawing/2014/main" id="{22AF2114-05F9-078F-D28D-1DCA8052F3C5}"/>
                  </a:ext>
                </a:extLst>
              </p:cNvPr>
              <p:cNvGrpSpPr/>
              <p:nvPr/>
            </p:nvGrpSpPr>
            <p:grpSpPr>
              <a:xfrm>
                <a:off x="9682187" y="2024041"/>
                <a:ext cx="67391" cy="42929"/>
                <a:chOff x="9682187" y="2024041"/>
                <a:chExt cx="67391" cy="42929"/>
              </a:xfrm>
            </p:grpSpPr>
            <p:sp>
              <p:nvSpPr>
                <p:cNvPr id="1518" name="Freeform 1517">
                  <a:extLst>
                    <a:ext uri="{FF2B5EF4-FFF2-40B4-BE49-F238E27FC236}">
                      <a16:creationId xmlns:a16="http://schemas.microsoft.com/office/drawing/2014/main" id="{82C7F343-D9C3-5795-F7A4-9C9C6B582D64}"/>
                    </a:ext>
                  </a:extLst>
                </p:cNvPr>
                <p:cNvSpPr/>
                <p:nvPr/>
              </p:nvSpPr>
              <p:spPr>
                <a:xfrm>
                  <a:off x="9682187"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19" name="Freeform 1518">
                  <a:extLst>
                    <a:ext uri="{FF2B5EF4-FFF2-40B4-BE49-F238E27FC236}">
                      <a16:creationId xmlns:a16="http://schemas.microsoft.com/office/drawing/2014/main" id="{658F998C-ECC6-A40E-E8C7-1404DE30B045}"/>
                    </a:ext>
                  </a:extLst>
                </p:cNvPr>
                <p:cNvSpPr/>
                <p:nvPr/>
              </p:nvSpPr>
              <p:spPr>
                <a:xfrm>
                  <a:off x="9715883"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20" name="Graphic 1461">
                <a:extLst>
                  <a:ext uri="{FF2B5EF4-FFF2-40B4-BE49-F238E27FC236}">
                    <a16:creationId xmlns:a16="http://schemas.microsoft.com/office/drawing/2014/main" id="{54A2518B-1C31-1085-9FA9-CECA3AE7BEBA}"/>
                  </a:ext>
                </a:extLst>
              </p:cNvPr>
              <p:cNvGrpSpPr/>
              <p:nvPr/>
            </p:nvGrpSpPr>
            <p:grpSpPr>
              <a:xfrm>
                <a:off x="9756672" y="2024041"/>
                <a:ext cx="69165" cy="42929"/>
                <a:chOff x="9756672" y="2024041"/>
                <a:chExt cx="69165" cy="42929"/>
              </a:xfrm>
            </p:grpSpPr>
            <p:sp>
              <p:nvSpPr>
                <p:cNvPr id="1521" name="Freeform 1520">
                  <a:extLst>
                    <a:ext uri="{FF2B5EF4-FFF2-40B4-BE49-F238E27FC236}">
                      <a16:creationId xmlns:a16="http://schemas.microsoft.com/office/drawing/2014/main" id="{FA5D6C3F-1031-0F2E-544E-B2DD592168A9}"/>
                    </a:ext>
                  </a:extLst>
                </p:cNvPr>
                <p:cNvSpPr/>
                <p:nvPr/>
              </p:nvSpPr>
              <p:spPr>
                <a:xfrm>
                  <a:off x="9756672"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22" name="Freeform 1521">
                  <a:extLst>
                    <a:ext uri="{FF2B5EF4-FFF2-40B4-BE49-F238E27FC236}">
                      <a16:creationId xmlns:a16="http://schemas.microsoft.com/office/drawing/2014/main" id="{C53835A3-8A21-5993-ACE0-B42A1F96DF04}"/>
                    </a:ext>
                  </a:extLst>
                </p:cNvPr>
                <p:cNvSpPr/>
                <p:nvPr/>
              </p:nvSpPr>
              <p:spPr>
                <a:xfrm>
                  <a:off x="9792142"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23" name="Graphic 1461">
                <a:extLst>
                  <a:ext uri="{FF2B5EF4-FFF2-40B4-BE49-F238E27FC236}">
                    <a16:creationId xmlns:a16="http://schemas.microsoft.com/office/drawing/2014/main" id="{677BB1CF-1D49-D767-42A8-6881868B47E2}"/>
                  </a:ext>
                </a:extLst>
              </p:cNvPr>
              <p:cNvGrpSpPr/>
              <p:nvPr/>
            </p:nvGrpSpPr>
            <p:grpSpPr>
              <a:xfrm>
                <a:off x="9825838" y="2024041"/>
                <a:ext cx="67391" cy="42929"/>
                <a:chOff x="9825838" y="2024041"/>
                <a:chExt cx="67391" cy="42929"/>
              </a:xfrm>
            </p:grpSpPr>
            <p:sp>
              <p:nvSpPr>
                <p:cNvPr id="1524" name="Freeform 1523">
                  <a:extLst>
                    <a:ext uri="{FF2B5EF4-FFF2-40B4-BE49-F238E27FC236}">
                      <a16:creationId xmlns:a16="http://schemas.microsoft.com/office/drawing/2014/main" id="{2931F1F2-A4E4-D0B8-8200-F068373CA37B}"/>
                    </a:ext>
                  </a:extLst>
                </p:cNvPr>
                <p:cNvSpPr/>
                <p:nvPr/>
              </p:nvSpPr>
              <p:spPr>
                <a:xfrm>
                  <a:off x="9825838"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25" name="Freeform 1524">
                  <a:extLst>
                    <a:ext uri="{FF2B5EF4-FFF2-40B4-BE49-F238E27FC236}">
                      <a16:creationId xmlns:a16="http://schemas.microsoft.com/office/drawing/2014/main" id="{484C58E1-A410-3A2E-448F-59C019BBA700}"/>
                    </a:ext>
                  </a:extLst>
                </p:cNvPr>
                <p:cNvSpPr/>
                <p:nvPr/>
              </p:nvSpPr>
              <p:spPr>
                <a:xfrm>
                  <a:off x="9859533"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26" name="Graphic 1461">
                <a:extLst>
                  <a:ext uri="{FF2B5EF4-FFF2-40B4-BE49-F238E27FC236}">
                    <a16:creationId xmlns:a16="http://schemas.microsoft.com/office/drawing/2014/main" id="{2F7808C1-3E35-6EAC-43DC-8B99C879A708}"/>
                  </a:ext>
                </a:extLst>
              </p:cNvPr>
              <p:cNvGrpSpPr/>
              <p:nvPr/>
            </p:nvGrpSpPr>
            <p:grpSpPr>
              <a:xfrm>
                <a:off x="9281383" y="2024041"/>
                <a:ext cx="67391" cy="42929"/>
                <a:chOff x="9281383" y="2024041"/>
                <a:chExt cx="67391" cy="42929"/>
              </a:xfrm>
            </p:grpSpPr>
            <p:sp>
              <p:nvSpPr>
                <p:cNvPr id="1527" name="Freeform 1526">
                  <a:extLst>
                    <a:ext uri="{FF2B5EF4-FFF2-40B4-BE49-F238E27FC236}">
                      <a16:creationId xmlns:a16="http://schemas.microsoft.com/office/drawing/2014/main" id="{560958BA-183A-306C-EB1F-A0E9DF86E79B}"/>
                    </a:ext>
                  </a:extLst>
                </p:cNvPr>
                <p:cNvSpPr/>
                <p:nvPr/>
              </p:nvSpPr>
              <p:spPr>
                <a:xfrm>
                  <a:off x="9281383"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28" name="Freeform 1527">
                  <a:extLst>
                    <a:ext uri="{FF2B5EF4-FFF2-40B4-BE49-F238E27FC236}">
                      <a16:creationId xmlns:a16="http://schemas.microsoft.com/office/drawing/2014/main" id="{60B0FF38-E219-F25B-D811-4F7411C2BA78}"/>
                    </a:ext>
                  </a:extLst>
                </p:cNvPr>
                <p:cNvSpPr/>
                <p:nvPr/>
              </p:nvSpPr>
              <p:spPr>
                <a:xfrm>
                  <a:off x="9315079"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29" name="Graphic 1461">
                <a:extLst>
                  <a:ext uri="{FF2B5EF4-FFF2-40B4-BE49-F238E27FC236}">
                    <a16:creationId xmlns:a16="http://schemas.microsoft.com/office/drawing/2014/main" id="{9A16901B-5470-E8D7-9759-8CC9C268E4A5}"/>
                  </a:ext>
                </a:extLst>
              </p:cNvPr>
              <p:cNvGrpSpPr/>
              <p:nvPr/>
            </p:nvGrpSpPr>
            <p:grpSpPr>
              <a:xfrm>
                <a:off x="9228179" y="2024041"/>
                <a:ext cx="67391" cy="42929"/>
                <a:chOff x="9228179" y="2024041"/>
                <a:chExt cx="67391" cy="42929"/>
              </a:xfrm>
            </p:grpSpPr>
            <p:sp>
              <p:nvSpPr>
                <p:cNvPr id="1530" name="Freeform 1529">
                  <a:extLst>
                    <a:ext uri="{FF2B5EF4-FFF2-40B4-BE49-F238E27FC236}">
                      <a16:creationId xmlns:a16="http://schemas.microsoft.com/office/drawing/2014/main" id="{C990BD7D-442D-97C8-5AF0-82C54D0E7C35}"/>
                    </a:ext>
                  </a:extLst>
                </p:cNvPr>
                <p:cNvSpPr/>
                <p:nvPr/>
              </p:nvSpPr>
              <p:spPr>
                <a:xfrm>
                  <a:off x="9228179"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31" name="Freeform 1530">
                  <a:extLst>
                    <a:ext uri="{FF2B5EF4-FFF2-40B4-BE49-F238E27FC236}">
                      <a16:creationId xmlns:a16="http://schemas.microsoft.com/office/drawing/2014/main" id="{78B67918-1007-DF5B-522A-9A3FF06E2684}"/>
                    </a:ext>
                  </a:extLst>
                </p:cNvPr>
                <p:cNvSpPr/>
                <p:nvPr/>
              </p:nvSpPr>
              <p:spPr>
                <a:xfrm>
                  <a:off x="9261875"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32" name="Graphic 1461">
                <a:extLst>
                  <a:ext uri="{FF2B5EF4-FFF2-40B4-BE49-F238E27FC236}">
                    <a16:creationId xmlns:a16="http://schemas.microsoft.com/office/drawing/2014/main" id="{4A5FFB15-0979-75D9-C969-FF719753AC22}"/>
                  </a:ext>
                </a:extLst>
              </p:cNvPr>
              <p:cNvGrpSpPr/>
              <p:nvPr/>
            </p:nvGrpSpPr>
            <p:grpSpPr>
              <a:xfrm>
                <a:off x="9054380" y="2024041"/>
                <a:ext cx="67391" cy="42929"/>
                <a:chOff x="9054380" y="2024041"/>
                <a:chExt cx="67391" cy="42929"/>
              </a:xfrm>
            </p:grpSpPr>
            <p:sp>
              <p:nvSpPr>
                <p:cNvPr id="1533" name="Freeform 1532">
                  <a:extLst>
                    <a:ext uri="{FF2B5EF4-FFF2-40B4-BE49-F238E27FC236}">
                      <a16:creationId xmlns:a16="http://schemas.microsoft.com/office/drawing/2014/main" id="{EEA1B8E9-CB5E-9DA2-F704-5F5A2B076FF9}"/>
                    </a:ext>
                  </a:extLst>
                </p:cNvPr>
                <p:cNvSpPr/>
                <p:nvPr/>
              </p:nvSpPr>
              <p:spPr>
                <a:xfrm>
                  <a:off x="9054380"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34" name="Freeform 1533">
                  <a:extLst>
                    <a:ext uri="{FF2B5EF4-FFF2-40B4-BE49-F238E27FC236}">
                      <a16:creationId xmlns:a16="http://schemas.microsoft.com/office/drawing/2014/main" id="{42266789-54E1-961E-4673-AF26DC05D760}"/>
                    </a:ext>
                  </a:extLst>
                </p:cNvPr>
                <p:cNvSpPr/>
                <p:nvPr/>
              </p:nvSpPr>
              <p:spPr>
                <a:xfrm>
                  <a:off x="9088076"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35" name="Graphic 1461">
                <a:extLst>
                  <a:ext uri="{FF2B5EF4-FFF2-40B4-BE49-F238E27FC236}">
                    <a16:creationId xmlns:a16="http://schemas.microsoft.com/office/drawing/2014/main" id="{91D25176-FCBE-7506-A7FD-DF2ACE1D49F3}"/>
                  </a:ext>
                </a:extLst>
              </p:cNvPr>
              <p:cNvGrpSpPr/>
              <p:nvPr/>
            </p:nvGrpSpPr>
            <p:grpSpPr>
              <a:xfrm>
                <a:off x="8972800" y="2024041"/>
                <a:ext cx="67391" cy="42929"/>
                <a:chOff x="8972800" y="2024041"/>
                <a:chExt cx="67391" cy="42929"/>
              </a:xfrm>
            </p:grpSpPr>
            <p:sp>
              <p:nvSpPr>
                <p:cNvPr id="1536" name="Freeform 1535">
                  <a:extLst>
                    <a:ext uri="{FF2B5EF4-FFF2-40B4-BE49-F238E27FC236}">
                      <a16:creationId xmlns:a16="http://schemas.microsoft.com/office/drawing/2014/main" id="{A3E634EE-6EAA-DF17-B326-E8BE744B25E5}"/>
                    </a:ext>
                  </a:extLst>
                </p:cNvPr>
                <p:cNvSpPr/>
                <p:nvPr/>
              </p:nvSpPr>
              <p:spPr>
                <a:xfrm>
                  <a:off x="8972800"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37" name="Freeform 1536">
                  <a:extLst>
                    <a:ext uri="{FF2B5EF4-FFF2-40B4-BE49-F238E27FC236}">
                      <a16:creationId xmlns:a16="http://schemas.microsoft.com/office/drawing/2014/main" id="{3C512E46-5F1B-BC76-0256-EDD763BC3F5E}"/>
                    </a:ext>
                  </a:extLst>
                </p:cNvPr>
                <p:cNvSpPr/>
                <p:nvPr/>
              </p:nvSpPr>
              <p:spPr>
                <a:xfrm>
                  <a:off x="9006496"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38" name="Graphic 1461">
                <a:extLst>
                  <a:ext uri="{FF2B5EF4-FFF2-40B4-BE49-F238E27FC236}">
                    <a16:creationId xmlns:a16="http://schemas.microsoft.com/office/drawing/2014/main" id="{2C65EFF8-F685-E0E5-B90C-AE34064AA7C5}"/>
                  </a:ext>
                </a:extLst>
              </p:cNvPr>
              <p:cNvGrpSpPr/>
              <p:nvPr/>
            </p:nvGrpSpPr>
            <p:grpSpPr>
              <a:xfrm>
                <a:off x="9006496" y="2024041"/>
                <a:ext cx="67391" cy="42929"/>
                <a:chOff x="9006496" y="2024041"/>
                <a:chExt cx="67391" cy="42929"/>
              </a:xfrm>
            </p:grpSpPr>
            <p:sp>
              <p:nvSpPr>
                <p:cNvPr id="1539" name="Freeform 1538">
                  <a:extLst>
                    <a:ext uri="{FF2B5EF4-FFF2-40B4-BE49-F238E27FC236}">
                      <a16:creationId xmlns:a16="http://schemas.microsoft.com/office/drawing/2014/main" id="{8D31C213-71AF-AA2F-3BFA-35DBF876B51D}"/>
                    </a:ext>
                  </a:extLst>
                </p:cNvPr>
                <p:cNvSpPr/>
                <p:nvPr/>
              </p:nvSpPr>
              <p:spPr>
                <a:xfrm>
                  <a:off x="9006496"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40" name="Freeform 1539">
                  <a:extLst>
                    <a:ext uri="{FF2B5EF4-FFF2-40B4-BE49-F238E27FC236}">
                      <a16:creationId xmlns:a16="http://schemas.microsoft.com/office/drawing/2014/main" id="{DB15F7B6-DBAF-31AA-63C2-5AF411590F28}"/>
                    </a:ext>
                  </a:extLst>
                </p:cNvPr>
                <p:cNvSpPr/>
                <p:nvPr/>
              </p:nvSpPr>
              <p:spPr>
                <a:xfrm>
                  <a:off x="9040192"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41" name="Graphic 1461">
                <a:extLst>
                  <a:ext uri="{FF2B5EF4-FFF2-40B4-BE49-F238E27FC236}">
                    <a16:creationId xmlns:a16="http://schemas.microsoft.com/office/drawing/2014/main" id="{6C69AB6F-5463-8906-742F-9299BBE3C128}"/>
                  </a:ext>
                </a:extLst>
              </p:cNvPr>
              <p:cNvGrpSpPr/>
              <p:nvPr/>
            </p:nvGrpSpPr>
            <p:grpSpPr>
              <a:xfrm>
                <a:off x="8799000" y="2024041"/>
                <a:ext cx="69165" cy="42929"/>
                <a:chOff x="8799000" y="2024041"/>
                <a:chExt cx="69165" cy="42929"/>
              </a:xfrm>
            </p:grpSpPr>
            <p:sp>
              <p:nvSpPr>
                <p:cNvPr id="1542" name="Freeform 1541">
                  <a:extLst>
                    <a:ext uri="{FF2B5EF4-FFF2-40B4-BE49-F238E27FC236}">
                      <a16:creationId xmlns:a16="http://schemas.microsoft.com/office/drawing/2014/main" id="{F3F073F9-0292-A480-1250-B0C97B803664}"/>
                    </a:ext>
                  </a:extLst>
                </p:cNvPr>
                <p:cNvSpPr/>
                <p:nvPr/>
              </p:nvSpPr>
              <p:spPr>
                <a:xfrm>
                  <a:off x="8799000"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43" name="Freeform 1542">
                  <a:extLst>
                    <a:ext uri="{FF2B5EF4-FFF2-40B4-BE49-F238E27FC236}">
                      <a16:creationId xmlns:a16="http://schemas.microsoft.com/office/drawing/2014/main" id="{A96133EF-0D3B-45FC-4DC1-1A4BE8F3D29E}"/>
                    </a:ext>
                  </a:extLst>
                </p:cNvPr>
                <p:cNvSpPr/>
                <p:nvPr/>
              </p:nvSpPr>
              <p:spPr>
                <a:xfrm>
                  <a:off x="8834470"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44" name="Graphic 1461">
                <a:extLst>
                  <a:ext uri="{FF2B5EF4-FFF2-40B4-BE49-F238E27FC236}">
                    <a16:creationId xmlns:a16="http://schemas.microsoft.com/office/drawing/2014/main" id="{BC31A35B-BE2B-28B2-4A4C-BBBC67DA5A33}"/>
                  </a:ext>
                </a:extLst>
              </p:cNvPr>
              <p:cNvGrpSpPr/>
              <p:nvPr/>
            </p:nvGrpSpPr>
            <p:grpSpPr>
              <a:xfrm>
                <a:off x="8756437" y="2024041"/>
                <a:ext cx="67391" cy="42929"/>
                <a:chOff x="8756437" y="2024041"/>
                <a:chExt cx="67391" cy="42929"/>
              </a:xfrm>
            </p:grpSpPr>
            <p:sp>
              <p:nvSpPr>
                <p:cNvPr id="1545" name="Freeform 1544">
                  <a:extLst>
                    <a:ext uri="{FF2B5EF4-FFF2-40B4-BE49-F238E27FC236}">
                      <a16:creationId xmlns:a16="http://schemas.microsoft.com/office/drawing/2014/main" id="{CD29A71B-E15C-95C0-5EB2-7E2F3E405D5B}"/>
                    </a:ext>
                  </a:extLst>
                </p:cNvPr>
                <p:cNvSpPr/>
                <p:nvPr/>
              </p:nvSpPr>
              <p:spPr>
                <a:xfrm>
                  <a:off x="8756437"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46" name="Freeform 1545">
                  <a:extLst>
                    <a:ext uri="{FF2B5EF4-FFF2-40B4-BE49-F238E27FC236}">
                      <a16:creationId xmlns:a16="http://schemas.microsoft.com/office/drawing/2014/main" id="{E93BD2C5-1291-B03D-B058-22DCAEC30985}"/>
                    </a:ext>
                  </a:extLst>
                </p:cNvPr>
                <p:cNvSpPr/>
                <p:nvPr/>
              </p:nvSpPr>
              <p:spPr>
                <a:xfrm>
                  <a:off x="8790133"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47" name="Graphic 1461">
                <a:extLst>
                  <a:ext uri="{FF2B5EF4-FFF2-40B4-BE49-F238E27FC236}">
                    <a16:creationId xmlns:a16="http://schemas.microsoft.com/office/drawing/2014/main" id="{1081EC9E-B33E-7843-C430-8BDDEF038280}"/>
                  </a:ext>
                </a:extLst>
              </p:cNvPr>
              <p:cNvGrpSpPr/>
              <p:nvPr/>
            </p:nvGrpSpPr>
            <p:grpSpPr>
              <a:xfrm>
                <a:off x="8720968" y="2024041"/>
                <a:ext cx="69165" cy="42929"/>
                <a:chOff x="8720968" y="2024041"/>
                <a:chExt cx="69165" cy="42929"/>
              </a:xfrm>
            </p:grpSpPr>
            <p:sp>
              <p:nvSpPr>
                <p:cNvPr id="1548" name="Freeform 1547">
                  <a:extLst>
                    <a:ext uri="{FF2B5EF4-FFF2-40B4-BE49-F238E27FC236}">
                      <a16:creationId xmlns:a16="http://schemas.microsoft.com/office/drawing/2014/main" id="{B77405EE-46F5-1C7C-F73D-A1436F7C86C0}"/>
                    </a:ext>
                  </a:extLst>
                </p:cNvPr>
                <p:cNvSpPr/>
                <p:nvPr/>
              </p:nvSpPr>
              <p:spPr>
                <a:xfrm>
                  <a:off x="8720968"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49" name="Freeform 1548">
                  <a:extLst>
                    <a:ext uri="{FF2B5EF4-FFF2-40B4-BE49-F238E27FC236}">
                      <a16:creationId xmlns:a16="http://schemas.microsoft.com/office/drawing/2014/main" id="{AAED9240-292B-5DC8-EEC9-44C824EA69ED}"/>
                    </a:ext>
                  </a:extLst>
                </p:cNvPr>
                <p:cNvSpPr/>
                <p:nvPr/>
              </p:nvSpPr>
              <p:spPr>
                <a:xfrm>
                  <a:off x="8756437"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50" name="Graphic 1461">
                <a:extLst>
                  <a:ext uri="{FF2B5EF4-FFF2-40B4-BE49-F238E27FC236}">
                    <a16:creationId xmlns:a16="http://schemas.microsoft.com/office/drawing/2014/main" id="{5A400E93-3D8C-E129-2B57-0C4FF5312051}"/>
                  </a:ext>
                </a:extLst>
              </p:cNvPr>
              <p:cNvGrpSpPr/>
              <p:nvPr/>
            </p:nvGrpSpPr>
            <p:grpSpPr>
              <a:xfrm>
                <a:off x="8348540" y="2024041"/>
                <a:ext cx="69165" cy="42929"/>
                <a:chOff x="8348540" y="2024041"/>
                <a:chExt cx="69165" cy="42929"/>
              </a:xfrm>
            </p:grpSpPr>
            <p:sp>
              <p:nvSpPr>
                <p:cNvPr id="1551" name="Freeform 1550">
                  <a:extLst>
                    <a:ext uri="{FF2B5EF4-FFF2-40B4-BE49-F238E27FC236}">
                      <a16:creationId xmlns:a16="http://schemas.microsoft.com/office/drawing/2014/main" id="{04D9A8A6-D75C-79F5-8B16-83C0076A9F80}"/>
                    </a:ext>
                  </a:extLst>
                </p:cNvPr>
                <p:cNvSpPr/>
                <p:nvPr/>
              </p:nvSpPr>
              <p:spPr>
                <a:xfrm>
                  <a:off x="8348540"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52" name="Freeform 1551">
                  <a:extLst>
                    <a:ext uri="{FF2B5EF4-FFF2-40B4-BE49-F238E27FC236}">
                      <a16:creationId xmlns:a16="http://schemas.microsoft.com/office/drawing/2014/main" id="{2197C06B-5A2E-BBD4-F9DB-85D640D2F10B}"/>
                    </a:ext>
                  </a:extLst>
                </p:cNvPr>
                <p:cNvSpPr/>
                <p:nvPr/>
              </p:nvSpPr>
              <p:spPr>
                <a:xfrm>
                  <a:off x="8384009"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53" name="Graphic 1461">
                <a:extLst>
                  <a:ext uri="{FF2B5EF4-FFF2-40B4-BE49-F238E27FC236}">
                    <a16:creationId xmlns:a16="http://schemas.microsoft.com/office/drawing/2014/main" id="{FA8587E5-B9C0-7C6A-D6B8-3EA52D8F603D}"/>
                  </a:ext>
                </a:extLst>
              </p:cNvPr>
              <p:cNvGrpSpPr/>
              <p:nvPr/>
            </p:nvGrpSpPr>
            <p:grpSpPr>
              <a:xfrm>
                <a:off x="8384009" y="2024041"/>
                <a:ext cx="67391" cy="42929"/>
                <a:chOff x="8384009" y="2024041"/>
                <a:chExt cx="67391" cy="42929"/>
              </a:xfrm>
            </p:grpSpPr>
            <p:sp>
              <p:nvSpPr>
                <p:cNvPr id="1554" name="Freeform 1553">
                  <a:extLst>
                    <a:ext uri="{FF2B5EF4-FFF2-40B4-BE49-F238E27FC236}">
                      <a16:creationId xmlns:a16="http://schemas.microsoft.com/office/drawing/2014/main" id="{08115AE5-1827-B3E5-AD07-7FE594CA2629}"/>
                    </a:ext>
                  </a:extLst>
                </p:cNvPr>
                <p:cNvSpPr/>
                <p:nvPr/>
              </p:nvSpPr>
              <p:spPr>
                <a:xfrm>
                  <a:off x="8384009"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55" name="Freeform 1554">
                  <a:extLst>
                    <a:ext uri="{FF2B5EF4-FFF2-40B4-BE49-F238E27FC236}">
                      <a16:creationId xmlns:a16="http://schemas.microsoft.com/office/drawing/2014/main" id="{4ECBC5C3-3448-E48E-A1D0-4C6413196825}"/>
                    </a:ext>
                  </a:extLst>
                </p:cNvPr>
                <p:cNvSpPr/>
                <p:nvPr/>
              </p:nvSpPr>
              <p:spPr>
                <a:xfrm>
                  <a:off x="8417705"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56" name="Graphic 1461">
                <a:extLst>
                  <a:ext uri="{FF2B5EF4-FFF2-40B4-BE49-F238E27FC236}">
                    <a16:creationId xmlns:a16="http://schemas.microsoft.com/office/drawing/2014/main" id="{5C5CF66B-FEE3-DB41-9615-27DFCCC22520}"/>
                  </a:ext>
                </a:extLst>
              </p:cNvPr>
              <p:cNvGrpSpPr/>
              <p:nvPr/>
            </p:nvGrpSpPr>
            <p:grpSpPr>
              <a:xfrm>
                <a:off x="8580864" y="2024041"/>
                <a:ext cx="69165" cy="42929"/>
                <a:chOff x="8580864" y="2024041"/>
                <a:chExt cx="69165" cy="42929"/>
              </a:xfrm>
            </p:grpSpPr>
            <p:sp>
              <p:nvSpPr>
                <p:cNvPr id="1557" name="Freeform 1556">
                  <a:extLst>
                    <a:ext uri="{FF2B5EF4-FFF2-40B4-BE49-F238E27FC236}">
                      <a16:creationId xmlns:a16="http://schemas.microsoft.com/office/drawing/2014/main" id="{77462690-CCA4-A02E-0C84-DFAC31371865}"/>
                    </a:ext>
                  </a:extLst>
                </p:cNvPr>
                <p:cNvSpPr/>
                <p:nvPr/>
              </p:nvSpPr>
              <p:spPr>
                <a:xfrm>
                  <a:off x="8580864"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58" name="Freeform 1557">
                  <a:extLst>
                    <a:ext uri="{FF2B5EF4-FFF2-40B4-BE49-F238E27FC236}">
                      <a16:creationId xmlns:a16="http://schemas.microsoft.com/office/drawing/2014/main" id="{DF2F3762-C224-7F11-67D2-8D49D3470B91}"/>
                    </a:ext>
                  </a:extLst>
                </p:cNvPr>
                <p:cNvSpPr/>
                <p:nvPr/>
              </p:nvSpPr>
              <p:spPr>
                <a:xfrm>
                  <a:off x="8616333"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59" name="Graphic 1461">
                <a:extLst>
                  <a:ext uri="{FF2B5EF4-FFF2-40B4-BE49-F238E27FC236}">
                    <a16:creationId xmlns:a16="http://schemas.microsoft.com/office/drawing/2014/main" id="{0CAF3AC8-945A-AFF5-F303-2659F807D8FC}"/>
                  </a:ext>
                </a:extLst>
              </p:cNvPr>
              <p:cNvGrpSpPr/>
              <p:nvPr/>
            </p:nvGrpSpPr>
            <p:grpSpPr>
              <a:xfrm>
                <a:off x="7796992" y="2024041"/>
                <a:ext cx="67391" cy="42929"/>
                <a:chOff x="7796992" y="2024041"/>
                <a:chExt cx="67391" cy="42929"/>
              </a:xfrm>
            </p:grpSpPr>
            <p:sp>
              <p:nvSpPr>
                <p:cNvPr id="1560" name="Freeform 1559">
                  <a:extLst>
                    <a:ext uri="{FF2B5EF4-FFF2-40B4-BE49-F238E27FC236}">
                      <a16:creationId xmlns:a16="http://schemas.microsoft.com/office/drawing/2014/main" id="{9B192C84-B519-D2CE-FE37-A3AB13146D34}"/>
                    </a:ext>
                  </a:extLst>
                </p:cNvPr>
                <p:cNvSpPr/>
                <p:nvPr/>
              </p:nvSpPr>
              <p:spPr>
                <a:xfrm>
                  <a:off x="7796992"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61" name="Freeform 1560">
                  <a:extLst>
                    <a:ext uri="{FF2B5EF4-FFF2-40B4-BE49-F238E27FC236}">
                      <a16:creationId xmlns:a16="http://schemas.microsoft.com/office/drawing/2014/main" id="{48D3E9B9-9E82-335A-9073-A752B1C37476}"/>
                    </a:ext>
                  </a:extLst>
                </p:cNvPr>
                <p:cNvSpPr/>
                <p:nvPr/>
              </p:nvSpPr>
              <p:spPr>
                <a:xfrm>
                  <a:off x="783068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62" name="Graphic 1461">
                <a:extLst>
                  <a:ext uri="{FF2B5EF4-FFF2-40B4-BE49-F238E27FC236}">
                    <a16:creationId xmlns:a16="http://schemas.microsoft.com/office/drawing/2014/main" id="{F2B7CAD9-76A6-BDDA-B9C7-1F7B86819B45}"/>
                  </a:ext>
                </a:extLst>
              </p:cNvPr>
              <p:cNvGrpSpPr/>
              <p:nvPr/>
            </p:nvGrpSpPr>
            <p:grpSpPr>
              <a:xfrm>
                <a:off x="7692357" y="2024041"/>
                <a:ext cx="69165" cy="42929"/>
                <a:chOff x="7692357" y="2024041"/>
                <a:chExt cx="69165" cy="42929"/>
              </a:xfrm>
            </p:grpSpPr>
            <p:sp>
              <p:nvSpPr>
                <p:cNvPr id="1563" name="Freeform 1562">
                  <a:extLst>
                    <a:ext uri="{FF2B5EF4-FFF2-40B4-BE49-F238E27FC236}">
                      <a16:creationId xmlns:a16="http://schemas.microsoft.com/office/drawing/2014/main" id="{8E379D93-4A02-548C-6E8A-8372A27B4B1A}"/>
                    </a:ext>
                  </a:extLst>
                </p:cNvPr>
                <p:cNvSpPr/>
                <p:nvPr/>
              </p:nvSpPr>
              <p:spPr>
                <a:xfrm>
                  <a:off x="7692357"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64" name="Freeform 1563">
                  <a:extLst>
                    <a:ext uri="{FF2B5EF4-FFF2-40B4-BE49-F238E27FC236}">
                      <a16:creationId xmlns:a16="http://schemas.microsoft.com/office/drawing/2014/main" id="{2032BCE4-AD82-E851-9A34-3C52C944D69F}"/>
                    </a:ext>
                  </a:extLst>
                </p:cNvPr>
                <p:cNvSpPr/>
                <p:nvPr/>
              </p:nvSpPr>
              <p:spPr>
                <a:xfrm>
                  <a:off x="7726053"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65" name="Graphic 1461">
                <a:extLst>
                  <a:ext uri="{FF2B5EF4-FFF2-40B4-BE49-F238E27FC236}">
                    <a16:creationId xmlns:a16="http://schemas.microsoft.com/office/drawing/2014/main" id="{03603074-5550-06A7-DC52-3A49DFC97489}"/>
                  </a:ext>
                </a:extLst>
              </p:cNvPr>
              <p:cNvGrpSpPr/>
              <p:nvPr/>
            </p:nvGrpSpPr>
            <p:grpSpPr>
              <a:xfrm>
                <a:off x="7573535" y="2024041"/>
                <a:ext cx="69165" cy="42929"/>
                <a:chOff x="7573535" y="2024041"/>
                <a:chExt cx="69165" cy="42929"/>
              </a:xfrm>
            </p:grpSpPr>
            <p:sp>
              <p:nvSpPr>
                <p:cNvPr id="1566" name="Freeform 1565">
                  <a:extLst>
                    <a:ext uri="{FF2B5EF4-FFF2-40B4-BE49-F238E27FC236}">
                      <a16:creationId xmlns:a16="http://schemas.microsoft.com/office/drawing/2014/main" id="{228B79DE-6B47-646E-0FDB-B41EAA13E031}"/>
                    </a:ext>
                  </a:extLst>
                </p:cNvPr>
                <p:cNvSpPr/>
                <p:nvPr/>
              </p:nvSpPr>
              <p:spPr>
                <a:xfrm>
                  <a:off x="7573535"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67" name="Freeform 1566">
                  <a:extLst>
                    <a:ext uri="{FF2B5EF4-FFF2-40B4-BE49-F238E27FC236}">
                      <a16:creationId xmlns:a16="http://schemas.microsoft.com/office/drawing/2014/main" id="{116BEA98-5DFA-1C2D-87A3-878EEEFC1155}"/>
                    </a:ext>
                  </a:extLst>
                </p:cNvPr>
                <p:cNvSpPr/>
                <p:nvPr/>
              </p:nvSpPr>
              <p:spPr>
                <a:xfrm>
                  <a:off x="7609004"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68" name="Graphic 1461">
                <a:extLst>
                  <a:ext uri="{FF2B5EF4-FFF2-40B4-BE49-F238E27FC236}">
                    <a16:creationId xmlns:a16="http://schemas.microsoft.com/office/drawing/2014/main" id="{57465987-EF51-8541-1783-9FECFF1927E6}"/>
                  </a:ext>
                </a:extLst>
              </p:cNvPr>
              <p:cNvGrpSpPr/>
              <p:nvPr/>
            </p:nvGrpSpPr>
            <p:grpSpPr>
              <a:xfrm>
                <a:off x="8020449" y="2024041"/>
                <a:ext cx="69165" cy="42929"/>
                <a:chOff x="8020449" y="2024041"/>
                <a:chExt cx="69165" cy="42929"/>
              </a:xfrm>
            </p:grpSpPr>
            <p:sp>
              <p:nvSpPr>
                <p:cNvPr id="1569" name="Freeform 1568">
                  <a:extLst>
                    <a:ext uri="{FF2B5EF4-FFF2-40B4-BE49-F238E27FC236}">
                      <a16:creationId xmlns:a16="http://schemas.microsoft.com/office/drawing/2014/main" id="{340924D4-A34A-01C2-179B-76F71CAD70A3}"/>
                    </a:ext>
                  </a:extLst>
                </p:cNvPr>
                <p:cNvSpPr/>
                <p:nvPr/>
              </p:nvSpPr>
              <p:spPr>
                <a:xfrm>
                  <a:off x="8020449"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70" name="Freeform 1569">
                  <a:extLst>
                    <a:ext uri="{FF2B5EF4-FFF2-40B4-BE49-F238E27FC236}">
                      <a16:creationId xmlns:a16="http://schemas.microsoft.com/office/drawing/2014/main" id="{CB5358EE-3087-EC29-0BB1-538BB510677C}"/>
                    </a:ext>
                  </a:extLst>
                </p:cNvPr>
                <p:cNvSpPr/>
                <p:nvPr/>
              </p:nvSpPr>
              <p:spPr>
                <a:xfrm>
                  <a:off x="805591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71" name="Graphic 1461">
                <a:extLst>
                  <a:ext uri="{FF2B5EF4-FFF2-40B4-BE49-F238E27FC236}">
                    <a16:creationId xmlns:a16="http://schemas.microsoft.com/office/drawing/2014/main" id="{330D7671-16E3-9B17-2B64-727BCFB5CD49}"/>
                  </a:ext>
                </a:extLst>
              </p:cNvPr>
              <p:cNvGrpSpPr/>
              <p:nvPr/>
            </p:nvGrpSpPr>
            <p:grpSpPr>
              <a:xfrm>
                <a:off x="8071879" y="2019135"/>
                <a:ext cx="67391" cy="42929"/>
                <a:chOff x="8071879" y="2019135"/>
                <a:chExt cx="67391" cy="42929"/>
              </a:xfrm>
            </p:grpSpPr>
            <p:sp>
              <p:nvSpPr>
                <p:cNvPr id="1572" name="Freeform 1571">
                  <a:extLst>
                    <a:ext uri="{FF2B5EF4-FFF2-40B4-BE49-F238E27FC236}">
                      <a16:creationId xmlns:a16="http://schemas.microsoft.com/office/drawing/2014/main" id="{BB70446D-6AC6-D89E-09A0-75DC687C4B0F}"/>
                    </a:ext>
                  </a:extLst>
                </p:cNvPr>
                <p:cNvSpPr/>
                <p:nvPr/>
              </p:nvSpPr>
              <p:spPr>
                <a:xfrm>
                  <a:off x="8071879" y="203998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73" name="Freeform 1572">
                  <a:extLst>
                    <a:ext uri="{FF2B5EF4-FFF2-40B4-BE49-F238E27FC236}">
                      <a16:creationId xmlns:a16="http://schemas.microsoft.com/office/drawing/2014/main" id="{2DD29733-3A92-F75B-4D7B-FE081693D0ED}"/>
                    </a:ext>
                  </a:extLst>
                </p:cNvPr>
                <p:cNvSpPr/>
                <p:nvPr/>
              </p:nvSpPr>
              <p:spPr>
                <a:xfrm>
                  <a:off x="8105575" y="201913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74" name="Graphic 1461">
                <a:extLst>
                  <a:ext uri="{FF2B5EF4-FFF2-40B4-BE49-F238E27FC236}">
                    <a16:creationId xmlns:a16="http://schemas.microsoft.com/office/drawing/2014/main" id="{F9B49F96-0C8D-8DC3-FAF7-E02376358229}"/>
                  </a:ext>
                </a:extLst>
              </p:cNvPr>
              <p:cNvGrpSpPr/>
              <p:nvPr/>
            </p:nvGrpSpPr>
            <p:grpSpPr>
              <a:xfrm>
                <a:off x="8137497" y="2024041"/>
                <a:ext cx="67391" cy="42929"/>
                <a:chOff x="8137497" y="2024041"/>
                <a:chExt cx="67391" cy="42929"/>
              </a:xfrm>
            </p:grpSpPr>
            <p:sp>
              <p:nvSpPr>
                <p:cNvPr id="1575" name="Freeform 1574">
                  <a:extLst>
                    <a:ext uri="{FF2B5EF4-FFF2-40B4-BE49-F238E27FC236}">
                      <a16:creationId xmlns:a16="http://schemas.microsoft.com/office/drawing/2014/main" id="{D11B06F4-051A-333E-C4A9-678AFECAFACC}"/>
                    </a:ext>
                  </a:extLst>
                </p:cNvPr>
                <p:cNvSpPr/>
                <p:nvPr/>
              </p:nvSpPr>
              <p:spPr>
                <a:xfrm>
                  <a:off x="8137497"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76" name="Freeform 1575">
                  <a:extLst>
                    <a:ext uri="{FF2B5EF4-FFF2-40B4-BE49-F238E27FC236}">
                      <a16:creationId xmlns:a16="http://schemas.microsoft.com/office/drawing/2014/main" id="{3B50FD3B-5C5A-FFB4-4E42-4E272CFF82B3}"/>
                    </a:ext>
                  </a:extLst>
                </p:cNvPr>
                <p:cNvSpPr/>
                <p:nvPr/>
              </p:nvSpPr>
              <p:spPr>
                <a:xfrm>
                  <a:off x="8171193"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77" name="Graphic 1461">
                <a:extLst>
                  <a:ext uri="{FF2B5EF4-FFF2-40B4-BE49-F238E27FC236}">
                    <a16:creationId xmlns:a16="http://schemas.microsoft.com/office/drawing/2014/main" id="{1C747A50-A85C-07D4-F449-F0970C7A42E2}"/>
                  </a:ext>
                </a:extLst>
              </p:cNvPr>
              <p:cNvGrpSpPr/>
              <p:nvPr/>
            </p:nvGrpSpPr>
            <p:grpSpPr>
              <a:xfrm>
                <a:off x="8194248" y="2024041"/>
                <a:ext cx="69165" cy="42929"/>
                <a:chOff x="8194248" y="2024041"/>
                <a:chExt cx="69165" cy="42929"/>
              </a:xfrm>
            </p:grpSpPr>
            <p:sp>
              <p:nvSpPr>
                <p:cNvPr id="1578" name="Freeform 1577">
                  <a:extLst>
                    <a:ext uri="{FF2B5EF4-FFF2-40B4-BE49-F238E27FC236}">
                      <a16:creationId xmlns:a16="http://schemas.microsoft.com/office/drawing/2014/main" id="{A13D603E-2889-6365-0230-89FE6F24711E}"/>
                    </a:ext>
                  </a:extLst>
                </p:cNvPr>
                <p:cNvSpPr/>
                <p:nvPr/>
              </p:nvSpPr>
              <p:spPr>
                <a:xfrm>
                  <a:off x="8194248"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79" name="Freeform 1578">
                  <a:extLst>
                    <a:ext uri="{FF2B5EF4-FFF2-40B4-BE49-F238E27FC236}">
                      <a16:creationId xmlns:a16="http://schemas.microsoft.com/office/drawing/2014/main" id="{B433FA7E-232A-BB3A-C790-E0CE497913BD}"/>
                    </a:ext>
                  </a:extLst>
                </p:cNvPr>
                <p:cNvSpPr/>
                <p:nvPr/>
              </p:nvSpPr>
              <p:spPr>
                <a:xfrm>
                  <a:off x="822971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80" name="Graphic 1461">
                <a:extLst>
                  <a:ext uri="{FF2B5EF4-FFF2-40B4-BE49-F238E27FC236}">
                    <a16:creationId xmlns:a16="http://schemas.microsoft.com/office/drawing/2014/main" id="{9910FCF3-75E6-FF1D-F298-A44818C33D2B}"/>
                  </a:ext>
                </a:extLst>
              </p:cNvPr>
              <p:cNvGrpSpPr/>
              <p:nvPr/>
            </p:nvGrpSpPr>
            <p:grpSpPr>
              <a:xfrm>
                <a:off x="7901626" y="2024041"/>
                <a:ext cx="67391" cy="42929"/>
                <a:chOff x="7901626" y="2024041"/>
                <a:chExt cx="67391" cy="42929"/>
              </a:xfrm>
            </p:grpSpPr>
            <p:sp>
              <p:nvSpPr>
                <p:cNvPr id="1581" name="Freeform 1580">
                  <a:extLst>
                    <a:ext uri="{FF2B5EF4-FFF2-40B4-BE49-F238E27FC236}">
                      <a16:creationId xmlns:a16="http://schemas.microsoft.com/office/drawing/2014/main" id="{38BE99FF-504E-B6D1-2C49-312954F9B63F}"/>
                    </a:ext>
                  </a:extLst>
                </p:cNvPr>
                <p:cNvSpPr/>
                <p:nvPr/>
              </p:nvSpPr>
              <p:spPr>
                <a:xfrm>
                  <a:off x="7901626"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82" name="Freeform 1581">
                  <a:extLst>
                    <a:ext uri="{FF2B5EF4-FFF2-40B4-BE49-F238E27FC236}">
                      <a16:creationId xmlns:a16="http://schemas.microsoft.com/office/drawing/2014/main" id="{70F785D9-3AD7-E051-6AEB-1DB0092B67D7}"/>
                    </a:ext>
                  </a:extLst>
                </p:cNvPr>
                <p:cNvSpPr/>
                <p:nvPr/>
              </p:nvSpPr>
              <p:spPr>
                <a:xfrm>
                  <a:off x="7935322"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83" name="Graphic 1461">
                <a:extLst>
                  <a:ext uri="{FF2B5EF4-FFF2-40B4-BE49-F238E27FC236}">
                    <a16:creationId xmlns:a16="http://schemas.microsoft.com/office/drawing/2014/main" id="{47101564-5D53-E0E9-75D5-75569E4F36C6}"/>
                  </a:ext>
                </a:extLst>
              </p:cNvPr>
              <p:cNvGrpSpPr/>
              <p:nvPr/>
            </p:nvGrpSpPr>
            <p:grpSpPr>
              <a:xfrm>
                <a:off x="7935322" y="2024041"/>
                <a:ext cx="69165" cy="42929"/>
                <a:chOff x="7935322" y="2024041"/>
                <a:chExt cx="69165" cy="42929"/>
              </a:xfrm>
            </p:grpSpPr>
            <p:sp>
              <p:nvSpPr>
                <p:cNvPr id="1584" name="Freeform 1583">
                  <a:extLst>
                    <a:ext uri="{FF2B5EF4-FFF2-40B4-BE49-F238E27FC236}">
                      <a16:creationId xmlns:a16="http://schemas.microsoft.com/office/drawing/2014/main" id="{AB9F612C-42DD-E8A4-9DD0-02E83D7AACBB}"/>
                    </a:ext>
                  </a:extLst>
                </p:cNvPr>
                <p:cNvSpPr/>
                <p:nvPr/>
              </p:nvSpPr>
              <p:spPr>
                <a:xfrm>
                  <a:off x="7935322"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85" name="Freeform 1584">
                  <a:extLst>
                    <a:ext uri="{FF2B5EF4-FFF2-40B4-BE49-F238E27FC236}">
                      <a16:creationId xmlns:a16="http://schemas.microsoft.com/office/drawing/2014/main" id="{9E60EF9A-458D-A85C-555F-DC111B0A0F21}"/>
                    </a:ext>
                  </a:extLst>
                </p:cNvPr>
                <p:cNvSpPr/>
                <p:nvPr/>
              </p:nvSpPr>
              <p:spPr>
                <a:xfrm>
                  <a:off x="796901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86" name="Graphic 1461">
                <a:extLst>
                  <a:ext uri="{FF2B5EF4-FFF2-40B4-BE49-F238E27FC236}">
                    <a16:creationId xmlns:a16="http://schemas.microsoft.com/office/drawing/2014/main" id="{29E3BF1B-FE38-EE34-B735-90D0FCA0BEA0}"/>
                  </a:ext>
                </a:extLst>
              </p:cNvPr>
              <p:cNvGrpSpPr/>
              <p:nvPr/>
            </p:nvGrpSpPr>
            <p:grpSpPr>
              <a:xfrm>
                <a:off x="7953057" y="2019135"/>
                <a:ext cx="67391" cy="42929"/>
                <a:chOff x="7953057" y="2019135"/>
                <a:chExt cx="67391" cy="42929"/>
              </a:xfrm>
            </p:grpSpPr>
            <p:sp>
              <p:nvSpPr>
                <p:cNvPr id="1587" name="Freeform 1586">
                  <a:extLst>
                    <a:ext uri="{FF2B5EF4-FFF2-40B4-BE49-F238E27FC236}">
                      <a16:creationId xmlns:a16="http://schemas.microsoft.com/office/drawing/2014/main" id="{A8E01979-AF1B-8BBF-BCBE-60F9330D6250}"/>
                    </a:ext>
                  </a:extLst>
                </p:cNvPr>
                <p:cNvSpPr/>
                <p:nvPr/>
              </p:nvSpPr>
              <p:spPr>
                <a:xfrm>
                  <a:off x="7953057" y="203998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88" name="Freeform 1587">
                  <a:extLst>
                    <a:ext uri="{FF2B5EF4-FFF2-40B4-BE49-F238E27FC236}">
                      <a16:creationId xmlns:a16="http://schemas.microsoft.com/office/drawing/2014/main" id="{F7860133-3E44-E6FF-6B29-516F8575E58F}"/>
                    </a:ext>
                  </a:extLst>
                </p:cNvPr>
                <p:cNvSpPr/>
                <p:nvPr/>
              </p:nvSpPr>
              <p:spPr>
                <a:xfrm>
                  <a:off x="7986753" y="201913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89" name="Graphic 1461">
                <a:extLst>
                  <a:ext uri="{FF2B5EF4-FFF2-40B4-BE49-F238E27FC236}">
                    <a16:creationId xmlns:a16="http://schemas.microsoft.com/office/drawing/2014/main" id="{BDF2457E-DC2A-F328-183F-251014F937B0}"/>
                  </a:ext>
                </a:extLst>
              </p:cNvPr>
              <p:cNvGrpSpPr/>
              <p:nvPr/>
            </p:nvGrpSpPr>
            <p:grpSpPr>
              <a:xfrm>
                <a:off x="7410376" y="2024041"/>
                <a:ext cx="67391" cy="42929"/>
                <a:chOff x="7410376" y="2024041"/>
                <a:chExt cx="67391" cy="42929"/>
              </a:xfrm>
            </p:grpSpPr>
            <p:sp>
              <p:nvSpPr>
                <p:cNvPr id="1590" name="Freeform 1589">
                  <a:extLst>
                    <a:ext uri="{FF2B5EF4-FFF2-40B4-BE49-F238E27FC236}">
                      <a16:creationId xmlns:a16="http://schemas.microsoft.com/office/drawing/2014/main" id="{34F668CC-0670-6E2E-554D-C9B0372DEB1C}"/>
                    </a:ext>
                  </a:extLst>
                </p:cNvPr>
                <p:cNvSpPr/>
                <p:nvPr/>
              </p:nvSpPr>
              <p:spPr>
                <a:xfrm>
                  <a:off x="7410376"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91" name="Freeform 1590">
                  <a:extLst>
                    <a:ext uri="{FF2B5EF4-FFF2-40B4-BE49-F238E27FC236}">
                      <a16:creationId xmlns:a16="http://schemas.microsoft.com/office/drawing/2014/main" id="{DBF8A70A-0DDA-A88B-A724-3946232F8AC9}"/>
                    </a:ext>
                  </a:extLst>
                </p:cNvPr>
                <p:cNvSpPr/>
                <p:nvPr/>
              </p:nvSpPr>
              <p:spPr>
                <a:xfrm>
                  <a:off x="7444072"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92" name="Graphic 1461">
                <a:extLst>
                  <a:ext uri="{FF2B5EF4-FFF2-40B4-BE49-F238E27FC236}">
                    <a16:creationId xmlns:a16="http://schemas.microsoft.com/office/drawing/2014/main" id="{042A1B3B-71E8-0231-CB5D-1B149B2B4BD4}"/>
                  </a:ext>
                </a:extLst>
              </p:cNvPr>
              <p:cNvGrpSpPr/>
              <p:nvPr/>
            </p:nvGrpSpPr>
            <p:grpSpPr>
              <a:xfrm>
                <a:off x="7316383" y="2024041"/>
                <a:ext cx="69165" cy="42929"/>
                <a:chOff x="7316383" y="2024041"/>
                <a:chExt cx="69165" cy="42929"/>
              </a:xfrm>
            </p:grpSpPr>
            <p:sp>
              <p:nvSpPr>
                <p:cNvPr id="1593" name="Freeform 1592">
                  <a:extLst>
                    <a:ext uri="{FF2B5EF4-FFF2-40B4-BE49-F238E27FC236}">
                      <a16:creationId xmlns:a16="http://schemas.microsoft.com/office/drawing/2014/main" id="{FE3B26B3-22FA-7951-332F-70CF6EBA5ADC}"/>
                    </a:ext>
                  </a:extLst>
                </p:cNvPr>
                <p:cNvSpPr/>
                <p:nvPr/>
              </p:nvSpPr>
              <p:spPr>
                <a:xfrm>
                  <a:off x="7316383"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94" name="Freeform 1593">
                  <a:extLst>
                    <a:ext uri="{FF2B5EF4-FFF2-40B4-BE49-F238E27FC236}">
                      <a16:creationId xmlns:a16="http://schemas.microsoft.com/office/drawing/2014/main" id="{C3858061-6D89-E62F-9A48-9601473FA334}"/>
                    </a:ext>
                  </a:extLst>
                </p:cNvPr>
                <p:cNvSpPr/>
                <p:nvPr/>
              </p:nvSpPr>
              <p:spPr>
                <a:xfrm>
                  <a:off x="735007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95" name="Graphic 1461">
                <a:extLst>
                  <a:ext uri="{FF2B5EF4-FFF2-40B4-BE49-F238E27FC236}">
                    <a16:creationId xmlns:a16="http://schemas.microsoft.com/office/drawing/2014/main" id="{0A921E8B-D205-DEF3-A344-03B271663F40}"/>
                  </a:ext>
                </a:extLst>
              </p:cNvPr>
              <p:cNvGrpSpPr/>
              <p:nvPr/>
            </p:nvGrpSpPr>
            <p:grpSpPr>
              <a:xfrm>
                <a:off x="6635371" y="2024041"/>
                <a:ext cx="69165" cy="42929"/>
                <a:chOff x="6635371" y="2024041"/>
                <a:chExt cx="69165" cy="42929"/>
              </a:xfrm>
            </p:grpSpPr>
            <p:sp>
              <p:nvSpPr>
                <p:cNvPr id="1596" name="Freeform 1595">
                  <a:extLst>
                    <a:ext uri="{FF2B5EF4-FFF2-40B4-BE49-F238E27FC236}">
                      <a16:creationId xmlns:a16="http://schemas.microsoft.com/office/drawing/2014/main" id="{7FF1795F-0DAE-432B-F40C-F9EDE751B968}"/>
                    </a:ext>
                  </a:extLst>
                </p:cNvPr>
                <p:cNvSpPr/>
                <p:nvPr/>
              </p:nvSpPr>
              <p:spPr>
                <a:xfrm>
                  <a:off x="6635371"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597" name="Freeform 1596">
                  <a:extLst>
                    <a:ext uri="{FF2B5EF4-FFF2-40B4-BE49-F238E27FC236}">
                      <a16:creationId xmlns:a16="http://schemas.microsoft.com/office/drawing/2014/main" id="{F271DB72-80AE-A882-E353-629FC6E2786A}"/>
                    </a:ext>
                  </a:extLst>
                </p:cNvPr>
                <p:cNvSpPr/>
                <p:nvPr/>
              </p:nvSpPr>
              <p:spPr>
                <a:xfrm>
                  <a:off x="6670841"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598" name="Graphic 1461">
                <a:extLst>
                  <a:ext uri="{FF2B5EF4-FFF2-40B4-BE49-F238E27FC236}">
                    <a16:creationId xmlns:a16="http://schemas.microsoft.com/office/drawing/2014/main" id="{B2A0AAB8-3D0D-9815-0025-4C71AFD72C51}"/>
                  </a:ext>
                </a:extLst>
              </p:cNvPr>
              <p:cNvGrpSpPr/>
              <p:nvPr/>
            </p:nvGrpSpPr>
            <p:grpSpPr>
              <a:xfrm>
                <a:off x="6731139" y="2024041"/>
                <a:ext cx="69165" cy="42929"/>
                <a:chOff x="6731139" y="2024041"/>
                <a:chExt cx="69165" cy="42929"/>
              </a:xfrm>
            </p:grpSpPr>
            <p:sp>
              <p:nvSpPr>
                <p:cNvPr id="1599" name="Freeform 1598">
                  <a:extLst>
                    <a:ext uri="{FF2B5EF4-FFF2-40B4-BE49-F238E27FC236}">
                      <a16:creationId xmlns:a16="http://schemas.microsoft.com/office/drawing/2014/main" id="{F5C73094-AA44-2087-0483-0C1745A1FCBD}"/>
                    </a:ext>
                  </a:extLst>
                </p:cNvPr>
                <p:cNvSpPr/>
                <p:nvPr/>
              </p:nvSpPr>
              <p:spPr>
                <a:xfrm>
                  <a:off x="6731139"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00" name="Freeform 1599">
                  <a:extLst>
                    <a:ext uri="{FF2B5EF4-FFF2-40B4-BE49-F238E27FC236}">
                      <a16:creationId xmlns:a16="http://schemas.microsoft.com/office/drawing/2014/main" id="{B6757840-7E67-02CC-9168-9725A23A4EEB}"/>
                    </a:ext>
                  </a:extLst>
                </p:cNvPr>
                <p:cNvSpPr/>
                <p:nvPr/>
              </p:nvSpPr>
              <p:spPr>
                <a:xfrm>
                  <a:off x="6764834"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01" name="Graphic 1461">
                <a:extLst>
                  <a:ext uri="{FF2B5EF4-FFF2-40B4-BE49-F238E27FC236}">
                    <a16:creationId xmlns:a16="http://schemas.microsoft.com/office/drawing/2014/main" id="{337ED924-AD4A-A0D9-0804-3BC6B8E4E479}"/>
                  </a:ext>
                </a:extLst>
              </p:cNvPr>
              <p:cNvGrpSpPr/>
              <p:nvPr/>
            </p:nvGrpSpPr>
            <p:grpSpPr>
              <a:xfrm>
                <a:off x="6867695" y="2024041"/>
                <a:ext cx="69165" cy="42929"/>
                <a:chOff x="6867695" y="2024041"/>
                <a:chExt cx="69165" cy="42929"/>
              </a:xfrm>
            </p:grpSpPr>
            <p:sp>
              <p:nvSpPr>
                <p:cNvPr id="1602" name="Freeform 1601">
                  <a:extLst>
                    <a:ext uri="{FF2B5EF4-FFF2-40B4-BE49-F238E27FC236}">
                      <a16:creationId xmlns:a16="http://schemas.microsoft.com/office/drawing/2014/main" id="{DA9DBBE1-047D-22CB-E842-EB9D78BA5DD3}"/>
                    </a:ext>
                  </a:extLst>
                </p:cNvPr>
                <p:cNvSpPr/>
                <p:nvPr/>
              </p:nvSpPr>
              <p:spPr>
                <a:xfrm>
                  <a:off x="6867695"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03" name="Freeform 1602">
                  <a:extLst>
                    <a:ext uri="{FF2B5EF4-FFF2-40B4-BE49-F238E27FC236}">
                      <a16:creationId xmlns:a16="http://schemas.microsoft.com/office/drawing/2014/main" id="{4195FD1A-3651-0B4B-FE8A-C0E3248E851E}"/>
                    </a:ext>
                  </a:extLst>
                </p:cNvPr>
                <p:cNvSpPr/>
                <p:nvPr/>
              </p:nvSpPr>
              <p:spPr>
                <a:xfrm>
                  <a:off x="6903165"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04" name="Graphic 1461">
                <a:extLst>
                  <a:ext uri="{FF2B5EF4-FFF2-40B4-BE49-F238E27FC236}">
                    <a16:creationId xmlns:a16="http://schemas.microsoft.com/office/drawing/2014/main" id="{45E34C15-5B7A-F06F-6CB0-F4F1FBDD6E79}"/>
                  </a:ext>
                </a:extLst>
              </p:cNvPr>
              <p:cNvGrpSpPr/>
              <p:nvPr/>
            </p:nvGrpSpPr>
            <p:grpSpPr>
              <a:xfrm>
                <a:off x="6991838" y="2024041"/>
                <a:ext cx="67391" cy="42929"/>
                <a:chOff x="6991838" y="2024041"/>
                <a:chExt cx="67391" cy="42929"/>
              </a:xfrm>
            </p:grpSpPr>
            <p:sp>
              <p:nvSpPr>
                <p:cNvPr id="1605" name="Freeform 1604">
                  <a:extLst>
                    <a:ext uri="{FF2B5EF4-FFF2-40B4-BE49-F238E27FC236}">
                      <a16:creationId xmlns:a16="http://schemas.microsoft.com/office/drawing/2014/main" id="{7F8E3435-0B67-F260-0191-E3F114E72EA5}"/>
                    </a:ext>
                  </a:extLst>
                </p:cNvPr>
                <p:cNvSpPr/>
                <p:nvPr/>
              </p:nvSpPr>
              <p:spPr>
                <a:xfrm>
                  <a:off x="6991838"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06" name="Freeform 1605">
                  <a:extLst>
                    <a:ext uri="{FF2B5EF4-FFF2-40B4-BE49-F238E27FC236}">
                      <a16:creationId xmlns:a16="http://schemas.microsoft.com/office/drawing/2014/main" id="{822FBAF8-B037-47A4-2FFB-F169760F52DA}"/>
                    </a:ext>
                  </a:extLst>
                </p:cNvPr>
                <p:cNvSpPr/>
                <p:nvPr/>
              </p:nvSpPr>
              <p:spPr>
                <a:xfrm>
                  <a:off x="7025534"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07" name="Graphic 1461">
                <a:extLst>
                  <a:ext uri="{FF2B5EF4-FFF2-40B4-BE49-F238E27FC236}">
                    <a16:creationId xmlns:a16="http://schemas.microsoft.com/office/drawing/2014/main" id="{4D5E8638-08A7-714C-D039-2BED32FB432B}"/>
                  </a:ext>
                </a:extLst>
              </p:cNvPr>
              <p:cNvGrpSpPr/>
              <p:nvPr/>
            </p:nvGrpSpPr>
            <p:grpSpPr>
              <a:xfrm>
                <a:off x="7105340" y="2024041"/>
                <a:ext cx="69165" cy="42929"/>
                <a:chOff x="7105340" y="2024041"/>
                <a:chExt cx="69165" cy="42929"/>
              </a:xfrm>
            </p:grpSpPr>
            <p:sp>
              <p:nvSpPr>
                <p:cNvPr id="1608" name="Freeform 1607">
                  <a:extLst>
                    <a:ext uri="{FF2B5EF4-FFF2-40B4-BE49-F238E27FC236}">
                      <a16:creationId xmlns:a16="http://schemas.microsoft.com/office/drawing/2014/main" id="{1DA3F47A-B9BA-6E1E-D24D-2988F9A69A7E}"/>
                    </a:ext>
                  </a:extLst>
                </p:cNvPr>
                <p:cNvSpPr/>
                <p:nvPr/>
              </p:nvSpPr>
              <p:spPr>
                <a:xfrm>
                  <a:off x="7105340"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09" name="Freeform 1608">
                  <a:extLst>
                    <a:ext uri="{FF2B5EF4-FFF2-40B4-BE49-F238E27FC236}">
                      <a16:creationId xmlns:a16="http://schemas.microsoft.com/office/drawing/2014/main" id="{89383EC1-D655-40CA-CF49-1104238B1209}"/>
                    </a:ext>
                  </a:extLst>
                </p:cNvPr>
                <p:cNvSpPr/>
                <p:nvPr/>
              </p:nvSpPr>
              <p:spPr>
                <a:xfrm>
                  <a:off x="7140809"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10" name="Graphic 1461">
                <a:extLst>
                  <a:ext uri="{FF2B5EF4-FFF2-40B4-BE49-F238E27FC236}">
                    <a16:creationId xmlns:a16="http://schemas.microsoft.com/office/drawing/2014/main" id="{FFF1ECD5-7D33-546E-BB47-9ABB54E2894D}"/>
                  </a:ext>
                </a:extLst>
              </p:cNvPr>
              <p:cNvGrpSpPr/>
              <p:nvPr/>
            </p:nvGrpSpPr>
            <p:grpSpPr>
              <a:xfrm>
                <a:off x="7188693" y="2024041"/>
                <a:ext cx="69165" cy="42929"/>
                <a:chOff x="7188693" y="2024041"/>
                <a:chExt cx="69165" cy="42929"/>
              </a:xfrm>
            </p:grpSpPr>
            <p:sp>
              <p:nvSpPr>
                <p:cNvPr id="1611" name="Freeform 1610">
                  <a:extLst>
                    <a:ext uri="{FF2B5EF4-FFF2-40B4-BE49-F238E27FC236}">
                      <a16:creationId xmlns:a16="http://schemas.microsoft.com/office/drawing/2014/main" id="{43AB7B58-D47F-9EF9-B4C9-533CFE4366A9}"/>
                    </a:ext>
                  </a:extLst>
                </p:cNvPr>
                <p:cNvSpPr/>
                <p:nvPr/>
              </p:nvSpPr>
              <p:spPr>
                <a:xfrm>
                  <a:off x="7188693" y="204611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12" name="Freeform 1611">
                  <a:extLst>
                    <a:ext uri="{FF2B5EF4-FFF2-40B4-BE49-F238E27FC236}">
                      <a16:creationId xmlns:a16="http://schemas.microsoft.com/office/drawing/2014/main" id="{E1677C19-13AC-5B56-1D6C-29F9315B699A}"/>
                    </a:ext>
                  </a:extLst>
                </p:cNvPr>
                <p:cNvSpPr/>
                <p:nvPr/>
              </p:nvSpPr>
              <p:spPr>
                <a:xfrm>
                  <a:off x="7224162"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13" name="Graphic 1461">
                <a:extLst>
                  <a:ext uri="{FF2B5EF4-FFF2-40B4-BE49-F238E27FC236}">
                    <a16:creationId xmlns:a16="http://schemas.microsoft.com/office/drawing/2014/main" id="{2AE9F91E-3DCA-802E-EAB5-7E44528C0D1E}"/>
                  </a:ext>
                </a:extLst>
              </p:cNvPr>
              <p:cNvGrpSpPr/>
              <p:nvPr/>
            </p:nvGrpSpPr>
            <p:grpSpPr>
              <a:xfrm>
                <a:off x="6912032" y="2024041"/>
                <a:ext cx="67391" cy="42929"/>
                <a:chOff x="6912032" y="2024041"/>
                <a:chExt cx="67391" cy="42929"/>
              </a:xfrm>
            </p:grpSpPr>
            <p:sp>
              <p:nvSpPr>
                <p:cNvPr id="1614" name="Freeform 1613">
                  <a:extLst>
                    <a:ext uri="{FF2B5EF4-FFF2-40B4-BE49-F238E27FC236}">
                      <a16:creationId xmlns:a16="http://schemas.microsoft.com/office/drawing/2014/main" id="{8D7C29B8-B5BE-DE95-B555-BFAEB3ED77AC}"/>
                    </a:ext>
                  </a:extLst>
                </p:cNvPr>
                <p:cNvSpPr/>
                <p:nvPr/>
              </p:nvSpPr>
              <p:spPr>
                <a:xfrm>
                  <a:off x="6912032"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15" name="Freeform 1614">
                  <a:extLst>
                    <a:ext uri="{FF2B5EF4-FFF2-40B4-BE49-F238E27FC236}">
                      <a16:creationId xmlns:a16="http://schemas.microsoft.com/office/drawing/2014/main" id="{7F9DCE6E-B9FA-664A-3CB0-A229692C91C6}"/>
                    </a:ext>
                  </a:extLst>
                </p:cNvPr>
                <p:cNvSpPr/>
                <p:nvPr/>
              </p:nvSpPr>
              <p:spPr>
                <a:xfrm>
                  <a:off x="6945728"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16" name="Graphic 1461">
                <a:extLst>
                  <a:ext uri="{FF2B5EF4-FFF2-40B4-BE49-F238E27FC236}">
                    <a16:creationId xmlns:a16="http://schemas.microsoft.com/office/drawing/2014/main" id="{3C12AB1C-9CFD-1F9B-CFF3-14CEF553EED7}"/>
                  </a:ext>
                </a:extLst>
              </p:cNvPr>
              <p:cNvGrpSpPr/>
              <p:nvPr/>
            </p:nvGrpSpPr>
            <p:grpSpPr>
              <a:xfrm>
                <a:off x="6442064" y="1983565"/>
                <a:ext cx="67391" cy="42929"/>
                <a:chOff x="6442064" y="1983565"/>
                <a:chExt cx="67391" cy="42929"/>
              </a:xfrm>
            </p:grpSpPr>
            <p:sp>
              <p:nvSpPr>
                <p:cNvPr id="1617" name="Freeform 1616">
                  <a:extLst>
                    <a:ext uri="{FF2B5EF4-FFF2-40B4-BE49-F238E27FC236}">
                      <a16:creationId xmlns:a16="http://schemas.microsoft.com/office/drawing/2014/main" id="{1D3C3157-6A32-A4B1-C9B8-14D86E5AF9E1}"/>
                    </a:ext>
                  </a:extLst>
                </p:cNvPr>
                <p:cNvSpPr/>
                <p:nvPr/>
              </p:nvSpPr>
              <p:spPr>
                <a:xfrm>
                  <a:off x="6442064" y="200441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18" name="Freeform 1617">
                  <a:extLst>
                    <a:ext uri="{FF2B5EF4-FFF2-40B4-BE49-F238E27FC236}">
                      <a16:creationId xmlns:a16="http://schemas.microsoft.com/office/drawing/2014/main" id="{A2735C01-5C01-BDCF-06FA-1928E0D0AEFF}"/>
                    </a:ext>
                  </a:extLst>
                </p:cNvPr>
                <p:cNvSpPr/>
                <p:nvPr/>
              </p:nvSpPr>
              <p:spPr>
                <a:xfrm>
                  <a:off x="6475759" y="198356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19" name="Graphic 1461">
                <a:extLst>
                  <a:ext uri="{FF2B5EF4-FFF2-40B4-BE49-F238E27FC236}">
                    <a16:creationId xmlns:a16="http://schemas.microsoft.com/office/drawing/2014/main" id="{25534DA8-954E-A8FE-DFFC-A181D3C1000C}"/>
                  </a:ext>
                </a:extLst>
              </p:cNvPr>
              <p:cNvGrpSpPr/>
              <p:nvPr/>
            </p:nvGrpSpPr>
            <p:grpSpPr>
              <a:xfrm>
                <a:off x="6539604" y="2024041"/>
                <a:ext cx="67391" cy="42929"/>
                <a:chOff x="6539604" y="2024041"/>
                <a:chExt cx="67391" cy="42929"/>
              </a:xfrm>
            </p:grpSpPr>
            <p:sp>
              <p:nvSpPr>
                <p:cNvPr id="1620" name="Freeform 1619">
                  <a:extLst>
                    <a:ext uri="{FF2B5EF4-FFF2-40B4-BE49-F238E27FC236}">
                      <a16:creationId xmlns:a16="http://schemas.microsoft.com/office/drawing/2014/main" id="{99249C9B-A23C-8FC6-4D4C-0B7B630A1EE9}"/>
                    </a:ext>
                  </a:extLst>
                </p:cNvPr>
                <p:cNvSpPr/>
                <p:nvPr/>
              </p:nvSpPr>
              <p:spPr>
                <a:xfrm>
                  <a:off x="6539604" y="204611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21" name="Freeform 1620">
                  <a:extLst>
                    <a:ext uri="{FF2B5EF4-FFF2-40B4-BE49-F238E27FC236}">
                      <a16:creationId xmlns:a16="http://schemas.microsoft.com/office/drawing/2014/main" id="{1B35DAEB-1AA1-E3A9-8BDF-F19E51E53F75}"/>
                    </a:ext>
                  </a:extLst>
                </p:cNvPr>
                <p:cNvSpPr/>
                <p:nvPr/>
              </p:nvSpPr>
              <p:spPr>
                <a:xfrm>
                  <a:off x="6573300" y="202404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22" name="Graphic 1461">
                <a:extLst>
                  <a:ext uri="{FF2B5EF4-FFF2-40B4-BE49-F238E27FC236}">
                    <a16:creationId xmlns:a16="http://schemas.microsoft.com/office/drawing/2014/main" id="{351B4181-A542-5113-E829-E5DF2C0D94DB}"/>
                  </a:ext>
                </a:extLst>
              </p:cNvPr>
              <p:cNvGrpSpPr/>
              <p:nvPr/>
            </p:nvGrpSpPr>
            <p:grpSpPr>
              <a:xfrm>
                <a:off x="6312600" y="1983565"/>
                <a:ext cx="69165" cy="42929"/>
                <a:chOff x="6312600" y="1983565"/>
                <a:chExt cx="69165" cy="42929"/>
              </a:xfrm>
            </p:grpSpPr>
            <p:sp>
              <p:nvSpPr>
                <p:cNvPr id="1623" name="Freeform 1622">
                  <a:extLst>
                    <a:ext uri="{FF2B5EF4-FFF2-40B4-BE49-F238E27FC236}">
                      <a16:creationId xmlns:a16="http://schemas.microsoft.com/office/drawing/2014/main" id="{AA3C032F-90A8-BCAA-76F8-3BF29CCBD64A}"/>
                    </a:ext>
                  </a:extLst>
                </p:cNvPr>
                <p:cNvSpPr/>
                <p:nvPr/>
              </p:nvSpPr>
              <p:spPr>
                <a:xfrm>
                  <a:off x="6312600" y="200441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24" name="Freeform 1623">
                  <a:extLst>
                    <a:ext uri="{FF2B5EF4-FFF2-40B4-BE49-F238E27FC236}">
                      <a16:creationId xmlns:a16="http://schemas.microsoft.com/office/drawing/2014/main" id="{F7B2E62B-8E72-C4E5-FCDE-AC21D241168D}"/>
                    </a:ext>
                  </a:extLst>
                </p:cNvPr>
                <p:cNvSpPr/>
                <p:nvPr/>
              </p:nvSpPr>
              <p:spPr>
                <a:xfrm>
                  <a:off x="6348070" y="198356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25" name="Graphic 1461">
                <a:extLst>
                  <a:ext uri="{FF2B5EF4-FFF2-40B4-BE49-F238E27FC236}">
                    <a16:creationId xmlns:a16="http://schemas.microsoft.com/office/drawing/2014/main" id="{341B7F88-63AC-C10C-D397-6DEFBA6D15E4}"/>
                  </a:ext>
                </a:extLst>
              </p:cNvPr>
              <p:cNvGrpSpPr/>
              <p:nvPr/>
            </p:nvGrpSpPr>
            <p:grpSpPr>
              <a:xfrm>
                <a:off x="6408368" y="1983565"/>
                <a:ext cx="67391" cy="42929"/>
                <a:chOff x="6408368" y="1983565"/>
                <a:chExt cx="67391" cy="42929"/>
              </a:xfrm>
            </p:grpSpPr>
            <p:sp>
              <p:nvSpPr>
                <p:cNvPr id="1626" name="Freeform 1625">
                  <a:extLst>
                    <a:ext uri="{FF2B5EF4-FFF2-40B4-BE49-F238E27FC236}">
                      <a16:creationId xmlns:a16="http://schemas.microsoft.com/office/drawing/2014/main" id="{D7C41C7A-373A-43FC-EC95-25048D9BDFB0}"/>
                    </a:ext>
                  </a:extLst>
                </p:cNvPr>
                <p:cNvSpPr/>
                <p:nvPr/>
              </p:nvSpPr>
              <p:spPr>
                <a:xfrm>
                  <a:off x="6408368" y="200441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27" name="Freeform 1626">
                  <a:extLst>
                    <a:ext uri="{FF2B5EF4-FFF2-40B4-BE49-F238E27FC236}">
                      <a16:creationId xmlns:a16="http://schemas.microsoft.com/office/drawing/2014/main" id="{25C87CAE-3D5E-4C55-EDF7-843BECFA4A2F}"/>
                    </a:ext>
                  </a:extLst>
                </p:cNvPr>
                <p:cNvSpPr/>
                <p:nvPr/>
              </p:nvSpPr>
              <p:spPr>
                <a:xfrm>
                  <a:off x="6442064" y="198356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28" name="Graphic 1461">
                <a:extLst>
                  <a:ext uri="{FF2B5EF4-FFF2-40B4-BE49-F238E27FC236}">
                    <a16:creationId xmlns:a16="http://schemas.microsoft.com/office/drawing/2014/main" id="{B191401D-2CB1-4565-78BB-94A394683743}"/>
                  </a:ext>
                </a:extLst>
              </p:cNvPr>
              <p:cNvGrpSpPr/>
              <p:nvPr/>
            </p:nvGrpSpPr>
            <p:grpSpPr>
              <a:xfrm>
                <a:off x="6223927" y="1961486"/>
                <a:ext cx="69165" cy="42929"/>
                <a:chOff x="6223927" y="1961486"/>
                <a:chExt cx="69165" cy="42929"/>
              </a:xfrm>
            </p:grpSpPr>
            <p:sp>
              <p:nvSpPr>
                <p:cNvPr id="1629" name="Freeform 1628">
                  <a:extLst>
                    <a:ext uri="{FF2B5EF4-FFF2-40B4-BE49-F238E27FC236}">
                      <a16:creationId xmlns:a16="http://schemas.microsoft.com/office/drawing/2014/main" id="{844D983C-0B82-F977-315A-32F1C37396F5}"/>
                    </a:ext>
                  </a:extLst>
                </p:cNvPr>
                <p:cNvSpPr/>
                <p:nvPr/>
              </p:nvSpPr>
              <p:spPr>
                <a:xfrm>
                  <a:off x="6223927" y="198356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30" name="Freeform 1629">
                  <a:extLst>
                    <a:ext uri="{FF2B5EF4-FFF2-40B4-BE49-F238E27FC236}">
                      <a16:creationId xmlns:a16="http://schemas.microsoft.com/office/drawing/2014/main" id="{51ACB704-932B-7829-1290-98266FCE44CA}"/>
                    </a:ext>
                  </a:extLst>
                </p:cNvPr>
                <p:cNvSpPr/>
                <p:nvPr/>
              </p:nvSpPr>
              <p:spPr>
                <a:xfrm>
                  <a:off x="6257623" y="196148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31" name="Graphic 1461">
                <a:extLst>
                  <a:ext uri="{FF2B5EF4-FFF2-40B4-BE49-F238E27FC236}">
                    <a16:creationId xmlns:a16="http://schemas.microsoft.com/office/drawing/2014/main" id="{6D13220E-A80C-E9B9-6EBD-84AE9A14CD35}"/>
                  </a:ext>
                </a:extLst>
              </p:cNvPr>
              <p:cNvGrpSpPr/>
              <p:nvPr/>
            </p:nvGrpSpPr>
            <p:grpSpPr>
              <a:xfrm>
                <a:off x="5961454" y="1901385"/>
                <a:ext cx="69165" cy="42929"/>
                <a:chOff x="5961454" y="1901385"/>
                <a:chExt cx="69165" cy="42929"/>
              </a:xfrm>
            </p:grpSpPr>
            <p:sp>
              <p:nvSpPr>
                <p:cNvPr id="1632" name="Freeform 1631">
                  <a:extLst>
                    <a:ext uri="{FF2B5EF4-FFF2-40B4-BE49-F238E27FC236}">
                      <a16:creationId xmlns:a16="http://schemas.microsoft.com/office/drawing/2014/main" id="{5E3447B2-C1E3-B620-AE30-54418699F155}"/>
                    </a:ext>
                  </a:extLst>
                </p:cNvPr>
                <p:cNvSpPr/>
                <p:nvPr/>
              </p:nvSpPr>
              <p:spPr>
                <a:xfrm>
                  <a:off x="5961454" y="192346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33" name="Freeform 1632">
                  <a:extLst>
                    <a:ext uri="{FF2B5EF4-FFF2-40B4-BE49-F238E27FC236}">
                      <a16:creationId xmlns:a16="http://schemas.microsoft.com/office/drawing/2014/main" id="{27813DE6-AD60-792E-D8D9-D64A7EDEBCD8}"/>
                    </a:ext>
                  </a:extLst>
                </p:cNvPr>
                <p:cNvSpPr/>
                <p:nvPr/>
              </p:nvSpPr>
              <p:spPr>
                <a:xfrm>
                  <a:off x="5996923" y="190138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34" name="Graphic 1461">
                <a:extLst>
                  <a:ext uri="{FF2B5EF4-FFF2-40B4-BE49-F238E27FC236}">
                    <a16:creationId xmlns:a16="http://schemas.microsoft.com/office/drawing/2014/main" id="{7AC0587F-FC5F-FA70-7140-9238241473B8}"/>
                  </a:ext>
                </a:extLst>
              </p:cNvPr>
              <p:cNvGrpSpPr/>
              <p:nvPr/>
            </p:nvGrpSpPr>
            <p:grpSpPr>
              <a:xfrm>
                <a:off x="5911797" y="1901385"/>
                <a:ext cx="69165" cy="42929"/>
                <a:chOff x="5911797" y="1901385"/>
                <a:chExt cx="69165" cy="42929"/>
              </a:xfrm>
            </p:grpSpPr>
            <p:sp>
              <p:nvSpPr>
                <p:cNvPr id="1635" name="Freeform 1634">
                  <a:extLst>
                    <a:ext uri="{FF2B5EF4-FFF2-40B4-BE49-F238E27FC236}">
                      <a16:creationId xmlns:a16="http://schemas.microsoft.com/office/drawing/2014/main" id="{5440A946-29A6-7EA4-EB3F-507667188F23}"/>
                    </a:ext>
                  </a:extLst>
                </p:cNvPr>
                <p:cNvSpPr/>
                <p:nvPr/>
              </p:nvSpPr>
              <p:spPr>
                <a:xfrm>
                  <a:off x="5911797" y="192346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36" name="Freeform 1635">
                  <a:extLst>
                    <a:ext uri="{FF2B5EF4-FFF2-40B4-BE49-F238E27FC236}">
                      <a16:creationId xmlns:a16="http://schemas.microsoft.com/office/drawing/2014/main" id="{865975B1-D8C6-2D6A-6B28-05F8BB387176}"/>
                    </a:ext>
                  </a:extLst>
                </p:cNvPr>
                <p:cNvSpPr/>
                <p:nvPr/>
              </p:nvSpPr>
              <p:spPr>
                <a:xfrm>
                  <a:off x="5947266" y="190138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37" name="Graphic 1461">
                <a:extLst>
                  <a:ext uri="{FF2B5EF4-FFF2-40B4-BE49-F238E27FC236}">
                    <a16:creationId xmlns:a16="http://schemas.microsoft.com/office/drawing/2014/main" id="{C3EED5F6-4695-7C3C-85DD-8D66C1155E6A}"/>
                  </a:ext>
                </a:extLst>
              </p:cNvPr>
              <p:cNvGrpSpPr/>
              <p:nvPr/>
            </p:nvGrpSpPr>
            <p:grpSpPr>
              <a:xfrm>
                <a:off x="5800069" y="1895252"/>
                <a:ext cx="67391" cy="42929"/>
                <a:chOff x="5800069" y="1895252"/>
                <a:chExt cx="67391" cy="42929"/>
              </a:xfrm>
            </p:grpSpPr>
            <p:sp>
              <p:nvSpPr>
                <p:cNvPr id="1638" name="Freeform 1637">
                  <a:extLst>
                    <a:ext uri="{FF2B5EF4-FFF2-40B4-BE49-F238E27FC236}">
                      <a16:creationId xmlns:a16="http://schemas.microsoft.com/office/drawing/2014/main" id="{E2647449-31A8-2055-507C-BF23473660F3}"/>
                    </a:ext>
                  </a:extLst>
                </p:cNvPr>
                <p:cNvSpPr/>
                <p:nvPr/>
              </p:nvSpPr>
              <p:spPr>
                <a:xfrm>
                  <a:off x="5800069" y="1917330"/>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39" name="Freeform 1638">
                  <a:extLst>
                    <a:ext uri="{FF2B5EF4-FFF2-40B4-BE49-F238E27FC236}">
                      <a16:creationId xmlns:a16="http://schemas.microsoft.com/office/drawing/2014/main" id="{F8FCF06E-43AE-D4A2-8049-86FFCBBE876B}"/>
                    </a:ext>
                  </a:extLst>
                </p:cNvPr>
                <p:cNvSpPr/>
                <p:nvPr/>
              </p:nvSpPr>
              <p:spPr>
                <a:xfrm>
                  <a:off x="5833765" y="18952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40" name="Graphic 1461">
                <a:extLst>
                  <a:ext uri="{FF2B5EF4-FFF2-40B4-BE49-F238E27FC236}">
                    <a16:creationId xmlns:a16="http://schemas.microsoft.com/office/drawing/2014/main" id="{481C0F9A-EBFD-61BD-6A9D-DCC1343F8D91}"/>
                  </a:ext>
                </a:extLst>
              </p:cNvPr>
              <p:cNvGrpSpPr/>
              <p:nvPr/>
            </p:nvGrpSpPr>
            <p:grpSpPr>
              <a:xfrm>
                <a:off x="6113972" y="1895252"/>
                <a:ext cx="69165" cy="42929"/>
                <a:chOff x="6113972" y="1895252"/>
                <a:chExt cx="69165" cy="42929"/>
              </a:xfrm>
            </p:grpSpPr>
            <p:sp>
              <p:nvSpPr>
                <p:cNvPr id="1641" name="Freeform 1640">
                  <a:extLst>
                    <a:ext uri="{FF2B5EF4-FFF2-40B4-BE49-F238E27FC236}">
                      <a16:creationId xmlns:a16="http://schemas.microsoft.com/office/drawing/2014/main" id="{ADC0C897-6AA9-DF2D-DCA6-3D0D8D178156}"/>
                    </a:ext>
                  </a:extLst>
                </p:cNvPr>
                <p:cNvSpPr/>
                <p:nvPr/>
              </p:nvSpPr>
              <p:spPr>
                <a:xfrm>
                  <a:off x="6113972" y="191733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42" name="Freeform 1641">
                  <a:extLst>
                    <a:ext uri="{FF2B5EF4-FFF2-40B4-BE49-F238E27FC236}">
                      <a16:creationId xmlns:a16="http://schemas.microsoft.com/office/drawing/2014/main" id="{6EC1CD11-52DA-CB49-43E7-67843B757258}"/>
                    </a:ext>
                  </a:extLst>
                </p:cNvPr>
                <p:cNvSpPr/>
                <p:nvPr/>
              </p:nvSpPr>
              <p:spPr>
                <a:xfrm>
                  <a:off x="6149442" y="18952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43" name="Graphic 1461">
                <a:extLst>
                  <a:ext uri="{FF2B5EF4-FFF2-40B4-BE49-F238E27FC236}">
                    <a16:creationId xmlns:a16="http://schemas.microsoft.com/office/drawing/2014/main" id="{125F324F-54EC-248D-4C87-721D53D91279}"/>
                  </a:ext>
                </a:extLst>
              </p:cNvPr>
              <p:cNvGrpSpPr/>
              <p:nvPr/>
            </p:nvGrpSpPr>
            <p:grpSpPr>
              <a:xfrm>
                <a:off x="6160082" y="1895252"/>
                <a:ext cx="69165" cy="42929"/>
                <a:chOff x="6160082" y="1895252"/>
                <a:chExt cx="69165" cy="42929"/>
              </a:xfrm>
            </p:grpSpPr>
            <p:sp>
              <p:nvSpPr>
                <p:cNvPr id="1644" name="Freeform 1643">
                  <a:extLst>
                    <a:ext uri="{FF2B5EF4-FFF2-40B4-BE49-F238E27FC236}">
                      <a16:creationId xmlns:a16="http://schemas.microsoft.com/office/drawing/2014/main" id="{7DFDD652-8C6C-13A7-8B75-26B4D61462E9}"/>
                    </a:ext>
                  </a:extLst>
                </p:cNvPr>
                <p:cNvSpPr/>
                <p:nvPr/>
              </p:nvSpPr>
              <p:spPr>
                <a:xfrm>
                  <a:off x="6160082" y="191733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45" name="Freeform 1644">
                  <a:extLst>
                    <a:ext uri="{FF2B5EF4-FFF2-40B4-BE49-F238E27FC236}">
                      <a16:creationId xmlns:a16="http://schemas.microsoft.com/office/drawing/2014/main" id="{988D037B-652C-BEF3-384A-0E4C4A7CF999}"/>
                    </a:ext>
                  </a:extLst>
                </p:cNvPr>
                <p:cNvSpPr/>
                <p:nvPr/>
              </p:nvSpPr>
              <p:spPr>
                <a:xfrm>
                  <a:off x="6193778" y="18952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46" name="Graphic 1461">
                <a:extLst>
                  <a:ext uri="{FF2B5EF4-FFF2-40B4-BE49-F238E27FC236}">
                    <a16:creationId xmlns:a16="http://schemas.microsoft.com/office/drawing/2014/main" id="{D4371B87-85B1-0C49-1130-86C3B9D82D36}"/>
                  </a:ext>
                </a:extLst>
              </p:cNvPr>
              <p:cNvGrpSpPr/>
              <p:nvPr/>
            </p:nvGrpSpPr>
            <p:grpSpPr>
              <a:xfrm>
                <a:off x="6012885" y="1891573"/>
                <a:ext cx="69165" cy="42929"/>
                <a:chOff x="6012885" y="1891573"/>
                <a:chExt cx="69165" cy="42929"/>
              </a:xfrm>
            </p:grpSpPr>
            <p:sp>
              <p:nvSpPr>
                <p:cNvPr id="1647" name="Freeform 1646">
                  <a:extLst>
                    <a:ext uri="{FF2B5EF4-FFF2-40B4-BE49-F238E27FC236}">
                      <a16:creationId xmlns:a16="http://schemas.microsoft.com/office/drawing/2014/main" id="{935A3EF5-5649-DF56-D811-AD49D18DCE2E}"/>
                    </a:ext>
                  </a:extLst>
                </p:cNvPr>
                <p:cNvSpPr/>
                <p:nvPr/>
              </p:nvSpPr>
              <p:spPr>
                <a:xfrm>
                  <a:off x="6012885" y="1912424"/>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48" name="Freeform 1647">
                  <a:extLst>
                    <a:ext uri="{FF2B5EF4-FFF2-40B4-BE49-F238E27FC236}">
                      <a16:creationId xmlns:a16="http://schemas.microsoft.com/office/drawing/2014/main" id="{F9F5CFBF-D9CC-3877-340E-6D8DF96E32CA}"/>
                    </a:ext>
                  </a:extLst>
                </p:cNvPr>
                <p:cNvSpPr/>
                <p:nvPr/>
              </p:nvSpPr>
              <p:spPr>
                <a:xfrm>
                  <a:off x="6048354" y="189157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49" name="Graphic 1461">
                <a:extLst>
                  <a:ext uri="{FF2B5EF4-FFF2-40B4-BE49-F238E27FC236}">
                    <a16:creationId xmlns:a16="http://schemas.microsoft.com/office/drawing/2014/main" id="{44183A27-5F37-2629-B9E7-C12987A973D3}"/>
                  </a:ext>
                </a:extLst>
              </p:cNvPr>
              <p:cNvGrpSpPr/>
              <p:nvPr/>
            </p:nvGrpSpPr>
            <p:grpSpPr>
              <a:xfrm>
                <a:off x="6030619" y="1891573"/>
                <a:ext cx="67391" cy="42929"/>
                <a:chOff x="6030619" y="1891573"/>
                <a:chExt cx="67391" cy="42929"/>
              </a:xfrm>
            </p:grpSpPr>
            <p:sp>
              <p:nvSpPr>
                <p:cNvPr id="1650" name="Freeform 1649">
                  <a:extLst>
                    <a:ext uri="{FF2B5EF4-FFF2-40B4-BE49-F238E27FC236}">
                      <a16:creationId xmlns:a16="http://schemas.microsoft.com/office/drawing/2014/main" id="{A30E0810-DFA9-750D-8250-A94AF9064BE3}"/>
                    </a:ext>
                  </a:extLst>
                </p:cNvPr>
                <p:cNvSpPr/>
                <p:nvPr/>
              </p:nvSpPr>
              <p:spPr>
                <a:xfrm>
                  <a:off x="6030619" y="1912424"/>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51" name="Freeform 1650">
                  <a:extLst>
                    <a:ext uri="{FF2B5EF4-FFF2-40B4-BE49-F238E27FC236}">
                      <a16:creationId xmlns:a16="http://schemas.microsoft.com/office/drawing/2014/main" id="{5ACB61CE-D4B4-D2EA-33A6-78C21AAF1878}"/>
                    </a:ext>
                  </a:extLst>
                </p:cNvPr>
                <p:cNvSpPr/>
                <p:nvPr/>
              </p:nvSpPr>
              <p:spPr>
                <a:xfrm>
                  <a:off x="6064315" y="189157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52" name="Graphic 1461">
                <a:extLst>
                  <a:ext uri="{FF2B5EF4-FFF2-40B4-BE49-F238E27FC236}">
                    <a16:creationId xmlns:a16="http://schemas.microsoft.com/office/drawing/2014/main" id="{595316CE-D9E0-9382-162A-31312F4B6FC3}"/>
                  </a:ext>
                </a:extLst>
              </p:cNvPr>
              <p:cNvGrpSpPr/>
              <p:nvPr/>
            </p:nvGrpSpPr>
            <p:grpSpPr>
              <a:xfrm>
                <a:off x="5397492" y="1874401"/>
                <a:ext cx="67391" cy="42929"/>
                <a:chOff x="5397492" y="1874401"/>
                <a:chExt cx="67391" cy="42929"/>
              </a:xfrm>
            </p:grpSpPr>
            <p:sp>
              <p:nvSpPr>
                <p:cNvPr id="1653" name="Freeform 1652">
                  <a:extLst>
                    <a:ext uri="{FF2B5EF4-FFF2-40B4-BE49-F238E27FC236}">
                      <a16:creationId xmlns:a16="http://schemas.microsoft.com/office/drawing/2014/main" id="{95554F4D-299B-D738-4D08-F2BD4102E146}"/>
                    </a:ext>
                  </a:extLst>
                </p:cNvPr>
                <p:cNvSpPr/>
                <p:nvPr/>
              </p:nvSpPr>
              <p:spPr>
                <a:xfrm>
                  <a:off x="5397492" y="1895252"/>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54" name="Freeform 1653">
                  <a:extLst>
                    <a:ext uri="{FF2B5EF4-FFF2-40B4-BE49-F238E27FC236}">
                      <a16:creationId xmlns:a16="http://schemas.microsoft.com/office/drawing/2014/main" id="{C8ECD7ED-C776-0414-B38F-E02893B5C431}"/>
                    </a:ext>
                  </a:extLst>
                </p:cNvPr>
                <p:cNvSpPr/>
                <p:nvPr/>
              </p:nvSpPr>
              <p:spPr>
                <a:xfrm>
                  <a:off x="5431188" y="187440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55" name="Graphic 1461">
                <a:extLst>
                  <a:ext uri="{FF2B5EF4-FFF2-40B4-BE49-F238E27FC236}">
                    <a16:creationId xmlns:a16="http://schemas.microsoft.com/office/drawing/2014/main" id="{4F19F273-75ED-75DE-1DB2-2838E9455AFF}"/>
                  </a:ext>
                </a:extLst>
              </p:cNvPr>
              <p:cNvGrpSpPr/>
              <p:nvPr/>
            </p:nvGrpSpPr>
            <p:grpSpPr>
              <a:xfrm>
                <a:off x="5491485" y="1895252"/>
                <a:ext cx="69165" cy="42929"/>
                <a:chOff x="5491485" y="1895252"/>
                <a:chExt cx="69165" cy="42929"/>
              </a:xfrm>
            </p:grpSpPr>
            <p:sp>
              <p:nvSpPr>
                <p:cNvPr id="1656" name="Freeform 1655">
                  <a:extLst>
                    <a:ext uri="{FF2B5EF4-FFF2-40B4-BE49-F238E27FC236}">
                      <a16:creationId xmlns:a16="http://schemas.microsoft.com/office/drawing/2014/main" id="{13D549EE-9FDA-0DD0-404C-F9C9A35E0DC4}"/>
                    </a:ext>
                  </a:extLst>
                </p:cNvPr>
                <p:cNvSpPr/>
                <p:nvPr/>
              </p:nvSpPr>
              <p:spPr>
                <a:xfrm>
                  <a:off x="5491485" y="191733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57" name="Freeform 1656">
                  <a:extLst>
                    <a:ext uri="{FF2B5EF4-FFF2-40B4-BE49-F238E27FC236}">
                      <a16:creationId xmlns:a16="http://schemas.microsoft.com/office/drawing/2014/main" id="{624A5B61-9ECF-F534-5CD2-4D665920BE2B}"/>
                    </a:ext>
                  </a:extLst>
                </p:cNvPr>
                <p:cNvSpPr/>
                <p:nvPr/>
              </p:nvSpPr>
              <p:spPr>
                <a:xfrm>
                  <a:off x="5526955" y="18952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58" name="Graphic 1461">
                <a:extLst>
                  <a:ext uri="{FF2B5EF4-FFF2-40B4-BE49-F238E27FC236}">
                    <a16:creationId xmlns:a16="http://schemas.microsoft.com/office/drawing/2014/main" id="{2E2DE34C-A4B6-AD5E-CB17-E7CD29DEAFF3}"/>
                  </a:ext>
                </a:extLst>
              </p:cNvPr>
              <p:cNvGrpSpPr/>
              <p:nvPr/>
            </p:nvGrpSpPr>
            <p:grpSpPr>
              <a:xfrm>
                <a:off x="5606761" y="1895252"/>
                <a:ext cx="69165" cy="42929"/>
                <a:chOff x="5606761" y="1895252"/>
                <a:chExt cx="69165" cy="42929"/>
              </a:xfrm>
            </p:grpSpPr>
            <p:sp>
              <p:nvSpPr>
                <p:cNvPr id="1659" name="Freeform 1658">
                  <a:extLst>
                    <a:ext uri="{FF2B5EF4-FFF2-40B4-BE49-F238E27FC236}">
                      <a16:creationId xmlns:a16="http://schemas.microsoft.com/office/drawing/2014/main" id="{E0AB101B-1CF7-285F-F247-EADA3D2179D9}"/>
                    </a:ext>
                  </a:extLst>
                </p:cNvPr>
                <p:cNvSpPr/>
                <p:nvPr/>
              </p:nvSpPr>
              <p:spPr>
                <a:xfrm>
                  <a:off x="5606761" y="191733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60" name="Freeform 1659">
                  <a:extLst>
                    <a:ext uri="{FF2B5EF4-FFF2-40B4-BE49-F238E27FC236}">
                      <a16:creationId xmlns:a16="http://schemas.microsoft.com/office/drawing/2014/main" id="{18D4E7B3-5381-0E22-526E-4C3BD2E6F43B}"/>
                    </a:ext>
                  </a:extLst>
                </p:cNvPr>
                <p:cNvSpPr/>
                <p:nvPr/>
              </p:nvSpPr>
              <p:spPr>
                <a:xfrm>
                  <a:off x="5642230" y="18952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61" name="Graphic 1461">
                <a:extLst>
                  <a:ext uri="{FF2B5EF4-FFF2-40B4-BE49-F238E27FC236}">
                    <a16:creationId xmlns:a16="http://schemas.microsoft.com/office/drawing/2014/main" id="{3D3ECE11-E108-65CA-F0B7-FCF8DDF5E45B}"/>
                  </a:ext>
                </a:extLst>
              </p:cNvPr>
              <p:cNvGrpSpPr/>
              <p:nvPr/>
            </p:nvGrpSpPr>
            <p:grpSpPr>
              <a:xfrm>
                <a:off x="5642230" y="1895252"/>
                <a:ext cx="67391" cy="42929"/>
                <a:chOff x="5642230" y="1895252"/>
                <a:chExt cx="67391" cy="42929"/>
              </a:xfrm>
            </p:grpSpPr>
            <p:sp>
              <p:nvSpPr>
                <p:cNvPr id="1662" name="Freeform 1661">
                  <a:extLst>
                    <a:ext uri="{FF2B5EF4-FFF2-40B4-BE49-F238E27FC236}">
                      <a16:creationId xmlns:a16="http://schemas.microsoft.com/office/drawing/2014/main" id="{3DFEFBE0-229A-0F4A-F21B-1F10A52B7D88}"/>
                    </a:ext>
                  </a:extLst>
                </p:cNvPr>
                <p:cNvSpPr/>
                <p:nvPr/>
              </p:nvSpPr>
              <p:spPr>
                <a:xfrm>
                  <a:off x="5642230" y="1917330"/>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63" name="Freeform 1662">
                  <a:extLst>
                    <a:ext uri="{FF2B5EF4-FFF2-40B4-BE49-F238E27FC236}">
                      <a16:creationId xmlns:a16="http://schemas.microsoft.com/office/drawing/2014/main" id="{A842E680-3A65-387A-8FC0-81A4E0EE650E}"/>
                    </a:ext>
                  </a:extLst>
                </p:cNvPr>
                <p:cNvSpPr/>
                <p:nvPr/>
              </p:nvSpPr>
              <p:spPr>
                <a:xfrm>
                  <a:off x="5675926" y="189525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64" name="Graphic 1461">
                <a:extLst>
                  <a:ext uri="{FF2B5EF4-FFF2-40B4-BE49-F238E27FC236}">
                    <a16:creationId xmlns:a16="http://schemas.microsoft.com/office/drawing/2014/main" id="{99F834B0-E257-CAC0-0F27-A333F9E66EEC}"/>
                  </a:ext>
                </a:extLst>
              </p:cNvPr>
              <p:cNvGrpSpPr/>
              <p:nvPr/>
            </p:nvGrpSpPr>
            <p:grpSpPr>
              <a:xfrm>
                <a:off x="5186449" y="1840057"/>
                <a:ext cx="69165" cy="42929"/>
                <a:chOff x="5186449" y="1840057"/>
                <a:chExt cx="69165" cy="42929"/>
              </a:xfrm>
            </p:grpSpPr>
            <p:sp>
              <p:nvSpPr>
                <p:cNvPr id="1665" name="Freeform 1664">
                  <a:extLst>
                    <a:ext uri="{FF2B5EF4-FFF2-40B4-BE49-F238E27FC236}">
                      <a16:creationId xmlns:a16="http://schemas.microsoft.com/office/drawing/2014/main" id="{8DD5AAEE-E81C-A5EB-B45F-BDB9C03C0F39}"/>
                    </a:ext>
                  </a:extLst>
                </p:cNvPr>
                <p:cNvSpPr/>
                <p:nvPr/>
              </p:nvSpPr>
              <p:spPr>
                <a:xfrm>
                  <a:off x="5186449" y="186213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66" name="Freeform 1665">
                  <a:extLst>
                    <a:ext uri="{FF2B5EF4-FFF2-40B4-BE49-F238E27FC236}">
                      <a16:creationId xmlns:a16="http://schemas.microsoft.com/office/drawing/2014/main" id="{D589B3B3-6DC0-4FF3-C84B-64E9C432F386}"/>
                    </a:ext>
                  </a:extLst>
                </p:cNvPr>
                <p:cNvSpPr/>
                <p:nvPr/>
              </p:nvSpPr>
              <p:spPr>
                <a:xfrm>
                  <a:off x="5221919" y="184005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67" name="Graphic 1461">
                <a:extLst>
                  <a:ext uri="{FF2B5EF4-FFF2-40B4-BE49-F238E27FC236}">
                    <a16:creationId xmlns:a16="http://schemas.microsoft.com/office/drawing/2014/main" id="{9162509E-0AEB-CBB5-A567-470D56AE3999}"/>
                  </a:ext>
                </a:extLst>
              </p:cNvPr>
              <p:cNvGrpSpPr/>
              <p:nvPr/>
            </p:nvGrpSpPr>
            <p:grpSpPr>
              <a:xfrm>
                <a:off x="5000235" y="1840057"/>
                <a:ext cx="69165" cy="42929"/>
                <a:chOff x="5000235" y="1840057"/>
                <a:chExt cx="69165" cy="42929"/>
              </a:xfrm>
            </p:grpSpPr>
            <p:sp>
              <p:nvSpPr>
                <p:cNvPr id="1668" name="Freeform 1667">
                  <a:extLst>
                    <a:ext uri="{FF2B5EF4-FFF2-40B4-BE49-F238E27FC236}">
                      <a16:creationId xmlns:a16="http://schemas.microsoft.com/office/drawing/2014/main" id="{D15F68B0-8222-317C-2571-8F21B6F27A28}"/>
                    </a:ext>
                  </a:extLst>
                </p:cNvPr>
                <p:cNvSpPr/>
                <p:nvPr/>
              </p:nvSpPr>
              <p:spPr>
                <a:xfrm>
                  <a:off x="5000235" y="186090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69" name="Freeform 1668">
                  <a:extLst>
                    <a:ext uri="{FF2B5EF4-FFF2-40B4-BE49-F238E27FC236}">
                      <a16:creationId xmlns:a16="http://schemas.microsoft.com/office/drawing/2014/main" id="{6227885C-3962-FFDD-DC12-8D5294289EE5}"/>
                    </a:ext>
                  </a:extLst>
                </p:cNvPr>
                <p:cNvSpPr/>
                <p:nvPr/>
              </p:nvSpPr>
              <p:spPr>
                <a:xfrm>
                  <a:off x="5035705" y="184005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70" name="Graphic 1461">
                <a:extLst>
                  <a:ext uri="{FF2B5EF4-FFF2-40B4-BE49-F238E27FC236}">
                    <a16:creationId xmlns:a16="http://schemas.microsoft.com/office/drawing/2014/main" id="{6A83270C-9E8B-7B3B-163E-B5887E4C834F}"/>
                  </a:ext>
                </a:extLst>
              </p:cNvPr>
              <p:cNvGrpSpPr/>
              <p:nvPr/>
            </p:nvGrpSpPr>
            <p:grpSpPr>
              <a:xfrm>
                <a:off x="5083588" y="1840057"/>
                <a:ext cx="69165" cy="42929"/>
                <a:chOff x="5083588" y="1840057"/>
                <a:chExt cx="69165" cy="42929"/>
              </a:xfrm>
            </p:grpSpPr>
            <p:sp>
              <p:nvSpPr>
                <p:cNvPr id="1671" name="Freeform 1670">
                  <a:extLst>
                    <a:ext uri="{FF2B5EF4-FFF2-40B4-BE49-F238E27FC236}">
                      <a16:creationId xmlns:a16="http://schemas.microsoft.com/office/drawing/2014/main" id="{39BF00E3-9019-635C-8D52-DBC09FC998BF}"/>
                    </a:ext>
                  </a:extLst>
                </p:cNvPr>
                <p:cNvSpPr/>
                <p:nvPr/>
              </p:nvSpPr>
              <p:spPr>
                <a:xfrm>
                  <a:off x="5083588" y="186090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72" name="Freeform 1671">
                  <a:extLst>
                    <a:ext uri="{FF2B5EF4-FFF2-40B4-BE49-F238E27FC236}">
                      <a16:creationId xmlns:a16="http://schemas.microsoft.com/office/drawing/2014/main" id="{61D326B7-DB63-237D-9A74-EFDA91EFBD75}"/>
                    </a:ext>
                  </a:extLst>
                </p:cNvPr>
                <p:cNvSpPr/>
                <p:nvPr/>
              </p:nvSpPr>
              <p:spPr>
                <a:xfrm>
                  <a:off x="5117284" y="184005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73" name="Graphic 1461">
                <a:extLst>
                  <a:ext uri="{FF2B5EF4-FFF2-40B4-BE49-F238E27FC236}">
                    <a16:creationId xmlns:a16="http://schemas.microsoft.com/office/drawing/2014/main" id="{2C3D534B-0A1F-FEB4-A9A9-C615319F059E}"/>
                  </a:ext>
                </a:extLst>
              </p:cNvPr>
              <p:cNvGrpSpPr/>
              <p:nvPr/>
            </p:nvGrpSpPr>
            <p:grpSpPr>
              <a:xfrm>
                <a:off x="5104870" y="1840057"/>
                <a:ext cx="69165" cy="42929"/>
                <a:chOff x="5104870" y="1840057"/>
                <a:chExt cx="69165" cy="42929"/>
              </a:xfrm>
            </p:grpSpPr>
            <p:sp>
              <p:nvSpPr>
                <p:cNvPr id="1674" name="Freeform 1673">
                  <a:extLst>
                    <a:ext uri="{FF2B5EF4-FFF2-40B4-BE49-F238E27FC236}">
                      <a16:creationId xmlns:a16="http://schemas.microsoft.com/office/drawing/2014/main" id="{5C1F73F4-14B8-EFAC-B8E0-1DBE9F93BA5B}"/>
                    </a:ext>
                  </a:extLst>
                </p:cNvPr>
                <p:cNvSpPr/>
                <p:nvPr/>
              </p:nvSpPr>
              <p:spPr>
                <a:xfrm>
                  <a:off x="5104870" y="186090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75" name="Freeform 1674">
                  <a:extLst>
                    <a:ext uri="{FF2B5EF4-FFF2-40B4-BE49-F238E27FC236}">
                      <a16:creationId xmlns:a16="http://schemas.microsoft.com/office/drawing/2014/main" id="{6429E811-07A5-6B54-1DEC-48A82F2D0577}"/>
                    </a:ext>
                  </a:extLst>
                </p:cNvPr>
                <p:cNvSpPr/>
                <p:nvPr/>
              </p:nvSpPr>
              <p:spPr>
                <a:xfrm>
                  <a:off x="5140339" y="184005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76" name="Graphic 1461">
                <a:extLst>
                  <a:ext uri="{FF2B5EF4-FFF2-40B4-BE49-F238E27FC236}">
                    <a16:creationId xmlns:a16="http://schemas.microsoft.com/office/drawing/2014/main" id="{9F227690-0DB9-955C-42A8-8F9BEA8F109F}"/>
                  </a:ext>
                </a:extLst>
              </p:cNvPr>
              <p:cNvGrpSpPr/>
              <p:nvPr/>
            </p:nvGrpSpPr>
            <p:grpSpPr>
              <a:xfrm>
                <a:off x="5248521" y="1833924"/>
                <a:ext cx="69165" cy="42929"/>
                <a:chOff x="5248521" y="1833924"/>
                <a:chExt cx="69165" cy="42929"/>
              </a:xfrm>
            </p:grpSpPr>
            <p:sp>
              <p:nvSpPr>
                <p:cNvPr id="1677" name="Freeform 1676">
                  <a:extLst>
                    <a:ext uri="{FF2B5EF4-FFF2-40B4-BE49-F238E27FC236}">
                      <a16:creationId xmlns:a16="http://schemas.microsoft.com/office/drawing/2014/main" id="{88BA0620-E8A0-69B5-9723-20A57720C8BE}"/>
                    </a:ext>
                  </a:extLst>
                </p:cNvPr>
                <p:cNvSpPr/>
                <p:nvPr/>
              </p:nvSpPr>
              <p:spPr>
                <a:xfrm>
                  <a:off x="5248521" y="185477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78" name="Freeform 1677">
                  <a:extLst>
                    <a:ext uri="{FF2B5EF4-FFF2-40B4-BE49-F238E27FC236}">
                      <a16:creationId xmlns:a16="http://schemas.microsoft.com/office/drawing/2014/main" id="{95953B3E-4E6D-DD6E-EF52-E97EF7014F4F}"/>
                    </a:ext>
                  </a:extLst>
                </p:cNvPr>
                <p:cNvSpPr/>
                <p:nvPr/>
              </p:nvSpPr>
              <p:spPr>
                <a:xfrm>
                  <a:off x="5283990" y="183392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79" name="Graphic 1461">
                <a:extLst>
                  <a:ext uri="{FF2B5EF4-FFF2-40B4-BE49-F238E27FC236}">
                    <a16:creationId xmlns:a16="http://schemas.microsoft.com/office/drawing/2014/main" id="{095A0AB9-676A-D780-B2A8-9F875767375F}"/>
                  </a:ext>
                </a:extLst>
              </p:cNvPr>
              <p:cNvGrpSpPr/>
              <p:nvPr/>
            </p:nvGrpSpPr>
            <p:grpSpPr>
              <a:xfrm>
                <a:off x="5283990" y="1840057"/>
                <a:ext cx="67391" cy="42929"/>
                <a:chOff x="5283990" y="1840057"/>
                <a:chExt cx="67391" cy="42929"/>
              </a:xfrm>
            </p:grpSpPr>
            <p:sp>
              <p:nvSpPr>
                <p:cNvPr id="1680" name="Freeform 1679">
                  <a:extLst>
                    <a:ext uri="{FF2B5EF4-FFF2-40B4-BE49-F238E27FC236}">
                      <a16:creationId xmlns:a16="http://schemas.microsoft.com/office/drawing/2014/main" id="{1D534D57-E51B-9BD9-88FA-A5F362379965}"/>
                    </a:ext>
                  </a:extLst>
                </p:cNvPr>
                <p:cNvSpPr/>
                <p:nvPr/>
              </p:nvSpPr>
              <p:spPr>
                <a:xfrm>
                  <a:off x="5283990" y="1860909"/>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81" name="Freeform 1680">
                  <a:extLst>
                    <a:ext uri="{FF2B5EF4-FFF2-40B4-BE49-F238E27FC236}">
                      <a16:creationId xmlns:a16="http://schemas.microsoft.com/office/drawing/2014/main" id="{0ED3ABE5-4E4D-54CA-4A3E-117E92275AA6}"/>
                    </a:ext>
                  </a:extLst>
                </p:cNvPr>
                <p:cNvSpPr/>
                <p:nvPr/>
              </p:nvSpPr>
              <p:spPr>
                <a:xfrm>
                  <a:off x="5317686" y="184005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82" name="Graphic 1461">
                <a:extLst>
                  <a:ext uri="{FF2B5EF4-FFF2-40B4-BE49-F238E27FC236}">
                    <a16:creationId xmlns:a16="http://schemas.microsoft.com/office/drawing/2014/main" id="{36F5A95E-061E-3163-14DD-B84BF0F0F1AE}"/>
                  </a:ext>
                </a:extLst>
              </p:cNvPr>
              <p:cNvGrpSpPr/>
              <p:nvPr/>
            </p:nvGrpSpPr>
            <p:grpSpPr>
              <a:xfrm>
                <a:off x="5363796" y="1841284"/>
                <a:ext cx="67391" cy="42929"/>
                <a:chOff x="5363796" y="1841284"/>
                <a:chExt cx="67391" cy="42929"/>
              </a:xfrm>
            </p:grpSpPr>
            <p:sp>
              <p:nvSpPr>
                <p:cNvPr id="1683" name="Freeform 1682">
                  <a:extLst>
                    <a:ext uri="{FF2B5EF4-FFF2-40B4-BE49-F238E27FC236}">
                      <a16:creationId xmlns:a16="http://schemas.microsoft.com/office/drawing/2014/main" id="{F6721AFE-211E-9CA1-BA55-554BFB144FE5}"/>
                    </a:ext>
                  </a:extLst>
                </p:cNvPr>
                <p:cNvSpPr/>
                <p:nvPr/>
              </p:nvSpPr>
              <p:spPr>
                <a:xfrm>
                  <a:off x="5363796" y="186213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84" name="Freeform 1683">
                  <a:extLst>
                    <a:ext uri="{FF2B5EF4-FFF2-40B4-BE49-F238E27FC236}">
                      <a16:creationId xmlns:a16="http://schemas.microsoft.com/office/drawing/2014/main" id="{89C652E4-19D3-885B-84F2-2437908FF319}"/>
                    </a:ext>
                  </a:extLst>
                </p:cNvPr>
                <p:cNvSpPr/>
                <p:nvPr/>
              </p:nvSpPr>
              <p:spPr>
                <a:xfrm>
                  <a:off x="5397492" y="184128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85" name="Graphic 1461">
                <a:extLst>
                  <a:ext uri="{FF2B5EF4-FFF2-40B4-BE49-F238E27FC236}">
                    <a16:creationId xmlns:a16="http://schemas.microsoft.com/office/drawing/2014/main" id="{28032E82-48DE-C510-C709-138FD4B1F904}"/>
                  </a:ext>
                </a:extLst>
              </p:cNvPr>
              <p:cNvGrpSpPr/>
              <p:nvPr/>
            </p:nvGrpSpPr>
            <p:grpSpPr>
              <a:xfrm>
                <a:off x="4883186" y="1819206"/>
                <a:ext cx="69165" cy="42929"/>
                <a:chOff x="4883186" y="1819206"/>
                <a:chExt cx="69165" cy="42929"/>
              </a:xfrm>
            </p:grpSpPr>
            <p:sp>
              <p:nvSpPr>
                <p:cNvPr id="1686" name="Freeform 1685">
                  <a:extLst>
                    <a:ext uri="{FF2B5EF4-FFF2-40B4-BE49-F238E27FC236}">
                      <a16:creationId xmlns:a16="http://schemas.microsoft.com/office/drawing/2014/main" id="{F9E5CC96-942D-2997-10D3-E20F31F9BC87}"/>
                    </a:ext>
                  </a:extLst>
                </p:cNvPr>
                <p:cNvSpPr/>
                <p:nvPr/>
              </p:nvSpPr>
              <p:spPr>
                <a:xfrm>
                  <a:off x="4883186" y="184005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87" name="Freeform 1686">
                  <a:extLst>
                    <a:ext uri="{FF2B5EF4-FFF2-40B4-BE49-F238E27FC236}">
                      <a16:creationId xmlns:a16="http://schemas.microsoft.com/office/drawing/2014/main" id="{8FC5FAC4-9991-1AD4-74AF-D1E33F8144C8}"/>
                    </a:ext>
                  </a:extLst>
                </p:cNvPr>
                <p:cNvSpPr/>
                <p:nvPr/>
              </p:nvSpPr>
              <p:spPr>
                <a:xfrm>
                  <a:off x="4916882" y="181920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88" name="Graphic 1461">
                <a:extLst>
                  <a:ext uri="{FF2B5EF4-FFF2-40B4-BE49-F238E27FC236}">
                    <a16:creationId xmlns:a16="http://schemas.microsoft.com/office/drawing/2014/main" id="{CA544650-15BB-0717-CDA6-AEA5BDEE129B}"/>
                  </a:ext>
                </a:extLst>
              </p:cNvPr>
              <p:cNvGrpSpPr/>
              <p:nvPr/>
            </p:nvGrpSpPr>
            <p:grpSpPr>
              <a:xfrm>
                <a:off x="4801607" y="1817979"/>
                <a:ext cx="69165" cy="42929"/>
                <a:chOff x="4801607" y="1817979"/>
                <a:chExt cx="69165" cy="42929"/>
              </a:xfrm>
            </p:grpSpPr>
            <p:sp>
              <p:nvSpPr>
                <p:cNvPr id="1689" name="Freeform 1688">
                  <a:extLst>
                    <a:ext uri="{FF2B5EF4-FFF2-40B4-BE49-F238E27FC236}">
                      <a16:creationId xmlns:a16="http://schemas.microsoft.com/office/drawing/2014/main" id="{5C424B63-EB8D-8E83-A9BB-FA024DE729F3}"/>
                    </a:ext>
                  </a:extLst>
                </p:cNvPr>
                <p:cNvSpPr/>
                <p:nvPr/>
              </p:nvSpPr>
              <p:spPr>
                <a:xfrm>
                  <a:off x="4801607" y="184005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90" name="Freeform 1689">
                  <a:extLst>
                    <a:ext uri="{FF2B5EF4-FFF2-40B4-BE49-F238E27FC236}">
                      <a16:creationId xmlns:a16="http://schemas.microsoft.com/office/drawing/2014/main" id="{D1A22644-D441-3E2F-6463-10E243A1EB76}"/>
                    </a:ext>
                  </a:extLst>
                </p:cNvPr>
                <p:cNvSpPr/>
                <p:nvPr/>
              </p:nvSpPr>
              <p:spPr>
                <a:xfrm>
                  <a:off x="4837076" y="181797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91" name="Graphic 1461">
                <a:extLst>
                  <a:ext uri="{FF2B5EF4-FFF2-40B4-BE49-F238E27FC236}">
                    <a16:creationId xmlns:a16="http://schemas.microsoft.com/office/drawing/2014/main" id="{9837B4BB-D6E8-5B3F-4DB7-91625BDF12CF}"/>
                  </a:ext>
                </a:extLst>
              </p:cNvPr>
              <p:cNvGrpSpPr/>
              <p:nvPr/>
            </p:nvGrpSpPr>
            <p:grpSpPr>
              <a:xfrm>
                <a:off x="4767911" y="1817979"/>
                <a:ext cx="69165" cy="42929"/>
                <a:chOff x="4767911" y="1817979"/>
                <a:chExt cx="69165" cy="42929"/>
              </a:xfrm>
            </p:grpSpPr>
            <p:sp>
              <p:nvSpPr>
                <p:cNvPr id="1692" name="Freeform 1691">
                  <a:extLst>
                    <a:ext uri="{FF2B5EF4-FFF2-40B4-BE49-F238E27FC236}">
                      <a16:creationId xmlns:a16="http://schemas.microsoft.com/office/drawing/2014/main" id="{B799BA9D-D92C-B112-3B2D-1810369A75C3}"/>
                    </a:ext>
                  </a:extLst>
                </p:cNvPr>
                <p:cNvSpPr/>
                <p:nvPr/>
              </p:nvSpPr>
              <p:spPr>
                <a:xfrm>
                  <a:off x="4767911" y="184005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93" name="Freeform 1692">
                  <a:extLst>
                    <a:ext uri="{FF2B5EF4-FFF2-40B4-BE49-F238E27FC236}">
                      <a16:creationId xmlns:a16="http://schemas.microsoft.com/office/drawing/2014/main" id="{06BEA99A-A144-D3E2-4F4B-52FCC977BA68}"/>
                    </a:ext>
                  </a:extLst>
                </p:cNvPr>
                <p:cNvSpPr/>
                <p:nvPr/>
              </p:nvSpPr>
              <p:spPr>
                <a:xfrm>
                  <a:off x="4801607" y="181797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94" name="Graphic 1461">
                <a:extLst>
                  <a:ext uri="{FF2B5EF4-FFF2-40B4-BE49-F238E27FC236}">
                    <a16:creationId xmlns:a16="http://schemas.microsoft.com/office/drawing/2014/main" id="{ED5D30A9-C391-9E03-C5AF-9B248A2316C3}"/>
                  </a:ext>
                </a:extLst>
              </p:cNvPr>
              <p:cNvGrpSpPr/>
              <p:nvPr/>
            </p:nvGrpSpPr>
            <p:grpSpPr>
              <a:xfrm>
                <a:off x="4716481" y="1815526"/>
                <a:ext cx="69165" cy="42929"/>
                <a:chOff x="4716481" y="1815526"/>
                <a:chExt cx="69165" cy="42929"/>
              </a:xfrm>
            </p:grpSpPr>
            <p:sp>
              <p:nvSpPr>
                <p:cNvPr id="1695" name="Freeform 1694">
                  <a:extLst>
                    <a:ext uri="{FF2B5EF4-FFF2-40B4-BE49-F238E27FC236}">
                      <a16:creationId xmlns:a16="http://schemas.microsoft.com/office/drawing/2014/main" id="{C7427B78-3E73-0D90-692C-1A70566A613F}"/>
                    </a:ext>
                  </a:extLst>
                </p:cNvPr>
                <p:cNvSpPr/>
                <p:nvPr/>
              </p:nvSpPr>
              <p:spPr>
                <a:xfrm>
                  <a:off x="4716481" y="1837604"/>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96" name="Freeform 1695">
                  <a:extLst>
                    <a:ext uri="{FF2B5EF4-FFF2-40B4-BE49-F238E27FC236}">
                      <a16:creationId xmlns:a16="http://schemas.microsoft.com/office/drawing/2014/main" id="{4EA63348-5A83-71A0-AD95-2D55192F5DD2}"/>
                    </a:ext>
                  </a:extLst>
                </p:cNvPr>
                <p:cNvSpPr/>
                <p:nvPr/>
              </p:nvSpPr>
              <p:spPr>
                <a:xfrm>
                  <a:off x="4751950" y="181552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697" name="Graphic 1461">
                <a:extLst>
                  <a:ext uri="{FF2B5EF4-FFF2-40B4-BE49-F238E27FC236}">
                    <a16:creationId xmlns:a16="http://schemas.microsoft.com/office/drawing/2014/main" id="{9073836C-B325-ED6D-045F-E84E3568E351}"/>
                  </a:ext>
                </a:extLst>
              </p:cNvPr>
              <p:cNvGrpSpPr/>
              <p:nvPr/>
            </p:nvGrpSpPr>
            <p:grpSpPr>
              <a:xfrm>
                <a:off x="4475289" y="1792221"/>
                <a:ext cx="67391" cy="42929"/>
                <a:chOff x="4475289" y="1792221"/>
                <a:chExt cx="67391" cy="42929"/>
              </a:xfrm>
            </p:grpSpPr>
            <p:sp>
              <p:nvSpPr>
                <p:cNvPr id="1698" name="Freeform 1697">
                  <a:extLst>
                    <a:ext uri="{FF2B5EF4-FFF2-40B4-BE49-F238E27FC236}">
                      <a16:creationId xmlns:a16="http://schemas.microsoft.com/office/drawing/2014/main" id="{2B3F404D-F716-0F2B-6013-EA8C8234C0DC}"/>
                    </a:ext>
                  </a:extLst>
                </p:cNvPr>
                <p:cNvSpPr/>
                <p:nvPr/>
              </p:nvSpPr>
              <p:spPr>
                <a:xfrm>
                  <a:off x="4475289" y="181307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699" name="Freeform 1698">
                  <a:extLst>
                    <a:ext uri="{FF2B5EF4-FFF2-40B4-BE49-F238E27FC236}">
                      <a16:creationId xmlns:a16="http://schemas.microsoft.com/office/drawing/2014/main" id="{02297F59-CE4D-02C1-46A6-FC08A0ACB420}"/>
                    </a:ext>
                  </a:extLst>
                </p:cNvPr>
                <p:cNvSpPr/>
                <p:nvPr/>
              </p:nvSpPr>
              <p:spPr>
                <a:xfrm>
                  <a:off x="4508985" y="179222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00" name="Graphic 1461">
                <a:extLst>
                  <a:ext uri="{FF2B5EF4-FFF2-40B4-BE49-F238E27FC236}">
                    <a16:creationId xmlns:a16="http://schemas.microsoft.com/office/drawing/2014/main" id="{4FA8C412-1561-B874-2EC7-99AC11071470}"/>
                  </a:ext>
                </a:extLst>
              </p:cNvPr>
              <p:cNvGrpSpPr/>
              <p:nvPr/>
            </p:nvGrpSpPr>
            <p:grpSpPr>
              <a:xfrm>
                <a:off x="4530267" y="1794674"/>
                <a:ext cx="69165" cy="42929"/>
                <a:chOff x="4530267" y="1794674"/>
                <a:chExt cx="69165" cy="42929"/>
              </a:xfrm>
            </p:grpSpPr>
            <p:sp>
              <p:nvSpPr>
                <p:cNvPr id="1701" name="Freeform 1700">
                  <a:extLst>
                    <a:ext uri="{FF2B5EF4-FFF2-40B4-BE49-F238E27FC236}">
                      <a16:creationId xmlns:a16="http://schemas.microsoft.com/office/drawing/2014/main" id="{E48B29A8-5781-4725-6553-19CF166C4DCE}"/>
                    </a:ext>
                  </a:extLst>
                </p:cNvPr>
                <p:cNvSpPr/>
                <p:nvPr/>
              </p:nvSpPr>
              <p:spPr>
                <a:xfrm>
                  <a:off x="4530267" y="181552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02" name="Freeform 1701">
                  <a:extLst>
                    <a:ext uri="{FF2B5EF4-FFF2-40B4-BE49-F238E27FC236}">
                      <a16:creationId xmlns:a16="http://schemas.microsoft.com/office/drawing/2014/main" id="{C26AD820-F870-C935-3FC4-E54E581F73B9}"/>
                    </a:ext>
                  </a:extLst>
                </p:cNvPr>
                <p:cNvSpPr/>
                <p:nvPr/>
              </p:nvSpPr>
              <p:spPr>
                <a:xfrm>
                  <a:off x="4563962"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03" name="Graphic 1461">
                <a:extLst>
                  <a:ext uri="{FF2B5EF4-FFF2-40B4-BE49-F238E27FC236}">
                    <a16:creationId xmlns:a16="http://schemas.microsoft.com/office/drawing/2014/main" id="{48CB72A8-C7F5-D8C4-6ADD-C21C26CC202C}"/>
                  </a:ext>
                </a:extLst>
              </p:cNvPr>
              <p:cNvGrpSpPr/>
              <p:nvPr/>
            </p:nvGrpSpPr>
            <p:grpSpPr>
              <a:xfrm>
                <a:off x="4574603" y="1794674"/>
                <a:ext cx="69165" cy="42929"/>
                <a:chOff x="4574603" y="1794674"/>
                <a:chExt cx="69165" cy="42929"/>
              </a:xfrm>
            </p:grpSpPr>
            <p:sp>
              <p:nvSpPr>
                <p:cNvPr id="1704" name="Freeform 1703">
                  <a:extLst>
                    <a:ext uri="{FF2B5EF4-FFF2-40B4-BE49-F238E27FC236}">
                      <a16:creationId xmlns:a16="http://schemas.microsoft.com/office/drawing/2014/main" id="{B6BDF914-5286-68BA-C20E-E9E7685009E5}"/>
                    </a:ext>
                  </a:extLst>
                </p:cNvPr>
                <p:cNvSpPr/>
                <p:nvPr/>
              </p:nvSpPr>
              <p:spPr>
                <a:xfrm>
                  <a:off x="4574603" y="181552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05" name="Freeform 1704">
                  <a:extLst>
                    <a:ext uri="{FF2B5EF4-FFF2-40B4-BE49-F238E27FC236}">
                      <a16:creationId xmlns:a16="http://schemas.microsoft.com/office/drawing/2014/main" id="{D15B410C-C7AF-0805-5865-45F0236020EE}"/>
                    </a:ext>
                  </a:extLst>
                </p:cNvPr>
                <p:cNvSpPr/>
                <p:nvPr/>
              </p:nvSpPr>
              <p:spPr>
                <a:xfrm>
                  <a:off x="4608299"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06" name="Graphic 1461">
                <a:extLst>
                  <a:ext uri="{FF2B5EF4-FFF2-40B4-BE49-F238E27FC236}">
                    <a16:creationId xmlns:a16="http://schemas.microsoft.com/office/drawing/2014/main" id="{234227EB-4AFC-5DD7-3524-2C6D8E63298E}"/>
                  </a:ext>
                </a:extLst>
              </p:cNvPr>
              <p:cNvGrpSpPr/>
              <p:nvPr/>
            </p:nvGrpSpPr>
            <p:grpSpPr>
              <a:xfrm>
                <a:off x="4608299" y="1794674"/>
                <a:ext cx="69165" cy="42929"/>
                <a:chOff x="4608299" y="1794674"/>
                <a:chExt cx="69165" cy="42929"/>
              </a:xfrm>
            </p:grpSpPr>
            <p:sp>
              <p:nvSpPr>
                <p:cNvPr id="1707" name="Freeform 1706">
                  <a:extLst>
                    <a:ext uri="{FF2B5EF4-FFF2-40B4-BE49-F238E27FC236}">
                      <a16:creationId xmlns:a16="http://schemas.microsoft.com/office/drawing/2014/main" id="{CD217B9B-E08D-C589-5262-40A5838AD8EB}"/>
                    </a:ext>
                  </a:extLst>
                </p:cNvPr>
                <p:cNvSpPr/>
                <p:nvPr/>
              </p:nvSpPr>
              <p:spPr>
                <a:xfrm>
                  <a:off x="4608299" y="181552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08" name="Freeform 1707">
                  <a:extLst>
                    <a:ext uri="{FF2B5EF4-FFF2-40B4-BE49-F238E27FC236}">
                      <a16:creationId xmlns:a16="http://schemas.microsoft.com/office/drawing/2014/main" id="{7D6E1F0B-21D8-D313-AD90-87F41C277C64}"/>
                    </a:ext>
                  </a:extLst>
                </p:cNvPr>
                <p:cNvSpPr/>
                <p:nvPr/>
              </p:nvSpPr>
              <p:spPr>
                <a:xfrm>
                  <a:off x="4643768"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09" name="Graphic 1461">
                <a:extLst>
                  <a:ext uri="{FF2B5EF4-FFF2-40B4-BE49-F238E27FC236}">
                    <a16:creationId xmlns:a16="http://schemas.microsoft.com/office/drawing/2014/main" id="{A9EAE523-942B-880A-A8C6-AC71B73A2D66}"/>
                  </a:ext>
                </a:extLst>
              </p:cNvPr>
              <p:cNvGrpSpPr/>
              <p:nvPr/>
            </p:nvGrpSpPr>
            <p:grpSpPr>
              <a:xfrm>
                <a:off x="4014188" y="1792221"/>
                <a:ext cx="69165" cy="42929"/>
                <a:chOff x="4014188" y="1792221"/>
                <a:chExt cx="69165" cy="42929"/>
              </a:xfrm>
            </p:grpSpPr>
            <p:sp>
              <p:nvSpPr>
                <p:cNvPr id="1710" name="Freeform 1709">
                  <a:extLst>
                    <a:ext uri="{FF2B5EF4-FFF2-40B4-BE49-F238E27FC236}">
                      <a16:creationId xmlns:a16="http://schemas.microsoft.com/office/drawing/2014/main" id="{3F4718F7-FBC2-B46C-D69A-442B6C564075}"/>
                    </a:ext>
                  </a:extLst>
                </p:cNvPr>
                <p:cNvSpPr/>
                <p:nvPr/>
              </p:nvSpPr>
              <p:spPr>
                <a:xfrm>
                  <a:off x="4014188" y="181307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11" name="Freeform 1710">
                  <a:extLst>
                    <a:ext uri="{FF2B5EF4-FFF2-40B4-BE49-F238E27FC236}">
                      <a16:creationId xmlns:a16="http://schemas.microsoft.com/office/drawing/2014/main" id="{0EC6E1E3-889B-0B00-1481-D6628D47A553}"/>
                    </a:ext>
                  </a:extLst>
                </p:cNvPr>
                <p:cNvSpPr/>
                <p:nvPr/>
              </p:nvSpPr>
              <p:spPr>
                <a:xfrm>
                  <a:off x="4049657" y="179222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12" name="Graphic 1461">
                <a:extLst>
                  <a:ext uri="{FF2B5EF4-FFF2-40B4-BE49-F238E27FC236}">
                    <a16:creationId xmlns:a16="http://schemas.microsoft.com/office/drawing/2014/main" id="{82454A51-C688-2331-92FC-DB40DD106CC7}"/>
                  </a:ext>
                </a:extLst>
              </p:cNvPr>
              <p:cNvGrpSpPr/>
              <p:nvPr/>
            </p:nvGrpSpPr>
            <p:grpSpPr>
              <a:xfrm>
                <a:off x="4058525" y="1792221"/>
                <a:ext cx="69165" cy="42929"/>
                <a:chOff x="4058525" y="1792221"/>
                <a:chExt cx="69165" cy="42929"/>
              </a:xfrm>
            </p:grpSpPr>
            <p:sp>
              <p:nvSpPr>
                <p:cNvPr id="1713" name="Freeform 1712">
                  <a:extLst>
                    <a:ext uri="{FF2B5EF4-FFF2-40B4-BE49-F238E27FC236}">
                      <a16:creationId xmlns:a16="http://schemas.microsoft.com/office/drawing/2014/main" id="{33B4A77B-CDA4-0919-D894-777DFD2DA734}"/>
                    </a:ext>
                  </a:extLst>
                </p:cNvPr>
                <p:cNvSpPr/>
                <p:nvPr/>
              </p:nvSpPr>
              <p:spPr>
                <a:xfrm>
                  <a:off x="4058525" y="181307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14" name="Freeform 1713">
                  <a:extLst>
                    <a:ext uri="{FF2B5EF4-FFF2-40B4-BE49-F238E27FC236}">
                      <a16:creationId xmlns:a16="http://schemas.microsoft.com/office/drawing/2014/main" id="{C136C2CB-C40D-A584-5C18-FA7E0D2ABD45}"/>
                    </a:ext>
                  </a:extLst>
                </p:cNvPr>
                <p:cNvSpPr/>
                <p:nvPr/>
              </p:nvSpPr>
              <p:spPr>
                <a:xfrm>
                  <a:off x="4092220" y="179222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15" name="Graphic 1461">
                <a:extLst>
                  <a:ext uri="{FF2B5EF4-FFF2-40B4-BE49-F238E27FC236}">
                    <a16:creationId xmlns:a16="http://schemas.microsoft.com/office/drawing/2014/main" id="{5FE01E47-5B6E-A178-9A2D-9E28C60B98D7}"/>
                  </a:ext>
                </a:extLst>
              </p:cNvPr>
              <p:cNvGrpSpPr/>
              <p:nvPr/>
            </p:nvGrpSpPr>
            <p:grpSpPr>
              <a:xfrm>
                <a:off x="4083353" y="1792221"/>
                <a:ext cx="69165" cy="42929"/>
                <a:chOff x="4083353" y="1792221"/>
                <a:chExt cx="69165" cy="42929"/>
              </a:xfrm>
            </p:grpSpPr>
            <p:sp>
              <p:nvSpPr>
                <p:cNvPr id="1716" name="Freeform 1715">
                  <a:extLst>
                    <a:ext uri="{FF2B5EF4-FFF2-40B4-BE49-F238E27FC236}">
                      <a16:creationId xmlns:a16="http://schemas.microsoft.com/office/drawing/2014/main" id="{4477DA53-22A5-3AD4-2BCF-81B4AE9CF677}"/>
                    </a:ext>
                  </a:extLst>
                </p:cNvPr>
                <p:cNvSpPr/>
                <p:nvPr/>
              </p:nvSpPr>
              <p:spPr>
                <a:xfrm>
                  <a:off x="4083353" y="181307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17" name="Freeform 1716">
                  <a:extLst>
                    <a:ext uri="{FF2B5EF4-FFF2-40B4-BE49-F238E27FC236}">
                      <a16:creationId xmlns:a16="http://schemas.microsoft.com/office/drawing/2014/main" id="{68D6E036-D623-697D-624E-AFEA6B98E706}"/>
                    </a:ext>
                  </a:extLst>
                </p:cNvPr>
                <p:cNvSpPr/>
                <p:nvPr/>
              </p:nvSpPr>
              <p:spPr>
                <a:xfrm>
                  <a:off x="4117049" y="179222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18" name="Graphic 1461">
                <a:extLst>
                  <a:ext uri="{FF2B5EF4-FFF2-40B4-BE49-F238E27FC236}">
                    <a16:creationId xmlns:a16="http://schemas.microsoft.com/office/drawing/2014/main" id="{2D1C4200-A179-00E5-3A58-B602C8D7FDFD}"/>
                  </a:ext>
                </a:extLst>
              </p:cNvPr>
              <p:cNvGrpSpPr/>
              <p:nvPr/>
            </p:nvGrpSpPr>
            <p:grpSpPr>
              <a:xfrm>
                <a:off x="4177347" y="1794674"/>
                <a:ext cx="67391" cy="42929"/>
                <a:chOff x="4177347" y="1794674"/>
                <a:chExt cx="67391" cy="42929"/>
              </a:xfrm>
            </p:grpSpPr>
            <p:sp>
              <p:nvSpPr>
                <p:cNvPr id="1719" name="Freeform 1718">
                  <a:extLst>
                    <a:ext uri="{FF2B5EF4-FFF2-40B4-BE49-F238E27FC236}">
                      <a16:creationId xmlns:a16="http://schemas.microsoft.com/office/drawing/2014/main" id="{78021CB0-7CCA-134C-3DCE-C1EF4FCDE399}"/>
                    </a:ext>
                  </a:extLst>
                </p:cNvPr>
                <p:cNvSpPr/>
                <p:nvPr/>
              </p:nvSpPr>
              <p:spPr>
                <a:xfrm>
                  <a:off x="4177347" y="181552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20" name="Freeform 1719">
                  <a:extLst>
                    <a:ext uri="{FF2B5EF4-FFF2-40B4-BE49-F238E27FC236}">
                      <a16:creationId xmlns:a16="http://schemas.microsoft.com/office/drawing/2014/main" id="{836B3C2D-B11C-CB2C-8D4C-C19868B831B3}"/>
                    </a:ext>
                  </a:extLst>
                </p:cNvPr>
                <p:cNvSpPr/>
                <p:nvPr/>
              </p:nvSpPr>
              <p:spPr>
                <a:xfrm>
                  <a:off x="4211043"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21" name="Graphic 1461">
                <a:extLst>
                  <a:ext uri="{FF2B5EF4-FFF2-40B4-BE49-F238E27FC236}">
                    <a16:creationId xmlns:a16="http://schemas.microsoft.com/office/drawing/2014/main" id="{D6D7A827-1156-509C-8B89-2C2B478FA6BC}"/>
                  </a:ext>
                </a:extLst>
              </p:cNvPr>
              <p:cNvGrpSpPr/>
              <p:nvPr/>
            </p:nvGrpSpPr>
            <p:grpSpPr>
              <a:xfrm>
                <a:off x="4211043" y="1794674"/>
                <a:ext cx="69165" cy="42929"/>
                <a:chOff x="4211043" y="1794674"/>
                <a:chExt cx="69165" cy="42929"/>
              </a:xfrm>
            </p:grpSpPr>
            <p:sp>
              <p:nvSpPr>
                <p:cNvPr id="1722" name="Freeform 1721">
                  <a:extLst>
                    <a:ext uri="{FF2B5EF4-FFF2-40B4-BE49-F238E27FC236}">
                      <a16:creationId xmlns:a16="http://schemas.microsoft.com/office/drawing/2014/main" id="{CD64CB26-09D8-7787-9687-82483768763D}"/>
                    </a:ext>
                  </a:extLst>
                </p:cNvPr>
                <p:cNvSpPr/>
                <p:nvPr/>
              </p:nvSpPr>
              <p:spPr>
                <a:xfrm>
                  <a:off x="4211043" y="181552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23" name="Freeform 1722">
                  <a:extLst>
                    <a:ext uri="{FF2B5EF4-FFF2-40B4-BE49-F238E27FC236}">
                      <a16:creationId xmlns:a16="http://schemas.microsoft.com/office/drawing/2014/main" id="{81BBEEC1-56BA-81EF-DCA2-294DF20AA76F}"/>
                    </a:ext>
                  </a:extLst>
                </p:cNvPr>
                <p:cNvSpPr/>
                <p:nvPr/>
              </p:nvSpPr>
              <p:spPr>
                <a:xfrm>
                  <a:off x="4244739"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24" name="Graphic 1461">
                <a:extLst>
                  <a:ext uri="{FF2B5EF4-FFF2-40B4-BE49-F238E27FC236}">
                    <a16:creationId xmlns:a16="http://schemas.microsoft.com/office/drawing/2014/main" id="{D5834123-2B31-75A7-DA15-4EE8DBCA19C2}"/>
                  </a:ext>
                </a:extLst>
              </p:cNvPr>
              <p:cNvGrpSpPr/>
              <p:nvPr/>
            </p:nvGrpSpPr>
            <p:grpSpPr>
              <a:xfrm>
                <a:off x="4255379" y="1789768"/>
                <a:ext cx="67391" cy="42929"/>
                <a:chOff x="4255379" y="1789768"/>
                <a:chExt cx="67391" cy="42929"/>
              </a:xfrm>
            </p:grpSpPr>
            <p:sp>
              <p:nvSpPr>
                <p:cNvPr id="1725" name="Freeform 1724">
                  <a:extLst>
                    <a:ext uri="{FF2B5EF4-FFF2-40B4-BE49-F238E27FC236}">
                      <a16:creationId xmlns:a16="http://schemas.microsoft.com/office/drawing/2014/main" id="{D9EBF714-CAD0-CAB7-D706-0AC81223B184}"/>
                    </a:ext>
                  </a:extLst>
                </p:cNvPr>
                <p:cNvSpPr/>
                <p:nvPr/>
              </p:nvSpPr>
              <p:spPr>
                <a:xfrm>
                  <a:off x="4255379" y="1810620"/>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26" name="Freeform 1725">
                  <a:extLst>
                    <a:ext uri="{FF2B5EF4-FFF2-40B4-BE49-F238E27FC236}">
                      <a16:creationId xmlns:a16="http://schemas.microsoft.com/office/drawing/2014/main" id="{9EA4462E-07E5-C16F-0842-9326CEF6F96C}"/>
                    </a:ext>
                  </a:extLst>
                </p:cNvPr>
                <p:cNvSpPr/>
                <p:nvPr/>
              </p:nvSpPr>
              <p:spPr>
                <a:xfrm>
                  <a:off x="4289075" y="178976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27" name="Graphic 1461">
                <a:extLst>
                  <a:ext uri="{FF2B5EF4-FFF2-40B4-BE49-F238E27FC236}">
                    <a16:creationId xmlns:a16="http://schemas.microsoft.com/office/drawing/2014/main" id="{F7F504B4-76D9-AA9E-8695-186089CD3D75}"/>
                  </a:ext>
                </a:extLst>
              </p:cNvPr>
              <p:cNvGrpSpPr/>
              <p:nvPr/>
            </p:nvGrpSpPr>
            <p:grpSpPr>
              <a:xfrm>
                <a:off x="4271341" y="1789768"/>
                <a:ext cx="67391" cy="42929"/>
                <a:chOff x="4271341" y="1789768"/>
                <a:chExt cx="67391" cy="42929"/>
              </a:xfrm>
            </p:grpSpPr>
            <p:sp>
              <p:nvSpPr>
                <p:cNvPr id="1728" name="Freeform 1727">
                  <a:extLst>
                    <a:ext uri="{FF2B5EF4-FFF2-40B4-BE49-F238E27FC236}">
                      <a16:creationId xmlns:a16="http://schemas.microsoft.com/office/drawing/2014/main" id="{3B98FAC5-841D-6AD8-C06F-CAC50A948A17}"/>
                    </a:ext>
                  </a:extLst>
                </p:cNvPr>
                <p:cNvSpPr/>
                <p:nvPr/>
              </p:nvSpPr>
              <p:spPr>
                <a:xfrm>
                  <a:off x="4271341" y="1810620"/>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29" name="Freeform 1728">
                  <a:extLst>
                    <a:ext uri="{FF2B5EF4-FFF2-40B4-BE49-F238E27FC236}">
                      <a16:creationId xmlns:a16="http://schemas.microsoft.com/office/drawing/2014/main" id="{D137C032-ED5A-466B-A747-63FDC55ED876}"/>
                    </a:ext>
                  </a:extLst>
                </p:cNvPr>
                <p:cNvSpPr/>
                <p:nvPr/>
              </p:nvSpPr>
              <p:spPr>
                <a:xfrm>
                  <a:off x="4305036" y="178976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30" name="Graphic 1461">
                <a:extLst>
                  <a:ext uri="{FF2B5EF4-FFF2-40B4-BE49-F238E27FC236}">
                    <a16:creationId xmlns:a16="http://schemas.microsoft.com/office/drawing/2014/main" id="{3C183697-CC23-7C18-97B6-000759D5E849}"/>
                  </a:ext>
                </a:extLst>
              </p:cNvPr>
              <p:cNvGrpSpPr/>
              <p:nvPr/>
            </p:nvGrpSpPr>
            <p:grpSpPr>
              <a:xfrm>
                <a:off x="4326318" y="1793448"/>
                <a:ext cx="69165" cy="42929"/>
                <a:chOff x="4326318" y="1793448"/>
                <a:chExt cx="69165" cy="42929"/>
              </a:xfrm>
            </p:grpSpPr>
            <p:sp>
              <p:nvSpPr>
                <p:cNvPr id="1731" name="Freeform 1730">
                  <a:extLst>
                    <a:ext uri="{FF2B5EF4-FFF2-40B4-BE49-F238E27FC236}">
                      <a16:creationId xmlns:a16="http://schemas.microsoft.com/office/drawing/2014/main" id="{FBED9073-B36E-26BD-4E31-52178A60773C}"/>
                    </a:ext>
                  </a:extLst>
                </p:cNvPr>
                <p:cNvSpPr/>
                <p:nvPr/>
              </p:nvSpPr>
              <p:spPr>
                <a:xfrm>
                  <a:off x="4326318" y="181552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32" name="Freeform 1731">
                  <a:extLst>
                    <a:ext uri="{FF2B5EF4-FFF2-40B4-BE49-F238E27FC236}">
                      <a16:creationId xmlns:a16="http://schemas.microsoft.com/office/drawing/2014/main" id="{E39A9CEE-7EFF-4A60-4BFD-97AA350AE937}"/>
                    </a:ext>
                  </a:extLst>
                </p:cNvPr>
                <p:cNvSpPr/>
                <p:nvPr/>
              </p:nvSpPr>
              <p:spPr>
                <a:xfrm>
                  <a:off x="4360014" y="179344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33" name="Graphic 1461">
                <a:extLst>
                  <a:ext uri="{FF2B5EF4-FFF2-40B4-BE49-F238E27FC236}">
                    <a16:creationId xmlns:a16="http://schemas.microsoft.com/office/drawing/2014/main" id="{B6EC0735-A75B-A132-657C-B861D0E74DFD}"/>
                  </a:ext>
                </a:extLst>
              </p:cNvPr>
              <p:cNvGrpSpPr/>
              <p:nvPr/>
            </p:nvGrpSpPr>
            <p:grpSpPr>
              <a:xfrm>
                <a:off x="4395483" y="1794674"/>
                <a:ext cx="67391" cy="42929"/>
                <a:chOff x="4395483" y="1794674"/>
                <a:chExt cx="67391" cy="42929"/>
              </a:xfrm>
            </p:grpSpPr>
            <p:sp>
              <p:nvSpPr>
                <p:cNvPr id="1734" name="Freeform 1733">
                  <a:extLst>
                    <a:ext uri="{FF2B5EF4-FFF2-40B4-BE49-F238E27FC236}">
                      <a16:creationId xmlns:a16="http://schemas.microsoft.com/office/drawing/2014/main" id="{1BCFFB49-9662-05A3-F868-193DC84D0412}"/>
                    </a:ext>
                  </a:extLst>
                </p:cNvPr>
                <p:cNvSpPr/>
                <p:nvPr/>
              </p:nvSpPr>
              <p:spPr>
                <a:xfrm>
                  <a:off x="4395483" y="181552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35" name="Freeform 1734">
                  <a:extLst>
                    <a:ext uri="{FF2B5EF4-FFF2-40B4-BE49-F238E27FC236}">
                      <a16:creationId xmlns:a16="http://schemas.microsoft.com/office/drawing/2014/main" id="{03B144BF-0600-FCC3-40ED-32C550F91801}"/>
                    </a:ext>
                  </a:extLst>
                </p:cNvPr>
                <p:cNvSpPr/>
                <p:nvPr/>
              </p:nvSpPr>
              <p:spPr>
                <a:xfrm>
                  <a:off x="4429179"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36" name="Graphic 1461">
                <a:extLst>
                  <a:ext uri="{FF2B5EF4-FFF2-40B4-BE49-F238E27FC236}">
                    <a16:creationId xmlns:a16="http://schemas.microsoft.com/office/drawing/2014/main" id="{34BE1906-6664-75D4-5E4C-C55F3C3BE656}"/>
                  </a:ext>
                </a:extLst>
              </p:cNvPr>
              <p:cNvGrpSpPr/>
              <p:nvPr/>
            </p:nvGrpSpPr>
            <p:grpSpPr>
              <a:xfrm>
                <a:off x="4420312" y="1794674"/>
                <a:ext cx="67391" cy="42929"/>
                <a:chOff x="4420312" y="1794674"/>
                <a:chExt cx="67391" cy="42929"/>
              </a:xfrm>
            </p:grpSpPr>
            <p:sp>
              <p:nvSpPr>
                <p:cNvPr id="1737" name="Freeform 1736">
                  <a:extLst>
                    <a:ext uri="{FF2B5EF4-FFF2-40B4-BE49-F238E27FC236}">
                      <a16:creationId xmlns:a16="http://schemas.microsoft.com/office/drawing/2014/main" id="{F185B81A-C644-AA8B-2DD2-41B9D5D5148F}"/>
                    </a:ext>
                  </a:extLst>
                </p:cNvPr>
                <p:cNvSpPr/>
                <p:nvPr/>
              </p:nvSpPr>
              <p:spPr>
                <a:xfrm>
                  <a:off x="4420312" y="181552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38" name="Freeform 1737">
                  <a:extLst>
                    <a:ext uri="{FF2B5EF4-FFF2-40B4-BE49-F238E27FC236}">
                      <a16:creationId xmlns:a16="http://schemas.microsoft.com/office/drawing/2014/main" id="{C756710C-E04E-1125-E72A-F61102B07721}"/>
                    </a:ext>
                  </a:extLst>
                </p:cNvPr>
                <p:cNvSpPr/>
                <p:nvPr/>
              </p:nvSpPr>
              <p:spPr>
                <a:xfrm>
                  <a:off x="4454008"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39" name="Graphic 1461">
                <a:extLst>
                  <a:ext uri="{FF2B5EF4-FFF2-40B4-BE49-F238E27FC236}">
                    <a16:creationId xmlns:a16="http://schemas.microsoft.com/office/drawing/2014/main" id="{4894691C-992B-3C80-93BF-65B78E44F378}"/>
                  </a:ext>
                </a:extLst>
              </p:cNvPr>
              <p:cNvGrpSpPr/>
              <p:nvPr/>
            </p:nvGrpSpPr>
            <p:grpSpPr>
              <a:xfrm>
                <a:off x="2836606" y="1705136"/>
                <a:ext cx="69165" cy="42929"/>
                <a:chOff x="2836606" y="1705136"/>
                <a:chExt cx="69165" cy="42929"/>
              </a:xfrm>
            </p:grpSpPr>
            <p:sp>
              <p:nvSpPr>
                <p:cNvPr id="1740" name="Freeform 1739">
                  <a:extLst>
                    <a:ext uri="{FF2B5EF4-FFF2-40B4-BE49-F238E27FC236}">
                      <a16:creationId xmlns:a16="http://schemas.microsoft.com/office/drawing/2014/main" id="{457B5109-5D4A-7B5C-CF3A-583217FFD9F8}"/>
                    </a:ext>
                  </a:extLst>
                </p:cNvPr>
                <p:cNvSpPr/>
                <p:nvPr/>
              </p:nvSpPr>
              <p:spPr>
                <a:xfrm>
                  <a:off x="2836606" y="172598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41" name="Freeform 1740">
                  <a:extLst>
                    <a:ext uri="{FF2B5EF4-FFF2-40B4-BE49-F238E27FC236}">
                      <a16:creationId xmlns:a16="http://schemas.microsoft.com/office/drawing/2014/main" id="{207DECBA-C1BE-A30E-E188-37B4953A2279}"/>
                    </a:ext>
                  </a:extLst>
                </p:cNvPr>
                <p:cNvSpPr/>
                <p:nvPr/>
              </p:nvSpPr>
              <p:spPr>
                <a:xfrm>
                  <a:off x="2872075" y="170513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42" name="Graphic 1461">
                <a:extLst>
                  <a:ext uri="{FF2B5EF4-FFF2-40B4-BE49-F238E27FC236}">
                    <a16:creationId xmlns:a16="http://schemas.microsoft.com/office/drawing/2014/main" id="{61ABC77E-4D18-C623-462B-459794E861E0}"/>
                  </a:ext>
                </a:extLst>
              </p:cNvPr>
              <p:cNvGrpSpPr/>
              <p:nvPr/>
            </p:nvGrpSpPr>
            <p:grpSpPr>
              <a:xfrm>
                <a:off x="2891584" y="1696550"/>
                <a:ext cx="67391" cy="42929"/>
                <a:chOff x="2891584" y="1696550"/>
                <a:chExt cx="67391" cy="42929"/>
              </a:xfrm>
            </p:grpSpPr>
            <p:sp>
              <p:nvSpPr>
                <p:cNvPr id="1743" name="Freeform 1742">
                  <a:extLst>
                    <a:ext uri="{FF2B5EF4-FFF2-40B4-BE49-F238E27FC236}">
                      <a16:creationId xmlns:a16="http://schemas.microsoft.com/office/drawing/2014/main" id="{7C3B0444-0E5B-F42A-E3DB-291970DF557F}"/>
                    </a:ext>
                  </a:extLst>
                </p:cNvPr>
                <p:cNvSpPr/>
                <p:nvPr/>
              </p:nvSpPr>
              <p:spPr>
                <a:xfrm>
                  <a:off x="2891584"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44" name="Freeform 1743">
                  <a:extLst>
                    <a:ext uri="{FF2B5EF4-FFF2-40B4-BE49-F238E27FC236}">
                      <a16:creationId xmlns:a16="http://schemas.microsoft.com/office/drawing/2014/main" id="{40B43233-4D10-554A-57C7-C6845F41E7EA}"/>
                    </a:ext>
                  </a:extLst>
                </p:cNvPr>
                <p:cNvSpPr/>
                <p:nvPr/>
              </p:nvSpPr>
              <p:spPr>
                <a:xfrm>
                  <a:off x="2925279"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45" name="Graphic 1461">
                <a:extLst>
                  <a:ext uri="{FF2B5EF4-FFF2-40B4-BE49-F238E27FC236}">
                    <a16:creationId xmlns:a16="http://schemas.microsoft.com/office/drawing/2014/main" id="{303946BF-69D4-308F-B22E-9D6047412731}"/>
                  </a:ext>
                </a:extLst>
              </p:cNvPr>
              <p:cNvGrpSpPr/>
              <p:nvPr/>
            </p:nvGrpSpPr>
            <p:grpSpPr>
              <a:xfrm>
                <a:off x="2925279" y="1696550"/>
                <a:ext cx="67391" cy="42929"/>
                <a:chOff x="2925279" y="1696550"/>
                <a:chExt cx="67391" cy="42929"/>
              </a:xfrm>
            </p:grpSpPr>
            <p:sp>
              <p:nvSpPr>
                <p:cNvPr id="1746" name="Freeform 1745">
                  <a:extLst>
                    <a:ext uri="{FF2B5EF4-FFF2-40B4-BE49-F238E27FC236}">
                      <a16:creationId xmlns:a16="http://schemas.microsoft.com/office/drawing/2014/main" id="{BEA0AABF-10EA-208D-25DB-454D04B44758}"/>
                    </a:ext>
                  </a:extLst>
                </p:cNvPr>
                <p:cNvSpPr/>
                <p:nvPr/>
              </p:nvSpPr>
              <p:spPr>
                <a:xfrm>
                  <a:off x="2925279"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47" name="Freeform 1746">
                  <a:extLst>
                    <a:ext uri="{FF2B5EF4-FFF2-40B4-BE49-F238E27FC236}">
                      <a16:creationId xmlns:a16="http://schemas.microsoft.com/office/drawing/2014/main" id="{4C24B42D-8520-BA48-EE26-3A7F81516335}"/>
                    </a:ext>
                  </a:extLst>
                </p:cNvPr>
                <p:cNvSpPr/>
                <p:nvPr/>
              </p:nvSpPr>
              <p:spPr>
                <a:xfrm>
                  <a:off x="2958975"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48" name="Graphic 1461">
                <a:extLst>
                  <a:ext uri="{FF2B5EF4-FFF2-40B4-BE49-F238E27FC236}">
                    <a16:creationId xmlns:a16="http://schemas.microsoft.com/office/drawing/2014/main" id="{66484B82-CD6C-7EF4-8B3B-93AFD3348202}"/>
                  </a:ext>
                </a:extLst>
              </p:cNvPr>
              <p:cNvGrpSpPr/>
              <p:nvPr/>
            </p:nvGrpSpPr>
            <p:grpSpPr>
              <a:xfrm>
                <a:off x="3271105" y="1728440"/>
                <a:ext cx="69165" cy="42929"/>
                <a:chOff x="3271105" y="1728440"/>
                <a:chExt cx="69165" cy="42929"/>
              </a:xfrm>
            </p:grpSpPr>
            <p:sp>
              <p:nvSpPr>
                <p:cNvPr id="1749" name="Freeform 1748">
                  <a:extLst>
                    <a:ext uri="{FF2B5EF4-FFF2-40B4-BE49-F238E27FC236}">
                      <a16:creationId xmlns:a16="http://schemas.microsoft.com/office/drawing/2014/main" id="{AF30B3B0-EC7B-408E-BE60-FE8F1AEA8E1B}"/>
                    </a:ext>
                  </a:extLst>
                </p:cNvPr>
                <p:cNvSpPr/>
                <p:nvPr/>
              </p:nvSpPr>
              <p:spPr>
                <a:xfrm>
                  <a:off x="3271105" y="1750518"/>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50" name="Freeform 1749">
                  <a:extLst>
                    <a:ext uri="{FF2B5EF4-FFF2-40B4-BE49-F238E27FC236}">
                      <a16:creationId xmlns:a16="http://schemas.microsoft.com/office/drawing/2014/main" id="{325FF4B1-33ED-BC56-7D1E-CD70D6BEF2DB}"/>
                    </a:ext>
                  </a:extLst>
                </p:cNvPr>
                <p:cNvSpPr/>
                <p:nvPr/>
              </p:nvSpPr>
              <p:spPr>
                <a:xfrm>
                  <a:off x="3304801" y="172844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51" name="Graphic 1461">
                <a:extLst>
                  <a:ext uri="{FF2B5EF4-FFF2-40B4-BE49-F238E27FC236}">
                    <a16:creationId xmlns:a16="http://schemas.microsoft.com/office/drawing/2014/main" id="{AA9D241A-A9D9-A028-A4F0-0C6D7B919C85}"/>
                  </a:ext>
                </a:extLst>
              </p:cNvPr>
              <p:cNvGrpSpPr/>
              <p:nvPr/>
            </p:nvGrpSpPr>
            <p:grpSpPr>
              <a:xfrm>
                <a:off x="3168244" y="1728440"/>
                <a:ext cx="69165" cy="42929"/>
                <a:chOff x="3168244" y="1728440"/>
                <a:chExt cx="69165" cy="42929"/>
              </a:xfrm>
            </p:grpSpPr>
            <p:sp>
              <p:nvSpPr>
                <p:cNvPr id="1752" name="Freeform 1751">
                  <a:extLst>
                    <a:ext uri="{FF2B5EF4-FFF2-40B4-BE49-F238E27FC236}">
                      <a16:creationId xmlns:a16="http://schemas.microsoft.com/office/drawing/2014/main" id="{53598883-F8E6-2BAE-A324-CEB826271C6C}"/>
                    </a:ext>
                  </a:extLst>
                </p:cNvPr>
                <p:cNvSpPr/>
                <p:nvPr/>
              </p:nvSpPr>
              <p:spPr>
                <a:xfrm>
                  <a:off x="3168244" y="1750518"/>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53" name="Freeform 1752">
                  <a:extLst>
                    <a:ext uri="{FF2B5EF4-FFF2-40B4-BE49-F238E27FC236}">
                      <a16:creationId xmlns:a16="http://schemas.microsoft.com/office/drawing/2014/main" id="{C787D81C-61E1-9B08-C483-F3A3B547F4DD}"/>
                    </a:ext>
                  </a:extLst>
                </p:cNvPr>
                <p:cNvSpPr/>
                <p:nvPr/>
              </p:nvSpPr>
              <p:spPr>
                <a:xfrm>
                  <a:off x="3203714" y="172844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54" name="Graphic 1461">
                <a:extLst>
                  <a:ext uri="{FF2B5EF4-FFF2-40B4-BE49-F238E27FC236}">
                    <a16:creationId xmlns:a16="http://schemas.microsoft.com/office/drawing/2014/main" id="{7E122EDD-A084-D152-911E-2D3728399EED}"/>
                  </a:ext>
                </a:extLst>
              </p:cNvPr>
              <p:cNvGrpSpPr/>
              <p:nvPr/>
            </p:nvGrpSpPr>
            <p:grpSpPr>
              <a:xfrm>
                <a:off x="3194846" y="1732120"/>
                <a:ext cx="67391" cy="42929"/>
                <a:chOff x="3194846" y="1732120"/>
                <a:chExt cx="67391" cy="42929"/>
              </a:xfrm>
            </p:grpSpPr>
            <p:sp>
              <p:nvSpPr>
                <p:cNvPr id="1755" name="Freeform 1754">
                  <a:extLst>
                    <a:ext uri="{FF2B5EF4-FFF2-40B4-BE49-F238E27FC236}">
                      <a16:creationId xmlns:a16="http://schemas.microsoft.com/office/drawing/2014/main" id="{DAE05B56-8BE1-0AEC-8978-B3B3ACCFA567}"/>
                    </a:ext>
                  </a:extLst>
                </p:cNvPr>
                <p:cNvSpPr/>
                <p:nvPr/>
              </p:nvSpPr>
              <p:spPr>
                <a:xfrm>
                  <a:off x="3194846" y="175297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56" name="Freeform 1755">
                  <a:extLst>
                    <a:ext uri="{FF2B5EF4-FFF2-40B4-BE49-F238E27FC236}">
                      <a16:creationId xmlns:a16="http://schemas.microsoft.com/office/drawing/2014/main" id="{21807821-8A10-BF62-99D4-CF8E3FA4C0AF}"/>
                    </a:ext>
                  </a:extLst>
                </p:cNvPr>
                <p:cNvSpPr/>
                <p:nvPr/>
              </p:nvSpPr>
              <p:spPr>
                <a:xfrm>
                  <a:off x="3228542" y="173212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57" name="Graphic 1461">
                <a:extLst>
                  <a:ext uri="{FF2B5EF4-FFF2-40B4-BE49-F238E27FC236}">
                    <a16:creationId xmlns:a16="http://schemas.microsoft.com/office/drawing/2014/main" id="{C884CF22-6775-8656-A717-CAF1B49EED54}"/>
                  </a:ext>
                </a:extLst>
              </p:cNvPr>
              <p:cNvGrpSpPr/>
              <p:nvPr/>
            </p:nvGrpSpPr>
            <p:grpSpPr>
              <a:xfrm>
                <a:off x="3373966" y="1732120"/>
                <a:ext cx="67391" cy="42929"/>
                <a:chOff x="3373966" y="1732120"/>
                <a:chExt cx="67391" cy="42929"/>
              </a:xfrm>
            </p:grpSpPr>
            <p:sp>
              <p:nvSpPr>
                <p:cNvPr id="1758" name="Freeform 1757">
                  <a:extLst>
                    <a:ext uri="{FF2B5EF4-FFF2-40B4-BE49-F238E27FC236}">
                      <a16:creationId xmlns:a16="http://schemas.microsoft.com/office/drawing/2014/main" id="{C2B43ACC-2A73-3707-3EC5-14F70DD18766}"/>
                    </a:ext>
                  </a:extLst>
                </p:cNvPr>
                <p:cNvSpPr/>
                <p:nvPr/>
              </p:nvSpPr>
              <p:spPr>
                <a:xfrm>
                  <a:off x="3373966" y="175297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59" name="Freeform 1758">
                  <a:extLst>
                    <a:ext uri="{FF2B5EF4-FFF2-40B4-BE49-F238E27FC236}">
                      <a16:creationId xmlns:a16="http://schemas.microsoft.com/office/drawing/2014/main" id="{098766AC-FBD7-3EB3-C0AB-3CB3D573208F}"/>
                    </a:ext>
                  </a:extLst>
                </p:cNvPr>
                <p:cNvSpPr/>
                <p:nvPr/>
              </p:nvSpPr>
              <p:spPr>
                <a:xfrm>
                  <a:off x="3407662" y="173212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60" name="Graphic 1461">
                <a:extLst>
                  <a:ext uri="{FF2B5EF4-FFF2-40B4-BE49-F238E27FC236}">
                    <a16:creationId xmlns:a16="http://schemas.microsoft.com/office/drawing/2014/main" id="{924CE504-0C78-EB34-915B-7098C91D1703}"/>
                  </a:ext>
                </a:extLst>
              </p:cNvPr>
              <p:cNvGrpSpPr/>
              <p:nvPr/>
            </p:nvGrpSpPr>
            <p:grpSpPr>
              <a:xfrm>
                <a:off x="3418303" y="1732120"/>
                <a:ext cx="69165" cy="42929"/>
                <a:chOff x="3418303" y="1732120"/>
                <a:chExt cx="69165" cy="42929"/>
              </a:xfrm>
            </p:grpSpPr>
            <p:sp>
              <p:nvSpPr>
                <p:cNvPr id="1761" name="Freeform 1760">
                  <a:extLst>
                    <a:ext uri="{FF2B5EF4-FFF2-40B4-BE49-F238E27FC236}">
                      <a16:creationId xmlns:a16="http://schemas.microsoft.com/office/drawing/2014/main" id="{968C5FDF-E3E4-D0F7-1EB4-E6BFC13073E6}"/>
                    </a:ext>
                  </a:extLst>
                </p:cNvPr>
                <p:cNvSpPr/>
                <p:nvPr/>
              </p:nvSpPr>
              <p:spPr>
                <a:xfrm>
                  <a:off x="3418303" y="175297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62" name="Freeform 1761">
                  <a:extLst>
                    <a:ext uri="{FF2B5EF4-FFF2-40B4-BE49-F238E27FC236}">
                      <a16:creationId xmlns:a16="http://schemas.microsoft.com/office/drawing/2014/main" id="{F22C2D38-2C1B-EF34-4548-B9E21B3F20B5}"/>
                    </a:ext>
                  </a:extLst>
                </p:cNvPr>
                <p:cNvSpPr/>
                <p:nvPr/>
              </p:nvSpPr>
              <p:spPr>
                <a:xfrm>
                  <a:off x="3451999" y="173212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63" name="Graphic 1461">
                <a:extLst>
                  <a:ext uri="{FF2B5EF4-FFF2-40B4-BE49-F238E27FC236}">
                    <a16:creationId xmlns:a16="http://schemas.microsoft.com/office/drawing/2014/main" id="{A0A1748A-E0DE-97D3-3337-5E82DAC7B427}"/>
                  </a:ext>
                </a:extLst>
              </p:cNvPr>
              <p:cNvGrpSpPr/>
              <p:nvPr/>
            </p:nvGrpSpPr>
            <p:grpSpPr>
              <a:xfrm>
                <a:off x="3533578" y="1789768"/>
                <a:ext cx="69165" cy="42929"/>
                <a:chOff x="3533578" y="1789768"/>
                <a:chExt cx="69165" cy="42929"/>
              </a:xfrm>
            </p:grpSpPr>
            <p:sp>
              <p:nvSpPr>
                <p:cNvPr id="1764" name="Freeform 1763">
                  <a:extLst>
                    <a:ext uri="{FF2B5EF4-FFF2-40B4-BE49-F238E27FC236}">
                      <a16:creationId xmlns:a16="http://schemas.microsoft.com/office/drawing/2014/main" id="{11145C87-4115-1E13-C81D-B78D4B3CE203}"/>
                    </a:ext>
                  </a:extLst>
                </p:cNvPr>
                <p:cNvSpPr/>
                <p:nvPr/>
              </p:nvSpPr>
              <p:spPr>
                <a:xfrm>
                  <a:off x="3533578" y="181062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65" name="Freeform 1764">
                  <a:extLst>
                    <a:ext uri="{FF2B5EF4-FFF2-40B4-BE49-F238E27FC236}">
                      <a16:creationId xmlns:a16="http://schemas.microsoft.com/office/drawing/2014/main" id="{E785554F-F957-27DF-78E8-40EDB98256CC}"/>
                    </a:ext>
                  </a:extLst>
                </p:cNvPr>
                <p:cNvSpPr/>
                <p:nvPr/>
              </p:nvSpPr>
              <p:spPr>
                <a:xfrm>
                  <a:off x="3567274" y="178976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66" name="Graphic 1461">
                <a:extLst>
                  <a:ext uri="{FF2B5EF4-FFF2-40B4-BE49-F238E27FC236}">
                    <a16:creationId xmlns:a16="http://schemas.microsoft.com/office/drawing/2014/main" id="{51AF9EE3-F8E7-83FA-79F4-91512CA02B5C}"/>
                  </a:ext>
                </a:extLst>
              </p:cNvPr>
              <p:cNvGrpSpPr/>
              <p:nvPr/>
            </p:nvGrpSpPr>
            <p:grpSpPr>
              <a:xfrm>
                <a:off x="3567274" y="1789768"/>
                <a:ext cx="69165" cy="42929"/>
                <a:chOff x="3567274" y="1789768"/>
                <a:chExt cx="69165" cy="42929"/>
              </a:xfrm>
            </p:grpSpPr>
            <p:sp>
              <p:nvSpPr>
                <p:cNvPr id="1767" name="Freeform 1766">
                  <a:extLst>
                    <a:ext uri="{FF2B5EF4-FFF2-40B4-BE49-F238E27FC236}">
                      <a16:creationId xmlns:a16="http://schemas.microsoft.com/office/drawing/2014/main" id="{1E64C295-447F-F22D-B529-70106AB074B3}"/>
                    </a:ext>
                  </a:extLst>
                </p:cNvPr>
                <p:cNvSpPr/>
                <p:nvPr/>
              </p:nvSpPr>
              <p:spPr>
                <a:xfrm>
                  <a:off x="3567274" y="1810620"/>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68" name="Freeform 1767">
                  <a:extLst>
                    <a:ext uri="{FF2B5EF4-FFF2-40B4-BE49-F238E27FC236}">
                      <a16:creationId xmlns:a16="http://schemas.microsoft.com/office/drawing/2014/main" id="{BB0D8593-A360-C17B-9FE7-E4F92A946EDD}"/>
                    </a:ext>
                  </a:extLst>
                </p:cNvPr>
                <p:cNvSpPr/>
                <p:nvPr/>
              </p:nvSpPr>
              <p:spPr>
                <a:xfrm>
                  <a:off x="3602744" y="178976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69" name="Graphic 1461">
                <a:extLst>
                  <a:ext uri="{FF2B5EF4-FFF2-40B4-BE49-F238E27FC236}">
                    <a16:creationId xmlns:a16="http://schemas.microsoft.com/office/drawing/2014/main" id="{8A68D4C6-E87C-AE83-0436-4B21BF570A9D}"/>
                  </a:ext>
                </a:extLst>
              </p:cNvPr>
              <p:cNvGrpSpPr/>
              <p:nvPr/>
            </p:nvGrpSpPr>
            <p:grpSpPr>
              <a:xfrm>
                <a:off x="3602744" y="1789768"/>
                <a:ext cx="67391" cy="42929"/>
                <a:chOff x="3602744" y="1789768"/>
                <a:chExt cx="67391" cy="42929"/>
              </a:xfrm>
            </p:grpSpPr>
            <p:sp>
              <p:nvSpPr>
                <p:cNvPr id="1770" name="Freeform 1769">
                  <a:extLst>
                    <a:ext uri="{FF2B5EF4-FFF2-40B4-BE49-F238E27FC236}">
                      <a16:creationId xmlns:a16="http://schemas.microsoft.com/office/drawing/2014/main" id="{6C1775A4-A748-A196-8389-5C13AAAF9500}"/>
                    </a:ext>
                  </a:extLst>
                </p:cNvPr>
                <p:cNvSpPr/>
                <p:nvPr/>
              </p:nvSpPr>
              <p:spPr>
                <a:xfrm>
                  <a:off x="3602744" y="1810620"/>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71" name="Freeform 1770">
                  <a:extLst>
                    <a:ext uri="{FF2B5EF4-FFF2-40B4-BE49-F238E27FC236}">
                      <a16:creationId xmlns:a16="http://schemas.microsoft.com/office/drawing/2014/main" id="{2974EFB6-AF51-8207-8992-B0BD431E69AC}"/>
                    </a:ext>
                  </a:extLst>
                </p:cNvPr>
                <p:cNvSpPr/>
                <p:nvPr/>
              </p:nvSpPr>
              <p:spPr>
                <a:xfrm>
                  <a:off x="3636440" y="178976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72" name="Graphic 1461">
                <a:extLst>
                  <a:ext uri="{FF2B5EF4-FFF2-40B4-BE49-F238E27FC236}">
                    <a16:creationId xmlns:a16="http://schemas.microsoft.com/office/drawing/2014/main" id="{983AA1B8-83C1-E739-4F97-E770BD53877E}"/>
                  </a:ext>
                </a:extLst>
              </p:cNvPr>
              <p:cNvGrpSpPr/>
              <p:nvPr/>
            </p:nvGrpSpPr>
            <p:grpSpPr>
              <a:xfrm>
                <a:off x="3659495" y="1792221"/>
                <a:ext cx="69165" cy="42929"/>
                <a:chOff x="3659495" y="1792221"/>
                <a:chExt cx="69165" cy="42929"/>
              </a:xfrm>
            </p:grpSpPr>
            <p:sp>
              <p:nvSpPr>
                <p:cNvPr id="1773" name="Freeform 1772">
                  <a:extLst>
                    <a:ext uri="{FF2B5EF4-FFF2-40B4-BE49-F238E27FC236}">
                      <a16:creationId xmlns:a16="http://schemas.microsoft.com/office/drawing/2014/main" id="{F3241033-D18B-3223-266F-802F1DB28BC0}"/>
                    </a:ext>
                  </a:extLst>
                </p:cNvPr>
                <p:cNvSpPr/>
                <p:nvPr/>
              </p:nvSpPr>
              <p:spPr>
                <a:xfrm>
                  <a:off x="3659495" y="181307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74" name="Freeform 1773">
                  <a:extLst>
                    <a:ext uri="{FF2B5EF4-FFF2-40B4-BE49-F238E27FC236}">
                      <a16:creationId xmlns:a16="http://schemas.microsoft.com/office/drawing/2014/main" id="{D5876D1C-2877-151A-F75B-57A64F33234F}"/>
                    </a:ext>
                  </a:extLst>
                </p:cNvPr>
                <p:cNvSpPr/>
                <p:nvPr/>
              </p:nvSpPr>
              <p:spPr>
                <a:xfrm>
                  <a:off x="3694964" y="179222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75" name="Graphic 1461">
                <a:extLst>
                  <a:ext uri="{FF2B5EF4-FFF2-40B4-BE49-F238E27FC236}">
                    <a16:creationId xmlns:a16="http://schemas.microsoft.com/office/drawing/2014/main" id="{982F320F-52E2-FFB3-D3DF-CED2E443521B}"/>
                  </a:ext>
                </a:extLst>
              </p:cNvPr>
              <p:cNvGrpSpPr/>
              <p:nvPr/>
            </p:nvGrpSpPr>
            <p:grpSpPr>
              <a:xfrm>
                <a:off x="3774770" y="1794674"/>
                <a:ext cx="69165" cy="42929"/>
                <a:chOff x="3774770" y="1794674"/>
                <a:chExt cx="69165" cy="42929"/>
              </a:xfrm>
            </p:grpSpPr>
            <p:sp>
              <p:nvSpPr>
                <p:cNvPr id="1776" name="Freeform 1775">
                  <a:extLst>
                    <a:ext uri="{FF2B5EF4-FFF2-40B4-BE49-F238E27FC236}">
                      <a16:creationId xmlns:a16="http://schemas.microsoft.com/office/drawing/2014/main" id="{C9718E88-A6CC-AD33-55B4-19AE038F349C}"/>
                    </a:ext>
                  </a:extLst>
                </p:cNvPr>
                <p:cNvSpPr/>
                <p:nvPr/>
              </p:nvSpPr>
              <p:spPr>
                <a:xfrm>
                  <a:off x="3774770" y="181552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77" name="Freeform 1776">
                  <a:extLst>
                    <a:ext uri="{FF2B5EF4-FFF2-40B4-BE49-F238E27FC236}">
                      <a16:creationId xmlns:a16="http://schemas.microsoft.com/office/drawing/2014/main" id="{4B074043-2F69-7AC8-3660-F978D781F571}"/>
                    </a:ext>
                  </a:extLst>
                </p:cNvPr>
                <p:cNvSpPr/>
                <p:nvPr/>
              </p:nvSpPr>
              <p:spPr>
                <a:xfrm>
                  <a:off x="3808466"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78" name="Graphic 1461">
                <a:extLst>
                  <a:ext uri="{FF2B5EF4-FFF2-40B4-BE49-F238E27FC236}">
                    <a16:creationId xmlns:a16="http://schemas.microsoft.com/office/drawing/2014/main" id="{D5DA0487-F0FA-AD3E-FEF8-90C3B86A3F88}"/>
                  </a:ext>
                </a:extLst>
              </p:cNvPr>
              <p:cNvGrpSpPr/>
              <p:nvPr/>
            </p:nvGrpSpPr>
            <p:grpSpPr>
              <a:xfrm>
                <a:off x="3820880" y="1794674"/>
                <a:ext cx="67391" cy="42929"/>
                <a:chOff x="3820880" y="1794674"/>
                <a:chExt cx="67391" cy="42929"/>
              </a:xfrm>
            </p:grpSpPr>
            <p:sp>
              <p:nvSpPr>
                <p:cNvPr id="1779" name="Freeform 1778">
                  <a:extLst>
                    <a:ext uri="{FF2B5EF4-FFF2-40B4-BE49-F238E27FC236}">
                      <a16:creationId xmlns:a16="http://schemas.microsoft.com/office/drawing/2014/main" id="{A3675B67-1903-CAE8-5B91-F105E9E8FE42}"/>
                    </a:ext>
                  </a:extLst>
                </p:cNvPr>
                <p:cNvSpPr/>
                <p:nvPr/>
              </p:nvSpPr>
              <p:spPr>
                <a:xfrm>
                  <a:off x="3820880" y="181552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80" name="Freeform 1779">
                  <a:extLst>
                    <a:ext uri="{FF2B5EF4-FFF2-40B4-BE49-F238E27FC236}">
                      <a16:creationId xmlns:a16="http://schemas.microsoft.com/office/drawing/2014/main" id="{6D72E08B-886C-5A5C-2E2C-5C7D9CA49580}"/>
                    </a:ext>
                  </a:extLst>
                </p:cNvPr>
                <p:cNvSpPr/>
                <p:nvPr/>
              </p:nvSpPr>
              <p:spPr>
                <a:xfrm>
                  <a:off x="3854576" y="1794674"/>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81" name="Graphic 1461">
                <a:extLst>
                  <a:ext uri="{FF2B5EF4-FFF2-40B4-BE49-F238E27FC236}">
                    <a16:creationId xmlns:a16="http://schemas.microsoft.com/office/drawing/2014/main" id="{1E5B9779-024E-8E58-5DBA-5910B7F85CA1}"/>
                  </a:ext>
                </a:extLst>
              </p:cNvPr>
              <p:cNvGrpSpPr/>
              <p:nvPr/>
            </p:nvGrpSpPr>
            <p:grpSpPr>
              <a:xfrm>
                <a:off x="3854576" y="1797128"/>
                <a:ext cx="69165" cy="42929"/>
                <a:chOff x="3854576" y="1797128"/>
                <a:chExt cx="69165" cy="42929"/>
              </a:xfrm>
            </p:grpSpPr>
            <p:sp>
              <p:nvSpPr>
                <p:cNvPr id="1782" name="Freeform 1781">
                  <a:extLst>
                    <a:ext uri="{FF2B5EF4-FFF2-40B4-BE49-F238E27FC236}">
                      <a16:creationId xmlns:a16="http://schemas.microsoft.com/office/drawing/2014/main" id="{0EE0EB0C-5DF0-4692-731F-A9596DD57F8A}"/>
                    </a:ext>
                  </a:extLst>
                </p:cNvPr>
                <p:cNvSpPr/>
                <p:nvPr/>
              </p:nvSpPr>
              <p:spPr>
                <a:xfrm>
                  <a:off x="3854576" y="1817979"/>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83" name="Freeform 1782">
                  <a:extLst>
                    <a:ext uri="{FF2B5EF4-FFF2-40B4-BE49-F238E27FC236}">
                      <a16:creationId xmlns:a16="http://schemas.microsoft.com/office/drawing/2014/main" id="{8A1B321D-9E78-6436-D6C1-7BC49C0C48FB}"/>
                    </a:ext>
                  </a:extLst>
                </p:cNvPr>
                <p:cNvSpPr/>
                <p:nvPr/>
              </p:nvSpPr>
              <p:spPr>
                <a:xfrm>
                  <a:off x="3888272" y="179712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84" name="Graphic 1461">
                <a:extLst>
                  <a:ext uri="{FF2B5EF4-FFF2-40B4-BE49-F238E27FC236}">
                    <a16:creationId xmlns:a16="http://schemas.microsoft.com/office/drawing/2014/main" id="{0F0BDFEB-AC9F-1C89-0221-F8ADC84F2C3A}"/>
                  </a:ext>
                </a:extLst>
              </p:cNvPr>
              <p:cNvGrpSpPr/>
              <p:nvPr/>
            </p:nvGrpSpPr>
            <p:grpSpPr>
              <a:xfrm>
                <a:off x="3911327" y="1790995"/>
                <a:ext cx="69165" cy="42929"/>
                <a:chOff x="3911327" y="1790995"/>
                <a:chExt cx="69165" cy="42929"/>
              </a:xfrm>
            </p:grpSpPr>
            <p:sp>
              <p:nvSpPr>
                <p:cNvPr id="1785" name="Freeform 1784">
                  <a:extLst>
                    <a:ext uri="{FF2B5EF4-FFF2-40B4-BE49-F238E27FC236}">
                      <a16:creationId xmlns:a16="http://schemas.microsoft.com/office/drawing/2014/main" id="{B8C6DB6C-C6DB-2601-A0D9-E6F368EFEC0B}"/>
                    </a:ext>
                  </a:extLst>
                </p:cNvPr>
                <p:cNvSpPr/>
                <p:nvPr/>
              </p:nvSpPr>
              <p:spPr>
                <a:xfrm>
                  <a:off x="3911327" y="181184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86" name="Freeform 1785">
                  <a:extLst>
                    <a:ext uri="{FF2B5EF4-FFF2-40B4-BE49-F238E27FC236}">
                      <a16:creationId xmlns:a16="http://schemas.microsoft.com/office/drawing/2014/main" id="{55DA4B5E-AB73-971A-A700-0D5D0F30A5E8}"/>
                    </a:ext>
                  </a:extLst>
                </p:cNvPr>
                <p:cNvSpPr/>
                <p:nvPr/>
              </p:nvSpPr>
              <p:spPr>
                <a:xfrm>
                  <a:off x="3946796" y="1790995"/>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accent4"/>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grpSp>
      <p:grpSp>
        <p:nvGrpSpPr>
          <p:cNvPr id="1787" name="Graphic 1461">
            <a:extLst>
              <a:ext uri="{FF2B5EF4-FFF2-40B4-BE49-F238E27FC236}">
                <a16:creationId xmlns:a16="http://schemas.microsoft.com/office/drawing/2014/main" id="{09AD4831-C95E-E561-4004-A61127A0BC66}"/>
              </a:ext>
            </a:extLst>
          </p:cNvPr>
          <p:cNvGrpSpPr/>
          <p:nvPr/>
        </p:nvGrpSpPr>
        <p:grpSpPr>
          <a:xfrm>
            <a:off x="2880943" y="1691643"/>
            <a:ext cx="7563834" cy="109163"/>
            <a:chOff x="2880943" y="1691643"/>
            <a:chExt cx="7563834" cy="109163"/>
          </a:xfrm>
        </p:grpSpPr>
        <p:grpSp>
          <p:nvGrpSpPr>
            <p:cNvPr id="1788" name="Graphic 1461">
              <a:extLst>
                <a:ext uri="{FF2B5EF4-FFF2-40B4-BE49-F238E27FC236}">
                  <a16:creationId xmlns:a16="http://schemas.microsoft.com/office/drawing/2014/main" id="{87D140B7-346F-E9E1-8352-E55B54619DBE}"/>
                </a:ext>
              </a:extLst>
            </p:cNvPr>
            <p:cNvGrpSpPr/>
            <p:nvPr/>
          </p:nvGrpSpPr>
          <p:grpSpPr>
            <a:xfrm>
              <a:off x="2880943" y="1708815"/>
              <a:ext cx="7521271" cy="60101"/>
              <a:chOff x="2880943" y="1708815"/>
              <a:chExt cx="7521271" cy="60101"/>
            </a:xfrm>
          </p:grpSpPr>
          <p:sp>
            <p:nvSpPr>
              <p:cNvPr id="1789" name="Freeform 1788">
                <a:extLst>
                  <a:ext uri="{FF2B5EF4-FFF2-40B4-BE49-F238E27FC236}">
                    <a16:creationId xmlns:a16="http://schemas.microsoft.com/office/drawing/2014/main" id="{957B8DBC-B0B6-8A26-A4FC-026AC2ED9A6F}"/>
                  </a:ext>
                </a:extLst>
              </p:cNvPr>
              <p:cNvSpPr/>
              <p:nvPr/>
            </p:nvSpPr>
            <p:spPr>
              <a:xfrm>
                <a:off x="7704772" y="1768917"/>
                <a:ext cx="2697442" cy="12265"/>
              </a:xfrm>
              <a:custGeom>
                <a:avLst/>
                <a:gdLst>
                  <a:gd name="csX0" fmla="*/ 2697443 w 2697442"/>
                  <a:gd name="csY0" fmla="*/ 0 h 12265"/>
                  <a:gd name="csX1" fmla="*/ 0 w 2697442"/>
                  <a:gd name="csY1" fmla="*/ 0 h 12265"/>
                </a:gdLst>
                <a:ahLst/>
                <a:cxnLst>
                  <a:cxn ang="0">
                    <a:pos x="csX0" y="csY0"/>
                  </a:cxn>
                  <a:cxn ang="0">
                    <a:pos x="csX1" y="csY1"/>
                  </a:cxn>
                </a:cxnLst>
                <a:rect l="l" t="t" r="r" b="b"/>
                <a:pathLst>
                  <a:path w="2697442" h="12265">
                    <a:moveTo>
                      <a:pt x="2697443" y="0"/>
                    </a:moveTo>
                    <a:lnTo>
                      <a:pt x="0" y="0"/>
                    </a:lnTo>
                  </a:path>
                </a:pathLst>
              </a:custGeom>
              <a:ln w="25400" cap="flat">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90" name="Freeform 1789">
                <a:extLst>
                  <a:ext uri="{FF2B5EF4-FFF2-40B4-BE49-F238E27FC236}">
                    <a16:creationId xmlns:a16="http://schemas.microsoft.com/office/drawing/2014/main" id="{CF4442D9-5934-724A-12A9-303E596F7536}"/>
                  </a:ext>
                </a:extLst>
              </p:cNvPr>
              <p:cNvSpPr/>
              <p:nvPr/>
            </p:nvSpPr>
            <p:spPr>
              <a:xfrm>
                <a:off x="2880943" y="1708815"/>
                <a:ext cx="4804320" cy="8585"/>
              </a:xfrm>
              <a:custGeom>
                <a:avLst/>
                <a:gdLst>
                  <a:gd name="csX0" fmla="*/ 4804321 w 4804320"/>
                  <a:gd name="csY0" fmla="*/ 0 h 8585"/>
                  <a:gd name="csX1" fmla="*/ 0 w 4804320"/>
                  <a:gd name="csY1" fmla="*/ 8586 h 8585"/>
                </a:gdLst>
                <a:ahLst/>
                <a:cxnLst>
                  <a:cxn ang="0">
                    <a:pos x="csX0" y="csY0"/>
                  </a:cxn>
                  <a:cxn ang="0">
                    <a:pos x="csX1" y="csY1"/>
                  </a:cxn>
                </a:cxnLst>
                <a:rect l="l" t="t" r="r" b="b"/>
                <a:pathLst>
                  <a:path w="4804320" h="8585">
                    <a:moveTo>
                      <a:pt x="4804321" y="0"/>
                    </a:moveTo>
                    <a:lnTo>
                      <a:pt x="0" y="8586"/>
                    </a:lnTo>
                  </a:path>
                </a:pathLst>
              </a:custGeom>
              <a:ln w="25400" cap="flat">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91" name="Freeform 1790">
                <a:extLst>
                  <a:ext uri="{FF2B5EF4-FFF2-40B4-BE49-F238E27FC236}">
                    <a16:creationId xmlns:a16="http://schemas.microsoft.com/office/drawing/2014/main" id="{BEC13EB6-C6ED-4CF5-6D0A-17528AF4DB2C}"/>
                  </a:ext>
                </a:extLst>
              </p:cNvPr>
              <p:cNvSpPr/>
              <p:nvPr/>
            </p:nvSpPr>
            <p:spPr>
              <a:xfrm>
                <a:off x="7704772" y="1713722"/>
                <a:ext cx="17734" cy="55195"/>
              </a:xfrm>
              <a:custGeom>
                <a:avLst/>
                <a:gdLst>
                  <a:gd name="csX0" fmla="*/ 0 w 17734"/>
                  <a:gd name="csY0" fmla="*/ 55195 h 55195"/>
                  <a:gd name="csX1" fmla="*/ 0 w 17734"/>
                  <a:gd name="csY1" fmla="*/ 0 h 55195"/>
                </a:gdLst>
                <a:ahLst/>
                <a:cxnLst>
                  <a:cxn ang="0">
                    <a:pos x="csX0" y="csY0"/>
                  </a:cxn>
                  <a:cxn ang="0">
                    <a:pos x="csX1" y="csY1"/>
                  </a:cxn>
                </a:cxnLst>
                <a:rect l="l" t="t" r="r" b="b"/>
                <a:pathLst>
                  <a:path w="17734" h="55195">
                    <a:moveTo>
                      <a:pt x="0" y="55195"/>
                    </a:moveTo>
                    <a:lnTo>
                      <a:pt x="0" y="0"/>
                    </a:lnTo>
                  </a:path>
                </a:pathLst>
              </a:custGeom>
              <a:ln w="25400" cap="flat">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92" name="Graphic 1461">
              <a:extLst>
                <a:ext uri="{FF2B5EF4-FFF2-40B4-BE49-F238E27FC236}">
                  <a16:creationId xmlns:a16="http://schemas.microsoft.com/office/drawing/2014/main" id="{D1DFB1BF-E719-2E33-4D6D-C84F59FF2D8C}"/>
                </a:ext>
              </a:extLst>
            </p:cNvPr>
            <p:cNvGrpSpPr/>
            <p:nvPr/>
          </p:nvGrpSpPr>
          <p:grpSpPr>
            <a:xfrm>
              <a:off x="3194846" y="1691643"/>
              <a:ext cx="7249931" cy="109163"/>
              <a:chOff x="3194846" y="1691643"/>
              <a:chExt cx="7249931" cy="109163"/>
            </a:xfrm>
          </p:grpSpPr>
          <p:grpSp>
            <p:nvGrpSpPr>
              <p:cNvPr id="1793" name="Graphic 1461">
                <a:extLst>
                  <a:ext uri="{FF2B5EF4-FFF2-40B4-BE49-F238E27FC236}">
                    <a16:creationId xmlns:a16="http://schemas.microsoft.com/office/drawing/2014/main" id="{24FE87E5-F93E-1207-CFF0-ED3F89499345}"/>
                  </a:ext>
                </a:extLst>
              </p:cNvPr>
              <p:cNvGrpSpPr/>
              <p:nvPr/>
            </p:nvGrpSpPr>
            <p:grpSpPr>
              <a:xfrm>
                <a:off x="3194846" y="1696550"/>
                <a:ext cx="67391" cy="42929"/>
                <a:chOff x="3194846" y="1696550"/>
                <a:chExt cx="67391" cy="42929"/>
              </a:xfrm>
            </p:grpSpPr>
            <p:sp>
              <p:nvSpPr>
                <p:cNvPr id="1794" name="Freeform 1793">
                  <a:extLst>
                    <a:ext uri="{FF2B5EF4-FFF2-40B4-BE49-F238E27FC236}">
                      <a16:creationId xmlns:a16="http://schemas.microsoft.com/office/drawing/2014/main" id="{FD1D6601-94B6-6097-FAEF-811AF6D744FB}"/>
                    </a:ext>
                  </a:extLst>
                </p:cNvPr>
                <p:cNvSpPr/>
                <p:nvPr/>
              </p:nvSpPr>
              <p:spPr>
                <a:xfrm>
                  <a:off x="3194846"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95" name="Freeform 1794">
                  <a:extLst>
                    <a:ext uri="{FF2B5EF4-FFF2-40B4-BE49-F238E27FC236}">
                      <a16:creationId xmlns:a16="http://schemas.microsoft.com/office/drawing/2014/main" id="{CEBACC30-B4A8-DE5C-189E-8BFF52A65F87}"/>
                    </a:ext>
                  </a:extLst>
                </p:cNvPr>
                <p:cNvSpPr/>
                <p:nvPr/>
              </p:nvSpPr>
              <p:spPr>
                <a:xfrm>
                  <a:off x="3228542"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96" name="Graphic 1461">
                <a:extLst>
                  <a:ext uri="{FF2B5EF4-FFF2-40B4-BE49-F238E27FC236}">
                    <a16:creationId xmlns:a16="http://schemas.microsoft.com/office/drawing/2014/main" id="{2BB6DF12-A39C-8026-D676-FE86440A2006}"/>
                  </a:ext>
                </a:extLst>
              </p:cNvPr>
              <p:cNvGrpSpPr/>
              <p:nvPr/>
            </p:nvGrpSpPr>
            <p:grpSpPr>
              <a:xfrm>
                <a:off x="3295934" y="1705136"/>
                <a:ext cx="67391" cy="42929"/>
                <a:chOff x="3295934" y="1705136"/>
                <a:chExt cx="67391" cy="42929"/>
              </a:xfrm>
            </p:grpSpPr>
            <p:sp>
              <p:nvSpPr>
                <p:cNvPr id="1797" name="Freeform 1796">
                  <a:extLst>
                    <a:ext uri="{FF2B5EF4-FFF2-40B4-BE49-F238E27FC236}">
                      <a16:creationId xmlns:a16="http://schemas.microsoft.com/office/drawing/2014/main" id="{8B17C5BB-73FF-BF3C-E90E-AF54C2E89548}"/>
                    </a:ext>
                  </a:extLst>
                </p:cNvPr>
                <p:cNvSpPr/>
                <p:nvPr/>
              </p:nvSpPr>
              <p:spPr>
                <a:xfrm>
                  <a:off x="3295934" y="1725987"/>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798" name="Freeform 1797">
                  <a:extLst>
                    <a:ext uri="{FF2B5EF4-FFF2-40B4-BE49-F238E27FC236}">
                      <a16:creationId xmlns:a16="http://schemas.microsoft.com/office/drawing/2014/main" id="{3FC431E8-4A3B-2C69-916D-BAD1350D2A5C}"/>
                    </a:ext>
                  </a:extLst>
                </p:cNvPr>
                <p:cNvSpPr/>
                <p:nvPr/>
              </p:nvSpPr>
              <p:spPr>
                <a:xfrm>
                  <a:off x="3329630" y="170513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799" name="Graphic 1461">
                <a:extLst>
                  <a:ext uri="{FF2B5EF4-FFF2-40B4-BE49-F238E27FC236}">
                    <a16:creationId xmlns:a16="http://schemas.microsoft.com/office/drawing/2014/main" id="{7F152866-814F-9CFA-BCFE-DAA117A01C38}"/>
                  </a:ext>
                </a:extLst>
              </p:cNvPr>
              <p:cNvGrpSpPr/>
              <p:nvPr/>
            </p:nvGrpSpPr>
            <p:grpSpPr>
              <a:xfrm>
                <a:off x="3373966" y="1696550"/>
                <a:ext cx="67391" cy="42929"/>
                <a:chOff x="3373966" y="1696550"/>
                <a:chExt cx="67391" cy="42929"/>
              </a:xfrm>
            </p:grpSpPr>
            <p:sp>
              <p:nvSpPr>
                <p:cNvPr id="1800" name="Freeform 1799">
                  <a:extLst>
                    <a:ext uri="{FF2B5EF4-FFF2-40B4-BE49-F238E27FC236}">
                      <a16:creationId xmlns:a16="http://schemas.microsoft.com/office/drawing/2014/main" id="{C3F2666B-7435-CAFA-0C60-65A778D63897}"/>
                    </a:ext>
                  </a:extLst>
                </p:cNvPr>
                <p:cNvSpPr/>
                <p:nvPr/>
              </p:nvSpPr>
              <p:spPr>
                <a:xfrm>
                  <a:off x="3373966"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01" name="Freeform 1800">
                  <a:extLst>
                    <a:ext uri="{FF2B5EF4-FFF2-40B4-BE49-F238E27FC236}">
                      <a16:creationId xmlns:a16="http://schemas.microsoft.com/office/drawing/2014/main" id="{B05267A3-760F-5AB2-F6EA-EF1D35F81A25}"/>
                    </a:ext>
                  </a:extLst>
                </p:cNvPr>
                <p:cNvSpPr/>
                <p:nvPr/>
              </p:nvSpPr>
              <p:spPr>
                <a:xfrm>
                  <a:off x="3407662"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02" name="Graphic 1461">
                <a:extLst>
                  <a:ext uri="{FF2B5EF4-FFF2-40B4-BE49-F238E27FC236}">
                    <a16:creationId xmlns:a16="http://schemas.microsoft.com/office/drawing/2014/main" id="{13B50ED1-EA6E-F5DA-AD7F-EAE96D5418D0}"/>
                  </a:ext>
                </a:extLst>
              </p:cNvPr>
              <p:cNvGrpSpPr/>
              <p:nvPr/>
            </p:nvGrpSpPr>
            <p:grpSpPr>
              <a:xfrm>
                <a:off x="3499883" y="1696550"/>
                <a:ext cx="67391" cy="42929"/>
                <a:chOff x="3499883" y="1696550"/>
                <a:chExt cx="67391" cy="42929"/>
              </a:xfrm>
            </p:grpSpPr>
            <p:sp>
              <p:nvSpPr>
                <p:cNvPr id="1803" name="Freeform 1802">
                  <a:extLst>
                    <a:ext uri="{FF2B5EF4-FFF2-40B4-BE49-F238E27FC236}">
                      <a16:creationId xmlns:a16="http://schemas.microsoft.com/office/drawing/2014/main" id="{F2FAF3FD-FC84-E2B4-F30C-84A8F33B0CE5}"/>
                    </a:ext>
                  </a:extLst>
                </p:cNvPr>
                <p:cNvSpPr/>
                <p:nvPr/>
              </p:nvSpPr>
              <p:spPr>
                <a:xfrm>
                  <a:off x="3499883"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04" name="Freeform 1803">
                  <a:extLst>
                    <a:ext uri="{FF2B5EF4-FFF2-40B4-BE49-F238E27FC236}">
                      <a16:creationId xmlns:a16="http://schemas.microsoft.com/office/drawing/2014/main" id="{0FAFFAFA-80D6-7EEE-5959-7E1AFBF3408C}"/>
                    </a:ext>
                  </a:extLst>
                </p:cNvPr>
                <p:cNvSpPr/>
                <p:nvPr/>
              </p:nvSpPr>
              <p:spPr>
                <a:xfrm>
                  <a:off x="3533578"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05" name="Graphic 1461">
                <a:extLst>
                  <a:ext uri="{FF2B5EF4-FFF2-40B4-BE49-F238E27FC236}">
                    <a16:creationId xmlns:a16="http://schemas.microsoft.com/office/drawing/2014/main" id="{F0004864-1C11-01AB-3E2F-B3833E2EA494}"/>
                  </a:ext>
                </a:extLst>
              </p:cNvPr>
              <p:cNvGrpSpPr/>
              <p:nvPr/>
            </p:nvGrpSpPr>
            <p:grpSpPr>
              <a:xfrm>
                <a:off x="3554860" y="1696550"/>
                <a:ext cx="69165" cy="42929"/>
                <a:chOff x="3554860" y="1696550"/>
                <a:chExt cx="69165" cy="42929"/>
              </a:xfrm>
            </p:grpSpPr>
            <p:sp>
              <p:nvSpPr>
                <p:cNvPr id="1806" name="Freeform 1805">
                  <a:extLst>
                    <a:ext uri="{FF2B5EF4-FFF2-40B4-BE49-F238E27FC236}">
                      <a16:creationId xmlns:a16="http://schemas.microsoft.com/office/drawing/2014/main" id="{579C4D38-DDB1-315D-E946-9FB89F7412AC}"/>
                    </a:ext>
                  </a:extLst>
                </p:cNvPr>
                <p:cNvSpPr/>
                <p:nvPr/>
              </p:nvSpPr>
              <p:spPr>
                <a:xfrm>
                  <a:off x="3554860"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07" name="Freeform 1806">
                  <a:extLst>
                    <a:ext uri="{FF2B5EF4-FFF2-40B4-BE49-F238E27FC236}">
                      <a16:creationId xmlns:a16="http://schemas.microsoft.com/office/drawing/2014/main" id="{3670B95B-2C37-935F-294B-2721053FAA32}"/>
                    </a:ext>
                  </a:extLst>
                </p:cNvPr>
                <p:cNvSpPr/>
                <p:nvPr/>
              </p:nvSpPr>
              <p:spPr>
                <a:xfrm>
                  <a:off x="3590329"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08" name="Graphic 1461">
                <a:extLst>
                  <a:ext uri="{FF2B5EF4-FFF2-40B4-BE49-F238E27FC236}">
                    <a16:creationId xmlns:a16="http://schemas.microsoft.com/office/drawing/2014/main" id="{70BB27FD-C501-25C9-A947-D9E271036647}"/>
                  </a:ext>
                </a:extLst>
              </p:cNvPr>
              <p:cNvGrpSpPr/>
              <p:nvPr/>
            </p:nvGrpSpPr>
            <p:grpSpPr>
              <a:xfrm>
                <a:off x="4014188" y="1696550"/>
                <a:ext cx="69165" cy="42929"/>
                <a:chOff x="4014188" y="1696550"/>
                <a:chExt cx="69165" cy="42929"/>
              </a:xfrm>
            </p:grpSpPr>
            <p:sp>
              <p:nvSpPr>
                <p:cNvPr id="1809" name="Freeform 1808">
                  <a:extLst>
                    <a:ext uri="{FF2B5EF4-FFF2-40B4-BE49-F238E27FC236}">
                      <a16:creationId xmlns:a16="http://schemas.microsoft.com/office/drawing/2014/main" id="{D2D59FF2-7C87-352F-F639-E02936E7B9C5}"/>
                    </a:ext>
                  </a:extLst>
                </p:cNvPr>
                <p:cNvSpPr/>
                <p:nvPr/>
              </p:nvSpPr>
              <p:spPr>
                <a:xfrm>
                  <a:off x="4014188"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10" name="Freeform 1809">
                  <a:extLst>
                    <a:ext uri="{FF2B5EF4-FFF2-40B4-BE49-F238E27FC236}">
                      <a16:creationId xmlns:a16="http://schemas.microsoft.com/office/drawing/2014/main" id="{09BE5DB0-989F-2173-C68E-6368DD76A20B}"/>
                    </a:ext>
                  </a:extLst>
                </p:cNvPr>
                <p:cNvSpPr/>
                <p:nvPr/>
              </p:nvSpPr>
              <p:spPr>
                <a:xfrm>
                  <a:off x="4049657"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11" name="Graphic 1461">
                <a:extLst>
                  <a:ext uri="{FF2B5EF4-FFF2-40B4-BE49-F238E27FC236}">
                    <a16:creationId xmlns:a16="http://schemas.microsoft.com/office/drawing/2014/main" id="{7B0C27F3-C063-0C34-5D47-D71E6C6B8AD4}"/>
                  </a:ext>
                </a:extLst>
              </p:cNvPr>
              <p:cNvGrpSpPr/>
              <p:nvPr/>
            </p:nvGrpSpPr>
            <p:grpSpPr>
              <a:xfrm>
                <a:off x="4092220" y="1696550"/>
                <a:ext cx="69165" cy="42929"/>
                <a:chOff x="4092220" y="1696550"/>
                <a:chExt cx="69165" cy="42929"/>
              </a:xfrm>
            </p:grpSpPr>
            <p:sp>
              <p:nvSpPr>
                <p:cNvPr id="1812" name="Freeform 1811">
                  <a:extLst>
                    <a:ext uri="{FF2B5EF4-FFF2-40B4-BE49-F238E27FC236}">
                      <a16:creationId xmlns:a16="http://schemas.microsoft.com/office/drawing/2014/main" id="{4866FD64-FC1E-F9EB-E9D9-6E9357A9D3D2}"/>
                    </a:ext>
                  </a:extLst>
                </p:cNvPr>
                <p:cNvSpPr/>
                <p:nvPr/>
              </p:nvSpPr>
              <p:spPr>
                <a:xfrm>
                  <a:off x="4092220"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13" name="Freeform 1812">
                  <a:extLst>
                    <a:ext uri="{FF2B5EF4-FFF2-40B4-BE49-F238E27FC236}">
                      <a16:creationId xmlns:a16="http://schemas.microsoft.com/office/drawing/2014/main" id="{C87A083A-80CD-40E2-B6D7-7B49FDA8A962}"/>
                    </a:ext>
                  </a:extLst>
                </p:cNvPr>
                <p:cNvSpPr/>
                <p:nvPr/>
              </p:nvSpPr>
              <p:spPr>
                <a:xfrm>
                  <a:off x="4127690"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14" name="Graphic 1461">
                <a:extLst>
                  <a:ext uri="{FF2B5EF4-FFF2-40B4-BE49-F238E27FC236}">
                    <a16:creationId xmlns:a16="http://schemas.microsoft.com/office/drawing/2014/main" id="{9FDDA80C-66C0-0209-C02E-6C8883CB6792}"/>
                  </a:ext>
                </a:extLst>
              </p:cNvPr>
              <p:cNvGrpSpPr/>
              <p:nvPr/>
            </p:nvGrpSpPr>
            <p:grpSpPr>
              <a:xfrm>
                <a:off x="4221683" y="1702682"/>
                <a:ext cx="67391" cy="42929"/>
                <a:chOff x="4221683" y="1702682"/>
                <a:chExt cx="67391" cy="42929"/>
              </a:xfrm>
            </p:grpSpPr>
            <p:sp>
              <p:nvSpPr>
                <p:cNvPr id="1815" name="Freeform 1814">
                  <a:extLst>
                    <a:ext uri="{FF2B5EF4-FFF2-40B4-BE49-F238E27FC236}">
                      <a16:creationId xmlns:a16="http://schemas.microsoft.com/office/drawing/2014/main" id="{C7E6C6BB-B423-CAEF-921D-DFBAEF68D45E}"/>
                    </a:ext>
                  </a:extLst>
                </p:cNvPr>
                <p:cNvSpPr/>
                <p:nvPr/>
              </p:nvSpPr>
              <p:spPr>
                <a:xfrm>
                  <a:off x="4221683" y="1723534"/>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16" name="Freeform 1815">
                  <a:extLst>
                    <a:ext uri="{FF2B5EF4-FFF2-40B4-BE49-F238E27FC236}">
                      <a16:creationId xmlns:a16="http://schemas.microsoft.com/office/drawing/2014/main" id="{BE5D1856-0BD7-6988-7BB5-B5CCCAC4ECE0}"/>
                    </a:ext>
                  </a:extLst>
                </p:cNvPr>
                <p:cNvSpPr/>
                <p:nvPr/>
              </p:nvSpPr>
              <p:spPr>
                <a:xfrm>
                  <a:off x="4255379" y="1702682"/>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17" name="Graphic 1461">
                <a:extLst>
                  <a:ext uri="{FF2B5EF4-FFF2-40B4-BE49-F238E27FC236}">
                    <a16:creationId xmlns:a16="http://schemas.microsoft.com/office/drawing/2014/main" id="{7095783F-AC69-4459-8F30-53C255875550}"/>
                  </a:ext>
                </a:extLst>
              </p:cNvPr>
              <p:cNvGrpSpPr/>
              <p:nvPr/>
            </p:nvGrpSpPr>
            <p:grpSpPr>
              <a:xfrm>
                <a:off x="4333412" y="1701456"/>
                <a:ext cx="67391" cy="42929"/>
                <a:chOff x="4333412" y="1701456"/>
                <a:chExt cx="67391" cy="42929"/>
              </a:xfrm>
            </p:grpSpPr>
            <p:sp>
              <p:nvSpPr>
                <p:cNvPr id="1818" name="Freeform 1817">
                  <a:extLst>
                    <a:ext uri="{FF2B5EF4-FFF2-40B4-BE49-F238E27FC236}">
                      <a16:creationId xmlns:a16="http://schemas.microsoft.com/office/drawing/2014/main" id="{EF39DAA9-D133-9EFB-AEAF-CB69EEEFABDD}"/>
                    </a:ext>
                  </a:extLst>
                </p:cNvPr>
                <p:cNvSpPr/>
                <p:nvPr/>
              </p:nvSpPr>
              <p:spPr>
                <a:xfrm>
                  <a:off x="4333412" y="1723534"/>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19" name="Freeform 1818">
                  <a:extLst>
                    <a:ext uri="{FF2B5EF4-FFF2-40B4-BE49-F238E27FC236}">
                      <a16:creationId xmlns:a16="http://schemas.microsoft.com/office/drawing/2014/main" id="{EEA327ED-3350-277F-73C9-7C84F54EA3D8}"/>
                    </a:ext>
                  </a:extLst>
                </p:cNvPr>
                <p:cNvSpPr/>
                <p:nvPr/>
              </p:nvSpPr>
              <p:spPr>
                <a:xfrm>
                  <a:off x="4367108" y="1701456"/>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20" name="Graphic 1461">
                <a:extLst>
                  <a:ext uri="{FF2B5EF4-FFF2-40B4-BE49-F238E27FC236}">
                    <a16:creationId xmlns:a16="http://schemas.microsoft.com/office/drawing/2014/main" id="{206F63E1-4218-F655-E25E-A35171C8E307}"/>
                  </a:ext>
                </a:extLst>
              </p:cNvPr>
              <p:cNvGrpSpPr/>
              <p:nvPr/>
            </p:nvGrpSpPr>
            <p:grpSpPr>
              <a:xfrm>
                <a:off x="3900686" y="1696550"/>
                <a:ext cx="67391" cy="42929"/>
                <a:chOff x="3900686" y="1696550"/>
                <a:chExt cx="67391" cy="42929"/>
              </a:xfrm>
            </p:grpSpPr>
            <p:sp>
              <p:nvSpPr>
                <p:cNvPr id="1821" name="Freeform 1820">
                  <a:extLst>
                    <a:ext uri="{FF2B5EF4-FFF2-40B4-BE49-F238E27FC236}">
                      <a16:creationId xmlns:a16="http://schemas.microsoft.com/office/drawing/2014/main" id="{BBB0538A-4948-D735-C3FE-A64B1A72A00F}"/>
                    </a:ext>
                  </a:extLst>
                </p:cNvPr>
                <p:cNvSpPr/>
                <p:nvPr/>
              </p:nvSpPr>
              <p:spPr>
                <a:xfrm>
                  <a:off x="3900686"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22" name="Freeform 1821">
                  <a:extLst>
                    <a:ext uri="{FF2B5EF4-FFF2-40B4-BE49-F238E27FC236}">
                      <a16:creationId xmlns:a16="http://schemas.microsoft.com/office/drawing/2014/main" id="{1103548B-B803-4062-FA99-9D14FE4ADB7B}"/>
                    </a:ext>
                  </a:extLst>
                </p:cNvPr>
                <p:cNvSpPr/>
                <p:nvPr/>
              </p:nvSpPr>
              <p:spPr>
                <a:xfrm>
                  <a:off x="3934382"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23" name="Graphic 1461">
                <a:extLst>
                  <a:ext uri="{FF2B5EF4-FFF2-40B4-BE49-F238E27FC236}">
                    <a16:creationId xmlns:a16="http://schemas.microsoft.com/office/drawing/2014/main" id="{CCDE237C-5C23-B8DF-7CF2-03649A8D5304}"/>
                  </a:ext>
                </a:extLst>
              </p:cNvPr>
              <p:cNvGrpSpPr/>
              <p:nvPr/>
            </p:nvGrpSpPr>
            <p:grpSpPr>
              <a:xfrm>
                <a:off x="3843935" y="1696550"/>
                <a:ext cx="67391" cy="42929"/>
                <a:chOff x="3843935" y="1696550"/>
                <a:chExt cx="67391" cy="42929"/>
              </a:xfrm>
            </p:grpSpPr>
            <p:sp>
              <p:nvSpPr>
                <p:cNvPr id="1824" name="Freeform 1823">
                  <a:extLst>
                    <a:ext uri="{FF2B5EF4-FFF2-40B4-BE49-F238E27FC236}">
                      <a16:creationId xmlns:a16="http://schemas.microsoft.com/office/drawing/2014/main" id="{1E917BA1-BCE1-F5DC-565F-C0DF1BE78144}"/>
                    </a:ext>
                  </a:extLst>
                </p:cNvPr>
                <p:cNvSpPr/>
                <p:nvPr/>
              </p:nvSpPr>
              <p:spPr>
                <a:xfrm>
                  <a:off x="3843935"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25" name="Freeform 1824">
                  <a:extLst>
                    <a:ext uri="{FF2B5EF4-FFF2-40B4-BE49-F238E27FC236}">
                      <a16:creationId xmlns:a16="http://schemas.microsoft.com/office/drawing/2014/main" id="{771AD9A9-51FC-9BF1-723B-DF64A9E6AF35}"/>
                    </a:ext>
                  </a:extLst>
                </p:cNvPr>
                <p:cNvSpPr/>
                <p:nvPr/>
              </p:nvSpPr>
              <p:spPr>
                <a:xfrm>
                  <a:off x="3877631"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26" name="Graphic 1461">
                <a:extLst>
                  <a:ext uri="{FF2B5EF4-FFF2-40B4-BE49-F238E27FC236}">
                    <a16:creationId xmlns:a16="http://schemas.microsoft.com/office/drawing/2014/main" id="{EFAF3CCF-F2D5-CAE6-4D75-274498D301AE}"/>
                  </a:ext>
                </a:extLst>
              </p:cNvPr>
              <p:cNvGrpSpPr/>
              <p:nvPr/>
            </p:nvGrpSpPr>
            <p:grpSpPr>
              <a:xfrm>
                <a:off x="3799598" y="1696550"/>
                <a:ext cx="67391" cy="42929"/>
                <a:chOff x="3799598" y="1696550"/>
                <a:chExt cx="67391" cy="42929"/>
              </a:xfrm>
            </p:grpSpPr>
            <p:sp>
              <p:nvSpPr>
                <p:cNvPr id="1827" name="Freeform 1826">
                  <a:extLst>
                    <a:ext uri="{FF2B5EF4-FFF2-40B4-BE49-F238E27FC236}">
                      <a16:creationId xmlns:a16="http://schemas.microsoft.com/office/drawing/2014/main" id="{9E0DD173-758D-E365-4278-A83F68CA327B}"/>
                    </a:ext>
                  </a:extLst>
                </p:cNvPr>
                <p:cNvSpPr/>
                <p:nvPr/>
              </p:nvSpPr>
              <p:spPr>
                <a:xfrm>
                  <a:off x="3799598"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28" name="Freeform 1827">
                  <a:extLst>
                    <a:ext uri="{FF2B5EF4-FFF2-40B4-BE49-F238E27FC236}">
                      <a16:creationId xmlns:a16="http://schemas.microsoft.com/office/drawing/2014/main" id="{60105D79-A419-6F46-0968-1187B3CA1A69}"/>
                    </a:ext>
                  </a:extLst>
                </p:cNvPr>
                <p:cNvSpPr/>
                <p:nvPr/>
              </p:nvSpPr>
              <p:spPr>
                <a:xfrm>
                  <a:off x="3833294"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29" name="Graphic 1461">
                <a:extLst>
                  <a:ext uri="{FF2B5EF4-FFF2-40B4-BE49-F238E27FC236}">
                    <a16:creationId xmlns:a16="http://schemas.microsoft.com/office/drawing/2014/main" id="{3ACE0074-C203-AD77-A133-E0DB98CBBCD3}"/>
                  </a:ext>
                </a:extLst>
              </p:cNvPr>
              <p:cNvGrpSpPr/>
              <p:nvPr/>
            </p:nvGrpSpPr>
            <p:grpSpPr>
              <a:xfrm>
                <a:off x="3785411" y="1694097"/>
                <a:ext cx="67391" cy="42929"/>
                <a:chOff x="3785411" y="1694097"/>
                <a:chExt cx="67391" cy="42929"/>
              </a:xfrm>
            </p:grpSpPr>
            <p:sp>
              <p:nvSpPr>
                <p:cNvPr id="1830" name="Freeform 1829">
                  <a:extLst>
                    <a:ext uri="{FF2B5EF4-FFF2-40B4-BE49-F238E27FC236}">
                      <a16:creationId xmlns:a16="http://schemas.microsoft.com/office/drawing/2014/main" id="{EBCE7D61-952B-6C37-2D67-D5BC298D5167}"/>
                    </a:ext>
                  </a:extLst>
                </p:cNvPr>
                <p:cNvSpPr/>
                <p:nvPr/>
              </p:nvSpPr>
              <p:spPr>
                <a:xfrm>
                  <a:off x="3785411"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31" name="Freeform 1830">
                  <a:extLst>
                    <a:ext uri="{FF2B5EF4-FFF2-40B4-BE49-F238E27FC236}">
                      <a16:creationId xmlns:a16="http://schemas.microsoft.com/office/drawing/2014/main" id="{3C89AD94-168C-97CE-C7E3-722D605A110D}"/>
                    </a:ext>
                  </a:extLst>
                </p:cNvPr>
                <p:cNvSpPr/>
                <p:nvPr/>
              </p:nvSpPr>
              <p:spPr>
                <a:xfrm>
                  <a:off x="3819107"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32" name="Graphic 1461">
                <a:extLst>
                  <a:ext uri="{FF2B5EF4-FFF2-40B4-BE49-F238E27FC236}">
                    <a16:creationId xmlns:a16="http://schemas.microsoft.com/office/drawing/2014/main" id="{0CB373FD-CA84-1D8D-C845-48E783A4E0F5}"/>
                  </a:ext>
                </a:extLst>
              </p:cNvPr>
              <p:cNvGrpSpPr/>
              <p:nvPr/>
            </p:nvGrpSpPr>
            <p:grpSpPr>
              <a:xfrm>
                <a:off x="3707378" y="1696550"/>
                <a:ext cx="67391" cy="42929"/>
                <a:chOff x="3707378" y="1696550"/>
                <a:chExt cx="67391" cy="42929"/>
              </a:xfrm>
            </p:grpSpPr>
            <p:sp>
              <p:nvSpPr>
                <p:cNvPr id="1833" name="Freeform 1832">
                  <a:extLst>
                    <a:ext uri="{FF2B5EF4-FFF2-40B4-BE49-F238E27FC236}">
                      <a16:creationId xmlns:a16="http://schemas.microsoft.com/office/drawing/2014/main" id="{2665288C-EE5C-5AA6-37D4-6CB9B2621763}"/>
                    </a:ext>
                  </a:extLst>
                </p:cNvPr>
                <p:cNvSpPr/>
                <p:nvPr/>
              </p:nvSpPr>
              <p:spPr>
                <a:xfrm>
                  <a:off x="3707378"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34" name="Freeform 1833">
                  <a:extLst>
                    <a:ext uri="{FF2B5EF4-FFF2-40B4-BE49-F238E27FC236}">
                      <a16:creationId xmlns:a16="http://schemas.microsoft.com/office/drawing/2014/main" id="{3C601F7C-AB45-3638-016D-FC5D5E57F7A3}"/>
                    </a:ext>
                  </a:extLst>
                </p:cNvPr>
                <p:cNvSpPr/>
                <p:nvPr/>
              </p:nvSpPr>
              <p:spPr>
                <a:xfrm>
                  <a:off x="3741074"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35" name="Graphic 1461">
                <a:extLst>
                  <a:ext uri="{FF2B5EF4-FFF2-40B4-BE49-F238E27FC236}">
                    <a16:creationId xmlns:a16="http://schemas.microsoft.com/office/drawing/2014/main" id="{E82EACB5-04CD-F7D8-F555-EED9E721F000}"/>
                  </a:ext>
                </a:extLst>
              </p:cNvPr>
              <p:cNvGrpSpPr/>
              <p:nvPr/>
            </p:nvGrpSpPr>
            <p:grpSpPr>
              <a:xfrm>
                <a:off x="3671909" y="1696550"/>
                <a:ext cx="69165" cy="42929"/>
                <a:chOff x="3671909" y="1696550"/>
                <a:chExt cx="69165" cy="42929"/>
              </a:xfrm>
            </p:grpSpPr>
            <p:sp>
              <p:nvSpPr>
                <p:cNvPr id="1836" name="Freeform 1835">
                  <a:extLst>
                    <a:ext uri="{FF2B5EF4-FFF2-40B4-BE49-F238E27FC236}">
                      <a16:creationId xmlns:a16="http://schemas.microsoft.com/office/drawing/2014/main" id="{8EACDF79-1237-51F7-E9F7-F0A932D10490}"/>
                    </a:ext>
                  </a:extLst>
                </p:cNvPr>
                <p:cNvSpPr/>
                <p:nvPr/>
              </p:nvSpPr>
              <p:spPr>
                <a:xfrm>
                  <a:off x="3671909"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37" name="Freeform 1836">
                  <a:extLst>
                    <a:ext uri="{FF2B5EF4-FFF2-40B4-BE49-F238E27FC236}">
                      <a16:creationId xmlns:a16="http://schemas.microsoft.com/office/drawing/2014/main" id="{D0A6B70D-EFFE-624D-D84F-A73CF58E7CAA}"/>
                    </a:ext>
                  </a:extLst>
                </p:cNvPr>
                <p:cNvSpPr/>
                <p:nvPr/>
              </p:nvSpPr>
              <p:spPr>
                <a:xfrm>
                  <a:off x="3707378"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38" name="Graphic 1461">
                <a:extLst>
                  <a:ext uri="{FF2B5EF4-FFF2-40B4-BE49-F238E27FC236}">
                    <a16:creationId xmlns:a16="http://schemas.microsoft.com/office/drawing/2014/main" id="{06A556F4-9140-D13F-D4C0-DE2235808CC2}"/>
                  </a:ext>
                </a:extLst>
              </p:cNvPr>
              <p:cNvGrpSpPr/>
              <p:nvPr/>
            </p:nvGrpSpPr>
            <p:grpSpPr>
              <a:xfrm>
                <a:off x="3625799" y="1696550"/>
                <a:ext cx="69165" cy="42929"/>
                <a:chOff x="3625799" y="1696550"/>
                <a:chExt cx="69165" cy="42929"/>
              </a:xfrm>
            </p:grpSpPr>
            <p:sp>
              <p:nvSpPr>
                <p:cNvPr id="1839" name="Freeform 1838">
                  <a:extLst>
                    <a:ext uri="{FF2B5EF4-FFF2-40B4-BE49-F238E27FC236}">
                      <a16:creationId xmlns:a16="http://schemas.microsoft.com/office/drawing/2014/main" id="{3F05B617-1119-F64B-E06B-77704D19EF84}"/>
                    </a:ext>
                  </a:extLst>
                </p:cNvPr>
                <p:cNvSpPr/>
                <p:nvPr/>
              </p:nvSpPr>
              <p:spPr>
                <a:xfrm>
                  <a:off x="3625799"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40" name="Freeform 1839">
                  <a:extLst>
                    <a:ext uri="{FF2B5EF4-FFF2-40B4-BE49-F238E27FC236}">
                      <a16:creationId xmlns:a16="http://schemas.microsoft.com/office/drawing/2014/main" id="{4C0D14C3-D61C-B625-3A80-90405FCA3171}"/>
                    </a:ext>
                  </a:extLst>
                </p:cNvPr>
                <p:cNvSpPr/>
                <p:nvPr/>
              </p:nvSpPr>
              <p:spPr>
                <a:xfrm>
                  <a:off x="3659495"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41" name="Graphic 1461">
                <a:extLst>
                  <a:ext uri="{FF2B5EF4-FFF2-40B4-BE49-F238E27FC236}">
                    <a16:creationId xmlns:a16="http://schemas.microsoft.com/office/drawing/2014/main" id="{E0C59FC7-3C26-51EC-1C6C-21A679708091}"/>
                  </a:ext>
                </a:extLst>
              </p:cNvPr>
              <p:cNvGrpSpPr/>
              <p:nvPr/>
            </p:nvGrpSpPr>
            <p:grpSpPr>
              <a:xfrm>
                <a:off x="4588791" y="1694097"/>
                <a:ext cx="67391" cy="42929"/>
                <a:chOff x="4588791" y="1694097"/>
                <a:chExt cx="67391" cy="42929"/>
              </a:xfrm>
            </p:grpSpPr>
            <p:sp>
              <p:nvSpPr>
                <p:cNvPr id="1842" name="Freeform 1841">
                  <a:extLst>
                    <a:ext uri="{FF2B5EF4-FFF2-40B4-BE49-F238E27FC236}">
                      <a16:creationId xmlns:a16="http://schemas.microsoft.com/office/drawing/2014/main" id="{DD271AE6-3F68-1C6C-27CA-0B76B7A6F70B}"/>
                    </a:ext>
                  </a:extLst>
                </p:cNvPr>
                <p:cNvSpPr/>
                <p:nvPr/>
              </p:nvSpPr>
              <p:spPr>
                <a:xfrm>
                  <a:off x="4588791"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43" name="Freeform 1842">
                  <a:extLst>
                    <a:ext uri="{FF2B5EF4-FFF2-40B4-BE49-F238E27FC236}">
                      <a16:creationId xmlns:a16="http://schemas.microsoft.com/office/drawing/2014/main" id="{D55C2F4B-21EC-6896-8283-FDD968A2B872}"/>
                    </a:ext>
                  </a:extLst>
                </p:cNvPr>
                <p:cNvSpPr/>
                <p:nvPr/>
              </p:nvSpPr>
              <p:spPr>
                <a:xfrm>
                  <a:off x="4622487"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44" name="Graphic 1461">
                <a:extLst>
                  <a:ext uri="{FF2B5EF4-FFF2-40B4-BE49-F238E27FC236}">
                    <a16:creationId xmlns:a16="http://schemas.microsoft.com/office/drawing/2014/main" id="{5D9CF4FC-A1BC-0581-9E7B-80795B3B350B}"/>
                  </a:ext>
                </a:extLst>
              </p:cNvPr>
              <p:cNvGrpSpPr/>
              <p:nvPr/>
            </p:nvGrpSpPr>
            <p:grpSpPr>
              <a:xfrm>
                <a:off x="4716481" y="1696550"/>
                <a:ext cx="69165" cy="42929"/>
                <a:chOff x="4716481" y="1696550"/>
                <a:chExt cx="69165" cy="42929"/>
              </a:xfrm>
            </p:grpSpPr>
            <p:sp>
              <p:nvSpPr>
                <p:cNvPr id="1845" name="Freeform 1844">
                  <a:extLst>
                    <a:ext uri="{FF2B5EF4-FFF2-40B4-BE49-F238E27FC236}">
                      <a16:creationId xmlns:a16="http://schemas.microsoft.com/office/drawing/2014/main" id="{51C9A2C1-8CB0-D64E-2182-DC341939BD59}"/>
                    </a:ext>
                  </a:extLst>
                </p:cNvPr>
                <p:cNvSpPr/>
                <p:nvPr/>
              </p:nvSpPr>
              <p:spPr>
                <a:xfrm>
                  <a:off x="4716481"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46" name="Freeform 1845">
                  <a:extLst>
                    <a:ext uri="{FF2B5EF4-FFF2-40B4-BE49-F238E27FC236}">
                      <a16:creationId xmlns:a16="http://schemas.microsoft.com/office/drawing/2014/main" id="{D18D5553-7720-6B3C-1E84-F7B06AEF3580}"/>
                    </a:ext>
                  </a:extLst>
                </p:cNvPr>
                <p:cNvSpPr/>
                <p:nvPr/>
              </p:nvSpPr>
              <p:spPr>
                <a:xfrm>
                  <a:off x="4751950"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47" name="Graphic 1461">
                <a:extLst>
                  <a:ext uri="{FF2B5EF4-FFF2-40B4-BE49-F238E27FC236}">
                    <a16:creationId xmlns:a16="http://schemas.microsoft.com/office/drawing/2014/main" id="{6A9A3CAF-8FC1-88AB-9AE0-85F4FF7D455D}"/>
                  </a:ext>
                </a:extLst>
              </p:cNvPr>
              <p:cNvGrpSpPr/>
              <p:nvPr/>
            </p:nvGrpSpPr>
            <p:grpSpPr>
              <a:xfrm>
                <a:off x="4801607" y="1694097"/>
                <a:ext cx="69165" cy="42929"/>
                <a:chOff x="4801607" y="1694097"/>
                <a:chExt cx="69165" cy="42929"/>
              </a:xfrm>
            </p:grpSpPr>
            <p:sp>
              <p:nvSpPr>
                <p:cNvPr id="1848" name="Freeform 1847">
                  <a:extLst>
                    <a:ext uri="{FF2B5EF4-FFF2-40B4-BE49-F238E27FC236}">
                      <a16:creationId xmlns:a16="http://schemas.microsoft.com/office/drawing/2014/main" id="{D3E31313-966F-A10F-18EF-85A06587BD18}"/>
                    </a:ext>
                  </a:extLst>
                </p:cNvPr>
                <p:cNvSpPr/>
                <p:nvPr/>
              </p:nvSpPr>
              <p:spPr>
                <a:xfrm>
                  <a:off x="4801607"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49" name="Freeform 1848">
                  <a:extLst>
                    <a:ext uri="{FF2B5EF4-FFF2-40B4-BE49-F238E27FC236}">
                      <a16:creationId xmlns:a16="http://schemas.microsoft.com/office/drawing/2014/main" id="{DBF64DBA-A378-986B-3222-3B2507542C2E}"/>
                    </a:ext>
                  </a:extLst>
                </p:cNvPr>
                <p:cNvSpPr/>
                <p:nvPr/>
              </p:nvSpPr>
              <p:spPr>
                <a:xfrm>
                  <a:off x="4837076"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50" name="Graphic 1461">
                <a:extLst>
                  <a:ext uri="{FF2B5EF4-FFF2-40B4-BE49-F238E27FC236}">
                    <a16:creationId xmlns:a16="http://schemas.microsoft.com/office/drawing/2014/main" id="{328CC226-3B00-3DF6-EBF2-F9EB5B56627E}"/>
                  </a:ext>
                </a:extLst>
              </p:cNvPr>
              <p:cNvGrpSpPr/>
              <p:nvPr/>
            </p:nvGrpSpPr>
            <p:grpSpPr>
              <a:xfrm>
                <a:off x="4496571" y="1694097"/>
                <a:ext cx="67391" cy="42929"/>
                <a:chOff x="4496571" y="1694097"/>
                <a:chExt cx="67391" cy="42929"/>
              </a:xfrm>
            </p:grpSpPr>
            <p:sp>
              <p:nvSpPr>
                <p:cNvPr id="1851" name="Freeform 1850">
                  <a:extLst>
                    <a:ext uri="{FF2B5EF4-FFF2-40B4-BE49-F238E27FC236}">
                      <a16:creationId xmlns:a16="http://schemas.microsoft.com/office/drawing/2014/main" id="{FC52AF08-05F3-BBC1-7AFB-2D3668E6766E}"/>
                    </a:ext>
                  </a:extLst>
                </p:cNvPr>
                <p:cNvSpPr/>
                <p:nvPr/>
              </p:nvSpPr>
              <p:spPr>
                <a:xfrm>
                  <a:off x="4496571"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52" name="Freeform 1851">
                  <a:extLst>
                    <a:ext uri="{FF2B5EF4-FFF2-40B4-BE49-F238E27FC236}">
                      <a16:creationId xmlns:a16="http://schemas.microsoft.com/office/drawing/2014/main" id="{C206D6F7-37C1-1785-9BEE-1AF007C875BF}"/>
                    </a:ext>
                  </a:extLst>
                </p:cNvPr>
                <p:cNvSpPr/>
                <p:nvPr/>
              </p:nvSpPr>
              <p:spPr>
                <a:xfrm>
                  <a:off x="4530267"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53" name="Graphic 1461">
                <a:extLst>
                  <a:ext uri="{FF2B5EF4-FFF2-40B4-BE49-F238E27FC236}">
                    <a16:creationId xmlns:a16="http://schemas.microsoft.com/office/drawing/2014/main" id="{06FB9B8A-CE79-CC17-356F-EB5184B3CC79}"/>
                  </a:ext>
                </a:extLst>
              </p:cNvPr>
              <p:cNvGrpSpPr/>
              <p:nvPr/>
            </p:nvGrpSpPr>
            <p:grpSpPr>
              <a:xfrm>
                <a:off x="4462875" y="1694097"/>
                <a:ext cx="67391" cy="42929"/>
                <a:chOff x="4462875" y="1694097"/>
                <a:chExt cx="67391" cy="42929"/>
              </a:xfrm>
            </p:grpSpPr>
            <p:sp>
              <p:nvSpPr>
                <p:cNvPr id="1854" name="Freeform 1853">
                  <a:extLst>
                    <a:ext uri="{FF2B5EF4-FFF2-40B4-BE49-F238E27FC236}">
                      <a16:creationId xmlns:a16="http://schemas.microsoft.com/office/drawing/2014/main" id="{6E8BA18A-0230-8803-6A63-26535F7CA7EF}"/>
                    </a:ext>
                  </a:extLst>
                </p:cNvPr>
                <p:cNvSpPr/>
                <p:nvPr/>
              </p:nvSpPr>
              <p:spPr>
                <a:xfrm>
                  <a:off x="4462875"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55" name="Freeform 1854">
                  <a:extLst>
                    <a:ext uri="{FF2B5EF4-FFF2-40B4-BE49-F238E27FC236}">
                      <a16:creationId xmlns:a16="http://schemas.microsoft.com/office/drawing/2014/main" id="{48D73916-E630-95D4-15C6-2B51A547B73F}"/>
                    </a:ext>
                  </a:extLst>
                </p:cNvPr>
                <p:cNvSpPr/>
                <p:nvPr/>
              </p:nvSpPr>
              <p:spPr>
                <a:xfrm>
                  <a:off x="4496571"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56" name="Graphic 1461">
                <a:extLst>
                  <a:ext uri="{FF2B5EF4-FFF2-40B4-BE49-F238E27FC236}">
                    <a16:creationId xmlns:a16="http://schemas.microsoft.com/office/drawing/2014/main" id="{8C31B74F-6FE2-93DD-C730-B370D8085AD3}"/>
                  </a:ext>
                </a:extLst>
              </p:cNvPr>
              <p:cNvGrpSpPr/>
              <p:nvPr/>
            </p:nvGrpSpPr>
            <p:grpSpPr>
              <a:xfrm>
                <a:off x="4395483" y="1696550"/>
                <a:ext cx="67391" cy="42929"/>
                <a:chOff x="4395483" y="1696550"/>
                <a:chExt cx="67391" cy="42929"/>
              </a:xfrm>
            </p:grpSpPr>
            <p:sp>
              <p:nvSpPr>
                <p:cNvPr id="1857" name="Freeform 1856">
                  <a:extLst>
                    <a:ext uri="{FF2B5EF4-FFF2-40B4-BE49-F238E27FC236}">
                      <a16:creationId xmlns:a16="http://schemas.microsoft.com/office/drawing/2014/main" id="{692EDAD6-EABC-D86E-F2A8-C8F67DDBEE08}"/>
                    </a:ext>
                  </a:extLst>
                </p:cNvPr>
                <p:cNvSpPr/>
                <p:nvPr/>
              </p:nvSpPr>
              <p:spPr>
                <a:xfrm>
                  <a:off x="4395483"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58" name="Freeform 1857">
                  <a:extLst>
                    <a:ext uri="{FF2B5EF4-FFF2-40B4-BE49-F238E27FC236}">
                      <a16:creationId xmlns:a16="http://schemas.microsoft.com/office/drawing/2014/main" id="{A195241B-72AE-12DE-8482-D3525591EB37}"/>
                    </a:ext>
                  </a:extLst>
                </p:cNvPr>
                <p:cNvSpPr/>
                <p:nvPr/>
              </p:nvSpPr>
              <p:spPr>
                <a:xfrm>
                  <a:off x="4429179"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59" name="Graphic 1461">
                <a:extLst>
                  <a:ext uri="{FF2B5EF4-FFF2-40B4-BE49-F238E27FC236}">
                    <a16:creationId xmlns:a16="http://schemas.microsoft.com/office/drawing/2014/main" id="{6F4F0C9B-C549-B74F-24F4-696DFFA4014B}"/>
                  </a:ext>
                </a:extLst>
              </p:cNvPr>
              <p:cNvGrpSpPr/>
              <p:nvPr/>
            </p:nvGrpSpPr>
            <p:grpSpPr>
              <a:xfrm>
                <a:off x="4384842" y="1696550"/>
                <a:ext cx="69165" cy="42929"/>
                <a:chOff x="4384842" y="1696550"/>
                <a:chExt cx="69165" cy="42929"/>
              </a:xfrm>
            </p:grpSpPr>
            <p:sp>
              <p:nvSpPr>
                <p:cNvPr id="1860" name="Freeform 1859">
                  <a:extLst>
                    <a:ext uri="{FF2B5EF4-FFF2-40B4-BE49-F238E27FC236}">
                      <a16:creationId xmlns:a16="http://schemas.microsoft.com/office/drawing/2014/main" id="{CBED034A-6BF9-BB45-1893-C80148214523}"/>
                    </a:ext>
                  </a:extLst>
                </p:cNvPr>
                <p:cNvSpPr/>
                <p:nvPr/>
              </p:nvSpPr>
              <p:spPr>
                <a:xfrm>
                  <a:off x="4384842"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61" name="Freeform 1860">
                  <a:extLst>
                    <a:ext uri="{FF2B5EF4-FFF2-40B4-BE49-F238E27FC236}">
                      <a16:creationId xmlns:a16="http://schemas.microsoft.com/office/drawing/2014/main" id="{D65449AB-F52D-849A-754D-410D411F2656}"/>
                    </a:ext>
                  </a:extLst>
                </p:cNvPr>
                <p:cNvSpPr/>
                <p:nvPr/>
              </p:nvSpPr>
              <p:spPr>
                <a:xfrm>
                  <a:off x="4420312"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62" name="Graphic 1461">
                <a:extLst>
                  <a:ext uri="{FF2B5EF4-FFF2-40B4-BE49-F238E27FC236}">
                    <a16:creationId xmlns:a16="http://schemas.microsoft.com/office/drawing/2014/main" id="{2AC5D8C9-36C7-C24A-76F1-FE647E2561C2}"/>
                  </a:ext>
                </a:extLst>
              </p:cNvPr>
              <p:cNvGrpSpPr/>
              <p:nvPr/>
            </p:nvGrpSpPr>
            <p:grpSpPr>
              <a:xfrm>
                <a:off x="4964766" y="1694097"/>
                <a:ext cx="69165" cy="42929"/>
                <a:chOff x="4964766" y="1694097"/>
                <a:chExt cx="69165" cy="42929"/>
              </a:xfrm>
            </p:grpSpPr>
            <p:sp>
              <p:nvSpPr>
                <p:cNvPr id="1863" name="Freeform 1862">
                  <a:extLst>
                    <a:ext uri="{FF2B5EF4-FFF2-40B4-BE49-F238E27FC236}">
                      <a16:creationId xmlns:a16="http://schemas.microsoft.com/office/drawing/2014/main" id="{0BD5C5EE-95EB-7998-F19C-921D89ECFDDC}"/>
                    </a:ext>
                  </a:extLst>
                </p:cNvPr>
                <p:cNvSpPr/>
                <p:nvPr/>
              </p:nvSpPr>
              <p:spPr>
                <a:xfrm>
                  <a:off x="4964766"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64" name="Freeform 1863">
                  <a:extLst>
                    <a:ext uri="{FF2B5EF4-FFF2-40B4-BE49-F238E27FC236}">
                      <a16:creationId xmlns:a16="http://schemas.microsoft.com/office/drawing/2014/main" id="{33D39A5A-D584-08CA-A1EA-FF5EA736D730}"/>
                    </a:ext>
                  </a:extLst>
                </p:cNvPr>
                <p:cNvSpPr/>
                <p:nvPr/>
              </p:nvSpPr>
              <p:spPr>
                <a:xfrm>
                  <a:off x="4998462"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65" name="Graphic 1461">
                <a:extLst>
                  <a:ext uri="{FF2B5EF4-FFF2-40B4-BE49-F238E27FC236}">
                    <a16:creationId xmlns:a16="http://schemas.microsoft.com/office/drawing/2014/main" id="{76793361-6990-C505-1C14-B4A8C0B01649}"/>
                  </a:ext>
                </a:extLst>
              </p:cNvPr>
              <p:cNvGrpSpPr/>
              <p:nvPr/>
            </p:nvGrpSpPr>
            <p:grpSpPr>
              <a:xfrm>
                <a:off x="5606761" y="1694097"/>
                <a:ext cx="69165" cy="42929"/>
                <a:chOff x="5606761" y="1694097"/>
                <a:chExt cx="69165" cy="42929"/>
              </a:xfrm>
            </p:grpSpPr>
            <p:sp>
              <p:nvSpPr>
                <p:cNvPr id="1866" name="Freeform 1865">
                  <a:extLst>
                    <a:ext uri="{FF2B5EF4-FFF2-40B4-BE49-F238E27FC236}">
                      <a16:creationId xmlns:a16="http://schemas.microsoft.com/office/drawing/2014/main" id="{818A31D7-7EC6-1EA0-ADD1-DC9112F086C7}"/>
                    </a:ext>
                  </a:extLst>
                </p:cNvPr>
                <p:cNvSpPr/>
                <p:nvPr/>
              </p:nvSpPr>
              <p:spPr>
                <a:xfrm>
                  <a:off x="5606761"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67" name="Freeform 1866">
                  <a:extLst>
                    <a:ext uri="{FF2B5EF4-FFF2-40B4-BE49-F238E27FC236}">
                      <a16:creationId xmlns:a16="http://schemas.microsoft.com/office/drawing/2014/main" id="{9FE7A695-B9AF-58EE-07A0-ACA4EC6E2B3E}"/>
                    </a:ext>
                  </a:extLst>
                </p:cNvPr>
                <p:cNvSpPr/>
                <p:nvPr/>
              </p:nvSpPr>
              <p:spPr>
                <a:xfrm>
                  <a:off x="5642230"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68" name="Graphic 1461">
                <a:extLst>
                  <a:ext uri="{FF2B5EF4-FFF2-40B4-BE49-F238E27FC236}">
                    <a16:creationId xmlns:a16="http://schemas.microsoft.com/office/drawing/2014/main" id="{96CD6B32-BC86-5A48-8C3A-47CECE6E41CF}"/>
                  </a:ext>
                </a:extLst>
              </p:cNvPr>
              <p:cNvGrpSpPr/>
              <p:nvPr/>
            </p:nvGrpSpPr>
            <p:grpSpPr>
              <a:xfrm>
                <a:off x="5544689" y="1694097"/>
                <a:ext cx="69165" cy="42929"/>
                <a:chOff x="5544689" y="1694097"/>
                <a:chExt cx="69165" cy="42929"/>
              </a:xfrm>
            </p:grpSpPr>
            <p:sp>
              <p:nvSpPr>
                <p:cNvPr id="1869" name="Freeform 1868">
                  <a:extLst>
                    <a:ext uri="{FF2B5EF4-FFF2-40B4-BE49-F238E27FC236}">
                      <a16:creationId xmlns:a16="http://schemas.microsoft.com/office/drawing/2014/main" id="{5DAA5F8D-75B6-57FC-E06F-79CBA608F678}"/>
                    </a:ext>
                  </a:extLst>
                </p:cNvPr>
                <p:cNvSpPr/>
                <p:nvPr/>
              </p:nvSpPr>
              <p:spPr>
                <a:xfrm>
                  <a:off x="5544689"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70" name="Freeform 1869">
                  <a:extLst>
                    <a:ext uri="{FF2B5EF4-FFF2-40B4-BE49-F238E27FC236}">
                      <a16:creationId xmlns:a16="http://schemas.microsoft.com/office/drawing/2014/main" id="{6236F6BB-12AA-A935-9CB7-0D3687019BA8}"/>
                    </a:ext>
                  </a:extLst>
                </p:cNvPr>
                <p:cNvSpPr/>
                <p:nvPr/>
              </p:nvSpPr>
              <p:spPr>
                <a:xfrm>
                  <a:off x="5578385"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71" name="Graphic 1461">
                <a:extLst>
                  <a:ext uri="{FF2B5EF4-FFF2-40B4-BE49-F238E27FC236}">
                    <a16:creationId xmlns:a16="http://schemas.microsoft.com/office/drawing/2014/main" id="{A07B97CD-1939-E6B1-9D63-5BED9954B056}"/>
                  </a:ext>
                </a:extLst>
              </p:cNvPr>
              <p:cNvGrpSpPr/>
              <p:nvPr/>
            </p:nvGrpSpPr>
            <p:grpSpPr>
              <a:xfrm>
                <a:off x="5491485" y="1696550"/>
                <a:ext cx="69165" cy="42929"/>
                <a:chOff x="5491485" y="1696550"/>
                <a:chExt cx="69165" cy="42929"/>
              </a:xfrm>
            </p:grpSpPr>
            <p:sp>
              <p:nvSpPr>
                <p:cNvPr id="1872" name="Freeform 1871">
                  <a:extLst>
                    <a:ext uri="{FF2B5EF4-FFF2-40B4-BE49-F238E27FC236}">
                      <a16:creationId xmlns:a16="http://schemas.microsoft.com/office/drawing/2014/main" id="{87BDE503-4565-79CA-7198-13A2BEAF0F3C}"/>
                    </a:ext>
                  </a:extLst>
                </p:cNvPr>
                <p:cNvSpPr/>
                <p:nvPr/>
              </p:nvSpPr>
              <p:spPr>
                <a:xfrm>
                  <a:off x="5491485"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73" name="Freeform 1872">
                  <a:extLst>
                    <a:ext uri="{FF2B5EF4-FFF2-40B4-BE49-F238E27FC236}">
                      <a16:creationId xmlns:a16="http://schemas.microsoft.com/office/drawing/2014/main" id="{E01DB22F-6309-C275-F09D-F79600DA86D8}"/>
                    </a:ext>
                  </a:extLst>
                </p:cNvPr>
                <p:cNvSpPr/>
                <p:nvPr/>
              </p:nvSpPr>
              <p:spPr>
                <a:xfrm>
                  <a:off x="5526955"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74" name="Graphic 1461">
                <a:extLst>
                  <a:ext uri="{FF2B5EF4-FFF2-40B4-BE49-F238E27FC236}">
                    <a16:creationId xmlns:a16="http://schemas.microsoft.com/office/drawing/2014/main" id="{876F1CA7-E184-7EF9-EFCE-6F5056E2CD70}"/>
                  </a:ext>
                </a:extLst>
              </p:cNvPr>
              <p:cNvGrpSpPr/>
              <p:nvPr/>
            </p:nvGrpSpPr>
            <p:grpSpPr>
              <a:xfrm>
                <a:off x="5464883" y="1694097"/>
                <a:ext cx="69165" cy="42929"/>
                <a:chOff x="5464883" y="1694097"/>
                <a:chExt cx="69165" cy="42929"/>
              </a:xfrm>
            </p:grpSpPr>
            <p:sp>
              <p:nvSpPr>
                <p:cNvPr id="1875" name="Freeform 1874">
                  <a:extLst>
                    <a:ext uri="{FF2B5EF4-FFF2-40B4-BE49-F238E27FC236}">
                      <a16:creationId xmlns:a16="http://schemas.microsoft.com/office/drawing/2014/main" id="{916B5A10-AF0B-CC0D-F6B9-6E18553DE0CB}"/>
                    </a:ext>
                  </a:extLst>
                </p:cNvPr>
                <p:cNvSpPr/>
                <p:nvPr/>
              </p:nvSpPr>
              <p:spPr>
                <a:xfrm>
                  <a:off x="5464883"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76" name="Freeform 1875">
                  <a:extLst>
                    <a:ext uri="{FF2B5EF4-FFF2-40B4-BE49-F238E27FC236}">
                      <a16:creationId xmlns:a16="http://schemas.microsoft.com/office/drawing/2014/main" id="{F4E4ADF6-4F2D-6C10-094A-C2B67003DEEA}"/>
                    </a:ext>
                  </a:extLst>
                </p:cNvPr>
                <p:cNvSpPr/>
                <p:nvPr/>
              </p:nvSpPr>
              <p:spPr>
                <a:xfrm>
                  <a:off x="5500353"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77" name="Graphic 1461">
                <a:extLst>
                  <a:ext uri="{FF2B5EF4-FFF2-40B4-BE49-F238E27FC236}">
                    <a16:creationId xmlns:a16="http://schemas.microsoft.com/office/drawing/2014/main" id="{242F91E1-313F-8FAE-A0F6-62AA4166CCA2}"/>
                  </a:ext>
                </a:extLst>
              </p:cNvPr>
              <p:cNvGrpSpPr/>
              <p:nvPr/>
            </p:nvGrpSpPr>
            <p:grpSpPr>
              <a:xfrm>
                <a:off x="5415226" y="1691643"/>
                <a:ext cx="67391" cy="42929"/>
                <a:chOff x="5415226" y="1691643"/>
                <a:chExt cx="67391" cy="42929"/>
              </a:xfrm>
            </p:grpSpPr>
            <p:sp>
              <p:nvSpPr>
                <p:cNvPr id="1878" name="Freeform 1877">
                  <a:extLst>
                    <a:ext uri="{FF2B5EF4-FFF2-40B4-BE49-F238E27FC236}">
                      <a16:creationId xmlns:a16="http://schemas.microsoft.com/office/drawing/2014/main" id="{98602422-CE75-93D8-2C83-F95FB790E322}"/>
                    </a:ext>
                  </a:extLst>
                </p:cNvPr>
                <p:cNvSpPr/>
                <p:nvPr/>
              </p:nvSpPr>
              <p:spPr>
                <a:xfrm>
                  <a:off x="5415226" y="1713722"/>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79" name="Freeform 1878">
                  <a:extLst>
                    <a:ext uri="{FF2B5EF4-FFF2-40B4-BE49-F238E27FC236}">
                      <a16:creationId xmlns:a16="http://schemas.microsoft.com/office/drawing/2014/main" id="{3F16571E-4FDB-DEE9-E423-167F9D2149CC}"/>
                    </a:ext>
                  </a:extLst>
                </p:cNvPr>
                <p:cNvSpPr/>
                <p:nvPr/>
              </p:nvSpPr>
              <p:spPr>
                <a:xfrm>
                  <a:off x="5448922"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80" name="Graphic 1461">
                <a:extLst>
                  <a:ext uri="{FF2B5EF4-FFF2-40B4-BE49-F238E27FC236}">
                    <a16:creationId xmlns:a16="http://schemas.microsoft.com/office/drawing/2014/main" id="{6EEC518D-1080-1D01-EFBA-EB2A4AB9DFA5}"/>
                  </a:ext>
                </a:extLst>
              </p:cNvPr>
              <p:cNvGrpSpPr/>
              <p:nvPr/>
            </p:nvGrpSpPr>
            <p:grpSpPr>
              <a:xfrm>
                <a:off x="5363796" y="1691643"/>
                <a:ext cx="67391" cy="42929"/>
                <a:chOff x="5363796" y="1691643"/>
                <a:chExt cx="67391" cy="42929"/>
              </a:xfrm>
            </p:grpSpPr>
            <p:sp>
              <p:nvSpPr>
                <p:cNvPr id="1881" name="Freeform 1880">
                  <a:extLst>
                    <a:ext uri="{FF2B5EF4-FFF2-40B4-BE49-F238E27FC236}">
                      <a16:creationId xmlns:a16="http://schemas.microsoft.com/office/drawing/2014/main" id="{05288018-4AD4-903E-C230-C47258C3FF89}"/>
                    </a:ext>
                  </a:extLst>
                </p:cNvPr>
                <p:cNvSpPr/>
                <p:nvPr/>
              </p:nvSpPr>
              <p:spPr>
                <a:xfrm>
                  <a:off x="5363796" y="171249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82" name="Freeform 1881">
                  <a:extLst>
                    <a:ext uri="{FF2B5EF4-FFF2-40B4-BE49-F238E27FC236}">
                      <a16:creationId xmlns:a16="http://schemas.microsoft.com/office/drawing/2014/main" id="{52D2957C-CFE2-09D6-76F9-AE289C4C5B68}"/>
                    </a:ext>
                  </a:extLst>
                </p:cNvPr>
                <p:cNvSpPr/>
                <p:nvPr/>
              </p:nvSpPr>
              <p:spPr>
                <a:xfrm>
                  <a:off x="5397492"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83" name="Graphic 1461">
                <a:extLst>
                  <a:ext uri="{FF2B5EF4-FFF2-40B4-BE49-F238E27FC236}">
                    <a16:creationId xmlns:a16="http://schemas.microsoft.com/office/drawing/2014/main" id="{2A460C29-ED02-2FCF-41B7-31EC24B9391E}"/>
                  </a:ext>
                </a:extLst>
              </p:cNvPr>
              <p:cNvGrpSpPr/>
              <p:nvPr/>
            </p:nvGrpSpPr>
            <p:grpSpPr>
              <a:xfrm>
                <a:off x="5319459" y="1691643"/>
                <a:ext cx="67391" cy="42929"/>
                <a:chOff x="5319459" y="1691643"/>
                <a:chExt cx="67391" cy="42929"/>
              </a:xfrm>
            </p:grpSpPr>
            <p:sp>
              <p:nvSpPr>
                <p:cNvPr id="1884" name="Freeform 1883">
                  <a:extLst>
                    <a:ext uri="{FF2B5EF4-FFF2-40B4-BE49-F238E27FC236}">
                      <a16:creationId xmlns:a16="http://schemas.microsoft.com/office/drawing/2014/main" id="{E14F823B-6EBB-1921-26F9-E0B1DC3D7C17}"/>
                    </a:ext>
                  </a:extLst>
                </p:cNvPr>
                <p:cNvSpPr/>
                <p:nvPr/>
              </p:nvSpPr>
              <p:spPr>
                <a:xfrm>
                  <a:off x="5319459" y="171249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85" name="Freeform 1884">
                  <a:extLst>
                    <a:ext uri="{FF2B5EF4-FFF2-40B4-BE49-F238E27FC236}">
                      <a16:creationId xmlns:a16="http://schemas.microsoft.com/office/drawing/2014/main" id="{330C638F-8C32-8D43-02CE-4A8C7D8D99A1}"/>
                    </a:ext>
                  </a:extLst>
                </p:cNvPr>
                <p:cNvSpPr/>
                <p:nvPr/>
              </p:nvSpPr>
              <p:spPr>
                <a:xfrm>
                  <a:off x="5353155"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86" name="Graphic 1461">
                <a:extLst>
                  <a:ext uri="{FF2B5EF4-FFF2-40B4-BE49-F238E27FC236}">
                    <a16:creationId xmlns:a16="http://schemas.microsoft.com/office/drawing/2014/main" id="{1701D66C-9817-36CF-C87F-5E2939C90BEE}"/>
                  </a:ext>
                </a:extLst>
              </p:cNvPr>
              <p:cNvGrpSpPr/>
              <p:nvPr/>
            </p:nvGrpSpPr>
            <p:grpSpPr>
              <a:xfrm>
                <a:off x="5283990" y="1691643"/>
                <a:ext cx="69165" cy="42929"/>
                <a:chOff x="5283990" y="1691643"/>
                <a:chExt cx="69165" cy="42929"/>
              </a:xfrm>
            </p:grpSpPr>
            <p:sp>
              <p:nvSpPr>
                <p:cNvPr id="1887" name="Freeform 1886">
                  <a:extLst>
                    <a:ext uri="{FF2B5EF4-FFF2-40B4-BE49-F238E27FC236}">
                      <a16:creationId xmlns:a16="http://schemas.microsoft.com/office/drawing/2014/main" id="{AB1B46D3-87B3-5849-F936-1F0BECB436CE}"/>
                    </a:ext>
                  </a:extLst>
                </p:cNvPr>
                <p:cNvSpPr/>
                <p:nvPr/>
              </p:nvSpPr>
              <p:spPr>
                <a:xfrm>
                  <a:off x="5283990" y="171249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88" name="Freeform 1887">
                  <a:extLst>
                    <a:ext uri="{FF2B5EF4-FFF2-40B4-BE49-F238E27FC236}">
                      <a16:creationId xmlns:a16="http://schemas.microsoft.com/office/drawing/2014/main" id="{F1EB230B-0A43-EB99-FFEB-26D88CBE965D}"/>
                    </a:ext>
                  </a:extLst>
                </p:cNvPr>
                <p:cNvSpPr/>
                <p:nvPr/>
              </p:nvSpPr>
              <p:spPr>
                <a:xfrm>
                  <a:off x="5319459"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89" name="Graphic 1461">
                <a:extLst>
                  <a:ext uri="{FF2B5EF4-FFF2-40B4-BE49-F238E27FC236}">
                    <a16:creationId xmlns:a16="http://schemas.microsoft.com/office/drawing/2014/main" id="{DF5F5A49-A0AC-6009-4615-A551DD5B4B8D}"/>
                  </a:ext>
                </a:extLst>
              </p:cNvPr>
              <p:cNvGrpSpPr/>
              <p:nvPr/>
            </p:nvGrpSpPr>
            <p:grpSpPr>
              <a:xfrm>
                <a:off x="5221919" y="1694097"/>
                <a:ext cx="67391" cy="42929"/>
                <a:chOff x="5221919" y="1694097"/>
                <a:chExt cx="67391" cy="42929"/>
              </a:xfrm>
            </p:grpSpPr>
            <p:sp>
              <p:nvSpPr>
                <p:cNvPr id="1890" name="Freeform 1889">
                  <a:extLst>
                    <a:ext uri="{FF2B5EF4-FFF2-40B4-BE49-F238E27FC236}">
                      <a16:creationId xmlns:a16="http://schemas.microsoft.com/office/drawing/2014/main" id="{0F3557FA-9798-3180-1DFD-1AFD3F7AC55D}"/>
                    </a:ext>
                  </a:extLst>
                </p:cNvPr>
                <p:cNvSpPr/>
                <p:nvPr/>
              </p:nvSpPr>
              <p:spPr>
                <a:xfrm>
                  <a:off x="5221919"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91" name="Freeform 1890">
                  <a:extLst>
                    <a:ext uri="{FF2B5EF4-FFF2-40B4-BE49-F238E27FC236}">
                      <a16:creationId xmlns:a16="http://schemas.microsoft.com/office/drawing/2014/main" id="{0A5FB091-DA4B-4DFF-923E-1D6C4713D94B}"/>
                    </a:ext>
                  </a:extLst>
                </p:cNvPr>
                <p:cNvSpPr/>
                <p:nvPr/>
              </p:nvSpPr>
              <p:spPr>
                <a:xfrm>
                  <a:off x="5255614"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92" name="Graphic 1461">
                <a:extLst>
                  <a:ext uri="{FF2B5EF4-FFF2-40B4-BE49-F238E27FC236}">
                    <a16:creationId xmlns:a16="http://schemas.microsoft.com/office/drawing/2014/main" id="{FEBE6C84-D38F-FC0B-CBC0-AA14C688824D}"/>
                  </a:ext>
                </a:extLst>
              </p:cNvPr>
              <p:cNvGrpSpPr/>
              <p:nvPr/>
            </p:nvGrpSpPr>
            <p:grpSpPr>
              <a:xfrm>
                <a:off x="5163394" y="1691643"/>
                <a:ext cx="67391" cy="42929"/>
                <a:chOff x="5163394" y="1691643"/>
                <a:chExt cx="67391" cy="42929"/>
              </a:xfrm>
            </p:grpSpPr>
            <p:sp>
              <p:nvSpPr>
                <p:cNvPr id="1893" name="Freeform 1892">
                  <a:extLst>
                    <a:ext uri="{FF2B5EF4-FFF2-40B4-BE49-F238E27FC236}">
                      <a16:creationId xmlns:a16="http://schemas.microsoft.com/office/drawing/2014/main" id="{7EA1291C-10F0-C357-697F-6B851E762562}"/>
                    </a:ext>
                  </a:extLst>
                </p:cNvPr>
                <p:cNvSpPr/>
                <p:nvPr/>
              </p:nvSpPr>
              <p:spPr>
                <a:xfrm>
                  <a:off x="5163394" y="1713722"/>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94" name="Freeform 1893">
                  <a:extLst>
                    <a:ext uri="{FF2B5EF4-FFF2-40B4-BE49-F238E27FC236}">
                      <a16:creationId xmlns:a16="http://schemas.microsoft.com/office/drawing/2014/main" id="{D546C843-6417-A25F-76F5-52061A2EA05A}"/>
                    </a:ext>
                  </a:extLst>
                </p:cNvPr>
                <p:cNvSpPr/>
                <p:nvPr/>
              </p:nvSpPr>
              <p:spPr>
                <a:xfrm>
                  <a:off x="5197090"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95" name="Graphic 1461">
                <a:extLst>
                  <a:ext uri="{FF2B5EF4-FFF2-40B4-BE49-F238E27FC236}">
                    <a16:creationId xmlns:a16="http://schemas.microsoft.com/office/drawing/2014/main" id="{0F6E1F17-A0D3-16D7-1241-D1CA7C46B161}"/>
                  </a:ext>
                </a:extLst>
              </p:cNvPr>
              <p:cNvGrpSpPr/>
              <p:nvPr/>
            </p:nvGrpSpPr>
            <p:grpSpPr>
              <a:xfrm>
                <a:off x="5104870" y="1696550"/>
                <a:ext cx="69165" cy="42929"/>
                <a:chOff x="5104870" y="1696550"/>
                <a:chExt cx="69165" cy="42929"/>
              </a:xfrm>
            </p:grpSpPr>
            <p:sp>
              <p:nvSpPr>
                <p:cNvPr id="1896" name="Freeform 1895">
                  <a:extLst>
                    <a:ext uri="{FF2B5EF4-FFF2-40B4-BE49-F238E27FC236}">
                      <a16:creationId xmlns:a16="http://schemas.microsoft.com/office/drawing/2014/main" id="{731B719A-43C8-5B85-E79B-563D6A0D74E6}"/>
                    </a:ext>
                  </a:extLst>
                </p:cNvPr>
                <p:cNvSpPr/>
                <p:nvPr/>
              </p:nvSpPr>
              <p:spPr>
                <a:xfrm>
                  <a:off x="5104870" y="1717401"/>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897" name="Freeform 1896">
                  <a:extLst>
                    <a:ext uri="{FF2B5EF4-FFF2-40B4-BE49-F238E27FC236}">
                      <a16:creationId xmlns:a16="http://schemas.microsoft.com/office/drawing/2014/main" id="{88B0069B-37BF-E09A-81AC-F55D289952B7}"/>
                    </a:ext>
                  </a:extLst>
                </p:cNvPr>
                <p:cNvSpPr/>
                <p:nvPr/>
              </p:nvSpPr>
              <p:spPr>
                <a:xfrm>
                  <a:off x="5140339"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898" name="Graphic 1461">
                <a:extLst>
                  <a:ext uri="{FF2B5EF4-FFF2-40B4-BE49-F238E27FC236}">
                    <a16:creationId xmlns:a16="http://schemas.microsoft.com/office/drawing/2014/main" id="{51C6232E-8684-8D64-1C75-1A2D91994EFC}"/>
                  </a:ext>
                </a:extLst>
              </p:cNvPr>
              <p:cNvGrpSpPr/>
              <p:nvPr/>
            </p:nvGrpSpPr>
            <p:grpSpPr>
              <a:xfrm>
                <a:off x="5083588" y="1694097"/>
                <a:ext cx="69165" cy="42929"/>
                <a:chOff x="5083588" y="1694097"/>
                <a:chExt cx="69165" cy="42929"/>
              </a:xfrm>
            </p:grpSpPr>
            <p:sp>
              <p:nvSpPr>
                <p:cNvPr id="1899" name="Freeform 1898">
                  <a:extLst>
                    <a:ext uri="{FF2B5EF4-FFF2-40B4-BE49-F238E27FC236}">
                      <a16:creationId xmlns:a16="http://schemas.microsoft.com/office/drawing/2014/main" id="{7699C182-3318-6FB0-824F-EE695DB650F7}"/>
                    </a:ext>
                  </a:extLst>
                </p:cNvPr>
                <p:cNvSpPr/>
                <p:nvPr/>
              </p:nvSpPr>
              <p:spPr>
                <a:xfrm>
                  <a:off x="5083588"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00" name="Freeform 1899">
                  <a:extLst>
                    <a:ext uri="{FF2B5EF4-FFF2-40B4-BE49-F238E27FC236}">
                      <a16:creationId xmlns:a16="http://schemas.microsoft.com/office/drawing/2014/main" id="{36AD2BBF-7BD9-A370-9D31-1D038BDCE3B8}"/>
                    </a:ext>
                  </a:extLst>
                </p:cNvPr>
                <p:cNvSpPr/>
                <p:nvPr/>
              </p:nvSpPr>
              <p:spPr>
                <a:xfrm>
                  <a:off x="5117284"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01" name="Graphic 1461">
                <a:extLst>
                  <a:ext uri="{FF2B5EF4-FFF2-40B4-BE49-F238E27FC236}">
                    <a16:creationId xmlns:a16="http://schemas.microsoft.com/office/drawing/2014/main" id="{733DA6D9-B673-5BE0-9BB7-4A258914B291}"/>
                  </a:ext>
                </a:extLst>
              </p:cNvPr>
              <p:cNvGrpSpPr/>
              <p:nvPr/>
            </p:nvGrpSpPr>
            <p:grpSpPr>
              <a:xfrm>
                <a:off x="5049892" y="1694097"/>
                <a:ext cx="67391" cy="42929"/>
                <a:chOff x="5049892" y="1694097"/>
                <a:chExt cx="67391" cy="42929"/>
              </a:xfrm>
            </p:grpSpPr>
            <p:sp>
              <p:nvSpPr>
                <p:cNvPr id="1902" name="Freeform 1901">
                  <a:extLst>
                    <a:ext uri="{FF2B5EF4-FFF2-40B4-BE49-F238E27FC236}">
                      <a16:creationId xmlns:a16="http://schemas.microsoft.com/office/drawing/2014/main" id="{DCEBE07A-053F-3445-40C7-4C8475F0E9C9}"/>
                    </a:ext>
                  </a:extLst>
                </p:cNvPr>
                <p:cNvSpPr/>
                <p:nvPr/>
              </p:nvSpPr>
              <p:spPr>
                <a:xfrm>
                  <a:off x="5049892"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03" name="Freeform 1902">
                  <a:extLst>
                    <a:ext uri="{FF2B5EF4-FFF2-40B4-BE49-F238E27FC236}">
                      <a16:creationId xmlns:a16="http://schemas.microsoft.com/office/drawing/2014/main" id="{AB8F5598-3000-A82F-08CA-1280C1346D76}"/>
                    </a:ext>
                  </a:extLst>
                </p:cNvPr>
                <p:cNvSpPr/>
                <p:nvPr/>
              </p:nvSpPr>
              <p:spPr>
                <a:xfrm>
                  <a:off x="5083588"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04" name="Graphic 1461">
                <a:extLst>
                  <a:ext uri="{FF2B5EF4-FFF2-40B4-BE49-F238E27FC236}">
                    <a16:creationId xmlns:a16="http://schemas.microsoft.com/office/drawing/2014/main" id="{E6392838-C596-B162-5E34-BBB67D8898E4}"/>
                  </a:ext>
                </a:extLst>
              </p:cNvPr>
              <p:cNvGrpSpPr/>
              <p:nvPr/>
            </p:nvGrpSpPr>
            <p:grpSpPr>
              <a:xfrm>
                <a:off x="5016196" y="1694097"/>
                <a:ext cx="67391" cy="42929"/>
                <a:chOff x="5016196" y="1694097"/>
                <a:chExt cx="67391" cy="42929"/>
              </a:xfrm>
            </p:grpSpPr>
            <p:sp>
              <p:nvSpPr>
                <p:cNvPr id="1905" name="Freeform 1904">
                  <a:extLst>
                    <a:ext uri="{FF2B5EF4-FFF2-40B4-BE49-F238E27FC236}">
                      <a16:creationId xmlns:a16="http://schemas.microsoft.com/office/drawing/2014/main" id="{406B06D0-E029-905C-152B-50213DB7A69F}"/>
                    </a:ext>
                  </a:extLst>
                </p:cNvPr>
                <p:cNvSpPr/>
                <p:nvPr/>
              </p:nvSpPr>
              <p:spPr>
                <a:xfrm>
                  <a:off x="5016196"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06" name="Freeform 1905">
                  <a:extLst>
                    <a:ext uri="{FF2B5EF4-FFF2-40B4-BE49-F238E27FC236}">
                      <a16:creationId xmlns:a16="http://schemas.microsoft.com/office/drawing/2014/main" id="{23F8B136-5432-C46B-D5B7-FF2F524D328D}"/>
                    </a:ext>
                  </a:extLst>
                </p:cNvPr>
                <p:cNvSpPr/>
                <p:nvPr/>
              </p:nvSpPr>
              <p:spPr>
                <a:xfrm>
                  <a:off x="5049892"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07" name="Graphic 1461">
                <a:extLst>
                  <a:ext uri="{FF2B5EF4-FFF2-40B4-BE49-F238E27FC236}">
                    <a16:creationId xmlns:a16="http://schemas.microsoft.com/office/drawing/2014/main" id="{1CA128F3-7DB0-A54A-39EC-82891055CEC9}"/>
                  </a:ext>
                </a:extLst>
              </p:cNvPr>
              <p:cNvGrpSpPr/>
              <p:nvPr/>
            </p:nvGrpSpPr>
            <p:grpSpPr>
              <a:xfrm>
                <a:off x="6160082" y="1691643"/>
                <a:ext cx="69165" cy="42929"/>
                <a:chOff x="6160082" y="1691643"/>
                <a:chExt cx="69165" cy="42929"/>
              </a:xfrm>
            </p:grpSpPr>
            <p:sp>
              <p:nvSpPr>
                <p:cNvPr id="1908" name="Freeform 1907">
                  <a:extLst>
                    <a:ext uri="{FF2B5EF4-FFF2-40B4-BE49-F238E27FC236}">
                      <a16:creationId xmlns:a16="http://schemas.microsoft.com/office/drawing/2014/main" id="{812D2B3F-AB8F-FB6B-519D-64067E844301}"/>
                    </a:ext>
                  </a:extLst>
                </p:cNvPr>
                <p:cNvSpPr/>
                <p:nvPr/>
              </p:nvSpPr>
              <p:spPr>
                <a:xfrm>
                  <a:off x="6160082" y="1713722"/>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09" name="Freeform 1908">
                  <a:extLst>
                    <a:ext uri="{FF2B5EF4-FFF2-40B4-BE49-F238E27FC236}">
                      <a16:creationId xmlns:a16="http://schemas.microsoft.com/office/drawing/2014/main" id="{93E798B4-86F8-795C-6F7B-CBFCFDCC991E}"/>
                    </a:ext>
                  </a:extLst>
                </p:cNvPr>
                <p:cNvSpPr/>
                <p:nvPr/>
              </p:nvSpPr>
              <p:spPr>
                <a:xfrm>
                  <a:off x="6193778"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10" name="Graphic 1461">
                <a:extLst>
                  <a:ext uri="{FF2B5EF4-FFF2-40B4-BE49-F238E27FC236}">
                    <a16:creationId xmlns:a16="http://schemas.microsoft.com/office/drawing/2014/main" id="{B684A238-9499-D82C-D264-5C834BAE1DD8}"/>
                  </a:ext>
                </a:extLst>
              </p:cNvPr>
              <p:cNvGrpSpPr/>
              <p:nvPr/>
            </p:nvGrpSpPr>
            <p:grpSpPr>
              <a:xfrm>
                <a:off x="5996923" y="1694097"/>
                <a:ext cx="67391" cy="42929"/>
                <a:chOff x="5996923" y="1694097"/>
                <a:chExt cx="67391" cy="42929"/>
              </a:xfrm>
            </p:grpSpPr>
            <p:sp>
              <p:nvSpPr>
                <p:cNvPr id="1911" name="Freeform 1910">
                  <a:extLst>
                    <a:ext uri="{FF2B5EF4-FFF2-40B4-BE49-F238E27FC236}">
                      <a16:creationId xmlns:a16="http://schemas.microsoft.com/office/drawing/2014/main" id="{016FC089-C8E8-841D-C963-8FC94BBC322A}"/>
                    </a:ext>
                  </a:extLst>
                </p:cNvPr>
                <p:cNvSpPr/>
                <p:nvPr/>
              </p:nvSpPr>
              <p:spPr>
                <a:xfrm>
                  <a:off x="5996923"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12" name="Freeform 1911">
                  <a:extLst>
                    <a:ext uri="{FF2B5EF4-FFF2-40B4-BE49-F238E27FC236}">
                      <a16:creationId xmlns:a16="http://schemas.microsoft.com/office/drawing/2014/main" id="{DD9C95D7-0CB7-EE3B-3CCC-A0F7B60F226F}"/>
                    </a:ext>
                  </a:extLst>
                </p:cNvPr>
                <p:cNvSpPr/>
                <p:nvPr/>
              </p:nvSpPr>
              <p:spPr>
                <a:xfrm>
                  <a:off x="6030619"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13" name="Graphic 1461">
                <a:extLst>
                  <a:ext uri="{FF2B5EF4-FFF2-40B4-BE49-F238E27FC236}">
                    <a16:creationId xmlns:a16="http://schemas.microsoft.com/office/drawing/2014/main" id="{C2789C19-65AA-8439-819E-7115CA974E66}"/>
                  </a:ext>
                </a:extLst>
              </p:cNvPr>
              <p:cNvGrpSpPr/>
              <p:nvPr/>
            </p:nvGrpSpPr>
            <p:grpSpPr>
              <a:xfrm>
                <a:off x="5945493" y="1696550"/>
                <a:ext cx="67391" cy="42929"/>
                <a:chOff x="5945493" y="1696550"/>
                <a:chExt cx="67391" cy="42929"/>
              </a:xfrm>
            </p:grpSpPr>
            <p:sp>
              <p:nvSpPr>
                <p:cNvPr id="1914" name="Freeform 1913">
                  <a:extLst>
                    <a:ext uri="{FF2B5EF4-FFF2-40B4-BE49-F238E27FC236}">
                      <a16:creationId xmlns:a16="http://schemas.microsoft.com/office/drawing/2014/main" id="{433C17F2-3E86-5F6D-56EB-935C151B3CFA}"/>
                    </a:ext>
                  </a:extLst>
                </p:cNvPr>
                <p:cNvSpPr/>
                <p:nvPr/>
              </p:nvSpPr>
              <p:spPr>
                <a:xfrm>
                  <a:off x="5945493" y="1717401"/>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15" name="Freeform 1914">
                  <a:extLst>
                    <a:ext uri="{FF2B5EF4-FFF2-40B4-BE49-F238E27FC236}">
                      <a16:creationId xmlns:a16="http://schemas.microsoft.com/office/drawing/2014/main" id="{E81D8319-E8B4-6676-AAB6-89AE67AEED5D}"/>
                    </a:ext>
                  </a:extLst>
                </p:cNvPr>
                <p:cNvSpPr/>
                <p:nvPr/>
              </p:nvSpPr>
              <p:spPr>
                <a:xfrm>
                  <a:off x="5979189" y="1696550"/>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16" name="Graphic 1461">
                <a:extLst>
                  <a:ext uri="{FF2B5EF4-FFF2-40B4-BE49-F238E27FC236}">
                    <a16:creationId xmlns:a16="http://schemas.microsoft.com/office/drawing/2014/main" id="{4FAB8ACF-3361-802F-6EC7-629613309591}"/>
                  </a:ext>
                </a:extLst>
              </p:cNvPr>
              <p:cNvGrpSpPr/>
              <p:nvPr/>
            </p:nvGrpSpPr>
            <p:grpSpPr>
              <a:xfrm>
                <a:off x="5849726" y="1694097"/>
                <a:ext cx="67391" cy="42929"/>
                <a:chOff x="5849726" y="1694097"/>
                <a:chExt cx="67391" cy="42929"/>
              </a:xfrm>
            </p:grpSpPr>
            <p:sp>
              <p:nvSpPr>
                <p:cNvPr id="1917" name="Freeform 1916">
                  <a:extLst>
                    <a:ext uri="{FF2B5EF4-FFF2-40B4-BE49-F238E27FC236}">
                      <a16:creationId xmlns:a16="http://schemas.microsoft.com/office/drawing/2014/main" id="{89B51846-CD91-FF92-7BF9-71FB525C6C23}"/>
                    </a:ext>
                  </a:extLst>
                </p:cNvPr>
                <p:cNvSpPr/>
                <p:nvPr/>
              </p:nvSpPr>
              <p:spPr>
                <a:xfrm>
                  <a:off x="5849726"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18" name="Freeform 1917">
                  <a:extLst>
                    <a:ext uri="{FF2B5EF4-FFF2-40B4-BE49-F238E27FC236}">
                      <a16:creationId xmlns:a16="http://schemas.microsoft.com/office/drawing/2014/main" id="{4485B5BB-2A7A-2A81-BFD3-2C85454D7643}"/>
                    </a:ext>
                  </a:extLst>
                </p:cNvPr>
                <p:cNvSpPr/>
                <p:nvPr/>
              </p:nvSpPr>
              <p:spPr>
                <a:xfrm>
                  <a:off x="5883422"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19" name="Graphic 1461">
                <a:extLst>
                  <a:ext uri="{FF2B5EF4-FFF2-40B4-BE49-F238E27FC236}">
                    <a16:creationId xmlns:a16="http://schemas.microsoft.com/office/drawing/2014/main" id="{A1EE10BF-633D-4A71-3117-F17E0DF3B1EC}"/>
                  </a:ext>
                </a:extLst>
              </p:cNvPr>
              <p:cNvGrpSpPr/>
              <p:nvPr/>
            </p:nvGrpSpPr>
            <p:grpSpPr>
              <a:xfrm>
                <a:off x="5777014" y="1694097"/>
                <a:ext cx="67391" cy="42929"/>
                <a:chOff x="5777014" y="1694097"/>
                <a:chExt cx="67391" cy="42929"/>
              </a:xfrm>
            </p:grpSpPr>
            <p:sp>
              <p:nvSpPr>
                <p:cNvPr id="1920" name="Freeform 1919">
                  <a:extLst>
                    <a:ext uri="{FF2B5EF4-FFF2-40B4-BE49-F238E27FC236}">
                      <a16:creationId xmlns:a16="http://schemas.microsoft.com/office/drawing/2014/main" id="{79C4C8DC-8237-28B2-A46C-41359221BE84}"/>
                    </a:ext>
                  </a:extLst>
                </p:cNvPr>
                <p:cNvSpPr/>
                <p:nvPr/>
              </p:nvSpPr>
              <p:spPr>
                <a:xfrm>
                  <a:off x="5777014"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21" name="Freeform 1920">
                  <a:extLst>
                    <a:ext uri="{FF2B5EF4-FFF2-40B4-BE49-F238E27FC236}">
                      <a16:creationId xmlns:a16="http://schemas.microsoft.com/office/drawing/2014/main" id="{EE2FF177-B1F3-C0BB-0420-5E2BE3FB32B9}"/>
                    </a:ext>
                  </a:extLst>
                </p:cNvPr>
                <p:cNvSpPr/>
                <p:nvPr/>
              </p:nvSpPr>
              <p:spPr>
                <a:xfrm>
                  <a:off x="5810709"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22" name="Graphic 1461">
                <a:extLst>
                  <a:ext uri="{FF2B5EF4-FFF2-40B4-BE49-F238E27FC236}">
                    <a16:creationId xmlns:a16="http://schemas.microsoft.com/office/drawing/2014/main" id="{8CA4E8A5-0FB0-2BA6-34FA-B2989AD091D1}"/>
                  </a:ext>
                </a:extLst>
              </p:cNvPr>
              <p:cNvGrpSpPr/>
              <p:nvPr/>
            </p:nvGrpSpPr>
            <p:grpSpPr>
              <a:xfrm>
                <a:off x="6293092" y="1691643"/>
                <a:ext cx="67391" cy="42929"/>
                <a:chOff x="6293092" y="1691643"/>
                <a:chExt cx="67391" cy="42929"/>
              </a:xfrm>
            </p:grpSpPr>
            <p:sp>
              <p:nvSpPr>
                <p:cNvPr id="1923" name="Freeform 1922">
                  <a:extLst>
                    <a:ext uri="{FF2B5EF4-FFF2-40B4-BE49-F238E27FC236}">
                      <a16:creationId xmlns:a16="http://schemas.microsoft.com/office/drawing/2014/main" id="{622D42B3-C6F8-701D-9D9A-3CF0B363B5C5}"/>
                    </a:ext>
                  </a:extLst>
                </p:cNvPr>
                <p:cNvSpPr/>
                <p:nvPr/>
              </p:nvSpPr>
              <p:spPr>
                <a:xfrm>
                  <a:off x="6293092" y="171249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24" name="Freeform 1923">
                  <a:extLst>
                    <a:ext uri="{FF2B5EF4-FFF2-40B4-BE49-F238E27FC236}">
                      <a16:creationId xmlns:a16="http://schemas.microsoft.com/office/drawing/2014/main" id="{FA824B1E-7CFA-2A86-0A57-2B381B8757BA}"/>
                    </a:ext>
                  </a:extLst>
                </p:cNvPr>
                <p:cNvSpPr/>
                <p:nvPr/>
              </p:nvSpPr>
              <p:spPr>
                <a:xfrm>
                  <a:off x="6326788"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25" name="Graphic 1461">
                <a:extLst>
                  <a:ext uri="{FF2B5EF4-FFF2-40B4-BE49-F238E27FC236}">
                    <a16:creationId xmlns:a16="http://schemas.microsoft.com/office/drawing/2014/main" id="{961EDDA1-ABCD-1683-FF7E-4188864ECB60}"/>
                  </a:ext>
                </a:extLst>
              </p:cNvPr>
              <p:cNvGrpSpPr/>
              <p:nvPr/>
            </p:nvGrpSpPr>
            <p:grpSpPr>
              <a:xfrm>
                <a:off x="6326788" y="1691643"/>
                <a:ext cx="67391" cy="42929"/>
                <a:chOff x="6326788" y="1691643"/>
                <a:chExt cx="67391" cy="42929"/>
              </a:xfrm>
            </p:grpSpPr>
            <p:sp>
              <p:nvSpPr>
                <p:cNvPr id="1926" name="Freeform 1925">
                  <a:extLst>
                    <a:ext uri="{FF2B5EF4-FFF2-40B4-BE49-F238E27FC236}">
                      <a16:creationId xmlns:a16="http://schemas.microsoft.com/office/drawing/2014/main" id="{FF238613-DA05-8094-A632-B0440749AC2D}"/>
                    </a:ext>
                  </a:extLst>
                </p:cNvPr>
                <p:cNvSpPr/>
                <p:nvPr/>
              </p:nvSpPr>
              <p:spPr>
                <a:xfrm>
                  <a:off x="6326788" y="171249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27" name="Freeform 1926">
                  <a:extLst>
                    <a:ext uri="{FF2B5EF4-FFF2-40B4-BE49-F238E27FC236}">
                      <a16:creationId xmlns:a16="http://schemas.microsoft.com/office/drawing/2014/main" id="{0F2746AC-35CE-8D4B-87CC-C7B0FDA67D34}"/>
                    </a:ext>
                  </a:extLst>
                </p:cNvPr>
                <p:cNvSpPr/>
                <p:nvPr/>
              </p:nvSpPr>
              <p:spPr>
                <a:xfrm>
                  <a:off x="6360484"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28" name="Graphic 1461">
                <a:extLst>
                  <a:ext uri="{FF2B5EF4-FFF2-40B4-BE49-F238E27FC236}">
                    <a16:creationId xmlns:a16="http://schemas.microsoft.com/office/drawing/2014/main" id="{2139C473-73AF-265A-C5C9-942F7047F1D5}"/>
                  </a:ext>
                </a:extLst>
              </p:cNvPr>
              <p:cNvGrpSpPr/>
              <p:nvPr/>
            </p:nvGrpSpPr>
            <p:grpSpPr>
              <a:xfrm>
                <a:off x="6606996" y="1694097"/>
                <a:ext cx="69165" cy="42929"/>
                <a:chOff x="6606996" y="1694097"/>
                <a:chExt cx="69165" cy="42929"/>
              </a:xfrm>
            </p:grpSpPr>
            <p:sp>
              <p:nvSpPr>
                <p:cNvPr id="1929" name="Freeform 1928">
                  <a:extLst>
                    <a:ext uri="{FF2B5EF4-FFF2-40B4-BE49-F238E27FC236}">
                      <a16:creationId xmlns:a16="http://schemas.microsoft.com/office/drawing/2014/main" id="{9ADE8899-FCC0-75D5-246D-5566BF54A857}"/>
                    </a:ext>
                  </a:extLst>
                </p:cNvPr>
                <p:cNvSpPr/>
                <p:nvPr/>
              </p:nvSpPr>
              <p:spPr>
                <a:xfrm>
                  <a:off x="6606996"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30" name="Freeform 1929">
                  <a:extLst>
                    <a:ext uri="{FF2B5EF4-FFF2-40B4-BE49-F238E27FC236}">
                      <a16:creationId xmlns:a16="http://schemas.microsoft.com/office/drawing/2014/main" id="{03FD7297-5395-F2CB-B78E-23978C00FE4D}"/>
                    </a:ext>
                  </a:extLst>
                </p:cNvPr>
                <p:cNvSpPr/>
                <p:nvPr/>
              </p:nvSpPr>
              <p:spPr>
                <a:xfrm>
                  <a:off x="6642465"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31" name="Graphic 1461">
                <a:extLst>
                  <a:ext uri="{FF2B5EF4-FFF2-40B4-BE49-F238E27FC236}">
                    <a16:creationId xmlns:a16="http://schemas.microsoft.com/office/drawing/2014/main" id="{F2AA62F2-54BE-D3AC-94FD-EAA0DD51798C}"/>
                  </a:ext>
                </a:extLst>
              </p:cNvPr>
              <p:cNvGrpSpPr/>
              <p:nvPr/>
            </p:nvGrpSpPr>
            <p:grpSpPr>
              <a:xfrm>
                <a:off x="6497041" y="1694097"/>
                <a:ext cx="69165" cy="42929"/>
                <a:chOff x="6497041" y="1694097"/>
                <a:chExt cx="69165" cy="42929"/>
              </a:xfrm>
            </p:grpSpPr>
            <p:sp>
              <p:nvSpPr>
                <p:cNvPr id="1932" name="Freeform 1931">
                  <a:extLst>
                    <a:ext uri="{FF2B5EF4-FFF2-40B4-BE49-F238E27FC236}">
                      <a16:creationId xmlns:a16="http://schemas.microsoft.com/office/drawing/2014/main" id="{412A20E5-4759-0099-3A4F-A6025145AF4C}"/>
                    </a:ext>
                  </a:extLst>
                </p:cNvPr>
                <p:cNvSpPr/>
                <p:nvPr/>
              </p:nvSpPr>
              <p:spPr>
                <a:xfrm>
                  <a:off x="6497041"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33" name="Freeform 1932">
                  <a:extLst>
                    <a:ext uri="{FF2B5EF4-FFF2-40B4-BE49-F238E27FC236}">
                      <a16:creationId xmlns:a16="http://schemas.microsoft.com/office/drawing/2014/main" id="{6F642E75-B1EA-C39F-4D16-090B50DE9118}"/>
                    </a:ext>
                  </a:extLst>
                </p:cNvPr>
                <p:cNvSpPr/>
                <p:nvPr/>
              </p:nvSpPr>
              <p:spPr>
                <a:xfrm>
                  <a:off x="6532510"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34" name="Graphic 1461">
                <a:extLst>
                  <a:ext uri="{FF2B5EF4-FFF2-40B4-BE49-F238E27FC236}">
                    <a16:creationId xmlns:a16="http://schemas.microsoft.com/office/drawing/2014/main" id="{B9329A25-FDC2-2C37-C54C-A4D813FC2736}"/>
                  </a:ext>
                </a:extLst>
              </p:cNvPr>
              <p:cNvGrpSpPr/>
              <p:nvPr/>
            </p:nvGrpSpPr>
            <p:grpSpPr>
              <a:xfrm>
                <a:off x="6452704" y="1694097"/>
                <a:ext cx="67391" cy="42929"/>
                <a:chOff x="6452704" y="1694097"/>
                <a:chExt cx="67391" cy="42929"/>
              </a:xfrm>
            </p:grpSpPr>
            <p:sp>
              <p:nvSpPr>
                <p:cNvPr id="1935" name="Freeform 1934">
                  <a:extLst>
                    <a:ext uri="{FF2B5EF4-FFF2-40B4-BE49-F238E27FC236}">
                      <a16:creationId xmlns:a16="http://schemas.microsoft.com/office/drawing/2014/main" id="{270AC04D-6019-3D6C-DFF4-420232DD64D5}"/>
                    </a:ext>
                  </a:extLst>
                </p:cNvPr>
                <p:cNvSpPr/>
                <p:nvPr/>
              </p:nvSpPr>
              <p:spPr>
                <a:xfrm>
                  <a:off x="6452704"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36" name="Freeform 1935">
                  <a:extLst>
                    <a:ext uri="{FF2B5EF4-FFF2-40B4-BE49-F238E27FC236}">
                      <a16:creationId xmlns:a16="http://schemas.microsoft.com/office/drawing/2014/main" id="{C5ABDB89-4B5A-470A-CC86-AE1D46600BB2}"/>
                    </a:ext>
                  </a:extLst>
                </p:cNvPr>
                <p:cNvSpPr/>
                <p:nvPr/>
              </p:nvSpPr>
              <p:spPr>
                <a:xfrm>
                  <a:off x="6486400"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37" name="Graphic 1461">
                <a:extLst>
                  <a:ext uri="{FF2B5EF4-FFF2-40B4-BE49-F238E27FC236}">
                    <a16:creationId xmlns:a16="http://schemas.microsoft.com/office/drawing/2014/main" id="{53480324-C5C1-D95A-B316-AD30FDD96621}"/>
                  </a:ext>
                </a:extLst>
              </p:cNvPr>
              <p:cNvGrpSpPr/>
              <p:nvPr/>
            </p:nvGrpSpPr>
            <p:grpSpPr>
              <a:xfrm>
                <a:off x="6417235" y="1694097"/>
                <a:ext cx="69165" cy="42929"/>
                <a:chOff x="6417235" y="1694097"/>
                <a:chExt cx="69165" cy="42929"/>
              </a:xfrm>
            </p:grpSpPr>
            <p:sp>
              <p:nvSpPr>
                <p:cNvPr id="1938" name="Freeform 1937">
                  <a:extLst>
                    <a:ext uri="{FF2B5EF4-FFF2-40B4-BE49-F238E27FC236}">
                      <a16:creationId xmlns:a16="http://schemas.microsoft.com/office/drawing/2014/main" id="{CDFDBD07-47A6-2B70-2545-93920FEC27B2}"/>
                    </a:ext>
                  </a:extLst>
                </p:cNvPr>
                <p:cNvSpPr/>
                <p:nvPr/>
              </p:nvSpPr>
              <p:spPr>
                <a:xfrm>
                  <a:off x="6417235"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39" name="Freeform 1938">
                  <a:extLst>
                    <a:ext uri="{FF2B5EF4-FFF2-40B4-BE49-F238E27FC236}">
                      <a16:creationId xmlns:a16="http://schemas.microsoft.com/office/drawing/2014/main" id="{B73D5F4D-A8EE-827A-870D-19BB7FE9A207}"/>
                    </a:ext>
                  </a:extLst>
                </p:cNvPr>
                <p:cNvSpPr/>
                <p:nvPr/>
              </p:nvSpPr>
              <p:spPr>
                <a:xfrm>
                  <a:off x="6452704"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40" name="Graphic 1461">
                <a:extLst>
                  <a:ext uri="{FF2B5EF4-FFF2-40B4-BE49-F238E27FC236}">
                    <a16:creationId xmlns:a16="http://schemas.microsoft.com/office/drawing/2014/main" id="{72B89AA5-FCA6-BB64-80D2-90CEE2B88A9C}"/>
                  </a:ext>
                </a:extLst>
              </p:cNvPr>
              <p:cNvGrpSpPr/>
              <p:nvPr/>
            </p:nvGrpSpPr>
            <p:grpSpPr>
              <a:xfrm>
                <a:off x="6764834" y="1694097"/>
                <a:ext cx="69165" cy="42929"/>
                <a:chOff x="6764834" y="1694097"/>
                <a:chExt cx="69165" cy="42929"/>
              </a:xfrm>
            </p:grpSpPr>
            <p:sp>
              <p:nvSpPr>
                <p:cNvPr id="1941" name="Freeform 1940">
                  <a:extLst>
                    <a:ext uri="{FF2B5EF4-FFF2-40B4-BE49-F238E27FC236}">
                      <a16:creationId xmlns:a16="http://schemas.microsoft.com/office/drawing/2014/main" id="{4ACDC9D2-EFF3-6EA0-4B48-E5D274F7CB83}"/>
                    </a:ext>
                  </a:extLst>
                </p:cNvPr>
                <p:cNvSpPr/>
                <p:nvPr/>
              </p:nvSpPr>
              <p:spPr>
                <a:xfrm>
                  <a:off x="6764834"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42" name="Freeform 1941">
                  <a:extLst>
                    <a:ext uri="{FF2B5EF4-FFF2-40B4-BE49-F238E27FC236}">
                      <a16:creationId xmlns:a16="http://schemas.microsoft.com/office/drawing/2014/main" id="{8EDE72DC-7C3F-FD01-FBC3-5425912B8A05}"/>
                    </a:ext>
                  </a:extLst>
                </p:cNvPr>
                <p:cNvSpPr/>
                <p:nvPr/>
              </p:nvSpPr>
              <p:spPr>
                <a:xfrm>
                  <a:off x="6800304"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43" name="Graphic 1461">
                <a:extLst>
                  <a:ext uri="{FF2B5EF4-FFF2-40B4-BE49-F238E27FC236}">
                    <a16:creationId xmlns:a16="http://schemas.microsoft.com/office/drawing/2014/main" id="{C9C4E712-6BB1-3C00-0CA1-9C67DFBADB66}"/>
                  </a:ext>
                </a:extLst>
              </p:cNvPr>
              <p:cNvGrpSpPr/>
              <p:nvPr/>
            </p:nvGrpSpPr>
            <p:grpSpPr>
              <a:xfrm>
                <a:off x="6821585" y="1691643"/>
                <a:ext cx="69165" cy="42929"/>
                <a:chOff x="6821585" y="1691643"/>
                <a:chExt cx="69165" cy="42929"/>
              </a:xfrm>
            </p:grpSpPr>
            <p:sp>
              <p:nvSpPr>
                <p:cNvPr id="1944" name="Freeform 1943">
                  <a:extLst>
                    <a:ext uri="{FF2B5EF4-FFF2-40B4-BE49-F238E27FC236}">
                      <a16:creationId xmlns:a16="http://schemas.microsoft.com/office/drawing/2014/main" id="{03AEFAED-D891-3D02-3156-67FD93BDF685}"/>
                    </a:ext>
                  </a:extLst>
                </p:cNvPr>
                <p:cNvSpPr/>
                <p:nvPr/>
              </p:nvSpPr>
              <p:spPr>
                <a:xfrm>
                  <a:off x="6821585" y="1713722"/>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45" name="Freeform 1944">
                  <a:extLst>
                    <a:ext uri="{FF2B5EF4-FFF2-40B4-BE49-F238E27FC236}">
                      <a16:creationId xmlns:a16="http://schemas.microsoft.com/office/drawing/2014/main" id="{35977621-6353-DF81-D2B7-56A10A2AB554}"/>
                    </a:ext>
                  </a:extLst>
                </p:cNvPr>
                <p:cNvSpPr/>
                <p:nvPr/>
              </p:nvSpPr>
              <p:spPr>
                <a:xfrm>
                  <a:off x="6855281"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46" name="Graphic 1461">
                <a:extLst>
                  <a:ext uri="{FF2B5EF4-FFF2-40B4-BE49-F238E27FC236}">
                    <a16:creationId xmlns:a16="http://schemas.microsoft.com/office/drawing/2014/main" id="{2507F84B-0F87-AEBC-C650-6BD8D7566F24}"/>
                  </a:ext>
                </a:extLst>
              </p:cNvPr>
              <p:cNvGrpSpPr/>
              <p:nvPr/>
            </p:nvGrpSpPr>
            <p:grpSpPr>
              <a:xfrm>
                <a:off x="6855281" y="1691643"/>
                <a:ext cx="69165" cy="42929"/>
                <a:chOff x="6855281" y="1691643"/>
                <a:chExt cx="69165" cy="42929"/>
              </a:xfrm>
            </p:grpSpPr>
            <p:sp>
              <p:nvSpPr>
                <p:cNvPr id="1947" name="Freeform 1946">
                  <a:extLst>
                    <a:ext uri="{FF2B5EF4-FFF2-40B4-BE49-F238E27FC236}">
                      <a16:creationId xmlns:a16="http://schemas.microsoft.com/office/drawing/2014/main" id="{C9AE9ACD-51C4-F478-F39A-22B2200226B4}"/>
                    </a:ext>
                  </a:extLst>
                </p:cNvPr>
                <p:cNvSpPr/>
                <p:nvPr/>
              </p:nvSpPr>
              <p:spPr>
                <a:xfrm>
                  <a:off x="6855281" y="1713722"/>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48" name="Freeform 1947">
                  <a:extLst>
                    <a:ext uri="{FF2B5EF4-FFF2-40B4-BE49-F238E27FC236}">
                      <a16:creationId xmlns:a16="http://schemas.microsoft.com/office/drawing/2014/main" id="{47BB7932-A52A-663D-6CC0-05CDEA538C10}"/>
                    </a:ext>
                  </a:extLst>
                </p:cNvPr>
                <p:cNvSpPr/>
                <p:nvPr/>
              </p:nvSpPr>
              <p:spPr>
                <a:xfrm>
                  <a:off x="6890751"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49" name="Graphic 1461">
                <a:extLst>
                  <a:ext uri="{FF2B5EF4-FFF2-40B4-BE49-F238E27FC236}">
                    <a16:creationId xmlns:a16="http://schemas.microsoft.com/office/drawing/2014/main" id="{61C09F10-310B-2C4E-CC69-27F19172B32B}"/>
                  </a:ext>
                </a:extLst>
              </p:cNvPr>
              <p:cNvGrpSpPr/>
              <p:nvPr/>
            </p:nvGrpSpPr>
            <p:grpSpPr>
              <a:xfrm>
                <a:off x="6924446" y="1694097"/>
                <a:ext cx="67391" cy="42929"/>
                <a:chOff x="6924446" y="1694097"/>
                <a:chExt cx="67391" cy="42929"/>
              </a:xfrm>
            </p:grpSpPr>
            <p:sp>
              <p:nvSpPr>
                <p:cNvPr id="1950" name="Freeform 1949">
                  <a:extLst>
                    <a:ext uri="{FF2B5EF4-FFF2-40B4-BE49-F238E27FC236}">
                      <a16:creationId xmlns:a16="http://schemas.microsoft.com/office/drawing/2014/main" id="{8F3E5DD0-0D86-EED7-6EF3-8F747DACE048}"/>
                    </a:ext>
                  </a:extLst>
                </p:cNvPr>
                <p:cNvSpPr/>
                <p:nvPr/>
              </p:nvSpPr>
              <p:spPr>
                <a:xfrm>
                  <a:off x="6924446"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51" name="Freeform 1950">
                  <a:extLst>
                    <a:ext uri="{FF2B5EF4-FFF2-40B4-BE49-F238E27FC236}">
                      <a16:creationId xmlns:a16="http://schemas.microsoft.com/office/drawing/2014/main" id="{CC76BDC1-FA41-C3BD-613F-0D7C81340D87}"/>
                    </a:ext>
                  </a:extLst>
                </p:cNvPr>
                <p:cNvSpPr/>
                <p:nvPr/>
              </p:nvSpPr>
              <p:spPr>
                <a:xfrm>
                  <a:off x="6958142"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52" name="Graphic 1461">
                <a:extLst>
                  <a:ext uri="{FF2B5EF4-FFF2-40B4-BE49-F238E27FC236}">
                    <a16:creationId xmlns:a16="http://schemas.microsoft.com/office/drawing/2014/main" id="{A9DD2799-DAFC-7AC5-C862-F9FC20CC50F0}"/>
                  </a:ext>
                </a:extLst>
              </p:cNvPr>
              <p:cNvGrpSpPr/>
              <p:nvPr/>
            </p:nvGrpSpPr>
            <p:grpSpPr>
              <a:xfrm>
                <a:off x="6958142" y="1694097"/>
                <a:ext cx="69165" cy="42929"/>
                <a:chOff x="6958142" y="1694097"/>
                <a:chExt cx="69165" cy="42929"/>
              </a:xfrm>
            </p:grpSpPr>
            <p:sp>
              <p:nvSpPr>
                <p:cNvPr id="1953" name="Freeform 1952">
                  <a:extLst>
                    <a:ext uri="{FF2B5EF4-FFF2-40B4-BE49-F238E27FC236}">
                      <a16:creationId xmlns:a16="http://schemas.microsoft.com/office/drawing/2014/main" id="{829F3CF2-D207-EF06-72F8-935922B70311}"/>
                    </a:ext>
                  </a:extLst>
                </p:cNvPr>
                <p:cNvSpPr/>
                <p:nvPr/>
              </p:nvSpPr>
              <p:spPr>
                <a:xfrm>
                  <a:off x="6958142"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54" name="Freeform 1953">
                  <a:extLst>
                    <a:ext uri="{FF2B5EF4-FFF2-40B4-BE49-F238E27FC236}">
                      <a16:creationId xmlns:a16="http://schemas.microsoft.com/office/drawing/2014/main" id="{61C33CE3-E7E8-C7AA-1E59-BA246F60A496}"/>
                    </a:ext>
                  </a:extLst>
                </p:cNvPr>
                <p:cNvSpPr/>
                <p:nvPr/>
              </p:nvSpPr>
              <p:spPr>
                <a:xfrm>
                  <a:off x="6991838"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55" name="Graphic 1461">
                <a:extLst>
                  <a:ext uri="{FF2B5EF4-FFF2-40B4-BE49-F238E27FC236}">
                    <a16:creationId xmlns:a16="http://schemas.microsoft.com/office/drawing/2014/main" id="{6B92F6BC-E8F4-38DD-3EA2-9E386F54CF70}"/>
                  </a:ext>
                </a:extLst>
              </p:cNvPr>
              <p:cNvGrpSpPr/>
              <p:nvPr/>
            </p:nvGrpSpPr>
            <p:grpSpPr>
              <a:xfrm>
                <a:off x="6991838" y="1694097"/>
                <a:ext cx="69165" cy="42929"/>
                <a:chOff x="6991838" y="1694097"/>
                <a:chExt cx="69165" cy="42929"/>
              </a:xfrm>
            </p:grpSpPr>
            <p:sp>
              <p:nvSpPr>
                <p:cNvPr id="1956" name="Freeform 1955">
                  <a:extLst>
                    <a:ext uri="{FF2B5EF4-FFF2-40B4-BE49-F238E27FC236}">
                      <a16:creationId xmlns:a16="http://schemas.microsoft.com/office/drawing/2014/main" id="{9BDC8858-EEBD-98B3-0044-692E6F498375}"/>
                    </a:ext>
                  </a:extLst>
                </p:cNvPr>
                <p:cNvSpPr/>
                <p:nvPr/>
              </p:nvSpPr>
              <p:spPr>
                <a:xfrm>
                  <a:off x="6991838" y="171617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57" name="Freeform 1956">
                  <a:extLst>
                    <a:ext uri="{FF2B5EF4-FFF2-40B4-BE49-F238E27FC236}">
                      <a16:creationId xmlns:a16="http://schemas.microsoft.com/office/drawing/2014/main" id="{A1913679-C635-13E8-A9A6-3B36A376903E}"/>
                    </a:ext>
                  </a:extLst>
                </p:cNvPr>
                <p:cNvSpPr/>
                <p:nvPr/>
              </p:nvSpPr>
              <p:spPr>
                <a:xfrm>
                  <a:off x="7027307"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58" name="Graphic 1461">
                <a:extLst>
                  <a:ext uri="{FF2B5EF4-FFF2-40B4-BE49-F238E27FC236}">
                    <a16:creationId xmlns:a16="http://schemas.microsoft.com/office/drawing/2014/main" id="{712295FF-331C-B956-350F-2ECA337569B4}"/>
                  </a:ext>
                </a:extLst>
              </p:cNvPr>
              <p:cNvGrpSpPr/>
              <p:nvPr/>
            </p:nvGrpSpPr>
            <p:grpSpPr>
              <a:xfrm>
                <a:off x="7037948" y="1694097"/>
                <a:ext cx="67391" cy="42929"/>
                <a:chOff x="7037948" y="1694097"/>
                <a:chExt cx="67391" cy="42929"/>
              </a:xfrm>
            </p:grpSpPr>
            <p:sp>
              <p:nvSpPr>
                <p:cNvPr id="1959" name="Freeform 1958">
                  <a:extLst>
                    <a:ext uri="{FF2B5EF4-FFF2-40B4-BE49-F238E27FC236}">
                      <a16:creationId xmlns:a16="http://schemas.microsoft.com/office/drawing/2014/main" id="{3347C7E0-5E36-1DAB-0EB8-01ADF87DC652}"/>
                    </a:ext>
                  </a:extLst>
                </p:cNvPr>
                <p:cNvSpPr/>
                <p:nvPr/>
              </p:nvSpPr>
              <p:spPr>
                <a:xfrm>
                  <a:off x="7037948"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60" name="Freeform 1959">
                  <a:extLst>
                    <a:ext uri="{FF2B5EF4-FFF2-40B4-BE49-F238E27FC236}">
                      <a16:creationId xmlns:a16="http://schemas.microsoft.com/office/drawing/2014/main" id="{FBE9125C-C6F8-C462-5CDF-6A60D6755709}"/>
                    </a:ext>
                  </a:extLst>
                </p:cNvPr>
                <p:cNvSpPr/>
                <p:nvPr/>
              </p:nvSpPr>
              <p:spPr>
                <a:xfrm>
                  <a:off x="7071644"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61" name="Graphic 1461">
                <a:extLst>
                  <a:ext uri="{FF2B5EF4-FFF2-40B4-BE49-F238E27FC236}">
                    <a16:creationId xmlns:a16="http://schemas.microsoft.com/office/drawing/2014/main" id="{0A75CD65-FE9F-0A6C-D5A5-AE3D010AEA91}"/>
                  </a:ext>
                </a:extLst>
              </p:cNvPr>
              <p:cNvGrpSpPr/>
              <p:nvPr/>
            </p:nvGrpSpPr>
            <p:grpSpPr>
              <a:xfrm>
                <a:off x="7163864" y="1694097"/>
                <a:ext cx="67391" cy="42929"/>
                <a:chOff x="7163864" y="1694097"/>
                <a:chExt cx="67391" cy="42929"/>
              </a:xfrm>
            </p:grpSpPr>
            <p:sp>
              <p:nvSpPr>
                <p:cNvPr id="1962" name="Freeform 1961">
                  <a:extLst>
                    <a:ext uri="{FF2B5EF4-FFF2-40B4-BE49-F238E27FC236}">
                      <a16:creationId xmlns:a16="http://schemas.microsoft.com/office/drawing/2014/main" id="{2316D1CC-2EFF-448D-D525-C88E0717444C}"/>
                    </a:ext>
                  </a:extLst>
                </p:cNvPr>
                <p:cNvSpPr/>
                <p:nvPr/>
              </p:nvSpPr>
              <p:spPr>
                <a:xfrm>
                  <a:off x="7163864" y="1716175"/>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63" name="Freeform 1962">
                  <a:extLst>
                    <a:ext uri="{FF2B5EF4-FFF2-40B4-BE49-F238E27FC236}">
                      <a16:creationId xmlns:a16="http://schemas.microsoft.com/office/drawing/2014/main" id="{B14FB8BE-6CB7-3537-7364-4317FD24B6A9}"/>
                    </a:ext>
                  </a:extLst>
                </p:cNvPr>
                <p:cNvSpPr/>
                <p:nvPr/>
              </p:nvSpPr>
              <p:spPr>
                <a:xfrm>
                  <a:off x="7197560" y="1694097"/>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64" name="Graphic 1461">
                <a:extLst>
                  <a:ext uri="{FF2B5EF4-FFF2-40B4-BE49-F238E27FC236}">
                    <a16:creationId xmlns:a16="http://schemas.microsoft.com/office/drawing/2014/main" id="{9A4ADE37-B707-FD30-FBA2-A699E5FBED03}"/>
                  </a:ext>
                </a:extLst>
              </p:cNvPr>
              <p:cNvGrpSpPr/>
              <p:nvPr/>
            </p:nvGrpSpPr>
            <p:grpSpPr>
              <a:xfrm>
                <a:off x="7341211" y="1691643"/>
                <a:ext cx="69165" cy="42929"/>
                <a:chOff x="7341211" y="1691643"/>
                <a:chExt cx="69165" cy="42929"/>
              </a:xfrm>
            </p:grpSpPr>
            <p:sp>
              <p:nvSpPr>
                <p:cNvPr id="1965" name="Freeform 1964">
                  <a:extLst>
                    <a:ext uri="{FF2B5EF4-FFF2-40B4-BE49-F238E27FC236}">
                      <a16:creationId xmlns:a16="http://schemas.microsoft.com/office/drawing/2014/main" id="{CBC696A7-EF5B-2C02-8B10-9BB9EBB27EB6}"/>
                    </a:ext>
                  </a:extLst>
                </p:cNvPr>
                <p:cNvSpPr/>
                <p:nvPr/>
              </p:nvSpPr>
              <p:spPr>
                <a:xfrm>
                  <a:off x="7341211" y="171249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66" name="Freeform 1965">
                  <a:extLst>
                    <a:ext uri="{FF2B5EF4-FFF2-40B4-BE49-F238E27FC236}">
                      <a16:creationId xmlns:a16="http://schemas.microsoft.com/office/drawing/2014/main" id="{643B75B0-52BB-7ED7-28A3-5E9F2CF6319F}"/>
                    </a:ext>
                  </a:extLst>
                </p:cNvPr>
                <p:cNvSpPr/>
                <p:nvPr/>
              </p:nvSpPr>
              <p:spPr>
                <a:xfrm>
                  <a:off x="7374907"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67" name="Graphic 1461">
                <a:extLst>
                  <a:ext uri="{FF2B5EF4-FFF2-40B4-BE49-F238E27FC236}">
                    <a16:creationId xmlns:a16="http://schemas.microsoft.com/office/drawing/2014/main" id="{8D92F9F8-4BBA-C6D1-1B20-7FACA2482EE5}"/>
                  </a:ext>
                </a:extLst>
              </p:cNvPr>
              <p:cNvGrpSpPr/>
              <p:nvPr/>
            </p:nvGrpSpPr>
            <p:grpSpPr>
              <a:xfrm>
                <a:off x="7422790" y="1691643"/>
                <a:ext cx="69165" cy="42929"/>
                <a:chOff x="7422790" y="1691643"/>
                <a:chExt cx="69165" cy="42929"/>
              </a:xfrm>
            </p:grpSpPr>
            <p:sp>
              <p:nvSpPr>
                <p:cNvPr id="1968" name="Freeform 1967">
                  <a:extLst>
                    <a:ext uri="{FF2B5EF4-FFF2-40B4-BE49-F238E27FC236}">
                      <a16:creationId xmlns:a16="http://schemas.microsoft.com/office/drawing/2014/main" id="{0501D8FE-6A81-741D-B3CE-975F7AEE9EDD}"/>
                    </a:ext>
                  </a:extLst>
                </p:cNvPr>
                <p:cNvSpPr/>
                <p:nvPr/>
              </p:nvSpPr>
              <p:spPr>
                <a:xfrm>
                  <a:off x="7422790" y="171249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69" name="Freeform 1968">
                  <a:extLst>
                    <a:ext uri="{FF2B5EF4-FFF2-40B4-BE49-F238E27FC236}">
                      <a16:creationId xmlns:a16="http://schemas.microsoft.com/office/drawing/2014/main" id="{1A933E96-C0B2-ECD9-FBA6-EEC337A214B5}"/>
                    </a:ext>
                  </a:extLst>
                </p:cNvPr>
                <p:cNvSpPr/>
                <p:nvPr/>
              </p:nvSpPr>
              <p:spPr>
                <a:xfrm>
                  <a:off x="7458260"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70" name="Graphic 1461">
                <a:extLst>
                  <a:ext uri="{FF2B5EF4-FFF2-40B4-BE49-F238E27FC236}">
                    <a16:creationId xmlns:a16="http://schemas.microsoft.com/office/drawing/2014/main" id="{DD79D68D-D847-00CC-67CE-41E1F1B58495}"/>
                  </a:ext>
                </a:extLst>
              </p:cNvPr>
              <p:cNvGrpSpPr/>
              <p:nvPr/>
            </p:nvGrpSpPr>
            <p:grpSpPr>
              <a:xfrm>
                <a:off x="7477768" y="1691643"/>
                <a:ext cx="69165" cy="42929"/>
                <a:chOff x="7477768" y="1691643"/>
                <a:chExt cx="69165" cy="42929"/>
              </a:xfrm>
            </p:grpSpPr>
            <p:sp>
              <p:nvSpPr>
                <p:cNvPr id="1971" name="Freeform 1970">
                  <a:extLst>
                    <a:ext uri="{FF2B5EF4-FFF2-40B4-BE49-F238E27FC236}">
                      <a16:creationId xmlns:a16="http://schemas.microsoft.com/office/drawing/2014/main" id="{D69C17F7-D131-1748-21BE-B30B7B05CAF7}"/>
                    </a:ext>
                  </a:extLst>
                </p:cNvPr>
                <p:cNvSpPr/>
                <p:nvPr/>
              </p:nvSpPr>
              <p:spPr>
                <a:xfrm>
                  <a:off x="7477768" y="171249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72" name="Freeform 1971">
                  <a:extLst>
                    <a:ext uri="{FF2B5EF4-FFF2-40B4-BE49-F238E27FC236}">
                      <a16:creationId xmlns:a16="http://schemas.microsoft.com/office/drawing/2014/main" id="{4FF2E7A6-FEE5-1FAB-8D9B-CD7F37DEDE15}"/>
                    </a:ext>
                  </a:extLst>
                </p:cNvPr>
                <p:cNvSpPr/>
                <p:nvPr/>
              </p:nvSpPr>
              <p:spPr>
                <a:xfrm>
                  <a:off x="7511464"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73" name="Graphic 1461">
                <a:extLst>
                  <a:ext uri="{FF2B5EF4-FFF2-40B4-BE49-F238E27FC236}">
                    <a16:creationId xmlns:a16="http://schemas.microsoft.com/office/drawing/2014/main" id="{7D9AB0D9-F34D-AD3B-CAD4-D59FCAF0EE78}"/>
                  </a:ext>
                </a:extLst>
              </p:cNvPr>
              <p:cNvGrpSpPr/>
              <p:nvPr/>
            </p:nvGrpSpPr>
            <p:grpSpPr>
              <a:xfrm>
                <a:off x="7511464" y="1691643"/>
                <a:ext cx="69165" cy="42929"/>
                <a:chOff x="7511464" y="1691643"/>
                <a:chExt cx="69165" cy="42929"/>
              </a:xfrm>
            </p:grpSpPr>
            <p:sp>
              <p:nvSpPr>
                <p:cNvPr id="1974" name="Freeform 1973">
                  <a:extLst>
                    <a:ext uri="{FF2B5EF4-FFF2-40B4-BE49-F238E27FC236}">
                      <a16:creationId xmlns:a16="http://schemas.microsoft.com/office/drawing/2014/main" id="{D87FBC87-6A17-4D04-7364-3B7CCE5A9408}"/>
                    </a:ext>
                  </a:extLst>
                </p:cNvPr>
                <p:cNvSpPr/>
                <p:nvPr/>
              </p:nvSpPr>
              <p:spPr>
                <a:xfrm>
                  <a:off x="7511464" y="1712495"/>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75" name="Freeform 1974">
                  <a:extLst>
                    <a:ext uri="{FF2B5EF4-FFF2-40B4-BE49-F238E27FC236}">
                      <a16:creationId xmlns:a16="http://schemas.microsoft.com/office/drawing/2014/main" id="{B64B0CD3-5628-FE47-30FB-1437F6F50591}"/>
                    </a:ext>
                  </a:extLst>
                </p:cNvPr>
                <p:cNvSpPr/>
                <p:nvPr/>
              </p:nvSpPr>
              <p:spPr>
                <a:xfrm>
                  <a:off x="7546933"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76" name="Graphic 1461">
                <a:extLst>
                  <a:ext uri="{FF2B5EF4-FFF2-40B4-BE49-F238E27FC236}">
                    <a16:creationId xmlns:a16="http://schemas.microsoft.com/office/drawing/2014/main" id="{1CFAB228-4622-7385-2508-1121DD2669B5}"/>
                  </a:ext>
                </a:extLst>
              </p:cNvPr>
              <p:cNvGrpSpPr/>
              <p:nvPr/>
            </p:nvGrpSpPr>
            <p:grpSpPr>
              <a:xfrm>
                <a:off x="7580629" y="1691643"/>
                <a:ext cx="67391" cy="42929"/>
                <a:chOff x="7580629" y="1691643"/>
                <a:chExt cx="67391" cy="42929"/>
              </a:xfrm>
            </p:grpSpPr>
            <p:sp>
              <p:nvSpPr>
                <p:cNvPr id="1977" name="Freeform 1976">
                  <a:extLst>
                    <a:ext uri="{FF2B5EF4-FFF2-40B4-BE49-F238E27FC236}">
                      <a16:creationId xmlns:a16="http://schemas.microsoft.com/office/drawing/2014/main" id="{F0449FCA-98F2-1935-07BF-D8D5D1EFA0CF}"/>
                    </a:ext>
                  </a:extLst>
                </p:cNvPr>
                <p:cNvSpPr/>
                <p:nvPr/>
              </p:nvSpPr>
              <p:spPr>
                <a:xfrm>
                  <a:off x="7580629" y="1713722"/>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78" name="Freeform 1977">
                  <a:extLst>
                    <a:ext uri="{FF2B5EF4-FFF2-40B4-BE49-F238E27FC236}">
                      <a16:creationId xmlns:a16="http://schemas.microsoft.com/office/drawing/2014/main" id="{F669179D-0411-22A9-02D9-A41E3A0B76E3}"/>
                    </a:ext>
                  </a:extLst>
                </p:cNvPr>
                <p:cNvSpPr/>
                <p:nvPr/>
              </p:nvSpPr>
              <p:spPr>
                <a:xfrm>
                  <a:off x="7614325" y="1691643"/>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79" name="Graphic 1461">
                <a:extLst>
                  <a:ext uri="{FF2B5EF4-FFF2-40B4-BE49-F238E27FC236}">
                    <a16:creationId xmlns:a16="http://schemas.microsoft.com/office/drawing/2014/main" id="{F4973D81-9471-8B0A-7ECE-37552DB01D76}"/>
                  </a:ext>
                </a:extLst>
              </p:cNvPr>
              <p:cNvGrpSpPr/>
              <p:nvPr/>
            </p:nvGrpSpPr>
            <p:grpSpPr>
              <a:xfrm>
                <a:off x="7811180" y="1752971"/>
                <a:ext cx="67391" cy="42929"/>
                <a:chOff x="7811180" y="1752971"/>
                <a:chExt cx="67391" cy="42929"/>
              </a:xfrm>
            </p:grpSpPr>
            <p:sp>
              <p:nvSpPr>
                <p:cNvPr id="1980" name="Freeform 1979">
                  <a:extLst>
                    <a:ext uri="{FF2B5EF4-FFF2-40B4-BE49-F238E27FC236}">
                      <a16:creationId xmlns:a16="http://schemas.microsoft.com/office/drawing/2014/main" id="{4489A948-5DB9-4B59-E074-A869A74E42F5}"/>
                    </a:ext>
                  </a:extLst>
                </p:cNvPr>
                <p:cNvSpPr/>
                <p:nvPr/>
              </p:nvSpPr>
              <p:spPr>
                <a:xfrm>
                  <a:off x="7811180"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81" name="Freeform 1980">
                  <a:extLst>
                    <a:ext uri="{FF2B5EF4-FFF2-40B4-BE49-F238E27FC236}">
                      <a16:creationId xmlns:a16="http://schemas.microsoft.com/office/drawing/2014/main" id="{77891DC2-796C-D1EB-77D6-F7CB1DA04C53}"/>
                    </a:ext>
                  </a:extLst>
                </p:cNvPr>
                <p:cNvSpPr/>
                <p:nvPr/>
              </p:nvSpPr>
              <p:spPr>
                <a:xfrm>
                  <a:off x="7844876"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82" name="Graphic 1461">
                <a:extLst>
                  <a:ext uri="{FF2B5EF4-FFF2-40B4-BE49-F238E27FC236}">
                    <a16:creationId xmlns:a16="http://schemas.microsoft.com/office/drawing/2014/main" id="{4BABB0FD-BF2F-114D-2F7B-6B9BAD3BD8E5}"/>
                  </a:ext>
                </a:extLst>
              </p:cNvPr>
              <p:cNvGrpSpPr/>
              <p:nvPr/>
            </p:nvGrpSpPr>
            <p:grpSpPr>
              <a:xfrm>
                <a:off x="7901626" y="1752971"/>
                <a:ext cx="67391" cy="42929"/>
                <a:chOff x="7901626" y="1752971"/>
                <a:chExt cx="67391" cy="42929"/>
              </a:xfrm>
            </p:grpSpPr>
            <p:sp>
              <p:nvSpPr>
                <p:cNvPr id="1983" name="Freeform 1982">
                  <a:extLst>
                    <a:ext uri="{FF2B5EF4-FFF2-40B4-BE49-F238E27FC236}">
                      <a16:creationId xmlns:a16="http://schemas.microsoft.com/office/drawing/2014/main" id="{EC61DDD4-0894-3072-9A95-8DF5CB675FFB}"/>
                    </a:ext>
                  </a:extLst>
                </p:cNvPr>
                <p:cNvSpPr/>
                <p:nvPr/>
              </p:nvSpPr>
              <p:spPr>
                <a:xfrm>
                  <a:off x="7901626"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84" name="Freeform 1983">
                  <a:extLst>
                    <a:ext uri="{FF2B5EF4-FFF2-40B4-BE49-F238E27FC236}">
                      <a16:creationId xmlns:a16="http://schemas.microsoft.com/office/drawing/2014/main" id="{ACB66098-5717-0BFA-F117-040CD9F21056}"/>
                    </a:ext>
                  </a:extLst>
                </p:cNvPr>
                <p:cNvSpPr/>
                <p:nvPr/>
              </p:nvSpPr>
              <p:spPr>
                <a:xfrm>
                  <a:off x="7935322"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85" name="Graphic 1461">
                <a:extLst>
                  <a:ext uri="{FF2B5EF4-FFF2-40B4-BE49-F238E27FC236}">
                    <a16:creationId xmlns:a16="http://schemas.microsoft.com/office/drawing/2014/main" id="{1CD7FFB0-F296-2486-9E8A-5401F8477733}"/>
                  </a:ext>
                </a:extLst>
              </p:cNvPr>
              <p:cNvGrpSpPr/>
              <p:nvPr/>
            </p:nvGrpSpPr>
            <p:grpSpPr>
              <a:xfrm>
                <a:off x="7935322" y="1752971"/>
                <a:ext cx="69165" cy="42929"/>
                <a:chOff x="7935322" y="1752971"/>
                <a:chExt cx="69165" cy="42929"/>
              </a:xfrm>
            </p:grpSpPr>
            <p:sp>
              <p:nvSpPr>
                <p:cNvPr id="1986" name="Freeform 1985">
                  <a:extLst>
                    <a:ext uri="{FF2B5EF4-FFF2-40B4-BE49-F238E27FC236}">
                      <a16:creationId xmlns:a16="http://schemas.microsoft.com/office/drawing/2014/main" id="{E06BE6FF-299D-C439-A005-3F0C6416CDD8}"/>
                    </a:ext>
                  </a:extLst>
                </p:cNvPr>
                <p:cNvSpPr/>
                <p:nvPr/>
              </p:nvSpPr>
              <p:spPr>
                <a:xfrm>
                  <a:off x="7935322"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87" name="Freeform 1986">
                  <a:extLst>
                    <a:ext uri="{FF2B5EF4-FFF2-40B4-BE49-F238E27FC236}">
                      <a16:creationId xmlns:a16="http://schemas.microsoft.com/office/drawing/2014/main" id="{65548060-84A8-A900-2E07-66DA28968F70}"/>
                    </a:ext>
                  </a:extLst>
                </p:cNvPr>
                <p:cNvSpPr/>
                <p:nvPr/>
              </p:nvSpPr>
              <p:spPr>
                <a:xfrm>
                  <a:off x="7969018"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88" name="Graphic 1461">
                <a:extLst>
                  <a:ext uri="{FF2B5EF4-FFF2-40B4-BE49-F238E27FC236}">
                    <a16:creationId xmlns:a16="http://schemas.microsoft.com/office/drawing/2014/main" id="{50C80B9A-1064-3288-128A-674A59FC24D9}"/>
                  </a:ext>
                </a:extLst>
              </p:cNvPr>
              <p:cNvGrpSpPr/>
              <p:nvPr/>
            </p:nvGrpSpPr>
            <p:grpSpPr>
              <a:xfrm>
                <a:off x="8004488" y="1752971"/>
                <a:ext cx="67391" cy="42929"/>
                <a:chOff x="8004488" y="1752971"/>
                <a:chExt cx="67391" cy="42929"/>
              </a:xfrm>
            </p:grpSpPr>
            <p:sp>
              <p:nvSpPr>
                <p:cNvPr id="1989" name="Freeform 1988">
                  <a:extLst>
                    <a:ext uri="{FF2B5EF4-FFF2-40B4-BE49-F238E27FC236}">
                      <a16:creationId xmlns:a16="http://schemas.microsoft.com/office/drawing/2014/main" id="{05DF465A-6043-D2EE-7429-4BA952587183}"/>
                    </a:ext>
                  </a:extLst>
                </p:cNvPr>
                <p:cNvSpPr/>
                <p:nvPr/>
              </p:nvSpPr>
              <p:spPr>
                <a:xfrm>
                  <a:off x="8004488"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90" name="Freeform 1989">
                  <a:extLst>
                    <a:ext uri="{FF2B5EF4-FFF2-40B4-BE49-F238E27FC236}">
                      <a16:creationId xmlns:a16="http://schemas.microsoft.com/office/drawing/2014/main" id="{D274A740-170F-31E9-0F7A-B9F77B073AE5}"/>
                    </a:ext>
                  </a:extLst>
                </p:cNvPr>
                <p:cNvSpPr/>
                <p:nvPr/>
              </p:nvSpPr>
              <p:spPr>
                <a:xfrm>
                  <a:off x="8038183"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91" name="Graphic 1461">
                <a:extLst>
                  <a:ext uri="{FF2B5EF4-FFF2-40B4-BE49-F238E27FC236}">
                    <a16:creationId xmlns:a16="http://schemas.microsoft.com/office/drawing/2014/main" id="{8A786F43-7014-E814-05A2-3E116CB7DAD3}"/>
                  </a:ext>
                </a:extLst>
              </p:cNvPr>
              <p:cNvGrpSpPr/>
              <p:nvPr/>
            </p:nvGrpSpPr>
            <p:grpSpPr>
              <a:xfrm>
                <a:off x="8029316" y="1752971"/>
                <a:ext cx="69165" cy="42929"/>
                <a:chOff x="8029316" y="1752971"/>
                <a:chExt cx="69165" cy="42929"/>
              </a:xfrm>
            </p:grpSpPr>
            <p:sp>
              <p:nvSpPr>
                <p:cNvPr id="1992" name="Freeform 1991">
                  <a:extLst>
                    <a:ext uri="{FF2B5EF4-FFF2-40B4-BE49-F238E27FC236}">
                      <a16:creationId xmlns:a16="http://schemas.microsoft.com/office/drawing/2014/main" id="{6C0EBBFD-3623-1E86-1E54-98CDD8AD64F7}"/>
                    </a:ext>
                  </a:extLst>
                </p:cNvPr>
                <p:cNvSpPr/>
                <p:nvPr/>
              </p:nvSpPr>
              <p:spPr>
                <a:xfrm>
                  <a:off x="8029316"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93" name="Freeform 1992">
                  <a:extLst>
                    <a:ext uri="{FF2B5EF4-FFF2-40B4-BE49-F238E27FC236}">
                      <a16:creationId xmlns:a16="http://schemas.microsoft.com/office/drawing/2014/main" id="{6745B675-E00A-D175-EFE6-1E3FFDB50C6D}"/>
                    </a:ext>
                  </a:extLst>
                </p:cNvPr>
                <p:cNvSpPr/>
                <p:nvPr/>
              </p:nvSpPr>
              <p:spPr>
                <a:xfrm>
                  <a:off x="8064785"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94" name="Graphic 1461">
                <a:extLst>
                  <a:ext uri="{FF2B5EF4-FFF2-40B4-BE49-F238E27FC236}">
                    <a16:creationId xmlns:a16="http://schemas.microsoft.com/office/drawing/2014/main" id="{24BB5DCA-CD7E-3873-5666-78FE11D5E0DC}"/>
                  </a:ext>
                </a:extLst>
              </p:cNvPr>
              <p:cNvGrpSpPr/>
              <p:nvPr/>
            </p:nvGrpSpPr>
            <p:grpSpPr>
              <a:xfrm>
                <a:off x="8071879" y="1752971"/>
                <a:ext cx="67391" cy="42929"/>
                <a:chOff x="8071879" y="1752971"/>
                <a:chExt cx="67391" cy="42929"/>
              </a:xfrm>
            </p:grpSpPr>
            <p:sp>
              <p:nvSpPr>
                <p:cNvPr id="1995" name="Freeform 1994">
                  <a:extLst>
                    <a:ext uri="{FF2B5EF4-FFF2-40B4-BE49-F238E27FC236}">
                      <a16:creationId xmlns:a16="http://schemas.microsoft.com/office/drawing/2014/main" id="{F0C741AE-47A0-D178-1183-4A215A3F4D4D}"/>
                    </a:ext>
                  </a:extLst>
                </p:cNvPr>
                <p:cNvSpPr/>
                <p:nvPr/>
              </p:nvSpPr>
              <p:spPr>
                <a:xfrm>
                  <a:off x="8071879"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96" name="Freeform 1995">
                  <a:extLst>
                    <a:ext uri="{FF2B5EF4-FFF2-40B4-BE49-F238E27FC236}">
                      <a16:creationId xmlns:a16="http://schemas.microsoft.com/office/drawing/2014/main" id="{7046E10A-C2D7-DA1D-EA23-8D76F88F8B8B}"/>
                    </a:ext>
                  </a:extLst>
                </p:cNvPr>
                <p:cNvSpPr/>
                <p:nvPr/>
              </p:nvSpPr>
              <p:spPr>
                <a:xfrm>
                  <a:off x="8105575"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1997" name="Graphic 1461">
                <a:extLst>
                  <a:ext uri="{FF2B5EF4-FFF2-40B4-BE49-F238E27FC236}">
                    <a16:creationId xmlns:a16="http://schemas.microsoft.com/office/drawing/2014/main" id="{192A6190-9AE9-19EA-1759-C8CED01161CF}"/>
                  </a:ext>
                </a:extLst>
              </p:cNvPr>
              <p:cNvGrpSpPr/>
              <p:nvPr/>
            </p:nvGrpSpPr>
            <p:grpSpPr>
              <a:xfrm>
                <a:off x="8360954" y="1746839"/>
                <a:ext cx="69165" cy="42929"/>
                <a:chOff x="8360954" y="1746839"/>
                <a:chExt cx="69165" cy="42929"/>
              </a:xfrm>
            </p:grpSpPr>
            <p:sp>
              <p:nvSpPr>
                <p:cNvPr id="1998" name="Freeform 1997">
                  <a:extLst>
                    <a:ext uri="{FF2B5EF4-FFF2-40B4-BE49-F238E27FC236}">
                      <a16:creationId xmlns:a16="http://schemas.microsoft.com/office/drawing/2014/main" id="{A5CDF884-7303-A251-FE34-FA8E514128EE}"/>
                    </a:ext>
                  </a:extLst>
                </p:cNvPr>
                <p:cNvSpPr/>
                <p:nvPr/>
              </p:nvSpPr>
              <p:spPr>
                <a:xfrm>
                  <a:off x="8360954"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1999" name="Freeform 1998">
                  <a:extLst>
                    <a:ext uri="{FF2B5EF4-FFF2-40B4-BE49-F238E27FC236}">
                      <a16:creationId xmlns:a16="http://schemas.microsoft.com/office/drawing/2014/main" id="{87EB094A-ACFD-F498-2479-2408E6112798}"/>
                    </a:ext>
                  </a:extLst>
                </p:cNvPr>
                <p:cNvSpPr/>
                <p:nvPr/>
              </p:nvSpPr>
              <p:spPr>
                <a:xfrm>
                  <a:off x="8394650"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00" name="Graphic 1461">
                <a:extLst>
                  <a:ext uri="{FF2B5EF4-FFF2-40B4-BE49-F238E27FC236}">
                    <a16:creationId xmlns:a16="http://schemas.microsoft.com/office/drawing/2014/main" id="{B75528FC-35A1-8BF5-4666-FDE544B23C32}"/>
                  </a:ext>
                </a:extLst>
              </p:cNvPr>
              <p:cNvGrpSpPr/>
              <p:nvPr/>
            </p:nvGrpSpPr>
            <p:grpSpPr>
              <a:xfrm>
                <a:off x="8210210" y="1746839"/>
                <a:ext cx="69165" cy="42929"/>
                <a:chOff x="8210210" y="1746839"/>
                <a:chExt cx="69165" cy="42929"/>
              </a:xfrm>
            </p:grpSpPr>
            <p:sp>
              <p:nvSpPr>
                <p:cNvPr id="2001" name="Freeform 2000">
                  <a:extLst>
                    <a:ext uri="{FF2B5EF4-FFF2-40B4-BE49-F238E27FC236}">
                      <a16:creationId xmlns:a16="http://schemas.microsoft.com/office/drawing/2014/main" id="{40D99A8E-7614-BBDA-7503-618D5D63B8E1}"/>
                    </a:ext>
                  </a:extLst>
                </p:cNvPr>
                <p:cNvSpPr/>
                <p:nvPr/>
              </p:nvSpPr>
              <p:spPr>
                <a:xfrm>
                  <a:off x="8210210"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02" name="Freeform 2001">
                  <a:extLst>
                    <a:ext uri="{FF2B5EF4-FFF2-40B4-BE49-F238E27FC236}">
                      <a16:creationId xmlns:a16="http://schemas.microsoft.com/office/drawing/2014/main" id="{09697423-165C-C843-0420-CE2E37B047B9}"/>
                    </a:ext>
                  </a:extLst>
                </p:cNvPr>
                <p:cNvSpPr/>
                <p:nvPr/>
              </p:nvSpPr>
              <p:spPr>
                <a:xfrm>
                  <a:off x="8245679"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03" name="Graphic 1461">
                <a:extLst>
                  <a:ext uri="{FF2B5EF4-FFF2-40B4-BE49-F238E27FC236}">
                    <a16:creationId xmlns:a16="http://schemas.microsoft.com/office/drawing/2014/main" id="{942C538C-0A34-9859-C68B-DB1BCC6DA896}"/>
                  </a:ext>
                </a:extLst>
              </p:cNvPr>
              <p:cNvGrpSpPr/>
              <p:nvPr/>
            </p:nvGrpSpPr>
            <p:grpSpPr>
              <a:xfrm>
                <a:off x="8229718" y="1746839"/>
                <a:ext cx="67391" cy="42929"/>
                <a:chOff x="8229718" y="1746839"/>
                <a:chExt cx="67391" cy="42929"/>
              </a:xfrm>
            </p:grpSpPr>
            <p:sp>
              <p:nvSpPr>
                <p:cNvPr id="2004" name="Freeform 2003">
                  <a:extLst>
                    <a:ext uri="{FF2B5EF4-FFF2-40B4-BE49-F238E27FC236}">
                      <a16:creationId xmlns:a16="http://schemas.microsoft.com/office/drawing/2014/main" id="{8AD53EB0-943B-9F68-FDA9-AC34F46934B7}"/>
                    </a:ext>
                  </a:extLst>
                </p:cNvPr>
                <p:cNvSpPr/>
                <p:nvPr/>
              </p:nvSpPr>
              <p:spPr>
                <a:xfrm>
                  <a:off x="8229718" y="1768917"/>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05" name="Freeform 2004">
                  <a:extLst>
                    <a:ext uri="{FF2B5EF4-FFF2-40B4-BE49-F238E27FC236}">
                      <a16:creationId xmlns:a16="http://schemas.microsoft.com/office/drawing/2014/main" id="{967903D5-9553-3F79-4518-27ABBF9392F5}"/>
                    </a:ext>
                  </a:extLst>
                </p:cNvPr>
                <p:cNvSpPr/>
                <p:nvPr/>
              </p:nvSpPr>
              <p:spPr>
                <a:xfrm>
                  <a:off x="8263414"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06" name="Graphic 1461">
                <a:extLst>
                  <a:ext uri="{FF2B5EF4-FFF2-40B4-BE49-F238E27FC236}">
                    <a16:creationId xmlns:a16="http://schemas.microsoft.com/office/drawing/2014/main" id="{72FF8ED9-0805-DFBB-ED92-5E818C35B315}"/>
                  </a:ext>
                </a:extLst>
              </p:cNvPr>
              <p:cNvGrpSpPr/>
              <p:nvPr/>
            </p:nvGrpSpPr>
            <p:grpSpPr>
              <a:xfrm>
                <a:off x="8137497" y="1746839"/>
                <a:ext cx="67391" cy="42929"/>
                <a:chOff x="8137497" y="1746839"/>
                <a:chExt cx="67391" cy="42929"/>
              </a:xfrm>
            </p:grpSpPr>
            <p:sp>
              <p:nvSpPr>
                <p:cNvPr id="2007" name="Freeform 2006">
                  <a:extLst>
                    <a:ext uri="{FF2B5EF4-FFF2-40B4-BE49-F238E27FC236}">
                      <a16:creationId xmlns:a16="http://schemas.microsoft.com/office/drawing/2014/main" id="{6D02136A-6032-7E01-65D9-8A5E77D2DB39}"/>
                    </a:ext>
                  </a:extLst>
                </p:cNvPr>
                <p:cNvSpPr/>
                <p:nvPr/>
              </p:nvSpPr>
              <p:spPr>
                <a:xfrm>
                  <a:off x="8137497" y="1768917"/>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08" name="Freeform 2007">
                  <a:extLst>
                    <a:ext uri="{FF2B5EF4-FFF2-40B4-BE49-F238E27FC236}">
                      <a16:creationId xmlns:a16="http://schemas.microsoft.com/office/drawing/2014/main" id="{81482EE3-3BA8-E3B1-C832-4962A05AB4DD}"/>
                    </a:ext>
                  </a:extLst>
                </p:cNvPr>
                <p:cNvSpPr/>
                <p:nvPr/>
              </p:nvSpPr>
              <p:spPr>
                <a:xfrm>
                  <a:off x="8171193"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09" name="Graphic 1461">
                <a:extLst>
                  <a:ext uri="{FF2B5EF4-FFF2-40B4-BE49-F238E27FC236}">
                    <a16:creationId xmlns:a16="http://schemas.microsoft.com/office/drawing/2014/main" id="{5BAB17D0-36CC-1298-9263-67C1927450D3}"/>
                  </a:ext>
                </a:extLst>
              </p:cNvPr>
              <p:cNvGrpSpPr/>
              <p:nvPr/>
            </p:nvGrpSpPr>
            <p:grpSpPr>
              <a:xfrm>
                <a:off x="8160553" y="1752971"/>
                <a:ext cx="69165" cy="42929"/>
                <a:chOff x="8160553" y="1752971"/>
                <a:chExt cx="69165" cy="42929"/>
              </a:xfrm>
            </p:grpSpPr>
            <p:sp>
              <p:nvSpPr>
                <p:cNvPr id="2010" name="Freeform 2009">
                  <a:extLst>
                    <a:ext uri="{FF2B5EF4-FFF2-40B4-BE49-F238E27FC236}">
                      <a16:creationId xmlns:a16="http://schemas.microsoft.com/office/drawing/2014/main" id="{35AF477A-D4B9-D15D-DC4F-928BD79FB162}"/>
                    </a:ext>
                  </a:extLst>
                </p:cNvPr>
                <p:cNvSpPr/>
                <p:nvPr/>
              </p:nvSpPr>
              <p:spPr>
                <a:xfrm>
                  <a:off x="8160553"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11" name="Freeform 2010">
                  <a:extLst>
                    <a:ext uri="{FF2B5EF4-FFF2-40B4-BE49-F238E27FC236}">
                      <a16:creationId xmlns:a16="http://schemas.microsoft.com/office/drawing/2014/main" id="{31F28CD6-3F4C-57D4-E80D-F4122B972B3B}"/>
                    </a:ext>
                  </a:extLst>
                </p:cNvPr>
                <p:cNvSpPr/>
                <p:nvPr/>
              </p:nvSpPr>
              <p:spPr>
                <a:xfrm>
                  <a:off x="8194248"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12" name="Graphic 1461">
                <a:extLst>
                  <a:ext uri="{FF2B5EF4-FFF2-40B4-BE49-F238E27FC236}">
                    <a16:creationId xmlns:a16="http://schemas.microsoft.com/office/drawing/2014/main" id="{23235147-52A7-BEDC-76C1-A31122FF0961}"/>
                  </a:ext>
                </a:extLst>
              </p:cNvPr>
              <p:cNvGrpSpPr/>
              <p:nvPr/>
            </p:nvGrpSpPr>
            <p:grpSpPr>
              <a:xfrm>
                <a:off x="8580864" y="1752971"/>
                <a:ext cx="69165" cy="42929"/>
                <a:chOff x="8580864" y="1752971"/>
                <a:chExt cx="69165" cy="42929"/>
              </a:xfrm>
            </p:grpSpPr>
            <p:sp>
              <p:nvSpPr>
                <p:cNvPr id="2013" name="Freeform 2012">
                  <a:extLst>
                    <a:ext uri="{FF2B5EF4-FFF2-40B4-BE49-F238E27FC236}">
                      <a16:creationId xmlns:a16="http://schemas.microsoft.com/office/drawing/2014/main" id="{6011F4D1-6ACA-86BF-528D-10588BC2610B}"/>
                    </a:ext>
                  </a:extLst>
                </p:cNvPr>
                <p:cNvSpPr/>
                <p:nvPr/>
              </p:nvSpPr>
              <p:spPr>
                <a:xfrm>
                  <a:off x="8580864"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14" name="Freeform 2013">
                  <a:extLst>
                    <a:ext uri="{FF2B5EF4-FFF2-40B4-BE49-F238E27FC236}">
                      <a16:creationId xmlns:a16="http://schemas.microsoft.com/office/drawing/2014/main" id="{B7DCF57C-0F57-9B59-9890-AB918D5D219B}"/>
                    </a:ext>
                  </a:extLst>
                </p:cNvPr>
                <p:cNvSpPr/>
                <p:nvPr/>
              </p:nvSpPr>
              <p:spPr>
                <a:xfrm>
                  <a:off x="8616333"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15" name="Graphic 1461">
                <a:extLst>
                  <a:ext uri="{FF2B5EF4-FFF2-40B4-BE49-F238E27FC236}">
                    <a16:creationId xmlns:a16="http://schemas.microsoft.com/office/drawing/2014/main" id="{65269B53-510F-86E9-F1E0-6C012C6B51A2}"/>
                  </a:ext>
                </a:extLst>
              </p:cNvPr>
              <p:cNvGrpSpPr/>
              <p:nvPr/>
            </p:nvGrpSpPr>
            <p:grpSpPr>
              <a:xfrm>
                <a:off x="8774172" y="1746839"/>
                <a:ext cx="67391" cy="42929"/>
                <a:chOff x="8774172" y="1746839"/>
                <a:chExt cx="67391" cy="42929"/>
              </a:xfrm>
            </p:grpSpPr>
            <p:sp>
              <p:nvSpPr>
                <p:cNvPr id="2016" name="Freeform 2015">
                  <a:extLst>
                    <a:ext uri="{FF2B5EF4-FFF2-40B4-BE49-F238E27FC236}">
                      <a16:creationId xmlns:a16="http://schemas.microsoft.com/office/drawing/2014/main" id="{7022AB39-5053-EF2F-C5EF-D949368BE30A}"/>
                    </a:ext>
                  </a:extLst>
                </p:cNvPr>
                <p:cNvSpPr/>
                <p:nvPr/>
              </p:nvSpPr>
              <p:spPr>
                <a:xfrm>
                  <a:off x="8774172" y="1768917"/>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17" name="Freeform 2016">
                  <a:extLst>
                    <a:ext uri="{FF2B5EF4-FFF2-40B4-BE49-F238E27FC236}">
                      <a16:creationId xmlns:a16="http://schemas.microsoft.com/office/drawing/2014/main" id="{E46DFE7C-4652-692F-E52A-D8282C5314B9}"/>
                    </a:ext>
                  </a:extLst>
                </p:cNvPr>
                <p:cNvSpPr/>
                <p:nvPr/>
              </p:nvSpPr>
              <p:spPr>
                <a:xfrm>
                  <a:off x="8807868"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18" name="Graphic 1461">
                <a:extLst>
                  <a:ext uri="{FF2B5EF4-FFF2-40B4-BE49-F238E27FC236}">
                    <a16:creationId xmlns:a16="http://schemas.microsoft.com/office/drawing/2014/main" id="{B21C6CA9-CB2B-4B8A-AE3A-F0FDBD761C76}"/>
                  </a:ext>
                </a:extLst>
              </p:cNvPr>
              <p:cNvGrpSpPr/>
              <p:nvPr/>
            </p:nvGrpSpPr>
            <p:grpSpPr>
              <a:xfrm>
                <a:off x="8841564" y="1752971"/>
                <a:ext cx="69165" cy="42929"/>
                <a:chOff x="8841564" y="1752971"/>
                <a:chExt cx="69165" cy="42929"/>
              </a:xfrm>
            </p:grpSpPr>
            <p:sp>
              <p:nvSpPr>
                <p:cNvPr id="2019" name="Freeform 2018">
                  <a:extLst>
                    <a:ext uri="{FF2B5EF4-FFF2-40B4-BE49-F238E27FC236}">
                      <a16:creationId xmlns:a16="http://schemas.microsoft.com/office/drawing/2014/main" id="{4161C3BB-220D-9056-6B98-4EDBCEF11630}"/>
                    </a:ext>
                  </a:extLst>
                </p:cNvPr>
                <p:cNvSpPr/>
                <p:nvPr/>
              </p:nvSpPr>
              <p:spPr>
                <a:xfrm>
                  <a:off x="8841564"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20" name="Freeform 2019">
                  <a:extLst>
                    <a:ext uri="{FF2B5EF4-FFF2-40B4-BE49-F238E27FC236}">
                      <a16:creationId xmlns:a16="http://schemas.microsoft.com/office/drawing/2014/main" id="{D1B5EA30-B762-D74E-78C7-80533F17B5C4}"/>
                    </a:ext>
                  </a:extLst>
                </p:cNvPr>
                <p:cNvSpPr/>
                <p:nvPr/>
              </p:nvSpPr>
              <p:spPr>
                <a:xfrm>
                  <a:off x="8877033"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21" name="Graphic 1461">
                <a:extLst>
                  <a:ext uri="{FF2B5EF4-FFF2-40B4-BE49-F238E27FC236}">
                    <a16:creationId xmlns:a16="http://schemas.microsoft.com/office/drawing/2014/main" id="{21ABCEB0-1A3E-2930-61DB-1D5B04BFC429}"/>
                  </a:ext>
                </a:extLst>
              </p:cNvPr>
              <p:cNvGrpSpPr/>
              <p:nvPr/>
            </p:nvGrpSpPr>
            <p:grpSpPr>
              <a:xfrm>
                <a:off x="8903635" y="1746839"/>
                <a:ext cx="69165" cy="42929"/>
                <a:chOff x="8903635" y="1746839"/>
                <a:chExt cx="69165" cy="42929"/>
              </a:xfrm>
            </p:grpSpPr>
            <p:sp>
              <p:nvSpPr>
                <p:cNvPr id="2022" name="Freeform 2021">
                  <a:extLst>
                    <a:ext uri="{FF2B5EF4-FFF2-40B4-BE49-F238E27FC236}">
                      <a16:creationId xmlns:a16="http://schemas.microsoft.com/office/drawing/2014/main" id="{868B1D06-2612-60C5-1C71-11A5A94F9E15}"/>
                    </a:ext>
                  </a:extLst>
                </p:cNvPr>
                <p:cNvSpPr/>
                <p:nvPr/>
              </p:nvSpPr>
              <p:spPr>
                <a:xfrm>
                  <a:off x="8903635"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23" name="Freeform 2022">
                  <a:extLst>
                    <a:ext uri="{FF2B5EF4-FFF2-40B4-BE49-F238E27FC236}">
                      <a16:creationId xmlns:a16="http://schemas.microsoft.com/office/drawing/2014/main" id="{33F79682-96E7-4079-F97C-B0555AA57A2C}"/>
                    </a:ext>
                  </a:extLst>
                </p:cNvPr>
                <p:cNvSpPr/>
                <p:nvPr/>
              </p:nvSpPr>
              <p:spPr>
                <a:xfrm>
                  <a:off x="8937331"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24" name="Graphic 1461">
                <a:extLst>
                  <a:ext uri="{FF2B5EF4-FFF2-40B4-BE49-F238E27FC236}">
                    <a16:creationId xmlns:a16="http://schemas.microsoft.com/office/drawing/2014/main" id="{95ED31B4-B5E6-7234-8BD8-399639F3881D}"/>
                  </a:ext>
                </a:extLst>
              </p:cNvPr>
              <p:cNvGrpSpPr/>
              <p:nvPr/>
            </p:nvGrpSpPr>
            <p:grpSpPr>
              <a:xfrm>
                <a:off x="9033098" y="1752971"/>
                <a:ext cx="69165" cy="42929"/>
                <a:chOff x="9033098" y="1752971"/>
                <a:chExt cx="69165" cy="42929"/>
              </a:xfrm>
            </p:grpSpPr>
            <p:sp>
              <p:nvSpPr>
                <p:cNvPr id="2025" name="Freeform 2024">
                  <a:extLst>
                    <a:ext uri="{FF2B5EF4-FFF2-40B4-BE49-F238E27FC236}">
                      <a16:creationId xmlns:a16="http://schemas.microsoft.com/office/drawing/2014/main" id="{FEFB9B9A-693F-71D1-6EE6-C2725A5C5D38}"/>
                    </a:ext>
                  </a:extLst>
                </p:cNvPr>
                <p:cNvSpPr/>
                <p:nvPr/>
              </p:nvSpPr>
              <p:spPr>
                <a:xfrm>
                  <a:off x="9033098"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26" name="Freeform 2025">
                  <a:extLst>
                    <a:ext uri="{FF2B5EF4-FFF2-40B4-BE49-F238E27FC236}">
                      <a16:creationId xmlns:a16="http://schemas.microsoft.com/office/drawing/2014/main" id="{0E1095B2-A41E-E110-0CDC-60E457FD24C0}"/>
                    </a:ext>
                  </a:extLst>
                </p:cNvPr>
                <p:cNvSpPr/>
                <p:nvPr/>
              </p:nvSpPr>
              <p:spPr>
                <a:xfrm>
                  <a:off x="9068567"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27" name="Graphic 1461">
                <a:extLst>
                  <a:ext uri="{FF2B5EF4-FFF2-40B4-BE49-F238E27FC236}">
                    <a16:creationId xmlns:a16="http://schemas.microsoft.com/office/drawing/2014/main" id="{DF7D4682-2C28-5B12-E49C-7D85431D931B}"/>
                  </a:ext>
                </a:extLst>
              </p:cNvPr>
              <p:cNvGrpSpPr/>
              <p:nvPr/>
            </p:nvGrpSpPr>
            <p:grpSpPr>
              <a:xfrm>
                <a:off x="9121771" y="1746839"/>
                <a:ext cx="69165" cy="42929"/>
                <a:chOff x="9121771" y="1746839"/>
                <a:chExt cx="69165" cy="42929"/>
              </a:xfrm>
            </p:grpSpPr>
            <p:sp>
              <p:nvSpPr>
                <p:cNvPr id="2028" name="Freeform 2027">
                  <a:extLst>
                    <a:ext uri="{FF2B5EF4-FFF2-40B4-BE49-F238E27FC236}">
                      <a16:creationId xmlns:a16="http://schemas.microsoft.com/office/drawing/2014/main" id="{776C834E-FED7-F98D-3084-311CC4DCA96E}"/>
                    </a:ext>
                  </a:extLst>
                </p:cNvPr>
                <p:cNvSpPr/>
                <p:nvPr/>
              </p:nvSpPr>
              <p:spPr>
                <a:xfrm>
                  <a:off x="9121771"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29" name="Freeform 2028">
                  <a:extLst>
                    <a:ext uri="{FF2B5EF4-FFF2-40B4-BE49-F238E27FC236}">
                      <a16:creationId xmlns:a16="http://schemas.microsoft.com/office/drawing/2014/main" id="{3B59343F-6CE6-42F9-32EA-EAF36E0D8CCB}"/>
                    </a:ext>
                  </a:extLst>
                </p:cNvPr>
                <p:cNvSpPr/>
                <p:nvPr/>
              </p:nvSpPr>
              <p:spPr>
                <a:xfrm>
                  <a:off x="9155467"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30" name="Graphic 1461">
                <a:extLst>
                  <a:ext uri="{FF2B5EF4-FFF2-40B4-BE49-F238E27FC236}">
                    <a16:creationId xmlns:a16="http://schemas.microsoft.com/office/drawing/2014/main" id="{A0361C4F-6E8C-710F-1BF1-60B09602DA2C}"/>
                  </a:ext>
                </a:extLst>
              </p:cNvPr>
              <p:cNvGrpSpPr/>
              <p:nvPr/>
            </p:nvGrpSpPr>
            <p:grpSpPr>
              <a:xfrm>
                <a:off x="9169655" y="1752971"/>
                <a:ext cx="69165" cy="42929"/>
                <a:chOff x="9169655" y="1752971"/>
                <a:chExt cx="69165" cy="42929"/>
              </a:xfrm>
            </p:grpSpPr>
            <p:sp>
              <p:nvSpPr>
                <p:cNvPr id="2031" name="Freeform 2030">
                  <a:extLst>
                    <a:ext uri="{FF2B5EF4-FFF2-40B4-BE49-F238E27FC236}">
                      <a16:creationId xmlns:a16="http://schemas.microsoft.com/office/drawing/2014/main" id="{614CDC50-87B4-5CE0-32FA-98E78E608AF1}"/>
                    </a:ext>
                  </a:extLst>
                </p:cNvPr>
                <p:cNvSpPr/>
                <p:nvPr/>
              </p:nvSpPr>
              <p:spPr>
                <a:xfrm>
                  <a:off x="9169655"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32" name="Freeform 2031">
                  <a:extLst>
                    <a:ext uri="{FF2B5EF4-FFF2-40B4-BE49-F238E27FC236}">
                      <a16:creationId xmlns:a16="http://schemas.microsoft.com/office/drawing/2014/main" id="{6B9FF297-DCED-9FEC-6AE5-41AA40BD60C2}"/>
                    </a:ext>
                  </a:extLst>
                </p:cNvPr>
                <p:cNvSpPr/>
                <p:nvPr/>
              </p:nvSpPr>
              <p:spPr>
                <a:xfrm>
                  <a:off x="9205124"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33" name="Graphic 1461">
                <a:extLst>
                  <a:ext uri="{FF2B5EF4-FFF2-40B4-BE49-F238E27FC236}">
                    <a16:creationId xmlns:a16="http://schemas.microsoft.com/office/drawing/2014/main" id="{CAF32BC3-607A-C872-4D2F-03E78423A986}"/>
                  </a:ext>
                </a:extLst>
              </p:cNvPr>
              <p:cNvGrpSpPr/>
              <p:nvPr/>
            </p:nvGrpSpPr>
            <p:grpSpPr>
              <a:xfrm>
                <a:off x="9270743" y="1752971"/>
                <a:ext cx="69165" cy="42929"/>
                <a:chOff x="9270743" y="1752971"/>
                <a:chExt cx="69165" cy="42929"/>
              </a:xfrm>
            </p:grpSpPr>
            <p:sp>
              <p:nvSpPr>
                <p:cNvPr id="2034" name="Freeform 2033">
                  <a:extLst>
                    <a:ext uri="{FF2B5EF4-FFF2-40B4-BE49-F238E27FC236}">
                      <a16:creationId xmlns:a16="http://schemas.microsoft.com/office/drawing/2014/main" id="{63D0D3C5-363C-BA17-97B1-7F3EFB55DE2F}"/>
                    </a:ext>
                  </a:extLst>
                </p:cNvPr>
                <p:cNvSpPr/>
                <p:nvPr/>
              </p:nvSpPr>
              <p:spPr>
                <a:xfrm>
                  <a:off x="9270743"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35" name="Freeform 2034">
                  <a:extLst>
                    <a:ext uri="{FF2B5EF4-FFF2-40B4-BE49-F238E27FC236}">
                      <a16:creationId xmlns:a16="http://schemas.microsoft.com/office/drawing/2014/main" id="{0DD5F52E-B8EC-8BAA-1F34-FC1C377BDD02}"/>
                    </a:ext>
                  </a:extLst>
                </p:cNvPr>
                <p:cNvSpPr/>
                <p:nvPr/>
              </p:nvSpPr>
              <p:spPr>
                <a:xfrm>
                  <a:off x="9306212"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36" name="Graphic 1461">
                <a:extLst>
                  <a:ext uri="{FF2B5EF4-FFF2-40B4-BE49-F238E27FC236}">
                    <a16:creationId xmlns:a16="http://schemas.microsoft.com/office/drawing/2014/main" id="{72F41732-1392-F4D2-A769-1E72A0CDB71D}"/>
                  </a:ext>
                </a:extLst>
              </p:cNvPr>
              <p:cNvGrpSpPr/>
              <p:nvPr/>
            </p:nvGrpSpPr>
            <p:grpSpPr>
              <a:xfrm>
                <a:off x="9228179" y="1752971"/>
                <a:ext cx="67391" cy="42929"/>
                <a:chOff x="9228179" y="1752971"/>
                <a:chExt cx="67391" cy="42929"/>
              </a:xfrm>
            </p:grpSpPr>
            <p:sp>
              <p:nvSpPr>
                <p:cNvPr id="2037" name="Freeform 2036">
                  <a:extLst>
                    <a:ext uri="{FF2B5EF4-FFF2-40B4-BE49-F238E27FC236}">
                      <a16:creationId xmlns:a16="http://schemas.microsoft.com/office/drawing/2014/main" id="{DD079217-08ED-84C9-5905-7769E9052B9C}"/>
                    </a:ext>
                  </a:extLst>
                </p:cNvPr>
                <p:cNvSpPr/>
                <p:nvPr/>
              </p:nvSpPr>
              <p:spPr>
                <a:xfrm>
                  <a:off x="9228179"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38" name="Freeform 2037">
                  <a:extLst>
                    <a:ext uri="{FF2B5EF4-FFF2-40B4-BE49-F238E27FC236}">
                      <a16:creationId xmlns:a16="http://schemas.microsoft.com/office/drawing/2014/main" id="{FD314572-5FEF-2759-40D1-A1F0A276C864}"/>
                    </a:ext>
                  </a:extLst>
                </p:cNvPr>
                <p:cNvSpPr/>
                <p:nvPr/>
              </p:nvSpPr>
              <p:spPr>
                <a:xfrm>
                  <a:off x="9261875"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39" name="Graphic 1461">
                <a:extLst>
                  <a:ext uri="{FF2B5EF4-FFF2-40B4-BE49-F238E27FC236}">
                    <a16:creationId xmlns:a16="http://schemas.microsoft.com/office/drawing/2014/main" id="{D0B526B4-F551-834C-668B-B8CCE2C3B068}"/>
                  </a:ext>
                </a:extLst>
              </p:cNvPr>
              <p:cNvGrpSpPr/>
              <p:nvPr/>
            </p:nvGrpSpPr>
            <p:grpSpPr>
              <a:xfrm>
                <a:off x="9332814" y="1746839"/>
                <a:ext cx="69165" cy="42929"/>
                <a:chOff x="9332814" y="1746839"/>
                <a:chExt cx="69165" cy="42929"/>
              </a:xfrm>
            </p:grpSpPr>
            <p:sp>
              <p:nvSpPr>
                <p:cNvPr id="2040" name="Freeform 2039">
                  <a:extLst>
                    <a:ext uri="{FF2B5EF4-FFF2-40B4-BE49-F238E27FC236}">
                      <a16:creationId xmlns:a16="http://schemas.microsoft.com/office/drawing/2014/main" id="{60C5FF44-2650-539D-F887-829A11B18554}"/>
                    </a:ext>
                  </a:extLst>
                </p:cNvPr>
                <p:cNvSpPr/>
                <p:nvPr/>
              </p:nvSpPr>
              <p:spPr>
                <a:xfrm>
                  <a:off x="9332814"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41" name="Freeform 2040">
                  <a:extLst>
                    <a:ext uri="{FF2B5EF4-FFF2-40B4-BE49-F238E27FC236}">
                      <a16:creationId xmlns:a16="http://schemas.microsoft.com/office/drawing/2014/main" id="{6586AA8D-F187-71A1-32FD-D6A4F48CB794}"/>
                    </a:ext>
                  </a:extLst>
                </p:cNvPr>
                <p:cNvSpPr/>
                <p:nvPr/>
              </p:nvSpPr>
              <p:spPr>
                <a:xfrm>
                  <a:off x="9368283"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42" name="Graphic 1461">
                <a:extLst>
                  <a:ext uri="{FF2B5EF4-FFF2-40B4-BE49-F238E27FC236}">
                    <a16:creationId xmlns:a16="http://schemas.microsoft.com/office/drawing/2014/main" id="{A2F4DE87-5621-D59E-5CAB-B844E290B72C}"/>
                  </a:ext>
                </a:extLst>
              </p:cNvPr>
              <p:cNvGrpSpPr/>
              <p:nvPr/>
            </p:nvGrpSpPr>
            <p:grpSpPr>
              <a:xfrm>
                <a:off x="9196257" y="1752971"/>
                <a:ext cx="69165" cy="42929"/>
                <a:chOff x="9196257" y="1752971"/>
                <a:chExt cx="69165" cy="42929"/>
              </a:xfrm>
            </p:grpSpPr>
            <p:sp>
              <p:nvSpPr>
                <p:cNvPr id="2043" name="Freeform 2042">
                  <a:extLst>
                    <a:ext uri="{FF2B5EF4-FFF2-40B4-BE49-F238E27FC236}">
                      <a16:creationId xmlns:a16="http://schemas.microsoft.com/office/drawing/2014/main" id="{3DC5E8E8-9E3D-FCF8-D3F6-D18835B72ECA}"/>
                    </a:ext>
                  </a:extLst>
                </p:cNvPr>
                <p:cNvSpPr/>
                <p:nvPr/>
              </p:nvSpPr>
              <p:spPr>
                <a:xfrm>
                  <a:off x="9196257"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44" name="Freeform 2043">
                  <a:extLst>
                    <a:ext uri="{FF2B5EF4-FFF2-40B4-BE49-F238E27FC236}">
                      <a16:creationId xmlns:a16="http://schemas.microsoft.com/office/drawing/2014/main" id="{D7DEBA8A-CFD4-A415-D0E3-D1559B2BDCCB}"/>
                    </a:ext>
                  </a:extLst>
                </p:cNvPr>
                <p:cNvSpPr/>
                <p:nvPr/>
              </p:nvSpPr>
              <p:spPr>
                <a:xfrm>
                  <a:off x="9231726"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45" name="Graphic 1461">
                <a:extLst>
                  <a:ext uri="{FF2B5EF4-FFF2-40B4-BE49-F238E27FC236}">
                    <a16:creationId xmlns:a16="http://schemas.microsoft.com/office/drawing/2014/main" id="{DD47C92A-98DC-4CB7-8CA7-1C92D56DFD7A}"/>
                  </a:ext>
                </a:extLst>
              </p:cNvPr>
              <p:cNvGrpSpPr/>
              <p:nvPr/>
            </p:nvGrpSpPr>
            <p:grpSpPr>
              <a:xfrm>
                <a:off x="9542083" y="1752971"/>
                <a:ext cx="69165" cy="42929"/>
                <a:chOff x="9542083" y="1752971"/>
                <a:chExt cx="69165" cy="42929"/>
              </a:xfrm>
            </p:grpSpPr>
            <p:sp>
              <p:nvSpPr>
                <p:cNvPr id="2046" name="Freeform 2045">
                  <a:extLst>
                    <a:ext uri="{FF2B5EF4-FFF2-40B4-BE49-F238E27FC236}">
                      <a16:creationId xmlns:a16="http://schemas.microsoft.com/office/drawing/2014/main" id="{139E94F1-66DE-7A5D-09DE-7391A054C05B}"/>
                    </a:ext>
                  </a:extLst>
                </p:cNvPr>
                <p:cNvSpPr/>
                <p:nvPr/>
              </p:nvSpPr>
              <p:spPr>
                <a:xfrm>
                  <a:off x="9542083"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47" name="Freeform 2046">
                  <a:extLst>
                    <a:ext uri="{FF2B5EF4-FFF2-40B4-BE49-F238E27FC236}">
                      <a16:creationId xmlns:a16="http://schemas.microsoft.com/office/drawing/2014/main" id="{D629D461-2C9F-9F7B-291F-8EE93B177852}"/>
                    </a:ext>
                  </a:extLst>
                </p:cNvPr>
                <p:cNvSpPr/>
                <p:nvPr/>
              </p:nvSpPr>
              <p:spPr>
                <a:xfrm>
                  <a:off x="9577552"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48" name="Graphic 1461">
                <a:extLst>
                  <a:ext uri="{FF2B5EF4-FFF2-40B4-BE49-F238E27FC236}">
                    <a16:creationId xmlns:a16="http://schemas.microsoft.com/office/drawing/2014/main" id="{3390D02B-955D-02F7-ABB8-9CE6416A910B}"/>
                  </a:ext>
                </a:extLst>
              </p:cNvPr>
              <p:cNvGrpSpPr/>
              <p:nvPr/>
            </p:nvGrpSpPr>
            <p:grpSpPr>
              <a:xfrm>
                <a:off x="9565138" y="1752971"/>
                <a:ext cx="69165" cy="42929"/>
                <a:chOff x="9565138" y="1752971"/>
                <a:chExt cx="69165" cy="42929"/>
              </a:xfrm>
            </p:grpSpPr>
            <p:sp>
              <p:nvSpPr>
                <p:cNvPr id="2049" name="Freeform 2048">
                  <a:extLst>
                    <a:ext uri="{FF2B5EF4-FFF2-40B4-BE49-F238E27FC236}">
                      <a16:creationId xmlns:a16="http://schemas.microsoft.com/office/drawing/2014/main" id="{A1D8329A-5DE7-7BC7-07C0-CAE659F09F7B}"/>
                    </a:ext>
                  </a:extLst>
                </p:cNvPr>
                <p:cNvSpPr/>
                <p:nvPr/>
              </p:nvSpPr>
              <p:spPr>
                <a:xfrm>
                  <a:off x="9565138"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50" name="Freeform 2049">
                  <a:extLst>
                    <a:ext uri="{FF2B5EF4-FFF2-40B4-BE49-F238E27FC236}">
                      <a16:creationId xmlns:a16="http://schemas.microsoft.com/office/drawing/2014/main" id="{70C5BA16-16B4-4219-3155-082D10C6E4EC}"/>
                    </a:ext>
                  </a:extLst>
                </p:cNvPr>
                <p:cNvSpPr/>
                <p:nvPr/>
              </p:nvSpPr>
              <p:spPr>
                <a:xfrm>
                  <a:off x="9600607"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51" name="Graphic 1461">
                <a:extLst>
                  <a:ext uri="{FF2B5EF4-FFF2-40B4-BE49-F238E27FC236}">
                    <a16:creationId xmlns:a16="http://schemas.microsoft.com/office/drawing/2014/main" id="{EF2B957F-EECD-577D-E86C-E46B2B895C55}"/>
                  </a:ext>
                </a:extLst>
              </p:cNvPr>
              <p:cNvGrpSpPr/>
              <p:nvPr/>
            </p:nvGrpSpPr>
            <p:grpSpPr>
              <a:xfrm>
                <a:off x="9634303" y="1752971"/>
                <a:ext cx="67391" cy="42929"/>
                <a:chOff x="9634303" y="1752971"/>
                <a:chExt cx="67391" cy="42929"/>
              </a:xfrm>
            </p:grpSpPr>
            <p:sp>
              <p:nvSpPr>
                <p:cNvPr id="2052" name="Freeform 2051">
                  <a:extLst>
                    <a:ext uri="{FF2B5EF4-FFF2-40B4-BE49-F238E27FC236}">
                      <a16:creationId xmlns:a16="http://schemas.microsoft.com/office/drawing/2014/main" id="{52DF520A-0494-4AF0-47B4-CCF17CD41CF9}"/>
                    </a:ext>
                  </a:extLst>
                </p:cNvPr>
                <p:cNvSpPr/>
                <p:nvPr/>
              </p:nvSpPr>
              <p:spPr>
                <a:xfrm>
                  <a:off x="9634303"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53" name="Freeform 2052">
                  <a:extLst>
                    <a:ext uri="{FF2B5EF4-FFF2-40B4-BE49-F238E27FC236}">
                      <a16:creationId xmlns:a16="http://schemas.microsoft.com/office/drawing/2014/main" id="{D3096E33-9839-B5F0-F9E0-E38792EA4EC1}"/>
                    </a:ext>
                  </a:extLst>
                </p:cNvPr>
                <p:cNvSpPr/>
                <p:nvPr/>
              </p:nvSpPr>
              <p:spPr>
                <a:xfrm>
                  <a:off x="9667999"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54" name="Graphic 1461">
                <a:extLst>
                  <a:ext uri="{FF2B5EF4-FFF2-40B4-BE49-F238E27FC236}">
                    <a16:creationId xmlns:a16="http://schemas.microsoft.com/office/drawing/2014/main" id="{BCDCE293-05FB-48B3-E2B9-8A8A3306A051}"/>
                  </a:ext>
                </a:extLst>
              </p:cNvPr>
              <p:cNvGrpSpPr/>
              <p:nvPr/>
            </p:nvGrpSpPr>
            <p:grpSpPr>
              <a:xfrm>
                <a:off x="9802783" y="1746839"/>
                <a:ext cx="69165" cy="42929"/>
                <a:chOff x="9802783" y="1746839"/>
                <a:chExt cx="69165" cy="42929"/>
              </a:xfrm>
            </p:grpSpPr>
            <p:sp>
              <p:nvSpPr>
                <p:cNvPr id="2055" name="Freeform 2054">
                  <a:extLst>
                    <a:ext uri="{FF2B5EF4-FFF2-40B4-BE49-F238E27FC236}">
                      <a16:creationId xmlns:a16="http://schemas.microsoft.com/office/drawing/2014/main" id="{8017E5F7-0886-C8EE-82DC-7683372D377E}"/>
                    </a:ext>
                  </a:extLst>
                </p:cNvPr>
                <p:cNvSpPr/>
                <p:nvPr/>
              </p:nvSpPr>
              <p:spPr>
                <a:xfrm>
                  <a:off x="9802783"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56" name="Freeform 2055">
                  <a:extLst>
                    <a:ext uri="{FF2B5EF4-FFF2-40B4-BE49-F238E27FC236}">
                      <a16:creationId xmlns:a16="http://schemas.microsoft.com/office/drawing/2014/main" id="{181DAE91-9527-0130-FFFE-E299F6C11822}"/>
                    </a:ext>
                  </a:extLst>
                </p:cNvPr>
                <p:cNvSpPr/>
                <p:nvPr/>
              </p:nvSpPr>
              <p:spPr>
                <a:xfrm>
                  <a:off x="9836478"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57" name="Graphic 1461">
                <a:extLst>
                  <a:ext uri="{FF2B5EF4-FFF2-40B4-BE49-F238E27FC236}">
                    <a16:creationId xmlns:a16="http://schemas.microsoft.com/office/drawing/2014/main" id="{4CAF3A61-73F5-A03F-DC01-1BEF82955ECD}"/>
                  </a:ext>
                </a:extLst>
              </p:cNvPr>
              <p:cNvGrpSpPr/>
              <p:nvPr/>
            </p:nvGrpSpPr>
            <p:grpSpPr>
              <a:xfrm>
                <a:off x="9738938" y="1752971"/>
                <a:ext cx="69165" cy="42929"/>
                <a:chOff x="9738938" y="1752971"/>
                <a:chExt cx="69165" cy="42929"/>
              </a:xfrm>
            </p:grpSpPr>
            <p:sp>
              <p:nvSpPr>
                <p:cNvPr id="2058" name="Freeform 2057">
                  <a:extLst>
                    <a:ext uri="{FF2B5EF4-FFF2-40B4-BE49-F238E27FC236}">
                      <a16:creationId xmlns:a16="http://schemas.microsoft.com/office/drawing/2014/main" id="{2A086AC9-F1C6-01EB-B0A2-96AAC7B10127}"/>
                    </a:ext>
                  </a:extLst>
                </p:cNvPr>
                <p:cNvSpPr/>
                <p:nvPr/>
              </p:nvSpPr>
              <p:spPr>
                <a:xfrm>
                  <a:off x="9738938"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59" name="Freeform 2058">
                  <a:extLst>
                    <a:ext uri="{FF2B5EF4-FFF2-40B4-BE49-F238E27FC236}">
                      <a16:creationId xmlns:a16="http://schemas.microsoft.com/office/drawing/2014/main" id="{2C13A874-CC55-10FA-CB8E-2BBA05E54CFD}"/>
                    </a:ext>
                  </a:extLst>
                </p:cNvPr>
                <p:cNvSpPr/>
                <p:nvPr/>
              </p:nvSpPr>
              <p:spPr>
                <a:xfrm>
                  <a:off x="9772634"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60" name="Graphic 1461">
                <a:extLst>
                  <a:ext uri="{FF2B5EF4-FFF2-40B4-BE49-F238E27FC236}">
                    <a16:creationId xmlns:a16="http://schemas.microsoft.com/office/drawing/2014/main" id="{1F8E2F8E-3ED0-ABA0-91BF-0F7026D2ADBB}"/>
                  </a:ext>
                </a:extLst>
              </p:cNvPr>
              <p:cNvGrpSpPr/>
              <p:nvPr/>
            </p:nvGrpSpPr>
            <p:grpSpPr>
              <a:xfrm>
                <a:off x="9667999" y="1752971"/>
                <a:ext cx="69165" cy="42929"/>
                <a:chOff x="9667999" y="1752971"/>
                <a:chExt cx="69165" cy="42929"/>
              </a:xfrm>
            </p:grpSpPr>
            <p:sp>
              <p:nvSpPr>
                <p:cNvPr id="2061" name="Freeform 2060">
                  <a:extLst>
                    <a:ext uri="{FF2B5EF4-FFF2-40B4-BE49-F238E27FC236}">
                      <a16:creationId xmlns:a16="http://schemas.microsoft.com/office/drawing/2014/main" id="{CB82DCEB-1B42-F83F-3515-5F186B484146}"/>
                    </a:ext>
                  </a:extLst>
                </p:cNvPr>
                <p:cNvSpPr/>
                <p:nvPr/>
              </p:nvSpPr>
              <p:spPr>
                <a:xfrm>
                  <a:off x="9667999" y="1773823"/>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62" name="Freeform 2061">
                  <a:extLst>
                    <a:ext uri="{FF2B5EF4-FFF2-40B4-BE49-F238E27FC236}">
                      <a16:creationId xmlns:a16="http://schemas.microsoft.com/office/drawing/2014/main" id="{EB55A442-AF81-9381-2836-15991E8DD642}"/>
                    </a:ext>
                  </a:extLst>
                </p:cNvPr>
                <p:cNvSpPr/>
                <p:nvPr/>
              </p:nvSpPr>
              <p:spPr>
                <a:xfrm>
                  <a:off x="9701695"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63" name="Graphic 1461">
                <a:extLst>
                  <a:ext uri="{FF2B5EF4-FFF2-40B4-BE49-F238E27FC236}">
                    <a16:creationId xmlns:a16="http://schemas.microsoft.com/office/drawing/2014/main" id="{96FF058F-11A8-BB83-4A21-4F568BB31EB0}"/>
                  </a:ext>
                </a:extLst>
              </p:cNvPr>
              <p:cNvGrpSpPr/>
              <p:nvPr/>
            </p:nvGrpSpPr>
            <p:grpSpPr>
              <a:xfrm>
                <a:off x="9969488" y="1752971"/>
                <a:ext cx="67391" cy="42929"/>
                <a:chOff x="9969488" y="1752971"/>
                <a:chExt cx="67391" cy="42929"/>
              </a:xfrm>
            </p:grpSpPr>
            <p:sp>
              <p:nvSpPr>
                <p:cNvPr id="2064" name="Freeform 2063">
                  <a:extLst>
                    <a:ext uri="{FF2B5EF4-FFF2-40B4-BE49-F238E27FC236}">
                      <a16:creationId xmlns:a16="http://schemas.microsoft.com/office/drawing/2014/main" id="{68D654EF-758C-06B8-EBDA-3C58D09BDE14}"/>
                    </a:ext>
                  </a:extLst>
                </p:cNvPr>
                <p:cNvSpPr/>
                <p:nvPr/>
              </p:nvSpPr>
              <p:spPr>
                <a:xfrm>
                  <a:off x="9969488" y="1773823"/>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65" name="Freeform 2064">
                  <a:extLst>
                    <a:ext uri="{FF2B5EF4-FFF2-40B4-BE49-F238E27FC236}">
                      <a16:creationId xmlns:a16="http://schemas.microsoft.com/office/drawing/2014/main" id="{8923F841-B70C-56C3-AE05-91F27A07B224}"/>
                    </a:ext>
                  </a:extLst>
                </p:cNvPr>
                <p:cNvSpPr/>
                <p:nvPr/>
              </p:nvSpPr>
              <p:spPr>
                <a:xfrm>
                  <a:off x="10003184" y="1752971"/>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66" name="Graphic 1461">
                <a:extLst>
                  <a:ext uri="{FF2B5EF4-FFF2-40B4-BE49-F238E27FC236}">
                    <a16:creationId xmlns:a16="http://schemas.microsoft.com/office/drawing/2014/main" id="{6E9CC131-709B-9D3B-B24E-A4B8FD263F67}"/>
                  </a:ext>
                </a:extLst>
              </p:cNvPr>
              <p:cNvGrpSpPr/>
              <p:nvPr/>
            </p:nvGrpSpPr>
            <p:grpSpPr>
              <a:xfrm>
                <a:off x="10136194" y="1757878"/>
                <a:ext cx="67391" cy="42929"/>
                <a:chOff x="10136194" y="1757878"/>
                <a:chExt cx="67391" cy="42929"/>
              </a:xfrm>
            </p:grpSpPr>
            <p:sp>
              <p:nvSpPr>
                <p:cNvPr id="2067" name="Freeform 2066">
                  <a:extLst>
                    <a:ext uri="{FF2B5EF4-FFF2-40B4-BE49-F238E27FC236}">
                      <a16:creationId xmlns:a16="http://schemas.microsoft.com/office/drawing/2014/main" id="{B3AA0922-E850-5692-4E7D-2B784183238A}"/>
                    </a:ext>
                  </a:extLst>
                </p:cNvPr>
                <p:cNvSpPr/>
                <p:nvPr/>
              </p:nvSpPr>
              <p:spPr>
                <a:xfrm>
                  <a:off x="10136194" y="1779956"/>
                  <a:ext cx="67391" cy="12265"/>
                </a:xfrm>
                <a:custGeom>
                  <a:avLst/>
                  <a:gdLst>
                    <a:gd name="csX0" fmla="*/ 0 w 67391"/>
                    <a:gd name="csY0" fmla="*/ 0 h 12265"/>
                    <a:gd name="csX1" fmla="*/ 67392 w 67391"/>
                    <a:gd name="csY1" fmla="*/ 0 h 12265"/>
                  </a:gdLst>
                  <a:ahLst/>
                  <a:cxnLst>
                    <a:cxn ang="0">
                      <a:pos x="csX0" y="csY0"/>
                    </a:cxn>
                    <a:cxn ang="0">
                      <a:pos x="csX1" y="csY1"/>
                    </a:cxn>
                  </a:cxnLst>
                  <a:rect l="l" t="t" r="r" b="b"/>
                  <a:pathLst>
                    <a:path w="67391" h="12265">
                      <a:moveTo>
                        <a:pt x="0" y="0"/>
                      </a:moveTo>
                      <a:lnTo>
                        <a:pt x="67392"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68" name="Freeform 2067">
                  <a:extLst>
                    <a:ext uri="{FF2B5EF4-FFF2-40B4-BE49-F238E27FC236}">
                      <a16:creationId xmlns:a16="http://schemas.microsoft.com/office/drawing/2014/main" id="{BD7227FB-89C7-A50F-BB69-BE03175AEFF4}"/>
                    </a:ext>
                  </a:extLst>
                </p:cNvPr>
                <p:cNvSpPr/>
                <p:nvPr/>
              </p:nvSpPr>
              <p:spPr>
                <a:xfrm>
                  <a:off x="10169890" y="175787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69" name="Graphic 1461">
                <a:extLst>
                  <a:ext uri="{FF2B5EF4-FFF2-40B4-BE49-F238E27FC236}">
                    <a16:creationId xmlns:a16="http://schemas.microsoft.com/office/drawing/2014/main" id="{657A60B8-D799-1C81-702E-D599BC475B90}"/>
                  </a:ext>
                </a:extLst>
              </p:cNvPr>
              <p:cNvGrpSpPr/>
              <p:nvPr/>
            </p:nvGrpSpPr>
            <p:grpSpPr>
              <a:xfrm>
                <a:off x="10226641" y="1746839"/>
                <a:ext cx="69165" cy="42929"/>
                <a:chOff x="10226641" y="1746839"/>
                <a:chExt cx="69165" cy="42929"/>
              </a:xfrm>
            </p:grpSpPr>
            <p:sp>
              <p:nvSpPr>
                <p:cNvPr id="2070" name="Freeform 2069">
                  <a:extLst>
                    <a:ext uri="{FF2B5EF4-FFF2-40B4-BE49-F238E27FC236}">
                      <a16:creationId xmlns:a16="http://schemas.microsoft.com/office/drawing/2014/main" id="{25BDF53D-9EEF-0704-33E2-C389A41C82BC}"/>
                    </a:ext>
                  </a:extLst>
                </p:cNvPr>
                <p:cNvSpPr/>
                <p:nvPr/>
              </p:nvSpPr>
              <p:spPr>
                <a:xfrm>
                  <a:off x="10226641" y="1768917"/>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71" name="Freeform 2070">
                  <a:extLst>
                    <a:ext uri="{FF2B5EF4-FFF2-40B4-BE49-F238E27FC236}">
                      <a16:creationId xmlns:a16="http://schemas.microsoft.com/office/drawing/2014/main" id="{23C85E1B-EB8E-7963-F5B5-D70C99010EF0}"/>
                    </a:ext>
                  </a:extLst>
                </p:cNvPr>
                <p:cNvSpPr/>
                <p:nvPr/>
              </p:nvSpPr>
              <p:spPr>
                <a:xfrm>
                  <a:off x="10260337" y="1746839"/>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nvGrpSpPr>
              <p:cNvPr id="2072" name="Graphic 1461">
                <a:extLst>
                  <a:ext uri="{FF2B5EF4-FFF2-40B4-BE49-F238E27FC236}">
                    <a16:creationId xmlns:a16="http://schemas.microsoft.com/office/drawing/2014/main" id="{E8BFA665-C4E6-9B89-8FA4-899BB07E5DDA}"/>
                  </a:ext>
                </a:extLst>
              </p:cNvPr>
              <p:cNvGrpSpPr/>
              <p:nvPr/>
            </p:nvGrpSpPr>
            <p:grpSpPr>
              <a:xfrm>
                <a:off x="10375612" y="1757878"/>
                <a:ext cx="69165" cy="42929"/>
                <a:chOff x="10375612" y="1757878"/>
                <a:chExt cx="69165" cy="42929"/>
              </a:xfrm>
            </p:grpSpPr>
            <p:sp>
              <p:nvSpPr>
                <p:cNvPr id="2073" name="Freeform 2072">
                  <a:extLst>
                    <a:ext uri="{FF2B5EF4-FFF2-40B4-BE49-F238E27FC236}">
                      <a16:creationId xmlns:a16="http://schemas.microsoft.com/office/drawing/2014/main" id="{4D07F95F-3667-369B-54C9-8BE27FC99B42}"/>
                    </a:ext>
                  </a:extLst>
                </p:cNvPr>
                <p:cNvSpPr/>
                <p:nvPr/>
              </p:nvSpPr>
              <p:spPr>
                <a:xfrm>
                  <a:off x="10375612" y="1779956"/>
                  <a:ext cx="69165" cy="12265"/>
                </a:xfrm>
                <a:custGeom>
                  <a:avLst/>
                  <a:gdLst>
                    <a:gd name="csX0" fmla="*/ 0 w 69165"/>
                    <a:gd name="csY0" fmla="*/ 0 h 12265"/>
                    <a:gd name="csX1" fmla="*/ 69165 w 69165"/>
                    <a:gd name="csY1" fmla="*/ 0 h 12265"/>
                  </a:gdLst>
                  <a:ahLst/>
                  <a:cxnLst>
                    <a:cxn ang="0">
                      <a:pos x="csX0" y="csY0"/>
                    </a:cxn>
                    <a:cxn ang="0">
                      <a:pos x="csX1" y="csY1"/>
                    </a:cxn>
                  </a:cxnLst>
                  <a:rect l="l" t="t" r="r" b="b"/>
                  <a:pathLst>
                    <a:path w="69165" h="12265">
                      <a:moveTo>
                        <a:pt x="0" y="0"/>
                      </a:moveTo>
                      <a:lnTo>
                        <a:pt x="69165" y="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074" name="Freeform 2073">
                  <a:extLst>
                    <a:ext uri="{FF2B5EF4-FFF2-40B4-BE49-F238E27FC236}">
                      <a16:creationId xmlns:a16="http://schemas.microsoft.com/office/drawing/2014/main" id="{DEE7FEEF-A384-F92B-1FD2-BFB0FF9799EE}"/>
                    </a:ext>
                  </a:extLst>
                </p:cNvPr>
                <p:cNvSpPr/>
                <p:nvPr/>
              </p:nvSpPr>
              <p:spPr>
                <a:xfrm>
                  <a:off x="10409308" y="1757878"/>
                  <a:ext cx="17734" cy="42929"/>
                </a:xfrm>
                <a:custGeom>
                  <a:avLst/>
                  <a:gdLst>
                    <a:gd name="csX0" fmla="*/ 0 w 17734"/>
                    <a:gd name="csY0" fmla="*/ 0 h 42929"/>
                    <a:gd name="csX1" fmla="*/ 0 w 17734"/>
                    <a:gd name="csY1" fmla="*/ 42930 h 42929"/>
                  </a:gdLst>
                  <a:ahLst/>
                  <a:cxnLst>
                    <a:cxn ang="0">
                      <a:pos x="csX0" y="csY0"/>
                    </a:cxn>
                    <a:cxn ang="0">
                      <a:pos x="csX1" y="csY1"/>
                    </a:cxn>
                  </a:cxnLst>
                  <a:rect l="l" t="t" r="r" b="b"/>
                  <a:pathLst>
                    <a:path w="17734" h="42929">
                      <a:moveTo>
                        <a:pt x="0" y="0"/>
                      </a:moveTo>
                      <a:lnTo>
                        <a:pt x="0" y="42930"/>
                      </a:lnTo>
                    </a:path>
                  </a:pathLst>
                </a:custGeom>
                <a:ln w="25400" cap="sq">
                  <a:solidFill>
                    <a:schemeClr val="tx2"/>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grpSp>
      </p:grpSp>
      <p:sp>
        <p:nvSpPr>
          <p:cNvPr id="4" name="TextBox 3">
            <a:extLst>
              <a:ext uri="{FF2B5EF4-FFF2-40B4-BE49-F238E27FC236}">
                <a16:creationId xmlns:a16="http://schemas.microsoft.com/office/drawing/2014/main" id="{C5F9D01B-DDBD-9EF4-3D7F-586C48161FE0}"/>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n-ea"/>
                <a:cs typeface="Calibri" panose="020F0502020204030204" pitchFamily="34" charset="0"/>
              </a:rPr>
              <a:t>ASCO 2026;Abstract LBA6500.</a:t>
            </a:r>
          </a:p>
        </p:txBody>
      </p:sp>
    </p:spTree>
    <p:extLst>
      <p:ext uri="{BB962C8B-B14F-4D97-AF65-F5344CB8AC3E}">
        <p14:creationId xmlns:p14="http://schemas.microsoft.com/office/powerpoint/2010/main" val="1517713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DD86-73A3-DEDF-23FC-07853E741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892B1-71DB-ACFA-A830-5BBD209C513D}"/>
              </a:ext>
            </a:extLst>
          </p:cNvPr>
          <p:cNvSpPr>
            <a:spLocks noGrp="1"/>
          </p:cNvSpPr>
          <p:nvPr>
            <p:ph type="title"/>
          </p:nvPr>
        </p:nvSpPr>
        <p:spPr/>
        <p:txBody>
          <a:bodyPr>
            <a:normAutofit/>
          </a:bodyPr>
          <a:lstStyle/>
          <a:p>
            <a:r>
              <a:rPr lang="en-US" noProof="0" dirty="0"/>
              <a:t>Treatment-emergent adverse events</a:t>
            </a:r>
          </a:p>
        </p:txBody>
      </p:sp>
      <p:sp>
        <p:nvSpPr>
          <p:cNvPr id="4" name="Text Placeholder 3">
            <a:extLst>
              <a:ext uri="{FF2B5EF4-FFF2-40B4-BE49-F238E27FC236}">
                <a16:creationId xmlns:a16="http://schemas.microsoft.com/office/drawing/2014/main" id="{9EAAEBF6-3F82-0E20-F3A0-0ED76E8DB7CB}"/>
              </a:ext>
            </a:extLst>
          </p:cNvPr>
          <p:cNvSpPr txBox="1">
            <a:spLocks/>
          </p:cNvSpPr>
          <p:nvPr/>
        </p:nvSpPr>
        <p:spPr>
          <a:xfrm>
            <a:off x="587376" y="6280878"/>
            <a:ext cx="10189140" cy="337508"/>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609585"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*Three patients total did not receive treatment (n = 1, selinexor; n = 2, placebo) and were excluded from this analysis.</a:t>
            </a:r>
          </a:p>
        </p:txBody>
      </p:sp>
      <p:sp>
        <p:nvSpPr>
          <p:cNvPr id="7" name="Rectangle 6">
            <a:extLst>
              <a:ext uri="{FF2B5EF4-FFF2-40B4-BE49-F238E27FC236}">
                <a16:creationId xmlns:a16="http://schemas.microsoft.com/office/drawing/2014/main" id="{6DAE9520-76C4-690A-94F3-3A37E2E0A018}"/>
              </a:ext>
            </a:extLst>
          </p:cNvPr>
          <p:cNvSpPr/>
          <p:nvPr/>
        </p:nvSpPr>
        <p:spPr>
          <a:xfrm>
            <a:off x="9743606" y="1189402"/>
            <a:ext cx="1861017" cy="4718331"/>
          </a:xfrm>
          <a:prstGeom prst="rect">
            <a:avLst/>
          </a:prstGeom>
          <a:solidFill>
            <a:schemeClr val="bg2"/>
          </a:solidFill>
          <a:ln w="19050">
            <a:solidFill>
              <a:srgbClr val="EEEBE0"/>
            </a:solidFill>
          </a:ln>
        </p:spPr>
        <p:style>
          <a:lnRef idx="1">
            <a:schemeClr val="accent1"/>
          </a:lnRef>
          <a:fillRef idx="0">
            <a:schemeClr val="accent1"/>
          </a:fillRef>
          <a:effectRef idx="0">
            <a:schemeClr val="accent1"/>
          </a:effectRef>
          <a:fontRef idx="minor">
            <a:schemeClr val="tx1"/>
          </a:fontRef>
        </p:style>
        <p:txBody>
          <a:bodyPr lIns="182880" tIns="182880" rIns="182880" bIns="182880" rtlCol="0" anchor="ctr"/>
          <a:lstStyle/>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545659"/>
                </a:solidFill>
                <a:effectLst/>
                <a:uLnTx/>
                <a:uFillTx/>
                <a:latin typeface="Arial"/>
                <a:ea typeface="+mn-ea"/>
                <a:cs typeface="+mn-cs"/>
              </a:rPr>
              <a:t>Transformation to acute myeloid leukemia was rare and equivalent between arms (1.7% each)</a:t>
            </a:r>
          </a:p>
          <a:p>
            <a:pPr marL="0" marR="0" lvl="0" indent="0" algn="ctr" defTabSz="609585"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rgbClr val="545659"/>
              </a:solidFill>
              <a:effectLst/>
              <a:uLnTx/>
              <a:uFillTx/>
              <a:latin typeface="Arial"/>
              <a:ea typeface="+mn-ea"/>
              <a:cs typeface="+mn-cs"/>
            </a:endParaRPr>
          </a:p>
        </p:txBody>
      </p:sp>
      <p:sp>
        <p:nvSpPr>
          <p:cNvPr id="8" name="Rectangle 7">
            <a:extLst>
              <a:ext uri="{FF2B5EF4-FFF2-40B4-BE49-F238E27FC236}">
                <a16:creationId xmlns:a16="http://schemas.microsoft.com/office/drawing/2014/main" id="{8141E5BF-17B7-F69E-C349-EB9D900CEAA0}"/>
              </a:ext>
            </a:extLst>
          </p:cNvPr>
          <p:cNvSpPr/>
          <p:nvPr/>
        </p:nvSpPr>
        <p:spPr>
          <a:xfrm>
            <a:off x="587374" y="1189402"/>
            <a:ext cx="9156232" cy="4718331"/>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grpSp>
        <p:nvGrpSpPr>
          <p:cNvPr id="284" name="Group 283">
            <a:extLst>
              <a:ext uri="{FF2B5EF4-FFF2-40B4-BE49-F238E27FC236}">
                <a16:creationId xmlns:a16="http://schemas.microsoft.com/office/drawing/2014/main" id="{30F6E553-1BB9-7FAA-0AA5-4F1B9EFE70DE}"/>
              </a:ext>
            </a:extLst>
          </p:cNvPr>
          <p:cNvGrpSpPr/>
          <p:nvPr/>
        </p:nvGrpSpPr>
        <p:grpSpPr>
          <a:xfrm>
            <a:off x="587374" y="1275656"/>
            <a:ext cx="8943758" cy="4635774"/>
            <a:chOff x="-490032" y="1529378"/>
            <a:chExt cx="9671610" cy="4635774"/>
          </a:xfrm>
        </p:grpSpPr>
        <p:grpSp>
          <p:nvGrpSpPr>
            <p:cNvPr id="283" name="Group 282">
              <a:extLst>
                <a:ext uri="{FF2B5EF4-FFF2-40B4-BE49-F238E27FC236}">
                  <a16:creationId xmlns:a16="http://schemas.microsoft.com/office/drawing/2014/main" id="{58C57B7A-6921-A4F0-E14B-B2E3BD3D996A}"/>
                </a:ext>
              </a:extLst>
            </p:cNvPr>
            <p:cNvGrpSpPr/>
            <p:nvPr/>
          </p:nvGrpSpPr>
          <p:grpSpPr>
            <a:xfrm>
              <a:off x="2610787" y="1529378"/>
              <a:ext cx="6570791" cy="4635774"/>
              <a:chOff x="2610787" y="1529378"/>
              <a:chExt cx="6976611" cy="4635774"/>
            </a:xfrm>
          </p:grpSpPr>
          <p:sp>
            <p:nvSpPr>
              <p:cNvPr id="13" name="Rectangle 12">
                <a:extLst>
                  <a:ext uri="{FF2B5EF4-FFF2-40B4-BE49-F238E27FC236}">
                    <a16:creationId xmlns:a16="http://schemas.microsoft.com/office/drawing/2014/main" id="{AD14207D-1787-6746-96E9-6991612FBEB8}"/>
                  </a:ext>
                </a:extLst>
              </p:cNvPr>
              <p:cNvSpPr/>
              <p:nvPr/>
            </p:nvSpPr>
            <p:spPr>
              <a:xfrm>
                <a:off x="5917474" y="5355715"/>
                <a:ext cx="194346"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899A7A13-0C19-D0D5-46E4-96940D0D3558}"/>
                  </a:ext>
                </a:extLst>
              </p:cNvPr>
              <p:cNvSpPr/>
              <p:nvPr/>
            </p:nvSpPr>
            <p:spPr>
              <a:xfrm>
                <a:off x="5625955" y="5175264"/>
                <a:ext cx="486047"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31564A2-F6F2-C723-A742-A5375584B535}"/>
                  </a:ext>
                </a:extLst>
              </p:cNvPr>
              <p:cNvSpPr/>
              <p:nvPr/>
            </p:nvSpPr>
            <p:spPr>
              <a:xfrm>
                <a:off x="5771714" y="4994670"/>
                <a:ext cx="340287"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31E4301-1984-E291-5480-31F014C98889}"/>
                  </a:ext>
                </a:extLst>
              </p:cNvPr>
              <p:cNvSpPr/>
              <p:nvPr/>
            </p:nvSpPr>
            <p:spPr>
              <a:xfrm>
                <a:off x="5528600" y="4814076"/>
                <a:ext cx="583219"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CEFE736-3E26-76B9-E258-6668A0DD2CA8}"/>
                  </a:ext>
                </a:extLst>
              </p:cNvPr>
              <p:cNvSpPr/>
              <p:nvPr/>
            </p:nvSpPr>
            <p:spPr>
              <a:xfrm>
                <a:off x="5528600" y="4633482"/>
                <a:ext cx="583219"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9F34E5D-1D45-D42C-301C-64EB743B0B77}"/>
                  </a:ext>
                </a:extLst>
              </p:cNvPr>
              <p:cNvSpPr/>
              <p:nvPr/>
            </p:nvSpPr>
            <p:spPr>
              <a:xfrm>
                <a:off x="5382840" y="4452888"/>
                <a:ext cx="729162"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7674D48-DA38-0041-6E7D-8E4766AC8AC2}"/>
                  </a:ext>
                </a:extLst>
              </p:cNvPr>
              <p:cNvSpPr/>
              <p:nvPr/>
            </p:nvSpPr>
            <p:spPr>
              <a:xfrm>
                <a:off x="5577368" y="4272437"/>
                <a:ext cx="534634"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06D2F5AC-368E-8997-8337-6E3E782B4C55}"/>
                  </a:ext>
                </a:extLst>
              </p:cNvPr>
              <p:cNvSpPr/>
              <p:nvPr/>
            </p:nvSpPr>
            <p:spPr>
              <a:xfrm>
                <a:off x="5577368" y="4091843"/>
                <a:ext cx="534634"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DDB182A0-D381-C0EE-08AE-7BE056BF3C9E}"/>
                  </a:ext>
                </a:extLst>
              </p:cNvPr>
              <p:cNvSpPr/>
              <p:nvPr/>
            </p:nvSpPr>
            <p:spPr>
              <a:xfrm>
                <a:off x="5382840" y="3911249"/>
                <a:ext cx="729162"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A8DACBFD-1E88-EBD6-71A0-D0A53C8076DC}"/>
                  </a:ext>
                </a:extLst>
              </p:cNvPr>
              <p:cNvSpPr/>
              <p:nvPr/>
            </p:nvSpPr>
            <p:spPr>
              <a:xfrm>
                <a:off x="5334253" y="3730655"/>
                <a:ext cx="777748"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0E58EEF0-AC19-C3FC-0785-307ED395B6F9}"/>
                  </a:ext>
                </a:extLst>
              </p:cNvPr>
              <p:cNvSpPr/>
              <p:nvPr/>
            </p:nvSpPr>
            <p:spPr>
              <a:xfrm>
                <a:off x="5382840" y="3550203"/>
                <a:ext cx="729162"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C3F4985-92C7-63FC-C157-CE758180AF96}"/>
                  </a:ext>
                </a:extLst>
              </p:cNvPr>
              <p:cNvSpPr/>
              <p:nvPr/>
            </p:nvSpPr>
            <p:spPr>
              <a:xfrm>
                <a:off x="5188493" y="3369609"/>
                <a:ext cx="923508"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17ACE8BE-94A1-FDA3-58FD-F0AFF1438B31}"/>
                  </a:ext>
                </a:extLst>
              </p:cNvPr>
              <p:cNvSpPr/>
              <p:nvPr/>
            </p:nvSpPr>
            <p:spPr>
              <a:xfrm>
                <a:off x="5042551" y="3189015"/>
                <a:ext cx="1069449"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10D640CC-0598-59DD-F1B4-F793595320B8}"/>
                  </a:ext>
                </a:extLst>
              </p:cNvPr>
              <p:cNvSpPr/>
              <p:nvPr/>
            </p:nvSpPr>
            <p:spPr>
              <a:xfrm>
                <a:off x="4799619" y="3008421"/>
                <a:ext cx="1312383"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7FA1BD8E-471E-A438-75F1-C04F27FF20BE}"/>
                  </a:ext>
                </a:extLst>
              </p:cNvPr>
              <p:cNvSpPr/>
              <p:nvPr/>
            </p:nvSpPr>
            <p:spPr>
              <a:xfrm>
                <a:off x="4848206" y="2827827"/>
                <a:ext cx="1263796"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A8FC6635-0F60-28D0-FC84-3BD2F6F21A45}"/>
                  </a:ext>
                </a:extLst>
              </p:cNvPr>
              <p:cNvSpPr/>
              <p:nvPr/>
            </p:nvSpPr>
            <p:spPr>
              <a:xfrm>
                <a:off x="4556504" y="2647376"/>
                <a:ext cx="1555498"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B6EF3EAE-4AA2-788E-30A8-8C6910052D3A}"/>
                  </a:ext>
                </a:extLst>
              </p:cNvPr>
              <p:cNvSpPr/>
              <p:nvPr/>
            </p:nvSpPr>
            <p:spPr>
              <a:xfrm>
                <a:off x="3341294" y="2466782"/>
                <a:ext cx="2770708"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82325A33-ACB2-1962-BDB0-1CA43B6C3336}"/>
                  </a:ext>
                </a:extLst>
              </p:cNvPr>
              <p:cNvSpPr/>
              <p:nvPr/>
            </p:nvSpPr>
            <p:spPr>
              <a:xfrm>
                <a:off x="3244121" y="2286188"/>
                <a:ext cx="2867881"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3FAD814-59B9-0144-D285-E976D5843A07}"/>
                  </a:ext>
                </a:extLst>
              </p:cNvPr>
              <p:cNvSpPr/>
              <p:nvPr/>
            </p:nvSpPr>
            <p:spPr>
              <a:xfrm>
                <a:off x="3341294" y="2105594"/>
                <a:ext cx="2770708" cy="144446"/>
              </a:xfrm>
              <a:prstGeom prst="rect">
                <a:avLst/>
              </a:prstGeom>
              <a:solidFill>
                <a:srgbClr val="A7D6E3"/>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2" name="Freeform 31">
                <a:extLst>
                  <a:ext uri="{FF2B5EF4-FFF2-40B4-BE49-F238E27FC236}">
                    <a16:creationId xmlns:a16="http://schemas.microsoft.com/office/drawing/2014/main" id="{6C4D9941-3157-5FE7-9D62-A77C72A4F514}"/>
                  </a:ext>
                </a:extLst>
              </p:cNvPr>
              <p:cNvSpPr/>
              <p:nvPr/>
            </p:nvSpPr>
            <p:spPr>
              <a:xfrm>
                <a:off x="6112002" y="5355715"/>
                <a:ext cx="19772" cy="144446"/>
              </a:xfrm>
              <a:custGeom>
                <a:avLst/>
                <a:gdLst>
                  <a:gd name="csX0" fmla="*/ 0 w 14287"/>
                  <a:gd name="csY0" fmla="*/ 144446 h 144446"/>
                  <a:gd name="csX1" fmla="*/ 0 w 14287"/>
                  <a:gd name="csY1" fmla="*/ 144446 h 144446"/>
                  <a:gd name="csX2" fmla="*/ 0 w 14287"/>
                  <a:gd name="csY2" fmla="*/ 0 h 144446"/>
                  <a:gd name="csX3" fmla="*/ 0 w 14287"/>
                  <a:gd name="csY3" fmla="*/ 144446 h 144446"/>
                </a:gdLst>
                <a:ahLst/>
                <a:cxnLst>
                  <a:cxn ang="0">
                    <a:pos x="csX0" y="csY0"/>
                  </a:cxn>
                  <a:cxn ang="0">
                    <a:pos x="csX1" y="csY1"/>
                  </a:cxn>
                  <a:cxn ang="0">
                    <a:pos x="csX2" y="csY2"/>
                  </a:cxn>
                  <a:cxn ang="0">
                    <a:pos x="csX3" y="csY3"/>
                  </a:cxn>
                </a:cxnLst>
                <a:rect l="l" t="t" r="r" b="b"/>
                <a:pathLst>
                  <a:path w="14287" h="144446">
                    <a:moveTo>
                      <a:pt x="0" y="144446"/>
                    </a:moveTo>
                    <a:lnTo>
                      <a:pt x="0" y="144446"/>
                    </a:lnTo>
                    <a:lnTo>
                      <a:pt x="0" y="0"/>
                    </a:lnTo>
                    <a:lnTo>
                      <a:pt x="0" y="144446"/>
                    </a:lnTo>
                    <a:close/>
                  </a:path>
                </a:pathLst>
              </a:cu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63B8C96-710E-F24D-7D12-267D1C821AC8}"/>
                  </a:ext>
                </a:extLst>
              </p:cNvPr>
              <p:cNvSpPr/>
              <p:nvPr/>
            </p:nvSpPr>
            <p:spPr>
              <a:xfrm>
                <a:off x="6063415" y="5175264"/>
                <a:ext cx="48585"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4" name="Freeform 33">
                <a:extLst>
                  <a:ext uri="{FF2B5EF4-FFF2-40B4-BE49-F238E27FC236}">
                    <a16:creationId xmlns:a16="http://schemas.microsoft.com/office/drawing/2014/main" id="{6EE73F3A-67A9-901D-F018-68089CEDF0FC}"/>
                  </a:ext>
                </a:extLst>
              </p:cNvPr>
              <p:cNvSpPr/>
              <p:nvPr/>
            </p:nvSpPr>
            <p:spPr>
              <a:xfrm>
                <a:off x="6112002" y="4994670"/>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CE96C992-CF57-CA7B-BF36-5DA07B0AA942}"/>
                  </a:ext>
                </a:extLst>
              </p:cNvPr>
              <p:cNvSpPr/>
              <p:nvPr/>
            </p:nvSpPr>
            <p:spPr>
              <a:xfrm>
                <a:off x="6063415" y="4814076"/>
                <a:ext cx="48585"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6" name="Freeform 35">
                <a:extLst>
                  <a:ext uri="{FF2B5EF4-FFF2-40B4-BE49-F238E27FC236}">
                    <a16:creationId xmlns:a16="http://schemas.microsoft.com/office/drawing/2014/main" id="{3F20957A-ABAA-69F4-C090-45328A5D97AB}"/>
                  </a:ext>
                </a:extLst>
              </p:cNvPr>
              <p:cNvSpPr/>
              <p:nvPr/>
            </p:nvSpPr>
            <p:spPr>
              <a:xfrm>
                <a:off x="6112002" y="4633482"/>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24127803-D259-149F-9E0B-D204C849344A}"/>
                  </a:ext>
                </a:extLst>
              </p:cNvPr>
              <p:cNvSpPr/>
              <p:nvPr/>
            </p:nvSpPr>
            <p:spPr>
              <a:xfrm>
                <a:off x="6014829" y="4452888"/>
                <a:ext cx="97172"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D8F67CC7-9AA0-9B58-3B10-D178D603C64E}"/>
                  </a:ext>
                </a:extLst>
              </p:cNvPr>
              <p:cNvSpPr/>
              <p:nvPr/>
            </p:nvSpPr>
            <p:spPr>
              <a:xfrm>
                <a:off x="6014829" y="4272437"/>
                <a:ext cx="97172"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4A3E385F-C7E0-6B9B-A2E0-728DC79F20B8}"/>
                  </a:ext>
                </a:extLst>
              </p:cNvPr>
              <p:cNvSpPr/>
              <p:nvPr/>
            </p:nvSpPr>
            <p:spPr>
              <a:xfrm>
                <a:off x="5966061" y="4091843"/>
                <a:ext cx="145759"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705E42A2-B745-ACD0-74B1-73C21CD3B5DD}"/>
                  </a:ext>
                </a:extLst>
              </p:cNvPr>
              <p:cNvSpPr/>
              <p:nvPr/>
            </p:nvSpPr>
            <p:spPr>
              <a:xfrm>
                <a:off x="6063415" y="3911249"/>
                <a:ext cx="48585"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D12516A-F32A-66B3-6045-EF9DA46041B5}"/>
                  </a:ext>
                </a:extLst>
              </p:cNvPr>
              <p:cNvSpPr/>
              <p:nvPr/>
            </p:nvSpPr>
            <p:spPr>
              <a:xfrm>
                <a:off x="6014829" y="3730655"/>
                <a:ext cx="97172"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0C0F735-765C-F6E2-48B5-78AB98AC45EA}"/>
                  </a:ext>
                </a:extLst>
              </p:cNvPr>
              <p:cNvSpPr/>
              <p:nvPr/>
            </p:nvSpPr>
            <p:spPr>
              <a:xfrm>
                <a:off x="6112002" y="3550203"/>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80432D13-852B-49CF-D9B8-E975575B93B8}"/>
                  </a:ext>
                </a:extLst>
              </p:cNvPr>
              <p:cNvSpPr/>
              <p:nvPr/>
            </p:nvSpPr>
            <p:spPr>
              <a:xfrm>
                <a:off x="6063415" y="3369609"/>
                <a:ext cx="48585"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9049282C-0756-8F9E-573E-4F6D76C82634}"/>
                  </a:ext>
                </a:extLst>
              </p:cNvPr>
              <p:cNvSpPr/>
              <p:nvPr/>
            </p:nvSpPr>
            <p:spPr>
              <a:xfrm>
                <a:off x="6063415" y="3189015"/>
                <a:ext cx="48585"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FDF8E4C4-C24D-1AA8-17D2-4AC3B3746353}"/>
                  </a:ext>
                </a:extLst>
              </p:cNvPr>
              <p:cNvSpPr/>
              <p:nvPr/>
            </p:nvSpPr>
            <p:spPr>
              <a:xfrm>
                <a:off x="5334253" y="3008421"/>
                <a:ext cx="777748"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C5647C1F-09B3-E6F3-032C-269205AD5169}"/>
                  </a:ext>
                </a:extLst>
              </p:cNvPr>
              <p:cNvSpPr/>
              <p:nvPr/>
            </p:nvSpPr>
            <p:spPr>
              <a:xfrm>
                <a:off x="5820302" y="2827827"/>
                <a:ext cx="291700"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7" name="Freeform 46">
                <a:extLst>
                  <a:ext uri="{FF2B5EF4-FFF2-40B4-BE49-F238E27FC236}">
                    <a16:creationId xmlns:a16="http://schemas.microsoft.com/office/drawing/2014/main" id="{79A1DF3B-17E1-CAA1-17FE-46AE52E53C15}"/>
                  </a:ext>
                </a:extLst>
              </p:cNvPr>
              <p:cNvSpPr/>
              <p:nvPr/>
            </p:nvSpPr>
            <p:spPr>
              <a:xfrm>
                <a:off x="6112002" y="2647376"/>
                <a:ext cx="19772" cy="144446"/>
              </a:xfrm>
              <a:custGeom>
                <a:avLst/>
                <a:gdLst>
                  <a:gd name="csX0" fmla="*/ 0 w 14287"/>
                  <a:gd name="csY0" fmla="*/ 144446 h 144446"/>
                  <a:gd name="csX1" fmla="*/ 0 w 14287"/>
                  <a:gd name="csY1" fmla="*/ 144446 h 144446"/>
                  <a:gd name="csX2" fmla="*/ 0 w 14287"/>
                  <a:gd name="csY2" fmla="*/ 0 h 144446"/>
                  <a:gd name="csX3" fmla="*/ 0 w 14287"/>
                  <a:gd name="csY3" fmla="*/ 144446 h 144446"/>
                </a:gdLst>
                <a:ahLst/>
                <a:cxnLst>
                  <a:cxn ang="0">
                    <a:pos x="csX0" y="csY0"/>
                  </a:cxn>
                  <a:cxn ang="0">
                    <a:pos x="csX1" y="csY1"/>
                  </a:cxn>
                  <a:cxn ang="0">
                    <a:pos x="csX2" y="csY2"/>
                  </a:cxn>
                  <a:cxn ang="0">
                    <a:pos x="csX3" y="csY3"/>
                  </a:cxn>
                </a:cxnLst>
                <a:rect l="l" t="t" r="r" b="b"/>
                <a:pathLst>
                  <a:path w="14287" h="144446">
                    <a:moveTo>
                      <a:pt x="0" y="144446"/>
                    </a:moveTo>
                    <a:lnTo>
                      <a:pt x="0" y="144446"/>
                    </a:lnTo>
                    <a:lnTo>
                      <a:pt x="0" y="0"/>
                    </a:lnTo>
                    <a:lnTo>
                      <a:pt x="0" y="144446"/>
                    </a:lnTo>
                    <a:close/>
                  </a:path>
                </a:pathLst>
              </a:cu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50622CC-C0B4-D024-1EFB-774B68206CC2}"/>
                  </a:ext>
                </a:extLst>
              </p:cNvPr>
              <p:cNvSpPr/>
              <p:nvPr/>
            </p:nvSpPr>
            <p:spPr>
              <a:xfrm>
                <a:off x="5771714" y="2466782"/>
                <a:ext cx="340287"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4832683D-AB5B-B578-4122-DCAB2235E2C5}"/>
                  </a:ext>
                </a:extLst>
              </p:cNvPr>
              <p:cNvSpPr/>
              <p:nvPr/>
            </p:nvSpPr>
            <p:spPr>
              <a:xfrm>
                <a:off x="5237080" y="2286188"/>
                <a:ext cx="874921"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388E7282-B9C9-79F1-14E1-81D584113947}"/>
                  </a:ext>
                </a:extLst>
              </p:cNvPr>
              <p:cNvSpPr/>
              <p:nvPr/>
            </p:nvSpPr>
            <p:spPr>
              <a:xfrm>
                <a:off x="4313570" y="2105594"/>
                <a:ext cx="1798430" cy="144446"/>
              </a:xfrm>
              <a:prstGeom prst="rect">
                <a:avLst/>
              </a:prstGeom>
              <a:solidFill>
                <a:srgbClr val="4BACC5"/>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06D27C58-1D84-6693-9E0D-99C96F842CA8}"/>
                  </a:ext>
                </a:extLst>
              </p:cNvPr>
              <p:cNvSpPr/>
              <p:nvPr/>
            </p:nvSpPr>
            <p:spPr>
              <a:xfrm>
                <a:off x="6112002" y="5355715"/>
                <a:ext cx="486047"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BB615823-42D6-0F9D-B972-069D5CBC3F31}"/>
                  </a:ext>
                </a:extLst>
              </p:cNvPr>
              <p:cNvSpPr/>
              <p:nvPr/>
            </p:nvSpPr>
            <p:spPr>
              <a:xfrm>
                <a:off x="6112002" y="5175264"/>
                <a:ext cx="48585"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E42C7F6C-7ED3-F313-8BC2-55E6757224C7}"/>
                  </a:ext>
                </a:extLst>
              </p:cNvPr>
              <p:cNvSpPr/>
              <p:nvPr/>
            </p:nvSpPr>
            <p:spPr>
              <a:xfrm>
                <a:off x="6112002" y="4994670"/>
                <a:ext cx="583219"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1A1A6BD-D160-5967-3B68-1D2B275E13E6}"/>
                  </a:ext>
                </a:extLst>
              </p:cNvPr>
              <p:cNvSpPr/>
              <p:nvPr/>
            </p:nvSpPr>
            <p:spPr>
              <a:xfrm>
                <a:off x="6112002" y="4814076"/>
                <a:ext cx="243114"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020D526D-E8E7-3B7A-0C17-8D1ED9B1A0E8}"/>
                  </a:ext>
                </a:extLst>
              </p:cNvPr>
              <p:cNvSpPr/>
              <p:nvPr/>
            </p:nvSpPr>
            <p:spPr>
              <a:xfrm>
                <a:off x="6112002" y="4633482"/>
                <a:ext cx="388874"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EEDDD62-E292-C479-AAF6-DE5A5E62BFCB}"/>
                  </a:ext>
                </a:extLst>
              </p:cNvPr>
              <p:cNvSpPr/>
              <p:nvPr/>
            </p:nvSpPr>
            <p:spPr>
              <a:xfrm>
                <a:off x="6112002" y="4452888"/>
                <a:ext cx="145759"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23734B3E-47B2-8FAF-35B8-1BDC58FE7A69}"/>
                  </a:ext>
                </a:extLst>
              </p:cNvPr>
              <p:cNvSpPr/>
              <p:nvPr/>
            </p:nvSpPr>
            <p:spPr>
              <a:xfrm>
                <a:off x="6112002" y="4272437"/>
                <a:ext cx="583219"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16E954C3-3797-9A4B-6312-88D92D55981C}"/>
                  </a:ext>
                </a:extLst>
              </p:cNvPr>
              <p:cNvSpPr/>
              <p:nvPr/>
            </p:nvSpPr>
            <p:spPr>
              <a:xfrm>
                <a:off x="6112002" y="4091843"/>
                <a:ext cx="631808"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4576A092-109D-0405-0DA2-95564441DDFC}"/>
                  </a:ext>
                </a:extLst>
              </p:cNvPr>
              <p:cNvSpPr/>
              <p:nvPr/>
            </p:nvSpPr>
            <p:spPr>
              <a:xfrm>
                <a:off x="6112002" y="3911249"/>
                <a:ext cx="340287"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24A8E166-9487-8476-12AF-48EF331F8188}"/>
                  </a:ext>
                </a:extLst>
              </p:cNvPr>
              <p:cNvSpPr/>
              <p:nvPr/>
            </p:nvSpPr>
            <p:spPr>
              <a:xfrm>
                <a:off x="6112002" y="3730655"/>
                <a:ext cx="437461"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A951A047-D544-DDF2-802F-DE1C0494D3E3}"/>
                  </a:ext>
                </a:extLst>
              </p:cNvPr>
              <p:cNvSpPr/>
              <p:nvPr/>
            </p:nvSpPr>
            <p:spPr>
              <a:xfrm>
                <a:off x="6112002" y="3550203"/>
                <a:ext cx="680576"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79B54128-AC26-40B0-76BB-52845198469C}"/>
                  </a:ext>
                </a:extLst>
              </p:cNvPr>
              <p:cNvSpPr/>
              <p:nvPr/>
            </p:nvSpPr>
            <p:spPr>
              <a:xfrm>
                <a:off x="6112002" y="3369609"/>
                <a:ext cx="437461"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CBF4E483-FA9A-D31C-0D38-475D2F790C2E}"/>
                  </a:ext>
                </a:extLst>
              </p:cNvPr>
              <p:cNvSpPr/>
              <p:nvPr/>
            </p:nvSpPr>
            <p:spPr>
              <a:xfrm>
                <a:off x="6112002" y="3189015"/>
                <a:ext cx="729162"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7608BEA8-2E1A-4C69-9C52-16DBA6214E1C}"/>
                  </a:ext>
                </a:extLst>
              </p:cNvPr>
              <p:cNvSpPr/>
              <p:nvPr/>
            </p:nvSpPr>
            <p:spPr>
              <a:xfrm>
                <a:off x="6112002" y="3008421"/>
                <a:ext cx="437461"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FF4AA492-EA12-E087-65A3-EAFDD3225930}"/>
                  </a:ext>
                </a:extLst>
              </p:cNvPr>
              <p:cNvSpPr/>
              <p:nvPr/>
            </p:nvSpPr>
            <p:spPr>
              <a:xfrm>
                <a:off x="6112002" y="2827827"/>
                <a:ext cx="777748"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184A3D44-8618-9C35-62B6-B5810EDA31EA}"/>
                  </a:ext>
                </a:extLst>
              </p:cNvPr>
              <p:cNvSpPr/>
              <p:nvPr/>
            </p:nvSpPr>
            <p:spPr>
              <a:xfrm>
                <a:off x="6112002" y="2647376"/>
                <a:ext cx="1749844"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776C7978-6CCD-ADA6-6166-59518DBF02D0}"/>
                  </a:ext>
                </a:extLst>
              </p:cNvPr>
              <p:cNvSpPr/>
              <p:nvPr/>
            </p:nvSpPr>
            <p:spPr>
              <a:xfrm>
                <a:off x="6112002" y="2466782"/>
                <a:ext cx="826336"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084A7C0D-B507-CD79-6AC5-BF21620C25A4}"/>
                  </a:ext>
                </a:extLst>
              </p:cNvPr>
              <p:cNvSpPr/>
              <p:nvPr/>
            </p:nvSpPr>
            <p:spPr>
              <a:xfrm>
                <a:off x="6112002" y="2286188"/>
                <a:ext cx="2090132"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61DA09A3-DF69-EE9F-7ECC-E85E24D94F17}"/>
                  </a:ext>
                </a:extLst>
              </p:cNvPr>
              <p:cNvSpPr/>
              <p:nvPr/>
            </p:nvSpPr>
            <p:spPr>
              <a:xfrm>
                <a:off x="6112002" y="2105594"/>
                <a:ext cx="2819295" cy="144446"/>
              </a:xfrm>
              <a:prstGeom prst="rect">
                <a:avLst/>
              </a:prstGeom>
              <a:solidFill>
                <a:srgbClr val="FBC191"/>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B8A3E663-7EB4-1278-AEA7-10385D857C71}"/>
                  </a:ext>
                </a:extLst>
              </p:cNvPr>
              <p:cNvSpPr/>
              <p:nvPr/>
            </p:nvSpPr>
            <p:spPr>
              <a:xfrm>
                <a:off x="6112002" y="5355715"/>
                <a:ext cx="97172"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1" name="Freeform 70">
                <a:extLst>
                  <a:ext uri="{FF2B5EF4-FFF2-40B4-BE49-F238E27FC236}">
                    <a16:creationId xmlns:a16="http://schemas.microsoft.com/office/drawing/2014/main" id="{1E7071D6-D909-FCFB-D8EE-706816B9D4FB}"/>
                  </a:ext>
                </a:extLst>
              </p:cNvPr>
              <p:cNvSpPr/>
              <p:nvPr/>
            </p:nvSpPr>
            <p:spPr>
              <a:xfrm>
                <a:off x="6112002" y="5175264"/>
                <a:ext cx="19772" cy="144446"/>
              </a:xfrm>
              <a:custGeom>
                <a:avLst/>
                <a:gdLst>
                  <a:gd name="csX0" fmla="*/ 0 w 14287"/>
                  <a:gd name="csY0" fmla="*/ 144446 h 144446"/>
                  <a:gd name="csX1" fmla="*/ 0 w 14287"/>
                  <a:gd name="csY1" fmla="*/ 144446 h 144446"/>
                  <a:gd name="csX2" fmla="*/ 0 w 14287"/>
                  <a:gd name="csY2" fmla="*/ 0 h 144446"/>
                  <a:gd name="csX3" fmla="*/ 0 w 14287"/>
                  <a:gd name="csY3" fmla="*/ 144446 h 144446"/>
                </a:gdLst>
                <a:ahLst/>
                <a:cxnLst>
                  <a:cxn ang="0">
                    <a:pos x="csX0" y="csY0"/>
                  </a:cxn>
                  <a:cxn ang="0">
                    <a:pos x="csX1" y="csY1"/>
                  </a:cxn>
                  <a:cxn ang="0">
                    <a:pos x="csX2" y="csY2"/>
                  </a:cxn>
                  <a:cxn ang="0">
                    <a:pos x="csX3" y="csY3"/>
                  </a:cxn>
                </a:cxnLst>
                <a:rect l="l" t="t" r="r" b="b"/>
                <a:pathLst>
                  <a:path w="14287" h="144446">
                    <a:moveTo>
                      <a:pt x="0" y="144446"/>
                    </a:moveTo>
                    <a:lnTo>
                      <a:pt x="0" y="144446"/>
                    </a:lnTo>
                    <a:lnTo>
                      <a:pt x="0" y="0"/>
                    </a:lnTo>
                    <a:lnTo>
                      <a:pt x="0" y="144446"/>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71012EE0-A170-6B6D-E2C3-407DA4EEDD4B}"/>
                  </a:ext>
                </a:extLst>
              </p:cNvPr>
              <p:cNvSpPr/>
              <p:nvPr/>
            </p:nvSpPr>
            <p:spPr>
              <a:xfrm>
                <a:off x="6112002" y="4994670"/>
                <a:ext cx="48585"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3" name="Freeform 72">
                <a:extLst>
                  <a:ext uri="{FF2B5EF4-FFF2-40B4-BE49-F238E27FC236}">
                    <a16:creationId xmlns:a16="http://schemas.microsoft.com/office/drawing/2014/main" id="{521B6706-198F-DCB3-D4AE-4AF9528E0E35}"/>
                  </a:ext>
                </a:extLst>
              </p:cNvPr>
              <p:cNvSpPr/>
              <p:nvPr/>
            </p:nvSpPr>
            <p:spPr>
              <a:xfrm>
                <a:off x="6112002" y="4814076"/>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4" name="Freeform 73">
                <a:extLst>
                  <a:ext uri="{FF2B5EF4-FFF2-40B4-BE49-F238E27FC236}">
                    <a16:creationId xmlns:a16="http://schemas.microsoft.com/office/drawing/2014/main" id="{365A929A-D89E-D471-88D4-D16DE45EEE12}"/>
                  </a:ext>
                </a:extLst>
              </p:cNvPr>
              <p:cNvSpPr/>
              <p:nvPr/>
            </p:nvSpPr>
            <p:spPr>
              <a:xfrm>
                <a:off x="6112002" y="4633482"/>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5" name="Freeform 74">
                <a:extLst>
                  <a:ext uri="{FF2B5EF4-FFF2-40B4-BE49-F238E27FC236}">
                    <a16:creationId xmlns:a16="http://schemas.microsoft.com/office/drawing/2014/main" id="{4B284757-52C1-D068-9B53-B4C86628A25C}"/>
                  </a:ext>
                </a:extLst>
              </p:cNvPr>
              <p:cNvSpPr/>
              <p:nvPr/>
            </p:nvSpPr>
            <p:spPr>
              <a:xfrm>
                <a:off x="6112002" y="4452888"/>
                <a:ext cx="19772" cy="144446"/>
              </a:xfrm>
              <a:custGeom>
                <a:avLst/>
                <a:gdLst>
                  <a:gd name="csX0" fmla="*/ 0 w 14287"/>
                  <a:gd name="csY0" fmla="*/ 144446 h 144446"/>
                  <a:gd name="csX1" fmla="*/ 0 w 14287"/>
                  <a:gd name="csY1" fmla="*/ 144446 h 144446"/>
                  <a:gd name="csX2" fmla="*/ 0 w 14287"/>
                  <a:gd name="csY2" fmla="*/ 0 h 144446"/>
                  <a:gd name="csX3" fmla="*/ 0 w 14287"/>
                  <a:gd name="csY3" fmla="*/ 144446 h 144446"/>
                </a:gdLst>
                <a:ahLst/>
                <a:cxnLst>
                  <a:cxn ang="0">
                    <a:pos x="csX0" y="csY0"/>
                  </a:cxn>
                  <a:cxn ang="0">
                    <a:pos x="csX1" y="csY1"/>
                  </a:cxn>
                  <a:cxn ang="0">
                    <a:pos x="csX2" y="csY2"/>
                  </a:cxn>
                  <a:cxn ang="0">
                    <a:pos x="csX3" y="csY3"/>
                  </a:cxn>
                </a:cxnLst>
                <a:rect l="l" t="t" r="r" b="b"/>
                <a:pathLst>
                  <a:path w="14287" h="144446">
                    <a:moveTo>
                      <a:pt x="0" y="144446"/>
                    </a:moveTo>
                    <a:lnTo>
                      <a:pt x="0" y="144446"/>
                    </a:lnTo>
                    <a:lnTo>
                      <a:pt x="0" y="0"/>
                    </a:lnTo>
                    <a:lnTo>
                      <a:pt x="0" y="144446"/>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6" name="Freeform 75">
                <a:extLst>
                  <a:ext uri="{FF2B5EF4-FFF2-40B4-BE49-F238E27FC236}">
                    <a16:creationId xmlns:a16="http://schemas.microsoft.com/office/drawing/2014/main" id="{11C3B231-7947-82AD-62DE-517E228419DA}"/>
                  </a:ext>
                </a:extLst>
              </p:cNvPr>
              <p:cNvSpPr/>
              <p:nvPr/>
            </p:nvSpPr>
            <p:spPr>
              <a:xfrm>
                <a:off x="6112002" y="4272437"/>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A91D48C4-3D64-2E38-7944-331EC67E07ED}"/>
                  </a:ext>
                </a:extLst>
              </p:cNvPr>
              <p:cNvSpPr/>
              <p:nvPr/>
            </p:nvSpPr>
            <p:spPr>
              <a:xfrm>
                <a:off x="6112002" y="4091843"/>
                <a:ext cx="48585"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CCB0DF86-3E0F-4D0D-76B2-A0FDD7FBE4B8}"/>
                  </a:ext>
                </a:extLst>
              </p:cNvPr>
              <p:cNvSpPr/>
              <p:nvPr/>
            </p:nvSpPr>
            <p:spPr>
              <a:xfrm>
                <a:off x="6112002" y="3911249"/>
                <a:ext cx="48585"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79" name="Freeform 78">
                <a:extLst>
                  <a:ext uri="{FF2B5EF4-FFF2-40B4-BE49-F238E27FC236}">
                    <a16:creationId xmlns:a16="http://schemas.microsoft.com/office/drawing/2014/main" id="{D688AF79-5168-CC46-8280-733722C2298F}"/>
                  </a:ext>
                </a:extLst>
              </p:cNvPr>
              <p:cNvSpPr/>
              <p:nvPr/>
            </p:nvSpPr>
            <p:spPr>
              <a:xfrm>
                <a:off x="6112002" y="3730655"/>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0" name="Freeform 79">
                <a:extLst>
                  <a:ext uri="{FF2B5EF4-FFF2-40B4-BE49-F238E27FC236}">
                    <a16:creationId xmlns:a16="http://schemas.microsoft.com/office/drawing/2014/main" id="{5D36738D-77A2-8DE6-9FB2-00E673E60B2B}"/>
                  </a:ext>
                </a:extLst>
              </p:cNvPr>
              <p:cNvSpPr/>
              <p:nvPr/>
            </p:nvSpPr>
            <p:spPr>
              <a:xfrm>
                <a:off x="6112002" y="3550203"/>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1" name="Freeform 80">
                <a:extLst>
                  <a:ext uri="{FF2B5EF4-FFF2-40B4-BE49-F238E27FC236}">
                    <a16:creationId xmlns:a16="http://schemas.microsoft.com/office/drawing/2014/main" id="{5F79E5DF-360B-6F1F-44E3-EBAD875529C1}"/>
                  </a:ext>
                </a:extLst>
              </p:cNvPr>
              <p:cNvSpPr/>
              <p:nvPr/>
            </p:nvSpPr>
            <p:spPr>
              <a:xfrm>
                <a:off x="6112002" y="3369609"/>
                <a:ext cx="19772" cy="144446"/>
              </a:xfrm>
              <a:custGeom>
                <a:avLst/>
                <a:gdLst>
                  <a:gd name="csX0" fmla="*/ 0 w 14287"/>
                  <a:gd name="csY0" fmla="*/ 144447 h 144446"/>
                  <a:gd name="csX1" fmla="*/ 0 w 14287"/>
                  <a:gd name="csY1" fmla="*/ 144447 h 144446"/>
                  <a:gd name="csX2" fmla="*/ 0 w 14287"/>
                  <a:gd name="csY2" fmla="*/ 0 h 144446"/>
                  <a:gd name="csX3" fmla="*/ 0 w 14287"/>
                  <a:gd name="csY3" fmla="*/ 144447 h 144446"/>
                </a:gdLst>
                <a:ahLst/>
                <a:cxnLst>
                  <a:cxn ang="0">
                    <a:pos x="csX0" y="csY0"/>
                  </a:cxn>
                  <a:cxn ang="0">
                    <a:pos x="csX1" y="csY1"/>
                  </a:cxn>
                  <a:cxn ang="0">
                    <a:pos x="csX2" y="csY2"/>
                  </a:cxn>
                  <a:cxn ang="0">
                    <a:pos x="csX3" y="csY3"/>
                  </a:cxn>
                </a:cxnLst>
                <a:rect l="l" t="t" r="r" b="b"/>
                <a:pathLst>
                  <a:path w="14287" h="144446">
                    <a:moveTo>
                      <a:pt x="0" y="144447"/>
                    </a:moveTo>
                    <a:lnTo>
                      <a:pt x="0" y="144447"/>
                    </a:lnTo>
                    <a:lnTo>
                      <a:pt x="0" y="0"/>
                    </a:lnTo>
                    <a:lnTo>
                      <a:pt x="0" y="144447"/>
                    </a:lnTo>
                    <a:close/>
                  </a:path>
                </a:pathLst>
              </a:custGeom>
              <a:solidFill>
                <a:srgbClr val="AFAEAF">
                  <a:alpha val="80000"/>
                </a:srgbClr>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990213AE-C6D9-6DB8-1A94-46CFFF6549DD}"/>
                  </a:ext>
                </a:extLst>
              </p:cNvPr>
              <p:cNvSpPr/>
              <p:nvPr/>
            </p:nvSpPr>
            <p:spPr>
              <a:xfrm>
                <a:off x="6112002" y="3189015"/>
                <a:ext cx="48585"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36AF1E49-4050-108B-F85E-B122BD78C87C}"/>
                  </a:ext>
                </a:extLst>
              </p:cNvPr>
              <p:cNvSpPr/>
              <p:nvPr/>
            </p:nvSpPr>
            <p:spPr>
              <a:xfrm>
                <a:off x="6112002" y="3008421"/>
                <a:ext cx="340287"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5BBCBA90-A93C-3C02-B4D8-34D05566ECD3}"/>
                  </a:ext>
                </a:extLst>
              </p:cNvPr>
              <p:cNvSpPr/>
              <p:nvPr/>
            </p:nvSpPr>
            <p:spPr>
              <a:xfrm>
                <a:off x="6112002" y="2827827"/>
                <a:ext cx="97172"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657D5C5D-5D53-2F33-7599-ACFE113755FD}"/>
                  </a:ext>
                </a:extLst>
              </p:cNvPr>
              <p:cNvSpPr/>
              <p:nvPr/>
            </p:nvSpPr>
            <p:spPr>
              <a:xfrm>
                <a:off x="6112002" y="2647376"/>
                <a:ext cx="48585"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E58D1A02-8918-6EDB-C414-38AADEE796E4}"/>
                  </a:ext>
                </a:extLst>
              </p:cNvPr>
              <p:cNvSpPr/>
              <p:nvPr/>
            </p:nvSpPr>
            <p:spPr>
              <a:xfrm>
                <a:off x="6112002" y="2466782"/>
                <a:ext cx="48585"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8695806F-5C95-7179-F925-C6C5C14D7C68}"/>
                  </a:ext>
                </a:extLst>
              </p:cNvPr>
              <p:cNvSpPr/>
              <p:nvPr/>
            </p:nvSpPr>
            <p:spPr>
              <a:xfrm>
                <a:off x="6112002" y="2286188"/>
                <a:ext cx="145759"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BBECAD2F-05DD-EA7E-BF41-FCB303678249}"/>
                  </a:ext>
                </a:extLst>
              </p:cNvPr>
              <p:cNvSpPr/>
              <p:nvPr/>
            </p:nvSpPr>
            <p:spPr>
              <a:xfrm>
                <a:off x="6112002" y="2105594"/>
                <a:ext cx="1555497" cy="144446"/>
              </a:xfrm>
              <a:prstGeom prst="rect">
                <a:avLst/>
              </a:prstGeom>
              <a:solidFill>
                <a:srgbClr val="F89748"/>
              </a:solidFill>
              <a:ln w="14288" cap="flat">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grpSp>
            <p:nvGrpSpPr>
              <p:cNvPr id="259" name="Group 258">
                <a:extLst>
                  <a:ext uri="{FF2B5EF4-FFF2-40B4-BE49-F238E27FC236}">
                    <a16:creationId xmlns:a16="http://schemas.microsoft.com/office/drawing/2014/main" id="{9AA31221-35A9-CFE3-CCCD-1B10E354CF9D}"/>
                  </a:ext>
                </a:extLst>
              </p:cNvPr>
              <p:cNvGrpSpPr/>
              <p:nvPr/>
            </p:nvGrpSpPr>
            <p:grpSpPr>
              <a:xfrm>
                <a:off x="2636607" y="2087592"/>
                <a:ext cx="6950791" cy="3264408"/>
                <a:chOff x="3246298" y="1876234"/>
                <a:chExt cx="5022530" cy="3264408"/>
              </a:xfrm>
            </p:grpSpPr>
            <p:sp>
              <p:nvSpPr>
                <p:cNvPr id="89" name="Freeform 88">
                  <a:extLst>
                    <a:ext uri="{FF2B5EF4-FFF2-40B4-BE49-F238E27FC236}">
                      <a16:creationId xmlns:a16="http://schemas.microsoft.com/office/drawing/2014/main" id="{4D743563-59C5-BA94-979A-6937E905B100}"/>
                    </a:ext>
                  </a:extLst>
                </p:cNvPr>
                <p:cNvSpPr/>
                <p:nvPr/>
              </p:nvSpPr>
              <p:spPr>
                <a:xfrm>
                  <a:off x="3246298" y="5126355"/>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0" name="Freeform 89">
                  <a:extLst>
                    <a:ext uri="{FF2B5EF4-FFF2-40B4-BE49-F238E27FC236}">
                      <a16:creationId xmlns:a16="http://schemas.microsoft.com/office/drawing/2014/main" id="{7C0A49A4-BC69-2251-15D2-43E0B0033D0F}"/>
                    </a:ext>
                  </a:extLst>
                </p:cNvPr>
                <p:cNvSpPr/>
                <p:nvPr/>
              </p:nvSpPr>
              <p:spPr>
                <a:xfrm>
                  <a:off x="3246298" y="4945761"/>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1" name="Freeform 90">
                  <a:extLst>
                    <a:ext uri="{FF2B5EF4-FFF2-40B4-BE49-F238E27FC236}">
                      <a16:creationId xmlns:a16="http://schemas.microsoft.com/office/drawing/2014/main" id="{DA604BD3-EB85-CC17-F6BC-81759B8F5030}"/>
                    </a:ext>
                  </a:extLst>
                </p:cNvPr>
                <p:cNvSpPr/>
                <p:nvPr/>
              </p:nvSpPr>
              <p:spPr>
                <a:xfrm>
                  <a:off x="3246298" y="4765167"/>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2" name="Freeform 91">
                  <a:extLst>
                    <a:ext uri="{FF2B5EF4-FFF2-40B4-BE49-F238E27FC236}">
                      <a16:creationId xmlns:a16="http://schemas.microsoft.com/office/drawing/2014/main" id="{C2BA8A73-8E31-12C8-9CAA-35C6BC5860C6}"/>
                    </a:ext>
                  </a:extLst>
                </p:cNvPr>
                <p:cNvSpPr/>
                <p:nvPr/>
              </p:nvSpPr>
              <p:spPr>
                <a:xfrm>
                  <a:off x="3246298" y="4584715"/>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3" name="Freeform 92">
                  <a:extLst>
                    <a:ext uri="{FF2B5EF4-FFF2-40B4-BE49-F238E27FC236}">
                      <a16:creationId xmlns:a16="http://schemas.microsoft.com/office/drawing/2014/main" id="{26367B7F-3F9B-15BD-C5C6-284318914EFE}"/>
                    </a:ext>
                  </a:extLst>
                </p:cNvPr>
                <p:cNvSpPr/>
                <p:nvPr/>
              </p:nvSpPr>
              <p:spPr>
                <a:xfrm>
                  <a:off x="3246298" y="4404121"/>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4" name="Freeform 93">
                  <a:extLst>
                    <a:ext uri="{FF2B5EF4-FFF2-40B4-BE49-F238E27FC236}">
                      <a16:creationId xmlns:a16="http://schemas.microsoft.com/office/drawing/2014/main" id="{D9868BB5-842C-3209-F416-664DD5BF4C00}"/>
                    </a:ext>
                  </a:extLst>
                </p:cNvPr>
                <p:cNvSpPr/>
                <p:nvPr/>
              </p:nvSpPr>
              <p:spPr>
                <a:xfrm>
                  <a:off x="3246298" y="4223527"/>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5" name="Freeform 94">
                  <a:extLst>
                    <a:ext uri="{FF2B5EF4-FFF2-40B4-BE49-F238E27FC236}">
                      <a16:creationId xmlns:a16="http://schemas.microsoft.com/office/drawing/2014/main" id="{05DA7F7A-4CDA-C6E8-209F-86CA2D9738AE}"/>
                    </a:ext>
                  </a:extLst>
                </p:cNvPr>
                <p:cNvSpPr/>
                <p:nvPr/>
              </p:nvSpPr>
              <p:spPr>
                <a:xfrm>
                  <a:off x="3246298" y="4042933"/>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6" name="Freeform 95">
                  <a:extLst>
                    <a:ext uri="{FF2B5EF4-FFF2-40B4-BE49-F238E27FC236}">
                      <a16:creationId xmlns:a16="http://schemas.microsoft.com/office/drawing/2014/main" id="{2B4F89B1-3B45-CCDC-C9AA-08D0EB55CC1F}"/>
                    </a:ext>
                  </a:extLst>
                </p:cNvPr>
                <p:cNvSpPr/>
                <p:nvPr/>
              </p:nvSpPr>
              <p:spPr>
                <a:xfrm>
                  <a:off x="3246298" y="3862339"/>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7" name="Freeform 96">
                  <a:extLst>
                    <a:ext uri="{FF2B5EF4-FFF2-40B4-BE49-F238E27FC236}">
                      <a16:creationId xmlns:a16="http://schemas.microsoft.com/office/drawing/2014/main" id="{970B6517-45CC-0F49-3E07-624459AEE2DC}"/>
                    </a:ext>
                  </a:extLst>
                </p:cNvPr>
                <p:cNvSpPr/>
                <p:nvPr/>
              </p:nvSpPr>
              <p:spPr>
                <a:xfrm>
                  <a:off x="3246298" y="3681888"/>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8" name="Freeform 97">
                  <a:extLst>
                    <a:ext uri="{FF2B5EF4-FFF2-40B4-BE49-F238E27FC236}">
                      <a16:creationId xmlns:a16="http://schemas.microsoft.com/office/drawing/2014/main" id="{2037AD35-F1B6-1327-4720-5C4BFE304239}"/>
                    </a:ext>
                  </a:extLst>
                </p:cNvPr>
                <p:cNvSpPr/>
                <p:nvPr/>
              </p:nvSpPr>
              <p:spPr>
                <a:xfrm>
                  <a:off x="3246298" y="3501294"/>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99" name="Freeform 98">
                  <a:extLst>
                    <a:ext uri="{FF2B5EF4-FFF2-40B4-BE49-F238E27FC236}">
                      <a16:creationId xmlns:a16="http://schemas.microsoft.com/office/drawing/2014/main" id="{7F5EAFD3-39FC-C2A9-AC5F-96125D2227BD}"/>
                    </a:ext>
                  </a:extLst>
                </p:cNvPr>
                <p:cNvSpPr/>
                <p:nvPr/>
              </p:nvSpPr>
              <p:spPr>
                <a:xfrm>
                  <a:off x="3246298" y="3320700"/>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0" name="Freeform 99">
                  <a:extLst>
                    <a:ext uri="{FF2B5EF4-FFF2-40B4-BE49-F238E27FC236}">
                      <a16:creationId xmlns:a16="http://schemas.microsoft.com/office/drawing/2014/main" id="{1CFBFBE8-B1B6-B91C-F61B-7A8D0ED16A60}"/>
                    </a:ext>
                  </a:extLst>
                </p:cNvPr>
                <p:cNvSpPr/>
                <p:nvPr/>
              </p:nvSpPr>
              <p:spPr>
                <a:xfrm>
                  <a:off x="3246298" y="3140106"/>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1" name="Freeform 100">
                  <a:extLst>
                    <a:ext uri="{FF2B5EF4-FFF2-40B4-BE49-F238E27FC236}">
                      <a16:creationId xmlns:a16="http://schemas.microsoft.com/office/drawing/2014/main" id="{4A3CF110-997E-6333-7B73-C561DCCE40A1}"/>
                    </a:ext>
                  </a:extLst>
                </p:cNvPr>
                <p:cNvSpPr/>
                <p:nvPr/>
              </p:nvSpPr>
              <p:spPr>
                <a:xfrm>
                  <a:off x="3246298" y="2959655"/>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2" name="Freeform 101">
                  <a:extLst>
                    <a:ext uri="{FF2B5EF4-FFF2-40B4-BE49-F238E27FC236}">
                      <a16:creationId xmlns:a16="http://schemas.microsoft.com/office/drawing/2014/main" id="{BD95713D-D49F-0675-486C-433B7B91F19A}"/>
                    </a:ext>
                  </a:extLst>
                </p:cNvPr>
                <p:cNvSpPr/>
                <p:nvPr/>
              </p:nvSpPr>
              <p:spPr>
                <a:xfrm>
                  <a:off x="3246298" y="2779061"/>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3" name="Freeform 102">
                  <a:extLst>
                    <a:ext uri="{FF2B5EF4-FFF2-40B4-BE49-F238E27FC236}">
                      <a16:creationId xmlns:a16="http://schemas.microsoft.com/office/drawing/2014/main" id="{2563A829-EF98-BA9B-A50B-592D23F3BDAC}"/>
                    </a:ext>
                  </a:extLst>
                </p:cNvPr>
                <p:cNvSpPr/>
                <p:nvPr/>
              </p:nvSpPr>
              <p:spPr>
                <a:xfrm>
                  <a:off x="3246298" y="2598467"/>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4" name="Freeform 103">
                  <a:extLst>
                    <a:ext uri="{FF2B5EF4-FFF2-40B4-BE49-F238E27FC236}">
                      <a16:creationId xmlns:a16="http://schemas.microsoft.com/office/drawing/2014/main" id="{634BC698-2BFA-5E26-6EFD-E88E2D2FF8C8}"/>
                    </a:ext>
                  </a:extLst>
                </p:cNvPr>
                <p:cNvSpPr/>
                <p:nvPr/>
              </p:nvSpPr>
              <p:spPr>
                <a:xfrm>
                  <a:off x="3246298" y="2417873"/>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5" name="Freeform 104">
                  <a:extLst>
                    <a:ext uri="{FF2B5EF4-FFF2-40B4-BE49-F238E27FC236}">
                      <a16:creationId xmlns:a16="http://schemas.microsoft.com/office/drawing/2014/main" id="{3FE8AA89-CAA7-7311-F496-AB9A7EC6B5C5}"/>
                    </a:ext>
                  </a:extLst>
                </p:cNvPr>
                <p:cNvSpPr/>
                <p:nvPr/>
              </p:nvSpPr>
              <p:spPr>
                <a:xfrm>
                  <a:off x="3246298" y="2237279"/>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6" name="Freeform 105">
                  <a:extLst>
                    <a:ext uri="{FF2B5EF4-FFF2-40B4-BE49-F238E27FC236}">
                      <a16:creationId xmlns:a16="http://schemas.microsoft.com/office/drawing/2014/main" id="{BB036B75-1B94-CA81-5947-49702549DFE7}"/>
                    </a:ext>
                  </a:extLst>
                </p:cNvPr>
                <p:cNvSpPr/>
                <p:nvPr/>
              </p:nvSpPr>
              <p:spPr>
                <a:xfrm>
                  <a:off x="3246298" y="2056828"/>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sp>
              <p:nvSpPr>
                <p:cNvPr id="107" name="Freeform 106">
                  <a:extLst>
                    <a:ext uri="{FF2B5EF4-FFF2-40B4-BE49-F238E27FC236}">
                      <a16:creationId xmlns:a16="http://schemas.microsoft.com/office/drawing/2014/main" id="{7560EFFF-836E-2B69-DED3-91C114814367}"/>
                    </a:ext>
                  </a:extLst>
                </p:cNvPr>
                <p:cNvSpPr/>
                <p:nvPr/>
              </p:nvSpPr>
              <p:spPr>
                <a:xfrm>
                  <a:off x="3246298" y="1876234"/>
                  <a:ext cx="5022530"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rgbClr val="F2F2F2"/>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659"/>
                    </a:solidFill>
                    <a:effectLst/>
                    <a:uLnTx/>
                    <a:uFillTx/>
                    <a:latin typeface="Arial"/>
                    <a:ea typeface="+mn-ea"/>
                    <a:cs typeface="+mn-cs"/>
                  </a:endParaRPr>
                </a:p>
              </p:txBody>
            </p:sp>
          </p:grpSp>
          <p:sp>
            <p:nvSpPr>
              <p:cNvPr id="108" name="TextBox 107">
                <a:extLst>
                  <a:ext uri="{FF2B5EF4-FFF2-40B4-BE49-F238E27FC236}">
                    <a16:creationId xmlns:a16="http://schemas.microsoft.com/office/drawing/2014/main" id="{FE1B3BDC-5D7F-9920-11F4-DE8506BB6BDD}"/>
                  </a:ext>
                </a:extLst>
              </p:cNvPr>
              <p:cNvSpPr txBox="1"/>
              <p:nvPr/>
            </p:nvSpPr>
            <p:spPr>
              <a:xfrm>
                <a:off x="5508106" y="5305772"/>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4%</a:t>
                </a:r>
              </a:p>
            </p:txBody>
          </p:sp>
          <p:sp>
            <p:nvSpPr>
              <p:cNvPr id="109" name="TextBox 108">
                <a:extLst>
                  <a:ext uri="{FF2B5EF4-FFF2-40B4-BE49-F238E27FC236}">
                    <a16:creationId xmlns:a16="http://schemas.microsoft.com/office/drawing/2014/main" id="{75A4F367-EBB6-3A1A-1907-36388DD8CC2F}"/>
                  </a:ext>
                </a:extLst>
              </p:cNvPr>
              <p:cNvSpPr txBox="1"/>
              <p:nvPr/>
            </p:nvSpPr>
            <p:spPr>
              <a:xfrm>
                <a:off x="5107648" y="5125169"/>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10%</a:t>
                </a:r>
              </a:p>
            </p:txBody>
          </p:sp>
          <p:sp>
            <p:nvSpPr>
              <p:cNvPr id="110" name="TextBox 109">
                <a:extLst>
                  <a:ext uri="{FF2B5EF4-FFF2-40B4-BE49-F238E27FC236}">
                    <a16:creationId xmlns:a16="http://schemas.microsoft.com/office/drawing/2014/main" id="{A4011355-D018-2DD5-F28C-5635CBE03B97}"/>
                  </a:ext>
                </a:extLst>
              </p:cNvPr>
              <p:cNvSpPr txBox="1"/>
              <p:nvPr/>
            </p:nvSpPr>
            <p:spPr>
              <a:xfrm>
                <a:off x="5362185" y="493831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7%</a:t>
                </a:r>
              </a:p>
            </p:txBody>
          </p:sp>
          <p:sp>
            <p:nvSpPr>
              <p:cNvPr id="111" name="TextBox 110">
                <a:extLst>
                  <a:ext uri="{FF2B5EF4-FFF2-40B4-BE49-F238E27FC236}">
                    <a16:creationId xmlns:a16="http://schemas.microsoft.com/office/drawing/2014/main" id="{D69FA46F-5E8E-47D4-7C1C-41E3D50A49F1}"/>
                  </a:ext>
                </a:extLst>
              </p:cNvPr>
              <p:cNvSpPr txBox="1"/>
              <p:nvPr/>
            </p:nvSpPr>
            <p:spPr>
              <a:xfrm>
                <a:off x="5010291" y="475786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12%</a:t>
                </a:r>
              </a:p>
            </p:txBody>
          </p:sp>
          <p:sp>
            <p:nvSpPr>
              <p:cNvPr id="112" name="TextBox 111">
                <a:extLst>
                  <a:ext uri="{FF2B5EF4-FFF2-40B4-BE49-F238E27FC236}">
                    <a16:creationId xmlns:a16="http://schemas.microsoft.com/office/drawing/2014/main" id="{BD4594B7-1838-6828-C857-D47C916F66CC}"/>
                  </a:ext>
                </a:extLst>
              </p:cNvPr>
              <p:cNvSpPr txBox="1"/>
              <p:nvPr/>
            </p:nvSpPr>
            <p:spPr>
              <a:xfrm>
                <a:off x="5010291" y="4583541"/>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12%</a:t>
                </a:r>
              </a:p>
            </p:txBody>
          </p:sp>
          <p:sp>
            <p:nvSpPr>
              <p:cNvPr id="113" name="TextBox 112">
                <a:extLst>
                  <a:ext uri="{FF2B5EF4-FFF2-40B4-BE49-F238E27FC236}">
                    <a16:creationId xmlns:a16="http://schemas.microsoft.com/office/drawing/2014/main" id="{62B8B189-7127-6858-7513-061EB5A54B94}"/>
                  </a:ext>
                </a:extLst>
              </p:cNvPr>
              <p:cNvSpPr txBox="1"/>
              <p:nvPr/>
            </p:nvSpPr>
            <p:spPr>
              <a:xfrm>
                <a:off x="4864524" y="4396675"/>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15%</a:t>
                </a:r>
              </a:p>
            </p:txBody>
          </p:sp>
          <p:sp>
            <p:nvSpPr>
              <p:cNvPr id="114" name="TextBox 113">
                <a:extLst>
                  <a:ext uri="{FF2B5EF4-FFF2-40B4-BE49-F238E27FC236}">
                    <a16:creationId xmlns:a16="http://schemas.microsoft.com/office/drawing/2014/main" id="{D932516F-22C7-55E5-1751-816F16CE10CF}"/>
                  </a:ext>
                </a:extLst>
              </p:cNvPr>
              <p:cNvSpPr txBox="1"/>
              <p:nvPr/>
            </p:nvSpPr>
            <p:spPr>
              <a:xfrm>
                <a:off x="5058854" y="4216086"/>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11%</a:t>
                </a:r>
              </a:p>
            </p:txBody>
          </p:sp>
          <p:sp>
            <p:nvSpPr>
              <p:cNvPr id="115" name="TextBox 114">
                <a:extLst>
                  <a:ext uri="{FF2B5EF4-FFF2-40B4-BE49-F238E27FC236}">
                    <a16:creationId xmlns:a16="http://schemas.microsoft.com/office/drawing/2014/main" id="{55C2614C-CA1A-E560-3A71-82C684CC5460}"/>
                  </a:ext>
                </a:extLst>
              </p:cNvPr>
              <p:cNvSpPr txBox="1"/>
              <p:nvPr/>
            </p:nvSpPr>
            <p:spPr>
              <a:xfrm>
                <a:off x="5058854" y="4041746"/>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11%</a:t>
                </a:r>
              </a:p>
            </p:txBody>
          </p:sp>
          <p:sp>
            <p:nvSpPr>
              <p:cNvPr id="116" name="TextBox 115">
                <a:extLst>
                  <a:ext uri="{FF2B5EF4-FFF2-40B4-BE49-F238E27FC236}">
                    <a16:creationId xmlns:a16="http://schemas.microsoft.com/office/drawing/2014/main" id="{66430F21-12E8-3230-77BD-74ACB61AC30C}"/>
                  </a:ext>
                </a:extLst>
              </p:cNvPr>
              <p:cNvSpPr txBox="1"/>
              <p:nvPr/>
            </p:nvSpPr>
            <p:spPr>
              <a:xfrm>
                <a:off x="4864524" y="3855034"/>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15%</a:t>
                </a:r>
              </a:p>
            </p:txBody>
          </p:sp>
          <p:sp>
            <p:nvSpPr>
              <p:cNvPr id="117" name="TextBox 116">
                <a:extLst>
                  <a:ext uri="{FF2B5EF4-FFF2-40B4-BE49-F238E27FC236}">
                    <a16:creationId xmlns:a16="http://schemas.microsoft.com/office/drawing/2014/main" id="{493EB8B4-2476-9E83-25A4-E7DD3FF2B925}"/>
                  </a:ext>
                </a:extLst>
              </p:cNvPr>
              <p:cNvSpPr txBox="1"/>
              <p:nvPr/>
            </p:nvSpPr>
            <p:spPr>
              <a:xfrm>
                <a:off x="4815942" y="3674445"/>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16%</a:t>
                </a:r>
              </a:p>
            </p:txBody>
          </p:sp>
          <p:sp>
            <p:nvSpPr>
              <p:cNvPr id="118" name="TextBox 117">
                <a:extLst>
                  <a:ext uri="{FF2B5EF4-FFF2-40B4-BE49-F238E27FC236}">
                    <a16:creationId xmlns:a16="http://schemas.microsoft.com/office/drawing/2014/main" id="{CCA9E08C-43AB-B61E-577A-24E2F2D377ED}"/>
                  </a:ext>
                </a:extLst>
              </p:cNvPr>
              <p:cNvSpPr txBox="1"/>
              <p:nvPr/>
            </p:nvSpPr>
            <p:spPr>
              <a:xfrm>
                <a:off x="4864524" y="3493849"/>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15%</a:t>
                </a:r>
              </a:p>
            </p:txBody>
          </p:sp>
          <p:sp>
            <p:nvSpPr>
              <p:cNvPr id="119" name="TextBox 118">
                <a:extLst>
                  <a:ext uri="{FF2B5EF4-FFF2-40B4-BE49-F238E27FC236}">
                    <a16:creationId xmlns:a16="http://schemas.microsoft.com/office/drawing/2014/main" id="{BCC560B4-A5D7-710C-4C51-363579E5D1A9}"/>
                  </a:ext>
                </a:extLst>
              </p:cNvPr>
              <p:cNvSpPr txBox="1"/>
              <p:nvPr/>
            </p:nvSpPr>
            <p:spPr>
              <a:xfrm>
                <a:off x="4670157" y="3313260"/>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19%</a:t>
                </a:r>
              </a:p>
            </p:txBody>
          </p:sp>
          <p:sp>
            <p:nvSpPr>
              <p:cNvPr id="120" name="TextBox 119">
                <a:extLst>
                  <a:ext uri="{FF2B5EF4-FFF2-40B4-BE49-F238E27FC236}">
                    <a16:creationId xmlns:a16="http://schemas.microsoft.com/office/drawing/2014/main" id="{2ABE1813-D606-FC8C-F387-9301E2E641D9}"/>
                  </a:ext>
                </a:extLst>
              </p:cNvPr>
              <p:cNvSpPr txBox="1"/>
              <p:nvPr/>
            </p:nvSpPr>
            <p:spPr>
              <a:xfrm>
                <a:off x="4524225" y="3132804"/>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22%</a:t>
                </a:r>
              </a:p>
            </p:txBody>
          </p:sp>
          <p:sp>
            <p:nvSpPr>
              <p:cNvPr id="121" name="TextBox 120">
                <a:extLst>
                  <a:ext uri="{FF2B5EF4-FFF2-40B4-BE49-F238E27FC236}">
                    <a16:creationId xmlns:a16="http://schemas.microsoft.com/office/drawing/2014/main" id="{61BCCB33-3ACF-5AD2-9D1D-EB5944621658}"/>
                  </a:ext>
                </a:extLst>
              </p:cNvPr>
              <p:cNvSpPr txBox="1"/>
              <p:nvPr/>
            </p:nvSpPr>
            <p:spPr>
              <a:xfrm>
                <a:off x="4281294" y="2958478"/>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27%</a:t>
                </a:r>
              </a:p>
            </p:txBody>
          </p:sp>
          <p:sp>
            <p:nvSpPr>
              <p:cNvPr id="122" name="TextBox 121">
                <a:extLst>
                  <a:ext uri="{FF2B5EF4-FFF2-40B4-BE49-F238E27FC236}">
                    <a16:creationId xmlns:a16="http://schemas.microsoft.com/office/drawing/2014/main" id="{44200F75-AB2C-93D4-7498-6B30B3143476}"/>
                  </a:ext>
                </a:extLst>
              </p:cNvPr>
              <p:cNvSpPr txBox="1"/>
              <p:nvPr/>
            </p:nvSpPr>
            <p:spPr>
              <a:xfrm>
                <a:off x="4329887" y="2771619"/>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26%</a:t>
                </a:r>
              </a:p>
            </p:txBody>
          </p:sp>
          <p:sp>
            <p:nvSpPr>
              <p:cNvPr id="123" name="TextBox 122">
                <a:extLst>
                  <a:ext uri="{FF2B5EF4-FFF2-40B4-BE49-F238E27FC236}">
                    <a16:creationId xmlns:a16="http://schemas.microsoft.com/office/drawing/2014/main" id="{7C2C50E0-E4C5-BA58-92EC-CB74828B2CE7}"/>
                  </a:ext>
                </a:extLst>
              </p:cNvPr>
              <p:cNvSpPr txBox="1"/>
              <p:nvPr/>
            </p:nvSpPr>
            <p:spPr>
              <a:xfrm>
                <a:off x="4038191" y="2591023"/>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32%</a:t>
                </a:r>
              </a:p>
            </p:txBody>
          </p:sp>
          <p:sp>
            <p:nvSpPr>
              <p:cNvPr id="124" name="TextBox 123">
                <a:extLst>
                  <a:ext uri="{FF2B5EF4-FFF2-40B4-BE49-F238E27FC236}">
                    <a16:creationId xmlns:a16="http://schemas.microsoft.com/office/drawing/2014/main" id="{5160D421-F365-B1B5-0AEE-93AD76CC07A2}"/>
                  </a:ext>
                </a:extLst>
              </p:cNvPr>
              <p:cNvSpPr txBox="1"/>
              <p:nvPr/>
            </p:nvSpPr>
            <p:spPr>
              <a:xfrm>
                <a:off x="2822974" y="241042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57%</a:t>
                </a:r>
              </a:p>
            </p:txBody>
          </p:sp>
          <p:sp>
            <p:nvSpPr>
              <p:cNvPr id="125" name="TextBox 124">
                <a:extLst>
                  <a:ext uri="{FF2B5EF4-FFF2-40B4-BE49-F238E27FC236}">
                    <a16:creationId xmlns:a16="http://schemas.microsoft.com/office/drawing/2014/main" id="{0CF8801F-1F6A-4010-E2B3-091400E203F1}"/>
                  </a:ext>
                </a:extLst>
              </p:cNvPr>
              <p:cNvSpPr txBox="1"/>
              <p:nvPr/>
            </p:nvSpPr>
            <p:spPr>
              <a:xfrm>
                <a:off x="2725800" y="222997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59%</a:t>
                </a:r>
              </a:p>
            </p:txBody>
          </p:sp>
          <p:sp>
            <p:nvSpPr>
              <p:cNvPr id="126" name="TextBox 125">
                <a:extLst>
                  <a:ext uri="{FF2B5EF4-FFF2-40B4-BE49-F238E27FC236}">
                    <a16:creationId xmlns:a16="http://schemas.microsoft.com/office/drawing/2014/main" id="{E8B6C432-0D9F-8B3D-E8E5-3DFD6F25EA17}"/>
                  </a:ext>
                </a:extLst>
              </p:cNvPr>
              <p:cNvSpPr txBox="1"/>
              <p:nvPr/>
            </p:nvSpPr>
            <p:spPr>
              <a:xfrm>
                <a:off x="2822974" y="2049381"/>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57%</a:t>
                </a:r>
              </a:p>
            </p:txBody>
          </p:sp>
          <p:sp>
            <p:nvSpPr>
              <p:cNvPr id="127" name="TextBox 126">
                <a:extLst>
                  <a:ext uri="{FF2B5EF4-FFF2-40B4-BE49-F238E27FC236}">
                    <a16:creationId xmlns:a16="http://schemas.microsoft.com/office/drawing/2014/main" id="{77A46F21-9733-123D-89D5-85424EAEE512}"/>
                  </a:ext>
                </a:extLst>
              </p:cNvPr>
              <p:cNvSpPr txBox="1"/>
              <p:nvPr/>
            </p:nvSpPr>
            <p:spPr>
              <a:xfrm>
                <a:off x="5653893" y="5125169"/>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28" name="TextBox 127">
                <a:extLst>
                  <a:ext uri="{FF2B5EF4-FFF2-40B4-BE49-F238E27FC236}">
                    <a16:creationId xmlns:a16="http://schemas.microsoft.com/office/drawing/2014/main" id="{62650BD8-07F0-1D22-4EA2-153DA2516DC0}"/>
                  </a:ext>
                </a:extLst>
              </p:cNvPr>
              <p:cNvSpPr txBox="1"/>
              <p:nvPr/>
            </p:nvSpPr>
            <p:spPr>
              <a:xfrm>
                <a:off x="5653893" y="475786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29" name="TextBox 128">
                <a:extLst>
                  <a:ext uri="{FF2B5EF4-FFF2-40B4-BE49-F238E27FC236}">
                    <a16:creationId xmlns:a16="http://schemas.microsoft.com/office/drawing/2014/main" id="{627F32D4-D01D-80BC-72F2-45B4EA82A785}"/>
                  </a:ext>
                </a:extLst>
              </p:cNvPr>
              <p:cNvSpPr txBox="1"/>
              <p:nvPr/>
            </p:nvSpPr>
            <p:spPr>
              <a:xfrm>
                <a:off x="5605271" y="4396675"/>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a:t>
                </a:r>
              </a:p>
            </p:txBody>
          </p:sp>
          <p:sp>
            <p:nvSpPr>
              <p:cNvPr id="130" name="TextBox 129">
                <a:extLst>
                  <a:ext uri="{FF2B5EF4-FFF2-40B4-BE49-F238E27FC236}">
                    <a16:creationId xmlns:a16="http://schemas.microsoft.com/office/drawing/2014/main" id="{0662E3F6-E0AA-62BE-A4B2-2ADAD04AF435}"/>
                  </a:ext>
                </a:extLst>
              </p:cNvPr>
              <p:cNvSpPr txBox="1"/>
              <p:nvPr/>
            </p:nvSpPr>
            <p:spPr>
              <a:xfrm>
                <a:off x="5605271" y="4216086"/>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a:t>
                </a:r>
              </a:p>
            </p:txBody>
          </p:sp>
          <p:sp>
            <p:nvSpPr>
              <p:cNvPr id="131" name="TextBox 130">
                <a:extLst>
                  <a:ext uri="{FF2B5EF4-FFF2-40B4-BE49-F238E27FC236}">
                    <a16:creationId xmlns:a16="http://schemas.microsoft.com/office/drawing/2014/main" id="{556A3BDF-B89C-5AE9-4F3E-034A3B69147C}"/>
                  </a:ext>
                </a:extLst>
              </p:cNvPr>
              <p:cNvSpPr txBox="1"/>
              <p:nvPr/>
            </p:nvSpPr>
            <p:spPr>
              <a:xfrm>
                <a:off x="5556689" y="4041746"/>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a:t>
                </a:r>
              </a:p>
            </p:txBody>
          </p:sp>
          <p:sp>
            <p:nvSpPr>
              <p:cNvPr id="132" name="TextBox 131">
                <a:extLst>
                  <a:ext uri="{FF2B5EF4-FFF2-40B4-BE49-F238E27FC236}">
                    <a16:creationId xmlns:a16="http://schemas.microsoft.com/office/drawing/2014/main" id="{3B543AA0-A743-6A3E-B13F-3192370A968F}"/>
                  </a:ext>
                </a:extLst>
              </p:cNvPr>
              <p:cNvSpPr txBox="1"/>
              <p:nvPr/>
            </p:nvSpPr>
            <p:spPr>
              <a:xfrm>
                <a:off x="5653893" y="3855034"/>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33" name="TextBox 132">
                <a:extLst>
                  <a:ext uri="{FF2B5EF4-FFF2-40B4-BE49-F238E27FC236}">
                    <a16:creationId xmlns:a16="http://schemas.microsoft.com/office/drawing/2014/main" id="{02EEF5BB-AAD5-7BE1-838F-9D801DD9F537}"/>
                  </a:ext>
                </a:extLst>
              </p:cNvPr>
              <p:cNvSpPr txBox="1"/>
              <p:nvPr/>
            </p:nvSpPr>
            <p:spPr>
              <a:xfrm>
                <a:off x="5605271" y="3674445"/>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a:t>
                </a:r>
              </a:p>
            </p:txBody>
          </p:sp>
          <p:sp>
            <p:nvSpPr>
              <p:cNvPr id="134" name="TextBox 133">
                <a:extLst>
                  <a:ext uri="{FF2B5EF4-FFF2-40B4-BE49-F238E27FC236}">
                    <a16:creationId xmlns:a16="http://schemas.microsoft.com/office/drawing/2014/main" id="{37F39E43-8C33-4254-C627-5ED92B00367B}"/>
                  </a:ext>
                </a:extLst>
              </p:cNvPr>
              <p:cNvSpPr txBox="1"/>
              <p:nvPr/>
            </p:nvSpPr>
            <p:spPr>
              <a:xfrm>
                <a:off x="5653893" y="3313260"/>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35" name="TextBox 134">
                <a:extLst>
                  <a:ext uri="{FF2B5EF4-FFF2-40B4-BE49-F238E27FC236}">
                    <a16:creationId xmlns:a16="http://schemas.microsoft.com/office/drawing/2014/main" id="{80DE24B0-AADE-ED56-6B6F-A01E82452840}"/>
                  </a:ext>
                </a:extLst>
              </p:cNvPr>
              <p:cNvSpPr txBox="1"/>
              <p:nvPr/>
            </p:nvSpPr>
            <p:spPr>
              <a:xfrm>
                <a:off x="5653893" y="3132804"/>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36" name="TextBox 135">
                <a:extLst>
                  <a:ext uri="{FF2B5EF4-FFF2-40B4-BE49-F238E27FC236}">
                    <a16:creationId xmlns:a16="http://schemas.microsoft.com/office/drawing/2014/main" id="{D3AAB69A-46B6-931E-9F39-4639E7520EB6}"/>
                  </a:ext>
                </a:extLst>
              </p:cNvPr>
              <p:cNvSpPr txBox="1"/>
              <p:nvPr/>
            </p:nvSpPr>
            <p:spPr>
              <a:xfrm>
                <a:off x="4815942" y="2958478"/>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16%</a:t>
                </a:r>
              </a:p>
            </p:txBody>
          </p:sp>
          <p:sp>
            <p:nvSpPr>
              <p:cNvPr id="137" name="TextBox 136">
                <a:extLst>
                  <a:ext uri="{FF2B5EF4-FFF2-40B4-BE49-F238E27FC236}">
                    <a16:creationId xmlns:a16="http://schemas.microsoft.com/office/drawing/2014/main" id="{6ECCB003-F595-9FEC-E91D-7F0971DE8E99}"/>
                  </a:ext>
                </a:extLst>
              </p:cNvPr>
              <p:cNvSpPr txBox="1"/>
              <p:nvPr/>
            </p:nvSpPr>
            <p:spPr>
              <a:xfrm>
                <a:off x="5410942" y="2771619"/>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6%</a:t>
                </a:r>
              </a:p>
            </p:txBody>
          </p:sp>
          <p:sp>
            <p:nvSpPr>
              <p:cNvPr id="138" name="TextBox 137">
                <a:extLst>
                  <a:ext uri="{FF2B5EF4-FFF2-40B4-BE49-F238E27FC236}">
                    <a16:creationId xmlns:a16="http://schemas.microsoft.com/office/drawing/2014/main" id="{4B919032-4057-15CB-C867-B41C0F538E1D}"/>
                  </a:ext>
                </a:extLst>
              </p:cNvPr>
              <p:cNvSpPr txBox="1"/>
              <p:nvPr/>
            </p:nvSpPr>
            <p:spPr>
              <a:xfrm>
                <a:off x="5362185" y="241042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7%</a:t>
                </a:r>
              </a:p>
            </p:txBody>
          </p:sp>
          <p:sp>
            <p:nvSpPr>
              <p:cNvPr id="139" name="TextBox 138">
                <a:extLst>
                  <a:ext uri="{FF2B5EF4-FFF2-40B4-BE49-F238E27FC236}">
                    <a16:creationId xmlns:a16="http://schemas.microsoft.com/office/drawing/2014/main" id="{527B543D-D791-7694-3FD5-EBD640154C43}"/>
                  </a:ext>
                </a:extLst>
              </p:cNvPr>
              <p:cNvSpPr txBox="1"/>
              <p:nvPr/>
            </p:nvSpPr>
            <p:spPr>
              <a:xfrm>
                <a:off x="4718777" y="222997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18%</a:t>
                </a:r>
              </a:p>
            </p:txBody>
          </p:sp>
          <p:sp>
            <p:nvSpPr>
              <p:cNvPr id="140" name="TextBox 139">
                <a:extLst>
                  <a:ext uri="{FF2B5EF4-FFF2-40B4-BE49-F238E27FC236}">
                    <a16:creationId xmlns:a16="http://schemas.microsoft.com/office/drawing/2014/main" id="{6ED1E8FF-3EB1-A933-A3A7-0CDD5048BF70}"/>
                  </a:ext>
                </a:extLst>
              </p:cNvPr>
              <p:cNvSpPr txBox="1"/>
              <p:nvPr/>
            </p:nvSpPr>
            <p:spPr>
              <a:xfrm>
                <a:off x="3795076" y="2049381"/>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37%</a:t>
                </a:r>
              </a:p>
            </p:txBody>
          </p:sp>
          <p:sp>
            <p:nvSpPr>
              <p:cNvPr id="141" name="TextBox 140">
                <a:extLst>
                  <a:ext uri="{FF2B5EF4-FFF2-40B4-BE49-F238E27FC236}">
                    <a16:creationId xmlns:a16="http://schemas.microsoft.com/office/drawing/2014/main" id="{06EA8521-04F8-E777-2169-AC476EA5C409}"/>
                  </a:ext>
                </a:extLst>
              </p:cNvPr>
              <p:cNvSpPr txBox="1"/>
              <p:nvPr/>
            </p:nvSpPr>
            <p:spPr>
              <a:xfrm>
                <a:off x="6536793" y="5305772"/>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10%</a:t>
                </a:r>
              </a:p>
            </p:txBody>
          </p:sp>
          <p:sp>
            <p:nvSpPr>
              <p:cNvPr id="142" name="TextBox 141">
                <a:extLst>
                  <a:ext uri="{FF2B5EF4-FFF2-40B4-BE49-F238E27FC236}">
                    <a16:creationId xmlns:a16="http://schemas.microsoft.com/office/drawing/2014/main" id="{3118DA09-22FC-3A33-F2CA-34870F9BA234}"/>
                  </a:ext>
                </a:extLst>
              </p:cNvPr>
              <p:cNvSpPr txBox="1"/>
              <p:nvPr/>
            </p:nvSpPr>
            <p:spPr>
              <a:xfrm>
                <a:off x="6081170" y="5125169"/>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43" name="TextBox 142">
                <a:extLst>
                  <a:ext uri="{FF2B5EF4-FFF2-40B4-BE49-F238E27FC236}">
                    <a16:creationId xmlns:a16="http://schemas.microsoft.com/office/drawing/2014/main" id="{E27412C7-B4F3-8195-E2F1-363A0641E677}"/>
                  </a:ext>
                </a:extLst>
              </p:cNvPr>
              <p:cNvSpPr txBox="1"/>
              <p:nvPr/>
            </p:nvSpPr>
            <p:spPr>
              <a:xfrm>
                <a:off x="6633958" y="493831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12%</a:t>
                </a:r>
              </a:p>
            </p:txBody>
          </p:sp>
          <p:sp>
            <p:nvSpPr>
              <p:cNvPr id="144" name="TextBox 143">
                <a:extLst>
                  <a:ext uri="{FF2B5EF4-FFF2-40B4-BE49-F238E27FC236}">
                    <a16:creationId xmlns:a16="http://schemas.microsoft.com/office/drawing/2014/main" id="{72F38F34-9025-A7A2-FB6A-8FCF97139753}"/>
                  </a:ext>
                </a:extLst>
              </p:cNvPr>
              <p:cNvSpPr txBox="1"/>
              <p:nvPr/>
            </p:nvSpPr>
            <p:spPr>
              <a:xfrm>
                <a:off x="6275538" y="475786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5%</a:t>
                </a:r>
              </a:p>
            </p:txBody>
          </p:sp>
          <p:sp>
            <p:nvSpPr>
              <p:cNvPr id="145" name="TextBox 144">
                <a:extLst>
                  <a:ext uri="{FF2B5EF4-FFF2-40B4-BE49-F238E27FC236}">
                    <a16:creationId xmlns:a16="http://schemas.microsoft.com/office/drawing/2014/main" id="{05715B34-1149-7B8E-2992-8D6CD6A7A0BE}"/>
                  </a:ext>
                </a:extLst>
              </p:cNvPr>
              <p:cNvSpPr txBox="1"/>
              <p:nvPr/>
            </p:nvSpPr>
            <p:spPr>
              <a:xfrm>
                <a:off x="6421478" y="4583541"/>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8%</a:t>
                </a:r>
              </a:p>
            </p:txBody>
          </p:sp>
          <p:sp>
            <p:nvSpPr>
              <p:cNvPr id="146" name="TextBox 145">
                <a:extLst>
                  <a:ext uri="{FF2B5EF4-FFF2-40B4-BE49-F238E27FC236}">
                    <a16:creationId xmlns:a16="http://schemas.microsoft.com/office/drawing/2014/main" id="{B6EDFC1D-3334-340D-B5D6-550EB35D13E9}"/>
                  </a:ext>
                </a:extLst>
              </p:cNvPr>
              <p:cNvSpPr txBox="1"/>
              <p:nvPr/>
            </p:nvSpPr>
            <p:spPr>
              <a:xfrm>
                <a:off x="6178353" y="4396675"/>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a:t>
                </a:r>
              </a:p>
            </p:txBody>
          </p:sp>
          <p:sp>
            <p:nvSpPr>
              <p:cNvPr id="147" name="TextBox 146">
                <a:extLst>
                  <a:ext uri="{FF2B5EF4-FFF2-40B4-BE49-F238E27FC236}">
                    <a16:creationId xmlns:a16="http://schemas.microsoft.com/office/drawing/2014/main" id="{D51D4308-F794-5D12-48FE-0D7F78F646EE}"/>
                  </a:ext>
                </a:extLst>
              </p:cNvPr>
              <p:cNvSpPr txBox="1"/>
              <p:nvPr/>
            </p:nvSpPr>
            <p:spPr>
              <a:xfrm>
                <a:off x="6633958" y="4216086"/>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12%</a:t>
                </a:r>
              </a:p>
            </p:txBody>
          </p:sp>
          <p:sp>
            <p:nvSpPr>
              <p:cNvPr id="148" name="TextBox 147">
                <a:extLst>
                  <a:ext uri="{FF2B5EF4-FFF2-40B4-BE49-F238E27FC236}">
                    <a16:creationId xmlns:a16="http://schemas.microsoft.com/office/drawing/2014/main" id="{E5D12A5C-9D21-D1D3-34D9-D7261BE6F4ED}"/>
                  </a:ext>
                </a:extLst>
              </p:cNvPr>
              <p:cNvSpPr txBox="1"/>
              <p:nvPr/>
            </p:nvSpPr>
            <p:spPr>
              <a:xfrm>
                <a:off x="6682520" y="4041746"/>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13%</a:t>
                </a:r>
              </a:p>
            </p:txBody>
          </p:sp>
          <p:sp>
            <p:nvSpPr>
              <p:cNvPr id="149" name="TextBox 148">
                <a:extLst>
                  <a:ext uri="{FF2B5EF4-FFF2-40B4-BE49-F238E27FC236}">
                    <a16:creationId xmlns:a16="http://schemas.microsoft.com/office/drawing/2014/main" id="{7FEA188C-0D7A-B261-C349-BD8AD2499D7B}"/>
                  </a:ext>
                </a:extLst>
              </p:cNvPr>
              <p:cNvSpPr txBox="1"/>
              <p:nvPr/>
            </p:nvSpPr>
            <p:spPr>
              <a:xfrm>
                <a:off x="6372895" y="3855034"/>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7%</a:t>
                </a:r>
              </a:p>
            </p:txBody>
          </p:sp>
          <p:sp>
            <p:nvSpPr>
              <p:cNvPr id="150" name="TextBox 149">
                <a:extLst>
                  <a:ext uri="{FF2B5EF4-FFF2-40B4-BE49-F238E27FC236}">
                    <a16:creationId xmlns:a16="http://schemas.microsoft.com/office/drawing/2014/main" id="{4C7B6F94-69A4-0B19-9AC6-088B60773032}"/>
                  </a:ext>
                </a:extLst>
              </p:cNvPr>
              <p:cNvSpPr txBox="1"/>
              <p:nvPr/>
            </p:nvSpPr>
            <p:spPr>
              <a:xfrm>
                <a:off x="6470060" y="3674445"/>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9%</a:t>
                </a:r>
              </a:p>
            </p:txBody>
          </p:sp>
          <p:sp>
            <p:nvSpPr>
              <p:cNvPr id="151" name="TextBox 150">
                <a:extLst>
                  <a:ext uri="{FF2B5EF4-FFF2-40B4-BE49-F238E27FC236}">
                    <a16:creationId xmlns:a16="http://schemas.microsoft.com/office/drawing/2014/main" id="{463D8E39-B3A9-3558-3571-EE4F52010380}"/>
                  </a:ext>
                </a:extLst>
              </p:cNvPr>
              <p:cNvSpPr txBox="1"/>
              <p:nvPr/>
            </p:nvSpPr>
            <p:spPr>
              <a:xfrm>
                <a:off x="6731296" y="3493849"/>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14%</a:t>
                </a:r>
              </a:p>
            </p:txBody>
          </p:sp>
          <p:sp>
            <p:nvSpPr>
              <p:cNvPr id="152" name="TextBox 151">
                <a:extLst>
                  <a:ext uri="{FF2B5EF4-FFF2-40B4-BE49-F238E27FC236}">
                    <a16:creationId xmlns:a16="http://schemas.microsoft.com/office/drawing/2014/main" id="{E1B8D530-C4FF-4E59-6260-EF53EAE5F805}"/>
                  </a:ext>
                </a:extLst>
              </p:cNvPr>
              <p:cNvSpPr txBox="1"/>
              <p:nvPr/>
            </p:nvSpPr>
            <p:spPr>
              <a:xfrm>
                <a:off x="6470060" y="3313260"/>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9%</a:t>
                </a:r>
              </a:p>
            </p:txBody>
          </p:sp>
          <p:sp>
            <p:nvSpPr>
              <p:cNvPr id="153" name="TextBox 152">
                <a:extLst>
                  <a:ext uri="{FF2B5EF4-FFF2-40B4-BE49-F238E27FC236}">
                    <a16:creationId xmlns:a16="http://schemas.microsoft.com/office/drawing/2014/main" id="{C0F57A81-D3C6-E5D5-412F-1EAF0FDC75F7}"/>
                  </a:ext>
                </a:extLst>
              </p:cNvPr>
              <p:cNvSpPr txBox="1"/>
              <p:nvPr/>
            </p:nvSpPr>
            <p:spPr>
              <a:xfrm>
                <a:off x="6779879" y="3132804"/>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15%</a:t>
                </a:r>
              </a:p>
            </p:txBody>
          </p:sp>
          <p:sp>
            <p:nvSpPr>
              <p:cNvPr id="154" name="TextBox 153">
                <a:extLst>
                  <a:ext uri="{FF2B5EF4-FFF2-40B4-BE49-F238E27FC236}">
                    <a16:creationId xmlns:a16="http://schemas.microsoft.com/office/drawing/2014/main" id="{61AAFC19-E022-18CA-B747-8F150B825CC0}"/>
                  </a:ext>
                </a:extLst>
              </p:cNvPr>
              <p:cNvSpPr txBox="1"/>
              <p:nvPr/>
            </p:nvSpPr>
            <p:spPr>
              <a:xfrm>
                <a:off x="6470060" y="2958478"/>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9%</a:t>
                </a:r>
              </a:p>
            </p:txBody>
          </p:sp>
          <p:sp>
            <p:nvSpPr>
              <p:cNvPr id="155" name="TextBox 154">
                <a:extLst>
                  <a:ext uri="{FF2B5EF4-FFF2-40B4-BE49-F238E27FC236}">
                    <a16:creationId xmlns:a16="http://schemas.microsoft.com/office/drawing/2014/main" id="{BB48649A-FD92-E11A-DBA5-47ACE470D8F8}"/>
                  </a:ext>
                </a:extLst>
              </p:cNvPr>
              <p:cNvSpPr txBox="1"/>
              <p:nvPr/>
            </p:nvSpPr>
            <p:spPr>
              <a:xfrm>
                <a:off x="6828480" y="2771619"/>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16%</a:t>
                </a:r>
              </a:p>
            </p:txBody>
          </p:sp>
          <p:sp>
            <p:nvSpPr>
              <p:cNvPr id="156" name="TextBox 155">
                <a:extLst>
                  <a:ext uri="{FF2B5EF4-FFF2-40B4-BE49-F238E27FC236}">
                    <a16:creationId xmlns:a16="http://schemas.microsoft.com/office/drawing/2014/main" id="{235F3136-B0D2-9A5E-0360-2278CEB01FA3}"/>
                  </a:ext>
                </a:extLst>
              </p:cNvPr>
              <p:cNvSpPr txBox="1"/>
              <p:nvPr/>
            </p:nvSpPr>
            <p:spPr>
              <a:xfrm>
                <a:off x="7800591" y="2591023"/>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36%</a:t>
                </a:r>
              </a:p>
            </p:txBody>
          </p:sp>
          <p:sp>
            <p:nvSpPr>
              <p:cNvPr id="157" name="TextBox 156">
                <a:extLst>
                  <a:ext uri="{FF2B5EF4-FFF2-40B4-BE49-F238E27FC236}">
                    <a16:creationId xmlns:a16="http://schemas.microsoft.com/office/drawing/2014/main" id="{F49925AE-7B26-85F2-A340-3F325979C429}"/>
                  </a:ext>
                </a:extLst>
              </p:cNvPr>
              <p:cNvSpPr txBox="1"/>
              <p:nvPr/>
            </p:nvSpPr>
            <p:spPr>
              <a:xfrm>
                <a:off x="6877062" y="241042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17%</a:t>
                </a:r>
              </a:p>
            </p:txBody>
          </p:sp>
          <p:sp>
            <p:nvSpPr>
              <p:cNvPr id="158" name="TextBox 157">
                <a:extLst>
                  <a:ext uri="{FF2B5EF4-FFF2-40B4-BE49-F238E27FC236}">
                    <a16:creationId xmlns:a16="http://schemas.microsoft.com/office/drawing/2014/main" id="{0EB822D2-CFBB-F371-FB74-921A1BFBD33D}"/>
                  </a:ext>
                </a:extLst>
              </p:cNvPr>
              <p:cNvSpPr txBox="1"/>
              <p:nvPr/>
            </p:nvSpPr>
            <p:spPr>
              <a:xfrm>
                <a:off x="8140860" y="2229977"/>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43%</a:t>
                </a:r>
              </a:p>
            </p:txBody>
          </p:sp>
          <p:sp>
            <p:nvSpPr>
              <p:cNvPr id="159" name="TextBox 158">
                <a:extLst>
                  <a:ext uri="{FF2B5EF4-FFF2-40B4-BE49-F238E27FC236}">
                    <a16:creationId xmlns:a16="http://schemas.microsoft.com/office/drawing/2014/main" id="{1AC6A7B2-0530-9409-B72D-97548D1B3427}"/>
                  </a:ext>
                </a:extLst>
              </p:cNvPr>
              <p:cNvSpPr txBox="1"/>
              <p:nvPr/>
            </p:nvSpPr>
            <p:spPr>
              <a:xfrm>
                <a:off x="8870021" y="2049381"/>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58%</a:t>
                </a:r>
              </a:p>
            </p:txBody>
          </p:sp>
          <p:sp>
            <p:nvSpPr>
              <p:cNvPr id="160" name="TextBox 159">
                <a:extLst>
                  <a:ext uri="{FF2B5EF4-FFF2-40B4-BE49-F238E27FC236}">
                    <a16:creationId xmlns:a16="http://schemas.microsoft.com/office/drawing/2014/main" id="{B8C6D0B3-168B-3523-C397-D06A256DA673}"/>
                  </a:ext>
                </a:extLst>
              </p:cNvPr>
              <p:cNvSpPr txBox="1"/>
              <p:nvPr/>
            </p:nvSpPr>
            <p:spPr>
              <a:xfrm>
                <a:off x="6129770" y="5305772"/>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a:t>
                </a:r>
              </a:p>
            </p:txBody>
          </p:sp>
          <p:sp>
            <p:nvSpPr>
              <p:cNvPr id="161" name="TextBox 160">
                <a:extLst>
                  <a:ext uri="{FF2B5EF4-FFF2-40B4-BE49-F238E27FC236}">
                    <a16:creationId xmlns:a16="http://schemas.microsoft.com/office/drawing/2014/main" id="{602F4A8C-C2DC-E4C0-6AF4-FEA131234541}"/>
                  </a:ext>
                </a:extLst>
              </p:cNvPr>
              <p:cNvSpPr txBox="1"/>
              <p:nvPr/>
            </p:nvSpPr>
            <p:spPr>
              <a:xfrm>
                <a:off x="6081170" y="493831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62" name="TextBox 161">
                <a:extLst>
                  <a:ext uri="{FF2B5EF4-FFF2-40B4-BE49-F238E27FC236}">
                    <a16:creationId xmlns:a16="http://schemas.microsoft.com/office/drawing/2014/main" id="{FA29D300-9CE0-8E0F-BBA1-73250C74C58E}"/>
                  </a:ext>
                </a:extLst>
              </p:cNvPr>
              <p:cNvSpPr txBox="1"/>
              <p:nvPr/>
            </p:nvSpPr>
            <p:spPr>
              <a:xfrm>
                <a:off x="6081170" y="4041746"/>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63" name="TextBox 162">
                <a:extLst>
                  <a:ext uri="{FF2B5EF4-FFF2-40B4-BE49-F238E27FC236}">
                    <a16:creationId xmlns:a16="http://schemas.microsoft.com/office/drawing/2014/main" id="{B792A0C7-B7F4-E73D-2A7A-2F909CB67D54}"/>
                  </a:ext>
                </a:extLst>
              </p:cNvPr>
              <p:cNvSpPr txBox="1"/>
              <p:nvPr/>
            </p:nvSpPr>
            <p:spPr>
              <a:xfrm>
                <a:off x="6081170" y="3855034"/>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64" name="TextBox 163">
                <a:extLst>
                  <a:ext uri="{FF2B5EF4-FFF2-40B4-BE49-F238E27FC236}">
                    <a16:creationId xmlns:a16="http://schemas.microsoft.com/office/drawing/2014/main" id="{0D46428C-7DB6-5868-0A9F-55E9140FA8DF}"/>
                  </a:ext>
                </a:extLst>
              </p:cNvPr>
              <p:cNvSpPr txBox="1"/>
              <p:nvPr/>
            </p:nvSpPr>
            <p:spPr>
              <a:xfrm>
                <a:off x="6081170" y="3132804"/>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65" name="TextBox 164">
                <a:extLst>
                  <a:ext uri="{FF2B5EF4-FFF2-40B4-BE49-F238E27FC236}">
                    <a16:creationId xmlns:a16="http://schemas.microsoft.com/office/drawing/2014/main" id="{26BA6006-ACC5-D39D-9C36-5858E01CC651}"/>
                  </a:ext>
                </a:extLst>
              </p:cNvPr>
              <p:cNvSpPr txBox="1"/>
              <p:nvPr/>
            </p:nvSpPr>
            <p:spPr>
              <a:xfrm>
                <a:off x="6129770" y="2771619"/>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2%</a:t>
                </a:r>
              </a:p>
            </p:txBody>
          </p:sp>
          <p:sp>
            <p:nvSpPr>
              <p:cNvPr id="166" name="TextBox 165">
                <a:extLst>
                  <a:ext uri="{FF2B5EF4-FFF2-40B4-BE49-F238E27FC236}">
                    <a16:creationId xmlns:a16="http://schemas.microsoft.com/office/drawing/2014/main" id="{0BE03B21-8B2F-8C47-0DFD-21C3D257B0A3}"/>
                  </a:ext>
                </a:extLst>
              </p:cNvPr>
              <p:cNvSpPr txBox="1"/>
              <p:nvPr/>
            </p:nvSpPr>
            <p:spPr>
              <a:xfrm>
                <a:off x="6081170" y="2591023"/>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67" name="TextBox 166">
                <a:extLst>
                  <a:ext uri="{FF2B5EF4-FFF2-40B4-BE49-F238E27FC236}">
                    <a16:creationId xmlns:a16="http://schemas.microsoft.com/office/drawing/2014/main" id="{998FFB82-621F-8615-374B-00EA417223A2}"/>
                  </a:ext>
                </a:extLst>
              </p:cNvPr>
              <p:cNvSpPr txBox="1"/>
              <p:nvPr/>
            </p:nvSpPr>
            <p:spPr>
              <a:xfrm>
                <a:off x="6081170" y="241042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1%</a:t>
                </a:r>
              </a:p>
            </p:txBody>
          </p:sp>
          <p:sp>
            <p:nvSpPr>
              <p:cNvPr id="168" name="TextBox 167">
                <a:extLst>
                  <a:ext uri="{FF2B5EF4-FFF2-40B4-BE49-F238E27FC236}">
                    <a16:creationId xmlns:a16="http://schemas.microsoft.com/office/drawing/2014/main" id="{4D7AFBB4-2F56-4E1C-C9A5-524144E585BB}"/>
                  </a:ext>
                </a:extLst>
              </p:cNvPr>
              <p:cNvSpPr txBox="1"/>
              <p:nvPr/>
            </p:nvSpPr>
            <p:spPr>
              <a:xfrm>
                <a:off x="6178353" y="2229977"/>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a:t>
                </a:r>
              </a:p>
            </p:txBody>
          </p:sp>
          <p:sp>
            <p:nvSpPr>
              <p:cNvPr id="169" name="TextBox 168">
                <a:extLst>
                  <a:ext uri="{FF2B5EF4-FFF2-40B4-BE49-F238E27FC236}">
                    <a16:creationId xmlns:a16="http://schemas.microsoft.com/office/drawing/2014/main" id="{4750F323-CFB8-65D3-D00E-8491DC88D459}"/>
                  </a:ext>
                </a:extLst>
              </p:cNvPr>
              <p:cNvSpPr txBox="1"/>
              <p:nvPr/>
            </p:nvSpPr>
            <p:spPr>
              <a:xfrm>
                <a:off x="7606223" y="2049381"/>
                <a:ext cx="504671"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32%</a:t>
                </a:r>
              </a:p>
            </p:txBody>
          </p:sp>
          <p:sp>
            <p:nvSpPr>
              <p:cNvPr id="170" name="TextBox 169">
                <a:extLst>
                  <a:ext uri="{FF2B5EF4-FFF2-40B4-BE49-F238E27FC236}">
                    <a16:creationId xmlns:a16="http://schemas.microsoft.com/office/drawing/2014/main" id="{85C3CFD3-86CD-3B32-BE5C-91F83BAFD26A}"/>
                  </a:ext>
                </a:extLst>
              </p:cNvPr>
              <p:cNvSpPr txBox="1"/>
              <p:nvPr/>
            </p:nvSpPr>
            <p:spPr>
              <a:xfrm>
                <a:off x="6042744" y="2958478"/>
                <a:ext cx="423688"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n-ea"/>
                    <a:cs typeface="Arial"/>
                    <a:sym typeface="Arial"/>
                    <a:rtl val="0"/>
                  </a:rPr>
                  <a:t>7%</a:t>
                </a:r>
              </a:p>
            </p:txBody>
          </p:sp>
          <p:grpSp>
            <p:nvGrpSpPr>
              <p:cNvPr id="260" name="Group 259">
                <a:extLst>
                  <a:ext uri="{FF2B5EF4-FFF2-40B4-BE49-F238E27FC236}">
                    <a16:creationId xmlns:a16="http://schemas.microsoft.com/office/drawing/2014/main" id="{4047921C-F59B-FD57-1D23-96B5C036CB27}"/>
                  </a:ext>
                </a:extLst>
              </p:cNvPr>
              <p:cNvGrpSpPr/>
              <p:nvPr/>
            </p:nvGrpSpPr>
            <p:grpSpPr>
              <a:xfrm>
                <a:off x="2995992" y="5567883"/>
                <a:ext cx="6240051" cy="276999"/>
                <a:chOff x="3509762" y="5356525"/>
                <a:chExt cx="4508960" cy="276999"/>
              </a:xfrm>
            </p:grpSpPr>
            <p:sp>
              <p:nvSpPr>
                <p:cNvPr id="232" name="TextBox 231">
                  <a:extLst>
                    <a:ext uri="{FF2B5EF4-FFF2-40B4-BE49-F238E27FC236}">
                      <a16:creationId xmlns:a16="http://schemas.microsoft.com/office/drawing/2014/main" id="{0BFB9699-4631-3E0F-BD1A-76B5CEA55EC0}"/>
                    </a:ext>
                  </a:extLst>
                </p:cNvPr>
                <p:cNvSpPr txBox="1"/>
                <p:nvPr/>
              </p:nvSpPr>
              <p:spPr>
                <a:xfrm>
                  <a:off x="3509762"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60</a:t>
                  </a:r>
                </a:p>
              </p:txBody>
            </p:sp>
            <p:sp>
              <p:nvSpPr>
                <p:cNvPr id="233" name="TextBox 232">
                  <a:extLst>
                    <a:ext uri="{FF2B5EF4-FFF2-40B4-BE49-F238E27FC236}">
                      <a16:creationId xmlns:a16="http://schemas.microsoft.com/office/drawing/2014/main" id="{70CE4362-D857-C36C-3921-262837257871}"/>
                    </a:ext>
                  </a:extLst>
                </p:cNvPr>
                <p:cNvSpPr txBox="1"/>
                <p:nvPr/>
              </p:nvSpPr>
              <p:spPr>
                <a:xfrm>
                  <a:off x="3861105"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50</a:t>
                  </a:r>
                </a:p>
              </p:txBody>
            </p:sp>
            <p:sp>
              <p:nvSpPr>
                <p:cNvPr id="234" name="TextBox 233">
                  <a:extLst>
                    <a:ext uri="{FF2B5EF4-FFF2-40B4-BE49-F238E27FC236}">
                      <a16:creationId xmlns:a16="http://schemas.microsoft.com/office/drawing/2014/main" id="{BD3AC0FA-D79B-A603-4770-98E1EF0C6C29}"/>
                    </a:ext>
                  </a:extLst>
                </p:cNvPr>
                <p:cNvSpPr txBox="1"/>
                <p:nvPr/>
              </p:nvSpPr>
              <p:spPr>
                <a:xfrm>
                  <a:off x="4212313"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40</a:t>
                  </a:r>
                </a:p>
              </p:txBody>
            </p:sp>
            <p:sp>
              <p:nvSpPr>
                <p:cNvPr id="235" name="TextBox 234">
                  <a:extLst>
                    <a:ext uri="{FF2B5EF4-FFF2-40B4-BE49-F238E27FC236}">
                      <a16:creationId xmlns:a16="http://schemas.microsoft.com/office/drawing/2014/main" id="{87999516-254A-3BCA-3E20-B3D7545DD162}"/>
                    </a:ext>
                  </a:extLst>
                </p:cNvPr>
                <p:cNvSpPr txBox="1"/>
                <p:nvPr/>
              </p:nvSpPr>
              <p:spPr>
                <a:xfrm>
                  <a:off x="4563522"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30</a:t>
                  </a:r>
                </a:p>
              </p:txBody>
            </p:sp>
            <p:sp>
              <p:nvSpPr>
                <p:cNvPr id="236" name="TextBox 235">
                  <a:extLst>
                    <a:ext uri="{FF2B5EF4-FFF2-40B4-BE49-F238E27FC236}">
                      <a16:creationId xmlns:a16="http://schemas.microsoft.com/office/drawing/2014/main" id="{500A1B17-7103-1112-EEF1-DCB21004DAA2}"/>
                    </a:ext>
                  </a:extLst>
                </p:cNvPr>
                <p:cNvSpPr txBox="1"/>
                <p:nvPr/>
              </p:nvSpPr>
              <p:spPr>
                <a:xfrm>
                  <a:off x="4914731"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20</a:t>
                  </a:r>
                </a:p>
              </p:txBody>
            </p:sp>
            <p:sp>
              <p:nvSpPr>
                <p:cNvPr id="237" name="TextBox 236">
                  <a:extLst>
                    <a:ext uri="{FF2B5EF4-FFF2-40B4-BE49-F238E27FC236}">
                      <a16:creationId xmlns:a16="http://schemas.microsoft.com/office/drawing/2014/main" id="{AC94CD93-7C57-E27F-9FC5-7D8AC8472A52}"/>
                    </a:ext>
                  </a:extLst>
                </p:cNvPr>
                <p:cNvSpPr txBox="1"/>
                <p:nvPr/>
              </p:nvSpPr>
              <p:spPr>
                <a:xfrm>
                  <a:off x="5265946"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10</a:t>
                  </a:r>
                </a:p>
              </p:txBody>
            </p:sp>
            <p:sp>
              <p:nvSpPr>
                <p:cNvPr id="238" name="TextBox 237">
                  <a:extLst>
                    <a:ext uri="{FF2B5EF4-FFF2-40B4-BE49-F238E27FC236}">
                      <a16:creationId xmlns:a16="http://schemas.microsoft.com/office/drawing/2014/main" id="{3F1E6D34-1BCB-DC1D-41C4-0B5A76EA3ECC}"/>
                    </a:ext>
                  </a:extLst>
                </p:cNvPr>
                <p:cNvSpPr txBox="1"/>
                <p:nvPr/>
              </p:nvSpPr>
              <p:spPr>
                <a:xfrm>
                  <a:off x="5645392" y="5356525"/>
                  <a:ext cx="223695"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0</a:t>
                  </a:r>
                </a:p>
              </p:txBody>
            </p:sp>
            <p:sp>
              <p:nvSpPr>
                <p:cNvPr id="239" name="TextBox 238">
                  <a:extLst>
                    <a:ext uri="{FF2B5EF4-FFF2-40B4-BE49-F238E27FC236}">
                      <a16:creationId xmlns:a16="http://schemas.microsoft.com/office/drawing/2014/main" id="{29B023B5-0A34-1754-684C-7CEFFC36F819}"/>
                    </a:ext>
                  </a:extLst>
                </p:cNvPr>
                <p:cNvSpPr txBox="1"/>
                <p:nvPr/>
              </p:nvSpPr>
              <p:spPr>
                <a:xfrm>
                  <a:off x="5968490"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10</a:t>
                  </a:r>
                </a:p>
              </p:txBody>
            </p:sp>
            <p:sp>
              <p:nvSpPr>
                <p:cNvPr id="240" name="TextBox 239">
                  <a:extLst>
                    <a:ext uri="{FF2B5EF4-FFF2-40B4-BE49-F238E27FC236}">
                      <a16:creationId xmlns:a16="http://schemas.microsoft.com/office/drawing/2014/main" id="{505DB354-8E6D-A7D9-3DC0-3F07B9ECC83D}"/>
                    </a:ext>
                  </a:extLst>
                </p:cNvPr>
                <p:cNvSpPr txBox="1"/>
                <p:nvPr/>
              </p:nvSpPr>
              <p:spPr>
                <a:xfrm>
                  <a:off x="6319706"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20</a:t>
                  </a:r>
                </a:p>
              </p:txBody>
            </p:sp>
            <p:sp>
              <p:nvSpPr>
                <p:cNvPr id="241" name="TextBox 240">
                  <a:extLst>
                    <a:ext uri="{FF2B5EF4-FFF2-40B4-BE49-F238E27FC236}">
                      <a16:creationId xmlns:a16="http://schemas.microsoft.com/office/drawing/2014/main" id="{B156466F-2675-B493-279F-6EED7A7401B9}"/>
                    </a:ext>
                  </a:extLst>
                </p:cNvPr>
                <p:cNvSpPr txBox="1"/>
                <p:nvPr/>
              </p:nvSpPr>
              <p:spPr>
                <a:xfrm>
                  <a:off x="6670920"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30</a:t>
                  </a:r>
                </a:p>
              </p:txBody>
            </p:sp>
            <p:sp>
              <p:nvSpPr>
                <p:cNvPr id="242" name="TextBox 241">
                  <a:extLst>
                    <a:ext uri="{FF2B5EF4-FFF2-40B4-BE49-F238E27FC236}">
                      <a16:creationId xmlns:a16="http://schemas.microsoft.com/office/drawing/2014/main" id="{F5CB34CF-91FE-C46A-B921-5A6C5F188ECA}"/>
                    </a:ext>
                  </a:extLst>
                </p:cNvPr>
                <p:cNvSpPr txBox="1"/>
                <p:nvPr/>
              </p:nvSpPr>
              <p:spPr>
                <a:xfrm>
                  <a:off x="7022123"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40</a:t>
                  </a:r>
                </a:p>
              </p:txBody>
            </p:sp>
            <p:sp>
              <p:nvSpPr>
                <p:cNvPr id="243" name="TextBox 242">
                  <a:extLst>
                    <a:ext uri="{FF2B5EF4-FFF2-40B4-BE49-F238E27FC236}">
                      <a16:creationId xmlns:a16="http://schemas.microsoft.com/office/drawing/2014/main" id="{182D7B49-EE84-FF8A-D50B-F92EF436F71E}"/>
                    </a:ext>
                  </a:extLst>
                </p:cNvPr>
                <p:cNvSpPr txBox="1"/>
                <p:nvPr/>
              </p:nvSpPr>
              <p:spPr>
                <a:xfrm>
                  <a:off x="7373338"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50</a:t>
                  </a:r>
                </a:p>
              </p:txBody>
            </p:sp>
            <p:sp>
              <p:nvSpPr>
                <p:cNvPr id="244" name="TextBox 243">
                  <a:extLst>
                    <a:ext uri="{FF2B5EF4-FFF2-40B4-BE49-F238E27FC236}">
                      <a16:creationId xmlns:a16="http://schemas.microsoft.com/office/drawing/2014/main" id="{FEE7F41B-FD82-D932-A322-25AD1E908667}"/>
                    </a:ext>
                  </a:extLst>
                </p:cNvPr>
                <p:cNvSpPr txBox="1"/>
                <p:nvPr/>
              </p:nvSpPr>
              <p:spPr>
                <a:xfrm>
                  <a:off x="7724541" y="5356525"/>
                  <a:ext cx="294181" cy="276999"/>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60</a:t>
                  </a:r>
                </a:p>
              </p:txBody>
            </p:sp>
          </p:grpSp>
          <p:sp>
            <p:nvSpPr>
              <p:cNvPr id="245" name="TextBox 244">
                <a:extLst>
                  <a:ext uri="{FF2B5EF4-FFF2-40B4-BE49-F238E27FC236}">
                    <a16:creationId xmlns:a16="http://schemas.microsoft.com/office/drawing/2014/main" id="{42D00D6C-0F49-FE50-93E4-2B02278FCA0C}"/>
                  </a:ext>
                </a:extLst>
              </p:cNvPr>
              <p:cNvSpPr txBox="1"/>
              <p:nvPr/>
            </p:nvSpPr>
            <p:spPr>
              <a:xfrm>
                <a:off x="2645764" y="5857375"/>
                <a:ext cx="6941152"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3" normalizeH="0" baseline="0" noProof="0">
                    <a:ln/>
                    <a:solidFill>
                      <a:srgbClr val="545659"/>
                    </a:solidFill>
                    <a:effectLst/>
                    <a:uLnTx/>
                    <a:uFillTx/>
                    <a:latin typeface="Arial"/>
                    <a:ea typeface="+mn-ea"/>
                    <a:cs typeface="Arial"/>
                    <a:sym typeface="Arial"/>
                    <a:rtl val="0"/>
                  </a:rPr>
                  <a:t>Patients, %</a:t>
                </a:r>
              </a:p>
            </p:txBody>
          </p:sp>
          <p:sp>
            <p:nvSpPr>
              <p:cNvPr id="218" name="Freeform 217">
                <a:extLst>
                  <a:ext uri="{FF2B5EF4-FFF2-40B4-BE49-F238E27FC236}">
                    <a16:creationId xmlns:a16="http://schemas.microsoft.com/office/drawing/2014/main" id="{96E10ECC-261E-70AA-4A7F-2B0FA03BA9A0}"/>
                  </a:ext>
                </a:extLst>
              </p:cNvPr>
              <p:cNvSpPr/>
              <p:nvPr/>
            </p:nvSpPr>
            <p:spPr>
              <a:xfrm>
                <a:off x="2617867" y="5567269"/>
                <a:ext cx="6950791" cy="14287"/>
              </a:xfrm>
              <a:custGeom>
                <a:avLst/>
                <a:gdLst>
                  <a:gd name="csX0" fmla="*/ 0 w 5022530"/>
                  <a:gd name="csY0" fmla="*/ 0 h 14287"/>
                  <a:gd name="csX1" fmla="*/ 5022531 w 5022530"/>
                  <a:gd name="csY1" fmla="*/ 0 h 14287"/>
                </a:gdLst>
                <a:ahLst/>
                <a:cxnLst>
                  <a:cxn ang="0">
                    <a:pos x="csX0" y="csY0"/>
                  </a:cxn>
                  <a:cxn ang="0">
                    <a:pos x="csX1" y="csY1"/>
                  </a:cxn>
                </a:cxnLst>
                <a:rect l="l" t="t" r="r" b="b"/>
                <a:pathLst>
                  <a:path w="5022530" h="14287">
                    <a:moveTo>
                      <a:pt x="0" y="0"/>
                    </a:moveTo>
                    <a:lnTo>
                      <a:pt x="5022531"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19" name="Freeform 218">
                <a:extLst>
                  <a:ext uri="{FF2B5EF4-FFF2-40B4-BE49-F238E27FC236}">
                    <a16:creationId xmlns:a16="http://schemas.microsoft.com/office/drawing/2014/main" id="{02BFC592-95FC-E82A-3EFE-523B1B173F1F}"/>
                  </a:ext>
                </a:extLst>
              </p:cNvPr>
              <p:cNvSpPr/>
              <p:nvPr/>
            </p:nvSpPr>
            <p:spPr>
              <a:xfrm>
                <a:off x="3189494"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0" name="Freeform 219">
                <a:extLst>
                  <a:ext uri="{FF2B5EF4-FFF2-40B4-BE49-F238E27FC236}">
                    <a16:creationId xmlns:a16="http://schemas.microsoft.com/office/drawing/2014/main" id="{177986F5-573F-174D-AE84-69115D6056A3}"/>
                  </a:ext>
                </a:extLst>
              </p:cNvPr>
              <p:cNvSpPr/>
              <p:nvPr/>
            </p:nvSpPr>
            <p:spPr>
              <a:xfrm>
                <a:off x="3675543"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1" name="Freeform 220">
                <a:extLst>
                  <a:ext uri="{FF2B5EF4-FFF2-40B4-BE49-F238E27FC236}">
                    <a16:creationId xmlns:a16="http://schemas.microsoft.com/office/drawing/2014/main" id="{2C5C982C-1B09-285C-5B95-392C5AB8570D}"/>
                  </a:ext>
                </a:extLst>
              </p:cNvPr>
              <p:cNvSpPr/>
              <p:nvPr/>
            </p:nvSpPr>
            <p:spPr>
              <a:xfrm>
                <a:off x="4161590"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2" name="Freeform 221">
                <a:extLst>
                  <a:ext uri="{FF2B5EF4-FFF2-40B4-BE49-F238E27FC236}">
                    <a16:creationId xmlns:a16="http://schemas.microsoft.com/office/drawing/2014/main" id="{A48B977D-9103-87F3-A0E0-CE9F4C7F6E04}"/>
                  </a:ext>
                </a:extLst>
              </p:cNvPr>
              <p:cNvSpPr/>
              <p:nvPr/>
            </p:nvSpPr>
            <p:spPr>
              <a:xfrm>
                <a:off x="4647639"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3" name="Freeform 222">
                <a:extLst>
                  <a:ext uri="{FF2B5EF4-FFF2-40B4-BE49-F238E27FC236}">
                    <a16:creationId xmlns:a16="http://schemas.microsoft.com/office/drawing/2014/main" id="{A8A12850-AC23-E269-3DF1-21535EA5254D}"/>
                  </a:ext>
                </a:extLst>
              </p:cNvPr>
              <p:cNvSpPr/>
              <p:nvPr/>
            </p:nvSpPr>
            <p:spPr>
              <a:xfrm>
                <a:off x="5133868"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4" name="Freeform 223">
                <a:extLst>
                  <a:ext uri="{FF2B5EF4-FFF2-40B4-BE49-F238E27FC236}">
                    <a16:creationId xmlns:a16="http://schemas.microsoft.com/office/drawing/2014/main" id="{3EF28E70-D1F2-46EF-BE9A-2F6D2E33B0E9}"/>
                  </a:ext>
                </a:extLst>
              </p:cNvPr>
              <p:cNvSpPr/>
              <p:nvPr/>
            </p:nvSpPr>
            <p:spPr>
              <a:xfrm>
                <a:off x="5619915"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5" name="Freeform 224">
                <a:extLst>
                  <a:ext uri="{FF2B5EF4-FFF2-40B4-BE49-F238E27FC236}">
                    <a16:creationId xmlns:a16="http://schemas.microsoft.com/office/drawing/2014/main" id="{D1173980-9A7C-05A3-CCD3-1284C71A5A31}"/>
                  </a:ext>
                </a:extLst>
              </p:cNvPr>
              <p:cNvSpPr/>
              <p:nvPr/>
            </p:nvSpPr>
            <p:spPr>
              <a:xfrm>
                <a:off x="6105964"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6" name="Freeform 225">
                <a:extLst>
                  <a:ext uri="{FF2B5EF4-FFF2-40B4-BE49-F238E27FC236}">
                    <a16:creationId xmlns:a16="http://schemas.microsoft.com/office/drawing/2014/main" id="{6162DDD7-B4B2-756A-D571-21752A467852}"/>
                  </a:ext>
                </a:extLst>
              </p:cNvPr>
              <p:cNvSpPr/>
              <p:nvPr/>
            </p:nvSpPr>
            <p:spPr>
              <a:xfrm>
                <a:off x="6592011"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7" name="Freeform 226">
                <a:extLst>
                  <a:ext uri="{FF2B5EF4-FFF2-40B4-BE49-F238E27FC236}">
                    <a16:creationId xmlns:a16="http://schemas.microsoft.com/office/drawing/2014/main" id="{47C94C12-354A-EE0E-0732-E1154AD17ED9}"/>
                  </a:ext>
                </a:extLst>
              </p:cNvPr>
              <p:cNvSpPr/>
              <p:nvPr/>
            </p:nvSpPr>
            <p:spPr>
              <a:xfrm>
                <a:off x="7078059"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8" name="Freeform 227">
                <a:extLst>
                  <a:ext uri="{FF2B5EF4-FFF2-40B4-BE49-F238E27FC236}">
                    <a16:creationId xmlns:a16="http://schemas.microsoft.com/office/drawing/2014/main" id="{C2FCBB8B-9F4B-B556-2F0B-1175E5C963C0}"/>
                  </a:ext>
                </a:extLst>
              </p:cNvPr>
              <p:cNvSpPr/>
              <p:nvPr/>
            </p:nvSpPr>
            <p:spPr>
              <a:xfrm>
                <a:off x="7564106"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29" name="Freeform 228">
                <a:extLst>
                  <a:ext uri="{FF2B5EF4-FFF2-40B4-BE49-F238E27FC236}">
                    <a16:creationId xmlns:a16="http://schemas.microsoft.com/office/drawing/2014/main" id="{982BA845-999D-C2DC-5D9F-DD491777ED95}"/>
                  </a:ext>
                </a:extLst>
              </p:cNvPr>
              <p:cNvSpPr/>
              <p:nvPr/>
            </p:nvSpPr>
            <p:spPr>
              <a:xfrm>
                <a:off x="8050155"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30" name="Freeform 229">
                <a:extLst>
                  <a:ext uri="{FF2B5EF4-FFF2-40B4-BE49-F238E27FC236}">
                    <a16:creationId xmlns:a16="http://schemas.microsoft.com/office/drawing/2014/main" id="{9171D693-BECD-4AC4-2309-72747AF62036}"/>
                  </a:ext>
                </a:extLst>
              </p:cNvPr>
              <p:cNvSpPr/>
              <p:nvPr/>
            </p:nvSpPr>
            <p:spPr>
              <a:xfrm>
                <a:off x="8536383"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31" name="Freeform 230">
                <a:extLst>
                  <a:ext uri="{FF2B5EF4-FFF2-40B4-BE49-F238E27FC236}">
                    <a16:creationId xmlns:a16="http://schemas.microsoft.com/office/drawing/2014/main" id="{662FB478-B9D5-82E8-62FE-EC0EA98A2CCE}"/>
                  </a:ext>
                </a:extLst>
              </p:cNvPr>
              <p:cNvSpPr/>
              <p:nvPr/>
            </p:nvSpPr>
            <p:spPr>
              <a:xfrm>
                <a:off x="9022431" y="5567269"/>
                <a:ext cx="19772" cy="39147"/>
              </a:xfrm>
              <a:custGeom>
                <a:avLst/>
                <a:gdLst>
                  <a:gd name="csX0" fmla="*/ 0 w 14287"/>
                  <a:gd name="csY0" fmla="*/ 39148 h 39147"/>
                  <a:gd name="csX1" fmla="*/ 0 w 14287"/>
                  <a:gd name="csY1" fmla="*/ 0 h 39147"/>
                </a:gdLst>
                <a:ahLst/>
                <a:cxnLst>
                  <a:cxn ang="0">
                    <a:pos x="csX0" y="csY0"/>
                  </a:cxn>
                  <a:cxn ang="0">
                    <a:pos x="csX1" y="csY1"/>
                  </a:cxn>
                </a:cxnLst>
                <a:rect l="l" t="t" r="r" b="b"/>
                <a:pathLst>
                  <a:path w="14287" h="39147">
                    <a:moveTo>
                      <a:pt x="0" y="39148"/>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56" name="Freeform 255">
                <a:extLst>
                  <a:ext uri="{FF2B5EF4-FFF2-40B4-BE49-F238E27FC236}">
                    <a16:creationId xmlns:a16="http://schemas.microsoft.com/office/drawing/2014/main" id="{DF27E21C-2A58-865A-D47F-5CE84F8C0B09}"/>
                  </a:ext>
                </a:extLst>
              </p:cNvPr>
              <p:cNvSpPr/>
              <p:nvPr/>
            </p:nvSpPr>
            <p:spPr>
              <a:xfrm>
                <a:off x="6107219" y="2087592"/>
                <a:ext cx="19772" cy="3479677"/>
              </a:xfrm>
              <a:custGeom>
                <a:avLst/>
                <a:gdLst>
                  <a:gd name="csX0" fmla="*/ 0 w 14287"/>
                  <a:gd name="csY0" fmla="*/ 3479677 h 3479677"/>
                  <a:gd name="csX1" fmla="*/ 0 w 14287"/>
                  <a:gd name="csY1" fmla="*/ 0 h 3479677"/>
                </a:gdLst>
                <a:ahLst/>
                <a:cxnLst>
                  <a:cxn ang="0">
                    <a:pos x="csX0" y="csY0"/>
                  </a:cxn>
                  <a:cxn ang="0">
                    <a:pos x="csX1" y="csY1"/>
                  </a:cxn>
                </a:cxnLst>
                <a:rect l="l" t="t" r="r" b="b"/>
                <a:pathLst>
                  <a:path w="14287" h="3479677">
                    <a:moveTo>
                      <a:pt x="0" y="3479677"/>
                    </a:moveTo>
                    <a:lnTo>
                      <a:pt x="0" y="0"/>
                    </a:lnTo>
                  </a:path>
                </a:pathLst>
              </a:custGeom>
              <a:ln w="9525" cap="flat">
                <a:solidFill>
                  <a:schemeClr val="tx1"/>
                </a:solidFill>
                <a:prstDash val="solid"/>
                <a:round/>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45659"/>
                  </a:solidFill>
                  <a:effectLst/>
                  <a:uLnTx/>
                  <a:uFillTx/>
                  <a:latin typeface="Arial"/>
                  <a:ea typeface="+mn-ea"/>
                  <a:cs typeface="+mn-cs"/>
                </a:endParaRPr>
              </a:p>
            </p:txBody>
          </p:sp>
          <p:sp>
            <p:nvSpPr>
              <p:cNvPr id="262" name="TextBox 261">
                <a:extLst>
                  <a:ext uri="{FF2B5EF4-FFF2-40B4-BE49-F238E27FC236}">
                    <a16:creationId xmlns:a16="http://schemas.microsoft.com/office/drawing/2014/main" id="{43E3E9EF-B0D5-38A9-C5DA-8522D6AAC379}"/>
                  </a:ext>
                </a:extLst>
              </p:cNvPr>
              <p:cNvSpPr txBox="1"/>
              <p:nvPr/>
            </p:nvSpPr>
            <p:spPr>
              <a:xfrm>
                <a:off x="6096000" y="1529378"/>
                <a:ext cx="3490916" cy="49244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3" normalizeH="0" baseline="0" noProof="0">
                    <a:ln/>
                    <a:solidFill>
                      <a:srgbClr val="F89748"/>
                    </a:solidFill>
                    <a:effectLst/>
                    <a:uLnTx/>
                    <a:uFillTx/>
                    <a:latin typeface="Arial"/>
                    <a:ea typeface="+mn-ea"/>
                    <a:cs typeface="Arial"/>
                    <a:sym typeface="Arial"/>
                    <a:rtl val="0"/>
                  </a:rPr>
                  <a:t>Placebo + ruxolitinib</a:t>
                </a:r>
                <a:br>
                  <a:rPr kumimoji="0" lang="en-US" sz="1400" b="1" i="0" u="none" strike="noStrike" kern="1200" cap="none" spc="-33" normalizeH="0" baseline="0" noProof="0">
                    <a:ln/>
                    <a:solidFill>
                      <a:srgbClr val="545659"/>
                    </a:solidFill>
                    <a:effectLst/>
                    <a:uLnTx/>
                    <a:uFillTx/>
                    <a:latin typeface="Arial"/>
                    <a:ea typeface="+mn-ea"/>
                    <a:cs typeface="Arial"/>
                    <a:sym typeface="Arial"/>
                    <a:rtl val="0"/>
                  </a:rPr>
                </a:br>
                <a:r>
                  <a:rPr kumimoji="0" lang="en-US" sz="1200" b="0" i="0" u="none" strike="noStrike" kern="1200" cap="none" spc="-33" normalizeH="0" baseline="0" noProof="0">
                    <a:ln/>
                    <a:solidFill>
                      <a:srgbClr val="545659"/>
                    </a:solidFill>
                    <a:effectLst/>
                    <a:uLnTx/>
                    <a:uFillTx/>
                    <a:latin typeface="Arial"/>
                    <a:ea typeface="+mn-ea"/>
                    <a:cs typeface="Arial"/>
                    <a:sym typeface="Arial"/>
                    <a:rtl val="0"/>
                  </a:rPr>
                  <a:t>(N = 116*)</a:t>
                </a:r>
                <a:endParaRPr kumimoji="0" lang="en-US" sz="1400" b="0" i="0" u="none" strike="noStrike" kern="1200" cap="none" spc="-33" normalizeH="0" baseline="0" noProof="0">
                  <a:ln/>
                  <a:solidFill>
                    <a:srgbClr val="545659"/>
                  </a:solidFill>
                  <a:effectLst/>
                  <a:uLnTx/>
                  <a:uFillTx/>
                  <a:latin typeface="Arial"/>
                  <a:ea typeface="+mn-ea"/>
                  <a:cs typeface="Arial"/>
                  <a:sym typeface="Arial"/>
                  <a:rtl val="0"/>
                </a:endParaRPr>
              </a:p>
            </p:txBody>
          </p:sp>
          <p:sp>
            <p:nvSpPr>
              <p:cNvPr id="263" name="TextBox 262">
                <a:extLst>
                  <a:ext uri="{FF2B5EF4-FFF2-40B4-BE49-F238E27FC236}">
                    <a16:creationId xmlns:a16="http://schemas.microsoft.com/office/drawing/2014/main" id="{5F0991FA-026E-1783-4C67-8DC6D7F01CC1}"/>
                  </a:ext>
                </a:extLst>
              </p:cNvPr>
              <p:cNvSpPr txBox="1"/>
              <p:nvPr/>
            </p:nvSpPr>
            <p:spPr>
              <a:xfrm>
                <a:off x="2610787" y="1529378"/>
                <a:ext cx="3490916" cy="49244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3" normalizeH="0" baseline="0" noProof="0">
                    <a:ln/>
                    <a:solidFill>
                      <a:srgbClr val="4BACC5"/>
                    </a:solidFill>
                    <a:effectLst/>
                    <a:uLnTx/>
                    <a:uFillTx/>
                    <a:latin typeface="Arial"/>
                    <a:ea typeface="+mn-ea"/>
                    <a:cs typeface="Arial"/>
                    <a:sym typeface="Arial"/>
                    <a:rtl val="0"/>
                  </a:rPr>
                  <a:t>Selinexor + ruxolitinib</a:t>
                </a:r>
                <a:br>
                  <a:rPr kumimoji="0" lang="en-US" sz="1400" b="1" i="0" u="none" strike="noStrike" kern="1200" cap="none" spc="-33" normalizeH="0" baseline="0" noProof="0">
                    <a:ln/>
                    <a:solidFill>
                      <a:srgbClr val="545659"/>
                    </a:solidFill>
                    <a:effectLst/>
                    <a:uLnTx/>
                    <a:uFillTx/>
                    <a:latin typeface="Arial"/>
                    <a:ea typeface="+mn-ea"/>
                    <a:cs typeface="Arial"/>
                    <a:sym typeface="Arial"/>
                    <a:rtl val="0"/>
                  </a:rPr>
                </a:br>
                <a:r>
                  <a:rPr kumimoji="0" lang="en-US" sz="1200" b="0" i="0" u="none" strike="noStrike" kern="1200" cap="none" spc="-33" normalizeH="0" baseline="0" noProof="0">
                    <a:ln/>
                    <a:solidFill>
                      <a:srgbClr val="545659"/>
                    </a:solidFill>
                    <a:effectLst/>
                    <a:uLnTx/>
                    <a:uFillTx/>
                    <a:latin typeface="Arial"/>
                    <a:ea typeface="+mn-ea"/>
                    <a:cs typeface="Arial"/>
                    <a:sym typeface="Arial"/>
                    <a:rtl val="0"/>
                  </a:rPr>
                  <a:t>(N = 234*)</a:t>
                </a:r>
                <a:endParaRPr kumimoji="0" lang="en-US" sz="1400" b="0" i="0" u="none" strike="noStrike" kern="1200" cap="none" spc="-33" normalizeH="0" baseline="0" noProof="0">
                  <a:ln/>
                  <a:solidFill>
                    <a:srgbClr val="545659"/>
                  </a:solidFill>
                  <a:effectLst/>
                  <a:uLnTx/>
                  <a:uFillTx/>
                  <a:latin typeface="Arial"/>
                  <a:ea typeface="+mn-ea"/>
                  <a:cs typeface="Arial"/>
                  <a:sym typeface="Arial"/>
                  <a:rtl val="0"/>
                </a:endParaRPr>
              </a:p>
            </p:txBody>
          </p:sp>
        </p:grpSp>
        <p:sp>
          <p:nvSpPr>
            <p:cNvPr id="264" name="TextBox 263">
              <a:extLst>
                <a:ext uri="{FF2B5EF4-FFF2-40B4-BE49-F238E27FC236}">
                  <a16:creationId xmlns:a16="http://schemas.microsoft.com/office/drawing/2014/main" id="{C294D02E-D7F9-4CCD-8FF9-244E9BE0B5C2}"/>
                </a:ext>
              </a:extLst>
            </p:cNvPr>
            <p:cNvSpPr txBox="1"/>
            <p:nvPr/>
          </p:nvSpPr>
          <p:spPr>
            <a:xfrm>
              <a:off x="587374" y="5300921"/>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Pain in extremity</a:t>
              </a:r>
            </a:p>
          </p:txBody>
        </p:sp>
        <p:sp>
          <p:nvSpPr>
            <p:cNvPr id="265" name="TextBox 264">
              <a:extLst>
                <a:ext uri="{FF2B5EF4-FFF2-40B4-BE49-F238E27FC236}">
                  <a16:creationId xmlns:a16="http://schemas.microsoft.com/office/drawing/2014/main" id="{08E10752-330A-61E5-8A90-91BC0DB0BCE1}"/>
                </a:ext>
              </a:extLst>
            </p:cNvPr>
            <p:cNvSpPr txBox="1"/>
            <p:nvPr/>
          </p:nvSpPr>
          <p:spPr>
            <a:xfrm>
              <a:off x="587374" y="5118594"/>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Dysgeusia</a:t>
              </a:r>
            </a:p>
          </p:txBody>
        </p:sp>
        <p:sp>
          <p:nvSpPr>
            <p:cNvPr id="266" name="TextBox 265">
              <a:extLst>
                <a:ext uri="{FF2B5EF4-FFF2-40B4-BE49-F238E27FC236}">
                  <a16:creationId xmlns:a16="http://schemas.microsoft.com/office/drawing/2014/main" id="{3D5FEAA4-646F-76EA-2D18-1E2E16EBA520}"/>
                </a:ext>
              </a:extLst>
            </p:cNvPr>
            <p:cNvSpPr txBox="1"/>
            <p:nvPr/>
          </p:nvSpPr>
          <p:spPr>
            <a:xfrm>
              <a:off x="587374" y="4936271"/>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Pyrexia</a:t>
              </a:r>
            </a:p>
          </p:txBody>
        </p:sp>
        <p:sp>
          <p:nvSpPr>
            <p:cNvPr id="267" name="TextBox 266">
              <a:extLst>
                <a:ext uri="{FF2B5EF4-FFF2-40B4-BE49-F238E27FC236}">
                  <a16:creationId xmlns:a16="http://schemas.microsoft.com/office/drawing/2014/main" id="{41E8BFE0-0DCC-FBC7-ECC0-044A2BE95136}"/>
                </a:ext>
              </a:extLst>
            </p:cNvPr>
            <p:cNvSpPr txBox="1"/>
            <p:nvPr/>
          </p:nvSpPr>
          <p:spPr>
            <a:xfrm>
              <a:off x="587374" y="4753948"/>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Vomiting</a:t>
              </a:r>
            </a:p>
          </p:txBody>
        </p:sp>
        <p:sp>
          <p:nvSpPr>
            <p:cNvPr id="268" name="TextBox 267">
              <a:extLst>
                <a:ext uri="{FF2B5EF4-FFF2-40B4-BE49-F238E27FC236}">
                  <a16:creationId xmlns:a16="http://schemas.microsoft.com/office/drawing/2014/main" id="{E682F29B-89B8-73D3-F46A-837216C15B03}"/>
                </a:ext>
              </a:extLst>
            </p:cNvPr>
            <p:cNvSpPr txBox="1"/>
            <p:nvPr/>
          </p:nvSpPr>
          <p:spPr>
            <a:xfrm>
              <a:off x="587374" y="4571625"/>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Headache</a:t>
              </a:r>
            </a:p>
          </p:txBody>
        </p:sp>
        <p:sp>
          <p:nvSpPr>
            <p:cNvPr id="269" name="TextBox 268">
              <a:extLst>
                <a:ext uri="{FF2B5EF4-FFF2-40B4-BE49-F238E27FC236}">
                  <a16:creationId xmlns:a16="http://schemas.microsoft.com/office/drawing/2014/main" id="{2EA0C8EF-3F8D-1F4F-7581-BAD3684AB4D7}"/>
                </a:ext>
              </a:extLst>
            </p:cNvPr>
            <p:cNvSpPr txBox="1"/>
            <p:nvPr/>
          </p:nvSpPr>
          <p:spPr>
            <a:xfrm>
              <a:off x="587374" y="4389302"/>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Decreased appetite</a:t>
              </a:r>
            </a:p>
          </p:txBody>
        </p:sp>
        <p:sp>
          <p:nvSpPr>
            <p:cNvPr id="270" name="TextBox 269">
              <a:extLst>
                <a:ext uri="{FF2B5EF4-FFF2-40B4-BE49-F238E27FC236}">
                  <a16:creationId xmlns:a16="http://schemas.microsoft.com/office/drawing/2014/main" id="{74E5EA1F-E9AE-B019-8236-8A0CC63ED55A}"/>
                </a:ext>
              </a:extLst>
            </p:cNvPr>
            <p:cNvSpPr txBox="1"/>
            <p:nvPr/>
          </p:nvSpPr>
          <p:spPr>
            <a:xfrm>
              <a:off x="-490032" y="4206979"/>
              <a:ext cx="3103880"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Aspartate aminotransferase increased</a:t>
              </a:r>
            </a:p>
          </p:txBody>
        </p:sp>
        <p:sp>
          <p:nvSpPr>
            <p:cNvPr id="271" name="TextBox 270">
              <a:extLst>
                <a:ext uri="{FF2B5EF4-FFF2-40B4-BE49-F238E27FC236}">
                  <a16:creationId xmlns:a16="http://schemas.microsoft.com/office/drawing/2014/main" id="{9DC6C6FA-9B89-619B-4E5B-3206C9BD7E7D}"/>
                </a:ext>
              </a:extLst>
            </p:cNvPr>
            <p:cNvSpPr txBox="1"/>
            <p:nvPr/>
          </p:nvSpPr>
          <p:spPr>
            <a:xfrm>
              <a:off x="-490032" y="4024656"/>
              <a:ext cx="3103880"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Alanine aminotransferase increased</a:t>
              </a:r>
            </a:p>
          </p:txBody>
        </p:sp>
        <p:sp>
          <p:nvSpPr>
            <p:cNvPr id="272" name="TextBox 271">
              <a:extLst>
                <a:ext uri="{FF2B5EF4-FFF2-40B4-BE49-F238E27FC236}">
                  <a16:creationId xmlns:a16="http://schemas.microsoft.com/office/drawing/2014/main" id="{2543BE40-F43F-365D-6238-AA2AEC31B40B}"/>
                </a:ext>
              </a:extLst>
            </p:cNvPr>
            <p:cNvSpPr txBox="1"/>
            <p:nvPr/>
          </p:nvSpPr>
          <p:spPr>
            <a:xfrm>
              <a:off x="587374" y="3295364"/>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Dizziness</a:t>
              </a:r>
            </a:p>
          </p:txBody>
        </p:sp>
        <p:sp>
          <p:nvSpPr>
            <p:cNvPr id="273" name="TextBox 272">
              <a:extLst>
                <a:ext uri="{FF2B5EF4-FFF2-40B4-BE49-F238E27FC236}">
                  <a16:creationId xmlns:a16="http://schemas.microsoft.com/office/drawing/2014/main" id="{8250B75C-CE59-FD6F-4BEE-6E8FF5E44883}"/>
                </a:ext>
              </a:extLst>
            </p:cNvPr>
            <p:cNvSpPr txBox="1"/>
            <p:nvPr/>
          </p:nvSpPr>
          <p:spPr>
            <a:xfrm>
              <a:off x="575914" y="3113041"/>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Diarrhea</a:t>
              </a:r>
            </a:p>
          </p:txBody>
        </p:sp>
        <p:sp>
          <p:nvSpPr>
            <p:cNvPr id="274" name="TextBox 273">
              <a:extLst>
                <a:ext uri="{FF2B5EF4-FFF2-40B4-BE49-F238E27FC236}">
                  <a16:creationId xmlns:a16="http://schemas.microsoft.com/office/drawing/2014/main" id="{E8CE2D8D-18C4-1920-A4AA-FE6FB93081A0}"/>
                </a:ext>
              </a:extLst>
            </p:cNvPr>
            <p:cNvSpPr txBox="1"/>
            <p:nvPr/>
          </p:nvSpPr>
          <p:spPr>
            <a:xfrm>
              <a:off x="587374" y="2930718"/>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Neutropenia</a:t>
              </a:r>
            </a:p>
          </p:txBody>
        </p:sp>
        <p:sp>
          <p:nvSpPr>
            <p:cNvPr id="275" name="TextBox 274">
              <a:extLst>
                <a:ext uri="{FF2B5EF4-FFF2-40B4-BE49-F238E27FC236}">
                  <a16:creationId xmlns:a16="http://schemas.microsoft.com/office/drawing/2014/main" id="{18AE27F5-856B-2604-2303-6580D2ABDDBF}"/>
                </a:ext>
              </a:extLst>
            </p:cNvPr>
            <p:cNvSpPr txBox="1"/>
            <p:nvPr/>
          </p:nvSpPr>
          <p:spPr>
            <a:xfrm>
              <a:off x="587374" y="2748395"/>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Fatigue</a:t>
              </a:r>
            </a:p>
          </p:txBody>
        </p:sp>
        <p:sp>
          <p:nvSpPr>
            <p:cNvPr id="276" name="TextBox 275">
              <a:extLst>
                <a:ext uri="{FF2B5EF4-FFF2-40B4-BE49-F238E27FC236}">
                  <a16:creationId xmlns:a16="http://schemas.microsoft.com/office/drawing/2014/main" id="{32F5CC67-5265-F197-9E2F-DBECAFAEC0AD}"/>
                </a:ext>
              </a:extLst>
            </p:cNvPr>
            <p:cNvSpPr txBox="1"/>
            <p:nvPr/>
          </p:nvSpPr>
          <p:spPr>
            <a:xfrm>
              <a:off x="587374" y="2566072"/>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Constipation</a:t>
              </a:r>
            </a:p>
          </p:txBody>
        </p:sp>
        <p:sp>
          <p:nvSpPr>
            <p:cNvPr id="277" name="TextBox 276">
              <a:extLst>
                <a:ext uri="{FF2B5EF4-FFF2-40B4-BE49-F238E27FC236}">
                  <a16:creationId xmlns:a16="http://schemas.microsoft.com/office/drawing/2014/main" id="{185F91A2-A3CA-6204-91BD-E34BC972BE77}"/>
                </a:ext>
              </a:extLst>
            </p:cNvPr>
            <p:cNvSpPr txBox="1"/>
            <p:nvPr/>
          </p:nvSpPr>
          <p:spPr>
            <a:xfrm>
              <a:off x="587374" y="2383749"/>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Nausea</a:t>
              </a:r>
            </a:p>
          </p:txBody>
        </p:sp>
        <p:sp>
          <p:nvSpPr>
            <p:cNvPr id="278" name="TextBox 277">
              <a:extLst>
                <a:ext uri="{FF2B5EF4-FFF2-40B4-BE49-F238E27FC236}">
                  <a16:creationId xmlns:a16="http://schemas.microsoft.com/office/drawing/2014/main" id="{E668B7D0-2E7F-5BA7-456E-636972E35B1C}"/>
                </a:ext>
              </a:extLst>
            </p:cNvPr>
            <p:cNvSpPr txBox="1"/>
            <p:nvPr/>
          </p:nvSpPr>
          <p:spPr>
            <a:xfrm>
              <a:off x="587374" y="2201426"/>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Thrombocytopenia</a:t>
              </a:r>
            </a:p>
          </p:txBody>
        </p:sp>
        <p:sp>
          <p:nvSpPr>
            <p:cNvPr id="279" name="TextBox 278">
              <a:extLst>
                <a:ext uri="{FF2B5EF4-FFF2-40B4-BE49-F238E27FC236}">
                  <a16:creationId xmlns:a16="http://schemas.microsoft.com/office/drawing/2014/main" id="{8BACA2D4-5BF8-D765-3EC8-62531C73AD29}"/>
                </a:ext>
              </a:extLst>
            </p:cNvPr>
            <p:cNvSpPr txBox="1"/>
            <p:nvPr/>
          </p:nvSpPr>
          <p:spPr>
            <a:xfrm>
              <a:off x="587374" y="2019103"/>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Anemia</a:t>
              </a:r>
            </a:p>
          </p:txBody>
        </p:sp>
        <p:sp>
          <p:nvSpPr>
            <p:cNvPr id="280" name="TextBox 279">
              <a:extLst>
                <a:ext uri="{FF2B5EF4-FFF2-40B4-BE49-F238E27FC236}">
                  <a16:creationId xmlns:a16="http://schemas.microsoft.com/office/drawing/2014/main" id="{38FB5EEF-E90A-05F8-0652-1F470E639037}"/>
                </a:ext>
              </a:extLst>
            </p:cNvPr>
            <p:cNvSpPr txBox="1"/>
            <p:nvPr/>
          </p:nvSpPr>
          <p:spPr>
            <a:xfrm>
              <a:off x="-118996" y="3477687"/>
              <a:ext cx="273284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Upper respiratory tract infection</a:t>
              </a:r>
            </a:p>
          </p:txBody>
        </p:sp>
        <p:sp>
          <p:nvSpPr>
            <p:cNvPr id="281" name="TextBox 280">
              <a:extLst>
                <a:ext uri="{FF2B5EF4-FFF2-40B4-BE49-F238E27FC236}">
                  <a16:creationId xmlns:a16="http://schemas.microsoft.com/office/drawing/2014/main" id="{79D2EAFF-DD34-46F5-A15A-F7F2620FCC89}"/>
                </a:ext>
              </a:extLst>
            </p:cNvPr>
            <p:cNvSpPr txBox="1"/>
            <p:nvPr/>
          </p:nvSpPr>
          <p:spPr>
            <a:xfrm>
              <a:off x="587374" y="3660010"/>
              <a:ext cx="2026473"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Asthenia</a:t>
              </a:r>
            </a:p>
          </p:txBody>
        </p:sp>
        <p:sp>
          <p:nvSpPr>
            <p:cNvPr id="282" name="TextBox 281">
              <a:extLst>
                <a:ext uri="{FF2B5EF4-FFF2-40B4-BE49-F238E27FC236}">
                  <a16:creationId xmlns:a16="http://schemas.microsoft.com/office/drawing/2014/main" id="{724DA0B7-C0AB-0D9B-4201-085EB45D7935}"/>
                </a:ext>
              </a:extLst>
            </p:cNvPr>
            <p:cNvSpPr txBox="1"/>
            <p:nvPr/>
          </p:nvSpPr>
          <p:spPr>
            <a:xfrm>
              <a:off x="-118996" y="3842333"/>
              <a:ext cx="2732844" cy="276999"/>
            </a:xfrm>
            <a:prstGeom prst="rect">
              <a:avLst/>
            </a:prstGeom>
            <a:noFill/>
          </p:spPr>
          <p:txBody>
            <a:bodyPr wrap="square"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4D4D4D"/>
                  </a:solidFill>
                  <a:effectLst/>
                  <a:uLnTx/>
                  <a:uFillTx/>
                  <a:latin typeface="Arial"/>
                  <a:ea typeface="+mn-ea"/>
                  <a:cs typeface="Arial"/>
                  <a:sym typeface="Arial"/>
                  <a:rtl val="0"/>
                </a:rPr>
                <a:t>Abdominal pain</a:t>
              </a:r>
            </a:p>
          </p:txBody>
        </p:sp>
      </p:grpSp>
      <p:grpSp>
        <p:nvGrpSpPr>
          <p:cNvPr id="285" name="Group 284">
            <a:extLst>
              <a:ext uri="{FF2B5EF4-FFF2-40B4-BE49-F238E27FC236}">
                <a16:creationId xmlns:a16="http://schemas.microsoft.com/office/drawing/2014/main" id="{C33873D1-0951-1D2A-2C1A-D915F0F61F07}"/>
              </a:ext>
            </a:extLst>
          </p:cNvPr>
          <p:cNvGrpSpPr/>
          <p:nvPr/>
        </p:nvGrpSpPr>
        <p:grpSpPr>
          <a:xfrm>
            <a:off x="8252819" y="4695135"/>
            <a:ext cx="1852057" cy="430440"/>
            <a:chOff x="7222336" y="5545942"/>
            <a:chExt cx="1852057" cy="430440"/>
          </a:xfrm>
        </p:grpSpPr>
        <p:grpSp>
          <p:nvGrpSpPr>
            <p:cNvPr id="286" name="Group 285">
              <a:extLst>
                <a:ext uri="{FF2B5EF4-FFF2-40B4-BE49-F238E27FC236}">
                  <a16:creationId xmlns:a16="http://schemas.microsoft.com/office/drawing/2014/main" id="{2416E8B4-F1BE-6B27-01C2-621917F850E6}"/>
                </a:ext>
              </a:extLst>
            </p:cNvPr>
            <p:cNvGrpSpPr/>
            <p:nvPr/>
          </p:nvGrpSpPr>
          <p:grpSpPr>
            <a:xfrm>
              <a:off x="7222590" y="5730161"/>
              <a:ext cx="1851803" cy="246221"/>
              <a:chOff x="7222590" y="5730161"/>
              <a:chExt cx="1851803" cy="246221"/>
            </a:xfrm>
          </p:grpSpPr>
          <p:sp>
            <p:nvSpPr>
              <p:cNvPr id="290" name="TextBox 289">
                <a:extLst>
                  <a:ext uri="{FF2B5EF4-FFF2-40B4-BE49-F238E27FC236}">
                    <a16:creationId xmlns:a16="http://schemas.microsoft.com/office/drawing/2014/main" id="{559CDD43-267B-C6B4-9407-C9B4654D26ED}"/>
                  </a:ext>
                </a:extLst>
              </p:cNvPr>
              <p:cNvSpPr txBox="1"/>
              <p:nvPr/>
            </p:nvSpPr>
            <p:spPr>
              <a:xfrm>
                <a:off x="7402713" y="5730161"/>
                <a:ext cx="1671680" cy="24622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Grade ≥3</a:t>
                </a:r>
              </a:p>
            </p:txBody>
          </p:sp>
          <p:sp>
            <p:nvSpPr>
              <p:cNvPr id="291" name="Rectangle 290">
                <a:extLst>
                  <a:ext uri="{FF2B5EF4-FFF2-40B4-BE49-F238E27FC236}">
                    <a16:creationId xmlns:a16="http://schemas.microsoft.com/office/drawing/2014/main" id="{639D95E7-3793-113F-A905-603A63C50A68}"/>
                  </a:ext>
                </a:extLst>
              </p:cNvPr>
              <p:cNvSpPr/>
              <p:nvPr/>
            </p:nvSpPr>
            <p:spPr>
              <a:xfrm>
                <a:off x="7354113" y="5804926"/>
                <a:ext cx="97200" cy="972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92" name="Rectangle 291">
                <a:extLst>
                  <a:ext uri="{FF2B5EF4-FFF2-40B4-BE49-F238E27FC236}">
                    <a16:creationId xmlns:a16="http://schemas.microsoft.com/office/drawing/2014/main" id="{ED3B802C-3EE0-6916-342B-C3D15850F6D4}"/>
                  </a:ext>
                </a:extLst>
              </p:cNvPr>
              <p:cNvSpPr/>
              <p:nvPr/>
            </p:nvSpPr>
            <p:spPr>
              <a:xfrm>
                <a:off x="7222590" y="5804926"/>
                <a:ext cx="97200" cy="9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87" name="Group 286">
              <a:extLst>
                <a:ext uri="{FF2B5EF4-FFF2-40B4-BE49-F238E27FC236}">
                  <a16:creationId xmlns:a16="http://schemas.microsoft.com/office/drawing/2014/main" id="{A48CF347-6187-EA57-14BC-292D20E3736C}"/>
                </a:ext>
              </a:extLst>
            </p:cNvPr>
            <p:cNvGrpSpPr/>
            <p:nvPr/>
          </p:nvGrpSpPr>
          <p:grpSpPr>
            <a:xfrm>
              <a:off x="7222336" y="5545942"/>
              <a:ext cx="1490787" cy="246221"/>
              <a:chOff x="6976656" y="5545942"/>
              <a:chExt cx="1490787" cy="246221"/>
            </a:xfrm>
          </p:grpSpPr>
          <p:sp>
            <p:nvSpPr>
              <p:cNvPr id="288" name="TextBox 287">
                <a:extLst>
                  <a:ext uri="{FF2B5EF4-FFF2-40B4-BE49-F238E27FC236}">
                    <a16:creationId xmlns:a16="http://schemas.microsoft.com/office/drawing/2014/main" id="{7C9A30FB-9EA9-4C3A-9658-3C9166FCAB7D}"/>
                  </a:ext>
                </a:extLst>
              </p:cNvPr>
              <p:cNvSpPr txBox="1"/>
              <p:nvPr/>
            </p:nvSpPr>
            <p:spPr>
              <a:xfrm>
                <a:off x="7152819" y="5545942"/>
                <a:ext cx="1314624" cy="24622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n-ea"/>
                    <a:cs typeface="+mn-cs"/>
                  </a:rPr>
                  <a:t>Any Grade (≥10%)</a:t>
                </a:r>
              </a:p>
            </p:txBody>
          </p:sp>
          <p:sp>
            <p:nvSpPr>
              <p:cNvPr id="289" name="Rectangle 288">
                <a:extLst>
                  <a:ext uri="{FF2B5EF4-FFF2-40B4-BE49-F238E27FC236}">
                    <a16:creationId xmlns:a16="http://schemas.microsoft.com/office/drawing/2014/main" id="{227763CF-6EC7-7FDD-12FD-BDA0C71F5527}"/>
                  </a:ext>
                </a:extLst>
              </p:cNvPr>
              <p:cNvSpPr/>
              <p:nvPr/>
            </p:nvSpPr>
            <p:spPr>
              <a:xfrm>
                <a:off x="7108179" y="5620707"/>
                <a:ext cx="97200" cy="97200"/>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93" name="Rectangle 292">
                <a:extLst>
                  <a:ext uri="{FF2B5EF4-FFF2-40B4-BE49-F238E27FC236}">
                    <a16:creationId xmlns:a16="http://schemas.microsoft.com/office/drawing/2014/main" id="{C807FFBC-0247-B8B0-7BC5-85D3C079E4A9}"/>
                  </a:ext>
                </a:extLst>
              </p:cNvPr>
              <p:cNvSpPr/>
              <p:nvPr/>
            </p:nvSpPr>
            <p:spPr>
              <a:xfrm>
                <a:off x="6976656" y="5620707"/>
                <a:ext cx="97200" cy="97200"/>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3" name="TextBox 2">
            <a:extLst>
              <a:ext uri="{FF2B5EF4-FFF2-40B4-BE49-F238E27FC236}">
                <a16:creationId xmlns:a16="http://schemas.microsoft.com/office/drawing/2014/main" id="{E2DE22FA-EE96-1BE4-9AEF-A6732A9EF751}"/>
              </a:ext>
            </a:extLst>
          </p:cNvPr>
          <p:cNvSpPr txBox="1"/>
          <p:nvPr/>
        </p:nvSpPr>
        <p:spPr>
          <a:xfrm>
            <a:off x="587375" y="5946870"/>
            <a:ext cx="11017249"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45659"/>
                </a:solidFill>
                <a:effectLst/>
                <a:uLnTx/>
                <a:uFillTx/>
                <a:latin typeface="Arial"/>
                <a:ea typeface="+mn-ea"/>
                <a:cs typeface="+mn-cs"/>
              </a:rPr>
              <a:t>% of </a:t>
            </a:r>
            <a:r>
              <a:rPr kumimoji="0" lang="en-US" sz="1200" b="1" i="0" u="none" strike="noStrike" kern="1200" cap="none" spc="0" normalizeH="0" baseline="0" noProof="0" err="1">
                <a:ln>
                  <a:noFill/>
                </a:ln>
                <a:solidFill>
                  <a:srgbClr val="545659"/>
                </a:solidFill>
                <a:effectLst/>
                <a:uLnTx/>
                <a:uFillTx/>
                <a:latin typeface="Arial"/>
                <a:ea typeface="+mn-ea"/>
                <a:cs typeface="+mn-cs"/>
              </a:rPr>
              <a:t>selinexor</a:t>
            </a:r>
            <a:r>
              <a:rPr kumimoji="0" lang="en-US" sz="1200" b="1" i="0" u="none" strike="noStrike" kern="1200" cap="none" spc="0" normalizeH="0" baseline="0" noProof="0">
                <a:ln>
                  <a:noFill/>
                </a:ln>
                <a:solidFill>
                  <a:srgbClr val="545659"/>
                </a:solidFill>
                <a:effectLst/>
                <a:uLnTx/>
                <a:uFillTx/>
                <a:latin typeface="Arial"/>
                <a:ea typeface="+mn-ea"/>
                <a:cs typeface="+mn-cs"/>
              </a:rPr>
              <a:t> + ruxolitinib patients who experienced nausea drops from 35% at </a:t>
            </a:r>
            <a:r>
              <a:rPr kumimoji="0" lang="en-US" sz="1200" b="1" i="0" u="none" strike="noStrike" kern="1200" cap="none" spc="0" normalizeH="0" baseline="0" noProof="0" err="1">
                <a:ln>
                  <a:noFill/>
                </a:ln>
                <a:solidFill>
                  <a:srgbClr val="545659"/>
                </a:solidFill>
                <a:effectLst/>
                <a:uLnTx/>
                <a:uFillTx/>
                <a:latin typeface="Arial"/>
                <a:ea typeface="+mn-ea"/>
                <a:cs typeface="+mn-cs"/>
              </a:rPr>
              <a:t>Wks</a:t>
            </a:r>
            <a:r>
              <a:rPr kumimoji="0" lang="en-US" sz="1200" b="1" i="0" u="none" strike="noStrike" kern="1200" cap="none" spc="0" normalizeH="0" baseline="0" noProof="0">
                <a:ln>
                  <a:noFill/>
                </a:ln>
                <a:solidFill>
                  <a:srgbClr val="545659"/>
                </a:solidFill>
                <a:effectLst/>
                <a:uLnTx/>
                <a:uFillTx/>
                <a:latin typeface="Arial"/>
                <a:ea typeface="+mn-ea"/>
                <a:cs typeface="+mn-cs"/>
              </a:rPr>
              <a:t> 1-4 to 5% at </a:t>
            </a:r>
            <a:r>
              <a:rPr kumimoji="0" lang="en-US" sz="1200" b="1" i="0" u="none" strike="noStrike" kern="1200" cap="none" spc="0" normalizeH="0" baseline="0" noProof="0" err="1">
                <a:ln>
                  <a:noFill/>
                </a:ln>
                <a:solidFill>
                  <a:srgbClr val="545659"/>
                </a:solidFill>
                <a:effectLst/>
                <a:uLnTx/>
                <a:uFillTx/>
                <a:latin typeface="Arial"/>
                <a:ea typeface="+mn-ea"/>
                <a:cs typeface="+mn-cs"/>
              </a:rPr>
              <a:t>Wks</a:t>
            </a:r>
            <a:r>
              <a:rPr kumimoji="0" lang="en-US" sz="1200" b="1" i="0" u="none" strike="noStrike" kern="1200" cap="none" spc="0" normalizeH="0" baseline="0" noProof="0">
                <a:ln>
                  <a:noFill/>
                </a:ln>
                <a:solidFill>
                  <a:srgbClr val="545659"/>
                </a:solidFill>
                <a:effectLst/>
                <a:uLnTx/>
                <a:uFillTx/>
                <a:latin typeface="Arial"/>
                <a:ea typeface="+mn-ea"/>
                <a:cs typeface="+mn-cs"/>
              </a:rPr>
              <a:t> 21-24</a:t>
            </a:r>
          </a:p>
        </p:txBody>
      </p:sp>
      <p:sp>
        <p:nvSpPr>
          <p:cNvPr id="5" name="TextBox 4">
            <a:extLst>
              <a:ext uri="{FF2B5EF4-FFF2-40B4-BE49-F238E27FC236}">
                <a16:creationId xmlns:a16="http://schemas.microsoft.com/office/drawing/2014/main" id="{00ADE75C-836A-127E-8A29-E94FAF8270B5}"/>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n-ea"/>
                <a:cs typeface="Calibri" panose="020F0502020204030204" pitchFamily="34" charset="0"/>
              </a:rPr>
              <a:t>ASCO 2026;Abstract LBA6500.</a:t>
            </a:r>
          </a:p>
        </p:txBody>
      </p:sp>
    </p:spTree>
    <p:extLst>
      <p:ext uri="{BB962C8B-B14F-4D97-AF65-F5344CB8AC3E}">
        <p14:creationId xmlns:p14="http://schemas.microsoft.com/office/powerpoint/2010/main" val="255442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586B1-BD27-1C14-B585-D6C0D10CB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3D0E0-AA60-7C85-B813-447962CCD35A}"/>
              </a:ext>
            </a:extLst>
          </p:cNvPr>
          <p:cNvSpPr>
            <a:spLocks noGrp="1"/>
          </p:cNvSpPr>
          <p:nvPr>
            <p:ph type="title"/>
          </p:nvPr>
        </p:nvSpPr>
        <p:spPr>
          <a:xfrm>
            <a:off x="604838" y="203871"/>
            <a:ext cx="11168063" cy="941796"/>
          </a:xfrm>
        </p:spPr>
        <p:txBody>
          <a:bodyPr/>
          <a:lstStyle/>
          <a:p>
            <a:r>
              <a:rPr lang="en-US" noProof="0" dirty="0"/>
              <a:t>Phase 3 BOREAS study </a:t>
            </a:r>
            <a:r>
              <a:rPr lang="en-US" dirty="0"/>
              <a:t>evaluates navtemadlin </a:t>
            </a:r>
            <a:r>
              <a:rPr lang="en-US" noProof="0" dirty="0"/>
              <a:t>vs BAT* </a:t>
            </a:r>
            <a:r>
              <a:rPr lang="en-US"/>
              <a:t>in patients </a:t>
            </a:r>
            <a:r>
              <a:rPr lang="en-US" noProof="0" dirty="0"/>
              <a:t>with R/R MF</a:t>
            </a:r>
          </a:p>
        </p:txBody>
      </p:sp>
      <p:sp>
        <p:nvSpPr>
          <p:cNvPr id="3" name="Footer Placeholder 2">
            <a:extLst>
              <a:ext uri="{FF2B5EF4-FFF2-40B4-BE49-F238E27FC236}">
                <a16:creationId xmlns:a16="http://schemas.microsoft.com/office/drawing/2014/main" id="{3EDD21E6-3EDF-7D5F-EDCA-9FB000CF37F4}"/>
              </a:ext>
            </a:extLst>
          </p:cNvPr>
          <p:cNvSpPr>
            <a:spLocks noGrp="1"/>
          </p:cNvSpPr>
          <p:nvPr>
            <p:ph type="ftr" sz="quarter" idx="11"/>
          </p:nvPr>
        </p:nvSpPr>
        <p:spPr>
          <a:xfrm>
            <a:off x="2190750" y="5672717"/>
            <a:ext cx="8986839" cy="872547"/>
          </a:xfrm>
        </p:spPr>
        <p:txBody>
          <a:bodyPr anchor="b"/>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*BAT includes monotherapy or combinations: hydroxyurea, chemotherapy, and supportive care; </a:t>
            </a: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were excluded.</a:t>
            </a:r>
            <a:r>
              <a:rPr kumimoji="0" lang="en-US" sz="900" b="0" i="0" u="none" strike="noStrike" kern="1200" cap="none" spc="0" normalizeH="0" baseline="30000" noProof="0" dirty="0">
                <a:ln>
                  <a:noFill/>
                </a:ln>
                <a:solidFill>
                  <a:srgbClr val="1B3A6B"/>
                </a:solidFill>
                <a:effectLst/>
                <a:uLnTx/>
                <a:uFillTx/>
                <a:latin typeface="Arial"/>
                <a:ea typeface="+mn-ea"/>
                <a:cs typeface="+mn-cs"/>
              </a:rPr>
              <a:t>1-3</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BAT, best available treatment; DIPSS, Dynamic International Prognostic Scoring System; ECOG PS, Eastern Cooperative Oncology Group performance status; ET, essential </a:t>
            </a:r>
            <a:r>
              <a:rPr kumimoji="0" lang="en-US" sz="900" b="0" i="0" u="none" strike="noStrike" kern="1200" cap="none" spc="0" normalizeH="0" baseline="0" noProof="0" dirty="0" err="1">
                <a:ln>
                  <a:noFill/>
                </a:ln>
                <a:solidFill>
                  <a:srgbClr val="1B3A6B"/>
                </a:solidFill>
                <a:effectLst/>
                <a:uLnTx/>
                <a:uFillTx/>
                <a:latin typeface="Arial"/>
                <a:ea typeface="+mn-ea"/>
                <a:cs typeface="+mn-cs"/>
              </a:rPr>
              <a:t>thrombocythaemia</a:t>
            </a:r>
            <a:r>
              <a:rPr kumimoji="0" lang="en-US" sz="900" b="0" i="0" u="none" strike="noStrike" kern="1200" cap="none" spc="0" normalizeH="0" baseline="0" noProof="0" dirty="0">
                <a:ln>
                  <a:noFill/>
                </a:ln>
                <a:solidFill>
                  <a:srgbClr val="1B3A6B"/>
                </a:solidFill>
                <a:effectLst/>
                <a:uLnTx/>
                <a:uFillTx/>
                <a:latin typeface="Arial"/>
                <a:ea typeface="+mn-ea"/>
                <a:cs typeface="+mn-cs"/>
              </a:rPr>
              <a:t>; Int, intermediate; </a:t>
            </a:r>
            <a:r>
              <a:rPr kumimoji="0" lang="en-US" sz="900" b="0" i="0" u="none" strike="noStrike" kern="1200" cap="none" spc="-12" normalizeH="0" baseline="0" noProof="0" dirty="0">
                <a:ln>
                  <a:noFill/>
                </a:ln>
                <a:solidFill>
                  <a:srgbClr val="1B3A6B"/>
                </a:solidFill>
                <a:effectLst/>
                <a:uLnTx/>
                <a:uFillTx/>
                <a:latin typeface="Arial"/>
                <a:ea typeface="+mn-ea"/>
                <a:cs typeface="Arial" panose="020B0604020202020204" pitchFamily="34" charset="0"/>
              </a:rPr>
              <a:t>JAK, Janus kinase; </a:t>
            </a:r>
            <a:r>
              <a:rPr kumimoji="0" lang="en-US" sz="900" b="0" i="0" u="none" strike="noStrike" kern="1200" cap="none" spc="-12" normalizeH="0" baseline="0" noProof="0" dirty="0" err="1">
                <a:ln>
                  <a:noFill/>
                </a:ln>
                <a:solidFill>
                  <a:srgbClr val="1B3A6B"/>
                </a:solidFill>
                <a:effectLst/>
                <a:uLnTx/>
                <a:uFillTx/>
                <a:latin typeface="Arial"/>
                <a:ea typeface="+mn-ea"/>
                <a:cs typeface="Arial" panose="020B0604020202020204" pitchFamily="34" charset="0"/>
              </a:rPr>
              <a:t>JAKi</a:t>
            </a:r>
            <a:r>
              <a:rPr kumimoji="0" lang="en-US" sz="900" b="0" i="0" u="none" strike="noStrike" kern="1200" cap="none" spc="-12" normalizeH="0" baseline="0" noProof="0" dirty="0">
                <a:ln>
                  <a:noFill/>
                </a:ln>
                <a:solidFill>
                  <a:srgbClr val="1B3A6B"/>
                </a:solidFill>
                <a:effectLst/>
                <a:uLnTx/>
                <a:uFillTx/>
                <a:latin typeface="Arial"/>
                <a:ea typeface="+mn-ea"/>
                <a:cs typeface="Arial" panose="020B0604020202020204" pitchFamily="34" charset="0"/>
              </a:rPr>
              <a:t>, Janus kinase inhibitor; </a:t>
            </a:r>
            <a:r>
              <a:rPr kumimoji="0" lang="en-US" sz="900" b="0" i="0" u="none" strike="noStrike" kern="1200" cap="none" spc="0" normalizeH="0" baseline="0" noProof="0" dirty="0">
                <a:ln>
                  <a:noFill/>
                </a:ln>
                <a:solidFill>
                  <a:srgbClr val="1B3A6B"/>
                </a:solidFill>
                <a:effectLst/>
                <a:uLnTx/>
                <a:uFillTx/>
                <a:latin typeface="Arial"/>
                <a:ea typeface="+mn-ea"/>
                <a:cs typeface="+mn-cs"/>
              </a:rPr>
              <a:t>MF, myelofibrosis; OS, overall survival; PFS, progression-free survival; PV, </a:t>
            </a:r>
            <a:r>
              <a:rPr kumimoji="0" lang="en-US" sz="900" b="0" i="0" u="none" strike="noStrike" kern="1200" cap="none" spc="0" normalizeH="0" baseline="0" noProof="0" dirty="0" err="1">
                <a:ln>
                  <a:noFill/>
                </a:ln>
                <a:solidFill>
                  <a:srgbClr val="1B3A6B"/>
                </a:solidFill>
                <a:effectLst/>
                <a:uLnTx/>
                <a:uFillTx/>
                <a:latin typeface="Arial"/>
                <a:ea typeface="+mn-ea"/>
                <a:cs typeface="+mn-cs"/>
              </a:rPr>
              <a:t>polycythaemia</a:t>
            </a:r>
            <a:r>
              <a:rPr kumimoji="0" lang="en-US" sz="900" b="0" i="0" u="none" strike="noStrike" kern="1200" cap="none" spc="0" normalizeH="0" baseline="0" noProof="0" dirty="0">
                <a:ln>
                  <a:noFill/>
                </a:ln>
                <a:solidFill>
                  <a:srgbClr val="1B3A6B"/>
                </a:solidFill>
                <a:effectLst/>
                <a:uLnTx/>
                <a:uFillTx/>
                <a:latin typeface="Arial"/>
                <a:ea typeface="+mn-ea"/>
                <a:cs typeface="+mn-cs"/>
              </a:rPr>
              <a:t> vera; QD, once daily; RBC, red blood cell; R/R, relapsed/refractory; SVR, spleen volume reduction; SVR35, ≥35% reduction in spleen volume from baseline; TP53, </a:t>
            </a:r>
            <a:r>
              <a:rPr kumimoji="0" lang="en-US" sz="900" b="0" i="0" u="none" strike="noStrike" kern="1200" cap="none" spc="0" normalizeH="0" baseline="0" noProof="0" dirty="0" err="1">
                <a:ln>
                  <a:noFill/>
                </a:ln>
                <a:solidFill>
                  <a:srgbClr val="1B3A6B"/>
                </a:solidFill>
                <a:effectLst/>
                <a:uLnTx/>
                <a:uFillTx/>
                <a:latin typeface="Arial"/>
                <a:ea typeface="+mn-ea"/>
                <a:cs typeface="+mn-cs"/>
              </a:rPr>
              <a:t>tumour</a:t>
            </a:r>
            <a:r>
              <a:rPr kumimoji="0" lang="en-US" sz="900" b="0" i="0" u="none" strike="noStrike" kern="1200" cap="none" spc="0" normalizeH="0" baseline="0" noProof="0" dirty="0">
                <a:ln>
                  <a:noFill/>
                </a:ln>
                <a:solidFill>
                  <a:srgbClr val="1B3A6B"/>
                </a:solidFill>
                <a:effectLst/>
                <a:uLnTx/>
                <a:uFillTx/>
                <a:latin typeface="Arial"/>
                <a:ea typeface="+mn-ea"/>
                <a:cs typeface="+mn-cs"/>
              </a:rPr>
              <a:t> protein 53; TSS, total symptom score; TSS50, </a:t>
            </a:r>
            <a:r>
              <a:rPr kumimoji="0" lang="en-US" sz="900" b="0" i="0" u="none" strike="noStrike" kern="1200" cap="none" spc="0" normalizeH="0" baseline="0" noProof="0" dirty="0">
                <a:ln>
                  <a:noFill/>
                </a:ln>
                <a:solidFill>
                  <a:srgbClr val="1B3A6B"/>
                </a:solidFill>
                <a:effectLst/>
                <a:uLnTx/>
                <a:uFillTx/>
                <a:latin typeface="Arial"/>
                <a:ea typeface="+mn-ea"/>
                <a:cs typeface="Arial" panose="020B0604020202020204" pitchFamily="34" charset="0"/>
              </a:rPr>
              <a:t>≥</a:t>
            </a:r>
            <a:r>
              <a:rPr kumimoji="0" lang="en-US" sz="900" b="0" i="0" u="none" strike="noStrike" kern="1200" cap="none" spc="0" normalizeH="0" baseline="0" noProof="0" dirty="0">
                <a:ln>
                  <a:noFill/>
                </a:ln>
                <a:solidFill>
                  <a:srgbClr val="1B3A6B"/>
                </a:solidFill>
                <a:effectLst/>
                <a:uLnTx/>
                <a:uFillTx/>
                <a:latin typeface="Arial"/>
                <a:ea typeface="+mn-ea"/>
                <a:cs typeface="+mn-cs"/>
              </a:rPr>
              <a:t>50% reduction in total symptom score; WT, wild type.</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1. Verstovsek S, et al. </a:t>
            </a:r>
            <a:r>
              <a:rPr kumimoji="0" lang="en-US" sz="900" b="0" i="1" u="none" strike="noStrike" kern="1200" cap="none" spc="0" normalizeH="0" baseline="0" noProof="0" dirty="0">
                <a:ln>
                  <a:noFill/>
                </a:ln>
                <a:solidFill>
                  <a:srgbClr val="1B3A6B"/>
                </a:solidFill>
                <a:effectLst/>
                <a:uLnTx/>
                <a:uFillTx/>
                <a:latin typeface="Arial"/>
                <a:ea typeface="+mn-ea"/>
                <a:cs typeface="+mn-cs"/>
              </a:rPr>
              <a:t>Future Oncol </a:t>
            </a:r>
            <a:r>
              <a:rPr kumimoji="0" lang="en-US" sz="900" b="0" i="0" u="none" strike="noStrike" kern="1200" cap="none" spc="0" normalizeH="0" baseline="0" noProof="0" dirty="0">
                <a:ln>
                  <a:noFill/>
                </a:ln>
                <a:solidFill>
                  <a:srgbClr val="1B3A6B"/>
                </a:solidFill>
                <a:effectLst/>
                <a:uLnTx/>
                <a:uFillTx/>
                <a:latin typeface="Arial"/>
                <a:ea typeface="+mn-ea"/>
                <a:cs typeface="+mn-cs"/>
              </a:rPr>
              <a:t>2022;18:4059-4069; 2. </a:t>
            </a:r>
            <a:r>
              <a:rPr kumimoji="0" lang="en-US" sz="900" b="0" i="0" u="none" strike="noStrike" kern="1200" cap="none" spc="0" normalizeH="0" baseline="0" noProof="0" dirty="0" err="1">
                <a:ln>
                  <a:noFill/>
                </a:ln>
                <a:solidFill>
                  <a:srgbClr val="1B3A6B"/>
                </a:solidFill>
                <a:effectLst/>
                <a:uLnTx/>
                <a:uFillTx/>
                <a:latin typeface="Arial"/>
                <a:ea typeface="+mn-ea"/>
                <a:cs typeface="+mn-cs"/>
              </a:rPr>
              <a:t>Clinicaltrials.gov</a:t>
            </a:r>
            <a:r>
              <a:rPr kumimoji="0" lang="en-US" sz="900" b="0" i="0" u="none" strike="noStrike" kern="1200" cap="none" spc="0" normalizeH="0" baseline="0" noProof="0" dirty="0">
                <a:ln>
                  <a:noFill/>
                </a:ln>
                <a:solidFill>
                  <a:srgbClr val="1B3A6B"/>
                </a:solidFill>
                <a:effectLst/>
                <a:uLnTx/>
                <a:uFillTx/>
                <a:latin typeface="Arial"/>
                <a:ea typeface="+mn-ea"/>
                <a:cs typeface="+mn-cs"/>
              </a:rPr>
              <a:t>. NCT03662126. Available at: </a:t>
            </a:r>
            <a:r>
              <a:rPr kumimoji="0" lang="en-US" sz="900" b="0" i="0" u="none" strike="noStrike" kern="1200" cap="none" spc="0" normalizeH="0" baseline="0" noProof="0" dirty="0">
                <a:ln>
                  <a:noFill/>
                </a:ln>
                <a:solidFill>
                  <a:srgbClr val="1B3A6B"/>
                </a:solidFill>
                <a:effectLst/>
                <a:uLnTx/>
                <a:uFillTx/>
                <a:latin typeface="Arial"/>
                <a:ea typeface="+mn-ea"/>
                <a:cs typeface="+mn-cs"/>
                <a:hlinkClick r:id="rId3"/>
              </a:rPr>
              <a:t>https://clinicaltrials.gov/study/NCT03662126</a:t>
            </a:r>
            <a:r>
              <a:rPr kumimoji="0" lang="en-US" sz="900" b="0" i="0" u="none" strike="noStrike" kern="1200" cap="none" spc="0" normalizeH="0" baseline="0" noProof="0" dirty="0">
                <a:ln>
                  <a:noFill/>
                </a:ln>
                <a:solidFill>
                  <a:srgbClr val="1B3A6B"/>
                </a:solidFill>
                <a:effectLst/>
                <a:uLnTx/>
                <a:uFillTx/>
                <a:latin typeface="Arial"/>
                <a:ea typeface="+mn-ea"/>
                <a:cs typeface="+mn-cs"/>
              </a:rPr>
              <a:t>. Accessed April 2026; </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3. Mascarenhas JO, et al. </a:t>
            </a:r>
            <a:r>
              <a:rPr kumimoji="0" lang="en-US" sz="900" b="0" i="1" u="none" strike="noStrike" kern="1200" cap="none" spc="0" normalizeH="0" baseline="0" noProof="0" dirty="0">
                <a:ln>
                  <a:noFill/>
                </a:ln>
                <a:solidFill>
                  <a:srgbClr val="1B3A6B"/>
                </a:solidFill>
                <a:effectLst/>
                <a:uLnTx/>
                <a:uFillTx/>
                <a:latin typeface="Arial"/>
                <a:ea typeface="+mn-ea"/>
                <a:cs typeface="+mn-cs"/>
              </a:rPr>
              <a:t>Blood</a:t>
            </a:r>
            <a:r>
              <a:rPr kumimoji="0" lang="en-US" sz="900" b="0" i="0" u="none" strike="noStrike" kern="1200" cap="none" spc="0" normalizeH="0" baseline="0" noProof="0" dirty="0">
                <a:ln>
                  <a:noFill/>
                </a:ln>
                <a:solidFill>
                  <a:srgbClr val="1B3A6B"/>
                </a:solidFill>
                <a:effectLst/>
                <a:uLnTx/>
                <a:uFillTx/>
                <a:latin typeface="Arial"/>
                <a:ea typeface="+mn-ea"/>
                <a:cs typeface="+mn-cs"/>
              </a:rPr>
              <a:t> 2024;144:1000.</a:t>
            </a:r>
          </a:p>
        </p:txBody>
      </p:sp>
      <p:sp>
        <p:nvSpPr>
          <p:cNvPr id="21" name="TextBox 20">
            <a:extLst>
              <a:ext uri="{FF2B5EF4-FFF2-40B4-BE49-F238E27FC236}">
                <a16:creationId xmlns:a16="http://schemas.microsoft.com/office/drawing/2014/main" id="{D4FFE21E-E14C-A59C-4539-FE685AFD5077}"/>
              </a:ext>
            </a:extLst>
          </p:cNvPr>
          <p:cNvSpPr txBox="1"/>
          <p:nvPr/>
        </p:nvSpPr>
        <p:spPr>
          <a:xfrm>
            <a:off x="491613" y="1482689"/>
            <a:ext cx="11295312" cy="36933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B3A6B"/>
                </a:solidFill>
                <a:effectLst/>
                <a:uLnTx/>
                <a:uFillTx/>
                <a:latin typeface="Arial"/>
                <a:ea typeface="+mn-ea"/>
                <a:cs typeface="+mn-cs"/>
              </a:rPr>
              <a:t>Randomised</a:t>
            </a:r>
            <a:r>
              <a:rPr kumimoji="0" lang="en-US" sz="1800" b="1" i="0" u="none" strike="noStrike" kern="1200" cap="none" spc="0" normalizeH="0" baseline="0" noProof="0" dirty="0">
                <a:ln>
                  <a:noFill/>
                </a:ln>
                <a:solidFill>
                  <a:srgbClr val="1B3A6B"/>
                </a:solidFill>
                <a:effectLst/>
                <a:uLnTx/>
                <a:uFillTx/>
                <a:latin typeface="Arial"/>
                <a:ea typeface="+mn-ea"/>
                <a:cs typeface="+mn-cs"/>
              </a:rPr>
              <a:t>, controlled, open-label study to assess the efficacy and safety of navtemadlin vs BAT</a:t>
            </a:r>
            <a:r>
              <a:rPr kumimoji="0" lang="en-US" sz="1800" b="1" i="0" u="none" strike="noStrike" kern="1200" cap="none" spc="0" normalizeH="0" baseline="30000" noProof="0" dirty="0">
                <a:ln>
                  <a:noFill/>
                </a:ln>
                <a:solidFill>
                  <a:srgbClr val="1B3A6B"/>
                </a:solidFill>
                <a:effectLst/>
                <a:uLnTx/>
                <a:uFillTx/>
                <a:latin typeface="Arial"/>
                <a:ea typeface="+mn-ea"/>
                <a:cs typeface="+mn-cs"/>
              </a:rPr>
              <a:t>1,2</a:t>
            </a:r>
          </a:p>
        </p:txBody>
      </p:sp>
      <p:grpSp>
        <p:nvGrpSpPr>
          <p:cNvPr id="5" name="Group 4">
            <a:extLst>
              <a:ext uri="{FF2B5EF4-FFF2-40B4-BE49-F238E27FC236}">
                <a16:creationId xmlns:a16="http://schemas.microsoft.com/office/drawing/2014/main" id="{A5304C53-B9FF-E7D3-1F54-215B42AC02FB}"/>
              </a:ext>
            </a:extLst>
          </p:cNvPr>
          <p:cNvGrpSpPr/>
          <p:nvPr/>
        </p:nvGrpSpPr>
        <p:grpSpPr>
          <a:xfrm>
            <a:off x="531357" y="1899470"/>
            <a:ext cx="11182223" cy="3266988"/>
            <a:chOff x="531355" y="2066617"/>
            <a:chExt cx="11182223" cy="3266988"/>
          </a:xfrm>
        </p:grpSpPr>
        <p:grpSp>
          <p:nvGrpSpPr>
            <p:cNvPr id="6" name="Group 5">
              <a:extLst>
                <a:ext uri="{FF2B5EF4-FFF2-40B4-BE49-F238E27FC236}">
                  <a16:creationId xmlns:a16="http://schemas.microsoft.com/office/drawing/2014/main" id="{5AF0F200-1C77-40AA-6E1C-77FBEDEBA5EC}"/>
                </a:ext>
              </a:extLst>
            </p:cNvPr>
            <p:cNvGrpSpPr/>
            <p:nvPr/>
          </p:nvGrpSpPr>
          <p:grpSpPr>
            <a:xfrm>
              <a:off x="531355" y="2066617"/>
              <a:ext cx="11182223" cy="2987019"/>
              <a:chOff x="463638" y="1661267"/>
              <a:chExt cx="11182223" cy="2987019"/>
            </a:xfrm>
          </p:grpSpPr>
          <p:sp>
            <p:nvSpPr>
              <p:cNvPr id="8" name="Rounded Rectangle 11">
                <a:extLst>
                  <a:ext uri="{FF2B5EF4-FFF2-40B4-BE49-F238E27FC236}">
                    <a16:creationId xmlns:a16="http://schemas.microsoft.com/office/drawing/2014/main" id="{1F57BA12-E9F9-9AD7-0747-87787EC2346B}"/>
                  </a:ext>
                </a:extLst>
              </p:cNvPr>
              <p:cNvSpPr/>
              <p:nvPr/>
            </p:nvSpPr>
            <p:spPr>
              <a:xfrm>
                <a:off x="8802424" y="2246154"/>
                <a:ext cx="2843437" cy="2320575"/>
              </a:xfrm>
              <a:prstGeom prst="roundRect">
                <a:avLst>
                  <a:gd name="adj" fmla="val 738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Primary endpoint</a:t>
                </a:r>
                <a:r>
                  <a:rPr kumimoji="0" lang="en-US" sz="1200" b="1"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SVR35 at week 24</a:t>
                </a:r>
              </a:p>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Key secondary endpoints</a:t>
                </a:r>
                <a:r>
                  <a:rPr kumimoji="0" lang="en-US" sz="1200" b="1"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TSS50 at week 24</a:t>
                </a:r>
                <a:r>
                  <a:rPr kumimoji="0" lang="en-US" sz="1200" b="0"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OS and PFS</a:t>
                </a:r>
                <a:r>
                  <a:rPr kumimoji="0" lang="en-US" sz="1200" b="0" i="0" u="none" strike="noStrike" kern="1200" cap="none" spc="0" normalizeH="0" baseline="30000" noProof="0" dirty="0">
                    <a:ln>
                      <a:noFill/>
                    </a:ln>
                    <a:solidFill>
                      <a:prstClr val="black"/>
                    </a:solidFill>
                    <a:effectLst/>
                    <a:uLnTx/>
                    <a:uFillTx/>
                    <a:latin typeface="Arial"/>
                    <a:ea typeface="+mn-ea"/>
                    <a:cs typeface="+mn-cs"/>
                  </a:rPr>
                  <a:t>1-3 </a:t>
                </a: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Overall SVR35 any time</a:t>
                </a:r>
                <a:r>
                  <a:rPr kumimoji="0" lang="en-US" sz="1200" b="0"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Duration of SVR response</a:t>
                </a:r>
                <a:r>
                  <a:rPr kumimoji="0" lang="en-US" sz="1200" b="0"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RBC transfusion independence at week 24</a:t>
                </a:r>
                <a:r>
                  <a:rPr kumimoji="0" lang="en-US" sz="1200" b="0"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Safety</a:t>
                </a:r>
                <a:r>
                  <a:rPr kumimoji="0" lang="en-US" sz="1200" b="0" i="0" u="none" strike="noStrike" kern="1200" cap="none" spc="0" normalizeH="0" baseline="30000" noProof="0" dirty="0">
                    <a:ln>
                      <a:noFill/>
                    </a:ln>
                    <a:solidFill>
                      <a:prstClr val="black"/>
                    </a:solidFill>
                    <a:effectLst/>
                    <a:uLnTx/>
                    <a:uFillTx/>
                    <a:latin typeface="Arial"/>
                    <a:ea typeface="+mn-ea"/>
                    <a:cs typeface="+mn-cs"/>
                  </a:rPr>
                  <a:t>1,3</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9" name="Straight Arrow Connector 8">
                <a:extLst>
                  <a:ext uri="{FF2B5EF4-FFF2-40B4-BE49-F238E27FC236}">
                    <a16:creationId xmlns:a16="http://schemas.microsoft.com/office/drawing/2014/main" id="{84BC146B-2AC0-27F1-9FA8-EEFE54696DA2}"/>
                  </a:ext>
                </a:extLst>
              </p:cNvPr>
              <p:cNvCxnSpPr>
                <a:cxnSpLocks/>
              </p:cNvCxnSpPr>
              <p:nvPr/>
            </p:nvCxnSpPr>
            <p:spPr>
              <a:xfrm>
                <a:off x="2952207" y="3396921"/>
                <a:ext cx="249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56A199-BC42-7719-4BB3-7D3439D2FD27}"/>
                  </a:ext>
                </a:extLst>
              </p:cNvPr>
              <p:cNvSpPr txBox="1"/>
              <p:nvPr/>
            </p:nvSpPr>
            <p:spPr>
              <a:xfrm>
                <a:off x="557691" y="2013880"/>
                <a:ext cx="232689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Study population</a:t>
                </a:r>
                <a:r>
                  <a:rPr kumimoji="0" lang="en-US" sz="1200" b="1" i="0" u="none" strike="noStrike" kern="1200" cap="none" spc="0" normalizeH="0" baseline="30000" noProof="0" dirty="0">
                    <a:ln>
                      <a:noFill/>
                    </a:ln>
                    <a:solidFill>
                      <a:srgbClr val="1B3A6B"/>
                    </a:solidFill>
                    <a:effectLst/>
                    <a:uLnTx/>
                    <a:uFillTx/>
                    <a:latin typeface="Arial"/>
                    <a:ea typeface="+mn-ea"/>
                    <a:cs typeface="+mn-cs"/>
                  </a:rPr>
                  <a:t>1-3</a:t>
                </a:r>
                <a:endParaRPr kumimoji="0" lang="en-US" sz="1200" b="1" i="0" u="none" strike="noStrike" kern="1200" cap="none" spc="0" normalizeH="0" baseline="3000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6955D76C-9A47-04E3-19E4-479A0B8587D1}"/>
                  </a:ext>
                </a:extLst>
              </p:cNvPr>
              <p:cNvSpPr txBox="1"/>
              <p:nvPr/>
            </p:nvSpPr>
            <p:spPr>
              <a:xfrm>
                <a:off x="6024163" y="1883644"/>
                <a:ext cx="1476238"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Treatment arms</a:t>
                </a:r>
                <a:r>
                  <a:rPr kumimoji="0" lang="en-US" sz="1200" b="1" i="0" u="none" strike="noStrike" kern="1200" cap="none" spc="0" normalizeH="0" baseline="30000" noProof="0" dirty="0">
                    <a:ln>
                      <a:noFill/>
                    </a:ln>
                    <a:solidFill>
                      <a:srgbClr val="1B3A6B"/>
                    </a:solidFill>
                    <a:effectLst/>
                    <a:uLnTx/>
                    <a:uFillTx/>
                    <a:latin typeface="Arial"/>
                    <a:ea typeface="+mn-ea"/>
                    <a:cs typeface="+mn-cs"/>
                  </a:rPr>
                  <a:t>1-3</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719A1B63-2770-60DE-D64C-E0D46756CA66}"/>
                  </a:ext>
                </a:extLst>
              </p:cNvPr>
              <p:cNvCxnSpPr>
                <a:cxnSpLocks/>
              </p:cNvCxnSpPr>
              <p:nvPr/>
            </p:nvCxnSpPr>
            <p:spPr>
              <a:xfrm>
                <a:off x="4352178" y="3420695"/>
                <a:ext cx="309295" cy="0"/>
              </a:xfrm>
              <a:prstGeom prst="straightConnector1">
                <a:avLst/>
              </a:prstGeom>
              <a:solidFill>
                <a:schemeClr val="bg1">
                  <a:lumMod val="95000"/>
                </a:schemeClr>
              </a:solid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ounded Rectangle 17">
                <a:extLst>
                  <a:ext uri="{FF2B5EF4-FFF2-40B4-BE49-F238E27FC236}">
                    <a16:creationId xmlns:a16="http://schemas.microsoft.com/office/drawing/2014/main" id="{B7DE0ACF-427E-9F31-7C56-C0ED17A2E0B2}"/>
                  </a:ext>
                </a:extLst>
              </p:cNvPr>
              <p:cNvSpPr/>
              <p:nvPr/>
            </p:nvSpPr>
            <p:spPr>
              <a:xfrm>
                <a:off x="3201932" y="2952818"/>
                <a:ext cx="1233075" cy="85664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highlight>
                    <a:srgbClr val="FF00FF"/>
                  </a:highlight>
                  <a:uLnTx/>
                  <a:uFillTx/>
                  <a:latin typeface="Arial"/>
                  <a:ea typeface="+mn-ea"/>
                  <a:cs typeface="+mn-cs"/>
                </a:endParaRPr>
              </a:p>
            </p:txBody>
          </p:sp>
          <p:sp>
            <p:nvSpPr>
              <p:cNvPr id="14" name="TextBox 13">
                <a:extLst>
                  <a:ext uri="{FF2B5EF4-FFF2-40B4-BE49-F238E27FC236}">
                    <a16:creationId xmlns:a16="http://schemas.microsoft.com/office/drawing/2014/main" id="{49726BEB-03BF-876C-F707-11405095E320}"/>
                  </a:ext>
                </a:extLst>
              </p:cNvPr>
              <p:cNvSpPr txBox="1"/>
              <p:nvPr/>
            </p:nvSpPr>
            <p:spPr>
              <a:xfrm>
                <a:off x="3207542" y="2978467"/>
                <a:ext cx="1227465" cy="830997"/>
              </a:xfrm>
              <a:prstGeom prst="rect">
                <a:avLst/>
              </a:prstGeom>
              <a:noFill/>
            </p:spPr>
            <p:txBody>
              <a:bodyPr wrap="square">
                <a:spAutoFit/>
              </a:bodyPr>
              <a:lstStyle/>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Double-blind</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err="1">
                    <a:ln>
                      <a:noFill/>
                    </a:ln>
                    <a:solidFill>
                      <a:prstClr val="black"/>
                    </a:solidFill>
                    <a:effectLst/>
                    <a:uLnTx/>
                    <a:uFillTx/>
                    <a:latin typeface="Arial"/>
                    <a:ea typeface="+mn-ea"/>
                    <a:cs typeface="+mn-cs"/>
                  </a:rPr>
                  <a:t>randomisation</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(2:1) with stratification</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ounded Rectangle 19">
                <a:extLst>
                  <a:ext uri="{FF2B5EF4-FFF2-40B4-BE49-F238E27FC236}">
                    <a16:creationId xmlns:a16="http://schemas.microsoft.com/office/drawing/2014/main" id="{0C524901-11E3-3787-6C7D-557267075FBD}"/>
                  </a:ext>
                </a:extLst>
              </p:cNvPr>
              <p:cNvSpPr/>
              <p:nvPr/>
            </p:nvSpPr>
            <p:spPr>
              <a:xfrm>
                <a:off x="463638" y="2354693"/>
                <a:ext cx="2515001" cy="1893086"/>
              </a:xfrm>
              <a:prstGeom prst="roundRect">
                <a:avLst>
                  <a:gd name="adj" fmla="val 880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630" rtl="0" eaLnBrk="1" fontAlgn="auto" latinLnBrk="0" hangingPunct="1">
                  <a:lnSpc>
                    <a:spcPct val="100000"/>
                  </a:lnSpc>
                  <a:spcBef>
                    <a:spcPts val="0"/>
                  </a:spcBef>
                  <a:spcAft>
                    <a:spcPts val="0"/>
                  </a:spcAft>
                  <a:buClr>
                    <a:srgbClr val="000000"/>
                  </a:buClr>
                  <a:buSzPct val="100000"/>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Adults with </a:t>
                </a:r>
                <a:r>
                  <a:rPr kumimoji="0" lang="en-US" sz="1200" b="1" i="1" u="none" strike="noStrike" kern="1200" cap="none" spc="0" normalizeH="0" baseline="0" noProof="0" dirty="0">
                    <a:ln>
                      <a:noFill/>
                    </a:ln>
                    <a:solidFill>
                      <a:prstClr val="black"/>
                    </a:solidFill>
                    <a:effectLst/>
                    <a:uLnTx/>
                    <a:uFillTx/>
                    <a:latin typeface="Arial"/>
                    <a:ea typeface="+mn-ea"/>
                    <a:cs typeface="+mn-cs"/>
                  </a:rPr>
                  <a:t>TP53</a:t>
                </a:r>
                <a:r>
                  <a:rPr kumimoji="0" lang="en-US" sz="1200" b="1" i="1" u="none" strike="noStrike" kern="1200" cap="none" spc="0" normalizeH="0" baseline="30000" noProof="0" dirty="0">
                    <a:ln>
                      <a:noFill/>
                    </a:ln>
                    <a:solidFill>
                      <a:prstClr val="black"/>
                    </a:solidFill>
                    <a:effectLst/>
                    <a:uLnTx/>
                    <a:uFillTx/>
                    <a:latin typeface="Arial"/>
                    <a:ea typeface="+mn-ea"/>
                    <a:cs typeface="+mn-cs"/>
                  </a:rPr>
                  <a:t>WT</a:t>
                </a:r>
                <a:r>
                  <a:rPr kumimoji="0" lang="en-US" sz="1200" b="1" i="0" u="none" strike="noStrike" kern="1200" cap="none" spc="0" normalizeH="0" baseline="0" noProof="0" dirty="0">
                    <a:ln>
                      <a:noFill/>
                    </a:ln>
                    <a:solidFill>
                      <a:prstClr val="black"/>
                    </a:solidFill>
                    <a:effectLst/>
                    <a:uLnTx/>
                    <a:uFillTx/>
                    <a:latin typeface="Arial"/>
                    <a:ea typeface="+mn-ea"/>
                    <a:cs typeface="+mn-cs"/>
                  </a:rPr>
                  <a:t> MF who are R/R to </a:t>
                </a:r>
                <a:r>
                  <a:rPr kumimoji="0" lang="en-US" sz="1200" b="1" i="0" u="none" strike="noStrike" kern="1200" cap="none" spc="0" normalizeH="0" baseline="0" noProof="0" dirty="0" err="1">
                    <a:ln>
                      <a:noFill/>
                    </a:ln>
                    <a:solidFill>
                      <a:prstClr val="black"/>
                    </a:solidFill>
                    <a:effectLst/>
                    <a:uLnTx/>
                    <a:uFillTx/>
                    <a:latin typeface="Arial"/>
                    <a:ea typeface="+mn-ea"/>
                    <a:cs typeface="+mn-cs"/>
                  </a:rPr>
                  <a:t>JAKi</a:t>
                </a:r>
                <a:r>
                  <a:rPr kumimoji="0" lang="en-US" sz="1200" b="1" i="0" u="none" strike="noStrike" kern="1200" cap="none" spc="0" normalizeH="0" baseline="0" noProof="0" dirty="0">
                    <a:ln>
                      <a:noFill/>
                    </a:ln>
                    <a:solidFill>
                      <a:prstClr val="black"/>
                    </a:solidFill>
                    <a:effectLst/>
                    <a:uLnTx/>
                    <a:uFillTx/>
                    <a:latin typeface="Arial"/>
                    <a:ea typeface="+mn-ea"/>
                    <a:cs typeface="+mn-cs"/>
                  </a:rPr>
                  <a:t> (N=282)</a:t>
                </a:r>
                <a:r>
                  <a:rPr kumimoji="0" lang="en-US" sz="1200" b="1" i="0" u="none" strike="noStrike" kern="1200" cap="none" spc="0" normalizeH="0" baseline="30000" noProof="0" dirty="0">
                    <a:ln>
                      <a:noFill/>
                    </a:ln>
                    <a:solidFill>
                      <a:prstClr val="black"/>
                    </a:solidFill>
                    <a:effectLst/>
                    <a:uLnTx/>
                    <a:uFillTx/>
                    <a:latin typeface="Arial"/>
                    <a:ea typeface="+mn-ea"/>
                    <a:cs typeface="+mn-cs"/>
                  </a:rPr>
                  <a:t>1</a:t>
                </a: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Confirmed diagnosis of PMF, post-PV or post-ET MF</a:t>
                </a:r>
                <a:r>
                  <a:rPr kumimoji="0" lang="en-US" sz="1067" b="0" i="0" u="none" strike="noStrike" kern="1200" cap="none" spc="0" normalizeH="0" baseline="30000" noProof="0" dirty="0">
                    <a:ln>
                      <a:noFill/>
                    </a:ln>
                    <a:solidFill>
                      <a:prstClr val="black"/>
                    </a:solidFill>
                    <a:effectLst/>
                    <a:uLnTx/>
                    <a:uFillTx/>
                    <a:latin typeface="Arial"/>
                    <a:ea typeface="+mn-ea"/>
                    <a:cs typeface="+mn-cs"/>
                  </a:rPr>
                  <a:t>1-3</a:t>
                </a: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Failure of prior </a:t>
                </a:r>
                <a:r>
                  <a:rPr kumimoji="0" lang="en-US" sz="1067" b="0" i="0" u="none" strike="noStrike" kern="1200" cap="none" spc="0" normalizeH="0" baseline="0" noProof="0" dirty="0" err="1">
                    <a:ln>
                      <a:noFill/>
                    </a:ln>
                    <a:solidFill>
                      <a:prstClr val="black"/>
                    </a:solidFill>
                    <a:effectLst/>
                    <a:uLnTx/>
                    <a:uFillTx/>
                    <a:latin typeface="Arial"/>
                    <a:ea typeface="+mn-ea"/>
                    <a:cs typeface="+mn-cs"/>
                  </a:rPr>
                  <a:t>JAKi</a:t>
                </a:r>
                <a:r>
                  <a:rPr kumimoji="0" lang="en-US" sz="1067" b="0" i="0" u="none" strike="noStrike" kern="1200" cap="none" spc="0" normalizeH="0" baseline="0" noProof="0" dirty="0">
                    <a:ln>
                      <a:noFill/>
                    </a:ln>
                    <a:solidFill>
                      <a:prstClr val="black"/>
                    </a:solidFill>
                    <a:effectLst/>
                    <a:uLnTx/>
                    <a:uFillTx/>
                    <a:latin typeface="Arial"/>
                    <a:ea typeface="+mn-ea"/>
                    <a:cs typeface="+mn-cs"/>
                  </a:rPr>
                  <a:t> treatment</a:t>
                </a:r>
                <a:r>
                  <a:rPr kumimoji="0" lang="en-US" sz="1067" b="0" i="0" u="none" strike="noStrike" kern="1200" cap="none" spc="0" normalizeH="0" baseline="30000" noProof="0" dirty="0">
                    <a:ln>
                      <a:noFill/>
                    </a:ln>
                    <a:solidFill>
                      <a:prstClr val="black"/>
                    </a:solidFill>
                    <a:effectLst/>
                    <a:uLnTx/>
                    <a:uFillTx/>
                    <a:latin typeface="Arial"/>
                    <a:ea typeface="+mn-ea"/>
                    <a:cs typeface="+mn-cs"/>
                  </a:rPr>
                  <a:t>1-3</a:t>
                </a: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DIPSS Int-1, Int-2 or high-risk</a:t>
                </a:r>
                <a:r>
                  <a:rPr kumimoji="0" lang="en-US" sz="1100" b="0" i="0" u="none" strike="noStrike" kern="1200" cap="none" spc="0" normalizeH="0" baseline="30000" noProof="0" dirty="0">
                    <a:ln>
                      <a:noFill/>
                    </a:ln>
                    <a:solidFill>
                      <a:prstClr val="black"/>
                    </a:solidFill>
                    <a:effectLst/>
                    <a:uLnTx/>
                    <a:uFillTx/>
                    <a:latin typeface="Arial"/>
                    <a:ea typeface="+mn-ea"/>
                    <a:cs typeface="+mn-cs"/>
                  </a:rPr>
                  <a:t>2</a:t>
                </a:r>
                <a:endParaRPr kumimoji="0" lang="en-US" sz="1067" b="0" i="0" u="none" strike="noStrike" kern="1200" cap="none" spc="0" normalizeH="0" baseline="3000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ECOG PS ≤2</a:t>
                </a:r>
                <a:r>
                  <a:rPr kumimoji="0" lang="en-US" sz="1051" b="0" i="0" u="none" strike="noStrike" kern="1200" cap="none" spc="0" normalizeH="0" baseline="30000" noProof="0" dirty="0">
                    <a:ln>
                      <a:noFill/>
                    </a:ln>
                    <a:solidFill>
                      <a:prstClr val="black"/>
                    </a:solidFill>
                    <a:effectLst/>
                    <a:uLnTx/>
                    <a:uFillTx/>
                    <a:latin typeface="Arial"/>
                    <a:ea typeface="+mn-ea"/>
                    <a:cs typeface="+mn-cs"/>
                  </a:rPr>
                  <a:t>1,2</a:t>
                </a: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6C5D2D05-86C4-5B23-E890-D206D0055846}"/>
                  </a:ext>
                </a:extLst>
              </p:cNvPr>
              <p:cNvSpPr txBox="1"/>
              <p:nvPr/>
            </p:nvSpPr>
            <p:spPr>
              <a:xfrm>
                <a:off x="5783093" y="3286934"/>
                <a:ext cx="2043400" cy="276999"/>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28-day cycles</a:t>
                </a:r>
              </a:p>
            </p:txBody>
          </p:sp>
          <p:sp>
            <p:nvSpPr>
              <p:cNvPr id="18" name="Rounded Rectangle 21">
                <a:extLst>
                  <a:ext uri="{FF2B5EF4-FFF2-40B4-BE49-F238E27FC236}">
                    <a16:creationId xmlns:a16="http://schemas.microsoft.com/office/drawing/2014/main" id="{91C67499-9026-AAB7-24A9-712CB45C3586}"/>
                  </a:ext>
                </a:extLst>
              </p:cNvPr>
              <p:cNvSpPr/>
              <p:nvPr/>
            </p:nvSpPr>
            <p:spPr>
              <a:xfrm>
                <a:off x="5000165" y="2166153"/>
                <a:ext cx="3558555" cy="948507"/>
              </a:xfrm>
              <a:prstGeom prst="roundRect">
                <a:avLst>
                  <a:gd name="adj" fmla="val 11553"/>
                </a:avLst>
              </a:prstGeom>
              <a:solidFill>
                <a:srgbClr val="CCA7B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00FF"/>
                  </a:highlight>
                  <a:uLnTx/>
                  <a:uFillTx/>
                  <a:latin typeface="Arial"/>
                  <a:ea typeface="+mn-ea"/>
                  <a:cs typeface="+mn-cs"/>
                </a:endParaRPr>
              </a:p>
            </p:txBody>
          </p:sp>
          <p:sp>
            <p:nvSpPr>
              <p:cNvPr id="20" name="Rounded Rectangle 23">
                <a:extLst>
                  <a:ext uri="{FF2B5EF4-FFF2-40B4-BE49-F238E27FC236}">
                    <a16:creationId xmlns:a16="http://schemas.microsoft.com/office/drawing/2014/main" id="{78BCA1D7-D93A-BB82-A9E8-13D550055344}"/>
                  </a:ext>
                </a:extLst>
              </p:cNvPr>
              <p:cNvSpPr/>
              <p:nvPr/>
            </p:nvSpPr>
            <p:spPr>
              <a:xfrm>
                <a:off x="5025516" y="3779711"/>
                <a:ext cx="3558555" cy="868575"/>
              </a:xfrm>
              <a:prstGeom prst="roundRect">
                <a:avLst>
                  <a:gd name="adj" fmla="val 11793"/>
                </a:avLst>
              </a:prstGeom>
              <a:solidFill>
                <a:schemeClr val="bg2">
                  <a:lumMod val="90000"/>
                </a:schemeClr>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00FF"/>
                  </a:highlight>
                  <a:uLnTx/>
                  <a:uFillTx/>
                  <a:latin typeface="Arial"/>
                  <a:ea typeface="+mn-ea"/>
                  <a:cs typeface="+mn-cs"/>
                </a:endParaRPr>
              </a:p>
            </p:txBody>
          </p:sp>
          <p:grpSp>
            <p:nvGrpSpPr>
              <p:cNvPr id="26" name="Group 25">
                <a:extLst>
                  <a:ext uri="{FF2B5EF4-FFF2-40B4-BE49-F238E27FC236}">
                    <a16:creationId xmlns:a16="http://schemas.microsoft.com/office/drawing/2014/main" id="{61BCEE77-776D-4F01-D575-631542BA5CD5}"/>
                  </a:ext>
                </a:extLst>
              </p:cNvPr>
              <p:cNvGrpSpPr/>
              <p:nvPr/>
            </p:nvGrpSpPr>
            <p:grpSpPr>
              <a:xfrm>
                <a:off x="4667084" y="2618128"/>
                <a:ext cx="325981" cy="1583272"/>
                <a:chOff x="5094230" y="2279973"/>
                <a:chExt cx="325981" cy="1583270"/>
              </a:xfrm>
            </p:grpSpPr>
            <p:cxnSp>
              <p:nvCxnSpPr>
                <p:cNvPr id="29" name="Elbow Connector 30">
                  <a:extLst>
                    <a:ext uri="{FF2B5EF4-FFF2-40B4-BE49-F238E27FC236}">
                      <a16:creationId xmlns:a16="http://schemas.microsoft.com/office/drawing/2014/main" id="{21DB3BA2-B5D7-E6C7-0CED-1E09E97E8774}"/>
                    </a:ext>
                  </a:extLst>
                </p:cNvPr>
                <p:cNvCxnSpPr>
                  <a:cxnSpLocks/>
                </p:cNvCxnSpPr>
                <p:nvPr/>
              </p:nvCxnSpPr>
              <p:spPr>
                <a:xfrm rot="5400000" flipH="1" flipV="1">
                  <a:off x="4854983" y="2519221"/>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31">
                  <a:extLst>
                    <a:ext uri="{FF2B5EF4-FFF2-40B4-BE49-F238E27FC236}">
                      <a16:creationId xmlns:a16="http://schemas.microsoft.com/office/drawing/2014/main" id="{6A8FA17A-9058-A1BC-60C4-C18763BCC277}"/>
                    </a:ext>
                  </a:extLst>
                </p:cNvPr>
                <p:cNvCxnSpPr>
                  <a:cxnSpLocks/>
                </p:cNvCxnSpPr>
                <p:nvPr/>
              </p:nvCxnSpPr>
              <p:spPr>
                <a:xfrm rot="16200000" flipH="1">
                  <a:off x="4854982" y="3298015"/>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5B75CA1E-7CA3-7082-29D6-1FFA0A10DB41}"/>
                  </a:ext>
                </a:extLst>
              </p:cNvPr>
              <p:cNvSpPr txBox="1"/>
              <p:nvPr/>
            </p:nvSpPr>
            <p:spPr>
              <a:xfrm>
                <a:off x="625129" y="1661267"/>
                <a:ext cx="7979209" cy="584887"/>
              </a:xfrm>
              <a:prstGeom prst="rect">
                <a:avLst/>
              </a:prstGeom>
              <a:ln>
                <a:noFill/>
              </a:ln>
            </p:spPr>
            <p:txBody>
              <a:bodyPr vert="horz" wrap="square" lIns="91440" tIns="91440" rIns="91440" bIns="91440" rtlCol="0" anchor="ctr" anchorCtr="0">
                <a:noAutofit/>
              </a:bodyPr>
              <a:lstStyle>
                <a:defPPr>
                  <a:defRPr lang="en-US"/>
                </a:defPPr>
                <a:lvl1pPr indent="0" algn="ctr">
                  <a:lnSpc>
                    <a:spcPct val="100000"/>
                  </a:lnSpc>
                  <a:spcBef>
                    <a:spcPts val="0"/>
                  </a:spcBef>
                  <a:spcAft>
                    <a:spcPts val="200"/>
                  </a:spcAft>
                  <a:buFontTx/>
                  <a:buNone/>
                  <a:defRPr kumimoji="0" sz="1600" b="1" i="0" u="none" strike="noStrike" cap="none" spc="0" normalizeH="0" baseline="0">
                    <a:ln>
                      <a:noFill/>
                    </a:ln>
                    <a:solidFill>
                      <a:schemeClr val="accent6"/>
                    </a:solidFill>
                    <a:effectLst/>
                    <a:uLnTx/>
                    <a:uFillTx/>
                    <a:latin typeface="Arial" panose="020B0604020202020204"/>
                  </a:defRPr>
                </a:lvl1pPr>
                <a:lvl2pPr marL="0" indent="0">
                  <a:lnSpc>
                    <a:spcPct val="95000"/>
                  </a:lnSpc>
                  <a:spcBef>
                    <a:spcPts val="700"/>
                  </a:spcBef>
                  <a:spcAft>
                    <a:spcPts val="600"/>
                  </a:spcAft>
                  <a:buFontTx/>
                  <a:buNone/>
                  <a:defRPr sz="2000"/>
                </a:lvl2pPr>
                <a:lvl3pPr marL="216000" indent="-216000">
                  <a:lnSpc>
                    <a:spcPct val="95000"/>
                  </a:lnSpc>
                  <a:spcBef>
                    <a:spcPts val="600"/>
                  </a:spcBef>
                  <a:spcAft>
                    <a:spcPts val="600"/>
                  </a:spcAft>
                  <a:buClrTx/>
                  <a:buFont typeface="Ping LCG Medium" pitchFamily="50" charset="0"/>
                  <a:buChar char="•"/>
                  <a:defRPr sz="2000"/>
                </a:lvl3pPr>
                <a:lvl4pPr marL="490538" indent="-268288">
                  <a:lnSpc>
                    <a:spcPct val="95000"/>
                  </a:lnSpc>
                  <a:spcBef>
                    <a:spcPts val="600"/>
                  </a:spcBef>
                  <a:spcAft>
                    <a:spcPts val="600"/>
                  </a:spcAft>
                  <a:buClrTx/>
                  <a:buFont typeface="Arial" panose="020B0604020202020204" pitchFamily="34" charset="0"/>
                  <a:buChar char="–"/>
                </a:lvl4pPr>
                <a:lvl5pPr marL="773113" indent="-277813">
                  <a:lnSpc>
                    <a:spcPct val="95000"/>
                  </a:lnSpc>
                  <a:spcBef>
                    <a:spcPts val="600"/>
                  </a:spcBef>
                  <a:spcAft>
                    <a:spcPts val="600"/>
                  </a:spcAft>
                  <a:buClrTx/>
                  <a:buFont typeface="Courier New" panose="02070309020205020404" pitchFamily="49" charset="0"/>
                  <a:buChar char="o"/>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1219140" rtl="0" eaLnBrk="1" fontAlgn="auto" latinLnBrk="0" hangingPunct="1">
                  <a:lnSpc>
                    <a:spcPct val="100000"/>
                  </a:lnSpc>
                  <a:spcBef>
                    <a:spcPts val="0"/>
                  </a:spcBef>
                  <a:spcAft>
                    <a:spcPts val="200"/>
                  </a:spcAft>
                  <a:buClrTx/>
                  <a:buSzTx/>
                  <a:buFontTx/>
                  <a:buNone/>
                  <a:tabLst/>
                  <a:defRPr/>
                </a:pPr>
                <a:endParaRPr kumimoji="0" lang="en-US" sz="1200" b="1" i="0" u="none" strike="noStrike" kern="1200" cap="none" spc="0" normalizeH="0" baseline="30000" noProof="0" dirty="0">
                  <a:ln>
                    <a:noFill/>
                  </a:ln>
                  <a:solidFill>
                    <a:srgbClr val="0460A9"/>
                  </a:solidFill>
                  <a:effectLst/>
                  <a:highlight>
                    <a:srgbClr val="FF00FF"/>
                  </a:highlight>
                  <a:uLnTx/>
                  <a:uFillTx/>
                  <a:latin typeface="Arial" panose="020B0604020202020204"/>
                  <a:ea typeface="+mn-ea"/>
                  <a:cs typeface="+mn-cs"/>
                </a:endParaRPr>
              </a:p>
            </p:txBody>
          </p:sp>
        </p:grpSp>
        <p:sp>
          <p:nvSpPr>
            <p:cNvPr id="33" name="Rounded Rectangle 22">
              <a:extLst>
                <a:ext uri="{FF2B5EF4-FFF2-40B4-BE49-F238E27FC236}">
                  <a16:creationId xmlns:a16="http://schemas.microsoft.com/office/drawing/2014/main" id="{A71AFD70-489D-07FC-28CE-E9D3708AF43F}"/>
                </a:ext>
              </a:extLst>
            </p:cNvPr>
            <p:cNvSpPr/>
            <p:nvPr/>
          </p:nvSpPr>
          <p:spPr>
            <a:xfrm>
              <a:off x="5895976" y="2703359"/>
              <a:ext cx="1950165"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Navtemadlin</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r>
                <a:rPr kumimoji="0" lang="en-US" sz="1200" b="1" i="0" u="none" strike="noStrike" kern="1200" cap="none" spc="0" normalizeH="0" baseline="0" noProof="0" dirty="0">
                  <a:ln>
                    <a:noFill/>
                  </a:ln>
                  <a:solidFill>
                    <a:srgbClr val="1B3A6B"/>
                  </a:solidFill>
                  <a:effectLst/>
                  <a:uLnTx/>
                  <a:uFillTx/>
                  <a:latin typeface="Arial"/>
                  <a:ea typeface="+mn-ea"/>
                  <a:cs typeface="+mn-cs"/>
                </a:rPr>
                <a:t>(n=188)</a:t>
              </a:r>
              <a:r>
                <a:rPr kumimoji="0" lang="en-US" sz="1200" b="1" i="0" u="none" strike="noStrike" kern="1200" cap="none" spc="0" normalizeH="0" baseline="30000" noProof="0" dirty="0">
                  <a:ln>
                    <a:noFill/>
                  </a:ln>
                  <a:solidFill>
                    <a:srgbClr val="1B3A6B"/>
                  </a:solidFill>
                  <a:effectLst/>
                  <a:uLnTx/>
                  <a:uFillTx/>
                  <a:latin typeface="Arial"/>
                  <a:ea typeface="+mn-ea"/>
                  <a:cs typeface="+mn-cs"/>
                </a:rPr>
                <a:t>1</a:t>
              </a:r>
              <a:br>
                <a:rPr kumimoji="0" lang="en-US" sz="1200" b="1"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240 mg oral QD</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7 days on, 21 days off</a:t>
              </a:r>
            </a:p>
          </p:txBody>
        </p:sp>
        <p:sp>
          <p:nvSpPr>
            <p:cNvPr id="35" name="Rounded Rectangle 25">
              <a:extLst>
                <a:ext uri="{FF2B5EF4-FFF2-40B4-BE49-F238E27FC236}">
                  <a16:creationId xmlns:a16="http://schemas.microsoft.com/office/drawing/2014/main" id="{8B84BC8D-B1B7-C0C5-6E97-72CCB1649B0B}"/>
                </a:ext>
              </a:extLst>
            </p:cNvPr>
            <p:cNvSpPr/>
            <p:nvPr/>
          </p:nvSpPr>
          <p:spPr>
            <a:xfrm>
              <a:off x="6127553" y="4290608"/>
              <a:ext cx="1748085"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BAT* (n=94)</a:t>
              </a:r>
              <a:r>
                <a:rPr kumimoji="0" lang="en-US" sz="1200" b="1" i="0" u="none" strike="noStrike" kern="1200" cap="none" spc="0" normalizeH="0" baseline="30000" noProof="0" dirty="0">
                  <a:ln>
                    <a:noFill/>
                  </a:ln>
                  <a:solidFill>
                    <a:srgbClr val="1B3A6B"/>
                  </a:solidFill>
                  <a:effectLst/>
                  <a:uLnTx/>
                  <a:uFillTx/>
                  <a:latin typeface="Arial"/>
                  <a:ea typeface="+mn-ea"/>
                  <a:cs typeface="+mn-cs"/>
                </a:rPr>
                <a:t>1</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7 days on, 21 days off</a:t>
              </a:r>
            </a:p>
          </p:txBody>
        </p:sp>
        <p:sp>
          <p:nvSpPr>
            <p:cNvPr id="41" name="Rounded Rectangle 11">
              <a:extLst>
                <a:ext uri="{FF2B5EF4-FFF2-40B4-BE49-F238E27FC236}">
                  <a16:creationId xmlns:a16="http://schemas.microsoft.com/office/drawing/2014/main" id="{6B170FE0-87A0-E961-14F2-A6C32328F486}"/>
                </a:ext>
              </a:extLst>
            </p:cNvPr>
            <p:cNvSpPr/>
            <p:nvPr/>
          </p:nvSpPr>
          <p:spPr>
            <a:xfrm>
              <a:off x="572447" y="4750311"/>
              <a:ext cx="3847448" cy="583294"/>
            </a:xfrm>
            <a:prstGeom prst="roundRect">
              <a:avLst>
                <a:gd name="adj" fmla="val 738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0"/>
                </a:spcBef>
                <a:spcAft>
                  <a:spcPts val="0"/>
                </a:spcAft>
                <a:buClr>
                  <a:srgbClr val="000000"/>
                </a:buClr>
                <a:buSzPct val="100000"/>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Stratified by:</a:t>
              </a:r>
              <a:r>
                <a:rPr kumimoji="0" lang="en-US" sz="1100" b="1" i="0" u="none" strike="noStrike" kern="1200" cap="none" spc="0" normalizeH="0" baseline="30000" noProof="0" dirty="0">
                  <a:ln>
                    <a:noFill/>
                  </a:ln>
                  <a:solidFill>
                    <a:prstClr val="black"/>
                  </a:solidFill>
                  <a:effectLst/>
                  <a:uLnTx/>
                  <a:uFillTx/>
                  <a:latin typeface="Arial"/>
                  <a:ea typeface="+mn-ea"/>
                  <a:cs typeface="+mn-cs"/>
                </a:rPr>
                <a:t>1</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MF type (primary vs secondary [</a:t>
              </a:r>
              <a:r>
                <a:rPr kumimoji="0" lang="en-US" sz="1100" b="0" i="0" u="none" strike="noStrike" kern="1200" cap="none" spc="0" normalizeH="0" baseline="0" noProof="0" dirty="0">
                  <a:ln>
                    <a:noFill/>
                  </a:ln>
                  <a:solidFill>
                    <a:prstClr val="black"/>
                  </a:solidFill>
                  <a:effectLst/>
                  <a:uLnTx/>
                  <a:uFillTx/>
                  <a:latin typeface="Arial"/>
                  <a:ea typeface="+mn-ea"/>
                  <a:cs typeface="+mn-cs"/>
                </a:rPr>
                <a:t>post-PV or post-ET]</a:t>
              </a:r>
              <a:r>
                <a:rPr kumimoji="0" lang="en-US" sz="1100" b="0" i="0" u="none" strike="noStrike" kern="1200" cap="none" spc="0" normalizeH="0" baseline="0" noProof="0" dirty="0">
                  <a:ln>
                    <a:noFill/>
                  </a:ln>
                  <a:solidFill>
                    <a:srgbClr val="000000"/>
                  </a:solidFill>
                  <a:effectLst/>
                  <a:uLnTx/>
                  <a:uFillTx/>
                  <a:latin typeface="Arial"/>
                  <a:ea typeface="+mn-ea"/>
                  <a:cs typeface="+mn-cs"/>
                </a:rPr>
                <a:t>)</a:t>
              </a: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Baseline TSS ( ≤10 v &lt;10)</a:t>
              </a:r>
            </a:p>
          </p:txBody>
        </p:sp>
      </p:grpSp>
    </p:spTree>
    <p:extLst>
      <p:ext uri="{BB962C8B-B14F-4D97-AF65-F5344CB8AC3E}">
        <p14:creationId xmlns:p14="http://schemas.microsoft.com/office/powerpoint/2010/main" val="262315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594B-E3F8-2D0C-B8B4-0E7FB8BB2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A738F-8B25-0E20-EF4D-3D73DE2669CD}"/>
              </a:ext>
            </a:extLst>
          </p:cNvPr>
          <p:cNvSpPr>
            <a:spLocks noGrp="1"/>
          </p:cNvSpPr>
          <p:nvPr>
            <p:ph type="title"/>
          </p:nvPr>
        </p:nvSpPr>
        <p:spPr>
          <a:xfrm>
            <a:off x="604838" y="203871"/>
            <a:ext cx="11168063" cy="941796"/>
          </a:xfrm>
        </p:spPr>
        <p:txBody>
          <a:bodyPr/>
          <a:lstStyle/>
          <a:p>
            <a:r>
              <a:rPr lang="en-US" dirty="0"/>
              <a:t>Navtemadlin </a:t>
            </a:r>
            <a:r>
              <a:rPr lang="en-US" noProof="0" dirty="0"/>
              <a:t>monotherapy led to a greater spleen response compared with BAT* at week 24 in BOREAS</a:t>
            </a:r>
          </a:p>
        </p:txBody>
      </p:sp>
      <p:sp>
        <p:nvSpPr>
          <p:cNvPr id="3" name="Footer Placeholder 2">
            <a:extLst>
              <a:ext uri="{FF2B5EF4-FFF2-40B4-BE49-F238E27FC236}">
                <a16:creationId xmlns:a16="http://schemas.microsoft.com/office/drawing/2014/main" id="{18ECCFF4-B03E-E861-C19A-D04B299BBBDB}"/>
              </a:ext>
            </a:extLst>
          </p:cNvPr>
          <p:cNvSpPr>
            <a:spLocks noGrp="1"/>
          </p:cNvSpPr>
          <p:nvPr>
            <p:ph type="ftr" sz="quarter" idx="11"/>
          </p:nvPr>
        </p:nvSpPr>
        <p:spPr>
          <a:xfrm>
            <a:off x="2190751" y="6171245"/>
            <a:ext cx="8986575" cy="373949"/>
          </a:xfrm>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*BAT entails monotherapy or combinations: hydroxyurea, chemotherapy, and supportive care; </a:t>
            </a:r>
            <a:r>
              <a:rPr kumimoji="0" lang="en-US" sz="900" b="0" i="0" u="none" strike="noStrike" kern="1200" cap="none" spc="0" normalizeH="0" baseline="0" noProof="0" dirty="0" err="1">
                <a:ln>
                  <a:noFill/>
                </a:ln>
                <a:solidFill>
                  <a:srgbClr val="1B3A6B"/>
                </a:solidFill>
                <a:effectLst/>
                <a:uLnTx/>
                <a:uFillTx/>
                <a:latin typeface="Arial"/>
                <a:ea typeface="+mn-ea"/>
                <a:cs typeface="+mn-cs"/>
              </a:rPr>
              <a:t>JAKi</a:t>
            </a:r>
            <a:r>
              <a:rPr kumimoji="0" lang="en-US" sz="900" b="0" i="0" u="none" strike="noStrike" kern="1200" cap="none" spc="0" normalizeH="0" baseline="0" noProof="0" dirty="0">
                <a:ln>
                  <a:noFill/>
                </a:ln>
                <a:solidFill>
                  <a:srgbClr val="1B3A6B"/>
                </a:solidFill>
                <a:effectLst/>
                <a:uLnTx/>
                <a:uFillTx/>
                <a:latin typeface="Arial"/>
                <a:ea typeface="+mn-ea"/>
                <a:cs typeface="+mn-cs"/>
              </a:rPr>
              <a:t> were excluded.</a:t>
            </a:r>
          </a:p>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BAT, best available treatment; ITT, intent-to-treat; MF, myelofibrosis; SVR35, ≥35% reduction in spleen volume from baseline.</a:t>
            </a:r>
            <a:br>
              <a:rPr kumimoji="0" lang="en-US" sz="900" b="0" i="0" u="none" strike="noStrike" kern="1200" cap="none" spc="0" normalizeH="0" baseline="0" noProof="0" dirty="0">
                <a:ln>
                  <a:noFill/>
                </a:ln>
                <a:solidFill>
                  <a:srgbClr val="1B3A6B"/>
                </a:solidFill>
                <a:effectLst/>
                <a:uLnTx/>
                <a:uFillTx/>
                <a:latin typeface="Arial"/>
                <a:ea typeface="+mn-ea"/>
                <a:cs typeface="+mn-cs"/>
              </a:rPr>
            </a:br>
            <a:r>
              <a:rPr kumimoji="0" lang="en-US" sz="900" b="0" i="0" u="none" strike="noStrike" kern="1200" cap="none" spc="0" normalizeH="0" baseline="0" noProof="0" dirty="0">
                <a:ln>
                  <a:noFill/>
                </a:ln>
                <a:solidFill>
                  <a:srgbClr val="1B3A6B"/>
                </a:solidFill>
                <a:effectLst/>
                <a:uLnTx/>
                <a:uFillTx/>
                <a:latin typeface="Arial"/>
                <a:ea typeface="+mn-ea"/>
                <a:cs typeface="+mn-cs"/>
              </a:rPr>
              <a:t>Mascarenhas J et al. Oral presented at: ASH Annual Meeting &amp; Exposition; December 7-10, 2024; San Diego, CA. Oral 1000</a:t>
            </a:r>
          </a:p>
        </p:txBody>
      </p:sp>
      <p:graphicFrame>
        <p:nvGraphicFramePr>
          <p:cNvPr id="7" name="Table 6">
            <a:extLst>
              <a:ext uri="{FF2B5EF4-FFF2-40B4-BE49-F238E27FC236}">
                <a16:creationId xmlns:a16="http://schemas.microsoft.com/office/drawing/2014/main" id="{5B664510-FE2F-6133-A9E5-AD6472D2F78E}"/>
              </a:ext>
            </a:extLst>
          </p:cNvPr>
          <p:cNvGraphicFramePr>
            <a:graphicFrameLocks noGrp="1"/>
          </p:cNvGraphicFramePr>
          <p:nvPr/>
        </p:nvGraphicFramePr>
        <p:xfrm>
          <a:off x="3492107" y="2614558"/>
          <a:ext cx="5207789" cy="1692358"/>
        </p:xfrm>
        <a:graphic>
          <a:graphicData uri="http://schemas.openxmlformats.org/drawingml/2006/table">
            <a:tbl>
              <a:tblPr firstRow="1" bandRow="1">
                <a:tableStyleId>{0E3FDE45-AF77-4B5C-9715-49D594BDF05E}</a:tableStyleId>
              </a:tblPr>
              <a:tblGrid>
                <a:gridCol w="2313759">
                  <a:extLst>
                    <a:ext uri="{9D8B030D-6E8A-4147-A177-3AD203B41FA5}">
                      <a16:colId xmlns:a16="http://schemas.microsoft.com/office/drawing/2014/main" val="2135746888"/>
                    </a:ext>
                  </a:extLst>
                </a:gridCol>
                <a:gridCol w="1447015">
                  <a:extLst>
                    <a:ext uri="{9D8B030D-6E8A-4147-A177-3AD203B41FA5}">
                      <a16:colId xmlns:a16="http://schemas.microsoft.com/office/drawing/2014/main" val="3629489203"/>
                    </a:ext>
                  </a:extLst>
                </a:gridCol>
                <a:gridCol w="1447015">
                  <a:extLst>
                    <a:ext uri="{9D8B030D-6E8A-4147-A177-3AD203B41FA5}">
                      <a16:colId xmlns:a16="http://schemas.microsoft.com/office/drawing/2014/main" val="2389618779"/>
                    </a:ext>
                  </a:extLst>
                </a:gridCol>
              </a:tblGrid>
              <a:tr h="846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t>Response</a:t>
                      </a:r>
                    </a:p>
                    <a:p>
                      <a:endParaRPr lang="en-US" sz="1600" noProof="0" dirty="0"/>
                    </a:p>
                  </a:txBody>
                  <a:tcPr/>
                </a:tc>
                <a:tc>
                  <a:txBody>
                    <a:bodyPr/>
                    <a:lstStyle/>
                    <a:p>
                      <a:pPr algn="ctr"/>
                      <a:r>
                        <a:rPr lang="en-US" sz="1600" noProof="0" dirty="0">
                          <a:solidFill>
                            <a:schemeClr val="tx1"/>
                          </a:solidFill>
                        </a:rPr>
                        <a:t>Navtemadlin (n=123)</a:t>
                      </a:r>
                    </a:p>
                  </a:txBody>
                  <a:tcPr>
                    <a:solidFill>
                      <a:srgbClr val="CCA7B0"/>
                    </a:solidFill>
                  </a:tcPr>
                </a:tc>
                <a:tc>
                  <a:txBody>
                    <a:bodyPr/>
                    <a:lstStyle/>
                    <a:p>
                      <a:pPr algn="ctr"/>
                      <a:r>
                        <a:rPr lang="en-US" sz="1600" noProof="0" dirty="0"/>
                        <a:t>BAT* </a:t>
                      </a:r>
                      <a:br>
                        <a:rPr lang="en-US" sz="1600" noProof="0" dirty="0"/>
                      </a:br>
                      <a:r>
                        <a:rPr lang="en-US" sz="1600" noProof="0" dirty="0"/>
                        <a:t>(n=60)</a:t>
                      </a:r>
                    </a:p>
                  </a:txBody>
                  <a:tcPr>
                    <a:solidFill>
                      <a:srgbClr val="D8D8DE"/>
                    </a:solidFill>
                  </a:tcPr>
                </a:tc>
                <a:extLst>
                  <a:ext uri="{0D108BD9-81ED-4DB2-BD59-A6C34878D82A}">
                    <a16:rowId xmlns:a16="http://schemas.microsoft.com/office/drawing/2014/main" val="664141444"/>
                  </a:ext>
                </a:extLst>
              </a:tr>
              <a:tr h="846179">
                <a:tc>
                  <a:txBody>
                    <a:bodyPr/>
                    <a:lstStyle/>
                    <a:p>
                      <a:r>
                        <a:rPr lang="en-US" sz="1600" noProof="0" dirty="0"/>
                        <a:t>Patients achieving SVR35, no (%)</a:t>
                      </a:r>
                    </a:p>
                  </a:txBody>
                  <a:tcPr/>
                </a:tc>
                <a:tc>
                  <a:txBody>
                    <a:bodyPr/>
                    <a:lstStyle/>
                    <a:p>
                      <a:pPr algn="ctr"/>
                      <a:r>
                        <a:rPr lang="en-US" sz="1600" noProof="0" dirty="0"/>
                        <a:t>18 (15)</a:t>
                      </a:r>
                    </a:p>
                  </a:txBody>
                  <a:tcPr/>
                </a:tc>
                <a:tc>
                  <a:txBody>
                    <a:bodyPr/>
                    <a:lstStyle/>
                    <a:p>
                      <a:pPr algn="ctr"/>
                      <a:r>
                        <a:rPr lang="en-US" sz="1600" noProof="0" dirty="0"/>
                        <a:t>3 (5)</a:t>
                      </a:r>
                    </a:p>
                  </a:txBody>
                  <a:tcPr/>
                </a:tc>
                <a:extLst>
                  <a:ext uri="{0D108BD9-81ED-4DB2-BD59-A6C34878D82A}">
                    <a16:rowId xmlns:a16="http://schemas.microsoft.com/office/drawing/2014/main" val="1705935253"/>
                  </a:ext>
                </a:extLst>
              </a:tr>
            </a:tbl>
          </a:graphicData>
        </a:graphic>
      </p:graphicFrame>
      <p:sp>
        <p:nvSpPr>
          <p:cNvPr id="9" name="TextBox 8">
            <a:extLst>
              <a:ext uri="{FF2B5EF4-FFF2-40B4-BE49-F238E27FC236}">
                <a16:creationId xmlns:a16="http://schemas.microsoft.com/office/drawing/2014/main" id="{1A1FE653-B480-C797-C1AA-42828FD90123}"/>
              </a:ext>
            </a:extLst>
          </p:cNvPr>
          <p:cNvSpPr txBox="1"/>
          <p:nvPr/>
        </p:nvSpPr>
        <p:spPr>
          <a:xfrm>
            <a:off x="3351179" y="2140845"/>
            <a:ext cx="5489645" cy="263149"/>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1" i="0" u="none" strike="noStrike" kern="1200" cap="none" spc="0" normalizeH="0" baseline="0" noProof="0" dirty="0">
                <a:ln>
                  <a:noFill/>
                </a:ln>
                <a:solidFill>
                  <a:srgbClr val="0078AE"/>
                </a:solidFill>
                <a:effectLst/>
                <a:uLnTx/>
                <a:uFillTx/>
                <a:latin typeface="Arial"/>
                <a:ea typeface="+mn-ea"/>
                <a:cs typeface="+mn-cs"/>
              </a:rPr>
              <a:t>Spleen response at week 24 (ITT population)</a:t>
            </a:r>
          </a:p>
        </p:txBody>
      </p:sp>
      <p:sp>
        <p:nvSpPr>
          <p:cNvPr id="11" name="Rectangle 10">
            <a:extLst>
              <a:ext uri="{FF2B5EF4-FFF2-40B4-BE49-F238E27FC236}">
                <a16:creationId xmlns:a16="http://schemas.microsoft.com/office/drawing/2014/main" id="{0DF17E5A-5C0A-2DB7-B43F-7C58E22B9B10}"/>
              </a:ext>
            </a:extLst>
          </p:cNvPr>
          <p:cNvSpPr/>
          <p:nvPr/>
        </p:nvSpPr>
        <p:spPr>
          <a:xfrm>
            <a:off x="1" y="4686007"/>
            <a:ext cx="12192000" cy="75326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B3A6B"/>
                </a:solidFill>
                <a:effectLst/>
                <a:uLnTx/>
                <a:uFillTx/>
                <a:latin typeface="Arial"/>
                <a:ea typeface="+mn-ea"/>
                <a:cs typeface="+mn-cs"/>
              </a:rPr>
              <a:t>Navtemadlin being tested in the on-going POEISIS trial</a:t>
            </a:r>
          </a:p>
        </p:txBody>
      </p:sp>
      <p:sp>
        <p:nvSpPr>
          <p:cNvPr id="6" name="TextBox 5">
            <a:extLst>
              <a:ext uri="{FF2B5EF4-FFF2-40B4-BE49-F238E27FC236}">
                <a16:creationId xmlns:a16="http://schemas.microsoft.com/office/drawing/2014/main" id="{D44F2B66-E020-73B4-3538-9AB11F188142}"/>
              </a:ext>
            </a:extLst>
          </p:cNvPr>
          <p:cNvSpPr txBox="1"/>
          <p:nvPr/>
        </p:nvSpPr>
        <p:spPr>
          <a:xfrm>
            <a:off x="1988201" y="1630182"/>
            <a:ext cx="8215601" cy="263149"/>
          </a:xfrm>
          <a:prstGeom prst="rect">
            <a:avLst/>
          </a:prstGeom>
          <a:solidFill>
            <a:schemeClr val="tx2">
              <a:lumMod val="50000"/>
              <a:lumOff val="50000"/>
            </a:schemeClr>
          </a:solidFill>
        </p:spPr>
        <p:txBody>
          <a:bodyPr wrap="square" lIns="0" tIns="0" rIns="0" bIns="0" rtlCol="0" anchor="t">
            <a:spAutoFit/>
          </a:bodyPr>
          <a:lstStyle/>
          <a:p>
            <a:pPr marL="0" marR="0" lvl="0" indent="0" algn="ctr" defTabSz="914377" rtl="0" eaLnBrk="1" fontAlgn="auto" latinLnBrk="0" hangingPunct="1">
              <a:lnSpc>
                <a:spcPct val="95000"/>
              </a:lnSpc>
              <a:spcBef>
                <a:spcPts val="600"/>
              </a:spcBef>
              <a:spcAft>
                <a:spcPts val="0"/>
              </a:spcAft>
              <a:buClr>
                <a:srgbClr val="0078AE"/>
              </a:buClr>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Phase 3 BOREAS study primary endpoint </a:t>
            </a:r>
          </a:p>
        </p:txBody>
      </p:sp>
    </p:spTree>
    <p:extLst>
      <p:ext uri="{BB962C8B-B14F-4D97-AF65-F5344CB8AC3E}">
        <p14:creationId xmlns:p14="http://schemas.microsoft.com/office/powerpoint/2010/main" val="1794827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DBF4-516B-8252-0C09-755712FDB03F}"/>
              </a:ext>
            </a:extLst>
          </p:cNvPr>
          <p:cNvSpPr>
            <a:spLocks noGrp="1"/>
          </p:cNvSpPr>
          <p:nvPr>
            <p:ph type="title"/>
          </p:nvPr>
        </p:nvSpPr>
        <p:spPr>
          <a:xfrm>
            <a:off x="604838" y="203871"/>
            <a:ext cx="11168063" cy="941796"/>
          </a:xfrm>
        </p:spPr>
        <p:txBody>
          <a:bodyPr/>
          <a:lstStyle/>
          <a:p>
            <a:r>
              <a:rPr lang="en-US" dirty="0"/>
              <a:t>Emerging therapies and combinations are shaping the future of </a:t>
            </a:r>
            <a:r>
              <a:rPr lang="en-US"/>
              <a:t>MF treatment</a:t>
            </a:r>
            <a:endParaRPr lang="en-US" dirty="0"/>
          </a:p>
        </p:txBody>
      </p:sp>
      <p:sp>
        <p:nvSpPr>
          <p:cNvPr id="3" name="Footer Placeholder 2">
            <a:extLst>
              <a:ext uri="{FF2B5EF4-FFF2-40B4-BE49-F238E27FC236}">
                <a16:creationId xmlns:a16="http://schemas.microsoft.com/office/drawing/2014/main" id="{05F2DB12-FE0E-F940-872D-7F26CDB52DBC}"/>
              </a:ext>
            </a:extLst>
          </p:cNvPr>
          <p:cNvSpPr>
            <a:spLocks noGrp="1"/>
          </p:cNvSpPr>
          <p:nvPr>
            <p:ph type="ftr" sz="quarter" idx="11"/>
          </p:nvPr>
        </p:nvSpPr>
        <p:spPr/>
        <p: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n-ea"/>
                <a:cs typeface="+mn-cs"/>
              </a:rPr>
              <a:t>MF, myelofibrosis.</a:t>
            </a:r>
          </a:p>
        </p:txBody>
      </p:sp>
      <p:grpSp>
        <p:nvGrpSpPr>
          <p:cNvPr id="28" name="Group 27">
            <a:extLst>
              <a:ext uri="{FF2B5EF4-FFF2-40B4-BE49-F238E27FC236}">
                <a16:creationId xmlns:a16="http://schemas.microsoft.com/office/drawing/2014/main" id="{FBE51150-BFBB-D194-5412-FC2D671EEF40}"/>
              </a:ext>
            </a:extLst>
          </p:cNvPr>
          <p:cNvGrpSpPr/>
          <p:nvPr/>
        </p:nvGrpSpPr>
        <p:grpSpPr>
          <a:xfrm>
            <a:off x="765596" y="1976263"/>
            <a:ext cx="10660811" cy="1073269"/>
            <a:chOff x="765595" y="1976262"/>
            <a:chExt cx="10660811" cy="1073269"/>
          </a:xfrm>
        </p:grpSpPr>
        <p:sp>
          <p:nvSpPr>
            <p:cNvPr id="11" name="Rectangle: Rounded Corners 10">
              <a:extLst>
                <a:ext uri="{FF2B5EF4-FFF2-40B4-BE49-F238E27FC236}">
                  <a16:creationId xmlns:a16="http://schemas.microsoft.com/office/drawing/2014/main" id="{5DBB0EF4-988D-0A1B-2B1D-D2DF4D599387}"/>
                </a:ext>
              </a:extLst>
            </p:cNvPr>
            <p:cNvSpPr/>
            <p:nvPr/>
          </p:nvSpPr>
          <p:spPr>
            <a:xfrm>
              <a:off x="1364199" y="2041998"/>
              <a:ext cx="10062207" cy="941796"/>
            </a:xfrm>
            <a:prstGeom prst="round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12000" tIns="108000" rIns="108000" bIns="108000" rtlCol="0" anchor="ctr" anchorCtr="0"/>
            <a:lstStyle/>
            <a:p>
              <a:pPr marL="0" marR="0" lvl="0" indent="0" algn="l" defTabSz="914377" rtl="0" eaLnBrk="1" fontAlgn="auto" latinLnBrk="0" hangingPunct="1">
                <a:lnSpc>
                  <a:spcPct val="95000"/>
                </a:lnSpc>
                <a:spcBef>
                  <a:spcPts val="600"/>
                </a:spcBef>
                <a:spcAft>
                  <a:spcPts val="0"/>
                </a:spcAft>
                <a:buClr>
                  <a:srgbClr val="0078AE"/>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Early intervention may improve clinical outcomes, including survival; however, some patients may still experience inadequate response </a:t>
              </a:r>
            </a:p>
          </p:txBody>
        </p:sp>
        <p:sp>
          <p:nvSpPr>
            <p:cNvPr id="12" name="Oval 11">
              <a:extLst>
                <a:ext uri="{FF2B5EF4-FFF2-40B4-BE49-F238E27FC236}">
                  <a16:creationId xmlns:a16="http://schemas.microsoft.com/office/drawing/2014/main" id="{193D79E3-67E3-77DD-AE47-F197081E22C8}"/>
                </a:ext>
              </a:extLst>
            </p:cNvPr>
            <p:cNvSpPr/>
            <p:nvPr/>
          </p:nvSpPr>
          <p:spPr>
            <a:xfrm>
              <a:off x="765595" y="1976262"/>
              <a:ext cx="1097735" cy="1073269"/>
            </a:xfrm>
            <a:prstGeom prst="ellipse">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7B545DC1-14AC-86AA-C101-371BEC9DB31C}"/>
                </a:ext>
              </a:extLst>
            </p:cNvPr>
            <p:cNvGrpSpPr/>
            <p:nvPr/>
          </p:nvGrpSpPr>
          <p:grpSpPr>
            <a:xfrm>
              <a:off x="1020092" y="2152316"/>
              <a:ext cx="586424" cy="708638"/>
              <a:chOff x="7391400" y="242888"/>
              <a:chExt cx="377825" cy="500063"/>
            </a:xfrm>
            <a:solidFill>
              <a:schemeClr val="bg1"/>
            </a:solidFill>
          </p:grpSpPr>
          <p:sp>
            <p:nvSpPr>
              <p:cNvPr id="15" name="Freeform 117">
                <a:extLst>
                  <a:ext uri="{FF2B5EF4-FFF2-40B4-BE49-F238E27FC236}">
                    <a16:creationId xmlns:a16="http://schemas.microsoft.com/office/drawing/2014/main" id="{F851766B-8F44-4556-3B00-3257C1A6A257}"/>
                  </a:ext>
                </a:extLst>
              </p:cNvPr>
              <p:cNvSpPr>
                <a:spLocks/>
              </p:cNvSpPr>
              <p:nvPr/>
            </p:nvSpPr>
            <p:spPr bwMode="auto">
              <a:xfrm>
                <a:off x="7391400" y="242888"/>
                <a:ext cx="377825" cy="500063"/>
              </a:xfrm>
              <a:custGeom>
                <a:avLst/>
                <a:gdLst>
                  <a:gd name="T0" fmla="*/ 104 w 190"/>
                  <a:gd name="T1" fmla="*/ 234 h 251"/>
                  <a:gd name="T2" fmla="*/ 104 w 190"/>
                  <a:gd name="T3" fmla="*/ 251 h 251"/>
                  <a:gd name="T4" fmla="*/ 101 w 190"/>
                  <a:gd name="T5" fmla="*/ 251 h 251"/>
                  <a:gd name="T6" fmla="*/ 11 w 190"/>
                  <a:gd name="T7" fmla="*/ 251 h 251"/>
                  <a:gd name="T8" fmla="*/ 0 w 190"/>
                  <a:gd name="T9" fmla="*/ 240 h 251"/>
                  <a:gd name="T10" fmla="*/ 0 w 190"/>
                  <a:gd name="T11" fmla="*/ 12 h 251"/>
                  <a:gd name="T12" fmla="*/ 0 w 190"/>
                  <a:gd name="T13" fmla="*/ 10 h 251"/>
                  <a:gd name="T14" fmla="*/ 10 w 190"/>
                  <a:gd name="T15" fmla="*/ 0 h 251"/>
                  <a:gd name="T16" fmla="*/ 53 w 190"/>
                  <a:gd name="T17" fmla="*/ 0 h 251"/>
                  <a:gd name="T18" fmla="*/ 179 w 190"/>
                  <a:gd name="T19" fmla="*/ 0 h 251"/>
                  <a:gd name="T20" fmla="*/ 186 w 190"/>
                  <a:gd name="T21" fmla="*/ 2 h 251"/>
                  <a:gd name="T22" fmla="*/ 190 w 190"/>
                  <a:gd name="T23" fmla="*/ 10 h 251"/>
                  <a:gd name="T24" fmla="*/ 190 w 190"/>
                  <a:gd name="T25" fmla="*/ 87 h 251"/>
                  <a:gd name="T26" fmla="*/ 190 w 190"/>
                  <a:gd name="T27" fmla="*/ 132 h 251"/>
                  <a:gd name="T28" fmla="*/ 190 w 190"/>
                  <a:gd name="T29" fmla="*/ 135 h 251"/>
                  <a:gd name="T30" fmla="*/ 172 w 190"/>
                  <a:gd name="T31" fmla="*/ 135 h 251"/>
                  <a:gd name="T32" fmla="*/ 172 w 190"/>
                  <a:gd name="T33" fmla="*/ 18 h 251"/>
                  <a:gd name="T34" fmla="*/ 18 w 190"/>
                  <a:gd name="T35" fmla="*/ 18 h 251"/>
                  <a:gd name="T36" fmla="*/ 18 w 190"/>
                  <a:gd name="T37" fmla="*/ 234 h 251"/>
                  <a:gd name="T38" fmla="*/ 104 w 190"/>
                  <a:gd name="T39" fmla="*/ 23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0" h="251">
                    <a:moveTo>
                      <a:pt x="104" y="234"/>
                    </a:moveTo>
                    <a:cubicBezTo>
                      <a:pt x="104" y="240"/>
                      <a:pt x="104" y="245"/>
                      <a:pt x="104" y="251"/>
                    </a:cubicBezTo>
                    <a:cubicBezTo>
                      <a:pt x="103" y="251"/>
                      <a:pt x="102" y="251"/>
                      <a:pt x="101" y="251"/>
                    </a:cubicBezTo>
                    <a:cubicBezTo>
                      <a:pt x="71" y="251"/>
                      <a:pt x="41" y="251"/>
                      <a:pt x="11" y="251"/>
                    </a:cubicBezTo>
                    <a:cubicBezTo>
                      <a:pt x="3" y="251"/>
                      <a:pt x="0" y="248"/>
                      <a:pt x="0" y="240"/>
                    </a:cubicBezTo>
                    <a:cubicBezTo>
                      <a:pt x="0" y="164"/>
                      <a:pt x="0" y="88"/>
                      <a:pt x="0" y="12"/>
                    </a:cubicBezTo>
                    <a:cubicBezTo>
                      <a:pt x="0" y="11"/>
                      <a:pt x="0" y="10"/>
                      <a:pt x="0" y="10"/>
                    </a:cubicBezTo>
                    <a:cubicBezTo>
                      <a:pt x="0" y="3"/>
                      <a:pt x="4" y="0"/>
                      <a:pt x="10" y="0"/>
                    </a:cubicBezTo>
                    <a:cubicBezTo>
                      <a:pt x="24" y="0"/>
                      <a:pt x="39" y="0"/>
                      <a:pt x="53" y="0"/>
                    </a:cubicBezTo>
                    <a:cubicBezTo>
                      <a:pt x="95" y="0"/>
                      <a:pt x="137" y="0"/>
                      <a:pt x="179" y="0"/>
                    </a:cubicBezTo>
                    <a:cubicBezTo>
                      <a:pt x="181" y="0"/>
                      <a:pt x="184" y="0"/>
                      <a:pt x="186" y="2"/>
                    </a:cubicBezTo>
                    <a:cubicBezTo>
                      <a:pt x="189" y="3"/>
                      <a:pt x="190" y="6"/>
                      <a:pt x="190" y="10"/>
                    </a:cubicBezTo>
                    <a:cubicBezTo>
                      <a:pt x="190" y="35"/>
                      <a:pt x="190" y="61"/>
                      <a:pt x="190" y="87"/>
                    </a:cubicBezTo>
                    <a:cubicBezTo>
                      <a:pt x="190" y="102"/>
                      <a:pt x="190" y="117"/>
                      <a:pt x="190" y="132"/>
                    </a:cubicBezTo>
                    <a:cubicBezTo>
                      <a:pt x="190" y="133"/>
                      <a:pt x="190" y="134"/>
                      <a:pt x="190" y="135"/>
                    </a:cubicBezTo>
                    <a:cubicBezTo>
                      <a:pt x="184" y="135"/>
                      <a:pt x="178" y="135"/>
                      <a:pt x="172" y="135"/>
                    </a:cubicBezTo>
                    <a:cubicBezTo>
                      <a:pt x="172" y="96"/>
                      <a:pt x="172" y="57"/>
                      <a:pt x="172" y="18"/>
                    </a:cubicBezTo>
                    <a:cubicBezTo>
                      <a:pt x="121" y="18"/>
                      <a:pt x="70" y="18"/>
                      <a:pt x="18" y="18"/>
                    </a:cubicBezTo>
                    <a:cubicBezTo>
                      <a:pt x="18" y="89"/>
                      <a:pt x="18" y="161"/>
                      <a:pt x="18" y="234"/>
                    </a:cubicBezTo>
                    <a:cubicBezTo>
                      <a:pt x="47" y="234"/>
                      <a:pt x="75" y="234"/>
                      <a:pt x="104"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6" name="Freeform 118">
                <a:extLst>
                  <a:ext uri="{FF2B5EF4-FFF2-40B4-BE49-F238E27FC236}">
                    <a16:creationId xmlns:a16="http://schemas.microsoft.com/office/drawing/2014/main" id="{E2979F4D-9B6C-E74D-AD33-75107C9ED0F0}"/>
                  </a:ext>
                </a:extLst>
              </p:cNvPr>
              <p:cNvSpPr>
                <a:spLocks noEditPoints="1"/>
              </p:cNvSpPr>
              <p:nvPr/>
            </p:nvSpPr>
            <p:spPr bwMode="auto">
              <a:xfrm>
                <a:off x="7548562" y="404813"/>
                <a:ext cx="220663" cy="323850"/>
              </a:xfrm>
              <a:custGeom>
                <a:avLst/>
                <a:gdLst>
                  <a:gd name="T0" fmla="*/ 72 w 111"/>
                  <a:gd name="T1" fmla="*/ 127 h 162"/>
                  <a:gd name="T2" fmla="*/ 67 w 111"/>
                  <a:gd name="T3" fmla="*/ 136 h 162"/>
                  <a:gd name="T4" fmla="*/ 53 w 111"/>
                  <a:gd name="T5" fmla="*/ 159 h 162"/>
                  <a:gd name="T6" fmla="*/ 48 w 111"/>
                  <a:gd name="T7" fmla="*/ 162 h 162"/>
                  <a:gd name="T8" fmla="*/ 38 w 111"/>
                  <a:gd name="T9" fmla="*/ 162 h 162"/>
                  <a:gd name="T10" fmla="*/ 34 w 111"/>
                  <a:gd name="T11" fmla="*/ 156 h 162"/>
                  <a:gd name="T12" fmla="*/ 61 w 111"/>
                  <a:gd name="T13" fmla="*/ 112 h 162"/>
                  <a:gd name="T14" fmla="*/ 61 w 111"/>
                  <a:gd name="T15" fmla="*/ 107 h 162"/>
                  <a:gd name="T16" fmla="*/ 37 w 111"/>
                  <a:gd name="T17" fmla="*/ 67 h 162"/>
                  <a:gd name="T18" fmla="*/ 23 w 111"/>
                  <a:gd name="T19" fmla="*/ 59 h 162"/>
                  <a:gd name="T20" fmla="*/ 17 w 111"/>
                  <a:gd name="T21" fmla="*/ 65 h 162"/>
                  <a:gd name="T22" fmla="*/ 17 w 111"/>
                  <a:gd name="T23" fmla="*/ 95 h 162"/>
                  <a:gd name="T24" fmla="*/ 12 w 111"/>
                  <a:gd name="T25" fmla="*/ 101 h 162"/>
                  <a:gd name="T26" fmla="*/ 4 w 111"/>
                  <a:gd name="T27" fmla="*/ 101 h 162"/>
                  <a:gd name="T28" fmla="*/ 0 w 111"/>
                  <a:gd name="T29" fmla="*/ 96 h 162"/>
                  <a:gd name="T30" fmla="*/ 0 w 111"/>
                  <a:gd name="T31" fmla="*/ 4 h 162"/>
                  <a:gd name="T32" fmla="*/ 4 w 111"/>
                  <a:gd name="T33" fmla="*/ 0 h 162"/>
                  <a:gd name="T34" fmla="*/ 43 w 111"/>
                  <a:gd name="T35" fmla="*/ 1 h 162"/>
                  <a:gd name="T36" fmla="*/ 67 w 111"/>
                  <a:gd name="T37" fmla="*/ 23 h 162"/>
                  <a:gd name="T38" fmla="*/ 62 w 111"/>
                  <a:gd name="T39" fmla="*/ 47 h 162"/>
                  <a:gd name="T40" fmla="*/ 51 w 111"/>
                  <a:gd name="T41" fmla="*/ 57 h 162"/>
                  <a:gd name="T42" fmla="*/ 72 w 111"/>
                  <a:gd name="T43" fmla="*/ 93 h 162"/>
                  <a:gd name="T44" fmla="*/ 74 w 111"/>
                  <a:gd name="T45" fmla="*/ 90 h 162"/>
                  <a:gd name="T46" fmla="*/ 90 w 111"/>
                  <a:gd name="T47" fmla="*/ 65 h 162"/>
                  <a:gd name="T48" fmla="*/ 96 w 111"/>
                  <a:gd name="T49" fmla="*/ 62 h 162"/>
                  <a:gd name="T50" fmla="*/ 104 w 111"/>
                  <a:gd name="T51" fmla="*/ 62 h 162"/>
                  <a:gd name="T52" fmla="*/ 107 w 111"/>
                  <a:gd name="T53" fmla="*/ 68 h 162"/>
                  <a:gd name="T54" fmla="*/ 89 w 111"/>
                  <a:gd name="T55" fmla="*/ 98 h 162"/>
                  <a:gd name="T56" fmla="*/ 83 w 111"/>
                  <a:gd name="T57" fmla="*/ 107 h 162"/>
                  <a:gd name="T58" fmla="*/ 83 w 111"/>
                  <a:gd name="T59" fmla="*/ 111 h 162"/>
                  <a:gd name="T60" fmla="*/ 109 w 111"/>
                  <a:gd name="T61" fmla="*/ 155 h 162"/>
                  <a:gd name="T62" fmla="*/ 110 w 111"/>
                  <a:gd name="T63" fmla="*/ 157 h 162"/>
                  <a:gd name="T64" fmla="*/ 107 w 111"/>
                  <a:gd name="T65" fmla="*/ 162 h 162"/>
                  <a:gd name="T66" fmla="*/ 94 w 111"/>
                  <a:gd name="T67" fmla="*/ 162 h 162"/>
                  <a:gd name="T68" fmla="*/ 91 w 111"/>
                  <a:gd name="T69" fmla="*/ 159 h 162"/>
                  <a:gd name="T70" fmla="*/ 74 w 111"/>
                  <a:gd name="T71" fmla="*/ 130 h 162"/>
                  <a:gd name="T72" fmla="*/ 72 w 111"/>
                  <a:gd name="T73" fmla="*/ 127 h 162"/>
                  <a:gd name="T74" fmla="*/ 29 w 111"/>
                  <a:gd name="T75" fmla="*/ 17 h 162"/>
                  <a:gd name="T76" fmla="*/ 29 w 111"/>
                  <a:gd name="T77" fmla="*/ 18 h 162"/>
                  <a:gd name="T78" fmla="*/ 19 w 111"/>
                  <a:gd name="T79" fmla="*/ 18 h 162"/>
                  <a:gd name="T80" fmla="*/ 17 w 111"/>
                  <a:gd name="T81" fmla="*/ 20 h 162"/>
                  <a:gd name="T82" fmla="*/ 17 w 111"/>
                  <a:gd name="T83" fmla="*/ 39 h 162"/>
                  <a:gd name="T84" fmla="*/ 19 w 111"/>
                  <a:gd name="T85" fmla="*/ 41 h 162"/>
                  <a:gd name="T86" fmla="*/ 37 w 111"/>
                  <a:gd name="T87" fmla="*/ 41 h 162"/>
                  <a:gd name="T88" fmla="*/ 42 w 111"/>
                  <a:gd name="T89" fmla="*/ 41 h 162"/>
                  <a:gd name="T90" fmla="*/ 50 w 111"/>
                  <a:gd name="T91" fmla="*/ 29 h 162"/>
                  <a:gd name="T92" fmla="*/ 42 w 111"/>
                  <a:gd name="T93" fmla="*/ 18 h 162"/>
                  <a:gd name="T94" fmla="*/ 29 w 111"/>
                  <a:gd name="T95"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62">
                    <a:moveTo>
                      <a:pt x="72" y="127"/>
                    </a:moveTo>
                    <a:cubicBezTo>
                      <a:pt x="70" y="130"/>
                      <a:pt x="68" y="133"/>
                      <a:pt x="67" y="136"/>
                    </a:cubicBezTo>
                    <a:cubicBezTo>
                      <a:pt x="62" y="143"/>
                      <a:pt x="57" y="151"/>
                      <a:pt x="53" y="159"/>
                    </a:cubicBezTo>
                    <a:cubicBezTo>
                      <a:pt x="52" y="161"/>
                      <a:pt x="50" y="162"/>
                      <a:pt x="48" y="162"/>
                    </a:cubicBezTo>
                    <a:cubicBezTo>
                      <a:pt x="44" y="162"/>
                      <a:pt x="41" y="162"/>
                      <a:pt x="38" y="162"/>
                    </a:cubicBezTo>
                    <a:cubicBezTo>
                      <a:pt x="33" y="162"/>
                      <a:pt x="32" y="159"/>
                      <a:pt x="34" y="156"/>
                    </a:cubicBezTo>
                    <a:cubicBezTo>
                      <a:pt x="43" y="141"/>
                      <a:pt x="52" y="127"/>
                      <a:pt x="61" y="112"/>
                    </a:cubicBezTo>
                    <a:cubicBezTo>
                      <a:pt x="62" y="110"/>
                      <a:pt x="62" y="109"/>
                      <a:pt x="61" y="107"/>
                    </a:cubicBezTo>
                    <a:cubicBezTo>
                      <a:pt x="53" y="94"/>
                      <a:pt x="45" y="80"/>
                      <a:pt x="37" y="67"/>
                    </a:cubicBezTo>
                    <a:cubicBezTo>
                      <a:pt x="34" y="61"/>
                      <a:pt x="30" y="59"/>
                      <a:pt x="23" y="59"/>
                    </a:cubicBezTo>
                    <a:cubicBezTo>
                      <a:pt x="17" y="59"/>
                      <a:pt x="17" y="59"/>
                      <a:pt x="17" y="65"/>
                    </a:cubicBezTo>
                    <a:cubicBezTo>
                      <a:pt x="17" y="75"/>
                      <a:pt x="17" y="85"/>
                      <a:pt x="17" y="95"/>
                    </a:cubicBezTo>
                    <a:cubicBezTo>
                      <a:pt x="17" y="99"/>
                      <a:pt x="15" y="101"/>
                      <a:pt x="12" y="101"/>
                    </a:cubicBezTo>
                    <a:cubicBezTo>
                      <a:pt x="9" y="101"/>
                      <a:pt x="6" y="101"/>
                      <a:pt x="4" y="101"/>
                    </a:cubicBezTo>
                    <a:cubicBezTo>
                      <a:pt x="1" y="100"/>
                      <a:pt x="0" y="99"/>
                      <a:pt x="0" y="96"/>
                    </a:cubicBezTo>
                    <a:cubicBezTo>
                      <a:pt x="0" y="66"/>
                      <a:pt x="0" y="35"/>
                      <a:pt x="0" y="4"/>
                    </a:cubicBezTo>
                    <a:cubicBezTo>
                      <a:pt x="0" y="2"/>
                      <a:pt x="1" y="0"/>
                      <a:pt x="4" y="0"/>
                    </a:cubicBezTo>
                    <a:cubicBezTo>
                      <a:pt x="17" y="0"/>
                      <a:pt x="30" y="0"/>
                      <a:pt x="43" y="1"/>
                    </a:cubicBezTo>
                    <a:cubicBezTo>
                      <a:pt x="56" y="1"/>
                      <a:pt x="65" y="9"/>
                      <a:pt x="67" y="23"/>
                    </a:cubicBezTo>
                    <a:cubicBezTo>
                      <a:pt x="69" y="32"/>
                      <a:pt x="68" y="40"/>
                      <a:pt x="62" y="47"/>
                    </a:cubicBezTo>
                    <a:cubicBezTo>
                      <a:pt x="59" y="51"/>
                      <a:pt x="55" y="54"/>
                      <a:pt x="51" y="57"/>
                    </a:cubicBezTo>
                    <a:cubicBezTo>
                      <a:pt x="58" y="68"/>
                      <a:pt x="65" y="80"/>
                      <a:pt x="72" y="93"/>
                    </a:cubicBezTo>
                    <a:cubicBezTo>
                      <a:pt x="73" y="92"/>
                      <a:pt x="74" y="91"/>
                      <a:pt x="74" y="90"/>
                    </a:cubicBezTo>
                    <a:cubicBezTo>
                      <a:pt x="79" y="82"/>
                      <a:pt x="85" y="73"/>
                      <a:pt x="90" y="65"/>
                    </a:cubicBezTo>
                    <a:cubicBezTo>
                      <a:pt x="91" y="62"/>
                      <a:pt x="93" y="61"/>
                      <a:pt x="96" y="62"/>
                    </a:cubicBezTo>
                    <a:cubicBezTo>
                      <a:pt x="98" y="62"/>
                      <a:pt x="101" y="62"/>
                      <a:pt x="104" y="62"/>
                    </a:cubicBezTo>
                    <a:cubicBezTo>
                      <a:pt x="108" y="62"/>
                      <a:pt x="109" y="64"/>
                      <a:pt x="107" y="68"/>
                    </a:cubicBezTo>
                    <a:cubicBezTo>
                      <a:pt x="101" y="78"/>
                      <a:pt x="95" y="88"/>
                      <a:pt x="89" y="98"/>
                    </a:cubicBezTo>
                    <a:cubicBezTo>
                      <a:pt x="87" y="101"/>
                      <a:pt x="85" y="104"/>
                      <a:pt x="83" y="107"/>
                    </a:cubicBezTo>
                    <a:cubicBezTo>
                      <a:pt x="83" y="108"/>
                      <a:pt x="83" y="110"/>
                      <a:pt x="83" y="111"/>
                    </a:cubicBezTo>
                    <a:cubicBezTo>
                      <a:pt x="92" y="126"/>
                      <a:pt x="100" y="140"/>
                      <a:pt x="109" y="155"/>
                    </a:cubicBezTo>
                    <a:cubicBezTo>
                      <a:pt x="109" y="156"/>
                      <a:pt x="110" y="156"/>
                      <a:pt x="110" y="157"/>
                    </a:cubicBezTo>
                    <a:cubicBezTo>
                      <a:pt x="111" y="159"/>
                      <a:pt x="110" y="162"/>
                      <a:pt x="107" y="162"/>
                    </a:cubicBezTo>
                    <a:cubicBezTo>
                      <a:pt x="103" y="162"/>
                      <a:pt x="99" y="162"/>
                      <a:pt x="94" y="162"/>
                    </a:cubicBezTo>
                    <a:cubicBezTo>
                      <a:pt x="93" y="162"/>
                      <a:pt x="91" y="160"/>
                      <a:pt x="91" y="159"/>
                    </a:cubicBezTo>
                    <a:cubicBezTo>
                      <a:pt x="85" y="149"/>
                      <a:pt x="79" y="139"/>
                      <a:pt x="74" y="130"/>
                    </a:cubicBezTo>
                    <a:cubicBezTo>
                      <a:pt x="73" y="129"/>
                      <a:pt x="73" y="128"/>
                      <a:pt x="72" y="127"/>
                    </a:cubicBezTo>
                    <a:close/>
                    <a:moveTo>
                      <a:pt x="29" y="17"/>
                    </a:moveTo>
                    <a:cubicBezTo>
                      <a:pt x="29" y="17"/>
                      <a:pt x="29" y="18"/>
                      <a:pt x="29" y="18"/>
                    </a:cubicBezTo>
                    <a:cubicBezTo>
                      <a:pt x="26" y="18"/>
                      <a:pt x="22" y="18"/>
                      <a:pt x="19" y="18"/>
                    </a:cubicBezTo>
                    <a:cubicBezTo>
                      <a:pt x="17" y="17"/>
                      <a:pt x="17" y="18"/>
                      <a:pt x="17" y="20"/>
                    </a:cubicBezTo>
                    <a:cubicBezTo>
                      <a:pt x="17" y="26"/>
                      <a:pt x="17" y="33"/>
                      <a:pt x="17" y="39"/>
                    </a:cubicBezTo>
                    <a:cubicBezTo>
                      <a:pt x="17" y="41"/>
                      <a:pt x="17" y="41"/>
                      <a:pt x="19" y="41"/>
                    </a:cubicBezTo>
                    <a:cubicBezTo>
                      <a:pt x="25" y="41"/>
                      <a:pt x="31" y="41"/>
                      <a:pt x="37" y="41"/>
                    </a:cubicBezTo>
                    <a:cubicBezTo>
                      <a:pt x="39" y="41"/>
                      <a:pt x="40" y="41"/>
                      <a:pt x="42" y="41"/>
                    </a:cubicBezTo>
                    <a:cubicBezTo>
                      <a:pt x="47" y="40"/>
                      <a:pt x="50" y="35"/>
                      <a:pt x="50" y="29"/>
                    </a:cubicBezTo>
                    <a:cubicBezTo>
                      <a:pt x="50" y="23"/>
                      <a:pt x="48" y="19"/>
                      <a:pt x="42" y="18"/>
                    </a:cubicBezTo>
                    <a:cubicBezTo>
                      <a:pt x="38" y="17"/>
                      <a:pt x="34" y="18"/>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7" name="Freeform 119">
                <a:extLst>
                  <a:ext uri="{FF2B5EF4-FFF2-40B4-BE49-F238E27FC236}">
                    <a16:creationId xmlns:a16="http://schemas.microsoft.com/office/drawing/2014/main" id="{D7389F68-122A-9D94-B9F5-DD80D09B7B9C}"/>
                  </a:ext>
                </a:extLst>
              </p:cNvPr>
              <p:cNvSpPr>
                <a:spLocks/>
              </p:cNvSpPr>
              <p:nvPr/>
            </p:nvSpPr>
            <p:spPr bwMode="auto">
              <a:xfrm>
                <a:off x="7450137" y="325438"/>
                <a:ext cx="258763" cy="36513"/>
              </a:xfrm>
              <a:custGeom>
                <a:avLst/>
                <a:gdLst>
                  <a:gd name="T0" fmla="*/ 65 w 130"/>
                  <a:gd name="T1" fmla="*/ 1 h 18"/>
                  <a:gd name="T2" fmla="*/ 120 w 130"/>
                  <a:gd name="T3" fmla="*/ 1 h 18"/>
                  <a:gd name="T4" fmla="*/ 129 w 130"/>
                  <a:gd name="T5" fmla="*/ 12 h 18"/>
                  <a:gd name="T6" fmla="*/ 120 w 130"/>
                  <a:gd name="T7" fmla="*/ 18 h 18"/>
                  <a:gd name="T8" fmla="*/ 83 w 130"/>
                  <a:gd name="T9" fmla="*/ 18 h 18"/>
                  <a:gd name="T10" fmla="*/ 14 w 130"/>
                  <a:gd name="T11" fmla="*/ 18 h 18"/>
                  <a:gd name="T12" fmla="*/ 9 w 130"/>
                  <a:gd name="T13" fmla="*/ 18 h 18"/>
                  <a:gd name="T14" fmla="*/ 1 w 130"/>
                  <a:gd name="T15" fmla="*/ 9 h 18"/>
                  <a:gd name="T16" fmla="*/ 10 w 130"/>
                  <a:gd name="T17" fmla="*/ 1 h 18"/>
                  <a:gd name="T18" fmla="*/ 42 w 130"/>
                  <a:gd name="T19" fmla="*/ 1 h 18"/>
                  <a:gd name="T20" fmla="*/ 65 w 130"/>
                  <a:gd name="T2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8">
                    <a:moveTo>
                      <a:pt x="65" y="1"/>
                    </a:moveTo>
                    <a:cubicBezTo>
                      <a:pt x="83" y="1"/>
                      <a:pt x="102" y="1"/>
                      <a:pt x="120" y="1"/>
                    </a:cubicBezTo>
                    <a:cubicBezTo>
                      <a:pt x="126" y="1"/>
                      <a:pt x="130" y="6"/>
                      <a:pt x="129" y="12"/>
                    </a:cubicBezTo>
                    <a:cubicBezTo>
                      <a:pt x="128" y="16"/>
                      <a:pt x="125" y="18"/>
                      <a:pt x="120" y="18"/>
                    </a:cubicBezTo>
                    <a:cubicBezTo>
                      <a:pt x="107" y="18"/>
                      <a:pt x="95" y="18"/>
                      <a:pt x="83" y="18"/>
                    </a:cubicBezTo>
                    <a:cubicBezTo>
                      <a:pt x="60" y="18"/>
                      <a:pt x="37" y="18"/>
                      <a:pt x="14" y="18"/>
                    </a:cubicBezTo>
                    <a:cubicBezTo>
                      <a:pt x="12" y="18"/>
                      <a:pt x="11" y="18"/>
                      <a:pt x="9" y="18"/>
                    </a:cubicBezTo>
                    <a:cubicBezTo>
                      <a:pt x="4" y="18"/>
                      <a:pt x="0" y="14"/>
                      <a:pt x="1" y="9"/>
                    </a:cubicBezTo>
                    <a:cubicBezTo>
                      <a:pt x="1" y="4"/>
                      <a:pt x="4" y="1"/>
                      <a:pt x="10" y="1"/>
                    </a:cubicBezTo>
                    <a:cubicBezTo>
                      <a:pt x="20" y="0"/>
                      <a:pt x="31" y="1"/>
                      <a:pt x="42" y="1"/>
                    </a:cubicBezTo>
                    <a:cubicBezTo>
                      <a:pt x="50" y="1"/>
                      <a:pt x="57" y="1"/>
                      <a:pt x="6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8" name="Freeform 120">
                <a:extLst>
                  <a:ext uri="{FF2B5EF4-FFF2-40B4-BE49-F238E27FC236}">
                    <a16:creationId xmlns:a16="http://schemas.microsoft.com/office/drawing/2014/main" id="{646E4B6D-D954-9942-0429-3D2D70954D95}"/>
                  </a:ext>
                </a:extLst>
              </p:cNvPr>
              <p:cNvSpPr>
                <a:spLocks/>
              </p:cNvSpPr>
              <p:nvPr/>
            </p:nvSpPr>
            <p:spPr bwMode="auto">
              <a:xfrm>
                <a:off x="7453312" y="622301"/>
                <a:ext cx="203200" cy="36513"/>
              </a:xfrm>
              <a:custGeom>
                <a:avLst/>
                <a:gdLst>
                  <a:gd name="T0" fmla="*/ 54 w 102"/>
                  <a:gd name="T1" fmla="*/ 0 h 18"/>
                  <a:gd name="T2" fmla="*/ 98 w 102"/>
                  <a:gd name="T3" fmla="*/ 0 h 18"/>
                  <a:gd name="T4" fmla="*/ 100 w 102"/>
                  <a:gd name="T5" fmla="*/ 3 h 18"/>
                  <a:gd name="T6" fmla="*/ 92 w 102"/>
                  <a:gd name="T7" fmla="*/ 16 h 18"/>
                  <a:gd name="T8" fmla="*/ 89 w 102"/>
                  <a:gd name="T9" fmla="*/ 18 h 18"/>
                  <a:gd name="T10" fmla="*/ 9 w 102"/>
                  <a:gd name="T11" fmla="*/ 17 h 18"/>
                  <a:gd name="T12" fmla="*/ 0 w 102"/>
                  <a:gd name="T13" fmla="*/ 9 h 18"/>
                  <a:gd name="T14" fmla="*/ 9 w 102"/>
                  <a:gd name="T15" fmla="*/ 0 h 18"/>
                  <a:gd name="T16" fmla="*/ 54 w 10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8">
                    <a:moveTo>
                      <a:pt x="54" y="0"/>
                    </a:moveTo>
                    <a:cubicBezTo>
                      <a:pt x="68" y="0"/>
                      <a:pt x="83" y="0"/>
                      <a:pt x="98" y="0"/>
                    </a:cubicBezTo>
                    <a:cubicBezTo>
                      <a:pt x="101" y="0"/>
                      <a:pt x="102" y="0"/>
                      <a:pt x="100" y="3"/>
                    </a:cubicBezTo>
                    <a:cubicBezTo>
                      <a:pt x="97" y="7"/>
                      <a:pt x="95" y="11"/>
                      <a:pt x="92" y="16"/>
                    </a:cubicBezTo>
                    <a:cubicBezTo>
                      <a:pt x="91" y="17"/>
                      <a:pt x="90" y="18"/>
                      <a:pt x="89" y="18"/>
                    </a:cubicBezTo>
                    <a:cubicBezTo>
                      <a:pt x="62" y="17"/>
                      <a:pt x="36" y="17"/>
                      <a:pt x="9" y="17"/>
                    </a:cubicBezTo>
                    <a:cubicBezTo>
                      <a:pt x="4" y="17"/>
                      <a:pt x="0" y="14"/>
                      <a:pt x="0" y="9"/>
                    </a:cubicBezTo>
                    <a:cubicBezTo>
                      <a:pt x="0" y="4"/>
                      <a:pt x="4" y="0"/>
                      <a:pt x="9" y="0"/>
                    </a:cubicBezTo>
                    <a:cubicBezTo>
                      <a:pt x="24" y="0"/>
                      <a:pt x="39" y="0"/>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19" name="Freeform 121">
                <a:extLst>
                  <a:ext uri="{FF2B5EF4-FFF2-40B4-BE49-F238E27FC236}">
                    <a16:creationId xmlns:a16="http://schemas.microsoft.com/office/drawing/2014/main" id="{71EBD851-97C6-D89B-14C6-3EF00D692218}"/>
                  </a:ext>
                </a:extLst>
              </p:cNvPr>
              <p:cNvSpPr>
                <a:spLocks/>
              </p:cNvSpPr>
              <p:nvPr/>
            </p:nvSpPr>
            <p:spPr bwMode="auto">
              <a:xfrm>
                <a:off x="7453312" y="425451"/>
                <a:ext cx="77788" cy="36513"/>
              </a:xfrm>
              <a:custGeom>
                <a:avLst/>
                <a:gdLst>
                  <a:gd name="T0" fmla="*/ 39 w 39"/>
                  <a:gd name="T1" fmla="*/ 0 h 18"/>
                  <a:gd name="T2" fmla="*/ 39 w 39"/>
                  <a:gd name="T3" fmla="*/ 17 h 18"/>
                  <a:gd name="T4" fmla="*/ 37 w 39"/>
                  <a:gd name="T5" fmla="*/ 18 h 18"/>
                  <a:gd name="T6" fmla="*/ 9 w 39"/>
                  <a:gd name="T7" fmla="*/ 18 h 18"/>
                  <a:gd name="T8" fmla="*/ 0 w 39"/>
                  <a:gd name="T9" fmla="*/ 9 h 18"/>
                  <a:gd name="T10" fmla="*/ 9 w 39"/>
                  <a:gd name="T11" fmla="*/ 0 h 18"/>
                  <a:gd name="T12" fmla="*/ 39 w 3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9" h="18">
                    <a:moveTo>
                      <a:pt x="39" y="0"/>
                    </a:moveTo>
                    <a:cubicBezTo>
                      <a:pt x="39" y="6"/>
                      <a:pt x="39" y="12"/>
                      <a:pt x="39" y="17"/>
                    </a:cubicBezTo>
                    <a:cubicBezTo>
                      <a:pt x="39" y="18"/>
                      <a:pt x="38" y="18"/>
                      <a:pt x="37" y="18"/>
                    </a:cubicBezTo>
                    <a:cubicBezTo>
                      <a:pt x="28" y="18"/>
                      <a:pt x="19" y="18"/>
                      <a:pt x="9" y="18"/>
                    </a:cubicBezTo>
                    <a:cubicBezTo>
                      <a:pt x="4" y="18"/>
                      <a:pt x="0" y="14"/>
                      <a:pt x="0" y="9"/>
                    </a:cubicBezTo>
                    <a:cubicBezTo>
                      <a:pt x="0" y="4"/>
                      <a:pt x="3" y="0"/>
                      <a:pt x="9" y="0"/>
                    </a:cubicBezTo>
                    <a:cubicBezTo>
                      <a:pt x="19" y="0"/>
                      <a:pt x="29"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0" name="Freeform 122">
                <a:extLst>
                  <a:ext uri="{FF2B5EF4-FFF2-40B4-BE49-F238E27FC236}">
                    <a16:creationId xmlns:a16="http://schemas.microsoft.com/office/drawing/2014/main" id="{B756BAED-E89B-CF3C-32D0-80F516C7D064}"/>
                  </a:ext>
                </a:extLst>
              </p:cNvPr>
              <p:cNvSpPr>
                <a:spLocks/>
              </p:cNvSpPr>
              <p:nvPr/>
            </p:nvSpPr>
            <p:spPr bwMode="auto">
              <a:xfrm>
                <a:off x="7453312" y="523876"/>
                <a:ext cx="77788" cy="34925"/>
              </a:xfrm>
              <a:custGeom>
                <a:avLst/>
                <a:gdLst>
                  <a:gd name="T0" fmla="*/ 39 w 39"/>
                  <a:gd name="T1" fmla="*/ 18 h 18"/>
                  <a:gd name="T2" fmla="*/ 8 w 39"/>
                  <a:gd name="T3" fmla="*/ 18 h 18"/>
                  <a:gd name="T4" fmla="*/ 0 w 39"/>
                  <a:gd name="T5" fmla="*/ 9 h 18"/>
                  <a:gd name="T6" fmla="*/ 8 w 39"/>
                  <a:gd name="T7" fmla="*/ 0 h 18"/>
                  <a:gd name="T8" fmla="*/ 39 w 39"/>
                  <a:gd name="T9" fmla="*/ 0 h 18"/>
                  <a:gd name="T10" fmla="*/ 39 w 39"/>
                  <a:gd name="T11" fmla="*/ 18 h 18"/>
                </a:gdLst>
                <a:ahLst/>
                <a:cxnLst>
                  <a:cxn ang="0">
                    <a:pos x="T0" y="T1"/>
                  </a:cxn>
                  <a:cxn ang="0">
                    <a:pos x="T2" y="T3"/>
                  </a:cxn>
                  <a:cxn ang="0">
                    <a:pos x="T4" y="T5"/>
                  </a:cxn>
                  <a:cxn ang="0">
                    <a:pos x="T6" y="T7"/>
                  </a:cxn>
                  <a:cxn ang="0">
                    <a:pos x="T8" y="T9"/>
                  </a:cxn>
                  <a:cxn ang="0">
                    <a:pos x="T10" y="T11"/>
                  </a:cxn>
                </a:cxnLst>
                <a:rect l="0" t="0" r="r" b="b"/>
                <a:pathLst>
                  <a:path w="39" h="18">
                    <a:moveTo>
                      <a:pt x="39" y="18"/>
                    </a:moveTo>
                    <a:cubicBezTo>
                      <a:pt x="29" y="18"/>
                      <a:pt x="18" y="18"/>
                      <a:pt x="8" y="18"/>
                    </a:cubicBezTo>
                    <a:cubicBezTo>
                      <a:pt x="3" y="18"/>
                      <a:pt x="0" y="14"/>
                      <a:pt x="0" y="9"/>
                    </a:cubicBezTo>
                    <a:cubicBezTo>
                      <a:pt x="0" y="5"/>
                      <a:pt x="3" y="1"/>
                      <a:pt x="8" y="0"/>
                    </a:cubicBezTo>
                    <a:cubicBezTo>
                      <a:pt x="18" y="0"/>
                      <a:pt x="29" y="0"/>
                      <a:pt x="39" y="0"/>
                    </a:cubicBezTo>
                    <a:cubicBezTo>
                      <a:pt x="39" y="6"/>
                      <a:pt x="39" y="12"/>
                      <a:pt x="3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grpSp>
      </p:grpSp>
      <p:grpSp>
        <p:nvGrpSpPr>
          <p:cNvPr id="30" name="Group 29">
            <a:extLst>
              <a:ext uri="{FF2B5EF4-FFF2-40B4-BE49-F238E27FC236}">
                <a16:creationId xmlns:a16="http://schemas.microsoft.com/office/drawing/2014/main" id="{9C26C50A-2057-B6EC-9F53-8B0F4526FF74}"/>
              </a:ext>
            </a:extLst>
          </p:cNvPr>
          <p:cNvGrpSpPr/>
          <p:nvPr/>
        </p:nvGrpSpPr>
        <p:grpSpPr>
          <a:xfrm>
            <a:off x="765595" y="4713032"/>
            <a:ext cx="10660811" cy="1073269"/>
            <a:chOff x="765596" y="4713032"/>
            <a:chExt cx="10660810" cy="1073269"/>
          </a:xfrm>
        </p:grpSpPr>
        <p:sp>
          <p:nvSpPr>
            <p:cNvPr id="7" name="Rectangle: Rounded Corners 6">
              <a:extLst>
                <a:ext uri="{FF2B5EF4-FFF2-40B4-BE49-F238E27FC236}">
                  <a16:creationId xmlns:a16="http://schemas.microsoft.com/office/drawing/2014/main" id="{8BF94C97-56DF-FB43-05EF-B9E3FB5D2EFA}"/>
                </a:ext>
              </a:extLst>
            </p:cNvPr>
            <p:cNvSpPr/>
            <p:nvPr/>
          </p:nvSpPr>
          <p:spPr>
            <a:xfrm>
              <a:off x="1364199" y="4778768"/>
              <a:ext cx="10062207" cy="941796"/>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12000" tIns="108000" rIns="108000" bIns="108000" rtlCol="0" anchor="ctr" anchorCtr="0"/>
            <a:lstStyle/>
            <a:p>
              <a:pPr marL="0" marR="0" lvl="1"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Mutation targeted therapies are also of great interest in the management of MF</a:t>
              </a:r>
            </a:p>
          </p:txBody>
        </p:sp>
        <p:sp>
          <p:nvSpPr>
            <p:cNvPr id="8" name="Oval 7">
              <a:extLst>
                <a:ext uri="{FF2B5EF4-FFF2-40B4-BE49-F238E27FC236}">
                  <a16:creationId xmlns:a16="http://schemas.microsoft.com/office/drawing/2014/main" id="{8921C484-99B5-084C-8E7C-8EA519E3A680}"/>
                </a:ext>
              </a:extLst>
            </p:cNvPr>
            <p:cNvSpPr/>
            <p:nvPr/>
          </p:nvSpPr>
          <p:spPr>
            <a:xfrm>
              <a:off x="765596" y="4713032"/>
              <a:ext cx="1083006" cy="1073269"/>
            </a:xfrm>
            <a:prstGeom prst="ellipse">
              <a:avLst/>
            </a:prstGeom>
            <a:solidFill>
              <a:schemeClr val="accent5"/>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A63F13DF-6CE3-F4AF-1AC6-71004D7C39CB}"/>
                </a:ext>
              </a:extLst>
            </p:cNvPr>
            <p:cNvGrpSpPr/>
            <p:nvPr/>
          </p:nvGrpSpPr>
          <p:grpSpPr>
            <a:xfrm>
              <a:off x="972550" y="4844493"/>
              <a:ext cx="669090" cy="697031"/>
              <a:chOff x="-582613" y="1868488"/>
              <a:chExt cx="257175" cy="290512"/>
            </a:xfrm>
            <a:solidFill>
              <a:schemeClr val="bg1"/>
            </a:solidFill>
          </p:grpSpPr>
          <p:sp>
            <p:nvSpPr>
              <p:cNvPr id="22" name="Freeform 46">
                <a:extLst>
                  <a:ext uri="{FF2B5EF4-FFF2-40B4-BE49-F238E27FC236}">
                    <a16:creationId xmlns:a16="http://schemas.microsoft.com/office/drawing/2014/main" id="{637BDE5F-BA68-E019-09FD-857E76A96E17}"/>
                  </a:ext>
                </a:extLst>
              </p:cNvPr>
              <p:cNvSpPr>
                <a:spLocks/>
              </p:cNvSpPr>
              <p:nvPr/>
            </p:nvSpPr>
            <p:spPr bwMode="auto">
              <a:xfrm>
                <a:off x="-501650" y="1924050"/>
                <a:ext cx="69850" cy="93662"/>
              </a:xfrm>
              <a:custGeom>
                <a:avLst/>
                <a:gdLst>
                  <a:gd name="T0" fmla="*/ 0 w 77"/>
                  <a:gd name="T1" fmla="*/ 93 h 103"/>
                  <a:gd name="T2" fmla="*/ 9 w 77"/>
                  <a:gd name="T3" fmla="*/ 103 h 103"/>
                  <a:gd name="T4" fmla="*/ 68 w 77"/>
                  <a:gd name="T5" fmla="*/ 103 h 103"/>
                  <a:gd name="T6" fmla="*/ 77 w 77"/>
                  <a:gd name="T7" fmla="*/ 93 h 103"/>
                  <a:gd name="T8" fmla="*/ 52 w 77"/>
                  <a:gd name="T9" fmla="*/ 49 h 103"/>
                  <a:gd name="T10" fmla="*/ 64 w 77"/>
                  <a:gd name="T11" fmla="*/ 26 h 103"/>
                  <a:gd name="T12" fmla="*/ 39 w 77"/>
                  <a:gd name="T13" fmla="*/ 0 h 103"/>
                  <a:gd name="T14" fmla="*/ 13 w 77"/>
                  <a:gd name="T15" fmla="*/ 26 h 103"/>
                  <a:gd name="T16" fmla="*/ 25 w 77"/>
                  <a:gd name="T17" fmla="*/ 49 h 103"/>
                  <a:gd name="T18" fmla="*/ 0 w 77"/>
                  <a:gd name="T19" fmla="*/ 9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03">
                    <a:moveTo>
                      <a:pt x="0" y="93"/>
                    </a:moveTo>
                    <a:cubicBezTo>
                      <a:pt x="0" y="98"/>
                      <a:pt x="4" y="103"/>
                      <a:pt x="9" y="103"/>
                    </a:cubicBezTo>
                    <a:cubicBezTo>
                      <a:pt x="68" y="103"/>
                      <a:pt x="68" y="103"/>
                      <a:pt x="68" y="103"/>
                    </a:cubicBezTo>
                    <a:cubicBezTo>
                      <a:pt x="73" y="103"/>
                      <a:pt x="77" y="98"/>
                      <a:pt x="77" y="93"/>
                    </a:cubicBezTo>
                    <a:cubicBezTo>
                      <a:pt x="75" y="73"/>
                      <a:pt x="68" y="55"/>
                      <a:pt x="52" y="49"/>
                    </a:cubicBezTo>
                    <a:cubicBezTo>
                      <a:pt x="59" y="44"/>
                      <a:pt x="64" y="36"/>
                      <a:pt x="64" y="26"/>
                    </a:cubicBezTo>
                    <a:cubicBezTo>
                      <a:pt x="64" y="12"/>
                      <a:pt x="53" y="1"/>
                      <a:pt x="39" y="0"/>
                    </a:cubicBezTo>
                    <a:cubicBezTo>
                      <a:pt x="25" y="0"/>
                      <a:pt x="13" y="12"/>
                      <a:pt x="13" y="26"/>
                    </a:cubicBezTo>
                    <a:cubicBezTo>
                      <a:pt x="13" y="36"/>
                      <a:pt x="18" y="44"/>
                      <a:pt x="25" y="49"/>
                    </a:cubicBezTo>
                    <a:cubicBezTo>
                      <a:pt x="9" y="55"/>
                      <a:pt x="2" y="73"/>
                      <a:pt x="0"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3" name="Freeform 47">
                <a:extLst>
                  <a:ext uri="{FF2B5EF4-FFF2-40B4-BE49-F238E27FC236}">
                    <a16:creationId xmlns:a16="http://schemas.microsoft.com/office/drawing/2014/main" id="{02B12689-3908-E8F6-89DA-5DAE67B7BAB5}"/>
                  </a:ext>
                </a:extLst>
              </p:cNvPr>
              <p:cNvSpPr>
                <a:spLocks/>
              </p:cNvSpPr>
              <p:nvPr/>
            </p:nvSpPr>
            <p:spPr bwMode="auto">
              <a:xfrm>
                <a:off x="-582613" y="1968500"/>
                <a:ext cx="68263" cy="92075"/>
              </a:xfrm>
              <a:custGeom>
                <a:avLst/>
                <a:gdLst>
                  <a:gd name="T0" fmla="*/ 68 w 77"/>
                  <a:gd name="T1" fmla="*/ 103 h 103"/>
                  <a:gd name="T2" fmla="*/ 77 w 77"/>
                  <a:gd name="T3" fmla="*/ 94 h 103"/>
                  <a:gd name="T4" fmla="*/ 52 w 77"/>
                  <a:gd name="T5" fmla="*/ 49 h 103"/>
                  <a:gd name="T6" fmla="*/ 65 w 77"/>
                  <a:gd name="T7" fmla="*/ 27 h 103"/>
                  <a:gd name="T8" fmla="*/ 39 w 77"/>
                  <a:gd name="T9" fmla="*/ 1 h 103"/>
                  <a:gd name="T10" fmla="*/ 13 w 77"/>
                  <a:gd name="T11" fmla="*/ 27 h 103"/>
                  <a:gd name="T12" fmla="*/ 25 w 77"/>
                  <a:gd name="T13" fmla="*/ 49 h 103"/>
                  <a:gd name="T14" fmla="*/ 1 w 77"/>
                  <a:gd name="T15" fmla="*/ 94 h 103"/>
                  <a:gd name="T16" fmla="*/ 9 w 77"/>
                  <a:gd name="T17" fmla="*/ 103 h 103"/>
                  <a:gd name="T18" fmla="*/ 68 w 77"/>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03">
                    <a:moveTo>
                      <a:pt x="68" y="103"/>
                    </a:moveTo>
                    <a:cubicBezTo>
                      <a:pt x="73" y="103"/>
                      <a:pt x="77" y="99"/>
                      <a:pt x="77" y="94"/>
                    </a:cubicBezTo>
                    <a:cubicBezTo>
                      <a:pt x="75" y="74"/>
                      <a:pt x="68" y="55"/>
                      <a:pt x="52" y="49"/>
                    </a:cubicBezTo>
                    <a:cubicBezTo>
                      <a:pt x="59" y="45"/>
                      <a:pt x="65" y="36"/>
                      <a:pt x="65" y="27"/>
                    </a:cubicBezTo>
                    <a:cubicBezTo>
                      <a:pt x="65" y="13"/>
                      <a:pt x="53" y="1"/>
                      <a:pt x="39" y="1"/>
                    </a:cubicBezTo>
                    <a:cubicBezTo>
                      <a:pt x="25" y="0"/>
                      <a:pt x="13" y="12"/>
                      <a:pt x="13" y="27"/>
                    </a:cubicBezTo>
                    <a:cubicBezTo>
                      <a:pt x="13" y="36"/>
                      <a:pt x="18" y="45"/>
                      <a:pt x="25" y="49"/>
                    </a:cubicBezTo>
                    <a:cubicBezTo>
                      <a:pt x="9" y="55"/>
                      <a:pt x="2" y="74"/>
                      <a:pt x="1" y="94"/>
                    </a:cubicBezTo>
                    <a:cubicBezTo>
                      <a:pt x="0" y="99"/>
                      <a:pt x="4" y="103"/>
                      <a:pt x="9" y="103"/>
                    </a:cubicBezTo>
                    <a:lnTo>
                      <a:pt x="68"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4" name="Freeform 48">
                <a:extLst>
                  <a:ext uri="{FF2B5EF4-FFF2-40B4-BE49-F238E27FC236}">
                    <a16:creationId xmlns:a16="http://schemas.microsoft.com/office/drawing/2014/main" id="{5D87A478-5200-E249-AB5E-BD3645F15961}"/>
                  </a:ext>
                </a:extLst>
              </p:cNvPr>
              <p:cNvSpPr>
                <a:spLocks/>
              </p:cNvSpPr>
              <p:nvPr/>
            </p:nvSpPr>
            <p:spPr bwMode="auto">
              <a:xfrm>
                <a:off x="-411163" y="1868488"/>
                <a:ext cx="68263" cy="92075"/>
              </a:xfrm>
              <a:custGeom>
                <a:avLst/>
                <a:gdLst>
                  <a:gd name="T0" fmla="*/ 0 w 76"/>
                  <a:gd name="T1" fmla="*/ 96 h 103"/>
                  <a:gd name="T2" fmla="*/ 1 w 76"/>
                  <a:gd name="T3" fmla="*/ 98 h 103"/>
                  <a:gd name="T4" fmla="*/ 1 w 76"/>
                  <a:gd name="T5" fmla="*/ 99 h 103"/>
                  <a:gd name="T6" fmla="*/ 4 w 76"/>
                  <a:gd name="T7" fmla="*/ 102 h 103"/>
                  <a:gd name="T8" fmla="*/ 8 w 76"/>
                  <a:gd name="T9" fmla="*/ 103 h 103"/>
                  <a:gd name="T10" fmla="*/ 67 w 76"/>
                  <a:gd name="T11" fmla="*/ 103 h 103"/>
                  <a:gd name="T12" fmla="*/ 70 w 76"/>
                  <a:gd name="T13" fmla="*/ 103 h 103"/>
                  <a:gd name="T14" fmla="*/ 71 w 76"/>
                  <a:gd name="T15" fmla="*/ 102 h 103"/>
                  <a:gd name="T16" fmla="*/ 75 w 76"/>
                  <a:gd name="T17" fmla="*/ 99 h 103"/>
                  <a:gd name="T18" fmla="*/ 76 w 76"/>
                  <a:gd name="T19" fmla="*/ 96 h 103"/>
                  <a:gd name="T20" fmla="*/ 76 w 76"/>
                  <a:gd name="T21" fmla="*/ 95 h 103"/>
                  <a:gd name="T22" fmla="*/ 76 w 76"/>
                  <a:gd name="T23" fmla="*/ 95 h 103"/>
                  <a:gd name="T24" fmla="*/ 76 w 76"/>
                  <a:gd name="T25" fmla="*/ 94 h 103"/>
                  <a:gd name="T26" fmla="*/ 75 w 76"/>
                  <a:gd name="T27" fmla="*/ 88 h 103"/>
                  <a:gd name="T28" fmla="*/ 75 w 76"/>
                  <a:gd name="T29" fmla="*/ 86 h 103"/>
                  <a:gd name="T30" fmla="*/ 51 w 76"/>
                  <a:gd name="T31" fmla="*/ 49 h 103"/>
                  <a:gd name="T32" fmla="*/ 55 w 76"/>
                  <a:gd name="T33" fmla="*/ 46 h 103"/>
                  <a:gd name="T34" fmla="*/ 56 w 76"/>
                  <a:gd name="T35" fmla="*/ 45 h 103"/>
                  <a:gd name="T36" fmla="*/ 58 w 76"/>
                  <a:gd name="T37" fmla="*/ 43 h 103"/>
                  <a:gd name="T38" fmla="*/ 62 w 76"/>
                  <a:gd name="T39" fmla="*/ 37 h 103"/>
                  <a:gd name="T40" fmla="*/ 62 w 76"/>
                  <a:gd name="T41" fmla="*/ 35 h 103"/>
                  <a:gd name="T42" fmla="*/ 63 w 76"/>
                  <a:gd name="T43" fmla="*/ 33 h 103"/>
                  <a:gd name="T44" fmla="*/ 64 w 76"/>
                  <a:gd name="T45" fmla="*/ 27 h 103"/>
                  <a:gd name="T46" fmla="*/ 64 w 76"/>
                  <a:gd name="T47" fmla="*/ 27 h 103"/>
                  <a:gd name="T48" fmla="*/ 64 w 76"/>
                  <a:gd name="T49" fmla="*/ 25 h 103"/>
                  <a:gd name="T50" fmla="*/ 64 w 76"/>
                  <a:gd name="T51" fmla="*/ 25 h 103"/>
                  <a:gd name="T52" fmla="*/ 64 w 76"/>
                  <a:gd name="T53" fmla="*/ 23 h 103"/>
                  <a:gd name="T54" fmla="*/ 64 w 76"/>
                  <a:gd name="T55" fmla="*/ 23 h 103"/>
                  <a:gd name="T56" fmla="*/ 44 w 76"/>
                  <a:gd name="T57" fmla="*/ 2 h 103"/>
                  <a:gd name="T58" fmla="*/ 44 w 76"/>
                  <a:gd name="T59" fmla="*/ 2 h 103"/>
                  <a:gd name="T60" fmla="*/ 43 w 76"/>
                  <a:gd name="T61" fmla="*/ 1 h 103"/>
                  <a:gd name="T62" fmla="*/ 43 w 76"/>
                  <a:gd name="T63" fmla="*/ 1 h 103"/>
                  <a:gd name="T64" fmla="*/ 42 w 76"/>
                  <a:gd name="T65" fmla="*/ 1 h 103"/>
                  <a:gd name="T66" fmla="*/ 41 w 76"/>
                  <a:gd name="T67" fmla="*/ 1 h 103"/>
                  <a:gd name="T68" fmla="*/ 40 w 76"/>
                  <a:gd name="T69" fmla="*/ 1 h 103"/>
                  <a:gd name="T70" fmla="*/ 40 w 76"/>
                  <a:gd name="T71" fmla="*/ 1 h 103"/>
                  <a:gd name="T72" fmla="*/ 38 w 76"/>
                  <a:gd name="T73" fmla="*/ 1 h 103"/>
                  <a:gd name="T74" fmla="*/ 38 w 76"/>
                  <a:gd name="T75" fmla="*/ 1 h 103"/>
                  <a:gd name="T76" fmla="*/ 21 w 76"/>
                  <a:gd name="T77" fmla="*/ 7 h 103"/>
                  <a:gd name="T78" fmla="*/ 20 w 76"/>
                  <a:gd name="T79" fmla="*/ 8 h 103"/>
                  <a:gd name="T80" fmla="*/ 12 w 76"/>
                  <a:gd name="T81" fmla="*/ 27 h 103"/>
                  <a:gd name="T82" fmla="*/ 17 w 76"/>
                  <a:gd name="T83" fmla="*/ 42 h 103"/>
                  <a:gd name="T84" fmla="*/ 19 w 76"/>
                  <a:gd name="T85" fmla="*/ 45 h 103"/>
                  <a:gd name="T86" fmla="*/ 24 w 76"/>
                  <a:gd name="T87" fmla="*/ 49 h 103"/>
                  <a:gd name="T88" fmla="*/ 20 w 76"/>
                  <a:gd name="T89" fmla="*/ 51 h 103"/>
                  <a:gd name="T90" fmla="*/ 19 w 76"/>
                  <a:gd name="T91" fmla="*/ 52 h 103"/>
                  <a:gd name="T92" fmla="*/ 13 w 76"/>
                  <a:gd name="T93" fmla="*/ 57 h 103"/>
                  <a:gd name="T94" fmla="*/ 12 w 76"/>
                  <a:gd name="T95" fmla="*/ 58 h 103"/>
                  <a:gd name="T96" fmla="*/ 10 w 76"/>
                  <a:gd name="T97" fmla="*/ 60 h 103"/>
                  <a:gd name="T98" fmla="*/ 5 w 76"/>
                  <a:gd name="T99" fmla="*/ 70 h 103"/>
                  <a:gd name="T100" fmla="*/ 4 w 76"/>
                  <a:gd name="T101" fmla="*/ 71 h 103"/>
                  <a:gd name="T102" fmla="*/ 2 w 76"/>
                  <a:gd name="T103" fmla="*/ 81 h 103"/>
                  <a:gd name="T104" fmla="*/ 1 w 76"/>
                  <a:gd name="T105" fmla="*/ 84 h 103"/>
                  <a:gd name="T106" fmla="*/ 0 w 76"/>
                  <a:gd name="T107" fmla="*/ 94 h 103"/>
                  <a:gd name="T108" fmla="*/ 0 w 76"/>
                  <a:gd name="T109" fmla="*/ 95 h 103"/>
                  <a:gd name="T110" fmla="*/ 0 w 76"/>
                  <a:gd name="T111" fmla="*/ 95 h 103"/>
                  <a:gd name="T112" fmla="*/ 0 w 76"/>
                  <a:gd name="T113" fmla="*/ 9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 h="103">
                    <a:moveTo>
                      <a:pt x="0" y="96"/>
                    </a:moveTo>
                    <a:cubicBezTo>
                      <a:pt x="0" y="97"/>
                      <a:pt x="0" y="98"/>
                      <a:pt x="1" y="98"/>
                    </a:cubicBezTo>
                    <a:cubicBezTo>
                      <a:pt x="1" y="98"/>
                      <a:pt x="1" y="99"/>
                      <a:pt x="1" y="99"/>
                    </a:cubicBezTo>
                    <a:cubicBezTo>
                      <a:pt x="2" y="100"/>
                      <a:pt x="3" y="101"/>
                      <a:pt x="4" y="102"/>
                    </a:cubicBezTo>
                    <a:cubicBezTo>
                      <a:pt x="5" y="103"/>
                      <a:pt x="7" y="103"/>
                      <a:pt x="8" y="103"/>
                    </a:cubicBezTo>
                    <a:cubicBezTo>
                      <a:pt x="67" y="103"/>
                      <a:pt x="67" y="103"/>
                      <a:pt x="67" y="103"/>
                    </a:cubicBezTo>
                    <a:cubicBezTo>
                      <a:pt x="68" y="103"/>
                      <a:pt x="69" y="103"/>
                      <a:pt x="70" y="103"/>
                    </a:cubicBezTo>
                    <a:cubicBezTo>
                      <a:pt x="70" y="102"/>
                      <a:pt x="71" y="102"/>
                      <a:pt x="71" y="102"/>
                    </a:cubicBezTo>
                    <a:cubicBezTo>
                      <a:pt x="73" y="101"/>
                      <a:pt x="74" y="100"/>
                      <a:pt x="75" y="99"/>
                    </a:cubicBezTo>
                    <a:cubicBezTo>
                      <a:pt x="75" y="98"/>
                      <a:pt x="75" y="97"/>
                      <a:pt x="76" y="96"/>
                    </a:cubicBezTo>
                    <a:cubicBezTo>
                      <a:pt x="76" y="96"/>
                      <a:pt x="76" y="96"/>
                      <a:pt x="76" y="95"/>
                    </a:cubicBezTo>
                    <a:cubicBezTo>
                      <a:pt x="76" y="95"/>
                      <a:pt x="76" y="95"/>
                      <a:pt x="76" y="95"/>
                    </a:cubicBezTo>
                    <a:cubicBezTo>
                      <a:pt x="76" y="94"/>
                      <a:pt x="76" y="94"/>
                      <a:pt x="76" y="94"/>
                    </a:cubicBezTo>
                    <a:cubicBezTo>
                      <a:pt x="76" y="92"/>
                      <a:pt x="75" y="90"/>
                      <a:pt x="75" y="88"/>
                    </a:cubicBezTo>
                    <a:cubicBezTo>
                      <a:pt x="75" y="87"/>
                      <a:pt x="75" y="87"/>
                      <a:pt x="75" y="86"/>
                    </a:cubicBezTo>
                    <a:cubicBezTo>
                      <a:pt x="72" y="69"/>
                      <a:pt x="65" y="54"/>
                      <a:pt x="51" y="49"/>
                    </a:cubicBezTo>
                    <a:cubicBezTo>
                      <a:pt x="52" y="48"/>
                      <a:pt x="54" y="47"/>
                      <a:pt x="55" y="46"/>
                    </a:cubicBezTo>
                    <a:cubicBezTo>
                      <a:pt x="55" y="46"/>
                      <a:pt x="56" y="45"/>
                      <a:pt x="56" y="45"/>
                    </a:cubicBezTo>
                    <a:cubicBezTo>
                      <a:pt x="57" y="44"/>
                      <a:pt x="57" y="44"/>
                      <a:pt x="58" y="43"/>
                    </a:cubicBezTo>
                    <a:cubicBezTo>
                      <a:pt x="59" y="41"/>
                      <a:pt x="61" y="39"/>
                      <a:pt x="62" y="37"/>
                    </a:cubicBezTo>
                    <a:cubicBezTo>
                      <a:pt x="62" y="36"/>
                      <a:pt x="62" y="36"/>
                      <a:pt x="62" y="35"/>
                    </a:cubicBezTo>
                    <a:cubicBezTo>
                      <a:pt x="63" y="34"/>
                      <a:pt x="63" y="34"/>
                      <a:pt x="63" y="33"/>
                    </a:cubicBezTo>
                    <a:cubicBezTo>
                      <a:pt x="63" y="31"/>
                      <a:pt x="64" y="29"/>
                      <a:pt x="64" y="27"/>
                    </a:cubicBezTo>
                    <a:cubicBezTo>
                      <a:pt x="64" y="27"/>
                      <a:pt x="64" y="27"/>
                      <a:pt x="64" y="27"/>
                    </a:cubicBezTo>
                    <a:cubicBezTo>
                      <a:pt x="64" y="26"/>
                      <a:pt x="64" y="26"/>
                      <a:pt x="64" y="25"/>
                    </a:cubicBezTo>
                    <a:cubicBezTo>
                      <a:pt x="64" y="25"/>
                      <a:pt x="64" y="25"/>
                      <a:pt x="64" y="25"/>
                    </a:cubicBezTo>
                    <a:cubicBezTo>
                      <a:pt x="64" y="24"/>
                      <a:pt x="64" y="24"/>
                      <a:pt x="64" y="23"/>
                    </a:cubicBezTo>
                    <a:cubicBezTo>
                      <a:pt x="64" y="23"/>
                      <a:pt x="64" y="23"/>
                      <a:pt x="64" y="23"/>
                    </a:cubicBezTo>
                    <a:cubicBezTo>
                      <a:pt x="62" y="13"/>
                      <a:pt x="54" y="4"/>
                      <a:pt x="44" y="2"/>
                    </a:cubicBezTo>
                    <a:cubicBezTo>
                      <a:pt x="44" y="2"/>
                      <a:pt x="44" y="2"/>
                      <a:pt x="44" y="2"/>
                    </a:cubicBezTo>
                    <a:cubicBezTo>
                      <a:pt x="44" y="1"/>
                      <a:pt x="44" y="1"/>
                      <a:pt x="43" y="1"/>
                    </a:cubicBezTo>
                    <a:cubicBezTo>
                      <a:pt x="43" y="1"/>
                      <a:pt x="43" y="1"/>
                      <a:pt x="43" y="1"/>
                    </a:cubicBezTo>
                    <a:cubicBezTo>
                      <a:pt x="42" y="1"/>
                      <a:pt x="42" y="1"/>
                      <a:pt x="42" y="1"/>
                    </a:cubicBezTo>
                    <a:cubicBezTo>
                      <a:pt x="42" y="1"/>
                      <a:pt x="41" y="1"/>
                      <a:pt x="41" y="1"/>
                    </a:cubicBezTo>
                    <a:cubicBezTo>
                      <a:pt x="41" y="1"/>
                      <a:pt x="41" y="1"/>
                      <a:pt x="40" y="1"/>
                    </a:cubicBezTo>
                    <a:cubicBezTo>
                      <a:pt x="40" y="1"/>
                      <a:pt x="40" y="1"/>
                      <a:pt x="40" y="1"/>
                    </a:cubicBezTo>
                    <a:cubicBezTo>
                      <a:pt x="39" y="1"/>
                      <a:pt x="39" y="1"/>
                      <a:pt x="38" y="1"/>
                    </a:cubicBezTo>
                    <a:cubicBezTo>
                      <a:pt x="38" y="1"/>
                      <a:pt x="38" y="1"/>
                      <a:pt x="38" y="1"/>
                    </a:cubicBezTo>
                    <a:cubicBezTo>
                      <a:pt x="32" y="0"/>
                      <a:pt x="25" y="3"/>
                      <a:pt x="21" y="7"/>
                    </a:cubicBezTo>
                    <a:cubicBezTo>
                      <a:pt x="20" y="7"/>
                      <a:pt x="20" y="8"/>
                      <a:pt x="20" y="8"/>
                    </a:cubicBezTo>
                    <a:cubicBezTo>
                      <a:pt x="15" y="13"/>
                      <a:pt x="12" y="19"/>
                      <a:pt x="12" y="27"/>
                    </a:cubicBezTo>
                    <a:cubicBezTo>
                      <a:pt x="12" y="33"/>
                      <a:pt x="14" y="38"/>
                      <a:pt x="17" y="42"/>
                    </a:cubicBezTo>
                    <a:cubicBezTo>
                      <a:pt x="18" y="43"/>
                      <a:pt x="19" y="44"/>
                      <a:pt x="19" y="45"/>
                    </a:cubicBezTo>
                    <a:cubicBezTo>
                      <a:pt x="21" y="46"/>
                      <a:pt x="23" y="48"/>
                      <a:pt x="24" y="49"/>
                    </a:cubicBezTo>
                    <a:cubicBezTo>
                      <a:pt x="23" y="50"/>
                      <a:pt x="22" y="50"/>
                      <a:pt x="20" y="51"/>
                    </a:cubicBezTo>
                    <a:cubicBezTo>
                      <a:pt x="20" y="51"/>
                      <a:pt x="19" y="52"/>
                      <a:pt x="19" y="52"/>
                    </a:cubicBezTo>
                    <a:cubicBezTo>
                      <a:pt x="17" y="53"/>
                      <a:pt x="15" y="55"/>
                      <a:pt x="13" y="57"/>
                    </a:cubicBezTo>
                    <a:cubicBezTo>
                      <a:pt x="12" y="57"/>
                      <a:pt x="12" y="58"/>
                      <a:pt x="12" y="58"/>
                    </a:cubicBezTo>
                    <a:cubicBezTo>
                      <a:pt x="11" y="59"/>
                      <a:pt x="11" y="59"/>
                      <a:pt x="10" y="60"/>
                    </a:cubicBezTo>
                    <a:cubicBezTo>
                      <a:pt x="8" y="63"/>
                      <a:pt x="6" y="66"/>
                      <a:pt x="5" y="70"/>
                    </a:cubicBezTo>
                    <a:cubicBezTo>
                      <a:pt x="5" y="71"/>
                      <a:pt x="4" y="71"/>
                      <a:pt x="4" y="71"/>
                    </a:cubicBezTo>
                    <a:cubicBezTo>
                      <a:pt x="3" y="74"/>
                      <a:pt x="2" y="77"/>
                      <a:pt x="2" y="81"/>
                    </a:cubicBezTo>
                    <a:cubicBezTo>
                      <a:pt x="1" y="82"/>
                      <a:pt x="1" y="83"/>
                      <a:pt x="1" y="84"/>
                    </a:cubicBezTo>
                    <a:cubicBezTo>
                      <a:pt x="0" y="87"/>
                      <a:pt x="0" y="90"/>
                      <a:pt x="0" y="94"/>
                    </a:cubicBezTo>
                    <a:cubicBezTo>
                      <a:pt x="0" y="94"/>
                      <a:pt x="0" y="94"/>
                      <a:pt x="0" y="95"/>
                    </a:cubicBezTo>
                    <a:cubicBezTo>
                      <a:pt x="0" y="95"/>
                      <a:pt x="0" y="95"/>
                      <a:pt x="0" y="95"/>
                    </a:cubicBezTo>
                    <a:cubicBezTo>
                      <a:pt x="0" y="96"/>
                      <a:pt x="0" y="96"/>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5" name="Freeform 49">
                <a:extLst>
                  <a:ext uri="{FF2B5EF4-FFF2-40B4-BE49-F238E27FC236}">
                    <a16:creationId xmlns:a16="http://schemas.microsoft.com/office/drawing/2014/main" id="{63662189-D685-3855-2BE3-7CC2B4AB645D}"/>
                  </a:ext>
                </a:extLst>
              </p:cNvPr>
              <p:cNvSpPr>
                <a:spLocks/>
              </p:cNvSpPr>
              <p:nvPr/>
            </p:nvSpPr>
            <p:spPr bwMode="auto">
              <a:xfrm>
                <a:off x="-579438" y="2136775"/>
                <a:ext cx="254000" cy="22225"/>
              </a:xfrm>
              <a:custGeom>
                <a:avLst/>
                <a:gdLst>
                  <a:gd name="T0" fmla="*/ 274 w 282"/>
                  <a:gd name="T1" fmla="*/ 0 h 25"/>
                  <a:gd name="T2" fmla="*/ 8 w 282"/>
                  <a:gd name="T3" fmla="*/ 0 h 25"/>
                  <a:gd name="T4" fmla="*/ 0 w 282"/>
                  <a:gd name="T5" fmla="*/ 9 h 25"/>
                  <a:gd name="T6" fmla="*/ 0 w 282"/>
                  <a:gd name="T7" fmla="*/ 16 h 25"/>
                  <a:gd name="T8" fmla="*/ 8 w 282"/>
                  <a:gd name="T9" fmla="*/ 25 h 25"/>
                  <a:gd name="T10" fmla="*/ 274 w 282"/>
                  <a:gd name="T11" fmla="*/ 25 h 25"/>
                  <a:gd name="T12" fmla="*/ 282 w 282"/>
                  <a:gd name="T13" fmla="*/ 16 h 25"/>
                  <a:gd name="T14" fmla="*/ 282 w 282"/>
                  <a:gd name="T15" fmla="*/ 9 h 25"/>
                  <a:gd name="T16" fmla="*/ 274 w 28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25">
                    <a:moveTo>
                      <a:pt x="274" y="0"/>
                    </a:moveTo>
                    <a:cubicBezTo>
                      <a:pt x="8" y="0"/>
                      <a:pt x="8" y="0"/>
                      <a:pt x="8" y="0"/>
                    </a:cubicBezTo>
                    <a:cubicBezTo>
                      <a:pt x="3" y="0"/>
                      <a:pt x="0" y="4"/>
                      <a:pt x="0" y="9"/>
                    </a:cubicBezTo>
                    <a:cubicBezTo>
                      <a:pt x="0" y="16"/>
                      <a:pt x="0" y="16"/>
                      <a:pt x="0" y="16"/>
                    </a:cubicBezTo>
                    <a:cubicBezTo>
                      <a:pt x="0" y="21"/>
                      <a:pt x="3" y="25"/>
                      <a:pt x="8" y="25"/>
                    </a:cubicBezTo>
                    <a:cubicBezTo>
                      <a:pt x="274" y="25"/>
                      <a:pt x="274" y="25"/>
                      <a:pt x="274" y="25"/>
                    </a:cubicBezTo>
                    <a:cubicBezTo>
                      <a:pt x="278" y="25"/>
                      <a:pt x="282" y="21"/>
                      <a:pt x="282" y="16"/>
                    </a:cubicBezTo>
                    <a:cubicBezTo>
                      <a:pt x="282" y="9"/>
                      <a:pt x="282" y="9"/>
                      <a:pt x="282" y="9"/>
                    </a:cubicBezTo>
                    <a:cubicBezTo>
                      <a:pt x="282" y="4"/>
                      <a:pt x="278" y="0"/>
                      <a:pt x="27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sp>
            <p:nvSpPr>
              <p:cNvPr id="26" name="Freeform 50">
                <a:extLst>
                  <a:ext uri="{FF2B5EF4-FFF2-40B4-BE49-F238E27FC236}">
                    <a16:creationId xmlns:a16="http://schemas.microsoft.com/office/drawing/2014/main" id="{72454BB2-795C-51C3-A99D-F501EC28E347}"/>
                  </a:ext>
                </a:extLst>
              </p:cNvPr>
              <p:cNvSpPr>
                <a:spLocks/>
              </p:cNvSpPr>
              <p:nvPr/>
            </p:nvSpPr>
            <p:spPr bwMode="auto">
              <a:xfrm>
                <a:off x="-568325" y="1971675"/>
                <a:ext cx="236538" cy="142875"/>
              </a:xfrm>
              <a:custGeom>
                <a:avLst/>
                <a:gdLst>
                  <a:gd name="T0" fmla="*/ 4 w 263"/>
                  <a:gd name="T1" fmla="*/ 147 h 159"/>
                  <a:gd name="T2" fmla="*/ 0 w 263"/>
                  <a:gd name="T3" fmla="*/ 153 h 159"/>
                  <a:gd name="T4" fmla="*/ 7 w 263"/>
                  <a:gd name="T5" fmla="*/ 158 h 159"/>
                  <a:gd name="T6" fmla="*/ 218 w 263"/>
                  <a:gd name="T7" fmla="*/ 76 h 159"/>
                  <a:gd name="T8" fmla="*/ 238 w 263"/>
                  <a:gd name="T9" fmla="*/ 96 h 159"/>
                  <a:gd name="T10" fmla="*/ 263 w 263"/>
                  <a:gd name="T11" fmla="*/ 0 h 159"/>
                  <a:gd name="T12" fmla="*/ 168 w 263"/>
                  <a:gd name="T13" fmla="*/ 26 h 159"/>
                  <a:gd name="T14" fmla="*/ 186 w 263"/>
                  <a:gd name="T15" fmla="*/ 44 h 159"/>
                  <a:gd name="T16" fmla="*/ 4 w 263"/>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159">
                    <a:moveTo>
                      <a:pt x="4" y="147"/>
                    </a:moveTo>
                    <a:cubicBezTo>
                      <a:pt x="1" y="148"/>
                      <a:pt x="0" y="151"/>
                      <a:pt x="0" y="153"/>
                    </a:cubicBezTo>
                    <a:cubicBezTo>
                      <a:pt x="1" y="157"/>
                      <a:pt x="4" y="159"/>
                      <a:pt x="7" y="158"/>
                    </a:cubicBezTo>
                    <a:cubicBezTo>
                      <a:pt x="34" y="153"/>
                      <a:pt x="141" y="130"/>
                      <a:pt x="218" y="76"/>
                    </a:cubicBezTo>
                    <a:cubicBezTo>
                      <a:pt x="238" y="96"/>
                      <a:pt x="238" y="96"/>
                      <a:pt x="238" y="96"/>
                    </a:cubicBezTo>
                    <a:cubicBezTo>
                      <a:pt x="263" y="0"/>
                      <a:pt x="263" y="0"/>
                      <a:pt x="263" y="0"/>
                    </a:cubicBezTo>
                    <a:cubicBezTo>
                      <a:pt x="168" y="26"/>
                      <a:pt x="168" y="26"/>
                      <a:pt x="168" y="26"/>
                    </a:cubicBezTo>
                    <a:cubicBezTo>
                      <a:pt x="186" y="44"/>
                      <a:pt x="186" y="44"/>
                      <a:pt x="186" y="44"/>
                    </a:cubicBezTo>
                    <a:cubicBezTo>
                      <a:pt x="112" y="108"/>
                      <a:pt x="25" y="140"/>
                      <a:pt x="4"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grpSp>
      </p:grpSp>
      <p:grpSp>
        <p:nvGrpSpPr>
          <p:cNvPr id="29" name="Group 28">
            <a:extLst>
              <a:ext uri="{FF2B5EF4-FFF2-40B4-BE49-F238E27FC236}">
                <a16:creationId xmlns:a16="http://schemas.microsoft.com/office/drawing/2014/main" id="{73466CCF-0BC4-0C69-5B57-D2BD8C9B199B}"/>
              </a:ext>
            </a:extLst>
          </p:cNvPr>
          <p:cNvGrpSpPr/>
          <p:nvPr/>
        </p:nvGrpSpPr>
        <p:grpSpPr>
          <a:xfrm>
            <a:off x="765595" y="3344648"/>
            <a:ext cx="10660811" cy="1073269"/>
            <a:chOff x="833100" y="3283479"/>
            <a:chExt cx="10660810" cy="1073269"/>
          </a:xfrm>
        </p:grpSpPr>
        <p:sp>
          <p:nvSpPr>
            <p:cNvPr id="6" name="Rectangle: Rounded Corners 5">
              <a:extLst>
                <a:ext uri="{FF2B5EF4-FFF2-40B4-BE49-F238E27FC236}">
                  <a16:creationId xmlns:a16="http://schemas.microsoft.com/office/drawing/2014/main" id="{9D5F06FD-90C5-5AD2-231E-2A434C4786A9}"/>
                </a:ext>
              </a:extLst>
            </p:cNvPr>
            <p:cNvSpPr/>
            <p:nvPr/>
          </p:nvSpPr>
          <p:spPr>
            <a:xfrm>
              <a:off x="1431703" y="3349215"/>
              <a:ext cx="10062207" cy="941796"/>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12000" tIns="108000" rIns="108000" bIns="108000" rtlCol="0" anchor="ctr" anchorCtr="0"/>
            <a:lstStyle/>
            <a:p>
              <a:pPr marL="0" marR="0" lvl="0" indent="0" algn="l" defTabSz="914377" rtl="0" eaLnBrk="1" fontAlgn="auto" latinLnBrk="0" hangingPunct="1">
                <a:lnSpc>
                  <a:spcPct val="95000"/>
                </a:lnSpc>
                <a:spcBef>
                  <a:spcPts val="600"/>
                </a:spcBef>
                <a:spcAft>
                  <a:spcPts val="0"/>
                </a:spcAft>
                <a:buClr>
                  <a:srgbClr val="0078AE"/>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Combination strategies with </a:t>
              </a:r>
              <a:r>
                <a:rPr kumimoji="0" lang="en-US" sz="1800" b="0" i="0" u="none" strike="noStrike" kern="1200" cap="none" spc="0" normalizeH="0" baseline="0" noProof="0" dirty="0" err="1">
                  <a:ln>
                    <a:noFill/>
                  </a:ln>
                  <a:solidFill>
                    <a:srgbClr val="FFFFFF"/>
                  </a:solidFill>
                  <a:effectLst/>
                  <a:uLnTx/>
                  <a:uFillTx/>
                  <a:latin typeface="Arial"/>
                  <a:ea typeface="+mn-ea"/>
                  <a:cs typeface="+mn-cs"/>
                </a:rPr>
                <a:t>JAKi</a:t>
              </a:r>
              <a:r>
                <a:rPr kumimoji="0" lang="en-US" sz="1800" b="0" i="0" u="none" strike="noStrike" kern="1200" cap="none" spc="0" normalizeH="0" baseline="0" noProof="0" dirty="0">
                  <a:ln>
                    <a:noFill/>
                  </a:ln>
                  <a:solidFill>
                    <a:srgbClr val="FFFFFF"/>
                  </a:solidFill>
                  <a:effectLst/>
                  <a:uLnTx/>
                  <a:uFillTx/>
                  <a:latin typeface="Arial"/>
                  <a:ea typeface="+mn-ea"/>
                  <a:cs typeface="+mn-cs"/>
                </a:rPr>
                <a:t> and emerging agents such as pelabresib, imetelstat, luspatercept, navtemadlin and selinexor are being explored in Phase 3 studies</a:t>
              </a:r>
            </a:p>
          </p:txBody>
        </p:sp>
        <p:sp>
          <p:nvSpPr>
            <p:cNvPr id="9" name="Oval 8">
              <a:extLst>
                <a:ext uri="{FF2B5EF4-FFF2-40B4-BE49-F238E27FC236}">
                  <a16:creationId xmlns:a16="http://schemas.microsoft.com/office/drawing/2014/main" id="{D2B78A80-6BBF-B2EF-1354-C908D1FFFECC}"/>
                </a:ext>
              </a:extLst>
            </p:cNvPr>
            <p:cNvSpPr/>
            <p:nvPr/>
          </p:nvSpPr>
          <p:spPr>
            <a:xfrm>
              <a:off x="833100" y="3283479"/>
              <a:ext cx="1083006" cy="1073269"/>
            </a:xfrm>
            <a:prstGeom prst="ellipse">
              <a:avLst/>
            </a:prstGeom>
            <a:solidFill>
              <a:schemeClr val="accent4"/>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marR="0" lvl="0" indent="-179996" algn="l" defTabSz="914377"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Freeform 24">
              <a:extLst>
                <a:ext uri="{FF2B5EF4-FFF2-40B4-BE49-F238E27FC236}">
                  <a16:creationId xmlns:a16="http://schemas.microsoft.com/office/drawing/2014/main" id="{2034337C-4B08-6C5B-0370-E6FF2362861A}"/>
                </a:ext>
              </a:extLst>
            </p:cNvPr>
            <p:cNvSpPr>
              <a:spLocks noEditPoints="1"/>
            </p:cNvSpPr>
            <p:nvPr/>
          </p:nvSpPr>
          <p:spPr bwMode="auto">
            <a:xfrm>
              <a:off x="948763" y="3412955"/>
              <a:ext cx="851680" cy="814316"/>
            </a:xfrm>
            <a:custGeom>
              <a:avLst/>
              <a:gdLst>
                <a:gd name="T0" fmla="*/ 141 w 169"/>
                <a:gd name="T1" fmla="*/ 58 h 169"/>
                <a:gd name="T2" fmla="*/ 129 w 169"/>
                <a:gd name="T3" fmla="*/ 21 h 169"/>
                <a:gd name="T4" fmla="*/ 107 w 169"/>
                <a:gd name="T5" fmla="*/ 30 h 169"/>
                <a:gd name="T6" fmla="*/ 36 w 169"/>
                <a:gd name="T7" fmla="*/ 21 h 169"/>
                <a:gd name="T8" fmla="*/ 31 w 169"/>
                <a:gd name="T9" fmla="*/ 62 h 169"/>
                <a:gd name="T10" fmla="*/ 22 w 169"/>
                <a:gd name="T11" fmla="*/ 109 h 169"/>
                <a:gd name="T12" fmla="*/ 25 w 169"/>
                <a:gd name="T13" fmla="*/ 144 h 169"/>
                <a:gd name="T14" fmla="*/ 85 w 169"/>
                <a:gd name="T15" fmla="*/ 169 h 169"/>
                <a:gd name="T16" fmla="*/ 141 w 169"/>
                <a:gd name="T17" fmla="*/ 155 h 169"/>
                <a:gd name="T18" fmla="*/ 141 w 169"/>
                <a:gd name="T19" fmla="*/ 111 h 169"/>
                <a:gd name="T20" fmla="*/ 116 w 169"/>
                <a:gd name="T21" fmla="*/ 33 h 169"/>
                <a:gd name="T22" fmla="*/ 134 w 169"/>
                <a:gd name="T23" fmla="*/ 28 h 169"/>
                <a:gd name="T24" fmla="*/ 132 w 169"/>
                <a:gd name="T25" fmla="*/ 60 h 169"/>
                <a:gd name="T26" fmla="*/ 116 w 169"/>
                <a:gd name="T27" fmla="*/ 33 h 169"/>
                <a:gd name="T28" fmla="*/ 100 w 169"/>
                <a:gd name="T29" fmla="*/ 100 h 169"/>
                <a:gd name="T30" fmla="*/ 76 w 169"/>
                <a:gd name="T31" fmla="*/ 106 h 169"/>
                <a:gd name="T32" fmla="*/ 63 w 169"/>
                <a:gd name="T33" fmla="*/ 85 h 169"/>
                <a:gd name="T34" fmla="*/ 76 w 169"/>
                <a:gd name="T35" fmla="*/ 63 h 169"/>
                <a:gd name="T36" fmla="*/ 100 w 169"/>
                <a:gd name="T37" fmla="*/ 69 h 169"/>
                <a:gd name="T38" fmla="*/ 65 w 169"/>
                <a:gd name="T39" fmla="*/ 64 h 169"/>
                <a:gd name="T40" fmla="*/ 64 w 169"/>
                <a:gd name="T41" fmla="*/ 64 h 169"/>
                <a:gd name="T42" fmla="*/ 105 w 169"/>
                <a:gd name="T43" fmla="*/ 64 h 169"/>
                <a:gd name="T44" fmla="*/ 105 w 169"/>
                <a:gd name="T45" fmla="*/ 64 h 169"/>
                <a:gd name="T46" fmla="*/ 103 w 169"/>
                <a:gd name="T47" fmla="*/ 41 h 169"/>
                <a:gd name="T48" fmla="*/ 86 w 169"/>
                <a:gd name="T49" fmla="*/ 56 h 169"/>
                <a:gd name="T50" fmla="*/ 85 w 169"/>
                <a:gd name="T51" fmla="*/ 55 h 169"/>
                <a:gd name="T52" fmla="*/ 68 w 169"/>
                <a:gd name="T53" fmla="*/ 56 h 169"/>
                <a:gd name="T54" fmla="*/ 67 w 169"/>
                <a:gd name="T55" fmla="*/ 41 h 169"/>
                <a:gd name="T56" fmla="*/ 56 w 169"/>
                <a:gd name="T57" fmla="*/ 73 h 169"/>
                <a:gd name="T58" fmla="*/ 57 w 169"/>
                <a:gd name="T59" fmla="*/ 64 h 169"/>
                <a:gd name="T60" fmla="*/ 56 w 169"/>
                <a:gd name="T61" fmla="*/ 85 h 169"/>
                <a:gd name="T62" fmla="*/ 56 w 169"/>
                <a:gd name="T63" fmla="*/ 84 h 169"/>
                <a:gd name="T64" fmla="*/ 42 w 169"/>
                <a:gd name="T65" fmla="*/ 102 h 169"/>
                <a:gd name="T66" fmla="*/ 64 w 169"/>
                <a:gd name="T67" fmla="*/ 104 h 169"/>
                <a:gd name="T68" fmla="*/ 64 w 169"/>
                <a:gd name="T69" fmla="*/ 106 h 169"/>
                <a:gd name="T70" fmla="*/ 79 w 169"/>
                <a:gd name="T71" fmla="*/ 119 h 169"/>
                <a:gd name="T72" fmla="*/ 73 w 169"/>
                <a:gd name="T73" fmla="*/ 113 h 169"/>
                <a:gd name="T74" fmla="*/ 86 w 169"/>
                <a:gd name="T75" fmla="*/ 113 h 169"/>
                <a:gd name="T76" fmla="*/ 97 w 169"/>
                <a:gd name="T77" fmla="*/ 113 h 169"/>
                <a:gd name="T78" fmla="*/ 90 w 169"/>
                <a:gd name="T79" fmla="*/ 119 h 169"/>
                <a:gd name="T80" fmla="*/ 105 w 169"/>
                <a:gd name="T81" fmla="*/ 105 h 169"/>
                <a:gd name="T82" fmla="*/ 105 w 169"/>
                <a:gd name="T83" fmla="*/ 106 h 169"/>
                <a:gd name="T84" fmla="*/ 128 w 169"/>
                <a:gd name="T85" fmla="*/ 102 h 169"/>
                <a:gd name="T86" fmla="*/ 114 w 169"/>
                <a:gd name="T87" fmla="*/ 86 h 169"/>
                <a:gd name="T88" fmla="*/ 115 w 169"/>
                <a:gd name="T89" fmla="*/ 85 h 169"/>
                <a:gd name="T90" fmla="*/ 113 w 169"/>
                <a:gd name="T91" fmla="*/ 64 h 169"/>
                <a:gd name="T92" fmla="*/ 113 w 169"/>
                <a:gd name="T93" fmla="*/ 73 h 169"/>
                <a:gd name="T94" fmla="*/ 85 w 169"/>
                <a:gd name="T95" fmla="*/ 46 h 169"/>
                <a:gd name="T96" fmla="*/ 35 w 169"/>
                <a:gd name="T97" fmla="*/ 55 h 169"/>
                <a:gd name="T98" fmla="*/ 61 w 169"/>
                <a:gd name="T99" fmla="*/ 37 h 169"/>
                <a:gd name="T100" fmla="*/ 54 w 169"/>
                <a:gd name="T101" fmla="*/ 58 h 169"/>
                <a:gd name="T102" fmla="*/ 33 w 169"/>
                <a:gd name="T103" fmla="*/ 100 h 169"/>
                <a:gd name="T104" fmla="*/ 13 w 169"/>
                <a:gd name="T105" fmla="*/ 92 h 169"/>
                <a:gd name="T106" fmla="*/ 46 w 169"/>
                <a:gd name="T107" fmla="*/ 85 h 169"/>
                <a:gd name="T108" fmla="*/ 36 w 169"/>
                <a:gd name="T109" fmla="*/ 141 h 169"/>
                <a:gd name="T110" fmla="*/ 57 w 169"/>
                <a:gd name="T111" fmla="*/ 112 h 169"/>
                <a:gd name="T112" fmla="*/ 85 w 169"/>
                <a:gd name="T113" fmla="*/ 162 h 169"/>
                <a:gd name="T114" fmla="*/ 101 w 169"/>
                <a:gd name="T115" fmla="*/ 135 h 169"/>
                <a:gd name="T116" fmla="*/ 141 w 169"/>
                <a:gd name="T117" fmla="*/ 132 h 169"/>
                <a:gd name="T118" fmla="*/ 109 w 169"/>
                <a:gd name="T119" fmla="*/ 132 h 169"/>
                <a:gd name="T120" fmla="*/ 135 w 169"/>
                <a:gd name="T121" fmla="*/ 114 h 169"/>
                <a:gd name="T122" fmla="*/ 135 w 169"/>
                <a:gd name="T123" fmla="*/ 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 h="169">
                  <a:moveTo>
                    <a:pt x="169" y="85"/>
                  </a:moveTo>
                  <a:cubicBezTo>
                    <a:pt x="169" y="75"/>
                    <a:pt x="157" y="67"/>
                    <a:pt x="139" y="62"/>
                  </a:cubicBezTo>
                  <a:cubicBezTo>
                    <a:pt x="140" y="61"/>
                    <a:pt x="141" y="60"/>
                    <a:pt x="141" y="58"/>
                  </a:cubicBezTo>
                  <a:cubicBezTo>
                    <a:pt x="150" y="42"/>
                    <a:pt x="151" y="31"/>
                    <a:pt x="145" y="25"/>
                  </a:cubicBezTo>
                  <a:cubicBezTo>
                    <a:pt x="142" y="22"/>
                    <a:pt x="139" y="21"/>
                    <a:pt x="134" y="21"/>
                  </a:cubicBezTo>
                  <a:cubicBezTo>
                    <a:pt x="133" y="21"/>
                    <a:pt x="131" y="21"/>
                    <a:pt x="129" y="21"/>
                  </a:cubicBezTo>
                  <a:cubicBezTo>
                    <a:pt x="128" y="20"/>
                    <a:pt x="126" y="19"/>
                    <a:pt x="123" y="19"/>
                  </a:cubicBezTo>
                  <a:cubicBezTo>
                    <a:pt x="119" y="19"/>
                    <a:pt x="115" y="22"/>
                    <a:pt x="114" y="27"/>
                  </a:cubicBezTo>
                  <a:cubicBezTo>
                    <a:pt x="112" y="28"/>
                    <a:pt x="110" y="29"/>
                    <a:pt x="107" y="30"/>
                  </a:cubicBezTo>
                  <a:cubicBezTo>
                    <a:pt x="102" y="12"/>
                    <a:pt x="95" y="0"/>
                    <a:pt x="85" y="0"/>
                  </a:cubicBezTo>
                  <a:cubicBezTo>
                    <a:pt x="75" y="0"/>
                    <a:pt x="67" y="12"/>
                    <a:pt x="62" y="30"/>
                  </a:cubicBezTo>
                  <a:cubicBezTo>
                    <a:pt x="52" y="24"/>
                    <a:pt x="43" y="21"/>
                    <a:pt x="36" y="21"/>
                  </a:cubicBezTo>
                  <a:cubicBezTo>
                    <a:pt x="31" y="21"/>
                    <a:pt x="28" y="22"/>
                    <a:pt x="25" y="25"/>
                  </a:cubicBezTo>
                  <a:cubicBezTo>
                    <a:pt x="19" y="31"/>
                    <a:pt x="20" y="42"/>
                    <a:pt x="29" y="58"/>
                  </a:cubicBezTo>
                  <a:cubicBezTo>
                    <a:pt x="29" y="60"/>
                    <a:pt x="30" y="61"/>
                    <a:pt x="31" y="62"/>
                  </a:cubicBezTo>
                  <a:cubicBezTo>
                    <a:pt x="13" y="67"/>
                    <a:pt x="0" y="75"/>
                    <a:pt x="0" y="85"/>
                  </a:cubicBezTo>
                  <a:cubicBezTo>
                    <a:pt x="0" y="90"/>
                    <a:pt x="4" y="95"/>
                    <a:pt x="11" y="99"/>
                  </a:cubicBezTo>
                  <a:cubicBezTo>
                    <a:pt x="12" y="105"/>
                    <a:pt x="16" y="109"/>
                    <a:pt x="22" y="109"/>
                  </a:cubicBezTo>
                  <a:cubicBezTo>
                    <a:pt x="25" y="109"/>
                    <a:pt x="27" y="108"/>
                    <a:pt x="29" y="107"/>
                  </a:cubicBezTo>
                  <a:cubicBezTo>
                    <a:pt x="30" y="107"/>
                    <a:pt x="30" y="107"/>
                    <a:pt x="31" y="107"/>
                  </a:cubicBezTo>
                  <a:cubicBezTo>
                    <a:pt x="21" y="123"/>
                    <a:pt x="18" y="137"/>
                    <a:pt x="25" y="144"/>
                  </a:cubicBezTo>
                  <a:cubicBezTo>
                    <a:pt x="28" y="147"/>
                    <a:pt x="31" y="148"/>
                    <a:pt x="36" y="148"/>
                  </a:cubicBezTo>
                  <a:cubicBezTo>
                    <a:pt x="43" y="148"/>
                    <a:pt x="52" y="145"/>
                    <a:pt x="62" y="139"/>
                  </a:cubicBezTo>
                  <a:cubicBezTo>
                    <a:pt x="67" y="157"/>
                    <a:pt x="75" y="169"/>
                    <a:pt x="85" y="169"/>
                  </a:cubicBezTo>
                  <a:cubicBezTo>
                    <a:pt x="95" y="169"/>
                    <a:pt x="102" y="157"/>
                    <a:pt x="107" y="139"/>
                  </a:cubicBezTo>
                  <a:cubicBezTo>
                    <a:pt x="116" y="144"/>
                    <a:pt x="124" y="147"/>
                    <a:pt x="130" y="148"/>
                  </a:cubicBezTo>
                  <a:cubicBezTo>
                    <a:pt x="132" y="152"/>
                    <a:pt x="136" y="155"/>
                    <a:pt x="141" y="155"/>
                  </a:cubicBezTo>
                  <a:cubicBezTo>
                    <a:pt x="147" y="155"/>
                    <a:pt x="152" y="149"/>
                    <a:pt x="152" y="143"/>
                  </a:cubicBezTo>
                  <a:cubicBezTo>
                    <a:pt x="152" y="140"/>
                    <a:pt x="151" y="137"/>
                    <a:pt x="148" y="134"/>
                  </a:cubicBezTo>
                  <a:cubicBezTo>
                    <a:pt x="149" y="128"/>
                    <a:pt x="146" y="120"/>
                    <a:pt x="141" y="111"/>
                  </a:cubicBezTo>
                  <a:cubicBezTo>
                    <a:pt x="141" y="110"/>
                    <a:pt x="140" y="108"/>
                    <a:pt x="139" y="107"/>
                  </a:cubicBezTo>
                  <a:cubicBezTo>
                    <a:pt x="157" y="102"/>
                    <a:pt x="169" y="95"/>
                    <a:pt x="169" y="85"/>
                  </a:cubicBezTo>
                  <a:close/>
                  <a:moveTo>
                    <a:pt x="116" y="33"/>
                  </a:moveTo>
                  <a:cubicBezTo>
                    <a:pt x="118" y="35"/>
                    <a:pt x="120" y="37"/>
                    <a:pt x="123" y="37"/>
                  </a:cubicBezTo>
                  <a:cubicBezTo>
                    <a:pt x="128" y="37"/>
                    <a:pt x="132" y="33"/>
                    <a:pt x="132" y="28"/>
                  </a:cubicBezTo>
                  <a:cubicBezTo>
                    <a:pt x="133" y="28"/>
                    <a:pt x="134" y="28"/>
                    <a:pt x="134" y="28"/>
                  </a:cubicBezTo>
                  <a:cubicBezTo>
                    <a:pt x="137" y="28"/>
                    <a:pt x="139" y="29"/>
                    <a:pt x="140" y="30"/>
                  </a:cubicBezTo>
                  <a:cubicBezTo>
                    <a:pt x="143" y="33"/>
                    <a:pt x="141" y="43"/>
                    <a:pt x="135" y="55"/>
                  </a:cubicBezTo>
                  <a:cubicBezTo>
                    <a:pt x="134" y="57"/>
                    <a:pt x="133" y="59"/>
                    <a:pt x="132" y="60"/>
                  </a:cubicBezTo>
                  <a:cubicBezTo>
                    <a:pt x="126" y="59"/>
                    <a:pt x="119" y="58"/>
                    <a:pt x="112" y="57"/>
                  </a:cubicBezTo>
                  <a:cubicBezTo>
                    <a:pt x="111" y="50"/>
                    <a:pt x="110" y="44"/>
                    <a:pt x="109" y="37"/>
                  </a:cubicBezTo>
                  <a:cubicBezTo>
                    <a:pt x="112" y="36"/>
                    <a:pt x="114" y="35"/>
                    <a:pt x="116" y="33"/>
                  </a:cubicBezTo>
                  <a:close/>
                  <a:moveTo>
                    <a:pt x="107" y="85"/>
                  </a:moveTo>
                  <a:cubicBezTo>
                    <a:pt x="107" y="88"/>
                    <a:pt x="107" y="91"/>
                    <a:pt x="107" y="94"/>
                  </a:cubicBezTo>
                  <a:cubicBezTo>
                    <a:pt x="105" y="96"/>
                    <a:pt x="102" y="98"/>
                    <a:pt x="100" y="100"/>
                  </a:cubicBezTo>
                  <a:cubicBezTo>
                    <a:pt x="98" y="102"/>
                    <a:pt x="96" y="104"/>
                    <a:pt x="94" y="106"/>
                  </a:cubicBezTo>
                  <a:cubicBezTo>
                    <a:pt x="91" y="106"/>
                    <a:pt x="88" y="106"/>
                    <a:pt x="85" y="106"/>
                  </a:cubicBezTo>
                  <a:cubicBezTo>
                    <a:pt x="82" y="106"/>
                    <a:pt x="79" y="106"/>
                    <a:pt x="76" y="106"/>
                  </a:cubicBezTo>
                  <a:cubicBezTo>
                    <a:pt x="74" y="104"/>
                    <a:pt x="72" y="102"/>
                    <a:pt x="69" y="100"/>
                  </a:cubicBezTo>
                  <a:cubicBezTo>
                    <a:pt x="67" y="98"/>
                    <a:pt x="65" y="96"/>
                    <a:pt x="63" y="94"/>
                  </a:cubicBezTo>
                  <a:cubicBezTo>
                    <a:pt x="63" y="91"/>
                    <a:pt x="63" y="88"/>
                    <a:pt x="63" y="85"/>
                  </a:cubicBezTo>
                  <a:cubicBezTo>
                    <a:pt x="63" y="82"/>
                    <a:pt x="63" y="79"/>
                    <a:pt x="63" y="76"/>
                  </a:cubicBezTo>
                  <a:cubicBezTo>
                    <a:pt x="65" y="73"/>
                    <a:pt x="67" y="71"/>
                    <a:pt x="69" y="69"/>
                  </a:cubicBezTo>
                  <a:cubicBezTo>
                    <a:pt x="72" y="67"/>
                    <a:pt x="74" y="65"/>
                    <a:pt x="76" y="63"/>
                  </a:cubicBezTo>
                  <a:cubicBezTo>
                    <a:pt x="79" y="63"/>
                    <a:pt x="82" y="63"/>
                    <a:pt x="85" y="63"/>
                  </a:cubicBezTo>
                  <a:cubicBezTo>
                    <a:pt x="88" y="63"/>
                    <a:pt x="91" y="63"/>
                    <a:pt x="94" y="63"/>
                  </a:cubicBezTo>
                  <a:cubicBezTo>
                    <a:pt x="96" y="65"/>
                    <a:pt x="98" y="67"/>
                    <a:pt x="100" y="69"/>
                  </a:cubicBezTo>
                  <a:cubicBezTo>
                    <a:pt x="102" y="71"/>
                    <a:pt x="105" y="73"/>
                    <a:pt x="107" y="76"/>
                  </a:cubicBezTo>
                  <a:cubicBezTo>
                    <a:pt x="107" y="79"/>
                    <a:pt x="107" y="82"/>
                    <a:pt x="107" y="85"/>
                  </a:cubicBezTo>
                  <a:close/>
                  <a:moveTo>
                    <a:pt x="65" y="64"/>
                  </a:moveTo>
                  <a:cubicBezTo>
                    <a:pt x="64" y="64"/>
                    <a:pt x="64" y="64"/>
                    <a:pt x="64" y="64"/>
                  </a:cubicBezTo>
                  <a:cubicBezTo>
                    <a:pt x="64" y="65"/>
                    <a:pt x="64" y="65"/>
                    <a:pt x="64" y="65"/>
                  </a:cubicBezTo>
                  <a:cubicBezTo>
                    <a:pt x="64" y="64"/>
                    <a:pt x="64" y="64"/>
                    <a:pt x="64" y="64"/>
                  </a:cubicBezTo>
                  <a:cubicBezTo>
                    <a:pt x="64" y="64"/>
                    <a:pt x="65" y="64"/>
                    <a:pt x="65" y="64"/>
                  </a:cubicBezTo>
                  <a:close/>
                  <a:moveTo>
                    <a:pt x="105" y="64"/>
                  </a:moveTo>
                  <a:cubicBezTo>
                    <a:pt x="105" y="64"/>
                    <a:pt x="105" y="64"/>
                    <a:pt x="105" y="64"/>
                  </a:cubicBezTo>
                  <a:cubicBezTo>
                    <a:pt x="105" y="64"/>
                    <a:pt x="105" y="64"/>
                    <a:pt x="106" y="64"/>
                  </a:cubicBezTo>
                  <a:cubicBezTo>
                    <a:pt x="106" y="64"/>
                    <a:pt x="106" y="64"/>
                    <a:pt x="106" y="65"/>
                  </a:cubicBezTo>
                  <a:lnTo>
                    <a:pt x="105" y="64"/>
                  </a:lnTo>
                  <a:close/>
                  <a:moveTo>
                    <a:pt x="97" y="56"/>
                  </a:moveTo>
                  <a:cubicBezTo>
                    <a:pt x="95" y="54"/>
                    <a:pt x="93" y="52"/>
                    <a:pt x="90" y="50"/>
                  </a:cubicBezTo>
                  <a:cubicBezTo>
                    <a:pt x="95" y="47"/>
                    <a:pt x="99" y="44"/>
                    <a:pt x="103" y="41"/>
                  </a:cubicBezTo>
                  <a:cubicBezTo>
                    <a:pt x="104" y="46"/>
                    <a:pt x="104" y="51"/>
                    <a:pt x="105" y="57"/>
                  </a:cubicBezTo>
                  <a:cubicBezTo>
                    <a:pt x="102" y="56"/>
                    <a:pt x="100" y="56"/>
                    <a:pt x="97" y="56"/>
                  </a:cubicBezTo>
                  <a:close/>
                  <a:moveTo>
                    <a:pt x="86" y="56"/>
                  </a:moveTo>
                  <a:cubicBezTo>
                    <a:pt x="85" y="56"/>
                    <a:pt x="85" y="56"/>
                    <a:pt x="85" y="56"/>
                  </a:cubicBezTo>
                  <a:cubicBezTo>
                    <a:pt x="84" y="56"/>
                    <a:pt x="84" y="56"/>
                    <a:pt x="84" y="56"/>
                  </a:cubicBezTo>
                  <a:cubicBezTo>
                    <a:pt x="85" y="55"/>
                    <a:pt x="85" y="55"/>
                    <a:pt x="85" y="55"/>
                  </a:cubicBezTo>
                  <a:lnTo>
                    <a:pt x="86" y="56"/>
                  </a:lnTo>
                  <a:close/>
                  <a:moveTo>
                    <a:pt x="73" y="56"/>
                  </a:moveTo>
                  <a:cubicBezTo>
                    <a:pt x="71" y="56"/>
                    <a:pt x="69" y="56"/>
                    <a:pt x="68" y="56"/>
                  </a:cubicBezTo>
                  <a:cubicBezTo>
                    <a:pt x="69" y="55"/>
                    <a:pt x="69" y="53"/>
                    <a:pt x="69" y="51"/>
                  </a:cubicBezTo>
                  <a:cubicBezTo>
                    <a:pt x="69" y="49"/>
                    <a:pt x="68" y="46"/>
                    <a:pt x="66" y="45"/>
                  </a:cubicBezTo>
                  <a:cubicBezTo>
                    <a:pt x="67" y="44"/>
                    <a:pt x="67" y="43"/>
                    <a:pt x="67" y="41"/>
                  </a:cubicBezTo>
                  <a:cubicBezTo>
                    <a:pt x="71" y="44"/>
                    <a:pt x="75" y="47"/>
                    <a:pt x="79" y="50"/>
                  </a:cubicBezTo>
                  <a:cubicBezTo>
                    <a:pt x="77" y="52"/>
                    <a:pt x="75" y="54"/>
                    <a:pt x="73" y="56"/>
                  </a:cubicBezTo>
                  <a:close/>
                  <a:moveTo>
                    <a:pt x="56" y="73"/>
                  </a:moveTo>
                  <a:cubicBezTo>
                    <a:pt x="54" y="75"/>
                    <a:pt x="53" y="77"/>
                    <a:pt x="51" y="79"/>
                  </a:cubicBezTo>
                  <a:cubicBezTo>
                    <a:pt x="47" y="75"/>
                    <a:pt x="44" y="71"/>
                    <a:pt x="42" y="67"/>
                  </a:cubicBezTo>
                  <a:cubicBezTo>
                    <a:pt x="46" y="66"/>
                    <a:pt x="51" y="65"/>
                    <a:pt x="57" y="64"/>
                  </a:cubicBezTo>
                  <a:cubicBezTo>
                    <a:pt x="57" y="67"/>
                    <a:pt x="56" y="70"/>
                    <a:pt x="56" y="73"/>
                  </a:cubicBezTo>
                  <a:close/>
                  <a:moveTo>
                    <a:pt x="56" y="84"/>
                  </a:moveTo>
                  <a:cubicBezTo>
                    <a:pt x="56" y="85"/>
                    <a:pt x="56" y="85"/>
                    <a:pt x="56" y="85"/>
                  </a:cubicBezTo>
                  <a:cubicBezTo>
                    <a:pt x="56" y="85"/>
                    <a:pt x="56" y="85"/>
                    <a:pt x="56" y="86"/>
                  </a:cubicBezTo>
                  <a:cubicBezTo>
                    <a:pt x="55" y="85"/>
                    <a:pt x="55" y="85"/>
                    <a:pt x="55" y="85"/>
                  </a:cubicBezTo>
                  <a:lnTo>
                    <a:pt x="56" y="84"/>
                  </a:lnTo>
                  <a:close/>
                  <a:moveTo>
                    <a:pt x="56" y="96"/>
                  </a:moveTo>
                  <a:cubicBezTo>
                    <a:pt x="56" y="99"/>
                    <a:pt x="57" y="102"/>
                    <a:pt x="57" y="105"/>
                  </a:cubicBezTo>
                  <a:cubicBezTo>
                    <a:pt x="51" y="104"/>
                    <a:pt x="46" y="103"/>
                    <a:pt x="42" y="102"/>
                  </a:cubicBezTo>
                  <a:cubicBezTo>
                    <a:pt x="44" y="98"/>
                    <a:pt x="47" y="94"/>
                    <a:pt x="51" y="90"/>
                  </a:cubicBezTo>
                  <a:cubicBezTo>
                    <a:pt x="52" y="92"/>
                    <a:pt x="54" y="94"/>
                    <a:pt x="56" y="96"/>
                  </a:cubicBezTo>
                  <a:close/>
                  <a:moveTo>
                    <a:pt x="64" y="104"/>
                  </a:moveTo>
                  <a:cubicBezTo>
                    <a:pt x="64" y="105"/>
                    <a:pt x="64" y="105"/>
                    <a:pt x="64" y="105"/>
                  </a:cubicBezTo>
                  <a:cubicBezTo>
                    <a:pt x="65" y="106"/>
                    <a:pt x="65" y="106"/>
                    <a:pt x="65" y="106"/>
                  </a:cubicBezTo>
                  <a:cubicBezTo>
                    <a:pt x="65" y="106"/>
                    <a:pt x="64" y="106"/>
                    <a:pt x="64" y="106"/>
                  </a:cubicBezTo>
                  <a:cubicBezTo>
                    <a:pt x="64" y="105"/>
                    <a:pt x="64" y="105"/>
                    <a:pt x="64" y="104"/>
                  </a:cubicBezTo>
                  <a:close/>
                  <a:moveTo>
                    <a:pt x="73" y="113"/>
                  </a:moveTo>
                  <a:cubicBezTo>
                    <a:pt x="75" y="115"/>
                    <a:pt x="77" y="117"/>
                    <a:pt x="79" y="119"/>
                  </a:cubicBezTo>
                  <a:cubicBezTo>
                    <a:pt x="75" y="122"/>
                    <a:pt x="71" y="125"/>
                    <a:pt x="67" y="128"/>
                  </a:cubicBezTo>
                  <a:cubicBezTo>
                    <a:pt x="66" y="123"/>
                    <a:pt x="65" y="118"/>
                    <a:pt x="65" y="113"/>
                  </a:cubicBezTo>
                  <a:cubicBezTo>
                    <a:pt x="67" y="113"/>
                    <a:pt x="70" y="113"/>
                    <a:pt x="73" y="113"/>
                  </a:cubicBezTo>
                  <a:close/>
                  <a:moveTo>
                    <a:pt x="84" y="113"/>
                  </a:moveTo>
                  <a:cubicBezTo>
                    <a:pt x="85" y="113"/>
                    <a:pt x="85" y="113"/>
                    <a:pt x="85" y="113"/>
                  </a:cubicBezTo>
                  <a:cubicBezTo>
                    <a:pt x="86" y="113"/>
                    <a:pt x="86" y="113"/>
                    <a:pt x="86" y="113"/>
                  </a:cubicBezTo>
                  <a:cubicBezTo>
                    <a:pt x="85" y="114"/>
                    <a:pt x="85" y="114"/>
                    <a:pt x="85" y="114"/>
                  </a:cubicBezTo>
                  <a:lnTo>
                    <a:pt x="84" y="113"/>
                  </a:lnTo>
                  <a:close/>
                  <a:moveTo>
                    <a:pt x="97" y="113"/>
                  </a:moveTo>
                  <a:cubicBezTo>
                    <a:pt x="100" y="113"/>
                    <a:pt x="102" y="113"/>
                    <a:pt x="105" y="113"/>
                  </a:cubicBezTo>
                  <a:cubicBezTo>
                    <a:pt x="104" y="118"/>
                    <a:pt x="104" y="123"/>
                    <a:pt x="103" y="128"/>
                  </a:cubicBezTo>
                  <a:cubicBezTo>
                    <a:pt x="99" y="125"/>
                    <a:pt x="95" y="122"/>
                    <a:pt x="90" y="119"/>
                  </a:cubicBezTo>
                  <a:cubicBezTo>
                    <a:pt x="93" y="117"/>
                    <a:pt x="95" y="115"/>
                    <a:pt x="97" y="113"/>
                  </a:cubicBezTo>
                  <a:close/>
                  <a:moveTo>
                    <a:pt x="105" y="106"/>
                  </a:moveTo>
                  <a:cubicBezTo>
                    <a:pt x="105" y="105"/>
                    <a:pt x="105" y="105"/>
                    <a:pt x="105" y="105"/>
                  </a:cubicBezTo>
                  <a:cubicBezTo>
                    <a:pt x="106" y="104"/>
                    <a:pt x="106" y="104"/>
                    <a:pt x="106" y="104"/>
                  </a:cubicBezTo>
                  <a:cubicBezTo>
                    <a:pt x="106" y="105"/>
                    <a:pt x="106" y="105"/>
                    <a:pt x="106" y="106"/>
                  </a:cubicBezTo>
                  <a:cubicBezTo>
                    <a:pt x="105" y="106"/>
                    <a:pt x="105" y="106"/>
                    <a:pt x="105" y="106"/>
                  </a:cubicBezTo>
                  <a:close/>
                  <a:moveTo>
                    <a:pt x="113" y="96"/>
                  </a:moveTo>
                  <a:cubicBezTo>
                    <a:pt x="115" y="94"/>
                    <a:pt x="117" y="92"/>
                    <a:pt x="119" y="90"/>
                  </a:cubicBezTo>
                  <a:cubicBezTo>
                    <a:pt x="122" y="94"/>
                    <a:pt x="125" y="98"/>
                    <a:pt x="128" y="102"/>
                  </a:cubicBezTo>
                  <a:cubicBezTo>
                    <a:pt x="123" y="103"/>
                    <a:pt x="118" y="104"/>
                    <a:pt x="113" y="105"/>
                  </a:cubicBezTo>
                  <a:cubicBezTo>
                    <a:pt x="113" y="102"/>
                    <a:pt x="113" y="99"/>
                    <a:pt x="113" y="96"/>
                  </a:cubicBezTo>
                  <a:close/>
                  <a:moveTo>
                    <a:pt x="114" y="86"/>
                  </a:moveTo>
                  <a:cubicBezTo>
                    <a:pt x="114" y="85"/>
                    <a:pt x="114" y="85"/>
                    <a:pt x="114" y="85"/>
                  </a:cubicBezTo>
                  <a:cubicBezTo>
                    <a:pt x="114" y="84"/>
                    <a:pt x="114" y="84"/>
                    <a:pt x="114" y="84"/>
                  </a:cubicBezTo>
                  <a:cubicBezTo>
                    <a:pt x="114" y="84"/>
                    <a:pt x="114" y="84"/>
                    <a:pt x="115" y="85"/>
                  </a:cubicBezTo>
                  <a:cubicBezTo>
                    <a:pt x="114" y="85"/>
                    <a:pt x="114" y="85"/>
                    <a:pt x="114" y="86"/>
                  </a:cubicBezTo>
                  <a:close/>
                  <a:moveTo>
                    <a:pt x="113" y="73"/>
                  </a:moveTo>
                  <a:cubicBezTo>
                    <a:pt x="113" y="70"/>
                    <a:pt x="113" y="67"/>
                    <a:pt x="113" y="64"/>
                  </a:cubicBezTo>
                  <a:cubicBezTo>
                    <a:pt x="118" y="65"/>
                    <a:pt x="123" y="66"/>
                    <a:pt x="128" y="67"/>
                  </a:cubicBezTo>
                  <a:cubicBezTo>
                    <a:pt x="125" y="71"/>
                    <a:pt x="122" y="75"/>
                    <a:pt x="119" y="79"/>
                  </a:cubicBezTo>
                  <a:cubicBezTo>
                    <a:pt x="117" y="77"/>
                    <a:pt x="115" y="75"/>
                    <a:pt x="113" y="73"/>
                  </a:cubicBezTo>
                  <a:close/>
                  <a:moveTo>
                    <a:pt x="85" y="7"/>
                  </a:moveTo>
                  <a:cubicBezTo>
                    <a:pt x="91" y="7"/>
                    <a:pt x="97" y="17"/>
                    <a:pt x="101" y="34"/>
                  </a:cubicBezTo>
                  <a:cubicBezTo>
                    <a:pt x="96" y="38"/>
                    <a:pt x="90" y="41"/>
                    <a:pt x="85" y="46"/>
                  </a:cubicBezTo>
                  <a:cubicBezTo>
                    <a:pt x="79" y="41"/>
                    <a:pt x="74" y="38"/>
                    <a:pt x="69" y="34"/>
                  </a:cubicBezTo>
                  <a:cubicBezTo>
                    <a:pt x="73" y="17"/>
                    <a:pt x="79" y="7"/>
                    <a:pt x="85" y="7"/>
                  </a:cubicBezTo>
                  <a:close/>
                  <a:moveTo>
                    <a:pt x="35" y="55"/>
                  </a:moveTo>
                  <a:cubicBezTo>
                    <a:pt x="28" y="43"/>
                    <a:pt x="27" y="33"/>
                    <a:pt x="30" y="30"/>
                  </a:cubicBezTo>
                  <a:cubicBezTo>
                    <a:pt x="31" y="29"/>
                    <a:pt x="33" y="28"/>
                    <a:pt x="36" y="28"/>
                  </a:cubicBezTo>
                  <a:cubicBezTo>
                    <a:pt x="42" y="28"/>
                    <a:pt x="51" y="31"/>
                    <a:pt x="61" y="37"/>
                  </a:cubicBezTo>
                  <a:cubicBezTo>
                    <a:pt x="60" y="39"/>
                    <a:pt x="60" y="41"/>
                    <a:pt x="60" y="42"/>
                  </a:cubicBezTo>
                  <a:cubicBezTo>
                    <a:pt x="55" y="43"/>
                    <a:pt x="51" y="46"/>
                    <a:pt x="51" y="51"/>
                  </a:cubicBezTo>
                  <a:cubicBezTo>
                    <a:pt x="51" y="54"/>
                    <a:pt x="52" y="56"/>
                    <a:pt x="54" y="58"/>
                  </a:cubicBezTo>
                  <a:cubicBezTo>
                    <a:pt x="48" y="58"/>
                    <a:pt x="43" y="59"/>
                    <a:pt x="38" y="60"/>
                  </a:cubicBezTo>
                  <a:cubicBezTo>
                    <a:pt x="37" y="59"/>
                    <a:pt x="36" y="57"/>
                    <a:pt x="35" y="55"/>
                  </a:cubicBezTo>
                  <a:close/>
                  <a:moveTo>
                    <a:pt x="33" y="100"/>
                  </a:moveTo>
                  <a:cubicBezTo>
                    <a:pt x="33" y="100"/>
                    <a:pt x="33" y="99"/>
                    <a:pt x="33" y="98"/>
                  </a:cubicBezTo>
                  <a:cubicBezTo>
                    <a:pt x="33" y="92"/>
                    <a:pt x="28" y="86"/>
                    <a:pt x="22" y="86"/>
                  </a:cubicBezTo>
                  <a:cubicBezTo>
                    <a:pt x="18" y="86"/>
                    <a:pt x="15" y="89"/>
                    <a:pt x="13" y="92"/>
                  </a:cubicBezTo>
                  <a:cubicBezTo>
                    <a:pt x="9" y="89"/>
                    <a:pt x="7" y="87"/>
                    <a:pt x="7" y="85"/>
                  </a:cubicBezTo>
                  <a:cubicBezTo>
                    <a:pt x="7" y="79"/>
                    <a:pt x="18" y="73"/>
                    <a:pt x="34" y="68"/>
                  </a:cubicBezTo>
                  <a:cubicBezTo>
                    <a:pt x="38" y="74"/>
                    <a:pt x="42" y="79"/>
                    <a:pt x="46" y="85"/>
                  </a:cubicBezTo>
                  <a:cubicBezTo>
                    <a:pt x="42" y="90"/>
                    <a:pt x="38" y="95"/>
                    <a:pt x="34" y="101"/>
                  </a:cubicBezTo>
                  <a:cubicBezTo>
                    <a:pt x="34" y="101"/>
                    <a:pt x="34" y="101"/>
                    <a:pt x="33" y="100"/>
                  </a:cubicBezTo>
                  <a:close/>
                  <a:moveTo>
                    <a:pt x="36" y="141"/>
                  </a:moveTo>
                  <a:cubicBezTo>
                    <a:pt x="33" y="141"/>
                    <a:pt x="31" y="141"/>
                    <a:pt x="30" y="139"/>
                  </a:cubicBezTo>
                  <a:cubicBezTo>
                    <a:pt x="26" y="135"/>
                    <a:pt x="29" y="124"/>
                    <a:pt x="38" y="109"/>
                  </a:cubicBezTo>
                  <a:cubicBezTo>
                    <a:pt x="44" y="110"/>
                    <a:pt x="51" y="111"/>
                    <a:pt x="57" y="112"/>
                  </a:cubicBezTo>
                  <a:cubicBezTo>
                    <a:pt x="58" y="119"/>
                    <a:pt x="59" y="126"/>
                    <a:pt x="61" y="132"/>
                  </a:cubicBezTo>
                  <a:cubicBezTo>
                    <a:pt x="51" y="138"/>
                    <a:pt x="42" y="141"/>
                    <a:pt x="36" y="141"/>
                  </a:cubicBezTo>
                  <a:close/>
                  <a:moveTo>
                    <a:pt x="85" y="162"/>
                  </a:moveTo>
                  <a:cubicBezTo>
                    <a:pt x="79" y="162"/>
                    <a:pt x="73" y="152"/>
                    <a:pt x="69" y="135"/>
                  </a:cubicBezTo>
                  <a:cubicBezTo>
                    <a:pt x="74" y="132"/>
                    <a:pt x="79" y="128"/>
                    <a:pt x="85" y="123"/>
                  </a:cubicBezTo>
                  <a:cubicBezTo>
                    <a:pt x="90" y="128"/>
                    <a:pt x="96" y="132"/>
                    <a:pt x="101" y="135"/>
                  </a:cubicBezTo>
                  <a:cubicBezTo>
                    <a:pt x="97" y="152"/>
                    <a:pt x="91" y="162"/>
                    <a:pt x="85" y="162"/>
                  </a:cubicBezTo>
                  <a:close/>
                  <a:moveTo>
                    <a:pt x="135" y="114"/>
                  </a:moveTo>
                  <a:cubicBezTo>
                    <a:pt x="139" y="121"/>
                    <a:pt x="141" y="127"/>
                    <a:pt x="141" y="132"/>
                  </a:cubicBezTo>
                  <a:cubicBezTo>
                    <a:pt x="141" y="132"/>
                    <a:pt x="141" y="132"/>
                    <a:pt x="141" y="132"/>
                  </a:cubicBezTo>
                  <a:cubicBezTo>
                    <a:pt x="135" y="132"/>
                    <a:pt x="131" y="135"/>
                    <a:pt x="130" y="141"/>
                  </a:cubicBezTo>
                  <a:cubicBezTo>
                    <a:pt x="124" y="139"/>
                    <a:pt x="117" y="136"/>
                    <a:pt x="109" y="132"/>
                  </a:cubicBezTo>
                  <a:cubicBezTo>
                    <a:pt x="110" y="126"/>
                    <a:pt x="111" y="119"/>
                    <a:pt x="112" y="112"/>
                  </a:cubicBezTo>
                  <a:cubicBezTo>
                    <a:pt x="119" y="111"/>
                    <a:pt x="126" y="110"/>
                    <a:pt x="132" y="109"/>
                  </a:cubicBezTo>
                  <a:cubicBezTo>
                    <a:pt x="133" y="111"/>
                    <a:pt x="134" y="112"/>
                    <a:pt x="135" y="114"/>
                  </a:cubicBezTo>
                  <a:close/>
                  <a:moveTo>
                    <a:pt x="135" y="101"/>
                  </a:moveTo>
                  <a:cubicBezTo>
                    <a:pt x="132" y="95"/>
                    <a:pt x="128" y="90"/>
                    <a:pt x="124" y="85"/>
                  </a:cubicBezTo>
                  <a:cubicBezTo>
                    <a:pt x="128" y="79"/>
                    <a:pt x="132" y="74"/>
                    <a:pt x="135" y="68"/>
                  </a:cubicBezTo>
                  <a:cubicBezTo>
                    <a:pt x="152" y="73"/>
                    <a:pt x="162" y="79"/>
                    <a:pt x="162" y="85"/>
                  </a:cubicBezTo>
                  <a:cubicBezTo>
                    <a:pt x="162" y="90"/>
                    <a:pt x="152" y="96"/>
                    <a:pt x="135" y="1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3A6B"/>
                </a:solidFill>
                <a:effectLst/>
                <a:uLnTx/>
                <a:uFillTx/>
                <a:latin typeface="Arial"/>
                <a:ea typeface="+mn-ea"/>
                <a:cs typeface="+mn-cs"/>
              </a:endParaRPr>
            </a:p>
          </p:txBody>
        </p:sp>
      </p:grpSp>
    </p:spTree>
    <p:extLst>
      <p:ext uri="{BB962C8B-B14F-4D97-AF65-F5344CB8AC3E}">
        <p14:creationId xmlns:p14="http://schemas.microsoft.com/office/powerpoint/2010/main" val="21417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Therapies</a:t>
            </a:r>
          </a:p>
        </p:txBody>
      </p:sp>
      <p:pic>
        <p:nvPicPr>
          <p:cNvPr id="6" name="Picture 5">
            <a:extLst>
              <a:ext uri="{FF2B5EF4-FFF2-40B4-BE49-F238E27FC236}">
                <a16:creationId xmlns:a16="http://schemas.microsoft.com/office/drawing/2014/main" id="{5BF4A4EA-C9E7-0CB4-BF30-E417FCD428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12499" y="1242315"/>
            <a:ext cx="7367003" cy="5058256"/>
          </a:xfrm>
          <a:prstGeom prst="rect">
            <a:avLst/>
          </a:prstGeom>
        </p:spPr>
      </p:pic>
      <p:sp>
        <p:nvSpPr>
          <p:cNvPr id="7" name="TextBox 6">
            <a:extLst>
              <a:ext uri="{FF2B5EF4-FFF2-40B4-BE49-F238E27FC236}">
                <a16:creationId xmlns:a16="http://schemas.microsoft.com/office/drawing/2014/main" id="{FC8D9F85-99EC-CFA6-6738-17301CAD28B4}"/>
              </a:ext>
            </a:extLst>
          </p:cNvPr>
          <p:cNvSpPr txBox="1"/>
          <p:nvPr/>
        </p:nvSpPr>
        <p:spPr>
          <a:xfrm>
            <a:off x="9846920" y="6126164"/>
            <a:ext cx="1072730" cy="31810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prstClr val="black"/>
                </a:solidFill>
                <a:effectLst/>
                <a:uLnTx/>
                <a:uFillTx/>
                <a:latin typeface="Calibri"/>
                <a:ea typeface="+mn-ea"/>
                <a:cs typeface="+mn-cs"/>
              </a:rPr>
              <a:t>Gotlib</a:t>
            </a:r>
            <a:r>
              <a:rPr kumimoji="0" lang="en-US" sz="1467" b="0" i="0" u="none" strike="noStrike" kern="1200" cap="none" spc="0" normalizeH="0" baseline="0" noProof="0" dirty="0">
                <a:ln>
                  <a:noFill/>
                </a:ln>
                <a:solidFill>
                  <a:prstClr val="black"/>
                </a:solidFill>
                <a:effectLst/>
                <a:uLnTx/>
                <a:uFillTx/>
                <a:latin typeface="Calibri"/>
                <a:ea typeface="+mn-ea"/>
                <a:cs typeface="+mn-cs"/>
              </a:rPr>
              <a:t> 2026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30936" y="640080"/>
            <a:ext cx="3608555" cy="1481328"/>
          </a:xfrm>
        </p:spPr>
        <p:txBody>
          <a:bodyPr anchor="b">
            <a:normAutofit/>
          </a:bodyPr>
          <a:lstStyle/>
          <a:p>
            <a:r>
              <a:rPr lang="en-US" sz="5467" dirty="0"/>
              <a:t>Endpoints</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630936" y="2660904"/>
            <a:ext cx="4818888" cy="3547872"/>
          </a:xfrm>
        </p:spPr>
        <p:txBody>
          <a:bodyPr anchor="t">
            <a:normAutofit lnSpcReduction="10000"/>
          </a:bodyPr>
          <a:lstStyle/>
          <a:p>
            <a:r>
              <a:rPr lang="en-US" sz="2267" dirty="0"/>
              <a:t>Overall Survival</a:t>
            </a:r>
          </a:p>
          <a:p>
            <a:r>
              <a:rPr lang="en-US" sz="2267" dirty="0"/>
              <a:t>Progression</a:t>
            </a:r>
          </a:p>
          <a:p>
            <a:r>
              <a:rPr lang="en-US" sz="2267" dirty="0"/>
              <a:t>Molecular</a:t>
            </a:r>
          </a:p>
          <a:p>
            <a:r>
              <a:rPr lang="en-US" sz="2267" dirty="0"/>
              <a:t>Biological</a:t>
            </a:r>
          </a:p>
          <a:p>
            <a:r>
              <a:rPr lang="en-US" sz="2267" dirty="0"/>
              <a:t>Treatment independence</a:t>
            </a:r>
          </a:p>
          <a:p>
            <a:endParaRPr lang="en-US" sz="2267" dirty="0"/>
          </a:p>
          <a:p>
            <a:r>
              <a:rPr lang="en-US" sz="2267" dirty="0"/>
              <a:t>Symptoms</a:t>
            </a:r>
          </a:p>
          <a:p>
            <a:endParaRPr lang="en-US" sz="2267" dirty="0"/>
          </a:p>
          <a:p>
            <a:pPr marL="0" indent="0">
              <a:buNone/>
            </a:pPr>
            <a:r>
              <a:rPr lang="en-US" sz="2267" dirty="0"/>
              <a:t>……..Require redefinition</a:t>
            </a:r>
          </a:p>
          <a:p>
            <a:pPr marL="0" indent="0">
              <a:buNone/>
            </a:pPr>
            <a:endParaRPr lang="en-US" sz="2267" dirty="0"/>
          </a:p>
        </p:txBody>
      </p:sp>
      <p:pic>
        <p:nvPicPr>
          <p:cNvPr id="4" name="Picture 2">
            <a:extLst>
              <a:ext uri="{FF2B5EF4-FFF2-40B4-BE49-F238E27FC236}">
                <a16:creationId xmlns:a16="http://schemas.microsoft.com/office/drawing/2014/main" id="{62E8DFA7-1EE7-B896-ABE0-2866393003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30632"/>
          <a:stretch/>
        </p:blipFill>
        <p:spPr bwMode="auto">
          <a:xfrm>
            <a:off x="4737698" y="1662900"/>
            <a:ext cx="7216927" cy="3917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13224-AADD-F1F6-A7D1-33B4CB90953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50CEC6D-9659-D5BF-1266-5F6082A35959}"/>
              </a:ext>
            </a:extLst>
          </p:cNvPr>
          <p:cNvSpPr>
            <a:spLocks noGrp="1"/>
          </p:cNvSpPr>
          <p:nvPr>
            <p:ph idx="47"/>
          </p:nvPr>
        </p:nvSpPr>
        <p:spPr/>
        <p:txBody>
          <a:bodyPr/>
          <a:lstStyle/>
          <a:p>
            <a:r>
              <a:rPr lang="en-US" dirty="0"/>
              <a:t>Lack of response or progression </a:t>
            </a:r>
            <a:endParaRPr lang="en-US" sz="2200" dirty="0">
              <a:solidFill>
                <a:srgbClr val="FF40FF"/>
              </a:solidFill>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94CFD4CD-CA1C-8886-9042-D5F2AF3BF0F9}"/>
              </a:ext>
            </a:extLst>
          </p:cNvPr>
          <p:cNvSpPr>
            <a:spLocks noGrp="1"/>
          </p:cNvSpPr>
          <p:nvPr>
            <p:ph idx="48"/>
          </p:nvPr>
        </p:nvSpPr>
        <p:spPr/>
        <p:txBody>
          <a:bodyPr/>
          <a:lstStyle/>
          <a:p>
            <a:r>
              <a:rPr lang="en-US" dirty="0"/>
              <a:t>Lack of any spleen response</a:t>
            </a:r>
          </a:p>
        </p:txBody>
      </p:sp>
      <p:sp>
        <p:nvSpPr>
          <p:cNvPr id="7" name="Content Placeholder 6">
            <a:extLst>
              <a:ext uri="{FF2B5EF4-FFF2-40B4-BE49-F238E27FC236}">
                <a16:creationId xmlns:a16="http://schemas.microsoft.com/office/drawing/2014/main" id="{3DABD30D-1700-DB09-7025-38CF65DEB73A}"/>
              </a:ext>
            </a:extLst>
          </p:cNvPr>
          <p:cNvSpPr>
            <a:spLocks noGrp="1"/>
          </p:cNvSpPr>
          <p:nvPr>
            <p:ph idx="49"/>
          </p:nvPr>
        </p:nvSpPr>
        <p:spPr/>
        <p:txBody>
          <a:bodyPr/>
          <a:lstStyle/>
          <a:p>
            <a:r>
              <a:rPr lang="en-US" dirty="0"/>
              <a:t>Usually a multifactorial decision taking into account </a:t>
            </a:r>
            <a:r>
              <a:rPr lang="en-US" dirty="0" err="1"/>
              <a:t>cytopenias</a:t>
            </a:r>
            <a:r>
              <a:rPr lang="en-US" dirty="0"/>
              <a:t>, spleen, symptoms, any transfusion requirements </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6C9F8D2-A825-0DF1-DEFB-03C4C830FAE8}"/>
              </a:ext>
            </a:extLst>
          </p:cNvPr>
          <p:cNvSpPr>
            <a:spLocks noGrp="1"/>
          </p:cNvSpPr>
          <p:nvPr>
            <p:ph idx="50"/>
          </p:nvPr>
        </p:nvSpPr>
        <p:spPr/>
        <p:txBody>
          <a:bodyPr/>
          <a:lstStyle/>
          <a:p>
            <a:r>
              <a:rPr lang="en-US" dirty="0"/>
              <a:t>If persistent symptoms/splenomegaly at optimal doses, I would consider clinical trials </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E1DB4963-1522-0759-5DC3-1E31576600FB}"/>
              </a:ext>
            </a:extLst>
          </p:cNvPr>
          <p:cNvSpPr>
            <a:spLocks noGrp="1"/>
          </p:cNvSpPr>
          <p:nvPr>
            <p:ph idx="51"/>
          </p:nvPr>
        </p:nvSpPr>
        <p:spPr/>
        <p:txBody>
          <a:bodyPr/>
          <a:lstStyle/>
          <a:p>
            <a:r>
              <a:rPr lang="en-US" sz="2200" dirty="0">
                <a:effectLst/>
                <a:latin typeface="Calibri" panose="020F0502020204030204" pitchFamily="34" charset="0"/>
                <a:ea typeface="Aptos" panose="020B0004020202020204" pitchFamily="34" charset="0"/>
                <a:cs typeface="Calibri" panose="020F0502020204030204" pitchFamily="34" charset="0"/>
              </a:rPr>
              <a:t>The patient should have true </a:t>
            </a:r>
            <a:r>
              <a:rPr lang="en-US" sz="2200" dirty="0">
                <a:latin typeface="Calibri" panose="020F0502020204030204" pitchFamily="34" charset="0"/>
                <a:ea typeface="Aptos" panose="020B0004020202020204" pitchFamily="34" charset="0"/>
                <a:cs typeface="Calibri" panose="020F0502020204030204" pitchFamily="34" charset="0"/>
              </a:rPr>
              <a:t>disease progression </a:t>
            </a:r>
            <a:br>
              <a:rPr lang="en-US" sz="2200" dirty="0">
                <a:latin typeface="Calibri" panose="020F0502020204030204" pitchFamily="34" charset="0"/>
                <a:ea typeface="Aptos" panose="020B0004020202020204" pitchFamily="34" charset="0"/>
                <a:cs typeface="Calibri" panose="020F0502020204030204" pitchFamily="34" charset="0"/>
              </a:rPr>
            </a:br>
            <a:r>
              <a:rPr lang="en-US" sz="2200" dirty="0">
                <a:effectLst/>
                <a:latin typeface="Calibri" panose="020F0502020204030204" pitchFamily="34" charset="0"/>
                <a:ea typeface="Aptos" panose="020B0004020202020204" pitchFamily="34" charset="0"/>
                <a:cs typeface="Calibri" panose="020F0502020204030204" pitchFamily="34" charset="0"/>
              </a:rPr>
              <a:t>and complete loss of benefit</a:t>
            </a:r>
            <a:r>
              <a:rPr lang="en-US" sz="2200" dirty="0">
                <a:effectLst/>
                <a:latin typeface="Calibri" panose="020F0502020204030204" pitchFamily="34" charset="0"/>
                <a:cs typeface="Calibri" panose="020F0502020204030204" pitchFamily="34" charset="0"/>
              </a:rPr>
              <a:t> </a:t>
            </a:r>
            <a:endParaRPr lang="en-US" sz="2200"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6EB6738A-19FE-E7E1-3671-3A349E234DE7}"/>
              </a:ext>
            </a:extLst>
          </p:cNvPr>
          <p:cNvSpPr>
            <a:spLocks noGrp="1"/>
          </p:cNvSpPr>
          <p:nvPr>
            <p:ph type="title"/>
          </p:nvPr>
        </p:nvSpPr>
        <p:spPr/>
        <p:txBody>
          <a:bodyPr/>
          <a:lstStyle/>
          <a:p>
            <a:r>
              <a:rPr lang="en-US" dirty="0"/>
              <a:t>What is your threshold for recommending a change in treatment for patients with MF receiving first-line </a:t>
            </a:r>
            <a:r>
              <a:rPr lang="en-US" dirty="0" err="1"/>
              <a:t>ruxolitinib</a:t>
            </a:r>
            <a:r>
              <a:rPr lang="en-US" dirty="0"/>
              <a:t> or </a:t>
            </a:r>
            <a:r>
              <a:rPr lang="en-US" dirty="0" err="1"/>
              <a:t>fedratinib</a:t>
            </a:r>
            <a:r>
              <a:rPr lang="en-US" dirty="0"/>
              <a:t>? </a:t>
            </a:r>
          </a:p>
        </p:txBody>
      </p:sp>
      <p:sp>
        <p:nvSpPr>
          <p:cNvPr id="10" name="Content Placeholder 9">
            <a:extLst>
              <a:ext uri="{FF2B5EF4-FFF2-40B4-BE49-F238E27FC236}">
                <a16:creationId xmlns:a16="http://schemas.microsoft.com/office/drawing/2014/main" id="{D4B86C1F-EF0A-A89D-B69B-DDE6CD843727}"/>
              </a:ext>
            </a:extLst>
          </p:cNvPr>
          <p:cNvSpPr>
            <a:spLocks noGrp="1"/>
          </p:cNvSpPr>
          <p:nvPr>
            <p:ph idx="52"/>
          </p:nvPr>
        </p:nvSpPr>
        <p:spPr/>
        <p:txBody>
          <a:bodyPr/>
          <a:lstStyle/>
          <a:p>
            <a:pPr>
              <a:lnSpc>
                <a:spcPts val="2200"/>
              </a:lnSpc>
            </a:pPr>
            <a:r>
              <a:rPr lang="en-US" sz="2000" dirty="0"/>
              <a:t>PLT &lt;50-75K, new transfusion dependence that persists after initial 3 months</a:t>
            </a:r>
            <a:br>
              <a:rPr lang="en-US" sz="2000" dirty="0"/>
            </a:br>
            <a:r>
              <a:rPr lang="en-US" sz="2000" dirty="0"/>
              <a:t> of therapy, enlarging spleen, return of symptoms or TKI-specific toxicity </a:t>
            </a:r>
            <a:endParaRPr lang="en-US" sz="2000" dirty="0">
              <a:solidFill>
                <a:srgbClr val="FF40FF"/>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CE62F82-91A0-F170-55D0-2EB14F6B8C57}"/>
              </a:ext>
            </a:extLst>
          </p:cNvPr>
          <p:cNvSpPr txBox="1"/>
          <p:nvPr/>
        </p:nvSpPr>
        <p:spPr>
          <a:xfrm>
            <a:off x="551384" y="6150548"/>
            <a:ext cx="799288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PLT = platelet count; TKI = tyrosine kinase inhibitor</a:t>
            </a:r>
          </a:p>
        </p:txBody>
      </p:sp>
    </p:spTree>
    <p:extLst>
      <p:ext uri="{BB962C8B-B14F-4D97-AF65-F5344CB8AC3E}">
        <p14:creationId xmlns:p14="http://schemas.microsoft.com/office/powerpoint/2010/main" val="2129008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Bose — Disclosures</a:t>
            </a:r>
            <a:br>
              <a:rPr lang="en-US" sz="3200" dirty="0">
                <a:solidFill>
                  <a:srgbClr val="0432FF"/>
                </a:solidFill>
              </a:rPr>
            </a:br>
            <a:r>
              <a:rPr lang="en-US" sz="3200" dirty="0">
                <a:solidFill>
                  <a:srgbClr val="0432FF"/>
                </a:solidFill>
              </a:rPr>
              <a:t>Contributing Clinical Investigators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1484784"/>
          <a:ext cx="9601398" cy="3744417"/>
        </p:xfrm>
        <a:graphic>
          <a:graphicData uri="http://schemas.openxmlformats.org/drawingml/2006/table">
            <a:tbl>
              <a:tblPr firstRow="1" bandRow="1">
                <a:tableStyleId>{F2DE63D5-997A-4646-A377-4702673A728D}</a:tableStyleId>
              </a:tblPr>
              <a:tblGrid>
                <a:gridCol w="2640460">
                  <a:extLst>
                    <a:ext uri="{9D8B030D-6E8A-4147-A177-3AD203B41FA5}">
                      <a16:colId xmlns:a16="http://schemas.microsoft.com/office/drawing/2014/main" val="20000"/>
                    </a:ext>
                  </a:extLst>
                </a:gridCol>
                <a:gridCol w="6960938">
                  <a:extLst>
                    <a:ext uri="{9D8B030D-6E8A-4147-A177-3AD203B41FA5}">
                      <a16:colId xmlns:a16="http://schemas.microsoft.com/office/drawing/2014/main" val="2117869244"/>
                    </a:ext>
                  </a:extLst>
                </a:gridCol>
              </a:tblGrid>
              <a:tr h="103569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Blueprint Medicines, </a:t>
                      </a:r>
                      <a:r>
                        <a:rPr lang="en-US" sz="1800" b="0" dirty="0" err="1">
                          <a:solidFill>
                            <a:schemeClr val="tx1"/>
                          </a:solidFill>
                        </a:rPr>
                        <a:t>Deciphera</a:t>
                      </a:r>
                      <a:r>
                        <a:rPr lang="en-US" sz="1800" b="0" dirty="0">
                          <a:solidFill>
                            <a:schemeClr val="tx1"/>
                          </a:solidFill>
                        </a:rPr>
                        <a:t> Pharmaceuticals Inc, Geron Corporation, GSK, Karyopharm Therapeutics, Novartis, </a:t>
                      </a:r>
                      <a:r>
                        <a:rPr lang="en-US" sz="1800" b="0" dirty="0" err="1">
                          <a:solidFill>
                            <a:schemeClr val="tx1"/>
                          </a:solidFill>
                        </a:rPr>
                        <a:t>PharmaEssentia</a:t>
                      </a:r>
                      <a:r>
                        <a:rPr lang="en-US" sz="1800" b="0" dirty="0">
                          <a:solidFill>
                            <a:schemeClr val="tx1"/>
                          </a:solidFill>
                        </a:rPr>
                        <a:t>, </a:t>
                      </a:r>
                      <a:r>
                        <a:rPr lang="en-US" sz="1800" b="0" dirty="0" err="1">
                          <a:solidFill>
                            <a:schemeClr val="tx1"/>
                          </a:solidFill>
                        </a:rPr>
                        <a:t>RayThera</a:t>
                      </a:r>
                      <a:r>
                        <a:rPr lang="en-US" sz="1800" b="0" dirty="0">
                          <a:solidFill>
                            <a:schemeClr val="tx1"/>
                          </a:solidFill>
                        </a:rPr>
                        <a:t>, Sumitomo Pharma America,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3569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Cogent Biosciences, Damora Therapeutics, Disc Medicine, Incyte Corporation, Ionis Pharmaceuticals Inc, Merck, V6, Vyne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67303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Ajax Therapeutics, Blueprint Medicines, Bristol Myers Squibb, Cogent Biosciences, Disc Medicine, Geron Corporation, GSK, Incyte Corporation, Ionis Pharmaceuticals Inc, Janssen Biotech Inc, </a:t>
                      </a:r>
                      <a:r>
                        <a:rPr lang="en-US" sz="1800" b="0" dirty="0" err="1">
                          <a:solidFill>
                            <a:schemeClr val="tx1"/>
                          </a:solidFill>
                        </a:rPr>
                        <a:t>Kartos</a:t>
                      </a:r>
                      <a:r>
                        <a:rPr lang="en-US" sz="1800" b="0" dirty="0">
                          <a:solidFill>
                            <a:schemeClr val="tx1"/>
                          </a:solidFill>
                        </a:rPr>
                        <a:t> Therapeutics, Karyopharm Therapeutics, Merck, </a:t>
                      </a:r>
                      <a:r>
                        <a:rPr lang="en-US" sz="1800" b="0" dirty="0" err="1">
                          <a:solidFill>
                            <a:schemeClr val="tx1"/>
                          </a:solidFill>
                        </a:rPr>
                        <a:t>Morphosys</a:t>
                      </a:r>
                      <a:r>
                        <a:rPr lang="en-US" sz="1800" b="0" dirty="0">
                          <a:solidFill>
                            <a:schemeClr val="tx1"/>
                          </a:solidFill>
                        </a:rPr>
                        <a:t>, Novartis, Sumitomo Pharma America, </a:t>
                      </a:r>
                      <a:r>
                        <a:rPr lang="en-US" sz="1800" b="0" dirty="0" err="1">
                          <a:solidFill>
                            <a:schemeClr val="tx1"/>
                          </a:solidFill>
                        </a:rPr>
                        <a:t>Telios</a:t>
                      </a:r>
                      <a:r>
                        <a:rPr lang="en-US" sz="1800" b="0" dirty="0">
                          <a:solidFill>
                            <a:schemeClr val="tx1"/>
                          </a:solidFill>
                        </a:rPr>
                        <a:t> Pharma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0228516"/>
                  </a:ext>
                </a:extLst>
              </a:tr>
            </a:tbl>
          </a:graphicData>
        </a:graphic>
      </p:graphicFrame>
    </p:spTree>
    <p:custDataLst>
      <p:tags r:id="rId1"/>
    </p:custDataLst>
    <p:extLst>
      <p:ext uri="{BB962C8B-B14F-4D97-AF65-F5344CB8AC3E}">
        <p14:creationId xmlns:p14="http://schemas.microsoft.com/office/powerpoint/2010/main" val="3362923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CBBD-CD24-A158-E6C3-77CF0BDD562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39E200-DBA2-1516-63A4-F16D9389219B}"/>
              </a:ext>
            </a:extLst>
          </p:cNvPr>
          <p:cNvSpPr>
            <a:spLocks noGrp="1"/>
          </p:cNvSpPr>
          <p:nvPr>
            <p:ph idx="47"/>
          </p:nvPr>
        </p:nvSpPr>
        <p:spPr/>
        <p:txBody>
          <a:bodyPr/>
          <a:lstStyle/>
          <a:p>
            <a:r>
              <a:rPr lang="en-US" dirty="0"/>
              <a:t>Continue </a:t>
            </a:r>
            <a:r>
              <a:rPr lang="en-US" dirty="0" err="1"/>
              <a:t>ruxolitinib</a:t>
            </a:r>
            <a:r>
              <a:rPr lang="en-US" dirty="0"/>
              <a:t> and add </a:t>
            </a:r>
            <a:r>
              <a:rPr lang="en-US" dirty="0" err="1"/>
              <a:t>luspatercept</a:t>
            </a:r>
            <a:r>
              <a:rPr lang="en-US" sz="2000"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1948155B-4A9C-9ED8-61C6-2B28338D8410}"/>
              </a:ext>
            </a:extLst>
          </p:cNvPr>
          <p:cNvSpPr>
            <a:spLocks noGrp="1"/>
          </p:cNvSpPr>
          <p:nvPr>
            <p:ph idx="49"/>
          </p:nvPr>
        </p:nvSpPr>
        <p:spPr/>
        <p:txBody>
          <a:bodyPr/>
          <a:lstStyle/>
          <a:p>
            <a:r>
              <a:rPr lang="en-US" dirty="0"/>
              <a:t>Switch to </a:t>
            </a:r>
            <a:r>
              <a:rPr lang="en-US" dirty="0" err="1"/>
              <a:t>momelotinib</a:t>
            </a:r>
            <a:r>
              <a:rPr lang="en-US"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75058064-37D2-8A33-72A2-9D02CA51F39B}"/>
              </a:ext>
            </a:extLst>
          </p:cNvPr>
          <p:cNvSpPr>
            <a:spLocks noGrp="1"/>
          </p:cNvSpPr>
          <p:nvPr>
            <p:ph idx="50"/>
          </p:nvPr>
        </p:nvSpPr>
        <p:spPr/>
        <p:txBody>
          <a:bodyPr/>
          <a:lstStyle/>
          <a:p>
            <a:r>
              <a:rPr lang="en-US" dirty="0"/>
              <a:t>Continue </a:t>
            </a:r>
            <a:r>
              <a:rPr lang="en-US" dirty="0" err="1"/>
              <a:t>ruxolitinib</a:t>
            </a:r>
            <a:r>
              <a:rPr lang="en-US" dirty="0"/>
              <a:t> and add </a:t>
            </a:r>
            <a:r>
              <a:rPr lang="en-US" dirty="0" err="1"/>
              <a:t>luspatercept</a:t>
            </a:r>
            <a:r>
              <a:rPr lang="en-US" sz="2000"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6EC4A72A-0AA8-841D-94C0-DC392A1015F7}"/>
              </a:ext>
            </a:extLst>
          </p:cNvPr>
          <p:cNvSpPr>
            <a:spLocks noGrp="1"/>
          </p:cNvSpPr>
          <p:nvPr>
            <p:ph idx="51"/>
          </p:nvPr>
        </p:nvSpPr>
        <p:spPr/>
        <p:txBody>
          <a:bodyPr/>
          <a:lstStyle/>
          <a:p>
            <a:r>
              <a:rPr lang="en-US" dirty="0"/>
              <a:t>Continue </a:t>
            </a:r>
            <a:r>
              <a:rPr lang="en-US" dirty="0" err="1"/>
              <a:t>ruxolitinib</a:t>
            </a:r>
            <a:r>
              <a:rPr lang="en-US" dirty="0"/>
              <a:t> at a higher dose </a:t>
            </a:r>
            <a:endParaRPr lang="en-US" sz="2200"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8EBE1801-9BDE-C97C-56D2-BF97A3BD7A79}"/>
              </a:ext>
            </a:extLst>
          </p:cNvPr>
          <p:cNvSpPr>
            <a:spLocks noGrp="1"/>
          </p:cNvSpPr>
          <p:nvPr>
            <p:ph type="title"/>
          </p:nvPr>
        </p:nvSpPr>
        <p:spPr/>
        <p:txBody>
          <a:bodyPr/>
          <a:lstStyle/>
          <a:p>
            <a:r>
              <a:rPr lang="en-US" sz="2000" dirty="0"/>
              <a:t>An 80-year-old patient receiving </a:t>
            </a:r>
            <a:r>
              <a:rPr lang="en-US" sz="2000" dirty="0" err="1"/>
              <a:t>ruxoli­tinib</a:t>
            </a:r>
            <a:r>
              <a:rPr lang="en-US" sz="2000" dirty="0"/>
              <a:t> 15 mg BID for intermediate-risk MF for </a:t>
            </a:r>
            <a:r>
              <a:rPr lang="en-US" sz="2000" u="sng" dirty="0"/>
              <a:t>10 months</a:t>
            </a:r>
            <a:r>
              <a:rPr lang="en-US" sz="2000" dirty="0"/>
              <a:t> is found to have increasing asymptomatic splenomegaly, a platelet count of </a:t>
            </a:r>
            <a:r>
              <a:rPr lang="en-US" sz="2000" u="sng" dirty="0"/>
              <a:t>150,000/</a:t>
            </a:r>
            <a:r>
              <a:rPr lang="en-US" sz="2000" u="sng" dirty="0" err="1"/>
              <a:t>μL</a:t>
            </a:r>
            <a:r>
              <a:rPr lang="en-US" sz="2000" u="sng" dirty="0"/>
              <a:t> and Hgb of 13.8 g/dL</a:t>
            </a:r>
            <a:r>
              <a:rPr lang="en-US" sz="2000" dirty="0"/>
              <a:t>. Regulatory and reimbursement issues aside, what would you most likely recommend? </a:t>
            </a:r>
          </a:p>
        </p:txBody>
      </p:sp>
      <p:sp>
        <p:nvSpPr>
          <p:cNvPr id="10" name="Content Placeholder 9">
            <a:extLst>
              <a:ext uri="{FF2B5EF4-FFF2-40B4-BE49-F238E27FC236}">
                <a16:creationId xmlns:a16="http://schemas.microsoft.com/office/drawing/2014/main" id="{EB805154-4575-C408-8BF3-28980E547ABF}"/>
              </a:ext>
            </a:extLst>
          </p:cNvPr>
          <p:cNvSpPr>
            <a:spLocks noGrp="1"/>
          </p:cNvSpPr>
          <p:nvPr>
            <p:ph idx="52"/>
          </p:nvPr>
        </p:nvSpPr>
        <p:spPr/>
        <p:txBody>
          <a:bodyPr/>
          <a:lstStyle/>
          <a:p>
            <a:r>
              <a:rPr lang="en-US" dirty="0"/>
              <a:t>Continue </a:t>
            </a:r>
            <a:r>
              <a:rPr lang="en-US" dirty="0" err="1"/>
              <a:t>ruxolitinib</a:t>
            </a:r>
            <a:r>
              <a:rPr lang="en-US" dirty="0"/>
              <a:t> and add </a:t>
            </a:r>
            <a:r>
              <a:rPr lang="en-US" dirty="0" err="1"/>
              <a:t>luspatercept</a:t>
            </a:r>
            <a:r>
              <a:rPr lang="en-US" sz="2000"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B3F0A737-B70A-D13C-F319-6186C09C7833}"/>
              </a:ext>
            </a:extLst>
          </p:cNvPr>
          <p:cNvSpPr>
            <a:spLocks noGrp="1"/>
          </p:cNvSpPr>
          <p:nvPr>
            <p:ph idx="48"/>
          </p:nvPr>
        </p:nvSpPr>
        <p:spPr/>
        <p:txBody>
          <a:bodyPr/>
          <a:lstStyle/>
          <a:p>
            <a:r>
              <a:rPr lang="en-US" dirty="0"/>
              <a:t>Continue </a:t>
            </a:r>
            <a:r>
              <a:rPr lang="en-US" dirty="0" err="1"/>
              <a:t>ruxolitinib</a:t>
            </a:r>
            <a:r>
              <a:rPr lang="en-US" dirty="0"/>
              <a:t> at a higher dose </a:t>
            </a:r>
            <a:endParaRPr lang="en-US" sz="2200" dirty="0">
              <a:solidFill>
                <a:srgbClr val="FF40FF"/>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4C221C5-8A6D-1541-C0C1-25E0AC3CC87E}"/>
              </a:ext>
            </a:extLst>
          </p:cNvPr>
          <p:cNvSpPr txBox="1"/>
          <p:nvPr/>
        </p:nvSpPr>
        <p:spPr>
          <a:xfrm>
            <a:off x="551384" y="6150548"/>
            <a:ext cx="799288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Hgb = hemoglobin</a:t>
            </a:r>
          </a:p>
        </p:txBody>
      </p:sp>
    </p:spTree>
    <p:extLst>
      <p:ext uri="{BB962C8B-B14F-4D97-AF65-F5344CB8AC3E}">
        <p14:creationId xmlns:p14="http://schemas.microsoft.com/office/powerpoint/2010/main" val="3582329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FF12-BDD4-49C3-4D14-7A216FA704A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C21AB6-6EED-68D2-FB26-F27D03EB7A10}"/>
              </a:ext>
            </a:extLst>
          </p:cNvPr>
          <p:cNvSpPr>
            <a:spLocks noGrp="1"/>
          </p:cNvSpPr>
          <p:nvPr>
            <p:ph idx="47"/>
          </p:nvPr>
        </p:nvSpPr>
        <p:spPr/>
        <p:txBody>
          <a:bodyPr/>
          <a:lstStyle/>
          <a:p>
            <a:r>
              <a:rPr lang="en-US" dirty="0"/>
              <a:t>Continue </a:t>
            </a:r>
            <a:r>
              <a:rPr lang="en-US" dirty="0" err="1"/>
              <a:t>ruxolitinib</a:t>
            </a:r>
            <a:r>
              <a:rPr lang="en-US" dirty="0"/>
              <a:t> at a higher dose </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82F13F08-53A1-10D3-26AC-217C196FA16D}"/>
              </a:ext>
            </a:extLst>
          </p:cNvPr>
          <p:cNvSpPr>
            <a:spLocks noGrp="1"/>
          </p:cNvSpPr>
          <p:nvPr>
            <p:ph idx="49"/>
          </p:nvPr>
        </p:nvSpPr>
        <p:spPr/>
        <p:txBody>
          <a:bodyPr/>
          <a:lstStyle/>
          <a:p>
            <a:r>
              <a:rPr lang="en-US" dirty="0"/>
              <a:t>Switch to </a:t>
            </a:r>
            <a:r>
              <a:rPr lang="en-US" dirty="0" err="1"/>
              <a:t>fedratinib</a:t>
            </a:r>
            <a:r>
              <a:rPr lang="en-US"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AA1170DD-91F7-F734-65D6-3E1896AA9BD0}"/>
              </a:ext>
            </a:extLst>
          </p:cNvPr>
          <p:cNvSpPr>
            <a:spLocks noGrp="1"/>
          </p:cNvSpPr>
          <p:nvPr>
            <p:ph idx="50"/>
          </p:nvPr>
        </p:nvSpPr>
        <p:spPr/>
        <p:txBody>
          <a:bodyPr/>
          <a:lstStyle/>
          <a:p>
            <a:r>
              <a:rPr lang="en-US" dirty="0"/>
              <a:t>Continue </a:t>
            </a:r>
            <a:r>
              <a:rPr lang="en-US" dirty="0" err="1"/>
              <a:t>ruxolitinib</a:t>
            </a:r>
            <a:r>
              <a:rPr lang="en-US" dirty="0"/>
              <a:t> at a higher dose </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5E164F35-185E-E95C-3014-4C10CE54D4CC}"/>
              </a:ext>
            </a:extLst>
          </p:cNvPr>
          <p:cNvSpPr>
            <a:spLocks noGrp="1"/>
          </p:cNvSpPr>
          <p:nvPr>
            <p:ph idx="51"/>
          </p:nvPr>
        </p:nvSpPr>
        <p:spPr/>
        <p:txBody>
          <a:bodyPr/>
          <a:lstStyle/>
          <a:p>
            <a:r>
              <a:rPr lang="en-US" dirty="0"/>
              <a:t>Continue </a:t>
            </a:r>
            <a:r>
              <a:rPr lang="en-US" dirty="0" err="1"/>
              <a:t>ruxolitinib</a:t>
            </a:r>
            <a:r>
              <a:rPr lang="en-US" dirty="0"/>
              <a:t> and add </a:t>
            </a:r>
            <a:r>
              <a:rPr lang="en-US" dirty="0" err="1"/>
              <a:t>luspatercept</a:t>
            </a:r>
            <a:r>
              <a:rPr lang="en-US" sz="2000"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D7A1756-9BF4-B06C-A64F-D70A6F4888DA}"/>
              </a:ext>
            </a:extLst>
          </p:cNvPr>
          <p:cNvSpPr>
            <a:spLocks noGrp="1"/>
          </p:cNvSpPr>
          <p:nvPr>
            <p:ph type="title"/>
          </p:nvPr>
        </p:nvSpPr>
        <p:spPr>
          <a:xfrm>
            <a:off x="551384" y="0"/>
            <a:ext cx="11233248" cy="1023414"/>
          </a:xfrm>
        </p:spPr>
        <p:txBody>
          <a:bodyPr/>
          <a:lstStyle/>
          <a:p>
            <a:r>
              <a:rPr lang="en-US" sz="1900" dirty="0"/>
              <a:t>An 80-year-old patient has been receiving </a:t>
            </a:r>
            <a:r>
              <a:rPr lang="en-US" sz="1900" dirty="0" err="1"/>
              <a:t>ruxoli­tinib</a:t>
            </a:r>
            <a:r>
              <a:rPr lang="en-US" sz="1900" dirty="0"/>
              <a:t> 15 mg BID for intermediate-risk MF for </a:t>
            </a:r>
            <a:r>
              <a:rPr lang="en-US" sz="1900" u="sng" dirty="0"/>
              <a:t>2 years</a:t>
            </a:r>
            <a:r>
              <a:rPr lang="en-US" sz="1900" dirty="0"/>
              <a:t>, and his Hgb has dropped from a baseline of </a:t>
            </a:r>
            <a:r>
              <a:rPr lang="en-US" sz="1900" u="sng" dirty="0"/>
              <a:t>10.0 g/dL to 7.0 g/dL</a:t>
            </a:r>
            <a:r>
              <a:rPr lang="en-US" sz="1900" dirty="0"/>
              <a:t>. Spleen volume and symptoms remain well controlled. Regulatory and reimbursement issues aside, what would you most likely recommend?</a:t>
            </a:r>
          </a:p>
        </p:txBody>
      </p:sp>
      <p:sp>
        <p:nvSpPr>
          <p:cNvPr id="10" name="Content Placeholder 9">
            <a:extLst>
              <a:ext uri="{FF2B5EF4-FFF2-40B4-BE49-F238E27FC236}">
                <a16:creationId xmlns:a16="http://schemas.microsoft.com/office/drawing/2014/main" id="{CF66DE30-E04E-F86C-A598-AE6768D67D00}"/>
              </a:ext>
            </a:extLst>
          </p:cNvPr>
          <p:cNvSpPr>
            <a:spLocks noGrp="1"/>
          </p:cNvSpPr>
          <p:nvPr>
            <p:ph idx="52"/>
          </p:nvPr>
        </p:nvSpPr>
        <p:spPr/>
        <p:txBody>
          <a:bodyPr/>
          <a:lstStyle/>
          <a:p>
            <a:r>
              <a:rPr lang="en-US" dirty="0"/>
              <a:t>Continue </a:t>
            </a:r>
            <a:r>
              <a:rPr lang="en-US" dirty="0" err="1"/>
              <a:t>ruxolitinib</a:t>
            </a:r>
            <a:r>
              <a:rPr lang="en-US" dirty="0"/>
              <a:t> at a higher dose </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ACFDCF3A-4510-1204-A968-888C513CFF89}"/>
              </a:ext>
            </a:extLst>
          </p:cNvPr>
          <p:cNvSpPr>
            <a:spLocks noGrp="1"/>
          </p:cNvSpPr>
          <p:nvPr>
            <p:ph idx="48"/>
          </p:nvPr>
        </p:nvSpPr>
        <p:spPr/>
        <p:txBody>
          <a:bodyPr/>
          <a:lstStyle/>
          <a:p>
            <a:r>
              <a:rPr lang="en-US" dirty="0"/>
              <a:t>Continue </a:t>
            </a:r>
            <a:r>
              <a:rPr lang="en-US" dirty="0" err="1"/>
              <a:t>ruxolitinib</a:t>
            </a:r>
            <a:r>
              <a:rPr lang="en-US" dirty="0"/>
              <a:t> and add </a:t>
            </a:r>
            <a:r>
              <a:rPr lang="en-US" dirty="0" err="1"/>
              <a:t>luspatercept</a:t>
            </a:r>
            <a:r>
              <a:rPr lang="en-US" sz="2000" dirty="0"/>
              <a:t> </a:t>
            </a:r>
            <a:endParaRPr lang="en-US" sz="2200" dirty="0">
              <a:solidFill>
                <a:srgbClr val="FF4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809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EB8F7-A8B2-C17D-FEB8-5CBE9630365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13C4F33-4DDF-A564-2EF6-8DDB47F4F1DE}"/>
              </a:ext>
            </a:extLst>
          </p:cNvPr>
          <p:cNvSpPr>
            <a:spLocks noGrp="1"/>
          </p:cNvSpPr>
          <p:nvPr>
            <p:ph idx="47"/>
          </p:nvPr>
        </p:nvSpPr>
        <p:spPr/>
        <p:txBody>
          <a:bodyPr/>
          <a:lstStyle/>
          <a:p>
            <a:r>
              <a:rPr lang="en-US" dirty="0"/>
              <a:t>5 mg every 3 to 4 days</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CE99592-64E7-115A-9403-D2EE98299B9D}"/>
              </a:ext>
            </a:extLst>
          </p:cNvPr>
          <p:cNvSpPr>
            <a:spLocks noGrp="1"/>
          </p:cNvSpPr>
          <p:nvPr>
            <p:ph idx="49"/>
          </p:nvPr>
        </p:nvSpPr>
        <p:spPr/>
        <p:txBody>
          <a:bodyPr/>
          <a:lstStyle/>
          <a:p>
            <a:r>
              <a:rPr lang="en-US" dirty="0"/>
              <a:t>Usually by 5 mg BID every 2 weeks</a:t>
            </a:r>
            <a:r>
              <a:rPr lang="en-US" sz="2000"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AD8B377-1059-BE37-4FC3-63CB14C4D7C9}"/>
              </a:ext>
            </a:extLst>
          </p:cNvPr>
          <p:cNvSpPr>
            <a:spLocks noGrp="1"/>
          </p:cNvSpPr>
          <p:nvPr>
            <p:ph idx="50"/>
          </p:nvPr>
        </p:nvSpPr>
        <p:spPr/>
        <p:txBody>
          <a:bodyPr/>
          <a:lstStyle/>
          <a:p>
            <a:r>
              <a:rPr lang="en-US" dirty="0"/>
              <a:t>Ideally by 5 mg BID increments</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39D7733F-345F-1873-E2E4-E0CCF5ACEAAD}"/>
              </a:ext>
            </a:extLst>
          </p:cNvPr>
          <p:cNvSpPr>
            <a:spLocks noGrp="1"/>
          </p:cNvSpPr>
          <p:nvPr>
            <p:ph idx="51"/>
          </p:nvPr>
        </p:nvSpPr>
        <p:spPr/>
        <p:txBody>
          <a:bodyPr/>
          <a:lstStyle/>
          <a:p>
            <a:r>
              <a:rPr lang="en-US" dirty="0"/>
              <a:t>If 10 mg BID or less would stop with no taper, </a:t>
            </a:r>
            <a:br>
              <a:rPr lang="en-US" dirty="0"/>
            </a:br>
            <a:r>
              <a:rPr lang="en-US" dirty="0"/>
              <a:t>15 mg BID or higher, drop the dose to 10 mg </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70D73EF-C4F7-21D1-CBC1-FF7996A295BD}"/>
              </a:ext>
            </a:extLst>
          </p:cNvPr>
          <p:cNvSpPr>
            <a:spLocks noGrp="1"/>
          </p:cNvSpPr>
          <p:nvPr>
            <p:ph type="title"/>
          </p:nvPr>
        </p:nvSpPr>
        <p:spPr>
          <a:xfrm>
            <a:off x="551384" y="0"/>
            <a:ext cx="11233248" cy="1023414"/>
          </a:xfrm>
        </p:spPr>
        <p:txBody>
          <a:bodyPr/>
          <a:lstStyle/>
          <a:p>
            <a:r>
              <a:rPr lang="en-US" dirty="0"/>
              <a:t>By what increments and over what period of time do you decrease the dose of </a:t>
            </a:r>
            <a:r>
              <a:rPr lang="en-US" dirty="0" err="1"/>
              <a:t>ruxolitinib</a:t>
            </a:r>
            <a:r>
              <a:rPr lang="en-US" dirty="0"/>
              <a:t> for a patient you are tapering off therapy? </a:t>
            </a:r>
          </a:p>
        </p:txBody>
      </p:sp>
      <p:sp>
        <p:nvSpPr>
          <p:cNvPr id="10" name="Content Placeholder 9">
            <a:extLst>
              <a:ext uri="{FF2B5EF4-FFF2-40B4-BE49-F238E27FC236}">
                <a16:creationId xmlns:a16="http://schemas.microsoft.com/office/drawing/2014/main" id="{11C7FB31-225A-4937-59F9-3E0AC733036A}"/>
              </a:ext>
            </a:extLst>
          </p:cNvPr>
          <p:cNvSpPr>
            <a:spLocks noGrp="1"/>
          </p:cNvSpPr>
          <p:nvPr>
            <p:ph idx="52"/>
          </p:nvPr>
        </p:nvSpPr>
        <p:spPr/>
        <p:txBody>
          <a:bodyPr/>
          <a:lstStyle/>
          <a:p>
            <a:r>
              <a:rPr lang="en-US" dirty="0"/>
              <a:t>Typically by 5 to 10 mg daily for 2 to 3 days each drop</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07F35244-DC0F-DFC0-DAD5-F7A854DE648E}"/>
              </a:ext>
            </a:extLst>
          </p:cNvPr>
          <p:cNvSpPr>
            <a:spLocks noGrp="1"/>
          </p:cNvSpPr>
          <p:nvPr>
            <p:ph idx="48"/>
          </p:nvPr>
        </p:nvSpPr>
        <p:spPr/>
        <p:txBody>
          <a:bodyPr/>
          <a:lstStyle/>
          <a:p>
            <a:r>
              <a:rPr lang="en-US" dirty="0"/>
              <a:t>1 to 2 weeks by 10 mg a week</a:t>
            </a:r>
          </a:p>
        </p:txBody>
      </p:sp>
    </p:spTree>
    <p:extLst>
      <p:ext uri="{BB962C8B-B14F-4D97-AF65-F5344CB8AC3E}">
        <p14:creationId xmlns:p14="http://schemas.microsoft.com/office/powerpoint/2010/main" val="3008374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4984D-AAB4-9085-68C8-30BD713B007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0E85D4-6734-4DE9-1EBD-A504AF18B807}"/>
              </a:ext>
            </a:extLst>
          </p:cNvPr>
          <p:cNvSpPr>
            <a:spLocks noGrp="1"/>
          </p:cNvSpPr>
          <p:nvPr>
            <p:ph idx="47"/>
          </p:nvPr>
        </p:nvSpPr>
        <p:spPr/>
        <p:txBody>
          <a:bodyPr/>
          <a:lstStyle/>
          <a:p>
            <a:r>
              <a:rPr lang="en-US" dirty="0"/>
              <a:t>No</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9E4E12E5-5F1B-9E1D-8CEE-2329C9F24103}"/>
              </a:ext>
            </a:extLst>
          </p:cNvPr>
          <p:cNvSpPr>
            <a:spLocks noGrp="1"/>
          </p:cNvSpPr>
          <p:nvPr>
            <p:ph idx="49"/>
          </p:nvPr>
        </p:nvSpPr>
        <p:spPr/>
        <p:txBody>
          <a:bodyPr/>
          <a:lstStyle/>
          <a:p>
            <a:r>
              <a:rPr lang="en-US" dirty="0"/>
              <a:t>Only when switching to </a:t>
            </a:r>
            <a:r>
              <a:rPr lang="en-US" dirty="0" err="1"/>
              <a:t>momelotinib</a:t>
            </a:r>
            <a:r>
              <a:rPr lang="en-US" dirty="0"/>
              <a:t> </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6FDE92EA-00E0-5568-0141-1BCFF0EDFD76}"/>
              </a:ext>
            </a:extLst>
          </p:cNvPr>
          <p:cNvSpPr>
            <a:spLocks noGrp="1"/>
          </p:cNvSpPr>
          <p:nvPr>
            <p:ph idx="50"/>
          </p:nvPr>
        </p:nvSpPr>
        <p:spPr/>
        <p:txBody>
          <a:bodyPr/>
          <a:lstStyle/>
          <a:p>
            <a:r>
              <a:rPr lang="en-US" dirty="0"/>
              <a:t>If patient is on 5 mg BID OR has recently started treatment and is experiencing nonhematologic intolerance </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3CE05F08-7935-62C9-0984-51919D0BAED3}"/>
              </a:ext>
            </a:extLst>
          </p:cNvPr>
          <p:cNvSpPr>
            <a:spLocks noGrp="1"/>
          </p:cNvSpPr>
          <p:nvPr>
            <p:ph idx="51"/>
          </p:nvPr>
        </p:nvSpPr>
        <p:spPr/>
        <p:txBody>
          <a:bodyPr/>
          <a:lstStyle/>
          <a:p>
            <a:r>
              <a:rPr lang="en-US" dirty="0"/>
              <a:t>Yes, if 10 mg BID or lower, would not taper</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C5C37490-E3DB-C258-572F-2EACE4D5699E}"/>
              </a:ext>
            </a:extLst>
          </p:cNvPr>
          <p:cNvSpPr>
            <a:spLocks noGrp="1"/>
          </p:cNvSpPr>
          <p:nvPr>
            <p:ph type="title"/>
          </p:nvPr>
        </p:nvSpPr>
        <p:spPr>
          <a:xfrm>
            <a:off x="551384" y="0"/>
            <a:ext cx="11233248" cy="1023414"/>
          </a:xfrm>
        </p:spPr>
        <p:txBody>
          <a:bodyPr/>
          <a:lstStyle/>
          <a:p>
            <a:r>
              <a:rPr lang="en-US" dirty="0"/>
              <a:t>Are there any scenarios in which you feel it is appropriate to discontinue therapy with </a:t>
            </a:r>
            <a:r>
              <a:rPr lang="en-US" dirty="0" err="1"/>
              <a:t>ruxolitinib</a:t>
            </a:r>
            <a:r>
              <a:rPr lang="en-US" dirty="0"/>
              <a:t> without tapering and, if so, which ones? </a:t>
            </a:r>
          </a:p>
        </p:txBody>
      </p:sp>
      <p:sp>
        <p:nvSpPr>
          <p:cNvPr id="10" name="Content Placeholder 9">
            <a:extLst>
              <a:ext uri="{FF2B5EF4-FFF2-40B4-BE49-F238E27FC236}">
                <a16:creationId xmlns:a16="http://schemas.microsoft.com/office/drawing/2014/main" id="{55649D0D-B92E-60C8-BF7F-36175B3C6251}"/>
              </a:ext>
            </a:extLst>
          </p:cNvPr>
          <p:cNvSpPr>
            <a:spLocks noGrp="1"/>
          </p:cNvSpPr>
          <p:nvPr>
            <p:ph idx="52"/>
          </p:nvPr>
        </p:nvSpPr>
        <p:spPr/>
        <p:txBody>
          <a:bodyPr/>
          <a:lstStyle/>
          <a:p>
            <a:r>
              <a:rPr lang="en-US" sz="2300" dirty="0"/>
              <a:t>At low doses if patient has developed an evolving serious infectious complication but rarely do I stop abruptly if I can avoid it </a:t>
            </a:r>
            <a:endParaRPr lang="en-US" sz="2300"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01EE2F1F-F472-5025-2927-51D66E25042B}"/>
              </a:ext>
            </a:extLst>
          </p:cNvPr>
          <p:cNvSpPr>
            <a:spLocks noGrp="1"/>
          </p:cNvSpPr>
          <p:nvPr>
            <p:ph idx="48"/>
          </p:nvPr>
        </p:nvSpPr>
        <p:spPr/>
        <p:txBody>
          <a:bodyPr/>
          <a:lstStyle/>
          <a:p>
            <a:r>
              <a:rPr lang="en-US" dirty="0"/>
              <a:t>Yes, if patient is receiving low-dose </a:t>
            </a:r>
            <a:r>
              <a:rPr lang="en-US" dirty="0" err="1"/>
              <a:t>ruxolitinib</a:t>
            </a:r>
            <a:r>
              <a:rPr lang="en-US" dirty="0"/>
              <a:t> (5 mg BID)</a:t>
            </a:r>
          </a:p>
        </p:txBody>
      </p:sp>
    </p:spTree>
    <p:extLst>
      <p:ext uri="{BB962C8B-B14F-4D97-AF65-F5344CB8AC3E}">
        <p14:creationId xmlns:p14="http://schemas.microsoft.com/office/powerpoint/2010/main" val="2975327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6F69C-6020-0568-9E01-C1D254970F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21EA6-0E34-7DA6-8228-F89B15F262D1}"/>
              </a:ext>
            </a:extLst>
          </p:cNvPr>
          <p:cNvSpPr>
            <a:spLocks noGrp="1"/>
          </p:cNvSpPr>
          <p:nvPr>
            <p:ph idx="47"/>
          </p:nvPr>
        </p:nvSpPr>
        <p:spPr/>
        <p:txBody>
          <a:bodyPr/>
          <a:lstStyle/>
          <a:p>
            <a:r>
              <a:rPr lang="en-US" dirty="0"/>
              <a:t>Yes</a:t>
            </a:r>
          </a:p>
        </p:txBody>
      </p:sp>
      <p:sp>
        <p:nvSpPr>
          <p:cNvPr id="11" name="Content Placeholder 10">
            <a:extLst>
              <a:ext uri="{FF2B5EF4-FFF2-40B4-BE49-F238E27FC236}">
                <a16:creationId xmlns:a16="http://schemas.microsoft.com/office/drawing/2014/main" id="{7CC05127-15A3-BA3B-B163-FC546083CA32}"/>
              </a:ext>
            </a:extLst>
          </p:cNvPr>
          <p:cNvSpPr>
            <a:spLocks noGrp="1"/>
          </p:cNvSpPr>
          <p:nvPr>
            <p:ph idx="48"/>
          </p:nvPr>
        </p:nvSpPr>
        <p:spPr/>
        <p:txBody>
          <a:bodyPr/>
          <a:lstStyle/>
          <a:p>
            <a:r>
              <a:rPr lang="en-US" dirty="0"/>
              <a:t>Yes</a:t>
            </a:r>
          </a:p>
        </p:txBody>
      </p:sp>
      <p:sp>
        <p:nvSpPr>
          <p:cNvPr id="12" name="Content Placeholder 11">
            <a:extLst>
              <a:ext uri="{FF2B5EF4-FFF2-40B4-BE49-F238E27FC236}">
                <a16:creationId xmlns:a16="http://schemas.microsoft.com/office/drawing/2014/main" id="{A84011FA-3ECD-A6AD-C196-301D8C3DFD8B}"/>
              </a:ext>
            </a:extLst>
          </p:cNvPr>
          <p:cNvSpPr>
            <a:spLocks noGrp="1"/>
          </p:cNvSpPr>
          <p:nvPr>
            <p:ph idx="49"/>
          </p:nvPr>
        </p:nvSpPr>
        <p:spPr/>
        <p:txBody>
          <a:bodyPr/>
          <a:lstStyle/>
          <a:p>
            <a:r>
              <a:rPr lang="en-US" dirty="0"/>
              <a:t>Yes</a:t>
            </a:r>
          </a:p>
        </p:txBody>
      </p:sp>
      <p:sp>
        <p:nvSpPr>
          <p:cNvPr id="13" name="Content Placeholder 12">
            <a:extLst>
              <a:ext uri="{FF2B5EF4-FFF2-40B4-BE49-F238E27FC236}">
                <a16:creationId xmlns:a16="http://schemas.microsoft.com/office/drawing/2014/main" id="{D51A83B4-5881-4A04-71BA-909E5937467F}"/>
              </a:ext>
            </a:extLst>
          </p:cNvPr>
          <p:cNvSpPr>
            <a:spLocks noGrp="1"/>
          </p:cNvSpPr>
          <p:nvPr>
            <p:ph idx="50"/>
          </p:nvPr>
        </p:nvSpPr>
        <p:spPr/>
        <p:txBody>
          <a:bodyPr/>
          <a:lstStyle/>
          <a:p>
            <a:r>
              <a:rPr lang="en-US" dirty="0"/>
              <a:t>No</a:t>
            </a:r>
          </a:p>
        </p:txBody>
      </p:sp>
      <p:sp>
        <p:nvSpPr>
          <p:cNvPr id="14" name="Content Placeholder 13">
            <a:extLst>
              <a:ext uri="{FF2B5EF4-FFF2-40B4-BE49-F238E27FC236}">
                <a16:creationId xmlns:a16="http://schemas.microsoft.com/office/drawing/2014/main" id="{95C63340-40E2-01ED-A730-F984F448C6E9}"/>
              </a:ext>
            </a:extLst>
          </p:cNvPr>
          <p:cNvSpPr>
            <a:spLocks noGrp="1"/>
          </p:cNvSpPr>
          <p:nvPr>
            <p:ph idx="58"/>
          </p:nvPr>
        </p:nvSpPr>
        <p:spPr/>
        <p:txBody>
          <a:bodyPr/>
          <a:lstStyle/>
          <a:p>
            <a:r>
              <a:rPr lang="en-US" dirty="0"/>
              <a:t>Clinical use of </a:t>
            </a:r>
            <a:r>
              <a:rPr lang="en-US" dirty="0" err="1"/>
              <a:t>selinexor</a:t>
            </a:r>
            <a:r>
              <a:rPr lang="en-US" dirty="0"/>
              <a:t>/</a:t>
            </a:r>
            <a:r>
              <a:rPr lang="en-US" dirty="0" err="1"/>
              <a:t>ruxolitinib</a:t>
            </a:r>
            <a:endParaRPr lang="en-US" dirty="0"/>
          </a:p>
        </p:txBody>
      </p:sp>
      <p:sp>
        <p:nvSpPr>
          <p:cNvPr id="15" name="Content Placeholder 14">
            <a:extLst>
              <a:ext uri="{FF2B5EF4-FFF2-40B4-BE49-F238E27FC236}">
                <a16:creationId xmlns:a16="http://schemas.microsoft.com/office/drawing/2014/main" id="{829727F6-88CD-E39A-44CF-51D0D179DE05}"/>
              </a:ext>
            </a:extLst>
          </p:cNvPr>
          <p:cNvSpPr>
            <a:spLocks noGrp="1"/>
          </p:cNvSpPr>
          <p:nvPr>
            <p:ph idx="71"/>
          </p:nvPr>
        </p:nvSpPr>
        <p:spPr/>
        <p:txBody>
          <a:bodyPr/>
          <a:lstStyle/>
          <a:p>
            <a:r>
              <a:rPr lang="en-US" dirty="0"/>
              <a:t>No</a:t>
            </a:r>
          </a:p>
        </p:txBody>
      </p:sp>
      <p:sp>
        <p:nvSpPr>
          <p:cNvPr id="2" name="Title 1">
            <a:extLst>
              <a:ext uri="{FF2B5EF4-FFF2-40B4-BE49-F238E27FC236}">
                <a16:creationId xmlns:a16="http://schemas.microsoft.com/office/drawing/2014/main" id="{9D6E5177-BA91-D6BE-03EA-75E8FF874549}"/>
              </a:ext>
            </a:extLst>
          </p:cNvPr>
          <p:cNvSpPr>
            <a:spLocks noGrp="1"/>
          </p:cNvSpPr>
          <p:nvPr>
            <p:ph type="title"/>
          </p:nvPr>
        </p:nvSpPr>
        <p:spPr/>
        <p:txBody>
          <a:bodyPr/>
          <a:lstStyle/>
          <a:p>
            <a:r>
              <a:rPr lang="en-US" dirty="0"/>
              <a:t>Based on currently available evidence, do you believe the results from the Phase III SENTRY trial will support the clinical use of or the FDA approval of </a:t>
            </a:r>
            <a:r>
              <a:rPr lang="en-US" dirty="0" err="1"/>
              <a:t>selinexor</a:t>
            </a:r>
            <a:r>
              <a:rPr lang="en-US" dirty="0"/>
              <a:t> in combination with </a:t>
            </a:r>
            <a:r>
              <a:rPr lang="en-US" dirty="0" err="1"/>
              <a:t>ruxolitinib</a:t>
            </a:r>
            <a:r>
              <a:rPr lang="en-US" dirty="0"/>
              <a:t> as first-line treatment for MF?  </a:t>
            </a:r>
          </a:p>
        </p:txBody>
      </p:sp>
      <p:sp>
        <p:nvSpPr>
          <p:cNvPr id="16" name="Content Placeholder 15">
            <a:extLst>
              <a:ext uri="{FF2B5EF4-FFF2-40B4-BE49-F238E27FC236}">
                <a16:creationId xmlns:a16="http://schemas.microsoft.com/office/drawing/2014/main" id="{740B5D08-B0BF-9C48-B0DC-07583AD23F85}"/>
              </a:ext>
            </a:extLst>
          </p:cNvPr>
          <p:cNvSpPr>
            <a:spLocks noGrp="1"/>
          </p:cNvSpPr>
          <p:nvPr>
            <p:ph idx="74"/>
          </p:nvPr>
        </p:nvSpPr>
        <p:spPr/>
        <p:txBody>
          <a:bodyPr/>
          <a:lstStyle/>
          <a:p>
            <a:r>
              <a:rPr lang="en-US" dirty="0"/>
              <a:t>Yes</a:t>
            </a:r>
          </a:p>
        </p:txBody>
      </p:sp>
      <p:sp>
        <p:nvSpPr>
          <p:cNvPr id="17" name="Content Placeholder 16">
            <a:extLst>
              <a:ext uri="{FF2B5EF4-FFF2-40B4-BE49-F238E27FC236}">
                <a16:creationId xmlns:a16="http://schemas.microsoft.com/office/drawing/2014/main" id="{10D0575B-41B1-6DC3-2F72-CB4623136F80}"/>
              </a:ext>
            </a:extLst>
          </p:cNvPr>
          <p:cNvSpPr>
            <a:spLocks noGrp="1"/>
          </p:cNvSpPr>
          <p:nvPr>
            <p:ph idx="75"/>
          </p:nvPr>
        </p:nvSpPr>
        <p:spPr/>
        <p:txBody>
          <a:bodyPr/>
          <a:lstStyle/>
          <a:p>
            <a:r>
              <a:rPr lang="en-US" dirty="0"/>
              <a:t>No</a:t>
            </a:r>
          </a:p>
        </p:txBody>
      </p:sp>
      <p:sp>
        <p:nvSpPr>
          <p:cNvPr id="18" name="Content Placeholder 17">
            <a:extLst>
              <a:ext uri="{FF2B5EF4-FFF2-40B4-BE49-F238E27FC236}">
                <a16:creationId xmlns:a16="http://schemas.microsoft.com/office/drawing/2014/main" id="{14573D4F-6F73-966F-3C37-4CA2EA7D557C}"/>
              </a:ext>
            </a:extLst>
          </p:cNvPr>
          <p:cNvSpPr>
            <a:spLocks noGrp="1"/>
          </p:cNvSpPr>
          <p:nvPr>
            <p:ph idx="76"/>
          </p:nvPr>
        </p:nvSpPr>
        <p:spPr/>
        <p:txBody>
          <a:bodyPr/>
          <a:lstStyle/>
          <a:p>
            <a:r>
              <a:rPr lang="en-US" dirty="0"/>
              <a:t>Unsure</a:t>
            </a:r>
          </a:p>
        </p:txBody>
      </p:sp>
      <p:sp>
        <p:nvSpPr>
          <p:cNvPr id="19" name="Content Placeholder 18">
            <a:extLst>
              <a:ext uri="{FF2B5EF4-FFF2-40B4-BE49-F238E27FC236}">
                <a16:creationId xmlns:a16="http://schemas.microsoft.com/office/drawing/2014/main" id="{9A7C5543-1D97-A0BE-0B3C-FBC34C022BAB}"/>
              </a:ext>
            </a:extLst>
          </p:cNvPr>
          <p:cNvSpPr>
            <a:spLocks noGrp="1"/>
          </p:cNvSpPr>
          <p:nvPr>
            <p:ph idx="77"/>
          </p:nvPr>
        </p:nvSpPr>
        <p:spPr/>
        <p:txBody>
          <a:bodyPr/>
          <a:lstStyle/>
          <a:p>
            <a:r>
              <a:rPr lang="en-US" dirty="0"/>
              <a:t>No</a:t>
            </a:r>
          </a:p>
        </p:txBody>
      </p:sp>
      <p:sp>
        <p:nvSpPr>
          <p:cNvPr id="20" name="Content Placeholder 19">
            <a:extLst>
              <a:ext uri="{FF2B5EF4-FFF2-40B4-BE49-F238E27FC236}">
                <a16:creationId xmlns:a16="http://schemas.microsoft.com/office/drawing/2014/main" id="{F663B5AC-118B-9E6D-AD6C-3C83AD1DEA6C}"/>
              </a:ext>
            </a:extLst>
          </p:cNvPr>
          <p:cNvSpPr>
            <a:spLocks noGrp="1"/>
          </p:cNvSpPr>
          <p:nvPr>
            <p:ph idx="78"/>
          </p:nvPr>
        </p:nvSpPr>
        <p:spPr/>
        <p:txBody>
          <a:bodyPr/>
          <a:lstStyle/>
          <a:p>
            <a:r>
              <a:rPr lang="en-US" dirty="0"/>
              <a:t>FDA approval of </a:t>
            </a:r>
            <a:r>
              <a:rPr lang="en-US" dirty="0" err="1"/>
              <a:t>selinexor</a:t>
            </a:r>
            <a:r>
              <a:rPr lang="en-US" dirty="0"/>
              <a:t>/</a:t>
            </a:r>
            <a:r>
              <a:rPr lang="en-US" dirty="0" err="1"/>
              <a:t>ruxolitinib</a:t>
            </a:r>
            <a:endParaRPr lang="en-US" dirty="0"/>
          </a:p>
        </p:txBody>
      </p:sp>
      <p:sp>
        <p:nvSpPr>
          <p:cNvPr id="21" name="Content Placeholder 20">
            <a:extLst>
              <a:ext uri="{FF2B5EF4-FFF2-40B4-BE49-F238E27FC236}">
                <a16:creationId xmlns:a16="http://schemas.microsoft.com/office/drawing/2014/main" id="{3081EB69-40D7-2183-DDE1-2C88FCA06D0E}"/>
              </a:ext>
            </a:extLst>
          </p:cNvPr>
          <p:cNvSpPr>
            <a:spLocks noGrp="1"/>
          </p:cNvSpPr>
          <p:nvPr>
            <p:ph idx="79"/>
          </p:nvPr>
        </p:nvSpPr>
        <p:spPr/>
        <p:txBody>
          <a:bodyPr/>
          <a:lstStyle/>
          <a:p>
            <a:r>
              <a:rPr lang="en-US" dirty="0"/>
              <a:t>No</a:t>
            </a:r>
          </a:p>
        </p:txBody>
      </p:sp>
      <p:sp>
        <p:nvSpPr>
          <p:cNvPr id="22" name="Content Placeholder 21">
            <a:extLst>
              <a:ext uri="{FF2B5EF4-FFF2-40B4-BE49-F238E27FC236}">
                <a16:creationId xmlns:a16="http://schemas.microsoft.com/office/drawing/2014/main" id="{D624A550-B2DC-D5D3-D788-02B5ABD1408C}"/>
              </a:ext>
            </a:extLst>
          </p:cNvPr>
          <p:cNvSpPr>
            <a:spLocks noGrp="1"/>
          </p:cNvSpPr>
          <p:nvPr>
            <p:ph idx="80"/>
          </p:nvPr>
        </p:nvSpPr>
        <p:spPr/>
        <p:txBody>
          <a:bodyPr/>
          <a:lstStyle/>
          <a:p>
            <a:r>
              <a:rPr lang="en-US" dirty="0"/>
              <a:t>Yes</a:t>
            </a:r>
          </a:p>
        </p:txBody>
      </p:sp>
      <p:sp>
        <p:nvSpPr>
          <p:cNvPr id="23" name="Content Placeholder 22">
            <a:extLst>
              <a:ext uri="{FF2B5EF4-FFF2-40B4-BE49-F238E27FC236}">
                <a16:creationId xmlns:a16="http://schemas.microsoft.com/office/drawing/2014/main" id="{DE89233D-4AF6-EC19-22BD-C82A90C1A4AC}"/>
              </a:ext>
            </a:extLst>
          </p:cNvPr>
          <p:cNvSpPr>
            <a:spLocks noGrp="1"/>
          </p:cNvSpPr>
          <p:nvPr>
            <p:ph idx="81"/>
          </p:nvPr>
        </p:nvSpPr>
        <p:spPr/>
        <p:txBody>
          <a:bodyPr/>
          <a:lstStyle/>
          <a:p>
            <a:r>
              <a:rPr lang="en-US" dirty="0"/>
              <a:t>Yes</a:t>
            </a:r>
          </a:p>
        </p:txBody>
      </p:sp>
    </p:spTree>
    <p:extLst>
      <p:ext uri="{BB962C8B-B14F-4D97-AF65-F5344CB8AC3E}">
        <p14:creationId xmlns:p14="http://schemas.microsoft.com/office/powerpoint/2010/main" val="64709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B473-4F40-8DAA-8317-E6717F18338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D3E6EA7-1DA3-ACDD-A2D2-22B45A4AD96B}"/>
              </a:ext>
            </a:extLst>
          </p:cNvPr>
          <p:cNvSpPr>
            <a:spLocks noGrp="1"/>
          </p:cNvSpPr>
          <p:nvPr>
            <p:ph idx="47"/>
          </p:nvPr>
        </p:nvSpPr>
        <p:spPr/>
        <p:txBody>
          <a:bodyPr/>
          <a:lstStyle/>
          <a:p>
            <a:r>
              <a:rPr lang="en-US" dirty="0"/>
              <a:t>Yes</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367E8F44-756F-7741-8B42-FC5098310AE4}"/>
              </a:ext>
            </a:extLst>
          </p:cNvPr>
          <p:cNvSpPr>
            <a:spLocks noGrp="1"/>
          </p:cNvSpPr>
          <p:nvPr>
            <p:ph idx="49"/>
          </p:nvPr>
        </p:nvSpPr>
        <p:spPr/>
        <p:txBody>
          <a:bodyPr/>
          <a:lstStyle/>
          <a:p>
            <a:r>
              <a:rPr lang="en-US" dirty="0"/>
              <a:t>Yes, especially for those with resistant splenomegaly </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AC89AFC9-31C9-852F-6378-61E1EFF22BF7}"/>
              </a:ext>
            </a:extLst>
          </p:cNvPr>
          <p:cNvSpPr>
            <a:spLocks noGrp="1"/>
          </p:cNvSpPr>
          <p:nvPr>
            <p:ph idx="50"/>
          </p:nvPr>
        </p:nvSpPr>
        <p:spPr/>
        <p:txBody>
          <a:bodyPr/>
          <a:lstStyle/>
          <a:p>
            <a:r>
              <a:rPr lang="en-US" dirty="0"/>
              <a:t>Yes</a:t>
            </a:r>
            <a:endParaRPr lang="en-US" sz="2200"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E43FE87D-FDEE-E4B3-6A94-FF664DA346D7}"/>
              </a:ext>
            </a:extLst>
          </p:cNvPr>
          <p:cNvSpPr>
            <a:spLocks noGrp="1"/>
          </p:cNvSpPr>
          <p:nvPr>
            <p:ph idx="51"/>
          </p:nvPr>
        </p:nvSpPr>
        <p:spPr/>
        <p:txBody>
          <a:bodyPr/>
          <a:lstStyle/>
          <a:p>
            <a:r>
              <a:rPr lang="en-US" dirty="0"/>
              <a:t>No</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5CF63E62-B9BD-5B40-5D0F-B501FAB5A386}"/>
              </a:ext>
            </a:extLst>
          </p:cNvPr>
          <p:cNvSpPr>
            <a:spLocks noGrp="1"/>
          </p:cNvSpPr>
          <p:nvPr>
            <p:ph type="title"/>
          </p:nvPr>
        </p:nvSpPr>
        <p:spPr>
          <a:xfrm>
            <a:off x="551384" y="0"/>
            <a:ext cx="11233248" cy="1023414"/>
          </a:xfrm>
        </p:spPr>
        <p:txBody>
          <a:bodyPr/>
          <a:lstStyle/>
          <a:p>
            <a:r>
              <a:rPr lang="en-US" dirty="0"/>
              <a:t>Based on currently available evidence, would you like to have access to </a:t>
            </a:r>
            <a:r>
              <a:rPr lang="en-US" dirty="0" err="1"/>
              <a:t>selinexor</a:t>
            </a:r>
            <a:r>
              <a:rPr lang="en-US" dirty="0"/>
              <a:t> today for any of your patients with MF?  </a:t>
            </a:r>
          </a:p>
        </p:txBody>
      </p:sp>
      <p:sp>
        <p:nvSpPr>
          <p:cNvPr id="10" name="Content Placeholder 9">
            <a:extLst>
              <a:ext uri="{FF2B5EF4-FFF2-40B4-BE49-F238E27FC236}">
                <a16:creationId xmlns:a16="http://schemas.microsoft.com/office/drawing/2014/main" id="{B0C63967-7C2E-3D5B-E48A-A36E3E70B283}"/>
              </a:ext>
            </a:extLst>
          </p:cNvPr>
          <p:cNvSpPr>
            <a:spLocks noGrp="1"/>
          </p:cNvSpPr>
          <p:nvPr>
            <p:ph idx="52"/>
          </p:nvPr>
        </p:nvSpPr>
        <p:spPr/>
        <p:txBody>
          <a:bodyPr/>
          <a:lstStyle/>
          <a:p>
            <a:r>
              <a:rPr lang="en-US" dirty="0"/>
              <a:t>Yes</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D844FDF0-A574-2D98-F8EB-EC7E0526180C}"/>
              </a:ext>
            </a:extLst>
          </p:cNvPr>
          <p:cNvSpPr>
            <a:spLocks noGrp="1"/>
          </p:cNvSpPr>
          <p:nvPr>
            <p:ph idx="48"/>
          </p:nvPr>
        </p:nvSpPr>
        <p:spPr/>
        <p:txBody>
          <a:bodyPr/>
          <a:lstStyle/>
          <a:p>
            <a:r>
              <a:rPr lang="en-US" dirty="0"/>
              <a:t>No</a:t>
            </a:r>
          </a:p>
        </p:txBody>
      </p:sp>
    </p:spTree>
    <p:extLst>
      <p:ext uri="{BB962C8B-B14F-4D97-AF65-F5344CB8AC3E}">
        <p14:creationId xmlns:p14="http://schemas.microsoft.com/office/powerpoint/2010/main" val="83869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56C30-4B73-2534-AD9E-8B675CFB63A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24C72E-7200-AD22-CC98-8554A7E08C80}"/>
              </a:ext>
            </a:extLst>
          </p:cNvPr>
          <p:cNvSpPr>
            <a:spLocks noGrp="1"/>
          </p:cNvSpPr>
          <p:nvPr>
            <p:ph idx="47"/>
          </p:nvPr>
        </p:nvSpPr>
        <p:spPr/>
        <p:txBody>
          <a:bodyPr/>
          <a:lstStyle/>
          <a:p>
            <a:r>
              <a:rPr lang="en-US" dirty="0"/>
              <a:t>Patients who have int-2/high-risk disease and a large spleen </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1315C1DA-D1DA-2FC9-1B49-BD0DD2EA6452}"/>
              </a:ext>
            </a:extLst>
          </p:cNvPr>
          <p:cNvSpPr>
            <a:spLocks noGrp="1"/>
          </p:cNvSpPr>
          <p:nvPr>
            <p:ph idx="49"/>
          </p:nvPr>
        </p:nvSpPr>
        <p:spPr/>
        <p:txBody>
          <a:bodyPr/>
          <a:lstStyle/>
          <a:p>
            <a:r>
              <a:rPr lang="en-US" dirty="0"/>
              <a:t>Large spleen, possibly HMR disease, higher blasts</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4221D5A2-9841-0433-0D24-1925643B993B}"/>
              </a:ext>
            </a:extLst>
          </p:cNvPr>
          <p:cNvSpPr>
            <a:spLocks noGrp="1"/>
          </p:cNvSpPr>
          <p:nvPr>
            <p:ph idx="50"/>
          </p:nvPr>
        </p:nvSpPr>
        <p:spPr/>
        <p:txBody>
          <a:bodyPr/>
          <a:lstStyle/>
          <a:p>
            <a:r>
              <a:rPr lang="en-US" dirty="0"/>
              <a:t>Suboptimal response to </a:t>
            </a:r>
            <a:r>
              <a:rPr lang="en-US" dirty="0" err="1"/>
              <a:t>ruxolitinib</a:t>
            </a:r>
            <a:r>
              <a:rPr lang="en-US" dirty="0"/>
              <a:t> as a single agent; </a:t>
            </a:r>
            <a:br>
              <a:rPr lang="en-US" dirty="0"/>
            </a:br>
            <a:r>
              <a:rPr lang="en-US" dirty="0"/>
              <a:t>persistent splenomegaly affecting QOL</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59613673-D4D3-D547-C199-BCD1F72D11E2}"/>
              </a:ext>
            </a:extLst>
          </p:cNvPr>
          <p:cNvSpPr>
            <a:spLocks noGrp="1"/>
          </p:cNvSpPr>
          <p:nvPr>
            <p:ph idx="51"/>
          </p:nvPr>
        </p:nvSpPr>
        <p:spPr/>
        <p:txBody>
          <a:bodyPr/>
          <a:lstStyle/>
          <a:p>
            <a:r>
              <a:rPr lang="en-US" dirty="0"/>
              <a:t>If FDA approved, I will offer it to appropriate patients</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38E52DA4-A5C7-7BD7-BB16-8FB2CBF0E5BB}"/>
              </a:ext>
            </a:extLst>
          </p:cNvPr>
          <p:cNvSpPr>
            <a:spLocks noGrp="1"/>
          </p:cNvSpPr>
          <p:nvPr>
            <p:ph type="title"/>
          </p:nvPr>
        </p:nvSpPr>
        <p:spPr>
          <a:xfrm>
            <a:off x="551384" y="0"/>
            <a:ext cx="11233248" cy="1023414"/>
          </a:xfrm>
        </p:spPr>
        <p:txBody>
          <a:bodyPr/>
          <a:lstStyle/>
          <a:p>
            <a:r>
              <a:rPr lang="en-US" dirty="0"/>
              <a:t>If </a:t>
            </a:r>
            <a:r>
              <a:rPr lang="en-US" dirty="0" err="1"/>
              <a:t>selinexor</a:t>
            </a:r>
            <a:r>
              <a:rPr lang="en-US" dirty="0"/>
              <a:t> were to become clinically available, for which patients with MF would you prioritize its use? </a:t>
            </a:r>
          </a:p>
        </p:txBody>
      </p:sp>
      <p:sp>
        <p:nvSpPr>
          <p:cNvPr id="10" name="Content Placeholder 9">
            <a:extLst>
              <a:ext uri="{FF2B5EF4-FFF2-40B4-BE49-F238E27FC236}">
                <a16:creationId xmlns:a16="http://schemas.microsoft.com/office/drawing/2014/main" id="{14795175-9D8D-6D85-0640-EFD4524EDA3E}"/>
              </a:ext>
            </a:extLst>
          </p:cNvPr>
          <p:cNvSpPr>
            <a:spLocks noGrp="1"/>
          </p:cNvSpPr>
          <p:nvPr>
            <p:ph idx="52"/>
          </p:nvPr>
        </p:nvSpPr>
        <p:spPr/>
        <p:txBody>
          <a:bodyPr/>
          <a:lstStyle/>
          <a:p>
            <a:r>
              <a:rPr lang="en-US" sz="2300" dirty="0"/>
              <a:t>Very advanced disease with massive splenomegaly, TP53 mutation, other high-risk mutations that predict less response to </a:t>
            </a:r>
            <a:r>
              <a:rPr lang="en-US" sz="2300" dirty="0" err="1"/>
              <a:t>rux</a:t>
            </a:r>
            <a:r>
              <a:rPr lang="en-US" sz="2300" dirty="0"/>
              <a:t> alone  </a:t>
            </a:r>
            <a:endParaRPr lang="en-US" sz="2300"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CDB84102-3EA5-5F16-8606-F0873F1E5041}"/>
              </a:ext>
            </a:extLst>
          </p:cNvPr>
          <p:cNvSpPr>
            <a:spLocks noGrp="1"/>
          </p:cNvSpPr>
          <p:nvPr>
            <p:ph idx="48"/>
          </p:nvPr>
        </p:nvSpPr>
        <p:spPr/>
        <p:txBody>
          <a:bodyPr/>
          <a:lstStyle/>
          <a:p>
            <a:r>
              <a:rPr lang="en-US" dirty="0"/>
              <a:t>Patients with massive splenomegaly that are planned to go to transplant </a:t>
            </a:r>
          </a:p>
        </p:txBody>
      </p:sp>
    </p:spTree>
    <p:extLst>
      <p:ext uri="{BB962C8B-B14F-4D97-AF65-F5344CB8AC3E}">
        <p14:creationId xmlns:p14="http://schemas.microsoft.com/office/powerpoint/2010/main" val="2570993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B7ED-22D2-74B2-AE7C-812E9BF064C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AA122E-D308-C3E4-0610-E558269E68E7}"/>
              </a:ext>
            </a:extLst>
          </p:cNvPr>
          <p:cNvSpPr>
            <a:spLocks noGrp="1"/>
          </p:cNvSpPr>
          <p:nvPr>
            <p:ph idx="47"/>
          </p:nvPr>
        </p:nvSpPr>
        <p:spPr/>
        <p:txBody>
          <a:bodyPr/>
          <a:lstStyle/>
          <a:p>
            <a:r>
              <a:rPr lang="en-US" dirty="0"/>
              <a:t>Common need for prophylaxis supposed to settle over time; manageable with recommended treatment </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8581D55-5D10-75F4-4CEF-8507FD2B26E5}"/>
              </a:ext>
            </a:extLst>
          </p:cNvPr>
          <p:cNvSpPr>
            <a:spLocks noGrp="1"/>
          </p:cNvSpPr>
          <p:nvPr>
            <p:ph idx="49"/>
          </p:nvPr>
        </p:nvSpPr>
        <p:spPr/>
        <p:txBody>
          <a:bodyPr/>
          <a:lstStyle/>
          <a:p>
            <a:r>
              <a:rPr lang="en-US" dirty="0"/>
              <a:t>The nausea is real but manageable</a:t>
            </a:r>
            <a:endParaRPr lang="en-US" sz="2200"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66964F33-606F-AB00-62A4-D66832D6C70B}"/>
              </a:ext>
            </a:extLst>
          </p:cNvPr>
          <p:cNvSpPr>
            <a:spLocks noGrp="1"/>
          </p:cNvSpPr>
          <p:nvPr>
            <p:ph idx="50"/>
          </p:nvPr>
        </p:nvSpPr>
        <p:spPr/>
        <p:txBody>
          <a:bodyPr/>
          <a:lstStyle/>
          <a:p>
            <a:r>
              <a:rPr lang="en-US" dirty="0"/>
              <a:t>Challenging but expected</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7FA00490-8854-0CA8-E4BB-F0D54682C249}"/>
              </a:ext>
            </a:extLst>
          </p:cNvPr>
          <p:cNvSpPr>
            <a:spLocks noGrp="1"/>
          </p:cNvSpPr>
          <p:nvPr>
            <p:ph idx="51"/>
          </p:nvPr>
        </p:nvSpPr>
        <p:spPr/>
        <p:txBody>
          <a:bodyPr/>
          <a:lstStyle/>
          <a:p>
            <a:r>
              <a:rPr lang="en-US" dirty="0"/>
              <a:t>Sounds manageable based on available data</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B7D2AED6-09F1-F3D4-3FCB-9A8A04997660}"/>
              </a:ext>
            </a:extLst>
          </p:cNvPr>
          <p:cNvSpPr>
            <a:spLocks noGrp="1"/>
          </p:cNvSpPr>
          <p:nvPr>
            <p:ph type="title"/>
          </p:nvPr>
        </p:nvSpPr>
        <p:spPr>
          <a:xfrm>
            <a:off x="551384" y="0"/>
            <a:ext cx="11233248" cy="1023414"/>
          </a:xfrm>
        </p:spPr>
        <p:txBody>
          <a:bodyPr/>
          <a:lstStyle/>
          <a:p>
            <a:r>
              <a:rPr lang="en-US" dirty="0"/>
              <a:t>How would you characterize the incidence and severity of gastrointestinal side effects among patients with MF receiving </a:t>
            </a:r>
            <a:r>
              <a:rPr lang="en-US" dirty="0" err="1"/>
              <a:t>selinexor</a:t>
            </a:r>
            <a:r>
              <a:rPr lang="en-US" dirty="0"/>
              <a:t>? </a:t>
            </a:r>
          </a:p>
        </p:txBody>
      </p:sp>
      <p:sp>
        <p:nvSpPr>
          <p:cNvPr id="10" name="Content Placeholder 9">
            <a:extLst>
              <a:ext uri="{FF2B5EF4-FFF2-40B4-BE49-F238E27FC236}">
                <a16:creationId xmlns:a16="http://schemas.microsoft.com/office/drawing/2014/main" id="{2DA08105-3CF1-A7A9-493F-6036AE83DDCF}"/>
              </a:ext>
            </a:extLst>
          </p:cNvPr>
          <p:cNvSpPr>
            <a:spLocks noGrp="1"/>
          </p:cNvSpPr>
          <p:nvPr>
            <p:ph idx="52"/>
          </p:nvPr>
        </p:nvSpPr>
        <p:spPr/>
        <p:txBody>
          <a:bodyPr/>
          <a:lstStyle/>
          <a:p>
            <a:r>
              <a:rPr lang="en-US" dirty="0"/>
              <a:t>Occurs in 2/3 and most pronounced in the first several cycles, manageable with prophylaxis and diet modifications </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45BA343C-5C12-8B25-B040-E0279E30A060}"/>
              </a:ext>
            </a:extLst>
          </p:cNvPr>
          <p:cNvSpPr>
            <a:spLocks noGrp="1"/>
          </p:cNvSpPr>
          <p:nvPr>
            <p:ph idx="48"/>
          </p:nvPr>
        </p:nvSpPr>
        <p:spPr/>
        <p:txBody>
          <a:bodyPr/>
          <a:lstStyle/>
          <a:p>
            <a:r>
              <a:rPr lang="en-US" dirty="0"/>
              <a:t>High incidence with variable severity</a:t>
            </a:r>
          </a:p>
        </p:txBody>
      </p:sp>
    </p:spTree>
    <p:extLst>
      <p:ext uri="{BB962C8B-B14F-4D97-AF65-F5344CB8AC3E}">
        <p14:creationId xmlns:p14="http://schemas.microsoft.com/office/powerpoint/2010/main" val="284266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E0274-EAD9-A631-EC58-51AAED6BF8A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893624E-3DE9-908F-F835-7B4FE58CD291}"/>
              </a:ext>
            </a:extLst>
          </p:cNvPr>
          <p:cNvSpPr>
            <a:spLocks noGrp="1"/>
          </p:cNvSpPr>
          <p:nvPr>
            <p:ph idx="47"/>
          </p:nvPr>
        </p:nvSpPr>
        <p:spPr/>
        <p:txBody>
          <a:bodyPr/>
          <a:lstStyle/>
          <a:p>
            <a:r>
              <a:rPr lang="en-US" dirty="0"/>
              <a:t>Dual antiemetics</a:t>
            </a:r>
            <a:endParaRPr lang="en-US" sz="2200" dirty="0">
              <a:solidFill>
                <a:srgbClr val="FF40FF"/>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7BD63C26-ECC2-3DEE-2B9C-9F664F016823}"/>
              </a:ext>
            </a:extLst>
          </p:cNvPr>
          <p:cNvSpPr>
            <a:spLocks noGrp="1"/>
          </p:cNvSpPr>
          <p:nvPr>
            <p:ph idx="49"/>
          </p:nvPr>
        </p:nvSpPr>
        <p:spPr/>
        <p:txBody>
          <a:bodyPr/>
          <a:lstStyle/>
          <a:p>
            <a:r>
              <a:rPr lang="en-US" dirty="0"/>
              <a:t>Dual antiemetics</a:t>
            </a:r>
            <a:endParaRPr lang="en-US" dirty="0">
              <a:solidFill>
                <a:srgbClr val="FF40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9B712569-E662-439B-2036-B22B5C2A98D5}"/>
              </a:ext>
            </a:extLst>
          </p:cNvPr>
          <p:cNvSpPr>
            <a:spLocks noGrp="1"/>
          </p:cNvSpPr>
          <p:nvPr>
            <p:ph idx="50"/>
          </p:nvPr>
        </p:nvSpPr>
        <p:spPr/>
        <p:txBody>
          <a:bodyPr/>
          <a:lstStyle/>
          <a:p>
            <a:r>
              <a:rPr lang="en-US" dirty="0"/>
              <a:t>Likely ondansetron with PRN prochlorperazine with </a:t>
            </a:r>
            <a:br>
              <a:rPr lang="en-US" dirty="0"/>
            </a:br>
            <a:r>
              <a:rPr lang="en-US" dirty="0"/>
              <a:t>consideration of olanzapine if that was not effective </a:t>
            </a:r>
            <a:endParaRPr lang="en-US" dirty="0">
              <a:solidFill>
                <a:srgbClr val="FF40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41C3ED39-5619-E06F-2E6A-DE8FBD952099}"/>
              </a:ext>
            </a:extLst>
          </p:cNvPr>
          <p:cNvSpPr>
            <a:spLocks noGrp="1"/>
          </p:cNvSpPr>
          <p:nvPr>
            <p:ph idx="51"/>
          </p:nvPr>
        </p:nvSpPr>
        <p:spPr/>
        <p:txBody>
          <a:bodyPr/>
          <a:lstStyle/>
          <a:p>
            <a:r>
              <a:rPr lang="en-US" dirty="0"/>
              <a:t>Dual antiemetics</a:t>
            </a:r>
            <a:endParaRPr lang="en-US" dirty="0">
              <a:solidFill>
                <a:srgbClr val="FF40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1A72C04E-D128-1AB3-533E-00229A34B243}"/>
              </a:ext>
            </a:extLst>
          </p:cNvPr>
          <p:cNvSpPr>
            <a:spLocks noGrp="1"/>
          </p:cNvSpPr>
          <p:nvPr>
            <p:ph type="title"/>
          </p:nvPr>
        </p:nvSpPr>
        <p:spPr>
          <a:xfrm>
            <a:off x="551384" y="0"/>
            <a:ext cx="11233248" cy="1023414"/>
          </a:xfrm>
        </p:spPr>
        <p:txBody>
          <a:bodyPr/>
          <a:lstStyle/>
          <a:p>
            <a:r>
              <a:rPr lang="en-US" dirty="0"/>
              <a:t>What pre­medication(s), if any, would you generally recommend for a patient who is about to begin treatment with </a:t>
            </a:r>
            <a:r>
              <a:rPr lang="en-US" dirty="0" err="1"/>
              <a:t>selinexor</a:t>
            </a:r>
            <a:r>
              <a:rPr lang="en-US" dirty="0"/>
              <a:t>? </a:t>
            </a:r>
          </a:p>
        </p:txBody>
      </p:sp>
      <p:sp>
        <p:nvSpPr>
          <p:cNvPr id="10" name="Content Placeholder 9">
            <a:extLst>
              <a:ext uri="{FF2B5EF4-FFF2-40B4-BE49-F238E27FC236}">
                <a16:creationId xmlns:a16="http://schemas.microsoft.com/office/drawing/2014/main" id="{AE3727A5-3BB4-067C-1379-E016E5227F93}"/>
              </a:ext>
            </a:extLst>
          </p:cNvPr>
          <p:cNvSpPr>
            <a:spLocks noGrp="1"/>
          </p:cNvSpPr>
          <p:nvPr>
            <p:ph idx="52"/>
          </p:nvPr>
        </p:nvSpPr>
        <p:spPr/>
        <p:txBody>
          <a:bodyPr/>
          <a:lstStyle/>
          <a:p>
            <a:r>
              <a:rPr lang="en-US" dirty="0"/>
              <a:t>Ondansetron and dexamethasone</a:t>
            </a:r>
            <a:endParaRPr lang="en-US" dirty="0">
              <a:solidFill>
                <a:srgbClr val="FF40FF"/>
              </a:solidFill>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237B8FB1-55D1-0496-89BE-6FC4DFCCD2E4}"/>
              </a:ext>
            </a:extLst>
          </p:cNvPr>
          <p:cNvSpPr>
            <a:spLocks noGrp="1"/>
          </p:cNvSpPr>
          <p:nvPr>
            <p:ph idx="48"/>
          </p:nvPr>
        </p:nvSpPr>
        <p:spPr/>
        <p:txBody>
          <a:bodyPr/>
          <a:lstStyle/>
          <a:p>
            <a:r>
              <a:rPr lang="en-US" dirty="0"/>
              <a:t>At least one antiemetic and one antidiarrheal </a:t>
            </a:r>
          </a:p>
        </p:txBody>
      </p:sp>
    </p:spTree>
    <p:extLst>
      <p:ext uri="{BB962C8B-B14F-4D97-AF65-F5344CB8AC3E}">
        <p14:creationId xmlns:p14="http://schemas.microsoft.com/office/powerpoint/2010/main" val="67565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38AB-20BE-B442-BA98-1659FABBCB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94036AE-E822-B814-94CA-F0AF174658E2}"/>
              </a:ext>
            </a:extLst>
          </p:cNvPr>
          <p:cNvSpPr/>
          <p:nvPr/>
        </p:nvSpPr>
        <p:spPr bwMode="auto">
          <a:xfrm>
            <a:off x="767408" y="3356992"/>
            <a:ext cx="10873208" cy="86409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94B5FE44-5630-5BA3-A93D-7D431456EBB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Management of Myelofibrosis (MF)</a:t>
            </a:r>
            <a:endParaRPr lang="en-US" sz="2800" dirty="0">
              <a:solidFill>
                <a:srgbClr val="0432FF"/>
              </a:solidFill>
            </a:endParaRPr>
          </a:p>
        </p:txBody>
      </p:sp>
      <p:sp>
        <p:nvSpPr>
          <p:cNvPr id="6" name="Content Placeholder 5">
            <a:extLst>
              <a:ext uri="{FF2B5EF4-FFF2-40B4-BE49-F238E27FC236}">
                <a16:creationId xmlns:a16="http://schemas.microsoft.com/office/drawing/2014/main" id="{6E969E01-7052-AF67-F2F6-732EB0C49FBA}"/>
              </a:ext>
            </a:extLst>
          </p:cNvPr>
          <p:cNvSpPr>
            <a:spLocks noGrp="1"/>
          </p:cNvSpPr>
          <p:nvPr>
            <p:ph idx="1"/>
          </p:nvPr>
        </p:nvSpPr>
        <p:spPr>
          <a:xfrm>
            <a:off x="1055440" y="1700808"/>
            <a:ext cx="10585176" cy="4727456"/>
          </a:xfrm>
        </p:spPr>
        <p:txBody>
          <a:bodyPr/>
          <a:lstStyle/>
          <a:p>
            <a:pPr marL="98425" indent="0">
              <a:lnSpc>
                <a:spcPct val="100000"/>
              </a:lnSpc>
              <a:spcBef>
                <a:spcPts val="2400"/>
              </a:spcBef>
              <a:spcAft>
                <a:spcPts val="0"/>
              </a:spcAft>
              <a:buNone/>
            </a:pPr>
            <a:r>
              <a:rPr lang="en-US" sz="2500" dirty="0">
                <a:solidFill>
                  <a:srgbClr val="0432FF"/>
                </a:solidFill>
              </a:rPr>
              <a:t>Introduction: </a:t>
            </a:r>
            <a:r>
              <a:rPr lang="en-US" sz="2500" dirty="0">
                <a:solidFill>
                  <a:schemeClr val="tx1"/>
                </a:solidFill>
              </a:rPr>
              <a:t>The </a:t>
            </a:r>
            <a:r>
              <a:rPr lang="en-US" sz="2500" dirty="0" err="1">
                <a:solidFill>
                  <a:schemeClr val="tx1"/>
                </a:solidFill>
              </a:rPr>
              <a:t>Biopathophysiology</a:t>
            </a:r>
            <a:r>
              <a:rPr lang="en-US" sz="2500" dirty="0">
                <a:solidFill>
                  <a:schemeClr val="tx1"/>
                </a:solidFill>
              </a:rPr>
              <a:t> of MF</a:t>
            </a:r>
          </a:p>
          <a:p>
            <a:pPr marL="98425" indent="0">
              <a:lnSpc>
                <a:spcPct val="100000"/>
              </a:lnSpc>
              <a:spcBef>
                <a:spcPts val="2400"/>
              </a:spcBef>
              <a:spcAft>
                <a:spcPts val="0"/>
              </a:spcAft>
              <a:buNone/>
            </a:pPr>
            <a:r>
              <a:rPr lang="en-US" sz="2500" dirty="0">
                <a:solidFill>
                  <a:srgbClr val="0432FF"/>
                </a:solidFill>
              </a:rPr>
              <a:t>Module 1: </a:t>
            </a:r>
            <a:r>
              <a:rPr lang="en-US" sz="2500" dirty="0">
                <a:solidFill>
                  <a:schemeClr val="tx1"/>
                </a:solidFill>
              </a:rPr>
              <a:t>Current and Future Clinical Decision-Making in the Absence of Severe </a:t>
            </a:r>
            <a:r>
              <a:rPr lang="en-US" sz="2500" dirty="0" err="1">
                <a:solidFill>
                  <a:schemeClr val="tx1"/>
                </a:solidFill>
              </a:rPr>
              <a:t>Cytopenias</a:t>
            </a:r>
            <a:r>
              <a:rPr lang="en-US" sz="2500" dirty="0">
                <a:solidFill>
                  <a:schemeClr val="tx1"/>
                </a:solidFill>
              </a:rPr>
              <a:t> — Prof Harrison</a:t>
            </a:r>
          </a:p>
          <a:p>
            <a:pPr marL="98425" indent="0">
              <a:lnSpc>
                <a:spcPct val="100000"/>
              </a:lnSpc>
              <a:spcBef>
                <a:spcPts val="2400"/>
              </a:spcBef>
              <a:spcAft>
                <a:spcPts val="0"/>
              </a:spcAft>
              <a:buNone/>
            </a:pPr>
            <a:r>
              <a:rPr lang="en-US" sz="2500" dirty="0">
                <a:solidFill>
                  <a:schemeClr val="bg1"/>
                </a:solidFill>
              </a:rPr>
              <a:t>Module 2: Managing MF for Patients with Anemia and Thrombocytopenia — </a:t>
            </a:r>
            <a:br>
              <a:rPr lang="en-US" sz="2500" dirty="0">
                <a:solidFill>
                  <a:schemeClr val="bg1"/>
                </a:solidFill>
              </a:rPr>
            </a:br>
            <a:r>
              <a:rPr lang="en-US" sz="2500" dirty="0">
                <a:solidFill>
                  <a:schemeClr val="bg1"/>
                </a:solidFill>
              </a:rPr>
              <a:t>Dr Rampal </a:t>
            </a:r>
          </a:p>
          <a:p>
            <a:pPr marL="98425" indent="0">
              <a:lnSpc>
                <a:spcPct val="100000"/>
              </a:lnSpc>
              <a:spcBef>
                <a:spcPts val="2400"/>
              </a:spcBef>
              <a:spcAft>
                <a:spcPts val="0"/>
              </a:spcAft>
              <a:buNone/>
            </a:pPr>
            <a:r>
              <a:rPr lang="en-US" sz="2500" dirty="0">
                <a:solidFill>
                  <a:schemeClr val="accent2"/>
                </a:solidFill>
              </a:rPr>
              <a:t>Module 3: </a:t>
            </a:r>
            <a:r>
              <a:rPr lang="en-US" sz="2500" dirty="0"/>
              <a:t>Upcoming at EHA 2026</a:t>
            </a:r>
          </a:p>
          <a:p>
            <a:pPr marL="98425" indent="0">
              <a:lnSpc>
                <a:spcPct val="100000"/>
              </a:lnSpc>
              <a:spcBef>
                <a:spcPts val="2400"/>
              </a:spcBef>
              <a:spcAft>
                <a:spcPts val="0"/>
              </a:spcAft>
              <a:buNone/>
            </a:pPr>
            <a:endParaRPr lang="en-US" sz="2500" dirty="0"/>
          </a:p>
        </p:txBody>
      </p:sp>
    </p:spTree>
    <p:custDataLst>
      <p:tags r:id="rId1"/>
    </p:custDataLst>
    <p:extLst>
      <p:ext uri="{BB962C8B-B14F-4D97-AF65-F5344CB8AC3E}">
        <p14:creationId xmlns:p14="http://schemas.microsoft.com/office/powerpoint/2010/main" val="245616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MF Clinical Presentation">
  <a:themeElements>
    <a:clrScheme name="ESH-MPN 2026">
      <a:dk1>
        <a:srgbClr val="1B3A6B"/>
      </a:dk1>
      <a:lt1>
        <a:srgbClr val="FFFFFF"/>
      </a:lt1>
      <a:dk2>
        <a:srgbClr val="0078AE"/>
      </a:dk2>
      <a:lt2>
        <a:srgbClr val="F4F6F9"/>
      </a:lt2>
      <a:accent1>
        <a:srgbClr val="1B3A6B"/>
      </a:accent1>
      <a:accent2>
        <a:srgbClr val="0078AE"/>
      </a:accent2>
      <a:accent3>
        <a:srgbClr val="00A8CC"/>
      </a:accent3>
      <a:accent4>
        <a:srgbClr val="E8522A"/>
      </a:accent4>
      <a:accent5>
        <a:srgbClr val="6CB4E4"/>
      </a:accent5>
      <a:accent6>
        <a:srgbClr val="8BA7C7"/>
      </a:accent6>
      <a:hlink>
        <a:srgbClr val="0078AE"/>
      </a:hlink>
      <a:folHlink>
        <a:srgbClr val="1B3A6B"/>
      </a:folHlink>
    </a:clrScheme>
    <a:fontScheme name="Benutzerdefinier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108000" rIns="108000" bIns="108000" rtlCol="0" anchor="t" anchorCtr="0"/>
      <a:lstStyle>
        <a:defPPr marL="180000" indent="-180000" algn="l">
          <a:lnSpc>
            <a:spcPct val="95000"/>
          </a:lnSpc>
          <a:spcBef>
            <a:spcPts val="600"/>
          </a:spcBef>
          <a:buFont typeface="Arial" panose="020B0604020202020204" pitchFamily="34" charset="0"/>
          <a:buChar cha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marL="180000" indent="-180000" algn="l">
          <a:lnSpc>
            <a:spcPct val="95000"/>
          </a:lnSpc>
          <a:spcBef>
            <a:spcPts val="600"/>
          </a:spcBef>
          <a:buClr>
            <a:schemeClr val="tx2"/>
          </a:buClr>
          <a:buFont typeface="Arial" panose="020B0604020202020204" pitchFamily="34" charset="0"/>
          <a:buChar char="•"/>
          <a:defRPr dirty="0" err="1" smtClean="0"/>
        </a:defPPr>
      </a:lstStyle>
    </a:txDef>
  </a:objectDefaults>
  <a:extraClrSchemeLst/>
  <a:custClrLst>
    <a:custClr>
      <a:srgbClr val="FF6600"/>
    </a:custClr>
  </a:custClrLst>
  <a:extLst>
    <a:ext uri="{05A4C25C-085E-4340-85A3-A5531E510DB2}">
      <thm15:themeFamily xmlns:thm15="http://schemas.microsoft.com/office/thememl/2012/main" name="Novartis_Master_scr06.potx" id="{621A4973-7D2B-4333-9C4B-3008374E1E02}" vid="{2B801CB2-160E-4FF9-B3DB-FA6A32E42EEC}"/>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Karyopharm Design 1 (No Logo)">
  <a:themeElements>
    <a:clrScheme name="Karyopharm">
      <a:dk1>
        <a:srgbClr val="545659"/>
      </a:dk1>
      <a:lt1>
        <a:sysClr val="window" lastClr="FFFFFF"/>
      </a:lt1>
      <a:dk2>
        <a:srgbClr val="1F4A7E"/>
      </a:dk2>
      <a:lt2>
        <a:srgbClr val="EEEBE0"/>
      </a:lt2>
      <a:accent1>
        <a:srgbClr val="1F4A7E"/>
      </a:accent1>
      <a:accent2>
        <a:srgbClr val="6E757B"/>
      </a:accent2>
      <a:accent3>
        <a:srgbClr val="4BACC5"/>
      </a:accent3>
      <a:accent4>
        <a:srgbClr val="8065A3"/>
      </a:accent4>
      <a:accent5>
        <a:srgbClr val="EEEBE0"/>
      </a:accent5>
      <a:accent6>
        <a:srgbClr val="F89748"/>
      </a:accent6>
      <a:hlink>
        <a:srgbClr val="4BACC5"/>
      </a:hlink>
      <a:folHlink>
        <a:srgbClr val="6E757B"/>
      </a:folHlink>
    </a:clrScheme>
    <a:fontScheme name="Karyophar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2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Override1.xml><?xml version="1.0" encoding="utf-8"?>
<a:themeOverride xmlns:a="http://schemas.openxmlformats.org/drawingml/2006/main">
  <a:clrScheme name="CHRIS 2">
    <a:dk1>
      <a:sysClr val="windowText" lastClr="000000"/>
    </a:dk1>
    <a:lt1>
      <a:sysClr val="window" lastClr="FFFFFF"/>
    </a:lt1>
    <a:dk2>
      <a:srgbClr val="44546A"/>
    </a:dk2>
    <a:lt2>
      <a:srgbClr val="E7E6E6"/>
    </a:lt2>
    <a:accent1>
      <a:srgbClr val="C00000"/>
    </a:accent1>
    <a:accent2>
      <a:srgbClr val="F56F0B"/>
    </a:accent2>
    <a:accent3>
      <a:srgbClr val="FFDB01"/>
    </a:accent3>
    <a:accent4>
      <a:srgbClr val="02989F"/>
    </a:accent4>
    <a:accent5>
      <a:srgbClr val="0460A9"/>
    </a:accent5>
    <a:accent6>
      <a:srgbClr val="BFBFBF"/>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implify1">
    <a:dk1>
      <a:sysClr val="windowText" lastClr="000000"/>
    </a:dk1>
    <a:lt1>
      <a:sysClr val="window" lastClr="FFFFFF"/>
    </a:lt1>
    <a:dk2>
      <a:srgbClr val="1F497D"/>
    </a:dk2>
    <a:lt2>
      <a:srgbClr val="EEECE1"/>
    </a:lt2>
    <a:accent1>
      <a:srgbClr val="FDB813"/>
    </a:accent1>
    <a:accent2>
      <a:srgbClr val="FED472"/>
    </a:accent2>
    <a:accent3>
      <a:srgbClr val="FDE8B9"/>
    </a:accent3>
    <a:accent4>
      <a:srgbClr val="F06022"/>
    </a:accent4>
    <a:accent5>
      <a:srgbClr val="FCB813"/>
    </a:accent5>
    <a:accent6>
      <a:srgbClr val="FED472"/>
    </a:accent6>
    <a:hlink>
      <a:srgbClr val="F06022"/>
    </a:hlink>
    <a:folHlink>
      <a:srgbClr val="FCB81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implify1">
    <a:dk1>
      <a:sysClr val="windowText" lastClr="000000"/>
    </a:dk1>
    <a:lt1>
      <a:sysClr val="window" lastClr="FFFFFF"/>
    </a:lt1>
    <a:dk2>
      <a:srgbClr val="1F497D"/>
    </a:dk2>
    <a:lt2>
      <a:srgbClr val="EEECE1"/>
    </a:lt2>
    <a:accent1>
      <a:srgbClr val="FDB813"/>
    </a:accent1>
    <a:accent2>
      <a:srgbClr val="FED472"/>
    </a:accent2>
    <a:accent3>
      <a:srgbClr val="FDE8B9"/>
    </a:accent3>
    <a:accent4>
      <a:srgbClr val="F06022"/>
    </a:accent4>
    <a:accent5>
      <a:srgbClr val="FCB813"/>
    </a:accent5>
    <a:accent6>
      <a:srgbClr val="FED472"/>
    </a:accent6>
    <a:hlink>
      <a:srgbClr val="F06022"/>
    </a:hlink>
    <a:folHlink>
      <a:srgbClr val="FCB81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49806</TotalTime>
  <Words>15155</Words>
  <Application>Microsoft Macintosh PowerPoint</Application>
  <PresentationFormat>Widescreen</PresentationFormat>
  <Paragraphs>2138</Paragraphs>
  <Slides>145</Slides>
  <Notes>92</Notes>
  <HiddenSlides>0</HiddenSlides>
  <MMClips>0</MMClips>
  <ScaleCrop>false</ScaleCrop>
  <HeadingPairs>
    <vt:vector size="8" baseType="variant">
      <vt:variant>
        <vt:lpstr>Fonts Used</vt:lpstr>
      </vt:variant>
      <vt:variant>
        <vt:i4>22</vt:i4>
      </vt:variant>
      <vt:variant>
        <vt:lpstr>Theme</vt:lpstr>
      </vt:variant>
      <vt:variant>
        <vt:i4>22</vt:i4>
      </vt:variant>
      <vt:variant>
        <vt:lpstr>Embedded OLE Servers</vt:lpstr>
      </vt:variant>
      <vt:variant>
        <vt:i4>1</vt:i4>
      </vt:variant>
      <vt:variant>
        <vt:lpstr>Slide Titles</vt:lpstr>
      </vt:variant>
      <vt:variant>
        <vt:i4>145</vt:i4>
      </vt:variant>
    </vt:vector>
  </HeadingPairs>
  <TitlesOfParts>
    <vt:vector size="190" baseType="lpstr">
      <vt:lpstr>ＭＳ Ｐゴシック</vt:lpstr>
      <vt:lpstr>.AppleSystemUIFont</vt:lpstr>
      <vt:lpstr>Aptos</vt:lpstr>
      <vt:lpstr>Arial</vt:lpstr>
      <vt:lpstr>Arial Narrow</vt:lpstr>
      <vt:lpstr>Arial-BoldMT</vt:lpstr>
      <vt:lpstr>ArialMT</vt:lpstr>
      <vt:lpstr>Calibri</vt:lpstr>
      <vt:lpstr>Calibri Light</vt:lpstr>
      <vt:lpstr>Courier New</vt:lpstr>
      <vt:lpstr>Garamond</vt:lpstr>
      <vt:lpstr>Georgia</vt:lpstr>
      <vt:lpstr>Harding</vt:lpstr>
      <vt:lpstr>Montserrat SemiBold</vt:lpstr>
      <vt:lpstr>Noto Sans Symbols</vt:lpstr>
      <vt:lpstr>Proxima Nova Rg</vt:lpstr>
      <vt:lpstr>Roboto Cn</vt:lpstr>
      <vt:lpstr>Symbol</vt:lpstr>
      <vt:lpstr>System Font Regular</vt:lpstr>
      <vt:lpstr>Times</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FIDE 16:9 template</vt:lpstr>
      <vt:lpstr>1_NORMAL SLIDES</vt:lpstr>
      <vt:lpstr>6_Default Design</vt:lpstr>
      <vt:lpstr>10_Default Design</vt:lpstr>
      <vt:lpstr>4_Default Design</vt:lpstr>
      <vt:lpstr>1_Content Slides</vt:lpstr>
      <vt:lpstr>5_Default Design</vt:lpstr>
      <vt:lpstr>11_Default Design</vt:lpstr>
      <vt:lpstr>Office Theme</vt:lpstr>
      <vt:lpstr>MF Clinical Presentation</vt:lpstr>
      <vt:lpstr>Karyopharm Design 1 (No Logo)</vt:lpstr>
      <vt:lpstr>MSK Internal Template</vt:lpstr>
      <vt:lpstr>12_Default Design</vt:lpstr>
      <vt:lpstr>think-cell Folie</vt:lpstr>
      <vt:lpstr>Consensus or Controversy? Documenting and Discussing  Investigators’ Approaches to the Management of Myelofibrosis</vt:lpstr>
      <vt:lpstr>Faculty</vt:lpstr>
      <vt:lpstr>Contributing Clinical Investigators</vt:lpstr>
      <vt:lpstr>Commercial Support</vt:lpstr>
      <vt:lpstr>Dr Love — Disclosures</vt:lpstr>
      <vt:lpstr>Research To Practice CME Planning Committee Members,  Staff and Reviewers</vt:lpstr>
      <vt:lpstr>Prof Harrison— Disclosures Faculty</vt:lpstr>
      <vt:lpstr>Dr Rampal — Disclosures Faculty</vt:lpstr>
      <vt:lpstr>Dr Bose — Disclosures Contributing Clinical Investigators</vt:lpstr>
      <vt:lpstr>Dr Kuykendall — Disclosures Contributing Clinical Investigators</vt:lpstr>
      <vt:lpstr>Dr Mascarenhas — Disclosures Contributing Clinical Investigators</vt:lpstr>
      <vt:lpstr>Dr Yacoub — Disclosures Contributing Clinical Investigators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Consensus or Controversy? Documenting and Discussing  Investigators’ Approaches to the Management of Myelofibrosis</vt:lpstr>
      <vt:lpstr>Faculty</vt:lpstr>
      <vt:lpstr>Contributing Clinical Investigators</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Consensus or Controversy? Documenting and Discussing  Investigators’ Approaches to the Management of Myelofibrosis</vt:lpstr>
      <vt:lpstr>Prof Harrison— Disclosures Faculty</vt:lpstr>
      <vt:lpstr>Dr Rampal — Disclosures Faculty</vt:lpstr>
      <vt:lpstr>Dr Bose — Disclosures Contributing Clinical Investigators</vt:lpstr>
      <vt:lpstr>Dr Kuykendall — Disclosures Contributing Clinical Investigators</vt:lpstr>
      <vt:lpstr>Dr Mascarenhas — Disclosures Contributing Clinical Investigators</vt:lpstr>
      <vt:lpstr>Dr Yacoub — Disclosures Contributing Clinical Investigators</vt:lpstr>
      <vt:lpstr>Dr Love — Disclosures</vt:lpstr>
      <vt:lpstr>Commercial Support</vt:lpstr>
      <vt:lpstr>PowerPoint Presentation</vt:lpstr>
      <vt:lpstr>PowerPoint Presentation</vt:lpstr>
      <vt:lpstr>Faculty</vt:lpstr>
      <vt:lpstr>Agenda Management of Myelofibrosis (MF)</vt:lpstr>
      <vt:lpstr>Agenda Management of Myelofibrosis (MF)</vt:lpstr>
      <vt:lpstr>PowerPoint Presentation</vt:lpstr>
      <vt:lpstr>PowerPoint Presentation</vt:lpstr>
      <vt:lpstr>PowerPoint Presentation</vt:lpstr>
      <vt:lpstr>PowerPoint Presentation</vt:lpstr>
      <vt:lpstr>PowerPoint Presentation</vt:lpstr>
      <vt:lpstr>Agenda Management of Myelofibrosis (MF)</vt:lpstr>
      <vt:lpstr>What is your threshold (in terms of symptom burden, degree of splenomegaly, etc) for initiating active treatment for patients with low-risk MF?</vt:lpstr>
      <vt:lpstr>In which situations, if any, will you initiate active treatment for a patient with MF who is asymptomatic?</vt:lpstr>
      <vt:lpstr>If a patient with treatment-naïve MF were to ask you to estimate the likelihood that they would achieve meaningful clinical benefit with ruxolitinib, how would you respond?</vt:lpstr>
      <vt:lpstr>What starting dose and schedule of ruxolitinib would you typically use for the patient below with MF and a platelet count &gt;200,000/μL? </vt:lpstr>
      <vt:lpstr>What is the highest dose of ruxolitinib you would employ for a patient whose disease is not responding or suboptimally responding?</vt:lpstr>
      <vt:lpstr>Biology of Myelofibrosis (MF):  Current and Future Clinical Decision-Making  in the Absence of Severe Cytopenias</vt:lpstr>
      <vt:lpstr>MF burden is driven by splenomegaly, bone marrow fibrosis and cytopenias</vt:lpstr>
      <vt:lpstr>Current treatment goals do not adequately address the underlying MF disease biology</vt:lpstr>
      <vt:lpstr>Despite treatment advances for MF, an unmet  need remains</vt:lpstr>
      <vt:lpstr>Addressing the limitations of JAKi monotherapy in MF</vt:lpstr>
      <vt:lpstr>Early treatment in MF may improve clinical outcomes including prolonged overall survival</vt:lpstr>
      <vt:lpstr>Many patients experience inadequate response  with JAKi monotherapy </vt:lpstr>
      <vt:lpstr>New targets beyond JAK-STAT could enable opportunities for combination strategies</vt:lpstr>
      <vt:lpstr>JAKi combination approaches are being explored to address unmet needs – Phase 3 trials</vt:lpstr>
      <vt:lpstr>Phase 3 MANIFEST-2 study evaluates pelabresib + RUX in patients who are JAKi-naïve</vt:lpstr>
      <vt:lpstr>Significant reduction in spleen volume was demonstrated in MANIFEST-2 at week 24 and sustained at week 96</vt:lpstr>
      <vt:lpstr>In MANIFEST-2, improvements in absolute TSS at week 24 were sustained through week 96</vt:lpstr>
      <vt:lpstr>Phase 2 IMbark study evaluates imetelstat in  patients with R/R MF</vt:lpstr>
      <vt:lpstr>Greater spleen and symptom responses were seen with a higher dose of imetelstat in the IMbark study</vt:lpstr>
      <vt:lpstr>Selinexor is an investigational, targeted, oral XPO1 inhibitor </vt:lpstr>
      <vt:lpstr>PowerPoint Presentation</vt:lpstr>
      <vt:lpstr>Phase 3 SENTRY study evaluates selinexor + RUX in patients who are JAKi-naïve</vt:lpstr>
      <vt:lpstr>Significantly higher SVR35 at Week 24 with selinexor + ruxolitinib vs ruxolitinib alone</vt:lpstr>
      <vt:lpstr>Rapid, deep, and sustained spleen volume reduction with selinexor + ruxolitinib vs ruxolitinib alone</vt:lpstr>
      <vt:lpstr>No difference in AbsTSS between treatment arms at Week 24 Both arms demonstrated similar improvement in symptoms</vt:lpstr>
      <vt:lpstr>Meaningful overall survival with selinexor + ruxolitinib vs ruxolitinib alone</vt:lpstr>
      <vt:lpstr>SVR35 at Week 24 predicted overall survival irrespective of treatment Landmark analysis at Week 24</vt:lpstr>
      <vt:lpstr>Treatment-emergent adverse events</vt:lpstr>
      <vt:lpstr>Phase 3 BOREAS study evaluates navtemadlin vs BAT* in patients with R/R MF</vt:lpstr>
      <vt:lpstr>Navtemadlin monotherapy led to a greater spleen response compared with BAT* at week 24 in BOREAS</vt:lpstr>
      <vt:lpstr>Emerging therapies and combinations are shaping the future of MF treatment</vt:lpstr>
      <vt:lpstr>Emerging Therapies</vt:lpstr>
      <vt:lpstr>Endpoints</vt:lpstr>
      <vt:lpstr>What is your threshold for recommending a change in treatment for patients with MF receiving first-line ruxolitinib or fedratinib? </vt:lpstr>
      <vt:lpstr>An 80-year-old patient receiving ruxoli­tinib 15 mg BID for intermediate-risk MF for 10 months is found to have increasing asymptomatic splenomegaly, a platelet count of 150,000/μL and Hgb of 13.8 g/dL. Regulatory and reimbursement issues aside, what would you most likely recommend? </vt:lpstr>
      <vt:lpstr>An 80-year-old patient has been receiving ruxoli­tinib 15 mg BID for intermediate-risk MF for 2 years, and his Hgb has dropped from a baseline of 10.0 g/dL to 7.0 g/dL. Spleen volume and symptoms remain well controlled. Regulatory and reimbursement issues aside, what would you most likely recommend?</vt:lpstr>
      <vt:lpstr>By what increments and over what period of time do you decrease the dose of ruxolitinib for a patient you are tapering off therapy? </vt:lpstr>
      <vt:lpstr>Are there any scenarios in which you feel it is appropriate to discontinue therapy with ruxolitinib without tapering and, if so, which ones? </vt:lpstr>
      <vt:lpstr>Based on currently available evidence, do you believe the results from the Phase III SENTRY trial will support the clinical use of or the FDA approval of selinexor in combination with ruxolitinib as first-line treatment for MF?  </vt:lpstr>
      <vt:lpstr>Based on currently available evidence, would you like to have access to selinexor today for any of your patients with MF?  </vt:lpstr>
      <vt:lpstr>If selinexor were to become clinically available, for which patients with MF would you prioritize its use? </vt:lpstr>
      <vt:lpstr>How would you characterize the incidence and severity of gastrointestinal side effects among patients with MF receiving selinexor? </vt:lpstr>
      <vt:lpstr>What pre­medication(s), if any, would you generally recommend for a patient who is about to begin treatment with selinexor? </vt:lpstr>
      <vt:lpstr>Agenda Management of Myelofibrosis (MF)</vt:lpstr>
      <vt:lpstr>Management of Anemic and  Thrombocytopenic Myelofibrosis Patients</vt:lpstr>
      <vt:lpstr>Cytopenic Myelofibrosis</vt:lpstr>
      <vt:lpstr>Thrombocytopenia Incidence and Prevalence</vt:lpstr>
      <vt:lpstr>Anemia In Myelofibrosis</vt:lpstr>
      <vt:lpstr>Dynamic International Prognostic Scoring System (DIPSS): Survival by risk group </vt:lpstr>
      <vt:lpstr>RR6: 3 Factors Predict Survival Benefit With  Ruxolitinib in Patients With MF </vt:lpstr>
      <vt:lpstr>Clinical Needs-Oriented Therapy for MF</vt:lpstr>
      <vt:lpstr>NCCN Clinical Practice Guidelines in Oncology (NCCN Guidelines®): Management of MF-Associated Anemia1</vt:lpstr>
      <vt:lpstr>Current JAK Inhibitor Landscape</vt:lpstr>
      <vt:lpstr>PowerPoint Presentation</vt:lpstr>
      <vt:lpstr>Pacritinib: Phase 3 Trial PERSIST-2 Pacritinib 400 mg QD or 200 mg BID vs BAT (Including JAK1/2 Inhibitors) in MF1</vt:lpstr>
      <vt:lpstr>PERSIST-2: Spleen/Symptom Response</vt:lpstr>
      <vt:lpstr>Adverse Events</vt:lpstr>
      <vt:lpstr>PAC203: Spleen and Symptom Response Across Doses (Evaluable Population, Week 24)</vt:lpstr>
      <vt:lpstr>Transfusion Independence (TI): Analysis of PERSIST-2</vt:lpstr>
      <vt:lpstr>PowerPoint Presentation</vt:lpstr>
      <vt:lpstr>Momelotinib: SIMPLIFY-1 and 2</vt:lpstr>
      <vt:lpstr>SIMPLIFY-1</vt:lpstr>
      <vt:lpstr>PowerPoint Presentation</vt:lpstr>
      <vt:lpstr>PowerPoint Presentation</vt:lpstr>
      <vt:lpstr>Anemia Therapy in Combination With a JAK Inhibitor</vt:lpstr>
      <vt:lpstr>Luspatercept in MF and Anemia: Phase 2 study</vt:lpstr>
      <vt:lpstr>PowerPoint Presentation</vt:lpstr>
      <vt:lpstr>PowerPoint Presentation</vt:lpstr>
      <vt:lpstr>PowerPoint Presentation</vt:lpstr>
      <vt:lpstr>PowerPoint Presentation</vt:lpstr>
      <vt:lpstr>PowerPoint Presentation</vt:lpstr>
      <vt:lpstr>PowerPoint Presentation</vt:lpstr>
      <vt:lpstr>Approximately what proportion of your patients with MF present with severe anemia at initial diagnosis? Approximately what proportion of your patients with MF develop anemia at a later point in the disease course? </vt:lpstr>
      <vt:lpstr>Approximately what proportion of your patients with MF present with severe thrombocytopenia (platelet count &lt;50,000/μL) at initial diagnosis? Approximately what proportion of your patients with MF develop thrombocytopenia at a later point in the disease course? </vt:lpstr>
      <vt:lpstr>What initial treatment would you generally recommend for an otherwise healthy 65-year-old patient with severe anemia (eg, baseline Hgb 7 g/dL) requiring transfusions? If the patient had severe anemia (eg, baseline Hgb 7 g/dL) requiring transfusions and a baseline platelet count of 44,000/μL? </vt:lpstr>
      <vt:lpstr>A 65-year-old man with symptomatic, high-risk MF and splenomegaly (baseline platelet count 110,000/μL) receives ruxolitinib 15 mg BID to which he has a limited response and 6 months later presents with drenching night sweats, fatigue, abdominal dis­comfort and an increase in spleen size. Platelet count = 110,000/μL, Hgb = 8.2 g/dL. Which treatment would you most likely recommend next?</vt:lpstr>
      <vt:lpstr>A 65-year-old man with symptomatic, high-risk MF and splenomegaly (baseline platelet count 110,000/μL) receives ruxolitinib 15 mg BID and experiences significant symptom improvement and a decrease in spleen size. Three years later, he presents with drenching night sweats, fatigue, abdominal dis­comfort and an increase in spleen size. Platelet count = 44,000/μL, Hgb = 11.2 g/dL. Which treatment would you most likely recommend next? </vt:lpstr>
      <vt:lpstr>A 65-year-old man with symptomatic, high-risk MF and splenomegaly (baseline platelet count 110,000/μL) receives ruxolitinib 15 mg BID to which he has a limited response and 6 months later presents with drenching night sweats, fatigue, abdominal dis­comfort and an increase in spleen size. Platelet count = 44,000/μL, Hgb of 8.2 g/dL. Which treatment would you most likely recommend next? </vt:lpstr>
      <vt:lpstr>A 65-year-old man with symptomatic, high-risk MF and splenomegaly (baseline platelet count 110,000/μL) receives ruxolitinib 15 mg BID and experiences significant symptom improvement and a decrease in spleen size. Three years later, he presents with drenching night sweats, fatigue, abdominal dis­comfort and an increase in spleen size. Platelet count = 44,000/μL, Hgb = 8.2 g/dL. Which treatment would you most likely recommend next? </vt:lpstr>
      <vt:lpstr>Agenda Management of Myelofibrosis (MF)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4424</cp:revision>
  <cp:lastPrinted>2020-12-08T02:40:56Z</cp:lastPrinted>
  <dcterms:created xsi:type="dcterms:W3CDTF">2020-11-13T19:02:13Z</dcterms:created>
  <dcterms:modified xsi:type="dcterms:W3CDTF">2026-06-02T20:04:22Z</dcterms:modified>
</cp:coreProperties>
</file>