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2.xml" ContentType="application/vnd.openxmlformats-officedocument.theme+xml"/>
  <Override PartName="/ppt/tags/tag10.xml" ContentType="application/vnd.openxmlformats-officedocument.presentationml.tags+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3.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15.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16.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7.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18.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19.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129.jpg" ContentType="image/jp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19.xml" ContentType="application/vnd.openxmlformats-officedocument.presentationml.tags+xml"/>
  <Override PartName="/ppt/notesSlides/notesSlide81.xml" ContentType="application/vnd.openxmlformats-officedocument.presentationml.notesSlide+xml"/>
  <Override PartName="/ppt/tags/tag20.xml" ContentType="application/vnd.openxmlformats-officedocument.presentationml.tags+xml"/>
  <Override PartName="/ppt/notesSlides/notesSlide82.xml" ContentType="application/vnd.openxmlformats-officedocument.presentationml.notesSlide+xml"/>
  <Override PartName="/ppt/tags/tag21.xml" ContentType="application/vnd.openxmlformats-officedocument.presentationml.tags+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49"/>
    <p:sldMasterId id="2147484591" r:id="rId50"/>
    <p:sldMasterId id="2147484617" r:id="rId51"/>
    <p:sldMasterId id="2147484734" r:id="rId52"/>
    <p:sldMasterId id="2147484778" r:id="rId53"/>
    <p:sldMasterId id="2147484804" r:id="rId54"/>
    <p:sldMasterId id="2147484836" r:id="rId55"/>
    <p:sldMasterId id="2147485032" r:id="rId56"/>
    <p:sldMasterId id="2147485058" r:id="rId57"/>
    <p:sldMasterId id="2147485183" r:id="rId58"/>
    <p:sldMasterId id="2147485197" r:id="rId59"/>
    <p:sldMasterId id="2147485264" r:id="rId60"/>
    <p:sldMasterId id="2147485289" r:id="rId61"/>
    <p:sldMasterId id="2147485326" r:id="rId62"/>
    <p:sldMasterId id="2147485347" r:id="rId63"/>
    <p:sldMasterId id="2147485384" r:id="rId64"/>
    <p:sldMasterId id="2147485395" r:id="rId65"/>
    <p:sldMasterId id="2147485413" r:id="rId66"/>
    <p:sldMasterId id="2147485424" r:id="rId67"/>
    <p:sldMasterId id="2147485436" r:id="rId68"/>
  </p:sldMasterIdLst>
  <p:notesMasterIdLst>
    <p:notesMasterId r:id="rId184"/>
  </p:notesMasterIdLst>
  <p:handoutMasterIdLst>
    <p:handoutMasterId r:id="rId185"/>
  </p:handoutMasterIdLst>
  <p:sldIdLst>
    <p:sldId id="261" r:id="rId69"/>
    <p:sldId id="2147480008" r:id="rId70"/>
    <p:sldId id="2147483573" r:id="rId71"/>
    <p:sldId id="258" r:id="rId72"/>
    <p:sldId id="263" r:id="rId73"/>
    <p:sldId id="2147471659" r:id="rId74"/>
    <p:sldId id="13407" r:id="rId75"/>
    <p:sldId id="2147483567" r:id="rId76"/>
    <p:sldId id="2147472720" r:id="rId77"/>
    <p:sldId id="2147483539" r:id="rId78"/>
    <p:sldId id="2147483594" r:id="rId79"/>
    <p:sldId id="2147480097" r:id="rId80"/>
    <p:sldId id="256" r:id="rId81"/>
    <p:sldId id="300" r:id="rId82"/>
    <p:sldId id="2147483642" r:id="rId83"/>
    <p:sldId id="257" r:id="rId84"/>
    <p:sldId id="265" r:id="rId85"/>
    <p:sldId id="266" r:id="rId86"/>
    <p:sldId id="2594" r:id="rId87"/>
    <p:sldId id="346" r:id="rId88"/>
    <p:sldId id="284" r:id="rId89"/>
    <p:sldId id="2147481765" r:id="rId90"/>
    <p:sldId id="2147481821" r:id="rId91"/>
    <p:sldId id="322" r:id="rId92"/>
    <p:sldId id="310" r:id="rId93"/>
    <p:sldId id="275" r:id="rId94"/>
    <p:sldId id="268" r:id="rId95"/>
    <p:sldId id="2147481010" r:id="rId96"/>
    <p:sldId id="269" r:id="rId97"/>
    <p:sldId id="277" r:id="rId98"/>
    <p:sldId id="278" r:id="rId99"/>
    <p:sldId id="279" r:id="rId100"/>
    <p:sldId id="272" r:id="rId101"/>
    <p:sldId id="273" r:id="rId102"/>
    <p:sldId id="316" r:id="rId103"/>
    <p:sldId id="317" r:id="rId104"/>
    <p:sldId id="285" r:id="rId105"/>
    <p:sldId id="274" r:id="rId106"/>
    <p:sldId id="276" r:id="rId107"/>
    <p:sldId id="2147483644" r:id="rId108"/>
    <p:sldId id="2147481820" r:id="rId109"/>
    <p:sldId id="2147483552" r:id="rId110"/>
    <p:sldId id="325" r:id="rId111"/>
    <p:sldId id="2147483568" r:id="rId112"/>
    <p:sldId id="2147483569" r:id="rId113"/>
    <p:sldId id="2147483570" r:id="rId114"/>
    <p:sldId id="2147483647" r:id="rId115"/>
    <p:sldId id="517" r:id="rId116"/>
    <p:sldId id="2147481780" r:id="rId117"/>
    <p:sldId id="666" r:id="rId118"/>
    <p:sldId id="1023" r:id="rId119"/>
    <p:sldId id="12303" r:id="rId120"/>
    <p:sldId id="423" r:id="rId121"/>
    <p:sldId id="2147479443" r:id="rId122"/>
    <p:sldId id="2147483640" r:id="rId123"/>
    <p:sldId id="2147483639" r:id="rId124"/>
    <p:sldId id="2147470264" r:id="rId125"/>
    <p:sldId id="350" r:id="rId126"/>
    <p:sldId id="2147481781" r:id="rId127"/>
    <p:sldId id="464" r:id="rId128"/>
    <p:sldId id="508" r:id="rId129"/>
    <p:sldId id="509" r:id="rId130"/>
    <p:sldId id="515" r:id="rId131"/>
    <p:sldId id="404" r:id="rId132"/>
    <p:sldId id="465" r:id="rId133"/>
    <p:sldId id="2147481778" r:id="rId134"/>
    <p:sldId id="2141412062" r:id="rId135"/>
    <p:sldId id="2141412063" r:id="rId136"/>
    <p:sldId id="2147470394" r:id="rId137"/>
    <p:sldId id="904" r:id="rId138"/>
    <p:sldId id="2147483553" r:id="rId139"/>
    <p:sldId id="2147483571" r:id="rId140"/>
    <p:sldId id="2147483572" r:id="rId141"/>
    <p:sldId id="2147483556" r:id="rId142"/>
    <p:sldId id="270" r:id="rId143"/>
    <p:sldId id="2147483574" r:id="rId144"/>
    <p:sldId id="2147483575" r:id="rId145"/>
    <p:sldId id="2147483576" r:id="rId146"/>
    <p:sldId id="260" r:id="rId147"/>
    <p:sldId id="271" r:id="rId148"/>
    <p:sldId id="280" r:id="rId149"/>
    <p:sldId id="301" r:id="rId150"/>
    <p:sldId id="302" r:id="rId151"/>
    <p:sldId id="1324" r:id="rId152"/>
    <p:sldId id="308" r:id="rId153"/>
    <p:sldId id="297" r:id="rId154"/>
    <p:sldId id="281" r:id="rId155"/>
    <p:sldId id="282" r:id="rId156"/>
    <p:sldId id="283" r:id="rId157"/>
    <p:sldId id="14125" r:id="rId158"/>
    <p:sldId id="286" r:id="rId159"/>
    <p:sldId id="287" r:id="rId160"/>
    <p:sldId id="288" r:id="rId161"/>
    <p:sldId id="289" r:id="rId162"/>
    <p:sldId id="264" r:id="rId163"/>
    <p:sldId id="290" r:id="rId164"/>
    <p:sldId id="2147471663" r:id="rId165"/>
    <p:sldId id="291" r:id="rId166"/>
    <p:sldId id="292" r:id="rId167"/>
    <p:sldId id="293" r:id="rId168"/>
    <p:sldId id="294" r:id="rId169"/>
    <p:sldId id="312" r:id="rId170"/>
    <p:sldId id="2147480847" r:id="rId171"/>
    <p:sldId id="295" r:id="rId172"/>
    <p:sldId id="2134959380" r:id="rId173"/>
    <p:sldId id="296" r:id="rId174"/>
    <p:sldId id="2147483559" r:id="rId175"/>
    <p:sldId id="2147483560" r:id="rId176"/>
    <p:sldId id="2147483577" r:id="rId177"/>
    <p:sldId id="2147483578" r:id="rId178"/>
    <p:sldId id="2147483579" r:id="rId179"/>
    <p:sldId id="267" r:id="rId180"/>
    <p:sldId id="259" r:id="rId181"/>
    <p:sldId id="262" r:id="rId182"/>
    <p:sldId id="2147483646" r:id="rId183"/>
  </p:sldIdLst>
  <p:sldSz cx="12192000" cy="6858000"/>
  <p:notesSz cx="7772400" cy="10058400"/>
  <p:custDataLst>
    <p:tags r:id="rId18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2AFA"/>
    <a:srgbClr val="0432FF"/>
    <a:srgbClr val="2D2DB2"/>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81" autoAdjust="0"/>
    <p:restoredTop sz="96301" autoAdjust="0"/>
  </p:normalViewPr>
  <p:slideViewPr>
    <p:cSldViewPr>
      <p:cViewPr varScale="1">
        <p:scale>
          <a:sx n="124" d="100"/>
          <a:sy n="124" d="100"/>
        </p:scale>
        <p:origin x="600" y="184"/>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9.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slideMaster" Target="slideMasters/slideMaster15.xml"/><Relationship Id="rId84" Type="http://schemas.openxmlformats.org/officeDocument/2006/relationships/slide" Target="slides/slide16.xml"/><Relationship Id="rId138" Type="http://schemas.openxmlformats.org/officeDocument/2006/relationships/slide" Target="slides/slide70.xml"/><Relationship Id="rId159" Type="http://schemas.openxmlformats.org/officeDocument/2006/relationships/slide" Target="slides/slide91.xml"/><Relationship Id="rId170" Type="http://schemas.openxmlformats.org/officeDocument/2006/relationships/slide" Target="slides/slide102.xml"/><Relationship Id="rId191" Type="http://schemas.openxmlformats.org/officeDocument/2006/relationships/tableStyles" Target="tableStyles.xml"/><Relationship Id="rId107" Type="http://schemas.openxmlformats.org/officeDocument/2006/relationships/slide" Target="slides/slide39.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slideMaster" Target="slideMasters/slideMaster5.xml"/><Relationship Id="rId74" Type="http://schemas.openxmlformats.org/officeDocument/2006/relationships/slide" Target="slides/slide6.xml"/><Relationship Id="rId128" Type="http://schemas.openxmlformats.org/officeDocument/2006/relationships/slide" Target="slides/slide60.xml"/><Relationship Id="rId149" Type="http://schemas.openxmlformats.org/officeDocument/2006/relationships/slide" Target="slides/slide81.xml"/><Relationship Id="rId5" Type="http://schemas.openxmlformats.org/officeDocument/2006/relationships/customXml" Target="../customXml/item5.xml"/><Relationship Id="rId95" Type="http://schemas.openxmlformats.org/officeDocument/2006/relationships/slide" Target="slides/slide27.xml"/><Relationship Id="rId160" Type="http://schemas.openxmlformats.org/officeDocument/2006/relationships/slide" Target="slides/slide92.xml"/><Relationship Id="rId181" Type="http://schemas.openxmlformats.org/officeDocument/2006/relationships/slide" Target="slides/slide113.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slideMaster" Target="slideMasters/slideMaster16.xml"/><Relationship Id="rId118" Type="http://schemas.openxmlformats.org/officeDocument/2006/relationships/slide" Target="slides/slide50.xml"/><Relationship Id="rId139" Type="http://schemas.openxmlformats.org/officeDocument/2006/relationships/slide" Target="slides/slide71.xml"/><Relationship Id="rId85" Type="http://schemas.openxmlformats.org/officeDocument/2006/relationships/slide" Target="slides/slide17.xml"/><Relationship Id="rId150" Type="http://schemas.openxmlformats.org/officeDocument/2006/relationships/slide" Target="slides/slide82.xml"/><Relationship Id="rId171" Type="http://schemas.openxmlformats.org/officeDocument/2006/relationships/slide" Target="slides/slide103.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slide" Target="slides/slide40.xml"/><Relationship Id="rId129" Type="http://schemas.openxmlformats.org/officeDocument/2006/relationships/slide" Target="slides/slide61.xml"/><Relationship Id="rId54" Type="http://schemas.openxmlformats.org/officeDocument/2006/relationships/slideMaster" Target="slideMasters/slideMaster6.xml"/><Relationship Id="rId75" Type="http://schemas.openxmlformats.org/officeDocument/2006/relationships/slide" Target="slides/slide7.xml"/><Relationship Id="rId96" Type="http://schemas.openxmlformats.org/officeDocument/2006/relationships/slide" Target="slides/slide28.xml"/><Relationship Id="rId140" Type="http://schemas.openxmlformats.org/officeDocument/2006/relationships/slide" Target="slides/slide72.xml"/><Relationship Id="rId161" Type="http://schemas.openxmlformats.org/officeDocument/2006/relationships/slide" Target="slides/slide93.xml"/><Relationship Id="rId182" Type="http://schemas.openxmlformats.org/officeDocument/2006/relationships/slide" Target="slides/slide114.xml"/><Relationship Id="rId6" Type="http://schemas.openxmlformats.org/officeDocument/2006/relationships/customXml" Target="../customXml/item6.xml"/><Relationship Id="rId23" Type="http://schemas.openxmlformats.org/officeDocument/2006/relationships/customXml" Target="../customXml/item23.xml"/><Relationship Id="rId119" Type="http://schemas.openxmlformats.org/officeDocument/2006/relationships/slide" Target="slides/slide51.xml"/><Relationship Id="rId44" Type="http://schemas.openxmlformats.org/officeDocument/2006/relationships/customXml" Target="../customXml/item44.xml"/><Relationship Id="rId65" Type="http://schemas.openxmlformats.org/officeDocument/2006/relationships/slideMaster" Target="slideMasters/slideMaster17.xml"/><Relationship Id="rId86" Type="http://schemas.openxmlformats.org/officeDocument/2006/relationships/slide" Target="slides/slide18.xml"/><Relationship Id="rId130" Type="http://schemas.openxmlformats.org/officeDocument/2006/relationships/slide" Target="slides/slide62.xml"/><Relationship Id="rId151" Type="http://schemas.openxmlformats.org/officeDocument/2006/relationships/slide" Target="slides/slide83.xml"/><Relationship Id="rId172" Type="http://schemas.openxmlformats.org/officeDocument/2006/relationships/slide" Target="slides/slide104.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41.xml"/><Relationship Id="rId34" Type="http://schemas.openxmlformats.org/officeDocument/2006/relationships/customXml" Target="../customXml/item34.xml"/><Relationship Id="rId50" Type="http://schemas.openxmlformats.org/officeDocument/2006/relationships/slideMaster" Target="slideMasters/slideMaster2.xml"/><Relationship Id="rId55" Type="http://schemas.openxmlformats.org/officeDocument/2006/relationships/slideMaster" Target="slideMasters/slideMaster7.xml"/><Relationship Id="rId76" Type="http://schemas.openxmlformats.org/officeDocument/2006/relationships/slide" Target="slides/slide8.xml"/><Relationship Id="rId97" Type="http://schemas.openxmlformats.org/officeDocument/2006/relationships/slide" Target="slides/slide29.xml"/><Relationship Id="rId104" Type="http://schemas.openxmlformats.org/officeDocument/2006/relationships/slide" Target="slides/slide36.xml"/><Relationship Id="rId120" Type="http://schemas.openxmlformats.org/officeDocument/2006/relationships/slide" Target="slides/slide52.xml"/><Relationship Id="rId125" Type="http://schemas.openxmlformats.org/officeDocument/2006/relationships/slide" Target="slides/slide57.xml"/><Relationship Id="rId141" Type="http://schemas.openxmlformats.org/officeDocument/2006/relationships/slide" Target="slides/slide73.xml"/><Relationship Id="rId146" Type="http://schemas.openxmlformats.org/officeDocument/2006/relationships/slide" Target="slides/slide78.xml"/><Relationship Id="rId167" Type="http://schemas.openxmlformats.org/officeDocument/2006/relationships/slide" Target="slides/slide99.xml"/><Relationship Id="rId188"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slide" Target="slides/slide3.xml"/><Relationship Id="rId92" Type="http://schemas.openxmlformats.org/officeDocument/2006/relationships/slide" Target="slides/slide24.xml"/><Relationship Id="rId162" Type="http://schemas.openxmlformats.org/officeDocument/2006/relationships/slide" Target="slides/slide94.xml"/><Relationship Id="rId183" Type="http://schemas.openxmlformats.org/officeDocument/2006/relationships/slide" Target="slides/slide115.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Master" Target="slideMasters/slideMaster18.xml"/><Relationship Id="rId87" Type="http://schemas.openxmlformats.org/officeDocument/2006/relationships/slide" Target="slides/slide19.xml"/><Relationship Id="rId110" Type="http://schemas.openxmlformats.org/officeDocument/2006/relationships/slide" Target="slides/slide42.xml"/><Relationship Id="rId115" Type="http://schemas.openxmlformats.org/officeDocument/2006/relationships/slide" Target="slides/slide47.xml"/><Relationship Id="rId131" Type="http://schemas.openxmlformats.org/officeDocument/2006/relationships/slide" Target="slides/slide63.xml"/><Relationship Id="rId136" Type="http://schemas.openxmlformats.org/officeDocument/2006/relationships/slide" Target="slides/slide68.xml"/><Relationship Id="rId157" Type="http://schemas.openxmlformats.org/officeDocument/2006/relationships/slide" Target="slides/slide89.xml"/><Relationship Id="rId178" Type="http://schemas.openxmlformats.org/officeDocument/2006/relationships/slide" Target="slides/slide110.xml"/><Relationship Id="rId61" Type="http://schemas.openxmlformats.org/officeDocument/2006/relationships/slideMaster" Target="slideMasters/slideMaster13.xml"/><Relationship Id="rId82" Type="http://schemas.openxmlformats.org/officeDocument/2006/relationships/slide" Target="slides/slide14.xml"/><Relationship Id="rId152" Type="http://schemas.openxmlformats.org/officeDocument/2006/relationships/slide" Target="slides/slide84.xml"/><Relationship Id="rId173" Type="http://schemas.openxmlformats.org/officeDocument/2006/relationships/slide" Target="slides/slide105.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Master" Target="slideMasters/slideMaster8.xml"/><Relationship Id="rId77" Type="http://schemas.openxmlformats.org/officeDocument/2006/relationships/slide" Target="slides/slide9.xml"/><Relationship Id="rId100" Type="http://schemas.openxmlformats.org/officeDocument/2006/relationships/slide" Target="slides/slide32.xml"/><Relationship Id="rId105" Type="http://schemas.openxmlformats.org/officeDocument/2006/relationships/slide" Target="slides/slide37.xml"/><Relationship Id="rId126" Type="http://schemas.openxmlformats.org/officeDocument/2006/relationships/slide" Target="slides/slide58.xml"/><Relationship Id="rId147" Type="http://schemas.openxmlformats.org/officeDocument/2006/relationships/slide" Target="slides/slide79.xml"/><Relationship Id="rId168" Type="http://schemas.openxmlformats.org/officeDocument/2006/relationships/slide" Target="slides/slide100.xml"/><Relationship Id="rId8" Type="http://schemas.openxmlformats.org/officeDocument/2006/relationships/customXml" Target="../customXml/item8.xml"/><Relationship Id="rId51" Type="http://schemas.openxmlformats.org/officeDocument/2006/relationships/slideMaster" Target="slideMasters/slideMaster3.xml"/><Relationship Id="rId72" Type="http://schemas.openxmlformats.org/officeDocument/2006/relationships/slide" Target="slides/slide4.xml"/><Relationship Id="rId93" Type="http://schemas.openxmlformats.org/officeDocument/2006/relationships/slide" Target="slides/slide25.xml"/><Relationship Id="rId98" Type="http://schemas.openxmlformats.org/officeDocument/2006/relationships/slide" Target="slides/slide30.xml"/><Relationship Id="rId121" Type="http://schemas.openxmlformats.org/officeDocument/2006/relationships/slide" Target="slides/slide53.xml"/><Relationship Id="rId142" Type="http://schemas.openxmlformats.org/officeDocument/2006/relationships/slide" Target="slides/slide74.xml"/><Relationship Id="rId163" Type="http://schemas.openxmlformats.org/officeDocument/2006/relationships/slide" Target="slides/slide95.xml"/><Relationship Id="rId184" Type="http://schemas.openxmlformats.org/officeDocument/2006/relationships/notesMaster" Target="notesMasters/notesMaster1.xml"/><Relationship Id="rId189"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Master" Target="slideMasters/slideMaster19.xml"/><Relationship Id="rId116" Type="http://schemas.openxmlformats.org/officeDocument/2006/relationships/slide" Target="slides/slide48.xml"/><Relationship Id="rId137" Type="http://schemas.openxmlformats.org/officeDocument/2006/relationships/slide" Target="slides/slide69.xml"/><Relationship Id="rId158" Type="http://schemas.openxmlformats.org/officeDocument/2006/relationships/slide" Target="slides/slide90.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Master" Target="slideMasters/slideMaster14.xml"/><Relationship Id="rId83" Type="http://schemas.openxmlformats.org/officeDocument/2006/relationships/slide" Target="slides/slide15.xml"/><Relationship Id="rId88" Type="http://schemas.openxmlformats.org/officeDocument/2006/relationships/slide" Target="slides/slide20.xml"/><Relationship Id="rId111" Type="http://schemas.openxmlformats.org/officeDocument/2006/relationships/slide" Target="slides/slide43.xml"/><Relationship Id="rId132" Type="http://schemas.openxmlformats.org/officeDocument/2006/relationships/slide" Target="slides/slide64.xml"/><Relationship Id="rId153" Type="http://schemas.openxmlformats.org/officeDocument/2006/relationships/slide" Target="slides/slide85.xml"/><Relationship Id="rId174" Type="http://schemas.openxmlformats.org/officeDocument/2006/relationships/slide" Target="slides/slide106.xml"/><Relationship Id="rId179" Type="http://schemas.openxmlformats.org/officeDocument/2006/relationships/slide" Target="slides/slide111.xml"/><Relationship Id="rId190" Type="http://schemas.openxmlformats.org/officeDocument/2006/relationships/theme" Target="theme/theme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Master" Target="slideMasters/slideMaster9.xml"/><Relationship Id="rId106" Type="http://schemas.openxmlformats.org/officeDocument/2006/relationships/slide" Target="slides/slide38.xml"/><Relationship Id="rId127" Type="http://schemas.openxmlformats.org/officeDocument/2006/relationships/slide" Target="slides/slide59.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Master" Target="slideMasters/slideMaster4.xml"/><Relationship Id="rId73" Type="http://schemas.openxmlformats.org/officeDocument/2006/relationships/slide" Target="slides/slide5.xml"/><Relationship Id="rId78" Type="http://schemas.openxmlformats.org/officeDocument/2006/relationships/slide" Target="slides/slide10.xml"/><Relationship Id="rId94" Type="http://schemas.openxmlformats.org/officeDocument/2006/relationships/slide" Target="slides/slide26.xml"/><Relationship Id="rId99" Type="http://schemas.openxmlformats.org/officeDocument/2006/relationships/slide" Target="slides/slide31.xml"/><Relationship Id="rId101" Type="http://schemas.openxmlformats.org/officeDocument/2006/relationships/slide" Target="slides/slide33.xml"/><Relationship Id="rId122" Type="http://schemas.openxmlformats.org/officeDocument/2006/relationships/slide" Target="slides/slide54.xml"/><Relationship Id="rId143" Type="http://schemas.openxmlformats.org/officeDocument/2006/relationships/slide" Target="slides/slide75.xml"/><Relationship Id="rId148" Type="http://schemas.openxmlformats.org/officeDocument/2006/relationships/slide" Target="slides/slide80.xml"/><Relationship Id="rId164" Type="http://schemas.openxmlformats.org/officeDocument/2006/relationships/slide" Target="slides/slide96.xml"/><Relationship Id="rId169" Type="http://schemas.openxmlformats.org/officeDocument/2006/relationships/slide" Target="slides/slide101.xml"/><Relationship Id="rId185"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112.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slideMaster" Target="slideMasters/slideMaster20.xml"/><Relationship Id="rId89" Type="http://schemas.openxmlformats.org/officeDocument/2006/relationships/slide" Target="slides/slide21.xml"/><Relationship Id="rId112" Type="http://schemas.openxmlformats.org/officeDocument/2006/relationships/slide" Target="slides/slide44.xml"/><Relationship Id="rId133" Type="http://schemas.openxmlformats.org/officeDocument/2006/relationships/slide" Target="slides/slide65.xml"/><Relationship Id="rId154" Type="http://schemas.openxmlformats.org/officeDocument/2006/relationships/slide" Target="slides/slide86.xml"/><Relationship Id="rId175" Type="http://schemas.openxmlformats.org/officeDocument/2006/relationships/slide" Target="slides/slide107.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slideMaster" Target="slideMasters/slideMaster10.xml"/><Relationship Id="rId79" Type="http://schemas.openxmlformats.org/officeDocument/2006/relationships/slide" Target="slides/slide11.xml"/><Relationship Id="rId102" Type="http://schemas.openxmlformats.org/officeDocument/2006/relationships/slide" Target="slides/slide34.xml"/><Relationship Id="rId123" Type="http://schemas.openxmlformats.org/officeDocument/2006/relationships/slide" Target="slides/slide55.xml"/><Relationship Id="rId144" Type="http://schemas.openxmlformats.org/officeDocument/2006/relationships/slide" Target="slides/slide76.xml"/><Relationship Id="rId90" Type="http://schemas.openxmlformats.org/officeDocument/2006/relationships/slide" Target="slides/slide22.xml"/><Relationship Id="rId165" Type="http://schemas.openxmlformats.org/officeDocument/2006/relationships/slide" Target="slides/slide97.xml"/><Relationship Id="rId186" Type="http://schemas.openxmlformats.org/officeDocument/2006/relationships/tags" Target="tags/tag1.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slide" Target="slides/slide1.xml"/><Relationship Id="rId113" Type="http://schemas.openxmlformats.org/officeDocument/2006/relationships/slide" Target="slides/slide45.xml"/><Relationship Id="rId134" Type="http://schemas.openxmlformats.org/officeDocument/2006/relationships/slide" Target="slides/slide66.xml"/><Relationship Id="rId80" Type="http://schemas.openxmlformats.org/officeDocument/2006/relationships/slide" Target="slides/slide12.xml"/><Relationship Id="rId155" Type="http://schemas.openxmlformats.org/officeDocument/2006/relationships/slide" Target="slides/slide87.xml"/><Relationship Id="rId176" Type="http://schemas.openxmlformats.org/officeDocument/2006/relationships/slide" Target="slides/slide108.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slideMaster" Target="slideMasters/slideMaster11.xml"/><Relationship Id="rId103" Type="http://schemas.openxmlformats.org/officeDocument/2006/relationships/slide" Target="slides/slide35.xml"/><Relationship Id="rId124" Type="http://schemas.openxmlformats.org/officeDocument/2006/relationships/slide" Target="slides/slide56.xml"/><Relationship Id="rId70" Type="http://schemas.openxmlformats.org/officeDocument/2006/relationships/slide" Target="slides/slide2.xml"/><Relationship Id="rId91" Type="http://schemas.openxmlformats.org/officeDocument/2006/relationships/slide" Target="slides/slide23.xml"/><Relationship Id="rId145" Type="http://schemas.openxmlformats.org/officeDocument/2006/relationships/slide" Target="slides/slide77.xml"/><Relationship Id="rId166" Type="http://schemas.openxmlformats.org/officeDocument/2006/relationships/slide" Target="slides/slide98.xml"/><Relationship Id="rId187" Type="http://schemas.openxmlformats.org/officeDocument/2006/relationships/commentAuthors" Target="commentAuthors.xml"/><Relationship Id="rId1" Type="http://schemas.openxmlformats.org/officeDocument/2006/relationships/customXml" Target="../customXml/item1.xml"/><Relationship Id="rId28" Type="http://schemas.openxmlformats.org/officeDocument/2006/relationships/customXml" Target="../customXml/item28.xml"/><Relationship Id="rId49" Type="http://schemas.openxmlformats.org/officeDocument/2006/relationships/slideMaster" Target="slideMasters/slideMaster1.xml"/><Relationship Id="rId114" Type="http://schemas.openxmlformats.org/officeDocument/2006/relationships/slide" Target="slides/slide46.xml"/><Relationship Id="rId60" Type="http://schemas.openxmlformats.org/officeDocument/2006/relationships/slideMaster" Target="slideMasters/slideMaster12.xml"/><Relationship Id="rId81" Type="http://schemas.openxmlformats.org/officeDocument/2006/relationships/slide" Target="slides/slide13.xml"/><Relationship Id="rId135" Type="http://schemas.openxmlformats.org/officeDocument/2006/relationships/slide" Target="slides/slide67.xml"/><Relationship Id="rId156" Type="http://schemas.openxmlformats.org/officeDocument/2006/relationships/slide" Target="slides/slide88.xml"/><Relationship Id="rId177" Type="http://schemas.openxmlformats.org/officeDocument/2006/relationships/slide" Target="slides/slide10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752616811876199"/>
          <c:y val="0"/>
          <c:w val="0.79411540900443878"/>
          <c:h val="1"/>
        </c:manualLayout>
      </c:layout>
      <c:bubbleChart>
        <c:varyColors val="0"/>
        <c:ser>
          <c:idx val="0"/>
          <c:order val="0"/>
          <c:tx>
            <c:strRef>
              <c:f>Sheet1!$C$1</c:f>
              <c:strCache>
                <c:ptCount val="1"/>
                <c:pt idx="0">
                  <c:v>Y-Values</c:v>
                </c:pt>
              </c:strCache>
            </c:strRef>
          </c:tx>
          <c:spPr>
            <a:solidFill>
              <a:srgbClr val="830051"/>
            </a:solidFill>
            <a:ln>
              <a:noFill/>
            </a:ln>
            <a:effectLst/>
          </c:spPr>
          <c:invertIfNegative val="0"/>
          <c:errBars>
            <c:errDir val="x"/>
            <c:errBarType val="both"/>
            <c:errValType val="cust"/>
            <c:noEndCap val="0"/>
            <c:plus>
              <c:numRef>
                <c:f>Sheet1!$J$2:$J$18</c:f>
                <c:numCache>
                  <c:formatCode>General</c:formatCode>
                  <c:ptCount val="17"/>
                  <c:pt idx="0">
                    <c:v>0.16000000000000003</c:v>
                  </c:pt>
                  <c:pt idx="1">
                    <c:v>0.16999999999999998</c:v>
                  </c:pt>
                  <c:pt idx="2">
                    <c:v>0.41000000000000003</c:v>
                  </c:pt>
                  <c:pt idx="3">
                    <c:v>0</c:v>
                  </c:pt>
                  <c:pt idx="4">
                    <c:v>0</c:v>
                  </c:pt>
                  <c:pt idx="5">
                    <c:v>0.20000000000000007</c:v>
                  </c:pt>
                  <c:pt idx="6">
                    <c:v>0.3600000000000001</c:v>
                  </c:pt>
                  <c:pt idx="7">
                    <c:v>0.71</c:v>
                  </c:pt>
                  <c:pt idx="8">
                    <c:v>0.39</c:v>
                  </c:pt>
                  <c:pt idx="9">
                    <c:v>0.20000000000000007</c:v>
                  </c:pt>
                  <c:pt idx="10">
                    <c:v>0.71</c:v>
                  </c:pt>
                  <c:pt idx="11">
                    <c:v>0</c:v>
                  </c:pt>
                  <c:pt idx="12">
                    <c:v>0.18000000000000005</c:v>
                  </c:pt>
                  <c:pt idx="13">
                    <c:v>0.71</c:v>
                  </c:pt>
                  <c:pt idx="14">
                    <c:v>0.25</c:v>
                  </c:pt>
                  <c:pt idx="15">
                    <c:v>0.3</c:v>
                  </c:pt>
                  <c:pt idx="16">
                    <c:v>0.42000000000000004</c:v>
                  </c:pt>
                </c:numCache>
              </c:numRef>
            </c:plus>
            <c:minus>
              <c:numRef>
                <c:f>Sheet1!$I$2:$I$18</c:f>
                <c:numCache>
                  <c:formatCode>General</c:formatCode>
                  <c:ptCount val="17"/>
                  <c:pt idx="0">
                    <c:v>0.12999999999999995</c:v>
                  </c:pt>
                  <c:pt idx="1">
                    <c:v>0.13</c:v>
                  </c:pt>
                  <c:pt idx="2">
                    <c:v>0.28000000000000003</c:v>
                  </c:pt>
                  <c:pt idx="3">
                    <c:v>0</c:v>
                  </c:pt>
                  <c:pt idx="4">
                    <c:v>0</c:v>
                  </c:pt>
                  <c:pt idx="5">
                    <c:v>0.14999999999999997</c:v>
                  </c:pt>
                  <c:pt idx="6">
                    <c:v>0.24</c:v>
                  </c:pt>
                  <c:pt idx="7">
                    <c:v>0.37</c:v>
                  </c:pt>
                  <c:pt idx="8">
                    <c:v>0.20999999999999996</c:v>
                  </c:pt>
                  <c:pt idx="9">
                    <c:v>0.14999999999999997</c:v>
                  </c:pt>
                  <c:pt idx="10">
                    <c:v>0.37</c:v>
                  </c:pt>
                  <c:pt idx="11">
                    <c:v>0</c:v>
                  </c:pt>
                  <c:pt idx="12">
                    <c:v>0.13999999999999996</c:v>
                  </c:pt>
                  <c:pt idx="13">
                    <c:v>0.37</c:v>
                  </c:pt>
                  <c:pt idx="14">
                    <c:v>0.18</c:v>
                  </c:pt>
                  <c:pt idx="15">
                    <c:v>0.19</c:v>
                  </c:pt>
                  <c:pt idx="16">
                    <c:v>0.26</c:v>
                  </c:pt>
                </c:numCache>
              </c:numRef>
            </c:minus>
            <c:spPr>
              <a:noFill/>
              <a:ln w="12700" cap="flat" cmpd="sng" algn="ctr">
                <a:solidFill>
                  <a:srgbClr val="830051"/>
                </a:solidFill>
                <a:miter lim="800000"/>
              </a:ln>
              <a:effectLst/>
            </c:spPr>
          </c:errBars>
          <c:xVal>
            <c:numRef>
              <c:f>Sheet1!$B$2:$B$18</c:f>
              <c:numCache>
                <c:formatCode>General</c:formatCode>
                <c:ptCount val="17"/>
                <c:pt idx="0">
                  <c:v>0.56999999999999995</c:v>
                </c:pt>
                <c:pt idx="1">
                  <c:v>0.44</c:v>
                </c:pt>
                <c:pt idx="2">
                  <c:v>0.87</c:v>
                </c:pt>
                <c:pt idx="4">
                  <c:v>0</c:v>
                </c:pt>
                <c:pt idx="5">
                  <c:v>0.47</c:v>
                </c:pt>
                <c:pt idx="6">
                  <c:v>0.71</c:v>
                </c:pt>
                <c:pt idx="7">
                  <c:v>0.74</c:v>
                </c:pt>
                <c:pt idx="8">
                  <c:v>0.47</c:v>
                </c:pt>
                <c:pt idx="9">
                  <c:v>0.57999999999999996</c:v>
                </c:pt>
                <c:pt idx="10">
                  <c:v>0.74</c:v>
                </c:pt>
                <c:pt idx="12">
                  <c:v>0.56999999999999995</c:v>
                </c:pt>
                <c:pt idx="13">
                  <c:v>0.74</c:v>
                </c:pt>
                <c:pt idx="14">
                  <c:v>0.6</c:v>
                </c:pt>
                <c:pt idx="15">
                  <c:v>0.46</c:v>
                </c:pt>
                <c:pt idx="16">
                  <c:v>0.64</c:v>
                </c:pt>
              </c:numCache>
            </c:numRef>
          </c:xVal>
          <c:yVal>
            <c:numRef>
              <c:f>Sheet1!$C$2:$C$18</c:f>
              <c:numCache>
                <c:formatCode>General</c:formatCode>
                <c:ptCount val="17"/>
                <c:pt idx="0">
                  <c:v>19.399999999999999</c:v>
                </c:pt>
                <c:pt idx="1">
                  <c:v>18.399999999999999</c:v>
                </c:pt>
                <c:pt idx="2">
                  <c:v>17.2</c:v>
                </c:pt>
                <c:pt idx="3">
                  <c:v>16.100000000000001</c:v>
                </c:pt>
                <c:pt idx="4">
                  <c:v>15.1</c:v>
                </c:pt>
                <c:pt idx="5">
                  <c:v>14</c:v>
                </c:pt>
                <c:pt idx="6">
                  <c:v>13.1</c:v>
                </c:pt>
                <c:pt idx="7">
                  <c:v>11.9</c:v>
                </c:pt>
                <c:pt idx="8">
                  <c:v>10.8</c:v>
                </c:pt>
                <c:pt idx="9">
                  <c:v>9.8000000000000007</c:v>
                </c:pt>
                <c:pt idx="10">
                  <c:v>8.6999999999999993</c:v>
                </c:pt>
                <c:pt idx="11">
                  <c:v>7.5</c:v>
                </c:pt>
                <c:pt idx="12">
                  <c:v>6.6</c:v>
                </c:pt>
                <c:pt idx="13">
                  <c:v>5.5</c:v>
                </c:pt>
                <c:pt idx="14">
                  <c:v>4.5</c:v>
                </c:pt>
                <c:pt idx="15">
                  <c:v>3.4</c:v>
                </c:pt>
                <c:pt idx="16">
                  <c:v>2.2999999999999998</c:v>
                </c:pt>
              </c:numCache>
            </c:numRef>
          </c:yVal>
          <c:bubbleSize>
            <c:numRef>
              <c:f>Sheet1!$D$2:$D$18</c:f>
              <c:numCache>
                <c:formatCode>General</c:formatCode>
                <c:ptCount val="17"/>
                <c:pt idx="0">
                  <c:v>272</c:v>
                </c:pt>
                <c:pt idx="1">
                  <c:v>179</c:v>
                </c:pt>
                <c:pt idx="2">
                  <c:v>88</c:v>
                </c:pt>
                <c:pt idx="4">
                  <c:v>0</c:v>
                </c:pt>
                <c:pt idx="5">
                  <c:v>142</c:v>
                </c:pt>
                <c:pt idx="6">
                  <c:v>90</c:v>
                </c:pt>
                <c:pt idx="7">
                  <c:v>40</c:v>
                </c:pt>
                <c:pt idx="8">
                  <c:v>38</c:v>
                </c:pt>
                <c:pt idx="9">
                  <c:v>194</c:v>
                </c:pt>
                <c:pt idx="10">
                  <c:v>40</c:v>
                </c:pt>
                <c:pt idx="12">
                  <c:v>217</c:v>
                </c:pt>
                <c:pt idx="13">
                  <c:v>40</c:v>
                </c:pt>
                <c:pt idx="14">
                  <c:v>132</c:v>
                </c:pt>
                <c:pt idx="15">
                  <c:v>83</c:v>
                </c:pt>
                <c:pt idx="16">
                  <c:v>57</c:v>
                </c:pt>
              </c:numCache>
            </c:numRef>
          </c:bubbleSize>
          <c:bubble3D val="0"/>
          <c:extLst>
            <c:ext xmlns:c16="http://schemas.microsoft.com/office/drawing/2014/chart" uri="{C3380CC4-5D6E-409C-BE32-E72D297353CC}">
              <c16:uniqueId val="{00000000-E6A5-46B9-BC99-A7C2B27EF035}"/>
            </c:ext>
          </c:extLst>
        </c:ser>
        <c:ser>
          <c:idx val="1"/>
          <c:order val="1"/>
          <c:tx>
            <c:v>tick marks</c:v>
          </c:tx>
          <c:spPr>
            <a:noFill/>
            <a:ln w="25400">
              <a:noFill/>
            </a:ln>
            <a:effectLst/>
          </c:spPr>
          <c:invertIfNegative val="0"/>
          <c:xVal>
            <c:numRef>
              <c:f>Sheet1!$B$20:$B$24</c:f>
              <c:numCache>
                <c:formatCode>General</c:formatCode>
                <c:ptCount val="5"/>
                <c:pt idx="0">
                  <c:v>0.125</c:v>
                </c:pt>
                <c:pt idx="1">
                  <c:v>0.25</c:v>
                </c:pt>
                <c:pt idx="2">
                  <c:v>0.5</c:v>
                </c:pt>
                <c:pt idx="3">
                  <c:v>1</c:v>
                </c:pt>
                <c:pt idx="4">
                  <c:v>2</c:v>
                </c:pt>
              </c:numCache>
            </c:numRef>
          </c:xVal>
          <c:yVal>
            <c:numRef>
              <c:f>Sheet1!$C$20:$C$24</c:f>
              <c:numCache>
                <c:formatCode>General</c:formatCode>
                <c:ptCount val="5"/>
                <c:pt idx="0">
                  <c:v>-3</c:v>
                </c:pt>
                <c:pt idx="1">
                  <c:v>-3</c:v>
                </c:pt>
                <c:pt idx="2">
                  <c:v>-3</c:v>
                </c:pt>
                <c:pt idx="3">
                  <c:v>-3</c:v>
                </c:pt>
                <c:pt idx="4">
                  <c:v>-3</c:v>
                </c:pt>
              </c:numCache>
            </c:numRef>
          </c:yVal>
          <c:bubbleSize>
            <c:numRef>
              <c:f>Sheet1!$D$20:$D$24</c:f>
              <c:numCache>
                <c:formatCode>General</c:formatCode>
                <c:ptCount val="5"/>
                <c:pt idx="0">
                  <c:v>100</c:v>
                </c:pt>
                <c:pt idx="1">
                  <c:v>100</c:v>
                </c:pt>
                <c:pt idx="2">
                  <c:v>100</c:v>
                </c:pt>
                <c:pt idx="3">
                  <c:v>100</c:v>
                </c:pt>
                <c:pt idx="4">
                  <c:v>100</c:v>
                </c:pt>
              </c:numCache>
            </c:numRef>
          </c:bubbleSize>
          <c:bubble3D val="0"/>
          <c:extLst>
            <c:ext xmlns:c16="http://schemas.microsoft.com/office/drawing/2014/chart" uri="{C3380CC4-5D6E-409C-BE32-E72D297353CC}">
              <c16:uniqueId val="{00000001-E6A5-46B9-BC99-A7C2B27EF035}"/>
            </c:ext>
          </c:extLst>
        </c:ser>
        <c:dLbls>
          <c:showLegendKey val="0"/>
          <c:showVal val="0"/>
          <c:showCatName val="0"/>
          <c:showSerName val="0"/>
          <c:showPercent val="0"/>
          <c:showBubbleSize val="0"/>
        </c:dLbls>
        <c:bubbleScale val="16"/>
        <c:showNegBubbles val="0"/>
        <c:axId val="415005184"/>
        <c:axId val="293428128"/>
      </c:bubbleChart>
      <c:valAx>
        <c:axId val="415005184"/>
        <c:scaling>
          <c:logBase val="2"/>
          <c:orientation val="minMax"/>
          <c:max val="2"/>
          <c:min val="0.25"/>
        </c:scaling>
        <c:delete val="0"/>
        <c:axPos val="b"/>
        <c:numFmt formatCode="General" sourceLinked="1"/>
        <c:majorTickMark val="out"/>
        <c:minorTickMark val="none"/>
        <c:tickLblPos val="none"/>
        <c:spPr>
          <a:noFill/>
          <a:ln w="12700" cap="sq" cmpd="sng" algn="ctr">
            <a:noFill/>
            <a:miter lim="800000"/>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93428128"/>
        <c:crosses val="autoZero"/>
        <c:crossBetween val="midCat"/>
      </c:valAx>
      <c:valAx>
        <c:axId val="293428128"/>
        <c:scaling>
          <c:orientation val="minMax"/>
          <c:max val="20.5"/>
          <c:min val="-3"/>
        </c:scaling>
        <c:delete val="1"/>
        <c:axPos val="l"/>
        <c:numFmt formatCode="General" sourceLinked="1"/>
        <c:majorTickMark val="none"/>
        <c:minorTickMark val="none"/>
        <c:tickLblPos val="none"/>
        <c:crossAx val="415005184"/>
        <c:crossesAt val="1"/>
        <c:crossBetween val="midCat"/>
        <c:maj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Sheet1!$P$14</c:f>
              <c:strCache>
                <c:ptCount val="1"/>
                <c:pt idx="0">
                  <c:v>Local</c:v>
                </c:pt>
              </c:strCache>
            </c:strRef>
          </c:tx>
          <c:spPr>
            <a:solidFill>
              <a:srgbClr val="104862"/>
            </a:solidFill>
            <a:ln>
              <a:noFill/>
            </a:ln>
            <a:effectLst/>
          </c:spPr>
          <c:invertIfNegative val="0"/>
          <c:dPt>
            <c:idx val="1"/>
            <c:invertIfNegative val="0"/>
            <c:bubble3D val="0"/>
            <c:spPr>
              <a:solidFill>
                <a:srgbClr val="104862"/>
              </a:solidFill>
              <a:ln>
                <a:noFill/>
              </a:ln>
              <a:effectLst/>
            </c:spPr>
            <c:extLst>
              <c:ext xmlns:c16="http://schemas.microsoft.com/office/drawing/2014/chart" uri="{C3380CC4-5D6E-409C-BE32-E72D297353CC}">
                <c16:uniqueId val="{00000006-055B-48C7-B909-08055E6962C2}"/>
              </c:ext>
            </c:extLst>
          </c:dPt>
          <c:cat>
            <c:strRef>
              <c:f>Sheet1!$Q$13:$S$13</c:f>
              <c:strCache>
                <c:ptCount val="3"/>
                <c:pt idx="0">
                  <c:v>IHC 1+</c:v>
                </c:pt>
                <c:pt idx="1">
                  <c:v>IHC 2+</c:v>
                </c:pt>
                <c:pt idx="2">
                  <c:v>IHC 3+</c:v>
                </c:pt>
              </c:strCache>
            </c:strRef>
          </c:cat>
          <c:val>
            <c:numRef>
              <c:f>Sheet1!$Q$14:$S$14</c:f>
              <c:numCache>
                <c:formatCode>General</c:formatCode>
                <c:ptCount val="3"/>
                <c:pt idx="0">
                  <c:v>33.9</c:v>
                </c:pt>
                <c:pt idx="1">
                  <c:v>40.4</c:v>
                </c:pt>
                <c:pt idx="2">
                  <c:v>73.099999999999994</c:v>
                </c:pt>
              </c:numCache>
            </c:numRef>
          </c:val>
          <c:extLst>
            <c:ext xmlns:c16="http://schemas.microsoft.com/office/drawing/2014/chart" uri="{C3380CC4-5D6E-409C-BE32-E72D297353CC}">
              <c16:uniqueId val="{00000000-E033-4AB2-ABD1-1A6765B018E0}"/>
            </c:ext>
          </c:extLst>
        </c:ser>
        <c:ser>
          <c:idx val="1"/>
          <c:order val="1"/>
          <c:tx>
            <c:strRef>
              <c:f>Sheet1!$P$15</c:f>
              <c:strCache>
                <c:ptCount val="1"/>
                <c:pt idx="0">
                  <c:v>Central</c:v>
                </c:pt>
              </c:strCache>
            </c:strRef>
          </c:tx>
          <c:spPr>
            <a:solidFill>
              <a:srgbClr val="37B4A6"/>
            </a:solidFill>
            <a:ln>
              <a:noFill/>
            </a:ln>
            <a:effectLst/>
          </c:spPr>
          <c:invertIfNegative val="0"/>
          <c:cat>
            <c:strRef>
              <c:f>Sheet1!$Q$13:$S$13</c:f>
              <c:strCache>
                <c:ptCount val="3"/>
                <c:pt idx="0">
                  <c:v>IHC 1+</c:v>
                </c:pt>
                <c:pt idx="1">
                  <c:v>IHC 2+</c:v>
                </c:pt>
                <c:pt idx="2">
                  <c:v>IHC 3+</c:v>
                </c:pt>
              </c:strCache>
            </c:strRef>
          </c:cat>
          <c:val>
            <c:numRef>
              <c:f>Sheet1!$Q$15:$S$15</c:f>
              <c:numCache>
                <c:formatCode>General</c:formatCode>
                <c:ptCount val="3"/>
                <c:pt idx="0">
                  <c:v>34.5</c:v>
                </c:pt>
                <c:pt idx="1">
                  <c:v>44.2</c:v>
                </c:pt>
                <c:pt idx="2">
                  <c:v>70.8</c:v>
                </c:pt>
              </c:numCache>
            </c:numRef>
          </c:val>
          <c:extLst>
            <c:ext xmlns:c16="http://schemas.microsoft.com/office/drawing/2014/chart" uri="{C3380CC4-5D6E-409C-BE32-E72D297353CC}">
              <c16:uniqueId val="{00000001-E033-4AB2-ABD1-1A6765B018E0}"/>
            </c:ext>
          </c:extLst>
        </c:ser>
        <c:dLbls>
          <c:showLegendKey val="0"/>
          <c:showVal val="0"/>
          <c:showCatName val="0"/>
          <c:showSerName val="0"/>
          <c:showPercent val="0"/>
          <c:showBubbleSize val="0"/>
        </c:dLbls>
        <c:gapWidth val="115"/>
        <c:overlap val="-15"/>
        <c:axId val="1487557536"/>
        <c:axId val="1487559936"/>
      </c:barChart>
      <c:catAx>
        <c:axId val="1487557536"/>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87559936"/>
        <c:crosses val="autoZero"/>
        <c:auto val="1"/>
        <c:lblAlgn val="ctr"/>
        <c:lblOffset val="100"/>
        <c:noMultiLvlLbl val="0"/>
      </c:catAx>
      <c:valAx>
        <c:axId val="1487559936"/>
        <c:scaling>
          <c:orientation val="minMax"/>
          <c:max val="10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875575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5/31/26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EF87B-1E19-9281-684B-FC9EC748A03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E341D97-E334-9700-A83F-01B136128DA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8799BD57-F144-E729-BEC2-D2EF7CF28DF1}"/>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3E01E3-5367-1253-486D-9F5C487AB533}"/>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052410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3548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7978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438C4-277E-0878-18AE-4098D888D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3ED26-78ED-CBAC-C0FF-F0867913B7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59125-B0A3-CCC3-EA83-0F2E5E789DC0}"/>
              </a:ext>
            </a:extLst>
          </p:cNvPr>
          <p:cNvSpPr>
            <a:spLocks noGrp="1"/>
          </p:cNvSpPr>
          <p:nvPr>
            <p:ph type="body" idx="1"/>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a:extLst>
              <a:ext uri="{FF2B5EF4-FFF2-40B4-BE49-F238E27FC236}">
                <a16:creationId xmlns:a16="http://schemas.microsoft.com/office/drawing/2014/main" id="{01D5B4A1-6EFA-0B6E-433D-D696FC46225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8D1D37A3-F802-A10D-9B0E-46FF71AC57EA}"/>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C2AFDD05-6880-8F18-EF8C-27D44B66AE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0814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7391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5B959A-C54C-4C17-A8F7-D5CE4BED74E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29497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04D2B2-4BD9-48CF-8CBC-528D4FDA534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3688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0671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27E8B-CE91-4AFE-9297-105173F407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213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7FE93-4BA7-44BA-8A7A-52C260C476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975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76907-3CCC-7340-B687-6F094BC920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93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63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3657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12AB2D-937F-4211-A512-66ED7A6DE70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625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7068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GY018 : 93% of patient in placebo group who received further therapy had IO</a:t>
            </a:r>
          </a:p>
          <a:p>
            <a:r>
              <a:rPr lang="en-US" dirty="0"/>
              <a:t>RUBY: 71% of patients in placebo group who received further therapy had IO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7017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0053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E8F12-5CC6-43DF-CD5D-5A968C7A1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B99DD6-3217-AB67-7FE1-041E5ECB0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00E89-39FC-7B3A-D5F7-285A9F31C94E}"/>
              </a:ext>
            </a:extLst>
          </p:cNvPr>
          <p:cNvSpPr>
            <a:spLocks noGrp="1"/>
          </p:cNvSpPr>
          <p:nvPr>
            <p:ph type="body" idx="1"/>
          </p:nvPr>
        </p:nvSpPr>
        <p:spPr/>
        <p:txBody>
          <a:bodyPr/>
          <a:lstStyle/>
          <a:p>
            <a:r>
              <a:rPr lang="en-US" dirty="0"/>
              <a:t>RUBY had the longest follow up when the data was announced. Despite 60% cross over, the HR for OS was 0.32 in the </a:t>
            </a:r>
            <a:r>
              <a:rPr lang="en-US" dirty="0" err="1"/>
              <a:t>dMMR</a:t>
            </a:r>
            <a:r>
              <a:rPr lang="en-US" dirty="0"/>
              <a:t> population. For </a:t>
            </a:r>
            <a:r>
              <a:rPr lang="en-US" dirty="0" err="1"/>
              <a:t>Pembro</a:t>
            </a:r>
            <a:r>
              <a:rPr lang="en-US" dirty="0"/>
              <a:t> this was 0.55. </a:t>
            </a:r>
          </a:p>
          <a:p>
            <a:r>
              <a:rPr lang="en-US" dirty="0"/>
              <a:t>A somewhat similar population in LEAP001 had an HR of 0.57 when comparing carbo/</a:t>
            </a:r>
            <a:r>
              <a:rPr lang="en-US" dirty="0" err="1"/>
              <a:t>taxol</a:t>
            </a:r>
            <a:r>
              <a:rPr lang="en-US" dirty="0"/>
              <a:t> to </a:t>
            </a:r>
            <a:r>
              <a:rPr lang="en-US" dirty="0" err="1"/>
              <a:t>len</a:t>
            </a:r>
            <a:r>
              <a:rPr lang="en-US" dirty="0"/>
              <a:t>/</a:t>
            </a:r>
            <a:r>
              <a:rPr lang="en-US" dirty="0" err="1"/>
              <a:t>pem</a:t>
            </a:r>
            <a:r>
              <a:rPr lang="en-US" dirty="0"/>
              <a:t>. This begs the question, do patients with </a:t>
            </a:r>
            <a:r>
              <a:rPr lang="en-US" dirty="0" err="1"/>
              <a:t>dMMR</a:t>
            </a:r>
            <a:r>
              <a:rPr lang="en-US" dirty="0"/>
              <a:t> need chemo at all?</a:t>
            </a:r>
          </a:p>
          <a:p>
            <a:r>
              <a:rPr lang="en-US" dirty="0"/>
              <a:t>In RUBY: N=118 . 50% of the patients had recurrent disease, 30% stage IV, 20% stage III, 83% endometrioid, 15% prior RT</a:t>
            </a:r>
          </a:p>
          <a:p>
            <a:r>
              <a:rPr lang="en-US" dirty="0"/>
              <a:t>GY018: in </a:t>
            </a:r>
            <a:r>
              <a:rPr lang="en-US" dirty="0" err="1"/>
              <a:t>dMMR</a:t>
            </a:r>
            <a:r>
              <a:rPr lang="en-US" dirty="0"/>
              <a:t> : prior chemo 5%, prior RT 43%, 90% prior surgery, 84% methylation</a:t>
            </a:r>
          </a:p>
          <a:p>
            <a:r>
              <a:rPr lang="en-US" dirty="0"/>
              <a:t>GY018: in </a:t>
            </a:r>
            <a:r>
              <a:rPr lang="en-US" dirty="0" err="1"/>
              <a:t>pMMR</a:t>
            </a:r>
            <a:r>
              <a:rPr lang="en-US" dirty="0"/>
              <a:t>: prior chemo 25%, prior RT 41%</a:t>
            </a:r>
          </a:p>
        </p:txBody>
      </p:sp>
      <p:sp>
        <p:nvSpPr>
          <p:cNvPr id="4" name="Slide Number Placeholder 3">
            <a:extLst>
              <a:ext uri="{FF2B5EF4-FFF2-40B4-BE49-F238E27FC236}">
                <a16:creationId xmlns:a16="http://schemas.microsoft.com/office/drawing/2014/main" id="{635570D5-2762-C9F5-91F7-4083971234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0777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6114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7574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0195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B959A-C54C-4C17-A8F7-D5CE4BED74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68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9916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2304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66346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5279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5854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86BF29-B45F-A045-BBB8-A3FF55686EB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092934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86BF29-B45F-A045-BBB8-A3FF55686EB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893826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86BF29-B45F-A045-BBB8-A3FF55686EB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603403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2585D3-6A65-40AE-B75D-C4965D7E1F37}"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11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110" charset="-128"/>
              <a:cs typeface="+mn-cs"/>
            </a:endParaRPr>
          </a:p>
        </p:txBody>
      </p:sp>
    </p:spTree>
    <p:extLst>
      <p:ext uri="{BB962C8B-B14F-4D97-AF65-F5344CB8AC3E}">
        <p14:creationId xmlns:p14="http://schemas.microsoft.com/office/powerpoint/2010/main" val="1385119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86BF29-B45F-A045-BBB8-A3FF55686EBA}"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11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110" charset="-128"/>
              <a:cs typeface="+mn-cs"/>
            </a:endParaRPr>
          </a:p>
        </p:txBody>
      </p:sp>
    </p:spTree>
    <p:extLst>
      <p:ext uri="{BB962C8B-B14F-4D97-AF65-F5344CB8AC3E}">
        <p14:creationId xmlns:p14="http://schemas.microsoft.com/office/powerpoint/2010/main" val="303169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7057D2E0-1F32-6745-AF45-A908A0E6D6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B86797D4-5189-5A46-BB95-7B63AE70D0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9875" name="Slide Number Placeholder 3">
            <a:extLst>
              <a:ext uri="{FF2B5EF4-FFF2-40B4-BE49-F238E27FC236}">
                <a16:creationId xmlns:a16="http://schemas.microsoft.com/office/drawing/2014/main" id="{50207E4A-29D5-204A-872C-83849F0BD8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59D439F-1AF4-6248-A4D0-E37ACEA98EE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78983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86BF29-B45F-A045-BBB8-A3FF55686EB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790144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13377874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800" b="0" i="0" u="none" strike="noStrike" kern="1200" cap="none" spc="0" normalizeH="0" baseline="0" noProof="0">
              <a:ln>
                <a:noFill/>
              </a:ln>
              <a:solidFill>
                <a:srgbClr val="3F4444"/>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683286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29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86BF29-B45F-A045-BBB8-A3FF55686EB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7521196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86BF29-B45F-A045-BBB8-A3FF55686EB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25658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EC98409-1BEC-A841-80EB-43BA64CFFC5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762048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7140303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94812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3CBB0-D3F2-2624-9EDD-ECF82030A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0D555-32A4-908D-04D7-C225F6064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C98FB-E2D0-2544-A05A-567EC71E470B}"/>
              </a:ext>
            </a:extLst>
          </p:cNvPr>
          <p:cNvSpPr>
            <a:spLocks noGrp="1"/>
          </p:cNvSpPr>
          <p:nvPr>
            <p:ph type="body" idx="1"/>
          </p:nvPr>
        </p:nvSpPr>
        <p:spPr/>
        <p:txBody>
          <a:bodyPr>
            <a:normAutofit/>
          </a:bodyPr>
          <a:lstStyle/>
          <a:p>
            <a:pPr>
              <a:buNone/>
            </a:pPr>
            <a:endParaRPr lang="en-US" dirty="0"/>
          </a:p>
        </p:txBody>
      </p:sp>
      <p:sp>
        <p:nvSpPr>
          <p:cNvPr id="4" name="Header Placeholder 3">
            <a:extLst>
              <a:ext uri="{FF2B5EF4-FFF2-40B4-BE49-F238E27FC236}">
                <a16:creationId xmlns:a16="http://schemas.microsoft.com/office/drawing/2014/main" id="{EB92BD89-F307-784B-FE8D-90DEE499B6AC}"/>
              </a:ext>
            </a:extLst>
          </p:cNvPr>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 name="Footer Placeholder 4">
            <a:extLst>
              <a:ext uri="{FF2B5EF4-FFF2-40B4-BE49-F238E27FC236}">
                <a16:creationId xmlns:a16="http://schemas.microsoft.com/office/drawing/2014/main" id="{F6C0473A-557D-5AF0-BC19-1E1444904799}"/>
              </a:ext>
            </a:extLst>
          </p:cNvPr>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2C344A6A-5F38-74CC-A010-CD037F19ABDC}"/>
              </a:ext>
            </a:extLst>
          </p:cNvPr>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6613935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3749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 name="Footer Placeholder 4"/>
          <p:cNvSpPr>
            <a:spLocks noGrp="1"/>
          </p:cNvSpPr>
          <p:nvPr>
            <p:ph type="ftr" sz="quarter" idx="11"/>
          </p:nvPr>
        </p:nvSpPr>
        <p:spPr/>
        <p:txBody>
          <a:bodyPr/>
          <a:lstStyle/>
          <a:p>
            <a:pPr marL="0" marR="0" lvl="0" indent="0" algn="l" defTabSz="37494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6" name="Slide Number Placeholder 5"/>
          <p:cNvSpPr>
            <a:spLocks noGrp="1"/>
          </p:cNvSpPr>
          <p:nvPr>
            <p:ph type="sldNum" sz="quarter" idx="12"/>
          </p:nvPr>
        </p:nvSpPr>
        <p:spPr/>
        <p:txBody>
          <a:bodyPr/>
          <a:lstStyle/>
          <a:p>
            <a:pPr marL="0" marR="0" lvl="0" indent="0" algn="r" defTabSz="37494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4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374940" rtl="0" eaLnBrk="1" fontAlgn="auto" latinLnBrk="0" hangingPunct="1">
                <a:lnSpc>
                  <a:spcPct val="100000"/>
                </a:lnSpc>
                <a:spcBef>
                  <a:spcPts val="0"/>
                </a:spcBef>
                <a:spcAft>
                  <a:spcPts val="0"/>
                </a:spcAft>
                <a:buClrTx/>
                <a:buSzTx/>
                <a:buFontTx/>
                <a:buNone/>
                <a:tabLst/>
                <a:defRPr/>
              </a:pPr>
              <a:t>64</a:t>
            </a:fld>
            <a:endParaRPr kumimoji="0" lang="en-US" sz="14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8" name="Notes Placeholder 7">
            <a:extLst>
              <a:ext uri="{FF2B5EF4-FFF2-40B4-BE49-F238E27FC236}">
                <a16:creationId xmlns:a16="http://schemas.microsoft.com/office/drawing/2014/main" id="{7310900B-2E69-4D34-897F-83D8C4C9C31F}"/>
              </a:ext>
            </a:extLst>
          </p:cNvPr>
          <p:cNvSpPr>
            <a:spLocks noGrp="1"/>
          </p:cNvSpPr>
          <p:nvPr>
            <p:ph type="body" sz="quarter" idx="3"/>
          </p:nvPr>
        </p:nvSpPr>
        <p:spPr/>
        <p:txBody>
          <a:bodyPr/>
          <a:lstStyle/>
          <a:p>
            <a:endParaRPr lang="en-US" dirty="0"/>
          </a:p>
          <a:p>
            <a:endParaRPr lang="en-US" dirty="0"/>
          </a:p>
        </p:txBody>
      </p:sp>
    </p:spTree>
    <p:extLst>
      <p:ext uri="{BB962C8B-B14F-4D97-AF65-F5344CB8AC3E}">
        <p14:creationId xmlns:p14="http://schemas.microsoft.com/office/powerpoint/2010/main" val="1397961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3214019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86BF29-B45F-A045-BBB8-A3FF55686EB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6028488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86BF29-B45F-A045-BBB8-A3FF55686EB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2925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66348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239263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95FB2DF-DC35-EB4C-8825-9303259703F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3733158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14909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E034E-D060-9F49-8349-7A1D351B82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11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88424-2434-3DF3-66E7-AC7FF9BA5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47E2D-F4CA-716E-BC99-AA852629E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FBE43-F160-BE34-5474-C4125FF0CD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46BE73-BF62-3FFE-5079-33587AB865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B05EE0-A547-44E8-8B89-F46F01CFE2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16950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7FB1AB-AE23-459C-84D6-56AD0393B74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647315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92910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41D040-6A66-784F-A492-485B402DC4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24818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69501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A7062-6CC6-1D9E-3828-9DD2B8919D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78017-26B1-0FDC-6BB9-C8E307467F0A}"/>
              </a:ext>
            </a:extLst>
          </p:cNvPr>
          <p:cNvSpPr>
            <a:spLocks noGrp="1" noRot="1" noChangeAspect="1"/>
          </p:cNvSpPr>
          <p:nvPr>
            <p:ph type="sldImg"/>
          </p:nvPr>
        </p:nvSpPr>
        <p:spPr>
          <a:xfrm>
            <a:off x="2362200" y="549275"/>
            <a:ext cx="4876800" cy="2743200"/>
          </a:xfrm>
        </p:spPr>
      </p:sp>
      <p:sp>
        <p:nvSpPr>
          <p:cNvPr id="3" name="Notes Placeholder 2">
            <a:extLst>
              <a:ext uri="{FF2B5EF4-FFF2-40B4-BE49-F238E27FC236}">
                <a16:creationId xmlns:a16="http://schemas.microsoft.com/office/drawing/2014/main" id="{F4024629-368D-D2BF-D9D3-2D0C9DD6725E}"/>
              </a:ext>
            </a:extLst>
          </p:cNvPr>
          <p:cNvSpPr>
            <a:spLocks noGrp="1"/>
          </p:cNvSpPr>
          <p:nvPr>
            <p:ph type="body" idx="1"/>
          </p:nvPr>
        </p:nvSpPr>
        <p:spPr>
          <a:xfrm>
            <a:off x="960121" y="3474720"/>
            <a:ext cx="7680960" cy="3663197"/>
          </a:xfrm>
        </p:spPr>
        <p:txBody>
          <a:bodyPr/>
          <a:lstStyle/>
          <a:p>
            <a:pPr marL="947044" lvl="2">
              <a:spcBef>
                <a:spcPts val="311"/>
              </a:spcBef>
              <a:spcAft>
                <a:spcPts val="621"/>
              </a:spcAft>
            </a:pPr>
            <a:endParaRPr lang="en-US"/>
          </a:p>
        </p:txBody>
      </p:sp>
      <p:sp>
        <p:nvSpPr>
          <p:cNvPr id="4" name="Slide Number Placeholder 3">
            <a:extLst>
              <a:ext uri="{FF2B5EF4-FFF2-40B4-BE49-F238E27FC236}">
                <a16:creationId xmlns:a16="http://schemas.microsoft.com/office/drawing/2014/main" id="{FB66BD0C-B122-EAB9-532B-EB98B8AA8E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6068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32032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DDF55-F6E5-BD2E-FE1B-9033687846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65B87-A8B9-30E1-EB22-0C8ABB57D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85177E-6439-32C0-E251-F2820D0938E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1A20BAA-5A2B-3DF5-1ACB-0C75FE1D24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936DB-F780-4333-8F97-1F560FC56B5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45264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4E75B-C459-D77C-78DB-7D995F701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64B52-1803-9246-05AE-B5E8A17E7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6329A-AD84-0E83-0DDE-B31F6F4D6BA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13E76DF-9AAB-05DF-BEFB-7FA3BEB5F4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936DB-F780-4333-8F97-1F560FC56B5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3655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F6572-4944-9791-C7C6-4D5C02DB34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21F57-4B08-AB67-9DD0-FA3A5404B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A9BDB-6C3A-2A53-BD1B-627DA2476E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EF848B6-D04B-4723-7599-FE07881041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936DB-F780-4333-8F97-1F560FC56B5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86905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9084B-CB82-A2FB-C3A0-5EF0A9B43C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D8CCD-1148-1A6A-5475-B73D4FA281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31C71-7258-0B4E-225F-3D8404185AE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6BD458A-F95C-B71D-1FC6-C57941290D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936DB-F780-4333-8F97-1F560FC56B5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99655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0AFCA-D07C-AC2F-65ED-E55A7CC67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30C2B4-638F-7CAA-866A-DB827ACD21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71F31-F91C-A299-F0CB-172A9788C2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9C33F9-83EB-BE0C-4964-868A330B7E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8253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A9083-68DE-EB9F-297B-0C5727D44D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F018F3-3C78-8D0A-7C6A-928A97333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7785D7-B126-BA34-3B52-C267C4774D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D82A0E-5323-F285-5C1C-9631B880CE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99214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AC534-AA63-8DBB-E92F-C13B6142E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5DC3D-050F-659F-5A40-3AF2DB99B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6ABCA3-2382-2293-979F-F1ECC90099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53C126-A280-E525-FD41-D9F769F684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58868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BFF01-36A8-BB36-79D4-5E6A82FCD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F87CAE-7D28-1FC9-8FED-05B38562B8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E9849F-153A-57A6-0700-7BA23C2035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63FC9D-3722-DEC6-F368-209ADA8B1D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06703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52119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09C60-5ADC-1666-BC37-FDA22F577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682F8-61BD-DE46-26D9-06B54A00A802}"/>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8819057D-A79D-4C37-4D91-9764F6FCB0E5}"/>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91A1E757-E669-F2A4-6F68-8CA83135E7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F9D27-8224-468A-AA9D-30D76DD3C33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90939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B1505-09F5-4DEA-BA12-EFE281FE1C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81660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3859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10422-9551-6545-7E6F-0E85491332D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6687B23-AC9F-C890-BC85-ABB35FBBA5B9}"/>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B53F81D4-3E53-EA0D-8E9B-6760773F6AE6}"/>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95C0D1E-AF33-743D-2395-94EAF9129FCA}"/>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319614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2E972-3800-366F-AB08-CB6AF693776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E800BF0-0A3D-37FC-224A-D95B6D1F33A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FCC7638-85FA-4F98-7F9C-BE2EFA3C9B8F}"/>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3F24D12-D339-F851-F5D3-BA1BD31F9C2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7892956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0BD1D-BED7-2F7B-F639-0F0A84E92CE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D995411-F4CA-0D12-55D0-25676A24A90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F57C3B3-9927-EC31-1D07-AB499CC4F83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6E143EC-2F94-9CB2-2870-4FD91BF601C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05060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A6849-28CA-3E41-49F6-61FE1F5499B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55E34E2-0EF2-7BD4-6EFD-33C2EB0BC88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DD0E01A-DFB8-9382-A1F9-84A57D0C50AE}"/>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57E62D-9405-1566-3F6C-38569D17A92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42788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25.sv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4.jp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6.jp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8.jp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9.jp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0.jp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3.xml"/><Relationship Id="rId4" Type="http://schemas.openxmlformats.org/officeDocument/2006/relationships/image" Target="../media/image47.emf"/></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0.jpg"/><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1.jpg"/><Relationship Id="rId1" Type="http://schemas.openxmlformats.org/officeDocument/2006/relationships/slideMaster" Target="../slideMasters/slideMaster13.xml"/><Relationship Id="rId4" Type="http://schemas.openxmlformats.org/officeDocument/2006/relationships/image" Target="../media/image47.emf"/></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2.png"/><Relationship Id="rId1" Type="http://schemas.openxmlformats.org/officeDocument/2006/relationships/slideMaster" Target="../slideMasters/slideMaster13.xml"/><Relationship Id="rId4" Type="http://schemas.openxmlformats.org/officeDocument/2006/relationships/image" Target="../media/image49.jpe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9.jpeg"/><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1.jpg"/><Relationship Id="rId1" Type="http://schemas.openxmlformats.org/officeDocument/2006/relationships/slideMaster" Target="../slideMasters/slideMaster13.xml"/><Relationship Id="rId4" Type="http://schemas.openxmlformats.org/officeDocument/2006/relationships/image" Target="../media/image47.emf"/></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3.xml"/><Relationship Id="rId4" Type="http://schemas.openxmlformats.org/officeDocument/2006/relationships/image" Target="../media/image47.emf"/></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3.png"/><Relationship Id="rId1" Type="http://schemas.openxmlformats.org/officeDocument/2006/relationships/slideMaster" Target="../slideMasters/slideMaster13.xml"/><Relationship Id="rId4" Type="http://schemas.openxmlformats.org/officeDocument/2006/relationships/image" Target="../media/image47.emf"/></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4.jpeg"/><Relationship Id="rId1" Type="http://schemas.openxmlformats.org/officeDocument/2006/relationships/slideMaster" Target="../slideMasters/slideMaster13.xml"/><Relationship Id="rId4" Type="http://schemas.openxmlformats.org/officeDocument/2006/relationships/image" Target="../media/image47.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3.png"/><Relationship Id="rId1" Type="http://schemas.openxmlformats.org/officeDocument/2006/relationships/slideMaster" Target="../slideMasters/slideMaster13.xml"/><Relationship Id="rId4" Type="http://schemas.openxmlformats.org/officeDocument/2006/relationships/image" Target="../media/image47.emf"/></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3.png"/><Relationship Id="rId1" Type="http://schemas.openxmlformats.org/officeDocument/2006/relationships/slideMaster" Target="../slideMasters/slideMaster13.xml"/><Relationship Id="rId4" Type="http://schemas.openxmlformats.org/officeDocument/2006/relationships/image" Target="../media/image47.emf"/></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3.png"/><Relationship Id="rId1" Type="http://schemas.openxmlformats.org/officeDocument/2006/relationships/slideMaster" Target="../slideMasters/slideMaster13.xml"/><Relationship Id="rId4" Type="http://schemas.openxmlformats.org/officeDocument/2006/relationships/image" Target="../media/image47.emf"/></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4.jpeg"/><Relationship Id="rId1" Type="http://schemas.openxmlformats.org/officeDocument/2006/relationships/slideMaster" Target="../slideMasters/slideMaster13.xml"/><Relationship Id="rId4" Type="http://schemas.openxmlformats.org/officeDocument/2006/relationships/image" Target="../media/image47.emf"/></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5.jpeg"/><Relationship Id="rId1" Type="http://schemas.openxmlformats.org/officeDocument/2006/relationships/slideMaster" Target="../slideMasters/slideMaster13.xml"/><Relationship Id="rId4" Type="http://schemas.openxmlformats.org/officeDocument/2006/relationships/image" Target="../media/image47.emf"/></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3.xml"/><Relationship Id="rId4" Type="http://schemas.openxmlformats.org/officeDocument/2006/relationships/image" Target="../media/image47.emf"/></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1.jpg"/><Relationship Id="rId1" Type="http://schemas.openxmlformats.org/officeDocument/2006/relationships/slideMaster" Target="../slideMasters/slideMaster13.xml"/><Relationship Id="rId4" Type="http://schemas.openxmlformats.org/officeDocument/2006/relationships/image" Target="../media/image47.emf"/></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1.jpg"/><Relationship Id="rId1" Type="http://schemas.openxmlformats.org/officeDocument/2006/relationships/slideMaster" Target="../slideMasters/slideMaster13.xml"/><Relationship Id="rId4" Type="http://schemas.openxmlformats.org/officeDocument/2006/relationships/image" Target="../media/image47.emf"/></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1.jpg"/><Relationship Id="rId1" Type="http://schemas.openxmlformats.org/officeDocument/2006/relationships/slideMaster" Target="../slideMasters/slideMaster13.xml"/><Relationship Id="rId4" Type="http://schemas.openxmlformats.org/officeDocument/2006/relationships/image" Target="../media/image47.emf"/></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4.xml"/><Relationship Id="rId4" Type="http://schemas.openxmlformats.org/officeDocument/2006/relationships/image" Target="../media/image47.emf"/></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5.xml"/><Relationship Id="rId4" Type="http://schemas.openxmlformats.org/officeDocument/2006/relationships/image" Target="../media/image47.emf"/></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0.jpg"/><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1.jpg"/><Relationship Id="rId1" Type="http://schemas.openxmlformats.org/officeDocument/2006/relationships/slideMaster" Target="../slideMasters/slideMaster15.xml"/><Relationship Id="rId4" Type="http://schemas.openxmlformats.org/officeDocument/2006/relationships/image" Target="../media/image47.emf"/></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2.png"/><Relationship Id="rId1" Type="http://schemas.openxmlformats.org/officeDocument/2006/relationships/slideMaster" Target="../slideMasters/slideMaster15.xml"/><Relationship Id="rId4" Type="http://schemas.openxmlformats.org/officeDocument/2006/relationships/image" Target="../media/image49.jpe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9.jpeg"/><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1.jpg"/><Relationship Id="rId1" Type="http://schemas.openxmlformats.org/officeDocument/2006/relationships/slideMaster" Target="../slideMasters/slideMaster15.xml"/><Relationship Id="rId4" Type="http://schemas.openxmlformats.org/officeDocument/2006/relationships/image" Target="../media/image47.emf"/></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5.xml"/><Relationship Id="rId4" Type="http://schemas.openxmlformats.org/officeDocument/2006/relationships/image" Target="../media/image47.emf"/></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3.png"/><Relationship Id="rId1" Type="http://schemas.openxmlformats.org/officeDocument/2006/relationships/slideMaster" Target="../slideMasters/slideMaster15.xml"/><Relationship Id="rId4" Type="http://schemas.openxmlformats.org/officeDocument/2006/relationships/image" Target="../media/image47.emf"/></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4.jpeg"/><Relationship Id="rId1" Type="http://schemas.openxmlformats.org/officeDocument/2006/relationships/slideMaster" Target="../slideMasters/slideMaster15.xml"/><Relationship Id="rId4" Type="http://schemas.openxmlformats.org/officeDocument/2006/relationships/image" Target="../media/image47.emf"/></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3.png"/><Relationship Id="rId1" Type="http://schemas.openxmlformats.org/officeDocument/2006/relationships/slideMaster" Target="../slideMasters/slideMaster15.xml"/><Relationship Id="rId4" Type="http://schemas.openxmlformats.org/officeDocument/2006/relationships/image" Target="../media/image47.emf"/></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3.png"/><Relationship Id="rId1" Type="http://schemas.openxmlformats.org/officeDocument/2006/relationships/slideMaster" Target="../slideMasters/slideMaster15.xml"/><Relationship Id="rId4" Type="http://schemas.openxmlformats.org/officeDocument/2006/relationships/image" Target="../media/image47.emf"/></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3.png"/><Relationship Id="rId1" Type="http://schemas.openxmlformats.org/officeDocument/2006/relationships/slideMaster" Target="../slideMasters/slideMaster15.xml"/><Relationship Id="rId4" Type="http://schemas.openxmlformats.org/officeDocument/2006/relationships/image" Target="../media/image47.emf"/></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4.jpeg"/><Relationship Id="rId1" Type="http://schemas.openxmlformats.org/officeDocument/2006/relationships/slideMaster" Target="../slideMasters/slideMaster15.xml"/><Relationship Id="rId4" Type="http://schemas.openxmlformats.org/officeDocument/2006/relationships/image" Target="../media/image47.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5.jpeg"/><Relationship Id="rId1" Type="http://schemas.openxmlformats.org/officeDocument/2006/relationships/slideMaster" Target="../slideMasters/slideMaster15.xml"/><Relationship Id="rId4" Type="http://schemas.openxmlformats.org/officeDocument/2006/relationships/image" Target="../media/image47.emf"/></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5.xml"/><Relationship Id="rId4" Type="http://schemas.openxmlformats.org/officeDocument/2006/relationships/image" Target="../media/image47.emf"/></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1.jpg"/><Relationship Id="rId1" Type="http://schemas.openxmlformats.org/officeDocument/2006/relationships/slideMaster" Target="../slideMasters/slideMaster15.xml"/><Relationship Id="rId4" Type="http://schemas.openxmlformats.org/officeDocument/2006/relationships/image" Target="../media/image47.emf"/></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1.jpg"/><Relationship Id="rId1" Type="http://schemas.openxmlformats.org/officeDocument/2006/relationships/slideMaster" Target="../slideMasters/slideMaster15.xml"/><Relationship Id="rId4" Type="http://schemas.openxmlformats.org/officeDocument/2006/relationships/image" Target="../media/image47.emf"/></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1.jpg"/><Relationship Id="rId1" Type="http://schemas.openxmlformats.org/officeDocument/2006/relationships/slideMaster" Target="../slideMasters/slideMaster15.xml"/><Relationship Id="rId4" Type="http://schemas.openxmlformats.org/officeDocument/2006/relationships/image" Target="../media/image47.emf"/></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Master" Target="../slideMasters/slideMaster17.xml"/><Relationship Id="rId4" Type="http://schemas.openxmlformats.org/officeDocument/2006/relationships/image" Target="../media/image64.emf"/></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0.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0.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Master" Target="../slideMasters/slideMaster20.xml"/><Relationship Id="rId4" Type="http://schemas.openxmlformats.org/officeDocument/2006/relationships/image" Target="../media/image64.emf"/></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emf"/><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5.sv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p:extLst>
    <p:ext uri="{DCECCB84-F9BA-43D5-87BE-67443E8EF086}">
      <p15:sldGuideLst xmlns:p15="http://schemas.microsoft.com/office/powerpoint/2012/main">
        <p15:guide id="1" orient="horz" pos="225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855004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4357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27749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9349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3943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61246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1928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0104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131363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5100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4275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3657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341175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155921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7041141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6944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658625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5/31/26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537333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13479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793630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431081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475965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225779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282526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5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086529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1863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2540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1936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4910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68174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2696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26359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05772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4186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6996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9807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76927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60591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450717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6751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805600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5/31/26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240875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023135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9394224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0891467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9190359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60336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333648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051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031192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6972300" y="1608673"/>
            <a:ext cx="4809067" cy="4028153"/>
          </a:xfrm>
        </p:spPr>
        <p:txBody>
          <a:bodyPr lIns="0" tIns="0" rIns="0" bIns="0"/>
          <a:lstStyle>
            <a:lvl1pPr marL="287331" indent="-287331">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4" hasCustomPrompt="1"/>
          </p:nvPr>
        </p:nvSpPr>
        <p:spPr>
          <a:xfrm>
            <a:off x="423333" y="1624471"/>
            <a:ext cx="6267451"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Slide Number Placeholder 4"/>
          <p:cNvSpPr>
            <a:spLocks noGrp="1"/>
          </p:cNvSpPr>
          <p:nvPr>
            <p:ph type="sldNum" sz="quarter" idx="16"/>
          </p:nvPr>
        </p:nvSpPr>
        <p:spPr/>
        <p:txBody>
          <a:bodyPr/>
          <a:lstStyle/>
          <a:p>
            <a:fld id="{23750D03-48AD-2741-AECD-41D901562598}"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81033145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9257" y="1608673"/>
            <a:ext cx="3846883" cy="4028153"/>
          </a:xfrm>
        </p:spPr>
        <p:txBody>
          <a:bodyPr lIns="0" tIns="0" rIns="0" bIns="0">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p:txBody>
      </p:sp>
      <p:sp>
        <p:nvSpPr>
          <p:cNvPr id="14" name="Content Placeholder 2"/>
          <p:cNvSpPr>
            <a:spLocks noGrp="1"/>
          </p:cNvSpPr>
          <p:nvPr>
            <p:ph idx="14" hasCustomPrompt="1"/>
          </p:nvPr>
        </p:nvSpPr>
        <p:spPr>
          <a:xfrm>
            <a:off x="4536030" y="1608673"/>
            <a:ext cx="7245343" cy="4028153"/>
          </a:xfrm>
        </p:spPr>
        <p:txBody>
          <a:bodyPr lIns="0" tIns="0" rIns="0" bIns="0">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2083263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0580995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hasCustomPrompt="1"/>
          </p:nvPr>
        </p:nvSpPr>
        <p:spPr>
          <a:xfrm>
            <a:off x="6980495" y="1608673"/>
            <a:ext cx="4894808"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dirty="0"/>
              <a:t>Click to add text</a:t>
            </a:r>
          </a:p>
        </p:txBody>
      </p:sp>
      <p:sp>
        <p:nvSpPr>
          <p:cNvPr id="8"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59639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hasCustomPrompt="1"/>
          </p:nvPr>
        </p:nvSpPr>
        <p:spPr>
          <a:xfrm>
            <a:off x="429257" y="1605796"/>
            <a:ext cx="11352109" cy="646544"/>
          </a:xfrm>
        </p:spPr>
        <p:txBody>
          <a:bodyPr>
            <a:normAutofit/>
          </a:bodyPr>
          <a:lstStyle>
            <a:lvl1pPr marL="0" indent="0">
              <a:buNone/>
              <a:defRPr sz="1800">
                <a:solidFill>
                  <a:schemeClr val="tx2"/>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0" name="Content Placeholder 3"/>
          <p:cNvSpPr>
            <a:spLocks noGrp="1"/>
          </p:cNvSpPr>
          <p:nvPr>
            <p:ph sz="half" idx="13" hasCustomPrompt="1"/>
          </p:nvPr>
        </p:nvSpPr>
        <p:spPr>
          <a:xfrm>
            <a:off x="429263" y="2290754"/>
            <a:ext cx="3540772"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3" name="Content Placeholder 3"/>
          <p:cNvSpPr>
            <a:spLocks noGrp="1"/>
          </p:cNvSpPr>
          <p:nvPr>
            <p:ph sz="half" idx="14" hasCustomPrompt="1"/>
          </p:nvPr>
        </p:nvSpPr>
        <p:spPr>
          <a:xfrm>
            <a:off x="4349757"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4" name="Content Placeholder 3"/>
          <p:cNvSpPr>
            <a:spLocks noGrp="1"/>
          </p:cNvSpPr>
          <p:nvPr>
            <p:ph sz="half" idx="15" hasCustomPrompt="1"/>
          </p:nvPr>
        </p:nvSpPr>
        <p:spPr>
          <a:xfrm>
            <a:off x="8255425"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 name="Slide Number Placeholder 2"/>
          <p:cNvSpPr>
            <a:spLocks noGrp="1"/>
          </p:cNvSpPr>
          <p:nvPr>
            <p:ph type="sldNum" sz="quarter" idx="17"/>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7461747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7651959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055064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3">
    <p:bg>
      <p:bgPr>
        <a:solidFill>
          <a:srgbClr val="13294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199"/>
          </a:xfrm>
          <a:prstGeom prst="rect">
            <a:avLst/>
          </a:prstGeom>
        </p:spPr>
      </p:pic>
    </p:spTree>
    <p:extLst>
      <p:ext uri="{BB962C8B-B14F-4D97-AF65-F5344CB8AC3E}">
        <p14:creationId xmlns:p14="http://schemas.microsoft.com/office/powerpoint/2010/main" val="38875057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1413"/>
            <a:ext cx="11226800" cy="1139881"/>
          </a:xfrm>
        </p:spPr>
        <p:txBody>
          <a:bodyPr/>
          <a:lstStyle>
            <a:lvl1pPr>
              <a:defRPr sz="26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816924"/>
            <a:ext cx="5477792" cy="4004755"/>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61724"/>
            <a:ext cx="6909435" cy="716147"/>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1344870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B34D59"/>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92455"/>
            <a:ext cx="6774777"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720380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41239128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7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3952094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0203193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5043371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583610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20122027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753941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76125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671637"/>
            <a:ext cx="12192000" cy="2138363"/>
          </a:xfrm>
          <a:prstGeom prst="rect">
            <a:avLst/>
          </a:prstGeom>
          <a:solidFill>
            <a:srgbClr val="449AAC"/>
          </a:solidFill>
        </p:spPr>
        <p:txBody>
          <a:bodyPr anchor="ctr"/>
          <a:lstStyle>
            <a:lvl1pPr marL="0" indent="0" algn="ctr">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609600" y="4189445"/>
            <a:ext cx="10972800" cy="431108"/>
          </a:xfrm>
          <a:prstGeom prst="rect">
            <a:avLst/>
          </a:prstGeom>
        </p:spPr>
        <p:txBody>
          <a:bodyPr anchor="ctr"/>
          <a:lstStyle>
            <a:lvl1pPr marL="0" indent="0">
              <a:buNone/>
              <a:defRPr b="1">
                <a:solidFill>
                  <a:srgbClr val="449AAC"/>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4620552"/>
            <a:ext cx="10972800" cy="1295400"/>
          </a:xfrm>
          <a:prstGeom prst="rect">
            <a:avLst/>
          </a:prstGeom>
        </p:spPr>
        <p:txBody>
          <a:bodyPr/>
          <a:lstStyle>
            <a:lvl1pPr marL="0" indent="0">
              <a:buNone/>
              <a:defRPr sz="2200" i="1">
                <a:solidFill>
                  <a:schemeClr val="tx1"/>
                </a:solidFill>
              </a:defRPr>
            </a:lvl1pPr>
          </a:lstStyle>
          <a:p>
            <a:r>
              <a:rPr lang="en-US" dirty="0"/>
              <a:t>Presenter’s Affiliation Here</a:t>
            </a:r>
          </a:p>
        </p:txBody>
      </p:sp>
      <p:pic>
        <p:nvPicPr>
          <p:cNvPr id="3" name="Picture 2" descr="A close up of a sign&#10;&#10;Description automatically generated">
            <a:extLst>
              <a:ext uri="{FF2B5EF4-FFF2-40B4-BE49-F238E27FC236}">
                <a16:creationId xmlns:a16="http://schemas.microsoft.com/office/drawing/2014/main" id="{19CDB3E9-C9E2-B84A-A04E-91A6B20A03D6}"/>
              </a:ext>
            </a:extLst>
          </p:cNvPr>
          <p:cNvPicPr>
            <a:picLocks noChangeAspect="1"/>
          </p:cNvPicPr>
          <p:nvPr userDrawn="1"/>
        </p:nvPicPr>
        <p:blipFill>
          <a:blip r:embed="rId2"/>
          <a:stretch>
            <a:fillRect/>
          </a:stretch>
        </p:blipFill>
        <p:spPr>
          <a:xfrm>
            <a:off x="8566727" y="376238"/>
            <a:ext cx="3096768" cy="778423"/>
          </a:xfrm>
          <a:prstGeom prst="rect">
            <a:avLst/>
          </a:prstGeom>
        </p:spPr>
      </p:pic>
    </p:spTree>
    <p:extLst>
      <p:ext uri="{BB962C8B-B14F-4D97-AF65-F5344CB8AC3E}">
        <p14:creationId xmlns:p14="http://schemas.microsoft.com/office/powerpoint/2010/main" val="39380537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bg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2429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ndParaRP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6073902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4"/>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9" y="6066551"/>
            <a:ext cx="1532659" cy="457200"/>
          </a:xfrm>
          <a:prstGeom prst="rect">
            <a:avLst/>
          </a:prstGeom>
        </p:spPr>
      </p:pic>
    </p:spTree>
    <p:extLst>
      <p:ext uri="{BB962C8B-B14F-4D97-AF65-F5344CB8AC3E}">
        <p14:creationId xmlns:p14="http://schemas.microsoft.com/office/powerpoint/2010/main" val="35938289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518122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2912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7544445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831233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263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724124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4180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41825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224476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42964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3126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5835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684895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1253504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8033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3143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54614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894103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36303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8611640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6942968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742290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9943579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5735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3927208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4199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1817912134"/>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1813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872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21210163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00050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8747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9093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6308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244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sz="2400"/>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7220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sz="2400"/>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11502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sz="2400"/>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64636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sz="2400"/>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53991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sz="240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4922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4523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5814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96658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9658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770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bg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157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8FECCF3C-D318-1141-AA83-460D74973340}"/>
              </a:ext>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CAEE7B8F-0D5A-2D4A-92F8-E4E5F84C0E6F}"/>
              </a:ext>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810D5FE-5AC1-B143-8B51-C7B6B3EBEA51}"/>
              </a:ext>
            </a:extLst>
          </p:cNvPr>
          <p:cNvSpPr>
            <a:spLocks noGrp="1" noChangeArrowheads="1"/>
          </p:cNvSpPr>
          <p:nvPr>
            <p:ph type="sldNum" sz="quarter" idx="12"/>
          </p:nvPr>
        </p:nvSpPr>
        <p:spPr/>
        <p:txBody>
          <a:bodyPr/>
          <a:lstStyle>
            <a:lvl1pPr>
              <a:defRPr/>
            </a:lvl1pPr>
          </a:lstStyle>
          <a:p>
            <a:pPr>
              <a:defRPr/>
            </a:pPr>
            <a:fld id="{086A8095-5BC4-174F-ABCF-A87C4F5C6543}" type="slidenum">
              <a:rPr lang="en-US" altLang="en-US"/>
              <a:pPr>
                <a:defRPr/>
              </a:pPr>
              <a:t>‹#›</a:t>
            </a:fld>
            <a:endParaRPr lang="en-US" altLang="en-US" dirty="0"/>
          </a:p>
        </p:txBody>
      </p:sp>
    </p:spTree>
    <p:extLst>
      <p:ext uri="{BB962C8B-B14F-4D97-AF65-F5344CB8AC3E}">
        <p14:creationId xmlns:p14="http://schemas.microsoft.com/office/powerpoint/2010/main" val="3264821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10363200" cy="1219200"/>
          </a:xfrm>
        </p:spPr>
        <p:txBody>
          <a:bodyPr/>
          <a:lstStyle/>
          <a:p>
            <a:r>
              <a:rPr lang="en-US"/>
              <a:t>Click to edit Master title style</a:t>
            </a:r>
          </a:p>
        </p:txBody>
      </p:sp>
      <p:sp>
        <p:nvSpPr>
          <p:cNvPr id="3" name="Text Placeholder 2"/>
          <p:cNvSpPr>
            <a:spLocks noGrp="1"/>
          </p:cNvSpPr>
          <p:nvPr>
            <p:ph type="body" sz="half" idx="1"/>
          </p:nvPr>
        </p:nvSpPr>
        <p:spPr>
          <a:xfrm>
            <a:off x="914402" y="18288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4" y="18288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3FC777D4-2747-8F46-BB25-BFFC4D4BD0BD}"/>
              </a:ext>
            </a:extLst>
          </p:cNvPr>
          <p:cNvSpPr>
            <a:spLocks noGrp="1" noChangeArrowheads="1"/>
          </p:cNvSpPr>
          <p:nvPr>
            <p:ph type="dt" sz="half" idx="10"/>
          </p:nvPr>
        </p:nvSpPr>
        <p:spPr>
          <a:xfrm>
            <a:off x="914400" y="6248965"/>
            <a:ext cx="2540000" cy="456777"/>
          </a:xfrm>
          <a:prstGeom prst="rect">
            <a:avLst/>
          </a:prstGeom>
        </p:spPr>
        <p:txBody>
          <a:bodyPr lIns="76224" tIns="38112" rIns="76224" bIns="38112"/>
          <a:lstStyle>
            <a:lvl1pPr eaLnBrk="1" hangingPunct="1">
              <a:defRPr>
                <a:latin typeface="Arial" charset="0"/>
                <a:ea typeface="ＭＳ Ｐゴシック" charset="0"/>
                <a:cs typeface="ＭＳ Ｐゴシック" charset="0"/>
              </a:defRPr>
            </a:lvl1pPr>
          </a:lstStyle>
          <a:p>
            <a:pPr>
              <a:defRPr/>
            </a:pPr>
            <a:endParaRPr lang="en-US"/>
          </a:p>
        </p:txBody>
      </p:sp>
      <p:sp>
        <p:nvSpPr>
          <p:cNvPr id="6" name="Rectangle 10">
            <a:extLst>
              <a:ext uri="{FF2B5EF4-FFF2-40B4-BE49-F238E27FC236}">
                <a16:creationId xmlns:a16="http://schemas.microsoft.com/office/drawing/2014/main" id="{F680486D-241C-D34B-B9CE-E31A1C888681}"/>
              </a:ext>
            </a:extLst>
          </p:cNvPr>
          <p:cNvSpPr>
            <a:spLocks noGrp="1" noChangeArrowheads="1"/>
          </p:cNvSpPr>
          <p:nvPr>
            <p:ph type="ftr" sz="quarter" idx="11"/>
          </p:nvPr>
        </p:nvSpPr>
        <p:spPr>
          <a:xfrm>
            <a:off x="4165600" y="6248965"/>
            <a:ext cx="3860800" cy="456777"/>
          </a:xfrm>
          <a:prstGeom prst="rect">
            <a:avLst/>
          </a:prstGeom>
        </p:spPr>
        <p:txBody>
          <a:bodyPr lIns="76224" tIns="38112" rIns="76224" bIns="38112"/>
          <a:lstStyle>
            <a:lvl1pPr eaLnBrk="1" hangingPunct="1">
              <a:defRPr>
                <a:latin typeface="Arial" charset="0"/>
                <a:ea typeface="ＭＳ Ｐゴシック" charset="0"/>
                <a:cs typeface="ＭＳ Ｐゴシック" charset="0"/>
              </a:defRPr>
            </a:lvl1pPr>
          </a:lstStyle>
          <a:p>
            <a:pPr>
              <a:defRPr/>
            </a:pPr>
            <a:endParaRPr lang="en-US"/>
          </a:p>
        </p:txBody>
      </p:sp>
      <p:sp>
        <p:nvSpPr>
          <p:cNvPr id="7" name="Rectangle 11">
            <a:extLst>
              <a:ext uri="{FF2B5EF4-FFF2-40B4-BE49-F238E27FC236}">
                <a16:creationId xmlns:a16="http://schemas.microsoft.com/office/drawing/2014/main" id="{8A1FC9DF-5666-2041-BE4A-329E51669450}"/>
              </a:ext>
            </a:extLst>
          </p:cNvPr>
          <p:cNvSpPr>
            <a:spLocks noGrp="1" noChangeArrowheads="1"/>
          </p:cNvSpPr>
          <p:nvPr>
            <p:ph type="sldNum" sz="quarter" idx="12"/>
          </p:nvPr>
        </p:nvSpPr>
        <p:spPr>
          <a:xfrm>
            <a:off x="8737600" y="6248965"/>
            <a:ext cx="2540000" cy="456777"/>
          </a:xfrm>
          <a:prstGeom prst="rect">
            <a:avLst/>
          </a:prstGeom>
        </p:spPr>
        <p:txBody>
          <a:bodyPr vert="horz" wrap="square" lIns="76224" tIns="38112" rIns="76224" bIns="38112" numCol="1" anchor="t" anchorCtr="0" compatLnSpc="1">
            <a:prstTxWarp prst="textNoShape">
              <a:avLst/>
            </a:prstTxWarp>
          </a:bodyPr>
          <a:lstStyle>
            <a:lvl1pPr eaLnBrk="1" hangingPunct="1">
              <a:defRPr/>
            </a:lvl1pPr>
          </a:lstStyle>
          <a:p>
            <a:fld id="{667E2315-AC8B-D248-8E10-C49A955C026E}" type="slidenum">
              <a:rPr lang="en-US" altLang="en-US"/>
              <a:pPr/>
              <a:t>‹#›</a:t>
            </a:fld>
            <a:endParaRPr lang="en-US" altLang="en-US"/>
          </a:p>
        </p:txBody>
      </p:sp>
    </p:spTree>
    <p:extLst>
      <p:ext uri="{BB962C8B-B14F-4D97-AF65-F5344CB8AC3E}">
        <p14:creationId xmlns:p14="http://schemas.microsoft.com/office/powerpoint/2010/main" val="3831317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Tree>
    <p:extLst>
      <p:ext uri="{BB962C8B-B14F-4D97-AF65-F5344CB8AC3E}">
        <p14:creationId xmlns:p14="http://schemas.microsoft.com/office/powerpoint/2010/main" val="1354186602"/>
      </p:ext>
    </p:extLst>
  </p:cSld>
  <p:clrMapOvr>
    <a:masterClrMapping/>
  </p:clrMapOvr>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dirty="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566917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4"/>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4"/>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7"/>
            <a:ext cx="12192000" cy="926471"/>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81949429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Tree>
    <p:extLst>
      <p:ext uri="{BB962C8B-B14F-4D97-AF65-F5344CB8AC3E}">
        <p14:creationId xmlns:p14="http://schemas.microsoft.com/office/powerpoint/2010/main" val="18933003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lstStyle>
            <a:lvl1pPr marL="0" indent="0">
              <a:buNone/>
              <a:defRPr sz="1399" b="1" baseline="0">
                <a:solidFill>
                  <a:schemeClr val="tx1"/>
                </a:solidFill>
                <a:latin typeface="+mn-lt"/>
                <a:cs typeface="Helvetica" panose="020B0604020202020204" pitchFamily="34" charset="0"/>
              </a:defRPr>
            </a:lvl1pPr>
            <a:lvl2pPr marL="394922" indent="0">
              <a:buNone/>
              <a:defRPr sz="1399" b="1"/>
            </a:lvl2pPr>
            <a:lvl3pPr marL="800947" indent="0">
              <a:buNone/>
              <a:defRPr sz="1399" b="1"/>
            </a:lvl3pPr>
            <a:lvl4pPr marL="1195867" indent="0">
              <a:buNone/>
              <a:defRPr sz="1399" b="1"/>
            </a:lvl4pPr>
            <a:lvl5pPr marL="1600305" indent="0">
              <a:buNone/>
              <a:defRPr sz="1399"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9"/>
            <a:ext cx="12192000" cy="699351"/>
          </a:xfrm>
          <a:prstGeom prst="rect">
            <a:avLst/>
          </a:prstGeom>
        </p:spPr>
        <p:txBody>
          <a:bodyPr anchor="ctr"/>
          <a:lstStyle>
            <a:lvl1pPr algn="ctr">
              <a:defRPr sz="3996" b="1">
                <a:solidFill>
                  <a:srgbClr val="31A5B7"/>
                </a:solidFill>
              </a:defRPr>
            </a:lvl1pPr>
          </a:lstStyle>
          <a:p>
            <a:r>
              <a:rPr lang="en-US" dirty="0"/>
              <a:t>Click to add title</a:t>
            </a:r>
          </a:p>
        </p:txBody>
      </p:sp>
    </p:spTree>
    <p:extLst>
      <p:ext uri="{BB962C8B-B14F-4D97-AF65-F5344CB8AC3E}">
        <p14:creationId xmlns:p14="http://schemas.microsoft.com/office/powerpoint/2010/main" val="20800826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Tree>
    <p:extLst>
      <p:ext uri="{BB962C8B-B14F-4D97-AF65-F5344CB8AC3E}">
        <p14:creationId xmlns:p14="http://schemas.microsoft.com/office/powerpoint/2010/main" val="4142935133"/>
      </p:ext>
    </p:extLst>
  </p:cSld>
  <p:clrMapOvr>
    <a:masterClrMapping/>
  </p:clrMapOvr>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4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4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4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4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4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06477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dirty="0"/>
              <a:t>Notes comes here</a:t>
            </a:r>
          </a:p>
        </p:txBody>
      </p:sp>
    </p:spTree>
    <p:extLst>
      <p:ext uri="{BB962C8B-B14F-4D97-AF65-F5344CB8AC3E}">
        <p14:creationId xmlns:p14="http://schemas.microsoft.com/office/powerpoint/2010/main" val="53693945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_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3"/>
            <a:ext cx="12192000" cy="533398"/>
          </a:xfrm>
          <a:prstGeom prst="rect">
            <a:avLst/>
          </a:prstGeom>
        </p:spPr>
        <p:txBody>
          <a:bodyPr lIns="274320" tIns="137160" rIns="274320" bIns="137160" anchor="b"/>
          <a:lstStyle>
            <a:lvl1pPr marL="0" indent="0">
              <a:buNone/>
              <a:defRPr sz="1399" b="1" baseline="0">
                <a:solidFill>
                  <a:schemeClr val="tx1"/>
                </a:solidFill>
                <a:latin typeface="+mn-lt"/>
                <a:cs typeface="Helvetica" panose="020B0604020202020204" pitchFamily="34" charset="0"/>
              </a:defRPr>
            </a:lvl1pPr>
            <a:lvl2pPr marL="394922" indent="0">
              <a:buNone/>
              <a:defRPr sz="1399" b="1"/>
            </a:lvl2pPr>
            <a:lvl3pPr marL="800946" indent="0">
              <a:buNone/>
              <a:defRPr sz="1399" b="1"/>
            </a:lvl3pPr>
            <a:lvl4pPr marL="1195867" indent="0">
              <a:buNone/>
              <a:defRPr sz="1399" b="1"/>
            </a:lvl4pPr>
            <a:lvl5pPr marL="1600305" indent="0">
              <a:buNone/>
              <a:defRPr sz="1399" b="1"/>
            </a:lvl5pPr>
          </a:lstStyle>
          <a:p>
            <a:pPr lvl="0"/>
            <a:r>
              <a:rPr lang="en-US" dirty="0"/>
              <a:t>Reference.</a:t>
            </a:r>
          </a:p>
        </p:txBody>
      </p:sp>
    </p:spTree>
    <p:extLst>
      <p:ext uri="{BB962C8B-B14F-4D97-AF65-F5344CB8AC3E}">
        <p14:creationId xmlns:p14="http://schemas.microsoft.com/office/powerpoint/2010/main" val="176802886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Tree>
    <p:extLst>
      <p:ext uri="{BB962C8B-B14F-4D97-AF65-F5344CB8AC3E}">
        <p14:creationId xmlns:p14="http://schemas.microsoft.com/office/powerpoint/2010/main" val="2462305682"/>
      </p:ext>
    </p:extLst>
  </p:cSld>
  <p:clrMapOvr>
    <a:masterClrMapping/>
  </p:clrMapOvr>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9599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4BD67B-CC10-7355-6661-25516087511C}"/>
              </a:ext>
            </a:extLst>
          </p:cNvPr>
          <p:cNvSpPr>
            <a:spLocks noGrp="1"/>
          </p:cNvSpPr>
          <p:nvPr>
            <p:ph type="dt" sz="half" idx="10"/>
          </p:nvPr>
        </p:nvSpPr>
        <p:spPr/>
        <p:txBody>
          <a:bodyPr/>
          <a:lstStyle/>
          <a:p>
            <a:fld id="{BFE43C41-B955-4B5C-958F-AA092E6229B6}" type="datetimeFigureOut">
              <a:rPr lang="en-US" smtClean="0"/>
              <a:t>5/31/26</a:t>
            </a:fld>
            <a:endParaRPr lang="en-US"/>
          </a:p>
        </p:txBody>
      </p:sp>
      <p:sp>
        <p:nvSpPr>
          <p:cNvPr id="3" name="Footer Placeholder 2">
            <a:extLst>
              <a:ext uri="{FF2B5EF4-FFF2-40B4-BE49-F238E27FC236}">
                <a16:creationId xmlns:a16="http://schemas.microsoft.com/office/drawing/2014/main" id="{102B7324-5D0A-ED76-421F-07725B8ED1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A839BD-C5CD-40A5-F776-3A00FBE3CD88}"/>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15926672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93C9A-99EA-35DD-7197-9FB6E63847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D4F3A9-BFB6-C9F1-9118-D22DFFF55E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3BAA24-9C6C-C8FC-6921-5C0C8D25FA7C}"/>
              </a:ext>
            </a:extLst>
          </p:cNvPr>
          <p:cNvSpPr>
            <a:spLocks noGrp="1"/>
          </p:cNvSpPr>
          <p:nvPr>
            <p:ph type="dt" sz="half" idx="10"/>
          </p:nvPr>
        </p:nvSpPr>
        <p:spPr/>
        <p:txBody>
          <a:bodyPr/>
          <a:lstStyle/>
          <a:p>
            <a:fld id="{BFE43C41-B955-4B5C-958F-AA092E6229B6}" type="datetimeFigureOut">
              <a:rPr lang="en-US" smtClean="0"/>
              <a:t>5/31/26</a:t>
            </a:fld>
            <a:endParaRPr lang="en-US"/>
          </a:p>
        </p:txBody>
      </p:sp>
      <p:sp>
        <p:nvSpPr>
          <p:cNvPr id="5" name="Footer Placeholder 4">
            <a:extLst>
              <a:ext uri="{FF2B5EF4-FFF2-40B4-BE49-F238E27FC236}">
                <a16:creationId xmlns:a16="http://schemas.microsoft.com/office/drawing/2014/main" id="{B5676DEA-9BB4-17C6-16F0-163CBE893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7B3BC-21FB-B303-3A26-0EF1B5E2F421}"/>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10555271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F43E7-E369-E81F-83C4-544D70E6B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3626DB-7726-E15E-A149-C658262BB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86EA2-DC31-5C5D-CB64-90F52293598F}"/>
              </a:ext>
            </a:extLst>
          </p:cNvPr>
          <p:cNvSpPr>
            <a:spLocks noGrp="1"/>
          </p:cNvSpPr>
          <p:nvPr>
            <p:ph type="dt" sz="half" idx="10"/>
          </p:nvPr>
        </p:nvSpPr>
        <p:spPr/>
        <p:txBody>
          <a:bodyPr/>
          <a:lstStyle/>
          <a:p>
            <a:fld id="{BFE43C41-B955-4B5C-958F-AA092E6229B6}" type="datetimeFigureOut">
              <a:rPr lang="en-US" smtClean="0"/>
              <a:t>5/31/26</a:t>
            </a:fld>
            <a:endParaRPr lang="en-US"/>
          </a:p>
        </p:txBody>
      </p:sp>
      <p:sp>
        <p:nvSpPr>
          <p:cNvPr id="5" name="Footer Placeholder 4">
            <a:extLst>
              <a:ext uri="{FF2B5EF4-FFF2-40B4-BE49-F238E27FC236}">
                <a16:creationId xmlns:a16="http://schemas.microsoft.com/office/drawing/2014/main" id="{9F84DE9F-919A-CBAA-4FC0-8C26CDE8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B2DE0-4480-DB45-4877-314CD0E97189}"/>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44125454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50E0-0B64-FD27-B437-C0ECE507F8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E7F639-90DE-E244-FCFB-5C44C5EFDB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29F3AB-7F65-30DE-3FFA-045C733B5807}"/>
              </a:ext>
            </a:extLst>
          </p:cNvPr>
          <p:cNvSpPr>
            <a:spLocks noGrp="1"/>
          </p:cNvSpPr>
          <p:nvPr>
            <p:ph type="dt" sz="half" idx="10"/>
          </p:nvPr>
        </p:nvSpPr>
        <p:spPr/>
        <p:txBody>
          <a:bodyPr/>
          <a:lstStyle/>
          <a:p>
            <a:fld id="{BFE43C41-B955-4B5C-958F-AA092E6229B6}" type="datetimeFigureOut">
              <a:rPr lang="en-US" smtClean="0"/>
              <a:t>5/31/26</a:t>
            </a:fld>
            <a:endParaRPr lang="en-US"/>
          </a:p>
        </p:txBody>
      </p:sp>
      <p:sp>
        <p:nvSpPr>
          <p:cNvPr id="5" name="Footer Placeholder 4">
            <a:extLst>
              <a:ext uri="{FF2B5EF4-FFF2-40B4-BE49-F238E27FC236}">
                <a16:creationId xmlns:a16="http://schemas.microsoft.com/office/drawing/2014/main" id="{8B0C6DEF-99FB-0EFB-07C8-1889CD282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B5CABC-A5FF-ACBC-584B-4698D5564282}"/>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413089348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8087C-DFD5-A3E8-5769-495294E18A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61AC0-47C8-CAB1-7031-86B219F221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336567-1E31-E2D0-9F3A-9ADB54232D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B291F-E56A-6C3C-EA6C-E2E655CC1AFC}"/>
              </a:ext>
            </a:extLst>
          </p:cNvPr>
          <p:cNvSpPr>
            <a:spLocks noGrp="1"/>
          </p:cNvSpPr>
          <p:nvPr>
            <p:ph type="dt" sz="half" idx="10"/>
          </p:nvPr>
        </p:nvSpPr>
        <p:spPr/>
        <p:txBody>
          <a:bodyPr/>
          <a:lstStyle/>
          <a:p>
            <a:fld id="{BFE43C41-B955-4B5C-958F-AA092E6229B6}" type="datetimeFigureOut">
              <a:rPr lang="en-US" smtClean="0"/>
              <a:t>5/31/26</a:t>
            </a:fld>
            <a:endParaRPr lang="en-US"/>
          </a:p>
        </p:txBody>
      </p:sp>
      <p:sp>
        <p:nvSpPr>
          <p:cNvPr id="6" name="Footer Placeholder 5">
            <a:extLst>
              <a:ext uri="{FF2B5EF4-FFF2-40B4-BE49-F238E27FC236}">
                <a16:creationId xmlns:a16="http://schemas.microsoft.com/office/drawing/2014/main" id="{08B9DDCC-1867-50A7-D837-9AE314925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1D1C72-81B0-F78A-FD74-59ED15B8AA69}"/>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26406389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6E996-937D-90F5-025F-640A8AFB81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71DF38-CE2A-AEE9-648D-CF4693DFC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673236-B576-6EA1-5C51-B897262A0A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5F59B3-82DC-17B1-068E-F965305745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37FAFD-7B3A-5A90-E459-AB33AB0EE7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643689-0E5F-D83E-218D-C7EC67A95857}"/>
              </a:ext>
            </a:extLst>
          </p:cNvPr>
          <p:cNvSpPr>
            <a:spLocks noGrp="1"/>
          </p:cNvSpPr>
          <p:nvPr>
            <p:ph type="dt" sz="half" idx="10"/>
          </p:nvPr>
        </p:nvSpPr>
        <p:spPr/>
        <p:txBody>
          <a:bodyPr/>
          <a:lstStyle/>
          <a:p>
            <a:fld id="{BFE43C41-B955-4B5C-958F-AA092E6229B6}" type="datetimeFigureOut">
              <a:rPr lang="en-US" smtClean="0"/>
              <a:t>5/31/26</a:t>
            </a:fld>
            <a:endParaRPr lang="en-US"/>
          </a:p>
        </p:txBody>
      </p:sp>
      <p:sp>
        <p:nvSpPr>
          <p:cNvPr id="8" name="Footer Placeholder 7">
            <a:extLst>
              <a:ext uri="{FF2B5EF4-FFF2-40B4-BE49-F238E27FC236}">
                <a16:creationId xmlns:a16="http://schemas.microsoft.com/office/drawing/2014/main" id="{137F3ECA-1937-CE3C-D8F4-1D89C0674E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04B2FA-1B1E-C9FB-3D0F-97E09BB68F39}"/>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1427318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5F66D-59FE-9903-EEC2-05B08D6790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7059B9-540B-ADF0-CBE2-D4151813916C}"/>
              </a:ext>
            </a:extLst>
          </p:cNvPr>
          <p:cNvSpPr>
            <a:spLocks noGrp="1"/>
          </p:cNvSpPr>
          <p:nvPr>
            <p:ph type="dt" sz="half" idx="10"/>
          </p:nvPr>
        </p:nvSpPr>
        <p:spPr/>
        <p:txBody>
          <a:bodyPr/>
          <a:lstStyle/>
          <a:p>
            <a:fld id="{BFE43C41-B955-4B5C-958F-AA092E6229B6}" type="datetimeFigureOut">
              <a:rPr lang="en-US" smtClean="0"/>
              <a:t>5/31/26</a:t>
            </a:fld>
            <a:endParaRPr lang="en-US"/>
          </a:p>
        </p:txBody>
      </p:sp>
      <p:sp>
        <p:nvSpPr>
          <p:cNvPr id="4" name="Footer Placeholder 3">
            <a:extLst>
              <a:ext uri="{FF2B5EF4-FFF2-40B4-BE49-F238E27FC236}">
                <a16:creationId xmlns:a16="http://schemas.microsoft.com/office/drawing/2014/main" id="{A5B84B63-CE53-7DD2-78E7-21A00D8B63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BAD406-9BC9-5482-692A-C7DC33921D50}"/>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3111636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F6A7E6-3A7E-0955-CE34-3E3287B99AE3}"/>
              </a:ext>
            </a:extLst>
          </p:cNvPr>
          <p:cNvSpPr>
            <a:spLocks noGrp="1"/>
          </p:cNvSpPr>
          <p:nvPr>
            <p:ph type="dt" sz="half" idx="10"/>
          </p:nvPr>
        </p:nvSpPr>
        <p:spPr/>
        <p:txBody>
          <a:bodyPr/>
          <a:lstStyle/>
          <a:p>
            <a:fld id="{BFE43C41-B955-4B5C-958F-AA092E6229B6}" type="datetimeFigureOut">
              <a:rPr lang="en-US" smtClean="0"/>
              <a:t>5/31/26</a:t>
            </a:fld>
            <a:endParaRPr lang="en-US"/>
          </a:p>
        </p:txBody>
      </p:sp>
      <p:sp>
        <p:nvSpPr>
          <p:cNvPr id="3" name="Footer Placeholder 2">
            <a:extLst>
              <a:ext uri="{FF2B5EF4-FFF2-40B4-BE49-F238E27FC236}">
                <a16:creationId xmlns:a16="http://schemas.microsoft.com/office/drawing/2014/main" id="{5539BFFE-D7B7-0D4F-61E9-59D1686BD9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06AAF1-FD40-7A52-1107-85244F0607EC}"/>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33801454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3EF1-1FFD-D0E3-4F03-E114335465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349B27-2E8E-7D19-4AE9-A205A6A7F3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6A2A90-9014-3FE8-466A-076E538FB9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9B3D7-4F6B-66B6-D58D-83EBA5994C57}"/>
              </a:ext>
            </a:extLst>
          </p:cNvPr>
          <p:cNvSpPr>
            <a:spLocks noGrp="1"/>
          </p:cNvSpPr>
          <p:nvPr>
            <p:ph type="dt" sz="half" idx="10"/>
          </p:nvPr>
        </p:nvSpPr>
        <p:spPr/>
        <p:txBody>
          <a:bodyPr/>
          <a:lstStyle/>
          <a:p>
            <a:fld id="{BFE43C41-B955-4B5C-958F-AA092E6229B6}" type="datetimeFigureOut">
              <a:rPr lang="en-US" smtClean="0"/>
              <a:t>5/31/26</a:t>
            </a:fld>
            <a:endParaRPr lang="en-US"/>
          </a:p>
        </p:txBody>
      </p:sp>
      <p:sp>
        <p:nvSpPr>
          <p:cNvPr id="6" name="Footer Placeholder 5">
            <a:extLst>
              <a:ext uri="{FF2B5EF4-FFF2-40B4-BE49-F238E27FC236}">
                <a16:creationId xmlns:a16="http://schemas.microsoft.com/office/drawing/2014/main" id="{BFDD0A7B-D0BB-32F5-592A-4ADA5FBAFF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FBE49-0516-4602-EF65-2D6A7ED2409B}"/>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16167898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99BA-4B1E-3179-0CF5-17E5710251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E1EB50-B278-D821-45AC-093A9B1A2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B88CAD-E623-20D8-F625-1AA5302CC2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D1C4B8-C8C2-D302-0D36-538516C815CF}"/>
              </a:ext>
            </a:extLst>
          </p:cNvPr>
          <p:cNvSpPr>
            <a:spLocks noGrp="1"/>
          </p:cNvSpPr>
          <p:nvPr>
            <p:ph type="dt" sz="half" idx="10"/>
          </p:nvPr>
        </p:nvSpPr>
        <p:spPr/>
        <p:txBody>
          <a:bodyPr/>
          <a:lstStyle/>
          <a:p>
            <a:fld id="{BFE43C41-B955-4B5C-958F-AA092E6229B6}" type="datetimeFigureOut">
              <a:rPr lang="en-US" smtClean="0"/>
              <a:t>5/31/26</a:t>
            </a:fld>
            <a:endParaRPr lang="en-US"/>
          </a:p>
        </p:txBody>
      </p:sp>
      <p:sp>
        <p:nvSpPr>
          <p:cNvPr id="6" name="Footer Placeholder 5">
            <a:extLst>
              <a:ext uri="{FF2B5EF4-FFF2-40B4-BE49-F238E27FC236}">
                <a16:creationId xmlns:a16="http://schemas.microsoft.com/office/drawing/2014/main" id="{B36A2CE7-217C-D658-2A63-52A104901E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8386D-12D9-C50B-B032-C16614BC734C}"/>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5004226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D7BF-9063-8917-C67C-4FA200D32E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496639-EC0D-8BB1-A352-FB26D4BBA3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D6F7-F334-6F82-99EF-7015DCF866A6}"/>
              </a:ext>
            </a:extLst>
          </p:cNvPr>
          <p:cNvSpPr>
            <a:spLocks noGrp="1"/>
          </p:cNvSpPr>
          <p:nvPr>
            <p:ph type="dt" sz="half" idx="10"/>
          </p:nvPr>
        </p:nvSpPr>
        <p:spPr/>
        <p:txBody>
          <a:bodyPr/>
          <a:lstStyle/>
          <a:p>
            <a:fld id="{BFE43C41-B955-4B5C-958F-AA092E6229B6}" type="datetimeFigureOut">
              <a:rPr lang="en-US" smtClean="0"/>
              <a:t>5/31/26</a:t>
            </a:fld>
            <a:endParaRPr lang="en-US"/>
          </a:p>
        </p:txBody>
      </p:sp>
      <p:sp>
        <p:nvSpPr>
          <p:cNvPr id="5" name="Footer Placeholder 4">
            <a:extLst>
              <a:ext uri="{FF2B5EF4-FFF2-40B4-BE49-F238E27FC236}">
                <a16:creationId xmlns:a16="http://schemas.microsoft.com/office/drawing/2014/main" id="{D5AC0EA4-A657-9CB7-B12C-0CFF87CEC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A4C22-8F22-92C4-55CF-EDF17F65A6CC}"/>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64569181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FCC764-E624-81FD-0175-AE7249DFCD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D459E8-88CC-BBA1-1312-220CCA0056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E3A4F5-72DA-A12A-D47A-D450315FE00B}"/>
              </a:ext>
            </a:extLst>
          </p:cNvPr>
          <p:cNvSpPr>
            <a:spLocks noGrp="1"/>
          </p:cNvSpPr>
          <p:nvPr>
            <p:ph type="dt" sz="half" idx="10"/>
          </p:nvPr>
        </p:nvSpPr>
        <p:spPr/>
        <p:txBody>
          <a:bodyPr/>
          <a:lstStyle/>
          <a:p>
            <a:fld id="{BFE43C41-B955-4B5C-958F-AA092E6229B6}" type="datetimeFigureOut">
              <a:rPr lang="en-US" smtClean="0"/>
              <a:t>5/31/26</a:t>
            </a:fld>
            <a:endParaRPr lang="en-US"/>
          </a:p>
        </p:txBody>
      </p:sp>
      <p:sp>
        <p:nvSpPr>
          <p:cNvPr id="5" name="Footer Placeholder 4">
            <a:extLst>
              <a:ext uri="{FF2B5EF4-FFF2-40B4-BE49-F238E27FC236}">
                <a16:creationId xmlns:a16="http://schemas.microsoft.com/office/drawing/2014/main" id="{E545CD2B-FE7C-4CBE-7975-A6C85CE315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BAA43-E265-47B2-8167-E36E396F1BAD}"/>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10662844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7222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1651000"/>
            <a:ext cx="11213019" cy="4345253"/>
          </a:xfrm>
          <a:prstGeom prst="rect">
            <a:avLst/>
          </a:prstGeom>
        </p:spPr>
        <p:txBody>
          <a:bodyPr>
            <a:noAutofit/>
          </a:bodyPr>
          <a:lstStyle>
            <a:lvl1pPr marL="0" indent="0">
              <a:buNone/>
              <a:defRPr sz="2133" baseline="0">
                <a:solidFill>
                  <a:schemeClr val="tx1">
                    <a:lumMod val="65000"/>
                    <a:lumOff val="35000"/>
                  </a:schemeClr>
                </a:solidFill>
              </a:defRPr>
            </a:lvl1pPr>
          </a:lstStyle>
          <a:p>
            <a:pPr lvl="0"/>
            <a:r>
              <a:rPr lang="en-US"/>
              <a:t>Click to edit Master text style</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285747"/>
            <a:ext cx="11213020" cy="576000"/>
          </a:xfrm>
          <a:prstGeom prst="rect">
            <a:avLst/>
          </a:prstGeom>
        </p:spPr>
        <p:txBody>
          <a:bodyPr anchor="t">
            <a:noAutofit/>
          </a:bodyPr>
          <a:lstStyle>
            <a:lvl1pPr algn="l">
              <a:lnSpc>
                <a:spcPct val="80000"/>
              </a:lnSpc>
              <a:defRPr sz="3200" b="1" i="0" cap="all">
                <a:solidFill>
                  <a:srgbClr val="991F6D"/>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861747"/>
            <a:ext cx="11213020" cy="600000"/>
          </a:xfrm>
          <a:prstGeom prst="rect">
            <a:avLst/>
          </a:prstGeom>
        </p:spPr>
        <p:txBody>
          <a:bodyPr anchor="t">
            <a:noAutofit/>
          </a:bodyPr>
          <a:lstStyle>
            <a:lvl1pPr marL="0" indent="0" algn="l">
              <a:buNone/>
              <a:defRPr sz="2400">
                <a:solidFill>
                  <a:srgbClr val="991F6D"/>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2" name="TextBox 4">
            <a:extLst>
              <a:ext uri="{FF2B5EF4-FFF2-40B4-BE49-F238E27FC236}">
                <a16:creationId xmlns:a16="http://schemas.microsoft.com/office/drawing/2014/main" id="{71211730-CDF2-47C8-A380-2BCC4EAC1772}"/>
              </a:ext>
            </a:extLst>
          </p:cNvPr>
          <p:cNvSpPr txBox="1"/>
          <p:nvPr userDrawn="1"/>
        </p:nvSpPr>
        <p:spPr>
          <a:xfrm>
            <a:off x="610784" y="6551190"/>
            <a:ext cx="6270219" cy="184666"/>
          </a:xfrm>
          <a:prstGeom prst="rect">
            <a:avLst/>
          </a:prstGeom>
          <a:noFill/>
        </p:spPr>
        <p:txBody>
          <a:bodyPr wrap="square" lIns="0" tIns="0" rIns="0" bIns="0" rtlCol="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E494C3"/>
                </a:solidFill>
                <a:effectLst/>
                <a:latin typeface="Arial Narrow" panose="020B0604020202020204" pitchFamily="34" charset="0"/>
                <a:cs typeface="Arial Narrow" panose="020B0604020202020204" pitchFamily="34" charset="0"/>
              </a:rPr>
              <a:t>Content of this presentation is copyright</a:t>
            </a:r>
            <a:r>
              <a:rPr lang="en-CH" sz="1200" b="0" i="0" dirty="0">
                <a:solidFill>
                  <a:srgbClr val="E494C3"/>
                </a:solidFill>
                <a:effectLst/>
                <a:latin typeface="Arial Narrow" panose="020B0604020202020204" pitchFamily="34" charset="0"/>
                <a:cs typeface="Arial Narrow" panose="020B0604020202020204" pitchFamily="34" charset="0"/>
              </a:rPr>
              <a:t> </a:t>
            </a:r>
            <a:r>
              <a:rPr lang="en-US" sz="1200" b="0" i="0" dirty="0">
                <a:solidFill>
                  <a:srgbClr val="E494C3"/>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dirty="0">
                <a:solidFill>
                  <a:srgbClr val="E494C3"/>
                </a:solidFill>
                <a:effectLst/>
                <a:latin typeface="Arial Narrow" panose="020B0604020202020204" pitchFamily="34" charset="0"/>
                <a:cs typeface="Arial Narrow" panose="020B0604020202020204" pitchFamily="34" charset="0"/>
              </a:rPr>
              <a:t>.</a:t>
            </a:r>
            <a:endParaRPr lang="en-US" sz="1200" b="0" i="0" dirty="0">
              <a:solidFill>
                <a:srgbClr val="E494C3"/>
              </a:solidFill>
              <a:effectLst/>
              <a:latin typeface="Arial Narrow" panose="020B0604020202020204" pitchFamily="34" charset="0"/>
              <a:cs typeface="Arial Narrow" panose="020B0604020202020204" pitchFamily="34" charset="0"/>
            </a:endParaRPr>
          </a:p>
        </p:txBody>
      </p:sp>
      <p:sp>
        <p:nvSpPr>
          <p:cNvPr id="14" name="Espace réservé du texte 3">
            <a:extLst>
              <a:ext uri="{FF2B5EF4-FFF2-40B4-BE49-F238E27FC236}">
                <a16:creationId xmlns:a16="http://schemas.microsoft.com/office/drawing/2014/main" id="{A7C2793A-08E8-4EC6-88E0-377E2EBD5848}"/>
              </a:ext>
            </a:extLst>
          </p:cNvPr>
          <p:cNvSpPr>
            <a:spLocks noGrp="1"/>
          </p:cNvSpPr>
          <p:nvPr>
            <p:ph type="body" sz="quarter" idx="14" hasCustomPrompt="1"/>
          </p:nvPr>
        </p:nvSpPr>
        <p:spPr>
          <a:xfrm>
            <a:off x="4756222" y="6216654"/>
            <a:ext cx="2538679" cy="234949"/>
          </a:xfrm>
          <a:prstGeom prst="rect">
            <a:avLst/>
          </a:prstGeom>
        </p:spPr>
        <p:txBody>
          <a:bodyPr lIns="0" bIns="0" anchor="b" anchorCtr="0"/>
          <a:lstStyle>
            <a:lvl1pPr marL="0" indent="0">
              <a:buNone/>
              <a:defRPr sz="1200" b="0" i="0" spc="0">
                <a:solidFill>
                  <a:srgbClr val="E494C3"/>
                </a:solidFill>
                <a:latin typeface="Arial Narrow" panose="020B0604020202020204" pitchFamily="34" charset="0"/>
                <a:cs typeface="Arial Narrow" panose="020B0604020202020204" pitchFamily="34" charset="0"/>
              </a:defRPr>
            </a:lvl1pPr>
          </a:lstStyle>
          <a:p>
            <a:pPr lvl="0"/>
            <a:r>
              <a:rPr lang="en-US" dirty="0"/>
              <a:t>Dr Robert L. Coleman</a:t>
            </a:r>
            <a:endParaRPr lang="fr-FR" dirty="0"/>
          </a:p>
        </p:txBody>
      </p:sp>
      <p:pic>
        <p:nvPicPr>
          <p:cNvPr id="3" name="Picture 2">
            <a:extLst>
              <a:ext uri="{FF2B5EF4-FFF2-40B4-BE49-F238E27FC236}">
                <a16:creationId xmlns:a16="http://schemas.microsoft.com/office/drawing/2014/main" id="{94284C7F-931F-C0C3-E727-81F55D63E3F2}"/>
              </a:ext>
            </a:extLst>
          </p:cNvPr>
          <p:cNvPicPr>
            <a:picLocks noChangeAspect="1"/>
          </p:cNvPicPr>
          <p:nvPr userDrawn="1"/>
        </p:nvPicPr>
        <p:blipFill>
          <a:blip r:embed="rId2"/>
          <a:stretch>
            <a:fillRect/>
          </a:stretch>
        </p:blipFill>
        <p:spPr>
          <a:xfrm>
            <a:off x="624417" y="6214291"/>
            <a:ext cx="4050947" cy="216000"/>
          </a:xfrm>
          <a:prstGeom prst="rect">
            <a:avLst/>
          </a:prstGeom>
        </p:spPr>
      </p:pic>
      <p:sp>
        <p:nvSpPr>
          <p:cNvPr id="2" name="Text Placeholder 3">
            <a:extLst>
              <a:ext uri="{FF2B5EF4-FFF2-40B4-BE49-F238E27FC236}">
                <a16:creationId xmlns:a16="http://schemas.microsoft.com/office/drawing/2014/main" id="{F2A371CD-8D3D-45E3-730D-2CEC65A492CA}"/>
              </a:ext>
            </a:extLst>
          </p:cNvPr>
          <p:cNvSpPr>
            <a:spLocks noGrp="1"/>
          </p:cNvSpPr>
          <p:nvPr>
            <p:ph type="body" sz="quarter" idx="15" hasCustomPrompt="1"/>
          </p:nvPr>
        </p:nvSpPr>
        <p:spPr>
          <a:xfrm>
            <a:off x="489491" y="5836407"/>
            <a:ext cx="10964333" cy="215900"/>
          </a:xfrm>
          <a:prstGeom prst="rect">
            <a:avLst/>
          </a:prstGeom>
        </p:spPr>
        <p:txBody>
          <a:bodyPr anchor="b">
            <a:noAutofit/>
          </a:bodyPr>
          <a:lstStyle>
            <a:lvl1pPr marL="0" indent="0">
              <a:spcBef>
                <a:spcPts val="0"/>
              </a:spcBef>
              <a:buNone/>
              <a:defRPr lang="en-US" sz="1067" baseline="0" smtClean="0">
                <a:solidFill>
                  <a:schemeClr val="tx1">
                    <a:lumMod val="65000"/>
                    <a:lumOff val="35000"/>
                  </a:schemeClr>
                </a:solidFill>
              </a:defRPr>
            </a:lvl1pPr>
            <a:lvl2pPr>
              <a:defRPr lang="en-US" dirty="0" smtClean="0"/>
            </a:lvl2pPr>
            <a:lvl3pPr>
              <a:defRPr lang="en-US" dirty="0" smtClean="0"/>
            </a:lvl3pPr>
            <a:lvl4pPr>
              <a:defRPr lang="en-US" dirty="0" smtClean="0"/>
            </a:lvl4pPr>
            <a:lvl5pPr>
              <a:defRPr lang="en-IN" dirty="0"/>
            </a:lvl5pPr>
          </a:lstStyle>
          <a:p>
            <a:pPr marL="457189" lvl="0" indent="-457189"/>
            <a:r>
              <a:rPr lang="en-US" dirty="0"/>
              <a:t>Click to add foot note</a:t>
            </a:r>
            <a:endParaRPr lang="en-IN" dirty="0"/>
          </a:p>
        </p:txBody>
      </p:sp>
    </p:spTree>
    <p:extLst>
      <p:ext uri="{BB962C8B-B14F-4D97-AF65-F5344CB8AC3E}">
        <p14:creationId xmlns:p14="http://schemas.microsoft.com/office/powerpoint/2010/main" val="3355498446"/>
      </p:ext>
    </p:extLst>
  </p:cSld>
  <p:clrMapOvr>
    <a:masterClrMapping/>
  </p:clrMapOvr>
  <p:extLst>
    <p:ext uri="{DCECCB84-F9BA-43D5-87BE-67443E8EF086}">
      <p15:sldGuideLst xmlns:p15="http://schemas.microsoft.com/office/powerpoint/2012/main">
        <p15:guide id="1" orient="horz" pos="169">
          <p15:clr>
            <a:srgbClr val="FBAE40"/>
          </p15:clr>
        </p15:guide>
        <p15:guide id="2" pos="295">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E7B5-53BC-4AAE-DF67-59A986B2D953}"/>
              </a:ext>
            </a:extLst>
          </p:cNvPr>
          <p:cNvSpPr>
            <a:spLocks noGrp="1"/>
          </p:cNvSpPr>
          <p:nvPr>
            <p:ph type="title"/>
          </p:nvPr>
        </p:nvSpPr>
        <p:spPr/>
        <p:txBody>
          <a:bodyPr>
            <a:normAutofit/>
          </a:bodyPr>
          <a:lstStyle>
            <a:lvl1pPr algn="l">
              <a:defRPr kumimoji="0" lang="en-US" sz="2933" b="0" i="0" u="none" strike="noStrike" kern="1200" cap="none" spc="0" normalizeH="0" baseline="0" noProof="0" smtClean="0">
                <a:ln>
                  <a:noFill/>
                </a:ln>
                <a:solidFill>
                  <a:prstClr val="black"/>
                </a:solidFill>
                <a:effectLst/>
                <a:uLnTx/>
                <a:uFillTx/>
              </a:defRPr>
            </a:lvl1pPr>
          </a:lstStyle>
          <a:p>
            <a:endParaRPr lang="en-US"/>
          </a:p>
        </p:txBody>
      </p:sp>
    </p:spTree>
    <p:extLst>
      <p:ext uri="{BB962C8B-B14F-4D97-AF65-F5344CB8AC3E}">
        <p14:creationId xmlns:p14="http://schemas.microsoft.com/office/powerpoint/2010/main" val="19814429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dirty="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280098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Tree>
    <p:extLst>
      <p:ext uri="{BB962C8B-B14F-4D97-AF65-F5344CB8AC3E}">
        <p14:creationId xmlns:p14="http://schemas.microsoft.com/office/powerpoint/2010/main" val="397261135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4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4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4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4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4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72732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quarter" idx="15"/>
          </p:nvPr>
        </p:nvSpPr>
        <p:spPr>
          <a:xfrm>
            <a:off x="610679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6"/>
          </p:nvPr>
        </p:nvSpPr>
        <p:spPr>
          <a:xfrm>
            <a:off x="609600"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9" name="Text Placeholder 4"/>
          <p:cNvSpPr>
            <a:spLocks noGrp="1"/>
          </p:cNvSpPr>
          <p:nvPr>
            <p:ph type="body" sz="quarter" idx="17"/>
          </p:nvPr>
        </p:nvSpPr>
        <p:spPr>
          <a:xfrm>
            <a:off x="6106995"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10" name="Title 1">
            <a:extLst>
              <a:ext uri="{FF2B5EF4-FFF2-40B4-BE49-F238E27FC236}">
                <a16:creationId xmlns:a16="http://schemas.microsoft.com/office/drawing/2014/main" id="{21B3FDA3-8747-0B4B-962D-6AA6290D8BEB}"/>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325428732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5212899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42330194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0733985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52309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1031287702"/>
      </p:ext>
    </p:extLst>
  </p:cSld>
  <p:clrMapOvr>
    <a:masterClrMapping/>
  </p:clrMapOvr>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9235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3919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52738501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41132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34259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80725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34836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13972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sz="2400"/>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94917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sz="2400"/>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68917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sz="2400"/>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85023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sz="2400"/>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180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sz="240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99272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8003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70061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03997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59583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02951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bg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7893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8FECCF3C-D318-1141-AA83-460D74973340}"/>
              </a:ext>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CAEE7B8F-0D5A-2D4A-92F8-E4E5F84C0E6F}"/>
              </a:ext>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810D5FE-5AC1-B143-8B51-C7B6B3EBEA51}"/>
              </a:ext>
            </a:extLst>
          </p:cNvPr>
          <p:cNvSpPr>
            <a:spLocks noGrp="1" noChangeArrowheads="1"/>
          </p:cNvSpPr>
          <p:nvPr>
            <p:ph type="sldNum" sz="quarter" idx="12"/>
          </p:nvPr>
        </p:nvSpPr>
        <p:spPr/>
        <p:txBody>
          <a:bodyPr/>
          <a:lstStyle>
            <a:lvl1pPr>
              <a:defRPr/>
            </a:lvl1pPr>
          </a:lstStyle>
          <a:p>
            <a:pPr>
              <a:defRPr/>
            </a:pPr>
            <a:fld id="{086A8095-5BC4-174F-ABCF-A87C4F5C6543}" type="slidenum">
              <a:rPr lang="en-US" altLang="en-US"/>
              <a:pPr>
                <a:defRPr/>
              </a:pPr>
              <a:t>‹#›</a:t>
            </a:fld>
            <a:endParaRPr lang="en-US" altLang="en-US" dirty="0"/>
          </a:p>
        </p:txBody>
      </p:sp>
    </p:spTree>
    <p:extLst>
      <p:ext uri="{BB962C8B-B14F-4D97-AF65-F5344CB8AC3E}">
        <p14:creationId xmlns:p14="http://schemas.microsoft.com/office/powerpoint/2010/main" val="302476108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10363200" cy="1219200"/>
          </a:xfrm>
        </p:spPr>
        <p:txBody>
          <a:bodyPr/>
          <a:lstStyle/>
          <a:p>
            <a:r>
              <a:rPr lang="en-US"/>
              <a:t>Click to edit Master title style</a:t>
            </a:r>
          </a:p>
        </p:txBody>
      </p:sp>
      <p:sp>
        <p:nvSpPr>
          <p:cNvPr id="3" name="Text Placeholder 2"/>
          <p:cNvSpPr>
            <a:spLocks noGrp="1"/>
          </p:cNvSpPr>
          <p:nvPr>
            <p:ph type="body" sz="half" idx="1"/>
          </p:nvPr>
        </p:nvSpPr>
        <p:spPr>
          <a:xfrm>
            <a:off x="914402" y="18288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4" y="18288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3FC777D4-2747-8F46-BB25-BFFC4D4BD0BD}"/>
              </a:ext>
            </a:extLst>
          </p:cNvPr>
          <p:cNvSpPr>
            <a:spLocks noGrp="1" noChangeArrowheads="1"/>
          </p:cNvSpPr>
          <p:nvPr>
            <p:ph type="dt" sz="half" idx="10"/>
          </p:nvPr>
        </p:nvSpPr>
        <p:spPr>
          <a:xfrm>
            <a:off x="914400" y="6248965"/>
            <a:ext cx="2540000" cy="456777"/>
          </a:xfrm>
          <a:prstGeom prst="rect">
            <a:avLst/>
          </a:prstGeom>
        </p:spPr>
        <p:txBody>
          <a:bodyPr lIns="76224" tIns="38112" rIns="76224" bIns="38112"/>
          <a:lstStyle>
            <a:lvl1pPr eaLnBrk="1" hangingPunct="1">
              <a:defRPr>
                <a:latin typeface="Arial" charset="0"/>
                <a:ea typeface="ＭＳ Ｐゴシック" charset="0"/>
                <a:cs typeface="ＭＳ Ｐゴシック" charset="0"/>
              </a:defRPr>
            </a:lvl1pPr>
          </a:lstStyle>
          <a:p>
            <a:pPr>
              <a:defRPr/>
            </a:pPr>
            <a:endParaRPr lang="en-US"/>
          </a:p>
        </p:txBody>
      </p:sp>
      <p:sp>
        <p:nvSpPr>
          <p:cNvPr id="6" name="Rectangle 10">
            <a:extLst>
              <a:ext uri="{FF2B5EF4-FFF2-40B4-BE49-F238E27FC236}">
                <a16:creationId xmlns:a16="http://schemas.microsoft.com/office/drawing/2014/main" id="{F680486D-241C-D34B-B9CE-E31A1C888681}"/>
              </a:ext>
            </a:extLst>
          </p:cNvPr>
          <p:cNvSpPr>
            <a:spLocks noGrp="1" noChangeArrowheads="1"/>
          </p:cNvSpPr>
          <p:nvPr>
            <p:ph type="ftr" sz="quarter" idx="11"/>
          </p:nvPr>
        </p:nvSpPr>
        <p:spPr>
          <a:xfrm>
            <a:off x="4165600" y="6248965"/>
            <a:ext cx="3860800" cy="456777"/>
          </a:xfrm>
          <a:prstGeom prst="rect">
            <a:avLst/>
          </a:prstGeom>
        </p:spPr>
        <p:txBody>
          <a:bodyPr lIns="76224" tIns="38112" rIns="76224" bIns="38112"/>
          <a:lstStyle>
            <a:lvl1pPr eaLnBrk="1" hangingPunct="1">
              <a:defRPr>
                <a:latin typeface="Arial" charset="0"/>
                <a:ea typeface="ＭＳ Ｐゴシック" charset="0"/>
                <a:cs typeface="ＭＳ Ｐゴシック" charset="0"/>
              </a:defRPr>
            </a:lvl1pPr>
          </a:lstStyle>
          <a:p>
            <a:pPr>
              <a:defRPr/>
            </a:pPr>
            <a:endParaRPr lang="en-US"/>
          </a:p>
        </p:txBody>
      </p:sp>
      <p:sp>
        <p:nvSpPr>
          <p:cNvPr id="7" name="Rectangle 11">
            <a:extLst>
              <a:ext uri="{FF2B5EF4-FFF2-40B4-BE49-F238E27FC236}">
                <a16:creationId xmlns:a16="http://schemas.microsoft.com/office/drawing/2014/main" id="{8A1FC9DF-5666-2041-BE4A-329E51669450}"/>
              </a:ext>
            </a:extLst>
          </p:cNvPr>
          <p:cNvSpPr>
            <a:spLocks noGrp="1" noChangeArrowheads="1"/>
          </p:cNvSpPr>
          <p:nvPr>
            <p:ph type="sldNum" sz="quarter" idx="12"/>
          </p:nvPr>
        </p:nvSpPr>
        <p:spPr>
          <a:xfrm>
            <a:off x="8737600" y="6248965"/>
            <a:ext cx="2540000" cy="456777"/>
          </a:xfrm>
          <a:prstGeom prst="rect">
            <a:avLst/>
          </a:prstGeom>
        </p:spPr>
        <p:txBody>
          <a:bodyPr vert="horz" wrap="square" lIns="76224" tIns="38112" rIns="76224" bIns="38112" numCol="1" anchor="t" anchorCtr="0" compatLnSpc="1">
            <a:prstTxWarp prst="textNoShape">
              <a:avLst/>
            </a:prstTxWarp>
          </a:bodyPr>
          <a:lstStyle>
            <a:lvl1pPr eaLnBrk="1" hangingPunct="1">
              <a:defRPr/>
            </a:lvl1pPr>
          </a:lstStyle>
          <a:p>
            <a:fld id="{667E2315-AC8B-D248-8E10-C49A955C026E}" type="slidenum">
              <a:rPr lang="en-US" altLang="en-US"/>
              <a:pPr/>
              <a:t>‹#›</a:t>
            </a:fld>
            <a:endParaRPr lang="en-US" altLang="en-US"/>
          </a:p>
        </p:txBody>
      </p:sp>
    </p:spTree>
    <p:extLst>
      <p:ext uri="{BB962C8B-B14F-4D97-AF65-F5344CB8AC3E}">
        <p14:creationId xmlns:p14="http://schemas.microsoft.com/office/powerpoint/2010/main" val="13596042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Tree>
    <p:extLst>
      <p:ext uri="{BB962C8B-B14F-4D97-AF65-F5344CB8AC3E}">
        <p14:creationId xmlns:p14="http://schemas.microsoft.com/office/powerpoint/2010/main" val="385975038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dirty="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0073813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4"/>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4"/>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7"/>
            <a:ext cx="12192000" cy="926471"/>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159294580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Tree>
    <p:extLst>
      <p:ext uri="{BB962C8B-B14F-4D97-AF65-F5344CB8AC3E}">
        <p14:creationId xmlns:p14="http://schemas.microsoft.com/office/powerpoint/2010/main" val="44135729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lstStyle>
            <a:lvl1pPr marL="0" indent="0">
              <a:buNone/>
              <a:defRPr sz="1399" b="1" baseline="0">
                <a:solidFill>
                  <a:schemeClr val="tx1"/>
                </a:solidFill>
                <a:latin typeface="+mn-lt"/>
                <a:cs typeface="Helvetica" panose="020B0604020202020204" pitchFamily="34" charset="0"/>
              </a:defRPr>
            </a:lvl1pPr>
            <a:lvl2pPr marL="394922" indent="0">
              <a:buNone/>
              <a:defRPr sz="1399" b="1"/>
            </a:lvl2pPr>
            <a:lvl3pPr marL="800947" indent="0">
              <a:buNone/>
              <a:defRPr sz="1399" b="1"/>
            </a:lvl3pPr>
            <a:lvl4pPr marL="1195867" indent="0">
              <a:buNone/>
              <a:defRPr sz="1399" b="1"/>
            </a:lvl4pPr>
            <a:lvl5pPr marL="1600305" indent="0">
              <a:buNone/>
              <a:defRPr sz="1399"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9"/>
            <a:ext cx="12192000" cy="699351"/>
          </a:xfrm>
          <a:prstGeom prst="rect">
            <a:avLst/>
          </a:prstGeom>
        </p:spPr>
        <p:txBody>
          <a:bodyPr anchor="ctr"/>
          <a:lstStyle>
            <a:lvl1pPr algn="ctr">
              <a:defRPr sz="3996" b="1">
                <a:solidFill>
                  <a:srgbClr val="31A5B7"/>
                </a:solidFill>
              </a:defRPr>
            </a:lvl1pPr>
          </a:lstStyle>
          <a:p>
            <a:r>
              <a:rPr lang="en-US" dirty="0"/>
              <a:t>Click to add title</a:t>
            </a:r>
          </a:p>
        </p:txBody>
      </p:sp>
    </p:spTree>
    <p:extLst>
      <p:ext uri="{BB962C8B-B14F-4D97-AF65-F5344CB8AC3E}">
        <p14:creationId xmlns:p14="http://schemas.microsoft.com/office/powerpoint/2010/main" val="41811829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Tree>
    <p:extLst>
      <p:ext uri="{BB962C8B-B14F-4D97-AF65-F5344CB8AC3E}">
        <p14:creationId xmlns:p14="http://schemas.microsoft.com/office/powerpoint/2010/main" val="3747043105"/>
      </p:ext>
    </p:extLst>
  </p:cSld>
  <p:clrMapOvr>
    <a:masterClrMapping/>
  </p:clrMapOvr>
  <p:extLst>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4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4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4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4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4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4481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dirty="0"/>
              <a:t>Notes comes here</a:t>
            </a:r>
          </a:p>
        </p:txBody>
      </p:sp>
    </p:spTree>
    <p:extLst>
      <p:ext uri="{BB962C8B-B14F-4D97-AF65-F5344CB8AC3E}">
        <p14:creationId xmlns:p14="http://schemas.microsoft.com/office/powerpoint/2010/main" val="195447925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1_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3"/>
            <a:ext cx="12192000" cy="533398"/>
          </a:xfrm>
          <a:prstGeom prst="rect">
            <a:avLst/>
          </a:prstGeom>
        </p:spPr>
        <p:txBody>
          <a:bodyPr lIns="274320" tIns="137160" rIns="274320" bIns="137160" anchor="b"/>
          <a:lstStyle>
            <a:lvl1pPr marL="0" indent="0">
              <a:buNone/>
              <a:defRPr sz="1399" b="1" baseline="0">
                <a:solidFill>
                  <a:schemeClr val="tx1"/>
                </a:solidFill>
                <a:latin typeface="+mn-lt"/>
                <a:cs typeface="Helvetica" panose="020B0604020202020204" pitchFamily="34" charset="0"/>
              </a:defRPr>
            </a:lvl1pPr>
            <a:lvl2pPr marL="394922" indent="0">
              <a:buNone/>
              <a:defRPr sz="1399" b="1"/>
            </a:lvl2pPr>
            <a:lvl3pPr marL="800946" indent="0">
              <a:buNone/>
              <a:defRPr sz="1399" b="1"/>
            </a:lvl3pPr>
            <a:lvl4pPr marL="1195867" indent="0">
              <a:buNone/>
              <a:defRPr sz="1399" b="1"/>
            </a:lvl4pPr>
            <a:lvl5pPr marL="1600305" indent="0">
              <a:buNone/>
              <a:defRPr sz="1399" b="1"/>
            </a:lvl5pPr>
          </a:lstStyle>
          <a:p>
            <a:pPr lvl="0"/>
            <a:r>
              <a:rPr lang="en-US" dirty="0"/>
              <a:t>Reference.</a:t>
            </a:r>
          </a:p>
        </p:txBody>
      </p:sp>
    </p:spTree>
    <p:extLst>
      <p:ext uri="{BB962C8B-B14F-4D97-AF65-F5344CB8AC3E}">
        <p14:creationId xmlns:p14="http://schemas.microsoft.com/office/powerpoint/2010/main" val="109752729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Tree>
    <p:extLst>
      <p:ext uri="{BB962C8B-B14F-4D97-AF65-F5344CB8AC3E}">
        <p14:creationId xmlns:p14="http://schemas.microsoft.com/office/powerpoint/2010/main" val="968151455"/>
      </p:ext>
    </p:extLst>
  </p:cSld>
  <p:clrMapOvr>
    <a:masterClrMapping/>
  </p:clrMapOvr>
  <p:extLst>
    <p:ext uri="{DCECCB84-F9BA-43D5-87BE-67443E8EF086}">
      <p15:sldGuideLst xmlns:p15="http://schemas.microsoft.com/office/powerpoint/2012/main"/>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5790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4BD67B-CC10-7355-6661-25516087511C}"/>
              </a:ext>
            </a:extLst>
          </p:cNvPr>
          <p:cNvSpPr>
            <a:spLocks noGrp="1"/>
          </p:cNvSpPr>
          <p:nvPr>
            <p:ph type="dt" sz="half" idx="10"/>
          </p:nvPr>
        </p:nvSpPr>
        <p:spPr/>
        <p:txBody>
          <a:bodyPr/>
          <a:lstStyle/>
          <a:p>
            <a:fld id="{BFE43C41-B955-4B5C-958F-AA092E6229B6}" type="datetimeFigureOut">
              <a:rPr lang="en-US" smtClean="0"/>
              <a:t>5/31/26</a:t>
            </a:fld>
            <a:endParaRPr lang="en-US"/>
          </a:p>
        </p:txBody>
      </p:sp>
      <p:sp>
        <p:nvSpPr>
          <p:cNvPr id="3" name="Footer Placeholder 2">
            <a:extLst>
              <a:ext uri="{FF2B5EF4-FFF2-40B4-BE49-F238E27FC236}">
                <a16:creationId xmlns:a16="http://schemas.microsoft.com/office/drawing/2014/main" id="{102B7324-5D0A-ED76-421F-07725B8ED1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A839BD-C5CD-40A5-F776-3A00FBE3CD88}"/>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18179113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64089" y="4973638"/>
            <a:ext cx="3065780" cy="1478915"/>
          </a:xfrm>
          <a:prstGeom prst="rect">
            <a:avLst/>
          </a:prstGeom>
        </p:spPr>
      </p:pic>
    </p:spTree>
    <p:extLst>
      <p:ext uri="{BB962C8B-B14F-4D97-AF65-F5344CB8AC3E}">
        <p14:creationId xmlns:p14="http://schemas.microsoft.com/office/powerpoint/2010/main" val="295984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767" y="233558"/>
            <a:ext cx="1801284" cy="654390"/>
          </a:xfrm>
          <a:prstGeom prst="rect">
            <a:avLst/>
          </a:prstGeom>
        </p:spPr>
      </p:pic>
      <p:cxnSp>
        <p:nvCxnSpPr>
          <p:cNvPr id="3" name="Straight Connector 2"/>
          <p:cNvCxnSpPr>
            <a:cxnSpLocks noChangeShapeType="1"/>
          </p:cNvCxnSpPr>
          <p:nvPr/>
        </p:nvCxnSpPr>
        <p:spPr bwMode="auto">
          <a:xfrm>
            <a:off x="376767" y="1014414"/>
            <a:ext cx="11370733" cy="793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14885883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376767" y="5838825"/>
            <a:ext cx="11370733" cy="7938"/>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 name="Text Placeholder 2"/>
          <p:cNvSpPr>
            <a:spLocks noGrp="1"/>
          </p:cNvSpPr>
          <p:nvPr>
            <p:ph type="body" idx="1"/>
          </p:nvPr>
        </p:nvSpPr>
        <p:spPr>
          <a:xfrm>
            <a:off x="786687" y="714352"/>
            <a:ext cx="10363200" cy="352766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6" name="Picture 5"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6217" y="6052467"/>
            <a:ext cx="1801284" cy="654390"/>
          </a:xfrm>
          <a:prstGeom prst="rect">
            <a:avLst/>
          </a:prstGeom>
        </p:spPr>
      </p:pic>
    </p:spTree>
    <p:extLst>
      <p:ext uri="{BB962C8B-B14F-4D97-AF65-F5344CB8AC3E}">
        <p14:creationId xmlns:p14="http://schemas.microsoft.com/office/powerpoint/2010/main" val="321800260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767" y="233558"/>
            <a:ext cx="1801284" cy="654390"/>
          </a:xfrm>
          <a:prstGeom prst="rect">
            <a:avLst/>
          </a:prstGeom>
        </p:spPr>
      </p:pic>
    </p:spTree>
    <p:extLst>
      <p:ext uri="{BB962C8B-B14F-4D97-AF65-F5344CB8AC3E}">
        <p14:creationId xmlns:p14="http://schemas.microsoft.com/office/powerpoint/2010/main" val="20354700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2692400" cy="6858000"/>
          </a:xfrm>
          <a:prstGeom prst="rect">
            <a:avLst/>
          </a:prstGeom>
          <a:solidFill>
            <a:srgbClr val="595959"/>
          </a:solidFill>
          <a:ln>
            <a:noFill/>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5" name="Picture 4" descr="MDAnderson Master Logo_Texas_V_Tagline_RGB REV.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767" y="233558"/>
            <a:ext cx="1801284" cy="654390"/>
          </a:xfrm>
          <a:prstGeom prst="rect">
            <a:avLst/>
          </a:prstGeom>
        </p:spPr>
      </p:pic>
    </p:spTree>
    <p:extLst>
      <p:ext uri="{BB962C8B-B14F-4D97-AF65-F5344CB8AC3E}">
        <p14:creationId xmlns:p14="http://schemas.microsoft.com/office/powerpoint/2010/main" val="114422216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a:prstGeom prst="rect">
            <a:avLst/>
          </a:prstGeo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5A38C668-075B-7546-9B01-CE75791CC4FA}" type="slidenum">
              <a:rPr lang="en-US"/>
              <a:pPr>
                <a:defRPr/>
              </a:pPr>
              <a:t>‹#›</a:t>
            </a:fld>
            <a:endParaRPr lang="en-US"/>
          </a:p>
        </p:txBody>
      </p:sp>
    </p:spTree>
    <p:extLst>
      <p:ext uri="{BB962C8B-B14F-4D97-AF65-F5344CB8AC3E}">
        <p14:creationId xmlns:p14="http://schemas.microsoft.com/office/powerpoint/2010/main" val="203598863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C9B983FE-0288-3248-9F64-7CFC39C4C368}" type="slidenum">
              <a:rPr lang="en-US"/>
              <a:pPr>
                <a:defRPr/>
              </a:pPr>
              <a:t>‹#›</a:t>
            </a:fld>
            <a:endParaRPr lang="en-US"/>
          </a:p>
        </p:txBody>
      </p:sp>
    </p:spTree>
    <p:extLst>
      <p:ext uri="{BB962C8B-B14F-4D97-AF65-F5344CB8AC3E}">
        <p14:creationId xmlns:p14="http://schemas.microsoft.com/office/powerpoint/2010/main" val="289349336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C2F443D9-B452-B845-81D1-70B9E933789F}" type="slidenum">
              <a:rPr lang="en-US"/>
              <a:pPr>
                <a:defRPr/>
              </a:pPr>
              <a:t>‹#›</a:t>
            </a:fld>
            <a:endParaRPr lang="en-US"/>
          </a:p>
        </p:txBody>
      </p:sp>
    </p:spTree>
    <p:extLst>
      <p:ext uri="{BB962C8B-B14F-4D97-AF65-F5344CB8AC3E}">
        <p14:creationId xmlns:p14="http://schemas.microsoft.com/office/powerpoint/2010/main" val="25647445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1752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505200"/>
            <a:ext cx="10972800" cy="1752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420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D75639-7ADB-4B63-ABD3-F8E963076577}" type="datetime1">
              <a:rPr lang="en-US"/>
              <a:pPr>
                <a:defRPr/>
              </a:pPr>
              <a:t>5/31/26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096CCBF-6841-4BEA-807A-28090483A737}" type="slidenum">
              <a:rPr lang="en-US"/>
              <a:pPr>
                <a:defRPr/>
              </a:pPr>
              <a:t>‹#›</a:t>
            </a:fld>
            <a:endParaRPr lang="en-US" dirty="0"/>
          </a:p>
        </p:txBody>
      </p:sp>
    </p:spTree>
    <p:extLst>
      <p:ext uri="{BB962C8B-B14F-4D97-AF65-F5344CB8AC3E}">
        <p14:creationId xmlns:p14="http://schemas.microsoft.com/office/powerpoint/2010/main" val="247709696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CAA0B30-9223-47E4-8170-32758E4BB2B6}" type="datetime1">
              <a:rPr lang="en-US"/>
              <a:pPr>
                <a:defRPr/>
              </a:pPr>
              <a:t>5/31/26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68FB9B3-AE94-49E5-9750-135664830FF1}" type="slidenum">
              <a:rPr lang="en-US"/>
              <a:pPr>
                <a:defRPr/>
              </a:pPr>
              <a:t>‹#›</a:t>
            </a:fld>
            <a:endParaRPr lang="en-US" dirty="0"/>
          </a:p>
        </p:txBody>
      </p:sp>
    </p:spTree>
    <p:extLst>
      <p:ext uri="{BB962C8B-B14F-4D97-AF65-F5344CB8AC3E}">
        <p14:creationId xmlns:p14="http://schemas.microsoft.com/office/powerpoint/2010/main" val="6343296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6E36D46-692C-4E77-B017-F452FC7D4A4E}" type="datetime1">
              <a:rPr lang="en-US"/>
              <a:pPr>
                <a:defRPr/>
              </a:pPr>
              <a:t>5/31/26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F78ED8C-8922-443D-9EC5-96E02BCC061F}" type="slidenum">
              <a:rPr lang="en-US"/>
              <a:pPr>
                <a:defRPr/>
              </a:pPr>
              <a:t>‹#›</a:t>
            </a:fld>
            <a:endParaRPr lang="en-US" dirty="0"/>
          </a:p>
        </p:txBody>
      </p:sp>
      <p:cxnSp>
        <p:nvCxnSpPr>
          <p:cNvPr id="7" name="Straight Connector 6"/>
          <p:cNvCxnSpPr/>
          <p:nvPr userDrawn="1"/>
        </p:nvCxnSpPr>
        <p:spPr>
          <a:xfrm>
            <a:off x="376767" y="1115086"/>
            <a:ext cx="11370733" cy="79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8" name="Picture 7" descr="MDA_Logos/MDACC_MasterBrand_Logos/Lores_Screen/MDACC_RGB_TC_tag_V.png"/>
          <p:cNvPicPr>
            <a:picLocks noChangeAspect="1" noChangeArrowheads="1"/>
          </p:cNvPicPr>
          <p:nvPr userDrawn="1"/>
        </p:nvPicPr>
        <p:blipFill>
          <a:blip r:embed="rId2" cstate="print"/>
          <a:srcRect/>
          <a:stretch>
            <a:fillRect/>
          </a:stretch>
        </p:blipFill>
        <p:spPr bwMode="auto">
          <a:xfrm>
            <a:off x="199278" y="148187"/>
            <a:ext cx="2106957" cy="866907"/>
          </a:xfrm>
          <a:prstGeom prst="rect">
            <a:avLst/>
          </a:prstGeom>
          <a:noFill/>
          <a:ln w="9525">
            <a:noFill/>
            <a:miter lim="800000"/>
            <a:headEnd/>
            <a:tailEnd/>
          </a:ln>
        </p:spPr>
      </p:pic>
    </p:spTree>
    <p:extLst>
      <p:ext uri="{BB962C8B-B14F-4D97-AF65-F5344CB8AC3E}">
        <p14:creationId xmlns:p14="http://schemas.microsoft.com/office/powerpoint/2010/main" val="208180726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86C4C75-38FE-4FF1-8EB6-35F5CF7CA73A}" type="datetime1">
              <a:rPr lang="en-US"/>
              <a:pPr>
                <a:defRPr/>
              </a:pPr>
              <a:t>5/31/26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FA9EDD5-36A8-41B6-8B13-B149AC9EA705}" type="slidenum">
              <a:rPr lang="en-US"/>
              <a:pPr>
                <a:defRPr/>
              </a:pPr>
              <a:t>‹#›</a:t>
            </a:fld>
            <a:endParaRPr lang="en-US" dirty="0"/>
          </a:p>
        </p:txBody>
      </p:sp>
    </p:spTree>
    <p:extLst>
      <p:ext uri="{BB962C8B-B14F-4D97-AF65-F5344CB8AC3E}">
        <p14:creationId xmlns:p14="http://schemas.microsoft.com/office/powerpoint/2010/main" val="249784088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0CF4667-F4E8-4F59-8389-296E7A409C8D}" type="datetime1">
              <a:rPr lang="en-US"/>
              <a:pPr>
                <a:defRPr/>
              </a:pPr>
              <a:t>5/31/26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5FBD4A7-0F47-495A-A546-08CDDBB28954}" type="slidenum">
              <a:rPr lang="en-US"/>
              <a:pPr>
                <a:defRPr/>
              </a:pPr>
              <a:t>‹#›</a:t>
            </a:fld>
            <a:endParaRPr lang="en-US" dirty="0"/>
          </a:p>
        </p:txBody>
      </p:sp>
    </p:spTree>
    <p:extLst>
      <p:ext uri="{BB962C8B-B14F-4D97-AF65-F5344CB8AC3E}">
        <p14:creationId xmlns:p14="http://schemas.microsoft.com/office/powerpoint/2010/main" val="199732643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856E425-E9A5-4B37-B47A-37F491126259}" type="datetime1">
              <a:rPr lang="en-US"/>
              <a:pPr>
                <a:defRPr/>
              </a:pPr>
              <a:t>5/31/26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D4CAC6CA-9C66-4624-AF0F-D929A3E60DD8}" type="slidenum">
              <a:rPr lang="en-US"/>
              <a:pPr>
                <a:defRPr/>
              </a:pPr>
              <a:t>‹#›</a:t>
            </a:fld>
            <a:endParaRPr lang="en-US" dirty="0"/>
          </a:p>
        </p:txBody>
      </p:sp>
    </p:spTree>
    <p:extLst>
      <p:ext uri="{BB962C8B-B14F-4D97-AF65-F5344CB8AC3E}">
        <p14:creationId xmlns:p14="http://schemas.microsoft.com/office/powerpoint/2010/main" val="343471497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BFA875-4178-4256-AAF0-271F7EA8A739}" type="datetime1">
              <a:rPr lang="en-US"/>
              <a:pPr>
                <a:defRPr/>
              </a:pPr>
              <a:t>5/31/26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8EAE3F5-7A32-46CD-805D-F8890F1E8F92}" type="slidenum">
              <a:rPr lang="en-US"/>
              <a:pPr>
                <a:defRPr/>
              </a:pPr>
              <a:t>‹#›</a:t>
            </a:fld>
            <a:endParaRPr lang="en-US" dirty="0"/>
          </a:p>
        </p:txBody>
      </p:sp>
    </p:spTree>
    <p:extLst>
      <p:ext uri="{BB962C8B-B14F-4D97-AF65-F5344CB8AC3E}">
        <p14:creationId xmlns:p14="http://schemas.microsoft.com/office/powerpoint/2010/main" val="28385111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D75639-7ADB-4B63-ABD3-F8E963076577}" type="datetime1">
              <a:rPr lang="en-US"/>
              <a:pPr>
                <a:defRPr/>
              </a:pPr>
              <a:t>5/31/26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096CCBF-6841-4BEA-807A-28090483A737}" type="slidenum">
              <a:rPr lang="en-US"/>
              <a:pPr>
                <a:defRPr/>
              </a:pPr>
              <a:t>‹#›</a:t>
            </a:fld>
            <a:endParaRPr lang="en-US" dirty="0"/>
          </a:p>
        </p:txBody>
      </p:sp>
    </p:spTree>
    <p:extLst>
      <p:ext uri="{BB962C8B-B14F-4D97-AF65-F5344CB8AC3E}">
        <p14:creationId xmlns:p14="http://schemas.microsoft.com/office/powerpoint/2010/main" val="98666115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2E3CE38-B6DD-47F5-80CB-0D1BA33B46CA}" type="datetime1">
              <a:rPr lang="en-US"/>
              <a:pPr>
                <a:defRPr/>
              </a:pPr>
              <a:t>5/31/26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DAD6E8E-89DF-41E5-A8BE-F6D1795DF04A}" type="slidenum">
              <a:rPr lang="en-US"/>
              <a:pPr>
                <a:defRPr/>
              </a:pPr>
              <a:t>‹#›</a:t>
            </a:fld>
            <a:endParaRPr lang="en-US" dirty="0"/>
          </a:p>
        </p:txBody>
      </p:sp>
    </p:spTree>
    <p:extLst>
      <p:ext uri="{BB962C8B-B14F-4D97-AF65-F5344CB8AC3E}">
        <p14:creationId xmlns:p14="http://schemas.microsoft.com/office/powerpoint/2010/main" val="200527051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D315A4-4CF1-4A0F-B566-82A1DF7FC586}" type="datetime1">
              <a:rPr lang="en-US"/>
              <a:pPr>
                <a:defRPr/>
              </a:pPr>
              <a:t>5/31/26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6321324-177D-4EA3-8A5A-79907E6E6802}" type="slidenum">
              <a:rPr lang="en-US"/>
              <a:pPr>
                <a:defRPr/>
              </a:pPr>
              <a:t>‹#›</a:t>
            </a:fld>
            <a:endParaRPr lang="en-US" dirty="0"/>
          </a:p>
        </p:txBody>
      </p:sp>
    </p:spTree>
    <p:extLst>
      <p:ext uri="{BB962C8B-B14F-4D97-AF65-F5344CB8AC3E}">
        <p14:creationId xmlns:p14="http://schemas.microsoft.com/office/powerpoint/2010/main" val="1358086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609045-D004-4AC8-920C-A8EB2FC49C41}" type="datetime1">
              <a:rPr lang="en-US"/>
              <a:pPr>
                <a:defRPr/>
              </a:pPr>
              <a:t>5/31/26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A92D0BA-0668-4E67-8FE7-021C058686D7}" type="slidenum">
              <a:rPr lang="en-US"/>
              <a:pPr>
                <a:defRPr/>
              </a:pPr>
              <a:t>‹#›</a:t>
            </a:fld>
            <a:endParaRPr lang="en-US" dirty="0"/>
          </a:p>
        </p:txBody>
      </p:sp>
    </p:spTree>
    <p:extLst>
      <p:ext uri="{BB962C8B-B14F-4D97-AF65-F5344CB8AC3E}">
        <p14:creationId xmlns:p14="http://schemas.microsoft.com/office/powerpoint/2010/main" val="424625504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5B685C4-52C1-4209-B133-1D24DD5DCE35}" type="datetime1">
              <a:rPr lang="en-US"/>
              <a:pPr>
                <a:defRPr/>
              </a:pPr>
              <a:t>5/31/26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26C146D-97F1-4B6A-BE74-B8E2F917B451}" type="slidenum">
              <a:rPr lang="en-US"/>
              <a:pPr>
                <a:defRPr/>
              </a:pPr>
              <a:t>‹#›</a:t>
            </a:fld>
            <a:endParaRPr lang="en-US" dirty="0"/>
          </a:p>
        </p:txBody>
      </p:sp>
    </p:spTree>
    <p:extLst>
      <p:ext uri="{BB962C8B-B14F-4D97-AF65-F5344CB8AC3E}">
        <p14:creationId xmlns:p14="http://schemas.microsoft.com/office/powerpoint/2010/main" val="63616166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5"/>
            <a:ext cx="109728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864AE0AE-A003-4C26-867B-E160419331BE}" type="datetime1">
              <a:rPr lang="en-US"/>
              <a:pPr>
                <a:defRPr/>
              </a:pPr>
              <a:t>5/31/26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49967F2-CA4B-48B3-B7C1-ADE7726A1205}" type="slidenum">
              <a:rPr lang="en-US"/>
              <a:pPr>
                <a:defRPr/>
              </a:pPr>
              <a:t>‹#›</a:t>
            </a:fld>
            <a:endParaRPr lang="en-US" dirty="0"/>
          </a:p>
        </p:txBody>
      </p:sp>
    </p:spTree>
    <p:extLst>
      <p:ext uri="{BB962C8B-B14F-4D97-AF65-F5344CB8AC3E}">
        <p14:creationId xmlns:p14="http://schemas.microsoft.com/office/powerpoint/2010/main" val="386573814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6D976376-BE2B-4F6D-AFAA-CBF4A5B908F6}" type="datetime1">
              <a:rPr lang="en-US"/>
              <a:pPr>
                <a:defRPr/>
              </a:pPr>
              <a:t>5/31/26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F397010-6A5B-4064-9C30-956F427B53DD}" type="slidenum">
              <a:rPr lang="en-US"/>
              <a:pPr>
                <a:defRPr/>
              </a:pPr>
              <a:t>‹#›</a:t>
            </a:fld>
            <a:endParaRPr lang="en-US" dirty="0"/>
          </a:p>
        </p:txBody>
      </p:sp>
    </p:spTree>
    <p:extLst>
      <p:ext uri="{BB962C8B-B14F-4D97-AF65-F5344CB8AC3E}">
        <p14:creationId xmlns:p14="http://schemas.microsoft.com/office/powerpoint/2010/main" val="257756791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4479" y="4879879"/>
            <a:ext cx="4342480" cy="1577584"/>
          </a:xfrm>
          <a:prstGeom prst="rect">
            <a:avLst/>
          </a:prstGeom>
        </p:spPr>
      </p:pic>
    </p:spTree>
    <p:extLst>
      <p:ext uri="{BB962C8B-B14F-4D97-AF65-F5344CB8AC3E}">
        <p14:creationId xmlns:p14="http://schemas.microsoft.com/office/powerpoint/2010/main" val="141419875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pic>
        <p:nvPicPr>
          <p:cNvPr id="4" name="Picture 3"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767" y="233558"/>
            <a:ext cx="1801284" cy="654390"/>
          </a:xfrm>
          <a:prstGeom prst="rect">
            <a:avLst/>
          </a:prstGeom>
        </p:spPr>
      </p:pic>
      <p:cxnSp>
        <p:nvCxnSpPr>
          <p:cNvPr id="3" name="Straight Connector 2"/>
          <p:cNvCxnSpPr>
            <a:cxnSpLocks noChangeShapeType="1"/>
          </p:cNvCxnSpPr>
          <p:nvPr/>
        </p:nvCxnSpPr>
        <p:spPr bwMode="auto">
          <a:xfrm>
            <a:off x="376767" y="1014414"/>
            <a:ext cx="11370733" cy="793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31323618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4" name="Picture 3"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767" y="233558"/>
            <a:ext cx="1801284" cy="654390"/>
          </a:xfrm>
          <a:prstGeom prst="rect">
            <a:avLst/>
          </a:prstGeom>
        </p:spPr>
      </p:pic>
      <p:cxnSp>
        <p:nvCxnSpPr>
          <p:cNvPr id="3" name="Straight Connector 2"/>
          <p:cNvCxnSpPr>
            <a:cxnSpLocks noChangeShapeType="1"/>
          </p:cNvCxnSpPr>
          <p:nvPr/>
        </p:nvCxnSpPr>
        <p:spPr bwMode="auto">
          <a:xfrm>
            <a:off x="376767" y="1014414"/>
            <a:ext cx="11370733" cy="793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63248169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Arial with title">
    <p:spTree>
      <p:nvGrpSpPr>
        <p:cNvPr id="1" name=""/>
        <p:cNvGrpSpPr/>
        <p:nvPr/>
      </p:nvGrpSpPr>
      <p:grpSpPr>
        <a:xfrm>
          <a:off x="0" y="0"/>
          <a:ext cx="0" cy="0"/>
          <a:chOff x="0" y="0"/>
          <a:chExt cx="0" cy="0"/>
        </a:xfrm>
      </p:grpSpPr>
      <p:pic>
        <p:nvPicPr>
          <p:cNvPr id="10" name="Picture 9" descr="A black and white striped background&#10;&#10;Description automatically generated">
            <a:extLst>
              <a:ext uri="{FF2B5EF4-FFF2-40B4-BE49-F238E27FC236}">
                <a16:creationId xmlns:a16="http://schemas.microsoft.com/office/drawing/2014/main" id="{77D75423-1E4C-DFF1-E015-DF3D28DCD555}"/>
              </a:ext>
            </a:extLst>
          </p:cNvPr>
          <p:cNvPicPr>
            <a:picLocks noChangeAspect="1"/>
          </p:cNvPicPr>
          <p:nvPr userDrawn="1"/>
        </p:nvPicPr>
        <p:blipFill>
          <a:blip r:embed="rId2"/>
          <a:stretch>
            <a:fillRect/>
          </a:stretch>
        </p:blipFill>
        <p:spPr>
          <a:xfrm>
            <a:off x="7386663" y="0"/>
            <a:ext cx="4452706" cy="6858000"/>
          </a:xfrm>
          <a:prstGeom prst="rect">
            <a:avLst/>
          </a:prstGeom>
        </p:spPr>
      </p:pic>
      <p:sp>
        <p:nvSpPr>
          <p:cNvPr id="3" name="Content Placeholder 2">
            <a:extLst>
              <a:ext uri="{FF2B5EF4-FFF2-40B4-BE49-F238E27FC236}">
                <a16:creationId xmlns:a16="http://schemas.microsoft.com/office/drawing/2014/main" id="{6E011C94-7065-6B81-92D2-63826CD8ECD2}"/>
              </a:ext>
            </a:extLst>
          </p:cNvPr>
          <p:cNvSpPr>
            <a:spLocks noGrp="1"/>
          </p:cNvSpPr>
          <p:nvPr>
            <p:ph idx="1"/>
          </p:nvPr>
        </p:nvSpPr>
        <p:spPr>
          <a:xfrm>
            <a:off x="553337" y="1153459"/>
            <a:ext cx="11095323" cy="4557516"/>
          </a:xfrm>
        </p:spPr>
        <p:txBody>
          <a:bodyPr/>
          <a:lstStyle>
            <a:lvl1pPr marL="0" indent="0">
              <a:buNone/>
              <a:defRPr sz="3200" b="1">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sz="28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sz="24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sz="20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sz="20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E194F5-4C57-4BBC-38E4-7D4BD3F7DEF0}"/>
              </a:ext>
            </a:extLst>
          </p:cNvPr>
          <p:cNvPicPr>
            <a:picLocks noChangeAspect="1"/>
          </p:cNvPicPr>
          <p:nvPr userDrawn="1"/>
        </p:nvPicPr>
        <p:blipFill>
          <a:blip r:embed="rId3"/>
          <a:stretch>
            <a:fillRect/>
          </a:stretch>
        </p:blipFill>
        <p:spPr>
          <a:xfrm rot="16200000">
            <a:off x="5772283" y="828395"/>
            <a:ext cx="546099" cy="11125471"/>
          </a:xfrm>
          <a:prstGeom prst="rect">
            <a:avLst/>
          </a:prstGeom>
        </p:spPr>
      </p:pic>
      <p:sp>
        <p:nvSpPr>
          <p:cNvPr id="9" name="Google Shape;104;p4">
            <a:extLst>
              <a:ext uri="{FF2B5EF4-FFF2-40B4-BE49-F238E27FC236}">
                <a16:creationId xmlns:a16="http://schemas.microsoft.com/office/drawing/2014/main" id="{EEF07EDC-E2E2-1497-7CEC-AF2CA77C388B}"/>
              </a:ext>
            </a:extLst>
          </p:cNvPr>
          <p:cNvSpPr txBox="1"/>
          <p:nvPr userDrawn="1"/>
        </p:nvSpPr>
        <p:spPr>
          <a:xfrm>
            <a:off x="457084" y="6139380"/>
            <a:ext cx="4698800" cy="5248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1333" b="1"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IGCS | 2024 Annual Global Meeting</a:t>
            </a:r>
            <a:endParaRPr sz="1333" b="1"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2" name="Picture 11">
            <a:extLst>
              <a:ext uri="{FF2B5EF4-FFF2-40B4-BE49-F238E27FC236}">
                <a16:creationId xmlns:a16="http://schemas.microsoft.com/office/drawing/2014/main" id="{BCBD2CEF-1CA0-A461-A766-F57AE1426B71}"/>
              </a:ext>
            </a:extLst>
          </p:cNvPr>
          <p:cNvPicPr>
            <a:picLocks noChangeAspect="1"/>
          </p:cNvPicPr>
          <p:nvPr userDrawn="1"/>
        </p:nvPicPr>
        <p:blipFill>
          <a:blip r:embed="rId4"/>
          <a:stretch>
            <a:fillRect/>
          </a:stretch>
        </p:blipFill>
        <p:spPr>
          <a:xfrm>
            <a:off x="4561803" y="6273190"/>
            <a:ext cx="3068393" cy="243406"/>
          </a:xfrm>
          <a:prstGeom prst="rect">
            <a:avLst/>
          </a:prstGeom>
        </p:spPr>
      </p:pic>
      <p:sp>
        <p:nvSpPr>
          <p:cNvPr id="2" name="Title 1">
            <a:extLst>
              <a:ext uri="{FF2B5EF4-FFF2-40B4-BE49-F238E27FC236}">
                <a16:creationId xmlns:a16="http://schemas.microsoft.com/office/drawing/2014/main" id="{6D813139-279B-6158-C1BC-16DE41B12CFD}"/>
              </a:ext>
            </a:extLst>
          </p:cNvPr>
          <p:cNvSpPr>
            <a:spLocks noGrp="1"/>
          </p:cNvSpPr>
          <p:nvPr>
            <p:ph type="title"/>
          </p:nvPr>
        </p:nvSpPr>
        <p:spPr>
          <a:xfrm>
            <a:off x="553337" y="193820"/>
            <a:ext cx="11115473" cy="959639"/>
          </a:xfrm>
        </p:spPr>
        <p:txBody>
          <a:bodyPr anchor="t">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4FC3418D-1770-7B2B-A08E-3DB60AFA267E}"/>
              </a:ext>
            </a:extLst>
          </p:cNvPr>
          <p:cNvSpPr>
            <a:spLocks noGrp="1"/>
          </p:cNvSpPr>
          <p:nvPr>
            <p:ph type="body" sz="quarter" idx="10"/>
          </p:nvPr>
        </p:nvSpPr>
        <p:spPr>
          <a:xfrm>
            <a:off x="352631" y="6118153"/>
            <a:ext cx="11296029" cy="552461"/>
          </a:xfrm>
          <a:solidFill>
            <a:schemeClr val="bg1"/>
          </a:solidFill>
        </p:spPr>
        <p:txBody>
          <a:bodyPr anchor="b">
            <a:noAutofit/>
          </a:bodyPr>
          <a:lstStyle>
            <a:lvl1pPr marL="0" indent="0" algn="l">
              <a:spcBef>
                <a:spcPts val="0"/>
              </a:spcBef>
              <a:buNone/>
              <a:defRPr sz="80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820198448"/>
      </p:ext>
    </p:extLst>
  </p:cSld>
  <p:clrMapOvr>
    <a:masterClrMapping/>
  </p:clrMapOvr>
  <p:hf sldNum="0" hdr="0" ftr="0" dt="0"/>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4479" y="4879879"/>
            <a:ext cx="4342480" cy="1577584"/>
          </a:xfrm>
          <a:prstGeom prst="rect">
            <a:avLst/>
          </a:prstGeom>
        </p:spPr>
      </p:pic>
    </p:spTree>
    <p:extLst>
      <p:ext uri="{BB962C8B-B14F-4D97-AF65-F5344CB8AC3E}">
        <p14:creationId xmlns:p14="http://schemas.microsoft.com/office/powerpoint/2010/main" val="20175170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767" y="233558"/>
            <a:ext cx="1801284" cy="654390"/>
          </a:xfrm>
          <a:prstGeom prst="rect">
            <a:avLst/>
          </a:prstGeom>
        </p:spPr>
      </p:pic>
      <p:cxnSp>
        <p:nvCxnSpPr>
          <p:cNvPr id="3" name="Straight Connector 2"/>
          <p:cNvCxnSpPr>
            <a:cxnSpLocks noChangeShapeType="1"/>
          </p:cNvCxnSpPr>
          <p:nvPr/>
        </p:nvCxnSpPr>
        <p:spPr bwMode="auto">
          <a:xfrm>
            <a:off x="376767" y="1014414"/>
            <a:ext cx="11370733" cy="793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4030109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376767" y="5838825"/>
            <a:ext cx="11370733" cy="7938"/>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3" name="Text Placeholder 2"/>
          <p:cNvSpPr>
            <a:spLocks noGrp="1"/>
          </p:cNvSpPr>
          <p:nvPr>
            <p:ph type="body" idx="1"/>
          </p:nvPr>
        </p:nvSpPr>
        <p:spPr>
          <a:xfrm>
            <a:off x="786687" y="714352"/>
            <a:ext cx="10363200" cy="352766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6" name="Picture 5"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6217" y="6052467"/>
            <a:ext cx="1801284" cy="654390"/>
          </a:xfrm>
          <a:prstGeom prst="rect">
            <a:avLst/>
          </a:prstGeom>
        </p:spPr>
      </p:pic>
    </p:spTree>
    <p:extLst>
      <p:ext uri="{BB962C8B-B14F-4D97-AF65-F5344CB8AC3E}">
        <p14:creationId xmlns:p14="http://schemas.microsoft.com/office/powerpoint/2010/main" val="307167327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767" y="233558"/>
            <a:ext cx="1801284" cy="654390"/>
          </a:xfrm>
          <a:prstGeom prst="rect">
            <a:avLst/>
          </a:prstGeom>
        </p:spPr>
      </p:pic>
    </p:spTree>
    <p:extLst>
      <p:ext uri="{BB962C8B-B14F-4D97-AF65-F5344CB8AC3E}">
        <p14:creationId xmlns:p14="http://schemas.microsoft.com/office/powerpoint/2010/main" val="267599974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2692400" cy="6858000"/>
          </a:xfrm>
          <a:prstGeom prst="rect">
            <a:avLst/>
          </a:prstGeom>
          <a:solidFill>
            <a:srgbClr val="595959"/>
          </a:solidFill>
          <a:ln>
            <a:noFill/>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en-US">
              <a:solidFill>
                <a:srgbClr val="FFFFFF"/>
              </a:solidFill>
              <a:latin typeface="Times New Roman"/>
              <a:ea typeface=""/>
            </a:endParaRPr>
          </a:p>
        </p:txBody>
      </p:sp>
      <p:pic>
        <p:nvPicPr>
          <p:cNvPr id="5" name="Picture 4" descr="MDAnderson Master Logo_Texas_V_Tagline_RGB REV.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767" y="233558"/>
            <a:ext cx="1801284" cy="654390"/>
          </a:xfrm>
          <a:prstGeom prst="rect">
            <a:avLst/>
          </a:prstGeom>
        </p:spPr>
      </p:pic>
    </p:spTree>
    <p:extLst>
      <p:ext uri="{BB962C8B-B14F-4D97-AF65-F5344CB8AC3E}">
        <p14:creationId xmlns:p14="http://schemas.microsoft.com/office/powerpoint/2010/main" val="51455892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a:lstStyle>
            <a:lvl1pPr>
              <a:defRPr/>
            </a:lvl1pPr>
          </a:lstStyle>
          <a:p>
            <a:fld id="{A95E866C-5C23-9E4F-8CBF-E3BF5B941C8D}" type="datetime1">
              <a:rPr lang="en-US">
                <a:solidFill>
                  <a:srgbClr val="000000"/>
                </a:solidFill>
              </a:rPr>
              <a:pPr/>
              <a:t>5/31/26</a:t>
            </a:fld>
            <a:endParaRPr lang="en-US">
              <a:solidFill>
                <a:srgbClr val="000000"/>
              </a:solidFill>
            </a:endParaRPr>
          </a:p>
        </p:txBody>
      </p:sp>
      <p:sp>
        <p:nvSpPr>
          <p:cNvPr id="3"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solidFill>
                <a:srgbClr val="000000"/>
              </a:solidFill>
            </a:endParaRPr>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fld id="{9F195D8C-DDEA-F24C-A9D3-717CD42325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327515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1752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505200"/>
            <a:ext cx="10972800" cy="1752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5352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3"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770" y="233559"/>
            <a:ext cx="1801284" cy="654391"/>
          </a:xfrm>
          <a:prstGeom prst="rect">
            <a:avLst/>
          </a:prstGeom>
        </p:spPr>
      </p:pic>
      <p:cxnSp>
        <p:nvCxnSpPr>
          <p:cNvPr id="3" name="Straight Connector 2"/>
          <p:cNvCxnSpPr>
            <a:cxnSpLocks noChangeShapeType="1"/>
          </p:cNvCxnSpPr>
          <p:nvPr/>
        </p:nvCxnSpPr>
        <p:spPr bwMode="auto">
          <a:xfrm>
            <a:off x="376767" y="1014415"/>
            <a:ext cx="11370733" cy="793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02245085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44196553"/>
      </p:ext>
    </p:extLst>
  </p:cSld>
  <p:clrMapOvr>
    <a:overrideClrMapping bg1="lt1" tx1="dk1" bg2="lt2" tx2="dk2" accent1="accent1" accent2="accent2" accent3="accent3" accent4="accent4" accent5="accent5" accent6="accent6" hlink="hlink" folHlink="folHlink"/>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4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4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4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4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4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92753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close-up of a purple and white card&#10;&#10;Description automatically generated">
            <a:extLst>
              <a:ext uri="{FF2B5EF4-FFF2-40B4-BE49-F238E27FC236}">
                <a16:creationId xmlns:a16="http://schemas.microsoft.com/office/drawing/2014/main" id="{929E7978-E7B1-2997-529C-E3A07E57E46E}"/>
              </a:ext>
            </a:extLst>
          </p:cNvPr>
          <p:cNvPicPr>
            <a:picLocks noChangeAspect="1"/>
          </p:cNvPicPr>
          <p:nvPr userDrawn="1"/>
        </p:nvPicPr>
        <p:blipFill>
          <a:blip r:embed="rId2"/>
          <a:stretch>
            <a:fillRect/>
          </a:stretch>
        </p:blipFill>
        <p:spPr>
          <a:xfrm>
            <a:off x="1234" y="0"/>
            <a:ext cx="12189532" cy="6858000"/>
          </a:xfrm>
          <a:prstGeom prst="rect">
            <a:avLst/>
          </a:prstGeom>
        </p:spPr>
      </p:pic>
    </p:spTree>
    <p:extLst>
      <p:ext uri="{BB962C8B-B14F-4D97-AF65-F5344CB8AC3E}">
        <p14:creationId xmlns:p14="http://schemas.microsoft.com/office/powerpoint/2010/main" val="239900990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A639BE-08AB-8353-06FC-821FA47D1220}"/>
              </a:ext>
            </a:extLst>
          </p:cNvPr>
          <p:cNvSpPr/>
          <p:nvPr userDrawn="1"/>
        </p:nvSpPr>
        <p:spPr>
          <a:xfrm>
            <a:off x="0" y="1440382"/>
            <a:ext cx="12192000" cy="3977235"/>
          </a:xfrm>
          <a:prstGeom prst="rect">
            <a:avLst/>
          </a:prstGeom>
          <a:solidFill>
            <a:srgbClr val="DFD6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152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E1450A5-C907-E247-8CD3-B10C8C14C8DB}" type="datetimeFigureOut">
              <a:rPr lang="en-US" smtClean="0"/>
              <a:t>5/31/26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740D22A-6315-5942-B0A5-F8A41A20E5C2}" type="slidenum">
              <a:rPr lang="en-US" smtClean="0"/>
              <a:t>‹#›</a:t>
            </a:fld>
            <a:endParaRPr lang="en-US"/>
          </a:p>
        </p:txBody>
      </p:sp>
    </p:spTree>
    <p:extLst>
      <p:ext uri="{BB962C8B-B14F-4D97-AF65-F5344CB8AC3E}">
        <p14:creationId xmlns:p14="http://schemas.microsoft.com/office/powerpoint/2010/main" val="93803920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E1450A5-C907-E247-8CD3-B10C8C14C8DB}" type="datetimeFigureOut">
              <a:rPr lang="en-US" smtClean="0"/>
              <a:t>5/31/26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740D22A-6315-5942-B0A5-F8A41A20E5C2}" type="slidenum">
              <a:rPr lang="en-US" smtClean="0"/>
              <a:t>‹#›</a:t>
            </a:fld>
            <a:endParaRPr lang="en-US"/>
          </a:p>
        </p:txBody>
      </p:sp>
    </p:spTree>
    <p:extLst>
      <p:ext uri="{BB962C8B-B14F-4D97-AF65-F5344CB8AC3E}">
        <p14:creationId xmlns:p14="http://schemas.microsoft.com/office/powerpoint/2010/main" val="97937905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E1450A5-C907-E247-8CD3-B10C8C14C8DB}" type="datetimeFigureOut">
              <a:rPr lang="en-US" smtClean="0"/>
              <a:t>5/31/26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740D22A-6315-5942-B0A5-F8A41A20E5C2}" type="slidenum">
              <a:rPr lang="en-US" smtClean="0"/>
              <a:t>‹#›</a:t>
            </a:fld>
            <a:endParaRPr lang="en-US"/>
          </a:p>
        </p:txBody>
      </p:sp>
    </p:spTree>
    <p:extLst>
      <p:ext uri="{BB962C8B-B14F-4D97-AF65-F5344CB8AC3E}">
        <p14:creationId xmlns:p14="http://schemas.microsoft.com/office/powerpoint/2010/main" val="229127486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E1450A5-C907-E247-8CD3-B10C8C14C8DB}" type="datetimeFigureOut">
              <a:rPr lang="en-US" smtClean="0"/>
              <a:t>5/31/26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740D22A-6315-5942-B0A5-F8A41A20E5C2}" type="slidenum">
              <a:rPr lang="en-US" smtClean="0"/>
              <a:t>‹#›</a:t>
            </a:fld>
            <a:endParaRPr lang="en-US"/>
          </a:p>
        </p:txBody>
      </p:sp>
    </p:spTree>
    <p:extLst>
      <p:ext uri="{BB962C8B-B14F-4D97-AF65-F5344CB8AC3E}">
        <p14:creationId xmlns:p14="http://schemas.microsoft.com/office/powerpoint/2010/main" val="347334894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E1450A5-C907-E247-8CD3-B10C8C14C8DB}" type="datetimeFigureOut">
              <a:rPr lang="en-US" smtClean="0"/>
              <a:t>5/31/26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740D22A-6315-5942-B0A5-F8A41A20E5C2}" type="slidenum">
              <a:rPr lang="en-US" smtClean="0"/>
              <a:t>‹#›</a:t>
            </a:fld>
            <a:endParaRPr lang="en-US"/>
          </a:p>
        </p:txBody>
      </p:sp>
    </p:spTree>
    <p:extLst>
      <p:ext uri="{BB962C8B-B14F-4D97-AF65-F5344CB8AC3E}">
        <p14:creationId xmlns:p14="http://schemas.microsoft.com/office/powerpoint/2010/main" val="267462603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E1450A5-C907-E247-8CD3-B10C8C14C8DB}" type="datetimeFigureOut">
              <a:rPr lang="en-US" smtClean="0"/>
              <a:t>5/31/26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740D22A-6315-5942-B0A5-F8A41A20E5C2}" type="slidenum">
              <a:rPr lang="en-US" smtClean="0"/>
              <a:t>‹#›</a:t>
            </a:fld>
            <a:endParaRPr lang="en-US"/>
          </a:p>
        </p:txBody>
      </p:sp>
    </p:spTree>
    <p:extLst>
      <p:ext uri="{BB962C8B-B14F-4D97-AF65-F5344CB8AC3E}">
        <p14:creationId xmlns:p14="http://schemas.microsoft.com/office/powerpoint/2010/main" val="132853266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E1450A5-C907-E247-8CD3-B10C8C14C8DB}" type="datetimeFigureOut">
              <a:rPr lang="en-US" smtClean="0"/>
              <a:t>5/31/26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740D22A-6315-5942-B0A5-F8A41A20E5C2}" type="slidenum">
              <a:rPr lang="en-US" smtClean="0"/>
              <a:t>‹#›</a:t>
            </a:fld>
            <a:endParaRPr lang="en-US"/>
          </a:p>
        </p:txBody>
      </p:sp>
    </p:spTree>
    <p:extLst>
      <p:ext uri="{BB962C8B-B14F-4D97-AF65-F5344CB8AC3E}">
        <p14:creationId xmlns:p14="http://schemas.microsoft.com/office/powerpoint/2010/main" val="122743669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E1450A5-C907-E247-8CD3-B10C8C14C8DB}" type="datetimeFigureOut">
              <a:rPr lang="en-US" smtClean="0"/>
              <a:t>5/31/26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740D22A-6315-5942-B0A5-F8A41A20E5C2}" type="slidenum">
              <a:rPr lang="en-US" smtClean="0"/>
              <a:t>‹#›</a:t>
            </a:fld>
            <a:endParaRPr lang="en-US"/>
          </a:p>
        </p:txBody>
      </p:sp>
    </p:spTree>
    <p:extLst>
      <p:ext uri="{BB962C8B-B14F-4D97-AF65-F5344CB8AC3E}">
        <p14:creationId xmlns:p14="http://schemas.microsoft.com/office/powerpoint/2010/main" val="46014534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E1450A5-C907-E247-8CD3-B10C8C14C8DB}" type="datetimeFigureOut">
              <a:rPr lang="en-US" smtClean="0"/>
              <a:t>5/31/26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740D22A-6315-5942-B0A5-F8A41A20E5C2}" type="slidenum">
              <a:rPr lang="en-US" smtClean="0"/>
              <a:t>‹#›</a:t>
            </a:fld>
            <a:endParaRPr lang="en-US"/>
          </a:p>
        </p:txBody>
      </p:sp>
    </p:spTree>
    <p:extLst>
      <p:ext uri="{BB962C8B-B14F-4D97-AF65-F5344CB8AC3E}">
        <p14:creationId xmlns:p14="http://schemas.microsoft.com/office/powerpoint/2010/main" val="141323509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EA0B-6AC6-9970-9D95-D87E639E9D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85157C-7154-646A-0EA9-3378B9C711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A53AFC-58AE-D72B-CA84-E76599945692}"/>
              </a:ext>
            </a:extLst>
          </p:cNvPr>
          <p:cNvSpPr>
            <a:spLocks noGrp="1"/>
          </p:cNvSpPr>
          <p:nvPr>
            <p:ph type="dt" sz="half" idx="10"/>
          </p:nvPr>
        </p:nvSpPr>
        <p:spPr/>
        <p:txBody>
          <a:bodyPr/>
          <a:lstStyle/>
          <a:p>
            <a:fld id="{6D8E8A16-E5D6-A14E-8386-0FDEA5B42F82}" type="datetimeFigureOut">
              <a:rPr lang="en-US" smtClean="0"/>
              <a:t>5/31/26</a:t>
            </a:fld>
            <a:endParaRPr lang="en-US"/>
          </a:p>
        </p:txBody>
      </p:sp>
      <p:sp>
        <p:nvSpPr>
          <p:cNvPr id="5" name="Footer Placeholder 4">
            <a:extLst>
              <a:ext uri="{FF2B5EF4-FFF2-40B4-BE49-F238E27FC236}">
                <a16:creationId xmlns:a16="http://schemas.microsoft.com/office/drawing/2014/main" id="{63C665A0-8B56-E846-3875-B17E06E5C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BD8D7-2F6D-2791-3EFF-4801D4072880}"/>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1930849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721D-D4AD-4520-1F74-989F4AB14C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91C271-0887-D60D-2F7C-906DBE2005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1D9A3-B576-876E-5C68-B20CBC6EE2DB}"/>
              </a:ext>
            </a:extLst>
          </p:cNvPr>
          <p:cNvSpPr>
            <a:spLocks noGrp="1"/>
          </p:cNvSpPr>
          <p:nvPr>
            <p:ph type="dt" sz="half" idx="10"/>
          </p:nvPr>
        </p:nvSpPr>
        <p:spPr/>
        <p:txBody>
          <a:bodyPr/>
          <a:lstStyle/>
          <a:p>
            <a:fld id="{6D8E8A16-E5D6-A14E-8386-0FDEA5B42F82}" type="datetimeFigureOut">
              <a:rPr lang="en-US" smtClean="0"/>
              <a:t>5/31/26</a:t>
            </a:fld>
            <a:endParaRPr lang="en-US"/>
          </a:p>
        </p:txBody>
      </p:sp>
      <p:sp>
        <p:nvSpPr>
          <p:cNvPr id="5" name="Footer Placeholder 4">
            <a:extLst>
              <a:ext uri="{FF2B5EF4-FFF2-40B4-BE49-F238E27FC236}">
                <a16:creationId xmlns:a16="http://schemas.microsoft.com/office/drawing/2014/main" id="{BDFEF7EA-1553-B5B7-C9D2-0AD140425F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3B404-8058-0D44-A518-C4AB0EDAFEC1}"/>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2603678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C0CD-CD51-4744-B74F-328C6E32DF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B5230F-AF74-D113-F674-A414E9F563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E09BC1-855D-953B-6DA8-88E08C61D23F}"/>
              </a:ext>
            </a:extLst>
          </p:cNvPr>
          <p:cNvSpPr>
            <a:spLocks noGrp="1"/>
          </p:cNvSpPr>
          <p:nvPr>
            <p:ph type="dt" sz="half" idx="10"/>
          </p:nvPr>
        </p:nvSpPr>
        <p:spPr/>
        <p:txBody>
          <a:bodyPr/>
          <a:lstStyle/>
          <a:p>
            <a:fld id="{6D8E8A16-E5D6-A14E-8386-0FDEA5B42F82}" type="datetimeFigureOut">
              <a:rPr lang="en-US" smtClean="0"/>
              <a:t>5/31/26</a:t>
            </a:fld>
            <a:endParaRPr lang="en-US"/>
          </a:p>
        </p:txBody>
      </p:sp>
      <p:sp>
        <p:nvSpPr>
          <p:cNvPr id="5" name="Footer Placeholder 4">
            <a:extLst>
              <a:ext uri="{FF2B5EF4-FFF2-40B4-BE49-F238E27FC236}">
                <a16:creationId xmlns:a16="http://schemas.microsoft.com/office/drawing/2014/main" id="{D398AF35-52E3-94D3-1648-E934D4269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82275-5BFA-CECA-B68B-556662D1754B}"/>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2937877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B8995-2A5D-0626-ADFA-27A93A28FF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C4B67B-4C10-2D28-FB9E-9483AF0CCF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5746B4-62BA-44D2-86BE-E132A4A061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CAD2F7-45C2-F966-6B57-687CAFB5FB88}"/>
              </a:ext>
            </a:extLst>
          </p:cNvPr>
          <p:cNvSpPr>
            <a:spLocks noGrp="1"/>
          </p:cNvSpPr>
          <p:nvPr>
            <p:ph type="dt" sz="half" idx="10"/>
          </p:nvPr>
        </p:nvSpPr>
        <p:spPr/>
        <p:txBody>
          <a:bodyPr/>
          <a:lstStyle/>
          <a:p>
            <a:fld id="{6D8E8A16-E5D6-A14E-8386-0FDEA5B42F82}" type="datetimeFigureOut">
              <a:rPr lang="en-US" smtClean="0"/>
              <a:t>5/31/26</a:t>
            </a:fld>
            <a:endParaRPr lang="en-US"/>
          </a:p>
        </p:txBody>
      </p:sp>
      <p:sp>
        <p:nvSpPr>
          <p:cNvPr id="6" name="Footer Placeholder 5">
            <a:extLst>
              <a:ext uri="{FF2B5EF4-FFF2-40B4-BE49-F238E27FC236}">
                <a16:creationId xmlns:a16="http://schemas.microsoft.com/office/drawing/2014/main" id="{80B5F519-41BC-73D5-8622-245726328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42C14B-2D67-B224-7F8E-3C5D3A5F0C3A}"/>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2129617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06F9-2539-96A0-5153-55B446CE12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EF27F4-BB09-F438-4760-0AF189499B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D6473-2837-F338-6458-45CC0F8841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8B1A72-8823-F151-CE31-EA887DA495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2732CD-74C8-314D-B67D-DA4BA4A185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6EC7A1-31B2-CAA0-4816-129E6CED3665}"/>
              </a:ext>
            </a:extLst>
          </p:cNvPr>
          <p:cNvSpPr>
            <a:spLocks noGrp="1"/>
          </p:cNvSpPr>
          <p:nvPr>
            <p:ph type="dt" sz="half" idx="10"/>
          </p:nvPr>
        </p:nvSpPr>
        <p:spPr/>
        <p:txBody>
          <a:bodyPr/>
          <a:lstStyle/>
          <a:p>
            <a:fld id="{6D8E8A16-E5D6-A14E-8386-0FDEA5B42F82}" type="datetimeFigureOut">
              <a:rPr lang="en-US" smtClean="0"/>
              <a:t>5/31/26</a:t>
            </a:fld>
            <a:endParaRPr lang="en-US"/>
          </a:p>
        </p:txBody>
      </p:sp>
      <p:sp>
        <p:nvSpPr>
          <p:cNvPr id="8" name="Footer Placeholder 7">
            <a:extLst>
              <a:ext uri="{FF2B5EF4-FFF2-40B4-BE49-F238E27FC236}">
                <a16:creationId xmlns:a16="http://schemas.microsoft.com/office/drawing/2014/main" id="{3BFC9889-9777-6D5D-7CFF-B8EFEB06CC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903ADC-E817-1BFD-B955-F00FBFC57200}"/>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612941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701F-5917-346A-95F1-64A5316C42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AE485E-16BE-FFF4-4157-503CB61EE787}"/>
              </a:ext>
            </a:extLst>
          </p:cNvPr>
          <p:cNvSpPr>
            <a:spLocks noGrp="1"/>
          </p:cNvSpPr>
          <p:nvPr>
            <p:ph type="dt" sz="half" idx="10"/>
          </p:nvPr>
        </p:nvSpPr>
        <p:spPr/>
        <p:txBody>
          <a:bodyPr/>
          <a:lstStyle/>
          <a:p>
            <a:fld id="{6D8E8A16-E5D6-A14E-8386-0FDEA5B42F82}" type="datetimeFigureOut">
              <a:rPr lang="en-US" smtClean="0"/>
              <a:t>5/31/26</a:t>
            </a:fld>
            <a:endParaRPr lang="en-US"/>
          </a:p>
        </p:txBody>
      </p:sp>
      <p:sp>
        <p:nvSpPr>
          <p:cNvPr id="4" name="Footer Placeholder 3">
            <a:extLst>
              <a:ext uri="{FF2B5EF4-FFF2-40B4-BE49-F238E27FC236}">
                <a16:creationId xmlns:a16="http://schemas.microsoft.com/office/drawing/2014/main" id="{9FC5C7F5-253E-F37C-5F16-D6A5376CBF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DD4BC7-37DA-FAD4-D445-47BA04BA1AC6}"/>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1305626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797170-3194-9D0D-2572-F662C8C57392}"/>
              </a:ext>
            </a:extLst>
          </p:cNvPr>
          <p:cNvSpPr>
            <a:spLocks noGrp="1"/>
          </p:cNvSpPr>
          <p:nvPr>
            <p:ph type="dt" sz="half" idx="10"/>
          </p:nvPr>
        </p:nvSpPr>
        <p:spPr/>
        <p:txBody>
          <a:bodyPr/>
          <a:lstStyle/>
          <a:p>
            <a:fld id="{6D8E8A16-E5D6-A14E-8386-0FDEA5B42F82}" type="datetimeFigureOut">
              <a:rPr lang="en-US" smtClean="0"/>
              <a:t>5/31/26</a:t>
            </a:fld>
            <a:endParaRPr lang="en-US"/>
          </a:p>
        </p:txBody>
      </p:sp>
      <p:sp>
        <p:nvSpPr>
          <p:cNvPr id="3" name="Footer Placeholder 2">
            <a:extLst>
              <a:ext uri="{FF2B5EF4-FFF2-40B4-BE49-F238E27FC236}">
                <a16:creationId xmlns:a16="http://schemas.microsoft.com/office/drawing/2014/main" id="{D648DAF6-1BA7-7EFB-796E-760E272E7A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C6C845-1FEA-4B02-6283-4C3F63C127D1}"/>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1666731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F26E7-37FE-14EA-E281-90B6CDB618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8A39F-65CB-B723-29D6-FBF5D8A7D8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91DC9A-B7F6-3DCC-C060-9F2605CB7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EA0E26-2EAC-18B0-3FD4-4939B7DC7406}"/>
              </a:ext>
            </a:extLst>
          </p:cNvPr>
          <p:cNvSpPr>
            <a:spLocks noGrp="1"/>
          </p:cNvSpPr>
          <p:nvPr>
            <p:ph type="dt" sz="half" idx="10"/>
          </p:nvPr>
        </p:nvSpPr>
        <p:spPr/>
        <p:txBody>
          <a:bodyPr/>
          <a:lstStyle/>
          <a:p>
            <a:fld id="{6D8E8A16-E5D6-A14E-8386-0FDEA5B42F82}" type="datetimeFigureOut">
              <a:rPr lang="en-US" smtClean="0"/>
              <a:t>5/31/26</a:t>
            </a:fld>
            <a:endParaRPr lang="en-US"/>
          </a:p>
        </p:txBody>
      </p:sp>
      <p:sp>
        <p:nvSpPr>
          <p:cNvPr id="6" name="Footer Placeholder 5">
            <a:extLst>
              <a:ext uri="{FF2B5EF4-FFF2-40B4-BE49-F238E27FC236}">
                <a16:creationId xmlns:a16="http://schemas.microsoft.com/office/drawing/2014/main" id="{12D86B4F-F8E7-6B8D-F29E-4A4B1EA45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7974D-2546-319C-A2C7-C9EEE19FEE4C}"/>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1883493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B027-A7C6-A5E7-A019-F98B57ED6D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58C605-51AC-0DBF-A9C6-2F0DF42D9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27C304-4B38-A383-854C-12F65FE5D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2F81C1-B5F5-7886-90E1-EB57E7512D6A}"/>
              </a:ext>
            </a:extLst>
          </p:cNvPr>
          <p:cNvSpPr>
            <a:spLocks noGrp="1"/>
          </p:cNvSpPr>
          <p:nvPr>
            <p:ph type="dt" sz="half" idx="10"/>
          </p:nvPr>
        </p:nvSpPr>
        <p:spPr/>
        <p:txBody>
          <a:bodyPr/>
          <a:lstStyle/>
          <a:p>
            <a:fld id="{6D8E8A16-E5D6-A14E-8386-0FDEA5B42F82}" type="datetimeFigureOut">
              <a:rPr lang="en-US" smtClean="0"/>
              <a:t>5/31/26</a:t>
            </a:fld>
            <a:endParaRPr lang="en-US"/>
          </a:p>
        </p:txBody>
      </p:sp>
      <p:sp>
        <p:nvSpPr>
          <p:cNvPr id="6" name="Footer Placeholder 5">
            <a:extLst>
              <a:ext uri="{FF2B5EF4-FFF2-40B4-BE49-F238E27FC236}">
                <a16:creationId xmlns:a16="http://schemas.microsoft.com/office/drawing/2014/main" id="{1B7ADA39-3CCF-A1D2-1320-9DDC6D065A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5DF50F-ECF3-7F4C-DBC0-E3E91294060D}"/>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475980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B3B07-1998-620D-571A-FA4182FF5D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659B0B-9C7B-44B8-2CD8-805CAB1A07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AC21A-82B3-E3C7-614A-874A4C61ED69}"/>
              </a:ext>
            </a:extLst>
          </p:cNvPr>
          <p:cNvSpPr>
            <a:spLocks noGrp="1"/>
          </p:cNvSpPr>
          <p:nvPr>
            <p:ph type="dt" sz="half" idx="10"/>
          </p:nvPr>
        </p:nvSpPr>
        <p:spPr/>
        <p:txBody>
          <a:bodyPr/>
          <a:lstStyle/>
          <a:p>
            <a:fld id="{6D8E8A16-E5D6-A14E-8386-0FDEA5B42F82}" type="datetimeFigureOut">
              <a:rPr lang="en-US" smtClean="0"/>
              <a:t>5/31/26</a:t>
            </a:fld>
            <a:endParaRPr lang="en-US"/>
          </a:p>
        </p:txBody>
      </p:sp>
      <p:sp>
        <p:nvSpPr>
          <p:cNvPr id="5" name="Footer Placeholder 4">
            <a:extLst>
              <a:ext uri="{FF2B5EF4-FFF2-40B4-BE49-F238E27FC236}">
                <a16:creationId xmlns:a16="http://schemas.microsoft.com/office/drawing/2014/main" id="{1FF6B2FD-BA45-44CA-1619-413667C9C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55A94-3439-E63E-7166-290BA2150D65}"/>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25845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EFC86C-AE84-46BD-62B3-5652078268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A29C6C-F0CA-32D4-A092-FA4168C7F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F4038A-F829-E65C-E581-3F8C88674B39}"/>
              </a:ext>
            </a:extLst>
          </p:cNvPr>
          <p:cNvSpPr>
            <a:spLocks noGrp="1"/>
          </p:cNvSpPr>
          <p:nvPr>
            <p:ph type="dt" sz="half" idx="10"/>
          </p:nvPr>
        </p:nvSpPr>
        <p:spPr/>
        <p:txBody>
          <a:bodyPr/>
          <a:lstStyle/>
          <a:p>
            <a:fld id="{6D8E8A16-E5D6-A14E-8386-0FDEA5B42F82}" type="datetimeFigureOut">
              <a:rPr lang="en-US" smtClean="0"/>
              <a:t>5/31/26</a:t>
            </a:fld>
            <a:endParaRPr lang="en-US"/>
          </a:p>
        </p:txBody>
      </p:sp>
      <p:sp>
        <p:nvSpPr>
          <p:cNvPr id="5" name="Footer Placeholder 4">
            <a:extLst>
              <a:ext uri="{FF2B5EF4-FFF2-40B4-BE49-F238E27FC236}">
                <a16:creationId xmlns:a16="http://schemas.microsoft.com/office/drawing/2014/main" id="{1203BC38-E960-641D-3EDB-033197642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E65EF-374C-84C4-297C-B2196743B924}"/>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2686410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78987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270540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436880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red swooshes">
    <p:spTree>
      <p:nvGrpSpPr>
        <p:cNvPr id="1" name=""/>
        <p:cNvGrpSpPr/>
        <p:nvPr/>
      </p:nvGrpSpPr>
      <p:grpSpPr>
        <a:xfrm>
          <a:off x="0" y="0"/>
          <a:ext cx="0" cy="0"/>
          <a:chOff x="0" y="0"/>
          <a:chExt cx="0" cy="0"/>
        </a:xfrm>
      </p:grpSpPr>
      <p:pic>
        <p:nvPicPr>
          <p:cNvPr id="10" name="Picture 9" descr="A black and white striped background&#10;&#10;Description automatically generated">
            <a:extLst>
              <a:ext uri="{FF2B5EF4-FFF2-40B4-BE49-F238E27FC236}">
                <a16:creationId xmlns:a16="http://schemas.microsoft.com/office/drawing/2014/main" id="{77D75423-1E4C-DFF1-E015-DF3D28DCD555}"/>
              </a:ext>
            </a:extLst>
          </p:cNvPr>
          <p:cNvPicPr>
            <a:picLocks noChangeAspect="1"/>
          </p:cNvPicPr>
          <p:nvPr userDrawn="1"/>
        </p:nvPicPr>
        <p:blipFill>
          <a:blip r:embed="rId2"/>
          <a:stretch>
            <a:fillRect/>
          </a:stretch>
        </p:blipFill>
        <p:spPr>
          <a:xfrm>
            <a:off x="7386663" y="0"/>
            <a:ext cx="4452706" cy="6858000"/>
          </a:xfrm>
          <a:prstGeom prst="rect">
            <a:avLst/>
          </a:prstGeom>
        </p:spPr>
      </p:pic>
      <p:sp>
        <p:nvSpPr>
          <p:cNvPr id="3" name="Content Placeholder 2">
            <a:extLst>
              <a:ext uri="{FF2B5EF4-FFF2-40B4-BE49-F238E27FC236}">
                <a16:creationId xmlns:a16="http://schemas.microsoft.com/office/drawing/2014/main" id="{6E011C94-7065-6B81-92D2-63826CD8ECD2}"/>
              </a:ext>
            </a:extLst>
          </p:cNvPr>
          <p:cNvSpPr>
            <a:spLocks noGrp="1"/>
          </p:cNvSpPr>
          <p:nvPr>
            <p:ph idx="1"/>
          </p:nvPr>
        </p:nvSpPr>
        <p:spPr>
          <a:xfrm>
            <a:off x="553337" y="636104"/>
            <a:ext cx="11095323" cy="5224947"/>
          </a:xfrm>
        </p:spPr>
        <p:txBody>
          <a:bodyPr/>
          <a:lstStyle>
            <a:lvl1pPr marL="0" indent="0">
              <a:buNone/>
              <a:defRPr sz="3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5E194F5-4C57-4BBC-38E4-7D4BD3F7DEF0}"/>
              </a:ext>
            </a:extLst>
          </p:cNvPr>
          <p:cNvPicPr>
            <a:picLocks noChangeAspect="1"/>
          </p:cNvPicPr>
          <p:nvPr userDrawn="1"/>
        </p:nvPicPr>
        <p:blipFill>
          <a:blip r:embed="rId3"/>
          <a:stretch>
            <a:fillRect/>
          </a:stretch>
        </p:blipFill>
        <p:spPr>
          <a:xfrm rot="16200000">
            <a:off x="5772283" y="828395"/>
            <a:ext cx="546099" cy="11125471"/>
          </a:xfrm>
          <a:prstGeom prst="rect">
            <a:avLst/>
          </a:prstGeom>
        </p:spPr>
      </p:pic>
      <p:sp>
        <p:nvSpPr>
          <p:cNvPr id="9" name="Google Shape;104;p4">
            <a:extLst>
              <a:ext uri="{FF2B5EF4-FFF2-40B4-BE49-F238E27FC236}">
                <a16:creationId xmlns:a16="http://schemas.microsoft.com/office/drawing/2014/main" id="{EEF07EDC-E2E2-1497-7CEC-AF2CA77C388B}"/>
              </a:ext>
            </a:extLst>
          </p:cNvPr>
          <p:cNvSpPr txBox="1"/>
          <p:nvPr userDrawn="1"/>
        </p:nvSpPr>
        <p:spPr>
          <a:xfrm>
            <a:off x="457084" y="6139380"/>
            <a:ext cx="4698800" cy="5248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1333" b="1"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IGCS | 2024 Annual Global Meeting</a:t>
            </a:r>
            <a:endParaRPr sz="1333" b="1"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1" name="Slide Number Placeholder 3">
            <a:extLst>
              <a:ext uri="{FF2B5EF4-FFF2-40B4-BE49-F238E27FC236}">
                <a16:creationId xmlns:a16="http://schemas.microsoft.com/office/drawing/2014/main" id="{4EC5BE20-C9F3-8385-ECD4-A99EC2D1F741}"/>
              </a:ext>
            </a:extLst>
          </p:cNvPr>
          <p:cNvSpPr>
            <a:spLocks noGrp="1"/>
          </p:cNvSpPr>
          <p:nvPr>
            <p:ph type="sldNum" sz="quarter" idx="12"/>
          </p:nvPr>
        </p:nvSpPr>
        <p:spPr>
          <a:xfrm>
            <a:off x="10933641" y="6219215"/>
            <a:ext cx="498820" cy="365125"/>
          </a:xfrm>
        </p:spPr>
        <p:txBody>
          <a:bodyPr/>
          <a:lstStyle>
            <a:lvl1pPr>
              <a:defRPr>
                <a:solidFill>
                  <a:schemeClr val="tx1"/>
                </a:solidFill>
              </a:defRPr>
            </a:lvl1pPr>
          </a:lstStyle>
          <a:p>
            <a:fld id="{00000000-1234-1234-1234-123412341234}" type="slidenum">
              <a:rPr lang="en" smtClean="0"/>
              <a:pPr/>
              <a:t>‹#›</a:t>
            </a:fld>
            <a:endParaRPr lang="en" dirty="0"/>
          </a:p>
        </p:txBody>
      </p:sp>
      <p:pic>
        <p:nvPicPr>
          <p:cNvPr id="12" name="Picture 11">
            <a:extLst>
              <a:ext uri="{FF2B5EF4-FFF2-40B4-BE49-F238E27FC236}">
                <a16:creationId xmlns:a16="http://schemas.microsoft.com/office/drawing/2014/main" id="{BCBD2CEF-1CA0-A461-A766-F57AE1426B71}"/>
              </a:ext>
            </a:extLst>
          </p:cNvPr>
          <p:cNvPicPr>
            <a:picLocks noChangeAspect="1"/>
          </p:cNvPicPr>
          <p:nvPr userDrawn="1"/>
        </p:nvPicPr>
        <p:blipFill>
          <a:blip r:embed="rId4"/>
          <a:stretch>
            <a:fillRect/>
          </a:stretch>
        </p:blipFill>
        <p:spPr>
          <a:xfrm>
            <a:off x="4561803" y="6273190"/>
            <a:ext cx="3068393" cy="243406"/>
          </a:xfrm>
          <a:prstGeom prst="rect">
            <a:avLst/>
          </a:prstGeom>
        </p:spPr>
      </p:pic>
    </p:spTree>
    <p:extLst>
      <p:ext uri="{BB962C8B-B14F-4D97-AF65-F5344CB8AC3E}">
        <p14:creationId xmlns:p14="http://schemas.microsoft.com/office/powerpoint/2010/main" val="3555116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userDrawn="1">
  <p:cSld name="Title only (A)">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FAC0B8-F5AA-4DEB-8D3D-80499E9DFED2}"/>
              </a:ext>
            </a:extLst>
          </p:cNvPr>
          <p:cNvSpPr>
            <a:spLocks noGrp="1"/>
          </p:cNvSpPr>
          <p:nvPr>
            <p:ph type="title"/>
          </p:nvPr>
        </p:nvSpPr>
        <p:spPr>
          <a:xfrm>
            <a:off x="479440" y="471708"/>
            <a:ext cx="8399810" cy="462077"/>
          </a:xfrm>
        </p:spPr>
        <p:txBody>
          <a:bodyPr/>
          <a:lstStyle/>
          <a:p>
            <a:r>
              <a:rPr lang="en-US"/>
              <a:t>Click to edit Master title style</a:t>
            </a:r>
            <a:endParaRPr lang="en-GB"/>
          </a:p>
        </p:txBody>
      </p:sp>
      <p:sp>
        <p:nvSpPr>
          <p:cNvPr id="9" name="Rectangle 8"/>
          <p:cNvSpPr/>
          <p:nvPr userDrawn="1"/>
        </p:nvSpPr>
        <p:spPr>
          <a:xfrm>
            <a:off x="0" y="6628780"/>
            <a:ext cx="12192000" cy="229220"/>
          </a:xfrm>
          <a:prstGeom prst="rect">
            <a:avLst/>
          </a:prstGeom>
          <a:gradFill>
            <a:gsLst>
              <a:gs pos="0">
                <a:srgbClr val="5AB0A7"/>
              </a:gs>
              <a:gs pos="100000">
                <a:srgbClr val="90CE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449" tIns="27724" rIns="55449" bIns="27724" numCol="1" spcCol="0" rtlCol="0" fromWordArt="0" anchor="ctr" anchorCtr="0" forceAA="0" compatLnSpc="1">
            <a:prstTxWarp prst="textNoShape">
              <a:avLst/>
            </a:prstTxWarp>
            <a:noAutofit/>
          </a:bodyPr>
          <a:lstStyle/>
          <a:p>
            <a:pPr marL="0" marR="0" lvl="0" indent="0" algn="ctr" defTabSz="554167" rtl="0" eaLnBrk="1" fontAlgn="auto" latinLnBrk="0" hangingPunct="1">
              <a:lnSpc>
                <a:spcPct val="100000"/>
              </a:lnSpc>
              <a:spcBef>
                <a:spcPts val="0"/>
              </a:spcBef>
              <a:spcAft>
                <a:spcPts val="0"/>
              </a:spcAft>
              <a:buClrTx/>
              <a:buSzTx/>
              <a:buFontTx/>
              <a:buNone/>
              <a:tabLst/>
              <a:defRPr/>
            </a:pPr>
            <a:r>
              <a:rPr kumimoji="0" lang="en-US" sz="1000" b="0" i="0" u="none" strike="noStrike" kern="100" cap="none" spc="0" normalizeH="0" baseline="0" noProof="0" dirty="0">
                <a:ln>
                  <a:noFill/>
                </a:ln>
                <a:solidFill>
                  <a:prstClr val="black"/>
                </a:solidFill>
                <a:effectLst/>
                <a:uLnTx/>
                <a:uFillTx/>
                <a:latin typeface="+mn-lt"/>
                <a:ea typeface="Yu Mincho" panose="02020400000000000000" pitchFamily="18" charset="-128"/>
                <a:cs typeface="Arial" panose="020B0604020202020204" pitchFamily="34" charset="0"/>
              </a:rPr>
              <a:t>Confidential and Proprietary.   All rights reserved. For reactive use by Field Medical only. Not for distribution</a:t>
            </a:r>
          </a:p>
        </p:txBody>
      </p:sp>
      <p:sp>
        <p:nvSpPr>
          <p:cNvPr id="11" name="Rectangle 10"/>
          <p:cNvSpPr/>
          <p:nvPr userDrawn="1"/>
        </p:nvSpPr>
        <p:spPr>
          <a:xfrm>
            <a:off x="0" y="1260053"/>
            <a:ext cx="12192000" cy="43200"/>
          </a:xfrm>
          <a:prstGeom prst="rect">
            <a:avLst/>
          </a:prstGeom>
          <a:solidFill>
            <a:srgbClr val="2DAA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449" tIns="27724" rIns="55449" bIns="27724" numCol="1" spcCol="0" rtlCol="0" fromWordArt="0" anchor="ctr" anchorCtr="0" forceAA="0" compatLnSpc="1">
            <a:prstTxWarp prst="textNoShape">
              <a:avLst/>
            </a:prstTxWarp>
            <a:noAutofit/>
          </a:bodyPr>
          <a:lstStyle/>
          <a:p>
            <a:pPr algn="ctr"/>
            <a:endParaRPr lang="en-GB" sz="662" dirty="0"/>
          </a:p>
        </p:txBody>
      </p:sp>
    </p:spTree>
    <p:extLst>
      <p:ext uri="{BB962C8B-B14F-4D97-AF65-F5344CB8AC3E}">
        <p14:creationId xmlns:p14="http://schemas.microsoft.com/office/powerpoint/2010/main" val="2518163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E7B5-53BC-4AAE-DF67-59A986B2D953}"/>
              </a:ext>
            </a:extLst>
          </p:cNvPr>
          <p:cNvSpPr>
            <a:spLocks noGrp="1"/>
          </p:cNvSpPr>
          <p:nvPr>
            <p:ph type="title"/>
          </p:nvPr>
        </p:nvSpPr>
        <p:spPr/>
        <p:txBody>
          <a:bodyPr>
            <a:normAutofit/>
          </a:bodyPr>
          <a:lstStyle>
            <a:lvl1pPr algn="l">
              <a:defRPr kumimoji="0" lang="en-US" sz="2933" b="0" i="0" u="none" strike="noStrike" kern="1200" cap="none" spc="0" normalizeH="0" baseline="0" noProof="0" smtClean="0">
                <a:ln>
                  <a:noFill/>
                </a:ln>
                <a:solidFill>
                  <a:prstClr val="black"/>
                </a:solidFill>
                <a:effectLst/>
                <a:uLnTx/>
                <a:uFillTx/>
              </a:defRPr>
            </a:lvl1pPr>
          </a:lstStyle>
          <a:p>
            <a:endParaRPr lang="en-US"/>
          </a:p>
        </p:txBody>
      </p:sp>
    </p:spTree>
    <p:extLst>
      <p:ext uri="{BB962C8B-B14F-4D97-AF65-F5344CB8AC3E}">
        <p14:creationId xmlns:p14="http://schemas.microsoft.com/office/powerpoint/2010/main" val="340750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198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7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5/31/26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p:extLst>
    <p:ext uri="{DCECCB84-F9BA-43D5-87BE-67443E8EF086}">
      <p15:sldGuideLst xmlns:p15="http://schemas.microsoft.com/office/powerpoint/2012/main">
        <p15:guide id="1" orient="horz" pos="22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5/31/26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1.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image" Target="../media/image45.png"/><Relationship Id="rId3" Type="http://schemas.openxmlformats.org/officeDocument/2006/relationships/slideLayout" Target="../slideLayouts/slideLayout187.xml"/><Relationship Id="rId21" Type="http://schemas.openxmlformats.org/officeDocument/2006/relationships/slideLayout" Target="../slideLayouts/slideLayout205.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theme" Target="../theme/theme12.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26" Type="http://schemas.openxmlformats.org/officeDocument/2006/relationships/slideLayout" Target="../slideLayouts/slideLayout234.xml"/><Relationship Id="rId21" Type="http://schemas.openxmlformats.org/officeDocument/2006/relationships/slideLayout" Target="../slideLayouts/slideLayout229.xml"/><Relationship Id="rId34" Type="http://schemas.openxmlformats.org/officeDocument/2006/relationships/slideLayout" Target="../slideLayouts/slideLayout242.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5" Type="http://schemas.openxmlformats.org/officeDocument/2006/relationships/slideLayout" Target="../slideLayouts/slideLayout233.xml"/><Relationship Id="rId33" Type="http://schemas.openxmlformats.org/officeDocument/2006/relationships/slideLayout" Target="../slideLayouts/slideLayout241.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slideLayout" Target="../slideLayouts/slideLayout228.xml"/><Relationship Id="rId29" Type="http://schemas.openxmlformats.org/officeDocument/2006/relationships/slideLayout" Target="../slideLayouts/slideLayout237.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24" Type="http://schemas.openxmlformats.org/officeDocument/2006/relationships/slideLayout" Target="../slideLayouts/slideLayout232.xml"/><Relationship Id="rId32" Type="http://schemas.openxmlformats.org/officeDocument/2006/relationships/slideLayout" Target="../slideLayouts/slideLayout240.xml"/><Relationship Id="rId37" Type="http://schemas.openxmlformats.org/officeDocument/2006/relationships/theme" Target="../theme/theme13.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23" Type="http://schemas.openxmlformats.org/officeDocument/2006/relationships/slideLayout" Target="../slideLayouts/slideLayout231.xml"/><Relationship Id="rId28" Type="http://schemas.openxmlformats.org/officeDocument/2006/relationships/slideLayout" Target="../slideLayouts/slideLayout236.xml"/><Relationship Id="rId36" Type="http://schemas.openxmlformats.org/officeDocument/2006/relationships/slideLayout" Target="../slideLayouts/slideLayout244.xml"/><Relationship Id="rId10" Type="http://schemas.openxmlformats.org/officeDocument/2006/relationships/slideLayout" Target="../slideLayouts/slideLayout218.xml"/><Relationship Id="rId19" Type="http://schemas.openxmlformats.org/officeDocument/2006/relationships/slideLayout" Target="../slideLayouts/slideLayout227.xml"/><Relationship Id="rId31" Type="http://schemas.openxmlformats.org/officeDocument/2006/relationships/slideLayout" Target="../slideLayouts/slideLayout239.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slideLayout" Target="../slideLayouts/slideLayout230.xml"/><Relationship Id="rId27" Type="http://schemas.openxmlformats.org/officeDocument/2006/relationships/slideLayout" Target="../slideLayouts/slideLayout235.xml"/><Relationship Id="rId30" Type="http://schemas.openxmlformats.org/officeDocument/2006/relationships/slideLayout" Target="../slideLayouts/slideLayout238.xml"/><Relationship Id="rId35" Type="http://schemas.openxmlformats.org/officeDocument/2006/relationships/slideLayout" Target="../slideLayouts/slideLayout243.xml"/><Relationship Id="rId8" Type="http://schemas.openxmlformats.org/officeDocument/2006/relationships/slideLayout" Target="../slideLayouts/slideLayout216.xml"/><Relationship Id="rId3" Type="http://schemas.openxmlformats.org/officeDocument/2006/relationships/slideLayout" Target="../slideLayouts/slideLayout2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3" Type="http://schemas.openxmlformats.org/officeDocument/2006/relationships/slideLayout" Target="../slideLayouts/slideLayout247.xml"/><Relationship Id="rId21" Type="http://schemas.openxmlformats.org/officeDocument/2006/relationships/theme" Target="../theme/theme14.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2" Type="http://schemas.openxmlformats.org/officeDocument/2006/relationships/slideLayout" Target="../slideLayouts/slideLayout246.xml"/><Relationship Id="rId16" Type="http://schemas.openxmlformats.org/officeDocument/2006/relationships/slideLayout" Target="../slideLayouts/slideLayout260.xml"/><Relationship Id="rId20" Type="http://schemas.openxmlformats.org/officeDocument/2006/relationships/slideLayout" Target="../slideLayouts/slideLayout264.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5" Type="http://schemas.openxmlformats.org/officeDocument/2006/relationships/slideLayout" Target="../slideLayouts/slideLayout259.xml"/><Relationship Id="rId10" Type="http://schemas.openxmlformats.org/officeDocument/2006/relationships/slideLayout" Target="../slideLayouts/slideLayout254.xml"/><Relationship Id="rId19" Type="http://schemas.openxmlformats.org/officeDocument/2006/relationships/slideLayout" Target="../slideLayouts/slideLayout263.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slideLayout" Target="../slideLayouts/slideLayout258.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277.xml"/><Relationship Id="rId18" Type="http://schemas.openxmlformats.org/officeDocument/2006/relationships/slideLayout" Target="../slideLayouts/slideLayout282.xml"/><Relationship Id="rId26" Type="http://schemas.openxmlformats.org/officeDocument/2006/relationships/slideLayout" Target="../slideLayouts/slideLayout290.xml"/><Relationship Id="rId21" Type="http://schemas.openxmlformats.org/officeDocument/2006/relationships/slideLayout" Target="../slideLayouts/slideLayout285.xml"/><Relationship Id="rId34" Type="http://schemas.openxmlformats.org/officeDocument/2006/relationships/slideLayout" Target="../slideLayouts/slideLayout298.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5" Type="http://schemas.openxmlformats.org/officeDocument/2006/relationships/slideLayout" Target="../slideLayouts/slideLayout289.xml"/><Relationship Id="rId33" Type="http://schemas.openxmlformats.org/officeDocument/2006/relationships/slideLayout" Target="../slideLayouts/slideLayout297.xml"/><Relationship Id="rId2" Type="http://schemas.openxmlformats.org/officeDocument/2006/relationships/slideLayout" Target="../slideLayouts/slideLayout266.xml"/><Relationship Id="rId16" Type="http://schemas.openxmlformats.org/officeDocument/2006/relationships/slideLayout" Target="../slideLayouts/slideLayout280.xml"/><Relationship Id="rId20" Type="http://schemas.openxmlformats.org/officeDocument/2006/relationships/slideLayout" Target="../slideLayouts/slideLayout284.xml"/><Relationship Id="rId29" Type="http://schemas.openxmlformats.org/officeDocument/2006/relationships/slideLayout" Target="../slideLayouts/slideLayout293.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24" Type="http://schemas.openxmlformats.org/officeDocument/2006/relationships/slideLayout" Target="../slideLayouts/slideLayout288.xml"/><Relationship Id="rId32" Type="http://schemas.openxmlformats.org/officeDocument/2006/relationships/slideLayout" Target="../slideLayouts/slideLayout296.xml"/><Relationship Id="rId37" Type="http://schemas.openxmlformats.org/officeDocument/2006/relationships/theme" Target="../theme/theme15.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23" Type="http://schemas.openxmlformats.org/officeDocument/2006/relationships/slideLayout" Target="../slideLayouts/slideLayout287.xml"/><Relationship Id="rId28" Type="http://schemas.openxmlformats.org/officeDocument/2006/relationships/slideLayout" Target="../slideLayouts/slideLayout292.xml"/><Relationship Id="rId36" Type="http://schemas.openxmlformats.org/officeDocument/2006/relationships/slideLayout" Target="../slideLayouts/slideLayout300.xml"/><Relationship Id="rId10" Type="http://schemas.openxmlformats.org/officeDocument/2006/relationships/slideLayout" Target="../slideLayouts/slideLayout274.xml"/><Relationship Id="rId19" Type="http://schemas.openxmlformats.org/officeDocument/2006/relationships/slideLayout" Target="../slideLayouts/slideLayout283.xml"/><Relationship Id="rId31" Type="http://schemas.openxmlformats.org/officeDocument/2006/relationships/slideLayout" Target="../slideLayouts/slideLayout295.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 Id="rId22" Type="http://schemas.openxmlformats.org/officeDocument/2006/relationships/slideLayout" Target="../slideLayouts/slideLayout286.xml"/><Relationship Id="rId27" Type="http://schemas.openxmlformats.org/officeDocument/2006/relationships/slideLayout" Target="../slideLayouts/slideLayout291.xml"/><Relationship Id="rId30" Type="http://schemas.openxmlformats.org/officeDocument/2006/relationships/slideLayout" Target="../slideLayouts/slideLayout294.xml"/><Relationship Id="rId35" Type="http://schemas.openxmlformats.org/officeDocument/2006/relationships/slideLayout" Target="../slideLayouts/slideLayout299.xml"/><Relationship Id="rId8" Type="http://schemas.openxmlformats.org/officeDocument/2006/relationships/slideLayout" Target="../slideLayouts/slideLayout272.xml"/><Relationship Id="rId3" Type="http://schemas.openxmlformats.org/officeDocument/2006/relationships/slideLayout" Target="../slideLayouts/slideLayout2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theme" Target="../theme/theme16.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slideLayout" Target="../slideLayouts/slideLayout323.xml"/><Relationship Id="rId18" Type="http://schemas.openxmlformats.org/officeDocument/2006/relationships/theme" Target="../theme/theme17.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17" Type="http://schemas.openxmlformats.org/officeDocument/2006/relationships/slideLayout" Target="../slideLayouts/slideLayout327.xml"/><Relationship Id="rId2" Type="http://schemas.openxmlformats.org/officeDocument/2006/relationships/slideLayout" Target="../slideLayouts/slideLayout312.xml"/><Relationship Id="rId16" Type="http://schemas.openxmlformats.org/officeDocument/2006/relationships/slideLayout" Target="../slideLayouts/slideLayout326.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5" Type="http://schemas.openxmlformats.org/officeDocument/2006/relationships/slideLayout" Target="../slideLayouts/slideLayout32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slideLayout" Target="../slideLayouts/slideLayout32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theme" Target="../theme/theme1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image" Target="../media/image65.jpg"/><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1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image" Target="../media/image6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18" Type="http://schemas.openxmlformats.org/officeDocument/2006/relationships/slideLayout" Target="../slideLayouts/slideLayout36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17" Type="http://schemas.openxmlformats.org/officeDocument/2006/relationships/slideLayout" Target="../slideLayouts/slideLayout365.xml"/><Relationship Id="rId2" Type="http://schemas.openxmlformats.org/officeDocument/2006/relationships/slideLayout" Target="../slideLayouts/slideLayout350.xml"/><Relationship Id="rId16" Type="http://schemas.openxmlformats.org/officeDocument/2006/relationships/slideLayout" Target="../slideLayouts/slideLayout364.xml"/><Relationship Id="rId20" Type="http://schemas.openxmlformats.org/officeDocument/2006/relationships/theme" Target="../theme/theme2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5" Type="http://schemas.openxmlformats.org/officeDocument/2006/relationships/slideLayout" Target="../slideLayouts/slideLayout363.xml"/><Relationship Id="rId10" Type="http://schemas.openxmlformats.org/officeDocument/2006/relationships/slideLayout" Target="../slideLayouts/slideLayout358.xml"/><Relationship Id="rId19" Type="http://schemas.openxmlformats.org/officeDocument/2006/relationships/slideLayout" Target="../slideLayouts/slideLayout367.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slideLayout" Target="../slideLayouts/slideLayout3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4.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28.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6.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theme" Target="../theme/theme8.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theme" Target="../theme/theme9.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image" Target="../media/image3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152400"/>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3333" y="1608669"/>
            <a:ext cx="11358032" cy="452596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28494" y="6291885"/>
            <a:ext cx="316573" cy="365125"/>
          </a:xfrm>
          <a:prstGeom prst="rect">
            <a:avLst/>
          </a:prstGeom>
          <a:ln>
            <a:noFill/>
          </a:ln>
        </p:spPr>
        <p:txBody>
          <a:bodyPr lIns="0" tIns="0" rIns="0" bIns="0" anchor="ctr" anchorCtr="0"/>
          <a:lstStyle>
            <a:lvl1pPr algn="l">
              <a:defRPr sz="1000">
                <a:solidFill>
                  <a:srgbClr val="101D3A"/>
                </a:solidFill>
              </a:defRPr>
            </a:lvl1pPr>
          </a:lstStyle>
          <a:p>
            <a:fld id="{23750D03-48AD-2741-AECD-41D901562598}" type="slidenum">
              <a:rPr lang="en-US" smtClean="0"/>
              <a:pPr/>
              <a:t>‹#›</a:t>
            </a:fld>
            <a:endParaRPr lang="en-US" dirty="0"/>
          </a:p>
        </p:txBody>
      </p:sp>
      <p:sp>
        <p:nvSpPr>
          <p:cNvPr id="14" name="Footer Placeholder 4"/>
          <p:cNvSpPr>
            <a:spLocks noGrp="1"/>
          </p:cNvSpPr>
          <p:nvPr>
            <p:ph type="ftr" sz="quarter" idx="3"/>
          </p:nvPr>
        </p:nvSpPr>
        <p:spPr>
          <a:xfrm>
            <a:off x="879759" y="6291885"/>
            <a:ext cx="5166676" cy="365125"/>
          </a:xfrm>
          <a:prstGeom prst="rect">
            <a:avLst/>
          </a:prstGeom>
        </p:spPr>
        <p:txBody>
          <a:bodyPr lIns="0" tIns="0" rIns="0" bIns="0" anchor="ctr" anchorCtr="0"/>
          <a:lstStyle>
            <a:lvl1pPr algn="l">
              <a:defRPr sz="1000">
                <a:solidFill>
                  <a:srgbClr val="13294B"/>
                </a:solidFill>
              </a:defRPr>
            </a:lvl1pPr>
          </a:lstStyle>
          <a:p>
            <a:endParaRPr lang="en-US" dirty="0"/>
          </a:p>
        </p:txBody>
      </p:sp>
    </p:spTree>
    <p:extLst>
      <p:ext uri="{BB962C8B-B14F-4D97-AF65-F5344CB8AC3E}">
        <p14:creationId xmlns:p14="http://schemas.microsoft.com/office/powerpoint/2010/main" val="1863842083"/>
      </p:ext>
    </p:extLst>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4" r:id="rId10"/>
    <p:sldLayoutId id="2147485195" r:id="rId11"/>
  </p:sldLayoutIdLst>
  <p:hf hdr="0" dt="0"/>
  <p:txStyles>
    <p:title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p:titleStyle>
    <p:body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
          <p15:clr>
            <a:srgbClr val="F26B43"/>
          </p15:clr>
        </p15:guide>
        <p15:guide id="4" pos="7424">
          <p15:clr>
            <a:srgbClr val="F26B43"/>
          </p15:clr>
        </p15:guide>
        <p15:guide id="5" orient="horz" pos="624">
          <p15:clr>
            <a:srgbClr val="F26B43"/>
          </p15:clr>
        </p15:guide>
        <p15:guide id="7" orient="horz" pos="1008">
          <p15:clr>
            <a:srgbClr val="F26B43"/>
          </p15:clr>
        </p15:guide>
        <p15:guide id="8" orient="horz" pos="410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9827"/>
      </p:ext>
    </p:extLst>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 id="2147485209" r:id="rId12"/>
  </p:sldLayoutIdLst>
  <p:hf hdr="0" dt="0"/>
  <p:txStyles>
    <p:titleStyle>
      <a:lvl1pPr algn="l" defTabSz="457139" rtl="0" eaLnBrk="1" latinLnBrk="0" hangingPunct="1">
        <a:spcBef>
          <a:spcPct val="0"/>
        </a:spcBef>
        <a:buNone/>
        <a:defRPr sz="3300" kern="1200">
          <a:solidFill>
            <a:schemeClr val="tx1"/>
          </a:solidFill>
          <a:latin typeface="Arial"/>
          <a:ea typeface="+mj-ea"/>
          <a:cs typeface="+mj-cs"/>
        </a:defRPr>
      </a:lvl1pPr>
    </p:titleStyle>
    <p:bodyStyle>
      <a:lvl1pPr marL="342854" indent="-342854" algn="l" defTabSz="457139" rtl="0" eaLnBrk="1" latinLnBrk="0" hangingPunct="1">
        <a:spcBef>
          <a:spcPct val="20000"/>
        </a:spcBef>
        <a:buFont typeface="Arial"/>
        <a:buChar char="•"/>
        <a:defRPr sz="1600" kern="1200">
          <a:solidFill>
            <a:schemeClr val="tx1"/>
          </a:solidFill>
          <a:latin typeface="Arial"/>
          <a:ea typeface="+mn-ea"/>
          <a:cs typeface="+mn-cs"/>
        </a:defRPr>
      </a:lvl1pPr>
      <a:lvl2pPr marL="742852" indent="-285713" algn="l" defTabSz="457139" rtl="0" eaLnBrk="1" latinLnBrk="0" hangingPunct="1">
        <a:spcBef>
          <a:spcPct val="20000"/>
        </a:spcBef>
        <a:buFont typeface="Arial"/>
        <a:buChar char="•"/>
        <a:defRPr sz="1600" kern="1200">
          <a:solidFill>
            <a:schemeClr val="tx1"/>
          </a:solidFill>
          <a:latin typeface="Arial"/>
          <a:ea typeface="+mn-ea"/>
          <a:cs typeface="+mn-cs"/>
        </a:defRPr>
      </a:lvl2pPr>
      <a:lvl3pPr marL="1142850" indent="-228570" algn="l" defTabSz="457139" rtl="0" eaLnBrk="1" latinLnBrk="0" hangingPunct="1">
        <a:spcBef>
          <a:spcPct val="20000"/>
        </a:spcBef>
        <a:buFont typeface="Arial"/>
        <a:buChar char="•"/>
        <a:defRPr sz="1500" kern="1200">
          <a:solidFill>
            <a:schemeClr val="tx1"/>
          </a:solidFill>
          <a:latin typeface="Arial"/>
          <a:ea typeface="+mn-ea"/>
          <a:cs typeface="+mn-cs"/>
        </a:defRPr>
      </a:lvl3pPr>
      <a:lvl4pPr marL="1599991" indent="-228570" algn="l" defTabSz="457139" rtl="0" eaLnBrk="1" latinLnBrk="0" hangingPunct="1">
        <a:spcBef>
          <a:spcPct val="20000"/>
        </a:spcBef>
        <a:buFont typeface="Arial"/>
        <a:buChar char="•"/>
        <a:defRPr sz="1300" kern="1200">
          <a:solidFill>
            <a:schemeClr val="tx1"/>
          </a:solidFill>
          <a:latin typeface="Arial"/>
          <a:ea typeface="+mn-ea"/>
          <a:cs typeface="+mn-cs"/>
        </a:defRPr>
      </a:lvl4pPr>
      <a:lvl5pPr marL="2057130" indent="-228570" algn="l" defTabSz="457139" rtl="0" eaLnBrk="1" latinLnBrk="0" hangingPunct="1">
        <a:spcBef>
          <a:spcPct val="20000"/>
        </a:spcBef>
        <a:buFont typeface="Arial"/>
        <a:buChar char="•"/>
        <a:defRPr sz="1200" kern="1200">
          <a:solidFill>
            <a:schemeClr val="tx1"/>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40980778"/>
      </p:ext>
    </p:extLst>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 id="2147485276" r:id="rId12"/>
    <p:sldLayoutId id="2147485277" r:id="rId13"/>
    <p:sldLayoutId id="2147485278" r:id="rId14"/>
    <p:sldLayoutId id="2147485279" r:id="rId15"/>
    <p:sldLayoutId id="2147485280" r:id="rId16"/>
    <p:sldLayoutId id="2147485281" r:id="rId17"/>
    <p:sldLayoutId id="2147485282" r:id="rId18"/>
    <p:sldLayoutId id="2147485283" r:id="rId19"/>
    <p:sldLayoutId id="2147485284" r:id="rId20"/>
    <p:sldLayoutId id="2147485285" r:id="rId21"/>
    <p:sldLayoutId id="2147485286" r:id="rId22"/>
    <p:sldLayoutId id="2147485287" r:id="rId23"/>
    <p:sldLayoutId id="2147485288" r:id="rId24"/>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362362694"/>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 id="2147485301" r:id="rId12"/>
    <p:sldLayoutId id="2147485302" r:id="rId13"/>
    <p:sldLayoutId id="2147485303" r:id="rId14"/>
    <p:sldLayoutId id="2147485304" r:id="rId15"/>
    <p:sldLayoutId id="2147485305" r:id="rId16"/>
    <p:sldLayoutId id="2147485306" r:id="rId17"/>
    <p:sldLayoutId id="2147485307" r:id="rId18"/>
    <p:sldLayoutId id="2147485308" r:id="rId19"/>
    <p:sldLayoutId id="2147485309" r:id="rId20"/>
    <p:sldLayoutId id="2147485310" r:id="rId21"/>
    <p:sldLayoutId id="2147485311" r:id="rId22"/>
    <p:sldLayoutId id="2147485312" r:id="rId23"/>
    <p:sldLayoutId id="2147485313" r:id="rId24"/>
    <p:sldLayoutId id="2147485314" r:id="rId25"/>
    <p:sldLayoutId id="2147485315" r:id="rId26"/>
    <p:sldLayoutId id="2147485316" r:id="rId27"/>
    <p:sldLayoutId id="2147485317" r:id="rId28"/>
    <p:sldLayoutId id="2147485318" r:id="rId29"/>
    <p:sldLayoutId id="2147485319" r:id="rId30"/>
    <p:sldLayoutId id="2147485320" r:id="rId31"/>
    <p:sldLayoutId id="2147485321" r:id="rId32"/>
    <p:sldLayoutId id="2147485322" r:id="rId33"/>
    <p:sldLayoutId id="2147485323" r:id="rId34"/>
    <p:sldLayoutId id="2147485324" r:id="rId35"/>
    <p:sldLayoutId id="2147485325" r:id="rId36"/>
  </p:sldLayoutIdLs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B01AD-ABB1-42DA-22B5-A7F89AE138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1132AA-0E46-6F64-9C05-64F374FACD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F2EF15-D9BE-099D-256B-7371A3ED51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E43C41-B955-4B5C-958F-AA092E6229B6}" type="datetimeFigureOut">
              <a:rPr lang="en-US" smtClean="0"/>
              <a:t>5/31/26</a:t>
            </a:fld>
            <a:endParaRPr lang="en-US"/>
          </a:p>
        </p:txBody>
      </p:sp>
      <p:sp>
        <p:nvSpPr>
          <p:cNvPr id="5" name="Footer Placeholder 4">
            <a:extLst>
              <a:ext uri="{FF2B5EF4-FFF2-40B4-BE49-F238E27FC236}">
                <a16:creationId xmlns:a16="http://schemas.microsoft.com/office/drawing/2014/main" id="{97EA026D-57D2-CE2D-9C0C-D5179E12F5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7A63209-0EE3-BFDA-B009-C57119DC18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A3D478-9500-4139-A1BF-EF08B62CF802}" type="slidenum">
              <a:rPr lang="en-US" smtClean="0"/>
              <a:t>‹#›</a:t>
            </a:fld>
            <a:endParaRPr lang="en-US"/>
          </a:p>
        </p:txBody>
      </p:sp>
    </p:spTree>
    <p:extLst>
      <p:ext uri="{BB962C8B-B14F-4D97-AF65-F5344CB8AC3E}">
        <p14:creationId xmlns:p14="http://schemas.microsoft.com/office/powerpoint/2010/main" val="3495594996"/>
      </p:ext>
    </p:extLst>
  </p:cSld>
  <p:clrMap bg1="lt1" tx1="dk1" bg2="lt2" tx2="dk2" accent1="accent1" accent2="accent2" accent3="accent3" accent4="accent4" accent5="accent5" accent6="accent6" hlink="hlink" folHlink="folHlink"/>
  <p:sldLayoutIdLst>
    <p:sldLayoutId id="2147485327" r:id="rId1"/>
    <p:sldLayoutId id="2147485328" r:id="rId2"/>
    <p:sldLayoutId id="2147485329" r:id="rId3"/>
    <p:sldLayoutId id="2147485330" r:id="rId4"/>
    <p:sldLayoutId id="2147485331" r:id="rId5"/>
    <p:sldLayoutId id="2147485332" r:id="rId6"/>
    <p:sldLayoutId id="2147485333" r:id="rId7"/>
    <p:sldLayoutId id="2147485334" r:id="rId8"/>
    <p:sldLayoutId id="2147485335" r:id="rId9"/>
    <p:sldLayoutId id="2147485336" r:id="rId10"/>
    <p:sldLayoutId id="2147485337" r:id="rId11"/>
    <p:sldLayoutId id="2147485338" r:id="rId12"/>
    <p:sldLayoutId id="2147485339" r:id="rId13"/>
    <p:sldLayoutId id="2147485340" r:id="rId14"/>
    <p:sldLayoutId id="2147485341" r:id="rId15"/>
    <p:sldLayoutId id="2147485342" r:id="rId16"/>
    <p:sldLayoutId id="2147485343" r:id="rId17"/>
    <p:sldLayoutId id="2147485344" r:id="rId18"/>
    <p:sldLayoutId id="2147485345" r:id="rId19"/>
    <p:sldLayoutId id="214748534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774405868"/>
      </p:ext>
    </p:extLst>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 id="2147485359" r:id="rId12"/>
    <p:sldLayoutId id="2147485360" r:id="rId13"/>
    <p:sldLayoutId id="2147485361" r:id="rId14"/>
    <p:sldLayoutId id="2147485362" r:id="rId15"/>
    <p:sldLayoutId id="2147485363" r:id="rId16"/>
    <p:sldLayoutId id="2147485364" r:id="rId17"/>
    <p:sldLayoutId id="2147485365" r:id="rId18"/>
    <p:sldLayoutId id="2147485366" r:id="rId19"/>
    <p:sldLayoutId id="2147485367" r:id="rId20"/>
    <p:sldLayoutId id="2147485368" r:id="rId21"/>
    <p:sldLayoutId id="2147485369" r:id="rId22"/>
    <p:sldLayoutId id="2147485370" r:id="rId23"/>
    <p:sldLayoutId id="2147485371" r:id="rId24"/>
    <p:sldLayoutId id="2147485372" r:id="rId25"/>
    <p:sldLayoutId id="2147485373" r:id="rId26"/>
    <p:sldLayoutId id="2147485374" r:id="rId27"/>
    <p:sldLayoutId id="2147485375" r:id="rId28"/>
    <p:sldLayoutId id="2147485376" r:id="rId29"/>
    <p:sldLayoutId id="2147485377" r:id="rId30"/>
    <p:sldLayoutId id="2147485378" r:id="rId31"/>
    <p:sldLayoutId id="2147485379" r:id="rId32"/>
    <p:sldLayoutId id="2147485380" r:id="rId33"/>
    <p:sldLayoutId id="2147485381" r:id="rId34"/>
    <p:sldLayoutId id="2147485382" r:id="rId35"/>
    <p:sldLayoutId id="2147485383" r:id="rId36"/>
  </p:sldLayoutIdLs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260670"/>
      </p:ext>
    </p:extLst>
  </p:cSld>
  <p:clrMap bg1="lt1" tx1="dk1" bg2="lt2" tx2="dk2" accent1="accent1" accent2="accent2" accent3="accent3" accent4="accent4" accent5="accent5" accent6="accent6" hlink="hlink" folHlink="folHlink"/>
  <p:sldLayoutIdLst>
    <p:sldLayoutId id="2147485385" r:id="rId1"/>
    <p:sldLayoutId id="2147485386" r:id="rId2"/>
    <p:sldLayoutId id="2147485387" r:id="rId3"/>
    <p:sldLayoutId id="2147485388" r:id="rId4"/>
    <p:sldLayoutId id="2147485389" r:id="rId5"/>
    <p:sldLayoutId id="2147485390" r:id="rId6"/>
    <p:sldLayoutId id="2147485391" r:id="rId7"/>
    <p:sldLayoutId id="2147485392" r:id="rId8"/>
    <p:sldLayoutId id="2147485393" r:id="rId9"/>
    <p:sldLayoutId id="2147485394" r:id="rId10"/>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110" charset="-128"/>
                <a:cs typeface="+mn-cs"/>
              </a:defRPr>
            </a:lvl1pPr>
          </a:lstStyle>
          <a:p>
            <a:pPr>
              <a:defRPr/>
            </a:pPr>
            <a:fld id="{71B96961-8E0D-4168-B237-4B3DB652654E}" type="datetime1">
              <a:rPr lang="en-US"/>
              <a:pPr>
                <a:defRPr/>
              </a:pPr>
              <a:t>5/31/26</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110" charset="-128"/>
                <a:cs typeface="+mn-cs"/>
              </a:defRPr>
            </a:lvl1pPr>
          </a:lstStyle>
          <a:p>
            <a:pPr>
              <a:defRPr/>
            </a:pPr>
            <a:fld id="{C18930F3-2811-4D4D-A8A4-36F756E61C95}" type="slidenum">
              <a:rPr lang="en-US"/>
              <a:pPr>
                <a:defRPr/>
              </a:pPr>
              <a:t>‹#›</a:t>
            </a:fld>
            <a:endParaRPr lang="en-US" dirty="0"/>
          </a:p>
        </p:txBody>
      </p:sp>
    </p:spTree>
    <p:extLst>
      <p:ext uri="{BB962C8B-B14F-4D97-AF65-F5344CB8AC3E}">
        <p14:creationId xmlns:p14="http://schemas.microsoft.com/office/powerpoint/2010/main" val="30530989"/>
      </p:ext>
    </p:extLst>
  </p:cSld>
  <p:clrMap bg1="lt1" tx1="dk1" bg2="lt2" tx2="dk2" accent1="accent1" accent2="accent2" accent3="accent3" accent4="accent4" accent5="accent5" accent6="accent6" hlink="hlink" folHlink="folHlink"/>
  <p:sldLayoutIdLst>
    <p:sldLayoutId id="2147485396" r:id="rId1"/>
    <p:sldLayoutId id="2147485397" r:id="rId2"/>
    <p:sldLayoutId id="2147485398" r:id="rId3"/>
    <p:sldLayoutId id="2147485399" r:id="rId4"/>
    <p:sldLayoutId id="2147485400" r:id="rId5"/>
    <p:sldLayoutId id="2147485401" r:id="rId6"/>
    <p:sldLayoutId id="2147485402" r:id="rId7"/>
    <p:sldLayoutId id="2147485403" r:id="rId8"/>
    <p:sldLayoutId id="2147485404" r:id="rId9"/>
    <p:sldLayoutId id="2147485405" r:id="rId10"/>
    <p:sldLayoutId id="2147485406" r:id="rId11"/>
    <p:sldLayoutId id="2147485407" r:id="rId12"/>
    <p:sldLayoutId id="2147485408" r:id="rId13"/>
    <p:sldLayoutId id="2147485409" r:id="rId14"/>
    <p:sldLayoutId id="2147485410" r:id="rId15"/>
    <p:sldLayoutId id="2147485411" r:id="rId16"/>
    <p:sldLayoutId id="2147485412" r:id="rId17"/>
  </p:sldLayoutIdLst>
  <p:txStyles>
    <p:titleStyle>
      <a:lvl1pPr algn="ctr" rtl="0" eaLnBrk="0" fontAlgn="base" hangingPunct="0">
        <a:spcBef>
          <a:spcPct val="0"/>
        </a:spcBef>
        <a:spcAft>
          <a:spcPct val="0"/>
        </a:spcAft>
        <a:defRPr sz="3600" b="1" kern="1200">
          <a:solidFill>
            <a:schemeClr val="bg1"/>
          </a:solidFill>
          <a:latin typeface="Arial"/>
          <a:ea typeface="ＭＳ Ｐゴシック" pitchFamily="-110" charset="-128"/>
          <a:cs typeface="Arial"/>
        </a:defRPr>
      </a:lvl1pPr>
      <a:lvl2pPr algn="ctr" rtl="0" eaLnBrk="0" fontAlgn="base" hangingPunct="0">
        <a:spcBef>
          <a:spcPct val="0"/>
        </a:spcBef>
        <a:spcAft>
          <a:spcPct val="0"/>
        </a:spcAft>
        <a:defRPr sz="3600" b="1">
          <a:solidFill>
            <a:schemeClr val="bg1"/>
          </a:solidFill>
          <a:latin typeface="Arial" pitchFamily="34" charset="0"/>
          <a:ea typeface="ＭＳ Ｐゴシック" pitchFamily="-110" charset="-128"/>
          <a:cs typeface="Arial" charset="0"/>
        </a:defRPr>
      </a:lvl2pPr>
      <a:lvl3pPr algn="ctr" rtl="0" eaLnBrk="0" fontAlgn="base" hangingPunct="0">
        <a:spcBef>
          <a:spcPct val="0"/>
        </a:spcBef>
        <a:spcAft>
          <a:spcPct val="0"/>
        </a:spcAft>
        <a:defRPr sz="3600" b="1">
          <a:solidFill>
            <a:schemeClr val="bg1"/>
          </a:solidFill>
          <a:latin typeface="Arial" pitchFamily="34" charset="0"/>
          <a:ea typeface="ＭＳ Ｐゴシック" pitchFamily="-110" charset="-128"/>
          <a:cs typeface="Arial" charset="0"/>
        </a:defRPr>
      </a:lvl3pPr>
      <a:lvl4pPr algn="ctr" rtl="0" eaLnBrk="0" fontAlgn="base" hangingPunct="0">
        <a:spcBef>
          <a:spcPct val="0"/>
        </a:spcBef>
        <a:spcAft>
          <a:spcPct val="0"/>
        </a:spcAft>
        <a:defRPr sz="3600" b="1">
          <a:solidFill>
            <a:schemeClr val="bg1"/>
          </a:solidFill>
          <a:latin typeface="Arial" pitchFamily="34" charset="0"/>
          <a:ea typeface="ＭＳ Ｐゴシック" pitchFamily="-110" charset="-128"/>
          <a:cs typeface="Arial" charset="0"/>
        </a:defRPr>
      </a:lvl4pPr>
      <a:lvl5pPr algn="ctr" rtl="0" eaLnBrk="0" fontAlgn="base" hangingPunct="0">
        <a:spcBef>
          <a:spcPct val="0"/>
        </a:spcBef>
        <a:spcAft>
          <a:spcPct val="0"/>
        </a:spcAft>
        <a:defRPr sz="3600" b="1">
          <a:solidFill>
            <a:schemeClr val="bg1"/>
          </a:solidFill>
          <a:latin typeface="Arial" pitchFamily="34" charset="0"/>
          <a:ea typeface="ＭＳ Ｐゴシック" pitchFamily="-110" charset="-128"/>
          <a:cs typeface="Arial" charset="0"/>
        </a:defRPr>
      </a:lvl5pPr>
      <a:lvl6pPr marL="457200" algn="ctr" rtl="0" fontAlgn="base">
        <a:spcBef>
          <a:spcPct val="0"/>
        </a:spcBef>
        <a:spcAft>
          <a:spcPct val="0"/>
        </a:spcAft>
        <a:defRPr sz="3600" b="1">
          <a:solidFill>
            <a:schemeClr val="bg1"/>
          </a:solidFill>
          <a:latin typeface="Arial" pitchFamily="34" charset="0"/>
          <a:ea typeface="ＭＳ Ｐゴシック" pitchFamily="-110" charset="-128"/>
        </a:defRPr>
      </a:lvl6pPr>
      <a:lvl7pPr marL="914400" algn="ctr" rtl="0" fontAlgn="base">
        <a:spcBef>
          <a:spcPct val="0"/>
        </a:spcBef>
        <a:spcAft>
          <a:spcPct val="0"/>
        </a:spcAft>
        <a:defRPr sz="3600" b="1">
          <a:solidFill>
            <a:schemeClr val="bg1"/>
          </a:solidFill>
          <a:latin typeface="Arial" pitchFamily="34" charset="0"/>
          <a:ea typeface="ＭＳ Ｐゴシック" pitchFamily="-110" charset="-128"/>
        </a:defRPr>
      </a:lvl7pPr>
      <a:lvl8pPr marL="1371600" algn="ctr" rtl="0" fontAlgn="base">
        <a:spcBef>
          <a:spcPct val="0"/>
        </a:spcBef>
        <a:spcAft>
          <a:spcPct val="0"/>
        </a:spcAft>
        <a:defRPr sz="3600" b="1">
          <a:solidFill>
            <a:schemeClr val="bg1"/>
          </a:solidFill>
          <a:latin typeface="Arial" pitchFamily="34" charset="0"/>
          <a:ea typeface="ＭＳ Ｐゴシック" pitchFamily="-110" charset="-128"/>
        </a:defRPr>
      </a:lvl8pPr>
      <a:lvl9pPr marL="1828800" algn="ctr" rtl="0" fontAlgn="base">
        <a:spcBef>
          <a:spcPct val="0"/>
        </a:spcBef>
        <a:spcAft>
          <a:spcPct val="0"/>
        </a:spcAft>
        <a:defRPr sz="3600" b="1">
          <a:solidFill>
            <a:schemeClr val="bg1"/>
          </a:solidFill>
          <a:latin typeface="Arial" pitchFamily="34" charset="0"/>
          <a:ea typeface="ＭＳ Ｐゴシック" pitchFamily="-110" charset="-128"/>
        </a:defRPr>
      </a:lvl9pPr>
    </p:titleStyle>
    <p:bodyStyle>
      <a:lvl1pPr marL="342900" indent="-342900" algn="l" rtl="0" eaLnBrk="0" fontAlgn="base" hangingPunct="0">
        <a:spcBef>
          <a:spcPct val="20000"/>
        </a:spcBef>
        <a:spcAft>
          <a:spcPct val="0"/>
        </a:spcAft>
        <a:buClr>
          <a:schemeClr val="tx1"/>
        </a:buClr>
        <a:buFont typeface="Arial" charset="0"/>
        <a:buChar char="•"/>
        <a:defRPr sz="3200" b="1" kern="1200">
          <a:solidFill>
            <a:srgbClr val="595959"/>
          </a:solidFill>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tx1"/>
        </a:buClr>
        <a:buFont typeface="Arial" charset="0"/>
        <a:buChar char="–"/>
        <a:defRPr sz="2800" b="1" kern="1200">
          <a:solidFill>
            <a:srgbClr val="595959"/>
          </a:solidFill>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1"/>
        </a:buClr>
        <a:buFont typeface="Arial" charset="0"/>
        <a:buChar char="•"/>
        <a:defRPr sz="2400" b="1" kern="1200">
          <a:solidFill>
            <a:srgbClr val="595959"/>
          </a:solidFill>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Font typeface="Arial" charset="0"/>
        <a:buChar char="–"/>
        <a:defRPr sz="2000" b="1" kern="1200">
          <a:solidFill>
            <a:srgbClr val="595959"/>
          </a:solidFill>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Font typeface="Arial" charset="0"/>
        <a:buChar char="»"/>
        <a:defRPr sz="2000" b="1" kern="1200">
          <a:solidFill>
            <a:srgbClr val="595959"/>
          </a:solidFill>
          <a:latin typeface="Arial"/>
          <a:ea typeface="ＭＳ Ｐゴシック" pitchFamily="-110"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26290"/>
      </p:ext>
    </p:extLst>
  </p:cSld>
  <p:clrMap bg1="lt1" tx1="dk1" bg2="lt2" tx2="dk2" accent1="accent1" accent2="accent2" accent3="accent3" accent4="accent4" accent5="accent5" accent6="accent6" hlink="hlink" folHlink="folHlink"/>
  <p:sldLayoutIdLst>
    <p:sldLayoutId id="2147485414" r:id="rId1"/>
    <p:sldLayoutId id="2147485415" r:id="rId2"/>
    <p:sldLayoutId id="2147485416" r:id="rId3"/>
    <p:sldLayoutId id="2147485417" r:id="rId4"/>
    <p:sldLayoutId id="2147485418" r:id="rId5"/>
    <p:sldLayoutId id="2147485419" r:id="rId6"/>
    <p:sldLayoutId id="2147485420" r:id="rId7"/>
    <p:sldLayoutId id="2147485421" r:id="rId8"/>
    <p:sldLayoutId id="2147485422" r:id="rId9"/>
    <p:sldLayoutId id="2147485423" r:id="rId10"/>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background with black and white clouds&#10;&#10;Description automatically generated">
            <a:extLst>
              <a:ext uri="{FF2B5EF4-FFF2-40B4-BE49-F238E27FC236}">
                <a16:creationId xmlns:a16="http://schemas.microsoft.com/office/drawing/2014/main" id="{901264BE-9416-F252-DC85-A3E3947D9776}"/>
              </a:ext>
            </a:extLst>
          </p:cNvPr>
          <p:cNvPicPr>
            <a:picLocks noChangeAspect="1"/>
          </p:cNvPicPr>
          <p:nvPr userDrawn="1"/>
        </p:nvPicPr>
        <p:blipFill>
          <a:blip r:embed="rId13"/>
          <a:stretch>
            <a:fillRect/>
          </a:stretch>
        </p:blipFill>
        <p:spPr>
          <a:xfrm>
            <a:off x="1234" y="0"/>
            <a:ext cx="12189532"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76597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9BBC284D-FBB5-CEB1-B471-80DC3660B978}"/>
              </a:ext>
            </a:extLst>
          </p:cNvPr>
          <p:cNvPicPr>
            <a:picLocks noChangeAspect="1"/>
          </p:cNvPicPr>
          <p:nvPr userDrawn="1"/>
        </p:nvPicPr>
        <p:blipFill>
          <a:blip r:embed="rId14"/>
          <a:stretch>
            <a:fillRect/>
          </a:stretch>
        </p:blipFill>
        <p:spPr>
          <a:xfrm>
            <a:off x="250852" y="5931462"/>
            <a:ext cx="3236000" cy="661680"/>
          </a:xfrm>
          <a:prstGeom prst="rect">
            <a:avLst/>
          </a:prstGeom>
        </p:spPr>
      </p:pic>
    </p:spTree>
    <p:extLst>
      <p:ext uri="{BB962C8B-B14F-4D97-AF65-F5344CB8AC3E}">
        <p14:creationId xmlns:p14="http://schemas.microsoft.com/office/powerpoint/2010/main" val="909586916"/>
      </p:ext>
    </p:extLst>
  </p:cSld>
  <p:clrMap bg1="lt1" tx1="dk1" bg2="lt2" tx2="dk2" accent1="accent1" accent2="accent2" accent3="accent3" accent4="accent4" accent5="accent5" accent6="accent6" hlink="hlink" folHlink="folHlink"/>
  <p:sldLayoutIdLst>
    <p:sldLayoutId id="2147485425" r:id="rId1"/>
    <p:sldLayoutId id="2147485426" r:id="rId2"/>
    <p:sldLayoutId id="2147485427" r:id="rId3"/>
    <p:sldLayoutId id="2147485428" r:id="rId4"/>
    <p:sldLayoutId id="2147485429" r:id="rId5"/>
    <p:sldLayoutId id="2147485430" r:id="rId6"/>
    <p:sldLayoutId id="2147485431" r:id="rId7"/>
    <p:sldLayoutId id="2147485432" r:id="rId8"/>
    <p:sldLayoutId id="2147485433" r:id="rId9"/>
    <p:sldLayoutId id="2147485434" r:id="rId10"/>
    <p:sldLayoutId id="21474854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F3AF69-E0C5-FDC0-66D9-4483D0919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91D4C1-B221-E5EA-3C83-E913FA01F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E0CAE-B5D7-23AA-3EAF-E221A664D0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8E8A16-E5D6-A14E-8386-0FDEA5B42F82}" type="datetimeFigureOut">
              <a:rPr lang="en-US" smtClean="0"/>
              <a:t>5/31/26</a:t>
            </a:fld>
            <a:endParaRPr lang="en-US"/>
          </a:p>
        </p:txBody>
      </p:sp>
      <p:sp>
        <p:nvSpPr>
          <p:cNvPr id="5" name="Footer Placeholder 4">
            <a:extLst>
              <a:ext uri="{FF2B5EF4-FFF2-40B4-BE49-F238E27FC236}">
                <a16:creationId xmlns:a16="http://schemas.microsoft.com/office/drawing/2014/main" id="{822819CB-D3FC-D2D9-69AA-F353D9441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F722C20-AAC9-D244-A801-B1DD2DC66D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99B0263-07E4-E24E-A3C1-D51E1DA3AA90}" type="slidenum">
              <a:rPr lang="en-US" smtClean="0"/>
              <a:t>‹#›</a:t>
            </a:fld>
            <a:endParaRPr lang="en-US"/>
          </a:p>
        </p:txBody>
      </p:sp>
    </p:spTree>
    <p:extLst>
      <p:ext uri="{BB962C8B-B14F-4D97-AF65-F5344CB8AC3E}">
        <p14:creationId xmlns:p14="http://schemas.microsoft.com/office/powerpoint/2010/main" val="3410635776"/>
      </p:ext>
    </p:extLst>
  </p:cSld>
  <p:clrMap bg1="lt1" tx1="dk1" bg2="lt2" tx2="dk2" accent1="accent1" accent2="accent2" accent3="accent3" accent4="accent4" accent5="accent5" accent6="accent6" hlink="hlink" folHlink="folHlink"/>
  <p:sldLayoutIdLst>
    <p:sldLayoutId id="2147485437"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 id="2147485448" r:id="rId12"/>
    <p:sldLayoutId id="2147485449" r:id="rId13"/>
    <p:sldLayoutId id="2147485450" r:id="rId14"/>
    <p:sldLayoutId id="2147485451" r:id="rId15"/>
    <p:sldLayoutId id="2147485452" r:id="rId16"/>
    <p:sldLayoutId id="2147485453" r:id="rId17"/>
    <p:sldLayoutId id="2147485454" r:id="rId18"/>
    <p:sldLayoutId id="2147485455"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54219884"/>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 id="2147485044" r:id="rId12"/>
    <p:sldLayoutId id="2147485045" r:id="rId13"/>
    <p:sldLayoutId id="2147485046" r:id="rId14"/>
    <p:sldLayoutId id="2147485047" r:id="rId15"/>
    <p:sldLayoutId id="2147485048" r:id="rId16"/>
    <p:sldLayoutId id="2147485049" r:id="rId17"/>
    <p:sldLayoutId id="2147485050" r:id="rId18"/>
    <p:sldLayoutId id="2147485051" r:id="rId19"/>
    <p:sldLayoutId id="2147485052" r:id="rId20"/>
    <p:sldLayoutId id="2147485053" r:id="rId21"/>
    <p:sldLayoutId id="2147485054" r:id="rId22"/>
    <p:sldLayoutId id="2147485055" r:id="rId23"/>
    <p:sldLayoutId id="2147485056" r:id="rId24"/>
    <p:sldLayoutId id="2147485057" r:id="rId25"/>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668898168"/>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 id="2147485073" r:id="rId15"/>
    <p:sldLayoutId id="2147485074" r:id="rId16"/>
    <p:sldLayoutId id="2147485075" r:id="rId17"/>
    <p:sldLayoutId id="2147485076" r:id="rId18"/>
    <p:sldLayoutId id="2147485077" r:id="rId19"/>
    <p:sldLayoutId id="2147485078" r:id="rId20"/>
    <p:sldLayoutId id="2147485079" r:id="rId21"/>
    <p:sldLayoutId id="2147485080" r:id="rId22"/>
    <p:sldLayoutId id="2147485081" r:id="rId23"/>
    <p:sldLayoutId id="2147485082" r:id="rId24"/>
    <p:sldLayoutId id="2147485083" r:id="rId25"/>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1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0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5.xml"/><Relationship Id="rId1" Type="http://schemas.openxmlformats.org/officeDocument/2006/relationships/slideLayout" Target="../slideLayouts/slideLayout355.xml"/><Relationship Id="rId4" Type="http://schemas.microsoft.com/office/2007/relationships/hdphoto" Target="../media/hdphoto43.wdp"/></Relationships>
</file>

<file path=ppt/slides/_rels/slide10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354.xml"/></Relationships>
</file>

<file path=ppt/slides/_rels/slide10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6.xml"/><Relationship Id="rId1" Type="http://schemas.openxmlformats.org/officeDocument/2006/relationships/slideLayout" Target="../slideLayouts/slideLayout365.xml"/></Relationships>
</file>

<file path=ppt/slides/_rels/slide10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7.xml"/><Relationship Id="rId1" Type="http://schemas.openxmlformats.org/officeDocument/2006/relationships/slideLayout" Target="../slideLayouts/slideLayout36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5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5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6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19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2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2.xml"/></Relationships>
</file>

<file path=ppt/slides/_rels/slide19.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82.emf"/><Relationship Id="rId2" Type="http://schemas.openxmlformats.org/officeDocument/2006/relationships/notesSlide" Target="../notesSlides/notesSlide12.xml"/><Relationship Id="rId1" Type="http://schemas.openxmlformats.org/officeDocument/2006/relationships/slideLayout" Target="../slideLayouts/slideLayout215.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0.xml"/><Relationship Id="rId1" Type="http://schemas.openxmlformats.org/officeDocument/2006/relationships/tags" Target="../tags/tag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25.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26.xml"/><Relationship Id="rId6" Type="http://schemas.microsoft.com/office/2007/relationships/hdphoto" Target="../media/hdphoto4.wdp"/><Relationship Id="rId5" Type="http://schemas.openxmlformats.org/officeDocument/2006/relationships/image" Target="../media/image85.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225.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2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5.xml"/></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226.xml"/><Relationship Id="rId6" Type="http://schemas.microsoft.com/office/2007/relationships/hdphoto" Target="../media/hdphoto6.wdp"/><Relationship Id="rId11" Type="http://schemas.openxmlformats.org/officeDocument/2006/relationships/image" Target="../media/image94.png"/><Relationship Id="rId5" Type="http://schemas.openxmlformats.org/officeDocument/2006/relationships/image" Target="../media/image89.png"/><Relationship Id="rId10" Type="http://schemas.openxmlformats.org/officeDocument/2006/relationships/image" Target="../media/image93.png"/><Relationship Id="rId4" Type="http://schemas.microsoft.com/office/2007/relationships/hdphoto" Target="../media/hdphoto5.wdp"/><Relationship Id="rId9"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13.xml"/><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5.xml"/></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233.xml"/><Relationship Id="rId5" Type="http://schemas.openxmlformats.org/officeDocument/2006/relationships/image" Target="../media/image97.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ags" Target="../tags/tag13.xml"/></Relationships>
</file>

<file path=ppt/slides/_rels/slide30.xml.rels><?xml version="1.0" encoding="UTF-8" standalone="yes"?>
<Relationships xmlns="http://schemas.openxmlformats.org/package/2006/relationships"><Relationship Id="rId3" Type="http://schemas.openxmlformats.org/officeDocument/2006/relationships/image" Target="../media/image98.tmp"/><Relationship Id="rId2" Type="http://schemas.openxmlformats.org/officeDocument/2006/relationships/notesSlide" Target="../notesSlides/notesSlide23.xml"/><Relationship Id="rId1" Type="http://schemas.openxmlformats.org/officeDocument/2006/relationships/slideLayout" Target="../slideLayouts/slideLayout269.xml"/><Relationship Id="rId5" Type="http://schemas.openxmlformats.org/officeDocument/2006/relationships/image" Target="../media/image100.tmp"/><Relationship Id="rId4" Type="http://schemas.openxmlformats.org/officeDocument/2006/relationships/image" Target="../media/image99.tmp"/></Relationships>
</file>

<file path=ppt/slides/_rels/slide31.xml.rels><?xml version="1.0" encoding="UTF-8" standalone="yes"?>
<Relationships xmlns="http://schemas.openxmlformats.org/package/2006/relationships"><Relationship Id="rId3" Type="http://schemas.openxmlformats.org/officeDocument/2006/relationships/image" Target="../media/image101.tmp"/><Relationship Id="rId2" Type="http://schemas.openxmlformats.org/officeDocument/2006/relationships/notesSlide" Target="../notesSlides/notesSlide24.xml"/><Relationship Id="rId1" Type="http://schemas.openxmlformats.org/officeDocument/2006/relationships/slideLayout" Target="../slideLayouts/slideLayout282.xml"/><Relationship Id="rId6" Type="http://schemas.openxmlformats.org/officeDocument/2006/relationships/image" Target="../media/image104.png"/><Relationship Id="rId5" Type="http://schemas.openxmlformats.org/officeDocument/2006/relationships/image" Target="../media/image103.tmp"/><Relationship Id="rId4" Type="http://schemas.openxmlformats.org/officeDocument/2006/relationships/image" Target="../media/image102.tmp"/></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289.xml"/><Relationship Id="rId4" Type="http://schemas.openxmlformats.org/officeDocument/2006/relationships/image" Target="../media/image106.tm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3.xml"/></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210.xml"/><Relationship Id="rId6" Type="http://schemas.microsoft.com/office/2007/relationships/hdphoto" Target="../media/hdphoto10.wdp"/><Relationship Id="rId5" Type="http://schemas.openxmlformats.org/officeDocument/2006/relationships/image" Target="../media/image108.png"/><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257.xml"/><Relationship Id="rId5" Type="http://schemas.openxmlformats.org/officeDocument/2006/relationships/image" Target="../media/image111.png"/><Relationship Id="rId4" Type="http://schemas.openxmlformats.org/officeDocument/2006/relationships/image" Target="../media/image110.png"/></Relationships>
</file>

<file path=ppt/slides/_rels/slide3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2.png"/><Relationship Id="rId7" Type="http://schemas.microsoft.com/office/2007/relationships/hdphoto" Target="../media/hdphoto12.wdp"/><Relationship Id="rId2" Type="http://schemas.openxmlformats.org/officeDocument/2006/relationships/notesSlide" Target="../notesSlides/notesSlide29.xml"/><Relationship Id="rId1" Type="http://schemas.openxmlformats.org/officeDocument/2006/relationships/slideLayout" Target="../slideLayouts/slideLayout256.xml"/><Relationship Id="rId6" Type="http://schemas.openxmlformats.org/officeDocument/2006/relationships/image" Target="../media/image114.pn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116.png"/><Relationship Id="rId4" Type="http://schemas.openxmlformats.org/officeDocument/2006/relationships/image" Target="../media/image113.png"/><Relationship Id="rId9" Type="http://schemas.microsoft.com/office/2007/relationships/hdphoto" Target="../media/hdphoto13.wdp"/></Relationships>
</file>

<file path=ppt/slides/_rels/slide3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225.xml"/><Relationship Id="rId6" Type="http://schemas.microsoft.com/office/2007/relationships/hdphoto" Target="../media/hdphoto15.wdp"/><Relationship Id="rId5" Type="http://schemas.openxmlformats.org/officeDocument/2006/relationships/image" Target="../media/image119.png"/><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7.tmp"/><Relationship Id="rId3" Type="http://schemas.openxmlformats.org/officeDocument/2006/relationships/image" Target="../media/image121.png"/><Relationship Id="rId7" Type="http://schemas.microsoft.com/office/2007/relationships/hdphoto" Target="../media/hdphoto18.wdp"/><Relationship Id="rId12" Type="http://schemas.microsoft.com/office/2007/relationships/hdphoto" Target="../media/hdphoto20.wdp"/><Relationship Id="rId2" Type="http://schemas.openxmlformats.org/officeDocument/2006/relationships/notesSlide" Target="../notesSlides/notesSlide31.xml"/><Relationship Id="rId1" Type="http://schemas.openxmlformats.org/officeDocument/2006/relationships/slideLayout" Target="../slideLayouts/slideLayout225.xml"/><Relationship Id="rId6" Type="http://schemas.openxmlformats.org/officeDocument/2006/relationships/image" Target="../media/image123.png"/><Relationship Id="rId11" Type="http://schemas.openxmlformats.org/officeDocument/2006/relationships/image" Target="../media/image126.png"/><Relationship Id="rId5" Type="http://schemas.openxmlformats.org/officeDocument/2006/relationships/image" Target="../media/image122.png"/><Relationship Id="rId10" Type="http://schemas.microsoft.com/office/2007/relationships/hdphoto" Target="../media/hdphoto19.wdp"/><Relationship Id="rId4" Type="http://schemas.microsoft.com/office/2007/relationships/hdphoto" Target="../media/hdphoto17.wdp"/><Relationship Id="rId9" Type="http://schemas.openxmlformats.org/officeDocument/2006/relationships/image" Target="../media/image125.png"/><Relationship Id="rId14" Type="http://schemas.openxmlformats.org/officeDocument/2006/relationships/image" Target="../media/image128.tmp"/></Relationships>
</file>

<file path=ppt/slides/_rels/slide3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32.xml"/><Relationship Id="rId1" Type="http://schemas.openxmlformats.org/officeDocument/2006/relationships/slideLayout" Target="../slideLayouts/slideLayout22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ags" Target="../tags/tag14.xml"/></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3.xml"/><Relationship Id="rId1" Type="http://schemas.openxmlformats.org/officeDocument/2006/relationships/slideLayout" Target="../slideLayouts/slideLayout213.xml"/><Relationship Id="rId4" Type="http://schemas.openxmlformats.org/officeDocument/2006/relationships/image" Target="../media/image1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1.xml"/></Relationships>
</file>

<file path=ppt/slides/_rels/slide49.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36.xml"/><Relationship Id="rId1" Type="http://schemas.openxmlformats.org/officeDocument/2006/relationships/slideLayout" Target="../slideLayouts/slideLayout310.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ags" Target="../tags/tag15.xml"/></Relationships>
</file>

<file path=ppt/slides/_rels/slide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317.xml"/></Relationships>
</file>

<file path=ppt/slides/_rels/slide5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317.xml"/><Relationship Id="rId6" Type="http://schemas.openxmlformats.org/officeDocument/2006/relationships/image" Target="../media/image139.jpeg"/><Relationship Id="rId5" Type="http://schemas.openxmlformats.org/officeDocument/2006/relationships/image" Target="../media/image138.png"/><Relationship Id="rId4" Type="http://schemas.microsoft.com/office/2007/relationships/hdphoto" Target="../media/hdphoto21.wdp"/></Relationships>
</file>

<file path=ppt/slides/_rels/slide52.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39.xml"/><Relationship Id="rId1" Type="http://schemas.openxmlformats.org/officeDocument/2006/relationships/slideLayout" Target="../slideLayouts/slideLayout317.xml"/></Relationships>
</file>

<file path=ppt/slides/_rels/slide53.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40.xml"/><Relationship Id="rId1" Type="http://schemas.openxmlformats.org/officeDocument/2006/relationships/slideLayout" Target="../slideLayouts/slideLayout317.xml"/></Relationships>
</file>

<file path=ppt/slides/_rels/slide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1.xml"/><Relationship Id="rId1" Type="http://schemas.openxmlformats.org/officeDocument/2006/relationships/slideLayout" Target="../slideLayouts/slideLayout317.xml"/><Relationship Id="rId4" Type="http://schemas.microsoft.com/office/2007/relationships/hdphoto" Target="../media/hdphoto22.wdp"/></Relationships>
</file>

<file path=ppt/slides/_rels/slide5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2.xml"/><Relationship Id="rId1" Type="http://schemas.openxmlformats.org/officeDocument/2006/relationships/slideLayout" Target="../slideLayouts/slideLayout317.xml"/><Relationship Id="rId5" Type="http://schemas.microsoft.com/office/2007/relationships/hdphoto" Target="../media/hdphoto23.wdp"/><Relationship Id="rId4" Type="http://schemas.openxmlformats.org/officeDocument/2006/relationships/image" Target="../media/image144.png"/></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317.xml"/></Relationships>
</file>

<file path=ppt/slides/_rels/slide5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4.xml"/><Relationship Id="rId1" Type="http://schemas.openxmlformats.org/officeDocument/2006/relationships/slideLayout" Target="../slideLayouts/slideLayout333.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340.xml"/><Relationship Id="rId4" Type="http://schemas.openxmlformats.org/officeDocument/2006/relationships/image" Target="../media/image146.png"/></Relationships>
</file>

<file path=ppt/slides/_rels/slide5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6.xml"/><Relationship Id="rId1" Type="http://schemas.openxmlformats.org/officeDocument/2006/relationships/slideLayout" Target="../slideLayouts/slideLayout333.xml"/><Relationship Id="rId5" Type="http://schemas.openxmlformats.org/officeDocument/2006/relationships/image" Target="../media/image148.png"/><Relationship Id="rId4" Type="http://schemas.microsoft.com/office/2007/relationships/hdphoto" Target="../media/hdphoto24.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6.xml"/></Relationships>
</file>

<file path=ppt/slides/_rels/slide6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7.xml"/><Relationship Id="rId1" Type="http://schemas.openxmlformats.org/officeDocument/2006/relationships/slideLayout" Target="../slideLayouts/slideLayout333.xml"/><Relationship Id="rId4" Type="http://schemas.microsoft.com/office/2007/relationships/hdphoto" Target="../media/hdphoto25.wdp"/></Relationships>
</file>

<file path=ppt/slides/_rels/slide61.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48.xml"/><Relationship Id="rId1" Type="http://schemas.openxmlformats.org/officeDocument/2006/relationships/slideLayout" Target="../slideLayouts/slideLayout337.xml"/><Relationship Id="rId5" Type="http://schemas.openxmlformats.org/officeDocument/2006/relationships/image" Target="../media/image152.emf"/><Relationship Id="rId4" Type="http://schemas.openxmlformats.org/officeDocument/2006/relationships/image" Target="../media/image151.emf"/></Relationships>
</file>

<file path=ppt/slides/_rels/slide62.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49.xml"/><Relationship Id="rId1" Type="http://schemas.openxmlformats.org/officeDocument/2006/relationships/slideLayout" Target="../slideLayouts/slideLayout337.xml"/><Relationship Id="rId5" Type="http://schemas.openxmlformats.org/officeDocument/2006/relationships/image" Target="../media/image155.emf"/><Relationship Id="rId4" Type="http://schemas.openxmlformats.org/officeDocument/2006/relationships/image" Target="../media/image154.emf"/></Relationships>
</file>

<file path=ppt/slides/_rels/slide63.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50.xml"/><Relationship Id="rId1" Type="http://schemas.openxmlformats.org/officeDocument/2006/relationships/slideLayout" Target="../slideLayouts/slideLayout33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33.xml"/></Relationships>
</file>

<file path=ppt/slides/_rels/slide6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2.xml"/><Relationship Id="rId1" Type="http://schemas.openxmlformats.org/officeDocument/2006/relationships/slideLayout" Target="../slideLayouts/slideLayout333.xml"/><Relationship Id="rId6" Type="http://schemas.microsoft.com/office/2007/relationships/hdphoto" Target="../media/hdphoto27.wdp"/><Relationship Id="rId5" Type="http://schemas.openxmlformats.org/officeDocument/2006/relationships/image" Target="../media/image158.png"/><Relationship Id="rId4" Type="http://schemas.microsoft.com/office/2007/relationships/hdphoto" Target="../media/hdphoto26.wdp"/></Relationships>
</file>

<file path=ppt/slides/_rels/slide6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3.xml"/><Relationship Id="rId1" Type="http://schemas.openxmlformats.org/officeDocument/2006/relationships/slideLayout" Target="../slideLayouts/slideLayout333.xml"/><Relationship Id="rId6" Type="http://schemas.microsoft.com/office/2007/relationships/hdphoto" Target="../media/hdphoto29.wdp"/><Relationship Id="rId5" Type="http://schemas.openxmlformats.org/officeDocument/2006/relationships/image" Target="../media/image160.png"/><Relationship Id="rId4" Type="http://schemas.microsoft.com/office/2007/relationships/hdphoto" Target="../media/hdphoto28.wdp"/></Relationships>
</file>

<file path=ppt/slides/_rels/slide6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4.xml"/><Relationship Id="rId1" Type="http://schemas.openxmlformats.org/officeDocument/2006/relationships/slideLayout" Target="../slideLayouts/slideLayout333.xml"/><Relationship Id="rId4" Type="http://schemas.microsoft.com/office/2007/relationships/hdphoto" Target="../media/hdphoto30.wdp"/></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3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3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6.xml"/></Relationships>
</file>

<file path=ppt/slides/_rels/slide80.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58.xml"/><Relationship Id="rId1" Type="http://schemas.openxmlformats.org/officeDocument/2006/relationships/slideLayout" Target="../slideLayouts/slideLayout360.xml"/><Relationship Id="rId4" Type="http://schemas.openxmlformats.org/officeDocument/2006/relationships/image" Target="../media/image163.png"/></Relationships>
</file>

<file path=ppt/slides/_rels/slide81.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59.xml"/><Relationship Id="rId1" Type="http://schemas.openxmlformats.org/officeDocument/2006/relationships/slideLayout" Target="../slideLayouts/slideLayout360.xml"/><Relationship Id="rId6" Type="http://schemas.openxmlformats.org/officeDocument/2006/relationships/image" Target="../media/image167.png"/><Relationship Id="rId11" Type="http://schemas.microsoft.com/office/2007/relationships/hdphoto" Target="../media/hdphoto31.wdp"/><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png"/></Relationships>
</file>

<file path=ppt/slides/_rels/slide82.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60.xml"/><Relationship Id="rId1" Type="http://schemas.openxmlformats.org/officeDocument/2006/relationships/slideLayout" Target="../slideLayouts/slideLayout360.xml"/></Relationships>
</file>

<file path=ppt/slides/_rels/slide83.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61.xml"/><Relationship Id="rId1" Type="http://schemas.openxmlformats.org/officeDocument/2006/relationships/slideLayout" Target="../slideLayouts/slideLayout360.xml"/></Relationships>
</file>

<file path=ppt/slides/_rels/slide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2.xml"/><Relationship Id="rId1" Type="http://schemas.openxmlformats.org/officeDocument/2006/relationships/slideLayout" Target="../slideLayouts/slideLayout361.xml"/><Relationship Id="rId6" Type="http://schemas.microsoft.com/office/2007/relationships/hdphoto" Target="../media/hdphoto33.wdp"/><Relationship Id="rId5" Type="http://schemas.openxmlformats.org/officeDocument/2006/relationships/image" Target="../media/image174.png"/><Relationship Id="rId4" Type="http://schemas.microsoft.com/office/2007/relationships/hdphoto" Target="../media/hdphoto32.wdp"/></Relationships>
</file>

<file path=ppt/slides/_rels/slide8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3.xml"/><Relationship Id="rId1" Type="http://schemas.openxmlformats.org/officeDocument/2006/relationships/slideLayout" Target="../slideLayouts/slideLayout355.xml"/><Relationship Id="rId6" Type="http://schemas.microsoft.com/office/2007/relationships/hdphoto" Target="../media/hdphoto35.wdp"/><Relationship Id="rId5" Type="http://schemas.openxmlformats.org/officeDocument/2006/relationships/image" Target="../media/image176.png"/><Relationship Id="rId4" Type="http://schemas.microsoft.com/office/2007/relationships/hdphoto" Target="../media/hdphoto34.wdp"/></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50.xml"/></Relationships>
</file>

<file path=ppt/slides/_rels/slide8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5.xml"/><Relationship Id="rId1" Type="http://schemas.openxmlformats.org/officeDocument/2006/relationships/slideLayout" Target="../slideLayouts/slideLayout366.xml"/><Relationship Id="rId4" Type="http://schemas.microsoft.com/office/2007/relationships/hdphoto" Target="../media/hdphoto36.wdp"/></Relationships>
</file>

<file path=ppt/slides/_rels/slide8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6.xml"/><Relationship Id="rId1" Type="http://schemas.openxmlformats.org/officeDocument/2006/relationships/slideLayout" Target="../slideLayouts/slideLayout367.xml"/><Relationship Id="rId6" Type="http://schemas.microsoft.com/office/2007/relationships/hdphoto" Target="../media/hdphoto38.wdp"/><Relationship Id="rId5" Type="http://schemas.openxmlformats.org/officeDocument/2006/relationships/image" Target="../media/image179.png"/><Relationship Id="rId4" Type="http://schemas.microsoft.com/office/2007/relationships/hdphoto" Target="../media/hdphoto37.wdp"/></Relationships>
</file>

<file path=ppt/slides/_rels/slide8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54.xml"/></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90.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67.xml"/><Relationship Id="rId1" Type="http://schemas.openxmlformats.org/officeDocument/2006/relationships/slideLayout" Target="../slideLayouts/slideLayout355.xml"/></Relationships>
</file>

<file path=ppt/slides/_rels/slide9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8.xml"/><Relationship Id="rId1" Type="http://schemas.openxmlformats.org/officeDocument/2006/relationships/slideLayout" Target="../slideLayouts/slideLayout355.xml"/><Relationship Id="rId4" Type="http://schemas.microsoft.com/office/2007/relationships/hdphoto" Target="../media/hdphoto39.wdp"/></Relationships>
</file>

<file path=ppt/slides/_rels/slide9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9.xml"/><Relationship Id="rId1" Type="http://schemas.openxmlformats.org/officeDocument/2006/relationships/slideLayout" Target="../slideLayouts/slideLayout355.xml"/></Relationships>
</file>

<file path=ppt/slides/_rels/slide9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0.xml"/><Relationship Id="rId1" Type="http://schemas.openxmlformats.org/officeDocument/2006/relationships/slideLayout" Target="../slideLayouts/slideLayout355.xml"/></Relationships>
</file>

<file path=ppt/slides/_rels/slide9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1.xml"/><Relationship Id="rId1" Type="http://schemas.openxmlformats.org/officeDocument/2006/relationships/slideLayout" Target="../slideLayouts/slideLayout355.xml"/></Relationships>
</file>

<file path=ppt/slides/_rels/slide9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72.xml"/><Relationship Id="rId1" Type="http://schemas.openxmlformats.org/officeDocument/2006/relationships/slideLayout" Target="../slideLayouts/slideLayout360.xml"/><Relationship Id="rId4" Type="http://schemas.microsoft.com/office/2007/relationships/hdphoto" Target="../media/hdphoto40.wdp"/></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354.xml"/><Relationship Id="rId1" Type="http://schemas.openxmlformats.org/officeDocument/2006/relationships/tags" Target="../tags/tag17.xml"/></Relationships>
</file>

<file path=ppt/slides/_rels/slide97.xml.rels><?xml version="1.0" encoding="UTF-8" standalone="yes"?>
<Relationships xmlns="http://schemas.openxmlformats.org/package/2006/relationships"><Relationship Id="rId3" Type="http://schemas.openxmlformats.org/officeDocument/2006/relationships/hyperlink" Target="https://clinicaltrials.gov/study/NCT06952504" TargetMode="External"/><Relationship Id="rId2" Type="http://schemas.openxmlformats.org/officeDocument/2006/relationships/slideLayout" Target="../slideLayouts/slideLayout354.xml"/><Relationship Id="rId1" Type="http://schemas.openxmlformats.org/officeDocument/2006/relationships/tags" Target="../tags/tag18.xml"/></Relationships>
</file>

<file path=ppt/slides/_rels/slide9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3.xml"/><Relationship Id="rId1" Type="http://schemas.openxmlformats.org/officeDocument/2006/relationships/slideLayout" Target="../slideLayouts/slideLayout355.xml"/><Relationship Id="rId4" Type="http://schemas.microsoft.com/office/2007/relationships/hdphoto" Target="../media/hdphoto41.wdp"/></Relationships>
</file>

<file path=ppt/slides/_rels/slide9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4.xml"/><Relationship Id="rId1" Type="http://schemas.openxmlformats.org/officeDocument/2006/relationships/slideLayout" Target="../slideLayouts/slideLayout355.xml"/><Relationship Id="rId4" Type="http://schemas.microsoft.com/office/2007/relationships/hdphoto" Target="../media/hdphoto4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E1603-7A98-55B2-C823-2CFCE75ADC7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5D4CAE92-97B1-302A-47B0-538B937889DC}"/>
              </a:ext>
            </a:extLst>
          </p:cNvPr>
          <p:cNvSpPr>
            <a:spLocks noGrp="1" noChangeArrowheads="1"/>
          </p:cNvSpPr>
          <p:nvPr>
            <p:ph type="title"/>
          </p:nvPr>
        </p:nvSpPr>
        <p:spPr>
          <a:xfrm>
            <a:off x="-26623" y="524381"/>
            <a:ext cx="12192000" cy="1143000"/>
          </a:xfrm>
        </p:spPr>
        <p:txBody>
          <a:bodyPr wrap="square" anchor="ctr">
            <a:noAutofit/>
          </a:bodyPr>
          <a:lstStyle/>
          <a:p>
            <a:r>
              <a:rPr lang="en-US" dirty="0"/>
              <a:t>What Clinicians Want to Know: Addressing </a:t>
            </a:r>
            <a:br>
              <a:rPr lang="en-US" dirty="0"/>
            </a:br>
            <a:r>
              <a:rPr lang="en-US" dirty="0"/>
              <a:t>Community Oncologists’ Questions About the </a:t>
            </a:r>
            <a:br>
              <a:rPr lang="en-US" dirty="0"/>
            </a:br>
            <a:r>
              <a:rPr lang="en-US" dirty="0"/>
              <a:t>Current and Future Management of Endometrial Cancer</a:t>
            </a:r>
          </a:p>
        </p:txBody>
      </p:sp>
      <p:sp>
        <p:nvSpPr>
          <p:cNvPr id="6" name="Text Box 6">
            <a:extLst>
              <a:ext uri="{FF2B5EF4-FFF2-40B4-BE49-F238E27FC236}">
                <a16:creationId xmlns:a16="http://schemas.microsoft.com/office/drawing/2014/main" id="{E01EE7C0-857C-45BF-135C-811C819B3156}"/>
              </a:ext>
            </a:extLst>
          </p:cNvPr>
          <p:cNvSpPr txBox="1">
            <a:spLocks noChangeArrowheads="1"/>
          </p:cNvSpPr>
          <p:nvPr/>
        </p:nvSpPr>
        <p:spPr bwMode="auto">
          <a:xfrm>
            <a:off x="0" y="202728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May 31,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8:30 PM CT (8:00 PM – 9:30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29C6EB8E-7657-E7F2-33BF-26A785BADFEF}"/>
              </a:ext>
            </a:extLst>
          </p:cNvPr>
          <p:cNvSpPr txBox="1">
            <a:spLocks noChangeArrowheads="1"/>
          </p:cNvSpPr>
          <p:nvPr/>
        </p:nvSpPr>
        <p:spPr bwMode="auto">
          <a:xfrm>
            <a:off x="0" y="542763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Shannon N Westin, MD, MPH, FASCO, FACOG</a:t>
            </a:r>
          </a:p>
        </p:txBody>
      </p:sp>
      <p:sp>
        <p:nvSpPr>
          <p:cNvPr id="3" name="Text Box 7">
            <a:extLst>
              <a:ext uri="{FF2B5EF4-FFF2-40B4-BE49-F238E27FC236}">
                <a16:creationId xmlns:a16="http://schemas.microsoft.com/office/drawing/2014/main" id="{D59B25EE-23CA-C543-D5D3-5E26476EEF09}"/>
              </a:ext>
            </a:extLst>
          </p:cNvPr>
          <p:cNvSpPr txBox="1">
            <a:spLocks noChangeArrowheads="1"/>
          </p:cNvSpPr>
          <p:nvPr/>
        </p:nvSpPr>
        <p:spPr bwMode="auto">
          <a:xfrm>
            <a:off x="4647392" y="337280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3985E9F9-3BC9-B6D8-69D6-F692BC2C7C3F}"/>
              </a:ext>
            </a:extLst>
          </p:cNvPr>
          <p:cNvSpPr txBox="1">
            <a:spLocks noChangeArrowheads="1"/>
          </p:cNvSpPr>
          <p:nvPr/>
        </p:nvSpPr>
        <p:spPr bwMode="auto">
          <a:xfrm>
            <a:off x="152400" y="392732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Floor J Backes,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Brian M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Slomovitz</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altLang="x-none" sz="3200" b="1"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10231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560B5-51B1-3D3F-9824-F3B18186ACD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E6C986C-F704-B33D-BCBE-0C6F65CEAF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64497" y="1039528"/>
            <a:ext cx="6601903" cy="5403816"/>
          </a:xfrm>
          <a:prstGeom prst="rect">
            <a:avLst/>
          </a:prstGeom>
        </p:spPr>
      </p:pic>
      <p:sp>
        <p:nvSpPr>
          <p:cNvPr id="9" name="Rectangle 1">
            <a:extLst>
              <a:ext uri="{FF2B5EF4-FFF2-40B4-BE49-F238E27FC236}">
                <a16:creationId xmlns:a16="http://schemas.microsoft.com/office/drawing/2014/main" id="{5C2ECC4B-41C5-5D0B-6FA3-5FA33804132F}"/>
              </a:ext>
            </a:extLst>
          </p:cNvPr>
          <p:cNvSpPr>
            <a:spLocks noChangeArrowheads="1"/>
          </p:cNvSpPr>
          <p:nvPr/>
        </p:nvSpPr>
        <p:spPr bwMode="auto">
          <a:xfrm>
            <a:off x="0" y="6525757"/>
            <a:ext cx="48199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B1B1B"/>
                </a:solidFill>
                <a:effectLst/>
                <a:uLnTx/>
                <a:uFillTx/>
                <a:latin typeface="Roboto Mono Web"/>
                <a:ea typeface="+mn-ea"/>
                <a:cs typeface="+mn-cs"/>
              </a:rPr>
              <a:t>Santin AD, Corr BR, J Clin Oncol. 2024 Oct 10;42(29):3421-3429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2">
            <a:extLst>
              <a:ext uri="{FF2B5EF4-FFF2-40B4-BE49-F238E27FC236}">
                <a16:creationId xmlns:a16="http://schemas.microsoft.com/office/drawing/2014/main" id="{200106A7-E7CE-D1C4-455F-46DDEEB1C956}"/>
              </a:ext>
            </a:extLst>
          </p:cNvPr>
          <p:cNvSpPr>
            <a:spLocks noChangeArrowheads="1"/>
          </p:cNvSpPr>
          <p:nvPr/>
        </p:nvSpPr>
        <p:spPr bwMode="auto">
          <a:xfrm>
            <a:off x="309786" y="193743"/>
            <a:ext cx="1188221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1B1B1B"/>
                </a:solidFill>
                <a:effectLst/>
                <a:uLnTx/>
                <a:uFillTx/>
                <a:latin typeface="Source Sans Pro Web"/>
                <a:ea typeface="+mn-ea"/>
                <a:cs typeface="+mn-cs"/>
              </a:rPr>
              <a:t>Efficacy and Safety of Sacituzumab Govitecan in Patients With Advanced Solid Tumors (TROPiCS-03): Analysis in Patients With Advanced Endometrial Cancer</a:t>
            </a:r>
          </a:p>
        </p:txBody>
      </p:sp>
    </p:spTree>
    <p:extLst>
      <p:ext uri="{BB962C8B-B14F-4D97-AF65-F5344CB8AC3E}">
        <p14:creationId xmlns:p14="http://schemas.microsoft.com/office/powerpoint/2010/main" val="22036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7741-24A0-044E-0C01-7DE0B31FE401}"/>
              </a:ext>
            </a:extLst>
          </p:cNvPr>
          <p:cNvSpPr>
            <a:spLocks noGrp="1"/>
          </p:cNvSpPr>
          <p:nvPr>
            <p:ph type="title"/>
          </p:nvPr>
        </p:nvSpPr>
        <p:spPr/>
        <p:txBody>
          <a:bodyPr/>
          <a:lstStyle/>
          <a:p>
            <a:r>
              <a:rPr lang="en-US" dirty="0"/>
              <a:t>Phase III ASCENT-GYN-01 Study</a:t>
            </a:r>
          </a:p>
        </p:txBody>
      </p:sp>
      <p:pic>
        <p:nvPicPr>
          <p:cNvPr id="4" name="Picture 3">
            <a:extLst>
              <a:ext uri="{FF2B5EF4-FFF2-40B4-BE49-F238E27FC236}">
                <a16:creationId xmlns:a16="http://schemas.microsoft.com/office/drawing/2014/main" id="{590EB371-3616-5726-7827-694038FE967F}"/>
              </a:ext>
            </a:extLst>
          </p:cNvPr>
          <p:cNvPicPr>
            <a:picLocks noChangeAspect="1"/>
          </p:cNvPicPr>
          <p:nvPr/>
        </p:nvPicPr>
        <p:blipFill>
          <a:blip r:embed="rId2"/>
          <a:stretch>
            <a:fillRect/>
          </a:stretch>
        </p:blipFill>
        <p:spPr>
          <a:xfrm>
            <a:off x="358115" y="2605089"/>
            <a:ext cx="11475769" cy="3181236"/>
          </a:xfrm>
          <a:prstGeom prst="rect">
            <a:avLst/>
          </a:prstGeom>
        </p:spPr>
      </p:pic>
      <p:sp>
        <p:nvSpPr>
          <p:cNvPr id="5" name="Rectangle 1">
            <a:extLst>
              <a:ext uri="{FF2B5EF4-FFF2-40B4-BE49-F238E27FC236}">
                <a16:creationId xmlns:a16="http://schemas.microsoft.com/office/drawing/2014/main" id="{9FB0A101-442A-191D-39BE-DA33F13D2826}"/>
              </a:ext>
            </a:extLst>
          </p:cNvPr>
          <p:cNvSpPr>
            <a:spLocks noChangeArrowheads="1"/>
          </p:cNvSpPr>
          <p:nvPr/>
        </p:nvSpPr>
        <p:spPr bwMode="auto">
          <a:xfrm>
            <a:off x="0" y="6525757"/>
            <a:ext cx="48199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B1B1B"/>
                </a:solidFill>
                <a:effectLst/>
                <a:uLnTx/>
                <a:uFillTx/>
                <a:latin typeface="Roboto Mono Web"/>
                <a:ea typeface="+mn-ea"/>
                <a:cs typeface="+mn-cs"/>
              </a:rPr>
              <a:t>Eskander RN et al. IJGC 2025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4591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B095D-2C1C-8BF3-B044-0CEB91914D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1E67A6-13BC-8B58-C8DA-B14859D53E4E}"/>
              </a:ext>
            </a:extLst>
          </p:cNvPr>
          <p:cNvSpPr>
            <a:spLocks noGrp="1"/>
          </p:cNvSpPr>
          <p:nvPr>
            <p:ph type="title"/>
          </p:nvPr>
        </p:nvSpPr>
        <p:spPr>
          <a:xfrm>
            <a:off x="539187" y="213081"/>
            <a:ext cx="10551281" cy="1276164"/>
          </a:xfrm>
        </p:spPr>
        <p:txBody>
          <a:bodyPr>
            <a:noAutofit/>
          </a:bodyPr>
          <a:lstStyle/>
          <a:p>
            <a:pPr>
              <a:lnSpc>
                <a:spcPts val="4000"/>
              </a:lnSpc>
              <a:spcBef>
                <a:spcPts val="400"/>
              </a:spcBef>
              <a:spcAft>
                <a:spcPts val="400"/>
              </a:spcAft>
            </a:pPr>
            <a:r>
              <a:rPr lang="en-US" sz="3200" b="1" dirty="0">
                <a:solidFill>
                  <a:schemeClr val="tx1"/>
                </a:solidFill>
                <a:latin typeface="Arial" panose="020B0604020202020204" pitchFamily="34" charset="0"/>
                <a:cs typeface="Arial" panose="020B0604020202020204" pitchFamily="34" charset="0"/>
              </a:rPr>
              <a:t>T-</a:t>
            </a:r>
            <a:r>
              <a:rPr lang="en-US" sz="3200" b="1" dirty="0" err="1">
                <a:solidFill>
                  <a:schemeClr val="tx1"/>
                </a:solidFill>
                <a:latin typeface="Arial" panose="020B0604020202020204" pitchFamily="34" charset="0"/>
                <a:cs typeface="Arial" panose="020B0604020202020204" pitchFamily="34" charset="0"/>
              </a:rPr>
              <a:t>pamirtecan</a:t>
            </a:r>
            <a:r>
              <a:rPr lang="en-US" sz="3200" b="1" dirty="0">
                <a:solidFill>
                  <a:schemeClr val="tx1"/>
                </a:solidFill>
                <a:latin typeface="Arial" panose="020B0604020202020204" pitchFamily="34" charset="0"/>
                <a:cs typeface="Arial" panose="020B0604020202020204" pitchFamily="34" charset="0"/>
              </a:rPr>
              <a:t> (DB-1303/BNT323) in HER2-expressing, recurrent endometrial cancer </a:t>
            </a:r>
          </a:p>
        </p:txBody>
      </p:sp>
      <p:sp>
        <p:nvSpPr>
          <p:cNvPr id="5" name="Text Placeholder 3">
            <a:extLst>
              <a:ext uri="{FF2B5EF4-FFF2-40B4-BE49-F238E27FC236}">
                <a16:creationId xmlns:a16="http://schemas.microsoft.com/office/drawing/2014/main" id="{34C9F0D5-0EB1-49DB-CF3D-8326F39697BA}"/>
              </a:ext>
            </a:extLst>
          </p:cNvPr>
          <p:cNvSpPr txBox="1">
            <a:spLocks/>
          </p:cNvSpPr>
          <p:nvPr/>
        </p:nvSpPr>
        <p:spPr>
          <a:xfrm>
            <a:off x="699634" y="6413150"/>
            <a:ext cx="10830339" cy="184666"/>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Tx/>
              <a:buNone/>
              <a:defRPr lang="de-DE" sz="600" kern="1200" dirty="0">
                <a:solidFill>
                  <a:schemeClr val="accent4"/>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355600" indent="-177800"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4pPr>
            <a:lvl5pPr marL="533400" indent="-1778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723900" indent="-190500"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6pPr>
            <a:lvl7pPr marL="901700" indent="-1778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7pPr>
            <a:lvl8pPr marL="1079500" indent="-177800"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8pPr>
            <a:lvl9pPr marL="1257300" indent="-1778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en-US" sz="667"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en-US" sz="667"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667" b="0" i="0" u="none" strike="noStrike" kern="1200" cap="none" spc="0" normalizeH="0" baseline="30000" noProof="0" dirty="0" err="1">
                <a:ln>
                  <a:noFill/>
                </a:ln>
                <a:solidFill>
                  <a:prstClr val="black"/>
                </a:solidFill>
                <a:effectLst/>
                <a:uLnTx/>
                <a:uFillTx/>
                <a:latin typeface="Arial"/>
                <a:ea typeface="+mn-ea"/>
                <a:cs typeface="+mn-cs"/>
              </a:rPr>
              <a:t>a</a:t>
            </a:r>
            <a:r>
              <a:rPr kumimoji="0" lang="en-US" sz="667" b="0" i="0" u="none" strike="noStrike" kern="1200" cap="none" spc="0" normalizeH="0" baseline="0" noProof="0" dirty="0" err="1">
                <a:ln>
                  <a:noFill/>
                </a:ln>
                <a:solidFill>
                  <a:prstClr val="black"/>
                </a:solidFill>
                <a:effectLst/>
                <a:uLnTx/>
                <a:uFillTx/>
                <a:latin typeface="Arial"/>
                <a:ea typeface="+mn-ea"/>
                <a:cs typeface="+mn-cs"/>
              </a:rPr>
              <a:t>By</a:t>
            </a:r>
            <a:r>
              <a:rPr kumimoji="0" lang="en-US" sz="667" b="0" i="0" u="none" strike="noStrike" kern="1200" cap="none" spc="0" normalizeH="0" baseline="0" noProof="0" dirty="0">
                <a:ln>
                  <a:noFill/>
                </a:ln>
                <a:solidFill>
                  <a:prstClr val="black"/>
                </a:solidFill>
                <a:effectLst/>
                <a:uLnTx/>
                <a:uFillTx/>
                <a:latin typeface="Arial"/>
                <a:ea typeface="+mn-ea"/>
                <a:cs typeface="+mn-cs"/>
              </a:rPr>
              <a:t> IRC in the modified FAS, which includes patients who received ≥1 dose of trastuzumab pamirtecan and had at least one measurable lesion as assessed by IRC at baseline according to RECIST v1.1; </a:t>
            </a:r>
            <a:r>
              <a:rPr kumimoji="0" lang="en-US" sz="667" b="0" i="0" u="none" strike="noStrike" kern="1200" cap="none" spc="0" normalizeH="0" baseline="30000" noProof="0" dirty="0" err="1">
                <a:ln>
                  <a:noFill/>
                </a:ln>
                <a:solidFill>
                  <a:prstClr val="black"/>
                </a:solidFill>
                <a:effectLst/>
                <a:uLnTx/>
                <a:uFillTx/>
                <a:latin typeface="Arial"/>
                <a:ea typeface="+mn-ea"/>
                <a:cs typeface="+mn-cs"/>
              </a:rPr>
              <a:t>b</a:t>
            </a:r>
            <a:r>
              <a:rPr kumimoji="0" lang="en-US" sz="667" b="0" i="0" u="none" strike="noStrike" kern="1200" cap="none" spc="0" normalizeH="0" baseline="0" noProof="0" dirty="0" err="1">
                <a:ln>
                  <a:noFill/>
                </a:ln>
                <a:solidFill>
                  <a:prstClr val="black"/>
                </a:solidFill>
                <a:effectLst/>
                <a:uLnTx/>
                <a:uFillTx/>
                <a:latin typeface="Arial"/>
                <a:ea typeface="+mn-ea"/>
                <a:cs typeface="+mn-cs"/>
              </a:rPr>
              <a:t>IHC</a:t>
            </a:r>
            <a:r>
              <a:rPr kumimoji="0" lang="en-US" sz="667" b="0" i="0" u="none" strike="noStrike" kern="1200" cap="none" spc="0" normalizeH="0" baseline="0" noProof="0" dirty="0">
                <a:ln>
                  <a:noFill/>
                </a:ln>
                <a:solidFill>
                  <a:prstClr val="black"/>
                </a:solidFill>
                <a:effectLst/>
                <a:uLnTx/>
                <a:uFillTx/>
                <a:latin typeface="Arial"/>
                <a:ea typeface="+mn-ea"/>
                <a:cs typeface="+mn-cs"/>
              </a:rPr>
              <a:t> score was not available for one patient; patient tested positive by ISH.</a:t>
            </a:r>
          </a:p>
        </p:txBody>
      </p:sp>
      <p:grpSp>
        <p:nvGrpSpPr>
          <p:cNvPr id="6" name="Group 5">
            <a:extLst>
              <a:ext uri="{FF2B5EF4-FFF2-40B4-BE49-F238E27FC236}">
                <a16:creationId xmlns:a16="http://schemas.microsoft.com/office/drawing/2014/main" id="{D9FF4289-6F57-28F5-EF7B-F151AE29839E}"/>
              </a:ext>
            </a:extLst>
          </p:cNvPr>
          <p:cNvGrpSpPr/>
          <p:nvPr/>
        </p:nvGrpSpPr>
        <p:grpSpPr>
          <a:xfrm>
            <a:off x="1572347" y="1845060"/>
            <a:ext cx="8681502" cy="4212274"/>
            <a:chOff x="2341793" y="2308190"/>
            <a:chExt cx="13022253" cy="6318411"/>
          </a:xfrm>
        </p:grpSpPr>
        <p:grpSp>
          <p:nvGrpSpPr>
            <p:cNvPr id="30" name="Group 29">
              <a:extLst>
                <a:ext uri="{FF2B5EF4-FFF2-40B4-BE49-F238E27FC236}">
                  <a16:creationId xmlns:a16="http://schemas.microsoft.com/office/drawing/2014/main" id="{6DCD2829-2574-3176-8F8D-31A4E75C4B4B}"/>
                </a:ext>
              </a:extLst>
            </p:cNvPr>
            <p:cNvGrpSpPr/>
            <p:nvPr/>
          </p:nvGrpSpPr>
          <p:grpSpPr>
            <a:xfrm>
              <a:off x="2923953" y="2308190"/>
              <a:ext cx="12440093" cy="6318411"/>
              <a:chOff x="3019646" y="1795775"/>
              <a:chExt cx="12440093" cy="6923737"/>
            </a:xfrm>
          </p:grpSpPr>
          <p:graphicFrame>
            <p:nvGraphicFramePr>
              <p:cNvPr id="9" name="Chart 8">
                <a:extLst>
                  <a:ext uri="{FF2B5EF4-FFF2-40B4-BE49-F238E27FC236}">
                    <a16:creationId xmlns:a16="http://schemas.microsoft.com/office/drawing/2014/main" id="{131269BA-8799-BB66-1456-0E7CC604E065}"/>
                  </a:ext>
                </a:extLst>
              </p:cNvPr>
              <p:cNvGraphicFramePr>
                <a:graphicFrameLocks/>
              </p:cNvGraphicFramePr>
              <p:nvPr/>
            </p:nvGraphicFramePr>
            <p:xfrm>
              <a:off x="3019646" y="1795775"/>
              <a:ext cx="12440093" cy="6500331"/>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B6AF05F9-75C8-C933-21E5-1D85A2C73DC8}"/>
                  </a:ext>
                </a:extLst>
              </p:cNvPr>
              <p:cNvSpPr/>
              <p:nvPr/>
            </p:nvSpPr>
            <p:spPr>
              <a:xfrm>
                <a:off x="3955312" y="7736285"/>
                <a:ext cx="11408735" cy="542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B425CB0E-DF5F-CD69-2B0E-6F0A4E00A7FA}"/>
                  </a:ext>
                </a:extLst>
              </p:cNvPr>
              <p:cNvSpPr txBox="1"/>
              <p:nvPr/>
            </p:nvSpPr>
            <p:spPr>
              <a:xfrm>
                <a:off x="4954772" y="8230585"/>
                <a:ext cx="1837523" cy="4889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HER2 IHC 1+</a:t>
                </a:r>
              </a:p>
            </p:txBody>
          </p:sp>
          <p:sp>
            <p:nvSpPr>
              <p:cNvPr id="13" name="TextBox 12">
                <a:extLst>
                  <a:ext uri="{FF2B5EF4-FFF2-40B4-BE49-F238E27FC236}">
                    <a16:creationId xmlns:a16="http://schemas.microsoft.com/office/drawing/2014/main" id="{10EFE69A-71E3-1900-47CC-03E13325A4F5}"/>
                  </a:ext>
                </a:extLst>
              </p:cNvPr>
              <p:cNvSpPr txBox="1"/>
              <p:nvPr/>
            </p:nvSpPr>
            <p:spPr>
              <a:xfrm>
                <a:off x="8817935" y="8230585"/>
                <a:ext cx="1837523" cy="4889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HER2 IHC 2+</a:t>
                </a:r>
              </a:p>
            </p:txBody>
          </p:sp>
          <p:sp>
            <p:nvSpPr>
              <p:cNvPr id="14" name="TextBox 13">
                <a:extLst>
                  <a:ext uri="{FF2B5EF4-FFF2-40B4-BE49-F238E27FC236}">
                    <a16:creationId xmlns:a16="http://schemas.microsoft.com/office/drawing/2014/main" id="{98C2ECAD-160F-0941-E4CF-D3717A6D3E67}"/>
                  </a:ext>
                </a:extLst>
              </p:cNvPr>
              <p:cNvSpPr txBox="1"/>
              <p:nvPr/>
            </p:nvSpPr>
            <p:spPr>
              <a:xfrm>
                <a:off x="12783878" y="8230585"/>
                <a:ext cx="1837523" cy="4889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HER2 IHC 3+</a:t>
                </a:r>
              </a:p>
            </p:txBody>
          </p:sp>
          <p:sp>
            <p:nvSpPr>
              <p:cNvPr id="17" name="TextBox 16">
                <a:extLst>
                  <a:ext uri="{FF2B5EF4-FFF2-40B4-BE49-F238E27FC236}">
                    <a16:creationId xmlns:a16="http://schemas.microsoft.com/office/drawing/2014/main" id="{B38969BB-434B-EBB4-F2AF-26BA1085A614}"/>
                  </a:ext>
                </a:extLst>
              </p:cNvPr>
              <p:cNvSpPr txBox="1"/>
              <p:nvPr/>
            </p:nvSpPr>
            <p:spPr>
              <a:xfrm>
                <a:off x="5598043" y="4958617"/>
                <a:ext cx="1320554" cy="1032130"/>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7132">
                        <a:lumMod val="75000"/>
                      </a:srgbClr>
                    </a:solidFill>
                    <a:effectLst/>
                    <a:uLnTx/>
                    <a:uFillTx/>
                    <a:latin typeface="Arial" panose="020B0604020202020204" pitchFamily="34" charset="0"/>
                    <a:ea typeface="+mn-ea"/>
                    <a:cs typeface="Arial" panose="020B0604020202020204" pitchFamily="34" charset="0"/>
                  </a:rPr>
                  <a:t>34.5</a:t>
                </a:r>
                <a:r>
                  <a:rPr kumimoji="0" lang="en-US" sz="16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(17.9, 54.3)</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2600704D-CD14-0B38-DF20-18C1AEA61F03}"/>
                  </a:ext>
                </a:extLst>
              </p:cNvPr>
              <p:cNvSpPr txBox="1"/>
              <p:nvPr/>
            </p:nvSpPr>
            <p:spPr>
              <a:xfrm>
                <a:off x="4294493" y="4956831"/>
                <a:ext cx="1320554" cy="758946"/>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33.9</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(22.1, 47.4)</a:t>
                </a:r>
              </a:p>
            </p:txBody>
          </p:sp>
          <p:sp>
            <p:nvSpPr>
              <p:cNvPr id="19" name="TextBox 18">
                <a:extLst>
                  <a:ext uri="{FF2B5EF4-FFF2-40B4-BE49-F238E27FC236}">
                    <a16:creationId xmlns:a16="http://schemas.microsoft.com/office/drawing/2014/main" id="{478B5A6E-D173-242C-0C5D-60E39258E9D5}"/>
                  </a:ext>
                </a:extLst>
              </p:cNvPr>
              <p:cNvSpPr txBox="1"/>
              <p:nvPr/>
            </p:nvSpPr>
            <p:spPr>
              <a:xfrm>
                <a:off x="9522133" y="4424868"/>
                <a:ext cx="1320554" cy="758946"/>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7132">
                        <a:lumMod val="75000"/>
                      </a:srgbClr>
                    </a:solidFill>
                    <a:effectLst/>
                    <a:uLnTx/>
                    <a:uFillTx/>
                    <a:latin typeface="Arial" panose="020B0604020202020204" pitchFamily="34" charset="0"/>
                    <a:ea typeface="+mn-ea"/>
                    <a:cs typeface="Arial" panose="020B0604020202020204" pitchFamily="34" charset="0"/>
                  </a:rPr>
                  <a:t>44.2</a:t>
                </a:r>
                <a:r>
                  <a:rPr kumimoji="0" lang="en-US" sz="16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(29.1, 60.1)</a:t>
                </a:r>
              </a:p>
            </p:txBody>
          </p:sp>
          <p:sp>
            <p:nvSpPr>
              <p:cNvPr id="20" name="TextBox 19">
                <a:extLst>
                  <a:ext uri="{FF2B5EF4-FFF2-40B4-BE49-F238E27FC236}">
                    <a16:creationId xmlns:a16="http://schemas.microsoft.com/office/drawing/2014/main" id="{68DC3309-38CD-C373-3A9F-27F969AC702E}"/>
                  </a:ext>
                </a:extLst>
              </p:cNvPr>
              <p:cNvSpPr txBox="1"/>
              <p:nvPr/>
            </p:nvSpPr>
            <p:spPr>
              <a:xfrm>
                <a:off x="8157658" y="4435105"/>
                <a:ext cx="1320554" cy="758946"/>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40.4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(27.6, 54.2)</a:t>
                </a:r>
              </a:p>
            </p:txBody>
          </p:sp>
          <p:sp>
            <p:nvSpPr>
              <p:cNvPr id="21" name="TextBox 20">
                <a:extLst>
                  <a:ext uri="{FF2B5EF4-FFF2-40B4-BE49-F238E27FC236}">
                    <a16:creationId xmlns:a16="http://schemas.microsoft.com/office/drawing/2014/main" id="{E569F4DD-78D6-8F80-10AA-A0929EA6DE05}"/>
                  </a:ext>
                </a:extLst>
              </p:cNvPr>
              <p:cNvSpPr txBox="1"/>
              <p:nvPr/>
            </p:nvSpPr>
            <p:spPr>
              <a:xfrm>
                <a:off x="13414118" y="2690115"/>
                <a:ext cx="1320554" cy="758946"/>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7132">
                        <a:lumMod val="75000"/>
                      </a:srgbClr>
                    </a:solidFill>
                    <a:effectLst/>
                    <a:uLnTx/>
                    <a:uFillTx/>
                    <a:latin typeface="Arial" panose="020B0604020202020204" pitchFamily="34" charset="0"/>
                    <a:ea typeface="+mn-ea"/>
                    <a:cs typeface="Arial" panose="020B0604020202020204" pitchFamily="34" charset="0"/>
                  </a:rPr>
                  <a:t>70.8</a:t>
                </a:r>
                <a:r>
                  <a:rPr kumimoji="0" lang="en-US" sz="16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(48.9, 87.4)</a:t>
                </a:r>
              </a:p>
            </p:txBody>
          </p:sp>
          <p:sp>
            <p:nvSpPr>
              <p:cNvPr id="22" name="TextBox 21">
                <a:extLst>
                  <a:ext uri="{FF2B5EF4-FFF2-40B4-BE49-F238E27FC236}">
                    <a16:creationId xmlns:a16="http://schemas.microsoft.com/office/drawing/2014/main" id="{6A2FDF4F-1854-37C6-766F-0A4857CC67F3}"/>
                  </a:ext>
                </a:extLst>
              </p:cNvPr>
              <p:cNvSpPr txBox="1"/>
              <p:nvPr/>
            </p:nvSpPr>
            <p:spPr>
              <a:xfrm>
                <a:off x="12033236" y="2690115"/>
                <a:ext cx="1320554" cy="758946"/>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73.1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(52.2, 88.4)</a:t>
                </a:r>
              </a:p>
            </p:txBody>
          </p:sp>
          <p:sp>
            <p:nvSpPr>
              <p:cNvPr id="23" name="TextBox 22">
                <a:extLst>
                  <a:ext uri="{FF2B5EF4-FFF2-40B4-BE49-F238E27FC236}">
                    <a16:creationId xmlns:a16="http://schemas.microsoft.com/office/drawing/2014/main" id="{41F094CC-18DB-B67F-8B30-627CB0753584}"/>
                  </a:ext>
                </a:extLst>
              </p:cNvPr>
              <p:cNvSpPr txBox="1"/>
              <p:nvPr/>
            </p:nvSpPr>
            <p:spPr>
              <a:xfrm>
                <a:off x="4596340" y="7861253"/>
                <a:ext cx="808395" cy="4553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n=59</a:t>
                </a:r>
              </a:p>
            </p:txBody>
          </p:sp>
          <p:sp>
            <p:nvSpPr>
              <p:cNvPr id="24" name="TextBox 23">
                <a:extLst>
                  <a:ext uri="{FF2B5EF4-FFF2-40B4-BE49-F238E27FC236}">
                    <a16:creationId xmlns:a16="http://schemas.microsoft.com/office/drawing/2014/main" id="{0ABF35D5-8CEB-5981-B5A9-48984D593942}"/>
                  </a:ext>
                </a:extLst>
              </p:cNvPr>
              <p:cNvSpPr txBox="1"/>
              <p:nvPr/>
            </p:nvSpPr>
            <p:spPr>
              <a:xfrm>
                <a:off x="8459503" y="7861253"/>
                <a:ext cx="808395" cy="4553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n=57</a:t>
                </a:r>
              </a:p>
            </p:txBody>
          </p:sp>
          <p:sp>
            <p:nvSpPr>
              <p:cNvPr id="25" name="TextBox 24">
                <a:extLst>
                  <a:ext uri="{FF2B5EF4-FFF2-40B4-BE49-F238E27FC236}">
                    <a16:creationId xmlns:a16="http://schemas.microsoft.com/office/drawing/2014/main" id="{525E2CBD-9FEC-E420-1C99-A16F158FD905}"/>
                  </a:ext>
                </a:extLst>
              </p:cNvPr>
              <p:cNvSpPr txBox="1"/>
              <p:nvPr/>
            </p:nvSpPr>
            <p:spPr>
              <a:xfrm>
                <a:off x="12335083" y="7849864"/>
                <a:ext cx="808395" cy="4553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n=26</a:t>
                </a:r>
              </a:p>
            </p:txBody>
          </p:sp>
          <p:sp>
            <p:nvSpPr>
              <p:cNvPr id="26" name="TextBox 25">
                <a:extLst>
                  <a:ext uri="{FF2B5EF4-FFF2-40B4-BE49-F238E27FC236}">
                    <a16:creationId xmlns:a16="http://schemas.microsoft.com/office/drawing/2014/main" id="{EDAE6DAD-E76C-6A81-9118-08D0D15F3B2C}"/>
                  </a:ext>
                </a:extLst>
              </p:cNvPr>
              <p:cNvSpPr txBox="1"/>
              <p:nvPr/>
            </p:nvSpPr>
            <p:spPr>
              <a:xfrm>
                <a:off x="5899889" y="7857569"/>
                <a:ext cx="808395" cy="4553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n=29</a:t>
                </a:r>
              </a:p>
            </p:txBody>
          </p:sp>
          <p:sp>
            <p:nvSpPr>
              <p:cNvPr id="27" name="TextBox 26">
                <a:extLst>
                  <a:ext uri="{FF2B5EF4-FFF2-40B4-BE49-F238E27FC236}">
                    <a16:creationId xmlns:a16="http://schemas.microsoft.com/office/drawing/2014/main" id="{5614FDC8-4071-C819-3160-FFA02B9720F4}"/>
                  </a:ext>
                </a:extLst>
              </p:cNvPr>
              <p:cNvSpPr txBox="1"/>
              <p:nvPr/>
            </p:nvSpPr>
            <p:spPr>
              <a:xfrm>
                <a:off x="9823979" y="7844168"/>
                <a:ext cx="808395" cy="4553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n=43</a:t>
                </a:r>
              </a:p>
            </p:txBody>
          </p:sp>
          <p:sp>
            <p:nvSpPr>
              <p:cNvPr id="28" name="TextBox 27">
                <a:extLst>
                  <a:ext uri="{FF2B5EF4-FFF2-40B4-BE49-F238E27FC236}">
                    <a16:creationId xmlns:a16="http://schemas.microsoft.com/office/drawing/2014/main" id="{D1567CBE-6343-DA77-04BF-37063005F7E8}"/>
                  </a:ext>
                </a:extLst>
              </p:cNvPr>
              <p:cNvSpPr txBox="1"/>
              <p:nvPr/>
            </p:nvSpPr>
            <p:spPr>
              <a:xfrm>
                <a:off x="13715963" y="7844168"/>
                <a:ext cx="808395" cy="4553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n=24</a:t>
                </a:r>
              </a:p>
            </p:txBody>
          </p:sp>
        </p:grpSp>
        <p:grpSp>
          <p:nvGrpSpPr>
            <p:cNvPr id="4" name="Group 3">
              <a:extLst>
                <a:ext uri="{FF2B5EF4-FFF2-40B4-BE49-F238E27FC236}">
                  <a16:creationId xmlns:a16="http://schemas.microsoft.com/office/drawing/2014/main" id="{3A21C4C6-A999-A233-08D3-963515A92013}"/>
                </a:ext>
              </a:extLst>
            </p:cNvPr>
            <p:cNvGrpSpPr/>
            <p:nvPr/>
          </p:nvGrpSpPr>
          <p:grpSpPr>
            <a:xfrm>
              <a:off x="4087303" y="3703592"/>
              <a:ext cx="3078541" cy="815513"/>
              <a:chOff x="-3964277" y="3962281"/>
              <a:chExt cx="3078541" cy="815513"/>
            </a:xfrm>
          </p:grpSpPr>
          <p:sp>
            <p:nvSpPr>
              <p:cNvPr id="31" name="Rectangle 30">
                <a:extLst>
                  <a:ext uri="{FF2B5EF4-FFF2-40B4-BE49-F238E27FC236}">
                    <a16:creationId xmlns:a16="http://schemas.microsoft.com/office/drawing/2014/main" id="{9D1097D2-09B9-2564-31BF-A818E934F4A6}"/>
                  </a:ext>
                </a:extLst>
              </p:cNvPr>
              <p:cNvSpPr/>
              <p:nvPr/>
            </p:nvSpPr>
            <p:spPr>
              <a:xfrm>
                <a:off x="-3959199" y="4440228"/>
                <a:ext cx="182880" cy="18288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Rectangle 31">
                <a:extLst>
                  <a:ext uri="{FF2B5EF4-FFF2-40B4-BE49-F238E27FC236}">
                    <a16:creationId xmlns:a16="http://schemas.microsoft.com/office/drawing/2014/main" id="{34FA9CFC-676C-6886-FB06-5D4BA36CC66B}"/>
                  </a:ext>
                </a:extLst>
              </p:cNvPr>
              <p:cNvSpPr/>
              <p:nvPr/>
            </p:nvSpPr>
            <p:spPr>
              <a:xfrm>
                <a:off x="-3964277" y="4070896"/>
                <a:ext cx="182880" cy="18288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TextBox 32">
                <a:extLst>
                  <a:ext uri="{FF2B5EF4-FFF2-40B4-BE49-F238E27FC236}">
                    <a16:creationId xmlns:a16="http://schemas.microsoft.com/office/drawing/2014/main" id="{9AAFE276-57E7-7A85-2A93-214279917E2B}"/>
                  </a:ext>
                </a:extLst>
              </p:cNvPr>
              <p:cNvSpPr txBox="1"/>
              <p:nvPr/>
            </p:nvSpPr>
            <p:spPr>
              <a:xfrm>
                <a:off x="-3701891" y="4331613"/>
                <a:ext cx="2794516" cy="446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Central testing (N=96)</a:t>
                </a:r>
              </a:p>
            </p:txBody>
          </p:sp>
          <p:sp>
            <p:nvSpPr>
              <p:cNvPr id="34" name="TextBox 33">
                <a:extLst>
                  <a:ext uri="{FF2B5EF4-FFF2-40B4-BE49-F238E27FC236}">
                    <a16:creationId xmlns:a16="http://schemas.microsoft.com/office/drawing/2014/main" id="{632F2A12-0F7C-5AE8-7654-C4FF397915A9}"/>
                  </a:ext>
                </a:extLst>
              </p:cNvPr>
              <p:cNvSpPr txBox="1"/>
              <p:nvPr/>
            </p:nvSpPr>
            <p:spPr>
              <a:xfrm>
                <a:off x="-3701891" y="3962281"/>
                <a:ext cx="2816155" cy="446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Local testing (N=142)</a:t>
                </a:r>
                <a:r>
                  <a:rPr kumimoji="0" lang="en-US" sz="1333"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b</a:t>
                </a:r>
              </a:p>
            </p:txBody>
          </p:sp>
        </p:grpSp>
        <p:sp>
          <p:nvSpPr>
            <p:cNvPr id="3" name="TextBox 2">
              <a:extLst>
                <a:ext uri="{FF2B5EF4-FFF2-40B4-BE49-F238E27FC236}">
                  <a16:creationId xmlns:a16="http://schemas.microsoft.com/office/drawing/2014/main" id="{D1495FA8-82A2-8E0E-8F53-4B0E714C85B7}"/>
                </a:ext>
              </a:extLst>
            </p:cNvPr>
            <p:cNvSpPr txBox="1"/>
            <p:nvPr/>
          </p:nvSpPr>
          <p:spPr>
            <a:xfrm rot="16200000">
              <a:off x="733613" y="4811245"/>
              <a:ext cx="3662541" cy="446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Confirmed ORR, % (95% CI)</a:t>
              </a:r>
            </a:p>
          </p:txBody>
        </p:sp>
      </p:grpSp>
    </p:spTree>
    <p:extLst>
      <p:ext uri="{BB962C8B-B14F-4D97-AF65-F5344CB8AC3E}">
        <p14:creationId xmlns:p14="http://schemas.microsoft.com/office/powerpoint/2010/main" val="1474438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00143-0E25-CE59-1CA1-2ED43680C2F8}"/>
            </a:ext>
          </a:extLst>
        </p:cNvPr>
        <p:cNvGrpSpPr/>
        <p:nvPr/>
      </p:nvGrpSpPr>
      <p:grpSpPr>
        <a:xfrm>
          <a:off x="0" y="0"/>
          <a:ext cx="0" cy="0"/>
          <a:chOff x="0" y="0"/>
          <a:chExt cx="0" cy="0"/>
        </a:xfrm>
      </p:grpSpPr>
      <p:grpSp>
        <p:nvGrpSpPr>
          <p:cNvPr id="263" name="Graphic 10">
            <a:extLst>
              <a:ext uri="{FF2B5EF4-FFF2-40B4-BE49-F238E27FC236}">
                <a16:creationId xmlns:a16="http://schemas.microsoft.com/office/drawing/2014/main" id="{64B7F8D4-AB45-87CB-9D64-93DB1E53E3AB}"/>
              </a:ext>
            </a:extLst>
          </p:cNvPr>
          <p:cNvGrpSpPr/>
          <p:nvPr/>
        </p:nvGrpSpPr>
        <p:grpSpPr>
          <a:xfrm>
            <a:off x="1093031" y="1645068"/>
            <a:ext cx="4759346" cy="3160417"/>
            <a:chOff x="1648894" y="4367524"/>
            <a:chExt cx="7139019" cy="4192269"/>
          </a:xfrm>
          <a:noFill/>
        </p:grpSpPr>
        <p:grpSp>
          <p:nvGrpSpPr>
            <p:cNvPr id="264" name="Graphic 10">
              <a:extLst>
                <a:ext uri="{FF2B5EF4-FFF2-40B4-BE49-F238E27FC236}">
                  <a16:creationId xmlns:a16="http://schemas.microsoft.com/office/drawing/2014/main" id="{03AF391A-AAB3-841F-2B40-CAC594A2BC48}"/>
                </a:ext>
              </a:extLst>
            </p:cNvPr>
            <p:cNvGrpSpPr/>
            <p:nvPr/>
          </p:nvGrpSpPr>
          <p:grpSpPr>
            <a:xfrm>
              <a:off x="1648894" y="4367524"/>
              <a:ext cx="7139019" cy="4192269"/>
              <a:chOff x="1648894" y="4367524"/>
              <a:chExt cx="7139019" cy="4192269"/>
            </a:xfrm>
            <a:noFill/>
          </p:grpSpPr>
          <p:sp>
            <p:nvSpPr>
              <p:cNvPr id="268" name="Rectangle 267">
                <a:extLst>
                  <a:ext uri="{FF2B5EF4-FFF2-40B4-BE49-F238E27FC236}">
                    <a16:creationId xmlns:a16="http://schemas.microsoft.com/office/drawing/2014/main" id="{AEAF6DF8-78B1-3E42-1C7F-B0E1A10D3450}"/>
                  </a:ext>
                </a:extLst>
              </p:cNvPr>
              <p:cNvSpPr/>
              <p:nvPr/>
            </p:nvSpPr>
            <p:spPr>
              <a:xfrm>
                <a:off x="1739542" y="4367524"/>
                <a:ext cx="7048371" cy="4192269"/>
              </a:xfrm>
              <a:prstGeom prst="rect">
                <a:avLst/>
              </a:prstGeom>
              <a:noFill/>
              <a:ln w="1270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0" name="Freeform: Shape 269">
                <a:extLst>
                  <a:ext uri="{FF2B5EF4-FFF2-40B4-BE49-F238E27FC236}">
                    <a16:creationId xmlns:a16="http://schemas.microsoft.com/office/drawing/2014/main" id="{3FBC997F-5819-2664-1958-A4666DAE160B}"/>
                  </a:ext>
                </a:extLst>
              </p:cNvPr>
              <p:cNvSpPr/>
              <p:nvPr/>
            </p:nvSpPr>
            <p:spPr>
              <a:xfrm>
                <a:off x="1648894" y="4781620"/>
                <a:ext cx="90648" cy="19003"/>
              </a:xfrm>
              <a:custGeom>
                <a:avLst/>
                <a:gdLst>
                  <a:gd name="csX0" fmla="*/ 90649 w 90648"/>
                  <a:gd name="csY0" fmla="*/ 0 h 19003"/>
                  <a:gd name="csX1" fmla="*/ 0 w 90648"/>
                  <a:gd name="csY1" fmla="*/ 0 h 19003"/>
                </a:gdLst>
                <a:ahLst/>
                <a:cxnLst>
                  <a:cxn ang="0">
                    <a:pos x="csX0" y="csY0"/>
                  </a:cxn>
                  <a:cxn ang="0">
                    <a:pos x="csX1" y="csY1"/>
                  </a:cxn>
                </a:cxnLst>
                <a:rect l="l" t="t" r="r" b="b"/>
                <a:pathLst>
                  <a:path w="90648" h="19003">
                    <a:moveTo>
                      <a:pt x="90649"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1" name="Freeform: Shape 270">
                <a:extLst>
                  <a:ext uri="{FF2B5EF4-FFF2-40B4-BE49-F238E27FC236}">
                    <a16:creationId xmlns:a16="http://schemas.microsoft.com/office/drawing/2014/main" id="{DD5C0025-1838-1C7E-CF5A-1C19EEDCB1E3}"/>
                  </a:ext>
                </a:extLst>
              </p:cNvPr>
              <p:cNvSpPr/>
              <p:nvPr/>
            </p:nvSpPr>
            <p:spPr>
              <a:xfrm>
                <a:off x="1648894" y="7027126"/>
                <a:ext cx="90648" cy="19003"/>
              </a:xfrm>
              <a:custGeom>
                <a:avLst/>
                <a:gdLst>
                  <a:gd name="csX0" fmla="*/ 90649 w 90648"/>
                  <a:gd name="csY0" fmla="*/ 0 h 19003"/>
                  <a:gd name="csX1" fmla="*/ 0 w 90648"/>
                  <a:gd name="csY1" fmla="*/ 0 h 19003"/>
                </a:gdLst>
                <a:ahLst/>
                <a:cxnLst>
                  <a:cxn ang="0">
                    <a:pos x="csX0" y="csY0"/>
                  </a:cxn>
                  <a:cxn ang="0">
                    <a:pos x="csX1" y="csY1"/>
                  </a:cxn>
                </a:cxnLst>
                <a:rect l="l" t="t" r="r" b="b"/>
                <a:pathLst>
                  <a:path w="90648" h="19003">
                    <a:moveTo>
                      <a:pt x="90649"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2" name="Freeform: Shape 271">
                <a:extLst>
                  <a:ext uri="{FF2B5EF4-FFF2-40B4-BE49-F238E27FC236}">
                    <a16:creationId xmlns:a16="http://schemas.microsoft.com/office/drawing/2014/main" id="{AD944877-F2DA-A96B-8834-86D75D63D5DD}"/>
                  </a:ext>
                </a:extLst>
              </p:cNvPr>
              <p:cNvSpPr/>
              <p:nvPr/>
            </p:nvSpPr>
            <p:spPr>
              <a:xfrm>
                <a:off x="1648894" y="6746438"/>
                <a:ext cx="90648" cy="19003"/>
              </a:xfrm>
              <a:custGeom>
                <a:avLst/>
                <a:gdLst>
                  <a:gd name="csX0" fmla="*/ 90649 w 90648"/>
                  <a:gd name="csY0" fmla="*/ 0 h 19003"/>
                  <a:gd name="csX1" fmla="*/ 0 w 90648"/>
                  <a:gd name="csY1" fmla="*/ 0 h 19003"/>
                </a:gdLst>
                <a:ahLst/>
                <a:cxnLst>
                  <a:cxn ang="0">
                    <a:pos x="csX0" y="csY0"/>
                  </a:cxn>
                  <a:cxn ang="0">
                    <a:pos x="csX1" y="csY1"/>
                  </a:cxn>
                </a:cxnLst>
                <a:rect l="l" t="t" r="r" b="b"/>
                <a:pathLst>
                  <a:path w="90648" h="19003">
                    <a:moveTo>
                      <a:pt x="90649"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3" name="Freeform: Shape 272">
                <a:extLst>
                  <a:ext uri="{FF2B5EF4-FFF2-40B4-BE49-F238E27FC236}">
                    <a16:creationId xmlns:a16="http://schemas.microsoft.com/office/drawing/2014/main" id="{021F97A7-367E-C327-2A87-05E03D2F05FE}"/>
                  </a:ext>
                </a:extLst>
              </p:cNvPr>
              <p:cNvSpPr/>
              <p:nvPr/>
            </p:nvSpPr>
            <p:spPr>
              <a:xfrm>
                <a:off x="1648894" y="6465750"/>
                <a:ext cx="90648" cy="19003"/>
              </a:xfrm>
              <a:custGeom>
                <a:avLst/>
                <a:gdLst>
                  <a:gd name="csX0" fmla="*/ 90649 w 90648"/>
                  <a:gd name="csY0" fmla="*/ 0 h 19003"/>
                  <a:gd name="csX1" fmla="*/ 0 w 90648"/>
                  <a:gd name="csY1" fmla="*/ 0 h 19003"/>
                </a:gdLst>
                <a:ahLst/>
                <a:cxnLst>
                  <a:cxn ang="0">
                    <a:pos x="csX0" y="csY0"/>
                  </a:cxn>
                  <a:cxn ang="0">
                    <a:pos x="csX1" y="csY1"/>
                  </a:cxn>
                </a:cxnLst>
                <a:rect l="l" t="t" r="r" b="b"/>
                <a:pathLst>
                  <a:path w="90648" h="19003">
                    <a:moveTo>
                      <a:pt x="90649"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4" name="Freeform: Shape 273">
                <a:extLst>
                  <a:ext uri="{FF2B5EF4-FFF2-40B4-BE49-F238E27FC236}">
                    <a16:creationId xmlns:a16="http://schemas.microsoft.com/office/drawing/2014/main" id="{35F86040-3DCD-FA7D-B6BD-C96EB95CB77C}"/>
                  </a:ext>
                </a:extLst>
              </p:cNvPr>
              <p:cNvSpPr/>
              <p:nvPr/>
            </p:nvSpPr>
            <p:spPr>
              <a:xfrm>
                <a:off x="1648894" y="6185062"/>
                <a:ext cx="90648" cy="19003"/>
              </a:xfrm>
              <a:custGeom>
                <a:avLst/>
                <a:gdLst>
                  <a:gd name="csX0" fmla="*/ 90649 w 90648"/>
                  <a:gd name="csY0" fmla="*/ 0 h 19003"/>
                  <a:gd name="csX1" fmla="*/ 0 w 90648"/>
                  <a:gd name="csY1" fmla="*/ 0 h 19003"/>
                </a:gdLst>
                <a:ahLst/>
                <a:cxnLst>
                  <a:cxn ang="0">
                    <a:pos x="csX0" y="csY0"/>
                  </a:cxn>
                  <a:cxn ang="0">
                    <a:pos x="csX1" y="csY1"/>
                  </a:cxn>
                </a:cxnLst>
                <a:rect l="l" t="t" r="r" b="b"/>
                <a:pathLst>
                  <a:path w="90648" h="19003">
                    <a:moveTo>
                      <a:pt x="90649"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5" name="Freeform: Shape 274">
                <a:extLst>
                  <a:ext uri="{FF2B5EF4-FFF2-40B4-BE49-F238E27FC236}">
                    <a16:creationId xmlns:a16="http://schemas.microsoft.com/office/drawing/2014/main" id="{5E9B0408-191E-7EDE-6E38-BC583B4A4B33}"/>
                  </a:ext>
                </a:extLst>
              </p:cNvPr>
              <p:cNvSpPr/>
              <p:nvPr/>
            </p:nvSpPr>
            <p:spPr>
              <a:xfrm>
                <a:off x="1648894" y="5904373"/>
                <a:ext cx="90648" cy="19003"/>
              </a:xfrm>
              <a:custGeom>
                <a:avLst/>
                <a:gdLst>
                  <a:gd name="csX0" fmla="*/ 90649 w 90648"/>
                  <a:gd name="csY0" fmla="*/ 0 h 19003"/>
                  <a:gd name="csX1" fmla="*/ 0 w 90648"/>
                  <a:gd name="csY1" fmla="*/ 0 h 19003"/>
                </a:gdLst>
                <a:ahLst/>
                <a:cxnLst>
                  <a:cxn ang="0">
                    <a:pos x="csX0" y="csY0"/>
                  </a:cxn>
                  <a:cxn ang="0">
                    <a:pos x="csX1" y="csY1"/>
                  </a:cxn>
                </a:cxnLst>
                <a:rect l="l" t="t" r="r" b="b"/>
                <a:pathLst>
                  <a:path w="90648" h="19003">
                    <a:moveTo>
                      <a:pt x="90649"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6" name="Freeform: Shape 275">
                <a:extLst>
                  <a:ext uri="{FF2B5EF4-FFF2-40B4-BE49-F238E27FC236}">
                    <a16:creationId xmlns:a16="http://schemas.microsoft.com/office/drawing/2014/main" id="{FB40B5DE-9368-7FD8-60C3-6C5B6855E2F4}"/>
                  </a:ext>
                </a:extLst>
              </p:cNvPr>
              <p:cNvSpPr/>
              <p:nvPr/>
            </p:nvSpPr>
            <p:spPr>
              <a:xfrm>
                <a:off x="1648894" y="5623685"/>
                <a:ext cx="90648" cy="19003"/>
              </a:xfrm>
              <a:custGeom>
                <a:avLst/>
                <a:gdLst>
                  <a:gd name="csX0" fmla="*/ 90649 w 90648"/>
                  <a:gd name="csY0" fmla="*/ 0 h 19003"/>
                  <a:gd name="csX1" fmla="*/ 0 w 90648"/>
                  <a:gd name="csY1" fmla="*/ 0 h 19003"/>
                </a:gdLst>
                <a:ahLst/>
                <a:cxnLst>
                  <a:cxn ang="0">
                    <a:pos x="csX0" y="csY0"/>
                  </a:cxn>
                  <a:cxn ang="0">
                    <a:pos x="csX1" y="csY1"/>
                  </a:cxn>
                </a:cxnLst>
                <a:rect l="l" t="t" r="r" b="b"/>
                <a:pathLst>
                  <a:path w="90648" h="19003">
                    <a:moveTo>
                      <a:pt x="90649"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7" name="Freeform: Shape 276">
                <a:extLst>
                  <a:ext uri="{FF2B5EF4-FFF2-40B4-BE49-F238E27FC236}">
                    <a16:creationId xmlns:a16="http://schemas.microsoft.com/office/drawing/2014/main" id="{22D759A8-9D67-209F-5BA3-AF4E9E441E3C}"/>
                  </a:ext>
                </a:extLst>
              </p:cNvPr>
              <p:cNvSpPr/>
              <p:nvPr/>
            </p:nvSpPr>
            <p:spPr>
              <a:xfrm>
                <a:off x="1648894" y="5342997"/>
                <a:ext cx="90648" cy="19003"/>
              </a:xfrm>
              <a:custGeom>
                <a:avLst/>
                <a:gdLst>
                  <a:gd name="csX0" fmla="*/ 90649 w 90648"/>
                  <a:gd name="csY0" fmla="*/ 0 h 19003"/>
                  <a:gd name="csX1" fmla="*/ 0 w 90648"/>
                  <a:gd name="csY1" fmla="*/ 0 h 19003"/>
                </a:gdLst>
                <a:ahLst/>
                <a:cxnLst>
                  <a:cxn ang="0">
                    <a:pos x="csX0" y="csY0"/>
                  </a:cxn>
                  <a:cxn ang="0">
                    <a:pos x="csX1" y="csY1"/>
                  </a:cxn>
                </a:cxnLst>
                <a:rect l="l" t="t" r="r" b="b"/>
                <a:pathLst>
                  <a:path w="90648" h="19003">
                    <a:moveTo>
                      <a:pt x="90649"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8" name="Freeform: Shape 277">
                <a:extLst>
                  <a:ext uri="{FF2B5EF4-FFF2-40B4-BE49-F238E27FC236}">
                    <a16:creationId xmlns:a16="http://schemas.microsoft.com/office/drawing/2014/main" id="{FE943E26-EEC0-B90F-AACF-30BCF3DCF296}"/>
                  </a:ext>
                </a:extLst>
              </p:cNvPr>
              <p:cNvSpPr/>
              <p:nvPr/>
            </p:nvSpPr>
            <p:spPr>
              <a:xfrm>
                <a:off x="1648894" y="5062309"/>
                <a:ext cx="90648" cy="19003"/>
              </a:xfrm>
              <a:custGeom>
                <a:avLst/>
                <a:gdLst>
                  <a:gd name="csX0" fmla="*/ 90649 w 90648"/>
                  <a:gd name="csY0" fmla="*/ 0 h 19003"/>
                  <a:gd name="csX1" fmla="*/ 0 w 90648"/>
                  <a:gd name="csY1" fmla="*/ 0 h 19003"/>
                </a:gdLst>
                <a:ahLst/>
                <a:cxnLst>
                  <a:cxn ang="0">
                    <a:pos x="csX0" y="csY0"/>
                  </a:cxn>
                  <a:cxn ang="0">
                    <a:pos x="csX1" y="csY1"/>
                  </a:cxn>
                </a:cxnLst>
                <a:rect l="l" t="t" r="r" b="b"/>
                <a:pathLst>
                  <a:path w="90648" h="19003">
                    <a:moveTo>
                      <a:pt x="90649"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9" name="Freeform: Shape 278">
                <a:extLst>
                  <a:ext uri="{FF2B5EF4-FFF2-40B4-BE49-F238E27FC236}">
                    <a16:creationId xmlns:a16="http://schemas.microsoft.com/office/drawing/2014/main" id="{DFF0EAB4-D29B-053A-3CF0-C1D0B8B2F26B}"/>
                  </a:ext>
                </a:extLst>
              </p:cNvPr>
              <p:cNvSpPr/>
              <p:nvPr/>
            </p:nvSpPr>
            <p:spPr>
              <a:xfrm>
                <a:off x="1648894" y="7307814"/>
                <a:ext cx="90648" cy="19003"/>
              </a:xfrm>
              <a:custGeom>
                <a:avLst/>
                <a:gdLst>
                  <a:gd name="csX0" fmla="*/ 90649 w 90648"/>
                  <a:gd name="csY0" fmla="*/ 0 h 19003"/>
                  <a:gd name="csX1" fmla="*/ 0 w 90648"/>
                  <a:gd name="csY1" fmla="*/ 0 h 19003"/>
                </a:gdLst>
                <a:ahLst/>
                <a:cxnLst>
                  <a:cxn ang="0">
                    <a:pos x="csX0" y="csY0"/>
                  </a:cxn>
                  <a:cxn ang="0">
                    <a:pos x="csX1" y="csY1"/>
                  </a:cxn>
                </a:cxnLst>
                <a:rect l="l" t="t" r="r" b="b"/>
                <a:pathLst>
                  <a:path w="90648" h="19003">
                    <a:moveTo>
                      <a:pt x="90649"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0" name="Freeform: Shape 279">
                <a:extLst>
                  <a:ext uri="{FF2B5EF4-FFF2-40B4-BE49-F238E27FC236}">
                    <a16:creationId xmlns:a16="http://schemas.microsoft.com/office/drawing/2014/main" id="{9F9F1BE6-3A61-EE4E-63DB-2AE34041E9BC}"/>
                  </a:ext>
                </a:extLst>
              </p:cNvPr>
              <p:cNvSpPr/>
              <p:nvPr/>
            </p:nvSpPr>
            <p:spPr>
              <a:xfrm>
                <a:off x="1648894" y="8149879"/>
                <a:ext cx="90648" cy="19003"/>
              </a:xfrm>
              <a:custGeom>
                <a:avLst/>
                <a:gdLst>
                  <a:gd name="csX0" fmla="*/ 90649 w 90648"/>
                  <a:gd name="csY0" fmla="*/ 0 h 19003"/>
                  <a:gd name="csX1" fmla="*/ 0 w 90648"/>
                  <a:gd name="csY1" fmla="*/ 0 h 19003"/>
                </a:gdLst>
                <a:ahLst/>
                <a:cxnLst>
                  <a:cxn ang="0">
                    <a:pos x="csX0" y="csY0"/>
                  </a:cxn>
                  <a:cxn ang="0">
                    <a:pos x="csX1" y="csY1"/>
                  </a:cxn>
                </a:cxnLst>
                <a:rect l="l" t="t" r="r" b="b"/>
                <a:pathLst>
                  <a:path w="90648" h="19003">
                    <a:moveTo>
                      <a:pt x="90649"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1" name="Freeform: Shape 280">
                <a:extLst>
                  <a:ext uri="{FF2B5EF4-FFF2-40B4-BE49-F238E27FC236}">
                    <a16:creationId xmlns:a16="http://schemas.microsoft.com/office/drawing/2014/main" id="{C1A5E9B6-0A7D-B3B0-3F5B-2D1BC7115D85}"/>
                  </a:ext>
                </a:extLst>
              </p:cNvPr>
              <p:cNvSpPr/>
              <p:nvPr/>
            </p:nvSpPr>
            <p:spPr>
              <a:xfrm>
                <a:off x="1648894" y="7869191"/>
                <a:ext cx="90648" cy="19003"/>
              </a:xfrm>
              <a:custGeom>
                <a:avLst/>
                <a:gdLst>
                  <a:gd name="csX0" fmla="*/ 90649 w 90648"/>
                  <a:gd name="csY0" fmla="*/ 0 h 19003"/>
                  <a:gd name="csX1" fmla="*/ 0 w 90648"/>
                  <a:gd name="csY1" fmla="*/ 0 h 19003"/>
                </a:gdLst>
                <a:ahLst/>
                <a:cxnLst>
                  <a:cxn ang="0">
                    <a:pos x="csX0" y="csY0"/>
                  </a:cxn>
                  <a:cxn ang="0">
                    <a:pos x="csX1" y="csY1"/>
                  </a:cxn>
                </a:cxnLst>
                <a:rect l="l" t="t" r="r" b="b"/>
                <a:pathLst>
                  <a:path w="90648" h="19003">
                    <a:moveTo>
                      <a:pt x="90649"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2" name="Freeform: Shape 281">
                <a:extLst>
                  <a:ext uri="{FF2B5EF4-FFF2-40B4-BE49-F238E27FC236}">
                    <a16:creationId xmlns:a16="http://schemas.microsoft.com/office/drawing/2014/main" id="{97B9BAEE-ACAE-DDFB-E2EE-1F9BAA92B2A1}"/>
                  </a:ext>
                </a:extLst>
              </p:cNvPr>
              <p:cNvSpPr/>
              <p:nvPr/>
            </p:nvSpPr>
            <p:spPr>
              <a:xfrm>
                <a:off x="1648894" y="7588503"/>
                <a:ext cx="90648" cy="19003"/>
              </a:xfrm>
              <a:custGeom>
                <a:avLst/>
                <a:gdLst>
                  <a:gd name="csX0" fmla="*/ 90649 w 90648"/>
                  <a:gd name="csY0" fmla="*/ 0 h 19003"/>
                  <a:gd name="csX1" fmla="*/ 0 w 90648"/>
                  <a:gd name="csY1" fmla="*/ 0 h 19003"/>
                </a:gdLst>
                <a:ahLst/>
                <a:cxnLst>
                  <a:cxn ang="0">
                    <a:pos x="csX0" y="csY0"/>
                  </a:cxn>
                  <a:cxn ang="0">
                    <a:pos x="csX1" y="csY1"/>
                  </a:cxn>
                </a:cxnLst>
                <a:rect l="l" t="t" r="r" b="b"/>
                <a:pathLst>
                  <a:path w="90648" h="19003">
                    <a:moveTo>
                      <a:pt x="90649"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3" name="Freeform: Shape 282">
                <a:extLst>
                  <a:ext uri="{FF2B5EF4-FFF2-40B4-BE49-F238E27FC236}">
                    <a16:creationId xmlns:a16="http://schemas.microsoft.com/office/drawing/2014/main" id="{A8B566CC-DC74-2987-D339-8A7F50327AB5}"/>
                  </a:ext>
                </a:extLst>
              </p:cNvPr>
              <p:cNvSpPr/>
              <p:nvPr/>
            </p:nvSpPr>
            <p:spPr>
              <a:xfrm>
                <a:off x="1648894" y="8430567"/>
                <a:ext cx="90648" cy="19003"/>
              </a:xfrm>
              <a:custGeom>
                <a:avLst/>
                <a:gdLst>
                  <a:gd name="csX0" fmla="*/ 90649 w 90648"/>
                  <a:gd name="csY0" fmla="*/ 0 h 19003"/>
                  <a:gd name="csX1" fmla="*/ 0 w 90648"/>
                  <a:gd name="csY1" fmla="*/ 0 h 19003"/>
                </a:gdLst>
                <a:ahLst/>
                <a:cxnLst>
                  <a:cxn ang="0">
                    <a:pos x="csX0" y="csY0"/>
                  </a:cxn>
                  <a:cxn ang="0">
                    <a:pos x="csX1" y="csY1"/>
                  </a:cxn>
                </a:cxnLst>
                <a:rect l="l" t="t" r="r" b="b"/>
                <a:pathLst>
                  <a:path w="90648" h="19003">
                    <a:moveTo>
                      <a:pt x="90649"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65" name="Freeform: Shape 264">
              <a:extLst>
                <a:ext uri="{FF2B5EF4-FFF2-40B4-BE49-F238E27FC236}">
                  <a16:creationId xmlns:a16="http://schemas.microsoft.com/office/drawing/2014/main" id="{F8A7CFCF-C86E-19C7-35FD-AF956FE1D9C9}"/>
                </a:ext>
              </a:extLst>
            </p:cNvPr>
            <p:cNvSpPr/>
            <p:nvPr/>
          </p:nvSpPr>
          <p:spPr>
            <a:xfrm>
              <a:off x="1739542" y="6465750"/>
              <a:ext cx="6915724" cy="19003"/>
            </a:xfrm>
            <a:custGeom>
              <a:avLst/>
              <a:gdLst>
                <a:gd name="csX0" fmla="*/ 6915724 w 6915724"/>
                <a:gd name="csY0" fmla="*/ 0 h 19003"/>
                <a:gd name="csX1" fmla="*/ 0 w 6915724"/>
                <a:gd name="csY1" fmla="*/ 0 h 19003"/>
              </a:gdLst>
              <a:ahLst/>
              <a:cxnLst>
                <a:cxn ang="0">
                  <a:pos x="csX0" y="csY0"/>
                </a:cxn>
                <a:cxn ang="0">
                  <a:pos x="csX1" y="csY1"/>
                </a:cxn>
              </a:cxnLst>
              <a:rect l="l" t="t" r="r" b="b"/>
              <a:pathLst>
                <a:path w="6915724" h="19003">
                  <a:moveTo>
                    <a:pt x="6915724" y="0"/>
                  </a:moveTo>
                  <a:lnTo>
                    <a:pt x="0" y="0"/>
                  </a:lnTo>
                </a:path>
              </a:pathLst>
            </a:custGeom>
            <a:ln w="12700" cap="flat">
              <a:solidFill>
                <a:schemeClr val="tx1"/>
              </a:solidFill>
              <a:prstDash val="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6" name="Freeform: Shape 265">
              <a:extLst>
                <a:ext uri="{FF2B5EF4-FFF2-40B4-BE49-F238E27FC236}">
                  <a16:creationId xmlns:a16="http://schemas.microsoft.com/office/drawing/2014/main" id="{A3D69A03-6258-5E0C-E163-A5F8C7264DF3}"/>
                </a:ext>
              </a:extLst>
            </p:cNvPr>
            <p:cNvSpPr/>
            <p:nvPr/>
          </p:nvSpPr>
          <p:spPr>
            <a:xfrm>
              <a:off x="1739542" y="5623685"/>
              <a:ext cx="7048371" cy="19003"/>
            </a:xfrm>
            <a:custGeom>
              <a:avLst/>
              <a:gdLst>
                <a:gd name="csX0" fmla="*/ 7048372 w 7048371"/>
                <a:gd name="csY0" fmla="*/ 0 h 19003"/>
                <a:gd name="csX1" fmla="*/ 0 w 7048371"/>
                <a:gd name="csY1" fmla="*/ 0 h 19003"/>
              </a:gdLst>
              <a:ahLst/>
              <a:cxnLst>
                <a:cxn ang="0">
                  <a:pos x="csX0" y="csY0"/>
                </a:cxn>
                <a:cxn ang="0">
                  <a:pos x="csX1" y="csY1"/>
                </a:cxn>
              </a:cxnLst>
              <a:rect l="l" t="t" r="r" b="b"/>
              <a:pathLst>
                <a:path w="7048371" h="19003">
                  <a:moveTo>
                    <a:pt x="7048372"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7" name="Freeform: Shape 266">
              <a:extLst>
                <a:ext uri="{FF2B5EF4-FFF2-40B4-BE49-F238E27FC236}">
                  <a16:creationId xmlns:a16="http://schemas.microsoft.com/office/drawing/2014/main" id="{13079B6B-38CB-4756-8664-4BD416E76FE4}"/>
                </a:ext>
              </a:extLst>
            </p:cNvPr>
            <p:cNvSpPr/>
            <p:nvPr/>
          </p:nvSpPr>
          <p:spPr>
            <a:xfrm>
              <a:off x="1739542" y="5062309"/>
              <a:ext cx="6915724" cy="19003"/>
            </a:xfrm>
            <a:custGeom>
              <a:avLst/>
              <a:gdLst>
                <a:gd name="csX0" fmla="*/ 6915724 w 6915724"/>
                <a:gd name="csY0" fmla="*/ 0 h 19003"/>
                <a:gd name="csX1" fmla="*/ 0 w 6915724"/>
                <a:gd name="csY1" fmla="*/ 0 h 19003"/>
              </a:gdLst>
              <a:ahLst/>
              <a:cxnLst>
                <a:cxn ang="0">
                  <a:pos x="csX0" y="csY0"/>
                </a:cxn>
                <a:cxn ang="0">
                  <a:pos x="csX1" y="csY1"/>
                </a:cxn>
              </a:cxnLst>
              <a:rect l="l" t="t" r="r" b="b"/>
              <a:pathLst>
                <a:path w="6915724" h="19003">
                  <a:moveTo>
                    <a:pt x="6915724" y="0"/>
                  </a:moveTo>
                  <a:lnTo>
                    <a:pt x="0" y="0"/>
                  </a:lnTo>
                </a:path>
              </a:pathLst>
            </a:custGeom>
            <a:ln w="12700" cap="flat">
              <a:solidFill>
                <a:schemeClr val="tx1"/>
              </a:solidFill>
              <a:prstDash val="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94" name="Graphic 10">
            <a:extLst>
              <a:ext uri="{FF2B5EF4-FFF2-40B4-BE49-F238E27FC236}">
                <a16:creationId xmlns:a16="http://schemas.microsoft.com/office/drawing/2014/main" id="{B843863A-8EEB-2E35-E0E6-53F461E8F866}"/>
              </a:ext>
            </a:extLst>
          </p:cNvPr>
          <p:cNvGrpSpPr/>
          <p:nvPr/>
        </p:nvGrpSpPr>
        <p:grpSpPr>
          <a:xfrm>
            <a:off x="1240755" y="2232613"/>
            <a:ext cx="4530159" cy="2198011"/>
            <a:chOff x="1870479" y="5189065"/>
            <a:chExt cx="6795239" cy="2662262"/>
          </a:xfrm>
          <a:solidFill>
            <a:srgbClr val="C04F15"/>
          </a:solidFill>
        </p:grpSpPr>
        <p:sp>
          <p:nvSpPr>
            <p:cNvPr id="295" name="Rectangle 294">
              <a:extLst>
                <a:ext uri="{FF2B5EF4-FFF2-40B4-BE49-F238E27FC236}">
                  <a16:creationId xmlns:a16="http://schemas.microsoft.com/office/drawing/2014/main" id="{097C8226-20D9-577C-920D-4FD76C59D6D2}"/>
                </a:ext>
              </a:extLst>
            </p:cNvPr>
            <p:cNvSpPr/>
            <p:nvPr/>
          </p:nvSpPr>
          <p:spPr>
            <a:xfrm>
              <a:off x="1870479" y="5189065"/>
              <a:ext cx="599954" cy="434620"/>
            </a:xfrm>
            <a:prstGeom prst="rect">
              <a:avLst/>
            </a:prstGeom>
            <a:grpFill/>
            <a:ln w="18999"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6" name="Rectangle 295">
              <a:extLst>
                <a:ext uri="{FF2B5EF4-FFF2-40B4-BE49-F238E27FC236}">
                  <a16:creationId xmlns:a16="http://schemas.microsoft.com/office/drawing/2014/main" id="{B249C1B1-47A1-B62C-2946-0E201E77BE91}"/>
                </a:ext>
              </a:extLst>
            </p:cNvPr>
            <p:cNvSpPr/>
            <p:nvPr/>
          </p:nvSpPr>
          <p:spPr>
            <a:xfrm>
              <a:off x="2558802" y="5299098"/>
              <a:ext cx="599954" cy="324587"/>
            </a:xfrm>
            <a:prstGeom prst="rect">
              <a:avLst/>
            </a:prstGeom>
            <a:grpFill/>
            <a:ln w="18999"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7" name="Rectangle 296">
              <a:extLst>
                <a:ext uri="{FF2B5EF4-FFF2-40B4-BE49-F238E27FC236}">
                  <a16:creationId xmlns:a16="http://schemas.microsoft.com/office/drawing/2014/main" id="{FA12E805-967A-A6AF-EB5C-239924FD7212}"/>
                </a:ext>
              </a:extLst>
            </p:cNvPr>
            <p:cNvSpPr/>
            <p:nvPr/>
          </p:nvSpPr>
          <p:spPr>
            <a:xfrm>
              <a:off x="7377442" y="5623685"/>
              <a:ext cx="599954" cy="1059849"/>
            </a:xfrm>
            <a:prstGeom prst="rect">
              <a:avLst/>
            </a:prstGeom>
            <a:grpFill/>
            <a:ln w="18999"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8" name="Rectangle 297">
              <a:extLst>
                <a:ext uri="{FF2B5EF4-FFF2-40B4-BE49-F238E27FC236}">
                  <a16:creationId xmlns:a16="http://schemas.microsoft.com/office/drawing/2014/main" id="{2F26F6FF-E366-5C02-B3D4-2A841070781E}"/>
                </a:ext>
              </a:extLst>
            </p:cNvPr>
            <p:cNvSpPr/>
            <p:nvPr/>
          </p:nvSpPr>
          <p:spPr>
            <a:xfrm>
              <a:off x="6689119" y="5623685"/>
              <a:ext cx="599954" cy="914279"/>
            </a:xfrm>
            <a:prstGeom prst="rect">
              <a:avLst/>
            </a:prstGeom>
            <a:grpFill/>
            <a:ln w="18999"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9" name="Rectangle 298">
              <a:extLst>
                <a:ext uri="{FF2B5EF4-FFF2-40B4-BE49-F238E27FC236}">
                  <a16:creationId xmlns:a16="http://schemas.microsoft.com/office/drawing/2014/main" id="{5F92A488-E71A-4898-9393-C8E6C1572511}"/>
                </a:ext>
              </a:extLst>
            </p:cNvPr>
            <p:cNvSpPr/>
            <p:nvPr/>
          </p:nvSpPr>
          <p:spPr>
            <a:xfrm>
              <a:off x="6000606" y="5623685"/>
              <a:ext cx="599954" cy="791324"/>
            </a:xfrm>
            <a:prstGeom prst="rect">
              <a:avLst/>
            </a:prstGeom>
            <a:grpFill/>
            <a:ln w="18999"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0" name="Rectangle 299">
              <a:extLst>
                <a:ext uri="{FF2B5EF4-FFF2-40B4-BE49-F238E27FC236}">
                  <a16:creationId xmlns:a16="http://schemas.microsoft.com/office/drawing/2014/main" id="{CE403956-0534-A3F4-47AA-D6C05A5C3A11}"/>
                </a:ext>
              </a:extLst>
            </p:cNvPr>
            <p:cNvSpPr/>
            <p:nvPr/>
          </p:nvSpPr>
          <p:spPr>
            <a:xfrm>
              <a:off x="5312283" y="5623685"/>
              <a:ext cx="599954" cy="369246"/>
            </a:xfrm>
            <a:prstGeom prst="rect">
              <a:avLst/>
            </a:prstGeom>
            <a:grpFill/>
            <a:ln w="18999"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1" name="Rectangle 300">
              <a:extLst>
                <a:ext uri="{FF2B5EF4-FFF2-40B4-BE49-F238E27FC236}">
                  <a16:creationId xmlns:a16="http://schemas.microsoft.com/office/drawing/2014/main" id="{3F4763DA-F274-F6BB-A889-56440D455669}"/>
                </a:ext>
              </a:extLst>
            </p:cNvPr>
            <p:cNvSpPr/>
            <p:nvPr/>
          </p:nvSpPr>
          <p:spPr>
            <a:xfrm>
              <a:off x="4623961" y="5623685"/>
              <a:ext cx="599954" cy="369246"/>
            </a:xfrm>
            <a:prstGeom prst="rect">
              <a:avLst/>
            </a:prstGeom>
            <a:grpFill/>
            <a:ln w="18999"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2" name="Rectangle 301">
              <a:extLst>
                <a:ext uri="{FF2B5EF4-FFF2-40B4-BE49-F238E27FC236}">
                  <a16:creationId xmlns:a16="http://schemas.microsoft.com/office/drawing/2014/main" id="{0D10799F-3099-05FF-61C0-73983313D721}"/>
                </a:ext>
              </a:extLst>
            </p:cNvPr>
            <p:cNvSpPr/>
            <p:nvPr/>
          </p:nvSpPr>
          <p:spPr>
            <a:xfrm>
              <a:off x="3935638" y="5623685"/>
              <a:ext cx="599954" cy="265675"/>
            </a:xfrm>
            <a:prstGeom prst="rect">
              <a:avLst/>
            </a:prstGeom>
            <a:grpFill/>
            <a:ln w="18999"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3" name="Rectangle 302">
              <a:extLst>
                <a:ext uri="{FF2B5EF4-FFF2-40B4-BE49-F238E27FC236}">
                  <a16:creationId xmlns:a16="http://schemas.microsoft.com/office/drawing/2014/main" id="{BB40875E-8762-5500-8AC8-E41AF22CAE21}"/>
                </a:ext>
              </a:extLst>
            </p:cNvPr>
            <p:cNvSpPr/>
            <p:nvPr/>
          </p:nvSpPr>
          <p:spPr>
            <a:xfrm>
              <a:off x="3247125" y="5530376"/>
              <a:ext cx="599954" cy="93309"/>
            </a:xfrm>
            <a:prstGeom prst="rect">
              <a:avLst/>
            </a:prstGeom>
            <a:grpFill/>
            <a:ln w="18999"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4" name="Rectangle 303">
              <a:extLst>
                <a:ext uri="{FF2B5EF4-FFF2-40B4-BE49-F238E27FC236}">
                  <a16:creationId xmlns:a16="http://schemas.microsoft.com/office/drawing/2014/main" id="{20DF93DA-525A-AA23-EC8F-C49D5E6CE723}"/>
                </a:ext>
              </a:extLst>
            </p:cNvPr>
            <p:cNvSpPr/>
            <p:nvPr/>
          </p:nvSpPr>
          <p:spPr>
            <a:xfrm>
              <a:off x="8065764" y="5623685"/>
              <a:ext cx="599954" cy="2227642"/>
            </a:xfrm>
            <a:prstGeom prst="rect">
              <a:avLst/>
            </a:prstGeom>
            <a:grpFill/>
            <a:ln w="18999"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05" name="Group 304">
            <a:extLst>
              <a:ext uri="{FF2B5EF4-FFF2-40B4-BE49-F238E27FC236}">
                <a16:creationId xmlns:a16="http://schemas.microsoft.com/office/drawing/2014/main" id="{A2F1C507-1BDC-6505-65D1-A53A2B5C0276}"/>
              </a:ext>
            </a:extLst>
          </p:cNvPr>
          <p:cNvGrpSpPr/>
          <p:nvPr/>
        </p:nvGrpSpPr>
        <p:grpSpPr>
          <a:xfrm>
            <a:off x="6959364" y="1674929"/>
            <a:ext cx="4729065" cy="3140308"/>
            <a:chOff x="10448394" y="4405821"/>
            <a:chExt cx="7093597" cy="4165595"/>
          </a:xfrm>
        </p:grpSpPr>
        <p:grpSp>
          <p:nvGrpSpPr>
            <p:cNvPr id="306" name="Graphic 16">
              <a:extLst>
                <a:ext uri="{FF2B5EF4-FFF2-40B4-BE49-F238E27FC236}">
                  <a16:creationId xmlns:a16="http://schemas.microsoft.com/office/drawing/2014/main" id="{1BA1DA3F-3F25-9320-C503-B3BFBF7AE4A7}"/>
                </a:ext>
              </a:extLst>
            </p:cNvPr>
            <p:cNvGrpSpPr/>
            <p:nvPr/>
          </p:nvGrpSpPr>
          <p:grpSpPr>
            <a:xfrm>
              <a:off x="10448394" y="4817282"/>
              <a:ext cx="7093597" cy="2529004"/>
              <a:chOff x="10448394" y="4817282"/>
              <a:chExt cx="7093597" cy="2529004"/>
            </a:xfrm>
          </p:grpSpPr>
          <p:sp>
            <p:nvSpPr>
              <p:cNvPr id="325" name="Freeform: Shape 324">
                <a:extLst>
                  <a:ext uri="{FF2B5EF4-FFF2-40B4-BE49-F238E27FC236}">
                    <a16:creationId xmlns:a16="http://schemas.microsoft.com/office/drawing/2014/main" id="{64FE2FDF-CA89-FFFB-76C1-FC282292F231}"/>
                  </a:ext>
                </a:extLst>
              </p:cNvPr>
              <p:cNvSpPr/>
              <p:nvPr/>
            </p:nvSpPr>
            <p:spPr>
              <a:xfrm>
                <a:off x="10448394" y="4817282"/>
                <a:ext cx="90072" cy="18883"/>
              </a:xfrm>
              <a:custGeom>
                <a:avLst/>
                <a:gdLst>
                  <a:gd name="csX0" fmla="*/ 90072 w 90072"/>
                  <a:gd name="csY0" fmla="*/ 0 h 18883"/>
                  <a:gd name="csX1" fmla="*/ 0 w 90072"/>
                  <a:gd name="csY1" fmla="*/ 0 h 18883"/>
                </a:gdLst>
                <a:ahLst/>
                <a:cxnLst>
                  <a:cxn ang="0">
                    <a:pos x="csX0" y="csY0"/>
                  </a:cxn>
                  <a:cxn ang="0">
                    <a:pos x="csX1" y="csY1"/>
                  </a:cxn>
                </a:cxnLst>
                <a:rect l="l" t="t" r="r" b="b"/>
                <a:pathLst>
                  <a:path w="90072" h="18883">
                    <a:moveTo>
                      <a:pt x="90072"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6" name="Freeform: Shape 325">
                <a:extLst>
                  <a:ext uri="{FF2B5EF4-FFF2-40B4-BE49-F238E27FC236}">
                    <a16:creationId xmlns:a16="http://schemas.microsoft.com/office/drawing/2014/main" id="{5B7B364F-EECD-86CA-2DA2-38E3CA23888D}"/>
                  </a:ext>
                </a:extLst>
              </p:cNvPr>
              <p:cNvSpPr/>
              <p:nvPr/>
            </p:nvSpPr>
            <p:spPr>
              <a:xfrm>
                <a:off x="10448394" y="7048501"/>
                <a:ext cx="90072" cy="18883"/>
              </a:xfrm>
              <a:custGeom>
                <a:avLst/>
                <a:gdLst>
                  <a:gd name="csX0" fmla="*/ 90072 w 90072"/>
                  <a:gd name="csY0" fmla="*/ 0 h 18883"/>
                  <a:gd name="csX1" fmla="*/ 0 w 90072"/>
                  <a:gd name="csY1" fmla="*/ 0 h 18883"/>
                </a:gdLst>
                <a:ahLst/>
                <a:cxnLst>
                  <a:cxn ang="0">
                    <a:pos x="csX0" y="csY0"/>
                  </a:cxn>
                  <a:cxn ang="0">
                    <a:pos x="csX1" y="csY1"/>
                  </a:cxn>
                </a:cxnLst>
                <a:rect l="l" t="t" r="r" b="b"/>
                <a:pathLst>
                  <a:path w="90072" h="18883">
                    <a:moveTo>
                      <a:pt x="90072"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7" name="Freeform: Shape 326">
                <a:extLst>
                  <a:ext uri="{FF2B5EF4-FFF2-40B4-BE49-F238E27FC236}">
                    <a16:creationId xmlns:a16="http://schemas.microsoft.com/office/drawing/2014/main" id="{193A908A-A8F8-71F8-4D14-6E1B44EAD1B8}"/>
                  </a:ext>
                </a:extLst>
              </p:cNvPr>
              <p:cNvSpPr/>
              <p:nvPr/>
            </p:nvSpPr>
            <p:spPr>
              <a:xfrm>
                <a:off x="10448394" y="6769598"/>
                <a:ext cx="90072" cy="18883"/>
              </a:xfrm>
              <a:custGeom>
                <a:avLst/>
                <a:gdLst>
                  <a:gd name="csX0" fmla="*/ 90072 w 90072"/>
                  <a:gd name="csY0" fmla="*/ 0 h 18883"/>
                  <a:gd name="csX1" fmla="*/ 0 w 90072"/>
                  <a:gd name="csY1" fmla="*/ 0 h 18883"/>
                </a:gdLst>
                <a:ahLst/>
                <a:cxnLst>
                  <a:cxn ang="0">
                    <a:pos x="csX0" y="csY0"/>
                  </a:cxn>
                  <a:cxn ang="0">
                    <a:pos x="csX1" y="csY1"/>
                  </a:cxn>
                </a:cxnLst>
                <a:rect l="l" t="t" r="r" b="b"/>
                <a:pathLst>
                  <a:path w="90072" h="18883">
                    <a:moveTo>
                      <a:pt x="90072"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8" name="Freeform: Shape 327">
                <a:extLst>
                  <a:ext uri="{FF2B5EF4-FFF2-40B4-BE49-F238E27FC236}">
                    <a16:creationId xmlns:a16="http://schemas.microsoft.com/office/drawing/2014/main" id="{B85DE414-74C6-1895-C1A4-BBE7750F639D}"/>
                  </a:ext>
                </a:extLst>
              </p:cNvPr>
              <p:cNvSpPr/>
              <p:nvPr/>
            </p:nvSpPr>
            <p:spPr>
              <a:xfrm>
                <a:off x="10448394" y="6490696"/>
                <a:ext cx="90072" cy="18883"/>
              </a:xfrm>
              <a:custGeom>
                <a:avLst/>
                <a:gdLst>
                  <a:gd name="csX0" fmla="*/ 90072 w 90072"/>
                  <a:gd name="csY0" fmla="*/ 0 h 18883"/>
                  <a:gd name="csX1" fmla="*/ 0 w 90072"/>
                  <a:gd name="csY1" fmla="*/ 0 h 18883"/>
                </a:gdLst>
                <a:ahLst/>
                <a:cxnLst>
                  <a:cxn ang="0">
                    <a:pos x="csX0" y="csY0"/>
                  </a:cxn>
                  <a:cxn ang="0">
                    <a:pos x="csX1" y="csY1"/>
                  </a:cxn>
                </a:cxnLst>
                <a:rect l="l" t="t" r="r" b="b"/>
                <a:pathLst>
                  <a:path w="90072" h="18883">
                    <a:moveTo>
                      <a:pt x="90072"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9" name="Freeform: Shape 328">
                <a:extLst>
                  <a:ext uri="{FF2B5EF4-FFF2-40B4-BE49-F238E27FC236}">
                    <a16:creationId xmlns:a16="http://schemas.microsoft.com/office/drawing/2014/main" id="{98771084-1FB7-5B2C-8BFE-17E160B6956D}"/>
                  </a:ext>
                </a:extLst>
              </p:cNvPr>
              <p:cNvSpPr/>
              <p:nvPr/>
            </p:nvSpPr>
            <p:spPr>
              <a:xfrm>
                <a:off x="10448394" y="6211794"/>
                <a:ext cx="90072" cy="18883"/>
              </a:xfrm>
              <a:custGeom>
                <a:avLst/>
                <a:gdLst>
                  <a:gd name="csX0" fmla="*/ 90072 w 90072"/>
                  <a:gd name="csY0" fmla="*/ 0 h 18883"/>
                  <a:gd name="csX1" fmla="*/ 0 w 90072"/>
                  <a:gd name="csY1" fmla="*/ 0 h 18883"/>
                </a:gdLst>
                <a:ahLst/>
                <a:cxnLst>
                  <a:cxn ang="0">
                    <a:pos x="csX0" y="csY0"/>
                  </a:cxn>
                  <a:cxn ang="0">
                    <a:pos x="csX1" y="csY1"/>
                  </a:cxn>
                </a:cxnLst>
                <a:rect l="l" t="t" r="r" b="b"/>
                <a:pathLst>
                  <a:path w="90072" h="18883">
                    <a:moveTo>
                      <a:pt x="90072"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0" name="Freeform: Shape 329">
                <a:extLst>
                  <a:ext uri="{FF2B5EF4-FFF2-40B4-BE49-F238E27FC236}">
                    <a16:creationId xmlns:a16="http://schemas.microsoft.com/office/drawing/2014/main" id="{086A1B90-EA2F-C307-1AB7-B4ECAAA5DBB0}"/>
                  </a:ext>
                </a:extLst>
              </p:cNvPr>
              <p:cNvSpPr/>
              <p:nvPr/>
            </p:nvSpPr>
            <p:spPr>
              <a:xfrm>
                <a:off x="10448394" y="5932891"/>
                <a:ext cx="90072" cy="18883"/>
              </a:xfrm>
              <a:custGeom>
                <a:avLst/>
                <a:gdLst>
                  <a:gd name="csX0" fmla="*/ 90072 w 90072"/>
                  <a:gd name="csY0" fmla="*/ 0 h 18883"/>
                  <a:gd name="csX1" fmla="*/ 0 w 90072"/>
                  <a:gd name="csY1" fmla="*/ 0 h 18883"/>
                </a:gdLst>
                <a:ahLst/>
                <a:cxnLst>
                  <a:cxn ang="0">
                    <a:pos x="csX0" y="csY0"/>
                  </a:cxn>
                  <a:cxn ang="0">
                    <a:pos x="csX1" y="csY1"/>
                  </a:cxn>
                </a:cxnLst>
                <a:rect l="l" t="t" r="r" b="b"/>
                <a:pathLst>
                  <a:path w="90072" h="18883">
                    <a:moveTo>
                      <a:pt x="90072"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1" name="Freeform: Shape 330">
                <a:extLst>
                  <a:ext uri="{FF2B5EF4-FFF2-40B4-BE49-F238E27FC236}">
                    <a16:creationId xmlns:a16="http://schemas.microsoft.com/office/drawing/2014/main" id="{E245A273-693C-EDF6-9EA7-7C3C00A723C3}"/>
                  </a:ext>
                </a:extLst>
              </p:cNvPr>
              <p:cNvSpPr/>
              <p:nvPr/>
            </p:nvSpPr>
            <p:spPr>
              <a:xfrm>
                <a:off x="10448394" y="5653989"/>
                <a:ext cx="90072" cy="18883"/>
              </a:xfrm>
              <a:custGeom>
                <a:avLst/>
                <a:gdLst>
                  <a:gd name="csX0" fmla="*/ 90072 w 90072"/>
                  <a:gd name="csY0" fmla="*/ 0 h 18883"/>
                  <a:gd name="csX1" fmla="*/ 0 w 90072"/>
                  <a:gd name="csY1" fmla="*/ 0 h 18883"/>
                </a:gdLst>
                <a:ahLst/>
                <a:cxnLst>
                  <a:cxn ang="0">
                    <a:pos x="csX0" y="csY0"/>
                  </a:cxn>
                  <a:cxn ang="0">
                    <a:pos x="csX1" y="csY1"/>
                  </a:cxn>
                </a:cxnLst>
                <a:rect l="l" t="t" r="r" b="b"/>
                <a:pathLst>
                  <a:path w="90072" h="18883">
                    <a:moveTo>
                      <a:pt x="90072"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2" name="Freeform: Shape 331">
                <a:extLst>
                  <a:ext uri="{FF2B5EF4-FFF2-40B4-BE49-F238E27FC236}">
                    <a16:creationId xmlns:a16="http://schemas.microsoft.com/office/drawing/2014/main" id="{3A04900D-3B3C-D9C7-DE54-7F91A196E791}"/>
                  </a:ext>
                </a:extLst>
              </p:cNvPr>
              <p:cNvSpPr/>
              <p:nvPr/>
            </p:nvSpPr>
            <p:spPr>
              <a:xfrm>
                <a:off x="10448394" y="5375087"/>
                <a:ext cx="90072" cy="18883"/>
              </a:xfrm>
              <a:custGeom>
                <a:avLst/>
                <a:gdLst>
                  <a:gd name="csX0" fmla="*/ 90072 w 90072"/>
                  <a:gd name="csY0" fmla="*/ 0 h 18883"/>
                  <a:gd name="csX1" fmla="*/ 0 w 90072"/>
                  <a:gd name="csY1" fmla="*/ 0 h 18883"/>
                </a:gdLst>
                <a:ahLst/>
                <a:cxnLst>
                  <a:cxn ang="0">
                    <a:pos x="csX0" y="csY0"/>
                  </a:cxn>
                  <a:cxn ang="0">
                    <a:pos x="csX1" y="csY1"/>
                  </a:cxn>
                </a:cxnLst>
                <a:rect l="l" t="t" r="r" b="b"/>
                <a:pathLst>
                  <a:path w="90072" h="18883">
                    <a:moveTo>
                      <a:pt x="90072"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3" name="Freeform: Shape 332">
                <a:extLst>
                  <a:ext uri="{FF2B5EF4-FFF2-40B4-BE49-F238E27FC236}">
                    <a16:creationId xmlns:a16="http://schemas.microsoft.com/office/drawing/2014/main" id="{392023F9-E465-2665-6920-EB255ECA0FE7}"/>
                  </a:ext>
                </a:extLst>
              </p:cNvPr>
              <p:cNvSpPr/>
              <p:nvPr/>
            </p:nvSpPr>
            <p:spPr>
              <a:xfrm>
                <a:off x="10448394" y="5096184"/>
                <a:ext cx="90072" cy="18883"/>
              </a:xfrm>
              <a:custGeom>
                <a:avLst/>
                <a:gdLst>
                  <a:gd name="csX0" fmla="*/ 90072 w 90072"/>
                  <a:gd name="csY0" fmla="*/ 0 h 18883"/>
                  <a:gd name="csX1" fmla="*/ 0 w 90072"/>
                  <a:gd name="csY1" fmla="*/ 0 h 18883"/>
                </a:gdLst>
                <a:ahLst/>
                <a:cxnLst>
                  <a:cxn ang="0">
                    <a:pos x="csX0" y="csY0"/>
                  </a:cxn>
                  <a:cxn ang="0">
                    <a:pos x="csX1" y="csY1"/>
                  </a:cxn>
                </a:cxnLst>
                <a:rect l="l" t="t" r="r" b="b"/>
                <a:pathLst>
                  <a:path w="90072" h="18883">
                    <a:moveTo>
                      <a:pt x="90072"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4" name="Freeform: Shape 333">
                <a:extLst>
                  <a:ext uri="{FF2B5EF4-FFF2-40B4-BE49-F238E27FC236}">
                    <a16:creationId xmlns:a16="http://schemas.microsoft.com/office/drawing/2014/main" id="{D35934AE-D5E3-103D-5564-EAD594511F76}"/>
                  </a:ext>
                </a:extLst>
              </p:cNvPr>
              <p:cNvSpPr/>
              <p:nvPr/>
            </p:nvSpPr>
            <p:spPr>
              <a:xfrm>
                <a:off x="10448394" y="7327403"/>
                <a:ext cx="90072" cy="18883"/>
              </a:xfrm>
              <a:custGeom>
                <a:avLst/>
                <a:gdLst>
                  <a:gd name="csX0" fmla="*/ 90072 w 90072"/>
                  <a:gd name="csY0" fmla="*/ 0 h 18883"/>
                  <a:gd name="csX1" fmla="*/ 0 w 90072"/>
                  <a:gd name="csY1" fmla="*/ 0 h 18883"/>
                </a:gdLst>
                <a:ahLst/>
                <a:cxnLst>
                  <a:cxn ang="0">
                    <a:pos x="csX0" y="csY0"/>
                  </a:cxn>
                  <a:cxn ang="0">
                    <a:pos x="csX1" y="csY1"/>
                  </a:cxn>
                </a:cxnLst>
                <a:rect l="l" t="t" r="r" b="b"/>
                <a:pathLst>
                  <a:path w="90072" h="18883">
                    <a:moveTo>
                      <a:pt x="90072"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5" name="Freeform: Shape 334">
                <a:extLst>
                  <a:ext uri="{FF2B5EF4-FFF2-40B4-BE49-F238E27FC236}">
                    <a16:creationId xmlns:a16="http://schemas.microsoft.com/office/drawing/2014/main" id="{0F513E63-01E6-68C0-670A-FCF3FA608BAC}"/>
                  </a:ext>
                </a:extLst>
              </p:cNvPr>
              <p:cNvSpPr/>
              <p:nvPr/>
            </p:nvSpPr>
            <p:spPr>
              <a:xfrm>
                <a:off x="10538466" y="6490696"/>
                <a:ext cx="6871722" cy="18883"/>
              </a:xfrm>
              <a:custGeom>
                <a:avLst/>
                <a:gdLst>
                  <a:gd name="csX0" fmla="*/ 6871722 w 6871722"/>
                  <a:gd name="csY0" fmla="*/ 0 h 18883"/>
                  <a:gd name="csX1" fmla="*/ 0 w 6871722"/>
                  <a:gd name="csY1" fmla="*/ 0 h 18883"/>
                </a:gdLst>
                <a:ahLst/>
                <a:cxnLst>
                  <a:cxn ang="0">
                    <a:pos x="csX0" y="csY0"/>
                  </a:cxn>
                  <a:cxn ang="0">
                    <a:pos x="csX1" y="csY1"/>
                  </a:cxn>
                </a:cxnLst>
                <a:rect l="l" t="t" r="r" b="b"/>
                <a:pathLst>
                  <a:path w="6871722" h="18883">
                    <a:moveTo>
                      <a:pt x="6871722" y="0"/>
                    </a:moveTo>
                    <a:lnTo>
                      <a:pt x="0" y="0"/>
                    </a:lnTo>
                  </a:path>
                </a:pathLst>
              </a:custGeom>
              <a:ln w="12700" cap="flat">
                <a:solidFill>
                  <a:schemeClr val="tx1"/>
                </a:solidFill>
                <a:prstDash val="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6" name="Freeform: Shape 335">
                <a:extLst>
                  <a:ext uri="{FF2B5EF4-FFF2-40B4-BE49-F238E27FC236}">
                    <a16:creationId xmlns:a16="http://schemas.microsoft.com/office/drawing/2014/main" id="{10B182B6-B996-CB9D-E373-D5CF1632392E}"/>
                  </a:ext>
                </a:extLst>
              </p:cNvPr>
              <p:cNvSpPr/>
              <p:nvPr/>
            </p:nvSpPr>
            <p:spPr>
              <a:xfrm>
                <a:off x="10538466" y="5653989"/>
                <a:ext cx="7003525" cy="18883"/>
              </a:xfrm>
              <a:custGeom>
                <a:avLst/>
                <a:gdLst>
                  <a:gd name="csX0" fmla="*/ 7003526 w 7003525"/>
                  <a:gd name="csY0" fmla="*/ 0 h 18883"/>
                  <a:gd name="csX1" fmla="*/ 0 w 7003525"/>
                  <a:gd name="csY1" fmla="*/ 0 h 18883"/>
                </a:gdLst>
                <a:ahLst/>
                <a:cxnLst>
                  <a:cxn ang="0">
                    <a:pos x="csX0" y="csY0"/>
                  </a:cxn>
                  <a:cxn ang="0">
                    <a:pos x="csX1" y="csY1"/>
                  </a:cxn>
                </a:cxnLst>
                <a:rect l="l" t="t" r="r" b="b"/>
                <a:pathLst>
                  <a:path w="7003525" h="18883">
                    <a:moveTo>
                      <a:pt x="7003526"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7" name="Freeform: Shape 336">
                <a:extLst>
                  <a:ext uri="{FF2B5EF4-FFF2-40B4-BE49-F238E27FC236}">
                    <a16:creationId xmlns:a16="http://schemas.microsoft.com/office/drawing/2014/main" id="{F2B5649E-A550-D1E5-2C09-EEBC77CF5505}"/>
                  </a:ext>
                </a:extLst>
              </p:cNvPr>
              <p:cNvSpPr/>
              <p:nvPr/>
            </p:nvSpPr>
            <p:spPr>
              <a:xfrm>
                <a:off x="10538466" y="5096184"/>
                <a:ext cx="6871722" cy="18883"/>
              </a:xfrm>
              <a:custGeom>
                <a:avLst/>
                <a:gdLst>
                  <a:gd name="csX0" fmla="*/ 6871722 w 6871722"/>
                  <a:gd name="csY0" fmla="*/ 0 h 18883"/>
                  <a:gd name="csX1" fmla="*/ 0 w 6871722"/>
                  <a:gd name="csY1" fmla="*/ 0 h 18883"/>
                </a:gdLst>
                <a:ahLst/>
                <a:cxnLst>
                  <a:cxn ang="0">
                    <a:pos x="csX0" y="csY0"/>
                  </a:cxn>
                  <a:cxn ang="0">
                    <a:pos x="csX1" y="csY1"/>
                  </a:cxn>
                </a:cxnLst>
                <a:rect l="l" t="t" r="r" b="b"/>
                <a:pathLst>
                  <a:path w="6871722" h="18883">
                    <a:moveTo>
                      <a:pt x="6871722" y="0"/>
                    </a:moveTo>
                    <a:lnTo>
                      <a:pt x="0" y="0"/>
                    </a:lnTo>
                  </a:path>
                </a:pathLst>
              </a:custGeom>
              <a:ln w="12700" cap="flat">
                <a:solidFill>
                  <a:schemeClr val="tx1"/>
                </a:solidFill>
                <a:prstDash val="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07" name="Freeform: Shape 306">
              <a:extLst>
                <a:ext uri="{FF2B5EF4-FFF2-40B4-BE49-F238E27FC236}">
                  <a16:creationId xmlns:a16="http://schemas.microsoft.com/office/drawing/2014/main" id="{DF63BC91-F195-C00C-38AF-9B13C7028B01}"/>
                </a:ext>
              </a:extLst>
            </p:cNvPr>
            <p:cNvSpPr/>
            <p:nvPr/>
          </p:nvSpPr>
          <p:spPr>
            <a:xfrm>
              <a:off x="10448394" y="8443012"/>
              <a:ext cx="90072" cy="18883"/>
            </a:xfrm>
            <a:custGeom>
              <a:avLst/>
              <a:gdLst>
                <a:gd name="csX0" fmla="*/ 90072 w 90072"/>
                <a:gd name="csY0" fmla="*/ 0 h 18883"/>
                <a:gd name="csX1" fmla="*/ 0 w 90072"/>
                <a:gd name="csY1" fmla="*/ 0 h 18883"/>
              </a:gdLst>
              <a:ahLst/>
              <a:cxnLst>
                <a:cxn ang="0">
                  <a:pos x="csX0" y="csY0"/>
                </a:cxn>
                <a:cxn ang="0">
                  <a:pos x="csX1" y="csY1"/>
                </a:cxn>
              </a:cxnLst>
              <a:rect l="l" t="t" r="r" b="b"/>
              <a:pathLst>
                <a:path w="90072" h="18883">
                  <a:moveTo>
                    <a:pt x="90072"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308" name="Group 307">
              <a:extLst>
                <a:ext uri="{FF2B5EF4-FFF2-40B4-BE49-F238E27FC236}">
                  <a16:creationId xmlns:a16="http://schemas.microsoft.com/office/drawing/2014/main" id="{CBE5CDA6-A8BE-B463-A1AB-2298952A4E3C}"/>
                </a:ext>
              </a:extLst>
            </p:cNvPr>
            <p:cNvGrpSpPr/>
            <p:nvPr/>
          </p:nvGrpSpPr>
          <p:grpSpPr>
            <a:xfrm>
              <a:off x="10448394" y="4405821"/>
              <a:ext cx="7093597" cy="4165595"/>
              <a:chOff x="10448394" y="4405821"/>
              <a:chExt cx="7093597" cy="4165595"/>
            </a:xfrm>
          </p:grpSpPr>
          <p:sp>
            <p:nvSpPr>
              <p:cNvPr id="309" name="Rectangle 308">
                <a:extLst>
                  <a:ext uri="{FF2B5EF4-FFF2-40B4-BE49-F238E27FC236}">
                    <a16:creationId xmlns:a16="http://schemas.microsoft.com/office/drawing/2014/main" id="{CAD5170F-035D-EF0C-7AE2-C9FF8FA6B3BF}"/>
                  </a:ext>
                </a:extLst>
              </p:cNvPr>
              <p:cNvSpPr/>
              <p:nvPr/>
            </p:nvSpPr>
            <p:spPr>
              <a:xfrm>
                <a:off x="10538466" y="4405821"/>
                <a:ext cx="7003525" cy="4165595"/>
              </a:xfrm>
              <a:prstGeom prst="rect">
                <a:avLst/>
              </a:prstGeom>
              <a:noFill/>
              <a:ln w="1270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0" name="Freeform: Shape 319">
                <a:extLst>
                  <a:ext uri="{FF2B5EF4-FFF2-40B4-BE49-F238E27FC236}">
                    <a16:creationId xmlns:a16="http://schemas.microsoft.com/office/drawing/2014/main" id="{B0EF3D13-D12C-A0E1-9382-8850574CF671}"/>
                  </a:ext>
                </a:extLst>
              </p:cNvPr>
              <p:cNvSpPr/>
              <p:nvPr/>
            </p:nvSpPr>
            <p:spPr>
              <a:xfrm>
                <a:off x="10448394" y="8164110"/>
                <a:ext cx="90072" cy="18883"/>
              </a:xfrm>
              <a:custGeom>
                <a:avLst/>
                <a:gdLst>
                  <a:gd name="csX0" fmla="*/ 90072 w 90072"/>
                  <a:gd name="csY0" fmla="*/ 0 h 18883"/>
                  <a:gd name="csX1" fmla="*/ 0 w 90072"/>
                  <a:gd name="csY1" fmla="*/ 0 h 18883"/>
                </a:gdLst>
                <a:ahLst/>
                <a:cxnLst>
                  <a:cxn ang="0">
                    <a:pos x="csX0" y="csY0"/>
                  </a:cxn>
                  <a:cxn ang="0">
                    <a:pos x="csX1" y="csY1"/>
                  </a:cxn>
                </a:cxnLst>
                <a:rect l="l" t="t" r="r" b="b"/>
                <a:pathLst>
                  <a:path w="90072" h="18883">
                    <a:moveTo>
                      <a:pt x="90072"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1" name="Freeform: Shape 320">
                <a:extLst>
                  <a:ext uri="{FF2B5EF4-FFF2-40B4-BE49-F238E27FC236}">
                    <a16:creationId xmlns:a16="http://schemas.microsoft.com/office/drawing/2014/main" id="{426C7633-97F1-7C7F-08E4-8C58B8290F15}"/>
                  </a:ext>
                </a:extLst>
              </p:cNvPr>
              <p:cNvSpPr/>
              <p:nvPr/>
            </p:nvSpPr>
            <p:spPr>
              <a:xfrm>
                <a:off x="10448394" y="7885207"/>
                <a:ext cx="90072" cy="18883"/>
              </a:xfrm>
              <a:custGeom>
                <a:avLst/>
                <a:gdLst>
                  <a:gd name="csX0" fmla="*/ 90072 w 90072"/>
                  <a:gd name="csY0" fmla="*/ 0 h 18883"/>
                  <a:gd name="csX1" fmla="*/ 0 w 90072"/>
                  <a:gd name="csY1" fmla="*/ 0 h 18883"/>
                </a:gdLst>
                <a:ahLst/>
                <a:cxnLst>
                  <a:cxn ang="0">
                    <a:pos x="csX0" y="csY0"/>
                  </a:cxn>
                  <a:cxn ang="0">
                    <a:pos x="csX1" y="csY1"/>
                  </a:cxn>
                </a:cxnLst>
                <a:rect l="l" t="t" r="r" b="b"/>
                <a:pathLst>
                  <a:path w="90072" h="18883">
                    <a:moveTo>
                      <a:pt x="90072"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2" name="Freeform: Shape 321">
                <a:extLst>
                  <a:ext uri="{FF2B5EF4-FFF2-40B4-BE49-F238E27FC236}">
                    <a16:creationId xmlns:a16="http://schemas.microsoft.com/office/drawing/2014/main" id="{B068788C-5550-D734-3277-A63FACE543B0}"/>
                  </a:ext>
                </a:extLst>
              </p:cNvPr>
              <p:cNvSpPr/>
              <p:nvPr/>
            </p:nvSpPr>
            <p:spPr>
              <a:xfrm>
                <a:off x="10448394" y="7606305"/>
                <a:ext cx="90072" cy="18883"/>
              </a:xfrm>
              <a:custGeom>
                <a:avLst/>
                <a:gdLst>
                  <a:gd name="csX0" fmla="*/ 90072 w 90072"/>
                  <a:gd name="csY0" fmla="*/ 0 h 18883"/>
                  <a:gd name="csX1" fmla="*/ 0 w 90072"/>
                  <a:gd name="csY1" fmla="*/ 0 h 18883"/>
                </a:gdLst>
                <a:ahLst/>
                <a:cxnLst>
                  <a:cxn ang="0">
                    <a:pos x="csX0" y="csY0"/>
                  </a:cxn>
                  <a:cxn ang="0">
                    <a:pos x="csX1" y="csY1"/>
                  </a:cxn>
                </a:cxnLst>
                <a:rect l="l" t="t" r="r" b="b"/>
                <a:pathLst>
                  <a:path w="90072" h="18883">
                    <a:moveTo>
                      <a:pt x="90072" y="0"/>
                    </a:moveTo>
                    <a:lnTo>
                      <a:pt x="0" y="0"/>
                    </a:lnTo>
                  </a:path>
                </a:pathLst>
              </a:custGeom>
              <a:ln w="12700"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grpSp>
        <p:nvGrpSpPr>
          <p:cNvPr id="338" name="Group 337">
            <a:extLst>
              <a:ext uri="{FF2B5EF4-FFF2-40B4-BE49-F238E27FC236}">
                <a16:creationId xmlns:a16="http://schemas.microsoft.com/office/drawing/2014/main" id="{70706871-2DF1-1150-D197-FE81D54B31FA}"/>
              </a:ext>
            </a:extLst>
          </p:cNvPr>
          <p:cNvGrpSpPr/>
          <p:nvPr/>
        </p:nvGrpSpPr>
        <p:grpSpPr>
          <a:xfrm>
            <a:off x="7106148" y="2022616"/>
            <a:ext cx="4494412" cy="2378281"/>
            <a:chOff x="10668570" y="4937001"/>
            <a:chExt cx="6741618" cy="2880605"/>
          </a:xfrm>
          <a:solidFill>
            <a:srgbClr val="50164A"/>
          </a:solidFill>
        </p:grpSpPr>
        <p:sp>
          <p:nvSpPr>
            <p:cNvPr id="339" name="Rectangle 338">
              <a:extLst>
                <a:ext uri="{FF2B5EF4-FFF2-40B4-BE49-F238E27FC236}">
                  <a16:creationId xmlns:a16="http://schemas.microsoft.com/office/drawing/2014/main" id="{E43BC211-A42A-797B-8684-EB1FC720DD0A}"/>
                </a:ext>
              </a:extLst>
            </p:cNvPr>
            <p:cNvSpPr/>
            <p:nvPr/>
          </p:nvSpPr>
          <p:spPr>
            <a:xfrm>
              <a:off x="10668570" y="4937001"/>
              <a:ext cx="494924" cy="717177"/>
            </a:xfrm>
            <a:prstGeom prst="rect">
              <a:avLst/>
            </a:prstGeom>
            <a:grpFill/>
            <a:ln w="1887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0" name="Rectangle 339">
              <a:extLst>
                <a:ext uri="{FF2B5EF4-FFF2-40B4-BE49-F238E27FC236}">
                  <a16:creationId xmlns:a16="http://schemas.microsoft.com/office/drawing/2014/main" id="{15B3D660-8187-B8AF-D961-7475762D8034}"/>
                </a:ext>
              </a:extLst>
            </p:cNvPr>
            <p:cNvSpPr/>
            <p:nvPr/>
          </p:nvSpPr>
          <p:spPr>
            <a:xfrm>
              <a:off x="11236382" y="5653989"/>
              <a:ext cx="494924" cy="107255"/>
            </a:xfrm>
            <a:prstGeom prst="rect">
              <a:avLst/>
            </a:prstGeom>
            <a:grpFill/>
            <a:ln w="1887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1" name="Rectangle 340">
              <a:extLst>
                <a:ext uri="{FF2B5EF4-FFF2-40B4-BE49-F238E27FC236}">
                  <a16:creationId xmlns:a16="http://schemas.microsoft.com/office/drawing/2014/main" id="{1BBFF31F-B903-ED77-6BC3-6CA964FA530A}"/>
                </a:ext>
              </a:extLst>
            </p:cNvPr>
            <p:cNvSpPr/>
            <p:nvPr/>
          </p:nvSpPr>
          <p:spPr>
            <a:xfrm>
              <a:off x="15211448" y="5653989"/>
              <a:ext cx="494924" cy="1510264"/>
            </a:xfrm>
            <a:prstGeom prst="rect">
              <a:avLst/>
            </a:prstGeom>
            <a:grpFill/>
            <a:ln w="1887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2" name="Rectangle 341">
              <a:extLst>
                <a:ext uri="{FF2B5EF4-FFF2-40B4-BE49-F238E27FC236}">
                  <a16:creationId xmlns:a16="http://schemas.microsoft.com/office/drawing/2014/main" id="{9FDA1DE6-212A-1B11-2DCF-243DC6FD06C1}"/>
                </a:ext>
              </a:extLst>
            </p:cNvPr>
            <p:cNvSpPr/>
            <p:nvPr/>
          </p:nvSpPr>
          <p:spPr>
            <a:xfrm>
              <a:off x="14643636" y="5653989"/>
              <a:ext cx="494924" cy="1493458"/>
            </a:xfrm>
            <a:prstGeom prst="rect">
              <a:avLst/>
            </a:prstGeom>
            <a:grpFill/>
            <a:ln w="1887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3" name="Rectangle 342">
              <a:extLst>
                <a:ext uri="{FF2B5EF4-FFF2-40B4-BE49-F238E27FC236}">
                  <a16:creationId xmlns:a16="http://schemas.microsoft.com/office/drawing/2014/main" id="{CD34C84B-ED24-2EAA-21F9-3A88C7E87877}"/>
                </a:ext>
              </a:extLst>
            </p:cNvPr>
            <p:cNvSpPr/>
            <p:nvPr/>
          </p:nvSpPr>
          <p:spPr>
            <a:xfrm>
              <a:off x="14075634" y="5653989"/>
              <a:ext cx="494924" cy="1375250"/>
            </a:xfrm>
            <a:prstGeom prst="rect">
              <a:avLst/>
            </a:prstGeom>
            <a:grpFill/>
            <a:ln w="1887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4" name="Rectangle 343">
              <a:extLst>
                <a:ext uri="{FF2B5EF4-FFF2-40B4-BE49-F238E27FC236}">
                  <a16:creationId xmlns:a16="http://schemas.microsoft.com/office/drawing/2014/main" id="{E855BCD9-D847-3B95-67F4-8547BD9C1FC7}"/>
                </a:ext>
              </a:extLst>
            </p:cNvPr>
            <p:cNvSpPr/>
            <p:nvPr/>
          </p:nvSpPr>
          <p:spPr>
            <a:xfrm>
              <a:off x="13507633" y="5653989"/>
              <a:ext cx="494924" cy="1293298"/>
            </a:xfrm>
            <a:prstGeom prst="rect">
              <a:avLst/>
            </a:prstGeom>
            <a:grpFill/>
            <a:ln w="1887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5" name="Rectangle 344">
              <a:extLst>
                <a:ext uri="{FF2B5EF4-FFF2-40B4-BE49-F238E27FC236}">
                  <a16:creationId xmlns:a16="http://schemas.microsoft.com/office/drawing/2014/main" id="{BD97D30E-60D9-C1E6-8047-8DDDF7FBAF0E}"/>
                </a:ext>
              </a:extLst>
            </p:cNvPr>
            <p:cNvSpPr/>
            <p:nvPr/>
          </p:nvSpPr>
          <p:spPr>
            <a:xfrm>
              <a:off x="12939631" y="5653989"/>
              <a:ext cx="494924" cy="996834"/>
            </a:xfrm>
            <a:prstGeom prst="rect">
              <a:avLst/>
            </a:prstGeom>
            <a:grpFill/>
            <a:ln w="1887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6" name="Rectangle 345">
              <a:extLst>
                <a:ext uri="{FF2B5EF4-FFF2-40B4-BE49-F238E27FC236}">
                  <a16:creationId xmlns:a16="http://schemas.microsoft.com/office/drawing/2014/main" id="{E23E38BD-3D1C-3E9F-0931-44DFA7DFB5D1}"/>
                </a:ext>
              </a:extLst>
            </p:cNvPr>
            <p:cNvSpPr/>
            <p:nvPr/>
          </p:nvSpPr>
          <p:spPr>
            <a:xfrm>
              <a:off x="12371819" y="5653989"/>
              <a:ext cx="494924" cy="908462"/>
            </a:xfrm>
            <a:prstGeom prst="rect">
              <a:avLst/>
            </a:prstGeom>
            <a:grpFill/>
            <a:ln w="1887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7" name="Rectangle 346">
              <a:extLst>
                <a:ext uri="{FF2B5EF4-FFF2-40B4-BE49-F238E27FC236}">
                  <a16:creationId xmlns:a16="http://schemas.microsoft.com/office/drawing/2014/main" id="{0AE61E64-E60C-DB83-371A-3DABCCA0F012}"/>
                </a:ext>
              </a:extLst>
            </p:cNvPr>
            <p:cNvSpPr/>
            <p:nvPr/>
          </p:nvSpPr>
          <p:spPr>
            <a:xfrm>
              <a:off x="11804006" y="5653989"/>
              <a:ext cx="494924" cy="382192"/>
            </a:xfrm>
            <a:prstGeom prst="rect">
              <a:avLst/>
            </a:prstGeom>
            <a:grpFill/>
            <a:ln w="1887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8" name="Rectangle 347">
              <a:extLst>
                <a:ext uri="{FF2B5EF4-FFF2-40B4-BE49-F238E27FC236}">
                  <a16:creationId xmlns:a16="http://schemas.microsoft.com/office/drawing/2014/main" id="{CAC16864-3EE6-6DBE-E4D2-0878AC04B9E8}"/>
                </a:ext>
              </a:extLst>
            </p:cNvPr>
            <p:cNvSpPr/>
            <p:nvPr/>
          </p:nvSpPr>
          <p:spPr>
            <a:xfrm>
              <a:off x="15779450" y="5653989"/>
              <a:ext cx="494924" cy="1534434"/>
            </a:xfrm>
            <a:prstGeom prst="rect">
              <a:avLst/>
            </a:prstGeom>
            <a:grpFill/>
            <a:ln w="1887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9" name="Rectangle 348">
              <a:extLst>
                <a:ext uri="{FF2B5EF4-FFF2-40B4-BE49-F238E27FC236}">
                  <a16:creationId xmlns:a16="http://schemas.microsoft.com/office/drawing/2014/main" id="{4E3D434C-EC02-5D28-F61B-517645B705C9}"/>
                </a:ext>
              </a:extLst>
            </p:cNvPr>
            <p:cNvSpPr/>
            <p:nvPr/>
          </p:nvSpPr>
          <p:spPr>
            <a:xfrm>
              <a:off x="16347451" y="5653989"/>
              <a:ext cx="494924" cy="1838073"/>
            </a:xfrm>
            <a:prstGeom prst="rect">
              <a:avLst/>
            </a:prstGeom>
            <a:grpFill/>
            <a:ln w="1887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0" name="Rectangle 349">
              <a:extLst>
                <a:ext uri="{FF2B5EF4-FFF2-40B4-BE49-F238E27FC236}">
                  <a16:creationId xmlns:a16="http://schemas.microsoft.com/office/drawing/2014/main" id="{9A015A19-5610-999D-BA96-37549AAFAA7E}"/>
                </a:ext>
              </a:extLst>
            </p:cNvPr>
            <p:cNvSpPr/>
            <p:nvPr/>
          </p:nvSpPr>
          <p:spPr>
            <a:xfrm>
              <a:off x="16915264" y="5653989"/>
              <a:ext cx="494924" cy="2163617"/>
            </a:xfrm>
            <a:prstGeom prst="rect">
              <a:avLst/>
            </a:prstGeom>
            <a:grpFill/>
            <a:ln w="1887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51" name="Group 350">
            <a:extLst>
              <a:ext uri="{FF2B5EF4-FFF2-40B4-BE49-F238E27FC236}">
                <a16:creationId xmlns:a16="http://schemas.microsoft.com/office/drawing/2014/main" id="{CF656FDA-0293-3B36-5D8C-44DCCA6DFF05}"/>
              </a:ext>
            </a:extLst>
          </p:cNvPr>
          <p:cNvGrpSpPr/>
          <p:nvPr/>
        </p:nvGrpSpPr>
        <p:grpSpPr>
          <a:xfrm>
            <a:off x="732878" y="1859740"/>
            <a:ext cx="391454" cy="2978112"/>
            <a:chOff x="1108665" y="4651754"/>
            <a:chExt cx="587182" cy="3950442"/>
          </a:xfrm>
        </p:grpSpPr>
        <p:sp>
          <p:nvSpPr>
            <p:cNvPr id="352" name="TextBox 351">
              <a:extLst>
                <a:ext uri="{FF2B5EF4-FFF2-40B4-BE49-F238E27FC236}">
                  <a16:creationId xmlns:a16="http://schemas.microsoft.com/office/drawing/2014/main" id="{0B63CF17-CC2F-FD94-1150-2BF8817FDB2A}"/>
                </a:ext>
              </a:extLst>
            </p:cNvPr>
            <p:cNvSpPr txBox="1"/>
            <p:nvPr/>
          </p:nvSpPr>
          <p:spPr>
            <a:xfrm>
              <a:off x="1245723" y="4651754"/>
              <a:ext cx="450124" cy="28578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353" name="TextBox 352">
              <a:extLst>
                <a:ext uri="{FF2B5EF4-FFF2-40B4-BE49-F238E27FC236}">
                  <a16:creationId xmlns:a16="http://schemas.microsoft.com/office/drawing/2014/main" id="{3BAB2508-5B6B-9F86-6C7D-BA4191B5D396}"/>
                </a:ext>
              </a:extLst>
            </p:cNvPr>
            <p:cNvSpPr txBox="1"/>
            <p:nvPr/>
          </p:nvSpPr>
          <p:spPr>
            <a:xfrm>
              <a:off x="1245723" y="4933651"/>
              <a:ext cx="450124" cy="28578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354" name="TextBox 353">
              <a:extLst>
                <a:ext uri="{FF2B5EF4-FFF2-40B4-BE49-F238E27FC236}">
                  <a16:creationId xmlns:a16="http://schemas.microsoft.com/office/drawing/2014/main" id="{A9EA321F-832F-0C69-EBEA-74CEA224A8DC}"/>
                </a:ext>
              </a:extLst>
            </p:cNvPr>
            <p:cNvSpPr txBox="1"/>
            <p:nvPr/>
          </p:nvSpPr>
          <p:spPr>
            <a:xfrm>
              <a:off x="1245723" y="5215548"/>
              <a:ext cx="450124" cy="28578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355" name="TextBox 354">
              <a:extLst>
                <a:ext uri="{FF2B5EF4-FFF2-40B4-BE49-F238E27FC236}">
                  <a16:creationId xmlns:a16="http://schemas.microsoft.com/office/drawing/2014/main" id="{F7D81C47-F8E5-F4DE-AD3B-91B504031269}"/>
                </a:ext>
              </a:extLst>
            </p:cNvPr>
            <p:cNvSpPr txBox="1"/>
            <p:nvPr/>
          </p:nvSpPr>
          <p:spPr>
            <a:xfrm>
              <a:off x="1332285" y="5497444"/>
              <a:ext cx="363562" cy="28578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356" name="TextBox 355">
              <a:extLst>
                <a:ext uri="{FF2B5EF4-FFF2-40B4-BE49-F238E27FC236}">
                  <a16:creationId xmlns:a16="http://schemas.microsoft.com/office/drawing/2014/main" id="{A457403A-0A87-C8E6-3EEB-B6AED96D2238}"/>
                </a:ext>
              </a:extLst>
            </p:cNvPr>
            <p:cNvSpPr txBox="1"/>
            <p:nvPr/>
          </p:nvSpPr>
          <p:spPr>
            <a:xfrm>
              <a:off x="1195227" y="5779343"/>
              <a:ext cx="500620" cy="28578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357" name="TextBox 356">
              <a:extLst>
                <a:ext uri="{FF2B5EF4-FFF2-40B4-BE49-F238E27FC236}">
                  <a16:creationId xmlns:a16="http://schemas.microsoft.com/office/drawing/2014/main" id="{9FFEBAB5-A286-2DD9-485D-1FB1787962F8}"/>
                </a:ext>
              </a:extLst>
            </p:cNvPr>
            <p:cNvSpPr txBox="1"/>
            <p:nvPr/>
          </p:nvSpPr>
          <p:spPr>
            <a:xfrm>
              <a:off x="1195227" y="6061239"/>
              <a:ext cx="500620" cy="28578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358" name="TextBox 357">
              <a:extLst>
                <a:ext uri="{FF2B5EF4-FFF2-40B4-BE49-F238E27FC236}">
                  <a16:creationId xmlns:a16="http://schemas.microsoft.com/office/drawing/2014/main" id="{7B361BE8-B924-3A47-8FB9-DCF7E3D39307}"/>
                </a:ext>
              </a:extLst>
            </p:cNvPr>
            <p:cNvSpPr txBox="1"/>
            <p:nvPr/>
          </p:nvSpPr>
          <p:spPr>
            <a:xfrm>
              <a:off x="1195227" y="6343136"/>
              <a:ext cx="500620" cy="28578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359" name="TextBox 358">
              <a:extLst>
                <a:ext uri="{FF2B5EF4-FFF2-40B4-BE49-F238E27FC236}">
                  <a16:creationId xmlns:a16="http://schemas.microsoft.com/office/drawing/2014/main" id="{898C974B-E8D1-E4CA-C37A-52CE882A37DD}"/>
                </a:ext>
              </a:extLst>
            </p:cNvPr>
            <p:cNvSpPr txBox="1"/>
            <p:nvPr/>
          </p:nvSpPr>
          <p:spPr>
            <a:xfrm>
              <a:off x="1195227" y="6625033"/>
              <a:ext cx="500620" cy="28578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p:txBody>
        </p:sp>
        <p:sp>
          <p:nvSpPr>
            <p:cNvPr id="360" name="TextBox 359">
              <a:extLst>
                <a:ext uri="{FF2B5EF4-FFF2-40B4-BE49-F238E27FC236}">
                  <a16:creationId xmlns:a16="http://schemas.microsoft.com/office/drawing/2014/main" id="{30889DA7-FE3C-BF8E-9B71-7C0277D5EB2C}"/>
                </a:ext>
              </a:extLst>
            </p:cNvPr>
            <p:cNvSpPr txBox="1"/>
            <p:nvPr/>
          </p:nvSpPr>
          <p:spPr>
            <a:xfrm>
              <a:off x="1195227" y="6906930"/>
              <a:ext cx="500620" cy="28578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a:t>
              </a:r>
            </a:p>
          </p:txBody>
        </p:sp>
        <p:sp>
          <p:nvSpPr>
            <p:cNvPr id="361" name="TextBox 360">
              <a:extLst>
                <a:ext uri="{FF2B5EF4-FFF2-40B4-BE49-F238E27FC236}">
                  <a16:creationId xmlns:a16="http://schemas.microsoft.com/office/drawing/2014/main" id="{DCC3B047-5DF7-BC54-FE5C-84ECECC99C94}"/>
                </a:ext>
              </a:extLst>
            </p:cNvPr>
            <p:cNvSpPr txBox="1"/>
            <p:nvPr/>
          </p:nvSpPr>
          <p:spPr>
            <a:xfrm>
              <a:off x="1195227" y="7188827"/>
              <a:ext cx="500620" cy="28578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362" name="TextBox 361">
              <a:extLst>
                <a:ext uri="{FF2B5EF4-FFF2-40B4-BE49-F238E27FC236}">
                  <a16:creationId xmlns:a16="http://schemas.microsoft.com/office/drawing/2014/main" id="{270F0259-0B16-BF7C-DDF1-CFE309D0A748}"/>
                </a:ext>
              </a:extLst>
            </p:cNvPr>
            <p:cNvSpPr txBox="1"/>
            <p:nvPr/>
          </p:nvSpPr>
          <p:spPr>
            <a:xfrm>
              <a:off x="1195227" y="7470723"/>
              <a:ext cx="500620" cy="28578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a:t>
              </a:r>
            </a:p>
          </p:txBody>
        </p:sp>
        <p:sp>
          <p:nvSpPr>
            <p:cNvPr id="363" name="TextBox 362">
              <a:extLst>
                <a:ext uri="{FF2B5EF4-FFF2-40B4-BE49-F238E27FC236}">
                  <a16:creationId xmlns:a16="http://schemas.microsoft.com/office/drawing/2014/main" id="{92C24550-9B61-ECB9-C5E4-64788A003A18}"/>
                </a:ext>
              </a:extLst>
            </p:cNvPr>
            <p:cNvSpPr txBox="1"/>
            <p:nvPr/>
          </p:nvSpPr>
          <p:spPr>
            <a:xfrm>
              <a:off x="1195227" y="7752622"/>
              <a:ext cx="500620" cy="28578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p:txBody>
        </p:sp>
        <p:sp>
          <p:nvSpPr>
            <p:cNvPr id="364" name="TextBox 363">
              <a:extLst>
                <a:ext uri="{FF2B5EF4-FFF2-40B4-BE49-F238E27FC236}">
                  <a16:creationId xmlns:a16="http://schemas.microsoft.com/office/drawing/2014/main" id="{32F2715A-64CC-8AE5-BCF5-4E55219F9E01}"/>
                </a:ext>
              </a:extLst>
            </p:cNvPr>
            <p:cNvSpPr txBox="1"/>
            <p:nvPr/>
          </p:nvSpPr>
          <p:spPr>
            <a:xfrm>
              <a:off x="1195227" y="8034518"/>
              <a:ext cx="500620" cy="28578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a:t>
              </a:r>
            </a:p>
          </p:txBody>
        </p:sp>
        <p:sp>
          <p:nvSpPr>
            <p:cNvPr id="365" name="TextBox 364">
              <a:extLst>
                <a:ext uri="{FF2B5EF4-FFF2-40B4-BE49-F238E27FC236}">
                  <a16:creationId xmlns:a16="http://schemas.microsoft.com/office/drawing/2014/main" id="{F8DF2905-0346-C883-1AA1-D2902FB9B725}"/>
                </a:ext>
              </a:extLst>
            </p:cNvPr>
            <p:cNvSpPr txBox="1"/>
            <p:nvPr/>
          </p:nvSpPr>
          <p:spPr>
            <a:xfrm>
              <a:off x="1108665" y="8316411"/>
              <a:ext cx="587182" cy="28578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p:txBody>
        </p:sp>
      </p:grpSp>
      <p:grpSp>
        <p:nvGrpSpPr>
          <p:cNvPr id="367" name="Group 366">
            <a:extLst>
              <a:ext uri="{FF2B5EF4-FFF2-40B4-BE49-F238E27FC236}">
                <a16:creationId xmlns:a16="http://schemas.microsoft.com/office/drawing/2014/main" id="{E5764987-4C81-E5E6-4B53-6B6E6C6A6B59}"/>
              </a:ext>
            </a:extLst>
          </p:cNvPr>
          <p:cNvGrpSpPr/>
          <p:nvPr/>
        </p:nvGrpSpPr>
        <p:grpSpPr>
          <a:xfrm>
            <a:off x="6599216" y="1890946"/>
            <a:ext cx="391454" cy="2957774"/>
            <a:chOff x="1108665" y="4651754"/>
            <a:chExt cx="587182" cy="3952561"/>
          </a:xfrm>
        </p:grpSpPr>
        <p:sp>
          <p:nvSpPr>
            <p:cNvPr id="368" name="TextBox 367">
              <a:extLst>
                <a:ext uri="{FF2B5EF4-FFF2-40B4-BE49-F238E27FC236}">
                  <a16:creationId xmlns:a16="http://schemas.microsoft.com/office/drawing/2014/main" id="{1B15DD61-523D-7A5B-DD51-C13DA69862B7}"/>
                </a:ext>
              </a:extLst>
            </p:cNvPr>
            <p:cNvSpPr txBox="1"/>
            <p:nvPr/>
          </p:nvSpPr>
          <p:spPr>
            <a:xfrm>
              <a:off x="1245723" y="4651754"/>
              <a:ext cx="450124" cy="28790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369" name="TextBox 368">
              <a:extLst>
                <a:ext uri="{FF2B5EF4-FFF2-40B4-BE49-F238E27FC236}">
                  <a16:creationId xmlns:a16="http://schemas.microsoft.com/office/drawing/2014/main" id="{54FC449D-B69B-C19C-801D-0F609359C504}"/>
                </a:ext>
              </a:extLst>
            </p:cNvPr>
            <p:cNvSpPr txBox="1"/>
            <p:nvPr/>
          </p:nvSpPr>
          <p:spPr>
            <a:xfrm>
              <a:off x="1245723" y="4933651"/>
              <a:ext cx="450124" cy="28790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370" name="TextBox 369">
              <a:extLst>
                <a:ext uri="{FF2B5EF4-FFF2-40B4-BE49-F238E27FC236}">
                  <a16:creationId xmlns:a16="http://schemas.microsoft.com/office/drawing/2014/main" id="{215B4550-DBF6-820C-6E0C-228149AD5A97}"/>
                </a:ext>
              </a:extLst>
            </p:cNvPr>
            <p:cNvSpPr txBox="1"/>
            <p:nvPr/>
          </p:nvSpPr>
          <p:spPr>
            <a:xfrm>
              <a:off x="1245723" y="5215548"/>
              <a:ext cx="450124" cy="28790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371" name="TextBox 370">
              <a:extLst>
                <a:ext uri="{FF2B5EF4-FFF2-40B4-BE49-F238E27FC236}">
                  <a16:creationId xmlns:a16="http://schemas.microsoft.com/office/drawing/2014/main" id="{1E262327-BE71-181E-6CA3-3BA07D478A13}"/>
                </a:ext>
              </a:extLst>
            </p:cNvPr>
            <p:cNvSpPr txBox="1"/>
            <p:nvPr/>
          </p:nvSpPr>
          <p:spPr>
            <a:xfrm>
              <a:off x="1332285" y="5497445"/>
              <a:ext cx="363562" cy="28790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372" name="TextBox 371">
              <a:extLst>
                <a:ext uri="{FF2B5EF4-FFF2-40B4-BE49-F238E27FC236}">
                  <a16:creationId xmlns:a16="http://schemas.microsoft.com/office/drawing/2014/main" id="{3CB1F240-F314-8C24-5089-5826042D4CE7}"/>
                </a:ext>
              </a:extLst>
            </p:cNvPr>
            <p:cNvSpPr txBox="1"/>
            <p:nvPr/>
          </p:nvSpPr>
          <p:spPr>
            <a:xfrm>
              <a:off x="1195227" y="5779342"/>
              <a:ext cx="500620" cy="28790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373" name="TextBox 372">
              <a:extLst>
                <a:ext uri="{FF2B5EF4-FFF2-40B4-BE49-F238E27FC236}">
                  <a16:creationId xmlns:a16="http://schemas.microsoft.com/office/drawing/2014/main" id="{53E50478-BE5C-0D34-0A45-DF50DB964CBD}"/>
                </a:ext>
              </a:extLst>
            </p:cNvPr>
            <p:cNvSpPr txBox="1"/>
            <p:nvPr/>
          </p:nvSpPr>
          <p:spPr>
            <a:xfrm>
              <a:off x="1195227" y="6061238"/>
              <a:ext cx="500620" cy="28790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374" name="TextBox 373">
              <a:extLst>
                <a:ext uri="{FF2B5EF4-FFF2-40B4-BE49-F238E27FC236}">
                  <a16:creationId xmlns:a16="http://schemas.microsoft.com/office/drawing/2014/main" id="{C6A3E50B-01E6-C2D3-D79E-B1571172A692}"/>
                </a:ext>
              </a:extLst>
            </p:cNvPr>
            <p:cNvSpPr txBox="1"/>
            <p:nvPr/>
          </p:nvSpPr>
          <p:spPr>
            <a:xfrm>
              <a:off x="1195227" y="6343136"/>
              <a:ext cx="500620" cy="28790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375" name="TextBox 374">
              <a:extLst>
                <a:ext uri="{FF2B5EF4-FFF2-40B4-BE49-F238E27FC236}">
                  <a16:creationId xmlns:a16="http://schemas.microsoft.com/office/drawing/2014/main" id="{9B054614-AD89-D88E-1B0F-94A7354B749C}"/>
                </a:ext>
              </a:extLst>
            </p:cNvPr>
            <p:cNvSpPr txBox="1"/>
            <p:nvPr/>
          </p:nvSpPr>
          <p:spPr>
            <a:xfrm>
              <a:off x="1195227" y="6625033"/>
              <a:ext cx="500620" cy="28790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p:txBody>
        </p:sp>
        <p:sp>
          <p:nvSpPr>
            <p:cNvPr id="376" name="TextBox 375">
              <a:extLst>
                <a:ext uri="{FF2B5EF4-FFF2-40B4-BE49-F238E27FC236}">
                  <a16:creationId xmlns:a16="http://schemas.microsoft.com/office/drawing/2014/main" id="{535B0CFA-62CE-F67A-03C5-4BF7BC739168}"/>
                </a:ext>
              </a:extLst>
            </p:cNvPr>
            <p:cNvSpPr txBox="1"/>
            <p:nvPr/>
          </p:nvSpPr>
          <p:spPr>
            <a:xfrm>
              <a:off x="1195227" y="6906929"/>
              <a:ext cx="500620" cy="28790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a:t>
              </a:r>
            </a:p>
          </p:txBody>
        </p:sp>
        <p:sp>
          <p:nvSpPr>
            <p:cNvPr id="377" name="TextBox 376">
              <a:extLst>
                <a:ext uri="{FF2B5EF4-FFF2-40B4-BE49-F238E27FC236}">
                  <a16:creationId xmlns:a16="http://schemas.microsoft.com/office/drawing/2014/main" id="{09EF8DC0-219D-ECDC-FF31-712A9636B478}"/>
                </a:ext>
              </a:extLst>
            </p:cNvPr>
            <p:cNvSpPr txBox="1"/>
            <p:nvPr/>
          </p:nvSpPr>
          <p:spPr>
            <a:xfrm>
              <a:off x="1195227" y="7188827"/>
              <a:ext cx="500620" cy="28790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378" name="TextBox 377">
              <a:extLst>
                <a:ext uri="{FF2B5EF4-FFF2-40B4-BE49-F238E27FC236}">
                  <a16:creationId xmlns:a16="http://schemas.microsoft.com/office/drawing/2014/main" id="{17CA534E-8AB7-6B41-935B-3F005CD5FB8C}"/>
                </a:ext>
              </a:extLst>
            </p:cNvPr>
            <p:cNvSpPr txBox="1"/>
            <p:nvPr/>
          </p:nvSpPr>
          <p:spPr>
            <a:xfrm>
              <a:off x="1195227" y="7470724"/>
              <a:ext cx="500620" cy="28790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a:t>
              </a:r>
            </a:p>
          </p:txBody>
        </p:sp>
        <p:sp>
          <p:nvSpPr>
            <p:cNvPr id="379" name="TextBox 378">
              <a:extLst>
                <a:ext uri="{FF2B5EF4-FFF2-40B4-BE49-F238E27FC236}">
                  <a16:creationId xmlns:a16="http://schemas.microsoft.com/office/drawing/2014/main" id="{0AFFB313-EE15-C95C-2796-8971672F84BC}"/>
                </a:ext>
              </a:extLst>
            </p:cNvPr>
            <p:cNvSpPr txBox="1"/>
            <p:nvPr/>
          </p:nvSpPr>
          <p:spPr>
            <a:xfrm>
              <a:off x="1195227" y="7752620"/>
              <a:ext cx="500620" cy="28790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p:txBody>
        </p:sp>
        <p:sp>
          <p:nvSpPr>
            <p:cNvPr id="380" name="TextBox 379">
              <a:extLst>
                <a:ext uri="{FF2B5EF4-FFF2-40B4-BE49-F238E27FC236}">
                  <a16:creationId xmlns:a16="http://schemas.microsoft.com/office/drawing/2014/main" id="{4D3BA5C4-ED98-6E03-1675-EC565ADE2EB2}"/>
                </a:ext>
              </a:extLst>
            </p:cNvPr>
            <p:cNvSpPr txBox="1"/>
            <p:nvPr/>
          </p:nvSpPr>
          <p:spPr>
            <a:xfrm>
              <a:off x="1195227" y="8034518"/>
              <a:ext cx="500620" cy="28790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a:t>
              </a:r>
            </a:p>
          </p:txBody>
        </p:sp>
        <p:sp>
          <p:nvSpPr>
            <p:cNvPr id="381" name="TextBox 380">
              <a:extLst>
                <a:ext uri="{FF2B5EF4-FFF2-40B4-BE49-F238E27FC236}">
                  <a16:creationId xmlns:a16="http://schemas.microsoft.com/office/drawing/2014/main" id="{3F243E85-D9B4-E432-2336-905417E175FB}"/>
                </a:ext>
              </a:extLst>
            </p:cNvPr>
            <p:cNvSpPr txBox="1"/>
            <p:nvPr/>
          </p:nvSpPr>
          <p:spPr>
            <a:xfrm>
              <a:off x="1108665" y="8316411"/>
              <a:ext cx="587182" cy="28790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p:txBody>
        </p:sp>
      </p:grpSp>
      <p:sp>
        <p:nvSpPr>
          <p:cNvPr id="383" name="TextBox 382">
            <a:extLst>
              <a:ext uri="{FF2B5EF4-FFF2-40B4-BE49-F238E27FC236}">
                <a16:creationId xmlns:a16="http://schemas.microsoft.com/office/drawing/2014/main" id="{2769905C-7F5E-C77B-6546-95B453120493}"/>
              </a:ext>
            </a:extLst>
          </p:cNvPr>
          <p:cNvSpPr txBox="1"/>
          <p:nvPr/>
        </p:nvSpPr>
        <p:spPr>
          <a:xfrm>
            <a:off x="1274984" y="1905207"/>
            <a:ext cx="32733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SD</a:t>
            </a:r>
          </a:p>
        </p:txBody>
      </p:sp>
      <p:sp>
        <p:nvSpPr>
          <p:cNvPr id="384" name="TextBox 383">
            <a:extLst>
              <a:ext uri="{FF2B5EF4-FFF2-40B4-BE49-F238E27FC236}">
                <a16:creationId xmlns:a16="http://schemas.microsoft.com/office/drawing/2014/main" id="{3D23F325-762C-19AE-2371-6C44AB044006}"/>
              </a:ext>
            </a:extLst>
          </p:cNvPr>
          <p:cNvSpPr txBox="1"/>
          <p:nvPr/>
        </p:nvSpPr>
        <p:spPr>
          <a:xfrm>
            <a:off x="1735937" y="2128546"/>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SD</a:t>
            </a:r>
          </a:p>
        </p:txBody>
      </p:sp>
      <p:sp>
        <p:nvSpPr>
          <p:cNvPr id="385" name="TextBox 384">
            <a:extLst>
              <a:ext uri="{FF2B5EF4-FFF2-40B4-BE49-F238E27FC236}">
                <a16:creationId xmlns:a16="http://schemas.microsoft.com/office/drawing/2014/main" id="{4CE1DB70-315A-4B43-4072-FD574147B149}"/>
              </a:ext>
            </a:extLst>
          </p:cNvPr>
          <p:cNvSpPr txBox="1"/>
          <p:nvPr/>
        </p:nvSpPr>
        <p:spPr>
          <a:xfrm>
            <a:off x="2656564" y="2407108"/>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SD</a:t>
            </a:r>
          </a:p>
        </p:txBody>
      </p:sp>
      <p:sp>
        <p:nvSpPr>
          <p:cNvPr id="386" name="TextBox 385">
            <a:extLst>
              <a:ext uri="{FF2B5EF4-FFF2-40B4-BE49-F238E27FC236}">
                <a16:creationId xmlns:a16="http://schemas.microsoft.com/office/drawing/2014/main" id="{667F0231-7939-FDE0-442B-F56ECA023B9C}"/>
              </a:ext>
            </a:extLst>
          </p:cNvPr>
          <p:cNvSpPr txBox="1"/>
          <p:nvPr/>
        </p:nvSpPr>
        <p:spPr>
          <a:xfrm>
            <a:off x="3110736" y="2407108"/>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SD</a:t>
            </a:r>
          </a:p>
        </p:txBody>
      </p:sp>
      <p:sp>
        <p:nvSpPr>
          <p:cNvPr id="387" name="TextBox 386">
            <a:extLst>
              <a:ext uri="{FF2B5EF4-FFF2-40B4-BE49-F238E27FC236}">
                <a16:creationId xmlns:a16="http://schemas.microsoft.com/office/drawing/2014/main" id="{69F411B7-2CC5-EC20-88BF-5F73BD82BD79}"/>
              </a:ext>
            </a:extLst>
          </p:cNvPr>
          <p:cNvSpPr txBox="1"/>
          <p:nvPr/>
        </p:nvSpPr>
        <p:spPr>
          <a:xfrm>
            <a:off x="3572165" y="2407108"/>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SD</a:t>
            </a:r>
          </a:p>
        </p:txBody>
      </p:sp>
      <p:sp>
        <p:nvSpPr>
          <p:cNvPr id="388" name="TextBox 387">
            <a:extLst>
              <a:ext uri="{FF2B5EF4-FFF2-40B4-BE49-F238E27FC236}">
                <a16:creationId xmlns:a16="http://schemas.microsoft.com/office/drawing/2014/main" id="{23BE86B5-0692-8670-0DA1-FE2046B9E3CE}"/>
              </a:ext>
            </a:extLst>
          </p:cNvPr>
          <p:cNvSpPr txBox="1"/>
          <p:nvPr/>
        </p:nvSpPr>
        <p:spPr>
          <a:xfrm>
            <a:off x="4026337" y="2407108"/>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SD</a:t>
            </a:r>
          </a:p>
        </p:txBody>
      </p:sp>
      <p:sp>
        <p:nvSpPr>
          <p:cNvPr id="389" name="TextBox 388">
            <a:extLst>
              <a:ext uri="{FF2B5EF4-FFF2-40B4-BE49-F238E27FC236}">
                <a16:creationId xmlns:a16="http://schemas.microsoft.com/office/drawing/2014/main" id="{774983DD-7446-CA4C-D7D7-4291253E9F99}"/>
              </a:ext>
            </a:extLst>
          </p:cNvPr>
          <p:cNvSpPr txBox="1"/>
          <p:nvPr/>
        </p:nvSpPr>
        <p:spPr>
          <a:xfrm>
            <a:off x="4487766" y="2407108"/>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SD</a:t>
            </a:r>
          </a:p>
        </p:txBody>
      </p:sp>
      <p:sp>
        <p:nvSpPr>
          <p:cNvPr id="390" name="TextBox 389">
            <a:extLst>
              <a:ext uri="{FF2B5EF4-FFF2-40B4-BE49-F238E27FC236}">
                <a16:creationId xmlns:a16="http://schemas.microsoft.com/office/drawing/2014/main" id="{9A1793D0-ED56-C711-4C5A-C8D309229E3F}"/>
              </a:ext>
            </a:extLst>
          </p:cNvPr>
          <p:cNvSpPr txBox="1"/>
          <p:nvPr/>
        </p:nvSpPr>
        <p:spPr>
          <a:xfrm>
            <a:off x="4949196" y="2407108"/>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SD</a:t>
            </a:r>
          </a:p>
        </p:txBody>
      </p:sp>
      <p:sp>
        <p:nvSpPr>
          <p:cNvPr id="391" name="TextBox 390">
            <a:extLst>
              <a:ext uri="{FF2B5EF4-FFF2-40B4-BE49-F238E27FC236}">
                <a16:creationId xmlns:a16="http://schemas.microsoft.com/office/drawing/2014/main" id="{953F9B5F-E349-DF81-BA57-2EC0B207FB8B}"/>
              </a:ext>
            </a:extLst>
          </p:cNvPr>
          <p:cNvSpPr txBox="1"/>
          <p:nvPr/>
        </p:nvSpPr>
        <p:spPr>
          <a:xfrm>
            <a:off x="5410623" y="2407108"/>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t>
            </a:r>
          </a:p>
        </p:txBody>
      </p:sp>
      <p:sp>
        <p:nvSpPr>
          <p:cNvPr id="392" name="TextBox 391">
            <a:extLst>
              <a:ext uri="{FF2B5EF4-FFF2-40B4-BE49-F238E27FC236}">
                <a16:creationId xmlns:a16="http://schemas.microsoft.com/office/drawing/2014/main" id="{1D3FA68A-9475-0006-F578-68692E9D6F4E}"/>
              </a:ext>
            </a:extLst>
          </p:cNvPr>
          <p:cNvSpPr txBox="1"/>
          <p:nvPr/>
        </p:nvSpPr>
        <p:spPr>
          <a:xfrm>
            <a:off x="2187877" y="2338098"/>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PD</a:t>
            </a:r>
          </a:p>
        </p:txBody>
      </p:sp>
      <p:sp>
        <p:nvSpPr>
          <p:cNvPr id="394" name="TextBox 393">
            <a:extLst>
              <a:ext uri="{FF2B5EF4-FFF2-40B4-BE49-F238E27FC236}">
                <a16:creationId xmlns:a16="http://schemas.microsoft.com/office/drawing/2014/main" id="{32E5D844-AFDB-6ACD-362E-8508F8FE7C69}"/>
              </a:ext>
            </a:extLst>
          </p:cNvPr>
          <p:cNvSpPr txBox="1"/>
          <p:nvPr/>
        </p:nvSpPr>
        <p:spPr>
          <a:xfrm>
            <a:off x="7478330" y="2425066"/>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SD</a:t>
            </a:r>
          </a:p>
        </p:txBody>
      </p:sp>
      <p:sp>
        <p:nvSpPr>
          <p:cNvPr id="395" name="TextBox 394">
            <a:extLst>
              <a:ext uri="{FF2B5EF4-FFF2-40B4-BE49-F238E27FC236}">
                <a16:creationId xmlns:a16="http://schemas.microsoft.com/office/drawing/2014/main" id="{084F7341-7D44-EF6B-2279-5A07652B54A8}"/>
              </a:ext>
            </a:extLst>
          </p:cNvPr>
          <p:cNvSpPr txBox="1"/>
          <p:nvPr/>
        </p:nvSpPr>
        <p:spPr>
          <a:xfrm>
            <a:off x="8239942" y="2425066"/>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t>
            </a:r>
          </a:p>
        </p:txBody>
      </p:sp>
      <p:sp>
        <p:nvSpPr>
          <p:cNvPr id="397" name="TextBox 396">
            <a:extLst>
              <a:ext uri="{FF2B5EF4-FFF2-40B4-BE49-F238E27FC236}">
                <a16:creationId xmlns:a16="http://schemas.microsoft.com/office/drawing/2014/main" id="{4A1AD2C6-04C7-F517-76BE-84C6225CE774}"/>
              </a:ext>
            </a:extLst>
          </p:cNvPr>
          <p:cNvSpPr txBox="1"/>
          <p:nvPr/>
        </p:nvSpPr>
        <p:spPr>
          <a:xfrm>
            <a:off x="7106838" y="1728003"/>
            <a:ext cx="32733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PD</a:t>
            </a:r>
          </a:p>
        </p:txBody>
      </p:sp>
      <p:sp>
        <p:nvSpPr>
          <p:cNvPr id="398" name="TextBox 397">
            <a:extLst>
              <a:ext uri="{FF2B5EF4-FFF2-40B4-BE49-F238E27FC236}">
                <a16:creationId xmlns:a16="http://schemas.microsoft.com/office/drawing/2014/main" id="{F886F296-49F7-4E74-8F9A-483766B2DF38}"/>
              </a:ext>
            </a:extLst>
          </p:cNvPr>
          <p:cNvSpPr txBox="1"/>
          <p:nvPr/>
        </p:nvSpPr>
        <p:spPr>
          <a:xfrm>
            <a:off x="7859136" y="2425066"/>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SD</a:t>
            </a:r>
          </a:p>
        </p:txBody>
      </p:sp>
      <p:sp>
        <p:nvSpPr>
          <p:cNvPr id="399" name="TextBox 398">
            <a:extLst>
              <a:ext uri="{FF2B5EF4-FFF2-40B4-BE49-F238E27FC236}">
                <a16:creationId xmlns:a16="http://schemas.microsoft.com/office/drawing/2014/main" id="{BA2F00F3-4F90-37C1-3C03-9683B8811E97}"/>
              </a:ext>
            </a:extLst>
          </p:cNvPr>
          <p:cNvSpPr txBox="1"/>
          <p:nvPr/>
        </p:nvSpPr>
        <p:spPr>
          <a:xfrm>
            <a:off x="8994297" y="2425066"/>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t>
            </a:r>
          </a:p>
        </p:txBody>
      </p:sp>
      <p:sp>
        <p:nvSpPr>
          <p:cNvPr id="400" name="TextBox 399">
            <a:extLst>
              <a:ext uri="{FF2B5EF4-FFF2-40B4-BE49-F238E27FC236}">
                <a16:creationId xmlns:a16="http://schemas.microsoft.com/office/drawing/2014/main" id="{0FBEE9E2-7B32-50A1-BE27-9AB0B69F8502}"/>
              </a:ext>
            </a:extLst>
          </p:cNvPr>
          <p:cNvSpPr txBox="1"/>
          <p:nvPr/>
        </p:nvSpPr>
        <p:spPr>
          <a:xfrm>
            <a:off x="8613491" y="2425066"/>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SD</a:t>
            </a:r>
          </a:p>
        </p:txBody>
      </p:sp>
      <p:sp>
        <p:nvSpPr>
          <p:cNvPr id="401" name="TextBox 400">
            <a:extLst>
              <a:ext uri="{FF2B5EF4-FFF2-40B4-BE49-F238E27FC236}">
                <a16:creationId xmlns:a16="http://schemas.microsoft.com/office/drawing/2014/main" id="{45B79A80-787E-6A5D-6E03-5CA7F182674D}"/>
              </a:ext>
            </a:extLst>
          </p:cNvPr>
          <p:cNvSpPr txBox="1"/>
          <p:nvPr/>
        </p:nvSpPr>
        <p:spPr>
          <a:xfrm>
            <a:off x="9375103" y="2425066"/>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t>
            </a:r>
          </a:p>
        </p:txBody>
      </p:sp>
      <p:sp>
        <p:nvSpPr>
          <p:cNvPr id="402" name="TextBox 401">
            <a:extLst>
              <a:ext uri="{FF2B5EF4-FFF2-40B4-BE49-F238E27FC236}">
                <a16:creationId xmlns:a16="http://schemas.microsoft.com/office/drawing/2014/main" id="{584BC9FD-3CE3-D1C4-CAD6-612E98AACE3D}"/>
              </a:ext>
            </a:extLst>
          </p:cNvPr>
          <p:cNvSpPr txBox="1"/>
          <p:nvPr/>
        </p:nvSpPr>
        <p:spPr>
          <a:xfrm>
            <a:off x="9755909" y="2425066"/>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t>
            </a:r>
          </a:p>
        </p:txBody>
      </p:sp>
      <p:sp>
        <p:nvSpPr>
          <p:cNvPr id="403" name="TextBox 402">
            <a:extLst>
              <a:ext uri="{FF2B5EF4-FFF2-40B4-BE49-F238E27FC236}">
                <a16:creationId xmlns:a16="http://schemas.microsoft.com/office/drawing/2014/main" id="{F761C3DE-D26F-B47E-E66A-A4A1F607D6A2}"/>
              </a:ext>
            </a:extLst>
          </p:cNvPr>
          <p:cNvSpPr txBox="1"/>
          <p:nvPr/>
        </p:nvSpPr>
        <p:spPr>
          <a:xfrm>
            <a:off x="10136715" y="2425066"/>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t>
            </a:r>
          </a:p>
        </p:txBody>
      </p:sp>
      <p:sp>
        <p:nvSpPr>
          <p:cNvPr id="404" name="TextBox 403">
            <a:extLst>
              <a:ext uri="{FF2B5EF4-FFF2-40B4-BE49-F238E27FC236}">
                <a16:creationId xmlns:a16="http://schemas.microsoft.com/office/drawing/2014/main" id="{BB52FE64-42F6-9E02-F344-85EA312D8D50}"/>
              </a:ext>
            </a:extLst>
          </p:cNvPr>
          <p:cNvSpPr txBox="1"/>
          <p:nvPr/>
        </p:nvSpPr>
        <p:spPr>
          <a:xfrm>
            <a:off x="10517521" y="2425066"/>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t>
            </a:r>
          </a:p>
        </p:txBody>
      </p:sp>
      <p:sp>
        <p:nvSpPr>
          <p:cNvPr id="405" name="TextBox 404">
            <a:extLst>
              <a:ext uri="{FF2B5EF4-FFF2-40B4-BE49-F238E27FC236}">
                <a16:creationId xmlns:a16="http://schemas.microsoft.com/office/drawing/2014/main" id="{311EC456-3527-FA30-74E1-153FD1FA3BEA}"/>
              </a:ext>
            </a:extLst>
          </p:cNvPr>
          <p:cNvSpPr txBox="1"/>
          <p:nvPr/>
        </p:nvSpPr>
        <p:spPr>
          <a:xfrm>
            <a:off x="10891070" y="2425066"/>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t>
            </a:r>
          </a:p>
        </p:txBody>
      </p:sp>
      <p:sp>
        <p:nvSpPr>
          <p:cNvPr id="406" name="TextBox 405">
            <a:extLst>
              <a:ext uri="{FF2B5EF4-FFF2-40B4-BE49-F238E27FC236}">
                <a16:creationId xmlns:a16="http://schemas.microsoft.com/office/drawing/2014/main" id="{AA57F633-7455-A62E-6A30-A11EE0A88297}"/>
              </a:ext>
            </a:extLst>
          </p:cNvPr>
          <p:cNvSpPr txBox="1"/>
          <p:nvPr/>
        </p:nvSpPr>
        <p:spPr>
          <a:xfrm>
            <a:off x="11271877" y="2425066"/>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t>
            </a:r>
          </a:p>
        </p:txBody>
      </p:sp>
      <p:sp>
        <p:nvSpPr>
          <p:cNvPr id="18" name="TextBox 17">
            <a:extLst>
              <a:ext uri="{FF2B5EF4-FFF2-40B4-BE49-F238E27FC236}">
                <a16:creationId xmlns:a16="http://schemas.microsoft.com/office/drawing/2014/main" id="{A063CE20-8D9E-DD05-8F11-231BC300E33B}"/>
              </a:ext>
            </a:extLst>
          </p:cNvPr>
          <p:cNvSpPr txBox="1"/>
          <p:nvPr/>
        </p:nvSpPr>
        <p:spPr>
          <a:xfrm>
            <a:off x="2320038" y="5302427"/>
            <a:ext cx="7551926" cy="379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Responses were observed across a range of B7-H4 expression levels</a:t>
            </a:r>
            <a:endParaRPr kumimoji="0" lang="en-US" sz="1867"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0" name="Picture 19">
            <a:extLst>
              <a:ext uri="{FF2B5EF4-FFF2-40B4-BE49-F238E27FC236}">
                <a16:creationId xmlns:a16="http://schemas.microsoft.com/office/drawing/2014/main" id="{4C54CECD-B6A5-51E1-AC4E-9FD10F212F52}"/>
              </a:ext>
            </a:extLst>
          </p:cNvPr>
          <p:cNvPicPr>
            <a:picLocks noChangeAspect="1"/>
          </p:cNvPicPr>
          <p:nvPr/>
        </p:nvPicPr>
        <p:blipFill>
          <a:blip r:embed="rId3">
            <a:clrChange>
              <a:clrFrom>
                <a:srgbClr val="FEFEFE"/>
              </a:clrFrom>
              <a:clrTo>
                <a:srgbClr val="FEFEFE">
                  <a:alpha val="0"/>
                </a:srgbClr>
              </a:clrTo>
            </a:clrChange>
          </a:blip>
          <a:srcRect l="39529" r="43577"/>
          <a:stretch>
            <a:fillRect/>
          </a:stretch>
        </p:blipFill>
        <p:spPr>
          <a:xfrm>
            <a:off x="2516890" y="5380355"/>
            <a:ext cx="193102" cy="221985"/>
          </a:xfrm>
          <a:prstGeom prst="rect">
            <a:avLst/>
          </a:prstGeom>
          <a:solidFill>
            <a:sysClr val="window" lastClr="FFFFFF"/>
          </a:solidFill>
        </p:spPr>
      </p:pic>
      <p:sp>
        <p:nvSpPr>
          <p:cNvPr id="29" name="Title 1">
            <a:extLst>
              <a:ext uri="{FF2B5EF4-FFF2-40B4-BE49-F238E27FC236}">
                <a16:creationId xmlns:a16="http://schemas.microsoft.com/office/drawing/2014/main" id="{E15DC78C-8162-8137-9ECE-935FDF11A7AB}"/>
              </a:ext>
            </a:extLst>
          </p:cNvPr>
          <p:cNvSpPr txBox="1">
            <a:spLocks/>
          </p:cNvSpPr>
          <p:nvPr/>
        </p:nvSpPr>
        <p:spPr>
          <a:xfrm>
            <a:off x="136000" y="142878"/>
            <a:ext cx="12056000" cy="86426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kumimoji="0" lang="en-US" sz="4400" b="0" i="0" u="none" strike="noStrike" kern="1200" cap="none" spc="0" normalizeH="0" baseline="0" noProof="0" smtClean="0">
                <a:ln>
                  <a:noFill/>
                </a:ln>
                <a:solidFill>
                  <a:prstClr val="black"/>
                </a:solidFill>
                <a:effectLst/>
                <a:uLnTx/>
                <a:uFillTx/>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Mocertatug Rezetecan (GSK5733584), a B7-H4 Targeted Antibody-Drug Conjugate in EC: First Results from the Global BEHOLD-1 Study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0E2841">
                  <a:lumMod val="90000"/>
                  <a:lumOff val="10000"/>
                </a:srgbClr>
              </a:solidFill>
              <a:effectLst/>
              <a:uLnTx/>
              <a:uFillTx/>
              <a:latin typeface="Aptos" panose="02110004020202020204"/>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E2841">
                    <a:lumMod val="75000"/>
                    <a:lumOff val="25000"/>
                  </a:srgbClr>
                </a:solidFill>
                <a:effectLst/>
                <a:uLnTx/>
                <a:uFillTx/>
                <a:latin typeface="Aptos" panose="02110004020202020204"/>
                <a:ea typeface="+mj-ea"/>
                <a:cs typeface="Arial" panose="020B0604020202020204" pitchFamily="34" charset="0"/>
              </a:rPr>
              <a:t>Confirmed ORR was 67% (n=8/12) in patients with EC at the 4.8 mg/kg Q3W dose</a:t>
            </a:r>
          </a:p>
        </p:txBody>
      </p:sp>
      <p:sp>
        <p:nvSpPr>
          <p:cNvPr id="30" name="Rectangle: Rounded Corners 29">
            <a:extLst>
              <a:ext uri="{FF2B5EF4-FFF2-40B4-BE49-F238E27FC236}">
                <a16:creationId xmlns:a16="http://schemas.microsoft.com/office/drawing/2014/main" id="{CA7D7CD6-9041-9388-083C-0FF0BD1EF86C}"/>
              </a:ext>
            </a:extLst>
          </p:cNvPr>
          <p:cNvSpPr/>
          <p:nvPr/>
        </p:nvSpPr>
        <p:spPr>
          <a:xfrm>
            <a:off x="6096000" y="5943816"/>
            <a:ext cx="5981131" cy="333371"/>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Median (IQR) follow-up was 4.0 (1.7, 5.8) months for the overall cohort (N=49)</a:t>
            </a:r>
            <a:endPar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endParaRPr>
          </a:p>
        </p:txBody>
      </p:sp>
      <p:sp>
        <p:nvSpPr>
          <p:cNvPr id="31" name="TextBox 30">
            <a:extLst>
              <a:ext uri="{FF2B5EF4-FFF2-40B4-BE49-F238E27FC236}">
                <a16:creationId xmlns:a16="http://schemas.microsoft.com/office/drawing/2014/main" id="{00252E77-21FC-5CD9-4985-637EB3006106}"/>
              </a:ext>
            </a:extLst>
          </p:cNvPr>
          <p:cNvSpPr txBox="1"/>
          <p:nvPr/>
        </p:nvSpPr>
        <p:spPr>
          <a:xfrm>
            <a:off x="1430202" y="6410289"/>
            <a:ext cx="10761798" cy="3695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Efficacy population: N=23.</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*Confirmed ORR reported in all randomized patients who had the opportunity for ≥18 weeks of follow-up; </a:t>
            </a:r>
            <a:r>
              <a:rPr kumimoji="0" lang="en-US" sz="667"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waterfall plots show confirmed best overall response for patients with at least one post-baseline tumor assessment.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B7-H4, B7 homolog 4 protein; c, confirmed; CI, confidence interval; EC, endometrial cancer; IQR, interquartile range; Mo-Rez, mocertatug rezetecan; ORR, objective response rate; PD, progressive disease; PR, partial response; Q3W, every 3 weeks; SD, stable disease; TL, target lesion.</a:t>
            </a:r>
          </a:p>
        </p:txBody>
      </p:sp>
      <p:sp>
        <p:nvSpPr>
          <p:cNvPr id="4" name="TextBox 3">
            <a:extLst>
              <a:ext uri="{FF2B5EF4-FFF2-40B4-BE49-F238E27FC236}">
                <a16:creationId xmlns:a16="http://schemas.microsoft.com/office/drawing/2014/main" id="{5072EED0-C19E-DE7F-8FDF-140A8B2FF2C8}"/>
              </a:ext>
            </a:extLst>
          </p:cNvPr>
          <p:cNvSpPr txBox="1"/>
          <p:nvPr/>
        </p:nvSpPr>
        <p:spPr>
          <a:xfrm rot="16200000">
            <a:off x="-871235" y="3179836"/>
            <a:ext cx="3040871" cy="235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Best % change from baseline in sum of TL diameters</a:t>
            </a:r>
            <a:r>
              <a:rPr kumimoji="0" lang="en-US" sz="933"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BE8D9B39-F5F8-6904-ED5E-F96E274799F4}"/>
              </a:ext>
            </a:extLst>
          </p:cNvPr>
          <p:cNvGraphicFramePr>
            <a:graphicFrameLocks noGrp="1"/>
          </p:cNvGraphicFramePr>
          <p:nvPr/>
        </p:nvGraphicFramePr>
        <p:xfrm>
          <a:off x="1755471" y="1384695"/>
          <a:ext cx="3504141" cy="304800"/>
        </p:xfrm>
        <a:graphic>
          <a:graphicData uri="http://schemas.openxmlformats.org/drawingml/2006/table">
            <a:tbl>
              <a:tblPr firstRow="1" bandRow="1">
                <a:tableStyleId>{5C22544A-7EE6-4342-B048-85BDC9FD1C3A}</a:tableStyleId>
              </a:tblPr>
              <a:tblGrid>
                <a:gridCol w="3504141">
                  <a:extLst>
                    <a:ext uri="{9D8B030D-6E8A-4147-A177-3AD203B41FA5}">
                      <a16:colId xmlns:a16="http://schemas.microsoft.com/office/drawing/2014/main" val="3594730849"/>
                    </a:ext>
                  </a:extLst>
                </a:gridCol>
              </a:tblGrid>
              <a:tr h="304800">
                <a:tc>
                  <a:txBody>
                    <a:bodyPr/>
                    <a:lstStyle/>
                    <a:p>
                      <a:pPr algn="ctr"/>
                      <a:r>
                        <a:rPr lang="en-US" sz="1600" noProof="0" dirty="0">
                          <a:solidFill>
                            <a:schemeClr val="tx1"/>
                          </a:solidFill>
                          <a:latin typeface="Arial" panose="020B0604020202020204" pitchFamily="34" charset="0"/>
                          <a:cs typeface="Arial" panose="020B0604020202020204" pitchFamily="34" charset="0"/>
                        </a:rPr>
                        <a:t>Mo-Rez 2.8 mg/kg (N=11)</a:t>
                      </a:r>
                    </a:p>
                  </a:txBody>
                  <a:tcPr marL="60960" marR="60960" marT="30480" marB="30480">
                    <a:solidFill>
                      <a:schemeClr val="bg1"/>
                    </a:solidFill>
                  </a:tcPr>
                </a:tc>
                <a:extLst>
                  <a:ext uri="{0D108BD9-81ED-4DB2-BD59-A6C34878D82A}">
                    <a16:rowId xmlns:a16="http://schemas.microsoft.com/office/drawing/2014/main" val="3682339811"/>
                  </a:ext>
                </a:extLst>
              </a:tr>
            </a:tbl>
          </a:graphicData>
        </a:graphic>
      </p:graphicFrame>
      <p:graphicFrame>
        <p:nvGraphicFramePr>
          <p:cNvPr id="7" name="Table 6">
            <a:extLst>
              <a:ext uri="{FF2B5EF4-FFF2-40B4-BE49-F238E27FC236}">
                <a16:creationId xmlns:a16="http://schemas.microsoft.com/office/drawing/2014/main" id="{55EBC33F-F28E-1D1D-3A5F-C1060094BAB8}"/>
              </a:ext>
            </a:extLst>
          </p:cNvPr>
          <p:cNvGraphicFramePr>
            <a:graphicFrameLocks noGrp="1"/>
          </p:cNvGraphicFramePr>
          <p:nvPr/>
        </p:nvGraphicFramePr>
        <p:xfrm>
          <a:off x="7541662" y="1386205"/>
          <a:ext cx="3480858" cy="304800"/>
        </p:xfrm>
        <a:graphic>
          <a:graphicData uri="http://schemas.openxmlformats.org/drawingml/2006/table">
            <a:tbl>
              <a:tblPr firstRow="1" bandRow="1">
                <a:tableStyleId>{5C22544A-7EE6-4342-B048-85BDC9FD1C3A}</a:tableStyleId>
              </a:tblPr>
              <a:tblGrid>
                <a:gridCol w="3480858">
                  <a:extLst>
                    <a:ext uri="{9D8B030D-6E8A-4147-A177-3AD203B41FA5}">
                      <a16:colId xmlns:a16="http://schemas.microsoft.com/office/drawing/2014/main" val="3594730849"/>
                    </a:ext>
                  </a:extLst>
                </a:gridCol>
              </a:tblGrid>
              <a:tr h="304800">
                <a:tc>
                  <a:txBody>
                    <a:bodyPr/>
                    <a:lstStyle/>
                    <a:p>
                      <a:pPr algn="ctr"/>
                      <a:r>
                        <a:rPr lang="en-US" sz="1600" noProof="0" dirty="0">
                          <a:solidFill>
                            <a:schemeClr val="tx1"/>
                          </a:solidFill>
                          <a:latin typeface="Arial" panose="020B0604020202020204" pitchFamily="34" charset="0"/>
                          <a:cs typeface="Arial" panose="020B0604020202020204" pitchFamily="34" charset="0"/>
                        </a:rPr>
                        <a:t>Mo-Rez 4.8 mg/kg (N=12)</a:t>
                      </a:r>
                    </a:p>
                  </a:txBody>
                  <a:tcPr marL="60960" marR="60960" marT="30480" marB="30480">
                    <a:solidFill>
                      <a:schemeClr val="bg1"/>
                    </a:solidFill>
                  </a:tcPr>
                </a:tc>
                <a:extLst>
                  <a:ext uri="{0D108BD9-81ED-4DB2-BD59-A6C34878D82A}">
                    <a16:rowId xmlns:a16="http://schemas.microsoft.com/office/drawing/2014/main" val="3682339811"/>
                  </a:ext>
                </a:extLst>
              </a:tr>
            </a:tbl>
          </a:graphicData>
        </a:graphic>
      </p:graphicFrame>
      <p:graphicFrame>
        <p:nvGraphicFramePr>
          <p:cNvPr id="9" name="Table 8">
            <a:extLst>
              <a:ext uri="{FF2B5EF4-FFF2-40B4-BE49-F238E27FC236}">
                <a16:creationId xmlns:a16="http://schemas.microsoft.com/office/drawing/2014/main" id="{C92F2BE4-FE40-7A7C-8C66-8AD147D7CD3A}"/>
              </a:ext>
            </a:extLst>
          </p:cNvPr>
          <p:cNvGraphicFramePr>
            <a:graphicFrameLocks noGrp="1"/>
          </p:cNvGraphicFramePr>
          <p:nvPr/>
        </p:nvGraphicFramePr>
        <p:xfrm>
          <a:off x="1959191" y="4506750"/>
          <a:ext cx="2834640" cy="319109"/>
        </p:xfrm>
        <a:graphic>
          <a:graphicData uri="http://schemas.openxmlformats.org/drawingml/2006/table">
            <a:tbl>
              <a:tblPr firstRow="1" bandRow="1">
                <a:tableStyleId>{5C22544A-7EE6-4342-B048-85BDC9FD1C3A}</a:tableStyleId>
              </a:tblPr>
              <a:tblGrid>
                <a:gridCol w="2834640">
                  <a:extLst>
                    <a:ext uri="{9D8B030D-6E8A-4147-A177-3AD203B41FA5}">
                      <a16:colId xmlns:a16="http://schemas.microsoft.com/office/drawing/2014/main" val="3594730849"/>
                    </a:ext>
                  </a:extLst>
                </a:gridCol>
              </a:tblGrid>
              <a:tr h="319109">
                <a:tc>
                  <a:txBody>
                    <a:bodyPr/>
                    <a:lstStyle/>
                    <a:p>
                      <a:pPr algn="ctr"/>
                      <a:r>
                        <a:rPr lang="en-US" sz="1600" b="1" noProof="0" dirty="0">
                          <a:solidFill>
                            <a:schemeClr val="tx1"/>
                          </a:solidFill>
                          <a:latin typeface="Arial" panose="020B0604020202020204" pitchFamily="34" charset="0"/>
                          <a:ea typeface="宋体"/>
                          <a:cs typeface="Arial" panose="020B0604020202020204" pitchFamily="34" charset="0"/>
                        </a:rPr>
                        <a:t>cORR*: 9% </a:t>
                      </a:r>
                      <a:r>
                        <a:rPr lang="en-US" sz="1600" b="0" noProof="0" dirty="0">
                          <a:solidFill>
                            <a:schemeClr val="tx1"/>
                          </a:solidFill>
                          <a:latin typeface="Arial" panose="020B0604020202020204" pitchFamily="34" charset="0"/>
                          <a:ea typeface="宋体"/>
                          <a:cs typeface="Arial" panose="020B0604020202020204" pitchFamily="34" charset="0"/>
                        </a:rPr>
                        <a:t>(95% CI: 0.2, 41)</a:t>
                      </a:r>
                      <a:endParaRPr lang="en-US" sz="1600" b="0" noProof="0" dirty="0">
                        <a:solidFill>
                          <a:schemeClr val="tx1"/>
                        </a:solidFill>
                        <a:latin typeface="Arial" panose="020B0604020202020204" pitchFamily="34" charset="0"/>
                        <a:cs typeface="Arial" panose="020B0604020202020204" pitchFamily="34" charset="0"/>
                      </a:endParaRPr>
                    </a:p>
                  </a:txBody>
                  <a:tcPr marL="60960" marR="60960" marT="30480" marB="30480">
                    <a:solidFill>
                      <a:schemeClr val="bg1"/>
                    </a:solidFill>
                  </a:tcPr>
                </a:tc>
                <a:extLst>
                  <a:ext uri="{0D108BD9-81ED-4DB2-BD59-A6C34878D82A}">
                    <a16:rowId xmlns:a16="http://schemas.microsoft.com/office/drawing/2014/main" val="1422644829"/>
                  </a:ext>
                </a:extLst>
              </a:tr>
            </a:tbl>
          </a:graphicData>
        </a:graphic>
      </p:graphicFrame>
      <p:graphicFrame>
        <p:nvGraphicFramePr>
          <p:cNvPr id="10" name="Table 9">
            <a:extLst>
              <a:ext uri="{FF2B5EF4-FFF2-40B4-BE49-F238E27FC236}">
                <a16:creationId xmlns:a16="http://schemas.microsoft.com/office/drawing/2014/main" id="{20826C0C-200A-84B6-12A3-07DE7E0A5408}"/>
              </a:ext>
            </a:extLst>
          </p:cNvPr>
          <p:cNvGraphicFramePr>
            <a:graphicFrameLocks noGrp="1"/>
          </p:cNvGraphicFramePr>
          <p:nvPr/>
        </p:nvGraphicFramePr>
        <p:xfrm>
          <a:off x="7931657" y="4502137"/>
          <a:ext cx="2834640" cy="548640"/>
        </p:xfrm>
        <a:graphic>
          <a:graphicData uri="http://schemas.openxmlformats.org/drawingml/2006/table">
            <a:tbl>
              <a:tblPr firstRow="1" bandRow="1">
                <a:tableStyleId>{5C22544A-7EE6-4342-B048-85BDC9FD1C3A}</a:tableStyleId>
              </a:tblPr>
              <a:tblGrid>
                <a:gridCol w="2834640">
                  <a:extLst>
                    <a:ext uri="{9D8B030D-6E8A-4147-A177-3AD203B41FA5}">
                      <a16:colId xmlns:a16="http://schemas.microsoft.com/office/drawing/2014/main" val="3594730849"/>
                    </a:ext>
                  </a:extLst>
                </a:gridCol>
              </a:tblGrid>
              <a:tr h="319109">
                <a:tc>
                  <a:txBody>
                    <a:bodyPr/>
                    <a:lstStyle/>
                    <a:p>
                      <a:pPr algn="l"/>
                      <a:r>
                        <a:rPr lang="en-US" sz="1600" b="1" noProof="0" dirty="0">
                          <a:solidFill>
                            <a:schemeClr val="tx1"/>
                          </a:solidFill>
                          <a:latin typeface="Arial" panose="020B0604020202020204" pitchFamily="34" charset="0"/>
                          <a:ea typeface="宋体"/>
                          <a:cs typeface="Arial" panose="020B0604020202020204" pitchFamily="34" charset="0"/>
                        </a:rPr>
                        <a:t>cORR*: 67% </a:t>
                      </a:r>
                      <a:r>
                        <a:rPr lang="en-US" sz="1600" b="0" noProof="0" dirty="0">
                          <a:solidFill>
                            <a:schemeClr val="tx1"/>
                          </a:solidFill>
                          <a:latin typeface="Arial" panose="020B0604020202020204" pitchFamily="34" charset="0"/>
                          <a:ea typeface="宋体"/>
                          <a:cs typeface="Arial" panose="020B0604020202020204" pitchFamily="34" charset="0"/>
                        </a:rPr>
                        <a:t>(95% CI: 35, 90)</a:t>
                      </a:r>
                      <a:endParaRPr lang="en-US" sz="1600" b="0" noProof="0" dirty="0">
                        <a:solidFill>
                          <a:schemeClr val="tx1"/>
                        </a:solidFill>
                        <a:latin typeface="Arial" panose="020B0604020202020204" pitchFamily="34" charset="0"/>
                        <a:cs typeface="Arial" panose="020B0604020202020204" pitchFamily="34" charset="0"/>
                      </a:endParaRPr>
                    </a:p>
                  </a:txBody>
                  <a:tcPr marL="60960" marR="60960" marT="30480" marB="30480">
                    <a:solidFill>
                      <a:schemeClr val="bg1"/>
                    </a:solidFill>
                  </a:tcPr>
                </a:tc>
                <a:extLst>
                  <a:ext uri="{0D108BD9-81ED-4DB2-BD59-A6C34878D82A}">
                    <a16:rowId xmlns:a16="http://schemas.microsoft.com/office/drawing/2014/main" val="1422644829"/>
                  </a:ext>
                </a:extLst>
              </a:tr>
            </a:tbl>
          </a:graphicData>
        </a:graphic>
      </p:graphicFrame>
      <p:cxnSp>
        <p:nvCxnSpPr>
          <p:cNvPr id="11" name="Straight Connector 10">
            <a:extLst>
              <a:ext uri="{FF2B5EF4-FFF2-40B4-BE49-F238E27FC236}">
                <a16:creationId xmlns:a16="http://schemas.microsoft.com/office/drawing/2014/main" id="{F712EEE5-592F-4760-CAB4-EAB4CC99CB83}"/>
              </a:ext>
            </a:extLst>
          </p:cNvPr>
          <p:cNvCxnSpPr>
            <a:cxnSpLocks/>
          </p:cNvCxnSpPr>
          <p:nvPr/>
        </p:nvCxnSpPr>
        <p:spPr>
          <a:xfrm flipH="1">
            <a:off x="1150474" y="1871529"/>
            <a:ext cx="0" cy="29280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B64210E-924F-5B78-34B0-628644204E0F}"/>
              </a:ext>
            </a:extLst>
          </p:cNvPr>
          <p:cNvCxnSpPr>
            <a:cxnSpLocks/>
          </p:cNvCxnSpPr>
          <p:nvPr/>
        </p:nvCxnSpPr>
        <p:spPr>
          <a:xfrm flipH="1">
            <a:off x="7014243" y="1871527"/>
            <a:ext cx="0" cy="29280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9048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CF9BE-5182-58FE-5CC0-3C88FD6F50AD}"/>
            </a:ext>
          </a:extLst>
        </p:cNvPr>
        <p:cNvGrpSpPr/>
        <p:nvPr/>
      </p:nvGrpSpPr>
      <p:grpSpPr>
        <a:xfrm>
          <a:off x="0" y="0"/>
          <a:ext cx="0" cy="0"/>
          <a:chOff x="0" y="0"/>
          <a:chExt cx="0" cy="0"/>
        </a:xfrm>
      </p:grpSpPr>
      <p:sp>
        <p:nvSpPr>
          <p:cNvPr id="17" name="Freeform 1107">
            <a:extLst>
              <a:ext uri="{FF2B5EF4-FFF2-40B4-BE49-F238E27FC236}">
                <a16:creationId xmlns:a16="http://schemas.microsoft.com/office/drawing/2014/main" id="{38E2F499-9441-79AA-1633-3437B5F0C722}"/>
              </a:ext>
            </a:extLst>
          </p:cNvPr>
          <p:cNvSpPr/>
          <p:nvPr/>
        </p:nvSpPr>
        <p:spPr>
          <a:xfrm flipV="1">
            <a:off x="2072294" y="2637927"/>
            <a:ext cx="7380642" cy="45719"/>
          </a:xfrm>
          <a:custGeom>
            <a:avLst/>
            <a:gdLst>
              <a:gd name="connsiteX0" fmla="*/ 0 w 7659783"/>
              <a:gd name="connsiteY0" fmla="*/ 0 h 12661"/>
              <a:gd name="connsiteX1" fmla="*/ 7659783 w 7659783"/>
              <a:gd name="connsiteY1" fmla="*/ 0 h 12661"/>
            </a:gdLst>
            <a:ahLst/>
            <a:cxnLst>
              <a:cxn ang="0">
                <a:pos x="connsiteX0" y="connsiteY0"/>
              </a:cxn>
              <a:cxn ang="0">
                <a:pos x="connsiteX1" y="connsiteY1"/>
              </a:cxn>
            </a:cxnLst>
            <a:rect l="l" t="t" r="r" b="b"/>
            <a:pathLst>
              <a:path w="7659783" h="12661">
                <a:moveTo>
                  <a:pt x="0" y="0"/>
                </a:moveTo>
                <a:lnTo>
                  <a:pt x="7659783" y="0"/>
                </a:lnTo>
              </a:path>
            </a:pathLst>
          </a:custGeom>
          <a:ln w="12693" cap="flat">
            <a:solidFill>
              <a:srgbClr val="000000"/>
            </a:solidFill>
            <a:custDash>
              <a:ds d="225000" sp="168750"/>
            </a:custDash>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1107">
            <a:extLst>
              <a:ext uri="{FF2B5EF4-FFF2-40B4-BE49-F238E27FC236}">
                <a16:creationId xmlns:a16="http://schemas.microsoft.com/office/drawing/2014/main" id="{5804CFDA-6CF6-CAC7-DB1F-19892A9D1BF9}"/>
              </a:ext>
            </a:extLst>
          </p:cNvPr>
          <p:cNvSpPr/>
          <p:nvPr/>
        </p:nvSpPr>
        <p:spPr>
          <a:xfrm flipV="1">
            <a:off x="2052292" y="3429494"/>
            <a:ext cx="7400645" cy="45719"/>
          </a:xfrm>
          <a:custGeom>
            <a:avLst/>
            <a:gdLst>
              <a:gd name="connsiteX0" fmla="*/ 0 w 7659783"/>
              <a:gd name="connsiteY0" fmla="*/ 0 h 12661"/>
              <a:gd name="connsiteX1" fmla="*/ 7659783 w 7659783"/>
              <a:gd name="connsiteY1" fmla="*/ 0 h 12661"/>
            </a:gdLst>
            <a:ahLst/>
            <a:cxnLst>
              <a:cxn ang="0">
                <a:pos x="connsiteX0" y="connsiteY0"/>
              </a:cxn>
              <a:cxn ang="0">
                <a:pos x="connsiteX1" y="connsiteY1"/>
              </a:cxn>
            </a:cxnLst>
            <a:rect l="l" t="t" r="r" b="b"/>
            <a:pathLst>
              <a:path w="7659783" h="12661">
                <a:moveTo>
                  <a:pt x="0" y="0"/>
                </a:moveTo>
                <a:lnTo>
                  <a:pt x="7659783" y="0"/>
                </a:lnTo>
              </a:path>
            </a:pathLst>
          </a:custGeom>
          <a:ln w="12693" cap="flat">
            <a:solidFill>
              <a:srgbClr val="000000"/>
            </a:solidFill>
            <a:custDash>
              <a:ds d="225000" sp="168750"/>
            </a:custDash>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6DEB7835-DF86-B0D3-9226-3A3B1ABAF91D}"/>
              </a:ext>
            </a:extLst>
          </p:cNvPr>
          <p:cNvSpPr txBox="1"/>
          <p:nvPr/>
        </p:nvSpPr>
        <p:spPr>
          <a:xfrm>
            <a:off x="500714" y="4755769"/>
            <a:ext cx="1568058" cy="261610"/>
          </a:xfrm>
          <a:prstGeom prst="rect">
            <a:avLst/>
          </a:prstGeom>
          <a:noFill/>
        </p:spPr>
        <p:txBody>
          <a:bodyPr wrap="non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000000"/>
                </a:solidFill>
                <a:effectLst/>
                <a:uLnTx/>
                <a:uFillTx/>
                <a:latin typeface="Aptos"/>
                <a:ea typeface="+mn-ea"/>
                <a:cs typeface="+mn-cs"/>
                <a:sym typeface="Aptos"/>
                <a:rtl val="0"/>
              </a:rPr>
              <a:t>RECIST v1.1 response</a:t>
            </a:r>
          </a:p>
        </p:txBody>
      </p:sp>
      <p:sp>
        <p:nvSpPr>
          <p:cNvPr id="27" name="TextBox 26">
            <a:extLst>
              <a:ext uri="{FF2B5EF4-FFF2-40B4-BE49-F238E27FC236}">
                <a16:creationId xmlns:a16="http://schemas.microsoft.com/office/drawing/2014/main" id="{C5732CF4-4F87-A4F0-2717-40CD9F600E3F}"/>
              </a:ext>
            </a:extLst>
          </p:cNvPr>
          <p:cNvSpPr txBox="1"/>
          <p:nvPr/>
        </p:nvSpPr>
        <p:spPr>
          <a:xfrm>
            <a:off x="761612" y="4995829"/>
            <a:ext cx="1308371" cy="261610"/>
          </a:xfrm>
          <a:prstGeom prst="rect">
            <a:avLst/>
          </a:prstGeom>
          <a:noFill/>
        </p:spPr>
        <p:txBody>
          <a:bodyPr wrap="non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000000"/>
                </a:solidFill>
                <a:effectLst/>
                <a:uLnTx/>
                <a:uFillTx/>
                <a:latin typeface="Aptos"/>
                <a:ea typeface="+mn-ea"/>
                <a:cs typeface="+mn-cs"/>
                <a:sym typeface="Aptos"/>
                <a:rtl val="0"/>
              </a:rPr>
              <a:t>B7-H4 expression</a:t>
            </a:r>
          </a:p>
        </p:txBody>
      </p:sp>
      <p:sp>
        <p:nvSpPr>
          <p:cNvPr id="38" name="TextBox 37">
            <a:extLst>
              <a:ext uri="{FF2B5EF4-FFF2-40B4-BE49-F238E27FC236}">
                <a16:creationId xmlns:a16="http://schemas.microsoft.com/office/drawing/2014/main" id="{143CF616-0DB1-DF88-FB75-0868BB0D704D}"/>
              </a:ext>
            </a:extLst>
          </p:cNvPr>
          <p:cNvSpPr txBox="1"/>
          <p:nvPr/>
        </p:nvSpPr>
        <p:spPr>
          <a:xfrm>
            <a:off x="512471" y="5235887"/>
            <a:ext cx="1555234" cy="261610"/>
          </a:xfrm>
          <a:prstGeom prst="rect">
            <a:avLst/>
          </a:prstGeom>
          <a:noFill/>
        </p:spPr>
        <p:txBody>
          <a:bodyPr wrap="non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000000"/>
                </a:solidFill>
                <a:effectLst/>
                <a:uLnTx/>
                <a:uFillTx/>
                <a:latin typeface="Aptos"/>
                <a:ea typeface="+mn-ea"/>
                <a:cs typeface="+mn-cs"/>
                <a:sym typeface="Aptos"/>
                <a:rtl val="0"/>
              </a:rPr>
              <a:t>Prior PD-(L)1 inhibitor</a:t>
            </a:r>
          </a:p>
        </p:txBody>
      </p:sp>
      <p:sp>
        <p:nvSpPr>
          <p:cNvPr id="45" name="TextBox 44">
            <a:extLst>
              <a:ext uri="{FF2B5EF4-FFF2-40B4-BE49-F238E27FC236}">
                <a16:creationId xmlns:a16="http://schemas.microsoft.com/office/drawing/2014/main" id="{94663374-2B80-E146-C127-0D6AD347A611}"/>
              </a:ext>
            </a:extLst>
          </p:cNvPr>
          <p:cNvSpPr txBox="1"/>
          <p:nvPr/>
        </p:nvSpPr>
        <p:spPr>
          <a:xfrm rot="16200000">
            <a:off x="-97353" y="2776951"/>
            <a:ext cx="2820004" cy="430887"/>
          </a:xfrm>
          <a:prstGeom prst="rect">
            <a:avLst/>
          </a:prstGeom>
          <a:noFill/>
        </p:spPr>
        <p:txBody>
          <a:bodyPr wrap="non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000000"/>
                </a:solidFill>
                <a:effectLst/>
                <a:uLnTx/>
                <a:uFillTx/>
                <a:latin typeface="Aptos"/>
                <a:ea typeface="+mn-ea"/>
                <a:cs typeface="+mn-cs"/>
                <a:sym typeface="Aptos"/>
                <a:rtl val="0"/>
              </a:rPr>
              <a:t>Best percentage change from baseline in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000000"/>
                </a:solidFill>
                <a:effectLst/>
                <a:uLnTx/>
                <a:uFillTx/>
                <a:latin typeface="Aptos"/>
                <a:ea typeface="+mn-ea"/>
                <a:cs typeface="+mn-cs"/>
                <a:sym typeface="Aptos"/>
                <a:rtl val="0"/>
              </a:rPr>
              <a:t>target lesion size (%)</a:t>
            </a:r>
          </a:p>
        </p:txBody>
      </p:sp>
      <p:sp>
        <p:nvSpPr>
          <p:cNvPr id="448" name="TextBox 447">
            <a:extLst>
              <a:ext uri="{FF2B5EF4-FFF2-40B4-BE49-F238E27FC236}">
                <a16:creationId xmlns:a16="http://schemas.microsoft.com/office/drawing/2014/main" id="{3C4F7828-3278-CEF5-4C8A-7F8FC768899E}"/>
              </a:ext>
            </a:extLst>
          </p:cNvPr>
          <p:cNvSpPr txBox="1"/>
          <p:nvPr/>
        </p:nvSpPr>
        <p:spPr>
          <a:xfrm>
            <a:off x="9781481" y="3821133"/>
            <a:ext cx="1128835" cy="2308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solidFill>
                  <a:srgbClr val="000000"/>
                </a:solidFill>
                <a:effectLst/>
                <a:uLnTx/>
                <a:uFillTx/>
                <a:latin typeface="Aptos"/>
                <a:ea typeface="+mn-ea"/>
                <a:cs typeface="+mn-cs"/>
                <a:sym typeface="Aptos"/>
                <a:rtl val="0"/>
              </a:rPr>
              <a:t>B7-H4 expression </a:t>
            </a:r>
          </a:p>
        </p:txBody>
      </p:sp>
      <p:sp>
        <p:nvSpPr>
          <p:cNvPr id="449" name="TextBox 448">
            <a:extLst>
              <a:ext uri="{FF2B5EF4-FFF2-40B4-BE49-F238E27FC236}">
                <a16:creationId xmlns:a16="http://schemas.microsoft.com/office/drawing/2014/main" id="{E59873D1-6FF8-175E-BFBE-C92795BC3E84}"/>
              </a:ext>
            </a:extLst>
          </p:cNvPr>
          <p:cNvSpPr txBox="1"/>
          <p:nvPr/>
        </p:nvSpPr>
        <p:spPr>
          <a:xfrm>
            <a:off x="9932456" y="4031148"/>
            <a:ext cx="461986" cy="2308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ptos"/>
                <a:ea typeface="+mn-ea"/>
                <a:cs typeface="+mn-cs"/>
                <a:sym typeface="Aptos"/>
                <a:rtl val="0"/>
              </a:rPr>
              <a:t>≥75%</a:t>
            </a:r>
          </a:p>
        </p:txBody>
      </p:sp>
      <p:sp>
        <p:nvSpPr>
          <p:cNvPr id="450" name="TextBox 449">
            <a:extLst>
              <a:ext uri="{FF2B5EF4-FFF2-40B4-BE49-F238E27FC236}">
                <a16:creationId xmlns:a16="http://schemas.microsoft.com/office/drawing/2014/main" id="{FB766865-6B51-CD08-0A19-E2F893F4F19F}"/>
              </a:ext>
            </a:extLst>
          </p:cNvPr>
          <p:cNvSpPr txBox="1"/>
          <p:nvPr/>
        </p:nvSpPr>
        <p:spPr>
          <a:xfrm>
            <a:off x="9932457" y="4236895"/>
            <a:ext cx="888385" cy="2308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ptos"/>
                <a:ea typeface="+mn-ea"/>
                <a:cs typeface="+mn-cs"/>
                <a:sym typeface="Aptos"/>
                <a:rtl val="0"/>
              </a:rPr>
              <a:t>≥50% to &lt;75%</a:t>
            </a:r>
          </a:p>
        </p:txBody>
      </p:sp>
      <p:sp>
        <p:nvSpPr>
          <p:cNvPr id="451" name="TextBox 450">
            <a:extLst>
              <a:ext uri="{FF2B5EF4-FFF2-40B4-BE49-F238E27FC236}">
                <a16:creationId xmlns:a16="http://schemas.microsoft.com/office/drawing/2014/main" id="{0020F215-ABA0-10C2-FC2C-543AF8FFB925}"/>
              </a:ext>
            </a:extLst>
          </p:cNvPr>
          <p:cNvSpPr txBox="1"/>
          <p:nvPr/>
        </p:nvSpPr>
        <p:spPr>
          <a:xfrm>
            <a:off x="9932457" y="4442642"/>
            <a:ext cx="888385" cy="2308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ptos"/>
                <a:ea typeface="+mn-ea"/>
                <a:cs typeface="+mn-cs"/>
                <a:sym typeface="Aptos"/>
                <a:rtl val="0"/>
              </a:rPr>
              <a:t>≥25% to &lt;50%</a:t>
            </a:r>
          </a:p>
        </p:txBody>
      </p:sp>
      <p:sp>
        <p:nvSpPr>
          <p:cNvPr id="452" name="TextBox 451">
            <a:extLst>
              <a:ext uri="{FF2B5EF4-FFF2-40B4-BE49-F238E27FC236}">
                <a16:creationId xmlns:a16="http://schemas.microsoft.com/office/drawing/2014/main" id="{F774E6CD-AE9F-ABF2-116D-947A8AE1469D}"/>
              </a:ext>
            </a:extLst>
          </p:cNvPr>
          <p:cNvSpPr txBox="1"/>
          <p:nvPr/>
        </p:nvSpPr>
        <p:spPr>
          <a:xfrm>
            <a:off x="9775457" y="4758755"/>
            <a:ext cx="1654932" cy="23083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solidFill>
                  <a:srgbClr val="000000"/>
                </a:solidFill>
                <a:effectLst/>
                <a:uLnTx/>
                <a:uFillTx/>
                <a:latin typeface="Aptos"/>
                <a:ea typeface="+mn-ea"/>
                <a:cs typeface="+mn-cs"/>
                <a:sym typeface="Aptos"/>
                <a:rtl val="0"/>
              </a:rPr>
              <a:t>Prior PD-(L)1 inhibitor</a:t>
            </a:r>
          </a:p>
        </p:txBody>
      </p:sp>
      <p:sp>
        <p:nvSpPr>
          <p:cNvPr id="453" name="TextBox 452">
            <a:extLst>
              <a:ext uri="{FF2B5EF4-FFF2-40B4-BE49-F238E27FC236}">
                <a16:creationId xmlns:a16="http://schemas.microsoft.com/office/drawing/2014/main" id="{89875BFC-945D-7665-A90C-675401962D81}"/>
              </a:ext>
            </a:extLst>
          </p:cNvPr>
          <p:cNvSpPr txBox="1"/>
          <p:nvPr/>
        </p:nvSpPr>
        <p:spPr>
          <a:xfrm>
            <a:off x="9923640" y="4960746"/>
            <a:ext cx="354584" cy="2308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ptos"/>
                <a:ea typeface="+mn-ea"/>
                <a:cs typeface="+mn-cs"/>
                <a:sym typeface="Aptos"/>
                <a:rtl val="0"/>
              </a:rPr>
              <a:t>yes</a:t>
            </a:r>
          </a:p>
        </p:txBody>
      </p:sp>
      <p:sp>
        <p:nvSpPr>
          <p:cNvPr id="454" name="TextBox 453">
            <a:extLst>
              <a:ext uri="{FF2B5EF4-FFF2-40B4-BE49-F238E27FC236}">
                <a16:creationId xmlns:a16="http://schemas.microsoft.com/office/drawing/2014/main" id="{9379247C-A9AC-7F3B-68EE-2FF0CD08C9B9}"/>
              </a:ext>
            </a:extLst>
          </p:cNvPr>
          <p:cNvSpPr txBox="1"/>
          <p:nvPr/>
        </p:nvSpPr>
        <p:spPr>
          <a:xfrm>
            <a:off x="9923639" y="5169658"/>
            <a:ext cx="312906" cy="2308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ptos"/>
                <a:ea typeface="+mn-ea"/>
                <a:cs typeface="+mn-cs"/>
                <a:sym typeface="Aptos"/>
                <a:rtl val="0"/>
              </a:rPr>
              <a:t>no</a:t>
            </a:r>
          </a:p>
        </p:txBody>
      </p:sp>
      <p:sp>
        <p:nvSpPr>
          <p:cNvPr id="455" name="Freeform 1051">
            <a:extLst>
              <a:ext uri="{FF2B5EF4-FFF2-40B4-BE49-F238E27FC236}">
                <a16:creationId xmlns:a16="http://schemas.microsoft.com/office/drawing/2014/main" id="{B985ACFC-ACF4-5BCD-8F5F-36B255295BBC}"/>
              </a:ext>
            </a:extLst>
          </p:cNvPr>
          <p:cNvSpPr/>
          <p:nvPr/>
        </p:nvSpPr>
        <p:spPr>
          <a:xfrm>
            <a:off x="9870961" y="4993932"/>
            <a:ext cx="101581" cy="164597"/>
          </a:xfrm>
          <a:custGeom>
            <a:avLst/>
            <a:gdLst>
              <a:gd name="connsiteX0" fmla="*/ 0 w 101581"/>
              <a:gd name="connsiteY0" fmla="*/ 0 h 164597"/>
              <a:gd name="connsiteX1" fmla="*/ 101582 w 101581"/>
              <a:gd name="connsiteY1" fmla="*/ 0 h 164597"/>
              <a:gd name="connsiteX2" fmla="*/ 101582 w 101581"/>
              <a:gd name="connsiteY2" fmla="*/ 164598 h 164597"/>
              <a:gd name="connsiteX3" fmla="*/ 0 w 101581"/>
              <a:gd name="connsiteY3" fmla="*/ 164598 h 164597"/>
            </a:gdLst>
            <a:ahLst/>
            <a:cxnLst>
              <a:cxn ang="0">
                <a:pos x="connsiteX0" y="connsiteY0"/>
              </a:cxn>
              <a:cxn ang="0">
                <a:pos x="connsiteX1" y="connsiteY1"/>
              </a:cxn>
              <a:cxn ang="0">
                <a:pos x="connsiteX2" y="connsiteY2"/>
              </a:cxn>
              <a:cxn ang="0">
                <a:pos x="connsiteX3" y="connsiteY3"/>
              </a:cxn>
            </a:cxnLst>
            <a:rect l="l" t="t" r="r" b="b"/>
            <a:pathLst>
              <a:path w="101581" h="164597">
                <a:moveTo>
                  <a:pt x="0" y="0"/>
                </a:moveTo>
                <a:lnTo>
                  <a:pt x="101582" y="0"/>
                </a:lnTo>
                <a:lnTo>
                  <a:pt x="101582" y="164598"/>
                </a:lnTo>
                <a:lnTo>
                  <a:pt x="0" y="164598"/>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6" name="Freeform 1052">
            <a:extLst>
              <a:ext uri="{FF2B5EF4-FFF2-40B4-BE49-F238E27FC236}">
                <a16:creationId xmlns:a16="http://schemas.microsoft.com/office/drawing/2014/main" id="{19C2FC19-5555-407A-2C7B-0B2A35B7A4E3}"/>
              </a:ext>
            </a:extLst>
          </p:cNvPr>
          <p:cNvSpPr/>
          <p:nvPr/>
        </p:nvSpPr>
        <p:spPr>
          <a:xfrm>
            <a:off x="9870961" y="5202845"/>
            <a:ext cx="101581" cy="164597"/>
          </a:xfrm>
          <a:custGeom>
            <a:avLst/>
            <a:gdLst>
              <a:gd name="connsiteX0" fmla="*/ 0 w 101581"/>
              <a:gd name="connsiteY0" fmla="*/ 0 h 164597"/>
              <a:gd name="connsiteX1" fmla="*/ 101582 w 101581"/>
              <a:gd name="connsiteY1" fmla="*/ 0 h 164597"/>
              <a:gd name="connsiteX2" fmla="*/ 101582 w 101581"/>
              <a:gd name="connsiteY2" fmla="*/ 164598 h 164597"/>
              <a:gd name="connsiteX3" fmla="*/ 0 w 101581"/>
              <a:gd name="connsiteY3" fmla="*/ 164598 h 164597"/>
            </a:gdLst>
            <a:ahLst/>
            <a:cxnLst>
              <a:cxn ang="0">
                <a:pos x="connsiteX0" y="connsiteY0"/>
              </a:cxn>
              <a:cxn ang="0">
                <a:pos x="connsiteX1" y="connsiteY1"/>
              </a:cxn>
              <a:cxn ang="0">
                <a:pos x="connsiteX2" y="connsiteY2"/>
              </a:cxn>
              <a:cxn ang="0">
                <a:pos x="connsiteX3" y="connsiteY3"/>
              </a:cxn>
            </a:cxnLst>
            <a:rect l="l" t="t" r="r" b="b"/>
            <a:pathLst>
              <a:path w="101581" h="164597">
                <a:moveTo>
                  <a:pt x="0" y="0"/>
                </a:moveTo>
                <a:lnTo>
                  <a:pt x="101582" y="0"/>
                </a:lnTo>
                <a:lnTo>
                  <a:pt x="101582" y="164598"/>
                </a:lnTo>
                <a:lnTo>
                  <a:pt x="0" y="164598"/>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7" name="TextBox 456">
            <a:extLst>
              <a:ext uri="{FF2B5EF4-FFF2-40B4-BE49-F238E27FC236}">
                <a16:creationId xmlns:a16="http://schemas.microsoft.com/office/drawing/2014/main" id="{05B0A79D-CE18-77C7-CD20-7730578E4B79}"/>
              </a:ext>
            </a:extLst>
          </p:cNvPr>
          <p:cNvSpPr txBox="1"/>
          <p:nvPr/>
        </p:nvSpPr>
        <p:spPr>
          <a:xfrm>
            <a:off x="9781481" y="2480263"/>
            <a:ext cx="1467545" cy="23083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solidFill>
                  <a:srgbClr val="000000"/>
                </a:solidFill>
                <a:effectLst/>
                <a:uLnTx/>
                <a:uFillTx/>
                <a:latin typeface="Aptos"/>
                <a:ea typeface="+mn-ea"/>
                <a:cs typeface="+mn-cs"/>
                <a:sym typeface="Aptos"/>
                <a:rtl val="0"/>
              </a:rPr>
              <a:t>RECIST v1.1 response</a:t>
            </a:r>
          </a:p>
        </p:txBody>
      </p:sp>
      <p:sp>
        <p:nvSpPr>
          <p:cNvPr id="458" name="TextBox 457">
            <a:extLst>
              <a:ext uri="{FF2B5EF4-FFF2-40B4-BE49-F238E27FC236}">
                <a16:creationId xmlns:a16="http://schemas.microsoft.com/office/drawing/2014/main" id="{C68819DA-5851-71A1-FB4D-3E50079331D7}"/>
              </a:ext>
            </a:extLst>
          </p:cNvPr>
          <p:cNvSpPr txBox="1"/>
          <p:nvPr/>
        </p:nvSpPr>
        <p:spPr>
          <a:xfrm>
            <a:off x="9932456" y="2679118"/>
            <a:ext cx="330540" cy="2308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ptos"/>
                <a:ea typeface="+mn-ea"/>
                <a:cs typeface="+mn-cs"/>
                <a:sym typeface="Aptos"/>
                <a:rtl val="0"/>
              </a:rPr>
              <a:t>PD</a:t>
            </a:r>
          </a:p>
        </p:txBody>
      </p:sp>
      <p:sp>
        <p:nvSpPr>
          <p:cNvPr id="459" name="TextBox 458">
            <a:extLst>
              <a:ext uri="{FF2B5EF4-FFF2-40B4-BE49-F238E27FC236}">
                <a16:creationId xmlns:a16="http://schemas.microsoft.com/office/drawing/2014/main" id="{2EEBEFD0-0561-CA79-71AE-FFCF2776BBBB}"/>
              </a:ext>
            </a:extLst>
          </p:cNvPr>
          <p:cNvSpPr txBox="1"/>
          <p:nvPr/>
        </p:nvSpPr>
        <p:spPr>
          <a:xfrm>
            <a:off x="9932456" y="2886385"/>
            <a:ext cx="328936" cy="2308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ptos"/>
                <a:ea typeface="+mn-ea"/>
                <a:cs typeface="+mn-cs"/>
                <a:sym typeface="Aptos"/>
                <a:rtl val="0"/>
              </a:rPr>
              <a:t>SD</a:t>
            </a:r>
          </a:p>
        </p:txBody>
      </p:sp>
      <p:sp>
        <p:nvSpPr>
          <p:cNvPr id="460" name="TextBox 459">
            <a:extLst>
              <a:ext uri="{FF2B5EF4-FFF2-40B4-BE49-F238E27FC236}">
                <a16:creationId xmlns:a16="http://schemas.microsoft.com/office/drawing/2014/main" id="{F0D8246D-9E33-6589-6787-D62761C7CBA9}"/>
              </a:ext>
            </a:extLst>
          </p:cNvPr>
          <p:cNvSpPr txBox="1"/>
          <p:nvPr/>
        </p:nvSpPr>
        <p:spPr>
          <a:xfrm>
            <a:off x="9932456" y="3093778"/>
            <a:ext cx="386644" cy="2308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solidFill>
                  <a:srgbClr val="000000"/>
                </a:solidFill>
                <a:effectLst/>
                <a:uLnTx/>
                <a:uFillTx/>
                <a:latin typeface="Aptos"/>
                <a:ea typeface="+mn-ea"/>
                <a:cs typeface="+mn-cs"/>
                <a:sym typeface="Aptos"/>
                <a:rtl val="0"/>
              </a:rPr>
              <a:t>uPR</a:t>
            </a:r>
            <a:endParaRPr kumimoji="0" lang="en-US" sz="900" b="0" i="0" u="none" strike="noStrike" kern="1200" cap="none" spc="0" normalizeH="0" baseline="0" noProof="0" dirty="0">
              <a:ln/>
              <a:solidFill>
                <a:srgbClr val="000000"/>
              </a:solidFill>
              <a:effectLst/>
              <a:uLnTx/>
              <a:uFillTx/>
              <a:latin typeface="Aptos"/>
              <a:ea typeface="+mn-ea"/>
              <a:cs typeface="+mn-cs"/>
              <a:sym typeface="Aptos"/>
              <a:rtl val="0"/>
            </a:endParaRPr>
          </a:p>
        </p:txBody>
      </p:sp>
      <p:sp>
        <p:nvSpPr>
          <p:cNvPr id="461" name="TextBox 460">
            <a:extLst>
              <a:ext uri="{FF2B5EF4-FFF2-40B4-BE49-F238E27FC236}">
                <a16:creationId xmlns:a16="http://schemas.microsoft.com/office/drawing/2014/main" id="{DB6B52A0-7BE9-503E-919B-1581DC0B0406}"/>
              </a:ext>
            </a:extLst>
          </p:cNvPr>
          <p:cNvSpPr txBox="1"/>
          <p:nvPr/>
        </p:nvSpPr>
        <p:spPr>
          <a:xfrm>
            <a:off x="9932456" y="3301044"/>
            <a:ext cx="322524" cy="2308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ptos"/>
                <a:ea typeface="+mn-ea"/>
                <a:cs typeface="+mn-cs"/>
                <a:sym typeface="Aptos"/>
                <a:rtl val="0"/>
              </a:rPr>
              <a:t>PR</a:t>
            </a:r>
          </a:p>
        </p:txBody>
      </p:sp>
      <p:sp>
        <p:nvSpPr>
          <p:cNvPr id="462" name="TextBox 461">
            <a:extLst>
              <a:ext uri="{FF2B5EF4-FFF2-40B4-BE49-F238E27FC236}">
                <a16:creationId xmlns:a16="http://schemas.microsoft.com/office/drawing/2014/main" id="{3709BEB5-327E-17A2-EE3C-5F44FD6BB9F6}"/>
              </a:ext>
            </a:extLst>
          </p:cNvPr>
          <p:cNvSpPr txBox="1"/>
          <p:nvPr/>
        </p:nvSpPr>
        <p:spPr>
          <a:xfrm>
            <a:off x="9932456" y="3508437"/>
            <a:ext cx="335348" cy="2308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ptos"/>
                <a:ea typeface="+mn-ea"/>
                <a:cs typeface="+mn-cs"/>
                <a:sym typeface="Aptos"/>
                <a:rtl val="0"/>
              </a:rPr>
              <a:t>CR</a:t>
            </a:r>
          </a:p>
        </p:txBody>
      </p:sp>
      <p:sp>
        <p:nvSpPr>
          <p:cNvPr id="463" name="Freeform 1071">
            <a:extLst>
              <a:ext uri="{FF2B5EF4-FFF2-40B4-BE49-F238E27FC236}">
                <a16:creationId xmlns:a16="http://schemas.microsoft.com/office/drawing/2014/main" id="{8CE99225-D542-46EF-79F8-D434F1B71174}"/>
              </a:ext>
            </a:extLst>
          </p:cNvPr>
          <p:cNvSpPr/>
          <p:nvPr/>
        </p:nvSpPr>
        <p:spPr>
          <a:xfrm>
            <a:off x="9881048" y="4064334"/>
            <a:ext cx="95233" cy="164597"/>
          </a:xfrm>
          <a:custGeom>
            <a:avLst/>
            <a:gdLst>
              <a:gd name="connsiteX0" fmla="*/ 0 w 95233"/>
              <a:gd name="connsiteY0" fmla="*/ 0 h 164597"/>
              <a:gd name="connsiteX1" fmla="*/ 95233 w 95233"/>
              <a:gd name="connsiteY1" fmla="*/ 0 h 164597"/>
              <a:gd name="connsiteX2" fmla="*/ 95233 w 95233"/>
              <a:gd name="connsiteY2" fmla="*/ 164598 h 164597"/>
              <a:gd name="connsiteX3" fmla="*/ 0 w 95233"/>
              <a:gd name="connsiteY3" fmla="*/ 164598 h 164597"/>
            </a:gdLst>
            <a:ahLst/>
            <a:cxnLst>
              <a:cxn ang="0">
                <a:pos x="connsiteX0" y="connsiteY0"/>
              </a:cxn>
              <a:cxn ang="0">
                <a:pos x="connsiteX1" y="connsiteY1"/>
              </a:cxn>
              <a:cxn ang="0">
                <a:pos x="connsiteX2" y="connsiteY2"/>
              </a:cxn>
              <a:cxn ang="0">
                <a:pos x="connsiteX3" y="connsiteY3"/>
              </a:cxn>
            </a:cxnLst>
            <a:rect l="l" t="t" r="r" b="b"/>
            <a:pathLst>
              <a:path w="95233" h="164597">
                <a:moveTo>
                  <a:pt x="0" y="0"/>
                </a:moveTo>
                <a:lnTo>
                  <a:pt x="95233" y="0"/>
                </a:lnTo>
                <a:lnTo>
                  <a:pt x="95233" y="164598"/>
                </a:lnTo>
                <a:lnTo>
                  <a:pt x="0" y="164598"/>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4" name="Freeform 1072">
            <a:extLst>
              <a:ext uri="{FF2B5EF4-FFF2-40B4-BE49-F238E27FC236}">
                <a16:creationId xmlns:a16="http://schemas.microsoft.com/office/drawing/2014/main" id="{64E8DC98-21B1-C90E-9A1C-C093B8B85F56}"/>
              </a:ext>
            </a:extLst>
          </p:cNvPr>
          <p:cNvSpPr/>
          <p:nvPr/>
        </p:nvSpPr>
        <p:spPr>
          <a:xfrm>
            <a:off x="9881048" y="4270081"/>
            <a:ext cx="95233" cy="164597"/>
          </a:xfrm>
          <a:custGeom>
            <a:avLst/>
            <a:gdLst>
              <a:gd name="connsiteX0" fmla="*/ 0 w 95233"/>
              <a:gd name="connsiteY0" fmla="*/ 0 h 164597"/>
              <a:gd name="connsiteX1" fmla="*/ 95233 w 95233"/>
              <a:gd name="connsiteY1" fmla="*/ 0 h 164597"/>
              <a:gd name="connsiteX2" fmla="*/ 95233 w 95233"/>
              <a:gd name="connsiteY2" fmla="*/ 164598 h 164597"/>
              <a:gd name="connsiteX3" fmla="*/ 0 w 95233"/>
              <a:gd name="connsiteY3" fmla="*/ 164598 h 164597"/>
            </a:gdLst>
            <a:ahLst/>
            <a:cxnLst>
              <a:cxn ang="0">
                <a:pos x="connsiteX0" y="connsiteY0"/>
              </a:cxn>
              <a:cxn ang="0">
                <a:pos x="connsiteX1" y="connsiteY1"/>
              </a:cxn>
              <a:cxn ang="0">
                <a:pos x="connsiteX2" y="connsiteY2"/>
              </a:cxn>
              <a:cxn ang="0">
                <a:pos x="connsiteX3" y="connsiteY3"/>
              </a:cxn>
            </a:cxnLst>
            <a:rect l="l" t="t" r="r" b="b"/>
            <a:pathLst>
              <a:path w="95233" h="164597">
                <a:moveTo>
                  <a:pt x="0" y="0"/>
                </a:moveTo>
                <a:lnTo>
                  <a:pt x="95233" y="0"/>
                </a:lnTo>
                <a:lnTo>
                  <a:pt x="95233" y="164598"/>
                </a:lnTo>
                <a:lnTo>
                  <a:pt x="0" y="164598"/>
                </a:lnTo>
                <a:close/>
              </a:path>
            </a:pathLst>
          </a:custGeom>
          <a:solidFill>
            <a:srgbClr val="BDC92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5" name="Freeform 1073">
            <a:extLst>
              <a:ext uri="{FF2B5EF4-FFF2-40B4-BE49-F238E27FC236}">
                <a16:creationId xmlns:a16="http://schemas.microsoft.com/office/drawing/2014/main" id="{919BCBD4-C44F-ABEF-BC8A-39DCE66E095A}"/>
              </a:ext>
            </a:extLst>
          </p:cNvPr>
          <p:cNvSpPr/>
          <p:nvPr/>
        </p:nvSpPr>
        <p:spPr>
          <a:xfrm>
            <a:off x="9881048" y="4475828"/>
            <a:ext cx="95233" cy="164597"/>
          </a:xfrm>
          <a:custGeom>
            <a:avLst/>
            <a:gdLst>
              <a:gd name="connsiteX0" fmla="*/ 0 w 95233"/>
              <a:gd name="connsiteY0" fmla="*/ 0 h 164597"/>
              <a:gd name="connsiteX1" fmla="*/ 95233 w 95233"/>
              <a:gd name="connsiteY1" fmla="*/ 0 h 164597"/>
              <a:gd name="connsiteX2" fmla="*/ 95233 w 95233"/>
              <a:gd name="connsiteY2" fmla="*/ 164598 h 164597"/>
              <a:gd name="connsiteX3" fmla="*/ 0 w 95233"/>
              <a:gd name="connsiteY3" fmla="*/ 164598 h 164597"/>
            </a:gdLst>
            <a:ahLst/>
            <a:cxnLst>
              <a:cxn ang="0">
                <a:pos x="connsiteX0" y="connsiteY0"/>
              </a:cxn>
              <a:cxn ang="0">
                <a:pos x="connsiteX1" y="connsiteY1"/>
              </a:cxn>
              <a:cxn ang="0">
                <a:pos x="connsiteX2" y="connsiteY2"/>
              </a:cxn>
              <a:cxn ang="0">
                <a:pos x="connsiteX3" y="connsiteY3"/>
              </a:cxn>
            </a:cxnLst>
            <a:rect l="l" t="t" r="r" b="b"/>
            <a:pathLst>
              <a:path w="95233" h="164597">
                <a:moveTo>
                  <a:pt x="0" y="0"/>
                </a:moveTo>
                <a:lnTo>
                  <a:pt x="95233" y="0"/>
                </a:lnTo>
                <a:lnTo>
                  <a:pt x="95233" y="164598"/>
                </a:lnTo>
                <a:lnTo>
                  <a:pt x="0" y="164598"/>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66" name="Graphic 4">
            <a:extLst>
              <a:ext uri="{FF2B5EF4-FFF2-40B4-BE49-F238E27FC236}">
                <a16:creationId xmlns:a16="http://schemas.microsoft.com/office/drawing/2014/main" id="{61138465-F261-46C4-8CA3-BB827DA34656}"/>
              </a:ext>
            </a:extLst>
          </p:cNvPr>
          <p:cNvGrpSpPr/>
          <p:nvPr/>
        </p:nvGrpSpPr>
        <p:grpSpPr>
          <a:xfrm>
            <a:off x="2071339" y="1645647"/>
            <a:ext cx="7198325" cy="2985885"/>
            <a:chOff x="2045895" y="1475632"/>
            <a:chExt cx="7198325" cy="2985885"/>
          </a:xfrm>
          <a:solidFill>
            <a:srgbClr val="003865"/>
          </a:solidFill>
        </p:grpSpPr>
        <p:sp>
          <p:nvSpPr>
            <p:cNvPr id="467" name="Freeform 1366">
              <a:extLst>
                <a:ext uri="{FF2B5EF4-FFF2-40B4-BE49-F238E27FC236}">
                  <a16:creationId xmlns:a16="http://schemas.microsoft.com/office/drawing/2014/main" id="{BACCEB8A-F60B-A2E3-0C0B-32ADDAA1CC07}"/>
                </a:ext>
              </a:extLst>
            </p:cNvPr>
            <p:cNvSpPr/>
            <p:nvPr/>
          </p:nvSpPr>
          <p:spPr>
            <a:xfrm>
              <a:off x="2045895" y="1475632"/>
              <a:ext cx="107930" cy="1348434"/>
            </a:xfrm>
            <a:custGeom>
              <a:avLst/>
              <a:gdLst>
                <a:gd name="connsiteX0" fmla="*/ 0 w 107930"/>
                <a:gd name="connsiteY0" fmla="*/ 0 h 1348434"/>
                <a:gd name="connsiteX1" fmla="*/ 107931 w 107930"/>
                <a:gd name="connsiteY1" fmla="*/ 0 h 1348434"/>
                <a:gd name="connsiteX2" fmla="*/ 107931 w 107930"/>
                <a:gd name="connsiteY2" fmla="*/ 1348434 h 1348434"/>
                <a:gd name="connsiteX3" fmla="*/ 0 w 107930"/>
                <a:gd name="connsiteY3" fmla="*/ 1348434 h 1348434"/>
              </a:gdLst>
              <a:ahLst/>
              <a:cxnLst>
                <a:cxn ang="0">
                  <a:pos x="connsiteX0" y="connsiteY0"/>
                </a:cxn>
                <a:cxn ang="0">
                  <a:pos x="connsiteX1" y="connsiteY1"/>
                </a:cxn>
                <a:cxn ang="0">
                  <a:pos x="connsiteX2" y="connsiteY2"/>
                </a:cxn>
                <a:cxn ang="0">
                  <a:pos x="connsiteX3" y="connsiteY3"/>
                </a:cxn>
              </a:cxnLst>
              <a:rect l="l" t="t" r="r" b="b"/>
              <a:pathLst>
                <a:path w="107930" h="1348434">
                  <a:moveTo>
                    <a:pt x="0" y="0"/>
                  </a:moveTo>
                  <a:lnTo>
                    <a:pt x="107931" y="0"/>
                  </a:lnTo>
                  <a:lnTo>
                    <a:pt x="107931" y="1348434"/>
                  </a:lnTo>
                  <a:lnTo>
                    <a:pt x="0" y="1348434"/>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8" name="Freeform 1367">
              <a:extLst>
                <a:ext uri="{FF2B5EF4-FFF2-40B4-BE49-F238E27FC236}">
                  <a16:creationId xmlns:a16="http://schemas.microsoft.com/office/drawing/2014/main" id="{D0DBB8CD-0630-FD59-907D-32C6351AE495}"/>
                </a:ext>
              </a:extLst>
            </p:cNvPr>
            <p:cNvSpPr/>
            <p:nvPr/>
          </p:nvSpPr>
          <p:spPr>
            <a:xfrm>
              <a:off x="2187602" y="2501202"/>
              <a:ext cx="107930" cy="322864"/>
            </a:xfrm>
            <a:custGeom>
              <a:avLst/>
              <a:gdLst>
                <a:gd name="connsiteX0" fmla="*/ 0 w 107930"/>
                <a:gd name="connsiteY0" fmla="*/ 0 h 322864"/>
                <a:gd name="connsiteX1" fmla="*/ 107931 w 107930"/>
                <a:gd name="connsiteY1" fmla="*/ 0 h 322864"/>
                <a:gd name="connsiteX2" fmla="*/ 107931 w 107930"/>
                <a:gd name="connsiteY2" fmla="*/ 322865 h 322864"/>
                <a:gd name="connsiteX3" fmla="*/ 0 w 107930"/>
                <a:gd name="connsiteY3" fmla="*/ 322865 h 322864"/>
              </a:gdLst>
              <a:ahLst/>
              <a:cxnLst>
                <a:cxn ang="0">
                  <a:pos x="connsiteX0" y="connsiteY0"/>
                </a:cxn>
                <a:cxn ang="0">
                  <a:pos x="connsiteX1" y="connsiteY1"/>
                </a:cxn>
                <a:cxn ang="0">
                  <a:pos x="connsiteX2" y="connsiteY2"/>
                </a:cxn>
                <a:cxn ang="0">
                  <a:pos x="connsiteX3" y="connsiteY3"/>
                </a:cxn>
              </a:cxnLst>
              <a:rect l="l" t="t" r="r" b="b"/>
              <a:pathLst>
                <a:path w="107930" h="322864">
                  <a:moveTo>
                    <a:pt x="0" y="0"/>
                  </a:moveTo>
                  <a:lnTo>
                    <a:pt x="107931" y="0"/>
                  </a:lnTo>
                  <a:lnTo>
                    <a:pt x="107931" y="322865"/>
                  </a:lnTo>
                  <a:lnTo>
                    <a:pt x="0" y="322865"/>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4" name="Freeform 1368">
              <a:extLst>
                <a:ext uri="{FF2B5EF4-FFF2-40B4-BE49-F238E27FC236}">
                  <a16:creationId xmlns:a16="http://schemas.microsoft.com/office/drawing/2014/main" id="{5CFB3A67-B883-027D-8226-82A42DCA49A3}"/>
                </a:ext>
              </a:extLst>
            </p:cNvPr>
            <p:cNvSpPr/>
            <p:nvPr/>
          </p:nvSpPr>
          <p:spPr>
            <a:xfrm>
              <a:off x="2329308" y="2507533"/>
              <a:ext cx="107930" cy="316533"/>
            </a:xfrm>
            <a:custGeom>
              <a:avLst/>
              <a:gdLst>
                <a:gd name="connsiteX0" fmla="*/ 0 w 107930"/>
                <a:gd name="connsiteY0" fmla="*/ 0 h 316533"/>
                <a:gd name="connsiteX1" fmla="*/ 107931 w 107930"/>
                <a:gd name="connsiteY1" fmla="*/ 0 h 316533"/>
                <a:gd name="connsiteX2" fmla="*/ 107931 w 107930"/>
                <a:gd name="connsiteY2" fmla="*/ 316534 h 316533"/>
                <a:gd name="connsiteX3" fmla="*/ 0 w 107930"/>
                <a:gd name="connsiteY3" fmla="*/ 316534 h 316533"/>
              </a:gdLst>
              <a:ahLst/>
              <a:cxnLst>
                <a:cxn ang="0">
                  <a:pos x="connsiteX0" y="connsiteY0"/>
                </a:cxn>
                <a:cxn ang="0">
                  <a:pos x="connsiteX1" y="connsiteY1"/>
                </a:cxn>
                <a:cxn ang="0">
                  <a:pos x="connsiteX2" y="connsiteY2"/>
                </a:cxn>
                <a:cxn ang="0">
                  <a:pos x="connsiteX3" y="connsiteY3"/>
                </a:cxn>
              </a:cxnLst>
              <a:rect l="l" t="t" r="r" b="b"/>
              <a:pathLst>
                <a:path w="107930" h="316533">
                  <a:moveTo>
                    <a:pt x="0" y="0"/>
                  </a:moveTo>
                  <a:lnTo>
                    <a:pt x="107931" y="0"/>
                  </a:lnTo>
                  <a:lnTo>
                    <a:pt x="107931" y="316534"/>
                  </a:lnTo>
                  <a:lnTo>
                    <a:pt x="0" y="316534"/>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5" name="Freeform 1369">
              <a:extLst>
                <a:ext uri="{FF2B5EF4-FFF2-40B4-BE49-F238E27FC236}">
                  <a16:creationId xmlns:a16="http://schemas.microsoft.com/office/drawing/2014/main" id="{DECAA4AA-3AB9-2958-8B3D-8D3244630D6C}"/>
                </a:ext>
              </a:extLst>
            </p:cNvPr>
            <p:cNvSpPr/>
            <p:nvPr/>
          </p:nvSpPr>
          <p:spPr>
            <a:xfrm>
              <a:off x="2471015" y="2558178"/>
              <a:ext cx="107930" cy="265888"/>
            </a:xfrm>
            <a:custGeom>
              <a:avLst/>
              <a:gdLst>
                <a:gd name="connsiteX0" fmla="*/ 0 w 107930"/>
                <a:gd name="connsiteY0" fmla="*/ 0 h 265888"/>
                <a:gd name="connsiteX1" fmla="*/ 107931 w 107930"/>
                <a:gd name="connsiteY1" fmla="*/ 0 h 265888"/>
                <a:gd name="connsiteX2" fmla="*/ 107931 w 107930"/>
                <a:gd name="connsiteY2" fmla="*/ 265889 h 265888"/>
                <a:gd name="connsiteX3" fmla="*/ 0 w 107930"/>
                <a:gd name="connsiteY3" fmla="*/ 265889 h 265888"/>
              </a:gdLst>
              <a:ahLst/>
              <a:cxnLst>
                <a:cxn ang="0">
                  <a:pos x="connsiteX0" y="connsiteY0"/>
                </a:cxn>
                <a:cxn ang="0">
                  <a:pos x="connsiteX1" y="connsiteY1"/>
                </a:cxn>
                <a:cxn ang="0">
                  <a:pos x="connsiteX2" y="connsiteY2"/>
                </a:cxn>
                <a:cxn ang="0">
                  <a:pos x="connsiteX3" y="connsiteY3"/>
                </a:cxn>
              </a:cxnLst>
              <a:rect l="l" t="t" r="r" b="b"/>
              <a:pathLst>
                <a:path w="107930" h="265888">
                  <a:moveTo>
                    <a:pt x="0" y="0"/>
                  </a:moveTo>
                  <a:lnTo>
                    <a:pt x="107931" y="0"/>
                  </a:lnTo>
                  <a:lnTo>
                    <a:pt x="107931" y="265889"/>
                  </a:lnTo>
                  <a:lnTo>
                    <a:pt x="0" y="265889"/>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4" name="Freeform 1370">
              <a:extLst>
                <a:ext uri="{FF2B5EF4-FFF2-40B4-BE49-F238E27FC236}">
                  <a16:creationId xmlns:a16="http://schemas.microsoft.com/office/drawing/2014/main" id="{39E5B8AA-78E1-901F-B8C8-F2DB8A55E791}"/>
                </a:ext>
              </a:extLst>
            </p:cNvPr>
            <p:cNvSpPr/>
            <p:nvPr/>
          </p:nvSpPr>
          <p:spPr>
            <a:xfrm>
              <a:off x="4171496" y="2824066"/>
              <a:ext cx="107930" cy="6330"/>
            </a:xfrm>
            <a:custGeom>
              <a:avLst/>
              <a:gdLst>
                <a:gd name="connsiteX0" fmla="*/ 0 w 107930"/>
                <a:gd name="connsiteY0" fmla="*/ 0 h 6330"/>
                <a:gd name="connsiteX1" fmla="*/ 107931 w 107930"/>
                <a:gd name="connsiteY1" fmla="*/ 0 h 6330"/>
                <a:gd name="connsiteX2" fmla="*/ 107931 w 107930"/>
                <a:gd name="connsiteY2" fmla="*/ 6331 h 6330"/>
                <a:gd name="connsiteX3" fmla="*/ 0 w 107930"/>
                <a:gd name="connsiteY3" fmla="*/ 6331 h 6330"/>
              </a:gdLst>
              <a:ahLst/>
              <a:cxnLst>
                <a:cxn ang="0">
                  <a:pos x="connsiteX0" y="connsiteY0"/>
                </a:cxn>
                <a:cxn ang="0">
                  <a:pos x="connsiteX1" y="connsiteY1"/>
                </a:cxn>
                <a:cxn ang="0">
                  <a:pos x="connsiteX2" y="connsiteY2"/>
                </a:cxn>
                <a:cxn ang="0">
                  <a:pos x="connsiteX3" y="connsiteY3"/>
                </a:cxn>
              </a:cxnLst>
              <a:rect l="l" t="t" r="r" b="b"/>
              <a:pathLst>
                <a:path w="107930" h="6330">
                  <a:moveTo>
                    <a:pt x="0" y="0"/>
                  </a:moveTo>
                  <a:lnTo>
                    <a:pt x="107931" y="0"/>
                  </a:lnTo>
                  <a:lnTo>
                    <a:pt x="107931" y="6331"/>
                  </a:lnTo>
                  <a:lnTo>
                    <a:pt x="0" y="6331"/>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7" name="Freeform 1371">
              <a:extLst>
                <a:ext uri="{FF2B5EF4-FFF2-40B4-BE49-F238E27FC236}">
                  <a16:creationId xmlns:a16="http://schemas.microsoft.com/office/drawing/2014/main" id="{43ED0EDA-FAC2-0DE4-D2DD-14425C0ADF5D}"/>
                </a:ext>
              </a:extLst>
            </p:cNvPr>
            <p:cNvSpPr/>
            <p:nvPr/>
          </p:nvSpPr>
          <p:spPr>
            <a:xfrm>
              <a:off x="4456119" y="2824066"/>
              <a:ext cx="107930" cy="56976"/>
            </a:xfrm>
            <a:custGeom>
              <a:avLst/>
              <a:gdLst>
                <a:gd name="connsiteX0" fmla="*/ 0 w 107930"/>
                <a:gd name="connsiteY0" fmla="*/ 0 h 56976"/>
                <a:gd name="connsiteX1" fmla="*/ 107931 w 107930"/>
                <a:gd name="connsiteY1" fmla="*/ 0 h 56976"/>
                <a:gd name="connsiteX2" fmla="*/ 107931 w 107930"/>
                <a:gd name="connsiteY2" fmla="*/ 56976 h 56976"/>
                <a:gd name="connsiteX3" fmla="*/ 0 w 107930"/>
                <a:gd name="connsiteY3" fmla="*/ 56976 h 56976"/>
              </a:gdLst>
              <a:ahLst/>
              <a:cxnLst>
                <a:cxn ang="0">
                  <a:pos x="connsiteX0" y="connsiteY0"/>
                </a:cxn>
                <a:cxn ang="0">
                  <a:pos x="connsiteX1" y="connsiteY1"/>
                </a:cxn>
                <a:cxn ang="0">
                  <a:pos x="connsiteX2" y="connsiteY2"/>
                </a:cxn>
                <a:cxn ang="0">
                  <a:pos x="connsiteX3" y="connsiteY3"/>
                </a:cxn>
              </a:cxnLst>
              <a:rect l="l" t="t" r="r" b="b"/>
              <a:pathLst>
                <a:path w="107930" h="56976">
                  <a:moveTo>
                    <a:pt x="0" y="0"/>
                  </a:moveTo>
                  <a:lnTo>
                    <a:pt x="107931" y="0"/>
                  </a:lnTo>
                  <a:lnTo>
                    <a:pt x="107931" y="56976"/>
                  </a:lnTo>
                  <a:lnTo>
                    <a:pt x="0" y="56976"/>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1" name="Freeform 1372">
              <a:extLst>
                <a:ext uri="{FF2B5EF4-FFF2-40B4-BE49-F238E27FC236}">
                  <a16:creationId xmlns:a16="http://schemas.microsoft.com/office/drawing/2014/main" id="{FDB4E571-9FE9-F709-944B-EFD2F22CDB5A}"/>
                </a:ext>
              </a:extLst>
            </p:cNvPr>
            <p:cNvSpPr/>
            <p:nvPr/>
          </p:nvSpPr>
          <p:spPr>
            <a:xfrm>
              <a:off x="4739535" y="2824066"/>
              <a:ext cx="107930" cy="202581"/>
            </a:xfrm>
            <a:custGeom>
              <a:avLst/>
              <a:gdLst>
                <a:gd name="connsiteX0" fmla="*/ 0 w 107930"/>
                <a:gd name="connsiteY0" fmla="*/ 0 h 202581"/>
                <a:gd name="connsiteX1" fmla="*/ 107931 w 107930"/>
                <a:gd name="connsiteY1" fmla="*/ 0 h 202581"/>
                <a:gd name="connsiteX2" fmla="*/ 107931 w 107930"/>
                <a:gd name="connsiteY2" fmla="*/ 202582 h 202581"/>
                <a:gd name="connsiteX3" fmla="*/ 0 w 107930"/>
                <a:gd name="connsiteY3" fmla="*/ 202582 h 202581"/>
              </a:gdLst>
              <a:ahLst/>
              <a:cxnLst>
                <a:cxn ang="0">
                  <a:pos x="connsiteX0" y="connsiteY0"/>
                </a:cxn>
                <a:cxn ang="0">
                  <a:pos x="connsiteX1" y="connsiteY1"/>
                </a:cxn>
                <a:cxn ang="0">
                  <a:pos x="connsiteX2" y="connsiteY2"/>
                </a:cxn>
                <a:cxn ang="0">
                  <a:pos x="connsiteX3" y="connsiteY3"/>
                </a:cxn>
              </a:cxnLst>
              <a:rect l="l" t="t" r="r" b="b"/>
              <a:pathLst>
                <a:path w="107930" h="202581">
                  <a:moveTo>
                    <a:pt x="0" y="0"/>
                  </a:moveTo>
                  <a:lnTo>
                    <a:pt x="107931" y="0"/>
                  </a:lnTo>
                  <a:lnTo>
                    <a:pt x="107931" y="202582"/>
                  </a:lnTo>
                  <a:lnTo>
                    <a:pt x="0" y="202582"/>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2" name="Freeform 1373">
              <a:extLst>
                <a:ext uri="{FF2B5EF4-FFF2-40B4-BE49-F238E27FC236}">
                  <a16:creationId xmlns:a16="http://schemas.microsoft.com/office/drawing/2014/main" id="{3C507B68-C2B0-2412-A244-5FE350684124}"/>
                </a:ext>
              </a:extLst>
            </p:cNvPr>
            <p:cNvSpPr/>
            <p:nvPr/>
          </p:nvSpPr>
          <p:spPr>
            <a:xfrm>
              <a:off x="5023075" y="2824066"/>
              <a:ext cx="107930" cy="215243"/>
            </a:xfrm>
            <a:custGeom>
              <a:avLst/>
              <a:gdLst>
                <a:gd name="connsiteX0" fmla="*/ 0 w 107930"/>
                <a:gd name="connsiteY0" fmla="*/ 0 h 215243"/>
                <a:gd name="connsiteX1" fmla="*/ 107931 w 107930"/>
                <a:gd name="connsiteY1" fmla="*/ 0 h 215243"/>
                <a:gd name="connsiteX2" fmla="*/ 107931 w 107930"/>
                <a:gd name="connsiteY2" fmla="*/ 215243 h 215243"/>
                <a:gd name="connsiteX3" fmla="*/ 0 w 107930"/>
                <a:gd name="connsiteY3" fmla="*/ 215243 h 215243"/>
              </a:gdLst>
              <a:ahLst/>
              <a:cxnLst>
                <a:cxn ang="0">
                  <a:pos x="connsiteX0" y="connsiteY0"/>
                </a:cxn>
                <a:cxn ang="0">
                  <a:pos x="connsiteX1" y="connsiteY1"/>
                </a:cxn>
                <a:cxn ang="0">
                  <a:pos x="connsiteX2" y="connsiteY2"/>
                </a:cxn>
                <a:cxn ang="0">
                  <a:pos x="connsiteX3" y="connsiteY3"/>
                </a:cxn>
              </a:cxnLst>
              <a:rect l="l" t="t" r="r" b="b"/>
              <a:pathLst>
                <a:path w="107930" h="215243">
                  <a:moveTo>
                    <a:pt x="0" y="0"/>
                  </a:moveTo>
                  <a:lnTo>
                    <a:pt x="107931" y="0"/>
                  </a:lnTo>
                  <a:lnTo>
                    <a:pt x="107931" y="215243"/>
                  </a:lnTo>
                  <a:lnTo>
                    <a:pt x="0" y="215243"/>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7" name="Freeform 1374">
              <a:extLst>
                <a:ext uri="{FF2B5EF4-FFF2-40B4-BE49-F238E27FC236}">
                  <a16:creationId xmlns:a16="http://schemas.microsoft.com/office/drawing/2014/main" id="{E897865E-70D8-823B-733B-9B3114EFE634}"/>
                </a:ext>
              </a:extLst>
            </p:cNvPr>
            <p:cNvSpPr/>
            <p:nvPr/>
          </p:nvSpPr>
          <p:spPr>
            <a:xfrm>
              <a:off x="5160018" y="2824066"/>
              <a:ext cx="107930" cy="221573"/>
            </a:xfrm>
            <a:custGeom>
              <a:avLst/>
              <a:gdLst>
                <a:gd name="connsiteX0" fmla="*/ 0 w 107930"/>
                <a:gd name="connsiteY0" fmla="*/ 0 h 221573"/>
                <a:gd name="connsiteX1" fmla="*/ 107931 w 107930"/>
                <a:gd name="connsiteY1" fmla="*/ 0 h 221573"/>
                <a:gd name="connsiteX2" fmla="*/ 107931 w 107930"/>
                <a:gd name="connsiteY2" fmla="*/ 221574 h 221573"/>
                <a:gd name="connsiteX3" fmla="*/ 0 w 107930"/>
                <a:gd name="connsiteY3" fmla="*/ 221574 h 221573"/>
              </a:gdLst>
              <a:ahLst/>
              <a:cxnLst>
                <a:cxn ang="0">
                  <a:pos x="connsiteX0" y="connsiteY0"/>
                </a:cxn>
                <a:cxn ang="0">
                  <a:pos x="connsiteX1" y="connsiteY1"/>
                </a:cxn>
                <a:cxn ang="0">
                  <a:pos x="connsiteX2" y="connsiteY2"/>
                </a:cxn>
                <a:cxn ang="0">
                  <a:pos x="connsiteX3" y="connsiteY3"/>
                </a:cxn>
              </a:cxnLst>
              <a:rect l="l" t="t" r="r" b="b"/>
              <a:pathLst>
                <a:path w="107930" h="221573">
                  <a:moveTo>
                    <a:pt x="0" y="0"/>
                  </a:moveTo>
                  <a:lnTo>
                    <a:pt x="107931" y="0"/>
                  </a:lnTo>
                  <a:lnTo>
                    <a:pt x="107931" y="221574"/>
                  </a:lnTo>
                  <a:lnTo>
                    <a:pt x="0" y="221574"/>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8" name="Freeform 1375">
              <a:extLst>
                <a:ext uri="{FF2B5EF4-FFF2-40B4-BE49-F238E27FC236}">
                  <a16:creationId xmlns:a16="http://schemas.microsoft.com/office/drawing/2014/main" id="{B5D4A106-C0D5-D5CA-38F6-B87B3F5817C0}"/>
                </a:ext>
              </a:extLst>
            </p:cNvPr>
            <p:cNvSpPr/>
            <p:nvPr/>
          </p:nvSpPr>
          <p:spPr>
            <a:xfrm>
              <a:off x="5587519" y="2824066"/>
              <a:ext cx="107930" cy="246896"/>
            </a:xfrm>
            <a:custGeom>
              <a:avLst/>
              <a:gdLst>
                <a:gd name="connsiteX0" fmla="*/ 0 w 107930"/>
                <a:gd name="connsiteY0" fmla="*/ 0 h 246896"/>
                <a:gd name="connsiteX1" fmla="*/ 107931 w 107930"/>
                <a:gd name="connsiteY1" fmla="*/ 0 h 246896"/>
                <a:gd name="connsiteX2" fmla="*/ 107931 w 107930"/>
                <a:gd name="connsiteY2" fmla="*/ 246897 h 246896"/>
                <a:gd name="connsiteX3" fmla="*/ 0 w 107930"/>
                <a:gd name="connsiteY3" fmla="*/ 246897 h 246896"/>
              </a:gdLst>
              <a:ahLst/>
              <a:cxnLst>
                <a:cxn ang="0">
                  <a:pos x="connsiteX0" y="connsiteY0"/>
                </a:cxn>
                <a:cxn ang="0">
                  <a:pos x="connsiteX1" y="connsiteY1"/>
                </a:cxn>
                <a:cxn ang="0">
                  <a:pos x="connsiteX2" y="connsiteY2"/>
                </a:cxn>
                <a:cxn ang="0">
                  <a:pos x="connsiteX3" y="connsiteY3"/>
                </a:cxn>
              </a:cxnLst>
              <a:rect l="l" t="t" r="r" b="b"/>
              <a:pathLst>
                <a:path w="107930" h="246896">
                  <a:moveTo>
                    <a:pt x="0" y="0"/>
                  </a:moveTo>
                  <a:lnTo>
                    <a:pt x="107931" y="0"/>
                  </a:lnTo>
                  <a:lnTo>
                    <a:pt x="107931" y="246897"/>
                  </a:lnTo>
                  <a:lnTo>
                    <a:pt x="0" y="246897"/>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2" name="Freeform 1376">
              <a:extLst>
                <a:ext uri="{FF2B5EF4-FFF2-40B4-BE49-F238E27FC236}">
                  <a16:creationId xmlns:a16="http://schemas.microsoft.com/office/drawing/2014/main" id="{9DBDC5FA-3C2E-31AD-9936-EC1207741C31}"/>
                </a:ext>
              </a:extLst>
            </p:cNvPr>
            <p:cNvSpPr/>
            <p:nvPr/>
          </p:nvSpPr>
          <p:spPr>
            <a:xfrm>
              <a:off x="5729228" y="2824066"/>
              <a:ext cx="107930" cy="253227"/>
            </a:xfrm>
            <a:custGeom>
              <a:avLst/>
              <a:gdLst>
                <a:gd name="connsiteX0" fmla="*/ 0 w 107930"/>
                <a:gd name="connsiteY0" fmla="*/ 0 h 253227"/>
                <a:gd name="connsiteX1" fmla="*/ 107931 w 107930"/>
                <a:gd name="connsiteY1" fmla="*/ 0 h 253227"/>
                <a:gd name="connsiteX2" fmla="*/ 107931 w 107930"/>
                <a:gd name="connsiteY2" fmla="*/ 253227 h 253227"/>
                <a:gd name="connsiteX3" fmla="*/ 0 w 107930"/>
                <a:gd name="connsiteY3" fmla="*/ 253227 h 253227"/>
              </a:gdLst>
              <a:ahLst/>
              <a:cxnLst>
                <a:cxn ang="0">
                  <a:pos x="connsiteX0" y="connsiteY0"/>
                </a:cxn>
                <a:cxn ang="0">
                  <a:pos x="connsiteX1" y="connsiteY1"/>
                </a:cxn>
                <a:cxn ang="0">
                  <a:pos x="connsiteX2" y="connsiteY2"/>
                </a:cxn>
                <a:cxn ang="0">
                  <a:pos x="connsiteX3" y="connsiteY3"/>
                </a:cxn>
              </a:cxnLst>
              <a:rect l="l" t="t" r="r" b="b"/>
              <a:pathLst>
                <a:path w="107930" h="253227">
                  <a:moveTo>
                    <a:pt x="0" y="0"/>
                  </a:moveTo>
                  <a:lnTo>
                    <a:pt x="107931" y="0"/>
                  </a:lnTo>
                  <a:lnTo>
                    <a:pt x="107931" y="253227"/>
                  </a:lnTo>
                  <a:lnTo>
                    <a:pt x="0" y="253227"/>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1" name="Freeform 1377">
              <a:extLst>
                <a:ext uri="{FF2B5EF4-FFF2-40B4-BE49-F238E27FC236}">
                  <a16:creationId xmlns:a16="http://schemas.microsoft.com/office/drawing/2014/main" id="{BABF4EC8-EBC8-8779-74C9-59D877B563B2}"/>
                </a:ext>
              </a:extLst>
            </p:cNvPr>
            <p:cNvSpPr/>
            <p:nvPr/>
          </p:nvSpPr>
          <p:spPr>
            <a:xfrm>
              <a:off x="6153134" y="2824066"/>
              <a:ext cx="107930" cy="392502"/>
            </a:xfrm>
            <a:custGeom>
              <a:avLst/>
              <a:gdLst>
                <a:gd name="connsiteX0" fmla="*/ 0 w 107930"/>
                <a:gd name="connsiteY0" fmla="*/ 0 h 392502"/>
                <a:gd name="connsiteX1" fmla="*/ 107931 w 107930"/>
                <a:gd name="connsiteY1" fmla="*/ 0 h 392502"/>
                <a:gd name="connsiteX2" fmla="*/ 107931 w 107930"/>
                <a:gd name="connsiteY2" fmla="*/ 392502 h 392502"/>
                <a:gd name="connsiteX3" fmla="*/ 0 w 107930"/>
                <a:gd name="connsiteY3" fmla="*/ 392502 h 392502"/>
              </a:gdLst>
              <a:ahLst/>
              <a:cxnLst>
                <a:cxn ang="0">
                  <a:pos x="connsiteX0" y="connsiteY0"/>
                </a:cxn>
                <a:cxn ang="0">
                  <a:pos x="connsiteX1" y="connsiteY1"/>
                </a:cxn>
                <a:cxn ang="0">
                  <a:pos x="connsiteX2" y="connsiteY2"/>
                </a:cxn>
                <a:cxn ang="0">
                  <a:pos x="connsiteX3" y="connsiteY3"/>
                </a:cxn>
              </a:cxnLst>
              <a:rect l="l" t="t" r="r" b="b"/>
              <a:pathLst>
                <a:path w="107930" h="392502">
                  <a:moveTo>
                    <a:pt x="0" y="0"/>
                  </a:moveTo>
                  <a:lnTo>
                    <a:pt x="107931" y="0"/>
                  </a:lnTo>
                  <a:lnTo>
                    <a:pt x="107931" y="392502"/>
                  </a:lnTo>
                  <a:lnTo>
                    <a:pt x="0" y="392502"/>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5" name="Freeform 1379">
              <a:extLst>
                <a:ext uri="{FF2B5EF4-FFF2-40B4-BE49-F238E27FC236}">
                  <a16:creationId xmlns:a16="http://schemas.microsoft.com/office/drawing/2014/main" id="{A9C6DB6F-05AD-3796-C1AC-247416D1F8D7}"/>
                </a:ext>
              </a:extLst>
            </p:cNvPr>
            <p:cNvSpPr/>
            <p:nvPr/>
          </p:nvSpPr>
          <p:spPr>
            <a:xfrm>
              <a:off x="6300821" y="2824066"/>
              <a:ext cx="107930" cy="449478"/>
            </a:xfrm>
            <a:custGeom>
              <a:avLst/>
              <a:gdLst>
                <a:gd name="connsiteX0" fmla="*/ 0 w 107930"/>
                <a:gd name="connsiteY0" fmla="*/ 0 h 449478"/>
                <a:gd name="connsiteX1" fmla="*/ 107931 w 107930"/>
                <a:gd name="connsiteY1" fmla="*/ 0 h 449478"/>
                <a:gd name="connsiteX2" fmla="*/ 107931 w 107930"/>
                <a:gd name="connsiteY2" fmla="*/ 449478 h 449478"/>
                <a:gd name="connsiteX3" fmla="*/ 0 w 107930"/>
                <a:gd name="connsiteY3" fmla="*/ 449478 h 449478"/>
              </a:gdLst>
              <a:ahLst/>
              <a:cxnLst>
                <a:cxn ang="0">
                  <a:pos x="connsiteX0" y="connsiteY0"/>
                </a:cxn>
                <a:cxn ang="0">
                  <a:pos x="connsiteX1" y="connsiteY1"/>
                </a:cxn>
                <a:cxn ang="0">
                  <a:pos x="connsiteX2" y="connsiteY2"/>
                </a:cxn>
                <a:cxn ang="0">
                  <a:pos x="connsiteX3" y="connsiteY3"/>
                </a:cxn>
              </a:cxnLst>
              <a:rect l="l" t="t" r="r" b="b"/>
              <a:pathLst>
                <a:path w="107930" h="449478">
                  <a:moveTo>
                    <a:pt x="0" y="0"/>
                  </a:moveTo>
                  <a:lnTo>
                    <a:pt x="107931" y="0"/>
                  </a:lnTo>
                  <a:lnTo>
                    <a:pt x="107931" y="449478"/>
                  </a:lnTo>
                  <a:lnTo>
                    <a:pt x="0" y="449478"/>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6" name="Freeform 1380">
              <a:extLst>
                <a:ext uri="{FF2B5EF4-FFF2-40B4-BE49-F238E27FC236}">
                  <a16:creationId xmlns:a16="http://schemas.microsoft.com/office/drawing/2014/main" id="{63F8DD00-1258-CBAF-B60F-731AAB8A3E9A}"/>
                </a:ext>
              </a:extLst>
            </p:cNvPr>
            <p:cNvSpPr/>
            <p:nvPr/>
          </p:nvSpPr>
          <p:spPr>
            <a:xfrm>
              <a:off x="6585444" y="2824066"/>
              <a:ext cx="107930" cy="538107"/>
            </a:xfrm>
            <a:custGeom>
              <a:avLst/>
              <a:gdLst>
                <a:gd name="connsiteX0" fmla="*/ 0 w 107930"/>
                <a:gd name="connsiteY0" fmla="*/ 0 h 538107"/>
                <a:gd name="connsiteX1" fmla="*/ 107931 w 107930"/>
                <a:gd name="connsiteY1" fmla="*/ 0 h 538107"/>
                <a:gd name="connsiteX2" fmla="*/ 107931 w 107930"/>
                <a:gd name="connsiteY2" fmla="*/ 538108 h 538107"/>
                <a:gd name="connsiteX3" fmla="*/ 0 w 107930"/>
                <a:gd name="connsiteY3" fmla="*/ 538108 h 538107"/>
              </a:gdLst>
              <a:ahLst/>
              <a:cxnLst>
                <a:cxn ang="0">
                  <a:pos x="connsiteX0" y="connsiteY0"/>
                </a:cxn>
                <a:cxn ang="0">
                  <a:pos x="connsiteX1" y="connsiteY1"/>
                </a:cxn>
                <a:cxn ang="0">
                  <a:pos x="connsiteX2" y="connsiteY2"/>
                </a:cxn>
                <a:cxn ang="0">
                  <a:pos x="connsiteX3" y="connsiteY3"/>
                </a:cxn>
              </a:cxnLst>
              <a:rect l="l" t="t" r="r" b="b"/>
              <a:pathLst>
                <a:path w="107930" h="538107">
                  <a:moveTo>
                    <a:pt x="0" y="0"/>
                  </a:moveTo>
                  <a:lnTo>
                    <a:pt x="107931" y="0"/>
                  </a:lnTo>
                  <a:lnTo>
                    <a:pt x="107931" y="538108"/>
                  </a:lnTo>
                  <a:lnTo>
                    <a:pt x="0" y="538108"/>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8" name="Freeform 1382">
              <a:extLst>
                <a:ext uri="{FF2B5EF4-FFF2-40B4-BE49-F238E27FC236}">
                  <a16:creationId xmlns:a16="http://schemas.microsoft.com/office/drawing/2014/main" id="{862CAF3A-495E-F474-BFDE-B5241B788B42}"/>
                </a:ext>
              </a:extLst>
            </p:cNvPr>
            <p:cNvSpPr/>
            <p:nvPr/>
          </p:nvSpPr>
          <p:spPr>
            <a:xfrm>
              <a:off x="6865309" y="2824066"/>
              <a:ext cx="107930" cy="714800"/>
            </a:xfrm>
            <a:custGeom>
              <a:avLst/>
              <a:gdLst>
                <a:gd name="connsiteX0" fmla="*/ 0 w 107930"/>
                <a:gd name="connsiteY0" fmla="*/ 0 h 702705"/>
                <a:gd name="connsiteX1" fmla="*/ 107931 w 107930"/>
                <a:gd name="connsiteY1" fmla="*/ 0 h 702705"/>
                <a:gd name="connsiteX2" fmla="*/ 107931 w 107930"/>
                <a:gd name="connsiteY2" fmla="*/ 702705 h 702705"/>
                <a:gd name="connsiteX3" fmla="*/ 0 w 107930"/>
                <a:gd name="connsiteY3" fmla="*/ 702705 h 702705"/>
              </a:gdLst>
              <a:ahLst/>
              <a:cxnLst>
                <a:cxn ang="0">
                  <a:pos x="connsiteX0" y="connsiteY0"/>
                </a:cxn>
                <a:cxn ang="0">
                  <a:pos x="connsiteX1" y="connsiteY1"/>
                </a:cxn>
                <a:cxn ang="0">
                  <a:pos x="connsiteX2" y="connsiteY2"/>
                </a:cxn>
                <a:cxn ang="0">
                  <a:pos x="connsiteX3" y="connsiteY3"/>
                </a:cxn>
              </a:cxnLst>
              <a:rect l="l" t="t" r="r" b="b"/>
              <a:pathLst>
                <a:path w="107930" h="702705">
                  <a:moveTo>
                    <a:pt x="0" y="0"/>
                  </a:moveTo>
                  <a:lnTo>
                    <a:pt x="107931" y="0"/>
                  </a:lnTo>
                  <a:lnTo>
                    <a:pt x="107931" y="702705"/>
                  </a:lnTo>
                  <a:lnTo>
                    <a:pt x="0" y="702705"/>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9" name="Freeform 1383">
              <a:extLst>
                <a:ext uri="{FF2B5EF4-FFF2-40B4-BE49-F238E27FC236}">
                  <a16:creationId xmlns:a16="http://schemas.microsoft.com/office/drawing/2014/main" id="{AA59C1E1-DA0B-B450-8F04-2FCBBDE84EC6}"/>
                </a:ext>
              </a:extLst>
            </p:cNvPr>
            <p:cNvSpPr/>
            <p:nvPr/>
          </p:nvSpPr>
          <p:spPr>
            <a:xfrm>
              <a:off x="7002247" y="2824066"/>
              <a:ext cx="107930" cy="714800"/>
            </a:xfrm>
            <a:custGeom>
              <a:avLst/>
              <a:gdLst>
                <a:gd name="connsiteX0" fmla="*/ 0 w 107930"/>
                <a:gd name="connsiteY0" fmla="*/ 0 h 709035"/>
                <a:gd name="connsiteX1" fmla="*/ 107931 w 107930"/>
                <a:gd name="connsiteY1" fmla="*/ 0 h 709035"/>
                <a:gd name="connsiteX2" fmla="*/ 107931 w 107930"/>
                <a:gd name="connsiteY2" fmla="*/ 709036 h 709035"/>
                <a:gd name="connsiteX3" fmla="*/ 0 w 107930"/>
                <a:gd name="connsiteY3" fmla="*/ 709036 h 709035"/>
              </a:gdLst>
              <a:ahLst/>
              <a:cxnLst>
                <a:cxn ang="0">
                  <a:pos x="connsiteX0" y="connsiteY0"/>
                </a:cxn>
                <a:cxn ang="0">
                  <a:pos x="connsiteX1" y="connsiteY1"/>
                </a:cxn>
                <a:cxn ang="0">
                  <a:pos x="connsiteX2" y="connsiteY2"/>
                </a:cxn>
                <a:cxn ang="0">
                  <a:pos x="connsiteX3" y="connsiteY3"/>
                </a:cxn>
              </a:cxnLst>
              <a:rect l="l" t="t" r="r" b="b"/>
              <a:pathLst>
                <a:path w="107930" h="709035">
                  <a:moveTo>
                    <a:pt x="0" y="0"/>
                  </a:moveTo>
                  <a:lnTo>
                    <a:pt x="107931" y="0"/>
                  </a:lnTo>
                  <a:lnTo>
                    <a:pt x="107931" y="709036"/>
                  </a:lnTo>
                  <a:lnTo>
                    <a:pt x="0" y="709036"/>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0" name="Freeform 1384">
              <a:extLst>
                <a:ext uri="{FF2B5EF4-FFF2-40B4-BE49-F238E27FC236}">
                  <a16:creationId xmlns:a16="http://schemas.microsoft.com/office/drawing/2014/main" id="{A49C3B6A-B038-C591-841F-B0E9B70B528B}"/>
                </a:ext>
              </a:extLst>
            </p:cNvPr>
            <p:cNvSpPr/>
            <p:nvPr/>
          </p:nvSpPr>
          <p:spPr>
            <a:xfrm>
              <a:off x="7148719" y="2824066"/>
              <a:ext cx="107930" cy="730195"/>
            </a:xfrm>
            <a:custGeom>
              <a:avLst/>
              <a:gdLst>
                <a:gd name="connsiteX0" fmla="*/ 0 w 107930"/>
                <a:gd name="connsiteY0" fmla="*/ 0 h 721697"/>
                <a:gd name="connsiteX1" fmla="*/ 107931 w 107930"/>
                <a:gd name="connsiteY1" fmla="*/ 0 h 721697"/>
                <a:gd name="connsiteX2" fmla="*/ 107931 w 107930"/>
                <a:gd name="connsiteY2" fmla="*/ 721697 h 721697"/>
                <a:gd name="connsiteX3" fmla="*/ 0 w 107930"/>
                <a:gd name="connsiteY3" fmla="*/ 721697 h 721697"/>
              </a:gdLst>
              <a:ahLst/>
              <a:cxnLst>
                <a:cxn ang="0">
                  <a:pos x="connsiteX0" y="connsiteY0"/>
                </a:cxn>
                <a:cxn ang="0">
                  <a:pos x="connsiteX1" y="connsiteY1"/>
                </a:cxn>
                <a:cxn ang="0">
                  <a:pos x="connsiteX2" y="connsiteY2"/>
                </a:cxn>
                <a:cxn ang="0">
                  <a:pos x="connsiteX3" y="connsiteY3"/>
                </a:cxn>
              </a:cxnLst>
              <a:rect l="l" t="t" r="r" b="b"/>
              <a:pathLst>
                <a:path w="107930" h="721697">
                  <a:moveTo>
                    <a:pt x="0" y="0"/>
                  </a:moveTo>
                  <a:lnTo>
                    <a:pt x="107931" y="0"/>
                  </a:lnTo>
                  <a:lnTo>
                    <a:pt x="107931" y="721697"/>
                  </a:lnTo>
                  <a:lnTo>
                    <a:pt x="0" y="721697"/>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2" name="Freeform 1385">
              <a:extLst>
                <a:ext uri="{FF2B5EF4-FFF2-40B4-BE49-F238E27FC236}">
                  <a16:creationId xmlns:a16="http://schemas.microsoft.com/office/drawing/2014/main" id="{C92ADB3E-6079-7621-7504-B2104E903A59}"/>
                </a:ext>
              </a:extLst>
            </p:cNvPr>
            <p:cNvSpPr/>
            <p:nvPr/>
          </p:nvSpPr>
          <p:spPr>
            <a:xfrm>
              <a:off x="7858424" y="2824066"/>
              <a:ext cx="107930" cy="878805"/>
            </a:xfrm>
            <a:custGeom>
              <a:avLst/>
              <a:gdLst>
                <a:gd name="connsiteX0" fmla="*/ 0 w 107930"/>
                <a:gd name="connsiteY0" fmla="*/ 0 h 873633"/>
                <a:gd name="connsiteX1" fmla="*/ 107931 w 107930"/>
                <a:gd name="connsiteY1" fmla="*/ 0 h 873633"/>
                <a:gd name="connsiteX2" fmla="*/ 107931 w 107930"/>
                <a:gd name="connsiteY2" fmla="*/ 873634 h 873633"/>
                <a:gd name="connsiteX3" fmla="*/ 0 w 107930"/>
                <a:gd name="connsiteY3" fmla="*/ 873634 h 873633"/>
              </a:gdLst>
              <a:ahLst/>
              <a:cxnLst>
                <a:cxn ang="0">
                  <a:pos x="connsiteX0" y="connsiteY0"/>
                </a:cxn>
                <a:cxn ang="0">
                  <a:pos x="connsiteX1" y="connsiteY1"/>
                </a:cxn>
                <a:cxn ang="0">
                  <a:pos x="connsiteX2" y="connsiteY2"/>
                </a:cxn>
                <a:cxn ang="0">
                  <a:pos x="connsiteX3" y="connsiteY3"/>
                </a:cxn>
              </a:cxnLst>
              <a:rect l="l" t="t" r="r" b="b"/>
              <a:pathLst>
                <a:path w="107930" h="873633">
                  <a:moveTo>
                    <a:pt x="0" y="0"/>
                  </a:moveTo>
                  <a:lnTo>
                    <a:pt x="107931" y="0"/>
                  </a:lnTo>
                  <a:lnTo>
                    <a:pt x="107931" y="873634"/>
                  </a:lnTo>
                  <a:lnTo>
                    <a:pt x="0" y="873634"/>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4" name="Freeform 1386">
              <a:extLst>
                <a:ext uri="{FF2B5EF4-FFF2-40B4-BE49-F238E27FC236}">
                  <a16:creationId xmlns:a16="http://schemas.microsoft.com/office/drawing/2014/main" id="{6FE33B20-9602-6D8B-6401-C2FBE1D28F5E}"/>
                </a:ext>
              </a:extLst>
            </p:cNvPr>
            <p:cNvSpPr/>
            <p:nvPr/>
          </p:nvSpPr>
          <p:spPr>
            <a:xfrm>
              <a:off x="8137071" y="2824066"/>
              <a:ext cx="107930" cy="911170"/>
            </a:xfrm>
            <a:custGeom>
              <a:avLst/>
              <a:gdLst>
                <a:gd name="connsiteX0" fmla="*/ 0 w 107930"/>
                <a:gd name="connsiteY0" fmla="*/ 0 h 898956"/>
                <a:gd name="connsiteX1" fmla="*/ 107931 w 107930"/>
                <a:gd name="connsiteY1" fmla="*/ 0 h 898956"/>
                <a:gd name="connsiteX2" fmla="*/ 107931 w 107930"/>
                <a:gd name="connsiteY2" fmla="*/ 898956 h 898956"/>
                <a:gd name="connsiteX3" fmla="*/ 0 w 107930"/>
                <a:gd name="connsiteY3" fmla="*/ 898956 h 898956"/>
              </a:gdLst>
              <a:ahLst/>
              <a:cxnLst>
                <a:cxn ang="0">
                  <a:pos x="connsiteX0" y="connsiteY0"/>
                </a:cxn>
                <a:cxn ang="0">
                  <a:pos x="connsiteX1" y="connsiteY1"/>
                </a:cxn>
                <a:cxn ang="0">
                  <a:pos x="connsiteX2" y="connsiteY2"/>
                </a:cxn>
                <a:cxn ang="0">
                  <a:pos x="connsiteX3" y="connsiteY3"/>
                </a:cxn>
              </a:cxnLst>
              <a:rect l="l" t="t" r="r" b="b"/>
              <a:pathLst>
                <a:path w="107930" h="898956">
                  <a:moveTo>
                    <a:pt x="0" y="0"/>
                  </a:moveTo>
                  <a:lnTo>
                    <a:pt x="107931" y="0"/>
                  </a:lnTo>
                  <a:lnTo>
                    <a:pt x="107931" y="898956"/>
                  </a:lnTo>
                  <a:lnTo>
                    <a:pt x="0" y="898956"/>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5" name="Freeform 1387">
              <a:extLst>
                <a:ext uri="{FF2B5EF4-FFF2-40B4-BE49-F238E27FC236}">
                  <a16:creationId xmlns:a16="http://schemas.microsoft.com/office/drawing/2014/main" id="{8BF1FA1A-256D-432B-F89A-E173A99562F5}"/>
                </a:ext>
              </a:extLst>
            </p:cNvPr>
            <p:cNvSpPr/>
            <p:nvPr/>
          </p:nvSpPr>
          <p:spPr>
            <a:xfrm>
              <a:off x="8285922" y="2824065"/>
              <a:ext cx="107930" cy="927839"/>
            </a:xfrm>
            <a:custGeom>
              <a:avLst/>
              <a:gdLst>
                <a:gd name="connsiteX0" fmla="*/ 0 w 107930"/>
                <a:gd name="connsiteY0" fmla="*/ 0 h 917948"/>
                <a:gd name="connsiteX1" fmla="*/ 107931 w 107930"/>
                <a:gd name="connsiteY1" fmla="*/ 0 h 917948"/>
                <a:gd name="connsiteX2" fmla="*/ 107931 w 107930"/>
                <a:gd name="connsiteY2" fmla="*/ 917948 h 917948"/>
                <a:gd name="connsiteX3" fmla="*/ 0 w 107930"/>
                <a:gd name="connsiteY3" fmla="*/ 917948 h 917948"/>
              </a:gdLst>
              <a:ahLst/>
              <a:cxnLst>
                <a:cxn ang="0">
                  <a:pos x="connsiteX0" y="connsiteY0"/>
                </a:cxn>
                <a:cxn ang="0">
                  <a:pos x="connsiteX1" y="connsiteY1"/>
                </a:cxn>
                <a:cxn ang="0">
                  <a:pos x="connsiteX2" y="connsiteY2"/>
                </a:cxn>
                <a:cxn ang="0">
                  <a:pos x="connsiteX3" y="connsiteY3"/>
                </a:cxn>
              </a:cxnLst>
              <a:rect l="l" t="t" r="r" b="b"/>
              <a:pathLst>
                <a:path w="107930" h="917948">
                  <a:moveTo>
                    <a:pt x="0" y="0"/>
                  </a:moveTo>
                  <a:lnTo>
                    <a:pt x="107931" y="0"/>
                  </a:lnTo>
                  <a:lnTo>
                    <a:pt x="107931" y="917948"/>
                  </a:lnTo>
                  <a:lnTo>
                    <a:pt x="0" y="917948"/>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7" name="Freeform 1388">
              <a:extLst>
                <a:ext uri="{FF2B5EF4-FFF2-40B4-BE49-F238E27FC236}">
                  <a16:creationId xmlns:a16="http://schemas.microsoft.com/office/drawing/2014/main" id="{88AED716-2A02-1BD6-C2AB-B358B1102B36}"/>
                </a:ext>
              </a:extLst>
            </p:cNvPr>
            <p:cNvSpPr/>
            <p:nvPr/>
          </p:nvSpPr>
          <p:spPr>
            <a:xfrm>
              <a:off x="8422868" y="2824066"/>
              <a:ext cx="107930" cy="1004039"/>
            </a:xfrm>
            <a:custGeom>
              <a:avLst/>
              <a:gdLst>
                <a:gd name="connsiteX0" fmla="*/ 0 w 107930"/>
                <a:gd name="connsiteY0" fmla="*/ 0 h 987585"/>
                <a:gd name="connsiteX1" fmla="*/ 107930 w 107930"/>
                <a:gd name="connsiteY1" fmla="*/ 0 h 987585"/>
                <a:gd name="connsiteX2" fmla="*/ 107930 w 107930"/>
                <a:gd name="connsiteY2" fmla="*/ 987586 h 987585"/>
                <a:gd name="connsiteX3" fmla="*/ 0 w 107930"/>
                <a:gd name="connsiteY3" fmla="*/ 987586 h 987585"/>
              </a:gdLst>
              <a:ahLst/>
              <a:cxnLst>
                <a:cxn ang="0">
                  <a:pos x="connsiteX0" y="connsiteY0"/>
                </a:cxn>
                <a:cxn ang="0">
                  <a:pos x="connsiteX1" y="connsiteY1"/>
                </a:cxn>
                <a:cxn ang="0">
                  <a:pos x="connsiteX2" y="connsiteY2"/>
                </a:cxn>
                <a:cxn ang="0">
                  <a:pos x="connsiteX3" y="connsiteY3"/>
                </a:cxn>
              </a:cxnLst>
              <a:rect l="l" t="t" r="r" b="b"/>
              <a:pathLst>
                <a:path w="107930" h="987585">
                  <a:moveTo>
                    <a:pt x="0" y="0"/>
                  </a:moveTo>
                  <a:lnTo>
                    <a:pt x="107930" y="0"/>
                  </a:lnTo>
                  <a:lnTo>
                    <a:pt x="107930" y="987586"/>
                  </a:lnTo>
                  <a:lnTo>
                    <a:pt x="0" y="987586"/>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2" name="Freeform 1389">
              <a:extLst>
                <a:ext uri="{FF2B5EF4-FFF2-40B4-BE49-F238E27FC236}">
                  <a16:creationId xmlns:a16="http://schemas.microsoft.com/office/drawing/2014/main" id="{BB86F341-D380-D851-E1FC-0F53EF05ADD2}"/>
                </a:ext>
              </a:extLst>
            </p:cNvPr>
            <p:cNvSpPr/>
            <p:nvPr/>
          </p:nvSpPr>
          <p:spPr>
            <a:xfrm>
              <a:off x="9136290" y="2824066"/>
              <a:ext cx="107930" cy="1637451"/>
            </a:xfrm>
            <a:custGeom>
              <a:avLst/>
              <a:gdLst>
                <a:gd name="connsiteX0" fmla="*/ 0 w 107930"/>
                <a:gd name="connsiteY0" fmla="*/ 0 h 1620653"/>
                <a:gd name="connsiteX1" fmla="*/ 107931 w 107930"/>
                <a:gd name="connsiteY1" fmla="*/ 0 h 1620653"/>
                <a:gd name="connsiteX2" fmla="*/ 107931 w 107930"/>
                <a:gd name="connsiteY2" fmla="*/ 1620654 h 1620653"/>
                <a:gd name="connsiteX3" fmla="*/ 0 w 107930"/>
                <a:gd name="connsiteY3" fmla="*/ 1620654 h 1620653"/>
              </a:gdLst>
              <a:ahLst/>
              <a:cxnLst>
                <a:cxn ang="0">
                  <a:pos x="connsiteX0" y="connsiteY0"/>
                </a:cxn>
                <a:cxn ang="0">
                  <a:pos x="connsiteX1" y="connsiteY1"/>
                </a:cxn>
                <a:cxn ang="0">
                  <a:pos x="connsiteX2" y="connsiteY2"/>
                </a:cxn>
                <a:cxn ang="0">
                  <a:pos x="connsiteX3" y="connsiteY3"/>
                </a:cxn>
              </a:cxnLst>
              <a:rect l="l" t="t" r="r" b="b"/>
              <a:pathLst>
                <a:path w="107930" h="1620653">
                  <a:moveTo>
                    <a:pt x="0" y="0"/>
                  </a:moveTo>
                  <a:lnTo>
                    <a:pt x="107931" y="0"/>
                  </a:lnTo>
                  <a:lnTo>
                    <a:pt x="107931" y="1620654"/>
                  </a:lnTo>
                  <a:lnTo>
                    <a:pt x="0" y="1620654"/>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3" name="Graphic 4">
            <a:extLst>
              <a:ext uri="{FF2B5EF4-FFF2-40B4-BE49-F238E27FC236}">
                <a16:creationId xmlns:a16="http://schemas.microsoft.com/office/drawing/2014/main" id="{0E359580-2DC5-9DB1-6EE0-8CFDEB5C590E}"/>
              </a:ext>
            </a:extLst>
          </p:cNvPr>
          <p:cNvGrpSpPr/>
          <p:nvPr/>
        </p:nvGrpSpPr>
        <p:grpSpPr>
          <a:xfrm>
            <a:off x="2638166" y="2778838"/>
            <a:ext cx="6768443" cy="1855075"/>
            <a:chOff x="2612722" y="2608823"/>
            <a:chExt cx="6768443" cy="1855075"/>
          </a:xfrm>
          <a:solidFill>
            <a:srgbClr val="830051"/>
          </a:solidFill>
        </p:grpSpPr>
        <p:sp>
          <p:nvSpPr>
            <p:cNvPr id="244" name="Freeform 1343">
              <a:extLst>
                <a:ext uri="{FF2B5EF4-FFF2-40B4-BE49-F238E27FC236}">
                  <a16:creationId xmlns:a16="http://schemas.microsoft.com/office/drawing/2014/main" id="{CAA0201C-953B-F562-1F43-0D89254D93D1}"/>
                </a:ext>
              </a:extLst>
            </p:cNvPr>
            <p:cNvSpPr/>
            <p:nvPr/>
          </p:nvSpPr>
          <p:spPr>
            <a:xfrm>
              <a:off x="2612722" y="2608823"/>
              <a:ext cx="107930" cy="215243"/>
            </a:xfrm>
            <a:custGeom>
              <a:avLst/>
              <a:gdLst>
                <a:gd name="connsiteX0" fmla="*/ 0 w 107930"/>
                <a:gd name="connsiteY0" fmla="*/ 0 h 215243"/>
                <a:gd name="connsiteX1" fmla="*/ 107931 w 107930"/>
                <a:gd name="connsiteY1" fmla="*/ 0 h 215243"/>
                <a:gd name="connsiteX2" fmla="*/ 107931 w 107930"/>
                <a:gd name="connsiteY2" fmla="*/ 215243 h 215243"/>
                <a:gd name="connsiteX3" fmla="*/ 0 w 107930"/>
                <a:gd name="connsiteY3" fmla="*/ 215243 h 215243"/>
              </a:gdLst>
              <a:ahLst/>
              <a:cxnLst>
                <a:cxn ang="0">
                  <a:pos x="connsiteX0" y="connsiteY0"/>
                </a:cxn>
                <a:cxn ang="0">
                  <a:pos x="connsiteX1" y="connsiteY1"/>
                </a:cxn>
                <a:cxn ang="0">
                  <a:pos x="connsiteX2" y="connsiteY2"/>
                </a:cxn>
                <a:cxn ang="0">
                  <a:pos x="connsiteX3" y="connsiteY3"/>
                </a:cxn>
              </a:cxnLst>
              <a:rect l="l" t="t" r="r" b="b"/>
              <a:pathLst>
                <a:path w="107930" h="215243">
                  <a:moveTo>
                    <a:pt x="0" y="0"/>
                  </a:moveTo>
                  <a:lnTo>
                    <a:pt x="107931" y="0"/>
                  </a:lnTo>
                  <a:lnTo>
                    <a:pt x="107931" y="215243"/>
                  </a:lnTo>
                  <a:lnTo>
                    <a:pt x="0" y="215243"/>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5" name="Freeform 1344">
              <a:extLst>
                <a:ext uri="{FF2B5EF4-FFF2-40B4-BE49-F238E27FC236}">
                  <a16:creationId xmlns:a16="http://schemas.microsoft.com/office/drawing/2014/main" id="{1F8A4BE4-3111-2B82-93F3-3263BA0F2389}"/>
                </a:ext>
              </a:extLst>
            </p:cNvPr>
            <p:cNvSpPr/>
            <p:nvPr/>
          </p:nvSpPr>
          <p:spPr>
            <a:xfrm>
              <a:off x="2754429" y="2615154"/>
              <a:ext cx="107930" cy="208912"/>
            </a:xfrm>
            <a:custGeom>
              <a:avLst/>
              <a:gdLst>
                <a:gd name="connsiteX0" fmla="*/ 0 w 107930"/>
                <a:gd name="connsiteY0" fmla="*/ 0 h 208912"/>
                <a:gd name="connsiteX1" fmla="*/ 107931 w 107930"/>
                <a:gd name="connsiteY1" fmla="*/ 0 h 208912"/>
                <a:gd name="connsiteX2" fmla="*/ 107931 w 107930"/>
                <a:gd name="connsiteY2" fmla="*/ 208912 h 208912"/>
                <a:gd name="connsiteX3" fmla="*/ 0 w 107930"/>
                <a:gd name="connsiteY3" fmla="*/ 208912 h 208912"/>
              </a:gdLst>
              <a:ahLst/>
              <a:cxnLst>
                <a:cxn ang="0">
                  <a:pos x="connsiteX0" y="connsiteY0"/>
                </a:cxn>
                <a:cxn ang="0">
                  <a:pos x="connsiteX1" y="connsiteY1"/>
                </a:cxn>
                <a:cxn ang="0">
                  <a:pos x="connsiteX2" y="connsiteY2"/>
                </a:cxn>
                <a:cxn ang="0">
                  <a:pos x="connsiteX3" y="connsiteY3"/>
                </a:cxn>
              </a:cxnLst>
              <a:rect l="l" t="t" r="r" b="b"/>
              <a:pathLst>
                <a:path w="107930" h="208912">
                  <a:moveTo>
                    <a:pt x="0" y="0"/>
                  </a:moveTo>
                  <a:lnTo>
                    <a:pt x="107931" y="0"/>
                  </a:lnTo>
                  <a:lnTo>
                    <a:pt x="107931" y="208912"/>
                  </a:lnTo>
                  <a:lnTo>
                    <a:pt x="0" y="208912"/>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6" name="Freeform 1345">
              <a:extLst>
                <a:ext uri="{FF2B5EF4-FFF2-40B4-BE49-F238E27FC236}">
                  <a16:creationId xmlns:a16="http://schemas.microsoft.com/office/drawing/2014/main" id="{4DB3ECDE-4E8E-FF44-FB69-0EE6FB201566}"/>
                </a:ext>
              </a:extLst>
            </p:cNvPr>
            <p:cNvSpPr/>
            <p:nvPr/>
          </p:nvSpPr>
          <p:spPr>
            <a:xfrm>
              <a:off x="2896135" y="2748098"/>
              <a:ext cx="107930" cy="75968"/>
            </a:xfrm>
            <a:custGeom>
              <a:avLst/>
              <a:gdLst>
                <a:gd name="connsiteX0" fmla="*/ 0 w 107930"/>
                <a:gd name="connsiteY0" fmla="*/ 0 h 75968"/>
                <a:gd name="connsiteX1" fmla="*/ 107931 w 107930"/>
                <a:gd name="connsiteY1" fmla="*/ 0 h 75968"/>
                <a:gd name="connsiteX2" fmla="*/ 107931 w 107930"/>
                <a:gd name="connsiteY2" fmla="*/ 75968 h 75968"/>
                <a:gd name="connsiteX3" fmla="*/ 0 w 107930"/>
                <a:gd name="connsiteY3" fmla="*/ 75968 h 75968"/>
              </a:gdLst>
              <a:ahLst/>
              <a:cxnLst>
                <a:cxn ang="0">
                  <a:pos x="connsiteX0" y="connsiteY0"/>
                </a:cxn>
                <a:cxn ang="0">
                  <a:pos x="connsiteX1" y="connsiteY1"/>
                </a:cxn>
                <a:cxn ang="0">
                  <a:pos x="connsiteX2" y="connsiteY2"/>
                </a:cxn>
                <a:cxn ang="0">
                  <a:pos x="connsiteX3" y="connsiteY3"/>
                </a:cxn>
              </a:cxnLst>
              <a:rect l="l" t="t" r="r" b="b"/>
              <a:pathLst>
                <a:path w="107930" h="75968">
                  <a:moveTo>
                    <a:pt x="0" y="0"/>
                  </a:moveTo>
                  <a:lnTo>
                    <a:pt x="107931" y="0"/>
                  </a:lnTo>
                  <a:lnTo>
                    <a:pt x="107931" y="75968"/>
                  </a:lnTo>
                  <a:lnTo>
                    <a:pt x="0" y="75968"/>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7" name="Freeform 1346">
              <a:extLst>
                <a:ext uri="{FF2B5EF4-FFF2-40B4-BE49-F238E27FC236}">
                  <a16:creationId xmlns:a16="http://schemas.microsoft.com/office/drawing/2014/main" id="{DC706229-7735-5D17-C519-F245FB34D5A6}"/>
                </a:ext>
              </a:extLst>
            </p:cNvPr>
            <p:cNvSpPr/>
            <p:nvPr/>
          </p:nvSpPr>
          <p:spPr>
            <a:xfrm>
              <a:off x="3037842" y="2748098"/>
              <a:ext cx="107930" cy="75968"/>
            </a:xfrm>
            <a:custGeom>
              <a:avLst/>
              <a:gdLst>
                <a:gd name="connsiteX0" fmla="*/ 0 w 107930"/>
                <a:gd name="connsiteY0" fmla="*/ 0 h 75968"/>
                <a:gd name="connsiteX1" fmla="*/ 107931 w 107930"/>
                <a:gd name="connsiteY1" fmla="*/ 0 h 75968"/>
                <a:gd name="connsiteX2" fmla="*/ 107931 w 107930"/>
                <a:gd name="connsiteY2" fmla="*/ 75968 h 75968"/>
                <a:gd name="connsiteX3" fmla="*/ 0 w 107930"/>
                <a:gd name="connsiteY3" fmla="*/ 75968 h 75968"/>
              </a:gdLst>
              <a:ahLst/>
              <a:cxnLst>
                <a:cxn ang="0">
                  <a:pos x="connsiteX0" y="connsiteY0"/>
                </a:cxn>
                <a:cxn ang="0">
                  <a:pos x="connsiteX1" y="connsiteY1"/>
                </a:cxn>
                <a:cxn ang="0">
                  <a:pos x="connsiteX2" y="connsiteY2"/>
                </a:cxn>
                <a:cxn ang="0">
                  <a:pos x="connsiteX3" y="connsiteY3"/>
                </a:cxn>
              </a:cxnLst>
              <a:rect l="l" t="t" r="r" b="b"/>
              <a:pathLst>
                <a:path w="107930" h="75968">
                  <a:moveTo>
                    <a:pt x="0" y="0"/>
                  </a:moveTo>
                  <a:lnTo>
                    <a:pt x="107931" y="0"/>
                  </a:lnTo>
                  <a:lnTo>
                    <a:pt x="107931" y="75968"/>
                  </a:lnTo>
                  <a:lnTo>
                    <a:pt x="0" y="75968"/>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8" name="Freeform 1347">
              <a:extLst>
                <a:ext uri="{FF2B5EF4-FFF2-40B4-BE49-F238E27FC236}">
                  <a16:creationId xmlns:a16="http://schemas.microsoft.com/office/drawing/2014/main" id="{6F5A7CE9-41FE-A0CD-69DA-7731C3F102FB}"/>
                </a:ext>
              </a:extLst>
            </p:cNvPr>
            <p:cNvSpPr/>
            <p:nvPr/>
          </p:nvSpPr>
          <p:spPr>
            <a:xfrm>
              <a:off x="4170326" y="2824066"/>
              <a:ext cx="107930" cy="25322"/>
            </a:xfrm>
            <a:custGeom>
              <a:avLst/>
              <a:gdLst>
                <a:gd name="connsiteX0" fmla="*/ 0 w 107930"/>
                <a:gd name="connsiteY0" fmla="*/ 0 h 25322"/>
                <a:gd name="connsiteX1" fmla="*/ 107931 w 107930"/>
                <a:gd name="connsiteY1" fmla="*/ 0 h 25322"/>
                <a:gd name="connsiteX2" fmla="*/ 107931 w 107930"/>
                <a:gd name="connsiteY2" fmla="*/ 25323 h 25322"/>
                <a:gd name="connsiteX3" fmla="*/ 0 w 107930"/>
                <a:gd name="connsiteY3" fmla="*/ 25323 h 25322"/>
              </a:gdLst>
              <a:ahLst/>
              <a:cxnLst>
                <a:cxn ang="0">
                  <a:pos x="connsiteX0" y="connsiteY0"/>
                </a:cxn>
                <a:cxn ang="0">
                  <a:pos x="connsiteX1" y="connsiteY1"/>
                </a:cxn>
                <a:cxn ang="0">
                  <a:pos x="connsiteX2" y="connsiteY2"/>
                </a:cxn>
                <a:cxn ang="0">
                  <a:pos x="connsiteX3" y="connsiteY3"/>
                </a:cxn>
              </a:cxnLst>
              <a:rect l="l" t="t" r="r" b="b"/>
              <a:pathLst>
                <a:path w="107930" h="25322">
                  <a:moveTo>
                    <a:pt x="0" y="0"/>
                  </a:moveTo>
                  <a:lnTo>
                    <a:pt x="107931" y="0"/>
                  </a:lnTo>
                  <a:lnTo>
                    <a:pt x="107931" y="25323"/>
                  </a:lnTo>
                  <a:lnTo>
                    <a:pt x="0" y="25323"/>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9" name="Freeform 1348">
              <a:extLst>
                <a:ext uri="{FF2B5EF4-FFF2-40B4-BE49-F238E27FC236}">
                  <a16:creationId xmlns:a16="http://schemas.microsoft.com/office/drawing/2014/main" id="{9F3C7007-1B68-997A-3935-D8453F7FBE03}"/>
                </a:ext>
              </a:extLst>
            </p:cNvPr>
            <p:cNvSpPr/>
            <p:nvPr/>
          </p:nvSpPr>
          <p:spPr>
            <a:xfrm>
              <a:off x="4306477" y="2824066"/>
              <a:ext cx="114279" cy="25322"/>
            </a:xfrm>
            <a:custGeom>
              <a:avLst/>
              <a:gdLst>
                <a:gd name="connsiteX0" fmla="*/ 0 w 114279"/>
                <a:gd name="connsiteY0" fmla="*/ 0 h 25322"/>
                <a:gd name="connsiteX1" fmla="*/ 114280 w 114279"/>
                <a:gd name="connsiteY1" fmla="*/ 0 h 25322"/>
                <a:gd name="connsiteX2" fmla="*/ 114280 w 114279"/>
                <a:gd name="connsiteY2" fmla="*/ 25323 h 25322"/>
                <a:gd name="connsiteX3" fmla="*/ 0 w 114279"/>
                <a:gd name="connsiteY3" fmla="*/ 25323 h 25322"/>
              </a:gdLst>
              <a:ahLst/>
              <a:cxnLst>
                <a:cxn ang="0">
                  <a:pos x="connsiteX0" y="connsiteY0"/>
                </a:cxn>
                <a:cxn ang="0">
                  <a:pos x="connsiteX1" y="connsiteY1"/>
                </a:cxn>
                <a:cxn ang="0">
                  <a:pos x="connsiteX2" y="connsiteY2"/>
                </a:cxn>
                <a:cxn ang="0">
                  <a:pos x="connsiteX3" y="connsiteY3"/>
                </a:cxn>
              </a:cxnLst>
              <a:rect l="l" t="t" r="r" b="b"/>
              <a:pathLst>
                <a:path w="114279" h="25322">
                  <a:moveTo>
                    <a:pt x="0" y="0"/>
                  </a:moveTo>
                  <a:lnTo>
                    <a:pt x="114280" y="0"/>
                  </a:lnTo>
                  <a:lnTo>
                    <a:pt x="114280" y="25323"/>
                  </a:lnTo>
                  <a:lnTo>
                    <a:pt x="0" y="25323"/>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0" name="Freeform 1349">
              <a:extLst>
                <a:ext uri="{FF2B5EF4-FFF2-40B4-BE49-F238E27FC236}">
                  <a16:creationId xmlns:a16="http://schemas.microsoft.com/office/drawing/2014/main" id="{D468F427-A3E4-6C2F-FC90-1D24CC4907BB}"/>
                </a:ext>
              </a:extLst>
            </p:cNvPr>
            <p:cNvSpPr/>
            <p:nvPr/>
          </p:nvSpPr>
          <p:spPr>
            <a:xfrm>
              <a:off x="4595451" y="2824066"/>
              <a:ext cx="107930" cy="145605"/>
            </a:xfrm>
            <a:custGeom>
              <a:avLst/>
              <a:gdLst>
                <a:gd name="connsiteX0" fmla="*/ 0 w 107930"/>
                <a:gd name="connsiteY0" fmla="*/ 0 h 145605"/>
                <a:gd name="connsiteX1" fmla="*/ 107931 w 107930"/>
                <a:gd name="connsiteY1" fmla="*/ 0 h 145605"/>
                <a:gd name="connsiteX2" fmla="*/ 107931 w 107930"/>
                <a:gd name="connsiteY2" fmla="*/ 145606 h 145605"/>
                <a:gd name="connsiteX3" fmla="*/ 0 w 107930"/>
                <a:gd name="connsiteY3" fmla="*/ 145606 h 145605"/>
              </a:gdLst>
              <a:ahLst/>
              <a:cxnLst>
                <a:cxn ang="0">
                  <a:pos x="connsiteX0" y="connsiteY0"/>
                </a:cxn>
                <a:cxn ang="0">
                  <a:pos x="connsiteX1" y="connsiteY1"/>
                </a:cxn>
                <a:cxn ang="0">
                  <a:pos x="connsiteX2" y="connsiteY2"/>
                </a:cxn>
                <a:cxn ang="0">
                  <a:pos x="connsiteX3" y="connsiteY3"/>
                </a:cxn>
              </a:cxnLst>
              <a:rect l="l" t="t" r="r" b="b"/>
              <a:pathLst>
                <a:path w="107930" h="145605">
                  <a:moveTo>
                    <a:pt x="0" y="0"/>
                  </a:moveTo>
                  <a:lnTo>
                    <a:pt x="107931" y="0"/>
                  </a:lnTo>
                  <a:lnTo>
                    <a:pt x="107931" y="145606"/>
                  </a:lnTo>
                  <a:lnTo>
                    <a:pt x="0" y="145606"/>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1" name="Freeform 1350">
              <a:extLst>
                <a:ext uri="{FF2B5EF4-FFF2-40B4-BE49-F238E27FC236}">
                  <a16:creationId xmlns:a16="http://schemas.microsoft.com/office/drawing/2014/main" id="{BA547E23-B598-AB18-88CF-BD0304641BBE}"/>
                </a:ext>
              </a:extLst>
            </p:cNvPr>
            <p:cNvSpPr/>
            <p:nvPr/>
          </p:nvSpPr>
          <p:spPr>
            <a:xfrm>
              <a:off x="4874097" y="2824066"/>
              <a:ext cx="107930" cy="202581"/>
            </a:xfrm>
            <a:custGeom>
              <a:avLst/>
              <a:gdLst>
                <a:gd name="connsiteX0" fmla="*/ 0 w 107930"/>
                <a:gd name="connsiteY0" fmla="*/ 0 h 202581"/>
                <a:gd name="connsiteX1" fmla="*/ 107931 w 107930"/>
                <a:gd name="connsiteY1" fmla="*/ 0 h 202581"/>
                <a:gd name="connsiteX2" fmla="*/ 107931 w 107930"/>
                <a:gd name="connsiteY2" fmla="*/ 202582 h 202581"/>
                <a:gd name="connsiteX3" fmla="*/ 0 w 107930"/>
                <a:gd name="connsiteY3" fmla="*/ 202582 h 202581"/>
              </a:gdLst>
              <a:ahLst/>
              <a:cxnLst>
                <a:cxn ang="0">
                  <a:pos x="connsiteX0" y="connsiteY0"/>
                </a:cxn>
                <a:cxn ang="0">
                  <a:pos x="connsiteX1" y="connsiteY1"/>
                </a:cxn>
                <a:cxn ang="0">
                  <a:pos x="connsiteX2" y="connsiteY2"/>
                </a:cxn>
                <a:cxn ang="0">
                  <a:pos x="connsiteX3" y="connsiteY3"/>
                </a:cxn>
              </a:cxnLst>
              <a:rect l="l" t="t" r="r" b="b"/>
              <a:pathLst>
                <a:path w="107930" h="202581">
                  <a:moveTo>
                    <a:pt x="0" y="0"/>
                  </a:moveTo>
                  <a:lnTo>
                    <a:pt x="107931" y="0"/>
                  </a:lnTo>
                  <a:lnTo>
                    <a:pt x="107931" y="202582"/>
                  </a:lnTo>
                  <a:lnTo>
                    <a:pt x="0" y="202582"/>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2" name="Freeform 1351">
              <a:extLst>
                <a:ext uri="{FF2B5EF4-FFF2-40B4-BE49-F238E27FC236}">
                  <a16:creationId xmlns:a16="http://schemas.microsoft.com/office/drawing/2014/main" id="{35944E29-5B09-2E6C-B21F-BF962D0765F6}"/>
                </a:ext>
              </a:extLst>
            </p:cNvPr>
            <p:cNvSpPr/>
            <p:nvPr/>
          </p:nvSpPr>
          <p:spPr>
            <a:xfrm>
              <a:off x="5308874" y="2824066"/>
              <a:ext cx="107930" cy="234235"/>
            </a:xfrm>
            <a:custGeom>
              <a:avLst/>
              <a:gdLst>
                <a:gd name="connsiteX0" fmla="*/ 0 w 107930"/>
                <a:gd name="connsiteY0" fmla="*/ 0 h 234235"/>
                <a:gd name="connsiteX1" fmla="*/ 107931 w 107930"/>
                <a:gd name="connsiteY1" fmla="*/ 0 h 234235"/>
                <a:gd name="connsiteX2" fmla="*/ 107931 w 107930"/>
                <a:gd name="connsiteY2" fmla="*/ 234235 h 234235"/>
                <a:gd name="connsiteX3" fmla="*/ 0 w 107930"/>
                <a:gd name="connsiteY3" fmla="*/ 234235 h 234235"/>
              </a:gdLst>
              <a:ahLst/>
              <a:cxnLst>
                <a:cxn ang="0">
                  <a:pos x="connsiteX0" y="connsiteY0"/>
                </a:cxn>
                <a:cxn ang="0">
                  <a:pos x="connsiteX1" y="connsiteY1"/>
                </a:cxn>
                <a:cxn ang="0">
                  <a:pos x="connsiteX2" y="connsiteY2"/>
                </a:cxn>
                <a:cxn ang="0">
                  <a:pos x="connsiteX3" y="connsiteY3"/>
                </a:cxn>
              </a:cxnLst>
              <a:rect l="l" t="t" r="r" b="b"/>
              <a:pathLst>
                <a:path w="107930" h="234235">
                  <a:moveTo>
                    <a:pt x="0" y="0"/>
                  </a:moveTo>
                  <a:lnTo>
                    <a:pt x="107931" y="0"/>
                  </a:lnTo>
                  <a:lnTo>
                    <a:pt x="107931" y="234235"/>
                  </a:lnTo>
                  <a:lnTo>
                    <a:pt x="0" y="234235"/>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3" name="Freeform 1352">
              <a:extLst>
                <a:ext uri="{FF2B5EF4-FFF2-40B4-BE49-F238E27FC236}">
                  <a16:creationId xmlns:a16="http://schemas.microsoft.com/office/drawing/2014/main" id="{208F863A-DA22-1959-84A0-63D38256D4EB}"/>
                </a:ext>
              </a:extLst>
            </p:cNvPr>
            <p:cNvSpPr/>
            <p:nvPr/>
          </p:nvSpPr>
          <p:spPr>
            <a:xfrm>
              <a:off x="5441051" y="2824066"/>
              <a:ext cx="107930" cy="240565"/>
            </a:xfrm>
            <a:custGeom>
              <a:avLst/>
              <a:gdLst>
                <a:gd name="connsiteX0" fmla="*/ 0 w 107930"/>
                <a:gd name="connsiteY0" fmla="*/ 0 h 240565"/>
                <a:gd name="connsiteX1" fmla="*/ 107931 w 107930"/>
                <a:gd name="connsiteY1" fmla="*/ 0 h 240565"/>
                <a:gd name="connsiteX2" fmla="*/ 107931 w 107930"/>
                <a:gd name="connsiteY2" fmla="*/ 240566 h 240565"/>
                <a:gd name="connsiteX3" fmla="*/ 0 w 107930"/>
                <a:gd name="connsiteY3" fmla="*/ 240566 h 240565"/>
              </a:gdLst>
              <a:ahLst/>
              <a:cxnLst>
                <a:cxn ang="0">
                  <a:pos x="connsiteX0" y="connsiteY0"/>
                </a:cxn>
                <a:cxn ang="0">
                  <a:pos x="connsiteX1" y="connsiteY1"/>
                </a:cxn>
                <a:cxn ang="0">
                  <a:pos x="connsiteX2" y="connsiteY2"/>
                </a:cxn>
                <a:cxn ang="0">
                  <a:pos x="connsiteX3" y="connsiteY3"/>
                </a:cxn>
              </a:cxnLst>
              <a:rect l="l" t="t" r="r" b="b"/>
              <a:pathLst>
                <a:path w="107930" h="240565">
                  <a:moveTo>
                    <a:pt x="0" y="0"/>
                  </a:moveTo>
                  <a:lnTo>
                    <a:pt x="107931" y="0"/>
                  </a:lnTo>
                  <a:lnTo>
                    <a:pt x="107931" y="240566"/>
                  </a:lnTo>
                  <a:lnTo>
                    <a:pt x="0" y="240566"/>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4" name="Freeform 1353">
              <a:extLst>
                <a:ext uri="{FF2B5EF4-FFF2-40B4-BE49-F238E27FC236}">
                  <a16:creationId xmlns:a16="http://schemas.microsoft.com/office/drawing/2014/main" id="{A363AFF0-BF83-A953-6DDE-94B1EDA1A422}"/>
                </a:ext>
              </a:extLst>
            </p:cNvPr>
            <p:cNvSpPr/>
            <p:nvPr/>
          </p:nvSpPr>
          <p:spPr>
            <a:xfrm>
              <a:off x="5873320" y="2824066"/>
              <a:ext cx="107930" cy="278549"/>
            </a:xfrm>
            <a:custGeom>
              <a:avLst/>
              <a:gdLst>
                <a:gd name="connsiteX0" fmla="*/ 0 w 107930"/>
                <a:gd name="connsiteY0" fmla="*/ 0 h 278549"/>
                <a:gd name="connsiteX1" fmla="*/ 107931 w 107930"/>
                <a:gd name="connsiteY1" fmla="*/ 0 h 278549"/>
                <a:gd name="connsiteX2" fmla="*/ 107931 w 107930"/>
                <a:gd name="connsiteY2" fmla="*/ 278550 h 278549"/>
                <a:gd name="connsiteX3" fmla="*/ 0 w 107930"/>
                <a:gd name="connsiteY3" fmla="*/ 278550 h 278549"/>
              </a:gdLst>
              <a:ahLst/>
              <a:cxnLst>
                <a:cxn ang="0">
                  <a:pos x="connsiteX0" y="connsiteY0"/>
                </a:cxn>
                <a:cxn ang="0">
                  <a:pos x="connsiteX1" y="connsiteY1"/>
                </a:cxn>
                <a:cxn ang="0">
                  <a:pos x="connsiteX2" y="connsiteY2"/>
                </a:cxn>
                <a:cxn ang="0">
                  <a:pos x="connsiteX3" y="connsiteY3"/>
                </a:cxn>
              </a:cxnLst>
              <a:rect l="l" t="t" r="r" b="b"/>
              <a:pathLst>
                <a:path w="107930" h="278549">
                  <a:moveTo>
                    <a:pt x="0" y="0"/>
                  </a:moveTo>
                  <a:lnTo>
                    <a:pt x="107931" y="0"/>
                  </a:lnTo>
                  <a:lnTo>
                    <a:pt x="107931" y="278550"/>
                  </a:lnTo>
                  <a:lnTo>
                    <a:pt x="0" y="278550"/>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5" name="Freeform 1355">
              <a:extLst>
                <a:ext uri="{FF2B5EF4-FFF2-40B4-BE49-F238E27FC236}">
                  <a16:creationId xmlns:a16="http://schemas.microsoft.com/office/drawing/2014/main" id="{B61B35FB-926B-EAB3-4055-9BB07EDE2808}"/>
                </a:ext>
              </a:extLst>
            </p:cNvPr>
            <p:cNvSpPr/>
            <p:nvPr/>
          </p:nvSpPr>
          <p:spPr>
            <a:xfrm>
              <a:off x="6438976" y="2824066"/>
              <a:ext cx="107930" cy="525446"/>
            </a:xfrm>
            <a:custGeom>
              <a:avLst/>
              <a:gdLst>
                <a:gd name="connsiteX0" fmla="*/ 0 w 107930"/>
                <a:gd name="connsiteY0" fmla="*/ 0 h 525446"/>
                <a:gd name="connsiteX1" fmla="*/ 107931 w 107930"/>
                <a:gd name="connsiteY1" fmla="*/ 0 h 525446"/>
                <a:gd name="connsiteX2" fmla="*/ 107931 w 107930"/>
                <a:gd name="connsiteY2" fmla="*/ 525446 h 525446"/>
                <a:gd name="connsiteX3" fmla="*/ 0 w 107930"/>
                <a:gd name="connsiteY3" fmla="*/ 525446 h 525446"/>
              </a:gdLst>
              <a:ahLst/>
              <a:cxnLst>
                <a:cxn ang="0">
                  <a:pos x="connsiteX0" y="connsiteY0"/>
                </a:cxn>
                <a:cxn ang="0">
                  <a:pos x="connsiteX1" y="connsiteY1"/>
                </a:cxn>
                <a:cxn ang="0">
                  <a:pos x="connsiteX2" y="connsiteY2"/>
                </a:cxn>
                <a:cxn ang="0">
                  <a:pos x="connsiteX3" y="connsiteY3"/>
                </a:cxn>
              </a:cxnLst>
              <a:rect l="l" t="t" r="r" b="b"/>
              <a:pathLst>
                <a:path w="107930" h="525446">
                  <a:moveTo>
                    <a:pt x="0" y="0"/>
                  </a:moveTo>
                  <a:lnTo>
                    <a:pt x="107931" y="0"/>
                  </a:lnTo>
                  <a:lnTo>
                    <a:pt x="107931" y="525446"/>
                  </a:lnTo>
                  <a:lnTo>
                    <a:pt x="0" y="525446"/>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6" name="Freeform 1356">
              <a:extLst>
                <a:ext uri="{FF2B5EF4-FFF2-40B4-BE49-F238E27FC236}">
                  <a16:creationId xmlns:a16="http://schemas.microsoft.com/office/drawing/2014/main" id="{689072FB-6F00-3D4B-D8E4-929EA3F923E0}"/>
                </a:ext>
              </a:extLst>
            </p:cNvPr>
            <p:cNvSpPr/>
            <p:nvPr/>
          </p:nvSpPr>
          <p:spPr>
            <a:xfrm>
              <a:off x="6723601" y="2824066"/>
              <a:ext cx="107930" cy="669892"/>
            </a:xfrm>
            <a:custGeom>
              <a:avLst/>
              <a:gdLst>
                <a:gd name="connsiteX0" fmla="*/ 0 w 107930"/>
                <a:gd name="connsiteY0" fmla="*/ 0 h 658390"/>
                <a:gd name="connsiteX1" fmla="*/ 107931 w 107930"/>
                <a:gd name="connsiteY1" fmla="*/ 0 h 658390"/>
                <a:gd name="connsiteX2" fmla="*/ 107931 w 107930"/>
                <a:gd name="connsiteY2" fmla="*/ 658391 h 658390"/>
                <a:gd name="connsiteX3" fmla="*/ 0 w 107930"/>
                <a:gd name="connsiteY3" fmla="*/ 658391 h 658390"/>
              </a:gdLst>
              <a:ahLst/>
              <a:cxnLst>
                <a:cxn ang="0">
                  <a:pos x="connsiteX0" y="connsiteY0"/>
                </a:cxn>
                <a:cxn ang="0">
                  <a:pos x="connsiteX1" y="connsiteY1"/>
                </a:cxn>
                <a:cxn ang="0">
                  <a:pos x="connsiteX2" y="connsiteY2"/>
                </a:cxn>
                <a:cxn ang="0">
                  <a:pos x="connsiteX3" y="connsiteY3"/>
                </a:cxn>
              </a:cxnLst>
              <a:rect l="l" t="t" r="r" b="b"/>
              <a:pathLst>
                <a:path w="107930" h="658390">
                  <a:moveTo>
                    <a:pt x="0" y="0"/>
                  </a:moveTo>
                  <a:lnTo>
                    <a:pt x="107931" y="0"/>
                  </a:lnTo>
                  <a:lnTo>
                    <a:pt x="107931" y="658391"/>
                  </a:lnTo>
                  <a:lnTo>
                    <a:pt x="0" y="658391"/>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7" name="Freeform 1357">
              <a:extLst>
                <a:ext uri="{FF2B5EF4-FFF2-40B4-BE49-F238E27FC236}">
                  <a16:creationId xmlns:a16="http://schemas.microsoft.com/office/drawing/2014/main" id="{1872702C-9903-0026-5AE1-B6D87DF008D4}"/>
                </a:ext>
              </a:extLst>
            </p:cNvPr>
            <p:cNvSpPr/>
            <p:nvPr/>
          </p:nvSpPr>
          <p:spPr>
            <a:xfrm>
              <a:off x="7433303" y="2824066"/>
              <a:ext cx="107930" cy="808776"/>
            </a:xfrm>
            <a:custGeom>
              <a:avLst/>
              <a:gdLst>
                <a:gd name="connsiteX0" fmla="*/ 0 w 107930"/>
                <a:gd name="connsiteY0" fmla="*/ 0 h 797665"/>
                <a:gd name="connsiteX1" fmla="*/ 107930 w 107930"/>
                <a:gd name="connsiteY1" fmla="*/ 0 h 797665"/>
                <a:gd name="connsiteX2" fmla="*/ 107930 w 107930"/>
                <a:gd name="connsiteY2" fmla="*/ 797666 h 797665"/>
                <a:gd name="connsiteX3" fmla="*/ 0 w 107930"/>
                <a:gd name="connsiteY3" fmla="*/ 797666 h 797665"/>
              </a:gdLst>
              <a:ahLst/>
              <a:cxnLst>
                <a:cxn ang="0">
                  <a:pos x="connsiteX0" y="connsiteY0"/>
                </a:cxn>
                <a:cxn ang="0">
                  <a:pos x="connsiteX1" y="connsiteY1"/>
                </a:cxn>
                <a:cxn ang="0">
                  <a:pos x="connsiteX2" y="connsiteY2"/>
                </a:cxn>
                <a:cxn ang="0">
                  <a:pos x="connsiteX3" y="connsiteY3"/>
                </a:cxn>
              </a:cxnLst>
              <a:rect l="l" t="t" r="r" b="b"/>
              <a:pathLst>
                <a:path w="107930" h="797665">
                  <a:moveTo>
                    <a:pt x="0" y="0"/>
                  </a:moveTo>
                  <a:lnTo>
                    <a:pt x="107930" y="0"/>
                  </a:lnTo>
                  <a:lnTo>
                    <a:pt x="107930" y="797666"/>
                  </a:lnTo>
                  <a:lnTo>
                    <a:pt x="0" y="797666"/>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8" name="Freeform 1358">
              <a:extLst>
                <a:ext uri="{FF2B5EF4-FFF2-40B4-BE49-F238E27FC236}">
                  <a16:creationId xmlns:a16="http://schemas.microsoft.com/office/drawing/2014/main" id="{31D32987-E386-D341-DF79-703EBD2B33F4}"/>
                </a:ext>
              </a:extLst>
            </p:cNvPr>
            <p:cNvSpPr/>
            <p:nvPr/>
          </p:nvSpPr>
          <p:spPr>
            <a:xfrm>
              <a:off x="7575010" y="2824065"/>
              <a:ext cx="107930" cy="811159"/>
            </a:xfrm>
            <a:custGeom>
              <a:avLst/>
              <a:gdLst>
                <a:gd name="connsiteX0" fmla="*/ 0 w 107930"/>
                <a:gd name="connsiteY0" fmla="*/ 0 h 803996"/>
                <a:gd name="connsiteX1" fmla="*/ 107931 w 107930"/>
                <a:gd name="connsiteY1" fmla="*/ 0 h 803996"/>
                <a:gd name="connsiteX2" fmla="*/ 107931 w 107930"/>
                <a:gd name="connsiteY2" fmla="*/ 803996 h 803996"/>
                <a:gd name="connsiteX3" fmla="*/ 0 w 107930"/>
                <a:gd name="connsiteY3" fmla="*/ 803996 h 803996"/>
              </a:gdLst>
              <a:ahLst/>
              <a:cxnLst>
                <a:cxn ang="0">
                  <a:pos x="connsiteX0" y="connsiteY0"/>
                </a:cxn>
                <a:cxn ang="0">
                  <a:pos x="connsiteX1" y="connsiteY1"/>
                </a:cxn>
                <a:cxn ang="0">
                  <a:pos x="connsiteX2" y="connsiteY2"/>
                </a:cxn>
                <a:cxn ang="0">
                  <a:pos x="connsiteX3" y="connsiteY3"/>
                </a:cxn>
              </a:cxnLst>
              <a:rect l="l" t="t" r="r" b="b"/>
              <a:pathLst>
                <a:path w="107930" h="803996">
                  <a:moveTo>
                    <a:pt x="0" y="0"/>
                  </a:moveTo>
                  <a:lnTo>
                    <a:pt x="107931" y="0"/>
                  </a:lnTo>
                  <a:lnTo>
                    <a:pt x="107931" y="803996"/>
                  </a:lnTo>
                  <a:lnTo>
                    <a:pt x="0" y="803996"/>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9" name="Freeform 1359">
              <a:extLst>
                <a:ext uri="{FF2B5EF4-FFF2-40B4-BE49-F238E27FC236}">
                  <a16:creationId xmlns:a16="http://schemas.microsoft.com/office/drawing/2014/main" id="{5DAF13E8-7EA9-1CE2-33F7-622D6DA77A9E}"/>
                </a:ext>
              </a:extLst>
            </p:cNvPr>
            <p:cNvSpPr/>
            <p:nvPr/>
          </p:nvSpPr>
          <p:spPr>
            <a:xfrm>
              <a:off x="7716716" y="2824066"/>
              <a:ext cx="107930" cy="871042"/>
            </a:xfrm>
            <a:custGeom>
              <a:avLst/>
              <a:gdLst>
                <a:gd name="connsiteX0" fmla="*/ 0 w 107930"/>
                <a:gd name="connsiteY0" fmla="*/ 0 h 867302"/>
                <a:gd name="connsiteX1" fmla="*/ 107931 w 107930"/>
                <a:gd name="connsiteY1" fmla="*/ 0 h 867302"/>
                <a:gd name="connsiteX2" fmla="*/ 107931 w 107930"/>
                <a:gd name="connsiteY2" fmla="*/ 867303 h 867302"/>
                <a:gd name="connsiteX3" fmla="*/ 0 w 107930"/>
                <a:gd name="connsiteY3" fmla="*/ 867303 h 867302"/>
              </a:gdLst>
              <a:ahLst/>
              <a:cxnLst>
                <a:cxn ang="0">
                  <a:pos x="connsiteX0" y="connsiteY0"/>
                </a:cxn>
                <a:cxn ang="0">
                  <a:pos x="connsiteX1" y="connsiteY1"/>
                </a:cxn>
                <a:cxn ang="0">
                  <a:pos x="connsiteX2" y="connsiteY2"/>
                </a:cxn>
                <a:cxn ang="0">
                  <a:pos x="connsiteX3" y="connsiteY3"/>
                </a:cxn>
              </a:cxnLst>
              <a:rect l="l" t="t" r="r" b="b"/>
              <a:pathLst>
                <a:path w="107930" h="867302">
                  <a:moveTo>
                    <a:pt x="0" y="0"/>
                  </a:moveTo>
                  <a:lnTo>
                    <a:pt x="107931" y="0"/>
                  </a:lnTo>
                  <a:lnTo>
                    <a:pt x="107931" y="867303"/>
                  </a:lnTo>
                  <a:lnTo>
                    <a:pt x="0" y="867303"/>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0" name="Freeform 1360">
              <a:extLst>
                <a:ext uri="{FF2B5EF4-FFF2-40B4-BE49-F238E27FC236}">
                  <a16:creationId xmlns:a16="http://schemas.microsoft.com/office/drawing/2014/main" id="{EC1A1F4F-A0BD-3403-3030-817007620C78}"/>
                </a:ext>
              </a:extLst>
            </p:cNvPr>
            <p:cNvSpPr/>
            <p:nvPr/>
          </p:nvSpPr>
          <p:spPr>
            <a:xfrm>
              <a:off x="8000129" y="2824066"/>
              <a:ext cx="107930" cy="878805"/>
            </a:xfrm>
            <a:custGeom>
              <a:avLst/>
              <a:gdLst>
                <a:gd name="connsiteX0" fmla="*/ 0 w 107930"/>
                <a:gd name="connsiteY0" fmla="*/ 0 h 873633"/>
                <a:gd name="connsiteX1" fmla="*/ 107931 w 107930"/>
                <a:gd name="connsiteY1" fmla="*/ 0 h 873633"/>
                <a:gd name="connsiteX2" fmla="*/ 107931 w 107930"/>
                <a:gd name="connsiteY2" fmla="*/ 873634 h 873633"/>
                <a:gd name="connsiteX3" fmla="*/ 0 w 107930"/>
                <a:gd name="connsiteY3" fmla="*/ 873634 h 873633"/>
              </a:gdLst>
              <a:ahLst/>
              <a:cxnLst>
                <a:cxn ang="0">
                  <a:pos x="connsiteX0" y="connsiteY0"/>
                </a:cxn>
                <a:cxn ang="0">
                  <a:pos x="connsiteX1" y="connsiteY1"/>
                </a:cxn>
                <a:cxn ang="0">
                  <a:pos x="connsiteX2" y="connsiteY2"/>
                </a:cxn>
                <a:cxn ang="0">
                  <a:pos x="connsiteX3" y="connsiteY3"/>
                </a:cxn>
              </a:cxnLst>
              <a:rect l="l" t="t" r="r" b="b"/>
              <a:pathLst>
                <a:path w="107930" h="873633">
                  <a:moveTo>
                    <a:pt x="0" y="0"/>
                  </a:moveTo>
                  <a:lnTo>
                    <a:pt x="107931" y="0"/>
                  </a:lnTo>
                  <a:lnTo>
                    <a:pt x="107931" y="873634"/>
                  </a:lnTo>
                  <a:lnTo>
                    <a:pt x="0" y="873634"/>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1" name="Freeform 1361">
              <a:extLst>
                <a:ext uri="{FF2B5EF4-FFF2-40B4-BE49-F238E27FC236}">
                  <a16:creationId xmlns:a16="http://schemas.microsoft.com/office/drawing/2014/main" id="{C7BA0B2E-CE33-B9DA-5CE4-48D6DD87A32A}"/>
                </a:ext>
              </a:extLst>
            </p:cNvPr>
            <p:cNvSpPr/>
            <p:nvPr/>
          </p:nvSpPr>
          <p:spPr>
            <a:xfrm>
              <a:off x="8567085" y="2824065"/>
              <a:ext cx="107930" cy="1182633"/>
            </a:xfrm>
            <a:custGeom>
              <a:avLst/>
              <a:gdLst>
                <a:gd name="connsiteX0" fmla="*/ 0 w 107930"/>
                <a:gd name="connsiteY0" fmla="*/ 0 h 1177506"/>
                <a:gd name="connsiteX1" fmla="*/ 107931 w 107930"/>
                <a:gd name="connsiteY1" fmla="*/ 0 h 1177506"/>
                <a:gd name="connsiteX2" fmla="*/ 107931 w 107930"/>
                <a:gd name="connsiteY2" fmla="*/ 1177506 h 1177506"/>
                <a:gd name="connsiteX3" fmla="*/ 0 w 107930"/>
                <a:gd name="connsiteY3" fmla="*/ 1177506 h 1177506"/>
              </a:gdLst>
              <a:ahLst/>
              <a:cxnLst>
                <a:cxn ang="0">
                  <a:pos x="connsiteX0" y="connsiteY0"/>
                </a:cxn>
                <a:cxn ang="0">
                  <a:pos x="connsiteX1" y="connsiteY1"/>
                </a:cxn>
                <a:cxn ang="0">
                  <a:pos x="connsiteX2" y="connsiteY2"/>
                </a:cxn>
                <a:cxn ang="0">
                  <a:pos x="connsiteX3" y="connsiteY3"/>
                </a:cxn>
              </a:cxnLst>
              <a:rect l="l" t="t" r="r" b="b"/>
              <a:pathLst>
                <a:path w="107930" h="1177506">
                  <a:moveTo>
                    <a:pt x="0" y="0"/>
                  </a:moveTo>
                  <a:lnTo>
                    <a:pt x="107931" y="0"/>
                  </a:lnTo>
                  <a:lnTo>
                    <a:pt x="107931" y="1177506"/>
                  </a:lnTo>
                  <a:lnTo>
                    <a:pt x="0" y="1177506"/>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2" name="Freeform 1362">
              <a:extLst>
                <a:ext uri="{FF2B5EF4-FFF2-40B4-BE49-F238E27FC236}">
                  <a16:creationId xmlns:a16="http://schemas.microsoft.com/office/drawing/2014/main" id="{BC7E142E-0EE8-81F2-08F7-A80B9855B9E3}"/>
                </a:ext>
              </a:extLst>
            </p:cNvPr>
            <p:cNvSpPr/>
            <p:nvPr/>
          </p:nvSpPr>
          <p:spPr>
            <a:xfrm>
              <a:off x="8706409" y="2824066"/>
              <a:ext cx="107930" cy="1243165"/>
            </a:xfrm>
            <a:custGeom>
              <a:avLst/>
              <a:gdLst>
                <a:gd name="connsiteX0" fmla="*/ 0 w 107930"/>
                <a:gd name="connsiteY0" fmla="*/ 0 h 1228151"/>
                <a:gd name="connsiteX1" fmla="*/ 107931 w 107930"/>
                <a:gd name="connsiteY1" fmla="*/ 0 h 1228151"/>
                <a:gd name="connsiteX2" fmla="*/ 107931 w 107930"/>
                <a:gd name="connsiteY2" fmla="*/ 1228152 h 1228151"/>
                <a:gd name="connsiteX3" fmla="*/ 0 w 107930"/>
                <a:gd name="connsiteY3" fmla="*/ 1228152 h 1228151"/>
              </a:gdLst>
              <a:ahLst/>
              <a:cxnLst>
                <a:cxn ang="0">
                  <a:pos x="connsiteX0" y="connsiteY0"/>
                </a:cxn>
                <a:cxn ang="0">
                  <a:pos x="connsiteX1" y="connsiteY1"/>
                </a:cxn>
                <a:cxn ang="0">
                  <a:pos x="connsiteX2" y="connsiteY2"/>
                </a:cxn>
                <a:cxn ang="0">
                  <a:pos x="connsiteX3" y="connsiteY3"/>
                </a:cxn>
              </a:cxnLst>
              <a:rect l="l" t="t" r="r" b="b"/>
              <a:pathLst>
                <a:path w="107930" h="1228151">
                  <a:moveTo>
                    <a:pt x="0" y="0"/>
                  </a:moveTo>
                  <a:lnTo>
                    <a:pt x="107931" y="0"/>
                  </a:lnTo>
                  <a:lnTo>
                    <a:pt x="107931" y="1228152"/>
                  </a:lnTo>
                  <a:lnTo>
                    <a:pt x="0" y="1228152"/>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3" name="Freeform 1363">
              <a:extLst>
                <a:ext uri="{FF2B5EF4-FFF2-40B4-BE49-F238E27FC236}">
                  <a16:creationId xmlns:a16="http://schemas.microsoft.com/office/drawing/2014/main" id="{E16D33BC-BBEF-5231-A473-19A9258555EA}"/>
                </a:ext>
              </a:extLst>
            </p:cNvPr>
            <p:cNvSpPr/>
            <p:nvPr/>
          </p:nvSpPr>
          <p:spPr>
            <a:xfrm>
              <a:off x="8843351" y="2824066"/>
              <a:ext cx="107930" cy="1277028"/>
            </a:xfrm>
            <a:custGeom>
              <a:avLst/>
              <a:gdLst>
                <a:gd name="connsiteX0" fmla="*/ 0 w 107930"/>
                <a:gd name="connsiteY0" fmla="*/ 0 h 1272466"/>
                <a:gd name="connsiteX1" fmla="*/ 107931 w 107930"/>
                <a:gd name="connsiteY1" fmla="*/ 0 h 1272466"/>
                <a:gd name="connsiteX2" fmla="*/ 107931 w 107930"/>
                <a:gd name="connsiteY2" fmla="*/ 1272466 h 1272466"/>
                <a:gd name="connsiteX3" fmla="*/ 0 w 107930"/>
                <a:gd name="connsiteY3" fmla="*/ 1272466 h 1272466"/>
              </a:gdLst>
              <a:ahLst/>
              <a:cxnLst>
                <a:cxn ang="0">
                  <a:pos x="connsiteX0" y="connsiteY0"/>
                </a:cxn>
                <a:cxn ang="0">
                  <a:pos x="connsiteX1" y="connsiteY1"/>
                </a:cxn>
                <a:cxn ang="0">
                  <a:pos x="connsiteX2" y="connsiteY2"/>
                </a:cxn>
                <a:cxn ang="0">
                  <a:pos x="connsiteX3" y="connsiteY3"/>
                </a:cxn>
              </a:cxnLst>
              <a:rect l="l" t="t" r="r" b="b"/>
              <a:pathLst>
                <a:path w="107930" h="1272466">
                  <a:moveTo>
                    <a:pt x="0" y="0"/>
                  </a:moveTo>
                  <a:lnTo>
                    <a:pt x="107931" y="0"/>
                  </a:lnTo>
                  <a:lnTo>
                    <a:pt x="107931" y="1272466"/>
                  </a:lnTo>
                  <a:lnTo>
                    <a:pt x="0" y="1272466"/>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4" name="Freeform 1364">
              <a:extLst>
                <a:ext uri="{FF2B5EF4-FFF2-40B4-BE49-F238E27FC236}">
                  <a16:creationId xmlns:a16="http://schemas.microsoft.com/office/drawing/2014/main" id="{69EF3F66-2A1B-AFBE-E8FB-D871915EB55B}"/>
                </a:ext>
              </a:extLst>
            </p:cNvPr>
            <p:cNvSpPr/>
            <p:nvPr/>
          </p:nvSpPr>
          <p:spPr>
            <a:xfrm>
              <a:off x="8992205" y="2824066"/>
              <a:ext cx="107930" cy="1432664"/>
            </a:xfrm>
            <a:custGeom>
              <a:avLst/>
              <a:gdLst>
                <a:gd name="connsiteX0" fmla="*/ 0 w 107930"/>
                <a:gd name="connsiteY0" fmla="*/ 0 h 1418071"/>
                <a:gd name="connsiteX1" fmla="*/ 107931 w 107930"/>
                <a:gd name="connsiteY1" fmla="*/ 0 h 1418071"/>
                <a:gd name="connsiteX2" fmla="*/ 107931 w 107930"/>
                <a:gd name="connsiteY2" fmla="*/ 1418072 h 1418071"/>
                <a:gd name="connsiteX3" fmla="*/ 0 w 107930"/>
                <a:gd name="connsiteY3" fmla="*/ 1418072 h 1418071"/>
              </a:gdLst>
              <a:ahLst/>
              <a:cxnLst>
                <a:cxn ang="0">
                  <a:pos x="connsiteX0" y="connsiteY0"/>
                </a:cxn>
                <a:cxn ang="0">
                  <a:pos x="connsiteX1" y="connsiteY1"/>
                </a:cxn>
                <a:cxn ang="0">
                  <a:pos x="connsiteX2" y="connsiteY2"/>
                </a:cxn>
                <a:cxn ang="0">
                  <a:pos x="connsiteX3" y="connsiteY3"/>
                </a:cxn>
              </a:cxnLst>
              <a:rect l="l" t="t" r="r" b="b"/>
              <a:pathLst>
                <a:path w="107930" h="1418071">
                  <a:moveTo>
                    <a:pt x="0" y="0"/>
                  </a:moveTo>
                  <a:lnTo>
                    <a:pt x="107931" y="0"/>
                  </a:lnTo>
                  <a:lnTo>
                    <a:pt x="107931" y="1418072"/>
                  </a:lnTo>
                  <a:lnTo>
                    <a:pt x="0" y="1418072"/>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5" name="Freeform 1365">
              <a:extLst>
                <a:ext uri="{FF2B5EF4-FFF2-40B4-BE49-F238E27FC236}">
                  <a16:creationId xmlns:a16="http://schemas.microsoft.com/office/drawing/2014/main" id="{8EDC459C-BB5C-E934-9B84-8D85AB3E5277}"/>
                </a:ext>
              </a:extLst>
            </p:cNvPr>
            <p:cNvSpPr/>
            <p:nvPr/>
          </p:nvSpPr>
          <p:spPr>
            <a:xfrm>
              <a:off x="9273235" y="2824065"/>
              <a:ext cx="107930" cy="1639833"/>
            </a:xfrm>
            <a:custGeom>
              <a:avLst/>
              <a:gdLst>
                <a:gd name="connsiteX0" fmla="*/ 0 w 107930"/>
                <a:gd name="connsiteY0" fmla="*/ 0 h 1620653"/>
                <a:gd name="connsiteX1" fmla="*/ 107931 w 107930"/>
                <a:gd name="connsiteY1" fmla="*/ 0 h 1620653"/>
                <a:gd name="connsiteX2" fmla="*/ 107931 w 107930"/>
                <a:gd name="connsiteY2" fmla="*/ 1620654 h 1620653"/>
                <a:gd name="connsiteX3" fmla="*/ 0 w 107930"/>
                <a:gd name="connsiteY3" fmla="*/ 1620654 h 1620653"/>
              </a:gdLst>
              <a:ahLst/>
              <a:cxnLst>
                <a:cxn ang="0">
                  <a:pos x="connsiteX0" y="connsiteY0"/>
                </a:cxn>
                <a:cxn ang="0">
                  <a:pos x="connsiteX1" y="connsiteY1"/>
                </a:cxn>
                <a:cxn ang="0">
                  <a:pos x="connsiteX2" y="connsiteY2"/>
                </a:cxn>
                <a:cxn ang="0">
                  <a:pos x="connsiteX3" y="connsiteY3"/>
                </a:cxn>
              </a:cxnLst>
              <a:rect l="l" t="t" r="r" b="b"/>
              <a:pathLst>
                <a:path w="107930" h="1620653">
                  <a:moveTo>
                    <a:pt x="0" y="0"/>
                  </a:moveTo>
                  <a:lnTo>
                    <a:pt x="107931" y="0"/>
                  </a:lnTo>
                  <a:lnTo>
                    <a:pt x="107931" y="1620654"/>
                  </a:lnTo>
                  <a:lnTo>
                    <a:pt x="0" y="1620654"/>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86" name="Freeform 1079">
            <a:extLst>
              <a:ext uri="{FF2B5EF4-FFF2-40B4-BE49-F238E27FC236}">
                <a16:creationId xmlns:a16="http://schemas.microsoft.com/office/drawing/2014/main" id="{71D32512-5763-7264-CD79-D90BA0C12FE3}"/>
              </a:ext>
            </a:extLst>
          </p:cNvPr>
          <p:cNvSpPr/>
          <p:nvPr/>
        </p:nvSpPr>
        <p:spPr>
          <a:xfrm>
            <a:off x="2052292" y="1373428"/>
            <a:ext cx="12697" cy="3241306"/>
          </a:xfrm>
          <a:custGeom>
            <a:avLst/>
            <a:gdLst>
              <a:gd name="connsiteX0" fmla="*/ 0 w 12697"/>
              <a:gd name="connsiteY0" fmla="*/ 3241307 h 3241306"/>
              <a:gd name="connsiteX1" fmla="*/ 0 w 12697"/>
              <a:gd name="connsiteY1" fmla="*/ 0 h 3241306"/>
            </a:gdLst>
            <a:ahLst/>
            <a:cxnLst>
              <a:cxn ang="0">
                <a:pos x="connsiteX0" y="connsiteY0"/>
              </a:cxn>
              <a:cxn ang="0">
                <a:pos x="connsiteX1" y="connsiteY1"/>
              </a:cxn>
            </a:cxnLst>
            <a:rect l="l" t="t" r="r" b="b"/>
            <a:pathLst>
              <a:path w="12697" h="3241306">
                <a:moveTo>
                  <a:pt x="0" y="3241307"/>
                </a:moveTo>
                <a:lnTo>
                  <a:pt x="0" y="0"/>
                </a:lnTo>
              </a:path>
            </a:pathLst>
          </a:custGeom>
          <a:ln w="12693" cap="flat">
            <a:solidFill>
              <a:srgbClr val="000000"/>
            </a:solidFill>
            <a:prstDash val="solid"/>
            <a:round/>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87" name="Graphic 4">
            <a:extLst>
              <a:ext uri="{FF2B5EF4-FFF2-40B4-BE49-F238E27FC236}">
                <a16:creationId xmlns:a16="http://schemas.microsoft.com/office/drawing/2014/main" id="{B96131AD-1337-303F-FC95-96F1FFEC3129}"/>
              </a:ext>
            </a:extLst>
          </p:cNvPr>
          <p:cNvGrpSpPr/>
          <p:nvPr/>
        </p:nvGrpSpPr>
        <p:grpSpPr>
          <a:xfrm>
            <a:off x="1990581" y="1373428"/>
            <a:ext cx="61711" cy="3241306"/>
            <a:chOff x="1965137" y="1203413"/>
            <a:chExt cx="61711" cy="3241306"/>
          </a:xfrm>
        </p:grpSpPr>
        <p:sp>
          <p:nvSpPr>
            <p:cNvPr id="588" name="Freeform 1332">
              <a:extLst>
                <a:ext uri="{FF2B5EF4-FFF2-40B4-BE49-F238E27FC236}">
                  <a16:creationId xmlns:a16="http://schemas.microsoft.com/office/drawing/2014/main" id="{A17E8517-2480-40EF-ACED-FF17B17051F0}"/>
                </a:ext>
              </a:extLst>
            </p:cNvPr>
            <p:cNvSpPr/>
            <p:nvPr/>
          </p:nvSpPr>
          <p:spPr>
            <a:xfrm>
              <a:off x="1965137" y="1203413"/>
              <a:ext cx="61711" cy="12661"/>
            </a:xfrm>
            <a:custGeom>
              <a:avLst/>
              <a:gdLst>
                <a:gd name="connsiteX0" fmla="*/ 0 w 61711"/>
                <a:gd name="connsiteY0" fmla="*/ 0 h 12661"/>
                <a:gd name="connsiteX1" fmla="*/ 61711 w 61711"/>
                <a:gd name="connsiteY1" fmla="*/ 0 h 12661"/>
              </a:gdLst>
              <a:ahLst/>
              <a:cxnLst>
                <a:cxn ang="0">
                  <a:pos x="connsiteX0" y="connsiteY0"/>
                </a:cxn>
                <a:cxn ang="0">
                  <a:pos x="connsiteX1" y="connsiteY1"/>
                </a:cxn>
              </a:cxnLst>
              <a:rect l="l" t="t" r="r" b="b"/>
              <a:pathLst>
                <a:path w="61711" h="12661">
                  <a:moveTo>
                    <a:pt x="0" y="0"/>
                  </a:moveTo>
                  <a:lnTo>
                    <a:pt x="61711" y="0"/>
                  </a:lnTo>
                </a:path>
              </a:pathLst>
            </a:custGeom>
            <a:ln w="12693" cap="flat">
              <a:solidFill>
                <a:srgbClr val="000000"/>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9" name="Freeform 1333">
              <a:extLst>
                <a:ext uri="{FF2B5EF4-FFF2-40B4-BE49-F238E27FC236}">
                  <a16:creationId xmlns:a16="http://schemas.microsoft.com/office/drawing/2014/main" id="{FDC9900B-A627-5D2F-BD5A-C83DC2BBAFBB}"/>
                </a:ext>
              </a:extLst>
            </p:cNvPr>
            <p:cNvSpPr/>
            <p:nvPr/>
          </p:nvSpPr>
          <p:spPr>
            <a:xfrm>
              <a:off x="1965137" y="1526277"/>
              <a:ext cx="61711" cy="12661"/>
            </a:xfrm>
            <a:custGeom>
              <a:avLst/>
              <a:gdLst>
                <a:gd name="connsiteX0" fmla="*/ 0 w 61711"/>
                <a:gd name="connsiteY0" fmla="*/ 0 h 12661"/>
                <a:gd name="connsiteX1" fmla="*/ 61711 w 61711"/>
                <a:gd name="connsiteY1" fmla="*/ 0 h 12661"/>
              </a:gdLst>
              <a:ahLst/>
              <a:cxnLst>
                <a:cxn ang="0">
                  <a:pos x="connsiteX0" y="connsiteY0"/>
                </a:cxn>
                <a:cxn ang="0">
                  <a:pos x="connsiteX1" y="connsiteY1"/>
                </a:cxn>
              </a:cxnLst>
              <a:rect l="l" t="t" r="r" b="b"/>
              <a:pathLst>
                <a:path w="61711" h="12661">
                  <a:moveTo>
                    <a:pt x="0" y="0"/>
                  </a:moveTo>
                  <a:lnTo>
                    <a:pt x="61711" y="0"/>
                  </a:lnTo>
                </a:path>
              </a:pathLst>
            </a:custGeom>
            <a:ln w="12693" cap="flat">
              <a:solidFill>
                <a:srgbClr val="000000"/>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0" name="Freeform 1334">
              <a:extLst>
                <a:ext uri="{FF2B5EF4-FFF2-40B4-BE49-F238E27FC236}">
                  <a16:creationId xmlns:a16="http://schemas.microsoft.com/office/drawing/2014/main" id="{01B1AD68-28BE-7A27-A3D6-99A5B7E4B86E}"/>
                </a:ext>
              </a:extLst>
            </p:cNvPr>
            <p:cNvSpPr/>
            <p:nvPr/>
          </p:nvSpPr>
          <p:spPr>
            <a:xfrm>
              <a:off x="1965137" y="1855473"/>
              <a:ext cx="61711" cy="12661"/>
            </a:xfrm>
            <a:custGeom>
              <a:avLst/>
              <a:gdLst>
                <a:gd name="connsiteX0" fmla="*/ 0 w 61711"/>
                <a:gd name="connsiteY0" fmla="*/ 0 h 12661"/>
                <a:gd name="connsiteX1" fmla="*/ 61711 w 61711"/>
                <a:gd name="connsiteY1" fmla="*/ 0 h 12661"/>
              </a:gdLst>
              <a:ahLst/>
              <a:cxnLst>
                <a:cxn ang="0">
                  <a:pos x="connsiteX0" y="connsiteY0"/>
                </a:cxn>
                <a:cxn ang="0">
                  <a:pos x="connsiteX1" y="connsiteY1"/>
                </a:cxn>
              </a:cxnLst>
              <a:rect l="l" t="t" r="r" b="b"/>
              <a:pathLst>
                <a:path w="61711" h="12661">
                  <a:moveTo>
                    <a:pt x="0" y="0"/>
                  </a:moveTo>
                  <a:lnTo>
                    <a:pt x="61711" y="0"/>
                  </a:lnTo>
                </a:path>
              </a:pathLst>
            </a:custGeom>
            <a:ln w="12693" cap="flat">
              <a:solidFill>
                <a:srgbClr val="000000"/>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1" name="Freeform 1335">
              <a:extLst>
                <a:ext uri="{FF2B5EF4-FFF2-40B4-BE49-F238E27FC236}">
                  <a16:creationId xmlns:a16="http://schemas.microsoft.com/office/drawing/2014/main" id="{4331A60B-442D-C593-74E9-7DEB9957DD0A}"/>
                </a:ext>
              </a:extLst>
            </p:cNvPr>
            <p:cNvSpPr/>
            <p:nvPr/>
          </p:nvSpPr>
          <p:spPr>
            <a:xfrm>
              <a:off x="1965137" y="2178337"/>
              <a:ext cx="61711" cy="12661"/>
            </a:xfrm>
            <a:custGeom>
              <a:avLst/>
              <a:gdLst>
                <a:gd name="connsiteX0" fmla="*/ 0 w 61711"/>
                <a:gd name="connsiteY0" fmla="*/ 0 h 12661"/>
                <a:gd name="connsiteX1" fmla="*/ 61711 w 61711"/>
                <a:gd name="connsiteY1" fmla="*/ 0 h 12661"/>
              </a:gdLst>
              <a:ahLst/>
              <a:cxnLst>
                <a:cxn ang="0">
                  <a:pos x="connsiteX0" y="connsiteY0"/>
                </a:cxn>
                <a:cxn ang="0">
                  <a:pos x="connsiteX1" y="connsiteY1"/>
                </a:cxn>
              </a:cxnLst>
              <a:rect l="l" t="t" r="r" b="b"/>
              <a:pathLst>
                <a:path w="61711" h="12661">
                  <a:moveTo>
                    <a:pt x="0" y="0"/>
                  </a:moveTo>
                  <a:lnTo>
                    <a:pt x="61711" y="0"/>
                  </a:lnTo>
                </a:path>
              </a:pathLst>
            </a:custGeom>
            <a:ln w="12693" cap="flat">
              <a:solidFill>
                <a:srgbClr val="000000"/>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2" name="Freeform 1336">
              <a:extLst>
                <a:ext uri="{FF2B5EF4-FFF2-40B4-BE49-F238E27FC236}">
                  <a16:creationId xmlns:a16="http://schemas.microsoft.com/office/drawing/2014/main" id="{43810DF1-2066-1120-DC16-AB94E96F3BF8}"/>
                </a:ext>
              </a:extLst>
            </p:cNvPr>
            <p:cNvSpPr/>
            <p:nvPr/>
          </p:nvSpPr>
          <p:spPr>
            <a:xfrm>
              <a:off x="1965137" y="2501202"/>
              <a:ext cx="61711" cy="12661"/>
            </a:xfrm>
            <a:custGeom>
              <a:avLst/>
              <a:gdLst>
                <a:gd name="connsiteX0" fmla="*/ 0 w 61711"/>
                <a:gd name="connsiteY0" fmla="*/ 0 h 12661"/>
                <a:gd name="connsiteX1" fmla="*/ 61711 w 61711"/>
                <a:gd name="connsiteY1" fmla="*/ 0 h 12661"/>
              </a:gdLst>
              <a:ahLst/>
              <a:cxnLst>
                <a:cxn ang="0">
                  <a:pos x="connsiteX0" y="connsiteY0"/>
                </a:cxn>
                <a:cxn ang="0">
                  <a:pos x="connsiteX1" y="connsiteY1"/>
                </a:cxn>
              </a:cxnLst>
              <a:rect l="l" t="t" r="r" b="b"/>
              <a:pathLst>
                <a:path w="61711" h="12661">
                  <a:moveTo>
                    <a:pt x="0" y="0"/>
                  </a:moveTo>
                  <a:lnTo>
                    <a:pt x="61711" y="0"/>
                  </a:lnTo>
                </a:path>
              </a:pathLst>
            </a:custGeom>
            <a:ln w="12693" cap="flat">
              <a:solidFill>
                <a:srgbClr val="000000"/>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3" name="Freeform 1337">
              <a:extLst>
                <a:ext uri="{FF2B5EF4-FFF2-40B4-BE49-F238E27FC236}">
                  <a16:creationId xmlns:a16="http://schemas.microsoft.com/office/drawing/2014/main" id="{52C7051E-43C6-322A-2D65-DB264EB65FBE}"/>
                </a:ext>
              </a:extLst>
            </p:cNvPr>
            <p:cNvSpPr/>
            <p:nvPr/>
          </p:nvSpPr>
          <p:spPr>
            <a:xfrm>
              <a:off x="1965137" y="2824066"/>
              <a:ext cx="61711" cy="12661"/>
            </a:xfrm>
            <a:custGeom>
              <a:avLst/>
              <a:gdLst>
                <a:gd name="connsiteX0" fmla="*/ 0 w 61711"/>
                <a:gd name="connsiteY0" fmla="*/ 0 h 12661"/>
                <a:gd name="connsiteX1" fmla="*/ 61711 w 61711"/>
                <a:gd name="connsiteY1" fmla="*/ 0 h 12661"/>
              </a:gdLst>
              <a:ahLst/>
              <a:cxnLst>
                <a:cxn ang="0">
                  <a:pos x="connsiteX0" y="connsiteY0"/>
                </a:cxn>
                <a:cxn ang="0">
                  <a:pos x="connsiteX1" y="connsiteY1"/>
                </a:cxn>
              </a:cxnLst>
              <a:rect l="l" t="t" r="r" b="b"/>
              <a:pathLst>
                <a:path w="61711" h="12661">
                  <a:moveTo>
                    <a:pt x="0" y="0"/>
                  </a:moveTo>
                  <a:lnTo>
                    <a:pt x="61711" y="0"/>
                  </a:lnTo>
                </a:path>
              </a:pathLst>
            </a:custGeom>
            <a:ln w="12693" cap="flat">
              <a:solidFill>
                <a:srgbClr val="000000"/>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4" name="Freeform 1338">
              <a:extLst>
                <a:ext uri="{FF2B5EF4-FFF2-40B4-BE49-F238E27FC236}">
                  <a16:creationId xmlns:a16="http://schemas.microsoft.com/office/drawing/2014/main" id="{BCFA2D0E-C68F-E6BE-B40F-268A37A339F0}"/>
                </a:ext>
              </a:extLst>
            </p:cNvPr>
            <p:cNvSpPr/>
            <p:nvPr/>
          </p:nvSpPr>
          <p:spPr>
            <a:xfrm>
              <a:off x="1965137" y="3146931"/>
              <a:ext cx="61711" cy="12661"/>
            </a:xfrm>
            <a:custGeom>
              <a:avLst/>
              <a:gdLst>
                <a:gd name="connsiteX0" fmla="*/ 0 w 61711"/>
                <a:gd name="connsiteY0" fmla="*/ 0 h 12661"/>
                <a:gd name="connsiteX1" fmla="*/ 61711 w 61711"/>
                <a:gd name="connsiteY1" fmla="*/ 0 h 12661"/>
              </a:gdLst>
              <a:ahLst/>
              <a:cxnLst>
                <a:cxn ang="0">
                  <a:pos x="connsiteX0" y="connsiteY0"/>
                </a:cxn>
                <a:cxn ang="0">
                  <a:pos x="connsiteX1" y="connsiteY1"/>
                </a:cxn>
              </a:cxnLst>
              <a:rect l="l" t="t" r="r" b="b"/>
              <a:pathLst>
                <a:path w="61711" h="12661">
                  <a:moveTo>
                    <a:pt x="0" y="0"/>
                  </a:moveTo>
                  <a:lnTo>
                    <a:pt x="61711" y="0"/>
                  </a:lnTo>
                </a:path>
              </a:pathLst>
            </a:custGeom>
            <a:ln w="12693" cap="flat">
              <a:solidFill>
                <a:srgbClr val="000000"/>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5" name="Freeform 1339">
              <a:extLst>
                <a:ext uri="{FF2B5EF4-FFF2-40B4-BE49-F238E27FC236}">
                  <a16:creationId xmlns:a16="http://schemas.microsoft.com/office/drawing/2014/main" id="{1458F208-C28D-D008-DEC8-8CA93B2F4790}"/>
                </a:ext>
              </a:extLst>
            </p:cNvPr>
            <p:cNvSpPr/>
            <p:nvPr/>
          </p:nvSpPr>
          <p:spPr>
            <a:xfrm>
              <a:off x="1965137" y="3476126"/>
              <a:ext cx="61711" cy="12661"/>
            </a:xfrm>
            <a:custGeom>
              <a:avLst/>
              <a:gdLst>
                <a:gd name="connsiteX0" fmla="*/ 0 w 61711"/>
                <a:gd name="connsiteY0" fmla="*/ 0 h 12661"/>
                <a:gd name="connsiteX1" fmla="*/ 61711 w 61711"/>
                <a:gd name="connsiteY1" fmla="*/ 0 h 12661"/>
              </a:gdLst>
              <a:ahLst/>
              <a:cxnLst>
                <a:cxn ang="0">
                  <a:pos x="connsiteX0" y="connsiteY0"/>
                </a:cxn>
                <a:cxn ang="0">
                  <a:pos x="connsiteX1" y="connsiteY1"/>
                </a:cxn>
              </a:cxnLst>
              <a:rect l="l" t="t" r="r" b="b"/>
              <a:pathLst>
                <a:path w="61711" h="12661">
                  <a:moveTo>
                    <a:pt x="0" y="0"/>
                  </a:moveTo>
                  <a:lnTo>
                    <a:pt x="61711" y="0"/>
                  </a:lnTo>
                </a:path>
              </a:pathLst>
            </a:custGeom>
            <a:ln w="12693" cap="flat">
              <a:solidFill>
                <a:srgbClr val="000000"/>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6" name="Freeform 1340">
              <a:extLst>
                <a:ext uri="{FF2B5EF4-FFF2-40B4-BE49-F238E27FC236}">
                  <a16:creationId xmlns:a16="http://schemas.microsoft.com/office/drawing/2014/main" id="{FCC9626E-3ABC-F00B-E391-DA96A0DB538E}"/>
                </a:ext>
              </a:extLst>
            </p:cNvPr>
            <p:cNvSpPr/>
            <p:nvPr/>
          </p:nvSpPr>
          <p:spPr>
            <a:xfrm>
              <a:off x="1965137" y="3798991"/>
              <a:ext cx="61711" cy="12661"/>
            </a:xfrm>
            <a:custGeom>
              <a:avLst/>
              <a:gdLst>
                <a:gd name="connsiteX0" fmla="*/ 0 w 61711"/>
                <a:gd name="connsiteY0" fmla="*/ 0 h 12661"/>
                <a:gd name="connsiteX1" fmla="*/ 61711 w 61711"/>
                <a:gd name="connsiteY1" fmla="*/ 0 h 12661"/>
              </a:gdLst>
              <a:ahLst/>
              <a:cxnLst>
                <a:cxn ang="0">
                  <a:pos x="connsiteX0" y="connsiteY0"/>
                </a:cxn>
                <a:cxn ang="0">
                  <a:pos x="connsiteX1" y="connsiteY1"/>
                </a:cxn>
              </a:cxnLst>
              <a:rect l="l" t="t" r="r" b="b"/>
              <a:pathLst>
                <a:path w="61711" h="12661">
                  <a:moveTo>
                    <a:pt x="0" y="0"/>
                  </a:moveTo>
                  <a:lnTo>
                    <a:pt x="61711" y="0"/>
                  </a:lnTo>
                </a:path>
              </a:pathLst>
            </a:custGeom>
            <a:ln w="12693" cap="flat">
              <a:solidFill>
                <a:srgbClr val="000000"/>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7" name="Freeform 1341">
              <a:extLst>
                <a:ext uri="{FF2B5EF4-FFF2-40B4-BE49-F238E27FC236}">
                  <a16:creationId xmlns:a16="http://schemas.microsoft.com/office/drawing/2014/main" id="{72BAAF69-8101-504C-A225-DFCC1AB72B31}"/>
                </a:ext>
              </a:extLst>
            </p:cNvPr>
            <p:cNvSpPr/>
            <p:nvPr/>
          </p:nvSpPr>
          <p:spPr>
            <a:xfrm>
              <a:off x="1965137" y="4121855"/>
              <a:ext cx="61711" cy="12661"/>
            </a:xfrm>
            <a:custGeom>
              <a:avLst/>
              <a:gdLst>
                <a:gd name="connsiteX0" fmla="*/ 0 w 61711"/>
                <a:gd name="connsiteY0" fmla="*/ 0 h 12661"/>
                <a:gd name="connsiteX1" fmla="*/ 61711 w 61711"/>
                <a:gd name="connsiteY1" fmla="*/ 0 h 12661"/>
              </a:gdLst>
              <a:ahLst/>
              <a:cxnLst>
                <a:cxn ang="0">
                  <a:pos x="connsiteX0" y="connsiteY0"/>
                </a:cxn>
                <a:cxn ang="0">
                  <a:pos x="connsiteX1" y="connsiteY1"/>
                </a:cxn>
              </a:cxnLst>
              <a:rect l="l" t="t" r="r" b="b"/>
              <a:pathLst>
                <a:path w="61711" h="12661">
                  <a:moveTo>
                    <a:pt x="0" y="0"/>
                  </a:moveTo>
                  <a:lnTo>
                    <a:pt x="61711" y="0"/>
                  </a:lnTo>
                </a:path>
              </a:pathLst>
            </a:custGeom>
            <a:ln w="12693" cap="flat">
              <a:solidFill>
                <a:srgbClr val="000000"/>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8" name="Freeform 1342">
              <a:extLst>
                <a:ext uri="{FF2B5EF4-FFF2-40B4-BE49-F238E27FC236}">
                  <a16:creationId xmlns:a16="http://schemas.microsoft.com/office/drawing/2014/main" id="{7E6CE017-9DDF-27E9-0875-F9921F9B5AD1}"/>
                </a:ext>
              </a:extLst>
            </p:cNvPr>
            <p:cNvSpPr/>
            <p:nvPr/>
          </p:nvSpPr>
          <p:spPr>
            <a:xfrm>
              <a:off x="1965137" y="4444720"/>
              <a:ext cx="61711" cy="12661"/>
            </a:xfrm>
            <a:custGeom>
              <a:avLst/>
              <a:gdLst>
                <a:gd name="connsiteX0" fmla="*/ 0 w 61711"/>
                <a:gd name="connsiteY0" fmla="*/ 0 h 12661"/>
                <a:gd name="connsiteX1" fmla="*/ 61711 w 61711"/>
                <a:gd name="connsiteY1" fmla="*/ 0 h 12661"/>
              </a:gdLst>
              <a:ahLst/>
              <a:cxnLst>
                <a:cxn ang="0">
                  <a:pos x="connsiteX0" y="connsiteY0"/>
                </a:cxn>
                <a:cxn ang="0">
                  <a:pos x="connsiteX1" y="connsiteY1"/>
                </a:cxn>
              </a:cxnLst>
              <a:rect l="l" t="t" r="r" b="b"/>
              <a:pathLst>
                <a:path w="61711" h="12661">
                  <a:moveTo>
                    <a:pt x="0" y="0"/>
                  </a:moveTo>
                  <a:lnTo>
                    <a:pt x="61711" y="0"/>
                  </a:lnTo>
                </a:path>
              </a:pathLst>
            </a:custGeom>
            <a:ln w="12693" cap="flat">
              <a:solidFill>
                <a:srgbClr val="000000"/>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99" name="Graphic 4">
            <a:extLst>
              <a:ext uri="{FF2B5EF4-FFF2-40B4-BE49-F238E27FC236}">
                <a16:creationId xmlns:a16="http://schemas.microsoft.com/office/drawing/2014/main" id="{FDC62F7D-C897-1549-8987-0217E11E5533}"/>
              </a:ext>
            </a:extLst>
          </p:cNvPr>
          <p:cNvGrpSpPr/>
          <p:nvPr/>
        </p:nvGrpSpPr>
        <p:grpSpPr>
          <a:xfrm>
            <a:off x="1561761" y="1239584"/>
            <a:ext cx="486030" cy="3502917"/>
            <a:chOff x="1536318" y="1069570"/>
            <a:chExt cx="486030" cy="3502917"/>
          </a:xfrm>
          <a:solidFill>
            <a:srgbClr val="000000"/>
          </a:solidFill>
        </p:grpSpPr>
        <p:sp>
          <p:nvSpPr>
            <p:cNvPr id="600" name="TextBox 599">
              <a:extLst>
                <a:ext uri="{FF2B5EF4-FFF2-40B4-BE49-F238E27FC236}">
                  <a16:creationId xmlns:a16="http://schemas.microsoft.com/office/drawing/2014/main" id="{1A4C030C-FE79-6736-89A3-327AF0A75EC4}"/>
                </a:ext>
              </a:extLst>
            </p:cNvPr>
            <p:cNvSpPr txBox="1"/>
            <p:nvPr/>
          </p:nvSpPr>
          <p:spPr>
            <a:xfrm>
              <a:off x="1536318" y="4310877"/>
              <a:ext cx="486030" cy="261610"/>
            </a:xfrm>
            <a:prstGeom prst="rect">
              <a:avLst/>
            </a:prstGeom>
            <a:noFill/>
          </p:spPr>
          <p:txBody>
            <a:bodyPr wrap="non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ptos"/>
                  <a:ea typeface="+mn-ea"/>
                  <a:cs typeface="+mn-cs"/>
                  <a:sym typeface="Aptos"/>
                  <a:rtl val="0"/>
                </a:rPr>
                <a:t>−100</a:t>
              </a:r>
            </a:p>
          </p:txBody>
        </p:sp>
        <p:sp>
          <p:nvSpPr>
            <p:cNvPr id="601" name="TextBox 600">
              <a:extLst>
                <a:ext uri="{FF2B5EF4-FFF2-40B4-BE49-F238E27FC236}">
                  <a16:creationId xmlns:a16="http://schemas.microsoft.com/office/drawing/2014/main" id="{F0E451BD-B3FE-DED7-9F46-C21EBCE0B01B}"/>
                </a:ext>
              </a:extLst>
            </p:cNvPr>
            <p:cNvSpPr txBox="1"/>
            <p:nvPr/>
          </p:nvSpPr>
          <p:spPr>
            <a:xfrm>
              <a:off x="1610982" y="3986746"/>
              <a:ext cx="410690" cy="261610"/>
            </a:xfrm>
            <a:prstGeom prst="rect">
              <a:avLst/>
            </a:prstGeom>
            <a:noFill/>
          </p:spPr>
          <p:txBody>
            <a:bodyPr wrap="non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ptos"/>
                  <a:ea typeface="+mn-ea"/>
                  <a:cs typeface="+mn-cs"/>
                  <a:sym typeface="Aptos"/>
                  <a:rtl val="0"/>
                </a:rPr>
                <a:t>−80</a:t>
              </a:r>
            </a:p>
          </p:txBody>
        </p:sp>
        <p:sp>
          <p:nvSpPr>
            <p:cNvPr id="602" name="TextBox 601">
              <a:extLst>
                <a:ext uri="{FF2B5EF4-FFF2-40B4-BE49-F238E27FC236}">
                  <a16:creationId xmlns:a16="http://schemas.microsoft.com/office/drawing/2014/main" id="{AA144AB6-3DFB-B5FE-8A99-B1A84F99016E}"/>
                </a:ext>
              </a:extLst>
            </p:cNvPr>
            <p:cNvSpPr txBox="1"/>
            <p:nvPr/>
          </p:nvSpPr>
          <p:spPr>
            <a:xfrm>
              <a:off x="1610982" y="3662615"/>
              <a:ext cx="410690" cy="261610"/>
            </a:xfrm>
            <a:prstGeom prst="rect">
              <a:avLst/>
            </a:prstGeom>
            <a:noFill/>
          </p:spPr>
          <p:txBody>
            <a:bodyPr wrap="non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ptos"/>
                  <a:ea typeface="+mn-ea"/>
                  <a:cs typeface="+mn-cs"/>
                  <a:sym typeface="Aptos"/>
                  <a:rtl val="0"/>
                </a:rPr>
                <a:t>−60</a:t>
              </a:r>
            </a:p>
          </p:txBody>
        </p:sp>
        <p:sp>
          <p:nvSpPr>
            <p:cNvPr id="603" name="TextBox 602">
              <a:extLst>
                <a:ext uri="{FF2B5EF4-FFF2-40B4-BE49-F238E27FC236}">
                  <a16:creationId xmlns:a16="http://schemas.microsoft.com/office/drawing/2014/main" id="{B0C40890-25AA-3761-A301-9C66F406C91C}"/>
                </a:ext>
              </a:extLst>
            </p:cNvPr>
            <p:cNvSpPr txBox="1"/>
            <p:nvPr/>
          </p:nvSpPr>
          <p:spPr>
            <a:xfrm>
              <a:off x="1610982" y="3338485"/>
              <a:ext cx="410690" cy="261610"/>
            </a:xfrm>
            <a:prstGeom prst="rect">
              <a:avLst/>
            </a:prstGeom>
            <a:noFill/>
          </p:spPr>
          <p:txBody>
            <a:bodyPr wrap="non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ptos"/>
                  <a:ea typeface="+mn-ea"/>
                  <a:cs typeface="+mn-cs"/>
                  <a:sym typeface="Aptos"/>
                  <a:rtl val="0"/>
                </a:rPr>
                <a:t>−40</a:t>
              </a:r>
            </a:p>
          </p:txBody>
        </p:sp>
        <p:sp>
          <p:nvSpPr>
            <p:cNvPr id="604" name="TextBox 603">
              <a:extLst>
                <a:ext uri="{FF2B5EF4-FFF2-40B4-BE49-F238E27FC236}">
                  <a16:creationId xmlns:a16="http://schemas.microsoft.com/office/drawing/2014/main" id="{89FFF778-BBC3-C782-B903-06A18DF187E6}"/>
                </a:ext>
              </a:extLst>
            </p:cNvPr>
            <p:cNvSpPr txBox="1"/>
            <p:nvPr/>
          </p:nvSpPr>
          <p:spPr>
            <a:xfrm>
              <a:off x="1610982" y="3014354"/>
              <a:ext cx="410690" cy="261610"/>
            </a:xfrm>
            <a:prstGeom prst="rect">
              <a:avLst/>
            </a:prstGeom>
            <a:noFill/>
          </p:spPr>
          <p:txBody>
            <a:bodyPr wrap="non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ptos"/>
                  <a:ea typeface="+mn-ea"/>
                  <a:cs typeface="+mn-cs"/>
                  <a:sym typeface="Aptos"/>
                  <a:rtl val="0"/>
                </a:rPr>
                <a:t>−20</a:t>
              </a:r>
            </a:p>
          </p:txBody>
        </p:sp>
        <p:sp>
          <p:nvSpPr>
            <p:cNvPr id="605" name="TextBox 604">
              <a:extLst>
                <a:ext uri="{FF2B5EF4-FFF2-40B4-BE49-F238E27FC236}">
                  <a16:creationId xmlns:a16="http://schemas.microsoft.com/office/drawing/2014/main" id="{2B811130-9557-9C6C-FA61-02A7E5A5CF1E}"/>
                </a:ext>
              </a:extLst>
            </p:cNvPr>
            <p:cNvSpPr txBox="1"/>
            <p:nvPr/>
          </p:nvSpPr>
          <p:spPr>
            <a:xfrm>
              <a:off x="1760180" y="2690223"/>
              <a:ext cx="260008" cy="261610"/>
            </a:xfrm>
            <a:prstGeom prst="rect">
              <a:avLst/>
            </a:prstGeom>
            <a:noFill/>
          </p:spPr>
          <p:txBody>
            <a:bodyPr wrap="non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ptos"/>
                  <a:ea typeface="+mn-ea"/>
                  <a:cs typeface="+mn-cs"/>
                  <a:sym typeface="Aptos"/>
                  <a:rtl val="0"/>
                </a:rPr>
                <a:t>0</a:t>
              </a:r>
            </a:p>
          </p:txBody>
        </p:sp>
        <p:sp>
          <p:nvSpPr>
            <p:cNvPr id="606" name="TextBox 605">
              <a:extLst>
                <a:ext uri="{FF2B5EF4-FFF2-40B4-BE49-F238E27FC236}">
                  <a16:creationId xmlns:a16="http://schemas.microsoft.com/office/drawing/2014/main" id="{675CCCB2-6A12-EA2A-6C35-50A95DA7444B}"/>
                </a:ext>
              </a:extLst>
            </p:cNvPr>
            <p:cNvSpPr txBox="1"/>
            <p:nvPr/>
          </p:nvSpPr>
          <p:spPr>
            <a:xfrm>
              <a:off x="1685516" y="2366093"/>
              <a:ext cx="335349" cy="261610"/>
            </a:xfrm>
            <a:prstGeom prst="rect">
              <a:avLst/>
            </a:prstGeom>
            <a:noFill/>
          </p:spPr>
          <p:txBody>
            <a:bodyPr wrap="non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ptos"/>
                  <a:ea typeface="+mn-ea"/>
                  <a:cs typeface="+mn-cs"/>
                  <a:sym typeface="Aptos"/>
                  <a:rtl val="0"/>
                </a:rPr>
                <a:t>20</a:t>
              </a:r>
            </a:p>
          </p:txBody>
        </p:sp>
        <p:sp>
          <p:nvSpPr>
            <p:cNvPr id="607" name="TextBox 606">
              <a:extLst>
                <a:ext uri="{FF2B5EF4-FFF2-40B4-BE49-F238E27FC236}">
                  <a16:creationId xmlns:a16="http://schemas.microsoft.com/office/drawing/2014/main" id="{3AABADC6-21FE-2CDA-A952-1023227B840A}"/>
                </a:ext>
              </a:extLst>
            </p:cNvPr>
            <p:cNvSpPr txBox="1"/>
            <p:nvPr/>
          </p:nvSpPr>
          <p:spPr>
            <a:xfrm>
              <a:off x="1685516" y="2041962"/>
              <a:ext cx="335349" cy="261610"/>
            </a:xfrm>
            <a:prstGeom prst="rect">
              <a:avLst/>
            </a:prstGeom>
            <a:noFill/>
          </p:spPr>
          <p:txBody>
            <a:bodyPr wrap="non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ptos"/>
                  <a:ea typeface="+mn-ea"/>
                  <a:cs typeface="+mn-cs"/>
                  <a:sym typeface="Aptos"/>
                  <a:rtl val="0"/>
                </a:rPr>
                <a:t>40</a:t>
              </a:r>
            </a:p>
          </p:txBody>
        </p:sp>
        <p:sp>
          <p:nvSpPr>
            <p:cNvPr id="608" name="TextBox 607">
              <a:extLst>
                <a:ext uri="{FF2B5EF4-FFF2-40B4-BE49-F238E27FC236}">
                  <a16:creationId xmlns:a16="http://schemas.microsoft.com/office/drawing/2014/main" id="{AE2315DF-21BB-22DD-223B-C21022347FA0}"/>
                </a:ext>
              </a:extLst>
            </p:cNvPr>
            <p:cNvSpPr txBox="1"/>
            <p:nvPr/>
          </p:nvSpPr>
          <p:spPr>
            <a:xfrm>
              <a:off x="1685516" y="1717831"/>
              <a:ext cx="335349" cy="261610"/>
            </a:xfrm>
            <a:prstGeom prst="rect">
              <a:avLst/>
            </a:prstGeom>
            <a:noFill/>
          </p:spPr>
          <p:txBody>
            <a:bodyPr wrap="non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ptos"/>
                  <a:ea typeface="+mn-ea"/>
                  <a:cs typeface="+mn-cs"/>
                  <a:sym typeface="Aptos"/>
                  <a:rtl val="0"/>
                </a:rPr>
                <a:t>60</a:t>
              </a:r>
            </a:p>
          </p:txBody>
        </p:sp>
        <p:sp>
          <p:nvSpPr>
            <p:cNvPr id="609" name="TextBox 608">
              <a:extLst>
                <a:ext uri="{FF2B5EF4-FFF2-40B4-BE49-F238E27FC236}">
                  <a16:creationId xmlns:a16="http://schemas.microsoft.com/office/drawing/2014/main" id="{57F2726C-1439-6838-A403-FAFA5492498C}"/>
                </a:ext>
              </a:extLst>
            </p:cNvPr>
            <p:cNvSpPr txBox="1"/>
            <p:nvPr/>
          </p:nvSpPr>
          <p:spPr>
            <a:xfrm>
              <a:off x="1685516" y="1393701"/>
              <a:ext cx="335349" cy="261610"/>
            </a:xfrm>
            <a:prstGeom prst="rect">
              <a:avLst/>
            </a:prstGeom>
            <a:noFill/>
          </p:spPr>
          <p:txBody>
            <a:bodyPr wrap="non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ptos"/>
                  <a:ea typeface="+mn-ea"/>
                  <a:cs typeface="+mn-cs"/>
                  <a:sym typeface="Aptos"/>
                  <a:rtl val="0"/>
                </a:rPr>
                <a:t>80</a:t>
              </a:r>
            </a:p>
          </p:txBody>
        </p:sp>
        <p:sp>
          <p:nvSpPr>
            <p:cNvPr id="610" name="TextBox 609">
              <a:extLst>
                <a:ext uri="{FF2B5EF4-FFF2-40B4-BE49-F238E27FC236}">
                  <a16:creationId xmlns:a16="http://schemas.microsoft.com/office/drawing/2014/main" id="{EEB7A296-A745-9CD0-9E78-5B3F0A0D0510}"/>
                </a:ext>
              </a:extLst>
            </p:cNvPr>
            <p:cNvSpPr txBox="1"/>
            <p:nvPr/>
          </p:nvSpPr>
          <p:spPr>
            <a:xfrm>
              <a:off x="1610982" y="1069570"/>
              <a:ext cx="410690" cy="261610"/>
            </a:xfrm>
            <a:prstGeom prst="rect">
              <a:avLst/>
            </a:prstGeom>
            <a:noFill/>
          </p:spPr>
          <p:txBody>
            <a:bodyPr wrap="non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ptos"/>
                  <a:ea typeface="+mn-ea"/>
                  <a:cs typeface="+mn-cs"/>
                  <a:sym typeface="Aptos"/>
                  <a:rtl val="0"/>
                </a:rPr>
                <a:t>100</a:t>
              </a:r>
            </a:p>
          </p:txBody>
        </p:sp>
      </p:grpSp>
      <p:sp>
        <p:nvSpPr>
          <p:cNvPr id="612" name="Freeform 1083">
            <a:extLst>
              <a:ext uri="{FF2B5EF4-FFF2-40B4-BE49-F238E27FC236}">
                <a16:creationId xmlns:a16="http://schemas.microsoft.com/office/drawing/2014/main" id="{FCDADBD3-C8BF-E9CF-EF5F-561A200920E1}"/>
              </a:ext>
            </a:extLst>
          </p:cNvPr>
          <p:cNvSpPr/>
          <p:nvPr/>
        </p:nvSpPr>
        <p:spPr>
          <a:xfrm flipV="1">
            <a:off x="2052292" y="2948362"/>
            <a:ext cx="7406034" cy="45719"/>
          </a:xfrm>
          <a:custGeom>
            <a:avLst/>
            <a:gdLst>
              <a:gd name="connsiteX0" fmla="*/ 7654958 w 7654958"/>
              <a:gd name="connsiteY0" fmla="*/ 0 h 12661"/>
              <a:gd name="connsiteX1" fmla="*/ 0 w 7654958"/>
              <a:gd name="connsiteY1" fmla="*/ 0 h 12661"/>
            </a:gdLst>
            <a:ahLst/>
            <a:cxnLst>
              <a:cxn ang="0">
                <a:pos x="connsiteX0" y="connsiteY0"/>
              </a:cxn>
              <a:cxn ang="0">
                <a:pos x="connsiteX1" y="connsiteY1"/>
              </a:cxn>
            </a:cxnLst>
            <a:rect l="l" t="t" r="r" b="b"/>
            <a:pathLst>
              <a:path w="7654958" h="12661">
                <a:moveTo>
                  <a:pt x="7654958" y="0"/>
                </a:moveTo>
                <a:lnTo>
                  <a:pt x="0" y="0"/>
                </a:lnTo>
              </a:path>
            </a:pathLst>
          </a:custGeom>
          <a:ln w="12693" cap="flat">
            <a:solidFill>
              <a:srgbClr val="000000"/>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9" name="Freeform 1554">
            <a:extLst>
              <a:ext uri="{FF2B5EF4-FFF2-40B4-BE49-F238E27FC236}">
                <a16:creationId xmlns:a16="http://schemas.microsoft.com/office/drawing/2014/main" id="{6190E4F4-B033-5C1C-AADC-3A407548B542}"/>
              </a:ext>
            </a:extLst>
          </p:cNvPr>
          <p:cNvSpPr/>
          <p:nvPr/>
        </p:nvSpPr>
        <p:spPr>
          <a:xfrm>
            <a:off x="9880633" y="2711283"/>
            <a:ext cx="95267" cy="164656"/>
          </a:xfrm>
          <a:custGeom>
            <a:avLst/>
            <a:gdLst>
              <a:gd name="connsiteX0" fmla="*/ 0 w 95267"/>
              <a:gd name="connsiteY0" fmla="*/ 0 h 164656"/>
              <a:gd name="connsiteX1" fmla="*/ 95267 w 95267"/>
              <a:gd name="connsiteY1" fmla="*/ 0 h 164656"/>
              <a:gd name="connsiteX2" fmla="*/ 95267 w 95267"/>
              <a:gd name="connsiteY2" fmla="*/ 164657 h 164656"/>
              <a:gd name="connsiteX3" fmla="*/ 0 w 95267"/>
              <a:gd name="connsiteY3" fmla="*/ 164657 h 164656"/>
            </a:gdLst>
            <a:ahLst/>
            <a:cxnLst>
              <a:cxn ang="0">
                <a:pos x="connsiteX0" y="connsiteY0"/>
              </a:cxn>
              <a:cxn ang="0">
                <a:pos x="connsiteX1" y="connsiteY1"/>
              </a:cxn>
              <a:cxn ang="0">
                <a:pos x="connsiteX2" y="connsiteY2"/>
              </a:cxn>
              <a:cxn ang="0">
                <a:pos x="connsiteX3" y="connsiteY3"/>
              </a:cxn>
            </a:cxnLst>
            <a:rect l="l" t="t" r="r" b="b"/>
            <a:pathLst>
              <a:path w="95267" h="164656">
                <a:moveTo>
                  <a:pt x="0" y="0"/>
                </a:moveTo>
                <a:lnTo>
                  <a:pt x="95267" y="0"/>
                </a:lnTo>
                <a:lnTo>
                  <a:pt x="95267" y="164657"/>
                </a:lnTo>
                <a:lnTo>
                  <a:pt x="0" y="164657"/>
                </a:lnTo>
                <a:close/>
              </a:path>
            </a:pathLst>
          </a:custGeom>
          <a:solidFill>
            <a:srgbClr val="761FA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0" name="Freeform 1555">
            <a:extLst>
              <a:ext uri="{FF2B5EF4-FFF2-40B4-BE49-F238E27FC236}">
                <a16:creationId xmlns:a16="http://schemas.microsoft.com/office/drawing/2014/main" id="{1C2A0C40-F628-B18C-10B8-18C6C91370A7}"/>
              </a:ext>
            </a:extLst>
          </p:cNvPr>
          <p:cNvSpPr/>
          <p:nvPr/>
        </p:nvSpPr>
        <p:spPr>
          <a:xfrm>
            <a:off x="9880633" y="2918624"/>
            <a:ext cx="95267" cy="164656"/>
          </a:xfrm>
          <a:custGeom>
            <a:avLst/>
            <a:gdLst>
              <a:gd name="connsiteX0" fmla="*/ 0 w 95267"/>
              <a:gd name="connsiteY0" fmla="*/ 0 h 164656"/>
              <a:gd name="connsiteX1" fmla="*/ 95267 w 95267"/>
              <a:gd name="connsiteY1" fmla="*/ 0 h 164656"/>
              <a:gd name="connsiteX2" fmla="*/ 95267 w 95267"/>
              <a:gd name="connsiteY2" fmla="*/ 164657 h 164656"/>
              <a:gd name="connsiteX3" fmla="*/ 0 w 95267"/>
              <a:gd name="connsiteY3" fmla="*/ 164657 h 164656"/>
            </a:gdLst>
            <a:ahLst/>
            <a:cxnLst>
              <a:cxn ang="0">
                <a:pos x="connsiteX0" y="connsiteY0"/>
              </a:cxn>
              <a:cxn ang="0">
                <a:pos x="connsiteX1" y="connsiteY1"/>
              </a:cxn>
              <a:cxn ang="0">
                <a:pos x="connsiteX2" y="connsiteY2"/>
              </a:cxn>
              <a:cxn ang="0">
                <a:pos x="connsiteX3" y="connsiteY3"/>
              </a:cxn>
            </a:cxnLst>
            <a:rect l="l" t="t" r="r" b="b"/>
            <a:pathLst>
              <a:path w="95267" h="164656">
                <a:moveTo>
                  <a:pt x="0" y="0"/>
                </a:moveTo>
                <a:lnTo>
                  <a:pt x="95267" y="0"/>
                </a:lnTo>
                <a:lnTo>
                  <a:pt x="95267" y="164657"/>
                </a:lnTo>
                <a:lnTo>
                  <a:pt x="0" y="164657"/>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1" name="Freeform 1556">
            <a:extLst>
              <a:ext uri="{FF2B5EF4-FFF2-40B4-BE49-F238E27FC236}">
                <a16:creationId xmlns:a16="http://schemas.microsoft.com/office/drawing/2014/main" id="{0BE93760-76D3-1AF8-F3B5-F116C4762BFE}"/>
              </a:ext>
            </a:extLst>
          </p:cNvPr>
          <p:cNvSpPr/>
          <p:nvPr/>
        </p:nvSpPr>
        <p:spPr>
          <a:xfrm>
            <a:off x="9880633" y="3126091"/>
            <a:ext cx="95267" cy="164656"/>
          </a:xfrm>
          <a:custGeom>
            <a:avLst/>
            <a:gdLst>
              <a:gd name="connsiteX0" fmla="*/ 0 w 95267"/>
              <a:gd name="connsiteY0" fmla="*/ 0 h 164656"/>
              <a:gd name="connsiteX1" fmla="*/ 95267 w 95267"/>
              <a:gd name="connsiteY1" fmla="*/ 0 h 164656"/>
              <a:gd name="connsiteX2" fmla="*/ 95267 w 95267"/>
              <a:gd name="connsiteY2" fmla="*/ 164657 h 164656"/>
              <a:gd name="connsiteX3" fmla="*/ 0 w 95267"/>
              <a:gd name="connsiteY3" fmla="*/ 164657 h 164656"/>
            </a:gdLst>
            <a:ahLst/>
            <a:cxnLst>
              <a:cxn ang="0">
                <a:pos x="connsiteX0" y="connsiteY0"/>
              </a:cxn>
              <a:cxn ang="0">
                <a:pos x="connsiteX1" y="connsiteY1"/>
              </a:cxn>
              <a:cxn ang="0">
                <a:pos x="connsiteX2" y="connsiteY2"/>
              </a:cxn>
              <a:cxn ang="0">
                <a:pos x="connsiteX3" y="connsiteY3"/>
              </a:cxn>
            </a:cxnLst>
            <a:rect l="l" t="t" r="r" b="b"/>
            <a:pathLst>
              <a:path w="95267" h="164656">
                <a:moveTo>
                  <a:pt x="0" y="0"/>
                </a:moveTo>
                <a:lnTo>
                  <a:pt x="95267" y="0"/>
                </a:lnTo>
                <a:lnTo>
                  <a:pt x="95267" y="164657"/>
                </a:lnTo>
                <a:lnTo>
                  <a:pt x="0" y="164657"/>
                </a:lnTo>
                <a:close/>
              </a:path>
            </a:pathLst>
          </a:custGeom>
          <a:solidFill>
            <a:srgbClr val="FFE7A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7" name="Freeform 1562">
            <a:extLst>
              <a:ext uri="{FF2B5EF4-FFF2-40B4-BE49-F238E27FC236}">
                <a16:creationId xmlns:a16="http://schemas.microsoft.com/office/drawing/2014/main" id="{AC38A559-03F5-8DCB-03A1-24BA25EF1E6F}"/>
              </a:ext>
            </a:extLst>
          </p:cNvPr>
          <p:cNvSpPr/>
          <p:nvPr/>
        </p:nvSpPr>
        <p:spPr>
          <a:xfrm>
            <a:off x="9880633" y="3333432"/>
            <a:ext cx="95267" cy="164656"/>
          </a:xfrm>
          <a:custGeom>
            <a:avLst/>
            <a:gdLst>
              <a:gd name="connsiteX0" fmla="*/ 0 w 95267"/>
              <a:gd name="connsiteY0" fmla="*/ 0 h 164656"/>
              <a:gd name="connsiteX1" fmla="*/ 95267 w 95267"/>
              <a:gd name="connsiteY1" fmla="*/ 0 h 164656"/>
              <a:gd name="connsiteX2" fmla="*/ 95267 w 95267"/>
              <a:gd name="connsiteY2" fmla="*/ 164657 h 164656"/>
              <a:gd name="connsiteX3" fmla="*/ 0 w 95267"/>
              <a:gd name="connsiteY3" fmla="*/ 164657 h 164656"/>
            </a:gdLst>
            <a:ahLst/>
            <a:cxnLst>
              <a:cxn ang="0">
                <a:pos x="connsiteX0" y="connsiteY0"/>
              </a:cxn>
              <a:cxn ang="0">
                <a:pos x="connsiteX1" y="connsiteY1"/>
              </a:cxn>
              <a:cxn ang="0">
                <a:pos x="connsiteX2" y="connsiteY2"/>
              </a:cxn>
              <a:cxn ang="0">
                <a:pos x="connsiteX3" y="connsiteY3"/>
              </a:cxn>
            </a:cxnLst>
            <a:rect l="l" t="t" r="r" b="b"/>
            <a:pathLst>
              <a:path w="95267" h="164656">
                <a:moveTo>
                  <a:pt x="0" y="0"/>
                </a:moveTo>
                <a:lnTo>
                  <a:pt x="95267" y="0"/>
                </a:lnTo>
                <a:lnTo>
                  <a:pt x="95267" y="164657"/>
                </a:lnTo>
                <a:lnTo>
                  <a:pt x="0" y="164657"/>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8" name="Freeform 1563">
            <a:extLst>
              <a:ext uri="{FF2B5EF4-FFF2-40B4-BE49-F238E27FC236}">
                <a16:creationId xmlns:a16="http://schemas.microsoft.com/office/drawing/2014/main" id="{19654A18-57CA-CA2A-C421-FC57F208209B}"/>
              </a:ext>
            </a:extLst>
          </p:cNvPr>
          <p:cNvSpPr/>
          <p:nvPr/>
        </p:nvSpPr>
        <p:spPr>
          <a:xfrm>
            <a:off x="9880633" y="3540900"/>
            <a:ext cx="95267" cy="164656"/>
          </a:xfrm>
          <a:custGeom>
            <a:avLst/>
            <a:gdLst>
              <a:gd name="connsiteX0" fmla="*/ 0 w 95267"/>
              <a:gd name="connsiteY0" fmla="*/ 0 h 164656"/>
              <a:gd name="connsiteX1" fmla="*/ 95267 w 95267"/>
              <a:gd name="connsiteY1" fmla="*/ 0 h 164656"/>
              <a:gd name="connsiteX2" fmla="*/ 95267 w 95267"/>
              <a:gd name="connsiteY2" fmla="*/ 164657 h 164656"/>
              <a:gd name="connsiteX3" fmla="*/ 0 w 95267"/>
              <a:gd name="connsiteY3" fmla="*/ 164657 h 164656"/>
            </a:gdLst>
            <a:ahLst/>
            <a:cxnLst>
              <a:cxn ang="0">
                <a:pos x="connsiteX0" y="connsiteY0"/>
              </a:cxn>
              <a:cxn ang="0">
                <a:pos x="connsiteX1" y="connsiteY1"/>
              </a:cxn>
              <a:cxn ang="0">
                <a:pos x="connsiteX2" y="connsiteY2"/>
              </a:cxn>
              <a:cxn ang="0">
                <a:pos x="connsiteX3" y="connsiteY3"/>
              </a:cxn>
            </a:cxnLst>
            <a:rect l="l" t="t" r="r" b="b"/>
            <a:pathLst>
              <a:path w="95267" h="164656">
                <a:moveTo>
                  <a:pt x="0" y="0"/>
                </a:moveTo>
                <a:lnTo>
                  <a:pt x="95267" y="0"/>
                </a:lnTo>
                <a:lnTo>
                  <a:pt x="95267" y="164657"/>
                </a:lnTo>
                <a:lnTo>
                  <a:pt x="0" y="164657"/>
                </a:lnTo>
                <a:close/>
              </a:path>
            </a:pathLst>
          </a:custGeom>
          <a:solidFill>
            <a:srgbClr val="EC751C"/>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29" name="Graphic 4">
            <a:extLst>
              <a:ext uri="{FF2B5EF4-FFF2-40B4-BE49-F238E27FC236}">
                <a16:creationId xmlns:a16="http://schemas.microsoft.com/office/drawing/2014/main" id="{D051072C-62D7-C92B-64E0-535D7F0F66C8}"/>
              </a:ext>
            </a:extLst>
          </p:cNvPr>
          <p:cNvGrpSpPr/>
          <p:nvPr/>
        </p:nvGrpSpPr>
        <p:grpSpPr>
          <a:xfrm>
            <a:off x="2068107" y="4787960"/>
            <a:ext cx="3652037" cy="202021"/>
            <a:chOff x="1620535" y="4712055"/>
            <a:chExt cx="3652037" cy="202021"/>
          </a:xfrm>
          <a:solidFill>
            <a:srgbClr val="3C1053"/>
          </a:solidFill>
        </p:grpSpPr>
        <p:sp>
          <p:nvSpPr>
            <p:cNvPr id="630" name="Freeform 1565">
              <a:extLst>
                <a:ext uri="{FF2B5EF4-FFF2-40B4-BE49-F238E27FC236}">
                  <a16:creationId xmlns:a16="http://schemas.microsoft.com/office/drawing/2014/main" id="{7F9459CD-E085-732D-0ED6-CFACEB567626}"/>
                </a:ext>
              </a:extLst>
            </p:cNvPr>
            <p:cNvSpPr/>
            <p:nvPr/>
          </p:nvSpPr>
          <p:spPr>
            <a:xfrm>
              <a:off x="1620535"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61FA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1" name="Freeform 1566">
              <a:extLst>
                <a:ext uri="{FF2B5EF4-FFF2-40B4-BE49-F238E27FC236}">
                  <a16:creationId xmlns:a16="http://schemas.microsoft.com/office/drawing/2014/main" id="{516F7E90-0B6E-1DBD-A1A3-EA2DEF025C1B}"/>
                </a:ext>
              </a:extLst>
            </p:cNvPr>
            <p:cNvSpPr/>
            <p:nvPr/>
          </p:nvSpPr>
          <p:spPr>
            <a:xfrm>
              <a:off x="1762293"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61FA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2" name="Freeform 1567">
              <a:extLst>
                <a:ext uri="{FF2B5EF4-FFF2-40B4-BE49-F238E27FC236}">
                  <a16:creationId xmlns:a16="http://schemas.microsoft.com/office/drawing/2014/main" id="{44C25F14-9E31-198E-3ECE-B183AA80E0B4}"/>
                </a:ext>
              </a:extLst>
            </p:cNvPr>
            <p:cNvSpPr/>
            <p:nvPr/>
          </p:nvSpPr>
          <p:spPr>
            <a:xfrm>
              <a:off x="1904051"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761FA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3" name="Freeform 1568">
              <a:extLst>
                <a:ext uri="{FF2B5EF4-FFF2-40B4-BE49-F238E27FC236}">
                  <a16:creationId xmlns:a16="http://schemas.microsoft.com/office/drawing/2014/main" id="{11B70C07-3AAA-7D26-E1FC-0104377107FD}"/>
                </a:ext>
              </a:extLst>
            </p:cNvPr>
            <p:cNvSpPr/>
            <p:nvPr/>
          </p:nvSpPr>
          <p:spPr>
            <a:xfrm>
              <a:off x="2045808"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61FA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4" name="Freeform 1569">
              <a:extLst>
                <a:ext uri="{FF2B5EF4-FFF2-40B4-BE49-F238E27FC236}">
                  <a16:creationId xmlns:a16="http://schemas.microsoft.com/office/drawing/2014/main" id="{AADD00AB-BDF2-0F2D-3F8E-1511D8CD9EEB}"/>
                </a:ext>
              </a:extLst>
            </p:cNvPr>
            <p:cNvSpPr/>
            <p:nvPr/>
          </p:nvSpPr>
          <p:spPr>
            <a:xfrm>
              <a:off x="2329324"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61FA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5" name="Freeform 1570">
              <a:extLst>
                <a:ext uri="{FF2B5EF4-FFF2-40B4-BE49-F238E27FC236}">
                  <a16:creationId xmlns:a16="http://schemas.microsoft.com/office/drawing/2014/main" id="{821A6A90-0F49-619A-F764-1A9AE1703A2E}"/>
                </a:ext>
              </a:extLst>
            </p:cNvPr>
            <p:cNvSpPr/>
            <p:nvPr/>
          </p:nvSpPr>
          <p:spPr>
            <a:xfrm>
              <a:off x="2471081"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761FA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6" name="Freeform 1571">
              <a:extLst>
                <a:ext uri="{FF2B5EF4-FFF2-40B4-BE49-F238E27FC236}">
                  <a16:creationId xmlns:a16="http://schemas.microsoft.com/office/drawing/2014/main" id="{A9C8409E-00B1-C20B-8E65-6308A0B2D76C}"/>
                </a:ext>
              </a:extLst>
            </p:cNvPr>
            <p:cNvSpPr/>
            <p:nvPr/>
          </p:nvSpPr>
          <p:spPr>
            <a:xfrm>
              <a:off x="3321627"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7" name="Freeform 1572">
              <a:extLst>
                <a:ext uri="{FF2B5EF4-FFF2-40B4-BE49-F238E27FC236}">
                  <a16:creationId xmlns:a16="http://schemas.microsoft.com/office/drawing/2014/main" id="{3D8F5D2C-0A27-5D05-A917-01A7994834F5}"/>
                </a:ext>
              </a:extLst>
            </p:cNvPr>
            <p:cNvSpPr/>
            <p:nvPr/>
          </p:nvSpPr>
          <p:spPr>
            <a:xfrm>
              <a:off x="3746900"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8" name="Freeform 1573">
              <a:extLst>
                <a:ext uri="{FF2B5EF4-FFF2-40B4-BE49-F238E27FC236}">
                  <a16:creationId xmlns:a16="http://schemas.microsoft.com/office/drawing/2014/main" id="{C27CF7A9-28FC-6079-D48A-381C3CC17A03}"/>
                </a:ext>
              </a:extLst>
            </p:cNvPr>
            <p:cNvSpPr/>
            <p:nvPr/>
          </p:nvSpPr>
          <p:spPr>
            <a:xfrm>
              <a:off x="5164604"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39" name="Graphic 4">
            <a:extLst>
              <a:ext uri="{FF2B5EF4-FFF2-40B4-BE49-F238E27FC236}">
                <a16:creationId xmlns:a16="http://schemas.microsoft.com/office/drawing/2014/main" id="{AD61CF6A-1490-BBF6-3A28-950054A316D0}"/>
              </a:ext>
            </a:extLst>
          </p:cNvPr>
          <p:cNvGrpSpPr/>
          <p:nvPr/>
        </p:nvGrpSpPr>
        <p:grpSpPr>
          <a:xfrm>
            <a:off x="2635137" y="4787960"/>
            <a:ext cx="4219068" cy="202021"/>
            <a:chOff x="2187566" y="4712055"/>
            <a:chExt cx="4219068" cy="202021"/>
          </a:xfrm>
          <a:solidFill>
            <a:srgbClr val="634075"/>
          </a:solidFill>
        </p:grpSpPr>
        <p:sp>
          <p:nvSpPr>
            <p:cNvPr id="640" name="Freeform 1575">
              <a:extLst>
                <a:ext uri="{FF2B5EF4-FFF2-40B4-BE49-F238E27FC236}">
                  <a16:creationId xmlns:a16="http://schemas.microsoft.com/office/drawing/2014/main" id="{8001A9A1-2594-699A-E359-D29648077627}"/>
                </a:ext>
              </a:extLst>
            </p:cNvPr>
            <p:cNvSpPr/>
            <p:nvPr/>
          </p:nvSpPr>
          <p:spPr>
            <a:xfrm>
              <a:off x="2187566"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1" name="Freeform 1576">
              <a:extLst>
                <a:ext uri="{FF2B5EF4-FFF2-40B4-BE49-F238E27FC236}">
                  <a16:creationId xmlns:a16="http://schemas.microsoft.com/office/drawing/2014/main" id="{45093E90-711A-7C59-B79E-D3454E7F6E06}"/>
                </a:ext>
              </a:extLst>
            </p:cNvPr>
            <p:cNvSpPr/>
            <p:nvPr/>
          </p:nvSpPr>
          <p:spPr>
            <a:xfrm>
              <a:off x="2612839"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2" name="Freeform 1577">
              <a:extLst>
                <a:ext uri="{FF2B5EF4-FFF2-40B4-BE49-F238E27FC236}">
                  <a16:creationId xmlns:a16="http://schemas.microsoft.com/office/drawing/2014/main" id="{B0DE2E2E-B188-7D8A-B46F-33B5C1396731}"/>
                </a:ext>
              </a:extLst>
            </p:cNvPr>
            <p:cNvSpPr/>
            <p:nvPr/>
          </p:nvSpPr>
          <p:spPr>
            <a:xfrm>
              <a:off x="2754597"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3" name="Freeform 1578">
              <a:extLst>
                <a:ext uri="{FF2B5EF4-FFF2-40B4-BE49-F238E27FC236}">
                  <a16:creationId xmlns:a16="http://schemas.microsoft.com/office/drawing/2014/main" id="{6D977633-9337-BB74-C66E-74347D679E3E}"/>
                </a:ext>
              </a:extLst>
            </p:cNvPr>
            <p:cNvSpPr/>
            <p:nvPr/>
          </p:nvSpPr>
          <p:spPr>
            <a:xfrm>
              <a:off x="2896354"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4" name="Freeform 1579">
              <a:extLst>
                <a:ext uri="{FF2B5EF4-FFF2-40B4-BE49-F238E27FC236}">
                  <a16:creationId xmlns:a16="http://schemas.microsoft.com/office/drawing/2014/main" id="{E1288AF7-BD58-C0D2-FD4F-34BE30A272E9}"/>
                </a:ext>
              </a:extLst>
            </p:cNvPr>
            <p:cNvSpPr/>
            <p:nvPr/>
          </p:nvSpPr>
          <p:spPr>
            <a:xfrm>
              <a:off x="3038112"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5" name="Freeform 1580">
              <a:extLst>
                <a:ext uri="{FF2B5EF4-FFF2-40B4-BE49-F238E27FC236}">
                  <a16:creationId xmlns:a16="http://schemas.microsoft.com/office/drawing/2014/main" id="{C11CC90F-E859-70C9-1A42-776EBC3A4C68}"/>
                </a:ext>
              </a:extLst>
            </p:cNvPr>
            <p:cNvSpPr/>
            <p:nvPr/>
          </p:nvSpPr>
          <p:spPr>
            <a:xfrm>
              <a:off x="3179869"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6" name="Freeform 1581">
              <a:extLst>
                <a:ext uri="{FF2B5EF4-FFF2-40B4-BE49-F238E27FC236}">
                  <a16:creationId xmlns:a16="http://schemas.microsoft.com/office/drawing/2014/main" id="{D21C499C-4795-78E1-B55E-586D1A54AF60}"/>
                </a:ext>
              </a:extLst>
            </p:cNvPr>
            <p:cNvSpPr/>
            <p:nvPr/>
          </p:nvSpPr>
          <p:spPr>
            <a:xfrm>
              <a:off x="3463385"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7" name="Freeform 1582">
              <a:extLst>
                <a:ext uri="{FF2B5EF4-FFF2-40B4-BE49-F238E27FC236}">
                  <a16:creationId xmlns:a16="http://schemas.microsoft.com/office/drawing/2014/main" id="{2E5DBE60-622E-FAC5-DA04-242D9BB11083}"/>
                </a:ext>
              </a:extLst>
            </p:cNvPr>
            <p:cNvSpPr/>
            <p:nvPr/>
          </p:nvSpPr>
          <p:spPr>
            <a:xfrm>
              <a:off x="3605142"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761FA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8" name="Freeform 1583">
              <a:extLst>
                <a:ext uri="{FF2B5EF4-FFF2-40B4-BE49-F238E27FC236}">
                  <a16:creationId xmlns:a16="http://schemas.microsoft.com/office/drawing/2014/main" id="{22F7E537-E947-62D3-85A3-BA5E7913B7E1}"/>
                </a:ext>
              </a:extLst>
            </p:cNvPr>
            <p:cNvSpPr/>
            <p:nvPr/>
          </p:nvSpPr>
          <p:spPr>
            <a:xfrm>
              <a:off x="3888658"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9" name="Freeform 1584">
              <a:extLst>
                <a:ext uri="{FF2B5EF4-FFF2-40B4-BE49-F238E27FC236}">
                  <a16:creationId xmlns:a16="http://schemas.microsoft.com/office/drawing/2014/main" id="{3C760112-30C8-3C33-A54C-62C94E14276F}"/>
                </a:ext>
              </a:extLst>
            </p:cNvPr>
            <p:cNvSpPr/>
            <p:nvPr/>
          </p:nvSpPr>
          <p:spPr>
            <a:xfrm>
              <a:off x="4030415"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0" name="Freeform 1585">
              <a:extLst>
                <a:ext uri="{FF2B5EF4-FFF2-40B4-BE49-F238E27FC236}">
                  <a16:creationId xmlns:a16="http://schemas.microsoft.com/office/drawing/2014/main" id="{762765A0-4F14-E8D5-39A3-2F71116B057D}"/>
                </a:ext>
              </a:extLst>
            </p:cNvPr>
            <p:cNvSpPr/>
            <p:nvPr/>
          </p:nvSpPr>
          <p:spPr>
            <a:xfrm>
              <a:off x="4172173"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1" name="Freeform 1586">
              <a:extLst>
                <a:ext uri="{FF2B5EF4-FFF2-40B4-BE49-F238E27FC236}">
                  <a16:creationId xmlns:a16="http://schemas.microsoft.com/office/drawing/2014/main" id="{01D4300E-12B9-B98C-5F02-AA47F4C4220C}"/>
                </a:ext>
              </a:extLst>
            </p:cNvPr>
            <p:cNvSpPr/>
            <p:nvPr/>
          </p:nvSpPr>
          <p:spPr>
            <a:xfrm>
              <a:off x="4313931"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2" name="Freeform 1587">
              <a:extLst>
                <a:ext uri="{FF2B5EF4-FFF2-40B4-BE49-F238E27FC236}">
                  <a16:creationId xmlns:a16="http://schemas.microsoft.com/office/drawing/2014/main" id="{5150B020-C86E-E5E0-06E0-09BA6BB2AD71}"/>
                </a:ext>
              </a:extLst>
            </p:cNvPr>
            <p:cNvSpPr/>
            <p:nvPr/>
          </p:nvSpPr>
          <p:spPr>
            <a:xfrm>
              <a:off x="4455688"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3" name="Freeform 1588">
              <a:extLst>
                <a:ext uri="{FF2B5EF4-FFF2-40B4-BE49-F238E27FC236}">
                  <a16:creationId xmlns:a16="http://schemas.microsoft.com/office/drawing/2014/main" id="{984214A8-6058-6A95-D346-C9A8064A4249}"/>
                </a:ext>
              </a:extLst>
            </p:cNvPr>
            <p:cNvSpPr/>
            <p:nvPr/>
          </p:nvSpPr>
          <p:spPr>
            <a:xfrm>
              <a:off x="4597446"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4" name="Freeform 1589">
              <a:extLst>
                <a:ext uri="{FF2B5EF4-FFF2-40B4-BE49-F238E27FC236}">
                  <a16:creationId xmlns:a16="http://schemas.microsoft.com/office/drawing/2014/main" id="{06752776-FA9F-2DD4-46CA-C7F6BBCEFEE7}"/>
                </a:ext>
              </a:extLst>
            </p:cNvPr>
            <p:cNvSpPr/>
            <p:nvPr/>
          </p:nvSpPr>
          <p:spPr>
            <a:xfrm>
              <a:off x="4739331"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5" name="Freeform 1590">
              <a:extLst>
                <a:ext uri="{FF2B5EF4-FFF2-40B4-BE49-F238E27FC236}">
                  <a16:creationId xmlns:a16="http://schemas.microsoft.com/office/drawing/2014/main" id="{302FE639-E639-91D0-C547-52BFA4FBBBB9}"/>
                </a:ext>
              </a:extLst>
            </p:cNvPr>
            <p:cNvSpPr/>
            <p:nvPr/>
          </p:nvSpPr>
          <p:spPr>
            <a:xfrm>
              <a:off x="4881088"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6" name="Freeform 1591">
              <a:extLst>
                <a:ext uri="{FF2B5EF4-FFF2-40B4-BE49-F238E27FC236}">
                  <a16:creationId xmlns:a16="http://schemas.microsoft.com/office/drawing/2014/main" id="{6E5F5C17-0B86-65E0-9EF7-895C40BD8466}"/>
                </a:ext>
              </a:extLst>
            </p:cNvPr>
            <p:cNvSpPr/>
            <p:nvPr/>
          </p:nvSpPr>
          <p:spPr>
            <a:xfrm>
              <a:off x="5022846"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61FA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7" name="Freeform 1592">
              <a:extLst>
                <a:ext uri="{FF2B5EF4-FFF2-40B4-BE49-F238E27FC236}">
                  <a16:creationId xmlns:a16="http://schemas.microsoft.com/office/drawing/2014/main" id="{8E2A8EB5-81D8-D50B-5BAA-1873A7536BED}"/>
                </a:ext>
              </a:extLst>
            </p:cNvPr>
            <p:cNvSpPr/>
            <p:nvPr/>
          </p:nvSpPr>
          <p:spPr>
            <a:xfrm>
              <a:off x="5309537" y="4712055"/>
              <a:ext cx="101618" cy="202021"/>
            </a:xfrm>
            <a:custGeom>
              <a:avLst/>
              <a:gdLst>
                <a:gd name="connsiteX0" fmla="*/ 0 w 101618"/>
                <a:gd name="connsiteY0" fmla="*/ 0 h 202021"/>
                <a:gd name="connsiteX1" fmla="*/ 101618 w 101618"/>
                <a:gd name="connsiteY1" fmla="*/ 0 h 202021"/>
                <a:gd name="connsiteX2" fmla="*/ 101618 w 101618"/>
                <a:gd name="connsiteY2" fmla="*/ 202021 h 202021"/>
                <a:gd name="connsiteX3" fmla="*/ 0 w 101618"/>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1618" h="202021">
                  <a:moveTo>
                    <a:pt x="0" y="0"/>
                  </a:moveTo>
                  <a:lnTo>
                    <a:pt x="101618" y="0"/>
                  </a:lnTo>
                  <a:lnTo>
                    <a:pt x="101618"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8" name="Freeform 1593">
              <a:extLst>
                <a:ext uri="{FF2B5EF4-FFF2-40B4-BE49-F238E27FC236}">
                  <a16:creationId xmlns:a16="http://schemas.microsoft.com/office/drawing/2014/main" id="{5656E244-5F4D-12CF-AF4C-2E7DBDFAD5C3}"/>
                </a:ext>
              </a:extLst>
            </p:cNvPr>
            <p:cNvSpPr/>
            <p:nvPr/>
          </p:nvSpPr>
          <p:spPr>
            <a:xfrm>
              <a:off x="5448119"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9" name="Freeform 1594">
              <a:extLst>
                <a:ext uri="{FF2B5EF4-FFF2-40B4-BE49-F238E27FC236}">
                  <a16:creationId xmlns:a16="http://schemas.microsoft.com/office/drawing/2014/main" id="{478DB496-04F2-B9EF-782A-B8231B1DB80E}"/>
                </a:ext>
              </a:extLst>
            </p:cNvPr>
            <p:cNvSpPr/>
            <p:nvPr/>
          </p:nvSpPr>
          <p:spPr>
            <a:xfrm>
              <a:off x="5589877"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0" name="Freeform 1595">
              <a:extLst>
                <a:ext uri="{FF2B5EF4-FFF2-40B4-BE49-F238E27FC236}">
                  <a16:creationId xmlns:a16="http://schemas.microsoft.com/office/drawing/2014/main" id="{F2411935-FF45-D5CC-F0E7-C15730AF9F6D}"/>
                </a:ext>
              </a:extLst>
            </p:cNvPr>
            <p:cNvSpPr/>
            <p:nvPr/>
          </p:nvSpPr>
          <p:spPr>
            <a:xfrm>
              <a:off x="5731634"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1" name="Freeform 1596">
              <a:extLst>
                <a:ext uri="{FF2B5EF4-FFF2-40B4-BE49-F238E27FC236}">
                  <a16:creationId xmlns:a16="http://schemas.microsoft.com/office/drawing/2014/main" id="{7FFA6E22-465F-6FEB-94E0-514292B5B8FD}"/>
                </a:ext>
              </a:extLst>
            </p:cNvPr>
            <p:cNvSpPr/>
            <p:nvPr/>
          </p:nvSpPr>
          <p:spPr>
            <a:xfrm>
              <a:off x="5873392"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2" name="Freeform 1597">
              <a:extLst>
                <a:ext uri="{FF2B5EF4-FFF2-40B4-BE49-F238E27FC236}">
                  <a16:creationId xmlns:a16="http://schemas.microsoft.com/office/drawing/2014/main" id="{5FBBBA87-63AF-9062-75F1-98A8DC1712C3}"/>
                </a:ext>
              </a:extLst>
            </p:cNvPr>
            <p:cNvSpPr/>
            <p:nvPr/>
          </p:nvSpPr>
          <p:spPr>
            <a:xfrm>
              <a:off x="6015150"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DB6D8"/>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3" name="Freeform 1598">
              <a:extLst>
                <a:ext uri="{FF2B5EF4-FFF2-40B4-BE49-F238E27FC236}">
                  <a16:creationId xmlns:a16="http://schemas.microsoft.com/office/drawing/2014/main" id="{D92FBD46-7D96-57A1-DDFB-6F50EE9916DA}"/>
                </a:ext>
              </a:extLst>
            </p:cNvPr>
            <p:cNvSpPr/>
            <p:nvPr/>
          </p:nvSpPr>
          <p:spPr>
            <a:xfrm>
              <a:off x="6156907"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4" name="Freeform 1599">
              <a:extLst>
                <a:ext uri="{FF2B5EF4-FFF2-40B4-BE49-F238E27FC236}">
                  <a16:creationId xmlns:a16="http://schemas.microsoft.com/office/drawing/2014/main" id="{2B2C7DC4-2B3B-8A5D-73FF-705092C33603}"/>
                </a:ext>
              </a:extLst>
            </p:cNvPr>
            <p:cNvSpPr/>
            <p:nvPr/>
          </p:nvSpPr>
          <p:spPr>
            <a:xfrm>
              <a:off x="6298665"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65" name="Freeform 1600">
            <a:extLst>
              <a:ext uri="{FF2B5EF4-FFF2-40B4-BE49-F238E27FC236}">
                <a16:creationId xmlns:a16="http://schemas.microsoft.com/office/drawing/2014/main" id="{3AB1C839-5401-8B36-2823-FEB4605229BB}"/>
              </a:ext>
            </a:extLst>
          </p:cNvPr>
          <p:cNvSpPr/>
          <p:nvPr/>
        </p:nvSpPr>
        <p:spPr>
          <a:xfrm>
            <a:off x="7029752" y="4787960"/>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66" name="Graphic 4">
            <a:extLst>
              <a:ext uri="{FF2B5EF4-FFF2-40B4-BE49-F238E27FC236}">
                <a16:creationId xmlns:a16="http://schemas.microsoft.com/office/drawing/2014/main" id="{9F1AAAB6-A977-D426-5D91-334C321E92C1}"/>
              </a:ext>
            </a:extLst>
          </p:cNvPr>
          <p:cNvGrpSpPr/>
          <p:nvPr/>
        </p:nvGrpSpPr>
        <p:grpSpPr>
          <a:xfrm>
            <a:off x="6887994" y="4787960"/>
            <a:ext cx="2517976" cy="202021"/>
            <a:chOff x="6440423" y="4712055"/>
            <a:chExt cx="2517976" cy="202021"/>
          </a:xfrm>
          <a:solidFill>
            <a:srgbClr val="F0AB00"/>
          </a:solidFill>
        </p:grpSpPr>
        <p:sp>
          <p:nvSpPr>
            <p:cNvPr id="667" name="Freeform 1603">
              <a:extLst>
                <a:ext uri="{FF2B5EF4-FFF2-40B4-BE49-F238E27FC236}">
                  <a16:creationId xmlns:a16="http://schemas.microsoft.com/office/drawing/2014/main" id="{98BAE4EE-6BF0-255C-32CC-8F2B97AC1835}"/>
                </a:ext>
              </a:extLst>
            </p:cNvPr>
            <p:cNvSpPr/>
            <p:nvPr/>
          </p:nvSpPr>
          <p:spPr>
            <a:xfrm>
              <a:off x="6440423"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8" name="Freeform 1604">
              <a:extLst>
                <a:ext uri="{FF2B5EF4-FFF2-40B4-BE49-F238E27FC236}">
                  <a16:creationId xmlns:a16="http://schemas.microsoft.com/office/drawing/2014/main" id="{F8D4D146-6ABB-5D57-1A24-98FDA96322EF}"/>
                </a:ext>
              </a:extLst>
            </p:cNvPr>
            <p:cNvSpPr/>
            <p:nvPr/>
          </p:nvSpPr>
          <p:spPr>
            <a:xfrm>
              <a:off x="6723938"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9" name="Freeform 1605">
              <a:extLst>
                <a:ext uri="{FF2B5EF4-FFF2-40B4-BE49-F238E27FC236}">
                  <a16:creationId xmlns:a16="http://schemas.microsoft.com/office/drawing/2014/main" id="{7A90B1A4-B22B-1900-270B-1018F6BE5114}"/>
                </a:ext>
              </a:extLst>
            </p:cNvPr>
            <p:cNvSpPr/>
            <p:nvPr/>
          </p:nvSpPr>
          <p:spPr>
            <a:xfrm>
              <a:off x="6865695"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FFE7A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0" name="Freeform 1606">
              <a:extLst>
                <a:ext uri="{FF2B5EF4-FFF2-40B4-BE49-F238E27FC236}">
                  <a16:creationId xmlns:a16="http://schemas.microsoft.com/office/drawing/2014/main" id="{7F6E80A1-97DD-E23D-721C-A3ABD9F5CD26}"/>
                </a:ext>
              </a:extLst>
            </p:cNvPr>
            <p:cNvSpPr/>
            <p:nvPr/>
          </p:nvSpPr>
          <p:spPr>
            <a:xfrm>
              <a:off x="7007453"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1" name="Freeform 1607">
              <a:extLst>
                <a:ext uri="{FF2B5EF4-FFF2-40B4-BE49-F238E27FC236}">
                  <a16:creationId xmlns:a16="http://schemas.microsoft.com/office/drawing/2014/main" id="{8BD5C96B-9423-FA72-BB67-C607E87C80B0}"/>
                </a:ext>
              </a:extLst>
            </p:cNvPr>
            <p:cNvSpPr/>
            <p:nvPr/>
          </p:nvSpPr>
          <p:spPr>
            <a:xfrm>
              <a:off x="7149211"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2" name="Freeform 1608">
              <a:extLst>
                <a:ext uri="{FF2B5EF4-FFF2-40B4-BE49-F238E27FC236}">
                  <a16:creationId xmlns:a16="http://schemas.microsoft.com/office/drawing/2014/main" id="{B89F0E5E-5423-869C-92E6-CB494511BCD8}"/>
                </a:ext>
              </a:extLst>
            </p:cNvPr>
            <p:cNvSpPr/>
            <p:nvPr/>
          </p:nvSpPr>
          <p:spPr>
            <a:xfrm>
              <a:off x="7290968"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3" name="Freeform 1609">
              <a:extLst>
                <a:ext uri="{FF2B5EF4-FFF2-40B4-BE49-F238E27FC236}">
                  <a16:creationId xmlns:a16="http://schemas.microsoft.com/office/drawing/2014/main" id="{EF7925CA-A36B-2313-1ECF-63468430A95F}"/>
                </a:ext>
              </a:extLst>
            </p:cNvPr>
            <p:cNvSpPr/>
            <p:nvPr/>
          </p:nvSpPr>
          <p:spPr>
            <a:xfrm>
              <a:off x="7432726"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4" name="Freeform 1610">
              <a:extLst>
                <a:ext uri="{FF2B5EF4-FFF2-40B4-BE49-F238E27FC236}">
                  <a16:creationId xmlns:a16="http://schemas.microsoft.com/office/drawing/2014/main" id="{E20E6779-8CA6-F3A3-871B-A8515B2B6994}"/>
                </a:ext>
              </a:extLst>
            </p:cNvPr>
            <p:cNvSpPr/>
            <p:nvPr/>
          </p:nvSpPr>
          <p:spPr>
            <a:xfrm>
              <a:off x="7574484"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5" name="Freeform 1611">
              <a:extLst>
                <a:ext uri="{FF2B5EF4-FFF2-40B4-BE49-F238E27FC236}">
                  <a16:creationId xmlns:a16="http://schemas.microsoft.com/office/drawing/2014/main" id="{02E8C2F0-E9B8-306C-23E7-8509C3CD450D}"/>
                </a:ext>
              </a:extLst>
            </p:cNvPr>
            <p:cNvSpPr/>
            <p:nvPr/>
          </p:nvSpPr>
          <p:spPr>
            <a:xfrm>
              <a:off x="7716241"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6" name="Freeform 1612">
              <a:extLst>
                <a:ext uri="{FF2B5EF4-FFF2-40B4-BE49-F238E27FC236}">
                  <a16:creationId xmlns:a16="http://schemas.microsoft.com/office/drawing/2014/main" id="{A0FA8EAA-DE0E-4770-6CCE-1B4DC52693D4}"/>
                </a:ext>
              </a:extLst>
            </p:cNvPr>
            <p:cNvSpPr/>
            <p:nvPr/>
          </p:nvSpPr>
          <p:spPr>
            <a:xfrm>
              <a:off x="7857999"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7" name="Freeform 1613">
              <a:extLst>
                <a:ext uri="{FF2B5EF4-FFF2-40B4-BE49-F238E27FC236}">
                  <a16:creationId xmlns:a16="http://schemas.microsoft.com/office/drawing/2014/main" id="{6FB69341-B4A8-92C3-DC17-8CE6EB2B9CB0}"/>
                </a:ext>
              </a:extLst>
            </p:cNvPr>
            <p:cNvSpPr/>
            <p:nvPr/>
          </p:nvSpPr>
          <p:spPr>
            <a:xfrm>
              <a:off x="7999757"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8" name="Freeform 1614">
              <a:extLst>
                <a:ext uri="{FF2B5EF4-FFF2-40B4-BE49-F238E27FC236}">
                  <a16:creationId xmlns:a16="http://schemas.microsoft.com/office/drawing/2014/main" id="{6A45A60C-B2AB-43AA-26DD-95B6A6B317DE}"/>
                </a:ext>
              </a:extLst>
            </p:cNvPr>
            <p:cNvSpPr/>
            <p:nvPr/>
          </p:nvSpPr>
          <p:spPr>
            <a:xfrm>
              <a:off x="8141514"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9" name="Freeform 1615">
              <a:extLst>
                <a:ext uri="{FF2B5EF4-FFF2-40B4-BE49-F238E27FC236}">
                  <a16:creationId xmlns:a16="http://schemas.microsoft.com/office/drawing/2014/main" id="{BA0CE979-7AE7-D72E-325C-583BDA311583}"/>
                </a:ext>
              </a:extLst>
            </p:cNvPr>
            <p:cNvSpPr/>
            <p:nvPr/>
          </p:nvSpPr>
          <p:spPr>
            <a:xfrm>
              <a:off x="8283272"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0" name="Freeform 1616">
              <a:extLst>
                <a:ext uri="{FF2B5EF4-FFF2-40B4-BE49-F238E27FC236}">
                  <a16:creationId xmlns:a16="http://schemas.microsoft.com/office/drawing/2014/main" id="{923CEFB9-E820-4367-B5CE-32C1DB2FBD6E}"/>
                </a:ext>
              </a:extLst>
            </p:cNvPr>
            <p:cNvSpPr/>
            <p:nvPr/>
          </p:nvSpPr>
          <p:spPr>
            <a:xfrm>
              <a:off x="8425157"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1" name="Freeform 1617">
              <a:extLst>
                <a:ext uri="{FF2B5EF4-FFF2-40B4-BE49-F238E27FC236}">
                  <a16:creationId xmlns:a16="http://schemas.microsoft.com/office/drawing/2014/main" id="{69A3E06A-7D96-6DFC-4416-A63C6A43217A}"/>
                </a:ext>
              </a:extLst>
            </p:cNvPr>
            <p:cNvSpPr/>
            <p:nvPr/>
          </p:nvSpPr>
          <p:spPr>
            <a:xfrm>
              <a:off x="8566914"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2" name="Freeform 1618">
              <a:extLst>
                <a:ext uri="{FF2B5EF4-FFF2-40B4-BE49-F238E27FC236}">
                  <a16:creationId xmlns:a16="http://schemas.microsoft.com/office/drawing/2014/main" id="{981EFB25-BBED-7632-4F66-6251CB3298B8}"/>
                </a:ext>
              </a:extLst>
            </p:cNvPr>
            <p:cNvSpPr/>
            <p:nvPr/>
          </p:nvSpPr>
          <p:spPr>
            <a:xfrm>
              <a:off x="8708672" y="4712055"/>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EC751C"/>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3" name="Freeform 1619">
              <a:extLst>
                <a:ext uri="{FF2B5EF4-FFF2-40B4-BE49-F238E27FC236}">
                  <a16:creationId xmlns:a16="http://schemas.microsoft.com/office/drawing/2014/main" id="{83D396A6-5004-3AA2-33D7-F0D36CD3CE01}"/>
                </a:ext>
              </a:extLst>
            </p:cNvPr>
            <p:cNvSpPr/>
            <p:nvPr/>
          </p:nvSpPr>
          <p:spPr>
            <a:xfrm>
              <a:off x="8850430" y="4712055"/>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FFC42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84" name="Graphic 4">
            <a:extLst>
              <a:ext uri="{FF2B5EF4-FFF2-40B4-BE49-F238E27FC236}">
                <a16:creationId xmlns:a16="http://schemas.microsoft.com/office/drawing/2014/main" id="{01DDE572-A9D4-4AF3-895E-52F5810E2A0A}"/>
              </a:ext>
            </a:extLst>
          </p:cNvPr>
          <p:cNvGrpSpPr/>
          <p:nvPr/>
        </p:nvGrpSpPr>
        <p:grpSpPr>
          <a:xfrm>
            <a:off x="3202169" y="5028106"/>
            <a:ext cx="5636645" cy="202021"/>
            <a:chOff x="2754597" y="4952201"/>
            <a:chExt cx="5636645" cy="202021"/>
          </a:xfrm>
          <a:solidFill>
            <a:srgbClr val="DCE666"/>
          </a:solidFill>
        </p:grpSpPr>
        <p:sp>
          <p:nvSpPr>
            <p:cNvPr id="685" name="Freeform 1622">
              <a:extLst>
                <a:ext uri="{FF2B5EF4-FFF2-40B4-BE49-F238E27FC236}">
                  <a16:creationId xmlns:a16="http://schemas.microsoft.com/office/drawing/2014/main" id="{0571A52E-8CB3-2BAE-1086-6D693F9DE8E8}"/>
                </a:ext>
              </a:extLst>
            </p:cNvPr>
            <p:cNvSpPr/>
            <p:nvPr/>
          </p:nvSpPr>
          <p:spPr>
            <a:xfrm>
              <a:off x="2754597"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BDC92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6" name="Freeform 1623">
              <a:extLst>
                <a:ext uri="{FF2B5EF4-FFF2-40B4-BE49-F238E27FC236}">
                  <a16:creationId xmlns:a16="http://schemas.microsoft.com/office/drawing/2014/main" id="{1A2238A9-06DF-C950-5DEA-EA5829821817}"/>
                </a:ext>
              </a:extLst>
            </p:cNvPr>
            <p:cNvSpPr/>
            <p:nvPr/>
          </p:nvSpPr>
          <p:spPr>
            <a:xfrm>
              <a:off x="3179869"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BDC92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7" name="Freeform 1624">
              <a:extLst>
                <a:ext uri="{FF2B5EF4-FFF2-40B4-BE49-F238E27FC236}">
                  <a16:creationId xmlns:a16="http://schemas.microsoft.com/office/drawing/2014/main" id="{C3B701EA-248B-74A8-F97F-68F1FEB5F470}"/>
                </a:ext>
              </a:extLst>
            </p:cNvPr>
            <p:cNvSpPr/>
            <p:nvPr/>
          </p:nvSpPr>
          <p:spPr>
            <a:xfrm>
              <a:off x="3321627"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8" name="Freeform 1625">
              <a:extLst>
                <a:ext uri="{FF2B5EF4-FFF2-40B4-BE49-F238E27FC236}">
                  <a16:creationId xmlns:a16="http://schemas.microsoft.com/office/drawing/2014/main" id="{4153A090-D07E-CF28-9BEA-79E01739193A}"/>
                </a:ext>
              </a:extLst>
            </p:cNvPr>
            <p:cNvSpPr/>
            <p:nvPr/>
          </p:nvSpPr>
          <p:spPr>
            <a:xfrm>
              <a:off x="4030415"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9" name="Freeform 1626">
              <a:extLst>
                <a:ext uri="{FF2B5EF4-FFF2-40B4-BE49-F238E27FC236}">
                  <a16:creationId xmlns:a16="http://schemas.microsoft.com/office/drawing/2014/main" id="{6925DCC1-574C-1867-DCAE-C766397C9C56}"/>
                </a:ext>
              </a:extLst>
            </p:cNvPr>
            <p:cNvSpPr/>
            <p:nvPr/>
          </p:nvSpPr>
          <p:spPr>
            <a:xfrm>
              <a:off x="4597446"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BDC92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0" name="Freeform 1627">
              <a:extLst>
                <a:ext uri="{FF2B5EF4-FFF2-40B4-BE49-F238E27FC236}">
                  <a16:creationId xmlns:a16="http://schemas.microsoft.com/office/drawing/2014/main" id="{7FF3ED06-5D00-EFCE-89E0-D62BB37CB525}"/>
                </a:ext>
              </a:extLst>
            </p:cNvPr>
            <p:cNvSpPr/>
            <p:nvPr/>
          </p:nvSpPr>
          <p:spPr>
            <a:xfrm>
              <a:off x="4739331"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1" name="Freeform 1628">
              <a:extLst>
                <a:ext uri="{FF2B5EF4-FFF2-40B4-BE49-F238E27FC236}">
                  <a16:creationId xmlns:a16="http://schemas.microsoft.com/office/drawing/2014/main" id="{6DFDABDC-A6E9-8CE7-489A-2412DDC5CC98}"/>
                </a:ext>
              </a:extLst>
            </p:cNvPr>
            <p:cNvSpPr/>
            <p:nvPr/>
          </p:nvSpPr>
          <p:spPr>
            <a:xfrm>
              <a:off x="5306361"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2" name="Freeform 1629">
              <a:extLst>
                <a:ext uri="{FF2B5EF4-FFF2-40B4-BE49-F238E27FC236}">
                  <a16:creationId xmlns:a16="http://schemas.microsoft.com/office/drawing/2014/main" id="{DB3D8BEC-5C63-56FF-070C-8EC080AA9A9D}"/>
                </a:ext>
              </a:extLst>
            </p:cNvPr>
            <p:cNvSpPr/>
            <p:nvPr/>
          </p:nvSpPr>
          <p:spPr>
            <a:xfrm>
              <a:off x="5731634"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BDC92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3" name="Freeform 1630">
              <a:extLst>
                <a:ext uri="{FF2B5EF4-FFF2-40B4-BE49-F238E27FC236}">
                  <a16:creationId xmlns:a16="http://schemas.microsoft.com/office/drawing/2014/main" id="{D146EEED-C797-1FFB-B7B7-6652E25AB116}"/>
                </a:ext>
              </a:extLst>
            </p:cNvPr>
            <p:cNvSpPr/>
            <p:nvPr/>
          </p:nvSpPr>
          <p:spPr>
            <a:xfrm>
              <a:off x="6015150"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4" name="Freeform 1631">
              <a:extLst>
                <a:ext uri="{FF2B5EF4-FFF2-40B4-BE49-F238E27FC236}">
                  <a16:creationId xmlns:a16="http://schemas.microsoft.com/office/drawing/2014/main" id="{3B13AE45-9FB7-752E-F092-0CB5C173513B}"/>
                </a:ext>
              </a:extLst>
            </p:cNvPr>
            <p:cNvSpPr/>
            <p:nvPr/>
          </p:nvSpPr>
          <p:spPr>
            <a:xfrm>
              <a:off x="6156907"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5" name="Freeform 1632">
              <a:extLst>
                <a:ext uri="{FF2B5EF4-FFF2-40B4-BE49-F238E27FC236}">
                  <a16:creationId xmlns:a16="http://schemas.microsoft.com/office/drawing/2014/main" id="{78A3776F-BC23-806A-384C-A65761999863}"/>
                </a:ext>
              </a:extLst>
            </p:cNvPr>
            <p:cNvSpPr/>
            <p:nvPr/>
          </p:nvSpPr>
          <p:spPr>
            <a:xfrm>
              <a:off x="6723938"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6" name="Freeform 1633">
              <a:extLst>
                <a:ext uri="{FF2B5EF4-FFF2-40B4-BE49-F238E27FC236}">
                  <a16:creationId xmlns:a16="http://schemas.microsoft.com/office/drawing/2014/main" id="{EBC562F8-B4CB-9F51-3478-E6CE5DC66538}"/>
                </a:ext>
              </a:extLst>
            </p:cNvPr>
            <p:cNvSpPr/>
            <p:nvPr/>
          </p:nvSpPr>
          <p:spPr>
            <a:xfrm>
              <a:off x="7574484"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7" name="Freeform 1634">
              <a:extLst>
                <a:ext uri="{FF2B5EF4-FFF2-40B4-BE49-F238E27FC236}">
                  <a16:creationId xmlns:a16="http://schemas.microsoft.com/office/drawing/2014/main" id="{7D524CB8-72DE-090F-95A1-2BD9A123B1CF}"/>
                </a:ext>
              </a:extLst>
            </p:cNvPr>
            <p:cNvSpPr/>
            <p:nvPr/>
          </p:nvSpPr>
          <p:spPr>
            <a:xfrm>
              <a:off x="8283272"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98" name="Graphic 4">
            <a:extLst>
              <a:ext uri="{FF2B5EF4-FFF2-40B4-BE49-F238E27FC236}">
                <a16:creationId xmlns:a16="http://schemas.microsoft.com/office/drawing/2014/main" id="{F61663CC-47F7-3365-F623-95F1A883E3F9}"/>
              </a:ext>
            </a:extLst>
          </p:cNvPr>
          <p:cNvGrpSpPr/>
          <p:nvPr/>
        </p:nvGrpSpPr>
        <p:grpSpPr>
          <a:xfrm>
            <a:off x="2209864" y="5028106"/>
            <a:ext cx="7196106" cy="202021"/>
            <a:chOff x="1762293" y="4952201"/>
            <a:chExt cx="7196106" cy="202021"/>
          </a:xfrm>
          <a:solidFill>
            <a:srgbClr val="EDF3B2"/>
          </a:solidFill>
        </p:grpSpPr>
        <p:sp>
          <p:nvSpPr>
            <p:cNvPr id="699" name="Freeform 1636">
              <a:extLst>
                <a:ext uri="{FF2B5EF4-FFF2-40B4-BE49-F238E27FC236}">
                  <a16:creationId xmlns:a16="http://schemas.microsoft.com/office/drawing/2014/main" id="{F67C5998-9DAB-14F0-92E4-3BB59609C39B}"/>
                </a:ext>
              </a:extLst>
            </p:cNvPr>
            <p:cNvSpPr/>
            <p:nvPr/>
          </p:nvSpPr>
          <p:spPr>
            <a:xfrm>
              <a:off x="1762293"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0" name="Freeform 1637">
              <a:extLst>
                <a:ext uri="{FF2B5EF4-FFF2-40B4-BE49-F238E27FC236}">
                  <a16:creationId xmlns:a16="http://schemas.microsoft.com/office/drawing/2014/main" id="{B6BE0BCA-7C29-D802-35EA-65E513D3A683}"/>
                </a:ext>
              </a:extLst>
            </p:cNvPr>
            <p:cNvSpPr/>
            <p:nvPr/>
          </p:nvSpPr>
          <p:spPr>
            <a:xfrm>
              <a:off x="2329324"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1" name="Freeform 1638">
              <a:extLst>
                <a:ext uri="{FF2B5EF4-FFF2-40B4-BE49-F238E27FC236}">
                  <a16:creationId xmlns:a16="http://schemas.microsoft.com/office/drawing/2014/main" id="{A1A827FA-9AC8-0FE9-A298-8D899535F74B}"/>
                </a:ext>
              </a:extLst>
            </p:cNvPr>
            <p:cNvSpPr/>
            <p:nvPr/>
          </p:nvSpPr>
          <p:spPr>
            <a:xfrm>
              <a:off x="2896354"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2" name="Freeform 1639">
              <a:extLst>
                <a:ext uri="{FF2B5EF4-FFF2-40B4-BE49-F238E27FC236}">
                  <a16:creationId xmlns:a16="http://schemas.microsoft.com/office/drawing/2014/main" id="{BE87689A-4480-2D65-D585-B3C4C61C0BDD}"/>
                </a:ext>
              </a:extLst>
            </p:cNvPr>
            <p:cNvSpPr/>
            <p:nvPr/>
          </p:nvSpPr>
          <p:spPr>
            <a:xfrm>
              <a:off x="3038112"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3" name="Freeform 1640">
              <a:extLst>
                <a:ext uri="{FF2B5EF4-FFF2-40B4-BE49-F238E27FC236}">
                  <a16:creationId xmlns:a16="http://schemas.microsoft.com/office/drawing/2014/main" id="{C4EB82D3-EA2E-0DCA-09BE-5BF9D9AFEA95}"/>
                </a:ext>
              </a:extLst>
            </p:cNvPr>
            <p:cNvSpPr/>
            <p:nvPr/>
          </p:nvSpPr>
          <p:spPr>
            <a:xfrm>
              <a:off x="3463385"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4" name="Freeform 1641">
              <a:extLst>
                <a:ext uri="{FF2B5EF4-FFF2-40B4-BE49-F238E27FC236}">
                  <a16:creationId xmlns:a16="http://schemas.microsoft.com/office/drawing/2014/main" id="{E5D1CFD3-9C30-77F5-F328-388EA76640FA}"/>
                </a:ext>
              </a:extLst>
            </p:cNvPr>
            <p:cNvSpPr/>
            <p:nvPr/>
          </p:nvSpPr>
          <p:spPr>
            <a:xfrm>
              <a:off x="3746900"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5" name="Freeform 1642">
              <a:extLst>
                <a:ext uri="{FF2B5EF4-FFF2-40B4-BE49-F238E27FC236}">
                  <a16:creationId xmlns:a16="http://schemas.microsoft.com/office/drawing/2014/main" id="{4A3E693B-EC15-A6C5-C1D7-133E18A446A6}"/>
                </a:ext>
              </a:extLst>
            </p:cNvPr>
            <p:cNvSpPr/>
            <p:nvPr/>
          </p:nvSpPr>
          <p:spPr>
            <a:xfrm>
              <a:off x="4172173"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6" name="Freeform 1643">
              <a:extLst>
                <a:ext uri="{FF2B5EF4-FFF2-40B4-BE49-F238E27FC236}">
                  <a16:creationId xmlns:a16="http://schemas.microsoft.com/office/drawing/2014/main" id="{EDB0DCFB-9083-E94D-CADA-7C72C9493389}"/>
                </a:ext>
              </a:extLst>
            </p:cNvPr>
            <p:cNvSpPr/>
            <p:nvPr/>
          </p:nvSpPr>
          <p:spPr>
            <a:xfrm>
              <a:off x="5022846"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7" name="Freeform 1644">
              <a:extLst>
                <a:ext uri="{FF2B5EF4-FFF2-40B4-BE49-F238E27FC236}">
                  <a16:creationId xmlns:a16="http://schemas.microsoft.com/office/drawing/2014/main" id="{1B660304-F5F0-AFC5-ED69-6E34A4CE7762}"/>
                </a:ext>
              </a:extLst>
            </p:cNvPr>
            <p:cNvSpPr/>
            <p:nvPr/>
          </p:nvSpPr>
          <p:spPr>
            <a:xfrm>
              <a:off x="5164604"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BDC92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8" name="Freeform 1645">
              <a:extLst>
                <a:ext uri="{FF2B5EF4-FFF2-40B4-BE49-F238E27FC236}">
                  <a16:creationId xmlns:a16="http://schemas.microsoft.com/office/drawing/2014/main" id="{39397D68-5E88-304D-713E-ECF0A219AA63}"/>
                </a:ext>
              </a:extLst>
            </p:cNvPr>
            <p:cNvSpPr/>
            <p:nvPr/>
          </p:nvSpPr>
          <p:spPr>
            <a:xfrm>
              <a:off x="5589877"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BDC92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9" name="Freeform 1646">
              <a:extLst>
                <a:ext uri="{FF2B5EF4-FFF2-40B4-BE49-F238E27FC236}">
                  <a16:creationId xmlns:a16="http://schemas.microsoft.com/office/drawing/2014/main" id="{ED70F029-5434-8552-105B-6A000F091FEC}"/>
                </a:ext>
              </a:extLst>
            </p:cNvPr>
            <p:cNvSpPr/>
            <p:nvPr/>
          </p:nvSpPr>
          <p:spPr>
            <a:xfrm>
              <a:off x="5873392"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BDC92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0" name="Freeform 1647">
              <a:extLst>
                <a:ext uri="{FF2B5EF4-FFF2-40B4-BE49-F238E27FC236}">
                  <a16:creationId xmlns:a16="http://schemas.microsoft.com/office/drawing/2014/main" id="{029E0EF5-B466-B8D1-24BA-D596639F96BB}"/>
                </a:ext>
              </a:extLst>
            </p:cNvPr>
            <p:cNvSpPr/>
            <p:nvPr/>
          </p:nvSpPr>
          <p:spPr>
            <a:xfrm>
              <a:off x="6298665"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BDC92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1" name="Freeform 1648">
              <a:extLst>
                <a:ext uri="{FF2B5EF4-FFF2-40B4-BE49-F238E27FC236}">
                  <a16:creationId xmlns:a16="http://schemas.microsoft.com/office/drawing/2014/main" id="{25F8C0CE-8526-51BF-B92C-F5985032A09B}"/>
                </a:ext>
              </a:extLst>
            </p:cNvPr>
            <p:cNvSpPr/>
            <p:nvPr/>
          </p:nvSpPr>
          <p:spPr>
            <a:xfrm>
              <a:off x="6865695"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BDC92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12" name="Freeform 1649">
              <a:extLst>
                <a:ext uri="{FF2B5EF4-FFF2-40B4-BE49-F238E27FC236}">
                  <a16:creationId xmlns:a16="http://schemas.microsoft.com/office/drawing/2014/main" id="{00AAE1AB-568A-3B88-ABC6-0DC1389634A3}"/>
                </a:ext>
              </a:extLst>
            </p:cNvPr>
            <p:cNvSpPr/>
            <p:nvPr/>
          </p:nvSpPr>
          <p:spPr>
            <a:xfrm>
              <a:off x="7149211"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3" name="Freeform 1650">
              <a:extLst>
                <a:ext uri="{FF2B5EF4-FFF2-40B4-BE49-F238E27FC236}">
                  <a16:creationId xmlns:a16="http://schemas.microsoft.com/office/drawing/2014/main" id="{27BBA3C5-B9B2-D6F8-ABE7-CA6FEB997A68}"/>
                </a:ext>
              </a:extLst>
            </p:cNvPr>
            <p:cNvSpPr/>
            <p:nvPr/>
          </p:nvSpPr>
          <p:spPr>
            <a:xfrm>
              <a:off x="7716241"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4" name="Freeform 1651">
              <a:extLst>
                <a:ext uri="{FF2B5EF4-FFF2-40B4-BE49-F238E27FC236}">
                  <a16:creationId xmlns:a16="http://schemas.microsoft.com/office/drawing/2014/main" id="{F776F5E4-3832-9E9F-80B5-34FE132B56C8}"/>
                </a:ext>
              </a:extLst>
            </p:cNvPr>
            <p:cNvSpPr/>
            <p:nvPr/>
          </p:nvSpPr>
          <p:spPr>
            <a:xfrm>
              <a:off x="8425157"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5" name="Freeform 1652">
              <a:extLst>
                <a:ext uri="{FF2B5EF4-FFF2-40B4-BE49-F238E27FC236}">
                  <a16:creationId xmlns:a16="http://schemas.microsoft.com/office/drawing/2014/main" id="{DB52C58A-201B-9862-731F-C5AC7ECBD621}"/>
                </a:ext>
              </a:extLst>
            </p:cNvPr>
            <p:cNvSpPr/>
            <p:nvPr/>
          </p:nvSpPr>
          <p:spPr>
            <a:xfrm>
              <a:off x="8566914"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6" name="Freeform 1653">
              <a:extLst>
                <a:ext uri="{FF2B5EF4-FFF2-40B4-BE49-F238E27FC236}">
                  <a16:creationId xmlns:a16="http://schemas.microsoft.com/office/drawing/2014/main" id="{1A61F0A2-D20F-1D5A-B55A-5B9EE4E178F9}"/>
                </a:ext>
              </a:extLst>
            </p:cNvPr>
            <p:cNvSpPr/>
            <p:nvPr/>
          </p:nvSpPr>
          <p:spPr>
            <a:xfrm>
              <a:off x="8708672"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7" name="Freeform 1654">
              <a:extLst>
                <a:ext uri="{FF2B5EF4-FFF2-40B4-BE49-F238E27FC236}">
                  <a16:creationId xmlns:a16="http://schemas.microsoft.com/office/drawing/2014/main" id="{3ED21A17-3504-E770-51CA-F45A27A0093C}"/>
                </a:ext>
              </a:extLst>
            </p:cNvPr>
            <p:cNvSpPr/>
            <p:nvPr/>
          </p:nvSpPr>
          <p:spPr>
            <a:xfrm>
              <a:off x="8850430"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18" name="Graphic 4">
            <a:extLst>
              <a:ext uri="{FF2B5EF4-FFF2-40B4-BE49-F238E27FC236}">
                <a16:creationId xmlns:a16="http://schemas.microsoft.com/office/drawing/2014/main" id="{292FF046-AE0F-BE63-3BB8-EB652EC03D92}"/>
              </a:ext>
            </a:extLst>
          </p:cNvPr>
          <p:cNvGrpSpPr/>
          <p:nvPr/>
        </p:nvGrpSpPr>
        <p:grpSpPr>
          <a:xfrm>
            <a:off x="2068106" y="5028106"/>
            <a:ext cx="6628948" cy="202021"/>
            <a:chOff x="1620535" y="4952201"/>
            <a:chExt cx="6628948" cy="202021"/>
          </a:xfrm>
          <a:solidFill>
            <a:srgbClr val="C4D600"/>
          </a:solidFill>
        </p:grpSpPr>
        <p:sp>
          <p:nvSpPr>
            <p:cNvPr id="719" name="Freeform 1657">
              <a:extLst>
                <a:ext uri="{FF2B5EF4-FFF2-40B4-BE49-F238E27FC236}">
                  <a16:creationId xmlns:a16="http://schemas.microsoft.com/office/drawing/2014/main" id="{6BA3C905-8D89-2910-84B5-9A1CB193E895}"/>
                </a:ext>
              </a:extLst>
            </p:cNvPr>
            <p:cNvSpPr/>
            <p:nvPr/>
          </p:nvSpPr>
          <p:spPr>
            <a:xfrm>
              <a:off x="1620535"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0" name="Freeform 1658">
              <a:extLst>
                <a:ext uri="{FF2B5EF4-FFF2-40B4-BE49-F238E27FC236}">
                  <a16:creationId xmlns:a16="http://schemas.microsoft.com/office/drawing/2014/main" id="{16977E77-D1C2-A868-55C2-B31E4C1D9104}"/>
                </a:ext>
              </a:extLst>
            </p:cNvPr>
            <p:cNvSpPr/>
            <p:nvPr/>
          </p:nvSpPr>
          <p:spPr>
            <a:xfrm>
              <a:off x="1904051"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1" name="Freeform 1659">
              <a:extLst>
                <a:ext uri="{FF2B5EF4-FFF2-40B4-BE49-F238E27FC236}">
                  <a16:creationId xmlns:a16="http://schemas.microsoft.com/office/drawing/2014/main" id="{20B2A310-6ADD-93D8-0A84-A04AF2B5705A}"/>
                </a:ext>
              </a:extLst>
            </p:cNvPr>
            <p:cNvSpPr/>
            <p:nvPr/>
          </p:nvSpPr>
          <p:spPr>
            <a:xfrm>
              <a:off x="2045808"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2" name="Freeform 1660">
              <a:extLst>
                <a:ext uri="{FF2B5EF4-FFF2-40B4-BE49-F238E27FC236}">
                  <a16:creationId xmlns:a16="http://schemas.microsoft.com/office/drawing/2014/main" id="{B532F1F3-6791-8A35-6355-F520D21A3CC6}"/>
                </a:ext>
              </a:extLst>
            </p:cNvPr>
            <p:cNvSpPr/>
            <p:nvPr/>
          </p:nvSpPr>
          <p:spPr>
            <a:xfrm>
              <a:off x="2187566"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3" name="Freeform 1661">
              <a:extLst>
                <a:ext uri="{FF2B5EF4-FFF2-40B4-BE49-F238E27FC236}">
                  <a16:creationId xmlns:a16="http://schemas.microsoft.com/office/drawing/2014/main" id="{DD836390-D31E-1828-F1A1-92D6956AE548}"/>
                </a:ext>
              </a:extLst>
            </p:cNvPr>
            <p:cNvSpPr/>
            <p:nvPr/>
          </p:nvSpPr>
          <p:spPr>
            <a:xfrm>
              <a:off x="2471081"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4" name="Freeform 1662">
              <a:extLst>
                <a:ext uri="{FF2B5EF4-FFF2-40B4-BE49-F238E27FC236}">
                  <a16:creationId xmlns:a16="http://schemas.microsoft.com/office/drawing/2014/main" id="{C0A6F40C-D195-8268-3DC7-307F20237B98}"/>
                </a:ext>
              </a:extLst>
            </p:cNvPr>
            <p:cNvSpPr/>
            <p:nvPr/>
          </p:nvSpPr>
          <p:spPr>
            <a:xfrm>
              <a:off x="2612839"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5" name="Freeform 1663">
              <a:extLst>
                <a:ext uri="{FF2B5EF4-FFF2-40B4-BE49-F238E27FC236}">
                  <a16:creationId xmlns:a16="http://schemas.microsoft.com/office/drawing/2014/main" id="{ADFBBD17-CC03-2804-8E90-8EBDD82E5AB3}"/>
                </a:ext>
              </a:extLst>
            </p:cNvPr>
            <p:cNvSpPr/>
            <p:nvPr/>
          </p:nvSpPr>
          <p:spPr>
            <a:xfrm>
              <a:off x="3605142"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6" name="Freeform 1664">
              <a:extLst>
                <a:ext uri="{FF2B5EF4-FFF2-40B4-BE49-F238E27FC236}">
                  <a16:creationId xmlns:a16="http://schemas.microsoft.com/office/drawing/2014/main" id="{AD1BF97A-F4BB-020D-965B-E998B7E32B07}"/>
                </a:ext>
              </a:extLst>
            </p:cNvPr>
            <p:cNvSpPr/>
            <p:nvPr/>
          </p:nvSpPr>
          <p:spPr>
            <a:xfrm>
              <a:off x="3888658"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BDC92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7" name="Freeform 1665">
              <a:extLst>
                <a:ext uri="{FF2B5EF4-FFF2-40B4-BE49-F238E27FC236}">
                  <a16:creationId xmlns:a16="http://schemas.microsoft.com/office/drawing/2014/main" id="{5CC45841-61DC-8D86-10ED-C19235221D8C}"/>
                </a:ext>
              </a:extLst>
            </p:cNvPr>
            <p:cNvSpPr/>
            <p:nvPr/>
          </p:nvSpPr>
          <p:spPr>
            <a:xfrm>
              <a:off x="4313931"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8" name="Freeform 1666">
              <a:extLst>
                <a:ext uri="{FF2B5EF4-FFF2-40B4-BE49-F238E27FC236}">
                  <a16:creationId xmlns:a16="http://schemas.microsoft.com/office/drawing/2014/main" id="{35F0378F-903D-2769-4390-6034A10A1866}"/>
                </a:ext>
              </a:extLst>
            </p:cNvPr>
            <p:cNvSpPr/>
            <p:nvPr/>
          </p:nvSpPr>
          <p:spPr>
            <a:xfrm>
              <a:off x="4455688"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BDC92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9" name="Freeform 1667">
              <a:extLst>
                <a:ext uri="{FF2B5EF4-FFF2-40B4-BE49-F238E27FC236}">
                  <a16:creationId xmlns:a16="http://schemas.microsoft.com/office/drawing/2014/main" id="{295600B6-30C5-5F9E-764C-D04B41E432AA}"/>
                </a:ext>
              </a:extLst>
            </p:cNvPr>
            <p:cNvSpPr/>
            <p:nvPr/>
          </p:nvSpPr>
          <p:spPr>
            <a:xfrm>
              <a:off x="4881088"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0" name="Freeform 1668">
              <a:extLst>
                <a:ext uri="{FF2B5EF4-FFF2-40B4-BE49-F238E27FC236}">
                  <a16:creationId xmlns:a16="http://schemas.microsoft.com/office/drawing/2014/main" id="{E6E2B21C-9849-B3E3-C860-7227EBE5521F}"/>
                </a:ext>
              </a:extLst>
            </p:cNvPr>
            <p:cNvSpPr/>
            <p:nvPr/>
          </p:nvSpPr>
          <p:spPr>
            <a:xfrm>
              <a:off x="5448119"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1" name="Freeform 1669">
              <a:extLst>
                <a:ext uri="{FF2B5EF4-FFF2-40B4-BE49-F238E27FC236}">
                  <a16:creationId xmlns:a16="http://schemas.microsoft.com/office/drawing/2014/main" id="{8647683F-F80B-B940-7CF8-FADF5D7562F3}"/>
                </a:ext>
              </a:extLst>
            </p:cNvPr>
            <p:cNvSpPr/>
            <p:nvPr/>
          </p:nvSpPr>
          <p:spPr>
            <a:xfrm>
              <a:off x="6440423"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2" name="Freeform 1670">
              <a:extLst>
                <a:ext uri="{FF2B5EF4-FFF2-40B4-BE49-F238E27FC236}">
                  <a16:creationId xmlns:a16="http://schemas.microsoft.com/office/drawing/2014/main" id="{ED159F9B-0E24-37B7-8D62-8E0B9CA9E032}"/>
                </a:ext>
              </a:extLst>
            </p:cNvPr>
            <p:cNvSpPr/>
            <p:nvPr/>
          </p:nvSpPr>
          <p:spPr>
            <a:xfrm>
              <a:off x="6582180"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3" name="Freeform 1671">
              <a:extLst>
                <a:ext uri="{FF2B5EF4-FFF2-40B4-BE49-F238E27FC236}">
                  <a16:creationId xmlns:a16="http://schemas.microsoft.com/office/drawing/2014/main" id="{EE6F7C7B-0528-9F88-B7D8-D9F5C7C0D093}"/>
                </a:ext>
              </a:extLst>
            </p:cNvPr>
            <p:cNvSpPr/>
            <p:nvPr/>
          </p:nvSpPr>
          <p:spPr>
            <a:xfrm>
              <a:off x="7007453"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4" name="Freeform 1672">
              <a:extLst>
                <a:ext uri="{FF2B5EF4-FFF2-40B4-BE49-F238E27FC236}">
                  <a16:creationId xmlns:a16="http://schemas.microsoft.com/office/drawing/2014/main" id="{DF06E147-18A8-A4AB-BC74-53CDD1EB3C3A}"/>
                </a:ext>
              </a:extLst>
            </p:cNvPr>
            <p:cNvSpPr/>
            <p:nvPr/>
          </p:nvSpPr>
          <p:spPr>
            <a:xfrm>
              <a:off x="7290968"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BDC92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5" name="Freeform 1673">
              <a:extLst>
                <a:ext uri="{FF2B5EF4-FFF2-40B4-BE49-F238E27FC236}">
                  <a16:creationId xmlns:a16="http://schemas.microsoft.com/office/drawing/2014/main" id="{4D31BB75-412F-81E9-0E46-643038018302}"/>
                </a:ext>
              </a:extLst>
            </p:cNvPr>
            <p:cNvSpPr/>
            <p:nvPr/>
          </p:nvSpPr>
          <p:spPr>
            <a:xfrm>
              <a:off x="7432726"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6" name="Freeform 1674">
              <a:extLst>
                <a:ext uri="{FF2B5EF4-FFF2-40B4-BE49-F238E27FC236}">
                  <a16:creationId xmlns:a16="http://schemas.microsoft.com/office/drawing/2014/main" id="{5DB55B5B-5DDF-32D6-4FAA-D83F2FCF5BFB}"/>
                </a:ext>
              </a:extLst>
            </p:cNvPr>
            <p:cNvSpPr/>
            <p:nvPr/>
          </p:nvSpPr>
          <p:spPr>
            <a:xfrm>
              <a:off x="7857999" y="4952201"/>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EDF3B2"/>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7" name="Freeform 1675">
              <a:extLst>
                <a:ext uri="{FF2B5EF4-FFF2-40B4-BE49-F238E27FC236}">
                  <a16:creationId xmlns:a16="http://schemas.microsoft.com/office/drawing/2014/main" id="{6CB42058-9328-8B7A-F8A0-862F319391DA}"/>
                </a:ext>
              </a:extLst>
            </p:cNvPr>
            <p:cNvSpPr/>
            <p:nvPr/>
          </p:nvSpPr>
          <p:spPr>
            <a:xfrm>
              <a:off x="7999757"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BDC921"/>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8" name="Freeform 1676">
              <a:extLst>
                <a:ext uri="{FF2B5EF4-FFF2-40B4-BE49-F238E27FC236}">
                  <a16:creationId xmlns:a16="http://schemas.microsoft.com/office/drawing/2014/main" id="{3F625758-15AA-2497-C1DC-F355026DCAA7}"/>
                </a:ext>
              </a:extLst>
            </p:cNvPr>
            <p:cNvSpPr/>
            <p:nvPr/>
          </p:nvSpPr>
          <p:spPr>
            <a:xfrm>
              <a:off x="8141514" y="495220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798600"/>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39" name="Freeform 1678">
            <a:extLst>
              <a:ext uri="{FF2B5EF4-FFF2-40B4-BE49-F238E27FC236}">
                <a16:creationId xmlns:a16="http://schemas.microsoft.com/office/drawing/2014/main" id="{8D9BFCA0-D58F-2EF6-4096-8408A276F7FB}"/>
              </a:ext>
            </a:extLst>
          </p:cNvPr>
          <p:cNvSpPr/>
          <p:nvPr/>
        </p:nvSpPr>
        <p:spPr>
          <a:xfrm>
            <a:off x="2209865" y="5268251"/>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D9DADA"/>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40" name="Graphic 4">
            <a:extLst>
              <a:ext uri="{FF2B5EF4-FFF2-40B4-BE49-F238E27FC236}">
                <a16:creationId xmlns:a16="http://schemas.microsoft.com/office/drawing/2014/main" id="{194B34F1-79DA-6603-394E-7557B944EE6A}"/>
              </a:ext>
            </a:extLst>
          </p:cNvPr>
          <p:cNvGrpSpPr/>
          <p:nvPr/>
        </p:nvGrpSpPr>
        <p:grpSpPr>
          <a:xfrm>
            <a:off x="2068106" y="5268251"/>
            <a:ext cx="6770706" cy="202021"/>
            <a:chOff x="1620535" y="5192346"/>
            <a:chExt cx="6770706" cy="202021"/>
          </a:xfrm>
          <a:solidFill>
            <a:srgbClr val="A4E4EC"/>
          </a:solidFill>
        </p:grpSpPr>
        <p:sp>
          <p:nvSpPr>
            <p:cNvPr id="741" name="Freeform 1680">
              <a:extLst>
                <a:ext uri="{FF2B5EF4-FFF2-40B4-BE49-F238E27FC236}">
                  <a16:creationId xmlns:a16="http://schemas.microsoft.com/office/drawing/2014/main" id="{BF464C80-EF19-0E27-6777-8E1F8E2F60C2}"/>
                </a:ext>
              </a:extLst>
            </p:cNvPr>
            <p:cNvSpPr/>
            <p:nvPr/>
          </p:nvSpPr>
          <p:spPr>
            <a:xfrm>
              <a:off x="1620535"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2" name="Freeform 1681">
              <a:extLst>
                <a:ext uri="{FF2B5EF4-FFF2-40B4-BE49-F238E27FC236}">
                  <a16:creationId xmlns:a16="http://schemas.microsoft.com/office/drawing/2014/main" id="{052C8E2A-4C34-B714-4C49-17239AADD6D4}"/>
                </a:ext>
              </a:extLst>
            </p:cNvPr>
            <p:cNvSpPr/>
            <p:nvPr/>
          </p:nvSpPr>
          <p:spPr>
            <a:xfrm>
              <a:off x="2045808"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3" name="Freeform 1682">
              <a:extLst>
                <a:ext uri="{FF2B5EF4-FFF2-40B4-BE49-F238E27FC236}">
                  <a16:creationId xmlns:a16="http://schemas.microsoft.com/office/drawing/2014/main" id="{4846871C-E535-C381-8D69-DB196CE967C5}"/>
                </a:ext>
              </a:extLst>
            </p:cNvPr>
            <p:cNvSpPr/>
            <p:nvPr/>
          </p:nvSpPr>
          <p:spPr>
            <a:xfrm>
              <a:off x="2187566"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4" name="Freeform 1683">
              <a:extLst>
                <a:ext uri="{FF2B5EF4-FFF2-40B4-BE49-F238E27FC236}">
                  <a16:creationId xmlns:a16="http://schemas.microsoft.com/office/drawing/2014/main" id="{F2B59EB6-0DE1-7816-ED45-6C9FE5B55AB9}"/>
                </a:ext>
              </a:extLst>
            </p:cNvPr>
            <p:cNvSpPr/>
            <p:nvPr/>
          </p:nvSpPr>
          <p:spPr>
            <a:xfrm>
              <a:off x="2471081"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5" name="Freeform 1684">
              <a:extLst>
                <a:ext uri="{FF2B5EF4-FFF2-40B4-BE49-F238E27FC236}">
                  <a16:creationId xmlns:a16="http://schemas.microsoft.com/office/drawing/2014/main" id="{2C6F9A3B-6B5F-8A33-64E9-F888EBB2BC6D}"/>
                </a:ext>
              </a:extLst>
            </p:cNvPr>
            <p:cNvSpPr/>
            <p:nvPr/>
          </p:nvSpPr>
          <p:spPr>
            <a:xfrm>
              <a:off x="2754597"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6" name="Freeform 1685">
              <a:extLst>
                <a:ext uri="{FF2B5EF4-FFF2-40B4-BE49-F238E27FC236}">
                  <a16:creationId xmlns:a16="http://schemas.microsoft.com/office/drawing/2014/main" id="{2C2296EC-031A-A662-4B6E-2A045F3D7208}"/>
                </a:ext>
              </a:extLst>
            </p:cNvPr>
            <p:cNvSpPr/>
            <p:nvPr/>
          </p:nvSpPr>
          <p:spPr>
            <a:xfrm>
              <a:off x="2896354"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7" name="Freeform 1686">
              <a:extLst>
                <a:ext uri="{FF2B5EF4-FFF2-40B4-BE49-F238E27FC236}">
                  <a16:creationId xmlns:a16="http://schemas.microsoft.com/office/drawing/2014/main" id="{661FBF7F-B400-C5AD-6309-43F0D7149ED4}"/>
                </a:ext>
              </a:extLst>
            </p:cNvPr>
            <p:cNvSpPr/>
            <p:nvPr/>
          </p:nvSpPr>
          <p:spPr>
            <a:xfrm>
              <a:off x="3321627"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8" name="Freeform 1687">
              <a:extLst>
                <a:ext uri="{FF2B5EF4-FFF2-40B4-BE49-F238E27FC236}">
                  <a16:creationId xmlns:a16="http://schemas.microsoft.com/office/drawing/2014/main" id="{514EF402-4D97-7DE8-A91B-D671B2E0D990}"/>
                </a:ext>
              </a:extLst>
            </p:cNvPr>
            <p:cNvSpPr/>
            <p:nvPr/>
          </p:nvSpPr>
          <p:spPr>
            <a:xfrm>
              <a:off x="3463385"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9" name="Freeform 1688">
              <a:extLst>
                <a:ext uri="{FF2B5EF4-FFF2-40B4-BE49-F238E27FC236}">
                  <a16:creationId xmlns:a16="http://schemas.microsoft.com/office/drawing/2014/main" id="{71A640C2-1654-5BD8-A361-112F411D14D6}"/>
                </a:ext>
              </a:extLst>
            </p:cNvPr>
            <p:cNvSpPr/>
            <p:nvPr/>
          </p:nvSpPr>
          <p:spPr>
            <a:xfrm>
              <a:off x="3746900"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0" name="Freeform 1689">
              <a:extLst>
                <a:ext uri="{FF2B5EF4-FFF2-40B4-BE49-F238E27FC236}">
                  <a16:creationId xmlns:a16="http://schemas.microsoft.com/office/drawing/2014/main" id="{CE6CCD4A-E4E5-F274-B319-E70D7974CB73}"/>
                </a:ext>
              </a:extLst>
            </p:cNvPr>
            <p:cNvSpPr/>
            <p:nvPr/>
          </p:nvSpPr>
          <p:spPr>
            <a:xfrm>
              <a:off x="4030415"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1" name="Freeform 1690">
              <a:extLst>
                <a:ext uri="{FF2B5EF4-FFF2-40B4-BE49-F238E27FC236}">
                  <a16:creationId xmlns:a16="http://schemas.microsoft.com/office/drawing/2014/main" id="{B3408B27-8DEB-4D78-7061-2FF179624558}"/>
                </a:ext>
              </a:extLst>
            </p:cNvPr>
            <p:cNvSpPr/>
            <p:nvPr/>
          </p:nvSpPr>
          <p:spPr>
            <a:xfrm>
              <a:off x="4172173"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2" name="Freeform 1691">
              <a:extLst>
                <a:ext uri="{FF2B5EF4-FFF2-40B4-BE49-F238E27FC236}">
                  <a16:creationId xmlns:a16="http://schemas.microsoft.com/office/drawing/2014/main" id="{6828EDD5-4378-7C74-B883-33D3658EAAD8}"/>
                </a:ext>
              </a:extLst>
            </p:cNvPr>
            <p:cNvSpPr/>
            <p:nvPr/>
          </p:nvSpPr>
          <p:spPr>
            <a:xfrm>
              <a:off x="4313931"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3" name="Freeform 1692">
              <a:extLst>
                <a:ext uri="{FF2B5EF4-FFF2-40B4-BE49-F238E27FC236}">
                  <a16:creationId xmlns:a16="http://schemas.microsoft.com/office/drawing/2014/main" id="{2FB325B4-DF7F-41CD-3551-AA03974E8021}"/>
                </a:ext>
              </a:extLst>
            </p:cNvPr>
            <p:cNvSpPr/>
            <p:nvPr/>
          </p:nvSpPr>
          <p:spPr>
            <a:xfrm>
              <a:off x="5589877"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4" name="Freeform 1693">
              <a:extLst>
                <a:ext uri="{FF2B5EF4-FFF2-40B4-BE49-F238E27FC236}">
                  <a16:creationId xmlns:a16="http://schemas.microsoft.com/office/drawing/2014/main" id="{60980EA7-C6FA-3EE5-B87B-EC7C4FB8B475}"/>
                </a:ext>
              </a:extLst>
            </p:cNvPr>
            <p:cNvSpPr/>
            <p:nvPr/>
          </p:nvSpPr>
          <p:spPr>
            <a:xfrm>
              <a:off x="5731634"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5" name="Freeform 1694">
              <a:extLst>
                <a:ext uri="{FF2B5EF4-FFF2-40B4-BE49-F238E27FC236}">
                  <a16:creationId xmlns:a16="http://schemas.microsoft.com/office/drawing/2014/main" id="{40DAC0F3-82BC-32DE-9001-749ED672C456}"/>
                </a:ext>
              </a:extLst>
            </p:cNvPr>
            <p:cNvSpPr/>
            <p:nvPr/>
          </p:nvSpPr>
          <p:spPr>
            <a:xfrm>
              <a:off x="7149211"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56" name="Freeform 1695">
              <a:extLst>
                <a:ext uri="{FF2B5EF4-FFF2-40B4-BE49-F238E27FC236}">
                  <a16:creationId xmlns:a16="http://schemas.microsoft.com/office/drawing/2014/main" id="{9E4AF892-2C16-6285-4514-46BB80AA8079}"/>
                </a:ext>
              </a:extLst>
            </p:cNvPr>
            <p:cNvSpPr/>
            <p:nvPr/>
          </p:nvSpPr>
          <p:spPr>
            <a:xfrm>
              <a:off x="7432726"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7" name="Freeform 1696">
              <a:extLst>
                <a:ext uri="{FF2B5EF4-FFF2-40B4-BE49-F238E27FC236}">
                  <a16:creationId xmlns:a16="http://schemas.microsoft.com/office/drawing/2014/main" id="{97CDBBB2-33D3-29C5-328E-784A69955C76}"/>
                </a:ext>
              </a:extLst>
            </p:cNvPr>
            <p:cNvSpPr/>
            <p:nvPr/>
          </p:nvSpPr>
          <p:spPr>
            <a:xfrm>
              <a:off x="8283272"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58" name="Graphic 4">
            <a:extLst>
              <a:ext uri="{FF2B5EF4-FFF2-40B4-BE49-F238E27FC236}">
                <a16:creationId xmlns:a16="http://schemas.microsoft.com/office/drawing/2014/main" id="{812B3DAD-9CFE-ACD8-C347-8DC04C2DFE29}"/>
              </a:ext>
            </a:extLst>
          </p:cNvPr>
          <p:cNvGrpSpPr/>
          <p:nvPr/>
        </p:nvGrpSpPr>
        <p:grpSpPr>
          <a:xfrm>
            <a:off x="2351622" y="5268251"/>
            <a:ext cx="7054348" cy="202147"/>
            <a:chOff x="1904051" y="5192346"/>
            <a:chExt cx="7054348" cy="202147"/>
          </a:xfrm>
          <a:solidFill>
            <a:srgbClr val="68D2DF"/>
          </a:solidFill>
        </p:grpSpPr>
        <p:sp>
          <p:nvSpPr>
            <p:cNvPr id="759" name="Freeform 1698">
              <a:extLst>
                <a:ext uri="{FF2B5EF4-FFF2-40B4-BE49-F238E27FC236}">
                  <a16:creationId xmlns:a16="http://schemas.microsoft.com/office/drawing/2014/main" id="{F53D316D-3E6D-4FC6-2583-7B0FB0A8EB87}"/>
                </a:ext>
              </a:extLst>
            </p:cNvPr>
            <p:cNvSpPr/>
            <p:nvPr/>
          </p:nvSpPr>
          <p:spPr>
            <a:xfrm>
              <a:off x="1904051"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0" name="Freeform 1699">
              <a:extLst>
                <a:ext uri="{FF2B5EF4-FFF2-40B4-BE49-F238E27FC236}">
                  <a16:creationId xmlns:a16="http://schemas.microsoft.com/office/drawing/2014/main" id="{677B6DA8-125B-7D97-1365-4A95DDFBA307}"/>
                </a:ext>
              </a:extLst>
            </p:cNvPr>
            <p:cNvSpPr/>
            <p:nvPr/>
          </p:nvSpPr>
          <p:spPr>
            <a:xfrm>
              <a:off x="2329324"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1" name="Freeform 1700">
              <a:extLst>
                <a:ext uri="{FF2B5EF4-FFF2-40B4-BE49-F238E27FC236}">
                  <a16:creationId xmlns:a16="http://schemas.microsoft.com/office/drawing/2014/main" id="{B04FA572-BE1B-FF42-7E09-D9014A86EE61}"/>
                </a:ext>
              </a:extLst>
            </p:cNvPr>
            <p:cNvSpPr/>
            <p:nvPr/>
          </p:nvSpPr>
          <p:spPr>
            <a:xfrm>
              <a:off x="2612839"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2" name="Freeform 1701">
              <a:extLst>
                <a:ext uri="{FF2B5EF4-FFF2-40B4-BE49-F238E27FC236}">
                  <a16:creationId xmlns:a16="http://schemas.microsoft.com/office/drawing/2014/main" id="{CCC29339-F4A3-F760-AD31-7C1CD8FB9B33}"/>
                </a:ext>
              </a:extLst>
            </p:cNvPr>
            <p:cNvSpPr/>
            <p:nvPr/>
          </p:nvSpPr>
          <p:spPr>
            <a:xfrm>
              <a:off x="3038112"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3" name="Freeform 1702">
              <a:extLst>
                <a:ext uri="{FF2B5EF4-FFF2-40B4-BE49-F238E27FC236}">
                  <a16:creationId xmlns:a16="http://schemas.microsoft.com/office/drawing/2014/main" id="{0AC35E89-78A0-725B-3D99-6967581397AD}"/>
                </a:ext>
              </a:extLst>
            </p:cNvPr>
            <p:cNvSpPr/>
            <p:nvPr/>
          </p:nvSpPr>
          <p:spPr>
            <a:xfrm>
              <a:off x="3179869"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4" name="Freeform 1703">
              <a:extLst>
                <a:ext uri="{FF2B5EF4-FFF2-40B4-BE49-F238E27FC236}">
                  <a16:creationId xmlns:a16="http://schemas.microsoft.com/office/drawing/2014/main" id="{8799B409-964D-61FC-5674-9E3B72AB3BB3}"/>
                </a:ext>
              </a:extLst>
            </p:cNvPr>
            <p:cNvSpPr/>
            <p:nvPr/>
          </p:nvSpPr>
          <p:spPr>
            <a:xfrm>
              <a:off x="3605142"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5" name="Freeform 1704">
              <a:extLst>
                <a:ext uri="{FF2B5EF4-FFF2-40B4-BE49-F238E27FC236}">
                  <a16:creationId xmlns:a16="http://schemas.microsoft.com/office/drawing/2014/main" id="{64399951-8CDD-11BB-E53A-CE38AD9C4AA7}"/>
                </a:ext>
              </a:extLst>
            </p:cNvPr>
            <p:cNvSpPr/>
            <p:nvPr/>
          </p:nvSpPr>
          <p:spPr>
            <a:xfrm>
              <a:off x="3888658"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6" name="Freeform 1705">
              <a:extLst>
                <a:ext uri="{FF2B5EF4-FFF2-40B4-BE49-F238E27FC236}">
                  <a16:creationId xmlns:a16="http://schemas.microsoft.com/office/drawing/2014/main" id="{250080DB-BBC5-9186-7B56-1EEE0507CB0C}"/>
                </a:ext>
              </a:extLst>
            </p:cNvPr>
            <p:cNvSpPr/>
            <p:nvPr/>
          </p:nvSpPr>
          <p:spPr>
            <a:xfrm>
              <a:off x="4455688"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7" name="Freeform 1706">
              <a:extLst>
                <a:ext uri="{FF2B5EF4-FFF2-40B4-BE49-F238E27FC236}">
                  <a16:creationId xmlns:a16="http://schemas.microsoft.com/office/drawing/2014/main" id="{ABA24FB4-FE0E-3733-9EEC-75AC1F994844}"/>
                </a:ext>
              </a:extLst>
            </p:cNvPr>
            <p:cNvSpPr/>
            <p:nvPr/>
          </p:nvSpPr>
          <p:spPr>
            <a:xfrm>
              <a:off x="4597446"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8" name="Freeform 1707">
              <a:extLst>
                <a:ext uri="{FF2B5EF4-FFF2-40B4-BE49-F238E27FC236}">
                  <a16:creationId xmlns:a16="http://schemas.microsoft.com/office/drawing/2014/main" id="{FA76F889-B906-B470-F22A-ED6124E40A52}"/>
                </a:ext>
              </a:extLst>
            </p:cNvPr>
            <p:cNvSpPr/>
            <p:nvPr/>
          </p:nvSpPr>
          <p:spPr>
            <a:xfrm>
              <a:off x="4739331"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9" name="Freeform 1708">
              <a:extLst>
                <a:ext uri="{FF2B5EF4-FFF2-40B4-BE49-F238E27FC236}">
                  <a16:creationId xmlns:a16="http://schemas.microsoft.com/office/drawing/2014/main" id="{AFB433E5-14B4-5645-4DBC-17A86EAABEFC}"/>
                </a:ext>
              </a:extLst>
            </p:cNvPr>
            <p:cNvSpPr/>
            <p:nvPr/>
          </p:nvSpPr>
          <p:spPr>
            <a:xfrm>
              <a:off x="4881088"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0" name="Freeform 1709">
              <a:extLst>
                <a:ext uri="{FF2B5EF4-FFF2-40B4-BE49-F238E27FC236}">
                  <a16:creationId xmlns:a16="http://schemas.microsoft.com/office/drawing/2014/main" id="{A9104AC0-7F31-D00E-590D-6914216FD59E}"/>
                </a:ext>
              </a:extLst>
            </p:cNvPr>
            <p:cNvSpPr/>
            <p:nvPr/>
          </p:nvSpPr>
          <p:spPr>
            <a:xfrm>
              <a:off x="5022846"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1" name="Freeform 1710">
              <a:extLst>
                <a:ext uri="{FF2B5EF4-FFF2-40B4-BE49-F238E27FC236}">
                  <a16:creationId xmlns:a16="http://schemas.microsoft.com/office/drawing/2014/main" id="{2C51F286-5390-5C21-22A6-B85301CDFB17}"/>
                </a:ext>
              </a:extLst>
            </p:cNvPr>
            <p:cNvSpPr/>
            <p:nvPr/>
          </p:nvSpPr>
          <p:spPr>
            <a:xfrm>
              <a:off x="5164604"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2" name="Freeform 1711">
              <a:extLst>
                <a:ext uri="{FF2B5EF4-FFF2-40B4-BE49-F238E27FC236}">
                  <a16:creationId xmlns:a16="http://schemas.microsoft.com/office/drawing/2014/main" id="{EFC3D5C7-F2DA-B671-7E44-12A2B5CE89E4}"/>
                </a:ext>
              </a:extLst>
            </p:cNvPr>
            <p:cNvSpPr/>
            <p:nvPr/>
          </p:nvSpPr>
          <p:spPr>
            <a:xfrm>
              <a:off x="5306361"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3" name="Freeform 1712">
              <a:extLst>
                <a:ext uri="{FF2B5EF4-FFF2-40B4-BE49-F238E27FC236}">
                  <a16:creationId xmlns:a16="http://schemas.microsoft.com/office/drawing/2014/main" id="{888297DB-C40C-FBA4-DFC2-8266F9595B88}"/>
                </a:ext>
              </a:extLst>
            </p:cNvPr>
            <p:cNvSpPr/>
            <p:nvPr/>
          </p:nvSpPr>
          <p:spPr>
            <a:xfrm>
              <a:off x="5448119"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4" name="Freeform 1713">
              <a:extLst>
                <a:ext uri="{FF2B5EF4-FFF2-40B4-BE49-F238E27FC236}">
                  <a16:creationId xmlns:a16="http://schemas.microsoft.com/office/drawing/2014/main" id="{93D53117-3D11-F127-8741-098A18D9F586}"/>
                </a:ext>
              </a:extLst>
            </p:cNvPr>
            <p:cNvSpPr/>
            <p:nvPr/>
          </p:nvSpPr>
          <p:spPr>
            <a:xfrm>
              <a:off x="5873392"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5" name="Freeform 1714">
              <a:extLst>
                <a:ext uri="{FF2B5EF4-FFF2-40B4-BE49-F238E27FC236}">
                  <a16:creationId xmlns:a16="http://schemas.microsoft.com/office/drawing/2014/main" id="{A6E1F899-14FB-A1BC-9C6F-BDA1BCFF117C}"/>
                </a:ext>
              </a:extLst>
            </p:cNvPr>
            <p:cNvSpPr/>
            <p:nvPr/>
          </p:nvSpPr>
          <p:spPr>
            <a:xfrm>
              <a:off x="6015150"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6" name="Freeform 1715">
              <a:extLst>
                <a:ext uri="{FF2B5EF4-FFF2-40B4-BE49-F238E27FC236}">
                  <a16:creationId xmlns:a16="http://schemas.microsoft.com/office/drawing/2014/main" id="{482B98F2-62A8-05F0-4ACF-066DF07F8D06}"/>
                </a:ext>
              </a:extLst>
            </p:cNvPr>
            <p:cNvSpPr/>
            <p:nvPr/>
          </p:nvSpPr>
          <p:spPr>
            <a:xfrm>
              <a:off x="6156907"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7" name="Freeform 1716">
              <a:extLst>
                <a:ext uri="{FF2B5EF4-FFF2-40B4-BE49-F238E27FC236}">
                  <a16:creationId xmlns:a16="http://schemas.microsoft.com/office/drawing/2014/main" id="{6D649146-BD0B-7204-E905-78CBC4540C0E}"/>
                </a:ext>
              </a:extLst>
            </p:cNvPr>
            <p:cNvSpPr/>
            <p:nvPr/>
          </p:nvSpPr>
          <p:spPr>
            <a:xfrm>
              <a:off x="6298665"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8" name="Freeform 1717">
              <a:extLst>
                <a:ext uri="{FF2B5EF4-FFF2-40B4-BE49-F238E27FC236}">
                  <a16:creationId xmlns:a16="http://schemas.microsoft.com/office/drawing/2014/main" id="{5744DBFB-CA53-3C7D-A4F8-8707573A463C}"/>
                </a:ext>
              </a:extLst>
            </p:cNvPr>
            <p:cNvSpPr/>
            <p:nvPr/>
          </p:nvSpPr>
          <p:spPr>
            <a:xfrm>
              <a:off x="6440423"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9" name="Freeform 1718">
              <a:extLst>
                <a:ext uri="{FF2B5EF4-FFF2-40B4-BE49-F238E27FC236}">
                  <a16:creationId xmlns:a16="http://schemas.microsoft.com/office/drawing/2014/main" id="{982D1E36-7766-0FC0-8133-8EBDEC0738FF}"/>
                </a:ext>
              </a:extLst>
            </p:cNvPr>
            <p:cNvSpPr/>
            <p:nvPr/>
          </p:nvSpPr>
          <p:spPr>
            <a:xfrm>
              <a:off x="6582180"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0" name="Freeform 1719">
              <a:extLst>
                <a:ext uri="{FF2B5EF4-FFF2-40B4-BE49-F238E27FC236}">
                  <a16:creationId xmlns:a16="http://schemas.microsoft.com/office/drawing/2014/main" id="{298DD579-9B8E-5CB8-2782-F3C111D74936}"/>
                </a:ext>
              </a:extLst>
            </p:cNvPr>
            <p:cNvSpPr/>
            <p:nvPr/>
          </p:nvSpPr>
          <p:spPr>
            <a:xfrm>
              <a:off x="6723938"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1" name="Freeform 1720">
              <a:extLst>
                <a:ext uri="{FF2B5EF4-FFF2-40B4-BE49-F238E27FC236}">
                  <a16:creationId xmlns:a16="http://schemas.microsoft.com/office/drawing/2014/main" id="{49C9EC84-CBFA-9F66-D890-AC018A02E307}"/>
                </a:ext>
              </a:extLst>
            </p:cNvPr>
            <p:cNvSpPr/>
            <p:nvPr/>
          </p:nvSpPr>
          <p:spPr>
            <a:xfrm>
              <a:off x="6865695"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2" name="Freeform 1721">
              <a:extLst>
                <a:ext uri="{FF2B5EF4-FFF2-40B4-BE49-F238E27FC236}">
                  <a16:creationId xmlns:a16="http://schemas.microsoft.com/office/drawing/2014/main" id="{FCFD24EE-A1FB-8C84-0194-C84879AE8D60}"/>
                </a:ext>
              </a:extLst>
            </p:cNvPr>
            <p:cNvSpPr/>
            <p:nvPr/>
          </p:nvSpPr>
          <p:spPr>
            <a:xfrm>
              <a:off x="7007453"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3" name="Freeform 1722">
              <a:extLst>
                <a:ext uri="{FF2B5EF4-FFF2-40B4-BE49-F238E27FC236}">
                  <a16:creationId xmlns:a16="http://schemas.microsoft.com/office/drawing/2014/main" id="{0B4E9CF2-7E2C-1B59-171F-01681E8F55A4}"/>
                </a:ext>
              </a:extLst>
            </p:cNvPr>
            <p:cNvSpPr/>
            <p:nvPr/>
          </p:nvSpPr>
          <p:spPr>
            <a:xfrm>
              <a:off x="7290968"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4" name="Freeform 1723">
              <a:extLst>
                <a:ext uri="{FF2B5EF4-FFF2-40B4-BE49-F238E27FC236}">
                  <a16:creationId xmlns:a16="http://schemas.microsoft.com/office/drawing/2014/main" id="{A678FD60-6C59-0001-82CF-C18AE5316F29}"/>
                </a:ext>
              </a:extLst>
            </p:cNvPr>
            <p:cNvSpPr/>
            <p:nvPr/>
          </p:nvSpPr>
          <p:spPr>
            <a:xfrm>
              <a:off x="7574484"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5" name="Freeform 1724">
              <a:extLst>
                <a:ext uri="{FF2B5EF4-FFF2-40B4-BE49-F238E27FC236}">
                  <a16:creationId xmlns:a16="http://schemas.microsoft.com/office/drawing/2014/main" id="{19E03599-7DEB-77EC-B4C5-F242A5AF0E3D}"/>
                </a:ext>
              </a:extLst>
            </p:cNvPr>
            <p:cNvSpPr/>
            <p:nvPr/>
          </p:nvSpPr>
          <p:spPr>
            <a:xfrm>
              <a:off x="7716241"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6" name="Freeform 1725">
              <a:extLst>
                <a:ext uri="{FF2B5EF4-FFF2-40B4-BE49-F238E27FC236}">
                  <a16:creationId xmlns:a16="http://schemas.microsoft.com/office/drawing/2014/main" id="{F08949E5-5CCD-1653-7E9B-296C42BA45FA}"/>
                </a:ext>
              </a:extLst>
            </p:cNvPr>
            <p:cNvSpPr/>
            <p:nvPr/>
          </p:nvSpPr>
          <p:spPr>
            <a:xfrm>
              <a:off x="7857999" y="5192346"/>
              <a:ext cx="107969" cy="202021"/>
            </a:xfrm>
            <a:custGeom>
              <a:avLst/>
              <a:gdLst>
                <a:gd name="connsiteX0" fmla="*/ 0 w 107969"/>
                <a:gd name="connsiteY0" fmla="*/ 0 h 202021"/>
                <a:gd name="connsiteX1" fmla="*/ 107969 w 107969"/>
                <a:gd name="connsiteY1" fmla="*/ 0 h 202021"/>
                <a:gd name="connsiteX2" fmla="*/ 107969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69" y="0"/>
                  </a:lnTo>
                  <a:lnTo>
                    <a:pt x="107969"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7" name="Freeform 1726">
              <a:extLst>
                <a:ext uri="{FF2B5EF4-FFF2-40B4-BE49-F238E27FC236}">
                  <a16:creationId xmlns:a16="http://schemas.microsoft.com/office/drawing/2014/main" id="{F237143B-F44E-9E9E-ABC0-83C049677AF7}"/>
                </a:ext>
              </a:extLst>
            </p:cNvPr>
            <p:cNvSpPr/>
            <p:nvPr/>
          </p:nvSpPr>
          <p:spPr>
            <a:xfrm>
              <a:off x="7999757"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C5EEF3"/>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8" name="Freeform 1727">
              <a:extLst>
                <a:ext uri="{FF2B5EF4-FFF2-40B4-BE49-F238E27FC236}">
                  <a16:creationId xmlns:a16="http://schemas.microsoft.com/office/drawing/2014/main" id="{BFF9A8EE-BA94-6191-2906-C51F4058B88D}"/>
                </a:ext>
              </a:extLst>
            </p:cNvPr>
            <p:cNvSpPr/>
            <p:nvPr/>
          </p:nvSpPr>
          <p:spPr>
            <a:xfrm>
              <a:off x="8141514" y="5192346"/>
              <a:ext cx="107969" cy="202021"/>
            </a:xfrm>
            <a:custGeom>
              <a:avLst/>
              <a:gdLst>
                <a:gd name="connsiteX0" fmla="*/ 0 w 107969"/>
                <a:gd name="connsiteY0" fmla="*/ 0 h 202021"/>
                <a:gd name="connsiteX1" fmla="*/ 107970 w 107969"/>
                <a:gd name="connsiteY1" fmla="*/ 0 h 202021"/>
                <a:gd name="connsiteX2" fmla="*/ 107970 w 107969"/>
                <a:gd name="connsiteY2" fmla="*/ 202021 h 202021"/>
                <a:gd name="connsiteX3" fmla="*/ 0 w 107969"/>
                <a:gd name="connsiteY3" fmla="*/ 202021 h 202021"/>
              </a:gdLst>
              <a:ahLst/>
              <a:cxnLst>
                <a:cxn ang="0">
                  <a:pos x="connsiteX0" y="connsiteY0"/>
                </a:cxn>
                <a:cxn ang="0">
                  <a:pos x="connsiteX1" y="connsiteY1"/>
                </a:cxn>
                <a:cxn ang="0">
                  <a:pos x="connsiteX2" y="connsiteY2"/>
                </a:cxn>
                <a:cxn ang="0">
                  <a:pos x="connsiteX3" y="connsiteY3"/>
                </a:cxn>
              </a:cxnLst>
              <a:rect l="l" t="t" r="r" b="b"/>
              <a:pathLst>
                <a:path w="107969" h="202021">
                  <a:moveTo>
                    <a:pt x="0" y="0"/>
                  </a:moveTo>
                  <a:lnTo>
                    <a:pt x="107970" y="0"/>
                  </a:lnTo>
                  <a:lnTo>
                    <a:pt x="107970" y="202021"/>
                  </a:lnTo>
                  <a:lnTo>
                    <a:pt x="0" y="202021"/>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9" name="Freeform 1728">
              <a:extLst>
                <a:ext uri="{FF2B5EF4-FFF2-40B4-BE49-F238E27FC236}">
                  <a16:creationId xmlns:a16="http://schemas.microsoft.com/office/drawing/2014/main" id="{F5DEE522-4AF4-EE5F-F720-A505A30B9BCE}"/>
                </a:ext>
              </a:extLst>
            </p:cNvPr>
            <p:cNvSpPr/>
            <p:nvPr/>
          </p:nvSpPr>
          <p:spPr>
            <a:xfrm>
              <a:off x="8425157" y="5193866"/>
              <a:ext cx="107969" cy="200627"/>
            </a:xfrm>
            <a:custGeom>
              <a:avLst/>
              <a:gdLst>
                <a:gd name="connsiteX0" fmla="*/ 0 w 107969"/>
                <a:gd name="connsiteY0" fmla="*/ 0 h 200627"/>
                <a:gd name="connsiteX1" fmla="*/ 107970 w 107969"/>
                <a:gd name="connsiteY1" fmla="*/ 0 h 200627"/>
                <a:gd name="connsiteX2" fmla="*/ 107970 w 107969"/>
                <a:gd name="connsiteY2" fmla="*/ 200628 h 200627"/>
                <a:gd name="connsiteX3" fmla="*/ 0 w 107969"/>
                <a:gd name="connsiteY3" fmla="*/ 200628 h 200627"/>
              </a:gdLst>
              <a:ahLst/>
              <a:cxnLst>
                <a:cxn ang="0">
                  <a:pos x="connsiteX0" y="connsiteY0"/>
                </a:cxn>
                <a:cxn ang="0">
                  <a:pos x="connsiteX1" y="connsiteY1"/>
                </a:cxn>
                <a:cxn ang="0">
                  <a:pos x="connsiteX2" y="connsiteY2"/>
                </a:cxn>
                <a:cxn ang="0">
                  <a:pos x="connsiteX3" y="connsiteY3"/>
                </a:cxn>
              </a:cxnLst>
              <a:rect l="l" t="t" r="r" b="b"/>
              <a:pathLst>
                <a:path w="107969" h="200627">
                  <a:moveTo>
                    <a:pt x="0" y="0"/>
                  </a:moveTo>
                  <a:lnTo>
                    <a:pt x="107970" y="0"/>
                  </a:lnTo>
                  <a:lnTo>
                    <a:pt x="107970" y="200628"/>
                  </a:lnTo>
                  <a:lnTo>
                    <a:pt x="0" y="200628"/>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0" name="Freeform 1729">
              <a:extLst>
                <a:ext uri="{FF2B5EF4-FFF2-40B4-BE49-F238E27FC236}">
                  <a16:creationId xmlns:a16="http://schemas.microsoft.com/office/drawing/2014/main" id="{2BD05695-7290-DC53-7064-EE4DF7E4CF25}"/>
                </a:ext>
              </a:extLst>
            </p:cNvPr>
            <p:cNvSpPr/>
            <p:nvPr/>
          </p:nvSpPr>
          <p:spPr>
            <a:xfrm>
              <a:off x="8566914" y="5193866"/>
              <a:ext cx="107969" cy="200627"/>
            </a:xfrm>
            <a:custGeom>
              <a:avLst/>
              <a:gdLst>
                <a:gd name="connsiteX0" fmla="*/ 0 w 107969"/>
                <a:gd name="connsiteY0" fmla="*/ 0 h 200627"/>
                <a:gd name="connsiteX1" fmla="*/ 107969 w 107969"/>
                <a:gd name="connsiteY1" fmla="*/ 0 h 200627"/>
                <a:gd name="connsiteX2" fmla="*/ 107969 w 107969"/>
                <a:gd name="connsiteY2" fmla="*/ 200628 h 200627"/>
                <a:gd name="connsiteX3" fmla="*/ 0 w 107969"/>
                <a:gd name="connsiteY3" fmla="*/ 200628 h 200627"/>
              </a:gdLst>
              <a:ahLst/>
              <a:cxnLst>
                <a:cxn ang="0">
                  <a:pos x="connsiteX0" y="connsiteY0"/>
                </a:cxn>
                <a:cxn ang="0">
                  <a:pos x="connsiteX1" y="connsiteY1"/>
                </a:cxn>
                <a:cxn ang="0">
                  <a:pos x="connsiteX2" y="connsiteY2"/>
                </a:cxn>
                <a:cxn ang="0">
                  <a:pos x="connsiteX3" y="connsiteY3"/>
                </a:cxn>
              </a:cxnLst>
              <a:rect l="l" t="t" r="r" b="b"/>
              <a:pathLst>
                <a:path w="107969" h="200627">
                  <a:moveTo>
                    <a:pt x="0" y="0"/>
                  </a:moveTo>
                  <a:lnTo>
                    <a:pt x="107969" y="0"/>
                  </a:lnTo>
                  <a:lnTo>
                    <a:pt x="107969" y="200628"/>
                  </a:lnTo>
                  <a:lnTo>
                    <a:pt x="0" y="200628"/>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1" name="Freeform 1730">
              <a:extLst>
                <a:ext uri="{FF2B5EF4-FFF2-40B4-BE49-F238E27FC236}">
                  <a16:creationId xmlns:a16="http://schemas.microsoft.com/office/drawing/2014/main" id="{F19994B1-2DA0-C5FD-CA02-EF135138619D}"/>
                </a:ext>
              </a:extLst>
            </p:cNvPr>
            <p:cNvSpPr/>
            <p:nvPr/>
          </p:nvSpPr>
          <p:spPr>
            <a:xfrm>
              <a:off x="8708672" y="5193866"/>
              <a:ext cx="107969" cy="200627"/>
            </a:xfrm>
            <a:custGeom>
              <a:avLst/>
              <a:gdLst>
                <a:gd name="connsiteX0" fmla="*/ 0 w 107969"/>
                <a:gd name="connsiteY0" fmla="*/ 0 h 200627"/>
                <a:gd name="connsiteX1" fmla="*/ 107970 w 107969"/>
                <a:gd name="connsiteY1" fmla="*/ 0 h 200627"/>
                <a:gd name="connsiteX2" fmla="*/ 107970 w 107969"/>
                <a:gd name="connsiteY2" fmla="*/ 200628 h 200627"/>
                <a:gd name="connsiteX3" fmla="*/ 0 w 107969"/>
                <a:gd name="connsiteY3" fmla="*/ 200628 h 200627"/>
              </a:gdLst>
              <a:ahLst/>
              <a:cxnLst>
                <a:cxn ang="0">
                  <a:pos x="connsiteX0" y="connsiteY0"/>
                </a:cxn>
                <a:cxn ang="0">
                  <a:pos x="connsiteX1" y="connsiteY1"/>
                </a:cxn>
                <a:cxn ang="0">
                  <a:pos x="connsiteX2" y="connsiteY2"/>
                </a:cxn>
                <a:cxn ang="0">
                  <a:pos x="connsiteX3" y="connsiteY3"/>
                </a:cxn>
              </a:cxnLst>
              <a:rect l="l" t="t" r="r" b="b"/>
              <a:pathLst>
                <a:path w="107969" h="200627">
                  <a:moveTo>
                    <a:pt x="0" y="0"/>
                  </a:moveTo>
                  <a:lnTo>
                    <a:pt x="107970" y="0"/>
                  </a:lnTo>
                  <a:lnTo>
                    <a:pt x="107970" y="200628"/>
                  </a:lnTo>
                  <a:lnTo>
                    <a:pt x="0" y="200628"/>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2" name="Freeform 1731">
              <a:extLst>
                <a:ext uri="{FF2B5EF4-FFF2-40B4-BE49-F238E27FC236}">
                  <a16:creationId xmlns:a16="http://schemas.microsoft.com/office/drawing/2014/main" id="{D6884F87-0982-79A6-4F59-81F1D0E3CD73}"/>
                </a:ext>
              </a:extLst>
            </p:cNvPr>
            <p:cNvSpPr/>
            <p:nvPr/>
          </p:nvSpPr>
          <p:spPr>
            <a:xfrm>
              <a:off x="8850430" y="5193866"/>
              <a:ext cx="107969" cy="200627"/>
            </a:xfrm>
            <a:custGeom>
              <a:avLst/>
              <a:gdLst>
                <a:gd name="connsiteX0" fmla="*/ 0 w 107969"/>
                <a:gd name="connsiteY0" fmla="*/ 0 h 200627"/>
                <a:gd name="connsiteX1" fmla="*/ 107969 w 107969"/>
                <a:gd name="connsiteY1" fmla="*/ 0 h 200627"/>
                <a:gd name="connsiteX2" fmla="*/ 107969 w 107969"/>
                <a:gd name="connsiteY2" fmla="*/ 200628 h 200627"/>
                <a:gd name="connsiteX3" fmla="*/ 0 w 107969"/>
                <a:gd name="connsiteY3" fmla="*/ 200628 h 200627"/>
              </a:gdLst>
              <a:ahLst/>
              <a:cxnLst>
                <a:cxn ang="0">
                  <a:pos x="connsiteX0" y="connsiteY0"/>
                </a:cxn>
                <a:cxn ang="0">
                  <a:pos x="connsiteX1" y="connsiteY1"/>
                </a:cxn>
                <a:cxn ang="0">
                  <a:pos x="connsiteX2" y="connsiteY2"/>
                </a:cxn>
                <a:cxn ang="0">
                  <a:pos x="connsiteX3" y="connsiteY3"/>
                </a:cxn>
              </a:cxnLst>
              <a:rect l="l" t="t" r="r" b="b"/>
              <a:pathLst>
                <a:path w="107969" h="200627">
                  <a:moveTo>
                    <a:pt x="0" y="0"/>
                  </a:moveTo>
                  <a:lnTo>
                    <a:pt x="107969" y="0"/>
                  </a:lnTo>
                  <a:lnTo>
                    <a:pt x="107969" y="200628"/>
                  </a:lnTo>
                  <a:lnTo>
                    <a:pt x="0" y="200628"/>
                  </a:lnTo>
                  <a:close/>
                </a:path>
              </a:pathLst>
            </a:custGeom>
            <a:solidFill>
              <a:srgbClr val="27A9BB"/>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50" name="Title 1">
            <a:extLst>
              <a:ext uri="{FF2B5EF4-FFF2-40B4-BE49-F238E27FC236}">
                <a16:creationId xmlns:a16="http://schemas.microsoft.com/office/drawing/2014/main" id="{15068496-8DC3-2F81-7B69-6A89241D70EF}"/>
              </a:ext>
            </a:extLst>
          </p:cNvPr>
          <p:cNvSpPr>
            <a:spLocks noGrp="1"/>
          </p:cNvSpPr>
          <p:nvPr>
            <p:ph type="title"/>
          </p:nvPr>
        </p:nvSpPr>
        <p:spPr>
          <a:xfrm>
            <a:off x="229080" y="-23315"/>
            <a:ext cx="11852991" cy="1325563"/>
          </a:xfrm>
        </p:spPr>
        <p:txBody>
          <a:bodyPr>
            <a:normAutofit/>
          </a:bodyPr>
          <a:lstStyle/>
          <a:p>
            <a:r>
              <a:rPr lang="en-US" sz="3200" b="1" dirty="0" err="1"/>
              <a:t>Puxitatug</a:t>
            </a:r>
            <a:r>
              <a:rPr lang="en-US" sz="3200" b="1" dirty="0"/>
              <a:t> </a:t>
            </a:r>
            <a:r>
              <a:rPr lang="en-US" sz="3200" b="1" dirty="0" err="1"/>
              <a:t>samrotecan</a:t>
            </a:r>
            <a:r>
              <a:rPr lang="en-US" sz="3200" b="1" dirty="0"/>
              <a:t> (P-Sam): a B7-H4–targeting TOP1i ADC</a:t>
            </a:r>
            <a:br>
              <a:rPr lang="en-US" sz="3200" b="1" dirty="0">
                <a:cs typeface="Arial" panose="020B0604020202020204" pitchFamily="34" charset="0"/>
              </a:rPr>
            </a:br>
            <a:r>
              <a:rPr lang="en-US" sz="3200" b="1" dirty="0">
                <a:cs typeface="Arial" panose="020B0604020202020204" pitchFamily="34" charset="0"/>
              </a:rPr>
              <a:t>Efficacy was observed in patients with EC across B7-H4 expression</a:t>
            </a:r>
          </a:p>
        </p:txBody>
      </p:sp>
      <p:sp>
        <p:nvSpPr>
          <p:cNvPr id="851" name="Content Placeholder 2">
            <a:extLst>
              <a:ext uri="{FF2B5EF4-FFF2-40B4-BE49-F238E27FC236}">
                <a16:creationId xmlns:a16="http://schemas.microsoft.com/office/drawing/2014/main" id="{AD5DB6BE-CBDE-3552-1CC0-5ADAE4154FB8}"/>
              </a:ext>
            </a:extLst>
          </p:cNvPr>
          <p:cNvSpPr>
            <a:spLocks noGrp="1"/>
          </p:cNvSpPr>
          <p:nvPr>
            <p:ph idx="1"/>
          </p:nvPr>
        </p:nvSpPr>
        <p:spPr>
          <a:xfrm>
            <a:off x="8675320" y="1178842"/>
            <a:ext cx="2910698" cy="1018612"/>
          </a:xfrm>
          <a:solidFill>
            <a:schemeClr val="bg1"/>
          </a:solidFill>
          <a:ln>
            <a:solidFill>
              <a:schemeClr val="tx2"/>
            </a:solidFill>
          </a:ln>
        </p:spPr>
        <p:txBody>
          <a:bodyPr>
            <a:noAutofit/>
          </a:bodyPr>
          <a:lstStyle/>
          <a:p>
            <a:pPr marL="0" indent="0">
              <a:spcBef>
                <a:spcPts val="0"/>
              </a:spcBef>
              <a:spcAft>
                <a:spcPts val="800"/>
              </a:spcAft>
              <a:buNone/>
            </a:pPr>
            <a:r>
              <a:rPr lang="en-US" sz="1800" b="1" dirty="0"/>
              <a:t>Confirmed ORR:</a:t>
            </a:r>
          </a:p>
          <a:p>
            <a:pPr>
              <a:spcBef>
                <a:spcPts val="0"/>
              </a:spcBef>
              <a:spcAft>
                <a:spcPts val="800"/>
              </a:spcAft>
            </a:pPr>
            <a:r>
              <a:rPr lang="en-US" sz="1800" dirty="0"/>
              <a:t>2.0 mg/kg: 9/26 (34.6%)</a:t>
            </a:r>
          </a:p>
          <a:p>
            <a:pPr>
              <a:spcBef>
                <a:spcPts val="0"/>
              </a:spcBef>
              <a:spcAft>
                <a:spcPts val="800"/>
              </a:spcAft>
            </a:pPr>
            <a:r>
              <a:rPr lang="en-US" sz="1800" dirty="0"/>
              <a:t>2.4 mg/kg: 10/26 (38.5%)</a:t>
            </a:r>
            <a:endParaRPr lang="en-GB" sz="1800" dirty="0"/>
          </a:p>
        </p:txBody>
      </p:sp>
      <p:sp>
        <p:nvSpPr>
          <p:cNvPr id="852" name="Text Placeholder 8">
            <a:extLst>
              <a:ext uri="{FF2B5EF4-FFF2-40B4-BE49-F238E27FC236}">
                <a16:creationId xmlns:a16="http://schemas.microsoft.com/office/drawing/2014/main" id="{CF32E765-A0FE-C26C-C51A-107F115A13EE}"/>
              </a:ext>
            </a:extLst>
          </p:cNvPr>
          <p:cNvSpPr txBox="1">
            <a:spLocks/>
          </p:cNvSpPr>
          <p:nvPr/>
        </p:nvSpPr>
        <p:spPr>
          <a:xfrm>
            <a:off x="512472" y="5774408"/>
            <a:ext cx="6694177" cy="5105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46"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Includes patients who had the opportunity for ≥13 weeks of follow-up at data cut-off: </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January 30, 2025</a:t>
            </a:r>
          </a:p>
          <a:p>
            <a:pPr marL="0" marR="0" lvl="0" indent="0" algn="l" defTabSz="914446"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*Patient was discontinued prior to first evaluation scan</a:t>
            </a:r>
          </a:p>
          <a:p>
            <a:pPr marL="0" marR="0" lvl="0" indent="0" algn="l" defTabSz="914446"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CR, complete response; ORR, objective response rate; PD, progressive disease; PD-(L)1, programmed cell death (ligand) 1; PR, partial response; RECIST v1.1, Response Evaluation Criteria in Solid </a:t>
            </a:r>
            <a:r>
              <a:rPr kumimoji="0" lang="en-GB" sz="8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Tumors</a:t>
            </a: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version 1.1; SD, stable disease; </a:t>
            </a:r>
            <a:r>
              <a:rPr kumimoji="0" lang="en-GB" sz="8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uPR</a:t>
            </a: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unconfirmed partial response</a:t>
            </a:r>
          </a:p>
        </p:txBody>
      </p:sp>
      <p:sp>
        <p:nvSpPr>
          <p:cNvPr id="854" name="Freeform 1059">
            <a:extLst>
              <a:ext uri="{FF2B5EF4-FFF2-40B4-BE49-F238E27FC236}">
                <a16:creationId xmlns:a16="http://schemas.microsoft.com/office/drawing/2014/main" id="{8DA38B4A-F16D-FBDB-1E1B-34D2477244E9}"/>
              </a:ext>
            </a:extLst>
          </p:cNvPr>
          <p:cNvSpPr/>
          <p:nvPr/>
        </p:nvSpPr>
        <p:spPr>
          <a:xfrm>
            <a:off x="8774353" y="1623441"/>
            <a:ext cx="95233" cy="164597"/>
          </a:xfrm>
          <a:custGeom>
            <a:avLst/>
            <a:gdLst>
              <a:gd name="connsiteX0" fmla="*/ 0 w 95233"/>
              <a:gd name="connsiteY0" fmla="*/ 0 h 164597"/>
              <a:gd name="connsiteX1" fmla="*/ 95233 w 95233"/>
              <a:gd name="connsiteY1" fmla="*/ 0 h 164597"/>
              <a:gd name="connsiteX2" fmla="*/ 95233 w 95233"/>
              <a:gd name="connsiteY2" fmla="*/ 164598 h 164597"/>
              <a:gd name="connsiteX3" fmla="*/ 0 w 95233"/>
              <a:gd name="connsiteY3" fmla="*/ 164598 h 164597"/>
            </a:gdLst>
            <a:ahLst/>
            <a:cxnLst>
              <a:cxn ang="0">
                <a:pos x="connsiteX0" y="connsiteY0"/>
              </a:cxn>
              <a:cxn ang="0">
                <a:pos x="connsiteX1" y="connsiteY1"/>
              </a:cxn>
              <a:cxn ang="0">
                <a:pos x="connsiteX2" y="connsiteY2"/>
              </a:cxn>
              <a:cxn ang="0">
                <a:pos x="connsiteX3" y="connsiteY3"/>
              </a:cxn>
            </a:cxnLst>
            <a:rect l="l" t="t" r="r" b="b"/>
            <a:pathLst>
              <a:path w="95233" h="164597">
                <a:moveTo>
                  <a:pt x="0" y="0"/>
                </a:moveTo>
                <a:lnTo>
                  <a:pt x="95233" y="0"/>
                </a:lnTo>
                <a:lnTo>
                  <a:pt x="95233" y="164598"/>
                </a:lnTo>
                <a:lnTo>
                  <a:pt x="0" y="164598"/>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5" name="Freeform 1060">
            <a:extLst>
              <a:ext uri="{FF2B5EF4-FFF2-40B4-BE49-F238E27FC236}">
                <a16:creationId xmlns:a16="http://schemas.microsoft.com/office/drawing/2014/main" id="{1C46081C-956F-750D-9B2A-89BD38176762}"/>
              </a:ext>
            </a:extLst>
          </p:cNvPr>
          <p:cNvSpPr/>
          <p:nvPr/>
        </p:nvSpPr>
        <p:spPr>
          <a:xfrm>
            <a:off x="8774353" y="1978954"/>
            <a:ext cx="95233" cy="164597"/>
          </a:xfrm>
          <a:custGeom>
            <a:avLst/>
            <a:gdLst>
              <a:gd name="connsiteX0" fmla="*/ 0 w 95233"/>
              <a:gd name="connsiteY0" fmla="*/ 0 h 164597"/>
              <a:gd name="connsiteX1" fmla="*/ 95233 w 95233"/>
              <a:gd name="connsiteY1" fmla="*/ 0 h 164597"/>
              <a:gd name="connsiteX2" fmla="*/ 95233 w 95233"/>
              <a:gd name="connsiteY2" fmla="*/ 164598 h 164597"/>
              <a:gd name="connsiteX3" fmla="*/ 0 w 95233"/>
              <a:gd name="connsiteY3" fmla="*/ 164598 h 164597"/>
            </a:gdLst>
            <a:ahLst/>
            <a:cxnLst>
              <a:cxn ang="0">
                <a:pos x="connsiteX0" y="connsiteY0"/>
              </a:cxn>
              <a:cxn ang="0">
                <a:pos x="connsiteX1" y="connsiteY1"/>
              </a:cxn>
              <a:cxn ang="0">
                <a:pos x="connsiteX2" y="connsiteY2"/>
              </a:cxn>
              <a:cxn ang="0">
                <a:pos x="connsiteX3" y="connsiteY3"/>
              </a:cxn>
            </a:cxnLst>
            <a:rect l="l" t="t" r="r" b="b"/>
            <a:pathLst>
              <a:path w="95233" h="164597">
                <a:moveTo>
                  <a:pt x="0" y="0"/>
                </a:moveTo>
                <a:lnTo>
                  <a:pt x="95233" y="0"/>
                </a:lnTo>
                <a:lnTo>
                  <a:pt x="95233" y="164598"/>
                </a:lnTo>
                <a:lnTo>
                  <a:pt x="0" y="164598"/>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6" name="Freeform 1561">
            <a:extLst>
              <a:ext uri="{FF2B5EF4-FFF2-40B4-BE49-F238E27FC236}">
                <a16:creationId xmlns:a16="http://schemas.microsoft.com/office/drawing/2014/main" id="{170EB8E2-D2D0-458D-2BF1-D244B15DCBF7}"/>
              </a:ext>
            </a:extLst>
          </p:cNvPr>
          <p:cNvSpPr/>
          <p:nvPr/>
        </p:nvSpPr>
        <p:spPr>
          <a:xfrm>
            <a:off x="9870927" y="5427707"/>
            <a:ext cx="95267" cy="164656"/>
          </a:xfrm>
          <a:custGeom>
            <a:avLst/>
            <a:gdLst>
              <a:gd name="connsiteX0" fmla="*/ 0 w 95267"/>
              <a:gd name="connsiteY0" fmla="*/ 0 h 164656"/>
              <a:gd name="connsiteX1" fmla="*/ 95267 w 95267"/>
              <a:gd name="connsiteY1" fmla="*/ 0 h 164656"/>
              <a:gd name="connsiteX2" fmla="*/ 95267 w 95267"/>
              <a:gd name="connsiteY2" fmla="*/ 164657 h 164656"/>
              <a:gd name="connsiteX3" fmla="*/ 0 w 95267"/>
              <a:gd name="connsiteY3" fmla="*/ 164657 h 164656"/>
            </a:gdLst>
            <a:ahLst/>
            <a:cxnLst>
              <a:cxn ang="0">
                <a:pos x="connsiteX0" y="connsiteY0"/>
              </a:cxn>
              <a:cxn ang="0">
                <a:pos x="connsiteX1" y="connsiteY1"/>
              </a:cxn>
              <a:cxn ang="0">
                <a:pos x="connsiteX2" y="connsiteY2"/>
              </a:cxn>
              <a:cxn ang="0">
                <a:pos x="connsiteX3" y="connsiteY3"/>
              </a:cxn>
            </a:cxnLst>
            <a:rect l="l" t="t" r="r" b="b"/>
            <a:pathLst>
              <a:path w="95267" h="164656">
                <a:moveTo>
                  <a:pt x="0" y="0"/>
                </a:moveTo>
                <a:lnTo>
                  <a:pt x="95267" y="0"/>
                </a:lnTo>
                <a:lnTo>
                  <a:pt x="95267" y="164657"/>
                </a:lnTo>
                <a:lnTo>
                  <a:pt x="0" y="164657"/>
                </a:lnTo>
                <a:close/>
              </a:path>
            </a:pathLst>
          </a:custGeom>
          <a:solidFill>
            <a:srgbClr val="D9DADA"/>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7" name="TextBox 856">
            <a:extLst>
              <a:ext uri="{FF2B5EF4-FFF2-40B4-BE49-F238E27FC236}">
                <a16:creationId xmlns:a16="http://schemas.microsoft.com/office/drawing/2014/main" id="{C46634B4-FA92-5AC0-4FA9-EC0617A9B288}"/>
              </a:ext>
            </a:extLst>
          </p:cNvPr>
          <p:cNvSpPr txBox="1"/>
          <p:nvPr/>
        </p:nvSpPr>
        <p:spPr>
          <a:xfrm>
            <a:off x="9932456" y="5388078"/>
            <a:ext cx="644728" cy="2308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ptos"/>
                <a:ea typeface="+mn-ea"/>
                <a:cs typeface="+mn-cs"/>
                <a:sym typeface="Aptos"/>
                <a:rtl val="0"/>
              </a:rPr>
              <a:t>unknown</a:t>
            </a:r>
          </a:p>
        </p:txBody>
      </p:sp>
      <p:sp>
        <p:nvSpPr>
          <p:cNvPr id="858" name="Freeform 1377">
            <a:extLst>
              <a:ext uri="{FF2B5EF4-FFF2-40B4-BE49-F238E27FC236}">
                <a16:creationId xmlns:a16="http://schemas.microsoft.com/office/drawing/2014/main" id="{49BDD6C2-C673-8FD4-28FE-2979157BA2CE}"/>
              </a:ext>
            </a:extLst>
          </p:cNvPr>
          <p:cNvSpPr/>
          <p:nvPr/>
        </p:nvSpPr>
        <p:spPr>
          <a:xfrm>
            <a:off x="6038084" y="2996665"/>
            <a:ext cx="107930" cy="372805"/>
          </a:xfrm>
          <a:custGeom>
            <a:avLst/>
            <a:gdLst>
              <a:gd name="connsiteX0" fmla="*/ 0 w 107930"/>
              <a:gd name="connsiteY0" fmla="*/ 0 h 392502"/>
              <a:gd name="connsiteX1" fmla="*/ 107931 w 107930"/>
              <a:gd name="connsiteY1" fmla="*/ 0 h 392502"/>
              <a:gd name="connsiteX2" fmla="*/ 107931 w 107930"/>
              <a:gd name="connsiteY2" fmla="*/ 392502 h 392502"/>
              <a:gd name="connsiteX3" fmla="*/ 0 w 107930"/>
              <a:gd name="connsiteY3" fmla="*/ 392502 h 392502"/>
            </a:gdLst>
            <a:ahLst/>
            <a:cxnLst>
              <a:cxn ang="0">
                <a:pos x="connsiteX0" y="connsiteY0"/>
              </a:cxn>
              <a:cxn ang="0">
                <a:pos x="connsiteX1" y="connsiteY1"/>
              </a:cxn>
              <a:cxn ang="0">
                <a:pos x="connsiteX2" y="connsiteY2"/>
              </a:cxn>
              <a:cxn ang="0">
                <a:pos x="connsiteX3" y="connsiteY3"/>
              </a:cxn>
            </a:cxnLst>
            <a:rect l="l" t="t" r="r" b="b"/>
            <a:pathLst>
              <a:path w="107930" h="392502">
                <a:moveTo>
                  <a:pt x="0" y="0"/>
                </a:moveTo>
                <a:lnTo>
                  <a:pt x="107931" y="0"/>
                </a:lnTo>
                <a:lnTo>
                  <a:pt x="107931" y="392502"/>
                </a:lnTo>
                <a:lnTo>
                  <a:pt x="0" y="392502"/>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9" name="Freeform 1384">
            <a:extLst>
              <a:ext uri="{FF2B5EF4-FFF2-40B4-BE49-F238E27FC236}">
                <a16:creationId xmlns:a16="http://schemas.microsoft.com/office/drawing/2014/main" id="{2ACAFF40-1D09-EB0B-63BF-55847571BA2B}"/>
              </a:ext>
            </a:extLst>
          </p:cNvPr>
          <p:cNvSpPr/>
          <p:nvPr/>
        </p:nvSpPr>
        <p:spPr>
          <a:xfrm>
            <a:off x="7314656" y="3000411"/>
            <a:ext cx="107930" cy="738351"/>
          </a:xfrm>
          <a:custGeom>
            <a:avLst/>
            <a:gdLst>
              <a:gd name="connsiteX0" fmla="*/ 0 w 107930"/>
              <a:gd name="connsiteY0" fmla="*/ 0 h 721697"/>
              <a:gd name="connsiteX1" fmla="*/ 107931 w 107930"/>
              <a:gd name="connsiteY1" fmla="*/ 0 h 721697"/>
              <a:gd name="connsiteX2" fmla="*/ 107931 w 107930"/>
              <a:gd name="connsiteY2" fmla="*/ 721697 h 721697"/>
              <a:gd name="connsiteX3" fmla="*/ 0 w 107930"/>
              <a:gd name="connsiteY3" fmla="*/ 721697 h 721697"/>
            </a:gdLst>
            <a:ahLst/>
            <a:cxnLst>
              <a:cxn ang="0">
                <a:pos x="connsiteX0" y="connsiteY0"/>
              </a:cxn>
              <a:cxn ang="0">
                <a:pos x="connsiteX1" y="connsiteY1"/>
              </a:cxn>
              <a:cxn ang="0">
                <a:pos x="connsiteX2" y="connsiteY2"/>
              </a:cxn>
              <a:cxn ang="0">
                <a:pos x="connsiteX3" y="connsiteY3"/>
              </a:cxn>
            </a:cxnLst>
            <a:rect l="l" t="t" r="r" b="b"/>
            <a:pathLst>
              <a:path w="107930" h="721697">
                <a:moveTo>
                  <a:pt x="0" y="0"/>
                </a:moveTo>
                <a:lnTo>
                  <a:pt x="107931" y="0"/>
                </a:lnTo>
                <a:lnTo>
                  <a:pt x="107931" y="721697"/>
                </a:lnTo>
                <a:lnTo>
                  <a:pt x="0" y="721697"/>
                </a:lnTo>
                <a:close/>
              </a:path>
            </a:pathLst>
          </a:custGeom>
          <a:solidFill>
            <a:srgbClr val="B4006F"/>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0" name="TextBox 859">
            <a:extLst>
              <a:ext uri="{FF2B5EF4-FFF2-40B4-BE49-F238E27FC236}">
                <a16:creationId xmlns:a16="http://schemas.microsoft.com/office/drawing/2014/main" id="{16AFD818-59BA-9D88-561C-C5FA433F4CCA}"/>
              </a:ext>
            </a:extLst>
          </p:cNvPr>
          <p:cNvSpPr txBox="1"/>
          <p:nvPr/>
        </p:nvSpPr>
        <p:spPr>
          <a:xfrm>
            <a:off x="2148434" y="2512949"/>
            <a:ext cx="280430" cy="246221"/>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861" name="Freeform 1347">
            <a:extLst>
              <a:ext uri="{FF2B5EF4-FFF2-40B4-BE49-F238E27FC236}">
                <a16:creationId xmlns:a16="http://schemas.microsoft.com/office/drawing/2014/main" id="{F34A940C-4E62-D6F8-6659-B5A0259F98FA}"/>
              </a:ext>
            </a:extLst>
          </p:cNvPr>
          <p:cNvSpPr/>
          <p:nvPr/>
        </p:nvSpPr>
        <p:spPr>
          <a:xfrm>
            <a:off x="4062420" y="2992998"/>
            <a:ext cx="107930" cy="18288"/>
          </a:xfrm>
          <a:custGeom>
            <a:avLst/>
            <a:gdLst>
              <a:gd name="connsiteX0" fmla="*/ 0 w 107930"/>
              <a:gd name="connsiteY0" fmla="*/ 0 h 25322"/>
              <a:gd name="connsiteX1" fmla="*/ 107931 w 107930"/>
              <a:gd name="connsiteY1" fmla="*/ 0 h 25322"/>
              <a:gd name="connsiteX2" fmla="*/ 107931 w 107930"/>
              <a:gd name="connsiteY2" fmla="*/ 25323 h 25322"/>
              <a:gd name="connsiteX3" fmla="*/ 0 w 107930"/>
              <a:gd name="connsiteY3" fmla="*/ 25323 h 25322"/>
            </a:gdLst>
            <a:ahLst/>
            <a:cxnLst>
              <a:cxn ang="0">
                <a:pos x="connsiteX0" y="connsiteY0"/>
              </a:cxn>
              <a:cxn ang="0">
                <a:pos x="connsiteX1" y="connsiteY1"/>
              </a:cxn>
              <a:cxn ang="0">
                <a:pos x="connsiteX2" y="connsiteY2"/>
              </a:cxn>
              <a:cxn ang="0">
                <a:pos x="connsiteX3" y="connsiteY3"/>
              </a:cxn>
            </a:cxnLst>
            <a:rect l="l" t="t" r="r" b="b"/>
            <a:pathLst>
              <a:path w="107930" h="25322">
                <a:moveTo>
                  <a:pt x="0" y="0"/>
                </a:moveTo>
                <a:lnTo>
                  <a:pt x="107931" y="0"/>
                </a:lnTo>
                <a:lnTo>
                  <a:pt x="107931" y="25323"/>
                </a:lnTo>
                <a:lnTo>
                  <a:pt x="0" y="25323"/>
                </a:lnTo>
                <a:close/>
              </a:path>
            </a:pathLst>
          </a:custGeom>
          <a:solidFill>
            <a:srgbClr val="003865"/>
          </a:solidFill>
          <a:ln w="12693"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56422E94-2572-6862-D3C6-72748C25B191}"/>
              </a:ext>
            </a:extLst>
          </p:cNvPr>
          <p:cNvSpPr txBox="1"/>
          <p:nvPr/>
        </p:nvSpPr>
        <p:spPr>
          <a:xfrm>
            <a:off x="336304" y="6439981"/>
            <a:ext cx="3393878" cy="261610"/>
          </a:xfrm>
          <a:prstGeom prst="rect">
            <a:avLst/>
          </a:prstGeom>
          <a:noFill/>
        </p:spPr>
        <p:txBody>
          <a:bodyPr wrap="none" rtlCol="0">
            <a:spAutoFit/>
          </a:bodyPr>
          <a:lstStyle/>
          <a:p>
            <a:pPr marL="0" marR="0" lvl="0" indent="0" algn="l" defTabSz="313239"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Presented at </a:t>
            </a:r>
            <a:r>
              <a:rPr kumimoji="0" lang="en-US" sz="1100" b="0" i="1" u="none" strike="noStrike" kern="1200" cap="none" spc="0" normalizeH="0" baseline="0" noProof="0" dirty="0">
                <a:ln>
                  <a:noFill/>
                </a:ln>
                <a:solidFill>
                  <a:srgbClr val="404040"/>
                </a:solidFill>
                <a:effectLst/>
                <a:uLnTx/>
                <a:uFillTx/>
                <a:latin typeface="Aptos" panose="02110004020202020204"/>
                <a:ea typeface="+mn-ea"/>
                <a:cs typeface="Calibri" panose="020F0502020204030204" pitchFamily="34" charset="0"/>
              </a:rPr>
              <a:t>SGO</a:t>
            </a:r>
            <a:r>
              <a:rPr kumimoji="0" lang="en-US" sz="1100" b="0" i="1"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 Annual Meeting, 2025, Seattle, WA</a:t>
            </a:r>
          </a:p>
        </p:txBody>
      </p:sp>
    </p:spTree>
    <p:extLst>
      <p:ext uri="{BB962C8B-B14F-4D97-AF65-F5344CB8AC3E}">
        <p14:creationId xmlns:p14="http://schemas.microsoft.com/office/powerpoint/2010/main" val="206897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32084-3965-AE8F-EFF0-4CC26D199A9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F8D5819-B878-4082-EE2C-EEA304546418}"/>
              </a:ext>
            </a:extLst>
          </p:cNvPr>
          <p:cNvSpPr>
            <a:spLocks noGrp="1"/>
          </p:cNvSpPr>
          <p:nvPr>
            <p:ph type="title"/>
          </p:nvPr>
        </p:nvSpPr>
        <p:spPr>
          <a:xfrm>
            <a:off x="838200" y="86879"/>
            <a:ext cx="10515600" cy="1325563"/>
          </a:xfrm>
        </p:spPr>
        <p:txBody>
          <a:bodyPr>
            <a:noAutofit/>
          </a:bodyPr>
          <a:lstStyle/>
          <a:p>
            <a:r>
              <a:rPr lang="en-US" sz="2800" b="1" kern="100" dirty="0" err="1">
                <a:latin typeface="Arial" panose="020B0604020202020204" pitchFamily="34" charset="0"/>
                <a:ea typeface="Verdana" panose="020B0604030504040204" pitchFamily="34" charset="0"/>
                <a:cs typeface="Arial" panose="020B0604020202020204" pitchFamily="34" charset="0"/>
              </a:rPr>
              <a:t>Rinatabart</a:t>
            </a:r>
            <a:r>
              <a:rPr lang="en-US" sz="2800" b="1" kern="100" dirty="0">
                <a:latin typeface="Arial" panose="020B0604020202020204" pitchFamily="34" charset="0"/>
                <a:ea typeface="Verdana" panose="020B0604030504040204" pitchFamily="34" charset="0"/>
                <a:cs typeface="Arial" panose="020B0604020202020204" pitchFamily="34" charset="0"/>
              </a:rPr>
              <a:t> </a:t>
            </a:r>
            <a:r>
              <a:rPr lang="en-US" sz="2800" b="1" kern="100" dirty="0" err="1">
                <a:latin typeface="Arial" panose="020B0604020202020204" pitchFamily="34" charset="0"/>
                <a:ea typeface="Verdana" panose="020B0604030504040204" pitchFamily="34" charset="0"/>
                <a:cs typeface="Arial" panose="020B0604020202020204" pitchFamily="34" charset="0"/>
              </a:rPr>
              <a:t>sesutecan</a:t>
            </a:r>
            <a:r>
              <a:rPr lang="en-US" sz="2800" b="1" kern="100" dirty="0">
                <a:latin typeface="Arial" panose="020B0604020202020204" pitchFamily="34" charset="0"/>
                <a:ea typeface="Verdana" panose="020B0604030504040204" pitchFamily="34" charset="0"/>
                <a:cs typeface="Arial" panose="020B0604020202020204" pitchFamily="34" charset="0"/>
              </a:rPr>
              <a:t> (Rina-S</a:t>
            </a:r>
            <a:r>
              <a:rPr lang="en-US" sz="2800" b="1" kern="100" baseline="30000" dirty="0">
                <a:latin typeface="Arial" panose="020B0604020202020204" pitchFamily="34" charset="0"/>
                <a:ea typeface="Verdana" panose="020B0604030504040204" pitchFamily="34" charset="0"/>
                <a:cs typeface="Arial" panose="020B0604020202020204" pitchFamily="34" charset="0"/>
              </a:rPr>
              <a:t>®</a:t>
            </a:r>
            <a:r>
              <a:rPr lang="en-US" sz="2800" b="1" kern="100" dirty="0">
                <a:latin typeface="Arial" panose="020B0604020202020204" pitchFamily="34" charset="0"/>
                <a:ea typeface="Verdana" panose="020B0604030504040204" pitchFamily="34" charset="0"/>
                <a:cs typeface="Arial" panose="020B0604020202020204" pitchFamily="34" charset="0"/>
              </a:rPr>
              <a:t>) for patients with advanced or recurrent endometrial cancer (</a:t>
            </a:r>
            <a:r>
              <a:rPr lang="en-US" sz="2800" b="1" kern="100" dirty="0" err="1">
                <a:latin typeface="Arial" panose="020B0604020202020204" pitchFamily="34" charset="0"/>
                <a:ea typeface="Verdana" panose="020B0604030504040204" pitchFamily="34" charset="0"/>
                <a:cs typeface="Arial" panose="020B0604020202020204" pitchFamily="34" charset="0"/>
              </a:rPr>
              <a:t>a/r</a:t>
            </a:r>
            <a:r>
              <a:rPr lang="en-US" sz="2800" b="1" kern="100" dirty="0">
                <a:latin typeface="Arial" panose="020B0604020202020204" pitchFamily="34" charset="0"/>
                <a:ea typeface="Verdana" panose="020B0604030504040204" pitchFamily="34" charset="0"/>
                <a:cs typeface="Arial" panose="020B0604020202020204" pitchFamily="34" charset="0"/>
              </a:rPr>
              <a:t> EC): Update from dose expansion cohort B2 of RAINFOL™-01</a:t>
            </a:r>
            <a:endParaRPr lang="en-US" sz="2800" b="1" dirty="0">
              <a:latin typeface="Arial" panose="020B0604020202020204" pitchFamily="34" charset="0"/>
              <a:ea typeface="Verdana" panose="020B0604030504040204" pitchFamily="34" charset="0"/>
              <a:cs typeface="Arial" panose="020B0604020202020204" pitchFamily="34" charset="0"/>
            </a:endParaRPr>
          </a:p>
        </p:txBody>
      </p:sp>
      <p:graphicFrame>
        <p:nvGraphicFramePr>
          <p:cNvPr id="51" name="Table 50">
            <a:extLst>
              <a:ext uri="{FF2B5EF4-FFF2-40B4-BE49-F238E27FC236}">
                <a16:creationId xmlns:a16="http://schemas.microsoft.com/office/drawing/2014/main" id="{3EDDCEB9-3765-226A-7609-FC99A3CF1AE3}"/>
              </a:ext>
            </a:extLst>
          </p:cNvPr>
          <p:cNvGraphicFramePr>
            <a:graphicFrameLocks noGrp="1"/>
          </p:cNvGraphicFramePr>
          <p:nvPr/>
        </p:nvGraphicFramePr>
        <p:xfrm>
          <a:off x="1268762" y="2095507"/>
          <a:ext cx="8867272" cy="3138069"/>
        </p:xfrm>
        <a:graphic>
          <a:graphicData uri="http://schemas.openxmlformats.org/drawingml/2006/table">
            <a:tbl>
              <a:tblPr firstRow="1" bandRow="1"/>
              <a:tblGrid>
                <a:gridCol w="4242596">
                  <a:extLst>
                    <a:ext uri="{9D8B030D-6E8A-4147-A177-3AD203B41FA5}">
                      <a16:colId xmlns:a16="http://schemas.microsoft.com/office/drawing/2014/main" val="3101573274"/>
                    </a:ext>
                  </a:extLst>
                </a:gridCol>
                <a:gridCol w="2312338">
                  <a:extLst>
                    <a:ext uri="{9D8B030D-6E8A-4147-A177-3AD203B41FA5}">
                      <a16:colId xmlns:a16="http://schemas.microsoft.com/office/drawing/2014/main" val="1181895760"/>
                    </a:ext>
                  </a:extLst>
                </a:gridCol>
                <a:gridCol w="2312338">
                  <a:extLst>
                    <a:ext uri="{9D8B030D-6E8A-4147-A177-3AD203B41FA5}">
                      <a16:colId xmlns:a16="http://schemas.microsoft.com/office/drawing/2014/main" val="1128706457"/>
                    </a:ext>
                  </a:extLst>
                </a:gridCol>
              </a:tblGrid>
              <a:tr h="471410">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1" lang="en-US" sz="2000" b="0" i="0" u="none" strike="noStrike" kern="1200" cap="none" baseline="0" dirty="0">
                        <a:solidFill>
                          <a:srgbClr val="404040"/>
                        </a:solidFill>
                        <a:effectLst/>
                        <a:latin typeface="Verdana" panose="020B0604030504040204" pitchFamily="34" charset="0"/>
                        <a:ea typeface="Verdana" panose="020B0604030504040204" pitchFamily="34" charset="0"/>
                        <a:cs typeface="Arial" panose="020B0604020202020204" pitchFamily="34" charset="0"/>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A"/>
                    </a:solid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1" lang="en-US" sz="1200" b="1" i="0" kern="1200" baseline="0" dirty="0">
                          <a:solidFill>
                            <a:srgbClr val="404040"/>
                          </a:solidFill>
                          <a:latin typeface="Verdana" panose="020B0604030504040204" pitchFamily="34" charset="0"/>
                          <a:ea typeface="Verdana" panose="020B0604030504040204" pitchFamily="34" charset="0"/>
                          <a:cs typeface="Calibri"/>
                        </a:rPr>
                        <a:t>100 mg/m</a:t>
                      </a:r>
                      <a:r>
                        <a:rPr kumimoji="1" lang="en-US" sz="1200" b="1" i="0" kern="1200" baseline="30000" dirty="0">
                          <a:solidFill>
                            <a:srgbClr val="404040"/>
                          </a:solidFill>
                          <a:latin typeface="Verdana" panose="020B0604030504040204" pitchFamily="34" charset="0"/>
                          <a:ea typeface="Verdana" panose="020B0604030504040204" pitchFamily="34" charset="0"/>
                          <a:cs typeface="Calibri"/>
                        </a:rPr>
                        <a:t>2</a:t>
                      </a:r>
                      <a:r>
                        <a:rPr kumimoji="1" lang="en-US" sz="1200" b="1" i="0" kern="1200" baseline="0" dirty="0">
                          <a:solidFill>
                            <a:srgbClr val="404040"/>
                          </a:solidFill>
                          <a:latin typeface="Verdana" panose="020B0604030504040204" pitchFamily="34" charset="0"/>
                          <a:ea typeface="Verdana" panose="020B0604030504040204" pitchFamily="34" charset="0"/>
                          <a:cs typeface="Calibri"/>
                        </a:rPr>
                        <a:t> (n=22)</a:t>
                      </a:r>
                      <a:endParaRPr kumimoji="1" lang="en-US" sz="1200" b="1" i="0" kern="1200" baseline="30000" dirty="0">
                        <a:solidFill>
                          <a:srgbClr val="404040"/>
                        </a:solidFill>
                        <a:latin typeface="Verdana" panose="020B0604030504040204" pitchFamily="34" charset="0"/>
                        <a:ea typeface="Verdana" panose="020B0604030504040204" pitchFamily="34" charset="0"/>
                        <a:cs typeface="Calibri"/>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A"/>
                    </a:solid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1" lang="en-US" sz="1200" b="1" i="0" kern="1200" baseline="0" dirty="0">
                          <a:solidFill>
                            <a:srgbClr val="404040"/>
                          </a:solidFill>
                          <a:latin typeface="Verdana" panose="020B0604030504040204" pitchFamily="34" charset="0"/>
                          <a:ea typeface="Verdana" panose="020B0604030504040204" pitchFamily="34" charset="0"/>
                          <a:cs typeface="Calibri"/>
                        </a:rPr>
                        <a:t>120 mg/m</a:t>
                      </a:r>
                      <a:r>
                        <a:rPr kumimoji="1" lang="en-US" sz="1200" b="1" i="0" kern="1200" baseline="30000" dirty="0">
                          <a:solidFill>
                            <a:srgbClr val="404040"/>
                          </a:solidFill>
                          <a:latin typeface="Verdana" panose="020B0604030504040204" pitchFamily="34" charset="0"/>
                          <a:ea typeface="Verdana" panose="020B0604030504040204" pitchFamily="34" charset="0"/>
                          <a:cs typeface="Calibri"/>
                        </a:rPr>
                        <a:t>2</a:t>
                      </a:r>
                      <a:r>
                        <a:rPr kumimoji="1" lang="en-US" sz="1200" b="1" i="0" kern="1200" baseline="0" dirty="0">
                          <a:solidFill>
                            <a:srgbClr val="404040"/>
                          </a:solidFill>
                          <a:latin typeface="Verdana" panose="020B0604030504040204" pitchFamily="34" charset="0"/>
                          <a:ea typeface="Verdana" panose="020B0604030504040204" pitchFamily="34" charset="0"/>
                          <a:cs typeface="Calibri"/>
                        </a:rPr>
                        <a:t> (n=34)</a:t>
                      </a:r>
                      <a:r>
                        <a:rPr kumimoji="1" lang="en-US" sz="1200" b="1" i="0" kern="1200" baseline="30000" dirty="0">
                          <a:solidFill>
                            <a:srgbClr val="404040"/>
                          </a:solidFill>
                          <a:latin typeface="Verdana" panose="020B0604030504040204" pitchFamily="34" charset="0"/>
                          <a:ea typeface="Verdana" panose="020B0604030504040204" pitchFamily="34" charset="0"/>
                          <a:cs typeface="Calibri"/>
                        </a:rPr>
                        <a:t>a</a:t>
                      </a:r>
                    </a:p>
                  </a:txBody>
                  <a:tcPr marL="121920" marR="121920"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A"/>
                    </a:solidFill>
                  </a:tcPr>
                </a:tc>
                <a:extLst>
                  <a:ext uri="{0D108BD9-81ED-4DB2-BD59-A6C34878D82A}">
                    <a16:rowId xmlns:a16="http://schemas.microsoft.com/office/drawing/2014/main" val="781135812"/>
                  </a:ext>
                </a:extLst>
              </a:tr>
              <a:tr h="514265">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200" b="1" dirty="0">
                          <a:solidFill>
                            <a:srgbClr val="404040"/>
                          </a:solidFill>
                          <a:latin typeface="Verdana" panose="020B0604030504040204" pitchFamily="34" charset="0"/>
                          <a:ea typeface="Verdana" panose="020B0604030504040204" pitchFamily="34" charset="0"/>
                          <a:cs typeface="Calibri"/>
                        </a:rPr>
                        <a:t>Median</a:t>
                      </a:r>
                      <a:r>
                        <a:rPr lang="en-US" sz="1200" b="1" baseline="0" dirty="0">
                          <a:solidFill>
                            <a:srgbClr val="404040"/>
                          </a:solidFill>
                          <a:latin typeface="Verdana" panose="020B0604030504040204" pitchFamily="34" charset="0"/>
                          <a:ea typeface="Verdana" panose="020B0604030504040204" pitchFamily="34" charset="0"/>
                          <a:cs typeface="Calibri"/>
                        </a:rPr>
                        <a:t> on-study </a:t>
                      </a:r>
                      <a:r>
                        <a:rPr lang="en-US" sz="1200" b="1" dirty="0">
                          <a:solidFill>
                            <a:srgbClr val="404040"/>
                          </a:solidFill>
                          <a:latin typeface="Verdana" panose="020B0604030504040204" pitchFamily="34" charset="0"/>
                          <a:ea typeface="Verdana" panose="020B0604030504040204" pitchFamily="34" charset="0"/>
                          <a:cs typeface="Calibri"/>
                        </a:rPr>
                        <a:t>follow-up</a:t>
                      </a:r>
                      <a:r>
                        <a:rPr lang="en-US" sz="1200" b="1" baseline="30000" dirty="0">
                          <a:solidFill>
                            <a:srgbClr val="404040"/>
                          </a:solidFill>
                          <a:latin typeface="Verdana" panose="020B0604030504040204" pitchFamily="34" charset="0"/>
                          <a:ea typeface="Verdana" panose="020B0604030504040204" pitchFamily="34" charset="0"/>
                          <a:cs typeface="Calibri"/>
                        </a:rPr>
                        <a:t>b</a:t>
                      </a:r>
                      <a:r>
                        <a:rPr lang="en-US" sz="1200" b="1" dirty="0">
                          <a:solidFill>
                            <a:srgbClr val="404040"/>
                          </a:solidFill>
                          <a:latin typeface="Verdana" panose="020B0604030504040204" pitchFamily="34" charset="0"/>
                          <a:ea typeface="Verdana" panose="020B0604030504040204" pitchFamily="34" charset="0"/>
                          <a:cs typeface="Calibri"/>
                        </a:rPr>
                        <a:t>, months (95% CI)</a:t>
                      </a:r>
                      <a:endParaRPr kumimoji="1" lang="en-US" sz="1200" b="1" i="0" u="none" strike="noStrike" kern="1200" cap="none" dirty="0">
                        <a:solidFill>
                          <a:srgbClr val="404040"/>
                        </a:solidFill>
                        <a:latin typeface="Verdana" panose="020B0604030504040204" pitchFamily="34" charset="0"/>
                        <a:ea typeface="Verdana" panose="020B0604030504040204" pitchFamily="34" charset="0"/>
                        <a:cs typeface="Calibri"/>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algn="ctr" defTabSz="914420" rtl="0" eaLnBrk="1" latinLnBrk="0" hangingPunct="1"/>
                      <a:r>
                        <a:rPr kumimoji="1" lang="it-IT" sz="1200" b="0" i="0" kern="1200">
                          <a:solidFill>
                            <a:schemeClr val="tx1"/>
                          </a:solidFill>
                          <a:latin typeface="Verdana" panose="020B0604030504040204" pitchFamily="34" charset="0"/>
                          <a:ea typeface="Verdana" panose="020B0604030504040204" pitchFamily="34" charset="0"/>
                          <a:cs typeface="Calibri"/>
                        </a:rPr>
                        <a:t>11.7 (11.3-12.4) </a:t>
                      </a:r>
                    </a:p>
                  </a:txBody>
                  <a:tcPr marL="121920" marR="12192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algn="ctr"/>
                      <a:r>
                        <a:rPr kumimoji="1" lang="it-IT" sz="1200" b="0" i="0" kern="1200">
                          <a:solidFill>
                            <a:schemeClr val="tx1"/>
                          </a:solidFill>
                          <a:latin typeface="Verdana" panose="020B0604030504040204" pitchFamily="34" charset="0"/>
                          <a:ea typeface="Verdana" panose="020B0604030504040204" pitchFamily="34" charset="0"/>
                          <a:cs typeface="Calibri"/>
                        </a:rPr>
                        <a:t>13.8 (11.5-16.5)</a:t>
                      </a:r>
                    </a:p>
                  </a:txBody>
                  <a:tcPr marL="121920" marR="121920"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4551693"/>
                  </a:ext>
                </a:extLst>
              </a:tr>
              <a:tr h="299989">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1200" b="1" i="0" u="none" strike="noStrike" kern="1200" cap="none" dirty="0">
                          <a:solidFill>
                            <a:srgbClr val="404040"/>
                          </a:solidFill>
                          <a:latin typeface="Verdana" panose="020B0604030504040204" pitchFamily="34" charset="0"/>
                          <a:ea typeface="Verdana" panose="020B0604030504040204" pitchFamily="34" charset="0"/>
                          <a:cs typeface="Calibri"/>
                          <a:sym typeface="Arial"/>
                        </a:rPr>
                        <a:t>Confirmed ORR</a:t>
                      </a:r>
                      <a:r>
                        <a:rPr kumimoji="1" lang="en-US" sz="1200" b="1" i="0" u="none" strike="noStrike" kern="1200" cap="none" baseline="30000" dirty="0">
                          <a:solidFill>
                            <a:srgbClr val="404040"/>
                          </a:solidFill>
                          <a:latin typeface="Verdana" panose="020B0604030504040204" pitchFamily="34" charset="0"/>
                          <a:ea typeface="Verdana" panose="020B0604030504040204" pitchFamily="34" charset="0"/>
                          <a:cs typeface="Calibri"/>
                          <a:sym typeface="Arial"/>
                        </a:rPr>
                        <a:t>c</a:t>
                      </a:r>
                      <a:r>
                        <a:rPr kumimoji="1" lang="en-US" sz="1200" b="1" i="0" u="none" strike="noStrike" kern="1200" cap="none" dirty="0">
                          <a:solidFill>
                            <a:srgbClr val="404040"/>
                          </a:solidFill>
                          <a:latin typeface="Verdana" panose="020B0604030504040204" pitchFamily="34" charset="0"/>
                          <a:ea typeface="Verdana" panose="020B0604030504040204" pitchFamily="34" charset="0"/>
                          <a:cs typeface="Calibri"/>
                          <a:sym typeface="Arial"/>
                        </a:rPr>
                        <a:t>, % (95% CI)</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algn="ctr"/>
                      <a:r>
                        <a:rPr lang="en-US" sz="1200" b="0" dirty="0">
                          <a:solidFill>
                            <a:schemeClr val="tx1"/>
                          </a:solidFill>
                          <a:latin typeface="Verdana" panose="020B0604030504040204" pitchFamily="34" charset="0"/>
                          <a:ea typeface="Verdana" panose="020B0604030504040204" pitchFamily="34" charset="0"/>
                          <a:cs typeface="Calibri"/>
                        </a:rPr>
                        <a:t>50.0 (28.2-71.8)</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algn="ctr"/>
                      <a:r>
                        <a:rPr lang="en-US" sz="1200" dirty="0">
                          <a:solidFill>
                            <a:schemeClr val="tx1"/>
                          </a:solidFill>
                          <a:latin typeface="Verdana" panose="020B0604030504040204" pitchFamily="34" charset="0"/>
                          <a:ea typeface="Verdana" panose="020B0604030504040204" pitchFamily="34" charset="0"/>
                          <a:cs typeface="Calibri"/>
                        </a:rPr>
                        <a:t>44.1 (27.2-62.1)</a:t>
                      </a:r>
                    </a:p>
                  </a:txBody>
                  <a:tcPr marL="121920" marR="121920"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5825985"/>
                  </a:ext>
                </a:extLst>
              </a:tr>
              <a:tr h="257132">
                <a:tc>
                  <a:txBody>
                    <a:bodyPr/>
                    <a:lstStyle>
                      <a:lvl1pPr marL="0" marR="0" algn="l" defTabSz="4409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a:sym typeface="Arial"/>
                        </a:defRPr>
                      </a:lvl1pPr>
                      <a:lvl2pPr marL="220494" marR="0" algn="l" defTabSz="4409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a:sym typeface="Arial"/>
                        </a:defRPr>
                      </a:lvl2pPr>
                      <a:lvl3pPr marL="440983" marR="0" algn="l" defTabSz="4409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a:sym typeface="Arial"/>
                        </a:defRPr>
                      </a:lvl3pPr>
                      <a:lvl4pPr marL="661477" marR="0" algn="l" defTabSz="4409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a:sym typeface="Arial"/>
                        </a:defRPr>
                      </a:lvl4pPr>
                      <a:lvl5pPr marL="881966" marR="0" algn="l" defTabSz="4409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a:sym typeface="Arial"/>
                        </a:defRPr>
                      </a:lvl5pPr>
                      <a:lvl6pPr marL="1102460" marR="0" algn="l" defTabSz="4409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a:sym typeface="Arial"/>
                        </a:defRPr>
                      </a:lvl6pPr>
                      <a:lvl7pPr marL="1322949" marR="0" algn="l" defTabSz="4409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a:sym typeface="Arial"/>
                        </a:defRPr>
                      </a:lvl7pPr>
                      <a:lvl8pPr marL="1543443" marR="0" algn="l" defTabSz="4409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a:sym typeface="Arial"/>
                        </a:defRPr>
                      </a:lvl8pPr>
                      <a:lvl9pPr marL="1763937" marR="0" algn="l" defTabSz="4409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a:sym typeface="Arial"/>
                        </a:defRPr>
                      </a:lvl9pPr>
                    </a:lstStyle>
                    <a:p>
                      <a:r>
                        <a:rPr lang="en-US" sz="1200" b="1" i="0" u="none" strike="noStrike" cap="none" dirty="0">
                          <a:solidFill>
                            <a:srgbClr val="404040"/>
                          </a:solidFill>
                          <a:latin typeface="Verdana" panose="020B0604030504040204" pitchFamily="34" charset="0"/>
                          <a:ea typeface="Verdana" panose="020B0604030504040204" pitchFamily="34" charset="0"/>
                          <a:cs typeface="Calibri"/>
                          <a:sym typeface="Arial"/>
                        </a:rPr>
                        <a:t>Confirmed response, n (%)</a:t>
                      </a:r>
                    </a:p>
                  </a:txBody>
                  <a:tcPr marL="121920" marR="121920" marT="6096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200" b="0" i="0" kern="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txBody>
                  <a:tcPr marL="121920" marR="121920" marT="609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200" b="0" i="0" kern="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txBody>
                  <a:tcPr marL="121920" marR="121920" marT="6096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1716926"/>
                  </a:ext>
                </a:extLst>
              </a:tr>
              <a:tr h="214277">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226695" marR="0" lvl="0" indent="0" algn="l" defTabSz="685800" rtl="0" eaLnBrk="1" fontAlgn="auto" latinLnBrk="0" hangingPunct="1">
                        <a:lnSpc>
                          <a:spcPct val="100000"/>
                        </a:lnSpc>
                        <a:spcBef>
                          <a:spcPts val="0"/>
                        </a:spcBef>
                        <a:spcAft>
                          <a:spcPts val="0"/>
                        </a:spcAft>
                        <a:buClrTx/>
                        <a:buSzTx/>
                        <a:buFontTx/>
                        <a:buNone/>
                        <a:tabLst/>
                        <a:defRPr/>
                      </a:pPr>
                      <a:r>
                        <a:rPr lang="en-US" sz="1200" b="0" i="0" kern="1200" dirty="0">
                          <a:solidFill>
                            <a:srgbClr val="404040"/>
                          </a:solidFill>
                          <a:latin typeface="Verdana" panose="020B0604030504040204" pitchFamily="34" charset="0"/>
                          <a:ea typeface="Verdana" panose="020B0604030504040204" pitchFamily="34" charset="0"/>
                          <a:cs typeface="Calibri"/>
                        </a:rPr>
                        <a:t>CR</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Verdana" panose="020B0604030504040204" pitchFamily="34" charset="0"/>
                          <a:ea typeface="Verdana" panose="020B0604030504040204" pitchFamily="34" charset="0"/>
                          <a:cs typeface="Calibri"/>
                        </a:rPr>
                        <a:t>2 (9.1)</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Verdana" panose="020B0604030504040204" pitchFamily="34" charset="0"/>
                          <a:ea typeface="Verdana" panose="020B0604030504040204" pitchFamily="34" charset="0"/>
                          <a:cs typeface="Calibri"/>
                        </a:rPr>
                        <a:t>1 (2.9)</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172248"/>
                  </a:ext>
                </a:extLst>
              </a:tr>
              <a:tr h="214277">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226695" marR="0" lvl="0" indent="0" algn="l" defTabSz="685800" rtl="0" eaLnBrk="1" fontAlgn="auto" latinLnBrk="0" hangingPunct="1">
                        <a:lnSpc>
                          <a:spcPct val="100000"/>
                        </a:lnSpc>
                        <a:spcBef>
                          <a:spcPts val="0"/>
                        </a:spcBef>
                        <a:spcAft>
                          <a:spcPts val="0"/>
                        </a:spcAft>
                        <a:buClrTx/>
                        <a:buSzTx/>
                        <a:buFontTx/>
                        <a:buNone/>
                        <a:tabLst/>
                        <a:defRPr/>
                      </a:pPr>
                      <a:r>
                        <a:rPr lang="en-US" sz="1200" b="0" i="0" kern="1200" dirty="0">
                          <a:solidFill>
                            <a:srgbClr val="404040"/>
                          </a:solidFill>
                          <a:latin typeface="Verdana" panose="020B0604030504040204" pitchFamily="34" charset="0"/>
                          <a:ea typeface="Verdana" panose="020B0604030504040204" pitchFamily="34" charset="0"/>
                          <a:cs typeface="Calibri"/>
                        </a:rPr>
                        <a:t>PR</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Verdana" panose="020B0604030504040204" pitchFamily="34" charset="0"/>
                          <a:ea typeface="Verdana" panose="020B0604030504040204" pitchFamily="34" charset="0"/>
                          <a:cs typeface="Calibri"/>
                        </a:rPr>
                        <a:t>9 (40.9)</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Verdana" panose="020B0604030504040204" pitchFamily="34" charset="0"/>
                          <a:ea typeface="Verdana" panose="020B0604030504040204" pitchFamily="34" charset="0"/>
                          <a:cs typeface="Calibri"/>
                        </a:rPr>
                        <a:t>14 (41.2)</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459375"/>
                  </a:ext>
                </a:extLst>
              </a:tr>
              <a:tr h="214277">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226695" marR="0" lvl="0" indent="0" algn="l" defTabSz="685800" rtl="0" eaLnBrk="1" fontAlgn="auto" latinLnBrk="0" hangingPunct="1">
                        <a:lnSpc>
                          <a:spcPct val="100000"/>
                        </a:lnSpc>
                        <a:spcBef>
                          <a:spcPts val="0"/>
                        </a:spcBef>
                        <a:spcAft>
                          <a:spcPts val="0"/>
                        </a:spcAft>
                        <a:buClrTx/>
                        <a:buSzTx/>
                        <a:buFontTx/>
                        <a:buNone/>
                        <a:tabLst/>
                        <a:defRPr/>
                      </a:pPr>
                      <a:r>
                        <a:rPr lang="en-US" sz="1200" b="0" i="0" kern="1200" dirty="0">
                          <a:solidFill>
                            <a:srgbClr val="404040"/>
                          </a:solidFill>
                          <a:latin typeface="Verdana" panose="020B0604030504040204" pitchFamily="34" charset="0"/>
                          <a:ea typeface="Verdana" panose="020B0604030504040204" pitchFamily="34" charset="0"/>
                          <a:cs typeface="Calibri"/>
                        </a:rPr>
                        <a:t>SD</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Verdana" panose="020B0604030504040204" pitchFamily="34" charset="0"/>
                          <a:ea typeface="Verdana" panose="020B0604030504040204" pitchFamily="34" charset="0"/>
                          <a:cs typeface="Calibri" panose="020F0502020204030204" pitchFamily="34" charset="0"/>
                        </a:rPr>
                        <a:t>11 (50.0)</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Calibri"/>
                        </a:rPr>
                        <a:t>13 (38.2)</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3519404"/>
                  </a:ext>
                </a:extLst>
              </a:tr>
              <a:tr h="214277">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226695" marR="0" lvl="0" indent="0" algn="l" defTabSz="685800" rtl="0" eaLnBrk="1" fontAlgn="auto" latinLnBrk="0" hangingPunct="1">
                        <a:lnSpc>
                          <a:spcPct val="100000"/>
                        </a:lnSpc>
                        <a:spcBef>
                          <a:spcPts val="0"/>
                        </a:spcBef>
                        <a:spcAft>
                          <a:spcPts val="0"/>
                        </a:spcAft>
                        <a:buClrTx/>
                        <a:buSzTx/>
                        <a:buFontTx/>
                        <a:buNone/>
                        <a:tabLst/>
                        <a:defRPr/>
                      </a:pPr>
                      <a:r>
                        <a:rPr lang="en-US" sz="1200" b="0" i="0" kern="1200" dirty="0">
                          <a:solidFill>
                            <a:srgbClr val="404040"/>
                          </a:solidFill>
                          <a:latin typeface="Verdana" panose="020B0604030504040204" pitchFamily="34" charset="0"/>
                          <a:ea typeface="Verdana" panose="020B0604030504040204" pitchFamily="34" charset="0"/>
                          <a:cs typeface="Calibri"/>
                        </a:rPr>
                        <a:t>NE</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Verdana" panose="020B0604030504040204" pitchFamily="34" charset="0"/>
                          <a:ea typeface="Verdana" panose="020B0604030504040204" pitchFamily="34" charset="0"/>
                          <a:cs typeface="Calibri"/>
                        </a:rPr>
                        <a:t>0</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Calibri"/>
                        </a:rPr>
                        <a:t>1 (2.9)</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3746906"/>
                  </a:ext>
                </a:extLst>
              </a:tr>
              <a:tr h="299989">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indent="0"/>
                      <a:r>
                        <a:rPr lang="en-US" sz="1200" b="1" i="0" dirty="0">
                          <a:solidFill>
                            <a:srgbClr val="404040"/>
                          </a:solidFill>
                          <a:latin typeface="Verdana" panose="020B0604030504040204" pitchFamily="34" charset="0"/>
                          <a:ea typeface="Verdana" panose="020B0604030504040204" pitchFamily="34" charset="0"/>
                          <a:cs typeface="Calibri"/>
                        </a:rPr>
                        <a:t>DCR, % (95% CI)</a:t>
                      </a:r>
                    </a:p>
                  </a:txBody>
                  <a:tcPr marL="121920" marR="121920"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200" b="0" i="0" kern="1200" dirty="0">
                          <a:solidFill>
                            <a:schemeClr val="tx1"/>
                          </a:solidFill>
                          <a:latin typeface="Verdana" panose="020B0604030504040204" pitchFamily="34" charset="0"/>
                          <a:ea typeface="Verdana" panose="020B0604030504040204" pitchFamily="34" charset="0"/>
                          <a:cs typeface="Calibri"/>
                        </a:rPr>
                        <a:t>100 (84.6-100.0)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200" b="0" i="0" kern="1200" dirty="0">
                          <a:solidFill>
                            <a:schemeClr val="tx1"/>
                          </a:solidFill>
                          <a:latin typeface="Verdana" panose="020B0604030504040204" pitchFamily="34" charset="0"/>
                          <a:ea typeface="Verdana" panose="020B0604030504040204" pitchFamily="34" charset="0"/>
                          <a:cs typeface="Calibri"/>
                        </a:rPr>
                        <a:t>82.4 (65.5-93.2)</a:t>
                      </a:r>
                    </a:p>
                  </a:txBody>
                  <a:tcPr marL="121920" marR="121920"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201385"/>
                  </a:ext>
                </a:extLst>
              </a:tr>
              <a:tr h="428554">
                <a:tc gridSpan="3">
                  <a:txBody>
                    <a:bodyPr/>
                    <a:lstStyle>
                      <a:lvl1pPr marL="0" algn="l" defTabSz="440983" rtl="0" eaLnBrk="1" latinLnBrk="0" hangingPunct="1">
                        <a:defRPr sz="870" kern="1200">
                          <a:solidFill>
                            <a:schemeClr val="dk1"/>
                          </a:solidFill>
                          <a:latin typeface="Calibri" panose="020F0502020204030204"/>
                        </a:defRPr>
                      </a:lvl1pPr>
                      <a:lvl2pPr marL="220494" algn="l" defTabSz="440983" rtl="0" eaLnBrk="1" latinLnBrk="0" hangingPunct="1">
                        <a:defRPr sz="870" kern="1200">
                          <a:solidFill>
                            <a:schemeClr val="dk1"/>
                          </a:solidFill>
                          <a:latin typeface="Calibri" panose="020F0502020204030204"/>
                        </a:defRPr>
                      </a:lvl2pPr>
                      <a:lvl3pPr marL="440983" algn="l" defTabSz="440983" rtl="0" eaLnBrk="1" latinLnBrk="0" hangingPunct="1">
                        <a:defRPr sz="870" kern="1200">
                          <a:solidFill>
                            <a:schemeClr val="dk1"/>
                          </a:solidFill>
                          <a:latin typeface="Calibri" panose="020F0502020204030204"/>
                        </a:defRPr>
                      </a:lvl3pPr>
                      <a:lvl4pPr marL="661477" algn="l" defTabSz="440983" rtl="0" eaLnBrk="1" latinLnBrk="0" hangingPunct="1">
                        <a:defRPr sz="870" kern="1200">
                          <a:solidFill>
                            <a:schemeClr val="dk1"/>
                          </a:solidFill>
                          <a:latin typeface="Calibri" panose="020F0502020204030204"/>
                        </a:defRPr>
                      </a:lvl4pPr>
                      <a:lvl5pPr marL="881966" algn="l" defTabSz="440983" rtl="0" eaLnBrk="1" latinLnBrk="0" hangingPunct="1">
                        <a:defRPr sz="870" kern="1200">
                          <a:solidFill>
                            <a:schemeClr val="dk1"/>
                          </a:solidFill>
                          <a:latin typeface="Calibri" panose="020F0502020204030204"/>
                        </a:defRPr>
                      </a:lvl5pPr>
                      <a:lvl6pPr marL="1102460" algn="l" defTabSz="440983" rtl="0" eaLnBrk="1" latinLnBrk="0" hangingPunct="1">
                        <a:defRPr sz="870" kern="1200">
                          <a:solidFill>
                            <a:schemeClr val="dk1"/>
                          </a:solidFill>
                          <a:latin typeface="Calibri" panose="020F0502020204030204"/>
                        </a:defRPr>
                      </a:lvl6pPr>
                      <a:lvl7pPr marL="1322949" algn="l" defTabSz="440983" rtl="0" eaLnBrk="1" latinLnBrk="0" hangingPunct="1">
                        <a:defRPr sz="870" kern="1200">
                          <a:solidFill>
                            <a:schemeClr val="dk1"/>
                          </a:solidFill>
                          <a:latin typeface="Calibri" panose="020F0502020204030204"/>
                        </a:defRPr>
                      </a:lvl7pPr>
                      <a:lvl8pPr marL="1543443" algn="l" defTabSz="440983" rtl="0" eaLnBrk="1" latinLnBrk="0" hangingPunct="1">
                        <a:defRPr sz="870" kern="1200">
                          <a:solidFill>
                            <a:schemeClr val="dk1"/>
                          </a:solidFill>
                          <a:latin typeface="Calibri" panose="020F0502020204030204"/>
                        </a:defRPr>
                      </a:lvl8pPr>
                      <a:lvl9pPr marL="1763937" algn="l" defTabSz="440983" rtl="0" eaLnBrk="1" latinLnBrk="0" hangingPunct="1">
                        <a:defRPr sz="870" kern="1200">
                          <a:solidFill>
                            <a:schemeClr val="dk1"/>
                          </a:solidFill>
                          <a:latin typeface="Calibri" panose="020F0502020204030204"/>
                        </a:defRPr>
                      </a:lvl9pPr>
                    </a:lstStyle>
                    <a:p>
                      <a:pPr marL="0" marR="0" lvl="0" indent="0" algn="l" defTabSz="914420" rtl="0" eaLnBrk="1" fontAlgn="auto" latinLnBrk="0" hangingPunct="1">
                        <a:lnSpc>
                          <a:spcPct val="100000"/>
                        </a:lnSpc>
                        <a:spcBef>
                          <a:spcPts val="0"/>
                        </a:spcBef>
                        <a:spcAft>
                          <a:spcPts val="0"/>
                        </a:spcAft>
                        <a:buClrTx/>
                        <a:buSzTx/>
                        <a:buFontTx/>
                        <a:buNone/>
                        <a:tabLst/>
                        <a:defRPr/>
                      </a:pPr>
                      <a:r>
                        <a:rPr lang="en-US" sz="1000" spc="-13" baseline="30000" dirty="0">
                          <a:solidFill>
                            <a:srgbClr val="404040"/>
                          </a:solidFill>
                          <a:latin typeface="Verdana" panose="020B0604030504040204" pitchFamily="34" charset="0"/>
                          <a:ea typeface="Verdana" panose="020B0604030504040204" pitchFamily="34" charset="0"/>
                          <a:cs typeface="Calibri" panose="020F0502020204030204" pitchFamily="34" charset="0"/>
                        </a:rPr>
                        <a:t>a</a:t>
                      </a:r>
                      <a:r>
                        <a:rPr lang="en-US" sz="1000" spc="-13" dirty="0">
                          <a:solidFill>
                            <a:srgbClr val="404040"/>
                          </a:solidFill>
                          <a:latin typeface="Verdana" panose="020B0604030504040204" pitchFamily="34" charset="0"/>
                          <a:ea typeface="Verdana" panose="020B0604030504040204" pitchFamily="34" charset="0"/>
                          <a:cs typeface="Calibri" panose="020F0502020204030204" pitchFamily="34" charset="0"/>
                        </a:rPr>
                        <a:t>Response-evaluable population (includes patients with ≥1 post-baseline scan). </a:t>
                      </a:r>
                      <a:r>
                        <a:rPr lang="en-US" sz="1000" spc="-13" baseline="30000" dirty="0">
                          <a:solidFill>
                            <a:srgbClr val="404040"/>
                          </a:solidFill>
                          <a:latin typeface="Verdana" panose="020B0604030504040204" pitchFamily="34" charset="0"/>
                          <a:ea typeface="Verdana" panose="020B0604030504040204" pitchFamily="34" charset="0"/>
                          <a:cs typeface="Calibri" panose="020F0502020204030204" pitchFamily="34" charset="0"/>
                        </a:rPr>
                        <a:t>b</a:t>
                      </a:r>
                      <a:r>
                        <a:rPr lang="en-US" sz="1000" spc="-13" dirty="0">
                          <a:solidFill>
                            <a:srgbClr val="404040"/>
                          </a:solidFill>
                          <a:latin typeface="Verdana" panose="020B0604030504040204" pitchFamily="34" charset="0"/>
                          <a:ea typeface="Verdana" panose="020B0604030504040204" pitchFamily="34" charset="0"/>
                          <a:cs typeface="Calibri" panose="020F0502020204030204" pitchFamily="34" charset="0"/>
                        </a:rPr>
                        <a:t>Median on-study follow-up is the median time from first dose to</a:t>
                      </a:r>
                      <a:r>
                        <a:rPr lang="en-US" sz="1000" spc="-13" dirty="0">
                          <a:solidFill>
                            <a:schemeClr val="tx1"/>
                          </a:solidFill>
                          <a:latin typeface="Verdana" panose="020B0604030504040204" pitchFamily="34" charset="0"/>
                          <a:ea typeface="Verdana" panose="020B0604030504040204" pitchFamily="34" charset="0"/>
                          <a:cs typeface="Calibri" panose="020F0502020204030204" pitchFamily="34" charset="0"/>
                        </a:rPr>
                        <a:t> censoring </a:t>
                      </a:r>
                      <a:r>
                        <a:rPr lang="en-US" sz="1000" spc="-13" dirty="0">
                          <a:solidFill>
                            <a:srgbClr val="404040"/>
                          </a:solidFill>
                          <a:latin typeface="Verdana" panose="020B0604030504040204" pitchFamily="34" charset="0"/>
                          <a:ea typeface="Verdana" panose="020B0604030504040204" pitchFamily="34" charset="0"/>
                          <a:cs typeface="Calibri" panose="020F0502020204030204" pitchFamily="34" charset="0"/>
                        </a:rPr>
                        <a:t>for all patients at data cutoff.  </a:t>
                      </a:r>
                      <a:r>
                        <a:rPr lang="en-US" sz="1000" spc="-13" baseline="30000" dirty="0">
                          <a:solidFill>
                            <a:srgbClr val="404040"/>
                          </a:solidFill>
                          <a:latin typeface="Verdana" panose="020B0604030504040204" pitchFamily="34" charset="0"/>
                          <a:ea typeface="Verdana" panose="020B0604030504040204" pitchFamily="34" charset="0"/>
                          <a:cs typeface="Calibri" panose="020F0502020204030204" pitchFamily="34" charset="0"/>
                        </a:rPr>
                        <a:t>c</a:t>
                      </a:r>
                      <a:r>
                        <a:rPr lang="en-US" sz="1000" spc="-13" dirty="0">
                          <a:solidFill>
                            <a:srgbClr val="404040"/>
                          </a:solidFill>
                          <a:latin typeface="Verdana" panose="020B0604030504040204" pitchFamily="34" charset="0"/>
                          <a:ea typeface="Verdana" panose="020B0604030504040204" pitchFamily="34" charset="0"/>
                          <a:cs typeface="Calibri" panose="020F0502020204030204" pitchFamily="34" charset="0"/>
                        </a:rPr>
                        <a:t>Based on investigator assessment. </a:t>
                      </a:r>
                    </a:p>
                  </a:txBody>
                  <a:tcPr marL="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it-IT" sz="2400" b="0" i="0" kern="1200">
                        <a:solidFill>
                          <a:schemeClr val="tx1"/>
                        </a:solidFill>
                        <a:latin typeface="+mn-lt"/>
                        <a:ea typeface="Calibri" panose="020F0502020204030204" pitchFamily="34" charset="0"/>
                        <a:cs typeface="Calibri" panose="020F050202020403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it-IT" sz="2400" b="0" i="0" kern="1200">
                        <a:solidFill>
                          <a:schemeClr val="tx1"/>
                        </a:solidFill>
                        <a:latin typeface="+mn-lt"/>
                        <a:ea typeface="Calibri" panose="020F0502020204030204" pitchFamily="34" charset="0"/>
                        <a:cs typeface="Calibri" panose="020F050202020403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1146552"/>
                  </a:ext>
                </a:extLst>
              </a:tr>
            </a:tbl>
          </a:graphicData>
        </a:graphic>
      </p:graphicFrame>
      <p:sp>
        <p:nvSpPr>
          <p:cNvPr id="52" name="Text Placeholder 20">
            <a:extLst>
              <a:ext uri="{FF2B5EF4-FFF2-40B4-BE49-F238E27FC236}">
                <a16:creationId xmlns:a16="http://schemas.microsoft.com/office/drawing/2014/main" id="{5495F73B-56F9-A0B5-8264-60324B2E80D4}"/>
              </a:ext>
            </a:extLst>
          </p:cNvPr>
          <p:cNvSpPr txBox="1">
            <a:spLocks/>
          </p:cNvSpPr>
          <p:nvPr/>
        </p:nvSpPr>
        <p:spPr>
          <a:xfrm>
            <a:off x="1268761" y="1708505"/>
            <a:ext cx="2533852" cy="530997"/>
          </a:xfrm>
          <a:prstGeom prst="rect">
            <a:avLst/>
          </a:prstGeom>
          <a:ln>
            <a:noFill/>
            <a:prstDash val="sysDash"/>
          </a:ln>
        </p:spPr>
        <p:txBody>
          <a:bodyPr vert="horz" lIns="0" tIns="182881" rIns="182881" bIns="0" rtlCol="0" anchor="t">
            <a:noAutofit/>
          </a:bodyPr>
          <a:lst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798"/>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Antitumor Activity</a:t>
            </a:r>
            <a:endParaRPr kumimoji="0" lang="en-US" sz="1200" b="1" i="0" u="none" strike="noStrike" kern="1200" cap="none" spc="0" normalizeH="0" baseline="0" noProof="0" dirty="0">
              <a:ln>
                <a:noFill/>
              </a:ln>
              <a:solidFill>
                <a:prstClr val="black"/>
              </a:solidFill>
              <a:effectLst/>
              <a:uLnTx/>
              <a:uFillTx/>
              <a:latin typeface="Arial"/>
              <a:ea typeface="+mn-ea"/>
              <a:cs typeface="Calibri" panose="020F0502020204030204" pitchFamily="34" charset="0"/>
            </a:endParaRPr>
          </a:p>
        </p:txBody>
      </p:sp>
      <p:sp>
        <p:nvSpPr>
          <p:cNvPr id="2" name="TextBox 1">
            <a:extLst>
              <a:ext uri="{FF2B5EF4-FFF2-40B4-BE49-F238E27FC236}">
                <a16:creationId xmlns:a16="http://schemas.microsoft.com/office/drawing/2014/main" id="{EF6BD421-8CDF-844B-B22D-68890FE8244E}"/>
              </a:ext>
            </a:extLst>
          </p:cNvPr>
          <p:cNvSpPr txBox="1"/>
          <p:nvPr/>
        </p:nvSpPr>
        <p:spPr>
          <a:xfrm>
            <a:off x="1173225" y="5420523"/>
            <a:ext cx="9053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Calibri" panose="020F0502020204030204" pitchFamily="34" charset="0"/>
              </a:rPr>
              <a:t>CR, complete response; DCR, disease control rate; NE, not evaluable; ORR, objective response rate; PR, partial response; SD, stable disease</a:t>
            </a:r>
          </a:p>
        </p:txBody>
      </p:sp>
    </p:spTree>
    <p:extLst>
      <p:ext uri="{BB962C8B-B14F-4D97-AF65-F5344CB8AC3E}">
        <p14:creationId xmlns:p14="http://schemas.microsoft.com/office/powerpoint/2010/main" val="3413363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304801" y="137160"/>
            <a:ext cx="11748654" cy="8229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2A44"/>
                </a:solidFill>
                <a:effectLst/>
                <a:uLnTx/>
                <a:uFillTx/>
                <a:latin typeface="Arial" panose="020B0604020202020204" pitchFamily="34" charset="0"/>
                <a:ea typeface="Georgia" pitchFamily="34" charset="-122"/>
                <a:cs typeface="Arial" panose="020B0604020202020204" pitchFamily="34" charset="0"/>
              </a:rPr>
              <a:t>Pivotal Phase 3 trials in post-platinum / post-IO recurrent EC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Table 0"/>
          <p:cNvGraphicFramePr>
            <a:graphicFrameLocks noGrp="1"/>
          </p:cNvGraphicFramePr>
          <p:nvPr/>
        </p:nvGraphicFramePr>
        <p:xfrm>
          <a:off x="1625044" y="960120"/>
          <a:ext cx="8247414" cy="5269163"/>
        </p:xfrm>
        <a:graphic>
          <a:graphicData uri="http://schemas.openxmlformats.org/drawingml/2006/table">
            <a:tbl>
              <a:tblPr/>
              <a:tblGrid>
                <a:gridCol w="2303814">
                  <a:extLst>
                    <a:ext uri="{9D8B030D-6E8A-4147-A177-3AD203B41FA5}">
                      <a16:colId xmlns:a16="http://schemas.microsoft.com/office/drawing/2014/main" val="20000"/>
                    </a:ext>
                  </a:extLst>
                </a:gridCol>
                <a:gridCol w="201168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4"/>
                    </a:ext>
                  </a:extLst>
                </a:gridCol>
              </a:tblGrid>
              <a:tr h="192505">
                <a:tc>
                  <a:txBody>
                    <a:bodyPr/>
                    <a:lstStyle/>
                    <a:p>
                      <a:pPr marL="0" indent="0" algn="ctr">
                        <a:buNone/>
                      </a:pPr>
                      <a:r>
                        <a:rPr lang="en-US" sz="1050" b="1" dirty="0">
                          <a:solidFill>
                            <a:srgbClr val="FFFFFF"/>
                          </a:solidFill>
                          <a:latin typeface="Calibri" pitchFamily="34" charset="0"/>
                          <a:ea typeface="Calibri" pitchFamily="34" charset="-122"/>
                          <a:cs typeface="Calibri" pitchFamily="34" charset="-120"/>
                        </a:rPr>
                        <a:t>Trial / ID</a:t>
                      </a:r>
                      <a:endParaRPr lang="en-US" sz="1050" dirty="0">
                        <a:latin typeface="Calibri" charset="0"/>
                        <a:ea typeface="Calibri" charset="0"/>
                        <a:cs typeface="Calibri" charset="0"/>
                      </a:endParaRPr>
                    </a:p>
                  </a:txBody>
                  <a:tcPr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1F2A44"/>
                    </a:solidFill>
                  </a:tcPr>
                </a:tc>
                <a:tc>
                  <a:txBody>
                    <a:bodyPr/>
                    <a:lstStyle/>
                    <a:p>
                      <a:pPr marL="0" indent="0" algn="ctr">
                        <a:buNone/>
                      </a:pPr>
                      <a:r>
                        <a:rPr lang="en-US" sz="1050" b="1" dirty="0">
                          <a:solidFill>
                            <a:srgbClr val="FFFFFF"/>
                          </a:solidFill>
                          <a:latin typeface="Calibri" pitchFamily="34" charset="0"/>
                          <a:ea typeface="Calibri" pitchFamily="34" charset="-122"/>
                          <a:cs typeface="Calibri" pitchFamily="34" charset="-120"/>
                        </a:rPr>
                        <a:t>Agent</a:t>
                      </a:r>
                      <a:endParaRPr lang="en-US" sz="1050" dirty="0">
                        <a:latin typeface="Calibri" charset="0"/>
                        <a:ea typeface="Calibri" charset="0"/>
                        <a:cs typeface="Calibri" charset="0"/>
                      </a:endParaRPr>
                    </a:p>
                  </a:txBody>
                  <a:tcPr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1F2A44"/>
                    </a:solidFill>
                  </a:tcPr>
                </a:tc>
                <a:tc>
                  <a:txBody>
                    <a:bodyPr/>
                    <a:lstStyle/>
                    <a:p>
                      <a:pPr marL="0" indent="0" algn="ctr">
                        <a:buNone/>
                      </a:pPr>
                      <a:r>
                        <a:rPr lang="en-US" sz="1050" b="1" dirty="0">
                          <a:solidFill>
                            <a:srgbClr val="FFFFFF"/>
                          </a:solidFill>
                          <a:latin typeface="Calibri" pitchFamily="34" charset="0"/>
                          <a:ea typeface="Calibri" pitchFamily="34" charset="-122"/>
                          <a:cs typeface="Calibri" pitchFamily="34" charset="-120"/>
                        </a:rPr>
                        <a:t>Target &amp; selection</a:t>
                      </a:r>
                      <a:endParaRPr lang="en-US" sz="1050" dirty="0">
                        <a:latin typeface="Calibri" charset="0"/>
                        <a:ea typeface="Calibri" charset="0"/>
                        <a:cs typeface="Calibri" charset="0"/>
                      </a:endParaRPr>
                    </a:p>
                  </a:txBody>
                  <a:tcPr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1F2A44"/>
                    </a:solidFill>
                  </a:tcPr>
                </a:tc>
                <a:tc>
                  <a:txBody>
                    <a:bodyPr/>
                    <a:lstStyle/>
                    <a:p>
                      <a:pPr marL="0" indent="0" algn="ctr">
                        <a:buNone/>
                      </a:pPr>
                      <a:r>
                        <a:rPr lang="en-US" sz="1050" b="1" dirty="0">
                          <a:solidFill>
                            <a:srgbClr val="FFFFFF"/>
                          </a:solidFill>
                          <a:latin typeface="Calibri" pitchFamily="34" charset="0"/>
                          <a:ea typeface="Calibri" pitchFamily="34" charset="-122"/>
                          <a:cs typeface="Calibri" pitchFamily="34" charset="-120"/>
                        </a:rPr>
                        <a:t>Sponsor / Status</a:t>
                      </a:r>
                      <a:endParaRPr lang="en-US" sz="1050" dirty="0">
                        <a:latin typeface="Calibri" charset="0"/>
                        <a:ea typeface="Calibri" charset="0"/>
                        <a:cs typeface="Calibri" charset="0"/>
                      </a:endParaRPr>
                    </a:p>
                  </a:txBody>
                  <a:tcPr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1F2A44"/>
                    </a:solidFill>
                  </a:tcPr>
                </a:tc>
                <a:extLst>
                  <a:ext uri="{0D108BD9-81ED-4DB2-BD59-A6C34878D82A}">
                    <a16:rowId xmlns:a16="http://schemas.microsoft.com/office/drawing/2014/main" val="10000"/>
                  </a:ext>
                </a:extLst>
              </a:tr>
              <a:tr h="369503">
                <a:tc>
                  <a:txBody>
                    <a:bodyPr/>
                    <a:lstStyle/>
                    <a:p>
                      <a:pPr marL="0" indent="0">
                        <a:buNone/>
                      </a:pPr>
                      <a:r>
                        <a:rPr lang="en-US" sz="1400" b="1" dirty="0">
                          <a:solidFill>
                            <a:srgbClr val="6D2E46"/>
                          </a:solidFill>
                          <a:latin typeface="Calibri" pitchFamily="34" charset="0"/>
                          <a:ea typeface="Calibri" pitchFamily="34" charset="-122"/>
                          <a:cs typeface="Calibri" pitchFamily="34" charset="-120"/>
                        </a:rPr>
                        <a:t>GOG-3095: TroFuse-005</a:t>
                      </a:r>
                      <a:endParaRPr lang="en-US" sz="1400" dirty="0">
                        <a:latin typeface="Calibri" charset="0"/>
                        <a:ea typeface="Calibri" charset="0"/>
                        <a:cs typeface="Calibri" charset="0"/>
                      </a:endParaRPr>
                    </a:p>
                    <a:p>
                      <a:pPr marL="0" indent="0">
                        <a:buNone/>
                      </a:pPr>
                      <a:r>
                        <a:rPr lang="en-US" sz="1400" b="1" dirty="0">
                          <a:solidFill>
                            <a:srgbClr val="6D2E46"/>
                          </a:solidFill>
                          <a:latin typeface="Calibri" pitchFamily="34" charset="0"/>
                          <a:ea typeface="Calibri" pitchFamily="34" charset="-122"/>
                          <a:cs typeface="Calibri" pitchFamily="34" charset="-120"/>
                        </a:rPr>
                        <a:t>NCT06132958</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solidFill>
                            <a:srgbClr val="2A2A2A"/>
                          </a:solidFill>
                          <a:latin typeface="Calibri" pitchFamily="34" charset="0"/>
                          <a:ea typeface="Calibri" pitchFamily="34" charset="-122"/>
                          <a:cs typeface="Calibri" pitchFamily="34" charset="-120"/>
                        </a:rPr>
                        <a:t>Sacituzumab tirumotecan</a:t>
                      </a:r>
                      <a:endParaRPr lang="en-US" sz="1400" dirty="0">
                        <a:latin typeface="Calibri" charset="0"/>
                        <a:ea typeface="Calibri" charset="0"/>
                        <a:cs typeface="Calibri" charset="0"/>
                      </a:endParaRPr>
                    </a:p>
                    <a:p>
                      <a:pPr marL="0" indent="0">
                        <a:buNone/>
                      </a:pPr>
                      <a:r>
                        <a:rPr lang="en-US" sz="1400" dirty="0">
                          <a:solidFill>
                            <a:srgbClr val="2A2A2A"/>
                          </a:solidFill>
                          <a:latin typeface="Calibri" pitchFamily="34" charset="0"/>
                          <a:ea typeface="Calibri" pitchFamily="34" charset="-122"/>
                          <a:cs typeface="Calibri" pitchFamily="34" charset="-120"/>
                        </a:rPr>
                        <a:t>(sac-TMT)</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solidFill>
                            <a:srgbClr val="2A2A2A"/>
                          </a:solidFill>
                          <a:latin typeface="Calibri" pitchFamily="34" charset="0"/>
                          <a:ea typeface="Calibri" pitchFamily="34" charset="-122"/>
                          <a:cs typeface="Calibri" pitchFamily="34" charset="-120"/>
                        </a:rPr>
                        <a:t>TROP2</a:t>
                      </a:r>
                      <a:endParaRPr lang="en-US" sz="1400" dirty="0">
                        <a:latin typeface="Calibri" charset="0"/>
                        <a:ea typeface="Calibri" charset="0"/>
                        <a:cs typeface="Calibri" charset="0"/>
                      </a:endParaRPr>
                    </a:p>
                    <a:p>
                      <a:pPr marL="0" indent="0">
                        <a:buNone/>
                      </a:pP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b="1" dirty="0">
                          <a:solidFill>
                            <a:schemeClr val="tx1"/>
                          </a:solidFill>
                          <a:latin typeface="Calibri" pitchFamily="34" charset="0"/>
                          <a:ea typeface="Calibri" pitchFamily="34" charset="-122"/>
                          <a:cs typeface="Calibri" pitchFamily="34" charset="-120"/>
                        </a:rPr>
                        <a:t>Merck × Kelun-Biotech</a:t>
                      </a:r>
                      <a:endParaRPr lang="en-US" sz="1400" b="1" dirty="0">
                        <a:solidFill>
                          <a:schemeClr val="tx1"/>
                        </a:solidFill>
                        <a:latin typeface="Calibri" charset="0"/>
                        <a:ea typeface="Calibri" charset="0"/>
                        <a:cs typeface="Calibri" charset="0"/>
                      </a:endParaRPr>
                    </a:p>
                    <a:p>
                      <a:pPr marL="0" indent="0">
                        <a:buNone/>
                      </a:pPr>
                      <a:r>
                        <a:rPr lang="en-US" sz="1400" b="1" dirty="0">
                          <a:solidFill>
                            <a:schemeClr val="tx1"/>
                          </a:solidFill>
                          <a:latin typeface="Calibri" pitchFamily="34" charset="0"/>
                          <a:ea typeface="Calibri" pitchFamily="34" charset="-122"/>
                          <a:cs typeface="Calibri" pitchFamily="34" charset="-120"/>
                        </a:rPr>
                        <a:t>✓ POSITIVE READOUT MAY 18, 2026</a:t>
                      </a:r>
                      <a:endParaRPr lang="en-US" sz="1400" b="1" dirty="0">
                        <a:solidFill>
                          <a:schemeClr val="tx1"/>
                        </a:solidFill>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90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D2E46"/>
                          </a:solidFill>
                          <a:latin typeface="Calibri" pitchFamily="34" charset="0"/>
                          <a:ea typeface="Calibri" pitchFamily="34" charset="-122"/>
                          <a:cs typeface="Calibri" pitchFamily="34" charset="-120"/>
                        </a:rPr>
                        <a:t>GOG-3104: ASCENT-GYN-01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D2E46"/>
                          </a:solidFill>
                          <a:latin typeface="Calibri" pitchFamily="34" charset="0"/>
                          <a:ea typeface="Calibri" charset="0"/>
                          <a:cs typeface="Calibri" pitchFamily="34" charset="-120"/>
                        </a:rPr>
                        <a:t>NCT06486441</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solidFill>
                            <a:srgbClr val="2A2A2A"/>
                          </a:solidFill>
                          <a:latin typeface="Calibri" pitchFamily="34" charset="0"/>
                          <a:ea typeface="Calibri" pitchFamily="34" charset="-122"/>
                          <a:cs typeface="Calibri" pitchFamily="34" charset="-120"/>
                        </a:rPr>
                        <a:t>Sacituzumab govitecan</a:t>
                      </a:r>
                      <a:endParaRPr lang="en-US" sz="1400" dirty="0">
                        <a:latin typeface="Calibri" charset="0"/>
                        <a:ea typeface="Calibri" charset="0"/>
                        <a:cs typeface="Calibri" charset="0"/>
                      </a:endParaRPr>
                    </a:p>
                    <a:p>
                      <a:pPr marL="0" indent="0">
                        <a:buNone/>
                      </a:pPr>
                      <a:r>
                        <a:rPr lang="en-US" sz="1400" dirty="0">
                          <a:solidFill>
                            <a:srgbClr val="2A2A2A"/>
                          </a:solidFill>
                          <a:latin typeface="Calibri" pitchFamily="34" charset="0"/>
                          <a:ea typeface="Calibri" pitchFamily="34" charset="-122"/>
                          <a:cs typeface="Calibri" pitchFamily="34" charset="-120"/>
                        </a:rPr>
                        <a:t>(SG)</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solidFill>
                            <a:srgbClr val="2A2A2A"/>
                          </a:solidFill>
                          <a:latin typeface="Calibri" pitchFamily="34" charset="0"/>
                          <a:ea typeface="Calibri" pitchFamily="34" charset="-122"/>
                          <a:cs typeface="Calibri" pitchFamily="34" charset="-120"/>
                        </a:rPr>
                        <a:t>TROP2</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solidFill>
                            <a:srgbClr val="2A2A2A"/>
                          </a:solidFill>
                          <a:latin typeface="Calibri" pitchFamily="34" charset="0"/>
                          <a:ea typeface="Calibri" pitchFamily="34" charset="-122"/>
                          <a:cs typeface="Calibri" pitchFamily="34" charset="-120"/>
                        </a:rPr>
                        <a:t>Gilead</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85800">
                <a:tc>
                  <a:txBody>
                    <a:bodyPr/>
                    <a:lstStyle/>
                    <a:p>
                      <a:pPr marL="0" indent="0">
                        <a:buNone/>
                      </a:pPr>
                      <a:r>
                        <a:rPr lang="en-US" sz="1400" b="1" dirty="0">
                          <a:solidFill>
                            <a:srgbClr val="6D2E46"/>
                          </a:solidFill>
                          <a:latin typeface="Calibri" pitchFamily="34" charset="0"/>
                          <a:ea typeface="Calibri" pitchFamily="34" charset="-122"/>
                          <a:cs typeface="Calibri" pitchFamily="34" charset="-120"/>
                        </a:rPr>
                        <a:t>GOG 3105: Fern-EC-01</a:t>
                      </a:r>
                      <a:endParaRPr lang="en-US" sz="1400" dirty="0">
                        <a:latin typeface="Calibri" charset="0"/>
                        <a:ea typeface="Calibri" charset="0"/>
                        <a:cs typeface="Calibri" charset="0"/>
                      </a:endParaRPr>
                    </a:p>
                    <a:p>
                      <a:pPr marL="0" indent="0">
                        <a:buNone/>
                      </a:pPr>
                      <a:r>
                        <a:rPr lang="en-US" sz="1400" b="1" dirty="0">
                          <a:solidFill>
                            <a:srgbClr val="6D2E46"/>
                          </a:solidFill>
                          <a:latin typeface="Calibri" pitchFamily="34" charset="0"/>
                          <a:ea typeface="Calibri" pitchFamily="34" charset="-122"/>
                          <a:cs typeface="Calibri" pitchFamily="34" charset="-120"/>
                        </a:rPr>
                        <a:t>NCT06340568</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solidFill>
                            <a:srgbClr val="2A2A2A"/>
                          </a:solidFill>
                          <a:latin typeface="Calibri" pitchFamily="34" charset="0"/>
                          <a:ea typeface="Calibri" pitchFamily="34" charset="-122"/>
                          <a:cs typeface="Calibri" pitchFamily="34" charset="-120"/>
                        </a:rPr>
                        <a:t>Trastuzumab pamirtecan</a:t>
                      </a:r>
                      <a:endParaRPr lang="en-US" sz="1400" dirty="0">
                        <a:latin typeface="Calibri" charset="0"/>
                        <a:ea typeface="Calibri" charset="0"/>
                        <a:cs typeface="Calibri" charset="0"/>
                      </a:endParaRPr>
                    </a:p>
                    <a:p>
                      <a:pPr marL="0" indent="0">
                        <a:buNone/>
                      </a:pP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solidFill>
                            <a:srgbClr val="2A2A2A"/>
                          </a:solidFill>
                          <a:latin typeface="Calibri" pitchFamily="34" charset="0"/>
                          <a:ea typeface="Calibri" pitchFamily="34" charset="-122"/>
                          <a:cs typeface="Calibri" pitchFamily="34" charset="-120"/>
                        </a:rPr>
                        <a:t>HER2</a:t>
                      </a:r>
                      <a:endParaRPr lang="en-US" sz="1400" dirty="0">
                        <a:latin typeface="Calibri" charset="0"/>
                        <a:ea typeface="Calibri" charset="0"/>
                        <a:cs typeface="Calibri" charset="0"/>
                      </a:endParaRPr>
                    </a:p>
                    <a:p>
                      <a:pPr marL="0" indent="0">
                        <a:buNone/>
                      </a:pPr>
                      <a:r>
                        <a:rPr lang="en-US" sz="1400" dirty="0">
                          <a:solidFill>
                            <a:srgbClr val="2A2A2A"/>
                          </a:solidFill>
                          <a:latin typeface="Calibri" pitchFamily="34" charset="0"/>
                          <a:ea typeface="Calibri" pitchFamily="34" charset="-122"/>
                          <a:cs typeface="Calibri" pitchFamily="34" charset="-120"/>
                        </a:rPr>
                        <a:t>IHC 1+, 2+, 3+ (central)</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solidFill>
                            <a:srgbClr val="2A2A2A"/>
                          </a:solidFill>
                          <a:latin typeface="Calibri" pitchFamily="34" charset="0"/>
                          <a:ea typeface="Calibri" pitchFamily="34" charset="-122"/>
                          <a:cs typeface="Calibri" pitchFamily="34" charset="-120"/>
                        </a:rPr>
                        <a:t>BioNTech × DualityBio</a:t>
                      </a:r>
                      <a:endParaRPr lang="en-US" sz="1400" dirty="0">
                        <a:latin typeface="Calibri" charset="0"/>
                        <a:ea typeface="Calibri" charset="0"/>
                        <a:cs typeface="Calibri" charset="0"/>
                      </a:endParaRPr>
                    </a:p>
                    <a:p>
                      <a:pPr marL="0" indent="0">
                        <a:buNone/>
                      </a:pPr>
                      <a:r>
                        <a:rPr lang="en-US" sz="1400" dirty="0">
                          <a:solidFill>
                            <a:srgbClr val="2A2A2A"/>
                          </a:solidFill>
                          <a:latin typeface="Calibri" pitchFamily="34" charset="0"/>
                          <a:ea typeface="Calibri" pitchFamily="34" charset="-122"/>
                          <a:cs typeface="Calibri" pitchFamily="34" charset="-120"/>
                        </a:rPr>
                        <a:t>Enrolling</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45970">
                <a:tc>
                  <a:txBody>
                    <a:bodyPr/>
                    <a:lstStyle/>
                    <a:p>
                      <a:pPr marL="0" indent="0">
                        <a:buNone/>
                      </a:pPr>
                      <a:r>
                        <a:rPr lang="en-US" sz="1400" b="1" dirty="0">
                          <a:solidFill>
                            <a:srgbClr val="6D2E46"/>
                          </a:solidFill>
                          <a:latin typeface="Calibri" pitchFamily="34" charset="0"/>
                          <a:ea typeface="Calibri" pitchFamily="34" charset="-122"/>
                          <a:cs typeface="Calibri" pitchFamily="34" charset="-120"/>
                        </a:rPr>
                        <a:t>GOG 3110: Bluestar-01</a:t>
                      </a:r>
                      <a:endParaRPr lang="en-US" sz="1400" dirty="0">
                        <a:latin typeface="Calibri" charset="0"/>
                        <a:ea typeface="Calibri" charset="0"/>
                        <a:cs typeface="Calibri" charset="0"/>
                      </a:endParaRPr>
                    </a:p>
                    <a:p>
                      <a:pPr marL="0" indent="0">
                        <a:buNone/>
                      </a:pPr>
                      <a:r>
                        <a:rPr lang="en-US" sz="1400" b="1" dirty="0">
                          <a:solidFill>
                            <a:srgbClr val="6D2E46"/>
                          </a:solidFill>
                          <a:latin typeface="Calibri" pitchFamily="34" charset="0"/>
                          <a:ea typeface="Calibri" pitchFamily="34" charset="-122"/>
                          <a:cs typeface="Calibri" pitchFamily="34" charset="-120"/>
                        </a:rPr>
                        <a:t>NCT07044336</a:t>
                      </a:r>
                      <a:endParaRPr lang="en-US" sz="1400" dirty="0">
                        <a:latin typeface="Calibri" charset="0"/>
                        <a:ea typeface="Calibri" charset="0"/>
                        <a:cs typeface="Calibri" charset="0"/>
                      </a:endParaRPr>
                    </a:p>
                    <a:p>
                      <a:pPr marL="0" indent="0">
                        <a:buNone/>
                      </a:pP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b="0" dirty="0" err="1"/>
                        <a:t>Puxitatug</a:t>
                      </a:r>
                      <a:r>
                        <a:rPr lang="en-US" sz="1400" b="0" dirty="0"/>
                        <a:t> </a:t>
                      </a:r>
                      <a:r>
                        <a:rPr lang="en-US" sz="1400" b="0" dirty="0" err="1"/>
                        <a:t>samrotecan</a:t>
                      </a:r>
                      <a:r>
                        <a:rPr lang="en-US" sz="1400" b="0" dirty="0"/>
                        <a:t> </a:t>
                      </a:r>
                    </a:p>
                    <a:p>
                      <a:pPr marL="0" indent="0">
                        <a:buNone/>
                      </a:pPr>
                      <a:r>
                        <a:rPr lang="en-US" sz="1400" b="0" dirty="0">
                          <a:latin typeface="Calibri" charset="0"/>
                          <a:ea typeface="Calibri" charset="0"/>
                          <a:cs typeface="Calibri" charset="0"/>
                        </a:rPr>
                        <a:t>(Puxi-Sam)</a:t>
                      </a: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latin typeface="Calibri" charset="0"/>
                          <a:ea typeface="Calibri" charset="0"/>
                          <a:cs typeface="Calibri" charset="0"/>
                        </a:rPr>
                        <a:t>B7H4</a:t>
                      </a: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latin typeface="Calibri" charset="0"/>
                          <a:ea typeface="Calibri" charset="0"/>
                          <a:cs typeface="Calibri" charset="0"/>
                        </a:rPr>
                        <a:t>AstraZeneca</a:t>
                      </a:r>
                    </a:p>
                    <a:p>
                      <a:pPr marL="0" indent="0">
                        <a:buNone/>
                      </a:pPr>
                      <a:r>
                        <a:rPr lang="en-US" sz="1400" dirty="0" err="1">
                          <a:latin typeface="Calibri" charset="0"/>
                          <a:ea typeface="Calibri" charset="0"/>
                          <a:cs typeface="Calibri" charset="0"/>
                        </a:rPr>
                        <a:t>enrolliing</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extLst>
                  <a:ext uri="{0D108BD9-81ED-4DB2-BD59-A6C34878D82A}">
                    <a16:rowId xmlns:a16="http://schemas.microsoft.com/office/drawing/2014/main" val="1289747396"/>
                  </a:ext>
                </a:extLst>
              </a:tr>
              <a:tr h="537945">
                <a:tc>
                  <a:txBody>
                    <a:bodyPr/>
                    <a:lstStyle/>
                    <a:p>
                      <a:pPr marL="0" indent="0">
                        <a:buNone/>
                      </a:pPr>
                      <a:r>
                        <a:rPr lang="en-US" sz="1400" b="1" dirty="0">
                          <a:solidFill>
                            <a:srgbClr val="6D2E46"/>
                          </a:solidFill>
                          <a:latin typeface="Calibri" pitchFamily="34" charset="0"/>
                          <a:ea typeface="Calibri" pitchFamily="34" charset="-122"/>
                          <a:cs typeface="Calibri" pitchFamily="34" charset="-120"/>
                        </a:rPr>
                        <a:t>GOG-3128 / RAINFOL-03</a:t>
                      </a:r>
                      <a:endParaRPr lang="en-US" sz="1400" dirty="0">
                        <a:latin typeface="Calibri" charset="0"/>
                        <a:ea typeface="Calibri" charset="0"/>
                        <a:cs typeface="Calibri" charset="0"/>
                      </a:endParaRPr>
                    </a:p>
                    <a:p>
                      <a:pPr marL="0" indent="0">
                        <a:buNone/>
                      </a:pPr>
                      <a:r>
                        <a:rPr lang="en-US" sz="1400" b="1" dirty="0">
                          <a:solidFill>
                            <a:srgbClr val="6D2E46"/>
                          </a:solidFill>
                          <a:latin typeface="Calibri" pitchFamily="34" charset="0"/>
                          <a:ea typeface="Calibri" pitchFamily="34" charset="-122"/>
                          <a:cs typeface="Calibri" pitchFamily="34" charset="-120"/>
                        </a:rPr>
                        <a:t>NCT07166094</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solidFill>
                            <a:srgbClr val="2A2A2A"/>
                          </a:solidFill>
                          <a:latin typeface="Calibri" pitchFamily="34" charset="0"/>
                          <a:ea typeface="Calibri" pitchFamily="34" charset="-122"/>
                          <a:cs typeface="Calibri" pitchFamily="34" charset="-120"/>
                        </a:rPr>
                        <a:t>Rinatabart sesutecan</a:t>
                      </a:r>
                      <a:endParaRPr lang="en-US" sz="1400" dirty="0">
                        <a:latin typeface="Calibri" charset="0"/>
                        <a:ea typeface="Calibri" charset="0"/>
                        <a:cs typeface="Calibri" charset="0"/>
                      </a:endParaRPr>
                    </a:p>
                    <a:p>
                      <a:pPr marL="0" indent="0">
                        <a:buNone/>
                      </a:pPr>
                      <a:r>
                        <a:rPr lang="en-US" sz="1400" dirty="0">
                          <a:solidFill>
                            <a:srgbClr val="2A2A2A"/>
                          </a:solidFill>
                          <a:latin typeface="Calibri" pitchFamily="34" charset="0"/>
                          <a:ea typeface="Calibri" pitchFamily="34" charset="-122"/>
                          <a:cs typeface="Calibri" pitchFamily="34" charset="-120"/>
                        </a:rPr>
                        <a:t>(Rina-S)</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solidFill>
                            <a:srgbClr val="2A2A2A"/>
                          </a:solidFill>
                          <a:latin typeface="Calibri" pitchFamily="34" charset="0"/>
                          <a:ea typeface="Calibri" pitchFamily="34" charset="-122"/>
                          <a:cs typeface="Calibri" pitchFamily="34" charset="-120"/>
                        </a:rPr>
                        <a:t>FRα</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solidFill>
                            <a:srgbClr val="2A2A2A"/>
                          </a:solidFill>
                          <a:latin typeface="Calibri" pitchFamily="34" charset="0"/>
                          <a:ea typeface="Calibri" pitchFamily="34" charset="-122"/>
                          <a:cs typeface="Calibri" pitchFamily="34" charset="-120"/>
                        </a:rPr>
                        <a:t>Genmab</a:t>
                      </a:r>
                      <a:endParaRPr lang="en-US" sz="1400" dirty="0">
                        <a:latin typeface="Calibri" charset="0"/>
                        <a:ea typeface="Calibri" charset="0"/>
                        <a:cs typeface="Calibri" charset="0"/>
                      </a:endParaRPr>
                    </a:p>
                    <a:p>
                      <a:pPr marL="0" indent="0">
                        <a:buNone/>
                      </a:pPr>
                      <a:r>
                        <a:rPr lang="en-US" sz="1400" dirty="0">
                          <a:solidFill>
                            <a:srgbClr val="2A2A2A"/>
                          </a:solidFill>
                          <a:latin typeface="Calibri" pitchFamily="34" charset="0"/>
                          <a:ea typeface="Calibri" pitchFamily="34" charset="-122"/>
                          <a:cs typeface="Calibri" pitchFamily="34" charset="-120"/>
                        </a:rPr>
                        <a:t>enrolling</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85800">
                <a:tc>
                  <a:txBody>
                    <a:bodyPr/>
                    <a:lstStyle/>
                    <a:p>
                      <a:pPr marL="0" indent="0">
                        <a:buNone/>
                      </a:pPr>
                      <a:r>
                        <a:rPr lang="en-US" sz="1400" b="1">
                          <a:solidFill>
                            <a:srgbClr val="6D2E46"/>
                          </a:solidFill>
                          <a:latin typeface="Calibri" pitchFamily="34" charset="0"/>
                          <a:ea typeface="Calibri" pitchFamily="34" charset="-122"/>
                          <a:cs typeface="Calibri" pitchFamily="34" charset="-120"/>
                        </a:rPr>
                        <a:t>GOG-3031/BEHOLD-Endometrial </a:t>
                      </a:r>
                      <a:r>
                        <a:rPr lang="en-US" sz="1400" b="1" dirty="0">
                          <a:solidFill>
                            <a:srgbClr val="6D2E46"/>
                          </a:solidFill>
                          <a:latin typeface="Calibri" pitchFamily="34" charset="0"/>
                          <a:ea typeface="Calibri" pitchFamily="34" charset="-122"/>
                          <a:cs typeface="Calibri" pitchFamily="34" charset="-120"/>
                        </a:rPr>
                        <a:t>01</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b="0" dirty="0" err="1">
                          <a:latin typeface="Calibri" panose="020F0502020204030204" pitchFamily="34" charset="0"/>
                          <a:cs typeface="Calibri" panose="020F0502020204030204" pitchFamily="34" charset="0"/>
                        </a:rPr>
                        <a:t>Mocertatug</a:t>
                      </a:r>
                      <a:r>
                        <a:rPr lang="en-US" sz="1400" b="0" dirty="0">
                          <a:latin typeface="Calibri" panose="020F0502020204030204" pitchFamily="34" charset="0"/>
                          <a:cs typeface="Calibri" panose="020F0502020204030204" pitchFamily="34" charset="0"/>
                        </a:rPr>
                        <a:t> </a:t>
                      </a:r>
                      <a:r>
                        <a:rPr lang="en-US" sz="1400" b="0" dirty="0" err="1">
                          <a:latin typeface="Calibri" panose="020F0502020204030204" pitchFamily="34" charset="0"/>
                          <a:cs typeface="Calibri" panose="020F0502020204030204" pitchFamily="34" charset="0"/>
                        </a:rPr>
                        <a:t>Rezetecan</a:t>
                      </a:r>
                      <a:r>
                        <a:rPr lang="en-US" sz="1400" b="0" dirty="0">
                          <a:latin typeface="Calibri" panose="020F0502020204030204" pitchFamily="34" charset="0"/>
                          <a:cs typeface="Calibri" panose="020F0502020204030204" pitchFamily="34" charset="0"/>
                          <a:sym typeface="Helvetica Neue"/>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Calibri" panose="020F0502020204030204" pitchFamily="34" charset="0"/>
                          <a:ea typeface="Calibri" charset="0"/>
                          <a:cs typeface="Calibri" panose="020F0502020204030204" pitchFamily="34" charset="0"/>
                          <a:sym typeface="Helvetica Neue"/>
                        </a:rPr>
                        <a:t>(Mo Rez)</a:t>
                      </a:r>
                      <a:endParaRPr lang="en-US" sz="14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indent="0">
                        <a:buNone/>
                      </a:pP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latin typeface="Calibri" charset="0"/>
                          <a:ea typeface="Calibri" charset="0"/>
                          <a:cs typeface="Calibri" charset="0"/>
                        </a:rPr>
                        <a:t>B7H4 </a:t>
                      </a: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latin typeface="Calibri" charset="0"/>
                          <a:ea typeface="Calibri" charset="0"/>
                          <a:cs typeface="Calibri" charset="0"/>
                        </a:rPr>
                        <a:t>GSK</a:t>
                      </a:r>
                    </a:p>
                    <a:p>
                      <a:pPr marL="0" indent="0">
                        <a:buNone/>
                      </a:pPr>
                      <a:r>
                        <a:rPr lang="en-US" sz="1400" dirty="0">
                          <a:latin typeface="Calibri" charset="0"/>
                          <a:ea typeface="Calibri" charset="0"/>
                          <a:cs typeface="Calibri" charset="0"/>
                        </a:rPr>
                        <a:t>Enrolling</a:t>
                      </a: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extLst>
                  <a:ext uri="{0D108BD9-81ED-4DB2-BD59-A6C34878D82A}">
                    <a16:rowId xmlns:a16="http://schemas.microsoft.com/office/drawing/2014/main" val="758357972"/>
                  </a:ext>
                </a:extLst>
              </a:tr>
              <a:tr h="822960">
                <a:tc>
                  <a:txBody>
                    <a:bodyPr/>
                    <a:lstStyle/>
                    <a:p>
                      <a:pPr marL="0" indent="0">
                        <a:buNone/>
                      </a:pPr>
                      <a:r>
                        <a:rPr lang="en-US" sz="1400" b="1">
                          <a:solidFill>
                            <a:srgbClr val="6D2E46"/>
                          </a:solidFill>
                          <a:latin typeface="Calibri" pitchFamily="34" charset="0"/>
                          <a:ea typeface="Calibri" pitchFamily="34" charset="-122"/>
                          <a:cs typeface="Calibri" pitchFamily="34" charset="-120"/>
                        </a:rPr>
                        <a:t>BEHOLD-Endometrial 02</a:t>
                      </a:r>
                    </a:p>
                    <a:p>
                      <a:pPr marL="0" indent="0">
                        <a:buNone/>
                      </a:pPr>
                      <a:r>
                        <a:rPr lang="en-US" sz="1400" b="1">
                          <a:solidFill>
                            <a:srgbClr val="6D2E46"/>
                          </a:solidFill>
                          <a:latin typeface="Calibri" pitchFamily="34" charset="0"/>
                          <a:ea typeface="Calibri" pitchFamily="34" charset="-122"/>
                          <a:cs typeface="Calibri" pitchFamily="34" charset="-120"/>
                        </a:rPr>
                        <a:t>NCT06796907</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a:latin typeface="Calibri" charset="0"/>
                          <a:ea typeface="Calibri" charset="0"/>
                          <a:cs typeface="Calibri" charset="0"/>
                        </a:rPr>
                        <a:t>Mocertatug rezetecan (Mo Rez)</a:t>
                      </a: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r>
                        <a:rPr lang="en-US" sz="1400" dirty="0">
                          <a:latin typeface="Calibri" charset="0"/>
                          <a:ea typeface="Calibri" charset="0"/>
                          <a:cs typeface="Calibri" charset="0"/>
                        </a:rPr>
                        <a:t>B7H4</a:t>
                      </a: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tc>
                  <a:txBody>
                    <a:bodyPr/>
                    <a:lstStyle/>
                    <a:p>
                      <a:pPr marL="0" indent="0">
                        <a:buNone/>
                      </a:pPr>
                      <a:endParaRPr lang="en-US" sz="1400" dirty="0">
                        <a:latin typeface="Calibri" charset="0"/>
                        <a:ea typeface="Calibri" charset="0"/>
                        <a:cs typeface="Calibri" charset="0"/>
                      </a:endParaRPr>
                    </a:p>
                  </a:txBody>
                  <a:tcPr marL="50800" marR="50800" marT="50800" marB="50800" anchor="ctr">
                    <a:lnL w="6350" cap="flat" cmpd="sng" algn="ctr">
                      <a:solidFill>
                        <a:srgbClr val="D9D2C5"/>
                      </a:solidFill>
                      <a:prstDash val="solid"/>
                      <a:round/>
                      <a:headEnd type="none" w="med" len="med"/>
                      <a:tailEnd type="none" w="med" len="med"/>
                    </a:lnL>
                    <a:lnR w="6350" cap="flat" cmpd="sng" algn="ctr">
                      <a:solidFill>
                        <a:srgbClr val="D9D2C5"/>
                      </a:solidFill>
                      <a:prstDash val="solid"/>
                      <a:round/>
                      <a:headEnd type="none" w="med" len="med"/>
                      <a:tailEnd type="none" w="med" len="med"/>
                    </a:lnR>
                    <a:lnT w="6350" cap="flat" cmpd="sng" algn="ctr">
                      <a:solidFill>
                        <a:srgbClr val="D9D2C5"/>
                      </a:solidFill>
                      <a:prstDash val="solid"/>
                      <a:round/>
                      <a:headEnd type="none" w="med" len="med"/>
                      <a:tailEnd type="none" w="med" len="med"/>
                    </a:lnT>
                    <a:lnB w="6350" cap="flat" cmpd="sng" algn="ctr">
                      <a:solidFill>
                        <a:srgbClr val="D9D2C5"/>
                      </a:solidFill>
                      <a:prstDash val="solid"/>
                      <a:round/>
                      <a:headEnd type="none" w="med" len="med"/>
                      <a:tailEnd type="none" w="med" len="med"/>
                    </a:lnB>
                    <a:solidFill>
                      <a:srgbClr val="FFFFFF"/>
                    </a:solidFill>
                  </a:tcPr>
                </a:tc>
                <a:extLst>
                  <a:ext uri="{0D108BD9-81ED-4DB2-BD59-A6C34878D82A}">
                    <a16:rowId xmlns:a16="http://schemas.microsoft.com/office/drawing/2014/main" val="413999452"/>
                  </a:ext>
                </a:extLst>
              </a:tr>
            </a:tbl>
          </a:graphicData>
        </a:graphic>
      </p:graphicFrame>
      <p:sp>
        <p:nvSpPr>
          <p:cNvPr id="6" name="Text 3"/>
          <p:cNvSpPr/>
          <p:nvPr/>
        </p:nvSpPr>
        <p:spPr>
          <a:xfrm>
            <a:off x="472440" y="6583680"/>
            <a:ext cx="11247120" cy="2286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dirty="0">
                <a:ln>
                  <a:noFill/>
                </a:ln>
                <a:solidFill>
                  <a:srgbClr val="6B6B6B"/>
                </a:solidFill>
                <a:effectLst/>
                <a:uLnTx/>
                <a:uFillTx/>
                <a:latin typeface="Calibri" pitchFamily="34" charset="0"/>
                <a:ea typeface="Calibri" pitchFamily="34" charset="-122"/>
                <a:cs typeface="Calibri" pitchFamily="34" charset="-120"/>
              </a:rPr>
              <a:t>References: ClinicalTrials.gov accessed May 2026: NCT06132958, NCT06865677, NCT06340568, NCT07166094. Merck press release May 18, 2026; Genmab press release Oct 2025; BioNTech press release Apr 2026.</a:t>
            </a:r>
            <a:endParaRPr kumimoji="0" lang="en-US" sz="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87E13EE3-6908-3BD9-3AF1-3EA397966B9B}"/>
              </a:ext>
            </a:extLst>
          </p:cNvPr>
          <p:cNvSpPr/>
          <p:nvPr/>
        </p:nvSpPr>
        <p:spPr>
          <a:xfrm>
            <a:off x="7602142" y="1257300"/>
            <a:ext cx="2270316" cy="5463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0DA7F-CD58-13C8-F1CB-A5A1900D6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EBAB3-61DB-99F9-AA41-E7107F4130B0}"/>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F445902A-FA91-1976-E10A-8940C81D12A6}"/>
              </a:ext>
            </a:extLst>
          </p:cNvPr>
          <p:cNvSpPr>
            <a:spLocks noGrp="1"/>
          </p:cNvSpPr>
          <p:nvPr>
            <p:ph idx="1"/>
          </p:nvPr>
        </p:nvSpPr>
        <p:spPr>
          <a:xfrm>
            <a:off x="912286" y="1416053"/>
            <a:ext cx="10515600" cy="4799013"/>
          </a:xfrm>
        </p:spPr>
        <p:txBody>
          <a:bodyPr/>
          <a:lstStyle/>
          <a:p>
            <a:pPr marL="98425" indent="0">
              <a:lnSpc>
                <a:spcPts val="2800"/>
              </a:lnSpc>
              <a:spcAft>
                <a:spcPts val="0"/>
              </a:spcAft>
              <a:buNone/>
            </a:pPr>
            <a:r>
              <a:rPr lang="en-US" sz="2500" dirty="0">
                <a:solidFill>
                  <a:srgbClr val="0432FF"/>
                </a:solidFill>
              </a:rPr>
              <a:t>58-year-old woman with advanced MSS endometrial cancer, TP53 wild type</a:t>
            </a:r>
          </a:p>
          <a:p>
            <a:pPr marL="98425" indent="0">
              <a:lnSpc>
                <a:spcPts val="2800"/>
              </a:lnSpc>
              <a:spcAft>
                <a:spcPts val="0"/>
              </a:spcAft>
              <a:buNone/>
            </a:pPr>
            <a:r>
              <a:rPr lang="en-US" sz="2500" dirty="0"/>
              <a:t>Do the faculty test for aberrant TP53 expression in all of their patients at initial diagnosis? Or only certain ones, like those with MSS/</a:t>
            </a:r>
            <a:r>
              <a:rPr lang="en-US" sz="2500" dirty="0" err="1"/>
              <a:t>pMMR</a:t>
            </a:r>
            <a:r>
              <a:rPr lang="en-US" sz="2500" dirty="0"/>
              <a:t> disease?</a:t>
            </a:r>
          </a:p>
          <a:p>
            <a:pPr marL="98425" indent="0">
              <a:lnSpc>
                <a:spcPts val="2800"/>
              </a:lnSpc>
              <a:spcAft>
                <a:spcPts val="0"/>
              </a:spcAft>
              <a:buNone/>
            </a:pPr>
            <a:r>
              <a:rPr lang="en-US" sz="2500" dirty="0"/>
              <a:t>When is the Phase III trial of </a:t>
            </a:r>
            <a:r>
              <a:rPr lang="en-US" sz="2500" dirty="0" err="1"/>
              <a:t>selinexor</a:t>
            </a:r>
            <a:r>
              <a:rPr lang="en-US" sz="2500" dirty="0"/>
              <a:t> in TP53 wild-type disease expected to be reported? </a:t>
            </a:r>
          </a:p>
          <a:p>
            <a:pPr marL="98425" indent="0">
              <a:lnSpc>
                <a:spcPts val="2800"/>
              </a:lnSpc>
              <a:spcAft>
                <a:spcPts val="0"/>
              </a:spcAft>
              <a:buNone/>
            </a:pPr>
            <a:r>
              <a:rPr lang="en-US" sz="2500" dirty="0"/>
              <a:t>Given that </a:t>
            </a:r>
            <a:r>
              <a:rPr lang="en-US" sz="2500" dirty="0" err="1"/>
              <a:t>selinexor</a:t>
            </a:r>
            <a:r>
              <a:rPr lang="en-US" sz="2500" dirty="0"/>
              <a:t> is already accessible in other tumor types, should we be trying to access it for our patients with TP53 wild-type disease, particularly those with </a:t>
            </a:r>
            <a:r>
              <a:rPr lang="en-US" sz="2500" dirty="0" err="1"/>
              <a:t>pMMR</a:t>
            </a:r>
            <a:r>
              <a:rPr lang="en-US" sz="2500" dirty="0"/>
              <a:t>?</a:t>
            </a:r>
          </a:p>
          <a:p>
            <a:pPr marL="98425" indent="0">
              <a:lnSpc>
                <a:spcPts val="2800"/>
              </a:lnSpc>
              <a:spcAft>
                <a:spcPts val="0"/>
              </a:spcAft>
              <a:buNone/>
            </a:pPr>
            <a:r>
              <a:rPr lang="en-US" sz="2500" dirty="0"/>
              <a:t>If </a:t>
            </a:r>
            <a:r>
              <a:rPr lang="en-US" sz="2500" dirty="0" err="1"/>
              <a:t>selinexor</a:t>
            </a:r>
            <a:r>
              <a:rPr lang="en-US" sz="2500" dirty="0"/>
              <a:t> were available for TP53 wild-type advanced EC, would you employ it together with an anti-PD-1/PD-L1 antibody in the maintenance setting for a patient who received up-front chemoimmunotherapy?</a:t>
            </a:r>
          </a:p>
          <a:p>
            <a:pPr marL="98425" indent="0">
              <a:lnSpc>
                <a:spcPts val="2800"/>
              </a:lnSpc>
              <a:spcAft>
                <a:spcPts val="0"/>
              </a:spcAft>
              <a:buNone/>
            </a:pPr>
            <a:r>
              <a:rPr lang="en-US" sz="2500" dirty="0"/>
              <a:t>If approved, what tolerability issues are likely with </a:t>
            </a:r>
            <a:r>
              <a:rPr lang="en-US" sz="2500" dirty="0" err="1"/>
              <a:t>selinexor</a:t>
            </a:r>
            <a:r>
              <a:rPr lang="en-US" sz="2500" dirty="0"/>
              <a:t>, and how will these be prevented and managed?</a:t>
            </a:r>
          </a:p>
        </p:txBody>
      </p:sp>
    </p:spTree>
    <p:extLst>
      <p:ext uri="{BB962C8B-B14F-4D97-AF65-F5344CB8AC3E}">
        <p14:creationId xmlns:p14="http://schemas.microsoft.com/office/powerpoint/2010/main" val="31559422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0DA7F-CD58-13C8-F1CB-A5A1900D6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EBAB3-61DB-99F9-AA41-E7107F4130B0}"/>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F445902A-FA91-1976-E10A-8940C81D12A6}"/>
              </a:ext>
            </a:extLst>
          </p:cNvPr>
          <p:cNvSpPr>
            <a:spLocks noGrp="1"/>
          </p:cNvSpPr>
          <p:nvPr>
            <p:ph idx="1"/>
          </p:nvPr>
        </p:nvSpPr>
        <p:spPr>
          <a:xfrm>
            <a:off x="912286" y="1416053"/>
            <a:ext cx="10881360" cy="4799013"/>
          </a:xfrm>
        </p:spPr>
        <p:txBody>
          <a:bodyPr/>
          <a:lstStyle/>
          <a:p>
            <a:pPr marL="98425" indent="0">
              <a:buNone/>
            </a:pPr>
            <a:r>
              <a:rPr lang="en-US" sz="2600" dirty="0">
                <a:solidFill>
                  <a:srgbClr val="0432FF"/>
                </a:solidFill>
              </a:rPr>
              <a:t>58-year-old with Stage III serous endometrial cancer, p53-mutant, MMR-proficient. Received carboplatin/paclitaxel first line, progressed at 10 months. Started </a:t>
            </a:r>
            <a:r>
              <a:rPr lang="en-US" sz="2600" dirty="0" err="1">
                <a:solidFill>
                  <a:srgbClr val="0432FF"/>
                </a:solidFill>
              </a:rPr>
              <a:t>lenvatinib</a:t>
            </a:r>
            <a:r>
              <a:rPr lang="en-US" sz="2600" dirty="0">
                <a:solidFill>
                  <a:srgbClr val="0432FF"/>
                </a:solidFill>
              </a:rPr>
              <a:t>/pembrolizumab second line with further progression. </a:t>
            </a:r>
          </a:p>
          <a:p>
            <a:pPr marL="98425" indent="0">
              <a:buNone/>
            </a:pPr>
            <a:r>
              <a:rPr lang="en-US" sz="2600" dirty="0">
                <a:solidFill>
                  <a:schemeClr val="tx1"/>
                </a:solidFill>
              </a:rPr>
              <a:t>What is the next option? Given the recent press release, do you think sac-TMT will soon be an option for patients like this? </a:t>
            </a:r>
          </a:p>
          <a:p>
            <a:pPr marL="98425" indent="0">
              <a:buNone/>
            </a:pPr>
            <a:r>
              <a:rPr lang="en-US" sz="2600" dirty="0">
                <a:solidFill>
                  <a:schemeClr val="tx1"/>
                </a:solidFill>
              </a:rPr>
              <a:t>What is known about other TROP2 ADCs in EC? Have any of the faculty members seen meaningful responses with sacituzumab govitecan? Are there any circumstances in which you would attempt to access off-label sacituzumab govitecan, given its availability in other tumor types and the indications of efficacy with TROP2-targeted agents in EC? </a:t>
            </a:r>
          </a:p>
        </p:txBody>
      </p:sp>
    </p:spTree>
    <p:extLst>
      <p:ext uri="{BB962C8B-B14F-4D97-AF65-F5344CB8AC3E}">
        <p14:creationId xmlns:p14="http://schemas.microsoft.com/office/powerpoint/2010/main" val="14835895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06D20-E5F3-1B5B-8D56-D88DB451C4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59F2C7-758F-765F-028B-9E06193AF422}"/>
              </a:ext>
            </a:extLst>
          </p:cNvPr>
          <p:cNvSpPr>
            <a:spLocks noGrp="1"/>
          </p:cNvSpPr>
          <p:nvPr>
            <p:ph type="title"/>
          </p:nvPr>
        </p:nvSpPr>
        <p:spPr/>
        <p:txBody>
          <a:bodyPr/>
          <a:lstStyle/>
          <a:p>
            <a:r>
              <a:rPr lang="en-US" sz="3600" dirty="0"/>
              <a:t>Discussion Questions (Continued)</a:t>
            </a:r>
          </a:p>
        </p:txBody>
      </p:sp>
      <p:sp>
        <p:nvSpPr>
          <p:cNvPr id="3" name="Content Placeholder 2">
            <a:extLst>
              <a:ext uri="{FF2B5EF4-FFF2-40B4-BE49-F238E27FC236}">
                <a16:creationId xmlns:a16="http://schemas.microsoft.com/office/drawing/2014/main" id="{19959D34-E15F-BF60-2AE0-421C98A554D4}"/>
              </a:ext>
            </a:extLst>
          </p:cNvPr>
          <p:cNvSpPr>
            <a:spLocks noGrp="1"/>
          </p:cNvSpPr>
          <p:nvPr>
            <p:ph idx="1"/>
          </p:nvPr>
        </p:nvSpPr>
        <p:spPr>
          <a:xfrm>
            <a:off x="912286" y="1416053"/>
            <a:ext cx="10881360" cy="4799013"/>
          </a:xfrm>
        </p:spPr>
        <p:txBody>
          <a:bodyPr/>
          <a:lstStyle/>
          <a:p>
            <a:pPr marL="98425" indent="0">
              <a:buNone/>
            </a:pPr>
            <a:r>
              <a:rPr lang="en-US" sz="2600" dirty="0">
                <a:solidFill>
                  <a:srgbClr val="0432FF">
                    <a:alpha val="50000"/>
                  </a:srgbClr>
                </a:solidFill>
              </a:rPr>
              <a:t>58-year-old with Stage III serous endometrial cancer, p53-mutant, MMR-proficient. Received carboplatin/paclitaxel first line, progressed at 10 months. Started </a:t>
            </a:r>
            <a:r>
              <a:rPr lang="en-US" sz="2600" dirty="0" err="1">
                <a:solidFill>
                  <a:srgbClr val="0432FF">
                    <a:alpha val="50000"/>
                  </a:srgbClr>
                </a:solidFill>
              </a:rPr>
              <a:t>lenvatinib</a:t>
            </a:r>
            <a:r>
              <a:rPr lang="en-US" sz="2600" dirty="0">
                <a:solidFill>
                  <a:srgbClr val="0432FF">
                    <a:alpha val="50000"/>
                  </a:srgbClr>
                </a:solidFill>
              </a:rPr>
              <a:t>/pembrolizumab second line with further progression. </a:t>
            </a:r>
            <a:endParaRPr lang="en-US" sz="2600" dirty="0">
              <a:solidFill>
                <a:schemeClr val="tx1">
                  <a:alpha val="50000"/>
                </a:schemeClr>
              </a:solidFill>
            </a:endParaRPr>
          </a:p>
          <a:p>
            <a:pPr marL="98425" indent="0">
              <a:buNone/>
            </a:pPr>
            <a:r>
              <a:rPr lang="en-US" sz="2600" dirty="0">
                <a:solidFill>
                  <a:schemeClr val="tx1"/>
                </a:solidFill>
              </a:rPr>
              <a:t>If TROP2 ADCs reach the clinic in EC, how, when and for whom do you envision we’ll be using them? For a patient progressing on first-line chemoimmunotherapy, would a TROP2 ADC be preferable to </a:t>
            </a:r>
            <a:r>
              <a:rPr lang="en-US" sz="2600" dirty="0" err="1">
                <a:solidFill>
                  <a:schemeClr val="tx1"/>
                </a:solidFill>
              </a:rPr>
              <a:t>lenvatinib</a:t>
            </a:r>
            <a:r>
              <a:rPr lang="en-US" sz="2600" dirty="0">
                <a:solidFill>
                  <a:schemeClr val="tx1"/>
                </a:solidFill>
              </a:rPr>
              <a:t>/pembrolizumab given its alternative mechanism of action? </a:t>
            </a:r>
          </a:p>
          <a:p>
            <a:pPr marL="98425" indent="0">
              <a:buNone/>
            </a:pPr>
            <a:r>
              <a:rPr lang="en-US" sz="2600" dirty="0">
                <a:solidFill>
                  <a:schemeClr val="tx1"/>
                </a:solidFill>
              </a:rPr>
              <a:t>How likely is it that TROP2 ADCs will eventually move forward in the treatment sequence? </a:t>
            </a:r>
          </a:p>
          <a:p>
            <a:pPr marL="98425" indent="0">
              <a:buNone/>
            </a:pPr>
            <a:r>
              <a:rPr lang="en-US" sz="2600" dirty="0">
                <a:solidFill>
                  <a:schemeClr val="tx1"/>
                </a:solidFill>
              </a:rPr>
              <a:t>What are the most common toxicities of sac-TMT? Are they identical to sacituzumab govitecan, or are there considerable differences? </a:t>
            </a:r>
          </a:p>
        </p:txBody>
      </p:sp>
    </p:spTree>
    <p:extLst>
      <p:ext uri="{BB962C8B-B14F-4D97-AF65-F5344CB8AC3E}">
        <p14:creationId xmlns:p14="http://schemas.microsoft.com/office/powerpoint/2010/main" val="1434757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DB0842FB-B899-BC74-EC69-3C731EC2FBA3}"/>
              </a:ext>
            </a:extLst>
          </p:cNvPr>
          <p:cNvPicPr>
            <a:picLocks noChangeAspect="1"/>
          </p:cNvPicPr>
          <p:nvPr/>
        </p:nvPicPr>
        <p:blipFill>
          <a:blip r:embed="rId3">
            <a:extLst>
              <a:ext uri="{28A0092B-C50C-407E-A947-70E740481C1C}">
                <a14:useLocalDpi xmlns:a14="http://schemas.microsoft.com/office/drawing/2010/main" val="0"/>
              </a:ext>
            </a:extLst>
          </a:blip>
          <a:srcRect l="14081" t="3844" r="12771" b="23118"/>
          <a:stretch>
            <a:fillRect/>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53D8-ABC4-5DC6-C5FD-D5E398A389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F4F5B1-CBF7-464A-FFD0-E5F7F6AB12B1}"/>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BA188F41-63CD-1E43-E296-4C4EB9A6AD8D}"/>
              </a:ext>
            </a:extLst>
          </p:cNvPr>
          <p:cNvSpPr>
            <a:spLocks noGrp="1"/>
          </p:cNvSpPr>
          <p:nvPr>
            <p:ph idx="1"/>
          </p:nvPr>
        </p:nvSpPr>
        <p:spPr>
          <a:xfrm>
            <a:off x="912286" y="1416053"/>
            <a:ext cx="10881360" cy="4799013"/>
          </a:xfrm>
        </p:spPr>
        <p:txBody>
          <a:bodyPr/>
          <a:lstStyle/>
          <a:p>
            <a:pPr marL="98425" indent="0">
              <a:lnSpc>
                <a:spcPct val="100000"/>
              </a:lnSpc>
              <a:buNone/>
            </a:pPr>
            <a:r>
              <a:rPr lang="en-US" sz="2500" dirty="0">
                <a:solidFill>
                  <a:srgbClr val="0432FF"/>
                </a:solidFill>
              </a:rPr>
              <a:t>63-year-old woman s/p multiple treatments for metastatic </a:t>
            </a:r>
            <a:r>
              <a:rPr lang="en-US" sz="2500" dirty="0" err="1">
                <a:solidFill>
                  <a:srgbClr val="0432FF"/>
                </a:solidFill>
              </a:rPr>
              <a:t>pMMR</a:t>
            </a:r>
            <a:r>
              <a:rPr lang="en-US" sz="2500" dirty="0">
                <a:solidFill>
                  <a:srgbClr val="0432FF"/>
                </a:solidFill>
              </a:rPr>
              <a:t> EC. HER2 IHC 2+. T-</a:t>
            </a:r>
            <a:r>
              <a:rPr lang="en-US" sz="2500" dirty="0" err="1">
                <a:solidFill>
                  <a:srgbClr val="0432FF"/>
                </a:solidFill>
              </a:rPr>
              <a:t>DXd</a:t>
            </a:r>
            <a:r>
              <a:rPr lang="en-US" sz="2500" dirty="0">
                <a:solidFill>
                  <a:srgbClr val="0432FF"/>
                </a:solidFill>
              </a:rPr>
              <a:t> resulted in a meaningful clinical response with improvement in symptoms, reduction in tumor burden and radiographic partial response, which was sustained. </a:t>
            </a:r>
          </a:p>
          <a:p>
            <a:pPr marL="98425" indent="0">
              <a:lnSpc>
                <a:spcPct val="100000"/>
              </a:lnSpc>
              <a:buNone/>
            </a:pPr>
            <a:r>
              <a:rPr lang="en-US" sz="2500" dirty="0">
                <a:solidFill>
                  <a:schemeClr val="tx1"/>
                </a:solidFill>
              </a:rPr>
              <a:t>For a patient with </a:t>
            </a:r>
            <a:r>
              <a:rPr lang="en-US" sz="2500" dirty="0" err="1">
                <a:solidFill>
                  <a:schemeClr val="tx1"/>
                </a:solidFill>
              </a:rPr>
              <a:t>pMMR</a:t>
            </a:r>
            <a:r>
              <a:rPr lang="en-US" sz="2500" dirty="0">
                <a:solidFill>
                  <a:schemeClr val="tx1"/>
                </a:solidFill>
              </a:rPr>
              <a:t>, HER2-positive EC, would the faculty favor carbo/paclitaxel with IO or with trastuzumab as frontline therapy? Is there any way of predicting which of these will benefit these patients most? Would you ever use both? </a:t>
            </a:r>
          </a:p>
          <a:p>
            <a:pPr marL="98425" indent="0">
              <a:lnSpc>
                <a:spcPct val="100000"/>
              </a:lnSpc>
              <a:buNone/>
            </a:pPr>
            <a:r>
              <a:rPr lang="en-US" sz="2500" dirty="0">
                <a:solidFill>
                  <a:schemeClr val="tx1"/>
                </a:solidFill>
              </a:rPr>
              <a:t>How should we sequence </a:t>
            </a:r>
            <a:r>
              <a:rPr lang="en-US" sz="2500" dirty="0" err="1">
                <a:solidFill>
                  <a:schemeClr val="tx1"/>
                </a:solidFill>
              </a:rPr>
              <a:t>pembro</a:t>
            </a:r>
            <a:r>
              <a:rPr lang="en-US" sz="2500" dirty="0">
                <a:solidFill>
                  <a:schemeClr val="tx1"/>
                </a:solidFill>
              </a:rPr>
              <a:t>/</a:t>
            </a:r>
            <a:r>
              <a:rPr lang="en-US" sz="2500" dirty="0" err="1">
                <a:solidFill>
                  <a:schemeClr val="tx1"/>
                </a:solidFill>
              </a:rPr>
              <a:t>lenvatinib</a:t>
            </a:r>
            <a:r>
              <a:rPr lang="en-US" sz="2500" dirty="0">
                <a:solidFill>
                  <a:schemeClr val="tx1"/>
                </a:solidFill>
              </a:rPr>
              <a:t> relative to HER2-directed therapy for patients with R/R disease who are eligible for both?</a:t>
            </a:r>
          </a:p>
        </p:txBody>
      </p:sp>
    </p:spTree>
    <p:extLst>
      <p:ext uri="{BB962C8B-B14F-4D97-AF65-F5344CB8AC3E}">
        <p14:creationId xmlns:p14="http://schemas.microsoft.com/office/powerpoint/2010/main" val="39777762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5612B-4DB8-7A67-A6E3-610255FC67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1D7D56-E421-2DD7-AD76-36ED8897C5B5}"/>
              </a:ext>
            </a:extLst>
          </p:cNvPr>
          <p:cNvSpPr>
            <a:spLocks noGrp="1"/>
          </p:cNvSpPr>
          <p:nvPr>
            <p:ph type="title"/>
          </p:nvPr>
        </p:nvSpPr>
        <p:spPr/>
        <p:txBody>
          <a:bodyPr/>
          <a:lstStyle/>
          <a:p>
            <a:r>
              <a:rPr lang="en-US" sz="3600" dirty="0"/>
              <a:t>Discussion Questions (Continued)</a:t>
            </a:r>
          </a:p>
        </p:txBody>
      </p:sp>
      <p:sp>
        <p:nvSpPr>
          <p:cNvPr id="3" name="Content Placeholder 2">
            <a:extLst>
              <a:ext uri="{FF2B5EF4-FFF2-40B4-BE49-F238E27FC236}">
                <a16:creationId xmlns:a16="http://schemas.microsoft.com/office/drawing/2014/main" id="{68B2073E-1850-0D83-D32C-6745BF776EFF}"/>
              </a:ext>
            </a:extLst>
          </p:cNvPr>
          <p:cNvSpPr>
            <a:spLocks noGrp="1"/>
          </p:cNvSpPr>
          <p:nvPr>
            <p:ph idx="1"/>
          </p:nvPr>
        </p:nvSpPr>
        <p:spPr>
          <a:xfrm>
            <a:off x="912286" y="1416053"/>
            <a:ext cx="10881360" cy="4799013"/>
          </a:xfrm>
        </p:spPr>
        <p:txBody>
          <a:bodyPr/>
          <a:lstStyle/>
          <a:p>
            <a:pPr marL="98425" indent="0">
              <a:lnSpc>
                <a:spcPct val="100000"/>
              </a:lnSpc>
              <a:buNone/>
            </a:pPr>
            <a:r>
              <a:rPr lang="en-US" sz="2500" dirty="0">
                <a:solidFill>
                  <a:srgbClr val="0432FF">
                    <a:alpha val="50000"/>
                  </a:srgbClr>
                </a:solidFill>
              </a:rPr>
              <a:t>63-year-old woman s/p multiple treatments for metastatic </a:t>
            </a:r>
            <a:r>
              <a:rPr lang="en-US" sz="2500" dirty="0" err="1">
                <a:solidFill>
                  <a:srgbClr val="0432FF">
                    <a:alpha val="50000"/>
                  </a:srgbClr>
                </a:solidFill>
              </a:rPr>
              <a:t>pMMR</a:t>
            </a:r>
            <a:r>
              <a:rPr lang="en-US" sz="2500" dirty="0">
                <a:solidFill>
                  <a:srgbClr val="0432FF">
                    <a:alpha val="50000"/>
                  </a:srgbClr>
                </a:solidFill>
              </a:rPr>
              <a:t> EC. HER2 IHC 2+. T-</a:t>
            </a:r>
            <a:r>
              <a:rPr lang="en-US" sz="2500" dirty="0" err="1">
                <a:solidFill>
                  <a:srgbClr val="0432FF">
                    <a:alpha val="50000"/>
                  </a:srgbClr>
                </a:solidFill>
              </a:rPr>
              <a:t>DXd</a:t>
            </a:r>
            <a:r>
              <a:rPr lang="en-US" sz="2500" dirty="0">
                <a:solidFill>
                  <a:srgbClr val="0432FF">
                    <a:alpha val="50000"/>
                  </a:srgbClr>
                </a:solidFill>
              </a:rPr>
              <a:t> resulted in a meaningful clinical response with improvement in symptoms, reduction in tumor burden and radiographic partial response, which was sustained. </a:t>
            </a:r>
          </a:p>
          <a:p>
            <a:pPr marL="98425" indent="0">
              <a:lnSpc>
                <a:spcPct val="100000"/>
              </a:lnSpc>
              <a:buNone/>
            </a:pPr>
            <a:r>
              <a:rPr lang="en-US" sz="2500" dirty="0">
                <a:solidFill>
                  <a:schemeClr val="tx1"/>
                </a:solidFill>
              </a:rPr>
              <a:t>Any tips on managing nausea/asthenia in patients receiving T-</a:t>
            </a:r>
            <a:r>
              <a:rPr lang="en-US" sz="2500" dirty="0" err="1">
                <a:solidFill>
                  <a:schemeClr val="tx1"/>
                </a:solidFill>
              </a:rPr>
              <a:t>DXd</a:t>
            </a:r>
            <a:r>
              <a:rPr lang="en-US" sz="2500" dirty="0">
                <a:solidFill>
                  <a:schemeClr val="tx1"/>
                </a:solidFill>
              </a:rPr>
              <a:t>? What is the optimal approach to screening for ILD?</a:t>
            </a:r>
          </a:p>
          <a:p>
            <a:pPr marL="98425" indent="0">
              <a:lnSpc>
                <a:spcPct val="100000"/>
              </a:lnSpc>
              <a:buNone/>
            </a:pPr>
            <a:r>
              <a:rPr lang="en-US" sz="2500" dirty="0">
                <a:solidFill>
                  <a:schemeClr val="tx1"/>
                </a:solidFill>
              </a:rPr>
              <a:t>What is the next step in this patient’s treatment? Could we try off-label </a:t>
            </a:r>
            <a:br>
              <a:rPr lang="en-US" sz="2500" dirty="0">
                <a:solidFill>
                  <a:schemeClr val="tx1"/>
                </a:solidFill>
              </a:rPr>
            </a:br>
            <a:r>
              <a:rPr lang="en-US" sz="2500" dirty="0">
                <a:solidFill>
                  <a:schemeClr val="tx1"/>
                </a:solidFill>
              </a:rPr>
              <a:t>use of a HER2-targeted drug that has proven effective in other tumor types, </a:t>
            </a:r>
            <a:br>
              <a:rPr lang="en-US" sz="2500" dirty="0">
                <a:solidFill>
                  <a:schemeClr val="tx1"/>
                </a:solidFill>
              </a:rPr>
            </a:br>
            <a:r>
              <a:rPr lang="en-US" sz="2500" dirty="0">
                <a:solidFill>
                  <a:schemeClr val="tx1"/>
                </a:solidFill>
              </a:rPr>
              <a:t>like </a:t>
            </a:r>
            <a:r>
              <a:rPr lang="en-US" sz="2500" dirty="0" err="1">
                <a:solidFill>
                  <a:schemeClr val="tx1"/>
                </a:solidFill>
              </a:rPr>
              <a:t>zanidatamab</a:t>
            </a:r>
            <a:r>
              <a:rPr lang="en-US" sz="2500" dirty="0">
                <a:solidFill>
                  <a:schemeClr val="tx1"/>
                </a:solidFill>
              </a:rPr>
              <a:t>?</a:t>
            </a:r>
          </a:p>
          <a:p>
            <a:pPr marL="98425" indent="0">
              <a:lnSpc>
                <a:spcPct val="100000"/>
              </a:lnSpc>
              <a:buNone/>
            </a:pPr>
            <a:r>
              <a:rPr lang="en-US" sz="2500" dirty="0">
                <a:solidFill>
                  <a:schemeClr val="tx1"/>
                </a:solidFill>
              </a:rPr>
              <a:t>Would a TROP2 ADC be a reasonable option for this patient? Given both T-</a:t>
            </a:r>
            <a:r>
              <a:rPr lang="en-US" sz="2500" dirty="0" err="1">
                <a:solidFill>
                  <a:schemeClr val="tx1"/>
                </a:solidFill>
              </a:rPr>
              <a:t>DXd</a:t>
            </a:r>
            <a:r>
              <a:rPr lang="en-US" sz="2500" dirty="0">
                <a:solidFill>
                  <a:schemeClr val="tx1"/>
                </a:solidFill>
              </a:rPr>
              <a:t> and the various TROP2 ADCs have topoisomerase </a:t>
            </a:r>
            <a:r>
              <a:rPr lang="en-US" sz="2500">
                <a:solidFill>
                  <a:schemeClr val="tx1"/>
                </a:solidFill>
              </a:rPr>
              <a:t>I payloads, </a:t>
            </a:r>
            <a:r>
              <a:rPr lang="en-US" sz="2500" dirty="0">
                <a:solidFill>
                  <a:schemeClr val="tx1"/>
                </a:solidFill>
              </a:rPr>
              <a:t>would you be comfortable sequencing them?</a:t>
            </a:r>
          </a:p>
        </p:txBody>
      </p:sp>
    </p:spTree>
    <p:extLst>
      <p:ext uri="{BB962C8B-B14F-4D97-AF65-F5344CB8AC3E}">
        <p14:creationId xmlns:p14="http://schemas.microsoft.com/office/powerpoint/2010/main" val="9481952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46269-097F-E5A0-C66F-308278C4555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302A6FD-453E-7C76-0927-FC1A8A794D71}"/>
              </a:ext>
            </a:extLst>
          </p:cNvPr>
          <p:cNvSpPr>
            <a:spLocks noGrp="1" noChangeArrowheads="1"/>
          </p:cNvSpPr>
          <p:nvPr>
            <p:ph type="title"/>
          </p:nvPr>
        </p:nvSpPr>
        <p:spPr>
          <a:xfrm>
            <a:off x="-26623" y="322888"/>
            <a:ext cx="12192000" cy="1143000"/>
          </a:xfrm>
        </p:spPr>
        <p:txBody>
          <a:bodyPr wrap="square" anchor="ctr">
            <a:noAutofit/>
          </a:bodyPr>
          <a:lstStyle/>
          <a:p>
            <a:r>
              <a:rPr lang="en-US" dirty="0"/>
              <a:t>What Clinicians Want to Know: Addressing Community </a:t>
            </a:r>
            <a:br>
              <a:rPr lang="en-US" dirty="0"/>
            </a:br>
            <a:r>
              <a:rPr lang="en-US" dirty="0"/>
              <a:t>Oncologists’ Questions About the Current and Future Role of </a:t>
            </a:r>
            <a:br>
              <a:rPr lang="en-US" dirty="0"/>
            </a:br>
            <a:r>
              <a:rPr lang="en-US" dirty="0"/>
              <a:t>Antibody-Drug Conjugates in the Management of Breast Cancer</a:t>
            </a:r>
          </a:p>
        </p:txBody>
      </p:sp>
      <p:sp>
        <p:nvSpPr>
          <p:cNvPr id="6" name="Text Box 6">
            <a:extLst>
              <a:ext uri="{FF2B5EF4-FFF2-40B4-BE49-F238E27FC236}">
                <a16:creationId xmlns:a16="http://schemas.microsoft.com/office/drawing/2014/main" id="{8F455D45-2CC7-6B98-13EB-3D352F7118D9}"/>
              </a:ext>
            </a:extLst>
          </p:cNvPr>
          <p:cNvSpPr txBox="1">
            <a:spLocks noChangeArrowheads="1"/>
          </p:cNvSpPr>
          <p:nvPr/>
        </p:nvSpPr>
        <p:spPr bwMode="auto">
          <a:xfrm>
            <a:off x="0" y="2198695"/>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2D741AE6-9BD5-DE58-3A1A-A32AC8207E7E}"/>
              </a:ext>
            </a:extLst>
          </p:cNvPr>
          <p:cNvSpPr txBox="1">
            <a:spLocks noChangeArrowheads="1"/>
          </p:cNvSpPr>
          <p:nvPr/>
        </p:nvSpPr>
        <p:spPr bwMode="auto">
          <a:xfrm>
            <a:off x="0" y="580526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Hope S Rugo, MD</a:t>
            </a:r>
          </a:p>
        </p:txBody>
      </p:sp>
      <p:sp>
        <p:nvSpPr>
          <p:cNvPr id="3" name="Text Box 7">
            <a:extLst>
              <a:ext uri="{FF2B5EF4-FFF2-40B4-BE49-F238E27FC236}">
                <a16:creationId xmlns:a16="http://schemas.microsoft.com/office/drawing/2014/main" id="{82E8C679-5A95-CEE2-6356-70768CAAE8A9}"/>
              </a:ext>
            </a:extLst>
          </p:cNvPr>
          <p:cNvSpPr txBox="1">
            <a:spLocks noChangeArrowheads="1"/>
          </p:cNvSpPr>
          <p:nvPr/>
        </p:nvSpPr>
        <p:spPr bwMode="auto">
          <a:xfrm>
            <a:off x="4647392" y="32133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C19F8E3F-03FA-A321-0FF8-DA60B569DB02}"/>
              </a:ext>
            </a:extLst>
          </p:cNvPr>
          <p:cNvSpPr txBox="1">
            <a:spLocks noChangeArrowheads="1"/>
          </p:cNvSpPr>
          <p:nvPr/>
        </p:nvSpPr>
        <p:spPr bwMode="auto">
          <a:xfrm>
            <a:off x="152400" y="37678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Rebecca A Dent, MD, MSc</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Erika Hamilton, MD </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Nadia Harbeck, MD, PhD</a:t>
            </a:r>
            <a:endParaRPr kumimoji="0" lang="en-US" altLang="x-none" sz="3200" b="1"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Rectangle 4">
            <a:extLst>
              <a:ext uri="{FF2B5EF4-FFF2-40B4-BE49-F238E27FC236}">
                <a16:creationId xmlns:a16="http://schemas.microsoft.com/office/drawing/2014/main" id="{402D1646-0F1D-9920-6FBF-752DDC887C08}"/>
              </a:ext>
            </a:extLst>
          </p:cNvPr>
          <p:cNvSpPr txBox="1">
            <a:spLocks noChangeArrowheads="1"/>
          </p:cNvSpPr>
          <p:nvPr/>
        </p:nvSpPr>
        <p:spPr bwMode="auto">
          <a:xfrm>
            <a:off x="0" y="143036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with the 2026 ASCO® Annual Meeting</a:t>
            </a:r>
          </a:p>
        </p:txBody>
      </p:sp>
    </p:spTree>
    <p:custDataLst>
      <p:tags r:id="rId1"/>
    </p:custDataLst>
    <p:extLst>
      <p:ext uri="{BB962C8B-B14F-4D97-AF65-F5344CB8AC3E}">
        <p14:creationId xmlns:p14="http://schemas.microsoft.com/office/powerpoint/2010/main" val="12490321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F8DBE-637E-AB05-653F-F3B40D0B559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8B634D69-85D8-6D79-E886-A40551354C52}"/>
              </a:ext>
            </a:extLst>
          </p:cNvPr>
          <p:cNvSpPr>
            <a:spLocks noGrp="1" noChangeArrowheads="1"/>
          </p:cNvSpPr>
          <p:nvPr>
            <p:ph type="title"/>
          </p:nvPr>
        </p:nvSpPr>
        <p:spPr>
          <a:xfrm>
            <a:off x="-26623" y="322888"/>
            <a:ext cx="12192000" cy="1143000"/>
          </a:xfrm>
        </p:spPr>
        <p:txBody>
          <a:bodyPr wrap="square" anchor="ctr">
            <a:noAutofit/>
          </a:bodyPr>
          <a:lstStyle/>
          <a:p>
            <a:r>
              <a:rPr lang="en-US" dirty="0"/>
              <a:t>Second Opinion: Investigators Provide Perspectives on the Current </a:t>
            </a:r>
            <a:br>
              <a:rPr lang="en-US" dirty="0"/>
            </a:br>
            <a:r>
              <a:rPr lang="en-US" dirty="0"/>
              <a:t>and Future Use of Novel Therapies for Non-Hodgkin Lymphoma</a:t>
            </a:r>
          </a:p>
        </p:txBody>
      </p:sp>
      <p:sp>
        <p:nvSpPr>
          <p:cNvPr id="6" name="Text Box 6">
            <a:extLst>
              <a:ext uri="{FF2B5EF4-FFF2-40B4-BE49-F238E27FC236}">
                <a16:creationId xmlns:a16="http://schemas.microsoft.com/office/drawing/2014/main" id="{CD0EFAB7-27FE-F718-6E8E-12DCA26D53DB}"/>
              </a:ext>
            </a:extLst>
          </p:cNvPr>
          <p:cNvSpPr txBox="1">
            <a:spLocks noChangeArrowheads="1"/>
          </p:cNvSpPr>
          <p:nvPr/>
        </p:nvSpPr>
        <p:spPr bwMode="auto">
          <a:xfrm>
            <a:off x="0" y="20244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D5AD5BE6-8F3F-EAB2-19FB-C777346F7F12}"/>
              </a:ext>
            </a:extLst>
          </p:cNvPr>
          <p:cNvSpPr txBox="1">
            <a:spLocks noChangeArrowheads="1"/>
          </p:cNvSpPr>
          <p:nvPr/>
        </p:nvSpPr>
        <p:spPr bwMode="auto">
          <a:xfrm>
            <a:off x="0" y="580526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Brad S Kahl, MD</a:t>
            </a:r>
          </a:p>
        </p:txBody>
      </p:sp>
      <p:sp>
        <p:nvSpPr>
          <p:cNvPr id="3" name="Text Box 7">
            <a:extLst>
              <a:ext uri="{FF2B5EF4-FFF2-40B4-BE49-F238E27FC236}">
                <a16:creationId xmlns:a16="http://schemas.microsoft.com/office/drawing/2014/main" id="{D9F9DFC5-A227-73C8-AAC8-12E550F6B7C6}"/>
              </a:ext>
            </a:extLst>
          </p:cNvPr>
          <p:cNvSpPr txBox="1">
            <a:spLocks noChangeArrowheads="1"/>
          </p:cNvSpPr>
          <p:nvPr/>
        </p:nvSpPr>
        <p:spPr bwMode="auto">
          <a:xfrm>
            <a:off x="4647392" y="333975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4703C58F-1032-EE7A-EF10-C2864C87EB7C}"/>
              </a:ext>
            </a:extLst>
          </p:cNvPr>
          <p:cNvSpPr txBox="1">
            <a:spLocks noChangeArrowheads="1"/>
          </p:cNvSpPr>
          <p:nvPr/>
        </p:nvSpPr>
        <p:spPr bwMode="auto">
          <a:xfrm>
            <a:off x="152400" y="389426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Christopher Flowers, MD, MS, FASCO </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Matthew Lunning, DO </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Sonali M Smith, MD</a:t>
            </a:r>
            <a:endParaRPr lang="en-US" altLang="x-none" sz="3200" i="1" dirty="0">
              <a:solidFill>
                <a:srgbClr val="FF40FF"/>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9DA425B4-603A-E4B9-5FDB-7F4454454E60}"/>
              </a:ext>
            </a:extLst>
          </p:cNvPr>
          <p:cNvSpPr txBox="1">
            <a:spLocks noChangeArrowheads="1"/>
          </p:cNvSpPr>
          <p:nvPr/>
        </p:nvSpPr>
        <p:spPr bwMode="auto">
          <a:xfrm>
            <a:off x="0" y="124404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with the 2026 ASCO® Annual Meeting</a:t>
            </a:r>
          </a:p>
        </p:txBody>
      </p:sp>
    </p:spTree>
    <p:custDataLst>
      <p:tags r:id="rId1"/>
    </p:custDataLst>
    <p:extLst>
      <p:ext uri="{BB962C8B-B14F-4D97-AF65-F5344CB8AC3E}">
        <p14:creationId xmlns:p14="http://schemas.microsoft.com/office/powerpoint/2010/main" val="29316273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4BFD7-DF3E-42E5-80EE-76503C00CAF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9E83BDF-3A84-4E42-96A9-69530DE4C087}"/>
              </a:ext>
            </a:extLst>
          </p:cNvPr>
          <p:cNvSpPr>
            <a:spLocks noGrp="1" noChangeArrowheads="1"/>
          </p:cNvSpPr>
          <p:nvPr>
            <p:ph type="title"/>
          </p:nvPr>
        </p:nvSpPr>
        <p:spPr>
          <a:xfrm>
            <a:off x="-26623" y="543297"/>
            <a:ext cx="12192000" cy="1143000"/>
          </a:xfrm>
        </p:spPr>
        <p:txBody>
          <a:bodyPr wrap="square" anchor="ctr">
            <a:noAutofit/>
          </a:bodyPr>
          <a:lstStyle/>
          <a:p>
            <a:r>
              <a:rPr lang="en-US" dirty="0"/>
              <a:t>Consensus or Controversy? Documenting </a:t>
            </a:r>
            <a:br>
              <a:rPr lang="en-US" dirty="0"/>
            </a:br>
            <a:r>
              <a:rPr lang="en-US" dirty="0"/>
              <a:t>and Discussing Investigators’ Approaches to the</a:t>
            </a:r>
            <a:br>
              <a:rPr lang="en-US" dirty="0"/>
            </a:br>
            <a:r>
              <a:rPr lang="en-US" dirty="0"/>
              <a:t> Management of Relapsed/Refractory Multiple Myeloma</a:t>
            </a:r>
          </a:p>
        </p:txBody>
      </p:sp>
      <p:sp>
        <p:nvSpPr>
          <p:cNvPr id="6" name="Text Box 6">
            <a:extLst>
              <a:ext uri="{FF2B5EF4-FFF2-40B4-BE49-F238E27FC236}">
                <a16:creationId xmlns:a16="http://schemas.microsoft.com/office/drawing/2014/main" id="{C7787B40-72EA-CB1F-883B-332FEB9A5E66}"/>
              </a:ext>
            </a:extLst>
          </p:cNvPr>
          <p:cNvSpPr txBox="1">
            <a:spLocks noChangeArrowheads="1"/>
          </p:cNvSpPr>
          <p:nvPr/>
        </p:nvSpPr>
        <p:spPr bwMode="auto">
          <a:xfrm>
            <a:off x="0" y="234271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DEA80F78-6CE0-BF25-0AC0-84092E688678}"/>
              </a:ext>
            </a:extLst>
          </p:cNvPr>
          <p:cNvSpPr txBox="1">
            <a:spLocks noChangeArrowheads="1"/>
          </p:cNvSpPr>
          <p:nvPr/>
        </p:nvSpPr>
        <p:spPr bwMode="auto">
          <a:xfrm>
            <a:off x="0" y="551723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 FASCO</a:t>
            </a:r>
          </a:p>
        </p:txBody>
      </p:sp>
      <p:sp>
        <p:nvSpPr>
          <p:cNvPr id="3" name="Text Box 7">
            <a:extLst>
              <a:ext uri="{FF2B5EF4-FFF2-40B4-BE49-F238E27FC236}">
                <a16:creationId xmlns:a16="http://schemas.microsoft.com/office/drawing/2014/main" id="{D6570312-A60C-9FC7-B1F7-CA2C60CC030A}"/>
              </a:ext>
            </a:extLst>
          </p:cNvPr>
          <p:cNvSpPr txBox="1">
            <a:spLocks noChangeArrowheads="1"/>
          </p:cNvSpPr>
          <p:nvPr/>
        </p:nvSpPr>
        <p:spPr bwMode="auto">
          <a:xfrm>
            <a:off x="4647392" y="333975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D1280D17-C3E0-CADA-AFFF-F378EC26282E}"/>
              </a:ext>
            </a:extLst>
          </p:cNvPr>
          <p:cNvSpPr txBox="1">
            <a:spLocks noChangeArrowheads="1"/>
          </p:cNvSpPr>
          <p:nvPr/>
        </p:nvSpPr>
        <p:spPr bwMode="auto">
          <a:xfrm>
            <a:off x="152400" y="389426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Melissa Alsina, MD</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Hans Lee, MD</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Paul G Richardson, MD</a:t>
            </a:r>
            <a:endParaRPr kumimoji="0" lang="en-US" altLang="x-none" sz="3200" b="1"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Rectangle 4">
            <a:extLst>
              <a:ext uri="{FF2B5EF4-FFF2-40B4-BE49-F238E27FC236}">
                <a16:creationId xmlns:a16="http://schemas.microsoft.com/office/drawing/2014/main" id="{14E66FD8-4425-A208-E3B1-46B0557DD7AF}"/>
              </a:ext>
            </a:extLst>
          </p:cNvPr>
          <p:cNvSpPr txBox="1">
            <a:spLocks noChangeArrowheads="1"/>
          </p:cNvSpPr>
          <p:nvPr/>
        </p:nvSpPr>
        <p:spPr bwMode="auto">
          <a:xfrm>
            <a:off x="0" y="164571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with the 2026 ASCO® Annual Meeting</a:t>
            </a:r>
          </a:p>
        </p:txBody>
      </p:sp>
    </p:spTree>
    <p:custDataLst>
      <p:tags r:id="rId1"/>
    </p:custDataLst>
    <p:extLst>
      <p:ext uri="{BB962C8B-B14F-4D97-AF65-F5344CB8AC3E}">
        <p14:creationId xmlns:p14="http://schemas.microsoft.com/office/powerpoint/2010/main" val="5126622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survey currently up on the iPads</a:t>
            </a:r>
            <a:br>
              <a:rPr lang="en-US" sz="2900" dirty="0"/>
            </a:br>
            <a:r>
              <a:rPr lang="en-US" sz="2900" dirty="0"/>
              <a:t>for attendees in the room and on Zoom for</a:t>
            </a:r>
            <a:br>
              <a:rPr lang="en-US" sz="2900" dirty="0"/>
            </a:br>
            <a:r>
              <a:rPr lang="en-US" sz="2900" dirty="0"/>
              <a:t>those attending virtually. The survey will remain open</a:t>
            </a:r>
            <a:br>
              <a:rPr lang="en-US" sz="2900" dirty="0"/>
            </a:br>
            <a:r>
              <a:rPr lang="en-US" sz="2900" dirty="0"/>
              <a:t>up to 5 minutes after the meeting ends.</a:t>
            </a:r>
            <a:r>
              <a:rPr lang="en-US" sz="2900" i="1" dirty="0"/>
              <a:t> </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546911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t="1411" b="1411"/>
          <a:stretch/>
        </p:blipFill>
        <p:spPr>
          <a:xfrm>
            <a:off x="3166791" y="177578"/>
            <a:ext cx="5858418" cy="6502844"/>
          </a:xfrm>
          <a:prstGeom prst="rect">
            <a:avLst/>
          </a:prstGeom>
          <a:effectLst>
            <a:glow rad="190500">
              <a:schemeClr val="bg2">
                <a:alpha val="20000"/>
              </a:schemeClr>
            </a:glow>
          </a:effectLst>
        </p:spPr>
      </p:pic>
    </p:spTree>
    <p:extLst>
      <p:ext uri="{BB962C8B-B14F-4D97-AF65-F5344CB8AC3E}">
        <p14:creationId xmlns:p14="http://schemas.microsoft.com/office/powerpoint/2010/main" val="719160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43C47-9328-05D1-6924-F7707BE4423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326691CF-0176-17ED-586F-6F184B598822}"/>
              </a:ext>
            </a:extLst>
          </p:cNvPr>
          <p:cNvSpPr>
            <a:spLocks noGrp="1" noChangeArrowheads="1"/>
          </p:cNvSpPr>
          <p:nvPr>
            <p:ph type="title"/>
          </p:nvPr>
        </p:nvSpPr>
        <p:spPr>
          <a:xfrm>
            <a:off x="-26623" y="524381"/>
            <a:ext cx="12192000" cy="1143000"/>
          </a:xfrm>
        </p:spPr>
        <p:txBody>
          <a:bodyPr wrap="square" anchor="ctr">
            <a:noAutofit/>
          </a:bodyPr>
          <a:lstStyle/>
          <a:p>
            <a:r>
              <a:rPr lang="en-US" dirty="0"/>
              <a:t>What Clinicians Want to Know: Addressing </a:t>
            </a:r>
            <a:br>
              <a:rPr lang="en-US" dirty="0"/>
            </a:br>
            <a:r>
              <a:rPr lang="en-US" dirty="0"/>
              <a:t>Community Oncologists’ Questions About the </a:t>
            </a:r>
            <a:br>
              <a:rPr lang="en-US" dirty="0"/>
            </a:br>
            <a:r>
              <a:rPr lang="en-US" dirty="0"/>
              <a:t>Current and Future Management of Endometrial Cancer</a:t>
            </a:r>
          </a:p>
        </p:txBody>
      </p:sp>
      <p:sp>
        <p:nvSpPr>
          <p:cNvPr id="6" name="Text Box 6">
            <a:extLst>
              <a:ext uri="{FF2B5EF4-FFF2-40B4-BE49-F238E27FC236}">
                <a16:creationId xmlns:a16="http://schemas.microsoft.com/office/drawing/2014/main" id="{351E150D-2843-4A92-58D8-319565087955}"/>
              </a:ext>
            </a:extLst>
          </p:cNvPr>
          <p:cNvSpPr txBox="1">
            <a:spLocks noChangeArrowheads="1"/>
          </p:cNvSpPr>
          <p:nvPr/>
        </p:nvSpPr>
        <p:spPr bwMode="auto">
          <a:xfrm>
            <a:off x="0" y="202728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May 31,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8:30 PM CT (8:00 PM – 9:30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FEFD592B-7456-6852-64D5-F0A63CE06EDB}"/>
              </a:ext>
            </a:extLst>
          </p:cNvPr>
          <p:cNvSpPr txBox="1">
            <a:spLocks noChangeArrowheads="1"/>
          </p:cNvSpPr>
          <p:nvPr/>
        </p:nvSpPr>
        <p:spPr bwMode="auto">
          <a:xfrm>
            <a:off x="0" y="542763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Shannon N Westin, MD, MPH, FASCO, FACOG</a:t>
            </a:r>
          </a:p>
        </p:txBody>
      </p:sp>
      <p:sp>
        <p:nvSpPr>
          <p:cNvPr id="3" name="Text Box 7">
            <a:extLst>
              <a:ext uri="{FF2B5EF4-FFF2-40B4-BE49-F238E27FC236}">
                <a16:creationId xmlns:a16="http://schemas.microsoft.com/office/drawing/2014/main" id="{C55F74F1-83F5-4B58-AD07-EF3C8E5BDCC5}"/>
              </a:ext>
            </a:extLst>
          </p:cNvPr>
          <p:cNvSpPr txBox="1">
            <a:spLocks noChangeArrowheads="1"/>
          </p:cNvSpPr>
          <p:nvPr/>
        </p:nvSpPr>
        <p:spPr bwMode="auto">
          <a:xfrm>
            <a:off x="4647392" y="337280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F605977A-E6A3-0BA5-1E23-E3307C97481F}"/>
              </a:ext>
            </a:extLst>
          </p:cNvPr>
          <p:cNvSpPr txBox="1">
            <a:spLocks noChangeArrowheads="1"/>
          </p:cNvSpPr>
          <p:nvPr/>
        </p:nvSpPr>
        <p:spPr bwMode="auto">
          <a:xfrm>
            <a:off x="152400" y="392732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Floor J Backes,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Brian M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Slomovitz</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altLang="x-none" sz="3200" b="1"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572765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F321-8A05-2D36-16A5-82D9EEFBA17B}"/>
              </a:ext>
            </a:extLst>
          </p:cNvPr>
          <p:cNvSpPr>
            <a:spLocks noGrp="1"/>
          </p:cNvSpPr>
          <p:nvPr>
            <p:ph type="title"/>
          </p:nvPr>
        </p:nvSpPr>
        <p:spPr>
          <a:xfrm>
            <a:off x="912286" y="2550405"/>
            <a:ext cx="10358967" cy="1143000"/>
          </a:xfrm>
        </p:spPr>
        <p:txBody>
          <a:bodyPr/>
          <a:lstStyle/>
          <a:p>
            <a:pPr>
              <a:lnSpc>
                <a:spcPct val="100000"/>
              </a:lnSpc>
            </a:pPr>
            <a:r>
              <a:rPr lang="en-US" sz="3600" dirty="0">
                <a:solidFill>
                  <a:schemeClr val="accent2"/>
                </a:solidFill>
              </a:rPr>
              <a:t>What Clinicians Want to Know:</a:t>
            </a:r>
            <a:br>
              <a:rPr lang="en-US" sz="3600" dirty="0">
                <a:solidFill>
                  <a:schemeClr val="accent2"/>
                </a:solidFill>
              </a:rPr>
            </a:br>
            <a:r>
              <a:rPr lang="en-US" sz="3600" dirty="0">
                <a:solidFill>
                  <a:schemeClr val="accent2"/>
                </a:solidFill>
              </a:rPr>
              <a:t>Addressing Community Oncologists’ Questions </a:t>
            </a:r>
            <a:br>
              <a:rPr lang="en-US" sz="3600" dirty="0">
                <a:solidFill>
                  <a:schemeClr val="accent2"/>
                </a:solidFill>
              </a:rPr>
            </a:br>
            <a:r>
              <a:rPr lang="en-US" sz="3600" dirty="0">
                <a:solidFill>
                  <a:schemeClr val="accent2"/>
                </a:solidFill>
              </a:rPr>
              <a:t>About the Current and Future </a:t>
            </a:r>
            <a:br>
              <a:rPr lang="en-US" sz="3600" dirty="0">
                <a:solidFill>
                  <a:schemeClr val="accent2"/>
                </a:solidFill>
              </a:rPr>
            </a:br>
            <a:r>
              <a:rPr lang="en-US" sz="3600" dirty="0">
                <a:solidFill>
                  <a:schemeClr val="accent2"/>
                </a:solidFill>
              </a:rPr>
              <a:t>Management of Endometrial Cancer</a:t>
            </a:r>
            <a:br>
              <a:rPr lang="en-US" sz="3600" dirty="0">
                <a:solidFill>
                  <a:schemeClr val="accent2"/>
                </a:solidFill>
              </a:rPr>
            </a:br>
            <a:br>
              <a:rPr lang="en-US" sz="3600" dirty="0">
                <a:solidFill>
                  <a:schemeClr val="accent2"/>
                </a:solidFill>
              </a:rPr>
            </a:br>
            <a:r>
              <a:rPr lang="en-US" sz="3600" dirty="0">
                <a:solidFill>
                  <a:schemeClr val="accent2"/>
                </a:solidFill>
              </a:rPr>
              <a:t>Survey of US-Based General Medical Oncologists </a:t>
            </a:r>
            <a:br>
              <a:rPr lang="en-US" sz="3600" dirty="0">
                <a:solidFill>
                  <a:schemeClr val="accent2"/>
                </a:solidFill>
              </a:rPr>
            </a:br>
            <a:r>
              <a:rPr lang="en-US" sz="3600" dirty="0">
                <a:solidFill>
                  <a:schemeClr val="accent2"/>
                </a:solidFill>
              </a:rPr>
              <a:t>and Gynecologic Oncologists </a:t>
            </a:r>
            <a:br>
              <a:rPr lang="en-US" sz="3600" dirty="0">
                <a:solidFill>
                  <a:schemeClr val="accent2"/>
                </a:solidFill>
              </a:rPr>
            </a:br>
            <a:r>
              <a:rPr lang="en-US" sz="3600" dirty="0">
                <a:solidFill>
                  <a:schemeClr val="accent2"/>
                </a:solidFill>
              </a:rPr>
              <a:t>May 13-26, 2026</a:t>
            </a:r>
            <a:br>
              <a:rPr lang="en-US" sz="3600" dirty="0"/>
            </a:br>
            <a:endParaRPr lang="en-US" sz="3600" dirty="0"/>
          </a:p>
        </p:txBody>
      </p:sp>
    </p:spTree>
    <p:extLst>
      <p:ext uri="{BB962C8B-B14F-4D97-AF65-F5344CB8AC3E}">
        <p14:creationId xmlns:p14="http://schemas.microsoft.com/office/powerpoint/2010/main" val="2872798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5616-704B-A139-A791-08E7B581F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FC1AB-5F92-5346-EE9B-27A647A110DD}"/>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FA44683-7CBE-DAD2-6FBD-75BA452AB39B}"/>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Up-Front Chemoimmunotherapeutic Approaches for Advanced Endometrial Cancer (EC) — Dr Backes</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Current and Future Role of Anti-PD-1/PD-L1 Antibodies in Combination with Systemic Therapies Beyond Chemotherapy for Advanced EC — Dr Westin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Promising Agents Under Investigation for EC — Dr </a:t>
            </a:r>
            <a:r>
              <a:rPr lang="en-US" sz="2500" dirty="0" err="1">
                <a:solidFill>
                  <a:schemeClr val="tx1"/>
                </a:solidFill>
              </a:rPr>
              <a:t>Slomovitz</a:t>
            </a:r>
            <a:endParaRPr lang="en-US" sz="2500" dirty="0">
              <a:solidFill>
                <a:schemeClr val="tx1"/>
              </a:solidFill>
            </a:endParaRPr>
          </a:p>
        </p:txBody>
      </p:sp>
    </p:spTree>
    <p:extLst>
      <p:ext uri="{BB962C8B-B14F-4D97-AF65-F5344CB8AC3E}">
        <p14:creationId xmlns:p14="http://schemas.microsoft.com/office/powerpoint/2010/main" val="4174998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C9569-365F-AFDD-4AF5-3700BD4CB7F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5BE4416-565F-072D-D7A8-675CDD153239}"/>
              </a:ext>
            </a:extLst>
          </p:cNvPr>
          <p:cNvSpPr/>
          <p:nvPr/>
        </p:nvSpPr>
        <p:spPr bwMode="auto">
          <a:xfrm>
            <a:off x="740128" y="1370013"/>
            <a:ext cx="10828480" cy="90685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4341CF2-9E1C-FDD5-A698-8D8B3002CCFF}"/>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785F8EE5-A2E3-57E8-F393-1F10D0FE474F}"/>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chemeClr val="bg1"/>
                </a:solidFill>
              </a:rPr>
              <a:t>Module 1: Current Up-Front Chemoimmunotherapeutic Approaches for Advanced Endometrial Cancer (EC) — Dr Backes</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Current and Future Role of Anti-PD-1/PD-L1 Antibodies in Combination with Systemic Therapies Beyond Chemotherapy for Advanced EC — Dr Westin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Promising Agents Under Investigation for EC — Dr </a:t>
            </a:r>
            <a:r>
              <a:rPr lang="en-US" sz="2500" dirty="0" err="1">
                <a:solidFill>
                  <a:schemeClr val="tx1"/>
                </a:solidFill>
              </a:rPr>
              <a:t>Slomovitz</a:t>
            </a:r>
            <a:endParaRPr lang="en-US" sz="2500" dirty="0">
              <a:solidFill>
                <a:schemeClr val="tx1"/>
              </a:solidFill>
            </a:endParaRPr>
          </a:p>
        </p:txBody>
      </p:sp>
    </p:spTree>
    <p:extLst>
      <p:ext uri="{BB962C8B-B14F-4D97-AF65-F5344CB8AC3E}">
        <p14:creationId xmlns:p14="http://schemas.microsoft.com/office/powerpoint/2010/main" val="2333212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26A91BE-30F4-7838-B678-387903FF7488}"/>
              </a:ext>
            </a:extLst>
          </p:cNvPr>
          <p:cNvSpPr>
            <a:spLocks noGrp="1"/>
          </p:cNvSpPr>
          <p:nvPr>
            <p:ph idx="1"/>
          </p:nvPr>
        </p:nvSpPr>
        <p:spPr>
          <a:xfrm>
            <a:off x="325756" y="7226467"/>
            <a:ext cx="4124325" cy="866553"/>
          </a:xfrm>
        </p:spPr>
        <p:txBody>
          <a:bodyPr>
            <a:normAutofit fontScale="47500" lnSpcReduction="20000"/>
          </a:bodyPr>
          <a:lstStyle/>
          <a:p>
            <a:r>
              <a:rPr lang="en-US" sz="700"/>
              <a:t>Floor Backes, MD</a:t>
            </a:r>
          </a:p>
          <a:p>
            <a:r>
              <a:rPr lang="en-US" sz="700"/>
              <a:t>Professor </a:t>
            </a:r>
          </a:p>
          <a:p>
            <a:r>
              <a:rPr lang="en-US" sz="700"/>
              <a:t>Division of Gynecologic Oncology</a:t>
            </a:r>
          </a:p>
          <a:p>
            <a:r>
              <a:rPr lang="en-US" sz="700"/>
              <a:t>The Ohio State University</a:t>
            </a:r>
          </a:p>
          <a:p>
            <a:r>
              <a:rPr lang="en-US" sz="700"/>
              <a:t>Columbus, OH, USA</a:t>
            </a:r>
          </a:p>
        </p:txBody>
      </p:sp>
      <p:sp>
        <p:nvSpPr>
          <p:cNvPr id="4" name="Title 3">
            <a:extLst>
              <a:ext uri="{FF2B5EF4-FFF2-40B4-BE49-F238E27FC236}">
                <a16:creationId xmlns:a16="http://schemas.microsoft.com/office/drawing/2014/main" id="{A3249D29-5E7D-E29D-63D4-FCE79BD3CE79}"/>
              </a:ext>
            </a:extLst>
          </p:cNvPr>
          <p:cNvSpPr>
            <a:spLocks noGrp="1"/>
          </p:cNvSpPr>
          <p:nvPr>
            <p:ph type="title"/>
          </p:nvPr>
        </p:nvSpPr>
        <p:spPr>
          <a:xfrm>
            <a:off x="644113" y="732370"/>
            <a:ext cx="5392436" cy="3042188"/>
          </a:xfrm>
        </p:spPr>
        <p:txBody>
          <a:bodyPr wrap="square" anchor="t">
            <a:noAutofit/>
          </a:bodyPr>
          <a:lstStyle/>
          <a:p>
            <a:r>
              <a:rPr lang="en-US" sz="3600" dirty="0">
                <a:latin typeface="Aptos" panose="020B0004020202020204" pitchFamily="34" charset="0"/>
              </a:rPr>
              <a:t>Biology of Advanced Endometrial Cancer</a:t>
            </a:r>
            <a:br>
              <a:rPr lang="en-US" sz="3600" dirty="0">
                <a:latin typeface="Aptos" panose="020B0004020202020204" pitchFamily="34" charset="0"/>
              </a:rPr>
            </a:br>
            <a:br>
              <a:rPr lang="en-US" sz="3600" dirty="0">
                <a:latin typeface="Aptos" panose="020B0004020202020204" pitchFamily="34" charset="0"/>
              </a:rPr>
            </a:br>
            <a:r>
              <a:rPr lang="en-US" dirty="0"/>
              <a:t>Current Up-Front Chemoimmunotherapeutic Approaches for Advanced Endometrial Cancer (EC) </a:t>
            </a:r>
            <a:endParaRPr lang="en-US" sz="3600" dirty="0">
              <a:latin typeface="Aptos" panose="020B0004020202020204" pitchFamily="34" charset="0"/>
            </a:endParaRPr>
          </a:p>
        </p:txBody>
      </p:sp>
      <p:pic>
        <p:nvPicPr>
          <p:cNvPr id="2" name="Picture 1">
            <a:extLst>
              <a:ext uri="{FF2B5EF4-FFF2-40B4-BE49-F238E27FC236}">
                <a16:creationId xmlns:a16="http://schemas.microsoft.com/office/drawing/2014/main" id="{10117C6F-21C1-75C0-6A9F-FD3F9D435E94}"/>
              </a:ext>
            </a:extLst>
          </p:cNvPr>
          <p:cNvPicPr>
            <a:picLocks noChangeAspect="1"/>
          </p:cNvPicPr>
          <p:nvPr/>
        </p:nvPicPr>
        <p:blipFill>
          <a:blip r:embed="rId3"/>
          <a:stretch>
            <a:fillRect/>
          </a:stretch>
        </p:blipFill>
        <p:spPr>
          <a:xfrm>
            <a:off x="6036549" y="1099457"/>
            <a:ext cx="5673440" cy="3392244"/>
          </a:xfrm>
          <a:prstGeom prst="rect">
            <a:avLst/>
          </a:prstGeom>
        </p:spPr>
      </p:pic>
      <p:sp>
        <p:nvSpPr>
          <p:cNvPr id="6" name="TextBox 5">
            <a:extLst>
              <a:ext uri="{FF2B5EF4-FFF2-40B4-BE49-F238E27FC236}">
                <a16:creationId xmlns:a16="http://schemas.microsoft.com/office/drawing/2014/main" id="{37409F08-DD49-C319-3439-3807CF7AA44F}"/>
              </a:ext>
            </a:extLst>
          </p:cNvPr>
          <p:cNvSpPr txBox="1"/>
          <p:nvPr/>
        </p:nvSpPr>
        <p:spPr>
          <a:xfrm>
            <a:off x="963040" y="4648302"/>
            <a:ext cx="385826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Floor Backes,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Professor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Division of Gynecologic 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The Ohio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Columbus, OH, USA</a:t>
            </a:r>
          </a:p>
        </p:txBody>
      </p:sp>
    </p:spTree>
    <p:extLst>
      <p:ext uri="{BB962C8B-B14F-4D97-AF65-F5344CB8AC3E}">
        <p14:creationId xmlns:p14="http://schemas.microsoft.com/office/powerpoint/2010/main" val="3886909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60ED39-161E-0B1F-CFDA-293F3636CB49}"/>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1FA675D3-E878-C870-4E0D-8F1F23475ABF}"/>
              </a:ext>
            </a:extLst>
          </p:cNvPr>
          <p:cNvSpPr>
            <a:spLocks noGrp="1"/>
          </p:cNvSpPr>
          <p:nvPr>
            <p:ph idx="1"/>
          </p:nvPr>
        </p:nvSpPr>
        <p:spPr/>
        <p:txBody>
          <a:bodyPr/>
          <a:lstStyle/>
          <a:p>
            <a:r>
              <a:rPr lang="en-US" dirty="0">
                <a:latin typeface="Aptos" panose="020B0004020202020204" pitchFamily="34" charset="0"/>
              </a:rPr>
              <a:t>Discuss endometrial cancer molecular subtypes</a:t>
            </a:r>
          </a:p>
          <a:p>
            <a:r>
              <a:rPr lang="en-US" dirty="0">
                <a:latin typeface="Aptos" panose="020B0004020202020204" pitchFamily="34" charset="0"/>
              </a:rPr>
              <a:t>Review implications for prognosis and therapeutic decision-making</a:t>
            </a:r>
          </a:p>
          <a:p>
            <a:r>
              <a:rPr lang="en-US" dirty="0">
                <a:latin typeface="Aptos" panose="020B0004020202020204" pitchFamily="34" charset="0"/>
              </a:rPr>
              <a:t> First-line treatment for advanced or recurrent endometrial cancer</a:t>
            </a:r>
          </a:p>
          <a:p>
            <a:pPr lvl="1"/>
            <a:r>
              <a:rPr lang="en-US" dirty="0">
                <a:latin typeface="Aptos" panose="020B0004020202020204" pitchFamily="34" charset="0"/>
              </a:rPr>
              <a:t>Potential biomarkers of response to immune checkpoint inhibition</a:t>
            </a:r>
          </a:p>
          <a:p>
            <a:r>
              <a:rPr lang="en-US" dirty="0">
                <a:latin typeface="Aptos" panose="020B0004020202020204" pitchFamily="34" charset="0"/>
              </a:rPr>
              <a:t>Ongoing first-line studies in </a:t>
            </a:r>
            <a:r>
              <a:rPr lang="en-US" dirty="0" err="1">
                <a:latin typeface="Aptos" panose="020B0004020202020204" pitchFamily="34" charset="0"/>
              </a:rPr>
              <a:t>dMMR</a:t>
            </a:r>
            <a:r>
              <a:rPr lang="en-US" dirty="0">
                <a:latin typeface="Aptos" panose="020B0004020202020204" pitchFamily="34" charset="0"/>
              </a:rPr>
              <a:t> endometrial cancer</a:t>
            </a:r>
          </a:p>
        </p:txBody>
      </p:sp>
    </p:spTree>
    <p:extLst>
      <p:ext uri="{BB962C8B-B14F-4D97-AF65-F5344CB8AC3E}">
        <p14:creationId xmlns:p14="http://schemas.microsoft.com/office/powerpoint/2010/main" val="2519067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5C2F9-76EB-313F-15FA-8A4D79107C53}"/>
            </a:ext>
          </a:extLst>
        </p:cNvPr>
        <p:cNvGrpSpPr/>
        <p:nvPr/>
      </p:nvGrpSpPr>
      <p:grpSpPr>
        <a:xfrm>
          <a:off x="0" y="0"/>
          <a:ext cx="0" cy="0"/>
          <a:chOff x="0" y="0"/>
          <a:chExt cx="0" cy="0"/>
        </a:xfrm>
      </p:grpSpPr>
      <p:grpSp>
        <p:nvGrpSpPr>
          <p:cNvPr id="59" name="Group 58">
            <a:extLst>
              <a:ext uri="{FF2B5EF4-FFF2-40B4-BE49-F238E27FC236}">
                <a16:creationId xmlns:a16="http://schemas.microsoft.com/office/drawing/2014/main" id="{0140CFEF-3266-3008-5AA0-F0ADCF25A67F}"/>
              </a:ext>
            </a:extLst>
          </p:cNvPr>
          <p:cNvGrpSpPr/>
          <p:nvPr/>
        </p:nvGrpSpPr>
        <p:grpSpPr>
          <a:xfrm>
            <a:off x="51458" y="2175114"/>
            <a:ext cx="3988106" cy="3349949"/>
            <a:chOff x="51458" y="2175114"/>
            <a:chExt cx="3988106" cy="3349949"/>
          </a:xfrm>
        </p:grpSpPr>
        <p:pic>
          <p:nvPicPr>
            <p:cNvPr id="58" name="Picture 57" descr="A graph of a number of patients&#10;&#10;Description automatically generated with medium confidence">
              <a:extLst>
                <a:ext uri="{FF2B5EF4-FFF2-40B4-BE49-F238E27FC236}">
                  <a16:creationId xmlns:a16="http://schemas.microsoft.com/office/drawing/2014/main" id="{E021360A-43BA-1D9A-9992-248B4863005D}"/>
                </a:ext>
              </a:extLst>
            </p:cNvPr>
            <p:cNvPicPr>
              <a:picLocks noChangeAspect="1"/>
            </p:cNvPicPr>
            <p:nvPr/>
          </p:nvPicPr>
          <p:blipFill>
            <a:blip r:embed="rId3"/>
            <a:stretch>
              <a:fillRect/>
            </a:stretch>
          </p:blipFill>
          <p:spPr>
            <a:xfrm>
              <a:off x="51458" y="2431079"/>
              <a:ext cx="3973609" cy="3093984"/>
            </a:xfrm>
            <a:prstGeom prst="rect">
              <a:avLst/>
            </a:prstGeom>
          </p:spPr>
        </p:pic>
        <p:sp>
          <p:nvSpPr>
            <p:cNvPr id="50" name="TextBox 49">
              <a:extLst>
                <a:ext uri="{FF2B5EF4-FFF2-40B4-BE49-F238E27FC236}">
                  <a16:creationId xmlns:a16="http://schemas.microsoft.com/office/drawing/2014/main" id="{BC408DA1-B408-46BF-2525-D2BEF8B9ADAA}"/>
                </a:ext>
              </a:extLst>
            </p:cNvPr>
            <p:cNvSpPr txBox="1"/>
            <p:nvPr/>
          </p:nvSpPr>
          <p:spPr>
            <a:xfrm>
              <a:off x="3625940" y="2775387"/>
              <a:ext cx="379880" cy="162647"/>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B856D7"/>
                  </a:solidFill>
                  <a:effectLst/>
                  <a:uLnTx/>
                  <a:uFillTx/>
                  <a:latin typeface="Arial"/>
                  <a:ea typeface="+mn-ea"/>
                  <a:cs typeface="+mn-cs"/>
                </a:rPr>
                <a:t>I</a:t>
              </a:r>
            </a:p>
          </p:txBody>
        </p:sp>
        <p:sp>
          <p:nvSpPr>
            <p:cNvPr id="51" name="TextBox 50">
              <a:extLst>
                <a:ext uri="{FF2B5EF4-FFF2-40B4-BE49-F238E27FC236}">
                  <a16:creationId xmlns:a16="http://schemas.microsoft.com/office/drawing/2014/main" id="{E904C39B-242B-A871-A6FB-C1F3704222FA}"/>
                </a:ext>
              </a:extLst>
            </p:cNvPr>
            <p:cNvSpPr txBox="1"/>
            <p:nvPr/>
          </p:nvSpPr>
          <p:spPr>
            <a:xfrm>
              <a:off x="3690506" y="2960342"/>
              <a:ext cx="258183" cy="162647"/>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0F99B2"/>
                  </a:solidFill>
                  <a:effectLst/>
                  <a:uLnTx/>
                  <a:uFillTx/>
                  <a:latin typeface="Arial"/>
                  <a:ea typeface="+mn-ea"/>
                  <a:cs typeface="+mn-cs"/>
                </a:rPr>
                <a:t>II</a:t>
              </a:r>
            </a:p>
          </p:txBody>
        </p:sp>
        <p:sp>
          <p:nvSpPr>
            <p:cNvPr id="52" name="TextBox 51">
              <a:extLst>
                <a:ext uri="{FF2B5EF4-FFF2-40B4-BE49-F238E27FC236}">
                  <a16:creationId xmlns:a16="http://schemas.microsoft.com/office/drawing/2014/main" id="{F76C3769-2679-F3FD-EFC1-0DEB88D2A362}"/>
                </a:ext>
              </a:extLst>
            </p:cNvPr>
            <p:cNvSpPr txBox="1"/>
            <p:nvPr/>
          </p:nvSpPr>
          <p:spPr>
            <a:xfrm>
              <a:off x="3702866" y="3086335"/>
              <a:ext cx="258183" cy="162647"/>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B81D1D"/>
                  </a:solidFill>
                  <a:effectLst/>
                  <a:uLnTx/>
                  <a:uFillTx/>
                  <a:latin typeface="Arial"/>
                  <a:ea typeface="+mn-ea"/>
                  <a:cs typeface="+mn-cs"/>
                </a:rPr>
                <a:t>IIIA</a:t>
              </a:r>
            </a:p>
          </p:txBody>
        </p:sp>
        <p:sp>
          <p:nvSpPr>
            <p:cNvPr id="53" name="TextBox 52">
              <a:extLst>
                <a:ext uri="{FF2B5EF4-FFF2-40B4-BE49-F238E27FC236}">
                  <a16:creationId xmlns:a16="http://schemas.microsoft.com/office/drawing/2014/main" id="{78F9EDC8-68D8-107A-F6DF-1390687CA5C2}"/>
                </a:ext>
              </a:extLst>
            </p:cNvPr>
            <p:cNvSpPr txBox="1"/>
            <p:nvPr/>
          </p:nvSpPr>
          <p:spPr>
            <a:xfrm>
              <a:off x="3659684" y="3251067"/>
              <a:ext cx="379880" cy="162647"/>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000000"/>
                  </a:solidFill>
                  <a:effectLst/>
                  <a:uLnTx/>
                  <a:uFillTx/>
                  <a:latin typeface="Arial"/>
                  <a:ea typeface="+mn-ea"/>
                  <a:cs typeface="+mn-cs"/>
                </a:rPr>
                <a:t>IIIC1</a:t>
              </a:r>
            </a:p>
          </p:txBody>
        </p:sp>
        <p:sp>
          <p:nvSpPr>
            <p:cNvPr id="54" name="TextBox 53">
              <a:extLst>
                <a:ext uri="{FF2B5EF4-FFF2-40B4-BE49-F238E27FC236}">
                  <a16:creationId xmlns:a16="http://schemas.microsoft.com/office/drawing/2014/main" id="{66B8142E-98B0-98EE-391B-2C832BD86C9A}"/>
                </a:ext>
              </a:extLst>
            </p:cNvPr>
            <p:cNvSpPr txBox="1"/>
            <p:nvPr/>
          </p:nvSpPr>
          <p:spPr>
            <a:xfrm>
              <a:off x="3248790" y="3377630"/>
              <a:ext cx="379880" cy="162647"/>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FF8000"/>
                  </a:solidFill>
                  <a:effectLst/>
                  <a:uLnTx/>
                  <a:uFillTx/>
                  <a:latin typeface="Arial"/>
                  <a:ea typeface="+mn-ea"/>
                  <a:cs typeface="+mn-cs"/>
                </a:rPr>
                <a:t>IIIC2</a:t>
              </a:r>
            </a:p>
          </p:txBody>
        </p:sp>
        <p:sp>
          <p:nvSpPr>
            <p:cNvPr id="55" name="TextBox 54">
              <a:extLst>
                <a:ext uri="{FF2B5EF4-FFF2-40B4-BE49-F238E27FC236}">
                  <a16:creationId xmlns:a16="http://schemas.microsoft.com/office/drawing/2014/main" id="{A503FBA3-7421-BFC0-511A-2D275E42FD51}"/>
                </a:ext>
              </a:extLst>
            </p:cNvPr>
            <p:cNvSpPr txBox="1"/>
            <p:nvPr/>
          </p:nvSpPr>
          <p:spPr>
            <a:xfrm>
              <a:off x="2797174" y="3571099"/>
              <a:ext cx="258183" cy="162647"/>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48C19D"/>
                  </a:solidFill>
                  <a:effectLst/>
                  <a:uLnTx/>
                  <a:uFillTx/>
                  <a:latin typeface="Arial"/>
                  <a:ea typeface="+mn-ea"/>
                  <a:cs typeface="+mn-cs"/>
                </a:rPr>
                <a:t>IIIB</a:t>
              </a:r>
            </a:p>
          </p:txBody>
        </p:sp>
        <p:sp>
          <p:nvSpPr>
            <p:cNvPr id="56" name="TextBox 55">
              <a:extLst>
                <a:ext uri="{FF2B5EF4-FFF2-40B4-BE49-F238E27FC236}">
                  <a16:creationId xmlns:a16="http://schemas.microsoft.com/office/drawing/2014/main" id="{012022DF-F544-97FD-2F64-AAEBCA81D2C4}"/>
                </a:ext>
              </a:extLst>
            </p:cNvPr>
            <p:cNvSpPr txBox="1"/>
            <p:nvPr/>
          </p:nvSpPr>
          <p:spPr>
            <a:xfrm>
              <a:off x="1907410" y="2175114"/>
              <a:ext cx="577081" cy="260235"/>
            </a:xfrm>
            <a:prstGeom prst="rect">
              <a:avLst/>
            </a:prstGeom>
            <a:noFill/>
          </p:spPr>
          <p:txBody>
            <a:bodyPr wrap="non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Stage</a:t>
              </a:r>
            </a:p>
          </p:txBody>
        </p:sp>
      </p:grpSp>
      <p:sp>
        <p:nvSpPr>
          <p:cNvPr id="3" name="Title 2">
            <a:extLst>
              <a:ext uri="{FF2B5EF4-FFF2-40B4-BE49-F238E27FC236}">
                <a16:creationId xmlns:a16="http://schemas.microsoft.com/office/drawing/2014/main" id="{79F0D4F7-5466-4C3F-ED1A-9B753F3E6615}"/>
              </a:ext>
            </a:extLst>
          </p:cNvPr>
          <p:cNvSpPr>
            <a:spLocks noGrp="1"/>
          </p:cNvSpPr>
          <p:nvPr>
            <p:ph type="title"/>
          </p:nvPr>
        </p:nvSpPr>
        <p:spPr/>
        <p:txBody>
          <a:bodyPr>
            <a:noAutofit/>
          </a:bodyPr>
          <a:lstStyle/>
          <a:p>
            <a:r>
              <a:rPr lang="en-US" dirty="0"/>
              <a:t>Prognosis by Stage (FIGO 2009) and Histology in </a:t>
            </a:r>
            <a:r>
              <a:rPr lang="en-US" dirty="0" err="1"/>
              <a:t>pMMR</a:t>
            </a:r>
            <a:r>
              <a:rPr lang="en-US" dirty="0"/>
              <a:t> EC (Keynote-B21 Treatment Arms Combined)</a:t>
            </a:r>
          </a:p>
        </p:txBody>
      </p:sp>
      <p:sp>
        <p:nvSpPr>
          <p:cNvPr id="5" name="Footer Placeholder 4">
            <a:extLst>
              <a:ext uri="{FF2B5EF4-FFF2-40B4-BE49-F238E27FC236}">
                <a16:creationId xmlns:a16="http://schemas.microsoft.com/office/drawing/2014/main" id="{90E23E57-D640-8F4B-BFE6-DC4C07A5CDFC}"/>
              </a:ext>
            </a:extLst>
          </p:cNvPr>
          <p:cNvSpPr>
            <a:spLocks noGrp="1"/>
          </p:cNvSpPr>
          <p:nvPr>
            <p:ph type="ftr" sz="quarter" idx="4294967295"/>
          </p:nvPr>
        </p:nvSpPr>
        <p:spPr>
          <a:xfrm>
            <a:off x="0" y="6356350"/>
            <a:ext cx="3849688" cy="5016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mn-cs"/>
              </a:rPr>
              <a:t>Halaskala</a:t>
            </a:r>
            <a:r>
              <a:rPr kumimoji="0" lang="en-US"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 ESGO 2024</a:t>
            </a:r>
          </a:p>
        </p:txBody>
      </p:sp>
      <p:grpSp>
        <p:nvGrpSpPr>
          <p:cNvPr id="13" name="Group 12">
            <a:extLst>
              <a:ext uri="{FF2B5EF4-FFF2-40B4-BE49-F238E27FC236}">
                <a16:creationId xmlns:a16="http://schemas.microsoft.com/office/drawing/2014/main" id="{818CB821-C602-212D-161E-F1F1A23C1277}"/>
              </a:ext>
            </a:extLst>
          </p:cNvPr>
          <p:cNvGrpSpPr/>
          <p:nvPr/>
        </p:nvGrpSpPr>
        <p:grpSpPr>
          <a:xfrm>
            <a:off x="4252685" y="1245538"/>
            <a:ext cx="3868894" cy="2929306"/>
            <a:chOff x="4252685" y="1245538"/>
            <a:chExt cx="3868894" cy="2929306"/>
          </a:xfrm>
        </p:grpSpPr>
        <p:pic>
          <p:nvPicPr>
            <p:cNvPr id="6" name="Picture 5">
              <a:extLst>
                <a:ext uri="{FF2B5EF4-FFF2-40B4-BE49-F238E27FC236}">
                  <a16:creationId xmlns:a16="http://schemas.microsoft.com/office/drawing/2014/main" id="{FDA8D2AC-168A-6777-3033-62F3D6F42950}"/>
                </a:ext>
              </a:extLst>
            </p:cNvPr>
            <p:cNvPicPr>
              <a:picLocks noChangeAspect="1"/>
            </p:cNvPicPr>
            <p:nvPr/>
          </p:nvPicPr>
          <p:blipFill>
            <a:blip r:embed="rId4"/>
            <a:stretch>
              <a:fillRect/>
            </a:stretch>
          </p:blipFill>
          <p:spPr>
            <a:xfrm>
              <a:off x="4252685" y="1245538"/>
              <a:ext cx="3868894" cy="2929306"/>
            </a:xfrm>
            <a:prstGeom prst="rect">
              <a:avLst/>
            </a:prstGeom>
          </p:spPr>
        </p:pic>
        <p:sp>
          <p:nvSpPr>
            <p:cNvPr id="23" name="TextBox 22">
              <a:extLst>
                <a:ext uri="{FF2B5EF4-FFF2-40B4-BE49-F238E27FC236}">
                  <a16:creationId xmlns:a16="http://schemas.microsoft.com/office/drawing/2014/main" id="{306FDFB5-0A30-0958-84C1-C9EC2CFA7C17}"/>
                </a:ext>
              </a:extLst>
            </p:cNvPr>
            <p:cNvSpPr txBox="1"/>
            <p:nvPr/>
          </p:nvSpPr>
          <p:spPr>
            <a:xfrm>
              <a:off x="4994291" y="2964585"/>
              <a:ext cx="2524409" cy="246221"/>
            </a:xfrm>
            <a:prstGeom prst="rect">
              <a:avLst/>
            </a:prstGeom>
            <a:noFill/>
          </p:spPr>
          <p:txBody>
            <a:bodyPr wrap="non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Endometrioid Carcinoma</a:t>
              </a:r>
            </a:p>
          </p:txBody>
        </p:sp>
      </p:grpSp>
      <p:grpSp>
        <p:nvGrpSpPr>
          <p:cNvPr id="15" name="Group 14">
            <a:extLst>
              <a:ext uri="{FF2B5EF4-FFF2-40B4-BE49-F238E27FC236}">
                <a16:creationId xmlns:a16="http://schemas.microsoft.com/office/drawing/2014/main" id="{404B38E2-F3F0-AC43-E483-CFEC61845A06}"/>
              </a:ext>
            </a:extLst>
          </p:cNvPr>
          <p:cNvGrpSpPr/>
          <p:nvPr/>
        </p:nvGrpSpPr>
        <p:grpSpPr>
          <a:xfrm>
            <a:off x="8341784" y="1245538"/>
            <a:ext cx="3864634" cy="2926080"/>
            <a:chOff x="8341784" y="1245538"/>
            <a:chExt cx="3864634" cy="2926080"/>
          </a:xfrm>
        </p:grpSpPr>
        <p:pic>
          <p:nvPicPr>
            <p:cNvPr id="9" name="Picture 8">
              <a:extLst>
                <a:ext uri="{FF2B5EF4-FFF2-40B4-BE49-F238E27FC236}">
                  <a16:creationId xmlns:a16="http://schemas.microsoft.com/office/drawing/2014/main" id="{2831F32B-1BD3-42A9-9A74-38387799B66A}"/>
                </a:ext>
              </a:extLst>
            </p:cNvPr>
            <p:cNvPicPr>
              <a:picLocks noChangeAspect="1"/>
            </p:cNvPicPr>
            <p:nvPr/>
          </p:nvPicPr>
          <p:blipFill>
            <a:blip r:embed="rId5"/>
            <a:stretch>
              <a:fillRect/>
            </a:stretch>
          </p:blipFill>
          <p:spPr>
            <a:xfrm>
              <a:off x="8341784" y="1245538"/>
              <a:ext cx="3864634" cy="2926080"/>
            </a:xfrm>
            <a:prstGeom prst="rect">
              <a:avLst/>
            </a:prstGeom>
          </p:spPr>
        </p:pic>
        <p:sp>
          <p:nvSpPr>
            <p:cNvPr id="27" name="TextBox 26">
              <a:extLst>
                <a:ext uri="{FF2B5EF4-FFF2-40B4-BE49-F238E27FC236}">
                  <a16:creationId xmlns:a16="http://schemas.microsoft.com/office/drawing/2014/main" id="{98128F35-8E8F-6A8A-0126-D35FCDBF83AD}"/>
                </a:ext>
              </a:extLst>
            </p:cNvPr>
            <p:cNvSpPr txBox="1"/>
            <p:nvPr/>
          </p:nvSpPr>
          <p:spPr>
            <a:xfrm>
              <a:off x="9399852" y="2964585"/>
              <a:ext cx="1872949" cy="246221"/>
            </a:xfrm>
            <a:prstGeom prst="rect">
              <a:avLst/>
            </a:prstGeom>
            <a:noFill/>
          </p:spPr>
          <p:txBody>
            <a:bodyPr wrap="non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Serous Carcinoma</a:t>
              </a:r>
            </a:p>
          </p:txBody>
        </p:sp>
      </p:grpSp>
      <p:grpSp>
        <p:nvGrpSpPr>
          <p:cNvPr id="37" name="Group 36">
            <a:extLst>
              <a:ext uri="{FF2B5EF4-FFF2-40B4-BE49-F238E27FC236}">
                <a16:creationId xmlns:a16="http://schemas.microsoft.com/office/drawing/2014/main" id="{B6223C3A-2081-AFC2-BE4B-43F3E16CF67A}"/>
              </a:ext>
            </a:extLst>
          </p:cNvPr>
          <p:cNvGrpSpPr/>
          <p:nvPr/>
        </p:nvGrpSpPr>
        <p:grpSpPr>
          <a:xfrm>
            <a:off x="3895344" y="4086240"/>
            <a:ext cx="4246604" cy="2825496"/>
            <a:chOff x="3895344" y="3995928"/>
            <a:chExt cx="4246604" cy="2825496"/>
          </a:xfrm>
        </p:grpSpPr>
        <p:grpSp>
          <p:nvGrpSpPr>
            <p:cNvPr id="16" name="Group 15">
              <a:extLst>
                <a:ext uri="{FF2B5EF4-FFF2-40B4-BE49-F238E27FC236}">
                  <a16:creationId xmlns:a16="http://schemas.microsoft.com/office/drawing/2014/main" id="{6EF90BCA-FE83-3D04-5753-1DA86CFBA30F}"/>
                </a:ext>
              </a:extLst>
            </p:cNvPr>
            <p:cNvGrpSpPr/>
            <p:nvPr/>
          </p:nvGrpSpPr>
          <p:grpSpPr>
            <a:xfrm>
              <a:off x="3895344" y="3995928"/>
              <a:ext cx="4246604" cy="2825496"/>
              <a:chOff x="3895344" y="3995928"/>
              <a:chExt cx="4246604" cy="2825496"/>
            </a:xfrm>
          </p:grpSpPr>
          <p:pic>
            <p:nvPicPr>
              <p:cNvPr id="17" name="Picture 16">
                <a:extLst>
                  <a:ext uri="{FF2B5EF4-FFF2-40B4-BE49-F238E27FC236}">
                    <a16:creationId xmlns:a16="http://schemas.microsoft.com/office/drawing/2014/main" id="{5152A518-8F08-0139-95AC-CD618011F312}"/>
                  </a:ext>
                </a:extLst>
              </p:cNvPr>
              <p:cNvPicPr>
                <a:picLocks noChangeAspect="1"/>
              </p:cNvPicPr>
              <p:nvPr/>
            </p:nvPicPr>
            <p:blipFill>
              <a:blip r:embed="rId6"/>
              <a:stretch>
                <a:fillRect/>
              </a:stretch>
            </p:blipFill>
            <p:spPr>
              <a:xfrm>
                <a:off x="3895344" y="3995928"/>
                <a:ext cx="4246604" cy="2825496"/>
              </a:xfrm>
              <a:prstGeom prst="rect">
                <a:avLst/>
              </a:prstGeom>
            </p:spPr>
          </p:pic>
          <p:sp>
            <p:nvSpPr>
              <p:cNvPr id="18" name="TextBox 17">
                <a:extLst>
                  <a:ext uri="{FF2B5EF4-FFF2-40B4-BE49-F238E27FC236}">
                    <a16:creationId xmlns:a16="http://schemas.microsoft.com/office/drawing/2014/main" id="{D8E5A8E0-0FAC-6619-4720-2601CC10999D}"/>
                  </a:ext>
                </a:extLst>
              </p:cNvPr>
              <p:cNvSpPr txBox="1"/>
              <p:nvPr/>
            </p:nvSpPr>
            <p:spPr>
              <a:xfrm>
                <a:off x="5192362" y="5724144"/>
                <a:ext cx="2141612" cy="246221"/>
              </a:xfrm>
              <a:prstGeom prst="rect">
                <a:avLst/>
              </a:prstGeom>
              <a:noFill/>
            </p:spPr>
            <p:txBody>
              <a:bodyPr wrap="non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Clear Cell Carcinoma</a:t>
                </a:r>
              </a:p>
            </p:txBody>
          </p:sp>
        </p:grpSp>
        <p:sp>
          <p:nvSpPr>
            <p:cNvPr id="8" name="TextBox 7">
              <a:extLst>
                <a:ext uri="{FF2B5EF4-FFF2-40B4-BE49-F238E27FC236}">
                  <a16:creationId xmlns:a16="http://schemas.microsoft.com/office/drawing/2014/main" id="{C8638E36-7388-00E1-6FA2-8383E094EB57}"/>
                </a:ext>
              </a:extLst>
            </p:cNvPr>
            <p:cNvSpPr txBox="1"/>
            <p:nvPr/>
          </p:nvSpPr>
          <p:spPr>
            <a:xfrm>
              <a:off x="6797512" y="4693754"/>
              <a:ext cx="258183" cy="153888"/>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0F99B2"/>
                  </a:solidFill>
                  <a:effectLst/>
                  <a:uLnTx/>
                  <a:uFillTx/>
                  <a:latin typeface="Arial"/>
                  <a:ea typeface="+mn-ea"/>
                  <a:cs typeface="+mn-cs"/>
                </a:rPr>
                <a:t>I/II</a:t>
              </a:r>
            </a:p>
          </p:txBody>
        </p:sp>
        <p:sp>
          <p:nvSpPr>
            <p:cNvPr id="29" name="TextBox 28">
              <a:extLst>
                <a:ext uri="{FF2B5EF4-FFF2-40B4-BE49-F238E27FC236}">
                  <a16:creationId xmlns:a16="http://schemas.microsoft.com/office/drawing/2014/main" id="{2F9678DE-0D91-A76D-2FEA-5A037D335476}"/>
                </a:ext>
              </a:extLst>
            </p:cNvPr>
            <p:cNvSpPr txBox="1"/>
            <p:nvPr/>
          </p:nvSpPr>
          <p:spPr>
            <a:xfrm>
              <a:off x="6166027" y="4933854"/>
              <a:ext cx="448975" cy="153888"/>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B81D1D"/>
                  </a:solidFill>
                  <a:effectLst/>
                  <a:uLnTx/>
                  <a:uFillTx/>
                  <a:latin typeface="Arial"/>
                  <a:ea typeface="+mn-ea"/>
                  <a:cs typeface="+mn-cs"/>
                </a:rPr>
                <a:t>IIIA/B</a:t>
              </a:r>
            </a:p>
          </p:txBody>
        </p:sp>
        <p:sp>
          <p:nvSpPr>
            <p:cNvPr id="33" name="TextBox 32">
              <a:extLst>
                <a:ext uri="{FF2B5EF4-FFF2-40B4-BE49-F238E27FC236}">
                  <a16:creationId xmlns:a16="http://schemas.microsoft.com/office/drawing/2014/main" id="{88FBFE82-EC61-4A80-53AE-76F48F02821B}"/>
                </a:ext>
              </a:extLst>
            </p:cNvPr>
            <p:cNvSpPr txBox="1"/>
            <p:nvPr/>
          </p:nvSpPr>
          <p:spPr>
            <a:xfrm>
              <a:off x="7116350" y="4361966"/>
              <a:ext cx="510486" cy="153888"/>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000000"/>
                  </a:solidFill>
                  <a:effectLst/>
                  <a:uLnTx/>
                  <a:uFillTx/>
                  <a:latin typeface="Arial"/>
                  <a:ea typeface="+mn-ea"/>
                  <a:cs typeface="+mn-cs"/>
                </a:rPr>
                <a:t>IIIC1/2</a:t>
              </a:r>
            </a:p>
          </p:txBody>
        </p:sp>
      </p:grpSp>
      <p:sp>
        <p:nvSpPr>
          <p:cNvPr id="4" name="TextBox 3">
            <a:extLst>
              <a:ext uri="{FF2B5EF4-FFF2-40B4-BE49-F238E27FC236}">
                <a16:creationId xmlns:a16="http://schemas.microsoft.com/office/drawing/2014/main" id="{8CA27399-FD55-FD05-A1FB-6662F56C9F42}"/>
              </a:ext>
            </a:extLst>
          </p:cNvPr>
          <p:cNvSpPr txBox="1"/>
          <p:nvPr/>
        </p:nvSpPr>
        <p:spPr>
          <a:xfrm>
            <a:off x="10014506" y="5698698"/>
            <a:ext cx="1711733" cy="11176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6C04BAA-FB7C-B71B-6F3A-E67B6B2CBBCD}"/>
              </a:ext>
            </a:extLst>
          </p:cNvPr>
          <p:cNvGrpSpPr/>
          <p:nvPr/>
        </p:nvGrpSpPr>
        <p:grpSpPr>
          <a:xfrm>
            <a:off x="8137203" y="4112741"/>
            <a:ext cx="4245321" cy="2824643"/>
            <a:chOff x="7991856" y="3995928"/>
            <a:chExt cx="4245321" cy="2824643"/>
          </a:xfrm>
        </p:grpSpPr>
        <p:grpSp>
          <p:nvGrpSpPr>
            <p:cNvPr id="19" name="Group 18">
              <a:extLst>
                <a:ext uri="{FF2B5EF4-FFF2-40B4-BE49-F238E27FC236}">
                  <a16:creationId xmlns:a16="http://schemas.microsoft.com/office/drawing/2014/main" id="{433D266C-1ED0-E0BF-AF6A-CFB50E1D82D4}"/>
                </a:ext>
              </a:extLst>
            </p:cNvPr>
            <p:cNvGrpSpPr/>
            <p:nvPr/>
          </p:nvGrpSpPr>
          <p:grpSpPr>
            <a:xfrm>
              <a:off x="7991856" y="3995928"/>
              <a:ext cx="4245321" cy="2824643"/>
              <a:chOff x="7991856" y="3995928"/>
              <a:chExt cx="4245321" cy="2824643"/>
            </a:xfrm>
          </p:grpSpPr>
          <p:pic>
            <p:nvPicPr>
              <p:cNvPr id="20" name="Picture 19">
                <a:extLst>
                  <a:ext uri="{FF2B5EF4-FFF2-40B4-BE49-F238E27FC236}">
                    <a16:creationId xmlns:a16="http://schemas.microsoft.com/office/drawing/2014/main" id="{C65E0D23-6FA5-598B-C6F0-D44A5F119310}"/>
                  </a:ext>
                </a:extLst>
              </p:cNvPr>
              <p:cNvPicPr>
                <a:picLocks noChangeAspect="1"/>
              </p:cNvPicPr>
              <p:nvPr/>
            </p:nvPicPr>
            <p:blipFill>
              <a:blip r:embed="rId7"/>
              <a:stretch>
                <a:fillRect/>
              </a:stretch>
            </p:blipFill>
            <p:spPr>
              <a:xfrm>
                <a:off x="7991856" y="3995928"/>
                <a:ext cx="4245321" cy="2824643"/>
              </a:xfrm>
              <a:prstGeom prst="rect">
                <a:avLst/>
              </a:prstGeom>
            </p:spPr>
          </p:pic>
          <p:sp>
            <p:nvSpPr>
              <p:cNvPr id="21" name="TextBox 20">
                <a:extLst>
                  <a:ext uri="{FF2B5EF4-FFF2-40B4-BE49-F238E27FC236}">
                    <a16:creationId xmlns:a16="http://schemas.microsoft.com/office/drawing/2014/main" id="{DAE8E735-BB3A-B283-136E-913984B8927D}"/>
                  </a:ext>
                </a:extLst>
              </p:cNvPr>
              <p:cNvSpPr txBox="1"/>
              <p:nvPr/>
            </p:nvSpPr>
            <p:spPr>
              <a:xfrm>
                <a:off x="9484303" y="5724143"/>
                <a:ext cx="1660070" cy="246221"/>
              </a:xfrm>
              <a:prstGeom prst="rect">
                <a:avLst/>
              </a:prstGeom>
              <a:noFill/>
            </p:spPr>
            <p:txBody>
              <a:bodyPr wrap="non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Carcinosarcoma</a:t>
                </a:r>
              </a:p>
            </p:txBody>
          </p:sp>
        </p:grpSp>
        <p:sp>
          <p:nvSpPr>
            <p:cNvPr id="11" name="TextBox 10">
              <a:extLst>
                <a:ext uri="{FF2B5EF4-FFF2-40B4-BE49-F238E27FC236}">
                  <a16:creationId xmlns:a16="http://schemas.microsoft.com/office/drawing/2014/main" id="{6B9EE25F-7781-B024-DFEA-6DE929A9FB65}"/>
                </a:ext>
              </a:extLst>
            </p:cNvPr>
            <p:cNvSpPr txBox="1"/>
            <p:nvPr/>
          </p:nvSpPr>
          <p:spPr>
            <a:xfrm>
              <a:off x="10873851" y="4514749"/>
              <a:ext cx="258183" cy="153888"/>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0F99B2"/>
                  </a:solidFill>
                  <a:effectLst/>
                  <a:uLnTx/>
                  <a:uFillTx/>
                  <a:latin typeface="Arial"/>
                  <a:ea typeface="+mn-ea"/>
                  <a:cs typeface="+mn-cs"/>
                </a:rPr>
                <a:t>I/II</a:t>
              </a:r>
            </a:p>
          </p:txBody>
        </p:sp>
        <p:sp>
          <p:nvSpPr>
            <p:cNvPr id="28" name="TextBox 27">
              <a:extLst>
                <a:ext uri="{FF2B5EF4-FFF2-40B4-BE49-F238E27FC236}">
                  <a16:creationId xmlns:a16="http://schemas.microsoft.com/office/drawing/2014/main" id="{7EFA2007-5F30-A9EA-C3FB-6A6435C55D21}"/>
                </a:ext>
              </a:extLst>
            </p:cNvPr>
            <p:cNvSpPr txBox="1"/>
            <p:nvPr/>
          </p:nvSpPr>
          <p:spPr>
            <a:xfrm>
              <a:off x="10767212" y="4767432"/>
              <a:ext cx="448975" cy="153888"/>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B81D1D"/>
                  </a:solidFill>
                  <a:effectLst/>
                  <a:uLnTx/>
                  <a:uFillTx/>
                  <a:latin typeface="Arial"/>
                  <a:ea typeface="+mn-ea"/>
                  <a:cs typeface="+mn-cs"/>
                </a:rPr>
                <a:t>IIIA/B</a:t>
              </a:r>
            </a:p>
          </p:txBody>
        </p:sp>
        <p:sp>
          <p:nvSpPr>
            <p:cNvPr id="32" name="TextBox 31">
              <a:extLst>
                <a:ext uri="{FF2B5EF4-FFF2-40B4-BE49-F238E27FC236}">
                  <a16:creationId xmlns:a16="http://schemas.microsoft.com/office/drawing/2014/main" id="{2821785D-835D-8004-66EF-357873C6BC3C}"/>
                </a:ext>
              </a:extLst>
            </p:cNvPr>
            <p:cNvSpPr txBox="1"/>
            <p:nvPr/>
          </p:nvSpPr>
          <p:spPr>
            <a:xfrm>
              <a:off x="10695936" y="5202809"/>
              <a:ext cx="510486" cy="153888"/>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000000"/>
                  </a:solidFill>
                  <a:effectLst/>
                  <a:uLnTx/>
                  <a:uFillTx/>
                  <a:latin typeface="Arial"/>
                  <a:ea typeface="+mn-ea"/>
                  <a:cs typeface="+mn-cs"/>
                </a:rPr>
                <a:t>IIIC1/2</a:t>
              </a:r>
            </a:p>
          </p:txBody>
        </p:sp>
      </p:grpSp>
    </p:spTree>
    <p:extLst>
      <p:ext uri="{BB962C8B-B14F-4D97-AF65-F5344CB8AC3E}">
        <p14:creationId xmlns:p14="http://schemas.microsoft.com/office/powerpoint/2010/main" val="1572199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8023224" y="1143135"/>
            <a:ext cx="4195951" cy="1531803"/>
          </a:xfrm>
          <a:prstGeom prst="rect">
            <a:avLst/>
          </a:prstGeom>
          <a:noFill/>
          <a:ln w="9525">
            <a:noFill/>
            <a:miter lim="800000"/>
            <a:headEnd/>
            <a:tailEnd/>
          </a:ln>
        </p:spPr>
        <p:txBody>
          <a:bodyPr lIns="91440" tIns="0" rIns="0" bIns="0">
            <a:prstTxWarp prst="textNoShape">
              <a:avLst/>
            </a:prstTxWarp>
          </a:bodyPr>
          <a:lstStyle/>
          <a:p>
            <a:pPr lvl="0">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 </a:t>
            </a:r>
            <a:b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br>
            <a:r>
              <a:rPr lang="en-US" sz="1600" dirty="0">
                <a:solidFill>
                  <a:srgbClr val="000000"/>
                </a:solidFill>
                <a:latin typeface="Calibri" panose="020F0502020204030204" pitchFamily="34" charset="0"/>
                <a:ea typeface="ＭＳ Ｐゴシック" charset="0"/>
                <a:cs typeface="Calibri" panose="020F0502020204030204" pitchFamily="34" charset="0"/>
              </a:rPr>
              <a:t>Shannon N Westin, MD, MPH, FASCO, FACOG</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Medical Director, Gynecologic Oncology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Early Drug Development</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Department of Gynecologic Oncology and Reproductive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University of Texas MD Anderson </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Houston, Texas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01586" y="1171365"/>
            <a:ext cx="1205411" cy="1205411"/>
          </a:xfrm>
          <a:prstGeom prst="rect">
            <a:avLst/>
          </a:prstGeom>
        </p:spPr>
      </p:pic>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1637422" y="1143135"/>
            <a:ext cx="4783855"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Floor J Backes,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Larry J Copeland Professorship in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of Clinical Research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Fellowship Director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Division of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Department of Obstetrics and Gynecology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Ohio State University College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James Cancer Hospital and Solove Research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Columbus, Ohio</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783" y="1143135"/>
            <a:ext cx="1261872" cy="1261872"/>
          </a:xfrm>
          <a:prstGeom prst="rect">
            <a:avLst/>
          </a:prstGeom>
        </p:spPr>
      </p:pic>
      <p:sp>
        <p:nvSpPr>
          <p:cNvPr id="18" name="Text Box 7">
            <a:extLst>
              <a:ext uri="{FF2B5EF4-FFF2-40B4-BE49-F238E27FC236}">
                <a16:creationId xmlns:a16="http://schemas.microsoft.com/office/drawing/2014/main" id="{027F8254-7C8B-9824-BE15-6C32B4F441CD}"/>
              </a:ext>
            </a:extLst>
          </p:cNvPr>
          <p:cNvSpPr txBox="1">
            <a:spLocks noChangeArrowheads="1"/>
          </p:cNvSpPr>
          <p:nvPr/>
        </p:nvSpPr>
        <p:spPr bwMode="auto">
          <a:xfrm>
            <a:off x="1602989" y="4293096"/>
            <a:ext cx="4783854"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Brian M </a:t>
            </a:r>
            <a:r>
              <a:rPr lang="en-US" sz="1600" dirty="0" err="1">
                <a:solidFill>
                  <a:srgbClr val="000000"/>
                </a:solidFill>
                <a:latin typeface="Calibri" panose="020F0502020204030204" pitchFamily="34" charset="0"/>
                <a:ea typeface="ＭＳ Ｐゴシック" charset="0"/>
                <a:cs typeface="Calibri" panose="020F0502020204030204" pitchFamily="34" charset="0"/>
              </a:rPr>
              <a:t>Slomovitz</a:t>
            </a:r>
            <a:r>
              <a:rPr lang="en-US" sz="1600" dirty="0">
                <a:solidFill>
                  <a:srgbClr val="000000"/>
                </a:solidFill>
                <a:latin typeface="Calibri" panose="020F0502020204030204" pitchFamily="34" charset="0"/>
                <a:ea typeface="ＭＳ Ｐゴシック" charset="0"/>
                <a:cs typeface="Calibri" panose="020F0502020204030204" pitchFamily="34" charset="0"/>
              </a:rPr>
              <a:t>,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OB-GYN, Florida International University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Co-Chair, Cancer Research Committee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Mount Sinai Medical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Miami, Florida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9" name="Picture 18">
            <a:extLst>
              <a:ext uri="{FF2B5EF4-FFF2-40B4-BE49-F238E27FC236}">
                <a16:creationId xmlns:a16="http://schemas.microsoft.com/office/drawing/2014/main" id="{FFC2443C-1709-4E13-FE10-FEBFA1B7F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1350" y="4293096"/>
            <a:ext cx="1261872" cy="1261872"/>
          </a:xfrm>
          <a:prstGeom prst="rect">
            <a:avLst/>
          </a:prstGeom>
        </p:spPr>
      </p:pic>
    </p:spTree>
    <p:custDataLst>
      <p:tags r:id="rId1"/>
    </p:custDataLst>
    <p:extLst>
      <p:ext uri="{BB962C8B-B14F-4D97-AF65-F5344CB8AC3E}">
        <p14:creationId xmlns:p14="http://schemas.microsoft.com/office/powerpoint/2010/main" val="2948769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latin typeface="+mn-lt"/>
              </a:rPr>
              <a:t>Uterine Serous Carcinoma</a:t>
            </a:r>
            <a:endParaRPr lang="en-US" sz="2800" dirty="0">
              <a:latin typeface="+mn-lt"/>
            </a:endParaRPr>
          </a:p>
        </p:txBody>
      </p:sp>
      <p:sp>
        <p:nvSpPr>
          <p:cNvPr id="3" name="Subtitle 2"/>
          <p:cNvSpPr>
            <a:spLocks noGrp="1"/>
          </p:cNvSpPr>
          <p:nvPr>
            <p:ph idx="4294967295"/>
          </p:nvPr>
        </p:nvSpPr>
        <p:spPr>
          <a:xfrm>
            <a:off x="315076" y="1179513"/>
            <a:ext cx="10901564" cy="4700587"/>
          </a:xfrm>
        </p:spPr>
        <p:txBody>
          <a:bodyPr>
            <a:noAutofit/>
          </a:bodyPr>
          <a:lstStyle/>
          <a:p>
            <a:r>
              <a:rPr lang="en-US" sz="2200" dirty="0"/>
              <a:t>10% of all endometrial cancers, but 40% of deaths</a:t>
            </a:r>
          </a:p>
          <a:p>
            <a:r>
              <a:rPr lang="en-US" sz="2200" dirty="0"/>
              <a:t>75% have TP53 alteration</a:t>
            </a:r>
          </a:p>
          <a:p>
            <a:r>
              <a:rPr lang="en-US" sz="2200" dirty="0"/>
              <a:t>HER2 overexpression and/or amplification ERBB2 </a:t>
            </a:r>
          </a:p>
          <a:p>
            <a:pPr lvl="1"/>
            <a:r>
              <a:rPr lang="en-US" sz="2200" dirty="0"/>
              <a:t>18-42%</a:t>
            </a:r>
          </a:p>
          <a:p>
            <a:r>
              <a:rPr lang="en-US" sz="2200" dirty="0"/>
              <a:t>Stage I uterine serous uterine cancer: </a:t>
            </a:r>
          </a:p>
          <a:p>
            <a:pPr lvl="1"/>
            <a:r>
              <a:rPr lang="en-US" sz="2000" dirty="0"/>
              <a:t>26% were HER2 positive (by IHC and/or FISH). </a:t>
            </a:r>
          </a:p>
          <a:p>
            <a:pPr lvl="1"/>
            <a:r>
              <a:rPr lang="en-US" sz="2000" dirty="0"/>
              <a:t>Recurrence for HER2 positive 50.0% vs 16.8%, p&lt;0.001 (despite 70% of patients receiving chemotherapy)</a:t>
            </a:r>
          </a:p>
          <a:p>
            <a:r>
              <a:rPr lang="en-US" sz="2200" dirty="0"/>
              <a:t>HER2 associated with worse PFS and OS</a:t>
            </a:r>
          </a:p>
          <a:p>
            <a:r>
              <a:rPr lang="en-US" sz="2200" dirty="0" err="1"/>
              <a:t>Trastuzumab</a:t>
            </a:r>
            <a:r>
              <a:rPr lang="en-US" sz="2200" dirty="0"/>
              <a:t> and </a:t>
            </a:r>
            <a:r>
              <a:rPr lang="en-US" sz="2200" dirty="0" err="1"/>
              <a:t>Pertuzumab</a:t>
            </a:r>
            <a:r>
              <a:rPr lang="en-US" sz="2200" dirty="0"/>
              <a:t> are humanized monoclonal antibodies against HER2</a:t>
            </a:r>
          </a:p>
          <a:p>
            <a:r>
              <a:rPr lang="en-US" sz="2200" dirty="0"/>
              <a:t>Trastuzumab-Deruxtecan and Trastuzumab-</a:t>
            </a:r>
            <a:r>
              <a:rPr lang="en-US" sz="2200" dirty="0" err="1"/>
              <a:t>Pamirtecan</a:t>
            </a:r>
            <a:r>
              <a:rPr lang="en-US" sz="2200" dirty="0"/>
              <a:t> are HER2 targeting ADCs</a:t>
            </a:r>
          </a:p>
          <a:p>
            <a:endParaRPr lang="en-US" sz="2200" dirty="0"/>
          </a:p>
        </p:txBody>
      </p:sp>
      <p:pic>
        <p:nvPicPr>
          <p:cNvPr id="5" name="Picture 4" descr="Screen Clipping"/>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593664" y="338352"/>
            <a:ext cx="4335859" cy="3089243"/>
          </a:xfrm>
          <a:prstGeom prst="rect">
            <a:avLst/>
          </a:prstGeom>
        </p:spPr>
      </p:pic>
      <p:sp>
        <p:nvSpPr>
          <p:cNvPr id="4" name="TextBox 3"/>
          <p:cNvSpPr txBox="1"/>
          <p:nvPr/>
        </p:nvSpPr>
        <p:spPr>
          <a:xfrm>
            <a:off x="1412240" y="6248400"/>
            <a:ext cx="7132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Erickson,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Gynecol</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Oncol</a:t>
            </a:r>
            <a:r>
              <a:rPr kumimoji="0" lang="en-US" sz="1800" b="0" i="0" u="none" strike="noStrike" kern="1200" cap="none" spc="0" normalizeH="0" baseline="0" noProof="0" dirty="0">
                <a:ln>
                  <a:noFill/>
                </a:ln>
                <a:solidFill>
                  <a:srgbClr val="000000"/>
                </a:solidFill>
                <a:effectLst/>
                <a:uLnTx/>
                <a:uFillTx/>
                <a:latin typeface="Arial"/>
                <a:ea typeface="+mn-ea"/>
                <a:cs typeface="+mn-cs"/>
              </a:rPr>
              <a:t> 2020;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Curr</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Opin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Obstet</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Gynecol</a:t>
            </a:r>
            <a:r>
              <a:rPr kumimoji="0" lang="en-US" sz="1800" b="0" i="0" u="none" strike="noStrike" kern="1200" cap="none" spc="0" normalizeH="0" baseline="0" noProof="0" dirty="0">
                <a:ln>
                  <a:noFill/>
                </a:ln>
                <a:solidFill>
                  <a:srgbClr val="000000"/>
                </a:solidFill>
                <a:effectLst/>
                <a:uLnTx/>
                <a:uFillTx/>
                <a:latin typeface="Arial"/>
                <a:ea typeface="+mn-ea"/>
                <a:cs typeface="+mn-cs"/>
              </a:rPr>
              <a:t> 2020</a:t>
            </a:r>
          </a:p>
        </p:txBody>
      </p:sp>
    </p:spTree>
    <p:extLst>
      <p:ext uri="{BB962C8B-B14F-4D97-AF65-F5344CB8AC3E}">
        <p14:creationId xmlns:p14="http://schemas.microsoft.com/office/powerpoint/2010/main" val="745985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DDC7A1-E4FD-20C4-ED0D-3A23771D94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432988" y="10391"/>
            <a:ext cx="3487825" cy="229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a:t>Molecular Profiling</a:t>
            </a:r>
            <a:endParaRPr lang="en-US" dirty="0"/>
          </a:p>
        </p:txBody>
      </p:sp>
      <p:sp>
        <p:nvSpPr>
          <p:cNvPr id="2" name="TextBox 1"/>
          <p:cNvSpPr txBox="1"/>
          <p:nvPr/>
        </p:nvSpPr>
        <p:spPr>
          <a:xfrm>
            <a:off x="271187" y="6488668"/>
            <a:ext cx="7730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Cancer Genome Atlas Research Network., </a:t>
            </a:r>
            <a:r>
              <a:rPr kumimoji="0" lang="en-US" sz="1800" b="0" i="0" u="none" strike="noStrike" kern="1200" cap="none" spc="0" normalizeH="0" baseline="0" noProof="0" dirty="0" err="1">
                <a:ln>
                  <a:noFill/>
                </a:ln>
                <a:solidFill>
                  <a:srgbClr val="000000"/>
                </a:solidFill>
                <a:effectLst/>
                <a:uLnTx/>
                <a:uFillTx/>
                <a:latin typeface="Arial"/>
                <a:ea typeface="+mn-ea"/>
                <a:cs typeface="+mn-cs"/>
              </a:rPr>
              <a:t>Kandoth</a:t>
            </a:r>
            <a:r>
              <a:rPr kumimoji="0" lang="en-US" sz="1800" b="0" i="0" u="none" strike="noStrike" kern="1200" cap="none" spc="0" normalizeH="0" baseline="0" noProof="0" dirty="0">
                <a:ln>
                  <a:noFill/>
                </a:ln>
                <a:solidFill>
                  <a:srgbClr val="000000"/>
                </a:solidFill>
                <a:effectLst/>
                <a:uLnTx/>
                <a:uFillTx/>
                <a:latin typeface="Arial"/>
                <a:ea typeface="+mn-ea"/>
                <a:cs typeface="+mn-cs"/>
              </a:rPr>
              <a:t> C, Nature 2013</a:t>
            </a:r>
          </a:p>
        </p:txBody>
      </p:sp>
      <p:pic>
        <p:nvPicPr>
          <p:cNvPr id="5" name="Picture 4" descr="Screen Clipping"/>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271187" y="2291422"/>
            <a:ext cx="11754582" cy="3901560"/>
          </a:xfrm>
          <a:prstGeom prst="rect">
            <a:avLst/>
          </a:prstGeom>
        </p:spPr>
      </p:pic>
    </p:spTree>
    <p:extLst>
      <p:ext uri="{BB962C8B-B14F-4D97-AF65-F5344CB8AC3E}">
        <p14:creationId xmlns:p14="http://schemas.microsoft.com/office/powerpoint/2010/main" val="1083711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419C3-BC0F-A000-CE63-FC6D957B0D14}"/>
              </a:ext>
            </a:extLst>
          </p:cNvPr>
          <p:cNvSpPr>
            <a:spLocks noGrp="1"/>
          </p:cNvSpPr>
          <p:nvPr>
            <p:ph type="title"/>
          </p:nvPr>
        </p:nvSpPr>
        <p:spPr/>
        <p:txBody>
          <a:bodyPr/>
          <a:lstStyle/>
          <a:p>
            <a:r>
              <a:rPr lang="en-US" b="1" dirty="0"/>
              <a:t>Changing Molecular Landscape</a:t>
            </a:r>
          </a:p>
        </p:txBody>
      </p:sp>
      <p:sp>
        <p:nvSpPr>
          <p:cNvPr id="17" name="Text Placeholder 16">
            <a:extLst>
              <a:ext uri="{FF2B5EF4-FFF2-40B4-BE49-F238E27FC236}">
                <a16:creationId xmlns:a16="http://schemas.microsoft.com/office/drawing/2014/main" id="{C3EE98E3-B335-A0B2-993B-690582CBCB8F}"/>
              </a:ext>
            </a:extLst>
          </p:cNvPr>
          <p:cNvSpPr>
            <a:spLocks noGrp="1"/>
          </p:cNvSpPr>
          <p:nvPr>
            <p:ph type="body" sz="quarter" idx="4294967295"/>
          </p:nvPr>
        </p:nvSpPr>
        <p:spPr>
          <a:xfrm>
            <a:off x="0" y="6324600"/>
            <a:ext cx="12192000" cy="533400"/>
          </a:xfrm>
        </p:spPr>
        <p:txBody>
          <a:bodyPr>
            <a:normAutofit/>
          </a:bodyPr>
          <a:lstStyle/>
          <a:p>
            <a:pPr marL="0" indent="0">
              <a:buNone/>
            </a:pPr>
            <a:r>
              <a:rPr lang="en-US" sz="1400" dirty="0"/>
              <a:t> Yen TT, et al. </a:t>
            </a:r>
            <a:r>
              <a:rPr lang="en-US" sz="1400" i="1" dirty="0"/>
              <a:t>Int J </a:t>
            </a:r>
            <a:r>
              <a:rPr lang="en-US" sz="1400" i="1" dirty="0" err="1"/>
              <a:t>Gynecol</a:t>
            </a:r>
            <a:r>
              <a:rPr lang="en-US" sz="1400" i="1" dirty="0"/>
              <a:t> </a:t>
            </a:r>
            <a:r>
              <a:rPr lang="en-US" sz="1400" i="1" dirty="0" err="1"/>
              <a:t>Pathol</a:t>
            </a:r>
            <a:r>
              <a:rPr lang="en-US" sz="1400" dirty="0"/>
              <a:t>. 2020;39(1):26-35. </a:t>
            </a:r>
          </a:p>
        </p:txBody>
      </p:sp>
      <p:pic>
        <p:nvPicPr>
          <p:cNvPr id="3" name="Picture 2">
            <a:extLst>
              <a:ext uri="{FF2B5EF4-FFF2-40B4-BE49-F238E27FC236}">
                <a16:creationId xmlns:a16="http://schemas.microsoft.com/office/drawing/2014/main" id="{9E3BE88B-79B2-9E35-5E0C-6ACAD8DF2126}"/>
              </a:ext>
            </a:extLst>
          </p:cNvPr>
          <p:cNvPicPr>
            <a:picLocks noChangeAspect="1"/>
          </p:cNvPicPr>
          <p:nvPr/>
        </p:nvPicPr>
        <p:blipFill rotWithShape="1">
          <a:blip r:embed="rId3"/>
          <a:srcRect b="10924"/>
          <a:stretch/>
        </p:blipFill>
        <p:spPr>
          <a:xfrm>
            <a:off x="2292643" y="1221630"/>
            <a:ext cx="6766116" cy="4444908"/>
          </a:xfrm>
          <a:prstGeom prst="rect">
            <a:avLst/>
          </a:prstGeom>
        </p:spPr>
      </p:pic>
      <p:graphicFrame>
        <p:nvGraphicFramePr>
          <p:cNvPr id="4" name="Table 3">
            <a:extLst>
              <a:ext uri="{FF2B5EF4-FFF2-40B4-BE49-F238E27FC236}">
                <a16:creationId xmlns:a16="http://schemas.microsoft.com/office/drawing/2014/main" id="{601E6219-D7CE-5570-43CF-90750325BCE0}"/>
              </a:ext>
            </a:extLst>
          </p:cNvPr>
          <p:cNvGraphicFramePr>
            <a:graphicFrameLocks noGrp="1"/>
          </p:cNvGraphicFramePr>
          <p:nvPr/>
        </p:nvGraphicFramePr>
        <p:xfrm>
          <a:off x="9969839" y="1828580"/>
          <a:ext cx="2120561" cy="3076928"/>
        </p:xfrm>
        <a:graphic>
          <a:graphicData uri="http://schemas.openxmlformats.org/drawingml/2006/table">
            <a:tbl>
              <a:tblPr firstRow="1" bandRow="1">
                <a:tableStyleId>{5C22544A-7EE6-4342-B048-85BDC9FD1C3A}</a:tableStyleId>
              </a:tblPr>
              <a:tblGrid>
                <a:gridCol w="2120561">
                  <a:extLst>
                    <a:ext uri="{9D8B030D-6E8A-4147-A177-3AD203B41FA5}">
                      <a16:colId xmlns:a16="http://schemas.microsoft.com/office/drawing/2014/main" val="211433266"/>
                    </a:ext>
                  </a:extLst>
                </a:gridCol>
              </a:tblGrid>
              <a:tr h="384616">
                <a:tc>
                  <a:txBody>
                    <a:bodyPr/>
                    <a:lstStyle/>
                    <a:p>
                      <a:r>
                        <a:rPr lang="en-US" sz="1900" dirty="0">
                          <a:solidFill>
                            <a:schemeClr val="tx1"/>
                          </a:solidFill>
                        </a:rPr>
                        <a:t>Other Factors</a:t>
                      </a:r>
                    </a:p>
                  </a:txBody>
                  <a:tcPr marL="91356" marR="91356" marT="45677" marB="45677"/>
                </a:tc>
                <a:extLst>
                  <a:ext uri="{0D108BD9-81ED-4DB2-BD59-A6C34878D82A}">
                    <a16:rowId xmlns:a16="http://schemas.microsoft.com/office/drawing/2014/main" val="1196112234"/>
                  </a:ext>
                </a:extLst>
              </a:tr>
              <a:tr h="384616">
                <a:tc>
                  <a:txBody>
                    <a:bodyPr/>
                    <a:lstStyle/>
                    <a:p>
                      <a:r>
                        <a:rPr lang="en-US" sz="1900" dirty="0"/>
                        <a:t>p53</a:t>
                      </a:r>
                    </a:p>
                  </a:txBody>
                  <a:tcPr marL="91356" marR="91356" marT="45677" marB="45677"/>
                </a:tc>
                <a:extLst>
                  <a:ext uri="{0D108BD9-81ED-4DB2-BD59-A6C34878D82A}">
                    <a16:rowId xmlns:a16="http://schemas.microsoft.com/office/drawing/2014/main" val="1492171424"/>
                  </a:ext>
                </a:extLst>
              </a:tr>
              <a:tr h="384616">
                <a:tc>
                  <a:txBody>
                    <a:bodyPr/>
                    <a:lstStyle/>
                    <a:p>
                      <a:r>
                        <a:rPr lang="en-US" sz="1900" dirty="0"/>
                        <a:t>PD-L1</a:t>
                      </a:r>
                    </a:p>
                  </a:txBody>
                  <a:tcPr marL="91356" marR="91356" marT="45677" marB="45677"/>
                </a:tc>
                <a:extLst>
                  <a:ext uri="{0D108BD9-81ED-4DB2-BD59-A6C34878D82A}">
                    <a16:rowId xmlns:a16="http://schemas.microsoft.com/office/drawing/2014/main" val="324983929"/>
                  </a:ext>
                </a:extLst>
              </a:tr>
              <a:tr h="384616">
                <a:tc>
                  <a:txBody>
                    <a:bodyPr/>
                    <a:lstStyle/>
                    <a:p>
                      <a:r>
                        <a:rPr lang="en-US" sz="1900" dirty="0"/>
                        <a:t>HER2 IHC/FISH</a:t>
                      </a:r>
                    </a:p>
                  </a:txBody>
                  <a:tcPr marL="91356" marR="91356" marT="45677" marB="45677"/>
                </a:tc>
                <a:extLst>
                  <a:ext uri="{0D108BD9-81ED-4DB2-BD59-A6C34878D82A}">
                    <a16:rowId xmlns:a16="http://schemas.microsoft.com/office/drawing/2014/main" val="385465428"/>
                  </a:ext>
                </a:extLst>
              </a:tr>
              <a:tr h="384616">
                <a:tc>
                  <a:txBody>
                    <a:bodyPr/>
                    <a:lstStyle/>
                    <a:p>
                      <a:r>
                        <a:rPr lang="en-US" sz="1900" dirty="0"/>
                        <a:t>TROP2 (&gt;90%)</a:t>
                      </a:r>
                    </a:p>
                  </a:txBody>
                  <a:tcPr marL="91356" marR="91356" marT="45677" marB="45677"/>
                </a:tc>
                <a:extLst>
                  <a:ext uri="{0D108BD9-81ED-4DB2-BD59-A6C34878D82A}">
                    <a16:rowId xmlns:a16="http://schemas.microsoft.com/office/drawing/2014/main" val="3521321458"/>
                  </a:ext>
                </a:extLst>
              </a:tr>
              <a:tr h="384616">
                <a:tc>
                  <a:txBody>
                    <a:bodyPr/>
                    <a:lstStyle/>
                    <a:p>
                      <a:r>
                        <a:rPr lang="en-US" sz="1900" dirty="0"/>
                        <a:t>FR</a:t>
                      </a:r>
                      <a:r>
                        <a:rPr lang="el-GR" sz="1900" dirty="0"/>
                        <a:t>α</a:t>
                      </a:r>
                      <a:r>
                        <a:rPr lang="en-US" sz="1900" dirty="0"/>
                        <a:t> (64%)</a:t>
                      </a:r>
                    </a:p>
                  </a:txBody>
                  <a:tcPr marL="91356" marR="91356" marT="45677" marB="45677"/>
                </a:tc>
                <a:extLst>
                  <a:ext uri="{0D108BD9-81ED-4DB2-BD59-A6C34878D82A}">
                    <a16:rowId xmlns:a16="http://schemas.microsoft.com/office/drawing/2014/main" val="1492854071"/>
                  </a:ext>
                </a:extLst>
              </a:tr>
              <a:tr h="384616">
                <a:tc>
                  <a:txBody>
                    <a:bodyPr/>
                    <a:lstStyle/>
                    <a:p>
                      <a:r>
                        <a:rPr lang="en-US" sz="1900" dirty="0"/>
                        <a:t>B7H4 (80%)</a:t>
                      </a:r>
                    </a:p>
                  </a:txBody>
                  <a:tcPr marL="91356" marR="91356" marT="45677" marB="45677"/>
                </a:tc>
                <a:extLst>
                  <a:ext uri="{0D108BD9-81ED-4DB2-BD59-A6C34878D82A}">
                    <a16:rowId xmlns:a16="http://schemas.microsoft.com/office/drawing/2014/main" val="2993739624"/>
                  </a:ext>
                </a:extLst>
              </a:tr>
              <a:tr h="384616">
                <a:tc>
                  <a:txBody>
                    <a:bodyPr/>
                    <a:lstStyle/>
                    <a:p>
                      <a:r>
                        <a:rPr lang="en-US" sz="1900" dirty="0"/>
                        <a:t>HRD/HRR (22%)</a:t>
                      </a:r>
                    </a:p>
                  </a:txBody>
                  <a:tcPr marL="91356" marR="91356" marT="45677" marB="45677"/>
                </a:tc>
                <a:extLst>
                  <a:ext uri="{0D108BD9-81ED-4DB2-BD59-A6C34878D82A}">
                    <a16:rowId xmlns:a16="http://schemas.microsoft.com/office/drawing/2014/main" val="51777145"/>
                  </a:ext>
                </a:extLst>
              </a:tr>
            </a:tbl>
          </a:graphicData>
        </a:graphic>
      </p:graphicFrame>
      <p:sp>
        <p:nvSpPr>
          <p:cNvPr id="6" name="TextBox 5">
            <a:extLst>
              <a:ext uri="{FF2B5EF4-FFF2-40B4-BE49-F238E27FC236}">
                <a16:creationId xmlns:a16="http://schemas.microsoft.com/office/drawing/2014/main" id="{B5E21B2B-2115-E10E-AE18-7386661D3C45}"/>
              </a:ext>
            </a:extLst>
          </p:cNvPr>
          <p:cNvSpPr txBox="1"/>
          <p:nvPr/>
        </p:nvSpPr>
        <p:spPr>
          <a:xfrm>
            <a:off x="1274183" y="4848284"/>
            <a:ext cx="1196320"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20-30%</a:t>
            </a:r>
          </a:p>
        </p:txBody>
      </p:sp>
      <p:sp>
        <p:nvSpPr>
          <p:cNvPr id="7" name="TextBox 6">
            <a:extLst>
              <a:ext uri="{FF2B5EF4-FFF2-40B4-BE49-F238E27FC236}">
                <a16:creationId xmlns:a16="http://schemas.microsoft.com/office/drawing/2014/main" id="{BE67A56F-0536-FFF3-25C8-562FD2BBFE32}"/>
              </a:ext>
            </a:extLst>
          </p:cNvPr>
          <p:cNvSpPr txBox="1"/>
          <p:nvPr/>
        </p:nvSpPr>
        <p:spPr>
          <a:xfrm>
            <a:off x="1109619" y="3783967"/>
            <a:ext cx="1481655"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35-40%</a:t>
            </a:r>
          </a:p>
        </p:txBody>
      </p:sp>
      <p:sp>
        <p:nvSpPr>
          <p:cNvPr id="8" name="TextBox 7">
            <a:extLst>
              <a:ext uri="{FF2B5EF4-FFF2-40B4-BE49-F238E27FC236}">
                <a16:creationId xmlns:a16="http://schemas.microsoft.com/office/drawing/2014/main" id="{7E30F8C3-E726-B666-907F-CBEE4C1B480A}"/>
              </a:ext>
            </a:extLst>
          </p:cNvPr>
          <p:cNvSpPr txBox="1"/>
          <p:nvPr/>
        </p:nvSpPr>
        <p:spPr>
          <a:xfrm>
            <a:off x="1380783" y="2359815"/>
            <a:ext cx="1196320"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75-85%</a:t>
            </a:r>
          </a:p>
        </p:txBody>
      </p:sp>
      <p:sp>
        <p:nvSpPr>
          <p:cNvPr id="9" name="TextBox 8">
            <a:extLst>
              <a:ext uri="{FF2B5EF4-FFF2-40B4-BE49-F238E27FC236}">
                <a16:creationId xmlns:a16="http://schemas.microsoft.com/office/drawing/2014/main" id="{ADDABD26-4B53-7C32-8AD7-6C8D30035474}"/>
              </a:ext>
            </a:extLst>
          </p:cNvPr>
          <p:cNvSpPr txBox="1"/>
          <p:nvPr/>
        </p:nvSpPr>
        <p:spPr>
          <a:xfrm>
            <a:off x="57118" y="2795148"/>
            <a:ext cx="1946980" cy="9229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PIK3CA 50-60%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CTNNB1 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FGFR 12%  </a:t>
            </a:r>
          </a:p>
        </p:txBody>
      </p:sp>
      <p:sp>
        <p:nvSpPr>
          <p:cNvPr id="10" name="TextBox 9">
            <a:extLst>
              <a:ext uri="{FF2B5EF4-FFF2-40B4-BE49-F238E27FC236}">
                <a16:creationId xmlns:a16="http://schemas.microsoft.com/office/drawing/2014/main" id="{A08F0264-3A94-5E7B-5988-5FC6CCB120FC}"/>
              </a:ext>
            </a:extLst>
          </p:cNvPr>
          <p:cNvSpPr txBox="1"/>
          <p:nvPr/>
        </p:nvSpPr>
        <p:spPr>
          <a:xfrm>
            <a:off x="8001688" y="5104093"/>
            <a:ext cx="1196320"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42%</a:t>
            </a:r>
          </a:p>
        </p:txBody>
      </p:sp>
      <p:sp>
        <p:nvSpPr>
          <p:cNvPr id="11" name="TextBox 10">
            <a:extLst>
              <a:ext uri="{FF2B5EF4-FFF2-40B4-BE49-F238E27FC236}">
                <a16:creationId xmlns:a16="http://schemas.microsoft.com/office/drawing/2014/main" id="{0EC85E4A-4EEF-7AAF-A586-3BAEEBEC535A}"/>
              </a:ext>
            </a:extLst>
          </p:cNvPr>
          <p:cNvSpPr txBox="1"/>
          <p:nvPr/>
        </p:nvSpPr>
        <p:spPr>
          <a:xfrm>
            <a:off x="8880901" y="4562568"/>
            <a:ext cx="1196320"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50-90%</a:t>
            </a:r>
          </a:p>
        </p:txBody>
      </p:sp>
      <p:sp>
        <p:nvSpPr>
          <p:cNvPr id="12" name="TextBox 11">
            <a:extLst>
              <a:ext uri="{FF2B5EF4-FFF2-40B4-BE49-F238E27FC236}">
                <a16:creationId xmlns:a16="http://schemas.microsoft.com/office/drawing/2014/main" id="{F3266447-8658-9249-A0C7-03A43ED2422A}"/>
              </a:ext>
            </a:extLst>
          </p:cNvPr>
          <p:cNvSpPr txBox="1"/>
          <p:nvPr/>
        </p:nvSpPr>
        <p:spPr>
          <a:xfrm>
            <a:off x="8910291" y="3941252"/>
            <a:ext cx="1196320"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20-40%</a:t>
            </a:r>
          </a:p>
        </p:txBody>
      </p:sp>
      <p:sp>
        <p:nvSpPr>
          <p:cNvPr id="13" name="TextBox 12">
            <a:extLst>
              <a:ext uri="{FF2B5EF4-FFF2-40B4-BE49-F238E27FC236}">
                <a16:creationId xmlns:a16="http://schemas.microsoft.com/office/drawing/2014/main" id="{C3FD549C-5385-E3D9-D8BE-01279452C882}"/>
              </a:ext>
            </a:extLst>
          </p:cNvPr>
          <p:cNvSpPr txBox="1"/>
          <p:nvPr/>
        </p:nvSpPr>
        <p:spPr>
          <a:xfrm>
            <a:off x="8929520" y="3173919"/>
            <a:ext cx="1196320"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28%</a:t>
            </a:r>
          </a:p>
        </p:txBody>
      </p:sp>
      <p:sp>
        <p:nvSpPr>
          <p:cNvPr id="14" name="TextBox 13">
            <a:extLst>
              <a:ext uri="{FF2B5EF4-FFF2-40B4-BE49-F238E27FC236}">
                <a16:creationId xmlns:a16="http://schemas.microsoft.com/office/drawing/2014/main" id="{9B8D9847-DA99-9CA9-B9FA-0B45844F2C42}"/>
              </a:ext>
            </a:extLst>
          </p:cNvPr>
          <p:cNvSpPr txBox="1"/>
          <p:nvPr/>
        </p:nvSpPr>
        <p:spPr>
          <a:xfrm>
            <a:off x="1545747" y="1295803"/>
            <a:ext cx="1576084"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25-35%</a:t>
            </a:r>
          </a:p>
        </p:txBody>
      </p:sp>
    </p:spTree>
    <p:extLst>
      <p:ext uri="{BB962C8B-B14F-4D97-AF65-F5344CB8AC3E}">
        <p14:creationId xmlns:p14="http://schemas.microsoft.com/office/powerpoint/2010/main" val="2772819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A2A0-3076-F5BA-0153-62BF32C52720}"/>
              </a:ext>
            </a:extLst>
          </p:cNvPr>
          <p:cNvSpPr>
            <a:spLocks noGrp="1"/>
          </p:cNvSpPr>
          <p:nvPr>
            <p:ph type="title"/>
          </p:nvPr>
        </p:nvSpPr>
        <p:spPr>
          <a:xfrm>
            <a:off x="1628078" y="776868"/>
            <a:ext cx="8669691" cy="2998685"/>
          </a:xfrm>
        </p:spPr>
        <p:txBody>
          <a:bodyPr/>
          <a:lstStyle/>
          <a:p>
            <a:pPr algn="ctr"/>
            <a:r>
              <a:rPr lang="en-US" dirty="0"/>
              <a:t>Molecular subgroups and treatment decision making</a:t>
            </a:r>
          </a:p>
        </p:txBody>
      </p:sp>
      <p:sp>
        <p:nvSpPr>
          <p:cNvPr id="3" name="Slide Number Placeholder 2">
            <a:extLst>
              <a:ext uri="{FF2B5EF4-FFF2-40B4-BE49-F238E27FC236}">
                <a16:creationId xmlns:a16="http://schemas.microsoft.com/office/drawing/2014/main" id="{00C51E7C-2F41-464D-C2E5-BCF917332F9C}"/>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956E73-2E7A-40C4-98E5-5009DBC8D49F}" type="slidenum">
              <a:rPr kumimoji="0" lang="en-US" sz="933" b="0" i="0" u="none" strike="noStrike" kern="1200" cap="none" spc="0" normalizeH="0" baseline="0" noProof="0" smtClean="0">
                <a:ln>
                  <a:noFill/>
                </a:ln>
                <a:solidFill>
                  <a:srgbClr val="717070">
                    <a:lumMod val="20000"/>
                    <a:lumOff val="8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33" b="0" i="0" u="none" strike="noStrike" kern="1200" cap="none" spc="0" normalizeH="0" baseline="0" noProof="0" dirty="0">
              <a:ln>
                <a:noFill/>
              </a:ln>
              <a:solidFill>
                <a:srgbClr val="717070">
                  <a:lumMod val="20000"/>
                  <a:lumOff val="80000"/>
                </a:srgb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136CD48E-18E5-FAF5-D5F9-5873BF4C4ABD}"/>
              </a:ext>
            </a:extLst>
          </p:cNvPr>
          <p:cNvPicPr>
            <a:picLocks noChangeAspect="1"/>
          </p:cNvPicPr>
          <p:nvPr/>
        </p:nvPicPr>
        <p:blipFill>
          <a:blip r:embed="rId3"/>
          <a:stretch>
            <a:fillRect/>
          </a:stretch>
        </p:blipFill>
        <p:spPr>
          <a:xfrm>
            <a:off x="3093214" y="1879680"/>
            <a:ext cx="5739418" cy="3791745"/>
          </a:xfrm>
          <a:prstGeom prst="rect">
            <a:avLst/>
          </a:prstGeom>
        </p:spPr>
      </p:pic>
    </p:spTree>
    <p:extLst>
      <p:ext uri="{BB962C8B-B14F-4D97-AF65-F5344CB8AC3E}">
        <p14:creationId xmlns:p14="http://schemas.microsoft.com/office/powerpoint/2010/main" val="3880724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PORTEC-3: TCGA Subgroups</a:t>
            </a:r>
            <a:endParaRPr lang="en-US" sz="3000" dirty="0">
              <a:solidFill>
                <a:srgbClr val="C00000"/>
              </a:solidFill>
            </a:endParaRPr>
          </a:p>
        </p:txBody>
      </p:sp>
      <p:sp>
        <p:nvSpPr>
          <p:cNvPr id="5" name="Text Placeholder 4">
            <a:extLst>
              <a:ext uri="{FF2B5EF4-FFF2-40B4-BE49-F238E27FC236}">
                <a16:creationId xmlns:a16="http://schemas.microsoft.com/office/drawing/2014/main" id="{33783741-5644-204A-8A85-52871CDC99A8}"/>
              </a:ext>
            </a:extLst>
          </p:cNvPr>
          <p:cNvSpPr>
            <a:spLocks noGrp="1"/>
          </p:cNvSpPr>
          <p:nvPr>
            <p:ph type="body" sz="quarter" idx="4294967295"/>
          </p:nvPr>
        </p:nvSpPr>
        <p:spPr>
          <a:xfrm>
            <a:off x="0" y="5876925"/>
            <a:ext cx="9709150" cy="674688"/>
          </a:xfrm>
        </p:spPr>
        <p:txBody>
          <a:bodyPr>
            <a:noAutofit/>
          </a:bodyPr>
          <a:lstStyle/>
          <a:p>
            <a:r>
              <a:rPr lang="en-US" sz="1200" dirty="0"/>
              <a:t>TCGA = The Cancer Genome Atlas; NSMP = no specific molecular profile; EBRT = external beam radiation; </a:t>
            </a:r>
            <a:r>
              <a:rPr lang="en-US" sz="1200" dirty="0" err="1"/>
              <a:t>CisRT</a:t>
            </a:r>
            <a:r>
              <a:rPr lang="en-US" sz="1200" dirty="0"/>
              <a:t> = cisplatin/radiotherapy.   </a:t>
            </a:r>
          </a:p>
          <a:p>
            <a:r>
              <a:rPr lang="en-US" sz="1200" dirty="0"/>
              <a:t>Leon-Castillo, 2020.</a:t>
            </a:r>
          </a:p>
        </p:txBody>
      </p:sp>
      <p:graphicFrame>
        <p:nvGraphicFramePr>
          <p:cNvPr id="4" name="Table 3"/>
          <p:cNvGraphicFramePr>
            <a:graphicFrameLocks noGrp="1"/>
          </p:cNvGraphicFramePr>
          <p:nvPr/>
        </p:nvGraphicFramePr>
        <p:xfrm>
          <a:off x="359612" y="1143667"/>
          <a:ext cx="10974387" cy="4700300"/>
        </p:xfrm>
        <a:graphic>
          <a:graphicData uri="http://schemas.openxmlformats.org/drawingml/2006/table">
            <a:tbl>
              <a:tblPr firstRow="1" bandRow="1">
                <a:tableStyleId>{5C22544A-7EE6-4342-B048-85BDC9FD1C3A}</a:tableStyleId>
              </a:tblPr>
              <a:tblGrid>
                <a:gridCol w="1227124">
                  <a:extLst>
                    <a:ext uri="{9D8B030D-6E8A-4147-A177-3AD203B41FA5}">
                      <a16:colId xmlns:a16="http://schemas.microsoft.com/office/drawing/2014/main" val="1309515566"/>
                    </a:ext>
                  </a:extLst>
                </a:gridCol>
                <a:gridCol w="1238728">
                  <a:extLst>
                    <a:ext uri="{9D8B030D-6E8A-4147-A177-3AD203B41FA5}">
                      <a16:colId xmlns:a16="http://schemas.microsoft.com/office/drawing/2014/main" val="2804787272"/>
                    </a:ext>
                  </a:extLst>
                </a:gridCol>
                <a:gridCol w="2018746">
                  <a:extLst>
                    <a:ext uri="{9D8B030D-6E8A-4147-A177-3AD203B41FA5}">
                      <a16:colId xmlns:a16="http://schemas.microsoft.com/office/drawing/2014/main" val="3089128418"/>
                    </a:ext>
                  </a:extLst>
                </a:gridCol>
                <a:gridCol w="1381959">
                  <a:extLst>
                    <a:ext uri="{9D8B030D-6E8A-4147-A177-3AD203B41FA5}">
                      <a16:colId xmlns:a16="http://schemas.microsoft.com/office/drawing/2014/main" val="257119240"/>
                    </a:ext>
                  </a:extLst>
                </a:gridCol>
                <a:gridCol w="1747772">
                  <a:extLst>
                    <a:ext uri="{9D8B030D-6E8A-4147-A177-3AD203B41FA5}">
                      <a16:colId xmlns:a16="http://schemas.microsoft.com/office/drawing/2014/main" val="2765449511"/>
                    </a:ext>
                  </a:extLst>
                </a:gridCol>
                <a:gridCol w="1571639">
                  <a:extLst>
                    <a:ext uri="{9D8B030D-6E8A-4147-A177-3AD203B41FA5}">
                      <a16:colId xmlns:a16="http://schemas.microsoft.com/office/drawing/2014/main" val="3214766077"/>
                    </a:ext>
                  </a:extLst>
                </a:gridCol>
                <a:gridCol w="1788419">
                  <a:extLst>
                    <a:ext uri="{9D8B030D-6E8A-4147-A177-3AD203B41FA5}">
                      <a16:colId xmlns:a16="http://schemas.microsoft.com/office/drawing/2014/main" val="1441700905"/>
                    </a:ext>
                  </a:extLst>
                </a:gridCol>
              </a:tblGrid>
              <a:tr h="670957">
                <a:tc>
                  <a:txBody>
                    <a:bodyPr/>
                    <a:lstStyle/>
                    <a:p>
                      <a:pPr algn="l"/>
                      <a:r>
                        <a:rPr lang="en-US" sz="2000">
                          <a:latin typeface="Calibri" panose="020F0502020204030204" pitchFamily="34" charset="0"/>
                          <a:cs typeface="Calibri" panose="020F0502020204030204" pitchFamily="34" charset="0"/>
                        </a:rPr>
                        <a:t>TCGA group</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n</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Treatment</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5-yr RFS</a:t>
                      </a:r>
                    </a:p>
                  </a:txBody>
                  <a:tcPr marL="86618" marR="86618" marT="43310" marB="43310" anchor="ctr"/>
                </a:tc>
                <a:tc>
                  <a:txBody>
                    <a:bodyPr/>
                    <a:lstStyle/>
                    <a:p>
                      <a:pPr algn="ctr"/>
                      <a:r>
                        <a:rPr lang="en-US" sz="2000" dirty="0">
                          <a:latin typeface="Calibri" panose="020F0502020204030204" pitchFamily="34" charset="0"/>
                          <a:cs typeface="Calibri" panose="020F0502020204030204" pitchFamily="34" charset="0"/>
                        </a:rPr>
                        <a:t>HR</a:t>
                      </a:r>
                    </a:p>
                    <a:p>
                      <a:pPr algn="ctr"/>
                      <a:r>
                        <a:rPr lang="en-US" sz="2000" dirty="0">
                          <a:latin typeface="Calibri" panose="020F0502020204030204" pitchFamily="34" charset="0"/>
                          <a:cs typeface="Calibri" panose="020F0502020204030204" pitchFamily="34" charset="0"/>
                        </a:rPr>
                        <a:t>(95% CI)</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5-year OS</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HR </a:t>
                      </a:r>
                    </a:p>
                    <a:p>
                      <a:pPr algn="ctr"/>
                      <a:r>
                        <a:rPr lang="en-US" sz="2000">
                          <a:latin typeface="Calibri" panose="020F0502020204030204" pitchFamily="34" charset="0"/>
                          <a:cs typeface="Calibri" panose="020F0502020204030204" pitchFamily="34" charset="0"/>
                        </a:rPr>
                        <a:t>(95% CI)</a:t>
                      </a:r>
                    </a:p>
                  </a:txBody>
                  <a:tcPr marL="86618" marR="86618" marT="43310" marB="43310" anchor="ctr"/>
                </a:tc>
                <a:extLst>
                  <a:ext uri="{0D108BD9-81ED-4DB2-BD59-A6C34878D82A}">
                    <a16:rowId xmlns:a16="http://schemas.microsoft.com/office/drawing/2014/main" val="1467531375"/>
                  </a:ext>
                </a:extLst>
              </a:tr>
              <a:tr h="964697">
                <a:tc>
                  <a:txBody>
                    <a:bodyPr/>
                    <a:lstStyle/>
                    <a:p>
                      <a:pPr algn="l"/>
                      <a:r>
                        <a:rPr lang="en-US" sz="2000">
                          <a:latin typeface="Calibri" panose="020F0502020204030204" pitchFamily="34" charset="0"/>
                          <a:cs typeface="Calibri" panose="020F0502020204030204" pitchFamily="34" charset="0"/>
                        </a:rPr>
                        <a:t>p53abn</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93 (23%)</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EBRT versus</a:t>
                      </a:r>
                    </a:p>
                    <a:p>
                      <a:pPr algn="ctr"/>
                      <a:r>
                        <a:rPr lang="en-US" sz="2000">
                          <a:latin typeface="Calibri" panose="020F0502020204030204" pitchFamily="34" charset="0"/>
                          <a:cs typeface="Calibri" panose="020F0502020204030204" pitchFamily="34" charset="0"/>
                        </a:rPr>
                        <a:t>CisRT + chemo</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36.2%</a:t>
                      </a:r>
                    </a:p>
                    <a:p>
                      <a:pPr algn="ctr"/>
                      <a:r>
                        <a:rPr lang="en-US" sz="2000">
                          <a:latin typeface="Calibri" panose="020F0502020204030204" pitchFamily="34" charset="0"/>
                          <a:cs typeface="Calibri" panose="020F0502020204030204" pitchFamily="34" charset="0"/>
                        </a:rPr>
                        <a:t>58.6%</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a:t>
                      </a:r>
                    </a:p>
                    <a:p>
                      <a:pPr algn="ctr"/>
                      <a:r>
                        <a:rPr lang="en-US" sz="2000">
                          <a:latin typeface="Calibri" panose="020F0502020204030204" pitchFamily="34" charset="0"/>
                          <a:cs typeface="Calibri" panose="020F0502020204030204" pitchFamily="34" charset="0"/>
                        </a:rPr>
                        <a:t>0.52 </a:t>
                      </a:r>
                    </a:p>
                    <a:p>
                      <a:pPr algn="ctr"/>
                      <a:r>
                        <a:rPr lang="en-US" sz="2000">
                          <a:latin typeface="Calibri" panose="020F0502020204030204" pitchFamily="34" charset="0"/>
                          <a:cs typeface="Calibri" panose="020F0502020204030204" pitchFamily="34" charset="0"/>
                        </a:rPr>
                        <a:t>(0.30-0.91)</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41.8%</a:t>
                      </a:r>
                    </a:p>
                    <a:p>
                      <a:pPr algn="ctr"/>
                      <a:r>
                        <a:rPr lang="en-US" sz="2000">
                          <a:latin typeface="Calibri" panose="020F0502020204030204" pitchFamily="34" charset="0"/>
                          <a:cs typeface="Calibri" panose="020F0502020204030204" pitchFamily="34" charset="0"/>
                        </a:rPr>
                        <a:t>64.9%</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a:t>
                      </a:r>
                    </a:p>
                    <a:p>
                      <a:pPr algn="ctr"/>
                      <a:r>
                        <a:rPr lang="pl-PL" sz="2000">
                          <a:latin typeface="Calibri" panose="020F0502020204030204" pitchFamily="34" charset="0"/>
                          <a:cs typeface="Calibri" panose="020F0502020204030204" pitchFamily="34" charset="0"/>
                        </a:rPr>
                        <a:t>0.55 </a:t>
                      </a:r>
                      <a:endParaRPr lang="en-US" sz="2000">
                        <a:latin typeface="Calibri" panose="020F0502020204030204" pitchFamily="34" charset="0"/>
                        <a:cs typeface="Calibri" panose="020F0502020204030204" pitchFamily="34" charset="0"/>
                      </a:endParaRPr>
                    </a:p>
                    <a:p>
                      <a:pPr algn="ctr"/>
                      <a:r>
                        <a:rPr lang="en-US" sz="2000">
                          <a:latin typeface="Calibri" panose="020F0502020204030204" pitchFamily="34" charset="0"/>
                          <a:cs typeface="Calibri" panose="020F0502020204030204" pitchFamily="34" charset="0"/>
                        </a:rPr>
                        <a:t>(</a:t>
                      </a:r>
                      <a:r>
                        <a:rPr lang="pl-PL" sz="2000">
                          <a:latin typeface="Calibri" panose="020F0502020204030204" pitchFamily="34" charset="0"/>
                          <a:cs typeface="Calibri" panose="020F0502020204030204" pitchFamily="34" charset="0"/>
                        </a:rPr>
                        <a:t>0.30</a:t>
                      </a:r>
                      <a:r>
                        <a:rPr lang="en-US" sz="2000">
                          <a:latin typeface="Calibri" panose="020F0502020204030204" pitchFamily="34" charset="0"/>
                          <a:cs typeface="Calibri" panose="020F0502020204030204" pitchFamily="34" charset="0"/>
                        </a:rPr>
                        <a:t>-</a:t>
                      </a:r>
                      <a:r>
                        <a:rPr lang="pl-PL" sz="2000">
                          <a:latin typeface="Calibri" panose="020F0502020204030204" pitchFamily="34" charset="0"/>
                          <a:cs typeface="Calibri" panose="020F0502020204030204" pitchFamily="34" charset="0"/>
                        </a:rPr>
                        <a:t>1.00</a:t>
                      </a:r>
                      <a:r>
                        <a:rPr lang="en-US" sz="2000">
                          <a:latin typeface="Calibri" panose="020F0502020204030204" pitchFamily="34" charset="0"/>
                          <a:cs typeface="Calibri" panose="020F0502020204030204" pitchFamily="34" charset="0"/>
                        </a:rPr>
                        <a:t>)</a:t>
                      </a:r>
                    </a:p>
                  </a:txBody>
                  <a:tcPr marL="86618" marR="86618" marT="43310" marB="43310" anchor="ctr"/>
                </a:tc>
                <a:extLst>
                  <a:ext uri="{0D108BD9-81ED-4DB2-BD59-A6C34878D82A}">
                    <a16:rowId xmlns:a16="http://schemas.microsoft.com/office/drawing/2014/main" val="936987511"/>
                  </a:ext>
                </a:extLst>
              </a:tr>
              <a:tr h="964697">
                <a:tc>
                  <a:txBody>
                    <a:bodyPr/>
                    <a:lstStyle/>
                    <a:p>
                      <a:pPr algn="l"/>
                      <a:r>
                        <a:rPr lang="en-US" sz="2000">
                          <a:latin typeface="Calibri" panose="020F0502020204030204" pitchFamily="34" charset="0"/>
                          <a:cs typeface="Calibri" panose="020F0502020204030204" pitchFamily="34" charset="0"/>
                        </a:rPr>
                        <a:t>POLEmut</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51 (12%)</a:t>
                      </a:r>
                    </a:p>
                  </a:txBody>
                  <a:tcPr marL="86618" marR="86618" marT="43310" marB="43310" anchor="ctr"/>
                </a:tc>
                <a:tc>
                  <a:txBody>
                    <a:bodyPr/>
                    <a:lstStyle/>
                    <a:p>
                      <a:pPr algn="ctr"/>
                      <a:r>
                        <a:rPr lang="en-US" sz="2000" dirty="0">
                          <a:latin typeface="Calibri" panose="020F0502020204030204" pitchFamily="34" charset="0"/>
                          <a:cs typeface="Calibri" panose="020F0502020204030204" pitchFamily="34" charset="0"/>
                        </a:rPr>
                        <a:t>EBRT versus</a:t>
                      </a:r>
                    </a:p>
                    <a:p>
                      <a:pPr algn="ctr"/>
                      <a:r>
                        <a:rPr lang="en-US" sz="2000" dirty="0" err="1">
                          <a:latin typeface="Calibri" panose="020F0502020204030204" pitchFamily="34" charset="0"/>
                          <a:cs typeface="Calibri" panose="020F0502020204030204" pitchFamily="34" charset="0"/>
                        </a:rPr>
                        <a:t>CisRT</a:t>
                      </a:r>
                      <a:r>
                        <a:rPr lang="en-US" sz="2000" dirty="0">
                          <a:latin typeface="Calibri" panose="020F0502020204030204" pitchFamily="34" charset="0"/>
                          <a:cs typeface="Calibri" panose="020F0502020204030204" pitchFamily="34" charset="0"/>
                        </a:rPr>
                        <a:t> + chemo</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96.6%</a:t>
                      </a:r>
                    </a:p>
                    <a:p>
                      <a:pPr algn="ctr"/>
                      <a:r>
                        <a:rPr lang="en-US" sz="2000">
                          <a:latin typeface="Calibri" panose="020F0502020204030204" pitchFamily="34" charset="0"/>
                          <a:cs typeface="Calibri" panose="020F0502020204030204" pitchFamily="34" charset="0"/>
                        </a:rPr>
                        <a:t>100%</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a:t>
                      </a:r>
                    </a:p>
                    <a:p>
                      <a:pPr algn="ctr"/>
                      <a:r>
                        <a:rPr lang="en-US" sz="2000">
                          <a:latin typeface="Calibri" panose="020F0502020204030204" pitchFamily="34" charset="0"/>
                          <a:cs typeface="Calibri" panose="020F0502020204030204" pitchFamily="34" charset="0"/>
                        </a:rPr>
                        <a:t>0.02</a:t>
                      </a:r>
                    </a:p>
                    <a:p>
                      <a:pPr algn="ctr"/>
                      <a:r>
                        <a:rPr lang="en-US" sz="2000">
                          <a:latin typeface="Calibri" panose="020F0502020204030204" pitchFamily="34" charset="0"/>
                          <a:cs typeface="Calibri" panose="020F0502020204030204" pitchFamily="34" charset="0"/>
                        </a:rPr>
                        <a:t>(&lt;0.01-&gt;10</a:t>
                      </a:r>
                      <a:r>
                        <a:rPr lang="en-US" sz="2000" baseline="30000">
                          <a:latin typeface="Calibri" panose="020F0502020204030204" pitchFamily="34" charset="0"/>
                          <a:cs typeface="Calibri" panose="020F0502020204030204" pitchFamily="34" charset="0"/>
                        </a:rPr>
                        <a:t>5</a:t>
                      </a:r>
                      <a:r>
                        <a:rPr lang="en-US" sz="2000" baseline="0">
                          <a:latin typeface="Calibri" panose="020F0502020204030204" pitchFamily="34" charset="0"/>
                          <a:cs typeface="Calibri" panose="020F0502020204030204" pitchFamily="34" charset="0"/>
                        </a:rPr>
                        <a:t>)</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96.6%</a:t>
                      </a:r>
                    </a:p>
                    <a:p>
                      <a:pPr algn="ctr"/>
                      <a:r>
                        <a:rPr lang="en-US" sz="2000">
                          <a:latin typeface="Calibri" panose="020F0502020204030204" pitchFamily="34" charset="0"/>
                          <a:cs typeface="Calibri" panose="020F0502020204030204" pitchFamily="34" charset="0"/>
                        </a:rPr>
                        <a:t>100%</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a:t>
                      </a:r>
                    </a:p>
                    <a:p>
                      <a:pPr algn="ctr"/>
                      <a:r>
                        <a:rPr lang="en-US" sz="2000">
                          <a:latin typeface="Calibri" panose="020F0502020204030204" pitchFamily="34" charset="0"/>
                          <a:cs typeface="Calibri" panose="020F0502020204030204" pitchFamily="34" charset="0"/>
                        </a:rPr>
                        <a:t>0.02</a:t>
                      </a:r>
                    </a:p>
                    <a:p>
                      <a:pPr algn="ctr"/>
                      <a:r>
                        <a:rPr lang="en-US" sz="2000">
                          <a:latin typeface="Calibri" panose="020F0502020204030204" pitchFamily="34" charset="0"/>
                          <a:cs typeface="Calibri" panose="020F0502020204030204" pitchFamily="34" charset="0"/>
                        </a:rPr>
                        <a:t>(&lt;0.01-&gt;10</a:t>
                      </a:r>
                      <a:r>
                        <a:rPr lang="en-US" sz="2000" baseline="30000">
                          <a:latin typeface="Calibri" panose="020F0502020204030204" pitchFamily="34" charset="0"/>
                          <a:cs typeface="Calibri" panose="020F0502020204030204" pitchFamily="34" charset="0"/>
                        </a:rPr>
                        <a:t>5</a:t>
                      </a:r>
                      <a:r>
                        <a:rPr lang="en-US" sz="2000" baseline="0">
                          <a:latin typeface="Calibri" panose="020F0502020204030204" pitchFamily="34" charset="0"/>
                          <a:cs typeface="Calibri" panose="020F0502020204030204" pitchFamily="34" charset="0"/>
                        </a:rPr>
                        <a:t>)</a:t>
                      </a:r>
                    </a:p>
                  </a:txBody>
                  <a:tcPr marL="86618" marR="86618" marT="43310" marB="43310" anchor="ctr"/>
                </a:tc>
                <a:extLst>
                  <a:ext uri="{0D108BD9-81ED-4DB2-BD59-A6C34878D82A}">
                    <a16:rowId xmlns:a16="http://schemas.microsoft.com/office/drawing/2014/main" val="1725160767"/>
                  </a:ext>
                </a:extLst>
              </a:tr>
              <a:tr h="964697">
                <a:tc>
                  <a:txBody>
                    <a:bodyPr/>
                    <a:lstStyle/>
                    <a:p>
                      <a:pPr algn="l"/>
                      <a:r>
                        <a:rPr lang="en-US" sz="2000">
                          <a:latin typeface="Calibri" panose="020F0502020204030204" pitchFamily="34" charset="0"/>
                          <a:cs typeface="Calibri" panose="020F0502020204030204" pitchFamily="34" charset="0"/>
                        </a:rPr>
                        <a:t>MMRd</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137 (33%)</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EBRT versus</a:t>
                      </a:r>
                    </a:p>
                    <a:p>
                      <a:pPr algn="ctr"/>
                      <a:r>
                        <a:rPr lang="en-US" sz="2000">
                          <a:latin typeface="Calibri" panose="020F0502020204030204" pitchFamily="34" charset="0"/>
                          <a:cs typeface="Calibri" panose="020F0502020204030204" pitchFamily="34" charset="0"/>
                        </a:rPr>
                        <a:t>CisRT + chemo</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75.5%</a:t>
                      </a:r>
                    </a:p>
                    <a:p>
                      <a:pPr algn="ctr"/>
                      <a:r>
                        <a:rPr lang="en-US" sz="2000">
                          <a:latin typeface="Calibri" panose="020F0502020204030204" pitchFamily="34" charset="0"/>
                          <a:cs typeface="Calibri" panose="020F0502020204030204" pitchFamily="34" charset="0"/>
                        </a:rPr>
                        <a:t>68%</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a:t>
                      </a:r>
                    </a:p>
                    <a:p>
                      <a:pPr algn="ctr"/>
                      <a:r>
                        <a:rPr lang="en-US" sz="2000">
                          <a:latin typeface="Calibri" panose="020F0502020204030204" pitchFamily="34" charset="0"/>
                          <a:cs typeface="Calibri" panose="020F0502020204030204" pitchFamily="34" charset="0"/>
                        </a:rPr>
                        <a:t>1.29</a:t>
                      </a:r>
                    </a:p>
                    <a:p>
                      <a:pPr algn="ctr"/>
                      <a:r>
                        <a:rPr lang="en-US" sz="2000">
                          <a:latin typeface="Calibri" panose="020F0502020204030204" pitchFamily="34" charset="0"/>
                          <a:cs typeface="Calibri" panose="020F0502020204030204" pitchFamily="34" charset="0"/>
                        </a:rPr>
                        <a:t>(0.68-2.45)</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84%</a:t>
                      </a:r>
                    </a:p>
                    <a:p>
                      <a:pPr algn="ctr"/>
                      <a:r>
                        <a:rPr lang="en-US" sz="2000">
                          <a:latin typeface="Calibri" panose="020F0502020204030204" pitchFamily="34" charset="0"/>
                          <a:cs typeface="Calibri" panose="020F0502020204030204" pitchFamily="34" charset="0"/>
                        </a:rPr>
                        <a:t>78.6%</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a:t>
                      </a:r>
                    </a:p>
                    <a:p>
                      <a:pPr algn="ctr"/>
                      <a:r>
                        <a:rPr lang="en-US" sz="2000">
                          <a:latin typeface="Calibri" panose="020F0502020204030204" pitchFamily="34" charset="0"/>
                          <a:cs typeface="Calibri" panose="020F0502020204030204" pitchFamily="34" charset="0"/>
                        </a:rPr>
                        <a:t>1.33 </a:t>
                      </a:r>
                    </a:p>
                    <a:p>
                      <a:pPr algn="ctr"/>
                      <a:r>
                        <a:rPr lang="en-US" sz="2000">
                          <a:latin typeface="Calibri" panose="020F0502020204030204" pitchFamily="34" charset="0"/>
                          <a:cs typeface="Calibri" panose="020F0502020204030204" pitchFamily="34" charset="0"/>
                        </a:rPr>
                        <a:t>(0.64-2.75)</a:t>
                      </a:r>
                    </a:p>
                  </a:txBody>
                  <a:tcPr marL="86618" marR="86618" marT="43310" marB="43310" anchor="ctr"/>
                </a:tc>
                <a:extLst>
                  <a:ext uri="{0D108BD9-81ED-4DB2-BD59-A6C34878D82A}">
                    <a16:rowId xmlns:a16="http://schemas.microsoft.com/office/drawing/2014/main" val="2272499372"/>
                  </a:ext>
                </a:extLst>
              </a:tr>
              <a:tr h="964697">
                <a:tc>
                  <a:txBody>
                    <a:bodyPr/>
                    <a:lstStyle/>
                    <a:p>
                      <a:pPr algn="l"/>
                      <a:r>
                        <a:rPr lang="en-US" sz="2000">
                          <a:latin typeface="Calibri" panose="020F0502020204030204" pitchFamily="34" charset="0"/>
                          <a:cs typeface="Calibri" panose="020F0502020204030204" pitchFamily="34" charset="0"/>
                        </a:rPr>
                        <a:t>NSMP</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129 (32%)</a:t>
                      </a:r>
                    </a:p>
                  </a:txBody>
                  <a:tcPr marL="86618" marR="86618" marT="43310" marB="43310" anchor="ctr"/>
                </a:tc>
                <a:tc>
                  <a:txBody>
                    <a:bodyPr/>
                    <a:lstStyle/>
                    <a:p>
                      <a:pPr algn="ctr"/>
                      <a:r>
                        <a:rPr lang="en-US" sz="2000" dirty="0">
                          <a:latin typeface="Calibri" panose="020F0502020204030204" pitchFamily="34" charset="0"/>
                          <a:cs typeface="Calibri" panose="020F0502020204030204" pitchFamily="34" charset="0"/>
                        </a:rPr>
                        <a:t>EBRT versus</a:t>
                      </a:r>
                    </a:p>
                    <a:p>
                      <a:pPr algn="ctr"/>
                      <a:r>
                        <a:rPr lang="en-US" sz="2000" dirty="0" err="1">
                          <a:latin typeface="Calibri" panose="020F0502020204030204" pitchFamily="34" charset="0"/>
                          <a:cs typeface="Calibri" panose="020F0502020204030204" pitchFamily="34" charset="0"/>
                        </a:rPr>
                        <a:t>CisRT</a:t>
                      </a:r>
                      <a:r>
                        <a:rPr lang="en-US" sz="2000" dirty="0">
                          <a:latin typeface="Calibri" panose="020F0502020204030204" pitchFamily="34" charset="0"/>
                          <a:cs typeface="Calibri" panose="020F0502020204030204" pitchFamily="34" charset="0"/>
                        </a:rPr>
                        <a:t> + chemo</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67.7%</a:t>
                      </a:r>
                    </a:p>
                    <a:p>
                      <a:pPr algn="ctr"/>
                      <a:r>
                        <a:rPr lang="en-US" sz="2000">
                          <a:latin typeface="Calibri" panose="020F0502020204030204" pitchFamily="34" charset="0"/>
                          <a:cs typeface="Calibri" panose="020F0502020204030204" pitchFamily="34" charset="0"/>
                        </a:rPr>
                        <a:t>79.7%</a:t>
                      </a:r>
                    </a:p>
                  </a:txBody>
                  <a:tcPr marL="86618" marR="86618" marT="43310" marB="43310" anchor="ctr"/>
                </a:tc>
                <a:tc>
                  <a:txBody>
                    <a:bodyPr/>
                    <a:lstStyle/>
                    <a:p>
                      <a:pPr algn="ctr"/>
                      <a:r>
                        <a:rPr lang="en-US" sz="2000" dirty="0">
                          <a:latin typeface="Calibri" panose="020F0502020204030204" pitchFamily="34" charset="0"/>
                          <a:cs typeface="Calibri" panose="020F0502020204030204" pitchFamily="34" charset="0"/>
                        </a:rPr>
                        <a:t>1</a:t>
                      </a:r>
                    </a:p>
                    <a:p>
                      <a:pPr algn="ctr"/>
                      <a:r>
                        <a:rPr lang="en-US" sz="2000" dirty="0">
                          <a:latin typeface="Calibri" panose="020F0502020204030204" pitchFamily="34" charset="0"/>
                          <a:cs typeface="Calibri" panose="020F0502020204030204" pitchFamily="34" charset="0"/>
                        </a:rPr>
                        <a:t>0.68</a:t>
                      </a:r>
                    </a:p>
                    <a:p>
                      <a:pPr algn="ctr"/>
                      <a:r>
                        <a:rPr lang="en-US" sz="2000" dirty="0">
                          <a:latin typeface="Calibri" panose="020F0502020204030204" pitchFamily="34" charset="0"/>
                          <a:cs typeface="Calibri" panose="020F0502020204030204" pitchFamily="34" charset="0"/>
                        </a:rPr>
                        <a:t>(0.36-1.3)</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87.6%</a:t>
                      </a:r>
                    </a:p>
                    <a:p>
                      <a:pPr algn="ctr"/>
                      <a:r>
                        <a:rPr lang="en-US" sz="2000">
                          <a:latin typeface="Calibri" panose="020F0502020204030204" pitchFamily="34" charset="0"/>
                          <a:cs typeface="Calibri" panose="020F0502020204030204" pitchFamily="34" charset="0"/>
                        </a:rPr>
                        <a:t>89.3%</a:t>
                      </a:r>
                    </a:p>
                  </a:txBody>
                  <a:tcPr marL="86618" marR="86618" marT="43310" marB="43310" anchor="ctr"/>
                </a:tc>
                <a:tc>
                  <a:txBody>
                    <a:bodyPr/>
                    <a:lstStyle/>
                    <a:p>
                      <a:pPr algn="ctr"/>
                      <a:r>
                        <a:rPr lang="en-US" sz="2000" dirty="0">
                          <a:latin typeface="Calibri" panose="020F0502020204030204" pitchFamily="34" charset="0"/>
                          <a:cs typeface="Calibri" panose="020F0502020204030204" pitchFamily="34" charset="0"/>
                        </a:rPr>
                        <a:t>1</a:t>
                      </a:r>
                    </a:p>
                    <a:p>
                      <a:pPr algn="ctr"/>
                      <a:r>
                        <a:rPr lang="en-US" sz="2000" dirty="0">
                          <a:latin typeface="Calibri" panose="020F0502020204030204" pitchFamily="34" charset="0"/>
                          <a:cs typeface="Calibri" panose="020F0502020204030204" pitchFamily="34" charset="0"/>
                        </a:rPr>
                        <a:t>0.68</a:t>
                      </a:r>
                    </a:p>
                    <a:p>
                      <a:pPr algn="ctr"/>
                      <a:r>
                        <a:rPr lang="en-US" sz="2000" dirty="0">
                          <a:latin typeface="Calibri" panose="020F0502020204030204" pitchFamily="34" charset="0"/>
                          <a:cs typeface="Calibri" panose="020F0502020204030204" pitchFamily="34" charset="0"/>
                        </a:rPr>
                        <a:t>(0.26-1.77)</a:t>
                      </a:r>
                    </a:p>
                  </a:txBody>
                  <a:tcPr marL="86618" marR="86618" marT="43310" marB="43310" anchor="ctr"/>
                </a:tc>
                <a:extLst>
                  <a:ext uri="{0D108BD9-81ED-4DB2-BD59-A6C34878D82A}">
                    <a16:rowId xmlns:a16="http://schemas.microsoft.com/office/drawing/2014/main" val="1567198538"/>
                  </a:ext>
                </a:extLst>
              </a:tr>
            </a:tbl>
          </a:graphicData>
        </a:graphic>
      </p:graphicFrame>
    </p:spTree>
    <p:extLst>
      <p:ext uri="{BB962C8B-B14F-4D97-AF65-F5344CB8AC3E}">
        <p14:creationId xmlns:p14="http://schemas.microsoft.com/office/powerpoint/2010/main" val="1735748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90418" y="398558"/>
            <a:ext cx="11411163" cy="979487"/>
          </a:xfrm>
          <a:prstGeom prst="rect">
            <a:avLst/>
          </a:prstGeom>
        </p:spPr>
        <p:txBody>
          <a:bodyPr vert="horz" wrap="square" lIns="0" tIns="13335" rIns="0" bIns="0" rtlCol="0">
            <a:spAutoFit/>
          </a:bodyPr>
          <a:lstStyle/>
          <a:p>
            <a:pPr marL="38100">
              <a:lnSpc>
                <a:spcPts val="3650"/>
              </a:lnSpc>
              <a:spcBef>
                <a:spcPts val="105"/>
              </a:spcBef>
            </a:pPr>
            <a:r>
              <a:rPr sz="3200" b="1" spc="-10" dirty="0">
                <a:solidFill>
                  <a:srgbClr val="C00000"/>
                </a:solidFill>
                <a:latin typeface="Calibri"/>
                <a:cs typeface="Calibri"/>
              </a:rPr>
              <a:t>Hyper-mutated/Microsatellite</a:t>
            </a:r>
            <a:r>
              <a:rPr sz="3200" b="1" spc="-114" dirty="0">
                <a:solidFill>
                  <a:srgbClr val="C00000"/>
                </a:solidFill>
                <a:latin typeface="Calibri"/>
                <a:cs typeface="Calibri"/>
              </a:rPr>
              <a:t> </a:t>
            </a:r>
            <a:r>
              <a:rPr sz="3200" b="1" dirty="0">
                <a:solidFill>
                  <a:srgbClr val="C00000"/>
                </a:solidFill>
                <a:latin typeface="Calibri"/>
                <a:cs typeface="Calibri"/>
              </a:rPr>
              <a:t>Instable</a:t>
            </a:r>
            <a:r>
              <a:rPr sz="3200" b="1" spc="-114" dirty="0">
                <a:solidFill>
                  <a:srgbClr val="C00000"/>
                </a:solidFill>
                <a:latin typeface="Calibri"/>
                <a:cs typeface="Calibri"/>
              </a:rPr>
              <a:t> </a:t>
            </a:r>
            <a:r>
              <a:rPr sz="3200" b="1" spc="-10" dirty="0">
                <a:solidFill>
                  <a:srgbClr val="C00000"/>
                </a:solidFill>
                <a:latin typeface="Calibri"/>
                <a:cs typeface="Calibri"/>
              </a:rPr>
              <a:t>Group:</a:t>
            </a:r>
            <a:endParaRPr sz="3200" dirty="0">
              <a:solidFill>
                <a:srgbClr val="C00000"/>
              </a:solidFill>
              <a:latin typeface="Calibri"/>
              <a:cs typeface="Calibri"/>
            </a:endParaRPr>
          </a:p>
          <a:p>
            <a:pPr marL="38100">
              <a:lnSpc>
                <a:spcPts val="3650"/>
              </a:lnSpc>
            </a:pPr>
            <a:r>
              <a:rPr sz="3200" b="1" dirty="0">
                <a:solidFill>
                  <a:srgbClr val="C00000"/>
                </a:solidFill>
                <a:latin typeface="Calibri"/>
                <a:cs typeface="Calibri"/>
              </a:rPr>
              <a:t>Responses</a:t>
            </a:r>
            <a:r>
              <a:rPr sz="3200" b="1" spc="-50" dirty="0">
                <a:solidFill>
                  <a:srgbClr val="C00000"/>
                </a:solidFill>
                <a:latin typeface="Calibri"/>
                <a:cs typeface="Calibri"/>
              </a:rPr>
              <a:t> </a:t>
            </a:r>
            <a:r>
              <a:rPr sz="3200" b="1" dirty="0">
                <a:solidFill>
                  <a:srgbClr val="C00000"/>
                </a:solidFill>
                <a:latin typeface="Calibri"/>
                <a:cs typeface="Calibri"/>
              </a:rPr>
              <a:t>to</a:t>
            </a:r>
            <a:r>
              <a:rPr sz="3200" b="1" spc="-25" dirty="0">
                <a:solidFill>
                  <a:srgbClr val="C00000"/>
                </a:solidFill>
                <a:latin typeface="Calibri"/>
                <a:cs typeface="Calibri"/>
              </a:rPr>
              <a:t> </a:t>
            </a:r>
            <a:r>
              <a:rPr sz="3200" b="1" dirty="0">
                <a:solidFill>
                  <a:srgbClr val="C00000"/>
                </a:solidFill>
                <a:latin typeface="Calibri"/>
                <a:cs typeface="Calibri"/>
              </a:rPr>
              <a:t>IO</a:t>
            </a:r>
            <a:r>
              <a:rPr sz="3200" b="1" spc="-30" dirty="0">
                <a:solidFill>
                  <a:srgbClr val="C00000"/>
                </a:solidFill>
                <a:latin typeface="Calibri"/>
                <a:cs typeface="Calibri"/>
              </a:rPr>
              <a:t> </a:t>
            </a:r>
            <a:r>
              <a:rPr sz="3200" b="1" dirty="0">
                <a:solidFill>
                  <a:srgbClr val="C00000"/>
                </a:solidFill>
                <a:latin typeface="Calibri"/>
                <a:cs typeface="Calibri"/>
              </a:rPr>
              <a:t>in</a:t>
            </a:r>
            <a:r>
              <a:rPr sz="3200" b="1" spc="-20" dirty="0">
                <a:solidFill>
                  <a:srgbClr val="C00000"/>
                </a:solidFill>
                <a:latin typeface="Calibri"/>
                <a:cs typeface="Calibri"/>
              </a:rPr>
              <a:t> </a:t>
            </a:r>
            <a:r>
              <a:rPr sz="3200" b="1" dirty="0">
                <a:solidFill>
                  <a:srgbClr val="C00000"/>
                </a:solidFill>
                <a:latin typeface="Calibri"/>
                <a:cs typeface="Calibri"/>
              </a:rPr>
              <a:t>the</a:t>
            </a:r>
            <a:r>
              <a:rPr sz="3200" b="1" spc="-40" dirty="0">
                <a:solidFill>
                  <a:srgbClr val="C00000"/>
                </a:solidFill>
                <a:latin typeface="Calibri"/>
                <a:cs typeface="Calibri"/>
              </a:rPr>
              <a:t> </a:t>
            </a:r>
            <a:r>
              <a:rPr sz="3200" b="1" dirty="0">
                <a:solidFill>
                  <a:srgbClr val="C00000"/>
                </a:solidFill>
                <a:latin typeface="Calibri"/>
                <a:cs typeface="Calibri"/>
              </a:rPr>
              <a:t>2</a:t>
            </a:r>
            <a:r>
              <a:rPr sz="3150" b="1" baseline="25132" dirty="0">
                <a:solidFill>
                  <a:srgbClr val="C00000"/>
                </a:solidFill>
                <a:latin typeface="Calibri"/>
                <a:cs typeface="Calibri"/>
              </a:rPr>
              <a:t>nd</a:t>
            </a:r>
            <a:r>
              <a:rPr sz="3150" b="1" spc="330" baseline="25132" dirty="0">
                <a:solidFill>
                  <a:srgbClr val="C00000"/>
                </a:solidFill>
                <a:latin typeface="Calibri"/>
                <a:cs typeface="Calibri"/>
              </a:rPr>
              <a:t> </a:t>
            </a:r>
            <a:r>
              <a:rPr sz="3200" b="1" dirty="0">
                <a:solidFill>
                  <a:srgbClr val="C00000"/>
                </a:solidFill>
                <a:latin typeface="Calibri"/>
                <a:cs typeface="Calibri"/>
              </a:rPr>
              <a:t>Line</a:t>
            </a:r>
            <a:r>
              <a:rPr sz="3200" b="1" spc="-25" dirty="0">
                <a:solidFill>
                  <a:srgbClr val="C00000"/>
                </a:solidFill>
                <a:latin typeface="Calibri"/>
                <a:cs typeface="Calibri"/>
              </a:rPr>
              <a:t> </a:t>
            </a:r>
            <a:r>
              <a:rPr sz="3200" b="1" dirty="0">
                <a:solidFill>
                  <a:srgbClr val="C00000"/>
                </a:solidFill>
                <a:latin typeface="Calibri"/>
                <a:cs typeface="Calibri"/>
              </a:rPr>
              <a:t>Setting</a:t>
            </a:r>
            <a:r>
              <a:rPr sz="3200" b="1" spc="-30" dirty="0">
                <a:solidFill>
                  <a:srgbClr val="C00000"/>
                </a:solidFill>
                <a:latin typeface="Calibri"/>
                <a:cs typeface="Calibri"/>
              </a:rPr>
              <a:t> </a:t>
            </a:r>
            <a:r>
              <a:rPr sz="3200" b="1" dirty="0">
                <a:solidFill>
                  <a:srgbClr val="C00000"/>
                </a:solidFill>
                <a:latin typeface="Calibri"/>
                <a:cs typeface="Calibri"/>
              </a:rPr>
              <a:t>as</a:t>
            </a:r>
            <a:r>
              <a:rPr sz="3200" b="1" spc="-40" dirty="0">
                <a:solidFill>
                  <a:srgbClr val="C00000"/>
                </a:solidFill>
                <a:latin typeface="Calibri"/>
                <a:cs typeface="Calibri"/>
              </a:rPr>
              <a:t> </a:t>
            </a:r>
            <a:r>
              <a:rPr sz="3200" b="1" dirty="0">
                <a:solidFill>
                  <a:srgbClr val="C00000"/>
                </a:solidFill>
                <a:latin typeface="Calibri"/>
                <a:cs typeface="Calibri"/>
              </a:rPr>
              <a:t>compared</a:t>
            </a:r>
            <a:r>
              <a:rPr sz="3200" b="1" spc="-70" dirty="0">
                <a:solidFill>
                  <a:srgbClr val="C00000"/>
                </a:solidFill>
                <a:latin typeface="Calibri"/>
                <a:cs typeface="Calibri"/>
              </a:rPr>
              <a:t> </a:t>
            </a:r>
            <a:r>
              <a:rPr sz="3200" b="1" dirty="0">
                <a:solidFill>
                  <a:srgbClr val="C00000"/>
                </a:solidFill>
                <a:latin typeface="Calibri"/>
                <a:cs typeface="Calibri"/>
              </a:rPr>
              <a:t>to</a:t>
            </a:r>
            <a:r>
              <a:rPr sz="3200" b="1" spc="-15" dirty="0">
                <a:solidFill>
                  <a:srgbClr val="C00000"/>
                </a:solidFill>
                <a:latin typeface="Calibri"/>
                <a:cs typeface="Calibri"/>
              </a:rPr>
              <a:t> </a:t>
            </a:r>
            <a:r>
              <a:rPr sz="3200" b="1" spc="-10" dirty="0">
                <a:solidFill>
                  <a:srgbClr val="C00000"/>
                </a:solidFill>
                <a:latin typeface="Calibri"/>
                <a:cs typeface="Calibri"/>
              </a:rPr>
              <a:t>MSS/MMRp</a:t>
            </a:r>
            <a:endParaRPr sz="3200" dirty="0">
              <a:solidFill>
                <a:srgbClr val="C00000"/>
              </a:solidFill>
              <a:latin typeface="Calibri"/>
              <a:cs typeface="Calibri"/>
            </a:endParaRPr>
          </a:p>
        </p:txBody>
      </p:sp>
      <p:sp>
        <p:nvSpPr>
          <p:cNvPr id="4" name="object 4"/>
          <p:cNvSpPr txBox="1"/>
          <p:nvPr/>
        </p:nvSpPr>
        <p:spPr>
          <a:xfrm>
            <a:off x="604316" y="6169619"/>
            <a:ext cx="8905444" cy="289823"/>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000000"/>
                </a:solidFill>
                <a:effectLst/>
                <a:uLnTx/>
                <a:uFillTx/>
                <a:latin typeface="Arial"/>
                <a:ea typeface="+mn-ea"/>
                <a:cs typeface="Arial"/>
              </a:rPr>
              <a:t>1.</a:t>
            </a:r>
            <a:r>
              <a:rPr kumimoji="0" sz="900" b="0" i="0" u="none" strike="noStrike" kern="1200" cap="none" spc="-1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O’Malley D</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et</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al.</a:t>
            </a:r>
            <a:r>
              <a:rPr kumimoji="0" sz="900" b="0" i="0" u="none" strike="noStrike" kern="1200" cap="none" spc="-15" normalizeH="0" baseline="0" noProof="0" dirty="0">
                <a:ln>
                  <a:noFill/>
                </a:ln>
                <a:solidFill>
                  <a:srgbClr val="000000"/>
                </a:solidFill>
                <a:effectLst/>
                <a:uLnTx/>
                <a:uFillTx/>
                <a:latin typeface="Arial"/>
                <a:ea typeface="+mn-ea"/>
                <a:cs typeface="Arial"/>
              </a:rPr>
              <a:t> </a:t>
            </a:r>
            <a:r>
              <a:rPr kumimoji="0" lang="en-US" sz="900" b="0" i="0" u="none" strike="noStrike" kern="1200" cap="none" spc="-15" normalizeH="0" baseline="0" noProof="0" dirty="0">
                <a:ln>
                  <a:noFill/>
                </a:ln>
                <a:solidFill>
                  <a:srgbClr val="000000"/>
                </a:solidFill>
                <a:effectLst/>
                <a:uLnTx/>
                <a:uFillTx/>
                <a:latin typeface="Arial"/>
                <a:ea typeface="+mn-ea"/>
                <a:cs typeface="Arial"/>
              </a:rPr>
              <a:t>JCO </a:t>
            </a:r>
            <a:r>
              <a:rPr kumimoji="0" sz="900" b="0" i="0" u="none" strike="noStrike" kern="1200" cap="none" spc="0" normalizeH="0" baseline="0" noProof="0" dirty="0">
                <a:ln>
                  <a:noFill/>
                </a:ln>
                <a:solidFill>
                  <a:srgbClr val="000000"/>
                </a:solidFill>
                <a:effectLst/>
                <a:uLnTx/>
                <a:uFillTx/>
                <a:latin typeface="Arial"/>
                <a:ea typeface="+mn-ea"/>
                <a:cs typeface="Arial"/>
              </a:rPr>
              <a:t>20</a:t>
            </a:r>
            <a:r>
              <a:rPr kumimoji="0" lang="en-US" sz="900" b="0" i="0" u="none" strike="noStrike" kern="1200" cap="none" spc="0" normalizeH="0" baseline="0" noProof="0" dirty="0">
                <a:ln>
                  <a:noFill/>
                </a:ln>
                <a:solidFill>
                  <a:srgbClr val="000000"/>
                </a:solidFill>
                <a:effectLst/>
                <a:uLnTx/>
                <a:uFillTx/>
                <a:latin typeface="Arial"/>
                <a:ea typeface="+mn-ea"/>
                <a:cs typeface="Arial"/>
              </a:rPr>
              <a:t>22</a:t>
            </a:r>
            <a:r>
              <a:rPr kumimoji="0" sz="900" b="0" i="0" u="none" strike="noStrike" kern="1200" cap="none" spc="-1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a:t>
            </a:r>
            <a:r>
              <a:rPr kumimoji="0" sz="900" b="0" i="0" u="none" strike="noStrike" kern="1200" cap="none" spc="-5" normalizeH="0" baseline="0" noProof="0" dirty="0">
                <a:ln>
                  <a:noFill/>
                </a:ln>
                <a:solidFill>
                  <a:srgbClr val="000000"/>
                </a:solidFill>
                <a:effectLst/>
                <a:uLnTx/>
                <a:uFillTx/>
                <a:latin typeface="Arial"/>
                <a:ea typeface="+mn-ea"/>
                <a:cs typeface="Arial"/>
              </a:rPr>
              <a:t> </a:t>
            </a:r>
            <a:r>
              <a:rPr kumimoji="0" lang="en-US" sz="900" b="0" i="0" u="none" strike="noStrike" kern="1200" cap="none" spc="-5" normalizeH="0" baseline="0" noProof="0" dirty="0">
                <a:ln>
                  <a:noFill/>
                </a:ln>
                <a:solidFill>
                  <a:srgbClr val="000000"/>
                </a:solidFill>
                <a:effectLst/>
                <a:uLnTx/>
                <a:uFillTx/>
                <a:latin typeface="Arial"/>
                <a:ea typeface="+mn-ea"/>
                <a:cs typeface="Arial"/>
              </a:rPr>
              <a:t>*in efficacy population n=79 (patients who received 1 or more doses of </a:t>
            </a:r>
            <a:r>
              <a:rPr kumimoji="0" lang="en-US" sz="900" b="0" i="0" u="none" strike="noStrike" kern="1200" cap="none" spc="-5" normalizeH="0" baseline="0" noProof="0" dirty="0" err="1">
                <a:ln>
                  <a:noFill/>
                </a:ln>
                <a:solidFill>
                  <a:srgbClr val="000000"/>
                </a:solidFill>
                <a:effectLst/>
                <a:uLnTx/>
                <a:uFillTx/>
                <a:latin typeface="Arial"/>
                <a:ea typeface="+mn-ea"/>
                <a:cs typeface="Arial"/>
              </a:rPr>
              <a:t>pembro</a:t>
            </a:r>
            <a:r>
              <a:rPr kumimoji="0" lang="en-US" sz="900" b="0" i="0" u="none" strike="noStrike" kern="1200" cap="none" spc="-5" normalizeH="0" baseline="0" noProof="0" dirty="0">
                <a:ln>
                  <a:noFill/>
                </a:ln>
                <a:solidFill>
                  <a:srgbClr val="000000"/>
                </a:solidFill>
                <a:effectLst/>
                <a:uLnTx/>
                <a:uFillTx/>
                <a:latin typeface="Arial"/>
                <a:ea typeface="+mn-ea"/>
                <a:cs typeface="Arial"/>
              </a:rPr>
              <a:t> and were enrolled &gt;26 weeks before data cut off. </a:t>
            </a:r>
            <a:r>
              <a:rPr kumimoji="0" sz="900" b="0" i="0" u="none" strike="noStrike" kern="1200" cap="none" spc="0" normalizeH="0" baseline="0" noProof="0" dirty="0">
                <a:ln>
                  <a:noFill/>
                </a:ln>
                <a:solidFill>
                  <a:srgbClr val="000000"/>
                </a:solidFill>
                <a:effectLst/>
                <a:uLnTx/>
                <a:uFillTx/>
                <a:latin typeface="Arial"/>
                <a:ea typeface="+mn-ea"/>
                <a:cs typeface="Arial"/>
              </a:rPr>
              <a:t>2..</a:t>
            </a:r>
            <a:r>
              <a:rPr kumimoji="0" sz="900" b="0" i="0" u="none" strike="noStrike" kern="1200" cap="none" spc="-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Oaknin</a:t>
            </a:r>
            <a:r>
              <a:rPr kumimoji="0" sz="900" b="0" i="0" u="none" strike="noStrike" kern="1200" cap="none" spc="-2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A</a:t>
            </a:r>
            <a:r>
              <a:rPr kumimoji="0" sz="900" b="0" i="0" u="none" strike="noStrike" kern="1200" cap="none" spc="-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et</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al.</a:t>
            </a:r>
            <a:r>
              <a:rPr kumimoji="0" sz="900" b="0" i="0" u="none" strike="noStrike" kern="1200" cap="none" spc="-15" normalizeH="0" baseline="0" noProof="0" dirty="0">
                <a:ln>
                  <a:noFill/>
                </a:ln>
                <a:solidFill>
                  <a:srgbClr val="000000"/>
                </a:solidFill>
                <a:effectLst/>
                <a:uLnTx/>
                <a:uFillTx/>
                <a:latin typeface="Arial"/>
                <a:ea typeface="+mn-ea"/>
                <a:cs typeface="Arial"/>
              </a:rPr>
              <a:t> </a:t>
            </a:r>
            <a:r>
              <a:rPr kumimoji="0" lang="en-US" sz="900" b="0" i="0" u="none" strike="noStrike" kern="1200" cap="none" spc="0" normalizeH="0" baseline="0" noProof="0" dirty="0">
                <a:ln>
                  <a:noFill/>
                </a:ln>
                <a:solidFill>
                  <a:srgbClr val="000000"/>
                </a:solidFill>
                <a:effectLst/>
                <a:uLnTx/>
                <a:uFillTx/>
                <a:latin typeface="Arial"/>
                <a:ea typeface="+mn-ea"/>
                <a:cs typeface="Arial"/>
              </a:rPr>
              <a:t>J </a:t>
            </a:r>
            <a:r>
              <a:rPr kumimoji="0" lang="en-US" sz="900" b="0" i="0" u="none" strike="noStrike" kern="1200" cap="none" spc="0" normalizeH="0" baseline="0" noProof="0" dirty="0" err="1">
                <a:ln>
                  <a:noFill/>
                </a:ln>
                <a:solidFill>
                  <a:srgbClr val="000000"/>
                </a:solidFill>
                <a:effectLst/>
                <a:uLnTx/>
                <a:uFillTx/>
                <a:latin typeface="Arial"/>
                <a:ea typeface="+mn-ea"/>
                <a:cs typeface="Arial"/>
              </a:rPr>
              <a:t>Immunother</a:t>
            </a:r>
            <a:r>
              <a:rPr kumimoji="0" lang="en-US" sz="900" b="0" i="0" u="none" strike="noStrike" kern="1200" cap="none" spc="0" normalizeH="0" baseline="0" noProof="0" dirty="0">
                <a:ln>
                  <a:noFill/>
                </a:ln>
                <a:solidFill>
                  <a:srgbClr val="000000"/>
                </a:solidFill>
                <a:effectLst/>
                <a:uLnTx/>
                <a:uFillTx/>
                <a:latin typeface="Arial"/>
                <a:ea typeface="+mn-ea"/>
                <a:cs typeface="Arial"/>
              </a:rPr>
              <a:t> 2022</a:t>
            </a:r>
            <a:r>
              <a:rPr kumimoji="0" sz="900" b="0" i="0" u="none" strike="noStrike" kern="1200" cap="none" spc="0" normalizeH="0" baseline="0" noProof="0" dirty="0">
                <a:ln>
                  <a:noFill/>
                </a:ln>
                <a:solidFill>
                  <a:srgbClr val="000000"/>
                </a:solidFill>
                <a:effectLst/>
                <a:uLnTx/>
                <a:uFillTx/>
                <a:latin typeface="Arial"/>
                <a:ea typeface="+mn-ea"/>
                <a:cs typeface="Arial"/>
              </a:rPr>
              <a:t>;</a:t>
            </a:r>
            <a:r>
              <a:rPr kumimoji="0" sz="900" b="0" i="0" u="none" strike="noStrike" kern="1200" cap="none" spc="-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3.</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Ott</a:t>
            </a:r>
            <a:r>
              <a:rPr kumimoji="0" sz="900" b="0" i="0" u="none" strike="noStrike" kern="1200" cap="none" spc="-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PA</a:t>
            </a:r>
            <a:r>
              <a:rPr kumimoji="0" sz="900" b="0" i="0" u="none" strike="noStrike" kern="1200" cap="none" spc="-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et</a:t>
            </a:r>
            <a:r>
              <a:rPr kumimoji="0" sz="900" b="0" i="0" u="none" strike="noStrike" kern="1200" cap="none" spc="-1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al.</a:t>
            </a:r>
            <a:r>
              <a:rPr kumimoji="0" sz="900" b="0" i="0" u="none" strike="noStrike" kern="1200" cap="none" spc="-5" normalizeH="0" baseline="0" noProof="0" dirty="0">
                <a:ln>
                  <a:noFill/>
                </a:ln>
                <a:solidFill>
                  <a:srgbClr val="000000"/>
                </a:solidFill>
                <a:effectLst/>
                <a:uLnTx/>
                <a:uFillTx/>
                <a:latin typeface="Arial"/>
                <a:ea typeface="+mn-ea"/>
                <a:cs typeface="Arial"/>
              </a:rPr>
              <a:t> </a:t>
            </a:r>
            <a:r>
              <a:rPr kumimoji="0" sz="900" b="0" i="1" u="none" strike="noStrike" kern="1200" cap="none" spc="0" normalizeH="0" baseline="0" noProof="0" dirty="0">
                <a:ln>
                  <a:noFill/>
                </a:ln>
                <a:solidFill>
                  <a:srgbClr val="000000"/>
                </a:solidFill>
                <a:effectLst/>
                <a:uLnTx/>
                <a:uFillTx/>
                <a:latin typeface="Arial"/>
                <a:ea typeface="+mn-ea"/>
                <a:cs typeface="Arial"/>
              </a:rPr>
              <a:t>J</a:t>
            </a:r>
            <a:r>
              <a:rPr kumimoji="0" sz="900" b="0" i="1" u="none" strike="noStrike" kern="1200" cap="none" spc="-10" normalizeH="0" baseline="0" noProof="0" dirty="0">
                <a:ln>
                  <a:noFill/>
                </a:ln>
                <a:solidFill>
                  <a:srgbClr val="000000"/>
                </a:solidFill>
                <a:effectLst/>
                <a:uLnTx/>
                <a:uFillTx/>
                <a:latin typeface="Arial"/>
                <a:ea typeface="+mn-ea"/>
                <a:cs typeface="Arial"/>
              </a:rPr>
              <a:t> </a:t>
            </a:r>
            <a:r>
              <a:rPr kumimoji="0" sz="900" b="0" i="1" u="none" strike="noStrike" kern="1200" cap="none" spc="0" normalizeH="0" baseline="0" noProof="0" dirty="0">
                <a:ln>
                  <a:noFill/>
                </a:ln>
                <a:solidFill>
                  <a:srgbClr val="000000"/>
                </a:solidFill>
                <a:effectLst/>
                <a:uLnTx/>
                <a:uFillTx/>
                <a:latin typeface="Arial"/>
                <a:ea typeface="+mn-ea"/>
                <a:cs typeface="Arial"/>
              </a:rPr>
              <a:t>Clin</a:t>
            </a:r>
            <a:r>
              <a:rPr kumimoji="0" sz="900" b="0" i="1" u="none" strike="noStrike" kern="1200" cap="none" spc="-15" normalizeH="0" baseline="0" noProof="0" dirty="0">
                <a:ln>
                  <a:noFill/>
                </a:ln>
                <a:solidFill>
                  <a:srgbClr val="000000"/>
                </a:solidFill>
                <a:effectLst/>
                <a:uLnTx/>
                <a:uFillTx/>
                <a:latin typeface="Arial"/>
                <a:ea typeface="+mn-ea"/>
                <a:cs typeface="Arial"/>
              </a:rPr>
              <a:t> </a:t>
            </a:r>
            <a:r>
              <a:rPr kumimoji="0" sz="900" b="0" i="1" u="none" strike="noStrike" kern="1200" cap="none" spc="-10" normalizeH="0" baseline="0" noProof="0" dirty="0">
                <a:ln>
                  <a:noFill/>
                </a:ln>
                <a:solidFill>
                  <a:srgbClr val="000000"/>
                </a:solidFill>
                <a:effectLst/>
                <a:uLnTx/>
                <a:uFillTx/>
                <a:latin typeface="Arial"/>
                <a:ea typeface="+mn-ea"/>
                <a:cs typeface="Arial"/>
              </a:rPr>
              <a:t>Oncol</a:t>
            </a:r>
            <a:r>
              <a:rPr kumimoji="0" sz="900" b="0" i="0" u="none" strike="noStrike" kern="1200" cap="none" spc="-10" normalizeH="0" baseline="0" noProof="0" dirty="0">
                <a:ln>
                  <a:noFill/>
                </a:ln>
                <a:solidFill>
                  <a:srgbClr val="000000"/>
                </a:solidFill>
                <a:effectLst/>
                <a:uLnTx/>
                <a:uFillTx/>
                <a:latin typeface="Arial"/>
                <a:ea typeface="+mn-ea"/>
                <a:cs typeface="Arial"/>
              </a:rPr>
              <a:t>. 2017;35(22):2535-2341;</a:t>
            </a:r>
            <a:r>
              <a:rPr kumimoji="0" sz="900" b="0" i="0" u="none" strike="noStrike" kern="1200" cap="none" spc="-30" normalizeH="0" baseline="0" noProof="0" dirty="0">
                <a:ln>
                  <a:noFill/>
                </a:ln>
                <a:solidFill>
                  <a:srgbClr val="000000"/>
                </a:solidFill>
                <a:effectLst/>
                <a:uLnTx/>
                <a:uFillTx/>
                <a:latin typeface="Arial"/>
                <a:ea typeface="+mn-ea"/>
                <a:cs typeface="Arial"/>
              </a:rPr>
              <a:t> </a:t>
            </a:r>
            <a:r>
              <a:rPr kumimoji="0" lang="en-US" sz="900" b="0" i="0" u="none" strike="noStrike" kern="1200" cap="none" spc="0" normalizeH="0" baseline="0" noProof="0" dirty="0">
                <a:ln>
                  <a:noFill/>
                </a:ln>
                <a:solidFill>
                  <a:srgbClr val="000000"/>
                </a:solidFill>
                <a:effectLst/>
                <a:uLnTx/>
                <a:uFillTx/>
                <a:latin typeface="Arial"/>
                <a:ea typeface="+mn-ea"/>
                <a:cs typeface="Arial"/>
              </a:rPr>
              <a:t>4</a:t>
            </a:r>
            <a:r>
              <a:rPr kumimoji="0" sz="900" b="0" i="0" u="none" strike="noStrike" kern="1200" cap="none" spc="0" normalizeH="0" baseline="0" noProof="0" dirty="0">
                <a:ln>
                  <a:noFill/>
                </a:ln>
                <a:solidFill>
                  <a:srgbClr val="000000"/>
                </a:solidFill>
                <a:effectLst/>
                <a:uLnTx/>
                <a:uFillTx/>
                <a:latin typeface="Arial"/>
                <a:ea typeface="+mn-ea"/>
                <a:cs typeface="Arial"/>
              </a:rPr>
              <a:t>. Fleming</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GF</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et al. 2017 ASCO Annual</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Meeting.</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Abstract</a:t>
            </a:r>
            <a:r>
              <a:rPr kumimoji="0" sz="900" b="0" i="0" u="none" strike="noStrike" kern="1200" cap="none" spc="-30" normalizeH="0" baseline="0" noProof="0" dirty="0">
                <a:ln>
                  <a:noFill/>
                </a:ln>
                <a:solidFill>
                  <a:srgbClr val="000000"/>
                </a:solidFill>
                <a:effectLst/>
                <a:uLnTx/>
                <a:uFillTx/>
                <a:latin typeface="Arial"/>
                <a:ea typeface="+mn-ea"/>
                <a:cs typeface="Arial"/>
              </a:rPr>
              <a:t> </a:t>
            </a:r>
            <a:r>
              <a:rPr kumimoji="0" sz="900" b="0" i="0" u="none" strike="noStrike" kern="1200" cap="none" spc="-10" normalizeH="0" baseline="0" noProof="0" dirty="0">
                <a:ln>
                  <a:noFill/>
                </a:ln>
                <a:solidFill>
                  <a:srgbClr val="000000"/>
                </a:solidFill>
                <a:effectLst/>
                <a:uLnTx/>
                <a:uFillTx/>
                <a:latin typeface="Arial"/>
                <a:ea typeface="+mn-ea"/>
                <a:cs typeface="Arial"/>
              </a:rPr>
              <a:t>5585;</a:t>
            </a:r>
            <a:endParaRPr kumimoji="0" sz="900" b="0" i="0" u="none" strike="noStrike" kern="1200" cap="none" spc="0" normalizeH="0" baseline="0" noProof="0" dirty="0">
              <a:ln>
                <a:noFill/>
              </a:ln>
              <a:solidFill>
                <a:srgbClr val="000000"/>
              </a:solidFill>
              <a:effectLst/>
              <a:uLnTx/>
              <a:uFillTx/>
              <a:latin typeface="Arial"/>
              <a:ea typeface="+mn-ea"/>
              <a:cs typeface="Arial"/>
            </a:endParaRPr>
          </a:p>
        </p:txBody>
      </p:sp>
      <p:graphicFrame>
        <p:nvGraphicFramePr>
          <p:cNvPr id="5" name="object 5"/>
          <p:cNvGraphicFramePr>
            <a:graphicFrameLocks noGrp="1"/>
          </p:cNvGraphicFramePr>
          <p:nvPr/>
        </p:nvGraphicFramePr>
        <p:xfrm>
          <a:off x="315076" y="1414322"/>
          <a:ext cx="11256439" cy="4462037"/>
        </p:xfrm>
        <a:graphic>
          <a:graphicData uri="http://schemas.openxmlformats.org/drawingml/2006/table">
            <a:tbl>
              <a:tblPr firstRow="1" bandRow="1">
                <a:tableStyleId>{2D5ABB26-0587-4C30-8999-92F81FD0307C}</a:tableStyleId>
              </a:tblPr>
              <a:tblGrid>
                <a:gridCol w="1529029">
                  <a:extLst>
                    <a:ext uri="{9D8B030D-6E8A-4147-A177-3AD203B41FA5}">
                      <a16:colId xmlns:a16="http://schemas.microsoft.com/office/drawing/2014/main" val="20000"/>
                    </a:ext>
                  </a:extLst>
                </a:gridCol>
                <a:gridCol w="2026742">
                  <a:extLst>
                    <a:ext uri="{9D8B030D-6E8A-4147-A177-3AD203B41FA5}">
                      <a16:colId xmlns:a16="http://schemas.microsoft.com/office/drawing/2014/main" val="20001"/>
                    </a:ext>
                  </a:extLst>
                </a:gridCol>
                <a:gridCol w="1964443">
                  <a:extLst>
                    <a:ext uri="{9D8B030D-6E8A-4147-A177-3AD203B41FA5}">
                      <a16:colId xmlns:a16="http://schemas.microsoft.com/office/drawing/2014/main" val="20002"/>
                    </a:ext>
                  </a:extLst>
                </a:gridCol>
                <a:gridCol w="2331463">
                  <a:extLst>
                    <a:ext uri="{9D8B030D-6E8A-4147-A177-3AD203B41FA5}">
                      <a16:colId xmlns:a16="http://schemas.microsoft.com/office/drawing/2014/main" val="20003"/>
                    </a:ext>
                  </a:extLst>
                </a:gridCol>
                <a:gridCol w="1702381">
                  <a:extLst>
                    <a:ext uri="{9D8B030D-6E8A-4147-A177-3AD203B41FA5}">
                      <a16:colId xmlns:a16="http://schemas.microsoft.com/office/drawing/2014/main" val="20004"/>
                    </a:ext>
                  </a:extLst>
                </a:gridCol>
                <a:gridCol w="1702381">
                  <a:extLst>
                    <a:ext uri="{9D8B030D-6E8A-4147-A177-3AD203B41FA5}">
                      <a16:colId xmlns:a16="http://schemas.microsoft.com/office/drawing/2014/main" val="2408415862"/>
                    </a:ext>
                  </a:extLst>
                </a:gridCol>
              </a:tblGrid>
              <a:tr h="280719">
                <a:tc>
                  <a:txBody>
                    <a:bodyPr/>
                    <a:lstStyle/>
                    <a:p>
                      <a:pPr>
                        <a:lnSpc>
                          <a:spcPct val="100000"/>
                        </a:lnSpc>
                      </a:pPr>
                      <a:endParaRPr sz="1600">
                        <a:latin typeface="Calibri" panose="020F0502020204030204" pitchFamily="34" charset="0"/>
                        <a:cs typeface="Calibri" panose="020F0502020204030204" pitchFamily="34" charset="0"/>
                      </a:endParaRPr>
                    </a:p>
                  </a:txBody>
                  <a:tcPr marL="0" marR="0" marT="0" marB="0">
                    <a:lnT w="28575">
                      <a:solidFill>
                        <a:srgbClr val="000000"/>
                      </a:solidFill>
                      <a:prstDash val="solid"/>
                    </a:lnT>
                    <a:lnB w="28575">
                      <a:solidFill>
                        <a:srgbClr val="000000"/>
                      </a:solidFill>
                      <a:prstDash val="solid"/>
                    </a:lnB>
                    <a:solidFill>
                      <a:srgbClr val="666699"/>
                    </a:solidFill>
                  </a:tcPr>
                </a:tc>
                <a:tc>
                  <a:txBody>
                    <a:bodyPr/>
                    <a:lstStyle/>
                    <a:p>
                      <a:pPr marL="140335" algn="ctr">
                        <a:lnSpc>
                          <a:spcPct val="100000"/>
                        </a:lnSpc>
                        <a:spcBef>
                          <a:spcPts val="650"/>
                        </a:spcBef>
                      </a:pPr>
                      <a:r>
                        <a:rPr sz="1600" b="1" spc="-10" dirty="0">
                          <a:solidFill>
                            <a:srgbClr val="FFFFFF"/>
                          </a:solidFill>
                          <a:latin typeface="Calibri" panose="020F0502020204030204" pitchFamily="34" charset="0"/>
                          <a:cs typeface="Calibri" panose="020F0502020204030204" pitchFamily="34" charset="0"/>
                        </a:rPr>
                        <a:t>Keynote-</a:t>
                      </a:r>
                      <a:r>
                        <a:rPr sz="1600" b="1" spc="-20" dirty="0">
                          <a:solidFill>
                            <a:srgbClr val="FFFFFF"/>
                          </a:solidFill>
                          <a:latin typeface="Calibri" panose="020F0502020204030204" pitchFamily="34" charset="0"/>
                          <a:cs typeface="Calibri" panose="020F0502020204030204" pitchFamily="34" charset="0"/>
                        </a:rPr>
                        <a:t>158</a:t>
                      </a:r>
                      <a:r>
                        <a:rPr sz="1600" b="1" spc="-30" baseline="27777" dirty="0">
                          <a:solidFill>
                            <a:srgbClr val="FFFFFF"/>
                          </a:solidFill>
                          <a:latin typeface="Calibri" panose="020F0502020204030204" pitchFamily="34" charset="0"/>
                          <a:cs typeface="Calibri" panose="020F0502020204030204" pitchFamily="34" charset="0"/>
                        </a:rPr>
                        <a:t>1</a:t>
                      </a:r>
                      <a:endParaRPr sz="1600" baseline="27777">
                        <a:latin typeface="Calibri" panose="020F0502020204030204" pitchFamily="34" charset="0"/>
                        <a:cs typeface="Calibri" panose="020F0502020204030204" pitchFamily="34" charset="0"/>
                      </a:endParaRPr>
                    </a:p>
                  </a:txBody>
                  <a:tcPr marL="0" marR="0" marT="82550" marB="0">
                    <a:lnT w="28575">
                      <a:solidFill>
                        <a:srgbClr val="000000"/>
                      </a:solidFill>
                      <a:prstDash val="solid"/>
                    </a:lnT>
                    <a:lnB w="28575">
                      <a:solidFill>
                        <a:srgbClr val="000000"/>
                      </a:solidFill>
                      <a:prstDash val="solid"/>
                    </a:lnB>
                    <a:solidFill>
                      <a:srgbClr val="666699"/>
                    </a:solidFill>
                  </a:tcPr>
                </a:tc>
                <a:tc>
                  <a:txBody>
                    <a:bodyPr/>
                    <a:lstStyle/>
                    <a:p>
                      <a:pPr marR="73660" algn="ctr">
                        <a:lnSpc>
                          <a:spcPct val="100000"/>
                        </a:lnSpc>
                        <a:spcBef>
                          <a:spcPts val="650"/>
                        </a:spcBef>
                      </a:pPr>
                      <a:r>
                        <a:rPr sz="1600" b="1" spc="-10" dirty="0">
                          <a:solidFill>
                            <a:srgbClr val="FFFFFF"/>
                          </a:solidFill>
                          <a:latin typeface="Calibri" panose="020F0502020204030204" pitchFamily="34" charset="0"/>
                          <a:cs typeface="Calibri" panose="020F0502020204030204" pitchFamily="34" charset="0"/>
                        </a:rPr>
                        <a:t>GARNET</a:t>
                      </a:r>
                      <a:r>
                        <a:rPr sz="1600" b="1" spc="-15" baseline="27777" dirty="0">
                          <a:solidFill>
                            <a:srgbClr val="FFFFFF"/>
                          </a:solidFill>
                          <a:latin typeface="Calibri" panose="020F0502020204030204" pitchFamily="34" charset="0"/>
                          <a:cs typeface="Calibri" panose="020F0502020204030204" pitchFamily="34" charset="0"/>
                        </a:rPr>
                        <a:t>2</a:t>
                      </a:r>
                      <a:endParaRPr sz="1600" baseline="27777" dirty="0">
                        <a:latin typeface="Calibri" panose="020F0502020204030204" pitchFamily="34" charset="0"/>
                        <a:cs typeface="Calibri" panose="020F0502020204030204" pitchFamily="34" charset="0"/>
                      </a:endParaRPr>
                    </a:p>
                  </a:txBody>
                  <a:tcPr marL="0" marR="0" marT="82550" marB="0">
                    <a:lnT w="28575">
                      <a:solidFill>
                        <a:srgbClr val="000000"/>
                      </a:solidFill>
                      <a:prstDash val="solid"/>
                    </a:lnT>
                    <a:lnB w="28575">
                      <a:solidFill>
                        <a:srgbClr val="000000"/>
                      </a:solidFill>
                      <a:prstDash val="solid"/>
                    </a:lnB>
                    <a:solidFill>
                      <a:srgbClr val="666699"/>
                    </a:solidFill>
                  </a:tcPr>
                </a:tc>
                <a:tc>
                  <a:txBody>
                    <a:bodyPr/>
                    <a:lstStyle/>
                    <a:p>
                      <a:pPr marR="88265" algn="ctr">
                        <a:lnSpc>
                          <a:spcPct val="100000"/>
                        </a:lnSpc>
                        <a:spcBef>
                          <a:spcPts val="650"/>
                        </a:spcBef>
                      </a:pPr>
                      <a:r>
                        <a:rPr sz="1600" b="1" spc="-10" dirty="0">
                          <a:solidFill>
                            <a:srgbClr val="FFFFFF"/>
                          </a:solidFill>
                          <a:latin typeface="Calibri" panose="020F0502020204030204" pitchFamily="34" charset="0"/>
                          <a:cs typeface="Calibri" panose="020F0502020204030204" pitchFamily="34" charset="0"/>
                        </a:rPr>
                        <a:t>KEYNOTE-</a:t>
                      </a:r>
                      <a:r>
                        <a:rPr sz="1600" b="1" spc="-20" dirty="0">
                          <a:solidFill>
                            <a:srgbClr val="FFFFFF"/>
                          </a:solidFill>
                          <a:latin typeface="Calibri" panose="020F0502020204030204" pitchFamily="34" charset="0"/>
                          <a:cs typeface="Calibri" panose="020F0502020204030204" pitchFamily="34" charset="0"/>
                        </a:rPr>
                        <a:t>028</a:t>
                      </a:r>
                      <a:r>
                        <a:rPr sz="1600" b="1" spc="-30" baseline="27777" dirty="0">
                          <a:solidFill>
                            <a:srgbClr val="FFFFFF"/>
                          </a:solidFill>
                          <a:latin typeface="Calibri" panose="020F0502020204030204" pitchFamily="34" charset="0"/>
                          <a:cs typeface="Calibri" panose="020F0502020204030204" pitchFamily="34" charset="0"/>
                        </a:rPr>
                        <a:t>3</a:t>
                      </a:r>
                      <a:endParaRPr sz="1600" baseline="27777">
                        <a:latin typeface="Calibri" panose="020F0502020204030204" pitchFamily="34" charset="0"/>
                        <a:cs typeface="Calibri" panose="020F0502020204030204" pitchFamily="34" charset="0"/>
                      </a:endParaRPr>
                    </a:p>
                  </a:txBody>
                  <a:tcPr marL="0" marR="0" marT="82550" marB="0">
                    <a:lnT w="28575">
                      <a:solidFill>
                        <a:srgbClr val="000000"/>
                      </a:solidFill>
                      <a:prstDash val="solid"/>
                    </a:lnT>
                    <a:lnB w="28575">
                      <a:solidFill>
                        <a:srgbClr val="000000"/>
                      </a:solidFill>
                      <a:prstDash val="solid"/>
                    </a:lnB>
                    <a:solidFill>
                      <a:srgbClr val="FF0066"/>
                    </a:solidFill>
                  </a:tcPr>
                </a:tc>
                <a:tc>
                  <a:txBody>
                    <a:bodyPr/>
                    <a:lstStyle/>
                    <a:p>
                      <a:pPr marR="88900" algn="ctr">
                        <a:lnSpc>
                          <a:spcPct val="100000"/>
                        </a:lnSpc>
                        <a:spcBef>
                          <a:spcPts val="650"/>
                        </a:spcBef>
                      </a:pPr>
                      <a:r>
                        <a:rPr sz="1600" b="1" spc="-10" dirty="0">
                          <a:solidFill>
                            <a:srgbClr val="FFFFFF"/>
                          </a:solidFill>
                          <a:latin typeface="Calibri" panose="020F0502020204030204" pitchFamily="34" charset="0"/>
                          <a:cs typeface="Calibri" panose="020F0502020204030204" pitchFamily="34" charset="0"/>
                        </a:rPr>
                        <a:t>NCT01375842</a:t>
                      </a:r>
                      <a:r>
                        <a:rPr lang="en-US" sz="1600" b="1" spc="-15" baseline="27777" dirty="0">
                          <a:solidFill>
                            <a:srgbClr val="FFFFFF"/>
                          </a:solidFill>
                          <a:latin typeface="Calibri" panose="020F0502020204030204" pitchFamily="34" charset="0"/>
                          <a:cs typeface="Calibri" panose="020F0502020204030204" pitchFamily="34" charset="0"/>
                        </a:rPr>
                        <a:t>3</a:t>
                      </a:r>
                      <a:endParaRPr sz="1600" baseline="27777" dirty="0">
                        <a:latin typeface="Calibri" panose="020F0502020204030204" pitchFamily="34" charset="0"/>
                        <a:cs typeface="Calibri" panose="020F0502020204030204" pitchFamily="34" charset="0"/>
                      </a:endParaRPr>
                    </a:p>
                  </a:txBody>
                  <a:tcPr marL="0" marR="0" marT="82550" marB="0">
                    <a:lnT w="28575">
                      <a:solidFill>
                        <a:srgbClr val="000000"/>
                      </a:solidFill>
                      <a:prstDash val="solid"/>
                    </a:lnT>
                    <a:lnB w="28575">
                      <a:solidFill>
                        <a:srgbClr val="000000"/>
                      </a:solidFill>
                      <a:prstDash val="solid"/>
                    </a:lnB>
                    <a:solidFill>
                      <a:srgbClr val="FF0066"/>
                    </a:solidFill>
                  </a:tcPr>
                </a:tc>
                <a:tc>
                  <a:txBody>
                    <a:bodyPr/>
                    <a:lstStyle/>
                    <a:p>
                      <a:pPr marR="73660" algn="ctr">
                        <a:lnSpc>
                          <a:spcPct val="100000"/>
                        </a:lnSpc>
                        <a:spcBef>
                          <a:spcPts val="650"/>
                        </a:spcBef>
                      </a:pPr>
                      <a:r>
                        <a:rPr lang="en-US" sz="1600" b="1" spc="-10" dirty="0">
                          <a:solidFill>
                            <a:srgbClr val="FFFFFF"/>
                          </a:solidFill>
                          <a:latin typeface="Calibri" panose="020F0502020204030204" pitchFamily="34" charset="0"/>
                          <a:cs typeface="Calibri" panose="020F0502020204030204" pitchFamily="34" charset="0"/>
                        </a:rPr>
                        <a:t>GARNET</a:t>
                      </a:r>
                      <a:r>
                        <a:rPr lang="en-US" sz="1600" b="1" spc="-15" baseline="27777" dirty="0">
                          <a:solidFill>
                            <a:srgbClr val="FFFFFF"/>
                          </a:solidFill>
                          <a:latin typeface="Calibri" panose="020F0502020204030204" pitchFamily="34" charset="0"/>
                          <a:cs typeface="Calibri" panose="020F0502020204030204" pitchFamily="34" charset="0"/>
                        </a:rPr>
                        <a:t>2</a:t>
                      </a:r>
                      <a:endParaRPr lang="en-US" sz="1600" baseline="27777" dirty="0">
                        <a:latin typeface="Calibri" panose="020F0502020204030204" pitchFamily="34" charset="0"/>
                        <a:cs typeface="Calibri" panose="020F0502020204030204" pitchFamily="34" charset="0"/>
                      </a:endParaRPr>
                    </a:p>
                  </a:txBody>
                  <a:tcPr marL="0" marR="0" marT="82550" marB="0">
                    <a:lnT w="28575">
                      <a:solidFill>
                        <a:srgbClr val="000000"/>
                      </a:solidFill>
                      <a:prstDash val="solid"/>
                    </a:lnT>
                    <a:lnB w="28575" cap="flat" cmpd="sng" algn="ctr">
                      <a:solidFill>
                        <a:srgbClr val="000000"/>
                      </a:solidFill>
                      <a:prstDash val="solid"/>
                      <a:round/>
                      <a:headEnd type="none" w="med" len="med"/>
                      <a:tailEnd type="none" w="med" len="med"/>
                    </a:lnB>
                    <a:solidFill>
                      <a:srgbClr val="FF0066"/>
                    </a:solidFill>
                  </a:tcPr>
                </a:tc>
                <a:extLst>
                  <a:ext uri="{0D108BD9-81ED-4DB2-BD59-A6C34878D82A}">
                    <a16:rowId xmlns:a16="http://schemas.microsoft.com/office/drawing/2014/main" val="10000"/>
                  </a:ext>
                </a:extLst>
              </a:tr>
              <a:tr h="344464">
                <a:tc>
                  <a:txBody>
                    <a:bodyPr/>
                    <a:lstStyle/>
                    <a:p>
                      <a:pPr marL="14604">
                        <a:lnSpc>
                          <a:spcPct val="100000"/>
                        </a:lnSpc>
                      </a:pPr>
                      <a:r>
                        <a:rPr sz="1600" dirty="0">
                          <a:latin typeface="Calibri" panose="020F0502020204030204" pitchFamily="34" charset="0"/>
                          <a:cs typeface="Calibri" panose="020F0502020204030204" pitchFamily="34" charset="0"/>
                        </a:rPr>
                        <a:t>Phase</a:t>
                      </a:r>
                      <a:r>
                        <a:rPr sz="1600" spc="-35"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a:t>
                      </a:r>
                      <a:r>
                        <a:rPr sz="1600" spc="-5" dirty="0">
                          <a:latin typeface="Calibri" panose="020F0502020204030204" pitchFamily="34" charset="0"/>
                          <a:cs typeface="Calibri" panose="020F0502020204030204" pitchFamily="34" charset="0"/>
                        </a:rPr>
                        <a:t> </a:t>
                      </a:r>
                      <a:r>
                        <a:rPr sz="1600" spc="-20" dirty="0">
                          <a:latin typeface="Calibri" panose="020F0502020204030204" pitchFamily="34" charset="0"/>
                          <a:cs typeface="Calibri" panose="020F0502020204030204" pitchFamily="34" charset="0"/>
                        </a:rPr>
                        <a:t>type</a:t>
                      </a:r>
                      <a:endParaRPr sz="1600" dirty="0">
                        <a:latin typeface="Calibri" panose="020F0502020204030204" pitchFamily="34" charset="0"/>
                        <a:cs typeface="Calibri" panose="020F0502020204030204" pitchFamily="34" charset="0"/>
                      </a:endParaRPr>
                    </a:p>
                  </a:txBody>
                  <a:tcPr marL="0" marR="0" marT="1270" marB="0" anchor="ctr">
                    <a:lnT w="28575">
                      <a:solidFill>
                        <a:srgbClr val="000000"/>
                      </a:solidFill>
                      <a:prstDash val="solid"/>
                    </a:lnT>
                    <a:solidFill>
                      <a:srgbClr val="E7E7E7"/>
                    </a:solidFill>
                  </a:tcPr>
                </a:tc>
                <a:tc>
                  <a:txBody>
                    <a:bodyPr/>
                    <a:lstStyle/>
                    <a:p>
                      <a:pPr marL="138430" algn="ctr">
                        <a:lnSpc>
                          <a:spcPct val="100000"/>
                        </a:lnSpc>
                      </a:pPr>
                      <a:r>
                        <a:rPr sz="1600" dirty="0">
                          <a:latin typeface="Calibri" panose="020F0502020204030204" pitchFamily="34" charset="0"/>
                          <a:cs typeface="Calibri" panose="020F0502020204030204" pitchFamily="34" charset="0"/>
                        </a:rPr>
                        <a:t>2</a:t>
                      </a:r>
                    </a:p>
                  </a:txBody>
                  <a:tcPr marL="0" marR="0" marT="1270" marB="0" anchor="ctr">
                    <a:lnT w="28575">
                      <a:solidFill>
                        <a:srgbClr val="000000"/>
                      </a:solidFill>
                      <a:prstDash val="solid"/>
                    </a:lnT>
                    <a:solidFill>
                      <a:srgbClr val="E7E7E7"/>
                    </a:solidFill>
                  </a:tcPr>
                </a:tc>
                <a:tc>
                  <a:txBody>
                    <a:bodyPr/>
                    <a:lstStyle/>
                    <a:p>
                      <a:pPr marR="75565" algn="ctr">
                        <a:lnSpc>
                          <a:spcPct val="100000"/>
                        </a:lnSpc>
                      </a:pPr>
                      <a:r>
                        <a:rPr sz="1600" dirty="0">
                          <a:latin typeface="Calibri" panose="020F0502020204030204" pitchFamily="34" charset="0"/>
                          <a:cs typeface="Calibri" panose="020F0502020204030204" pitchFamily="34" charset="0"/>
                        </a:rPr>
                        <a:t>2</a:t>
                      </a:r>
                    </a:p>
                  </a:txBody>
                  <a:tcPr marL="0" marR="0" marT="1270" marB="0" anchor="ctr">
                    <a:lnT w="28575">
                      <a:solidFill>
                        <a:srgbClr val="000000"/>
                      </a:solidFill>
                      <a:prstDash val="solid"/>
                    </a:lnT>
                    <a:solidFill>
                      <a:srgbClr val="E7E7E7"/>
                    </a:solidFill>
                  </a:tcPr>
                </a:tc>
                <a:tc>
                  <a:txBody>
                    <a:bodyPr/>
                    <a:lstStyle/>
                    <a:p>
                      <a:pPr marR="88265" algn="ctr">
                        <a:lnSpc>
                          <a:spcPct val="100000"/>
                        </a:lnSpc>
                      </a:pPr>
                      <a:r>
                        <a:rPr sz="1600" spc="-25" dirty="0">
                          <a:latin typeface="Calibri" panose="020F0502020204030204" pitchFamily="34" charset="0"/>
                          <a:cs typeface="Calibri" panose="020F0502020204030204" pitchFamily="34" charset="0"/>
                        </a:rPr>
                        <a:t>1b</a:t>
                      </a:r>
                      <a:endParaRPr sz="1600" dirty="0">
                        <a:latin typeface="Calibri" panose="020F0502020204030204" pitchFamily="34" charset="0"/>
                        <a:cs typeface="Calibri" panose="020F0502020204030204" pitchFamily="34" charset="0"/>
                      </a:endParaRPr>
                    </a:p>
                  </a:txBody>
                  <a:tcPr marL="0" marR="0" marT="1270" marB="0" anchor="ctr">
                    <a:lnT w="28575">
                      <a:solidFill>
                        <a:srgbClr val="000000"/>
                      </a:solidFill>
                      <a:prstDash val="solid"/>
                    </a:lnT>
                    <a:solidFill>
                      <a:srgbClr val="E7E7E7"/>
                    </a:solidFill>
                  </a:tcPr>
                </a:tc>
                <a:tc>
                  <a:txBody>
                    <a:bodyPr/>
                    <a:lstStyle/>
                    <a:p>
                      <a:pPr marR="87630" algn="ctr">
                        <a:lnSpc>
                          <a:spcPct val="100000"/>
                        </a:lnSpc>
                      </a:pPr>
                      <a:r>
                        <a:rPr sz="1600" spc="-25" dirty="0">
                          <a:latin typeface="Calibri" panose="020F0502020204030204" pitchFamily="34" charset="0"/>
                          <a:cs typeface="Calibri" panose="020F0502020204030204" pitchFamily="34" charset="0"/>
                        </a:rPr>
                        <a:t>1a</a:t>
                      </a:r>
                      <a:endParaRPr sz="1600" dirty="0">
                        <a:latin typeface="Calibri" panose="020F0502020204030204" pitchFamily="34" charset="0"/>
                        <a:cs typeface="Calibri" panose="020F0502020204030204" pitchFamily="34" charset="0"/>
                      </a:endParaRPr>
                    </a:p>
                  </a:txBody>
                  <a:tcPr marL="0" marR="0" marT="1270" marB="0" anchor="ctr">
                    <a:lnT w="28575">
                      <a:solidFill>
                        <a:srgbClr val="000000"/>
                      </a:solidFill>
                      <a:prstDash val="solid"/>
                    </a:lnT>
                    <a:solidFill>
                      <a:srgbClr val="E7E7E7"/>
                    </a:solidFill>
                  </a:tcPr>
                </a:tc>
                <a:tc>
                  <a:txBody>
                    <a:bodyPr/>
                    <a:lstStyle/>
                    <a:p>
                      <a:pPr marR="87630" algn="ctr">
                        <a:lnSpc>
                          <a:spcPct val="100000"/>
                        </a:lnSpc>
                      </a:pPr>
                      <a:r>
                        <a:rPr lang="en-US" sz="1600" dirty="0">
                          <a:latin typeface="Calibri" panose="020F0502020204030204" pitchFamily="34" charset="0"/>
                          <a:cs typeface="Calibri" panose="020F0502020204030204" pitchFamily="34" charset="0"/>
                        </a:rPr>
                        <a:t>2</a:t>
                      </a:r>
                      <a:endParaRPr sz="1600" dirty="0">
                        <a:latin typeface="Calibri" panose="020F0502020204030204" pitchFamily="34" charset="0"/>
                        <a:cs typeface="Calibri" panose="020F0502020204030204" pitchFamily="34" charset="0"/>
                      </a:endParaRPr>
                    </a:p>
                  </a:txBody>
                  <a:tcPr marL="0" marR="0" marT="1270" marB="0" anchor="ctr">
                    <a:lnT w="28575" cap="flat" cmpd="sng" algn="ctr">
                      <a:solidFill>
                        <a:srgbClr val="000000"/>
                      </a:solidFill>
                      <a:prstDash val="solid"/>
                      <a:round/>
                      <a:headEnd type="none" w="med" len="med"/>
                      <a:tailEnd type="none" w="med" len="med"/>
                    </a:lnT>
                    <a:solidFill>
                      <a:srgbClr val="E7E7E7"/>
                    </a:solidFill>
                  </a:tcPr>
                </a:tc>
                <a:extLst>
                  <a:ext uri="{0D108BD9-81ED-4DB2-BD59-A6C34878D82A}">
                    <a16:rowId xmlns:a16="http://schemas.microsoft.com/office/drawing/2014/main" val="10001"/>
                  </a:ext>
                </a:extLst>
              </a:tr>
              <a:tr h="458763">
                <a:tc>
                  <a:txBody>
                    <a:bodyPr/>
                    <a:lstStyle/>
                    <a:p>
                      <a:pPr marL="14604">
                        <a:lnSpc>
                          <a:spcPct val="100000"/>
                        </a:lnSpc>
                        <a:spcBef>
                          <a:spcPts val="60"/>
                        </a:spcBef>
                      </a:pPr>
                      <a:r>
                        <a:rPr sz="1600" spc="-10" dirty="0">
                          <a:latin typeface="Calibri" panose="020F0502020204030204" pitchFamily="34" charset="0"/>
                          <a:cs typeface="Calibri" panose="020F0502020204030204" pitchFamily="34" charset="0"/>
                        </a:rPr>
                        <a:t>Population</a:t>
                      </a:r>
                      <a:endParaRPr sz="1600">
                        <a:latin typeface="Calibri" panose="020F0502020204030204" pitchFamily="34" charset="0"/>
                        <a:cs typeface="Calibri" panose="020F0502020204030204" pitchFamily="34" charset="0"/>
                      </a:endParaRPr>
                    </a:p>
                  </a:txBody>
                  <a:tcPr marL="0" marR="0" marT="7620" marB="0" anchor="ctr">
                    <a:solidFill>
                      <a:srgbClr val="FFFFFF"/>
                    </a:solidFill>
                  </a:tcPr>
                </a:tc>
                <a:tc>
                  <a:txBody>
                    <a:bodyPr/>
                    <a:lstStyle/>
                    <a:p>
                      <a:pPr marL="139700" algn="ctr">
                        <a:lnSpc>
                          <a:spcPct val="100000"/>
                        </a:lnSpc>
                        <a:spcBef>
                          <a:spcPts val="60"/>
                        </a:spcBef>
                      </a:pPr>
                      <a:r>
                        <a:rPr sz="1600" dirty="0">
                          <a:latin typeface="Calibri" panose="020F0502020204030204" pitchFamily="34" charset="0"/>
                          <a:cs typeface="Calibri" panose="020F0502020204030204" pitchFamily="34" charset="0"/>
                        </a:rPr>
                        <a:t>Previously</a:t>
                      </a:r>
                      <a:r>
                        <a:rPr sz="1600" spc="-60"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treated</a:t>
                      </a:r>
                      <a:endParaRPr sz="1600" dirty="0">
                        <a:latin typeface="Calibri" panose="020F0502020204030204" pitchFamily="34" charset="0"/>
                        <a:cs typeface="Calibri" panose="020F0502020204030204" pitchFamily="34" charset="0"/>
                      </a:endParaRPr>
                    </a:p>
                    <a:p>
                      <a:pPr marL="139700" algn="ctr">
                        <a:lnSpc>
                          <a:spcPct val="100000"/>
                        </a:lnSpc>
                        <a:spcBef>
                          <a:spcPts val="300"/>
                        </a:spcBef>
                      </a:pPr>
                      <a:r>
                        <a:rPr sz="1600" spc="-10" dirty="0">
                          <a:latin typeface="Calibri" panose="020F0502020204030204" pitchFamily="34" charset="0"/>
                          <a:cs typeface="Calibri" panose="020F0502020204030204" pitchFamily="34" charset="0"/>
                        </a:rPr>
                        <a:t>MSI-</a:t>
                      </a:r>
                      <a:r>
                        <a:rPr sz="1600" spc="-50" dirty="0">
                          <a:latin typeface="Calibri" panose="020F0502020204030204" pitchFamily="34" charset="0"/>
                          <a:cs typeface="Calibri" panose="020F0502020204030204" pitchFamily="34" charset="0"/>
                        </a:rPr>
                        <a:t>H</a:t>
                      </a:r>
                      <a:endParaRPr sz="1600" dirty="0">
                        <a:latin typeface="Calibri" panose="020F0502020204030204" pitchFamily="34" charset="0"/>
                        <a:cs typeface="Calibri" panose="020F0502020204030204" pitchFamily="34" charset="0"/>
                      </a:endParaRPr>
                    </a:p>
                  </a:txBody>
                  <a:tcPr marL="0" marR="0" marT="7620" marB="0" anchor="ctr">
                    <a:solidFill>
                      <a:srgbClr val="FFFFFF"/>
                    </a:solidFill>
                  </a:tcPr>
                </a:tc>
                <a:tc>
                  <a:txBody>
                    <a:bodyPr/>
                    <a:lstStyle/>
                    <a:p>
                      <a:pPr marR="73660" algn="ctr">
                        <a:lnSpc>
                          <a:spcPct val="100000"/>
                        </a:lnSpc>
                        <a:spcBef>
                          <a:spcPts val="60"/>
                        </a:spcBef>
                      </a:pPr>
                      <a:r>
                        <a:rPr sz="1600" dirty="0">
                          <a:latin typeface="Calibri" panose="020F0502020204030204" pitchFamily="34" charset="0"/>
                          <a:cs typeface="Calibri" panose="020F0502020204030204" pitchFamily="34" charset="0"/>
                        </a:rPr>
                        <a:t>Previously</a:t>
                      </a:r>
                      <a:r>
                        <a:rPr sz="1600" spc="-60"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treated</a:t>
                      </a:r>
                      <a:endParaRPr sz="1600" dirty="0">
                        <a:latin typeface="Calibri" panose="020F0502020204030204" pitchFamily="34" charset="0"/>
                        <a:cs typeface="Calibri" panose="020F0502020204030204" pitchFamily="34" charset="0"/>
                      </a:endParaRPr>
                    </a:p>
                    <a:p>
                      <a:pPr marR="74295" algn="ctr">
                        <a:lnSpc>
                          <a:spcPct val="100000"/>
                        </a:lnSpc>
                        <a:spcBef>
                          <a:spcPts val="300"/>
                        </a:spcBef>
                      </a:pPr>
                      <a:r>
                        <a:rPr sz="1600" spc="-10" dirty="0">
                          <a:latin typeface="Calibri" panose="020F0502020204030204" pitchFamily="34" charset="0"/>
                          <a:cs typeface="Calibri" panose="020F0502020204030204" pitchFamily="34" charset="0"/>
                        </a:rPr>
                        <a:t>MSI-</a:t>
                      </a:r>
                      <a:r>
                        <a:rPr sz="1600" spc="-50" dirty="0">
                          <a:latin typeface="Calibri" panose="020F0502020204030204" pitchFamily="34" charset="0"/>
                          <a:cs typeface="Calibri" panose="020F0502020204030204" pitchFamily="34" charset="0"/>
                        </a:rPr>
                        <a:t>H</a:t>
                      </a:r>
                      <a:r>
                        <a:rPr lang="en-US" sz="1600" spc="-50" dirty="0">
                          <a:latin typeface="Calibri" panose="020F0502020204030204" pitchFamily="34" charset="0"/>
                          <a:cs typeface="Calibri" panose="020F0502020204030204" pitchFamily="34" charset="0"/>
                        </a:rPr>
                        <a:t>/</a:t>
                      </a:r>
                      <a:r>
                        <a:rPr lang="en-US" sz="1600" spc="-50" dirty="0" err="1">
                          <a:latin typeface="Calibri" panose="020F0502020204030204" pitchFamily="34" charset="0"/>
                          <a:cs typeface="Calibri" panose="020F0502020204030204" pitchFamily="34" charset="0"/>
                        </a:rPr>
                        <a:t>dMMR</a:t>
                      </a:r>
                      <a:endParaRPr sz="1600" dirty="0">
                        <a:latin typeface="Calibri" panose="020F0502020204030204" pitchFamily="34" charset="0"/>
                        <a:cs typeface="Calibri" panose="020F0502020204030204" pitchFamily="34" charset="0"/>
                      </a:endParaRPr>
                    </a:p>
                  </a:txBody>
                  <a:tcPr marL="0" marR="0" marT="7620" marB="0" anchor="ctr">
                    <a:solidFill>
                      <a:srgbClr val="FFFFFF"/>
                    </a:solidFill>
                  </a:tcPr>
                </a:tc>
                <a:tc>
                  <a:txBody>
                    <a:bodyPr/>
                    <a:lstStyle/>
                    <a:p>
                      <a:pPr marR="86995" algn="ctr">
                        <a:lnSpc>
                          <a:spcPct val="100000"/>
                        </a:lnSpc>
                        <a:spcBef>
                          <a:spcPts val="60"/>
                        </a:spcBef>
                      </a:pPr>
                      <a:r>
                        <a:rPr sz="1600" dirty="0">
                          <a:latin typeface="Calibri" panose="020F0502020204030204" pitchFamily="34" charset="0"/>
                          <a:cs typeface="Calibri" panose="020F0502020204030204" pitchFamily="34" charset="0"/>
                        </a:rPr>
                        <a:t>Previously</a:t>
                      </a:r>
                      <a:r>
                        <a:rPr sz="1600" spc="-50"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treated</a:t>
                      </a:r>
                      <a:r>
                        <a:rPr sz="1600" spc="-30"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PD-L1+</a:t>
                      </a:r>
                      <a:r>
                        <a:rPr sz="1600" spc="-40"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MSS/</a:t>
                      </a:r>
                      <a:r>
                        <a:rPr lang="en-US" sz="1600" spc="-10" dirty="0" err="1">
                          <a:latin typeface="Calibri" panose="020F0502020204030204" pitchFamily="34" charset="0"/>
                          <a:cs typeface="Calibri" panose="020F0502020204030204" pitchFamily="34" charset="0"/>
                        </a:rPr>
                        <a:t>p</a:t>
                      </a:r>
                      <a:r>
                        <a:rPr sz="1600" spc="-10" dirty="0" err="1">
                          <a:latin typeface="Calibri" panose="020F0502020204030204" pitchFamily="34" charset="0"/>
                          <a:cs typeface="Calibri" panose="020F0502020204030204" pitchFamily="34" charset="0"/>
                        </a:rPr>
                        <a:t>MMR</a:t>
                      </a:r>
                      <a:endParaRPr sz="1600" dirty="0">
                        <a:latin typeface="Calibri" panose="020F0502020204030204" pitchFamily="34" charset="0"/>
                        <a:cs typeface="Calibri" panose="020F0502020204030204" pitchFamily="34" charset="0"/>
                      </a:endParaRPr>
                    </a:p>
                  </a:txBody>
                  <a:tcPr marL="0" marR="0" marT="7620" marB="0" anchor="ctr">
                    <a:solidFill>
                      <a:srgbClr val="FFFFFF"/>
                    </a:solidFill>
                  </a:tcPr>
                </a:tc>
                <a:tc>
                  <a:txBody>
                    <a:bodyPr/>
                    <a:lstStyle/>
                    <a:p>
                      <a:pPr marL="380365">
                        <a:lnSpc>
                          <a:spcPct val="100000"/>
                        </a:lnSpc>
                        <a:spcBef>
                          <a:spcPts val="60"/>
                        </a:spcBef>
                      </a:pPr>
                      <a:r>
                        <a:rPr sz="1600" dirty="0">
                          <a:latin typeface="Calibri" panose="020F0502020204030204" pitchFamily="34" charset="0"/>
                          <a:cs typeface="Calibri" panose="020F0502020204030204" pitchFamily="34" charset="0"/>
                        </a:rPr>
                        <a:t>Recurrent</a:t>
                      </a:r>
                      <a:r>
                        <a:rPr sz="1600" spc="-20" dirty="0">
                          <a:latin typeface="Calibri" panose="020F0502020204030204" pitchFamily="34" charset="0"/>
                          <a:cs typeface="Calibri" panose="020F0502020204030204" pitchFamily="34" charset="0"/>
                        </a:rPr>
                        <a:t> </a:t>
                      </a:r>
                      <a:r>
                        <a:rPr sz="1600" spc="-25" dirty="0">
                          <a:latin typeface="Calibri" panose="020F0502020204030204" pitchFamily="34" charset="0"/>
                          <a:cs typeface="Calibri" panose="020F0502020204030204" pitchFamily="34" charset="0"/>
                        </a:rPr>
                        <a:t>EC</a:t>
                      </a:r>
                      <a:endParaRPr sz="1600" dirty="0">
                        <a:latin typeface="Calibri" panose="020F0502020204030204" pitchFamily="34" charset="0"/>
                        <a:cs typeface="Calibri" panose="020F0502020204030204" pitchFamily="34" charset="0"/>
                      </a:endParaRPr>
                    </a:p>
                    <a:p>
                      <a:pPr marL="404495">
                        <a:lnSpc>
                          <a:spcPct val="100000"/>
                        </a:lnSpc>
                        <a:spcBef>
                          <a:spcPts val="300"/>
                        </a:spcBef>
                      </a:pPr>
                      <a:r>
                        <a:rPr sz="1600" spc="-10" dirty="0">
                          <a:latin typeface="Calibri" panose="020F0502020204030204" pitchFamily="34" charset="0"/>
                          <a:cs typeface="Calibri" panose="020F0502020204030204" pitchFamily="34" charset="0"/>
                        </a:rPr>
                        <a:t>MSS/</a:t>
                      </a:r>
                      <a:r>
                        <a:rPr lang="en-US" sz="1600" spc="-10" dirty="0" err="1">
                          <a:latin typeface="Calibri" panose="020F0502020204030204" pitchFamily="34" charset="0"/>
                          <a:cs typeface="Calibri" panose="020F0502020204030204" pitchFamily="34" charset="0"/>
                        </a:rPr>
                        <a:t>p</a:t>
                      </a:r>
                      <a:r>
                        <a:rPr sz="1600" spc="-10" dirty="0" err="1">
                          <a:latin typeface="Calibri" panose="020F0502020204030204" pitchFamily="34" charset="0"/>
                          <a:cs typeface="Calibri" panose="020F0502020204030204" pitchFamily="34" charset="0"/>
                        </a:rPr>
                        <a:t>MMR</a:t>
                      </a:r>
                      <a:endParaRPr sz="1600" dirty="0">
                        <a:latin typeface="Calibri" panose="020F0502020204030204" pitchFamily="34" charset="0"/>
                        <a:cs typeface="Calibri" panose="020F0502020204030204" pitchFamily="34" charset="0"/>
                      </a:endParaRPr>
                    </a:p>
                  </a:txBody>
                  <a:tcPr marL="0" marR="0" marT="7620" marB="0" anchor="ctr">
                    <a:solidFill>
                      <a:srgbClr val="FFFFFF"/>
                    </a:solidFill>
                  </a:tcPr>
                </a:tc>
                <a:tc>
                  <a:txBody>
                    <a:bodyPr/>
                    <a:lstStyle/>
                    <a:p>
                      <a:pPr marL="404495">
                        <a:lnSpc>
                          <a:spcPct val="100000"/>
                        </a:lnSpc>
                        <a:spcBef>
                          <a:spcPts val="300"/>
                        </a:spcBef>
                      </a:pPr>
                      <a:r>
                        <a:rPr lang="en-US" sz="1600" dirty="0">
                          <a:latin typeface="Calibri" panose="020F0502020204030204" pitchFamily="34" charset="0"/>
                          <a:cs typeface="Calibri" panose="020F0502020204030204" pitchFamily="34" charset="0"/>
                        </a:rPr>
                        <a:t>Recurrent MSS/</a:t>
                      </a:r>
                      <a:r>
                        <a:rPr lang="en-US" sz="1600" dirty="0" err="1">
                          <a:latin typeface="Calibri" panose="020F0502020204030204" pitchFamily="34" charset="0"/>
                          <a:cs typeface="Calibri" panose="020F0502020204030204" pitchFamily="34" charset="0"/>
                        </a:rPr>
                        <a:t>pMMR</a:t>
                      </a:r>
                      <a:endParaRPr sz="1600" dirty="0">
                        <a:latin typeface="Calibri" panose="020F0502020204030204" pitchFamily="34" charset="0"/>
                        <a:cs typeface="Calibri" panose="020F0502020204030204" pitchFamily="34" charset="0"/>
                      </a:endParaRPr>
                    </a:p>
                  </a:txBody>
                  <a:tcPr marL="0" marR="0" marT="7620" marB="0" anchor="ctr">
                    <a:solidFill>
                      <a:srgbClr val="FFFFFF"/>
                    </a:solidFill>
                  </a:tcPr>
                </a:tc>
                <a:extLst>
                  <a:ext uri="{0D108BD9-81ED-4DB2-BD59-A6C34878D82A}">
                    <a16:rowId xmlns:a16="http://schemas.microsoft.com/office/drawing/2014/main" val="10002"/>
                  </a:ext>
                </a:extLst>
              </a:tr>
              <a:tr h="248497">
                <a:tc>
                  <a:txBody>
                    <a:bodyPr/>
                    <a:lstStyle/>
                    <a:p>
                      <a:pPr marL="14604">
                        <a:lnSpc>
                          <a:spcPct val="100000"/>
                        </a:lnSpc>
                        <a:spcBef>
                          <a:spcPts val="355"/>
                        </a:spcBef>
                      </a:pPr>
                      <a:r>
                        <a:rPr sz="1600" dirty="0">
                          <a:latin typeface="Calibri" panose="020F0502020204030204" pitchFamily="34" charset="0"/>
                          <a:cs typeface="Calibri" panose="020F0502020204030204" pitchFamily="34" charset="0"/>
                        </a:rPr>
                        <a:t>Patients,</a:t>
                      </a:r>
                      <a:r>
                        <a:rPr sz="1600" spc="-50" dirty="0">
                          <a:latin typeface="Calibri" panose="020F0502020204030204" pitchFamily="34" charset="0"/>
                          <a:cs typeface="Calibri" panose="020F0502020204030204" pitchFamily="34" charset="0"/>
                        </a:rPr>
                        <a:t> n</a:t>
                      </a:r>
                      <a:endParaRPr sz="1600">
                        <a:latin typeface="Calibri" panose="020F0502020204030204" pitchFamily="34" charset="0"/>
                        <a:cs typeface="Calibri" panose="020F0502020204030204" pitchFamily="34" charset="0"/>
                      </a:endParaRPr>
                    </a:p>
                  </a:txBody>
                  <a:tcPr marL="0" marR="0" marT="45085" marB="0" anchor="ctr">
                    <a:solidFill>
                      <a:srgbClr val="E7E7E7"/>
                    </a:solidFill>
                  </a:tcPr>
                </a:tc>
                <a:tc>
                  <a:txBody>
                    <a:bodyPr/>
                    <a:lstStyle/>
                    <a:p>
                      <a:pPr marL="140970" algn="ctr">
                        <a:lnSpc>
                          <a:spcPct val="100000"/>
                        </a:lnSpc>
                        <a:spcBef>
                          <a:spcPts val="355"/>
                        </a:spcBef>
                      </a:pPr>
                      <a:r>
                        <a:rPr sz="1600" spc="-25" dirty="0">
                          <a:latin typeface="Calibri" panose="020F0502020204030204" pitchFamily="34" charset="0"/>
                          <a:cs typeface="Calibri" panose="020F0502020204030204" pitchFamily="34" charset="0"/>
                        </a:rPr>
                        <a:t>90</a:t>
                      </a:r>
                      <a:endParaRPr sz="1600">
                        <a:latin typeface="Calibri" panose="020F0502020204030204" pitchFamily="34" charset="0"/>
                        <a:cs typeface="Calibri" panose="020F0502020204030204" pitchFamily="34" charset="0"/>
                      </a:endParaRPr>
                    </a:p>
                  </a:txBody>
                  <a:tcPr marL="0" marR="0" marT="45085" marB="0" anchor="ctr">
                    <a:solidFill>
                      <a:srgbClr val="E7E7E7"/>
                    </a:solidFill>
                  </a:tcPr>
                </a:tc>
                <a:tc>
                  <a:txBody>
                    <a:bodyPr/>
                    <a:lstStyle/>
                    <a:p>
                      <a:pPr marR="74930" algn="ctr">
                        <a:lnSpc>
                          <a:spcPct val="100000"/>
                        </a:lnSpc>
                        <a:spcBef>
                          <a:spcPts val="355"/>
                        </a:spcBef>
                      </a:pPr>
                      <a:r>
                        <a:rPr sz="1600" spc="-25" dirty="0">
                          <a:latin typeface="Calibri" panose="020F0502020204030204" pitchFamily="34" charset="0"/>
                          <a:cs typeface="Calibri" panose="020F0502020204030204" pitchFamily="34" charset="0"/>
                        </a:rPr>
                        <a:t>10</a:t>
                      </a:r>
                      <a:r>
                        <a:rPr lang="en-US" sz="1600" spc="-25" dirty="0">
                          <a:latin typeface="Calibri" panose="020F0502020204030204" pitchFamily="34" charset="0"/>
                          <a:cs typeface="Calibri" panose="020F0502020204030204" pitchFamily="34" charset="0"/>
                        </a:rPr>
                        <a:t>8</a:t>
                      </a:r>
                      <a:endParaRPr sz="1600" dirty="0">
                        <a:latin typeface="Calibri" panose="020F0502020204030204" pitchFamily="34" charset="0"/>
                        <a:cs typeface="Calibri" panose="020F0502020204030204" pitchFamily="34" charset="0"/>
                      </a:endParaRPr>
                    </a:p>
                  </a:txBody>
                  <a:tcPr marL="0" marR="0" marT="45085" marB="0" anchor="ctr">
                    <a:solidFill>
                      <a:srgbClr val="E7E7E7"/>
                    </a:solidFill>
                  </a:tcPr>
                </a:tc>
                <a:tc>
                  <a:txBody>
                    <a:bodyPr/>
                    <a:lstStyle/>
                    <a:p>
                      <a:pPr marR="86995" algn="ctr">
                        <a:lnSpc>
                          <a:spcPct val="100000"/>
                        </a:lnSpc>
                        <a:spcBef>
                          <a:spcPts val="355"/>
                        </a:spcBef>
                      </a:pPr>
                      <a:r>
                        <a:rPr sz="1600" spc="-25" dirty="0">
                          <a:latin typeface="Calibri" panose="020F0502020204030204" pitchFamily="34" charset="0"/>
                          <a:cs typeface="Calibri" panose="020F0502020204030204" pitchFamily="34" charset="0"/>
                        </a:rPr>
                        <a:t>24</a:t>
                      </a:r>
                      <a:endParaRPr sz="1600" dirty="0">
                        <a:latin typeface="Calibri" panose="020F0502020204030204" pitchFamily="34" charset="0"/>
                        <a:cs typeface="Calibri" panose="020F0502020204030204" pitchFamily="34" charset="0"/>
                      </a:endParaRPr>
                    </a:p>
                  </a:txBody>
                  <a:tcPr marL="0" marR="0" marT="45085" marB="0" anchor="ctr">
                    <a:solidFill>
                      <a:srgbClr val="E7E7E7"/>
                    </a:solidFill>
                  </a:tcPr>
                </a:tc>
                <a:tc>
                  <a:txBody>
                    <a:bodyPr/>
                    <a:lstStyle/>
                    <a:p>
                      <a:pPr marR="86995" algn="ctr">
                        <a:lnSpc>
                          <a:spcPct val="100000"/>
                        </a:lnSpc>
                        <a:spcBef>
                          <a:spcPts val="355"/>
                        </a:spcBef>
                      </a:pPr>
                      <a:r>
                        <a:rPr sz="1600" spc="-25" dirty="0">
                          <a:latin typeface="Calibri" panose="020F0502020204030204" pitchFamily="34" charset="0"/>
                          <a:cs typeface="Calibri" panose="020F0502020204030204" pitchFamily="34" charset="0"/>
                        </a:rPr>
                        <a:t>15</a:t>
                      </a:r>
                      <a:endParaRPr sz="1600" dirty="0">
                        <a:latin typeface="Calibri" panose="020F0502020204030204" pitchFamily="34" charset="0"/>
                        <a:cs typeface="Calibri" panose="020F0502020204030204" pitchFamily="34" charset="0"/>
                      </a:endParaRPr>
                    </a:p>
                  </a:txBody>
                  <a:tcPr marL="0" marR="0" marT="45085" marB="0" anchor="ctr">
                    <a:solidFill>
                      <a:srgbClr val="E7E7E7"/>
                    </a:solidFill>
                  </a:tcPr>
                </a:tc>
                <a:tc>
                  <a:txBody>
                    <a:bodyPr/>
                    <a:lstStyle/>
                    <a:p>
                      <a:pPr marR="86995" algn="ctr">
                        <a:lnSpc>
                          <a:spcPct val="100000"/>
                        </a:lnSpc>
                        <a:spcBef>
                          <a:spcPts val="355"/>
                        </a:spcBef>
                      </a:pPr>
                      <a:r>
                        <a:rPr lang="en-US" sz="1600" dirty="0">
                          <a:latin typeface="Calibri" panose="020F0502020204030204" pitchFamily="34" charset="0"/>
                          <a:cs typeface="Calibri" panose="020F0502020204030204" pitchFamily="34" charset="0"/>
                        </a:rPr>
                        <a:t>156</a:t>
                      </a:r>
                      <a:endParaRPr sz="1600" dirty="0">
                        <a:latin typeface="Calibri" panose="020F0502020204030204" pitchFamily="34" charset="0"/>
                        <a:cs typeface="Calibri" panose="020F0502020204030204" pitchFamily="34" charset="0"/>
                      </a:endParaRPr>
                    </a:p>
                  </a:txBody>
                  <a:tcPr marL="0" marR="0" marT="45085" marB="0" anchor="ctr">
                    <a:solidFill>
                      <a:srgbClr val="E7E7E7"/>
                    </a:solidFill>
                  </a:tcPr>
                </a:tc>
                <a:extLst>
                  <a:ext uri="{0D108BD9-81ED-4DB2-BD59-A6C34878D82A}">
                    <a16:rowId xmlns:a16="http://schemas.microsoft.com/office/drawing/2014/main" val="10003"/>
                  </a:ext>
                </a:extLst>
              </a:tr>
              <a:tr h="291063">
                <a:tc>
                  <a:txBody>
                    <a:bodyPr/>
                    <a:lstStyle/>
                    <a:p>
                      <a:pPr marL="14604">
                        <a:lnSpc>
                          <a:spcPct val="100000"/>
                        </a:lnSpc>
                        <a:spcBef>
                          <a:spcPts val="60"/>
                        </a:spcBef>
                      </a:pPr>
                      <a:r>
                        <a:rPr sz="1600" spc="-10" dirty="0">
                          <a:latin typeface="Calibri" panose="020F0502020204030204" pitchFamily="34" charset="0"/>
                          <a:cs typeface="Calibri" panose="020F0502020204030204" pitchFamily="34" charset="0"/>
                        </a:rPr>
                        <a:t>Treatment</a:t>
                      </a:r>
                      <a:endParaRPr sz="1600">
                        <a:latin typeface="Calibri" panose="020F0502020204030204" pitchFamily="34" charset="0"/>
                        <a:cs typeface="Calibri" panose="020F0502020204030204" pitchFamily="34" charset="0"/>
                      </a:endParaRPr>
                    </a:p>
                  </a:txBody>
                  <a:tcPr marL="0" marR="0" marT="7620" marB="0" anchor="ctr">
                    <a:lnB w="38100">
                      <a:solidFill>
                        <a:srgbClr val="22A3BB"/>
                      </a:solidFill>
                      <a:prstDash val="solid"/>
                    </a:lnB>
                    <a:solidFill>
                      <a:srgbClr val="FFFFFF"/>
                    </a:solidFill>
                  </a:tcPr>
                </a:tc>
                <a:tc>
                  <a:txBody>
                    <a:bodyPr/>
                    <a:lstStyle/>
                    <a:p>
                      <a:pPr marL="138430" algn="ctr">
                        <a:lnSpc>
                          <a:spcPct val="100000"/>
                        </a:lnSpc>
                        <a:spcBef>
                          <a:spcPts val="60"/>
                        </a:spcBef>
                      </a:pPr>
                      <a:r>
                        <a:rPr sz="1600" spc="-10" dirty="0">
                          <a:latin typeface="Calibri" panose="020F0502020204030204" pitchFamily="34" charset="0"/>
                          <a:cs typeface="Calibri" panose="020F0502020204030204" pitchFamily="34" charset="0"/>
                        </a:rPr>
                        <a:t>Pembrolizumab</a:t>
                      </a:r>
                      <a:endParaRPr sz="1600">
                        <a:latin typeface="Calibri" panose="020F0502020204030204" pitchFamily="34" charset="0"/>
                        <a:cs typeface="Calibri" panose="020F0502020204030204" pitchFamily="34" charset="0"/>
                      </a:endParaRPr>
                    </a:p>
                  </a:txBody>
                  <a:tcPr marL="0" marR="0" marT="7620" marB="0" anchor="ctr">
                    <a:lnB w="38100">
                      <a:solidFill>
                        <a:srgbClr val="22A3BB"/>
                      </a:solidFill>
                      <a:prstDash val="solid"/>
                    </a:lnB>
                    <a:solidFill>
                      <a:srgbClr val="FFFFFF"/>
                    </a:solidFill>
                  </a:tcPr>
                </a:tc>
                <a:tc>
                  <a:txBody>
                    <a:bodyPr/>
                    <a:lstStyle/>
                    <a:p>
                      <a:pPr marR="74930" algn="ctr">
                        <a:lnSpc>
                          <a:spcPct val="100000"/>
                        </a:lnSpc>
                        <a:spcBef>
                          <a:spcPts val="60"/>
                        </a:spcBef>
                      </a:pPr>
                      <a:r>
                        <a:rPr sz="1600" spc="-10" dirty="0">
                          <a:latin typeface="Calibri" panose="020F0502020204030204" pitchFamily="34" charset="0"/>
                          <a:cs typeface="Calibri" panose="020F0502020204030204" pitchFamily="34" charset="0"/>
                        </a:rPr>
                        <a:t>Dostarlimab</a:t>
                      </a:r>
                      <a:endParaRPr sz="1600">
                        <a:latin typeface="Calibri" panose="020F0502020204030204" pitchFamily="34" charset="0"/>
                        <a:cs typeface="Calibri" panose="020F0502020204030204" pitchFamily="34" charset="0"/>
                      </a:endParaRPr>
                    </a:p>
                  </a:txBody>
                  <a:tcPr marL="0" marR="0" marT="7620" marB="0" anchor="ctr">
                    <a:lnB w="38100">
                      <a:solidFill>
                        <a:srgbClr val="22A3BB"/>
                      </a:solidFill>
                      <a:prstDash val="solid"/>
                    </a:lnB>
                    <a:solidFill>
                      <a:srgbClr val="FFFFFF"/>
                    </a:solidFill>
                  </a:tcPr>
                </a:tc>
                <a:tc>
                  <a:txBody>
                    <a:bodyPr/>
                    <a:lstStyle/>
                    <a:p>
                      <a:pPr marR="88265" algn="ctr">
                        <a:lnSpc>
                          <a:spcPct val="100000"/>
                        </a:lnSpc>
                        <a:spcBef>
                          <a:spcPts val="60"/>
                        </a:spcBef>
                      </a:pPr>
                      <a:r>
                        <a:rPr sz="1600" spc="-10" dirty="0">
                          <a:latin typeface="Calibri" panose="020F0502020204030204" pitchFamily="34" charset="0"/>
                          <a:cs typeface="Calibri" panose="020F0502020204030204" pitchFamily="34" charset="0"/>
                        </a:rPr>
                        <a:t>Pembrolizumab</a:t>
                      </a:r>
                      <a:endParaRPr sz="1600" dirty="0">
                        <a:latin typeface="Calibri" panose="020F0502020204030204" pitchFamily="34" charset="0"/>
                        <a:cs typeface="Calibri" panose="020F0502020204030204" pitchFamily="34" charset="0"/>
                      </a:endParaRPr>
                    </a:p>
                  </a:txBody>
                  <a:tcPr marL="0" marR="0" marT="7620" marB="0" anchor="ctr">
                    <a:lnB w="38100">
                      <a:solidFill>
                        <a:srgbClr val="22A3BB"/>
                      </a:solidFill>
                      <a:prstDash val="solid"/>
                    </a:lnB>
                    <a:solidFill>
                      <a:srgbClr val="FFFFFF"/>
                    </a:solidFill>
                  </a:tcPr>
                </a:tc>
                <a:tc>
                  <a:txBody>
                    <a:bodyPr/>
                    <a:lstStyle/>
                    <a:p>
                      <a:pPr marR="87630" algn="ctr">
                        <a:lnSpc>
                          <a:spcPct val="100000"/>
                        </a:lnSpc>
                        <a:spcBef>
                          <a:spcPts val="60"/>
                        </a:spcBef>
                      </a:pPr>
                      <a:r>
                        <a:rPr sz="1600" spc="-10" dirty="0">
                          <a:latin typeface="Calibri" panose="020F0502020204030204" pitchFamily="34" charset="0"/>
                          <a:cs typeface="Calibri" panose="020F0502020204030204" pitchFamily="34" charset="0"/>
                        </a:rPr>
                        <a:t>Atezolizumab</a:t>
                      </a:r>
                      <a:endParaRPr sz="1600" dirty="0">
                        <a:latin typeface="Calibri" panose="020F0502020204030204" pitchFamily="34" charset="0"/>
                        <a:cs typeface="Calibri" panose="020F0502020204030204" pitchFamily="34" charset="0"/>
                      </a:endParaRPr>
                    </a:p>
                  </a:txBody>
                  <a:tcPr marL="0" marR="0" marT="7620" marB="0" anchor="ctr">
                    <a:lnB w="38100">
                      <a:solidFill>
                        <a:srgbClr val="22A3BB"/>
                      </a:solidFill>
                      <a:prstDash val="solid"/>
                    </a:lnB>
                    <a:solidFill>
                      <a:srgbClr val="FFFFFF"/>
                    </a:solidFill>
                  </a:tcPr>
                </a:tc>
                <a:tc>
                  <a:txBody>
                    <a:bodyPr/>
                    <a:lstStyle/>
                    <a:p>
                      <a:pPr marR="87630" algn="ctr">
                        <a:lnSpc>
                          <a:spcPct val="100000"/>
                        </a:lnSpc>
                        <a:spcBef>
                          <a:spcPts val="60"/>
                        </a:spcBef>
                      </a:pPr>
                      <a:r>
                        <a:rPr lang="en-US" sz="1600" dirty="0" err="1">
                          <a:latin typeface="Calibri" panose="020F0502020204030204" pitchFamily="34" charset="0"/>
                          <a:cs typeface="Calibri" panose="020F0502020204030204" pitchFamily="34" charset="0"/>
                        </a:rPr>
                        <a:t>Dostarlimab</a:t>
                      </a:r>
                      <a:endParaRPr sz="1600" dirty="0">
                        <a:latin typeface="Calibri" panose="020F0502020204030204" pitchFamily="34" charset="0"/>
                        <a:cs typeface="Calibri" panose="020F0502020204030204" pitchFamily="34" charset="0"/>
                      </a:endParaRPr>
                    </a:p>
                  </a:txBody>
                  <a:tcPr marL="0" marR="0" marT="7620" marB="0" anchor="ctr">
                    <a:lnB w="38100" cap="flat" cmpd="sng" algn="ctr">
                      <a:solidFill>
                        <a:srgbClr val="22A3BB"/>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73073">
                <a:tc>
                  <a:txBody>
                    <a:bodyPr/>
                    <a:lstStyle/>
                    <a:p>
                      <a:pPr marL="14604">
                        <a:lnSpc>
                          <a:spcPct val="100000"/>
                        </a:lnSpc>
                        <a:spcBef>
                          <a:spcPts val="580"/>
                        </a:spcBef>
                      </a:pPr>
                      <a:r>
                        <a:rPr lang="en-US" sz="1600" dirty="0">
                          <a:latin typeface="Calibri" panose="020F0502020204030204" pitchFamily="34" charset="0"/>
                          <a:cs typeface="Calibri" panose="020F0502020204030204" pitchFamily="34" charset="0"/>
                        </a:rPr>
                        <a:t>Prior lines</a:t>
                      </a:r>
                      <a:endParaRPr sz="1600" dirty="0">
                        <a:latin typeface="Calibri" panose="020F0502020204030204" pitchFamily="34" charset="0"/>
                        <a:cs typeface="Calibri" panose="020F0502020204030204" pitchFamily="34" charset="0"/>
                      </a:endParaRPr>
                    </a:p>
                  </a:txBody>
                  <a:tcPr marL="0" marR="0" marT="73660" marB="0" anchor="ctr">
                    <a:lnL w="38100">
                      <a:solidFill>
                        <a:srgbClr val="22A3BB"/>
                      </a:solidFill>
                      <a:prstDash val="solid"/>
                    </a:lnL>
                    <a:lnT w="38100">
                      <a:solidFill>
                        <a:srgbClr val="22A3BB"/>
                      </a:solidFill>
                      <a:prstDash val="solid"/>
                    </a:lnT>
                    <a:lnB w="38100" cap="flat" cmpd="sng" algn="ctr">
                      <a:solidFill>
                        <a:srgbClr val="22A3BB"/>
                      </a:solidFill>
                      <a:prstDash val="solid"/>
                      <a:round/>
                      <a:headEnd type="none" w="med" len="med"/>
                      <a:tailEnd type="none" w="med" len="med"/>
                    </a:lnB>
                    <a:solidFill>
                      <a:srgbClr val="E7E7E7"/>
                    </a:solidFill>
                  </a:tcPr>
                </a:tc>
                <a:tc>
                  <a:txBody>
                    <a:bodyPr/>
                    <a:lstStyle/>
                    <a:p>
                      <a:pPr marL="140970" algn="ctr">
                        <a:lnSpc>
                          <a:spcPct val="100000"/>
                        </a:lnSpc>
                        <a:spcBef>
                          <a:spcPts val="580"/>
                        </a:spcBef>
                      </a:pPr>
                      <a:r>
                        <a:rPr lang="en-US" sz="1600" dirty="0">
                          <a:latin typeface="Calibri" panose="020F0502020204030204" pitchFamily="34" charset="0"/>
                          <a:cs typeface="Calibri" panose="020F0502020204030204" pitchFamily="34" charset="0"/>
                        </a:rPr>
                        <a:t>0</a:t>
                      </a:r>
                      <a:r>
                        <a:rPr lang="en-US" sz="1600" baseline="0" dirty="0">
                          <a:latin typeface="Calibri" panose="020F0502020204030204" pitchFamily="34" charset="0"/>
                          <a:cs typeface="Calibri" panose="020F0502020204030204" pitchFamily="34" charset="0"/>
                        </a:rPr>
                        <a:t> - </a:t>
                      </a:r>
                      <a:r>
                        <a:rPr lang="en-US" sz="1600" dirty="0">
                          <a:latin typeface="Calibri" panose="020F0502020204030204" pitchFamily="34" charset="0"/>
                          <a:cs typeface="Calibri" panose="020F0502020204030204" pitchFamily="34" charset="0"/>
                        </a:rPr>
                        <a:t>&gt;5</a:t>
                      </a: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cap="flat" cmpd="sng" algn="ctr">
                      <a:solidFill>
                        <a:srgbClr val="22A3BB"/>
                      </a:solidFill>
                      <a:prstDash val="solid"/>
                      <a:round/>
                      <a:headEnd type="none" w="med" len="med"/>
                      <a:tailEnd type="none" w="med" len="med"/>
                    </a:lnB>
                    <a:solidFill>
                      <a:srgbClr val="E7E7E7"/>
                    </a:solidFill>
                  </a:tcPr>
                </a:tc>
                <a:tc>
                  <a:txBody>
                    <a:bodyPr/>
                    <a:lstStyle/>
                    <a:p>
                      <a:pPr marR="74295" algn="ctr">
                        <a:lnSpc>
                          <a:spcPct val="100000"/>
                        </a:lnSpc>
                        <a:spcBef>
                          <a:spcPts val="580"/>
                        </a:spcBef>
                      </a:pPr>
                      <a:r>
                        <a:rPr lang="en-US" sz="1600" dirty="0">
                          <a:latin typeface="Calibri" panose="020F0502020204030204" pitchFamily="34" charset="0"/>
                          <a:cs typeface="Calibri" panose="020F0502020204030204" pitchFamily="34" charset="0"/>
                        </a:rPr>
                        <a:t>1-3</a:t>
                      </a: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cap="flat" cmpd="sng" algn="ctr">
                      <a:solidFill>
                        <a:srgbClr val="22A3BB"/>
                      </a:solidFill>
                      <a:prstDash val="solid"/>
                      <a:round/>
                      <a:headEnd type="none" w="med" len="med"/>
                      <a:tailEnd type="none" w="med" len="med"/>
                    </a:lnB>
                    <a:solidFill>
                      <a:srgbClr val="E7E7E7"/>
                    </a:solidFill>
                  </a:tcPr>
                </a:tc>
                <a:tc>
                  <a:txBody>
                    <a:bodyPr/>
                    <a:lstStyle/>
                    <a:p>
                      <a:pPr marR="87630" algn="ctr">
                        <a:lnSpc>
                          <a:spcPct val="100000"/>
                        </a:lnSpc>
                        <a:spcBef>
                          <a:spcPts val="580"/>
                        </a:spcBef>
                      </a:pP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cap="flat" cmpd="sng" algn="ctr">
                      <a:solidFill>
                        <a:srgbClr val="22A3BB"/>
                      </a:solidFill>
                      <a:prstDash val="solid"/>
                      <a:round/>
                      <a:headEnd type="none" w="med" len="med"/>
                      <a:tailEnd type="none" w="med" len="med"/>
                    </a:lnB>
                    <a:solidFill>
                      <a:srgbClr val="E7E7E7"/>
                    </a:solidFill>
                  </a:tcPr>
                </a:tc>
                <a:tc>
                  <a:txBody>
                    <a:bodyPr/>
                    <a:lstStyle/>
                    <a:p>
                      <a:pPr marR="86995" algn="ctr">
                        <a:lnSpc>
                          <a:spcPct val="100000"/>
                        </a:lnSpc>
                        <a:spcBef>
                          <a:spcPts val="580"/>
                        </a:spcBef>
                      </a:pP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cap="flat" cmpd="sng" algn="ctr">
                      <a:solidFill>
                        <a:srgbClr val="22A3BB"/>
                      </a:solidFill>
                      <a:prstDash val="solid"/>
                      <a:round/>
                      <a:headEnd type="none" w="med" len="med"/>
                      <a:tailEnd type="none" w="med" len="med"/>
                    </a:lnB>
                    <a:solidFill>
                      <a:srgbClr val="E7E7E7"/>
                    </a:solidFill>
                  </a:tcPr>
                </a:tc>
                <a:tc>
                  <a:txBody>
                    <a:bodyPr/>
                    <a:lstStyle/>
                    <a:p>
                      <a:pPr marR="86995" algn="ctr">
                        <a:lnSpc>
                          <a:spcPct val="100000"/>
                        </a:lnSpc>
                        <a:spcBef>
                          <a:spcPts val="580"/>
                        </a:spcBef>
                      </a:pPr>
                      <a:r>
                        <a:rPr lang="en-US" sz="1600" dirty="0">
                          <a:latin typeface="Calibri" panose="020F0502020204030204" pitchFamily="34" charset="0"/>
                          <a:cs typeface="Calibri" panose="020F0502020204030204" pitchFamily="34" charset="0"/>
                        </a:rPr>
                        <a:t>1-3</a:t>
                      </a:r>
                      <a:endParaRPr sz="1600" dirty="0">
                        <a:latin typeface="Calibri" panose="020F0502020204030204" pitchFamily="34" charset="0"/>
                        <a:cs typeface="Calibri" panose="020F0502020204030204" pitchFamily="34" charset="0"/>
                      </a:endParaRPr>
                    </a:p>
                  </a:txBody>
                  <a:tcPr marL="0" marR="0" marT="73660" marB="0" anchor="ctr">
                    <a:lnR w="38100">
                      <a:solidFill>
                        <a:srgbClr val="22A3BB"/>
                      </a:solidFill>
                      <a:prstDash val="solid"/>
                    </a:lnR>
                    <a:lnT w="38100" cap="flat" cmpd="sng" algn="ctr">
                      <a:solidFill>
                        <a:srgbClr val="22A3BB"/>
                      </a:solidFill>
                      <a:prstDash val="solid"/>
                      <a:round/>
                      <a:headEnd type="none" w="med" len="med"/>
                      <a:tailEnd type="none" w="med" len="med"/>
                    </a:lnT>
                    <a:lnB w="38100" cap="flat" cmpd="sng" algn="ctr">
                      <a:solidFill>
                        <a:srgbClr val="22A3BB"/>
                      </a:solidFill>
                      <a:prstDash val="solid"/>
                      <a:round/>
                      <a:headEnd type="none" w="med" len="med"/>
                      <a:tailEnd type="none" w="med" len="med"/>
                    </a:lnB>
                    <a:solidFill>
                      <a:srgbClr val="E7E7E7"/>
                    </a:solidFill>
                  </a:tcPr>
                </a:tc>
                <a:extLst>
                  <a:ext uri="{0D108BD9-81ED-4DB2-BD59-A6C34878D82A}">
                    <a16:rowId xmlns:a16="http://schemas.microsoft.com/office/drawing/2014/main" val="1945132008"/>
                  </a:ext>
                </a:extLst>
              </a:tr>
              <a:tr h="273073">
                <a:tc>
                  <a:txBody>
                    <a:bodyPr/>
                    <a:lstStyle/>
                    <a:p>
                      <a:pPr marL="14604">
                        <a:lnSpc>
                          <a:spcPct val="100000"/>
                        </a:lnSpc>
                        <a:spcBef>
                          <a:spcPts val="580"/>
                        </a:spcBef>
                      </a:pPr>
                      <a:r>
                        <a:rPr sz="1600" dirty="0">
                          <a:latin typeface="Calibri" panose="020F0502020204030204" pitchFamily="34" charset="0"/>
                          <a:cs typeface="Calibri" panose="020F0502020204030204" pitchFamily="34" charset="0"/>
                        </a:rPr>
                        <a:t>ORR,</a:t>
                      </a:r>
                      <a:r>
                        <a:rPr sz="1600" spc="-25" dirty="0">
                          <a:latin typeface="Calibri" panose="020F0502020204030204" pitchFamily="34" charset="0"/>
                          <a:cs typeface="Calibri" panose="020F0502020204030204" pitchFamily="34" charset="0"/>
                        </a:rPr>
                        <a:t> </a:t>
                      </a:r>
                      <a:r>
                        <a:rPr sz="1600" spc="-50" dirty="0">
                          <a:latin typeface="Calibri" panose="020F0502020204030204" pitchFamily="34" charset="0"/>
                          <a:cs typeface="Calibri" panose="020F0502020204030204" pitchFamily="34" charset="0"/>
                        </a:rPr>
                        <a:t>%</a:t>
                      </a:r>
                      <a:endParaRPr sz="1600">
                        <a:latin typeface="Calibri" panose="020F0502020204030204" pitchFamily="34" charset="0"/>
                        <a:cs typeface="Calibri" panose="020F0502020204030204" pitchFamily="34" charset="0"/>
                      </a:endParaRPr>
                    </a:p>
                  </a:txBody>
                  <a:tcPr marL="0" marR="0" marT="73660" marB="0" anchor="ctr">
                    <a:lnL w="38100">
                      <a:solidFill>
                        <a:srgbClr val="22A3BB"/>
                      </a:solidFill>
                      <a:prstDash val="solid"/>
                    </a:lnL>
                    <a:lnT w="38100">
                      <a:solidFill>
                        <a:srgbClr val="22A3BB"/>
                      </a:solidFill>
                      <a:prstDash val="solid"/>
                    </a:lnT>
                    <a:lnB w="38100">
                      <a:solidFill>
                        <a:srgbClr val="22A3BB"/>
                      </a:solidFill>
                      <a:prstDash val="solid"/>
                    </a:lnB>
                    <a:solidFill>
                      <a:srgbClr val="E7E7E7"/>
                    </a:solidFill>
                  </a:tcPr>
                </a:tc>
                <a:tc>
                  <a:txBody>
                    <a:bodyPr/>
                    <a:lstStyle/>
                    <a:p>
                      <a:pPr marL="140970" algn="ctr">
                        <a:lnSpc>
                          <a:spcPct val="100000"/>
                        </a:lnSpc>
                        <a:spcBef>
                          <a:spcPts val="580"/>
                        </a:spcBef>
                      </a:pPr>
                      <a:r>
                        <a:rPr sz="1600" spc="-25" dirty="0">
                          <a:latin typeface="Calibri" panose="020F0502020204030204" pitchFamily="34" charset="0"/>
                          <a:cs typeface="Calibri" panose="020F0502020204030204" pitchFamily="34" charset="0"/>
                        </a:rPr>
                        <a:t>4</a:t>
                      </a:r>
                      <a:r>
                        <a:rPr lang="en-US" sz="1600" spc="-25" dirty="0">
                          <a:latin typeface="Calibri" panose="020F0502020204030204" pitchFamily="34" charset="0"/>
                          <a:cs typeface="Calibri" panose="020F0502020204030204" pitchFamily="34" charset="0"/>
                        </a:rPr>
                        <a:t>8</a:t>
                      </a:r>
                      <a:r>
                        <a:rPr sz="1600" spc="-25" dirty="0">
                          <a:latin typeface="Calibri" panose="020F0502020204030204" pitchFamily="34" charset="0"/>
                          <a:cs typeface="Calibri" panose="020F0502020204030204" pitchFamily="34" charset="0"/>
                        </a:rPr>
                        <a:t>%</a:t>
                      </a:r>
                      <a:r>
                        <a:rPr lang="en-US" sz="1600" spc="-25"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a:solidFill>
                        <a:srgbClr val="22A3BB"/>
                      </a:solidFill>
                      <a:prstDash val="solid"/>
                    </a:lnB>
                    <a:solidFill>
                      <a:srgbClr val="E7E7E7"/>
                    </a:solidFill>
                  </a:tcPr>
                </a:tc>
                <a:tc>
                  <a:txBody>
                    <a:bodyPr/>
                    <a:lstStyle/>
                    <a:p>
                      <a:pPr marR="74295" algn="ctr">
                        <a:lnSpc>
                          <a:spcPct val="100000"/>
                        </a:lnSpc>
                        <a:spcBef>
                          <a:spcPts val="580"/>
                        </a:spcBef>
                      </a:pPr>
                      <a:r>
                        <a:rPr lang="en-US" sz="1600" spc="-10" dirty="0">
                          <a:latin typeface="Calibri" panose="020F0502020204030204" pitchFamily="34" charset="0"/>
                          <a:cs typeface="Calibri" panose="020F0502020204030204" pitchFamily="34" charset="0"/>
                        </a:rPr>
                        <a:t>43.5</a:t>
                      </a:r>
                      <a:r>
                        <a:rPr sz="1600" spc="-10"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a:solidFill>
                        <a:srgbClr val="22A3BB"/>
                      </a:solidFill>
                      <a:prstDash val="solid"/>
                    </a:lnB>
                    <a:solidFill>
                      <a:srgbClr val="E7E7E7"/>
                    </a:solidFill>
                  </a:tcPr>
                </a:tc>
                <a:tc>
                  <a:txBody>
                    <a:bodyPr/>
                    <a:lstStyle/>
                    <a:p>
                      <a:pPr marR="87630" algn="ctr">
                        <a:lnSpc>
                          <a:spcPct val="100000"/>
                        </a:lnSpc>
                        <a:spcBef>
                          <a:spcPts val="580"/>
                        </a:spcBef>
                      </a:pPr>
                      <a:r>
                        <a:rPr sz="1600" spc="-20" dirty="0">
                          <a:latin typeface="Calibri" panose="020F0502020204030204" pitchFamily="34" charset="0"/>
                          <a:cs typeface="Calibri" panose="020F0502020204030204" pitchFamily="34" charset="0"/>
                        </a:rPr>
                        <a:t>13</a:t>
                      </a:r>
                      <a:r>
                        <a:rPr lang="en-US" sz="1600" spc="-20"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a:solidFill>
                        <a:srgbClr val="22A3BB"/>
                      </a:solidFill>
                      <a:prstDash val="solid"/>
                    </a:lnB>
                    <a:solidFill>
                      <a:srgbClr val="E7E7E7"/>
                    </a:solidFill>
                  </a:tcPr>
                </a:tc>
                <a:tc>
                  <a:txBody>
                    <a:bodyPr/>
                    <a:lstStyle/>
                    <a:p>
                      <a:pPr marR="86995" algn="ctr">
                        <a:lnSpc>
                          <a:spcPct val="100000"/>
                        </a:lnSpc>
                        <a:spcBef>
                          <a:spcPts val="580"/>
                        </a:spcBef>
                      </a:pPr>
                      <a:r>
                        <a:rPr sz="1600" spc="-25" dirty="0">
                          <a:latin typeface="Calibri" panose="020F0502020204030204" pitchFamily="34" charset="0"/>
                          <a:cs typeface="Calibri" panose="020F0502020204030204" pitchFamily="34" charset="0"/>
                        </a:rPr>
                        <a:t>13</a:t>
                      </a: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a:solidFill>
                        <a:srgbClr val="22A3BB"/>
                      </a:solidFill>
                      <a:prstDash val="solid"/>
                    </a:lnB>
                    <a:solidFill>
                      <a:srgbClr val="E7E7E7"/>
                    </a:solidFill>
                  </a:tcPr>
                </a:tc>
                <a:tc>
                  <a:txBody>
                    <a:bodyPr/>
                    <a:lstStyle/>
                    <a:p>
                      <a:pPr marR="86995" algn="ctr">
                        <a:lnSpc>
                          <a:spcPct val="100000"/>
                        </a:lnSpc>
                        <a:spcBef>
                          <a:spcPts val="580"/>
                        </a:spcBef>
                      </a:pPr>
                      <a:r>
                        <a:rPr lang="en-US" sz="1600" dirty="0">
                          <a:latin typeface="Calibri" panose="020F0502020204030204" pitchFamily="34" charset="0"/>
                          <a:cs typeface="Calibri" panose="020F0502020204030204" pitchFamily="34" charset="0"/>
                        </a:rPr>
                        <a:t>14.1%</a:t>
                      </a:r>
                      <a:endParaRPr sz="1600" dirty="0">
                        <a:latin typeface="Calibri" panose="020F0502020204030204" pitchFamily="34" charset="0"/>
                        <a:cs typeface="Calibri" panose="020F0502020204030204" pitchFamily="34" charset="0"/>
                      </a:endParaRPr>
                    </a:p>
                  </a:txBody>
                  <a:tcPr marL="0" marR="0" marT="73660" marB="0" anchor="ctr">
                    <a:lnR w="38100">
                      <a:solidFill>
                        <a:srgbClr val="22A3BB"/>
                      </a:solidFill>
                      <a:prstDash val="solid"/>
                    </a:lnR>
                    <a:lnT w="38100" cap="flat" cmpd="sng" algn="ctr">
                      <a:solidFill>
                        <a:srgbClr val="22A3BB"/>
                      </a:solidFill>
                      <a:prstDash val="solid"/>
                      <a:round/>
                      <a:headEnd type="none" w="med" len="med"/>
                      <a:tailEnd type="none" w="med" len="med"/>
                    </a:lnT>
                    <a:lnB w="38100" cap="flat" cmpd="sng" algn="ctr">
                      <a:solidFill>
                        <a:srgbClr val="22A3BB"/>
                      </a:solidFill>
                      <a:prstDash val="solid"/>
                      <a:round/>
                      <a:headEnd type="none" w="med" len="med"/>
                      <a:tailEnd type="none" w="med" len="med"/>
                    </a:lnB>
                    <a:solidFill>
                      <a:srgbClr val="E7E7E7"/>
                    </a:solidFill>
                  </a:tcPr>
                </a:tc>
                <a:extLst>
                  <a:ext uri="{0D108BD9-81ED-4DB2-BD59-A6C34878D82A}">
                    <a16:rowId xmlns:a16="http://schemas.microsoft.com/office/drawing/2014/main" val="10005"/>
                  </a:ext>
                </a:extLst>
              </a:tr>
              <a:tr h="261058">
                <a:tc>
                  <a:txBody>
                    <a:bodyPr/>
                    <a:lstStyle/>
                    <a:p>
                      <a:pPr marL="14604">
                        <a:lnSpc>
                          <a:spcPct val="100000"/>
                        </a:lnSpc>
                        <a:spcBef>
                          <a:spcPts val="470"/>
                        </a:spcBef>
                      </a:pPr>
                      <a:r>
                        <a:rPr sz="1600" dirty="0">
                          <a:latin typeface="Calibri" panose="020F0502020204030204" pitchFamily="34" charset="0"/>
                          <a:cs typeface="Calibri" panose="020F0502020204030204" pitchFamily="34" charset="0"/>
                        </a:rPr>
                        <a:t>DCR,</a:t>
                      </a:r>
                      <a:r>
                        <a:rPr sz="1600" spc="-30" dirty="0">
                          <a:latin typeface="Calibri" panose="020F0502020204030204" pitchFamily="34" charset="0"/>
                          <a:cs typeface="Calibri" panose="020F0502020204030204" pitchFamily="34" charset="0"/>
                        </a:rPr>
                        <a:t> </a:t>
                      </a:r>
                      <a:r>
                        <a:rPr sz="1600" spc="-60" dirty="0">
                          <a:latin typeface="Calibri" panose="020F0502020204030204" pitchFamily="34" charset="0"/>
                          <a:cs typeface="Calibri" panose="020F0502020204030204" pitchFamily="34" charset="0"/>
                        </a:rPr>
                        <a:t>%</a:t>
                      </a:r>
                      <a:endParaRPr sz="1600">
                        <a:latin typeface="Calibri" panose="020F0502020204030204" pitchFamily="34" charset="0"/>
                        <a:cs typeface="Calibri" panose="020F0502020204030204" pitchFamily="34" charset="0"/>
                      </a:endParaRPr>
                    </a:p>
                  </a:txBody>
                  <a:tcPr marL="0" marR="0" marT="59690" marB="0" anchor="ctr">
                    <a:lnT w="38100">
                      <a:solidFill>
                        <a:srgbClr val="22A3BB"/>
                      </a:solidFill>
                      <a:prstDash val="solid"/>
                    </a:lnT>
                    <a:solidFill>
                      <a:srgbClr val="FFFFFF"/>
                    </a:solidFill>
                  </a:tcPr>
                </a:tc>
                <a:tc>
                  <a:txBody>
                    <a:bodyPr/>
                    <a:lstStyle/>
                    <a:p>
                      <a:pPr marL="140970" algn="ctr">
                        <a:lnSpc>
                          <a:spcPct val="100000"/>
                        </a:lnSpc>
                        <a:spcBef>
                          <a:spcPts val="470"/>
                        </a:spcBef>
                      </a:pPr>
                      <a:r>
                        <a:rPr lang="en-US" sz="1600" spc="-25" dirty="0">
                          <a:latin typeface="Calibri" panose="020F0502020204030204" pitchFamily="34" charset="0"/>
                          <a:cs typeface="Calibri" panose="020F0502020204030204" pitchFamily="34" charset="0"/>
                        </a:rPr>
                        <a:t>66%</a:t>
                      </a:r>
                      <a:endParaRPr sz="1600" dirty="0">
                        <a:latin typeface="Calibri" panose="020F0502020204030204" pitchFamily="34" charset="0"/>
                        <a:cs typeface="Calibri" panose="020F0502020204030204" pitchFamily="34" charset="0"/>
                      </a:endParaRPr>
                    </a:p>
                  </a:txBody>
                  <a:tcPr marL="0" marR="0" marT="59690" marB="0" anchor="ctr">
                    <a:lnT w="38100">
                      <a:solidFill>
                        <a:srgbClr val="22A3BB"/>
                      </a:solidFill>
                      <a:prstDash val="solid"/>
                    </a:lnT>
                    <a:solidFill>
                      <a:srgbClr val="FFFFFF"/>
                    </a:solidFill>
                  </a:tcPr>
                </a:tc>
                <a:tc>
                  <a:txBody>
                    <a:bodyPr/>
                    <a:lstStyle/>
                    <a:p>
                      <a:pPr marR="74295" algn="ctr">
                        <a:lnSpc>
                          <a:spcPct val="100000"/>
                        </a:lnSpc>
                        <a:spcBef>
                          <a:spcPts val="470"/>
                        </a:spcBef>
                      </a:pPr>
                      <a:r>
                        <a:rPr lang="en-US" sz="1600" spc="-20" dirty="0">
                          <a:latin typeface="Calibri" panose="020F0502020204030204" pitchFamily="34" charset="0"/>
                          <a:cs typeface="Calibri" panose="020F0502020204030204" pitchFamily="34" charset="0"/>
                        </a:rPr>
                        <a:t>56</a:t>
                      </a:r>
                      <a:r>
                        <a:rPr sz="1600" spc="-20"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59690" marB="0" anchor="ctr">
                    <a:lnT w="38100">
                      <a:solidFill>
                        <a:srgbClr val="22A3BB"/>
                      </a:solidFill>
                      <a:prstDash val="solid"/>
                    </a:lnT>
                    <a:solidFill>
                      <a:srgbClr val="FFFFFF"/>
                    </a:solidFill>
                  </a:tcPr>
                </a:tc>
                <a:tc>
                  <a:txBody>
                    <a:bodyPr/>
                    <a:lstStyle/>
                    <a:p>
                      <a:pPr marR="87630" algn="ctr">
                        <a:lnSpc>
                          <a:spcPct val="100000"/>
                        </a:lnSpc>
                        <a:spcBef>
                          <a:spcPts val="470"/>
                        </a:spcBef>
                      </a:pPr>
                      <a:r>
                        <a:rPr sz="1600" spc="-20" dirty="0">
                          <a:latin typeface="Calibri" panose="020F0502020204030204" pitchFamily="34" charset="0"/>
                          <a:cs typeface="Calibri" panose="020F0502020204030204" pitchFamily="34" charset="0"/>
                        </a:rPr>
                        <a:t>26</a:t>
                      </a:r>
                      <a:r>
                        <a:rPr lang="en-US" sz="1600" spc="-20"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59690" marB="0" anchor="ctr">
                    <a:lnT w="38100">
                      <a:solidFill>
                        <a:srgbClr val="22A3BB"/>
                      </a:solidFill>
                      <a:prstDash val="solid"/>
                    </a:lnT>
                    <a:solidFill>
                      <a:srgbClr val="FFFFFF"/>
                    </a:solidFill>
                  </a:tcPr>
                </a:tc>
                <a:tc>
                  <a:txBody>
                    <a:bodyPr/>
                    <a:lstStyle/>
                    <a:p>
                      <a:pPr marR="86995" algn="ctr">
                        <a:lnSpc>
                          <a:spcPct val="100000"/>
                        </a:lnSpc>
                        <a:spcBef>
                          <a:spcPts val="470"/>
                        </a:spcBef>
                      </a:pPr>
                      <a:r>
                        <a:rPr sz="1600" spc="-25" dirty="0">
                          <a:latin typeface="Calibri" panose="020F0502020204030204" pitchFamily="34" charset="0"/>
                          <a:cs typeface="Calibri" panose="020F0502020204030204" pitchFamily="34" charset="0"/>
                        </a:rPr>
                        <a:t>27</a:t>
                      </a:r>
                      <a:r>
                        <a:rPr lang="en-US" sz="1600" spc="-25"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59690" marB="0" anchor="ctr">
                    <a:lnT w="38100">
                      <a:solidFill>
                        <a:srgbClr val="22A3BB"/>
                      </a:solidFill>
                      <a:prstDash val="solid"/>
                    </a:lnT>
                    <a:solidFill>
                      <a:srgbClr val="FFFFFF"/>
                    </a:solidFill>
                  </a:tcPr>
                </a:tc>
                <a:tc>
                  <a:txBody>
                    <a:bodyPr/>
                    <a:lstStyle/>
                    <a:p>
                      <a:pPr marR="86995" algn="ctr">
                        <a:lnSpc>
                          <a:spcPct val="100000"/>
                        </a:lnSpc>
                        <a:spcBef>
                          <a:spcPts val="470"/>
                        </a:spcBef>
                      </a:pPr>
                      <a:r>
                        <a:rPr lang="en-US" sz="1600" dirty="0">
                          <a:latin typeface="Calibri" panose="020F0502020204030204" pitchFamily="34" charset="0"/>
                          <a:cs typeface="Calibri" panose="020F0502020204030204" pitchFamily="34" charset="0"/>
                        </a:rPr>
                        <a:t>35%</a:t>
                      </a:r>
                      <a:endParaRPr sz="1600" dirty="0">
                        <a:latin typeface="Calibri" panose="020F0502020204030204" pitchFamily="34" charset="0"/>
                        <a:cs typeface="Calibri" panose="020F0502020204030204" pitchFamily="34" charset="0"/>
                      </a:endParaRPr>
                    </a:p>
                  </a:txBody>
                  <a:tcPr marL="0" marR="0" marT="59690" marB="0" anchor="ctr">
                    <a:lnT w="38100" cap="flat" cmpd="sng" algn="ctr">
                      <a:solidFill>
                        <a:srgbClr val="22A3BB"/>
                      </a:solidFill>
                      <a:prstDash val="solid"/>
                      <a:round/>
                      <a:headEnd type="none" w="med" len="med"/>
                      <a:tailEnd type="none" w="med" len="med"/>
                    </a:lnT>
                    <a:solidFill>
                      <a:srgbClr val="FFFFFF"/>
                    </a:solidFill>
                  </a:tcPr>
                </a:tc>
                <a:extLst>
                  <a:ext uri="{0D108BD9-81ED-4DB2-BD59-A6C34878D82A}">
                    <a16:rowId xmlns:a16="http://schemas.microsoft.com/office/drawing/2014/main" val="10006"/>
                  </a:ext>
                </a:extLst>
              </a:tr>
              <a:tr h="311850">
                <a:tc>
                  <a:txBody>
                    <a:bodyPr/>
                    <a:lstStyle/>
                    <a:p>
                      <a:pPr marL="14604">
                        <a:lnSpc>
                          <a:spcPct val="100000"/>
                        </a:lnSpc>
                        <a:spcBef>
                          <a:spcPts val="935"/>
                        </a:spcBef>
                      </a:pPr>
                      <a:r>
                        <a:rPr sz="1600" spc="-25" dirty="0">
                          <a:latin typeface="Calibri" panose="020F0502020204030204" pitchFamily="34" charset="0"/>
                          <a:cs typeface="Calibri" panose="020F0502020204030204" pitchFamily="34" charset="0"/>
                        </a:rPr>
                        <a:t>DOR</a:t>
                      </a:r>
                      <a:endParaRPr sz="1600">
                        <a:latin typeface="Calibri" panose="020F0502020204030204" pitchFamily="34" charset="0"/>
                        <a:cs typeface="Calibri" panose="020F0502020204030204" pitchFamily="34" charset="0"/>
                      </a:endParaRPr>
                    </a:p>
                  </a:txBody>
                  <a:tcPr marL="0" marR="0" marT="118745" marB="0" anchor="ctr">
                    <a:solidFill>
                      <a:srgbClr val="E7E7E7"/>
                    </a:solidFill>
                  </a:tcPr>
                </a:tc>
                <a:tc>
                  <a:txBody>
                    <a:bodyPr/>
                    <a:lstStyle/>
                    <a:p>
                      <a:pPr marL="138430" algn="ctr">
                        <a:lnSpc>
                          <a:spcPct val="100000"/>
                        </a:lnSpc>
                        <a:spcBef>
                          <a:spcPts val="935"/>
                        </a:spcBef>
                      </a:pPr>
                      <a:r>
                        <a:rPr sz="1600" dirty="0">
                          <a:latin typeface="Calibri" panose="020F0502020204030204" pitchFamily="34" charset="0"/>
                          <a:cs typeface="Calibri" panose="020F0502020204030204" pitchFamily="34" charset="0"/>
                        </a:rPr>
                        <a:t>NR</a:t>
                      </a:r>
                      <a:r>
                        <a:rPr sz="1600" spc="-5"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(3-</a:t>
                      </a:r>
                      <a:r>
                        <a:rPr sz="1600" spc="-10" dirty="0">
                          <a:latin typeface="Calibri" panose="020F0502020204030204" pitchFamily="34" charset="0"/>
                          <a:cs typeface="Calibri" panose="020F0502020204030204" pitchFamily="34" charset="0"/>
                        </a:rPr>
                        <a:t>5</a:t>
                      </a:r>
                      <a:r>
                        <a:rPr lang="en-US" sz="1600" spc="-10" dirty="0">
                          <a:latin typeface="Calibri" panose="020F0502020204030204" pitchFamily="34" charset="0"/>
                          <a:cs typeface="Calibri" panose="020F0502020204030204" pitchFamily="34" charset="0"/>
                        </a:rPr>
                        <a:t>0+</a:t>
                      </a:r>
                      <a:r>
                        <a:rPr sz="1600" spc="-10"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118745" marB="0" anchor="ctr">
                    <a:solidFill>
                      <a:srgbClr val="E7E7E7"/>
                    </a:solidFill>
                  </a:tcPr>
                </a:tc>
                <a:tc>
                  <a:txBody>
                    <a:bodyPr/>
                    <a:lstStyle/>
                    <a:p>
                      <a:pPr marR="75565" algn="ctr">
                        <a:lnSpc>
                          <a:spcPct val="100000"/>
                        </a:lnSpc>
                        <a:spcBef>
                          <a:spcPts val="935"/>
                        </a:spcBef>
                      </a:pPr>
                      <a:r>
                        <a:rPr sz="1600" spc="-25" dirty="0">
                          <a:latin typeface="Calibri" panose="020F0502020204030204" pitchFamily="34" charset="0"/>
                          <a:cs typeface="Calibri" panose="020F0502020204030204" pitchFamily="34" charset="0"/>
                        </a:rPr>
                        <a:t>NR</a:t>
                      </a:r>
                      <a:endParaRPr sz="1600" dirty="0">
                        <a:latin typeface="Calibri" panose="020F0502020204030204" pitchFamily="34" charset="0"/>
                        <a:cs typeface="Calibri" panose="020F0502020204030204" pitchFamily="34" charset="0"/>
                      </a:endParaRPr>
                    </a:p>
                  </a:txBody>
                  <a:tcPr marL="0" marR="0" marT="118745" marB="0" anchor="ctr">
                    <a:solidFill>
                      <a:srgbClr val="E7E7E7"/>
                    </a:solidFill>
                  </a:tcPr>
                </a:tc>
                <a:tc>
                  <a:txBody>
                    <a:bodyPr/>
                    <a:lstStyle/>
                    <a:p>
                      <a:pPr marR="88265" algn="ctr">
                        <a:lnSpc>
                          <a:spcPct val="100000"/>
                        </a:lnSpc>
                        <a:spcBef>
                          <a:spcPts val="935"/>
                        </a:spcBef>
                      </a:pPr>
                      <a:r>
                        <a:rPr sz="1600" dirty="0">
                          <a:latin typeface="Calibri" panose="020F0502020204030204" pitchFamily="34" charset="0"/>
                          <a:cs typeface="Calibri" panose="020F0502020204030204" pitchFamily="34" charset="0"/>
                        </a:rPr>
                        <a:t>—</a:t>
                      </a:r>
                      <a:endParaRPr sz="1600">
                        <a:latin typeface="Calibri" panose="020F0502020204030204" pitchFamily="34" charset="0"/>
                        <a:cs typeface="Calibri" panose="020F0502020204030204" pitchFamily="34" charset="0"/>
                      </a:endParaRPr>
                    </a:p>
                  </a:txBody>
                  <a:tcPr marL="0" marR="0" marT="118745" marB="0" anchor="ctr">
                    <a:solidFill>
                      <a:srgbClr val="E7E7E7"/>
                    </a:solidFill>
                  </a:tcPr>
                </a:tc>
                <a:tc>
                  <a:txBody>
                    <a:bodyPr/>
                    <a:lstStyle/>
                    <a:p>
                      <a:pPr marR="88265" algn="ctr">
                        <a:lnSpc>
                          <a:spcPct val="100000"/>
                        </a:lnSpc>
                        <a:spcBef>
                          <a:spcPts val="935"/>
                        </a:spcBef>
                      </a:pPr>
                      <a:r>
                        <a:rPr sz="1600" dirty="0">
                          <a:latin typeface="Calibri" panose="020F0502020204030204" pitchFamily="34" charset="0"/>
                          <a:cs typeface="Calibri" panose="020F0502020204030204" pitchFamily="34" charset="0"/>
                        </a:rPr>
                        <a:t>—</a:t>
                      </a:r>
                      <a:endParaRPr sz="1600">
                        <a:latin typeface="Calibri" panose="020F0502020204030204" pitchFamily="34" charset="0"/>
                        <a:cs typeface="Calibri" panose="020F0502020204030204" pitchFamily="34" charset="0"/>
                      </a:endParaRPr>
                    </a:p>
                  </a:txBody>
                  <a:tcPr marL="0" marR="0" marT="118745" marB="0" anchor="ctr">
                    <a:solidFill>
                      <a:srgbClr val="E7E7E7"/>
                    </a:solidFill>
                  </a:tcPr>
                </a:tc>
                <a:tc>
                  <a:txBody>
                    <a:bodyPr/>
                    <a:lstStyle/>
                    <a:p>
                      <a:pPr marR="88265" algn="ctr">
                        <a:lnSpc>
                          <a:spcPct val="100000"/>
                        </a:lnSpc>
                        <a:spcBef>
                          <a:spcPts val="935"/>
                        </a:spcBef>
                      </a:pPr>
                      <a:r>
                        <a:rPr lang="en-US" sz="1600" dirty="0">
                          <a:latin typeface="Calibri" panose="020F0502020204030204" pitchFamily="34" charset="0"/>
                          <a:cs typeface="Calibri" panose="020F0502020204030204" pitchFamily="34" charset="0"/>
                        </a:rPr>
                        <a:t>NR</a:t>
                      </a:r>
                      <a:endParaRPr sz="1600" dirty="0">
                        <a:latin typeface="Calibri" panose="020F0502020204030204" pitchFamily="34" charset="0"/>
                        <a:cs typeface="Calibri" panose="020F0502020204030204" pitchFamily="34" charset="0"/>
                      </a:endParaRPr>
                    </a:p>
                  </a:txBody>
                  <a:tcPr marL="0" marR="0" marT="118745" marB="0" anchor="ctr">
                    <a:solidFill>
                      <a:srgbClr val="E7E7E7"/>
                    </a:solidFill>
                  </a:tcPr>
                </a:tc>
                <a:extLst>
                  <a:ext uri="{0D108BD9-81ED-4DB2-BD59-A6C34878D82A}">
                    <a16:rowId xmlns:a16="http://schemas.microsoft.com/office/drawing/2014/main" val="10007"/>
                  </a:ext>
                </a:extLst>
              </a:tr>
              <a:tr h="249043">
                <a:tc>
                  <a:txBody>
                    <a:bodyPr/>
                    <a:lstStyle/>
                    <a:p>
                      <a:pPr marL="14604">
                        <a:lnSpc>
                          <a:spcPct val="100000"/>
                        </a:lnSpc>
                        <a:spcBef>
                          <a:spcPts val="360"/>
                        </a:spcBef>
                      </a:pPr>
                      <a:r>
                        <a:rPr sz="1600" spc="-20" dirty="0">
                          <a:latin typeface="Calibri" panose="020F0502020204030204" pitchFamily="34" charset="0"/>
                          <a:cs typeface="Calibri" panose="020F0502020204030204" pitchFamily="34" charset="0"/>
                        </a:rPr>
                        <a:t>mPFS</a:t>
                      </a:r>
                      <a:endParaRPr sz="1600">
                        <a:latin typeface="Calibri" panose="020F0502020204030204" pitchFamily="34" charset="0"/>
                        <a:cs typeface="Calibri" panose="020F0502020204030204" pitchFamily="34" charset="0"/>
                      </a:endParaRPr>
                    </a:p>
                  </a:txBody>
                  <a:tcPr marL="0" marR="0" marB="0" anchor="ctr">
                    <a:solidFill>
                      <a:srgbClr val="FFFFFF"/>
                    </a:solidFill>
                  </a:tcPr>
                </a:tc>
                <a:tc>
                  <a:txBody>
                    <a:bodyPr/>
                    <a:lstStyle/>
                    <a:p>
                      <a:pPr marL="139700" algn="ctr">
                        <a:lnSpc>
                          <a:spcPct val="100000"/>
                        </a:lnSpc>
                        <a:spcBef>
                          <a:spcPts val="360"/>
                        </a:spcBef>
                      </a:pPr>
                      <a:r>
                        <a:rPr lang="en-US" sz="1600" dirty="0">
                          <a:latin typeface="Calibri" panose="020F0502020204030204" pitchFamily="34" charset="0"/>
                          <a:cs typeface="Calibri" panose="020F0502020204030204" pitchFamily="34" charset="0"/>
                        </a:rPr>
                        <a:t>13.1</a:t>
                      </a:r>
                      <a:r>
                        <a:rPr sz="1600" dirty="0">
                          <a:latin typeface="Calibri" panose="020F0502020204030204" pitchFamily="34" charset="0"/>
                          <a:cs typeface="Calibri" panose="020F0502020204030204" pitchFamily="34" charset="0"/>
                        </a:rPr>
                        <a:t> </a:t>
                      </a:r>
                      <a:r>
                        <a:rPr sz="1600" spc="-25" dirty="0">
                          <a:latin typeface="Calibri" panose="020F0502020204030204" pitchFamily="34" charset="0"/>
                          <a:cs typeface="Calibri" panose="020F0502020204030204" pitchFamily="34" charset="0"/>
                        </a:rPr>
                        <a:t>mo</a:t>
                      </a:r>
                      <a:endParaRPr sz="1600" dirty="0">
                        <a:latin typeface="Calibri" panose="020F0502020204030204" pitchFamily="34" charset="0"/>
                        <a:cs typeface="Calibri" panose="020F0502020204030204" pitchFamily="34" charset="0"/>
                      </a:endParaRPr>
                    </a:p>
                  </a:txBody>
                  <a:tcPr marL="0" marR="0" marB="0" anchor="ctr">
                    <a:solidFill>
                      <a:srgbClr val="FFFFFF"/>
                    </a:solidFill>
                  </a:tcPr>
                </a:tc>
                <a:tc>
                  <a:txBody>
                    <a:bodyPr/>
                    <a:lstStyle/>
                    <a:p>
                      <a:pPr marR="74295" algn="ctr">
                        <a:lnSpc>
                          <a:spcPct val="100000"/>
                        </a:lnSpc>
                        <a:spcBef>
                          <a:spcPts val="360"/>
                        </a:spcBef>
                      </a:pPr>
                      <a:r>
                        <a:rPr lang="en-US" sz="1600" dirty="0">
                          <a:latin typeface="Calibri" panose="020F0502020204030204" pitchFamily="34" charset="0"/>
                          <a:cs typeface="Calibri" panose="020F0502020204030204" pitchFamily="34" charset="0"/>
                        </a:rPr>
                        <a:t>Immature </a:t>
                      </a:r>
                      <a:endParaRPr sz="1600" dirty="0">
                        <a:latin typeface="Calibri" panose="020F0502020204030204" pitchFamily="34" charset="0"/>
                        <a:cs typeface="Calibri" panose="020F0502020204030204" pitchFamily="34" charset="0"/>
                      </a:endParaRPr>
                    </a:p>
                  </a:txBody>
                  <a:tcPr marL="0" marR="0" marB="0" anchor="ctr">
                    <a:solidFill>
                      <a:srgbClr val="FFFFFF"/>
                    </a:solidFill>
                  </a:tcPr>
                </a:tc>
                <a:tc>
                  <a:txBody>
                    <a:bodyPr/>
                    <a:lstStyle/>
                    <a:p>
                      <a:pPr marL="847090">
                        <a:lnSpc>
                          <a:spcPct val="100000"/>
                        </a:lnSpc>
                        <a:spcBef>
                          <a:spcPts val="360"/>
                        </a:spcBef>
                      </a:pPr>
                      <a:r>
                        <a:rPr sz="1600" dirty="0">
                          <a:latin typeface="Calibri" panose="020F0502020204030204" pitchFamily="34" charset="0"/>
                          <a:cs typeface="Calibri" panose="020F0502020204030204" pitchFamily="34" charset="0"/>
                        </a:rPr>
                        <a:t>1.8</a:t>
                      </a:r>
                      <a:r>
                        <a:rPr sz="1600" spc="-25" dirty="0">
                          <a:latin typeface="Calibri" panose="020F0502020204030204" pitchFamily="34" charset="0"/>
                          <a:cs typeface="Calibri" panose="020F0502020204030204" pitchFamily="34" charset="0"/>
                        </a:rPr>
                        <a:t> </a:t>
                      </a:r>
                      <a:r>
                        <a:rPr sz="1600" spc="-35" dirty="0">
                          <a:latin typeface="Calibri" panose="020F0502020204030204" pitchFamily="34" charset="0"/>
                          <a:cs typeface="Calibri" panose="020F0502020204030204" pitchFamily="34" charset="0"/>
                        </a:rPr>
                        <a:t>mo</a:t>
                      </a:r>
                      <a:endParaRPr sz="1600" dirty="0">
                        <a:latin typeface="Calibri" panose="020F0502020204030204" pitchFamily="34" charset="0"/>
                        <a:cs typeface="Calibri" panose="020F0502020204030204" pitchFamily="34" charset="0"/>
                      </a:endParaRPr>
                    </a:p>
                  </a:txBody>
                  <a:tcPr marL="0" marR="0" marB="0" anchor="ctr">
                    <a:solidFill>
                      <a:srgbClr val="FFFFFF"/>
                    </a:solidFill>
                  </a:tcPr>
                </a:tc>
                <a:tc>
                  <a:txBody>
                    <a:bodyPr/>
                    <a:lstStyle/>
                    <a:p>
                      <a:pPr marL="552450">
                        <a:lnSpc>
                          <a:spcPct val="100000"/>
                        </a:lnSpc>
                        <a:spcBef>
                          <a:spcPts val="360"/>
                        </a:spcBef>
                      </a:pPr>
                      <a:r>
                        <a:rPr sz="1600" dirty="0">
                          <a:latin typeface="Calibri" panose="020F0502020204030204" pitchFamily="34" charset="0"/>
                          <a:cs typeface="Calibri" panose="020F0502020204030204" pitchFamily="34" charset="0"/>
                        </a:rPr>
                        <a:t>1.7</a:t>
                      </a:r>
                      <a:r>
                        <a:rPr sz="1600" spc="-25" dirty="0">
                          <a:latin typeface="Calibri" panose="020F0502020204030204" pitchFamily="34" charset="0"/>
                          <a:cs typeface="Calibri" panose="020F0502020204030204" pitchFamily="34" charset="0"/>
                        </a:rPr>
                        <a:t> </a:t>
                      </a:r>
                      <a:r>
                        <a:rPr sz="1600" spc="-35" dirty="0">
                          <a:latin typeface="Calibri" panose="020F0502020204030204" pitchFamily="34" charset="0"/>
                          <a:cs typeface="Calibri" panose="020F0502020204030204" pitchFamily="34" charset="0"/>
                        </a:rPr>
                        <a:t>mo</a:t>
                      </a:r>
                      <a:endParaRPr sz="1600">
                        <a:latin typeface="Calibri" panose="020F0502020204030204" pitchFamily="34" charset="0"/>
                        <a:cs typeface="Calibri" panose="020F0502020204030204" pitchFamily="34" charset="0"/>
                      </a:endParaRPr>
                    </a:p>
                  </a:txBody>
                  <a:tcPr marL="0" marR="0" marB="0" anchor="ctr">
                    <a:solidFill>
                      <a:srgbClr val="FFFFFF"/>
                    </a:solidFill>
                  </a:tcPr>
                </a:tc>
                <a:tc>
                  <a:txBody>
                    <a:bodyPr/>
                    <a:lstStyle/>
                    <a:p>
                      <a:pPr marL="552450">
                        <a:lnSpc>
                          <a:spcPct val="100000"/>
                        </a:lnSpc>
                        <a:spcBef>
                          <a:spcPts val="360"/>
                        </a:spcBef>
                      </a:pPr>
                      <a:endParaRPr sz="1600" dirty="0">
                        <a:latin typeface="Calibri" panose="020F0502020204030204" pitchFamily="34" charset="0"/>
                        <a:cs typeface="Calibri" panose="020F0502020204030204" pitchFamily="34" charset="0"/>
                      </a:endParaRPr>
                    </a:p>
                  </a:txBody>
                  <a:tcPr marL="0" marR="0" marB="0" anchor="ctr">
                    <a:solidFill>
                      <a:srgbClr val="FFFFFF"/>
                    </a:solidFill>
                  </a:tcPr>
                </a:tc>
                <a:extLst>
                  <a:ext uri="{0D108BD9-81ED-4DB2-BD59-A6C34878D82A}">
                    <a16:rowId xmlns:a16="http://schemas.microsoft.com/office/drawing/2014/main" val="10008"/>
                  </a:ext>
                </a:extLst>
              </a:tr>
              <a:tr h="249043">
                <a:tc>
                  <a:txBody>
                    <a:bodyPr/>
                    <a:lstStyle/>
                    <a:p>
                      <a:pPr marL="14604">
                        <a:lnSpc>
                          <a:spcPct val="100000"/>
                        </a:lnSpc>
                        <a:spcBef>
                          <a:spcPts val="360"/>
                        </a:spcBef>
                      </a:pPr>
                      <a:r>
                        <a:rPr sz="1600" spc="-25" dirty="0">
                          <a:latin typeface="Calibri" panose="020F0502020204030204" pitchFamily="34" charset="0"/>
                          <a:cs typeface="Calibri" panose="020F0502020204030204" pitchFamily="34" charset="0"/>
                        </a:rPr>
                        <a:t>mOS</a:t>
                      </a:r>
                      <a:endParaRPr sz="1600">
                        <a:latin typeface="Calibri" panose="020F0502020204030204" pitchFamily="34" charset="0"/>
                        <a:cs typeface="Calibri" panose="020F0502020204030204" pitchFamily="34" charset="0"/>
                      </a:endParaRPr>
                    </a:p>
                  </a:txBody>
                  <a:tcPr marL="0" marR="0" marB="0" anchor="ctr">
                    <a:solidFill>
                      <a:srgbClr val="E7E7E7"/>
                    </a:solidFill>
                  </a:tcPr>
                </a:tc>
                <a:tc>
                  <a:txBody>
                    <a:bodyPr/>
                    <a:lstStyle/>
                    <a:p>
                      <a:pPr marL="139700" algn="ctr">
                        <a:lnSpc>
                          <a:spcPct val="100000"/>
                        </a:lnSpc>
                        <a:spcBef>
                          <a:spcPts val="360"/>
                        </a:spcBef>
                      </a:pPr>
                      <a:r>
                        <a:rPr sz="1600" dirty="0">
                          <a:latin typeface="Calibri" panose="020F0502020204030204" pitchFamily="34" charset="0"/>
                          <a:cs typeface="Calibri" panose="020F0502020204030204" pitchFamily="34" charset="0"/>
                        </a:rPr>
                        <a:t>12-mo</a:t>
                      </a:r>
                      <a:r>
                        <a:rPr sz="1600" spc="-25"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OS=</a:t>
                      </a:r>
                      <a:r>
                        <a:rPr sz="1600" spc="-25" dirty="0">
                          <a:latin typeface="Calibri" panose="020F0502020204030204" pitchFamily="34" charset="0"/>
                          <a:cs typeface="Calibri" panose="020F0502020204030204" pitchFamily="34" charset="0"/>
                        </a:rPr>
                        <a:t> </a:t>
                      </a:r>
                      <a:r>
                        <a:rPr lang="en-US" sz="1600" spc="-25" dirty="0">
                          <a:latin typeface="Calibri" panose="020F0502020204030204" pitchFamily="34" charset="0"/>
                          <a:cs typeface="Calibri" panose="020F0502020204030204" pitchFamily="34" charset="0"/>
                        </a:rPr>
                        <a:t>69</a:t>
                      </a:r>
                      <a:r>
                        <a:rPr sz="1600" spc="-25"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B="0" anchor="ctr">
                    <a:solidFill>
                      <a:srgbClr val="E7E7E7"/>
                    </a:solidFill>
                  </a:tcPr>
                </a:tc>
                <a:tc>
                  <a:txBody>
                    <a:bodyPr/>
                    <a:lstStyle/>
                    <a:p>
                      <a:pPr marR="74295" algn="ctr">
                        <a:lnSpc>
                          <a:spcPct val="100000"/>
                        </a:lnSpc>
                        <a:spcBef>
                          <a:spcPts val="360"/>
                        </a:spcBef>
                      </a:pPr>
                      <a:r>
                        <a:rPr lang="en-US" sz="1600" dirty="0">
                          <a:latin typeface="Calibri" panose="020F0502020204030204" pitchFamily="34" charset="0"/>
                          <a:cs typeface="Calibri" panose="020F0502020204030204" pitchFamily="34" charset="0"/>
                        </a:rPr>
                        <a:t>NR</a:t>
                      </a:r>
                      <a:endParaRPr sz="1600" dirty="0">
                        <a:latin typeface="Calibri" panose="020F0502020204030204" pitchFamily="34" charset="0"/>
                        <a:cs typeface="Calibri" panose="020F0502020204030204" pitchFamily="34" charset="0"/>
                      </a:endParaRPr>
                    </a:p>
                  </a:txBody>
                  <a:tcPr marL="0" marR="0" marB="0" anchor="ctr">
                    <a:solidFill>
                      <a:srgbClr val="E7E7E7"/>
                    </a:solidFill>
                  </a:tcPr>
                </a:tc>
                <a:tc>
                  <a:txBody>
                    <a:bodyPr/>
                    <a:lstStyle/>
                    <a:p>
                      <a:pPr marR="88900" algn="ctr">
                        <a:lnSpc>
                          <a:spcPct val="100000"/>
                        </a:lnSpc>
                        <a:spcBef>
                          <a:spcPts val="360"/>
                        </a:spcBef>
                      </a:pPr>
                      <a:r>
                        <a:rPr sz="1600" spc="-25" dirty="0">
                          <a:latin typeface="Calibri" panose="020F0502020204030204" pitchFamily="34" charset="0"/>
                          <a:cs typeface="Calibri" panose="020F0502020204030204" pitchFamily="34" charset="0"/>
                        </a:rPr>
                        <a:t>NR</a:t>
                      </a:r>
                      <a:endParaRPr sz="1600">
                        <a:latin typeface="Calibri" panose="020F0502020204030204" pitchFamily="34" charset="0"/>
                        <a:cs typeface="Calibri" panose="020F0502020204030204" pitchFamily="34" charset="0"/>
                      </a:endParaRPr>
                    </a:p>
                  </a:txBody>
                  <a:tcPr marL="0" marR="0" marB="0" anchor="ctr">
                    <a:solidFill>
                      <a:srgbClr val="E7E7E7"/>
                    </a:solidFill>
                  </a:tcPr>
                </a:tc>
                <a:tc>
                  <a:txBody>
                    <a:bodyPr/>
                    <a:lstStyle/>
                    <a:p>
                      <a:pPr marL="552450">
                        <a:lnSpc>
                          <a:spcPct val="100000"/>
                        </a:lnSpc>
                        <a:spcBef>
                          <a:spcPts val="360"/>
                        </a:spcBef>
                      </a:pPr>
                      <a:r>
                        <a:rPr sz="1600" dirty="0">
                          <a:latin typeface="Calibri" panose="020F0502020204030204" pitchFamily="34" charset="0"/>
                          <a:cs typeface="Calibri" panose="020F0502020204030204" pitchFamily="34" charset="0"/>
                        </a:rPr>
                        <a:t>9.6</a:t>
                      </a:r>
                      <a:r>
                        <a:rPr sz="1600" spc="-25" dirty="0">
                          <a:latin typeface="Calibri" panose="020F0502020204030204" pitchFamily="34" charset="0"/>
                          <a:cs typeface="Calibri" panose="020F0502020204030204" pitchFamily="34" charset="0"/>
                        </a:rPr>
                        <a:t> </a:t>
                      </a:r>
                      <a:r>
                        <a:rPr sz="1600" spc="-35" dirty="0">
                          <a:latin typeface="Calibri" panose="020F0502020204030204" pitchFamily="34" charset="0"/>
                          <a:cs typeface="Calibri" panose="020F0502020204030204" pitchFamily="34" charset="0"/>
                        </a:rPr>
                        <a:t>mo</a:t>
                      </a:r>
                      <a:endParaRPr sz="1600">
                        <a:latin typeface="Calibri" panose="020F0502020204030204" pitchFamily="34" charset="0"/>
                        <a:cs typeface="Calibri" panose="020F0502020204030204" pitchFamily="34" charset="0"/>
                      </a:endParaRPr>
                    </a:p>
                  </a:txBody>
                  <a:tcPr marL="0" marR="0" marB="0" anchor="ctr">
                    <a:solidFill>
                      <a:srgbClr val="E7E7E7"/>
                    </a:solidFill>
                  </a:tcPr>
                </a:tc>
                <a:tc>
                  <a:txBody>
                    <a:bodyPr/>
                    <a:lstStyle/>
                    <a:p>
                      <a:pPr marL="552450">
                        <a:lnSpc>
                          <a:spcPct val="100000"/>
                        </a:lnSpc>
                        <a:spcBef>
                          <a:spcPts val="360"/>
                        </a:spcBef>
                      </a:pPr>
                      <a:endParaRPr sz="1600" dirty="0">
                        <a:latin typeface="Calibri" panose="020F0502020204030204" pitchFamily="34" charset="0"/>
                        <a:cs typeface="Calibri" panose="020F0502020204030204" pitchFamily="34" charset="0"/>
                      </a:endParaRPr>
                    </a:p>
                  </a:txBody>
                  <a:tcPr marL="0" marR="0" marB="0" anchor="ctr">
                    <a:solidFill>
                      <a:srgbClr val="E7E7E7"/>
                    </a:solidFill>
                  </a:tcPr>
                </a:tc>
                <a:extLst>
                  <a:ext uri="{0D108BD9-81ED-4DB2-BD59-A6C34878D82A}">
                    <a16:rowId xmlns:a16="http://schemas.microsoft.com/office/drawing/2014/main" val="10009"/>
                  </a:ext>
                </a:extLst>
              </a:tr>
              <a:tr h="685960">
                <a:tc>
                  <a:txBody>
                    <a:bodyPr/>
                    <a:lstStyle/>
                    <a:p>
                      <a:pPr marL="14604">
                        <a:lnSpc>
                          <a:spcPct val="100000"/>
                        </a:lnSpc>
                      </a:pPr>
                      <a:r>
                        <a:rPr sz="1600" dirty="0">
                          <a:latin typeface="Calibri" panose="020F0502020204030204" pitchFamily="34" charset="0"/>
                          <a:cs typeface="Calibri" panose="020F0502020204030204" pitchFamily="34" charset="0"/>
                        </a:rPr>
                        <a:t>Safety</a:t>
                      </a:r>
                      <a:r>
                        <a:rPr sz="1600" spc="-40"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summary</a:t>
                      </a:r>
                      <a:r>
                        <a:rPr lang="en-US" sz="1600" spc="-10" dirty="0">
                          <a:latin typeface="Calibri" panose="020F0502020204030204" pitchFamily="34" charset="0"/>
                          <a:cs typeface="Calibri" panose="020F0502020204030204" pitchFamily="34" charset="0"/>
                        </a:rPr>
                        <a:t> (TRAE grade ≥3)</a:t>
                      </a:r>
                      <a:endParaRPr sz="1600" dirty="0">
                        <a:latin typeface="Calibri" panose="020F0502020204030204" pitchFamily="34" charset="0"/>
                        <a:cs typeface="Calibri" panose="020F0502020204030204" pitchFamily="34" charset="0"/>
                      </a:endParaRPr>
                    </a:p>
                  </a:txBody>
                  <a:tcPr marL="0" marR="0" marT="3810" marB="0" anchor="ctr">
                    <a:lnB w="28575">
                      <a:solidFill>
                        <a:srgbClr val="000000"/>
                      </a:solidFill>
                      <a:prstDash val="solid"/>
                    </a:lnB>
                    <a:solidFill>
                      <a:srgbClr val="FFFFFF"/>
                    </a:solidFill>
                  </a:tcPr>
                </a:tc>
                <a:tc>
                  <a:txBody>
                    <a:bodyPr/>
                    <a:lstStyle/>
                    <a:p>
                      <a:pPr marL="137795" algn="ctr">
                        <a:lnSpc>
                          <a:spcPct val="100000"/>
                        </a:lnSpc>
                      </a:pPr>
                      <a:r>
                        <a:rPr sz="1600" dirty="0">
                          <a:latin typeface="Calibri" panose="020F0502020204030204" pitchFamily="34" charset="0"/>
                          <a:cs typeface="Calibri" panose="020F0502020204030204" pitchFamily="34" charset="0"/>
                        </a:rPr>
                        <a:t>1</a:t>
                      </a:r>
                      <a:r>
                        <a:rPr lang="en-US" sz="1600" dirty="0">
                          <a:latin typeface="Calibri" panose="020F0502020204030204" pitchFamily="34" charset="0"/>
                          <a:cs typeface="Calibri" panose="020F0502020204030204" pitchFamily="34" charset="0"/>
                        </a:rPr>
                        <a:t>2</a:t>
                      </a:r>
                      <a:r>
                        <a:rPr sz="1600" dirty="0">
                          <a:latin typeface="Calibri" panose="020F0502020204030204" pitchFamily="34" charset="0"/>
                          <a:cs typeface="Calibri" panose="020F0502020204030204" pitchFamily="34" charset="0"/>
                        </a:rPr>
                        <a:t>%</a:t>
                      </a:r>
                    </a:p>
                  </a:txBody>
                  <a:tcPr marL="0" marR="0" marT="3810" marB="0" anchor="ctr">
                    <a:lnB w="28575">
                      <a:solidFill>
                        <a:srgbClr val="000000"/>
                      </a:solidFill>
                      <a:prstDash val="solid"/>
                    </a:lnB>
                    <a:solidFill>
                      <a:srgbClr val="FFFFFF"/>
                    </a:solidFill>
                  </a:tcPr>
                </a:tc>
                <a:tc>
                  <a:txBody>
                    <a:bodyPr/>
                    <a:lstStyle/>
                    <a:p>
                      <a:pPr marL="704850" marR="590550" indent="-190500">
                        <a:lnSpc>
                          <a:spcPct val="100000"/>
                        </a:lnSpc>
                        <a:spcBef>
                          <a:spcPts val="520"/>
                        </a:spcBef>
                      </a:pPr>
                      <a:r>
                        <a:rPr sz="1600" spc="-10" dirty="0">
                          <a:latin typeface="Calibri" panose="020F0502020204030204" pitchFamily="34" charset="0"/>
                          <a:cs typeface="Calibri" panose="020F0502020204030204" pitchFamily="34" charset="0"/>
                        </a:rPr>
                        <a:t>1</a:t>
                      </a:r>
                      <a:r>
                        <a:rPr lang="en-US" sz="1600" spc="-10" dirty="0">
                          <a:latin typeface="Calibri" panose="020F0502020204030204" pitchFamily="34" charset="0"/>
                          <a:cs typeface="Calibri" panose="020F0502020204030204" pitchFamily="34" charset="0"/>
                        </a:rPr>
                        <a:t>3</a:t>
                      </a:r>
                      <a:r>
                        <a:rPr sz="1600" spc="-10"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66040" marB="0" anchor="ctr">
                    <a:lnB w="28575">
                      <a:solidFill>
                        <a:srgbClr val="000000"/>
                      </a:solidFill>
                      <a:prstDash val="solid"/>
                    </a:lnB>
                    <a:solidFill>
                      <a:srgbClr val="FFFFFF"/>
                    </a:solidFill>
                  </a:tcPr>
                </a:tc>
                <a:tc>
                  <a:txBody>
                    <a:bodyPr/>
                    <a:lstStyle/>
                    <a:p>
                      <a:pPr marL="679450" marR="768985" algn="ctr">
                        <a:lnSpc>
                          <a:spcPct val="100000"/>
                        </a:lnSpc>
                        <a:spcBef>
                          <a:spcPts val="520"/>
                        </a:spcBef>
                      </a:pPr>
                      <a:r>
                        <a:rPr sz="1600" spc="-10" dirty="0">
                          <a:latin typeface="Calibri" panose="020F0502020204030204" pitchFamily="34" charset="0"/>
                          <a:cs typeface="Calibri" panose="020F0502020204030204" pitchFamily="34" charset="0"/>
                        </a:rPr>
                        <a:t>16.7%</a:t>
                      </a:r>
                      <a:endParaRPr sz="1600" dirty="0">
                        <a:latin typeface="Calibri" panose="020F0502020204030204" pitchFamily="34" charset="0"/>
                        <a:cs typeface="Calibri" panose="020F0502020204030204" pitchFamily="34" charset="0"/>
                      </a:endParaRPr>
                    </a:p>
                  </a:txBody>
                  <a:tcPr marL="0" marR="0" marT="66040" marB="0" anchor="ctr">
                    <a:lnB w="28575">
                      <a:solidFill>
                        <a:srgbClr val="000000"/>
                      </a:solidFill>
                      <a:prstDash val="solid"/>
                    </a:lnB>
                    <a:solidFill>
                      <a:srgbClr val="FFFFFF"/>
                    </a:solidFill>
                  </a:tcPr>
                </a:tc>
                <a:tc>
                  <a:txBody>
                    <a:bodyPr/>
                    <a:lstStyle/>
                    <a:p>
                      <a:pPr marL="459105" marR="547370" algn="ctr">
                        <a:lnSpc>
                          <a:spcPct val="100000"/>
                        </a:lnSpc>
                        <a:spcBef>
                          <a:spcPts val="520"/>
                        </a:spcBef>
                      </a:pPr>
                      <a:r>
                        <a:rPr sz="1600" dirty="0">
                          <a:latin typeface="Calibri" panose="020F0502020204030204" pitchFamily="34" charset="0"/>
                          <a:cs typeface="Calibri" panose="020F0502020204030204" pitchFamily="34" charset="0"/>
                        </a:rPr>
                        <a:t>Any</a:t>
                      </a:r>
                      <a:r>
                        <a:rPr sz="1600" spc="-10" dirty="0">
                          <a:latin typeface="Calibri" panose="020F0502020204030204" pitchFamily="34" charset="0"/>
                          <a:cs typeface="Calibri" panose="020F0502020204030204" pitchFamily="34" charset="0"/>
                        </a:rPr>
                        <a:t> TRAE: </a:t>
                      </a:r>
                      <a:r>
                        <a:rPr sz="1600" spc="-25" dirty="0">
                          <a:latin typeface="Calibri" panose="020F0502020204030204" pitchFamily="34" charset="0"/>
                          <a:cs typeface="Calibri" panose="020F0502020204030204" pitchFamily="34" charset="0"/>
                        </a:rPr>
                        <a:t>47%</a:t>
                      </a:r>
                      <a:endParaRPr sz="1600" dirty="0">
                        <a:latin typeface="Calibri" panose="020F0502020204030204" pitchFamily="34" charset="0"/>
                        <a:cs typeface="Calibri" panose="020F0502020204030204" pitchFamily="34" charset="0"/>
                      </a:endParaRPr>
                    </a:p>
                  </a:txBody>
                  <a:tcPr marL="0" marR="0" marT="66040" marB="0" anchor="ctr">
                    <a:lnB w="28575">
                      <a:solidFill>
                        <a:srgbClr val="000000"/>
                      </a:solidFill>
                      <a:prstDash val="solid"/>
                    </a:lnB>
                    <a:solidFill>
                      <a:srgbClr val="FFFFFF"/>
                    </a:solidFill>
                  </a:tcPr>
                </a:tc>
                <a:tc>
                  <a:txBody>
                    <a:bodyPr/>
                    <a:lstStyle/>
                    <a:p>
                      <a:pPr marL="459105" marR="547370" algn="ctr">
                        <a:lnSpc>
                          <a:spcPct val="100000"/>
                        </a:lnSpc>
                        <a:spcBef>
                          <a:spcPts val="520"/>
                        </a:spcBef>
                      </a:pPr>
                      <a:r>
                        <a:rPr lang="en-US" sz="1600" dirty="0">
                          <a:latin typeface="Calibri" panose="020F0502020204030204" pitchFamily="34" charset="0"/>
                          <a:cs typeface="Calibri" panose="020F0502020204030204" pitchFamily="34" charset="0"/>
                        </a:rPr>
                        <a:t>19%</a:t>
                      </a:r>
                      <a:endParaRPr sz="1600" dirty="0">
                        <a:latin typeface="Calibri" panose="020F0502020204030204" pitchFamily="34" charset="0"/>
                        <a:cs typeface="Calibri" panose="020F0502020204030204" pitchFamily="34" charset="0"/>
                      </a:endParaRPr>
                    </a:p>
                  </a:txBody>
                  <a:tcPr marL="0" marR="0" marT="66040" marB="0" anchor="ctr">
                    <a:lnB w="28575">
                      <a:solidFill>
                        <a:srgbClr val="000000"/>
                      </a:solidFill>
                      <a:prstDash val="solid"/>
                    </a:lnB>
                    <a:solidFill>
                      <a:srgbClr val="FFFFFF"/>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98520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Tumor Microenvironment in Endometrial Cancer</a:t>
            </a:r>
          </a:p>
        </p:txBody>
      </p:sp>
      <p:sp>
        <p:nvSpPr>
          <p:cNvPr id="21" name="Text Placeholder 20">
            <a:extLst>
              <a:ext uri="{FF2B5EF4-FFF2-40B4-BE49-F238E27FC236}">
                <a16:creationId xmlns:a16="http://schemas.microsoft.com/office/drawing/2014/main" id="{11F8FF60-1AA9-A849-B2DF-AD612097EAD2}"/>
              </a:ext>
            </a:extLst>
          </p:cNvPr>
          <p:cNvSpPr>
            <a:spLocks noGrp="1"/>
          </p:cNvSpPr>
          <p:nvPr>
            <p:ph type="body" sz="quarter" idx="4294967295"/>
          </p:nvPr>
        </p:nvSpPr>
        <p:spPr>
          <a:xfrm>
            <a:off x="194110" y="4195763"/>
            <a:ext cx="11598476" cy="358775"/>
          </a:xfrm>
        </p:spPr>
        <p:txBody>
          <a:bodyPr/>
          <a:lstStyle/>
          <a:p>
            <a:r>
              <a:rPr lang="en-US" sz="1400" dirty="0"/>
              <a:t>CD = cluster of differentiation; PD-1 = </a:t>
            </a:r>
            <a:r>
              <a:rPr lang="en-US" sz="1400" kern="1200" dirty="0"/>
              <a:t>programmed cell death protein 1; TILs = tumor-infiltrating lymphocytes; MSS = microsatellite stable.</a:t>
            </a:r>
            <a:endParaRPr lang="en-US" sz="1400" dirty="0"/>
          </a:p>
          <a:p>
            <a:r>
              <a:rPr lang="en-US" sz="1400" dirty="0"/>
              <a:t>Howitt et al, 2015.</a:t>
            </a:r>
          </a:p>
        </p:txBody>
      </p:sp>
      <p:pic>
        <p:nvPicPr>
          <p:cNvPr id="4" name="Content Placeholder 3" descr="Screen Clipping"/>
          <p:cNvPicPr>
            <a:picLocks noGrp="1" noChangeAspect="1"/>
          </p:cNvPicPr>
          <p:nvPr>
            <p:ph idx="4294967295"/>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4069"/>
          <a:stretch/>
        </p:blipFill>
        <p:spPr>
          <a:xfrm>
            <a:off x="0" y="1282700"/>
            <a:ext cx="6591300" cy="2825750"/>
          </a:xfrm>
        </p:spPr>
      </p:pic>
      <p:pic>
        <p:nvPicPr>
          <p:cNvPr id="5" name="Picture 4" descr="Screen Clipping"/>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7054118" y="987992"/>
            <a:ext cx="4486553" cy="3173217"/>
          </a:xfrm>
          <a:prstGeom prst="rect">
            <a:avLst/>
          </a:prstGeom>
        </p:spPr>
      </p:pic>
      <p:sp>
        <p:nvSpPr>
          <p:cNvPr id="12" name="Content Placeholder 3">
            <a:extLst>
              <a:ext uri="{FF2B5EF4-FFF2-40B4-BE49-F238E27FC236}">
                <a16:creationId xmlns:a16="http://schemas.microsoft.com/office/drawing/2014/main" id="{D69D9518-A11E-A443-9791-2D7866D68C73}"/>
              </a:ext>
            </a:extLst>
          </p:cNvPr>
          <p:cNvSpPr txBox="1">
            <a:spLocks/>
          </p:cNvSpPr>
          <p:nvPr/>
        </p:nvSpPr>
        <p:spPr bwMode="auto">
          <a:xfrm>
            <a:off x="31173" y="4822796"/>
            <a:ext cx="10255827" cy="149702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fontScale="92500"/>
          </a:bodyPr>
          <a:lstStyle>
            <a:lvl1pPr marL="457200" indent="-457200" algn="l" rtl="0" eaLnBrk="1" fontAlgn="base" hangingPunct="1">
              <a:spcBef>
                <a:spcPts val="0"/>
              </a:spcBef>
              <a:spcAft>
                <a:spcPct val="0"/>
              </a:spcAft>
              <a:buClrTx/>
              <a:buSzPct val="100000"/>
              <a:buFontTx/>
              <a:buBlip>
                <a:blip r:embed="rId7"/>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8"/>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9"/>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10"/>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11"/>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marL="457200" marR="0" lvl="0" indent="-457200" algn="l" defTabSz="914400" rtl="0" eaLnBrk="1" fontAlgn="base" latinLnBrk="0" hangingPunct="1">
              <a:lnSpc>
                <a:spcPct val="100000"/>
              </a:lnSpc>
              <a:spcBef>
                <a:spcPts val="0"/>
              </a:spcBef>
              <a:spcAft>
                <a:spcPts val="100"/>
              </a:spcAft>
              <a:buClrTx/>
              <a:buSzPct val="100000"/>
              <a:buFontTx/>
              <a:buBlip>
                <a:blip r:embed="rId7"/>
              </a:buBlip>
              <a:tabLst/>
              <a:defRPr/>
            </a:pPr>
            <a:r>
              <a:rPr kumimoji="0" lang="en-US" sz="1800" b="0" i="0" u="none" strike="noStrike" kern="0" cap="none" spc="0" normalizeH="0" baseline="0" noProof="0" dirty="0">
                <a:ln>
                  <a:noFill/>
                </a:ln>
                <a:solidFill>
                  <a:srgbClr val="000000"/>
                </a:solidFill>
                <a:effectLst/>
                <a:uLnTx/>
                <a:uFillTx/>
                <a:latin typeface="Arial"/>
              </a:rPr>
              <a:t>Both POLE and MSI are associated with significantly increased predicted </a:t>
            </a:r>
            <a:r>
              <a:rPr kumimoji="0" lang="en-US" sz="1800" b="0" i="0" u="none" strike="noStrike" kern="0" cap="none" spc="0" normalizeH="0" baseline="0" noProof="0" dirty="0" err="1">
                <a:ln>
                  <a:noFill/>
                </a:ln>
                <a:solidFill>
                  <a:srgbClr val="000000"/>
                </a:solidFill>
                <a:effectLst/>
                <a:uLnTx/>
                <a:uFillTx/>
                <a:latin typeface="Arial"/>
              </a:rPr>
              <a:t>neoepitopes</a:t>
            </a:r>
            <a:r>
              <a:rPr kumimoji="0" lang="en-US" sz="1800" b="0" i="0" u="none" strike="noStrike" kern="0" cap="none" spc="0" normalizeH="0" baseline="0" noProof="0" dirty="0">
                <a:ln>
                  <a:noFill/>
                </a:ln>
                <a:solidFill>
                  <a:srgbClr val="000000"/>
                </a:solidFill>
                <a:effectLst/>
                <a:uLnTx/>
                <a:uFillTx/>
                <a:latin typeface="Arial"/>
              </a:rPr>
              <a:t> and numbers of CD3-positive and CD8-positive TILs compared with MSS tumors </a:t>
            </a:r>
          </a:p>
          <a:p>
            <a:pPr marL="457200" marR="0" lvl="0" indent="-457200" algn="l" defTabSz="914400" rtl="0" eaLnBrk="1" fontAlgn="base" latinLnBrk="0" hangingPunct="1">
              <a:lnSpc>
                <a:spcPct val="100000"/>
              </a:lnSpc>
              <a:spcBef>
                <a:spcPts val="0"/>
              </a:spcBef>
              <a:spcAft>
                <a:spcPts val="100"/>
              </a:spcAft>
              <a:buClrTx/>
              <a:buSzPct val="100000"/>
              <a:buFontTx/>
              <a:buBlip>
                <a:blip r:embed="rId7"/>
              </a:buBlip>
              <a:tabLst/>
              <a:defRPr/>
            </a:pPr>
            <a:r>
              <a:rPr kumimoji="0" lang="en-US" sz="1800" b="0" i="0" u="none" strike="noStrike" kern="0" cap="none" spc="0" normalizeH="0" baseline="0" noProof="0" dirty="0">
                <a:ln>
                  <a:noFill/>
                </a:ln>
                <a:solidFill>
                  <a:srgbClr val="000000"/>
                </a:solidFill>
                <a:effectLst/>
                <a:uLnTx/>
                <a:uFillTx/>
                <a:latin typeface="Arial"/>
              </a:rPr>
              <a:t>In addition, </a:t>
            </a:r>
            <a:r>
              <a:rPr kumimoji="0" lang="en-US" sz="1800" b="0" i="0" u="none" strike="noStrike" kern="0" cap="none" spc="0" normalizeH="0" baseline="0" noProof="0" dirty="0" err="1">
                <a:ln>
                  <a:noFill/>
                </a:ln>
                <a:solidFill>
                  <a:srgbClr val="000000"/>
                </a:solidFill>
                <a:effectLst/>
                <a:uLnTx/>
                <a:uFillTx/>
                <a:latin typeface="Arial"/>
              </a:rPr>
              <a:t>hypermutated</a:t>
            </a:r>
            <a:r>
              <a:rPr kumimoji="0" lang="en-US" sz="1800" b="0" i="0" u="none" strike="noStrike" kern="0" cap="none" spc="0" normalizeH="0" baseline="0" noProof="0" dirty="0">
                <a:ln>
                  <a:noFill/>
                </a:ln>
                <a:solidFill>
                  <a:srgbClr val="000000"/>
                </a:solidFill>
                <a:effectLst/>
                <a:uLnTx/>
                <a:uFillTx/>
                <a:latin typeface="Arial"/>
              </a:rPr>
              <a:t> tumors harbor higher </a:t>
            </a:r>
            <a:r>
              <a:rPr kumimoji="0" lang="en-US" sz="1800" b="0" i="0" u="none" strike="noStrike" kern="0" cap="none" spc="0" normalizeH="0" baseline="0" noProof="0" dirty="0" err="1">
                <a:ln>
                  <a:noFill/>
                </a:ln>
                <a:solidFill>
                  <a:srgbClr val="000000"/>
                </a:solidFill>
                <a:effectLst/>
                <a:uLnTx/>
                <a:uFillTx/>
                <a:latin typeface="Arial"/>
              </a:rPr>
              <a:t>neoantigen</a:t>
            </a:r>
            <a:r>
              <a:rPr kumimoji="0" lang="en-US" sz="1800" b="0" i="0" u="none" strike="noStrike" kern="0" cap="none" spc="0" normalizeH="0" baseline="0" noProof="0" dirty="0">
                <a:ln>
                  <a:noFill/>
                </a:ln>
                <a:solidFill>
                  <a:srgbClr val="000000"/>
                </a:solidFill>
                <a:effectLst/>
                <a:uLnTx/>
                <a:uFillTx/>
                <a:latin typeface="Arial"/>
              </a:rPr>
              <a:t> loads and are associated with increased tumor infiltration by cytotoxic T lymphocytes</a:t>
            </a:r>
          </a:p>
          <a:p>
            <a:pPr marL="457200" marR="0" lvl="0" indent="-457200" algn="l" defTabSz="914400" rtl="0" eaLnBrk="1" fontAlgn="base" latinLnBrk="0" hangingPunct="1">
              <a:lnSpc>
                <a:spcPct val="100000"/>
              </a:lnSpc>
              <a:spcBef>
                <a:spcPts val="0"/>
              </a:spcBef>
              <a:spcAft>
                <a:spcPts val="100"/>
              </a:spcAft>
              <a:buClrTx/>
              <a:buSzPct val="100000"/>
              <a:buFontTx/>
              <a:buBlip>
                <a:blip r:embed="rId7"/>
              </a:buBlip>
              <a:tabLst/>
              <a:defRPr/>
            </a:pPr>
            <a:r>
              <a:rPr kumimoji="0" lang="en-US" sz="1800" b="0" i="0" u="none" strike="noStrike" kern="0" cap="none" spc="0" normalizeH="0" baseline="0" noProof="0" dirty="0">
                <a:ln>
                  <a:noFill/>
                </a:ln>
                <a:solidFill>
                  <a:srgbClr val="000000"/>
                </a:solidFill>
                <a:effectLst/>
                <a:uLnTx/>
                <a:uFillTx/>
                <a:latin typeface="Arial"/>
              </a:rPr>
              <a:t>POLE and MSI tumors are excellent candidates for immunotherapies targeting the PD-1 pathway</a:t>
            </a:r>
          </a:p>
        </p:txBody>
      </p:sp>
    </p:spTree>
    <p:extLst>
      <p:ext uri="{BB962C8B-B14F-4D97-AF65-F5344CB8AC3E}">
        <p14:creationId xmlns:p14="http://schemas.microsoft.com/office/powerpoint/2010/main" val="3292232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0343-CE39-EC97-43A4-10CF1598C774}"/>
              </a:ext>
            </a:extLst>
          </p:cNvPr>
          <p:cNvSpPr>
            <a:spLocks noGrp="1"/>
          </p:cNvSpPr>
          <p:nvPr>
            <p:ph type="title"/>
          </p:nvPr>
        </p:nvSpPr>
        <p:spPr/>
        <p:txBody>
          <a:bodyPr/>
          <a:lstStyle/>
          <a:p>
            <a:r>
              <a:rPr lang="en-US" dirty="0"/>
              <a:t>Rationale for Combining Chemo and IO</a:t>
            </a:r>
          </a:p>
        </p:txBody>
      </p:sp>
      <p:sp>
        <p:nvSpPr>
          <p:cNvPr id="5" name="Content Placeholder 4">
            <a:extLst>
              <a:ext uri="{FF2B5EF4-FFF2-40B4-BE49-F238E27FC236}">
                <a16:creationId xmlns:a16="http://schemas.microsoft.com/office/drawing/2014/main" id="{DE6EB9DD-517D-CF00-2E5E-7F4EBAB28D5B}"/>
              </a:ext>
            </a:extLst>
          </p:cNvPr>
          <p:cNvSpPr>
            <a:spLocks noGrp="1"/>
          </p:cNvSpPr>
          <p:nvPr>
            <p:ph idx="1"/>
          </p:nvPr>
        </p:nvSpPr>
        <p:spPr>
          <a:xfrm>
            <a:off x="315077" y="1280846"/>
            <a:ext cx="5809726" cy="4855222"/>
          </a:xfrm>
        </p:spPr>
        <p:txBody>
          <a:bodyPr>
            <a:normAutofit fontScale="85000" lnSpcReduction="10000"/>
          </a:bodyPr>
          <a:lstStyle/>
          <a:p>
            <a:pPr>
              <a:lnSpc>
                <a:spcPct val="110000"/>
              </a:lnSpc>
            </a:pPr>
            <a:r>
              <a:rPr lang="en-US" dirty="0"/>
              <a:t>↓ Myeloid-derived suppressor cells</a:t>
            </a:r>
          </a:p>
          <a:p>
            <a:pPr>
              <a:lnSpc>
                <a:spcPct val="110000"/>
              </a:lnSpc>
            </a:pPr>
            <a:r>
              <a:rPr lang="en-US" dirty="0"/>
              <a:t>↑ Antigen cross-presentation after immunogenic cell death</a:t>
            </a:r>
          </a:p>
          <a:p>
            <a:pPr>
              <a:lnSpc>
                <a:spcPct val="110000"/>
              </a:lnSpc>
            </a:pPr>
            <a:r>
              <a:rPr lang="en-US" dirty="0"/>
              <a:t>↑ Dendritic cell activity through STAT6 pathway inhibition</a:t>
            </a:r>
          </a:p>
          <a:p>
            <a:pPr>
              <a:lnSpc>
                <a:spcPct val="110000"/>
              </a:lnSpc>
            </a:pPr>
            <a:r>
              <a:rPr lang="en-US" dirty="0"/>
              <a:t>↑ Ratio of cytotoxic lymphocytes to regulatory T cells.</a:t>
            </a:r>
          </a:p>
          <a:p>
            <a:pPr>
              <a:lnSpc>
                <a:spcPct val="110000"/>
              </a:lnSpc>
            </a:pPr>
            <a:r>
              <a:rPr lang="en-US" dirty="0"/>
              <a:t>↑ Antigenic diversity in tumors by causing DNA damage and releasing tumor-associated antigens</a:t>
            </a:r>
          </a:p>
        </p:txBody>
      </p:sp>
      <p:pic>
        <p:nvPicPr>
          <p:cNvPr id="3" name="Picture 2">
            <a:extLst>
              <a:ext uri="{FF2B5EF4-FFF2-40B4-BE49-F238E27FC236}">
                <a16:creationId xmlns:a16="http://schemas.microsoft.com/office/drawing/2014/main" id="{4EDB67E1-E0E0-FA87-FF8C-AC41F397CDC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243323" y="1082726"/>
            <a:ext cx="5809726" cy="4855222"/>
          </a:xfrm>
          <a:prstGeom prst="rect">
            <a:avLst/>
          </a:prstGeom>
        </p:spPr>
      </p:pic>
      <p:sp>
        <p:nvSpPr>
          <p:cNvPr id="4" name="TextBox 3">
            <a:extLst>
              <a:ext uri="{FF2B5EF4-FFF2-40B4-BE49-F238E27FC236}">
                <a16:creationId xmlns:a16="http://schemas.microsoft.com/office/drawing/2014/main" id="{720ECADA-C6F1-064A-9AFC-7872240A157B}"/>
              </a:ext>
            </a:extLst>
          </p:cNvPr>
          <p:cNvSpPr txBox="1"/>
          <p:nvPr/>
        </p:nvSpPr>
        <p:spPr>
          <a:xfrm>
            <a:off x="6868633" y="6337005"/>
            <a:ext cx="4401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Heinhuis</a:t>
            </a:r>
            <a:r>
              <a:rPr kumimoji="0" lang="en-US" sz="1800" b="0" i="0" u="none" strike="noStrike" kern="1200" cap="none" spc="0" normalizeH="0" baseline="0" noProof="0" dirty="0">
                <a:ln>
                  <a:noFill/>
                </a:ln>
                <a:solidFill>
                  <a:srgbClr val="000000"/>
                </a:solidFill>
                <a:effectLst/>
                <a:uLnTx/>
                <a:uFillTx/>
                <a:latin typeface="Arial"/>
                <a:ea typeface="+mn-ea"/>
                <a:cs typeface="+mn-cs"/>
              </a:rPr>
              <a:t>, Ann Oncol 2019</a:t>
            </a:r>
          </a:p>
        </p:txBody>
      </p:sp>
    </p:spTree>
    <p:extLst>
      <p:ext uri="{BB962C8B-B14F-4D97-AF65-F5344CB8AC3E}">
        <p14:creationId xmlns:p14="http://schemas.microsoft.com/office/powerpoint/2010/main" val="418591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281832-EA4C-11BB-2372-0CFF5718AE97}"/>
              </a:ext>
            </a:extLst>
          </p:cNvPr>
          <p:cNvSpPr/>
          <p:nvPr/>
        </p:nvSpPr>
        <p:spPr>
          <a:xfrm>
            <a:off x="9372600" y="5464629"/>
            <a:ext cx="2819400" cy="1393371"/>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40" name="Table 39">
            <a:extLst>
              <a:ext uri="{FF2B5EF4-FFF2-40B4-BE49-F238E27FC236}">
                <a16:creationId xmlns:a16="http://schemas.microsoft.com/office/drawing/2014/main" id="{4667EEFD-C845-46F4-95FD-144EB4870423}"/>
              </a:ext>
            </a:extLst>
          </p:cNvPr>
          <p:cNvGraphicFramePr>
            <a:graphicFrameLocks noGrp="1"/>
          </p:cNvGraphicFramePr>
          <p:nvPr/>
        </p:nvGraphicFramePr>
        <p:xfrm>
          <a:off x="371475" y="577044"/>
          <a:ext cx="11449049" cy="6135116"/>
        </p:xfrm>
        <a:graphic>
          <a:graphicData uri="http://schemas.openxmlformats.org/drawingml/2006/table">
            <a:tbl>
              <a:tblPr firstRow="1" bandRow="1">
                <a:effectLst/>
                <a:tableStyleId>{912C8C85-51F0-491E-9774-3900AFEF0FD7}</a:tableStyleId>
              </a:tblPr>
              <a:tblGrid>
                <a:gridCol w="1750076">
                  <a:extLst>
                    <a:ext uri="{9D8B030D-6E8A-4147-A177-3AD203B41FA5}">
                      <a16:colId xmlns:a16="http://schemas.microsoft.com/office/drawing/2014/main" val="4180434320"/>
                    </a:ext>
                  </a:extLst>
                </a:gridCol>
                <a:gridCol w="2129463">
                  <a:extLst>
                    <a:ext uri="{9D8B030D-6E8A-4147-A177-3AD203B41FA5}">
                      <a16:colId xmlns:a16="http://schemas.microsoft.com/office/drawing/2014/main" val="425893914"/>
                    </a:ext>
                  </a:extLst>
                </a:gridCol>
                <a:gridCol w="1673488">
                  <a:extLst>
                    <a:ext uri="{9D8B030D-6E8A-4147-A177-3AD203B41FA5}">
                      <a16:colId xmlns:a16="http://schemas.microsoft.com/office/drawing/2014/main" val="893118344"/>
                    </a:ext>
                  </a:extLst>
                </a:gridCol>
                <a:gridCol w="1673488">
                  <a:extLst>
                    <a:ext uri="{9D8B030D-6E8A-4147-A177-3AD203B41FA5}">
                      <a16:colId xmlns:a16="http://schemas.microsoft.com/office/drawing/2014/main" val="1745097102"/>
                    </a:ext>
                  </a:extLst>
                </a:gridCol>
                <a:gridCol w="2083846">
                  <a:extLst>
                    <a:ext uri="{9D8B030D-6E8A-4147-A177-3AD203B41FA5}">
                      <a16:colId xmlns:a16="http://schemas.microsoft.com/office/drawing/2014/main" val="2941378395"/>
                    </a:ext>
                  </a:extLst>
                </a:gridCol>
                <a:gridCol w="2138688">
                  <a:extLst>
                    <a:ext uri="{9D8B030D-6E8A-4147-A177-3AD203B41FA5}">
                      <a16:colId xmlns:a16="http://schemas.microsoft.com/office/drawing/2014/main" val="2536007433"/>
                    </a:ext>
                  </a:extLst>
                </a:gridCol>
              </a:tblGrid>
              <a:tr h="716526">
                <a:tc>
                  <a:txBody>
                    <a:bodyPr/>
                    <a:lstStyle/>
                    <a:p>
                      <a:pPr algn="r">
                        <a:lnSpc>
                          <a:spcPct val="100000"/>
                        </a:lnSpc>
                        <a:spcBef>
                          <a:spcPts val="300"/>
                        </a:spcBef>
                      </a:pPr>
                      <a:endParaRPr lang="en-GB" sz="1600" dirty="0">
                        <a:ln>
                          <a:noFill/>
                        </a:ln>
                        <a:solidFill>
                          <a:schemeClr val="tx1"/>
                        </a:solidFill>
                      </a:endParaRPr>
                    </a:p>
                  </a:txBody>
                  <a:tcPr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600" b="1" i="0" u="none" strike="noStrike" kern="1200" cap="none" spc="0" normalizeH="0" baseline="0" noProof="0" dirty="0">
                          <a:ln>
                            <a:noFill/>
                          </a:ln>
                          <a:solidFill>
                            <a:schemeClr val="tx1"/>
                          </a:solidFill>
                          <a:effectLst/>
                          <a:uLnTx/>
                          <a:uFillTx/>
                          <a:latin typeface="Invention" panose="020B0503020008020204" pitchFamily="34" charset="0"/>
                          <a:ea typeface="+mn-ea"/>
                          <a:cs typeface="+mn-cs"/>
                        </a:rPr>
                        <a:t>GY018/KN-868</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600" b="1" i="0" u="none" strike="noStrike" kern="1200" cap="none" spc="0" normalizeH="0" baseline="0" noProof="0" dirty="0">
                          <a:ln>
                            <a:noFill/>
                          </a:ln>
                          <a:solidFill>
                            <a:srgbClr val="1B6532"/>
                          </a:solidFill>
                          <a:effectLst/>
                          <a:uLnTx/>
                          <a:uFillTx/>
                          <a:latin typeface="Invention" panose="020B0503020008020204" pitchFamily="34" charset="0"/>
                          <a:ea typeface="+mn-ea"/>
                          <a:cs typeface="+mn-cs"/>
                        </a:rPr>
                        <a:t>Pembrolizumab</a:t>
                      </a:r>
                      <a:endParaRPr lang="en-GB" sz="1600" b="1" dirty="0">
                        <a:ln>
                          <a:noFill/>
                        </a:ln>
                        <a:solidFill>
                          <a:srgbClr val="1B6532"/>
                        </a:solidFill>
                        <a:latin typeface="Invention" panose="020B0503020008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600" b="1" i="0" u="none" strike="noStrike" kern="1200" cap="none" spc="0" normalizeH="0" baseline="0" noProof="0" dirty="0">
                          <a:ln>
                            <a:noFill/>
                          </a:ln>
                          <a:solidFill>
                            <a:schemeClr val="tx1"/>
                          </a:solidFill>
                          <a:effectLst/>
                          <a:uLnTx/>
                          <a:uFillTx/>
                          <a:latin typeface="Invention" panose="020B0503020008020204" pitchFamily="34" charset="0"/>
                          <a:ea typeface="+mn-ea"/>
                          <a:cs typeface="+mn-cs"/>
                        </a:rPr>
                        <a:t>RUBY-I</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600" b="1" i="0" u="none" strike="noStrike" kern="1200" cap="none" spc="0" normalizeH="0" baseline="0" noProof="0" dirty="0" err="1">
                          <a:ln>
                            <a:noFill/>
                          </a:ln>
                          <a:solidFill>
                            <a:srgbClr val="D63E7F"/>
                          </a:solidFill>
                          <a:effectLst/>
                          <a:uLnTx/>
                          <a:uFillTx/>
                          <a:latin typeface="Invention" panose="020B0503020008020204" pitchFamily="34" charset="0"/>
                          <a:ea typeface="+mn-ea"/>
                          <a:cs typeface="+mn-cs"/>
                        </a:rPr>
                        <a:t>Dostarlimab</a:t>
                      </a:r>
                      <a:endParaRPr lang="en-GB" sz="1600" b="1" dirty="0">
                        <a:ln>
                          <a:noFill/>
                        </a:ln>
                        <a:solidFill>
                          <a:srgbClr val="D63E7F"/>
                        </a:solidFill>
                        <a:latin typeface="Invention" panose="020B0503020008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600" b="1" i="0" u="none" strike="noStrike" kern="1200" cap="none" spc="0" normalizeH="0" baseline="0" noProof="0" dirty="0">
                          <a:ln>
                            <a:noFill/>
                          </a:ln>
                          <a:solidFill>
                            <a:schemeClr val="tx1"/>
                          </a:solidFill>
                          <a:effectLst/>
                          <a:uLnTx/>
                          <a:uFillTx/>
                          <a:latin typeface="Invention" panose="020B0503020008020204" pitchFamily="34" charset="0"/>
                          <a:ea typeface="+mn-ea"/>
                          <a:cs typeface="+mn-cs"/>
                        </a:rPr>
                        <a:t>RUBY-II</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600" b="1" i="0" u="none" strike="noStrike" kern="1200" cap="none" spc="0" normalizeH="0" baseline="0" noProof="0" dirty="0" err="1">
                          <a:ln>
                            <a:noFill/>
                          </a:ln>
                          <a:solidFill>
                            <a:srgbClr val="D63E7F"/>
                          </a:solidFill>
                          <a:effectLst/>
                          <a:uLnTx/>
                          <a:uFillTx/>
                          <a:latin typeface="Invention" panose="020B0503020008020204" pitchFamily="34" charset="0"/>
                          <a:ea typeface="+mn-ea"/>
                          <a:cs typeface="+mn-cs"/>
                        </a:rPr>
                        <a:t>Dostarlimab</a:t>
                      </a:r>
                      <a:r>
                        <a:rPr kumimoji="0" lang="en-GB" sz="1600" b="1" i="0" u="none" strike="noStrike" kern="1200" cap="none" spc="0" normalizeH="0" baseline="0" noProof="0" dirty="0">
                          <a:ln>
                            <a:noFill/>
                          </a:ln>
                          <a:solidFill>
                            <a:srgbClr val="D63E7F"/>
                          </a:solidFill>
                          <a:effectLst/>
                          <a:uLnTx/>
                          <a:uFillTx/>
                          <a:latin typeface="Invention" panose="020B0503020008020204" pitchFamily="34" charset="0"/>
                          <a:ea typeface="+mn-ea"/>
                          <a:cs typeface="+mn-cs"/>
                        </a:rPr>
                        <a:t> + Niraparib</a:t>
                      </a:r>
                      <a:endParaRPr lang="en-GB" sz="1600" b="1" dirty="0">
                        <a:ln>
                          <a:noFill/>
                        </a:ln>
                        <a:solidFill>
                          <a:srgbClr val="D63E7F"/>
                        </a:solidFill>
                        <a:latin typeface="Invention" panose="020B0503020008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GB" sz="1600" b="1" dirty="0">
                          <a:ln>
                            <a:noFill/>
                          </a:ln>
                          <a:solidFill>
                            <a:schemeClr val="tx1"/>
                          </a:solidFill>
                          <a:latin typeface="Invention" panose="020B0503020008020204" pitchFamily="34" charset="0"/>
                        </a:rPr>
                        <a:t>DUO-E</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600" b="1" i="0" u="none" strike="noStrike" kern="1200" cap="none" spc="0" normalizeH="0" baseline="0" noProof="0" dirty="0">
                          <a:ln>
                            <a:noFill/>
                          </a:ln>
                          <a:solidFill>
                            <a:schemeClr val="accent4"/>
                          </a:solidFill>
                          <a:effectLst/>
                          <a:uLnTx/>
                          <a:uFillTx/>
                          <a:latin typeface="Invention" panose="020B0503020008020204" pitchFamily="34" charset="0"/>
                          <a:ea typeface="+mn-ea"/>
                          <a:cs typeface="+mn-cs"/>
                        </a:rPr>
                        <a:t>Durvalumab</a:t>
                      </a:r>
                      <a:br>
                        <a:rPr kumimoji="0" lang="en-GB" sz="1600" b="1" i="0" u="none" strike="noStrike" kern="1200" cap="none" spc="0" normalizeH="0" baseline="0" noProof="0" dirty="0">
                          <a:ln>
                            <a:noFill/>
                          </a:ln>
                          <a:solidFill>
                            <a:schemeClr val="accent4"/>
                          </a:solidFill>
                          <a:effectLst/>
                          <a:uLnTx/>
                          <a:uFillTx/>
                          <a:latin typeface="Invention" panose="020B0503020008020204" pitchFamily="34" charset="0"/>
                          <a:ea typeface="+mn-ea"/>
                          <a:cs typeface="+mn-cs"/>
                        </a:rPr>
                      </a:br>
                      <a:r>
                        <a:rPr kumimoji="0" lang="en-GB" sz="1600" b="1" i="0" u="none" strike="noStrike" kern="1200" cap="none" spc="0" normalizeH="0" baseline="0" noProof="0" dirty="0">
                          <a:ln>
                            <a:noFill/>
                          </a:ln>
                          <a:solidFill>
                            <a:schemeClr val="accent4"/>
                          </a:solidFill>
                          <a:effectLst/>
                          <a:uLnTx/>
                          <a:uFillTx/>
                          <a:latin typeface="Invention" panose="020B0503020008020204" pitchFamily="34" charset="0"/>
                          <a:ea typeface="+mn-ea"/>
                          <a:cs typeface="Times New Roman" panose="02020603050405020304" pitchFamily="18" charset="0"/>
                        </a:rPr>
                        <a:t>± </a:t>
                      </a:r>
                      <a:r>
                        <a:rPr kumimoji="0" lang="en-GB" sz="1600" b="1" i="0" u="none" strike="noStrike" kern="1200" cap="none" spc="0" normalizeH="0" baseline="0" noProof="0" dirty="0">
                          <a:ln>
                            <a:noFill/>
                          </a:ln>
                          <a:solidFill>
                            <a:schemeClr val="accent4"/>
                          </a:solidFill>
                          <a:effectLst/>
                          <a:uLnTx/>
                          <a:uFillTx/>
                          <a:latin typeface="Invention" panose="020B0503020008020204" pitchFamily="34" charset="0"/>
                          <a:ea typeface="+mn-ea"/>
                          <a:cs typeface="+mn-cs"/>
                        </a:rPr>
                        <a:t>Olaparib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GB" sz="1600" b="1" dirty="0" err="1">
                          <a:ln>
                            <a:noFill/>
                          </a:ln>
                          <a:solidFill>
                            <a:schemeClr val="tx1"/>
                          </a:solidFill>
                          <a:latin typeface="Invention" panose="020B0503020008020204" pitchFamily="34" charset="0"/>
                        </a:rPr>
                        <a:t>AtTEnd</a:t>
                      </a:r>
                      <a:endParaRPr lang="en-GB" sz="1600" b="1" dirty="0">
                        <a:ln>
                          <a:noFill/>
                        </a:ln>
                        <a:solidFill>
                          <a:schemeClr val="tx1"/>
                        </a:solidFill>
                        <a:latin typeface="Invention" panose="020B0503020008020204" pitchFamily="34" charset="0"/>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600" b="1" i="0" u="none" strike="noStrike" kern="1200" cap="none" spc="0" normalizeH="0" baseline="0" noProof="0" dirty="0">
                          <a:ln>
                            <a:noFill/>
                          </a:ln>
                          <a:solidFill>
                            <a:srgbClr val="D63E7F"/>
                          </a:solidFill>
                          <a:effectLst/>
                          <a:uLnTx/>
                          <a:uFillTx/>
                          <a:latin typeface="Invention" panose="020B0503020008020204" pitchFamily="34" charset="0"/>
                          <a:ea typeface="+mn-ea"/>
                          <a:cs typeface="+mn-cs"/>
                        </a:rPr>
                        <a:t>Atezolizumab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82736818"/>
                  </a:ext>
                </a:extLst>
              </a:tr>
              <a:tr h="1720507">
                <a:tc>
                  <a:txBody>
                    <a:bodyPr/>
                    <a:lstStyle/>
                    <a:p>
                      <a:pPr algn="r">
                        <a:lnSpc>
                          <a:spcPct val="95000"/>
                        </a:lnSpc>
                        <a:spcBef>
                          <a:spcPts val="400"/>
                        </a:spcBef>
                      </a:pPr>
                      <a:r>
                        <a:rPr lang="en-GB" sz="1600" b="1" dirty="0">
                          <a:ln>
                            <a:noFill/>
                          </a:ln>
                          <a:solidFill>
                            <a:schemeClr val="tx1"/>
                          </a:solidFill>
                          <a:latin typeface="Invention" panose="020B0503020008020204" pitchFamily="34" charset="0"/>
                        </a:rPr>
                        <a:t>Patient Population</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82880" lvl="1" indent="-182880" algn="l" defTabSz="914400" rtl="0" eaLnBrk="1" latinLnBrk="0" hangingPunct="1">
                        <a:spcBef>
                          <a:spcPts val="100"/>
                        </a:spcBef>
                        <a:spcAft>
                          <a:spcPts val="100"/>
                        </a:spcAft>
                        <a:buClr>
                          <a:schemeClr val="accent2"/>
                        </a:buClr>
                        <a:buFont typeface="Arial" panose="020B0604020202020204" pitchFamily="34" charset="0"/>
                        <a:buChar char="•"/>
                        <a:defRPr/>
                      </a:pPr>
                      <a:r>
                        <a:rPr lang="en-US" sz="1600" kern="1200" dirty="0">
                          <a:ln>
                            <a:noFill/>
                          </a:ln>
                          <a:solidFill>
                            <a:schemeClr val="tx1"/>
                          </a:solidFill>
                          <a:latin typeface="Invention" panose="020B0503020008020204" pitchFamily="34" charset="0"/>
                          <a:ea typeface="+mn-ea"/>
                          <a:cs typeface="Calibri"/>
                        </a:rPr>
                        <a:t>Stage III/IVA, measurable, or  (non)measurable stage IVB or recurrent EC</a:t>
                      </a:r>
                    </a:p>
                    <a:p>
                      <a:pPr marL="182880" lvl="1" indent="-182880" algn="l" defTabSz="914400" rtl="0" eaLnBrk="1" latinLnBrk="0" hangingPunct="1">
                        <a:spcBef>
                          <a:spcPts val="100"/>
                        </a:spcBef>
                        <a:spcAft>
                          <a:spcPts val="100"/>
                        </a:spcAft>
                        <a:buClr>
                          <a:schemeClr val="accent2"/>
                        </a:buClr>
                        <a:buFont typeface="Arial" panose="020B0604020202020204" pitchFamily="34" charset="0"/>
                        <a:buChar char="•"/>
                        <a:defRPr/>
                      </a:pPr>
                      <a:r>
                        <a:rPr lang="en-US" sz="1600" kern="1200" dirty="0">
                          <a:ln>
                            <a:noFill/>
                          </a:ln>
                          <a:solidFill>
                            <a:schemeClr val="tx1"/>
                          </a:solidFill>
                          <a:latin typeface="Invention" panose="020B0503020008020204" pitchFamily="34" charset="0"/>
                          <a:ea typeface="+mn-ea"/>
                          <a:cs typeface="Calibri"/>
                        </a:rPr>
                        <a:t>No prior chemo except if completed ≥12 </a:t>
                      </a:r>
                      <a:r>
                        <a:rPr lang="en-US" sz="1600" kern="1200" dirty="0" err="1">
                          <a:ln>
                            <a:noFill/>
                          </a:ln>
                          <a:solidFill>
                            <a:schemeClr val="tx1"/>
                          </a:solidFill>
                          <a:latin typeface="Invention" panose="020B0503020008020204" pitchFamily="34" charset="0"/>
                          <a:ea typeface="+mn-ea"/>
                          <a:cs typeface="Calibri"/>
                        </a:rPr>
                        <a:t>mo</a:t>
                      </a:r>
                      <a:r>
                        <a:rPr lang="en-US" sz="1600" kern="1200" dirty="0">
                          <a:ln>
                            <a:noFill/>
                          </a:ln>
                          <a:solidFill>
                            <a:schemeClr val="tx1"/>
                          </a:solidFill>
                          <a:latin typeface="Invention" panose="020B0503020008020204" pitchFamily="34" charset="0"/>
                          <a:ea typeface="+mn-ea"/>
                          <a:cs typeface="Calibri"/>
                        </a:rPr>
                        <a:t> before study</a:t>
                      </a:r>
                    </a:p>
                  </a:txBody>
                  <a:tcP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82880" lvl="1" indent="-182880" algn="l" defTabSz="914400" rtl="0" eaLnBrk="1" latinLnBrk="0" hangingPunct="1">
                        <a:spcBef>
                          <a:spcPts val="100"/>
                        </a:spcBef>
                        <a:spcAft>
                          <a:spcPts val="100"/>
                        </a:spcAft>
                        <a:buClr>
                          <a:schemeClr val="accent2"/>
                        </a:buClr>
                        <a:buFont typeface="Arial" panose="020B0604020202020204" pitchFamily="34" charset="0"/>
                        <a:buChar char="•"/>
                        <a:defRPr/>
                      </a:pPr>
                      <a:r>
                        <a:rPr lang="en-US" sz="1600" kern="1200" dirty="0">
                          <a:ln>
                            <a:noFill/>
                          </a:ln>
                          <a:solidFill>
                            <a:schemeClr val="tx1"/>
                          </a:solidFill>
                          <a:latin typeface="Invention" panose="020B0503020008020204" pitchFamily="34" charset="0"/>
                          <a:ea typeface="+mn-ea"/>
                          <a:cs typeface="Calibri"/>
                        </a:rPr>
                        <a:t>Stage III, IV or recurrent</a:t>
                      </a:r>
                    </a:p>
                    <a:p>
                      <a:pPr marL="400050" lvl="1" indent="-182563" algn="l" defTabSz="914400" rtl="0" eaLnBrk="1" latinLnBrk="0" hangingPunct="1">
                        <a:spcBef>
                          <a:spcPts val="100"/>
                        </a:spcBef>
                        <a:spcAft>
                          <a:spcPts val="100"/>
                        </a:spcAft>
                        <a:buClr>
                          <a:schemeClr val="accent2"/>
                        </a:buClr>
                        <a:buFont typeface="Arial" panose="020B0604020202020204" pitchFamily="34" charset="0"/>
                        <a:buChar char="•"/>
                        <a:defRPr/>
                      </a:pPr>
                      <a:r>
                        <a:rPr lang="en-US" sz="1600" kern="1200" dirty="0">
                          <a:ln>
                            <a:noFill/>
                          </a:ln>
                          <a:solidFill>
                            <a:schemeClr val="tx1"/>
                          </a:solidFill>
                          <a:latin typeface="Invention" panose="020B0503020008020204" pitchFamily="34" charset="0"/>
                          <a:ea typeface="+mn-ea"/>
                          <a:cs typeface="Calibri"/>
                        </a:rPr>
                        <a:t>Stage IIIA–IIIC1: Evaluable or measurable disease</a:t>
                      </a:r>
                    </a:p>
                    <a:p>
                      <a:pPr marL="400050" lvl="1" indent="-182563" algn="l" defTabSz="914400" rtl="0" eaLnBrk="1" latinLnBrk="0" hangingPunct="1">
                        <a:spcBef>
                          <a:spcPts val="100"/>
                        </a:spcBef>
                        <a:spcAft>
                          <a:spcPts val="100"/>
                        </a:spcAft>
                        <a:buClr>
                          <a:schemeClr val="accent2"/>
                        </a:buClr>
                        <a:buFont typeface="Arial" panose="020B0604020202020204" pitchFamily="34" charset="0"/>
                        <a:buChar char="•"/>
                        <a:defRPr/>
                      </a:pPr>
                      <a:r>
                        <a:rPr lang="en-US" sz="1600" kern="1200" dirty="0">
                          <a:ln>
                            <a:noFill/>
                          </a:ln>
                          <a:solidFill>
                            <a:schemeClr val="tx1"/>
                          </a:solidFill>
                          <a:latin typeface="Invention" panose="020B0503020008020204" pitchFamily="34" charset="0"/>
                          <a:ea typeface="+mn-ea"/>
                          <a:cs typeface="Calibri"/>
                        </a:rPr>
                        <a:t>Stage IIIC2–IV: Measurable or </a:t>
                      </a:r>
                      <a:r>
                        <a:rPr lang="en-US" sz="1600" kern="1200" dirty="0" err="1">
                          <a:ln>
                            <a:noFill/>
                          </a:ln>
                          <a:solidFill>
                            <a:schemeClr val="tx1"/>
                          </a:solidFill>
                          <a:latin typeface="Invention" panose="020B0503020008020204" pitchFamily="34" charset="0"/>
                          <a:ea typeface="+mn-ea"/>
                          <a:cs typeface="Calibri"/>
                        </a:rPr>
                        <a:t>nonmeasurable</a:t>
                      </a:r>
                      <a:r>
                        <a:rPr lang="en-US" sz="1600" kern="1200" dirty="0">
                          <a:ln>
                            <a:noFill/>
                          </a:ln>
                          <a:solidFill>
                            <a:schemeClr val="tx1"/>
                          </a:solidFill>
                          <a:latin typeface="Invention" panose="020B0503020008020204" pitchFamily="34" charset="0"/>
                          <a:ea typeface="+mn-ea"/>
                          <a:cs typeface="Calibri"/>
                        </a:rPr>
                        <a:t> </a:t>
                      </a:r>
                    </a:p>
                    <a:p>
                      <a:pPr marL="182880" lvl="1" indent="-182880" algn="l" defTabSz="914400" rtl="0" eaLnBrk="1" latinLnBrk="0" hangingPunct="1">
                        <a:spcBef>
                          <a:spcPts val="100"/>
                        </a:spcBef>
                        <a:spcAft>
                          <a:spcPts val="100"/>
                        </a:spcAft>
                        <a:buClr>
                          <a:schemeClr val="accent2"/>
                        </a:buClr>
                        <a:buFont typeface="Arial" panose="020B0604020202020204" pitchFamily="34" charset="0"/>
                        <a:buChar char="•"/>
                        <a:defRPr/>
                      </a:pPr>
                      <a:r>
                        <a:rPr lang="en-US" sz="1600" kern="1200" dirty="0">
                          <a:ln>
                            <a:noFill/>
                          </a:ln>
                          <a:solidFill>
                            <a:schemeClr val="tx1"/>
                          </a:solidFill>
                          <a:latin typeface="Invention" panose="020B0503020008020204" pitchFamily="34" charset="0"/>
                          <a:ea typeface="+mn-ea"/>
                          <a:cs typeface="Calibri"/>
                        </a:rPr>
                        <a:t>Adj/</a:t>
                      </a:r>
                      <a:r>
                        <a:rPr lang="en-US" sz="1600" kern="1200" dirty="0" err="1">
                          <a:ln>
                            <a:noFill/>
                          </a:ln>
                          <a:solidFill>
                            <a:schemeClr val="tx1"/>
                          </a:solidFill>
                          <a:latin typeface="Invention" panose="020B0503020008020204" pitchFamily="34" charset="0"/>
                          <a:ea typeface="+mn-ea"/>
                          <a:cs typeface="Calibri"/>
                        </a:rPr>
                        <a:t>neoadj</a:t>
                      </a:r>
                      <a:r>
                        <a:rPr lang="en-US" sz="1600" kern="1200" dirty="0">
                          <a:ln>
                            <a:noFill/>
                          </a:ln>
                          <a:solidFill>
                            <a:schemeClr val="tx1"/>
                          </a:solidFill>
                          <a:latin typeface="Invention" panose="020B0503020008020204" pitchFamily="34" charset="0"/>
                          <a:ea typeface="+mn-ea"/>
                          <a:cs typeface="Calibri"/>
                        </a:rPr>
                        <a:t> chemo allowed if recurrence ≥6 </a:t>
                      </a:r>
                      <a:r>
                        <a:rPr lang="en-US" sz="1600" kern="1200" dirty="0" err="1">
                          <a:ln>
                            <a:noFill/>
                          </a:ln>
                          <a:solidFill>
                            <a:schemeClr val="tx1"/>
                          </a:solidFill>
                          <a:latin typeface="Invention" panose="020B0503020008020204" pitchFamily="34" charset="0"/>
                          <a:ea typeface="+mn-ea"/>
                          <a:cs typeface="Calibri"/>
                        </a:rPr>
                        <a:t>mo</a:t>
                      </a:r>
                      <a:endParaRPr lang="en-US" sz="1600" kern="1200" dirty="0">
                        <a:ln>
                          <a:noFill/>
                        </a:ln>
                        <a:solidFill>
                          <a:schemeClr val="tx1"/>
                        </a:solidFill>
                        <a:latin typeface="Invention" panose="020B0503020008020204" pitchFamily="34" charset="0"/>
                        <a:ea typeface="+mn-ea"/>
                        <a:cs typeface="Calibri"/>
                      </a:endParaRPr>
                    </a:p>
                  </a:txBody>
                  <a:tcP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tc hMerge="1">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82880" lvl="1" indent="-182880" algn="l" defTabSz="914400" rtl="0" eaLnBrk="1" latinLnBrk="0" hangingPunct="1">
                        <a:spcBef>
                          <a:spcPts val="100"/>
                        </a:spcBef>
                        <a:spcAft>
                          <a:spcPts val="100"/>
                        </a:spcAft>
                        <a:buClr>
                          <a:schemeClr val="accent2"/>
                        </a:buClr>
                        <a:buFont typeface="Arial" panose="020B0604020202020204" pitchFamily="34" charset="0"/>
                        <a:buChar char="•"/>
                        <a:defRPr/>
                      </a:pPr>
                      <a:endParaRPr lang="en-US" sz="1000" kern="1200">
                        <a:solidFill>
                          <a:schemeClr val="tx1"/>
                        </a:solidFill>
                        <a:highlight>
                          <a:srgbClr val="FFFF00"/>
                        </a:highlight>
                        <a:latin typeface="Invention" panose="020B0503020008020204" pitchFamily="34" charset="0"/>
                        <a:ea typeface="+mn-ea"/>
                        <a:cs typeface="Calibri"/>
                      </a:endParaRPr>
                    </a:p>
                  </a:txBody>
                  <a:tcPr marL="4572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marL="182880" lvl="1" indent="-182880" algn="l" defTabSz="914400" rtl="0" eaLnBrk="1" latinLnBrk="0" hangingPunct="1">
                        <a:spcBef>
                          <a:spcPts val="100"/>
                        </a:spcBef>
                        <a:spcAft>
                          <a:spcPts val="100"/>
                        </a:spcAft>
                        <a:buClr>
                          <a:schemeClr val="accent2"/>
                        </a:buClr>
                        <a:buFont typeface="Arial" panose="020B0604020202020204" pitchFamily="34" charset="0"/>
                        <a:buChar char="•"/>
                        <a:defRPr/>
                      </a:pPr>
                      <a:r>
                        <a:rPr lang="en-US" sz="1600" kern="1200" dirty="0">
                          <a:ln>
                            <a:noFill/>
                          </a:ln>
                          <a:solidFill>
                            <a:schemeClr val="tx1"/>
                          </a:solidFill>
                          <a:latin typeface="Invention" panose="020B0503020008020204" pitchFamily="34" charset="0"/>
                          <a:ea typeface="+mn-ea"/>
                          <a:cs typeface="Calibri"/>
                        </a:rPr>
                        <a:t>Measurable stage III or (non)measurable stage IV or recurrent endometrial cancer</a:t>
                      </a:r>
                    </a:p>
                    <a:p>
                      <a:pPr marL="182880" lvl="1" indent="-182880" algn="l" defTabSz="914400" rtl="0" eaLnBrk="1" latinLnBrk="0" hangingPunct="1">
                        <a:spcBef>
                          <a:spcPts val="100"/>
                        </a:spcBef>
                        <a:spcAft>
                          <a:spcPts val="100"/>
                        </a:spcAft>
                        <a:buClr>
                          <a:schemeClr val="accent2"/>
                        </a:buClr>
                        <a:buFont typeface="Arial" panose="020B0604020202020204" pitchFamily="34" charset="0"/>
                        <a:buChar char="•"/>
                        <a:defRPr/>
                      </a:pPr>
                      <a:r>
                        <a:rPr lang="en-US" sz="1600" kern="1200" dirty="0">
                          <a:ln>
                            <a:noFill/>
                          </a:ln>
                          <a:solidFill>
                            <a:schemeClr val="tx1"/>
                          </a:solidFill>
                          <a:latin typeface="Invention" panose="020B0503020008020204" pitchFamily="34" charset="0"/>
                          <a:ea typeface="+mn-ea"/>
                          <a:cs typeface="Calibri"/>
                        </a:rPr>
                        <a:t>No prior systemic therapy except if adjuvant chemo completed  ≥ 12 </a:t>
                      </a:r>
                      <a:r>
                        <a:rPr lang="en-US" sz="1600" kern="1200" dirty="0" err="1">
                          <a:ln>
                            <a:noFill/>
                          </a:ln>
                          <a:solidFill>
                            <a:schemeClr val="tx1"/>
                          </a:solidFill>
                          <a:latin typeface="Invention" panose="020B0503020008020204" pitchFamily="34" charset="0"/>
                          <a:ea typeface="+mn-ea"/>
                          <a:cs typeface="Calibri"/>
                        </a:rPr>
                        <a:t>mo</a:t>
                      </a:r>
                      <a:endParaRPr lang="en-US" sz="1600" kern="1200" dirty="0">
                        <a:ln>
                          <a:noFill/>
                        </a:ln>
                        <a:solidFill>
                          <a:schemeClr val="tx1"/>
                        </a:solidFill>
                        <a:latin typeface="Invention" panose="020B0503020008020204" pitchFamily="34" charset="0"/>
                        <a:ea typeface="+mn-ea"/>
                        <a:cs typeface="Calibri"/>
                      </a:endParaRPr>
                    </a:p>
                  </a:txBody>
                  <a:tcP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82880" lvl="1" indent="-182880" algn="l" defTabSz="914400" rtl="0" eaLnBrk="1" latinLnBrk="0" hangingPunct="1">
                        <a:spcBef>
                          <a:spcPts val="100"/>
                        </a:spcBef>
                        <a:spcAft>
                          <a:spcPts val="100"/>
                        </a:spcAft>
                        <a:buClr>
                          <a:schemeClr val="accent2"/>
                        </a:buClr>
                        <a:buFont typeface="Arial" panose="020B0604020202020204" pitchFamily="34" charset="0"/>
                        <a:buChar char="•"/>
                        <a:defRPr/>
                      </a:pPr>
                      <a:r>
                        <a:rPr lang="en-US" sz="1600" kern="1200" dirty="0">
                          <a:ln>
                            <a:noFill/>
                          </a:ln>
                          <a:solidFill>
                            <a:schemeClr val="tx1"/>
                          </a:solidFill>
                          <a:latin typeface="Invention" panose="020B0503020008020204" pitchFamily="34" charset="0"/>
                          <a:ea typeface="+mn-ea"/>
                          <a:cs typeface="Calibri"/>
                        </a:rPr>
                        <a:t>Newly diagnosed advanced stage (III/IV) endometrial cancer measurable or evaluable</a:t>
                      </a:r>
                    </a:p>
                    <a:p>
                      <a:pPr marL="182880" lvl="1" indent="-182880" algn="l" defTabSz="914400" rtl="0" eaLnBrk="1" latinLnBrk="0" hangingPunct="1">
                        <a:spcBef>
                          <a:spcPts val="100"/>
                        </a:spcBef>
                        <a:spcAft>
                          <a:spcPts val="100"/>
                        </a:spcAft>
                        <a:buClr>
                          <a:schemeClr val="accent2"/>
                        </a:buClr>
                        <a:buFont typeface="Arial" panose="020B0604020202020204" pitchFamily="34" charset="0"/>
                        <a:buChar char="•"/>
                        <a:defRPr/>
                      </a:pPr>
                      <a:r>
                        <a:rPr lang="en-US" sz="1600" kern="1200" dirty="0">
                          <a:ln>
                            <a:noFill/>
                          </a:ln>
                          <a:solidFill>
                            <a:schemeClr val="tx1"/>
                          </a:solidFill>
                          <a:latin typeface="Invention" panose="020B0503020008020204" pitchFamily="34" charset="0"/>
                          <a:ea typeface="+mn-ea"/>
                          <a:cs typeface="Calibri"/>
                        </a:rPr>
                        <a:t>Adj/</a:t>
                      </a:r>
                      <a:r>
                        <a:rPr lang="en-US" sz="1600" kern="1200" dirty="0" err="1">
                          <a:ln>
                            <a:noFill/>
                          </a:ln>
                          <a:solidFill>
                            <a:schemeClr val="tx1"/>
                          </a:solidFill>
                          <a:latin typeface="Invention" panose="020B0503020008020204" pitchFamily="34" charset="0"/>
                          <a:ea typeface="+mn-ea"/>
                          <a:cs typeface="Calibri"/>
                        </a:rPr>
                        <a:t>neoadj</a:t>
                      </a:r>
                      <a:r>
                        <a:rPr lang="en-US" sz="1600" kern="1200" dirty="0">
                          <a:ln>
                            <a:noFill/>
                          </a:ln>
                          <a:solidFill>
                            <a:schemeClr val="tx1"/>
                          </a:solidFill>
                          <a:latin typeface="Invention" panose="020B0503020008020204" pitchFamily="34" charset="0"/>
                          <a:ea typeface="+mn-ea"/>
                          <a:cs typeface="Calibri"/>
                        </a:rPr>
                        <a:t> chemo allowed if recurrence ≥6 </a:t>
                      </a:r>
                      <a:r>
                        <a:rPr lang="en-US" sz="1600" kern="1200" dirty="0" err="1">
                          <a:ln>
                            <a:noFill/>
                          </a:ln>
                          <a:solidFill>
                            <a:schemeClr val="tx1"/>
                          </a:solidFill>
                          <a:latin typeface="Invention" panose="020B0503020008020204" pitchFamily="34" charset="0"/>
                          <a:ea typeface="+mn-ea"/>
                          <a:cs typeface="Calibri"/>
                        </a:rPr>
                        <a:t>mo</a:t>
                      </a:r>
                      <a:endParaRPr lang="en-US" sz="1600" kern="1200" dirty="0">
                        <a:ln>
                          <a:noFill/>
                        </a:ln>
                        <a:solidFill>
                          <a:schemeClr val="tx1"/>
                        </a:solidFill>
                        <a:latin typeface="Invention" panose="020B0503020008020204" pitchFamily="34" charset="0"/>
                        <a:ea typeface="+mn-ea"/>
                        <a:cs typeface="Calibri"/>
                      </a:endParaRPr>
                    </a:p>
                  </a:txBody>
                  <a:tcP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36328675"/>
                  </a:ext>
                </a:extLst>
              </a:tr>
              <a:tr h="481911">
                <a:tc>
                  <a:txBody>
                    <a:bodyPr/>
                    <a:lstStyle/>
                    <a:p>
                      <a:pPr algn="r">
                        <a:lnSpc>
                          <a:spcPct val="95000"/>
                        </a:lnSpc>
                        <a:spcBef>
                          <a:spcPts val="400"/>
                        </a:spcBef>
                      </a:pPr>
                      <a:r>
                        <a:rPr lang="en-GB" sz="1600" b="1">
                          <a:ln>
                            <a:noFill/>
                          </a:ln>
                          <a:solidFill>
                            <a:schemeClr val="tx1"/>
                          </a:solidFill>
                          <a:latin typeface="Invention" panose="020B0503020008020204" pitchFamily="34" charset="0"/>
                        </a:rPr>
                        <a:t>Study Design</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chemeClr val="tx1"/>
                          </a:solidFill>
                          <a:effectLst/>
                          <a:uLnTx/>
                          <a:uFillTx/>
                          <a:latin typeface="Invention" pitchFamily="2" charset="0"/>
                          <a:ea typeface="+mn-ea"/>
                          <a:cs typeface="Calibri" panose="020F0502020204030204" pitchFamily="34" charset="0"/>
                        </a:rPr>
                        <a:t>Pembro</a:t>
                      </a:r>
                      <a:r>
                        <a:rPr kumimoji="0" lang="en-US" sz="1600" b="0" i="0" u="none" strike="noStrike" kern="1200" cap="none" spc="0" normalizeH="0" baseline="0" noProof="0" dirty="0">
                          <a:ln>
                            <a:noFill/>
                          </a:ln>
                          <a:solidFill>
                            <a:schemeClr val="tx1"/>
                          </a:solidFill>
                          <a:effectLst/>
                          <a:uLnTx/>
                          <a:uFillTx/>
                          <a:latin typeface="Invention" pitchFamily="2" charset="0"/>
                          <a:ea typeface="+mn-ea"/>
                          <a:cs typeface="Calibri" panose="020F0502020204030204" pitchFamily="34" charset="0"/>
                        </a:rPr>
                        <a:t> + CP </a:t>
                      </a:r>
                      <a:r>
                        <a:rPr kumimoji="0" lang="en-US" sz="1600" b="0" i="0" u="none" strike="noStrike" kern="1200" cap="none" spc="0" normalizeH="0" baseline="0" noProof="0" dirty="0">
                          <a:ln>
                            <a:noFill/>
                          </a:ln>
                          <a:solidFill>
                            <a:schemeClr val="tx1"/>
                          </a:solidFill>
                          <a:effectLst/>
                          <a:uLnTx/>
                          <a:uFillTx/>
                          <a:latin typeface="Invention" pitchFamily="2" charset="0"/>
                          <a:ea typeface="+mn-ea"/>
                          <a:cs typeface="Calibri" panose="020F0502020204030204" pitchFamily="34" charset="0"/>
                          <a:sym typeface="Wingdings" panose="05000000000000000000" pitchFamily="2" charset="2"/>
                        </a:rPr>
                        <a:t> </a:t>
                      </a:r>
                      <a:r>
                        <a:rPr kumimoji="0" lang="en-US" sz="1600" b="0" i="0" u="none" strike="noStrike" kern="1200" cap="none" spc="0" normalizeH="0" baseline="0" noProof="0" dirty="0" err="1">
                          <a:ln>
                            <a:noFill/>
                          </a:ln>
                          <a:solidFill>
                            <a:schemeClr val="tx1"/>
                          </a:solidFill>
                          <a:effectLst/>
                          <a:uLnTx/>
                          <a:uFillTx/>
                          <a:latin typeface="Invention" pitchFamily="2" charset="0"/>
                          <a:ea typeface="+mn-ea"/>
                          <a:cs typeface="Calibri" panose="020F0502020204030204" pitchFamily="34" charset="0"/>
                          <a:sym typeface="Wingdings" panose="05000000000000000000" pitchFamily="2" charset="2"/>
                        </a:rPr>
                        <a:t>Pembro</a:t>
                      </a:r>
                      <a:r>
                        <a:rPr kumimoji="0" lang="en-US" sz="1600" b="0" i="0" u="none" strike="noStrike" kern="1200" cap="none" spc="0" normalizeH="0" baseline="0" noProof="0" dirty="0">
                          <a:ln>
                            <a:noFill/>
                          </a:ln>
                          <a:solidFill>
                            <a:schemeClr val="tx1"/>
                          </a:solidFill>
                          <a:effectLst/>
                          <a:uLnTx/>
                          <a:uFillTx/>
                          <a:latin typeface="Invention" pitchFamily="2" charset="0"/>
                          <a:ea typeface="+mn-ea"/>
                          <a:cs typeface="Calibri" panose="020F0502020204030204" pitchFamily="34" charset="0"/>
                          <a:sym typeface="Wingdings" panose="05000000000000000000" pitchFamily="2" charset="2"/>
                        </a:rPr>
                        <a:t> </a:t>
                      </a:r>
                      <a:r>
                        <a:rPr lang="en-US" sz="1600" dirty="0">
                          <a:ln>
                            <a:noFill/>
                          </a:ln>
                          <a:solidFill>
                            <a:schemeClr val="tx1"/>
                          </a:solidFill>
                          <a:latin typeface="Invention" pitchFamily="2" charset="0"/>
                        </a:rPr>
                        <a:t>vs CP</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600">
                          <a:ln>
                            <a:noFill/>
                          </a:ln>
                          <a:solidFill>
                            <a:schemeClr val="tx1"/>
                          </a:solidFill>
                          <a:latin typeface="Invention" pitchFamily="2" charset="0"/>
                        </a:rPr>
                        <a:t>CP + Dost </a:t>
                      </a:r>
                      <a:r>
                        <a:rPr lang="en-US" sz="1600">
                          <a:ln>
                            <a:noFill/>
                          </a:ln>
                          <a:solidFill>
                            <a:schemeClr val="tx1"/>
                          </a:solidFill>
                          <a:latin typeface="Invention" pitchFamily="2" charset="0"/>
                          <a:sym typeface="Wingdings" panose="05000000000000000000" pitchFamily="2" charset="2"/>
                        </a:rPr>
                        <a:t> Dost </a:t>
                      </a:r>
                      <a:br>
                        <a:rPr lang="en-US" sz="1600">
                          <a:ln>
                            <a:noFill/>
                          </a:ln>
                          <a:solidFill>
                            <a:schemeClr val="tx1"/>
                          </a:solidFill>
                          <a:latin typeface="Invention" pitchFamily="2" charset="0"/>
                          <a:sym typeface="Wingdings" panose="05000000000000000000" pitchFamily="2" charset="2"/>
                        </a:rPr>
                      </a:br>
                      <a:r>
                        <a:rPr lang="en-US" sz="1600">
                          <a:ln>
                            <a:noFill/>
                          </a:ln>
                          <a:solidFill>
                            <a:schemeClr val="tx1"/>
                          </a:solidFill>
                          <a:latin typeface="Invention" pitchFamily="2" charset="0"/>
                          <a:sym typeface="Wingdings" panose="05000000000000000000" pitchFamily="2" charset="2"/>
                        </a:rPr>
                        <a:t>vs CP</a:t>
                      </a:r>
                      <a:r>
                        <a:rPr lang="en-US" sz="1600">
                          <a:ln>
                            <a:noFill/>
                          </a:ln>
                          <a:solidFill>
                            <a:schemeClr val="tx1"/>
                          </a:solidFill>
                          <a:latin typeface="Invention" pitchFamily="2" charset="0"/>
                        </a:rPr>
                        <a:t> </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600">
                          <a:ln>
                            <a:noFill/>
                          </a:ln>
                          <a:solidFill>
                            <a:schemeClr val="tx1"/>
                          </a:solidFill>
                          <a:latin typeface="Invention" pitchFamily="2" charset="0"/>
                        </a:rPr>
                        <a:t>CP + Dost </a:t>
                      </a:r>
                      <a:r>
                        <a:rPr lang="en-US" sz="1600">
                          <a:ln>
                            <a:noFill/>
                          </a:ln>
                          <a:solidFill>
                            <a:schemeClr val="tx1"/>
                          </a:solidFill>
                          <a:latin typeface="Invention" pitchFamily="2" charset="0"/>
                          <a:sym typeface="Wingdings" panose="05000000000000000000" pitchFamily="2" charset="2"/>
                        </a:rPr>
                        <a:t> Dost + Nira vs CP</a:t>
                      </a:r>
                      <a:r>
                        <a:rPr lang="en-US" sz="1600">
                          <a:ln>
                            <a:noFill/>
                          </a:ln>
                          <a:solidFill>
                            <a:schemeClr val="tx1"/>
                          </a:solidFill>
                          <a:latin typeface="Invention" pitchFamily="2" charset="0"/>
                        </a:rPr>
                        <a:t> </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c>
                  <a:txBody>
                    <a:bodyPr/>
                    <a:lstStyle/>
                    <a:p>
                      <a:pPr algn="ctr"/>
                      <a:r>
                        <a:rPr lang="en-US" sz="1600" dirty="0">
                          <a:ln>
                            <a:noFill/>
                          </a:ln>
                          <a:solidFill>
                            <a:schemeClr val="tx1"/>
                          </a:solidFill>
                          <a:latin typeface="Invention" pitchFamily="2" charset="0"/>
                        </a:rPr>
                        <a:t>Durva+ CP </a:t>
                      </a:r>
                      <a:r>
                        <a:rPr lang="en-US" sz="1600" dirty="0">
                          <a:ln>
                            <a:noFill/>
                          </a:ln>
                          <a:solidFill>
                            <a:schemeClr val="tx1"/>
                          </a:solidFill>
                          <a:latin typeface="Invention" pitchFamily="2" charset="0"/>
                          <a:sym typeface="Wingdings" panose="05000000000000000000" pitchFamily="2" charset="2"/>
                        </a:rPr>
                        <a:t></a:t>
                      </a:r>
                      <a:r>
                        <a:rPr lang="en-US" sz="1600" dirty="0">
                          <a:ln>
                            <a:noFill/>
                          </a:ln>
                          <a:solidFill>
                            <a:schemeClr val="tx1"/>
                          </a:solidFill>
                          <a:latin typeface="Invention" pitchFamily="2" charset="0"/>
                        </a:rPr>
                        <a:t> Durva ± Ola vs CP</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600" dirty="0">
                          <a:ln>
                            <a:noFill/>
                          </a:ln>
                          <a:solidFill>
                            <a:schemeClr val="tx1"/>
                          </a:solidFill>
                          <a:latin typeface="Invention" pitchFamily="2" charset="0"/>
                        </a:rPr>
                        <a:t>CP + </a:t>
                      </a:r>
                      <a:r>
                        <a:rPr lang="en-US" sz="1600" dirty="0" err="1">
                          <a:ln>
                            <a:noFill/>
                          </a:ln>
                          <a:solidFill>
                            <a:schemeClr val="tx1"/>
                          </a:solidFill>
                          <a:latin typeface="Invention" pitchFamily="2" charset="0"/>
                        </a:rPr>
                        <a:t>Atezo</a:t>
                      </a:r>
                      <a:r>
                        <a:rPr lang="en-US" sz="1600" dirty="0">
                          <a:ln>
                            <a:noFill/>
                          </a:ln>
                          <a:solidFill>
                            <a:schemeClr val="tx1"/>
                          </a:solidFill>
                          <a:latin typeface="Invention" pitchFamily="2" charset="0"/>
                        </a:rPr>
                        <a:t> </a:t>
                      </a:r>
                      <a:r>
                        <a:rPr lang="en-US" sz="1600" dirty="0">
                          <a:ln>
                            <a:noFill/>
                          </a:ln>
                          <a:solidFill>
                            <a:schemeClr val="tx1"/>
                          </a:solidFill>
                          <a:latin typeface="Invention" pitchFamily="2" charset="0"/>
                          <a:sym typeface="Wingdings" panose="05000000000000000000" pitchFamily="2" charset="2"/>
                        </a:rPr>
                        <a:t> </a:t>
                      </a:r>
                      <a:r>
                        <a:rPr lang="en-US" sz="1600" dirty="0" err="1">
                          <a:ln>
                            <a:noFill/>
                          </a:ln>
                          <a:solidFill>
                            <a:schemeClr val="tx1"/>
                          </a:solidFill>
                          <a:latin typeface="Invention" pitchFamily="2" charset="0"/>
                          <a:sym typeface="Wingdings" panose="05000000000000000000" pitchFamily="2" charset="2"/>
                        </a:rPr>
                        <a:t>Atezo</a:t>
                      </a:r>
                      <a:r>
                        <a:rPr lang="en-US" sz="1600" dirty="0">
                          <a:ln>
                            <a:noFill/>
                          </a:ln>
                          <a:solidFill>
                            <a:schemeClr val="tx1"/>
                          </a:solidFill>
                          <a:latin typeface="Invention" pitchFamily="2" charset="0"/>
                          <a:sym typeface="Wingdings" panose="05000000000000000000" pitchFamily="2" charset="2"/>
                        </a:rPr>
                        <a:t>  </a:t>
                      </a:r>
                      <a:br>
                        <a:rPr lang="en-US" sz="1600" dirty="0">
                          <a:ln>
                            <a:noFill/>
                          </a:ln>
                          <a:solidFill>
                            <a:schemeClr val="tx1"/>
                          </a:solidFill>
                          <a:latin typeface="Invention" pitchFamily="2" charset="0"/>
                          <a:sym typeface="Wingdings" panose="05000000000000000000" pitchFamily="2" charset="2"/>
                        </a:rPr>
                      </a:br>
                      <a:r>
                        <a:rPr lang="en-US" sz="1600" dirty="0">
                          <a:ln>
                            <a:noFill/>
                          </a:ln>
                          <a:solidFill>
                            <a:schemeClr val="tx1"/>
                          </a:solidFill>
                          <a:latin typeface="Invention" pitchFamily="2" charset="0"/>
                          <a:sym typeface="Wingdings" panose="05000000000000000000" pitchFamily="2" charset="2"/>
                        </a:rPr>
                        <a:t>vs CP</a:t>
                      </a:r>
                      <a:endParaRPr lang="en-US" sz="1600" dirty="0">
                        <a:ln>
                          <a:noFill/>
                        </a:ln>
                        <a:solidFill>
                          <a:schemeClr val="tx1"/>
                        </a:solidFill>
                        <a:latin typeface="Invention" pitchFamily="2"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2697709"/>
                  </a:ext>
                </a:extLst>
              </a:tr>
              <a:tr h="279001">
                <a:tc>
                  <a:txBody>
                    <a:bodyPr/>
                    <a:lstStyle/>
                    <a:p>
                      <a:pPr algn="r">
                        <a:lnSpc>
                          <a:spcPct val="95000"/>
                        </a:lnSpc>
                        <a:spcBef>
                          <a:spcPts val="400"/>
                        </a:spcBef>
                      </a:pPr>
                      <a:r>
                        <a:rPr lang="en-GB" sz="1600" b="1">
                          <a:ln>
                            <a:noFill/>
                          </a:ln>
                          <a:solidFill>
                            <a:schemeClr val="tx1"/>
                          </a:solidFill>
                          <a:latin typeface="Invention" panose="020B0503020008020204" pitchFamily="34" charset="0"/>
                        </a:rPr>
                        <a:t>N</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tc>
                  <a:txBody>
                    <a:bodyPr/>
                    <a:lstStyle/>
                    <a:p>
                      <a:pPr algn="ctr"/>
                      <a:r>
                        <a:rPr lang="en-US" sz="1600" b="1">
                          <a:ln>
                            <a:noFill/>
                          </a:ln>
                          <a:solidFill>
                            <a:srgbClr val="00857C"/>
                          </a:solidFill>
                          <a:latin typeface="Invention" pitchFamily="2" charset="0"/>
                        </a:rPr>
                        <a:t>810</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tc>
                  <a:txBody>
                    <a:bodyPr/>
                    <a:lstStyle/>
                    <a:p>
                      <a:pPr algn="ctr"/>
                      <a:r>
                        <a:rPr lang="en-US" sz="1600" b="1">
                          <a:ln>
                            <a:noFill/>
                          </a:ln>
                          <a:solidFill>
                            <a:schemeClr val="tx1"/>
                          </a:solidFill>
                          <a:latin typeface="Invention" pitchFamily="2" charset="0"/>
                        </a:rPr>
                        <a:t>494</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tc>
                  <a:txBody>
                    <a:bodyPr/>
                    <a:lstStyle/>
                    <a:p>
                      <a:pPr algn="ctr"/>
                      <a:r>
                        <a:rPr lang="en-US" sz="1600" b="1">
                          <a:ln>
                            <a:noFill/>
                          </a:ln>
                          <a:solidFill>
                            <a:schemeClr val="tx1"/>
                          </a:solidFill>
                          <a:latin typeface="Invention" pitchFamily="2" charset="0"/>
                        </a:rPr>
                        <a:t>291</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n>
                            <a:noFill/>
                          </a:ln>
                          <a:solidFill>
                            <a:schemeClr val="tx1"/>
                          </a:solidFill>
                          <a:latin typeface="Invention" pitchFamily="2" charset="0"/>
                        </a:rPr>
                        <a:t>718</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tc>
                  <a:txBody>
                    <a:bodyPr/>
                    <a:lstStyle/>
                    <a:p>
                      <a:pPr algn="ctr"/>
                      <a:r>
                        <a:rPr lang="en-US" sz="1600" b="1" dirty="0">
                          <a:ln>
                            <a:noFill/>
                          </a:ln>
                          <a:solidFill>
                            <a:schemeClr val="tx1"/>
                          </a:solidFill>
                          <a:latin typeface="Invention" pitchFamily="2" charset="0"/>
                        </a:rPr>
                        <a:t>539</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3128123"/>
                  </a:ext>
                </a:extLst>
              </a:tr>
              <a:tr h="461620">
                <a:tc>
                  <a:txBody>
                    <a:bodyPr/>
                    <a:lstStyle/>
                    <a:p>
                      <a:pPr algn="r">
                        <a:lnSpc>
                          <a:spcPct val="95000"/>
                        </a:lnSpc>
                        <a:spcBef>
                          <a:spcPts val="400"/>
                        </a:spcBef>
                      </a:pPr>
                      <a:r>
                        <a:rPr lang="en-GB" sz="1600" b="1" dirty="0">
                          <a:ln>
                            <a:noFill/>
                          </a:ln>
                          <a:solidFill>
                            <a:schemeClr val="tx1"/>
                          </a:solidFill>
                          <a:latin typeface="Invention" panose="020B0503020008020204" pitchFamily="34" charset="0"/>
                        </a:rPr>
                        <a:t>Duration of Maintenance</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c>
                  <a:txBody>
                    <a:bodyPr/>
                    <a:lstStyle/>
                    <a:p>
                      <a:pPr algn="ctr"/>
                      <a:r>
                        <a:rPr lang="en-US" sz="1600" b="1">
                          <a:ln>
                            <a:noFill/>
                          </a:ln>
                          <a:solidFill>
                            <a:srgbClr val="00857C"/>
                          </a:solidFill>
                          <a:latin typeface="Invention" pitchFamily="2" charset="0"/>
                        </a:rPr>
                        <a:t>Up to 2 years</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c>
                  <a:txBody>
                    <a:bodyPr/>
                    <a:lstStyle/>
                    <a:p>
                      <a:pPr algn="ctr"/>
                      <a:r>
                        <a:rPr lang="en-US" sz="1600" b="1">
                          <a:ln>
                            <a:noFill/>
                          </a:ln>
                          <a:solidFill>
                            <a:schemeClr val="tx1"/>
                          </a:solidFill>
                          <a:latin typeface="Invention" pitchFamily="2" charset="0"/>
                        </a:rPr>
                        <a:t>Up to 3 years</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c>
                  <a:txBody>
                    <a:bodyPr/>
                    <a:lstStyle/>
                    <a:p>
                      <a:pPr algn="ctr"/>
                      <a:r>
                        <a:rPr lang="en-US" sz="1600" b="1">
                          <a:ln>
                            <a:noFill/>
                          </a:ln>
                          <a:solidFill>
                            <a:schemeClr val="tx1"/>
                          </a:solidFill>
                          <a:latin typeface="Invention" pitchFamily="2" charset="0"/>
                        </a:rPr>
                        <a:t>Up to 3 years</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n>
                            <a:noFill/>
                          </a:ln>
                          <a:solidFill>
                            <a:schemeClr val="tx1"/>
                          </a:solidFill>
                          <a:latin typeface="Invention" pitchFamily="2" charset="0"/>
                        </a:rPr>
                        <a:t>Until progression</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c>
                  <a:txBody>
                    <a:bodyPr/>
                    <a:lstStyle/>
                    <a:p>
                      <a:pPr algn="ctr"/>
                      <a:r>
                        <a:rPr lang="en-US" sz="1600" b="1" dirty="0">
                          <a:ln>
                            <a:noFill/>
                          </a:ln>
                          <a:solidFill>
                            <a:schemeClr val="tx1"/>
                          </a:solidFill>
                          <a:latin typeface="Invention" pitchFamily="2" charset="0"/>
                        </a:rPr>
                        <a:t>Until progression</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230942070"/>
                  </a:ext>
                </a:extLst>
              </a:tr>
              <a:tr h="481911">
                <a:tc>
                  <a:txBody>
                    <a:bodyPr/>
                    <a:lstStyle/>
                    <a:p>
                      <a:pPr algn="r">
                        <a:lnSpc>
                          <a:spcPct val="95000"/>
                        </a:lnSpc>
                        <a:spcBef>
                          <a:spcPts val="400"/>
                        </a:spcBef>
                      </a:pPr>
                      <a:r>
                        <a:rPr lang="en-GB" sz="1600" b="1" dirty="0">
                          <a:ln>
                            <a:noFill/>
                          </a:ln>
                          <a:solidFill>
                            <a:schemeClr val="tx1"/>
                          </a:solidFill>
                          <a:latin typeface="Invention" panose="020B0503020008020204" pitchFamily="34" charset="0"/>
                        </a:rPr>
                        <a:t>Primary Endpoints</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600">
                          <a:ln>
                            <a:noFill/>
                          </a:ln>
                          <a:solidFill>
                            <a:schemeClr val="tx1"/>
                          </a:solidFill>
                          <a:latin typeface="Invention" pitchFamily="2" charset="0"/>
                        </a:rPr>
                        <a:t>PFS (inv. and RECIST)</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600">
                          <a:ln>
                            <a:noFill/>
                          </a:ln>
                          <a:solidFill>
                            <a:schemeClr val="tx1"/>
                          </a:solidFill>
                          <a:latin typeface="Invention" pitchFamily="2" charset="0"/>
                        </a:rPr>
                        <a:t>PFS (inv.)</a:t>
                      </a:r>
                    </a:p>
                    <a:p>
                      <a:pPr algn="ctr"/>
                      <a:r>
                        <a:rPr lang="en-US" sz="1600">
                          <a:ln>
                            <a:noFill/>
                          </a:ln>
                          <a:solidFill>
                            <a:schemeClr val="tx1"/>
                          </a:solidFill>
                          <a:latin typeface="Invention" pitchFamily="2" charset="0"/>
                        </a:rPr>
                        <a:t>OS</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600">
                          <a:ln>
                            <a:noFill/>
                          </a:ln>
                          <a:solidFill>
                            <a:schemeClr val="tx1"/>
                          </a:solidFill>
                          <a:latin typeface="Invention" pitchFamily="2" charset="0"/>
                        </a:rPr>
                        <a:t>PFS (inv.)</a:t>
                      </a:r>
                    </a:p>
                    <a:p>
                      <a:pPr algn="ctr"/>
                      <a:r>
                        <a:rPr lang="en-US" sz="1600">
                          <a:ln>
                            <a:noFill/>
                          </a:ln>
                          <a:solidFill>
                            <a:schemeClr val="tx1"/>
                          </a:solidFill>
                          <a:latin typeface="Invention" pitchFamily="2" charset="0"/>
                        </a:rPr>
                        <a:t>OS</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tc>
                  <a:txBody>
                    <a:bodyPr/>
                    <a:lstStyle/>
                    <a:p>
                      <a:pPr algn="ctr"/>
                      <a:r>
                        <a:rPr lang="en-US" sz="1600">
                          <a:ln>
                            <a:noFill/>
                          </a:ln>
                          <a:solidFill>
                            <a:schemeClr val="tx1"/>
                          </a:solidFill>
                          <a:latin typeface="Invention" pitchFamily="2" charset="0"/>
                        </a:rPr>
                        <a:t>PFS (OS analytical </a:t>
                      </a:r>
                      <a:br>
                        <a:rPr lang="en-US" sz="1600">
                          <a:ln>
                            <a:noFill/>
                          </a:ln>
                          <a:solidFill>
                            <a:schemeClr val="tx1"/>
                          </a:solidFill>
                          <a:latin typeface="Invention" pitchFamily="2" charset="0"/>
                        </a:rPr>
                      </a:br>
                      <a:r>
                        <a:rPr lang="en-US" sz="1600">
                          <a:ln>
                            <a:noFill/>
                          </a:ln>
                          <a:solidFill>
                            <a:schemeClr val="tx1"/>
                          </a:solidFill>
                          <a:latin typeface="Invention" pitchFamily="2" charset="0"/>
                        </a:rPr>
                        <a:t>secondary end point)</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600" dirty="0">
                          <a:ln>
                            <a:noFill/>
                          </a:ln>
                          <a:solidFill>
                            <a:schemeClr val="tx1"/>
                          </a:solidFill>
                          <a:latin typeface="Invention" pitchFamily="2" charset="0"/>
                        </a:rPr>
                        <a:t>PFS </a:t>
                      </a:r>
                    </a:p>
                    <a:p>
                      <a:pPr algn="ctr"/>
                      <a:r>
                        <a:rPr lang="en-US" sz="1600" dirty="0">
                          <a:ln>
                            <a:noFill/>
                          </a:ln>
                          <a:solidFill>
                            <a:schemeClr val="tx1"/>
                          </a:solidFill>
                          <a:latin typeface="Invention" pitchFamily="2" charset="0"/>
                        </a:rPr>
                        <a:t>OS</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64938952"/>
                  </a:ext>
                </a:extLst>
              </a:tr>
              <a:tr h="481911">
                <a:tc>
                  <a:txBody>
                    <a:bodyPr/>
                    <a:lstStyle/>
                    <a:p>
                      <a:pPr algn="r">
                        <a:lnSpc>
                          <a:spcPct val="95000"/>
                        </a:lnSpc>
                        <a:spcBef>
                          <a:spcPts val="400"/>
                        </a:spcBef>
                      </a:pPr>
                      <a:r>
                        <a:rPr lang="en-GB" sz="1600" b="1">
                          <a:ln>
                            <a:noFill/>
                          </a:ln>
                          <a:solidFill>
                            <a:schemeClr val="tx1"/>
                          </a:solidFill>
                          <a:latin typeface="Invention" panose="020B0503020008020204" pitchFamily="34" charset="0"/>
                        </a:rPr>
                        <a:t>Statistical Design</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600">
                          <a:ln>
                            <a:noFill/>
                          </a:ln>
                          <a:solidFill>
                            <a:schemeClr val="tx1"/>
                          </a:solidFill>
                          <a:latin typeface="Invention" pitchFamily="2" charset="0"/>
                          <a:cs typeface="Calibri" panose="020F0502020204030204" pitchFamily="34" charset="0"/>
                        </a:rPr>
                        <a:t>Separate dMMR &amp; pMMR </a:t>
                      </a:r>
                      <a:endParaRPr lang="en-US" sz="1600">
                        <a:ln>
                          <a:noFill/>
                        </a:ln>
                        <a:solidFill>
                          <a:schemeClr val="tx1"/>
                        </a:solidFill>
                        <a:latin typeface="Invention" pitchFamily="2"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ln>
                            <a:noFill/>
                          </a:ln>
                          <a:solidFill>
                            <a:schemeClr val="tx1"/>
                          </a:solidFill>
                          <a:latin typeface="Invention" pitchFamily="2" charset="0"/>
                        </a:rPr>
                        <a:t>dMMR</a:t>
                      </a:r>
                      <a:r>
                        <a:rPr lang="en-US" sz="1600" dirty="0">
                          <a:ln>
                            <a:noFill/>
                          </a:ln>
                          <a:solidFill>
                            <a:schemeClr val="tx1"/>
                          </a:solidFill>
                          <a:latin typeface="Invention" pitchFamily="2" charset="0"/>
                        </a:rPr>
                        <a:t> followed by ITT</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n>
                            <a:noFill/>
                          </a:ln>
                          <a:solidFill>
                            <a:schemeClr val="tx1"/>
                          </a:solidFill>
                          <a:latin typeface="Invention" pitchFamily="2" charset="0"/>
                        </a:rPr>
                        <a:t>dMMR followed by ITT</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a:r>
                        <a:rPr lang="en-US" sz="1600">
                          <a:ln>
                            <a:noFill/>
                          </a:ln>
                          <a:solidFill>
                            <a:schemeClr val="tx1"/>
                          </a:solidFill>
                          <a:latin typeface="Invention" pitchFamily="2" charset="0"/>
                        </a:rPr>
                        <a:t>ITT</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err="1">
                          <a:ln>
                            <a:noFill/>
                          </a:ln>
                          <a:solidFill>
                            <a:schemeClr val="tx1"/>
                          </a:solidFill>
                          <a:latin typeface="Invention" pitchFamily="2" charset="0"/>
                          <a:ea typeface="+mn-ea"/>
                          <a:cs typeface="+mn-cs"/>
                        </a:rPr>
                        <a:t>dMMR</a:t>
                      </a:r>
                      <a:r>
                        <a:rPr lang="en-US" sz="1600" kern="1200" dirty="0">
                          <a:ln>
                            <a:noFill/>
                          </a:ln>
                          <a:solidFill>
                            <a:schemeClr val="tx1"/>
                          </a:solidFill>
                          <a:latin typeface="Invention" pitchFamily="2" charset="0"/>
                          <a:ea typeface="+mn-ea"/>
                          <a:cs typeface="+mn-cs"/>
                        </a:rPr>
                        <a:t> followed by ITT</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497909998"/>
                  </a:ext>
                </a:extLst>
              </a:tr>
              <a:tr h="481911">
                <a:tc>
                  <a:txBody>
                    <a:bodyPr/>
                    <a:lstStyle/>
                    <a:p>
                      <a:pPr algn="r">
                        <a:lnSpc>
                          <a:spcPct val="95000"/>
                        </a:lnSpc>
                        <a:spcBef>
                          <a:spcPts val="400"/>
                        </a:spcBef>
                      </a:pPr>
                      <a:r>
                        <a:rPr lang="en-GB" sz="1600" b="1">
                          <a:ln>
                            <a:noFill/>
                          </a:ln>
                          <a:solidFill>
                            <a:schemeClr val="tx1"/>
                          </a:solidFill>
                          <a:latin typeface="Invention" panose="020B0503020008020204" pitchFamily="34" charset="0"/>
                        </a:rPr>
                        <a:t>Key Study Locations</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600">
                          <a:ln>
                            <a:noFill/>
                          </a:ln>
                          <a:solidFill>
                            <a:schemeClr val="tx1"/>
                          </a:solidFill>
                          <a:latin typeface="Invention" pitchFamily="2" charset="0"/>
                        </a:rPr>
                        <a:t>US, Canada, Japan, South Korea</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600">
                          <a:ln>
                            <a:noFill/>
                          </a:ln>
                          <a:solidFill>
                            <a:schemeClr val="tx1"/>
                          </a:solidFill>
                          <a:latin typeface="Invention" pitchFamily="2" charset="0"/>
                        </a:rPr>
                        <a:t>US, EU, UK </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600">
                          <a:ln>
                            <a:noFill/>
                          </a:ln>
                          <a:solidFill>
                            <a:schemeClr val="tx1"/>
                          </a:solidFill>
                          <a:latin typeface="Invention" pitchFamily="2" charset="0"/>
                        </a:rPr>
                        <a:t>US, EU, UK </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n>
                            <a:noFill/>
                          </a:ln>
                          <a:solidFill>
                            <a:schemeClr val="tx1"/>
                          </a:solidFill>
                          <a:latin typeface="Invention" pitchFamily="2" charset="0"/>
                        </a:rPr>
                        <a:t>US, EU, Asia, Japan</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pt-BR" sz="1600" dirty="0">
                          <a:ln>
                            <a:noFill/>
                          </a:ln>
                          <a:solidFill>
                            <a:schemeClr val="tx1"/>
                          </a:solidFill>
                          <a:latin typeface="Invention" pitchFamily="2" charset="0"/>
                        </a:rPr>
                        <a:t>Australia, EU, UK, Japan </a:t>
                      </a:r>
                      <a:endParaRPr lang="en-US" sz="1600" dirty="0">
                        <a:ln>
                          <a:noFill/>
                        </a:ln>
                        <a:solidFill>
                          <a:schemeClr val="tx1"/>
                        </a:solidFill>
                        <a:latin typeface="Invention" pitchFamily="2"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00919388"/>
                  </a:ext>
                </a:extLst>
              </a:tr>
            </a:tbl>
          </a:graphicData>
        </a:graphic>
      </p:graphicFrame>
      <p:sp>
        <p:nvSpPr>
          <p:cNvPr id="3" name="Title 2">
            <a:extLst>
              <a:ext uri="{FF2B5EF4-FFF2-40B4-BE49-F238E27FC236}">
                <a16:creationId xmlns:a16="http://schemas.microsoft.com/office/drawing/2014/main" id="{ED5C1580-5A90-4917-8F02-7C40B8A7A91A}"/>
              </a:ext>
            </a:extLst>
          </p:cNvPr>
          <p:cNvSpPr>
            <a:spLocks noGrp="1"/>
          </p:cNvSpPr>
          <p:nvPr>
            <p:ph type="title"/>
          </p:nvPr>
        </p:nvSpPr>
        <p:spPr>
          <a:xfrm>
            <a:off x="315076" y="0"/>
            <a:ext cx="11411163" cy="979487"/>
          </a:xfrm>
        </p:spPr>
        <p:txBody>
          <a:bodyPr anchor="ctr">
            <a:noAutofit/>
          </a:bodyPr>
          <a:lstStyle/>
          <a:p>
            <a:r>
              <a:rPr lang="en-US" sz="3000" dirty="0"/>
              <a:t>Summary of Study Designs across Key Chemo/IO Trials</a:t>
            </a:r>
            <a:endParaRPr lang="en-GB" sz="3000" dirty="0"/>
          </a:p>
        </p:txBody>
      </p:sp>
    </p:spTree>
    <p:extLst>
      <p:ext uri="{BB962C8B-B14F-4D97-AF65-F5344CB8AC3E}">
        <p14:creationId xmlns:p14="http://schemas.microsoft.com/office/powerpoint/2010/main" val="628164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483635-3F2E-E9FC-9FBD-D6DD4946034B}"/>
              </a:ext>
            </a:extLst>
          </p:cNvPr>
          <p:cNvSpPr>
            <a:spLocks noGrp="1"/>
          </p:cNvSpPr>
          <p:nvPr>
            <p:ph type="title"/>
          </p:nvPr>
        </p:nvSpPr>
        <p:spPr/>
        <p:txBody>
          <a:bodyPr/>
          <a:lstStyle/>
          <a:p>
            <a:r>
              <a:rPr lang="en-US" dirty="0"/>
              <a:t>Recurrent </a:t>
            </a:r>
            <a:r>
              <a:rPr lang="en-US" dirty="0" err="1"/>
              <a:t>dMMR</a:t>
            </a:r>
            <a:r>
              <a:rPr lang="en-US" dirty="0"/>
              <a:t> Endometrial Cancer: Carboplatin/paclitaxel + Immunotherapy</a:t>
            </a:r>
          </a:p>
        </p:txBody>
      </p:sp>
      <p:pic>
        <p:nvPicPr>
          <p:cNvPr id="6" name="Picture 5">
            <a:extLst>
              <a:ext uri="{FF2B5EF4-FFF2-40B4-BE49-F238E27FC236}">
                <a16:creationId xmlns:a16="http://schemas.microsoft.com/office/drawing/2014/main" id="{C2139237-071D-44FF-375E-D21C55620C7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81818" y="1206950"/>
            <a:ext cx="11224916" cy="5230291"/>
          </a:xfrm>
          <a:prstGeom prst="rect">
            <a:avLst/>
          </a:prstGeom>
        </p:spPr>
      </p:pic>
      <p:pic>
        <p:nvPicPr>
          <p:cNvPr id="10" name="Picture 9">
            <a:extLst>
              <a:ext uri="{FF2B5EF4-FFF2-40B4-BE49-F238E27FC236}">
                <a16:creationId xmlns:a16="http://schemas.microsoft.com/office/drawing/2014/main" id="{B16A6D3E-0DD5-D1EF-4E57-AFB313B81A5F}"/>
              </a:ext>
            </a:extLst>
          </p:cNvPr>
          <p:cNvPicPr>
            <a:picLocks noChangeAspect="1"/>
          </p:cNvPicPr>
          <p:nvPr/>
        </p:nvPicPr>
        <p:blipFill>
          <a:blip r:embed="rId5"/>
          <a:stretch>
            <a:fillRect/>
          </a:stretch>
        </p:blipFill>
        <p:spPr>
          <a:xfrm>
            <a:off x="585266" y="6437241"/>
            <a:ext cx="9087054" cy="357356"/>
          </a:xfrm>
          <a:prstGeom prst="rect">
            <a:avLst/>
          </a:prstGeom>
        </p:spPr>
      </p:pic>
      <p:sp>
        <p:nvSpPr>
          <p:cNvPr id="4" name="TextBox 3">
            <a:extLst>
              <a:ext uri="{FF2B5EF4-FFF2-40B4-BE49-F238E27FC236}">
                <a16:creationId xmlns:a16="http://schemas.microsoft.com/office/drawing/2014/main" id="{926C7347-5A84-68A7-B481-98199E87F1F8}"/>
              </a:ext>
            </a:extLst>
          </p:cNvPr>
          <p:cNvSpPr txBox="1"/>
          <p:nvPr/>
        </p:nvSpPr>
        <p:spPr>
          <a:xfrm>
            <a:off x="2210618" y="1408661"/>
            <a:ext cx="248330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4-year PFS 57.9% vs 15.7%</a:t>
            </a:r>
          </a:p>
        </p:txBody>
      </p:sp>
    </p:spTree>
    <p:extLst>
      <p:ext uri="{BB962C8B-B14F-4D97-AF65-F5344CB8AC3E}">
        <p14:creationId xmlns:p14="http://schemas.microsoft.com/office/powerpoint/2010/main" val="149079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Dr Backes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4163430264"/>
              </p:ext>
            </p:extLst>
          </p:nvPr>
        </p:nvGraphicFramePr>
        <p:xfrm>
          <a:off x="1049230" y="1628800"/>
          <a:ext cx="10093540" cy="2822668"/>
        </p:xfrm>
        <a:graphic>
          <a:graphicData uri="http://schemas.openxmlformats.org/drawingml/2006/table">
            <a:tbl>
              <a:tblPr firstRow="1" bandRow="1">
                <a:tableStyleId>{F2DE63D5-997A-4646-A377-4702673A728D}</a:tableStyleId>
              </a:tblPr>
              <a:tblGrid>
                <a:gridCol w="2532957">
                  <a:extLst>
                    <a:ext uri="{9D8B030D-6E8A-4147-A177-3AD203B41FA5}">
                      <a16:colId xmlns:a16="http://schemas.microsoft.com/office/drawing/2014/main" val="20000"/>
                    </a:ext>
                  </a:extLst>
                </a:gridCol>
                <a:gridCol w="7560583">
                  <a:extLst>
                    <a:ext uri="{9D8B030D-6E8A-4147-A177-3AD203B41FA5}">
                      <a16:colId xmlns:a16="http://schemas.microsoft.com/office/drawing/2014/main" val="20001"/>
                    </a:ext>
                  </a:extLst>
                </a:gridCol>
              </a:tblGrid>
              <a:tr h="1094306">
                <a:tc>
                  <a:txBody>
                    <a:bodyPr/>
                    <a:lstStyle/>
                    <a:p>
                      <a:r>
                        <a:rPr lang="en-US" sz="1800" b="1" kern="1200" dirty="0">
                          <a:solidFill>
                            <a:schemeClr val="tx1"/>
                          </a:solidFill>
                          <a:effectLst/>
                          <a:latin typeface="+mn-lt"/>
                          <a:ea typeface="+mn-ea"/>
                          <a:cs typeface="+mn-cs"/>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Daiichi Sankyo Inc, Eisai Inc, Genmab US Inc,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Merck, </a:t>
                      </a:r>
                      <a:r>
                        <a:rPr lang="en-US" sz="1800" b="0" kern="1200" dirty="0" err="1">
                          <a:solidFill>
                            <a:schemeClr val="tx1"/>
                          </a:solidFill>
                          <a:effectLst/>
                          <a:latin typeface="+mn-lt"/>
                          <a:ea typeface="+mn-ea"/>
                          <a:cs typeface="+mn-cs"/>
                        </a:rPr>
                        <a:t>Tubulis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6822">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Merck, Natera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r h="652087">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MacroGenics</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903670"/>
                  </a:ext>
                </a:extLst>
              </a:tr>
            </a:tbl>
          </a:graphicData>
        </a:graphic>
      </p:graphicFrame>
    </p:spTree>
    <p:custDataLst>
      <p:tags r:id="rId1"/>
    </p:custDataLst>
    <p:extLst>
      <p:ext uri="{BB962C8B-B14F-4D97-AF65-F5344CB8AC3E}">
        <p14:creationId xmlns:p14="http://schemas.microsoft.com/office/powerpoint/2010/main" val="1583849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796E339-B3C2-468F-C7A2-6E6893CF50BC}"/>
              </a:ext>
            </a:extLst>
          </p:cNvPr>
          <p:cNvSpPr>
            <a:spLocks noGrp="1"/>
          </p:cNvSpPr>
          <p:nvPr>
            <p:ph type="title"/>
          </p:nvPr>
        </p:nvSpPr>
        <p:spPr/>
        <p:txBody>
          <a:bodyPr/>
          <a:lstStyle/>
          <a:p>
            <a:r>
              <a:rPr lang="en-US" dirty="0"/>
              <a:t>Sustained Overall Survival Benefit at 4 years in </a:t>
            </a:r>
            <a:r>
              <a:rPr lang="en-US" dirty="0" err="1"/>
              <a:t>dMMR</a:t>
            </a:r>
            <a:endParaRPr lang="en-US" dirty="0"/>
          </a:p>
        </p:txBody>
      </p:sp>
      <p:pic>
        <p:nvPicPr>
          <p:cNvPr id="10" name="Picture 9">
            <a:extLst>
              <a:ext uri="{FF2B5EF4-FFF2-40B4-BE49-F238E27FC236}">
                <a16:creationId xmlns:a16="http://schemas.microsoft.com/office/drawing/2014/main" id="{D65C3079-DC7D-A5A4-B7CB-4C6851A69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0783"/>
            <a:ext cx="6789683" cy="3460928"/>
          </a:xfrm>
          <a:prstGeom prst="rect">
            <a:avLst/>
          </a:prstGeom>
        </p:spPr>
      </p:pic>
      <p:pic>
        <p:nvPicPr>
          <p:cNvPr id="12" name="Picture 11">
            <a:extLst>
              <a:ext uri="{FF2B5EF4-FFF2-40B4-BE49-F238E27FC236}">
                <a16:creationId xmlns:a16="http://schemas.microsoft.com/office/drawing/2014/main" id="{A7E45F8F-6C9B-7BCD-B1A9-9C7022E4F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4276" y="1875667"/>
            <a:ext cx="5234152" cy="3905451"/>
          </a:xfrm>
          <a:prstGeom prst="rect">
            <a:avLst/>
          </a:prstGeom>
        </p:spPr>
      </p:pic>
      <p:pic>
        <p:nvPicPr>
          <p:cNvPr id="14" name="Picture 13">
            <a:extLst>
              <a:ext uri="{FF2B5EF4-FFF2-40B4-BE49-F238E27FC236}">
                <a16:creationId xmlns:a16="http://schemas.microsoft.com/office/drawing/2014/main" id="{BBC8BD4A-2016-3666-4223-667429A185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9877" y="3584027"/>
            <a:ext cx="4141070" cy="714704"/>
          </a:xfrm>
          <a:prstGeom prst="rect">
            <a:avLst/>
          </a:prstGeom>
        </p:spPr>
      </p:pic>
      <p:sp>
        <p:nvSpPr>
          <p:cNvPr id="15" name="TextBox 14">
            <a:extLst>
              <a:ext uri="{FF2B5EF4-FFF2-40B4-BE49-F238E27FC236}">
                <a16:creationId xmlns:a16="http://schemas.microsoft.com/office/drawing/2014/main" id="{F40EF596-C641-90DF-D4C1-4ECCF280E167}"/>
              </a:ext>
            </a:extLst>
          </p:cNvPr>
          <p:cNvSpPr txBox="1"/>
          <p:nvPr/>
        </p:nvSpPr>
        <p:spPr>
          <a:xfrm>
            <a:off x="2438400" y="1587062"/>
            <a:ext cx="21230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RUBY</a:t>
            </a:r>
          </a:p>
        </p:txBody>
      </p:sp>
      <p:sp>
        <p:nvSpPr>
          <p:cNvPr id="16" name="TextBox 15">
            <a:extLst>
              <a:ext uri="{FF2B5EF4-FFF2-40B4-BE49-F238E27FC236}">
                <a16:creationId xmlns:a16="http://schemas.microsoft.com/office/drawing/2014/main" id="{19A6844F-52F9-1069-822E-19C941541229}"/>
              </a:ext>
            </a:extLst>
          </p:cNvPr>
          <p:cNvSpPr txBox="1"/>
          <p:nvPr/>
        </p:nvSpPr>
        <p:spPr>
          <a:xfrm>
            <a:off x="8439807" y="1581451"/>
            <a:ext cx="21230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GY018</a:t>
            </a:r>
          </a:p>
        </p:txBody>
      </p:sp>
      <p:sp>
        <p:nvSpPr>
          <p:cNvPr id="18" name="TextBox 17">
            <a:extLst>
              <a:ext uri="{FF2B5EF4-FFF2-40B4-BE49-F238E27FC236}">
                <a16:creationId xmlns:a16="http://schemas.microsoft.com/office/drawing/2014/main" id="{8DFFA613-24F4-8314-336B-FA9E1DD065DC}"/>
              </a:ext>
            </a:extLst>
          </p:cNvPr>
          <p:cNvSpPr txBox="1"/>
          <p:nvPr/>
        </p:nvSpPr>
        <p:spPr>
          <a:xfrm>
            <a:off x="315076" y="6530020"/>
            <a:ext cx="61010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Powell, ASCO 2026; Eskander, ASCO 2026</a:t>
            </a:r>
          </a:p>
        </p:txBody>
      </p:sp>
      <p:sp>
        <p:nvSpPr>
          <p:cNvPr id="20" name="TextBox 19">
            <a:extLst>
              <a:ext uri="{FF2B5EF4-FFF2-40B4-BE49-F238E27FC236}">
                <a16:creationId xmlns:a16="http://schemas.microsoft.com/office/drawing/2014/main" id="{CDBBF4FF-E009-FA43-8546-9C2C195DCC22}"/>
              </a:ext>
            </a:extLst>
          </p:cNvPr>
          <p:cNvSpPr txBox="1"/>
          <p:nvPr/>
        </p:nvSpPr>
        <p:spPr>
          <a:xfrm>
            <a:off x="7063740" y="5791356"/>
            <a:ext cx="37465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55% crossover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Median follow up 49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Information fraction 43% </a:t>
            </a:r>
          </a:p>
        </p:txBody>
      </p:sp>
      <p:sp>
        <p:nvSpPr>
          <p:cNvPr id="21" name="TextBox 20">
            <a:extLst>
              <a:ext uri="{FF2B5EF4-FFF2-40B4-BE49-F238E27FC236}">
                <a16:creationId xmlns:a16="http://schemas.microsoft.com/office/drawing/2014/main" id="{A9307B63-3885-36E8-628E-15AD2F2A90AD}"/>
              </a:ext>
            </a:extLst>
          </p:cNvPr>
          <p:cNvSpPr txBox="1"/>
          <p:nvPr/>
        </p:nvSpPr>
        <p:spPr>
          <a:xfrm>
            <a:off x="490220" y="5411711"/>
            <a:ext cx="37465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55% crossover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Median follow up 5 months </a:t>
            </a:r>
          </a:p>
        </p:txBody>
      </p:sp>
    </p:spTree>
    <p:extLst>
      <p:ext uri="{BB962C8B-B14F-4D97-AF65-F5344CB8AC3E}">
        <p14:creationId xmlns:p14="http://schemas.microsoft.com/office/powerpoint/2010/main" val="3783553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E0BEE-EEE4-B4FA-0E92-61E6A7C63AD7}"/>
              </a:ext>
            </a:extLst>
          </p:cNvPr>
          <p:cNvSpPr>
            <a:spLocks noGrp="1"/>
          </p:cNvSpPr>
          <p:nvPr>
            <p:ph type="title"/>
          </p:nvPr>
        </p:nvSpPr>
        <p:spPr>
          <a:xfrm>
            <a:off x="307422" y="355502"/>
            <a:ext cx="10515600" cy="838885"/>
          </a:xfrm>
        </p:spPr>
        <p:txBody>
          <a:bodyPr/>
          <a:lstStyle/>
          <a:p>
            <a:r>
              <a:rPr lang="en-US" dirty="0"/>
              <a:t>Chemo/IO in </a:t>
            </a:r>
            <a:r>
              <a:rPr lang="en-US" dirty="0" err="1"/>
              <a:t>pMMR</a:t>
            </a:r>
            <a:r>
              <a:rPr lang="en-US" dirty="0"/>
              <a:t>: PFS</a:t>
            </a:r>
          </a:p>
        </p:txBody>
      </p:sp>
      <p:pic>
        <p:nvPicPr>
          <p:cNvPr id="4" name="Picture 3">
            <a:extLst>
              <a:ext uri="{FF2B5EF4-FFF2-40B4-BE49-F238E27FC236}">
                <a16:creationId xmlns:a16="http://schemas.microsoft.com/office/drawing/2014/main" id="{E94E0F20-AEA4-15FB-D8BA-E48D72B5C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618" y="406012"/>
            <a:ext cx="5948828" cy="2814280"/>
          </a:xfrm>
          <a:prstGeom prst="rect">
            <a:avLst/>
          </a:prstGeom>
        </p:spPr>
      </p:pic>
      <p:pic>
        <p:nvPicPr>
          <p:cNvPr id="6" name="Picture 5">
            <a:extLst>
              <a:ext uri="{FF2B5EF4-FFF2-40B4-BE49-F238E27FC236}">
                <a16:creationId xmlns:a16="http://schemas.microsoft.com/office/drawing/2014/main" id="{DF4AF579-AABA-A1B3-6FE4-7003AC661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22" y="1001486"/>
            <a:ext cx="4254418" cy="3820656"/>
          </a:xfrm>
          <a:prstGeom prst="rect">
            <a:avLst/>
          </a:prstGeom>
        </p:spPr>
      </p:pic>
      <p:pic>
        <p:nvPicPr>
          <p:cNvPr id="8" name="Picture 7">
            <a:extLst>
              <a:ext uri="{FF2B5EF4-FFF2-40B4-BE49-F238E27FC236}">
                <a16:creationId xmlns:a16="http://schemas.microsoft.com/office/drawing/2014/main" id="{F66EB77B-DBFF-BBA3-D4B7-3D960ABEC8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7982" y="3699526"/>
            <a:ext cx="5797848" cy="2889398"/>
          </a:xfrm>
          <a:prstGeom prst="rect">
            <a:avLst/>
          </a:prstGeom>
        </p:spPr>
      </p:pic>
      <p:pic>
        <p:nvPicPr>
          <p:cNvPr id="9" name="Picture 8">
            <a:extLst>
              <a:ext uri="{FF2B5EF4-FFF2-40B4-BE49-F238E27FC236}">
                <a16:creationId xmlns:a16="http://schemas.microsoft.com/office/drawing/2014/main" id="{B12D78FF-25A0-9914-CB56-1ED4A5D9CF60}"/>
              </a:ext>
            </a:extLst>
          </p:cNvPr>
          <p:cNvPicPr>
            <a:picLocks noChangeAspect="1"/>
          </p:cNvPicPr>
          <p:nvPr/>
        </p:nvPicPr>
        <p:blipFill>
          <a:blip r:embed="rId6"/>
          <a:stretch>
            <a:fillRect/>
          </a:stretch>
        </p:blipFill>
        <p:spPr>
          <a:xfrm>
            <a:off x="307422" y="4226306"/>
            <a:ext cx="4541914" cy="2469094"/>
          </a:xfrm>
          <a:prstGeom prst="rect">
            <a:avLst/>
          </a:prstGeom>
          <a:solidFill>
            <a:schemeClr val="bg1"/>
          </a:solidFill>
        </p:spPr>
      </p:pic>
      <p:sp>
        <p:nvSpPr>
          <p:cNvPr id="10" name="TextBox 9">
            <a:extLst>
              <a:ext uri="{FF2B5EF4-FFF2-40B4-BE49-F238E27FC236}">
                <a16:creationId xmlns:a16="http://schemas.microsoft.com/office/drawing/2014/main" id="{327A7086-CD77-B110-52E3-BC220D2EB358}"/>
              </a:ext>
            </a:extLst>
          </p:cNvPr>
          <p:cNvSpPr txBox="1"/>
          <p:nvPr/>
        </p:nvSpPr>
        <p:spPr>
          <a:xfrm>
            <a:off x="2282464" y="4406643"/>
            <a:ext cx="5918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DUO-E</a:t>
            </a:r>
            <a:endParaRPr kumimoji="0" lang="en-GB"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 name="TextBox 10">
            <a:extLst>
              <a:ext uri="{FF2B5EF4-FFF2-40B4-BE49-F238E27FC236}">
                <a16:creationId xmlns:a16="http://schemas.microsoft.com/office/drawing/2014/main" id="{B8FB5247-C817-894B-3433-ED03B11DED47}"/>
              </a:ext>
            </a:extLst>
          </p:cNvPr>
          <p:cNvSpPr txBox="1"/>
          <p:nvPr/>
        </p:nvSpPr>
        <p:spPr>
          <a:xfrm>
            <a:off x="7771390" y="497945"/>
            <a:ext cx="82907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AtTEnd</a:t>
            </a:r>
            <a:r>
              <a:rPr kumimoji="0" lang="en-US"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endParaRPr kumimoji="0" lang="en-GB"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 name="TextBox 11">
            <a:extLst>
              <a:ext uri="{FF2B5EF4-FFF2-40B4-BE49-F238E27FC236}">
                <a16:creationId xmlns:a16="http://schemas.microsoft.com/office/drawing/2014/main" id="{0CFFF010-F279-CB3B-DE44-935C4A00620C}"/>
              </a:ext>
            </a:extLst>
          </p:cNvPr>
          <p:cNvSpPr txBox="1"/>
          <p:nvPr/>
        </p:nvSpPr>
        <p:spPr>
          <a:xfrm>
            <a:off x="3079300" y="4867226"/>
            <a:ext cx="20393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pMMR (80% of population)</a:t>
            </a:r>
            <a:endParaRPr kumimoji="0" lang="en-GB"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graphicFrame>
        <p:nvGraphicFramePr>
          <p:cNvPr id="13" name="Table 12">
            <a:extLst>
              <a:ext uri="{FF2B5EF4-FFF2-40B4-BE49-F238E27FC236}">
                <a16:creationId xmlns:a16="http://schemas.microsoft.com/office/drawing/2014/main" id="{55E201A8-A904-DBC1-9190-42BB940B0E9B}"/>
              </a:ext>
            </a:extLst>
          </p:cNvPr>
          <p:cNvGraphicFramePr>
            <a:graphicFrameLocks noGrp="1"/>
          </p:cNvGraphicFramePr>
          <p:nvPr/>
        </p:nvGraphicFramePr>
        <p:xfrm>
          <a:off x="1761426" y="4352204"/>
          <a:ext cx="3816000" cy="328320"/>
        </p:xfrm>
        <a:graphic>
          <a:graphicData uri="http://schemas.openxmlformats.org/drawingml/2006/table">
            <a:tbl>
              <a:tblPr firstRow="1" bandRow="1">
                <a:tableStyleId>{5C22544A-7EE6-4342-B048-85BDC9FD1C3A}</a:tableStyleId>
              </a:tblPr>
              <a:tblGrid>
                <a:gridCol w="1440000">
                  <a:extLst>
                    <a:ext uri="{9D8B030D-6E8A-4147-A177-3AD203B41FA5}">
                      <a16:colId xmlns:a16="http://schemas.microsoft.com/office/drawing/2014/main" val="2206628413"/>
                    </a:ext>
                  </a:extLst>
                </a:gridCol>
                <a:gridCol w="792000">
                  <a:extLst>
                    <a:ext uri="{9D8B030D-6E8A-4147-A177-3AD203B41FA5}">
                      <a16:colId xmlns:a16="http://schemas.microsoft.com/office/drawing/2014/main" val="3480114348"/>
                    </a:ext>
                  </a:extLst>
                </a:gridCol>
                <a:gridCol w="792000">
                  <a:extLst>
                    <a:ext uri="{9D8B030D-6E8A-4147-A177-3AD203B41FA5}">
                      <a16:colId xmlns:a16="http://schemas.microsoft.com/office/drawing/2014/main" val="1796303120"/>
                    </a:ext>
                  </a:extLst>
                </a:gridCol>
                <a:gridCol w="792000">
                  <a:extLst>
                    <a:ext uri="{9D8B030D-6E8A-4147-A177-3AD203B41FA5}">
                      <a16:colId xmlns:a16="http://schemas.microsoft.com/office/drawing/2014/main" val="190437614"/>
                    </a:ext>
                  </a:extLst>
                </a:gridCol>
              </a:tblGrid>
              <a:tr h="14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rPr>
                        <a:t>Median PFS (95% CI),* months</a:t>
                      </a:r>
                      <a:endParaRPr lang="en-GB" sz="900" b="0"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endParaRPr>
                    </a:p>
                  </a:txBody>
                  <a:tcPr marL="36000" marR="3600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rPr>
                        <a:t>9.7 (9.2–10.1)</a:t>
                      </a:r>
                      <a:endParaRPr lang="en-GB" sz="900" b="0"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endParaRPr>
                    </a:p>
                  </a:txBody>
                  <a:tcPr marL="27000" marR="27000" marT="13500" marB="135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rPr>
                        <a:t>9.9 (9.4</a:t>
                      </a:r>
                      <a:r>
                        <a:rPr lang="en-US" sz="900" b="0"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rPr>
                        <a:t>–</a:t>
                      </a:r>
                      <a:r>
                        <a:rPr lang="en-GB" sz="900" b="0"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rPr>
                        <a:t>12.5)</a:t>
                      </a:r>
                    </a:p>
                  </a:txBody>
                  <a:tcPr marL="27000" marR="27000" marT="13500" marB="135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rPr>
                        <a:t>15.0 (12.4</a:t>
                      </a:r>
                      <a:r>
                        <a:rPr lang="en-US" sz="900" b="0"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rPr>
                        <a:t>–</a:t>
                      </a:r>
                      <a:r>
                        <a:rPr lang="en-GB" sz="900" b="0"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rPr>
                        <a:t>18.0)</a:t>
                      </a:r>
                    </a:p>
                  </a:txBody>
                  <a:tcPr marL="27000" marR="27000" marT="13500" marB="135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1036795"/>
                  </a:ext>
                </a:extLst>
              </a:tr>
              <a:tr h="14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rPr>
                        <a:t>HR (95% CI) vs Control</a:t>
                      </a:r>
                      <a:r>
                        <a:rPr lang="en-US" sz="900" b="1" baseline="30000" dirty="0">
                          <a:solidFill>
                            <a:schemeClr val="accent1"/>
                          </a:solidFill>
                          <a:latin typeface="Arial Narrow" panose="020B0606020202030204" pitchFamily="34" charset="0"/>
                          <a:ea typeface="Open Sans" panose="020B0606030504020204" pitchFamily="34" charset="0"/>
                          <a:cs typeface="Arial" panose="020B0604020202020204" pitchFamily="34" charset="0"/>
                        </a:rPr>
                        <a:t>†</a:t>
                      </a:r>
                      <a:endParaRPr lang="en-GB" sz="900" b="1"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endParaRPr>
                    </a:p>
                  </a:txBody>
                  <a:tcPr marL="36000" marR="3600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900" b="1"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endParaRPr>
                    </a:p>
                  </a:txBody>
                  <a:tcPr marL="27000" marR="27000" marT="13500" marB="1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rPr>
                        <a:t>0.77 (0.60</a:t>
                      </a:r>
                      <a:r>
                        <a:rPr lang="en-US" sz="900" b="1"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rPr>
                        <a:t>–</a:t>
                      </a:r>
                      <a:r>
                        <a:rPr lang="en-GB" sz="900" b="1"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rPr>
                        <a:t>0.97)</a:t>
                      </a:r>
                      <a:endParaRPr lang="en-US" sz="900" b="1"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endParaRPr>
                    </a:p>
                  </a:txBody>
                  <a:tcPr marL="27000" marR="27000" marT="13500" marB="1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rPr>
                        <a:t>0.57 (0.44</a:t>
                      </a:r>
                      <a:r>
                        <a:rPr lang="en-US" sz="900" b="1"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rPr>
                        <a:t>–</a:t>
                      </a:r>
                      <a:r>
                        <a:rPr lang="en-GB" sz="900" b="1" i="0" u="none" strike="noStrike" kern="1200" cap="none" dirty="0">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rPr>
                        <a:t>0.73)</a:t>
                      </a:r>
                    </a:p>
                  </a:txBody>
                  <a:tcPr marL="27000" marR="27000" marT="13500" marB="1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53118538"/>
                  </a:ext>
                </a:extLst>
              </a:tr>
            </a:tbl>
          </a:graphicData>
        </a:graphic>
      </p:graphicFrame>
      <p:sp>
        <p:nvSpPr>
          <p:cNvPr id="3" name="TextBox 2">
            <a:extLst>
              <a:ext uri="{FF2B5EF4-FFF2-40B4-BE49-F238E27FC236}">
                <a16:creationId xmlns:a16="http://schemas.microsoft.com/office/drawing/2014/main" id="{7ECE10BA-59C0-71EF-F77F-F04759A07380}"/>
              </a:ext>
            </a:extLst>
          </p:cNvPr>
          <p:cNvSpPr txBox="1"/>
          <p:nvPr/>
        </p:nvSpPr>
        <p:spPr>
          <a:xfrm>
            <a:off x="7929629" y="3429000"/>
            <a:ext cx="7059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RUBY </a:t>
            </a:r>
            <a:endParaRPr kumimoji="0" lang="en-GB"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 name="TextBox 4">
            <a:extLst>
              <a:ext uri="{FF2B5EF4-FFF2-40B4-BE49-F238E27FC236}">
                <a16:creationId xmlns:a16="http://schemas.microsoft.com/office/drawing/2014/main" id="{2394721D-1F6B-BB1C-BB25-C59818FAE0E4}"/>
              </a:ext>
            </a:extLst>
          </p:cNvPr>
          <p:cNvSpPr txBox="1"/>
          <p:nvPr/>
        </p:nvSpPr>
        <p:spPr>
          <a:xfrm>
            <a:off x="2915694" y="1939125"/>
            <a:ext cx="7537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GY018 </a:t>
            </a:r>
            <a:endParaRPr kumimoji="0" lang="en-GB"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 name="TextBox 6">
            <a:extLst>
              <a:ext uri="{FF2B5EF4-FFF2-40B4-BE49-F238E27FC236}">
                <a16:creationId xmlns:a16="http://schemas.microsoft.com/office/drawing/2014/main" id="{E4956003-38D6-715C-1619-152CDEC181B0}"/>
              </a:ext>
            </a:extLst>
          </p:cNvPr>
          <p:cNvSpPr txBox="1"/>
          <p:nvPr/>
        </p:nvSpPr>
        <p:spPr>
          <a:xfrm>
            <a:off x="1147388" y="5144225"/>
            <a:ext cx="7745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DUO-E </a:t>
            </a:r>
            <a:endParaRPr kumimoji="0" lang="en-GB"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671610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C6306-2406-2E0E-21D9-529C9AF527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B7B313C-E15C-2A9F-1A4C-F06C9539AB2B}"/>
              </a:ext>
            </a:extLst>
          </p:cNvPr>
          <p:cNvSpPr>
            <a:spLocks noGrp="1"/>
          </p:cNvSpPr>
          <p:nvPr>
            <p:ph type="title"/>
          </p:nvPr>
        </p:nvSpPr>
        <p:spPr>
          <a:xfrm>
            <a:off x="719668" y="132515"/>
            <a:ext cx="11130956" cy="828675"/>
          </a:xfrm>
        </p:spPr>
        <p:txBody>
          <a:bodyPr/>
          <a:lstStyle/>
          <a:p>
            <a:r>
              <a:rPr lang="en-US" dirty="0"/>
              <a:t>Overall Survival in Recurrent </a:t>
            </a:r>
            <a:r>
              <a:rPr lang="en-US" dirty="0" err="1"/>
              <a:t>pMMR</a:t>
            </a:r>
            <a:r>
              <a:rPr lang="en-US" dirty="0"/>
              <a:t> Endometrial Cancer</a:t>
            </a:r>
          </a:p>
        </p:txBody>
      </p:sp>
      <p:sp>
        <p:nvSpPr>
          <p:cNvPr id="4" name="Text Placeholder 3">
            <a:extLst>
              <a:ext uri="{FF2B5EF4-FFF2-40B4-BE49-F238E27FC236}">
                <a16:creationId xmlns:a16="http://schemas.microsoft.com/office/drawing/2014/main" id="{C87E6EBC-CE75-1805-6059-DDF9CF8783FF}"/>
              </a:ext>
            </a:extLst>
          </p:cNvPr>
          <p:cNvSpPr>
            <a:spLocks noGrp="1"/>
          </p:cNvSpPr>
          <p:nvPr>
            <p:ph type="body" sz="quarter" idx="14"/>
          </p:nvPr>
        </p:nvSpPr>
        <p:spPr/>
        <p:txBody>
          <a:bodyPr/>
          <a:lstStyle/>
          <a:p>
            <a:r>
              <a:rPr lang="en-US" dirty="0"/>
              <a:t>Powell, Ann Oncol 2024; Eskander ASCO 2026</a:t>
            </a:r>
          </a:p>
        </p:txBody>
      </p:sp>
      <p:sp>
        <p:nvSpPr>
          <p:cNvPr id="16" name="TextBox 15">
            <a:extLst>
              <a:ext uri="{FF2B5EF4-FFF2-40B4-BE49-F238E27FC236}">
                <a16:creationId xmlns:a16="http://schemas.microsoft.com/office/drawing/2014/main" id="{1A271FB2-22E0-7D78-D5F8-BD7713781124}"/>
              </a:ext>
            </a:extLst>
          </p:cNvPr>
          <p:cNvSpPr txBox="1"/>
          <p:nvPr/>
        </p:nvSpPr>
        <p:spPr>
          <a:xfrm>
            <a:off x="8373348" y="1585222"/>
            <a:ext cx="2048256" cy="369332"/>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GY018</a:t>
            </a:r>
          </a:p>
        </p:txBody>
      </p:sp>
      <p:sp>
        <p:nvSpPr>
          <p:cNvPr id="17" name="TextBox 16">
            <a:extLst>
              <a:ext uri="{FF2B5EF4-FFF2-40B4-BE49-F238E27FC236}">
                <a16:creationId xmlns:a16="http://schemas.microsoft.com/office/drawing/2014/main" id="{5B5BE248-FC71-BDF4-BE14-CBAFF0C6825E}"/>
              </a:ext>
            </a:extLst>
          </p:cNvPr>
          <p:cNvSpPr txBox="1"/>
          <p:nvPr/>
        </p:nvSpPr>
        <p:spPr>
          <a:xfrm>
            <a:off x="2670828" y="1622730"/>
            <a:ext cx="2048256" cy="369332"/>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RUBY</a:t>
            </a:r>
          </a:p>
        </p:txBody>
      </p:sp>
      <p:pic>
        <p:nvPicPr>
          <p:cNvPr id="5" name="Picture 4">
            <a:extLst>
              <a:ext uri="{FF2B5EF4-FFF2-40B4-BE49-F238E27FC236}">
                <a16:creationId xmlns:a16="http://schemas.microsoft.com/office/drawing/2014/main" id="{5D02A433-FBE2-122B-6088-302CAAC39F88}"/>
              </a:ext>
            </a:extLst>
          </p:cNvPr>
          <p:cNvPicPr>
            <a:picLocks noChangeAspect="1"/>
          </p:cNvPicPr>
          <p:nvPr/>
        </p:nvPicPr>
        <p:blipFill>
          <a:blip r:embed="rId3"/>
          <a:stretch>
            <a:fillRect/>
          </a:stretch>
        </p:blipFill>
        <p:spPr>
          <a:xfrm>
            <a:off x="96473" y="2252382"/>
            <a:ext cx="6299249" cy="3441976"/>
          </a:xfrm>
          <a:prstGeom prst="rect">
            <a:avLst/>
          </a:prstGeom>
        </p:spPr>
      </p:pic>
      <p:sp>
        <p:nvSpPr>
          <p:cNvPr id="6" name="TextBox 5">
            <a:extLst>
              <a:ext uri="{FF2B5EF4-FFF2-40B4-BE49-F238E27FC236}">
                <a16:creationId xmlns:a16="http://schemas.microsoft.com/office/drawing/2014/main" id="{0599D212-9EDC-9928-D6CC-319054FF7D64}"/>
              </a:ext>
            </a:extLst>
          </p:cNvPr>
          <p:cNvSpPr txBox="1"/>
          <p:nvPr/>
        </p:nvSpPr>
        <p:spPr>
          <a:xfrm>
            <a:off x="1853477" y="3592341"/>
            <a:ext cx="26700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37% crossover</a:t>
            </a:r>
          </a:p>
        </p:txBody>
      </p:sp>
      <p:sp>
        <p:nvSpPr>
          <p:cNvPr id="7" name="TextBox 6">
            <a:extLst>
              <a:ext uri="{FF2B5EF4-FFF2-40B4-BE49-F238E27FC236}">
                <a16:creationId xmlns:a16="http://schemas.microsoft.com/office/drawing/2014/main" id="{4E0D57CE-0663-D92D-F717-FBA91402497C}"/>
              </a:ext>
            </a:extLst>
          </p:cNvPr>
          <p:cNvSpPr txBox="1"/>
          <p:nvPr/>
        </p:nvSpPr>
        <p:spPr>
          <a:xfrm>
            <a:off x="8210788" y="5862448"/>
            <a:ext cx="26700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82% information fraction</a:t>
            </a:r>
          </a:p>
        </p:txBody>
      </p:sp>
      <p:sp>
        <p:nvSpPr>
          <p:cNvPr id="10" name="TextBox 9">
            <a:extLst>
              <a:ext uri="{FF2B5EF4-FFF2-40B4-BE49-F238E27FC236}">
                <a16:creationId xmlns:a16="http://schemas.microsoft.com/office/drawing/2014/main" id="{8CE65D0B-7682-D66E-C6A6-F95760F006C9}"/>
              </a:ext>
            </a:extLst>
          </p:cNvPr>
          <p:cNvSpPr txBox="1"/>
          <p:nvPr/>
        </p:nvSpPr>
        <p:spPr>
          <a:xfrm>
            <a:off x="2735093" y="5870736"/>
            <a:ext cx="26700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55% information fraction</a:t>
            </a:r>
          </a:p>
        </p:txBody>
      </p:sp>
      <p:sp>
        <p:nvSpPr>
          <p:cNvPr id="14" name="TextBox 13">
            <a:extLst>
              <a:ext uri="{FF2B5EF4-FFF2-40B4-BE49-F238E27FC236}">
                <a16:creationId xmlns:a16="http://schemas.microsoft.com/office/drawing/2014/main" id="{22558C12-FECE-114C-099A-3863D314406E}"/>
              </a:ext>
            </a:extLst>
          </p:cNvPr>
          <p:cNvSpPr txBox="1"/>
          <p:nvPr/>
        </p:nvSpPr>
        <p:spPr>
          <a:xfrm>
            <a:off x="2277348" y="206457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Median OS 34.0 vs 27 months</a:t>
            </a:r>
          </a:p>
        </p:txBody>
      </p:sp>
      <p:pic>
        <p:nvPicPr>
          <p:cNvPr id="15" name="Picture 14">
            <a:extLst>
              <a:ext uri="{FF2B5EF4-FFF2-40B4-BE49-F238E27FC236}">
                <a16:creationId xmlns:a16="http://schemas.microsoft.com/office/drawing/2014/main" id="{4137DD64-5159-A6B9-B7E9-C5CDF9A4C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400" y="2003683"/>
            <a:ext cx="4991357" cy="3816546"/>
          </a:xfrm>
          <a:prstGeom prst="rect">
            <a:avLst/>
          </a:prstGeom>
        </p:spPr>
      </p:pic>
      <p:sp>
        <p:nvSpPr>
          <p:cNvPr id="20" name="TextBox 19">
            <a:extLst>
              <a:ext uri="{FF2B5EF4-FFF2-40B4-BE49-F238E27FC236}">
                <a16:creationId xmlns:a16="http://schemas.microsoft.com/office/drawing/2014/main" id="{216504A1-E15D-4209-B862-29DE3A76DEE3}"/>
              </a:ext>
            </a:extLst>
          </p:cNvPr>
          <p:cNvSpPr txBox="1"/>
          <p:nvPr/>
        </p:nvSpPr>
        <p:spPr>
          <a:xfrm>
            <a:off x="8522438" y="2461204"/>
            <a:ext cx="34819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Median OS 44.4 vs 35.1 months (HR 0.84; 95% CI 0.69 to 1.08) </a:t>
            </a:r>
          </a:p>
        </p:txBody>
      </p:sp>
      <p:sp>
        <p:nvSpPr>
          <p:cNvPr id="11" name="TextBox 10">
            <a:extLst>
              <a:ext uri="{FF2B5EF4-FFF2-40B4-BE49-F238E27FC236}">
                <a16:creationId xmlns:a16="http://schemas.microsoft.com/office/drawing/2014/main" id="{A5314BB7-7B94-8394-FA78-D2D762F09C77}"/>
              </a:ext>
            </a:extLst>
          </p:cNvPr>
          <p:cNvSpPr txBox="1"/>
          <p:nvPr/>
        </p:nvSpPr>
        <p:spPr>
          <a:xfrm>
            <a:off x="7471370" y="3749250"/>
            <a:ext cx="20744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57% crossover </a:t>
            </a:r>
          </a:p>
        </p:txBody>
      </p:sp>
    </p:spTree>
    <p:extLst>
      <p:ext uri="{BB962C8B-B14F-4D97-AF65-F5344CB8AC3E}">
        <p14:creationId xmlns:p14="http://schemas.microsoft.com/office/powerpoint/2010/main" val="3625954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0131F5-2F97-F8F3-CB59-A4878808EB4E}"/>
              </a:ext>
            </a:extLst>
          </p:cNvPr>
          <p:cNvSpPr>
            <a:spLocks noGrp="1"/>
          </p:cNvSpPr>
          <p:nvPr>
            <p:ph type="title"/>
          </p:nvPr>
        </p:nvSpPr>
        <p:spPr/>
        <p:txBody>
          <a:bodyPr/>
          <a:lstStyle/>
          <a:p>
            <a:r>
              <a:rPr lang="en-US" dirty="0"/>
              <a:t>Chemotherapy +/- IO: PFS</a:t>
            </a:r>
          </a:p>
        </p:txBody>
      </p:sp>
      <p:graphicFrame>
        <p:nvGraphicFramePr>
          <p:cNvPr id="6" name="Content Placeholder 5">
            <a:extLst>
              <a:ext uri="{FF2B5EF4-FFF2-40B4-BE49-F238E27FC236}">
                <a16:creationId xmlns:a16="http://schemas.microsoft.com/office/drawing/2014/main" id="{BAE445D1-D8B2-B1DD-629D-46B6780EC98B}"/>
              </a:ext>
            </a:extLst>
          </p:cNvPr>
          <p:cNvGraphicFramePr>
            <a:graphicFrameLocks noGrp="1"/>
          </p:cNvGraphicFramePr>
          <p:nvPr>
            <p:ph idx="1"/>
          </p:nvPr>
        </p:nvGraphicFramePr>
        <p:xfrm>
          <a:off x="314325" y="1281113"/>
          <a:ext cx="11412536" cy="4660216"/>
        </p:xfrm>
        <a:graphic>
          <a:graphicData uri="http://schemas.openxmlformats.org/drawingml/2006/table">
            <a:tbl>
              <a:tblPr firstRow="1" bandRow="1">
                <a:tableStyleId>{5C22544A-7EE6-4342-B048-85BDC9FD1C3A}</a:tableStyleId>
              </a:tblPr>
              <a:tblGrid>
                <a:gridCol w="2853134">
                  <a:extLst>
                    <a:ext uri="{9D8B030D-6E8A-4147-A177-3AD203B41FA5}">
                      <a16:colId xmlns:a16="http://schemas.microsoft.com/office/drawing/2014/main" val="608312740"/>
                    </a:ext>
                  </a:extLst>
                </a:gridCol>
                <a:gridCol w="2853134">
                  <a:extLst>
                    <a:ext uri="{9D8B030D-6E8A-4147-A177-3AD203B41FA5}">
                      <a16:colId xmlns:a16="http://schemas.microsoft.com/office/drawing/2014/main" val="3570697305"/>
                    </a:ext>
                  </a:extLst>
                </a:gridCol>
                <a:gridCol w="2853134">
                  <a:extLst>
                    <a:ext uri="{9D8B030D-6E8A-4147-A177-3AD203B41FA5}">
                      <a16:colId xmlns:a16="http://schemas.microsoft.com/office/drawing/2014/main" val="468086900"/>
                    </a:ext>
                  </a:extLst>
                </a:gridCol>
                <a:gridCol w="2853134">
                  <a:extLst>
                    <a:ext uri="{9D8B030D-6E8A-4147-A177-3AD203B41FA5}">
                      <a16:colId xmlns:a16="http://schemas.microsoft.com/office/drawing/2014/main" val="903587486"/>
                    </a:ext>
                  </a:extLst>
                </a:gridCol>
              </a:tblGrid>
              <a:tr h="978601">
                <a:tc>
                  <a:txBody>
                    <a:bodyPr/>
                    <a:lstStyle/>
                    <a:p>
                      <a:r>
                        <a:rPr lang="en-US" sz="1900" dirty="0">
                          <a:solidFill>
                            <a:schemeClr val="bg1"/>
                          </a:solidFill>
                        </a:rPr>
                        <a:t>Study</a:t>
                      </a:r>
                    </a:p>
                  </a:txBody>
                  <a:tcPr marL="121807" marR="121807" marT="60904" marB="60904" anchor="ctr">
                    <a:solidFill>
                      <a:srgbClr val="003767"/>
                    </a:solidFill>
                  </a:tcPr>
                </a:tc>
                <a:tc>
                  <a:txBody>
                    <a:bodyPr/>
                    <a:lstStyle/>
                    <a:p>
                      <a:r>
                        <a:rPr lang="en-US" sz="1900" dirty="0">
                          <a:solidFill>
                            <a:schemeClr val="bg1"/>
                          </a:solidFill>
                        </a:rPr>
                        <a:t>Chemotherapy + Drug</a:t>
                      </a:r>
                    </a:p>
                  </a:txBody>
                  <a:tcPr marL="121807" marR="121807" marT="60904" marB="60904" anchor="ctr">
                    <a:solidFill>
                      <a:srgbClr val="003767"/>
                    </a:solidFill>
                  </a:tcPr>
                </a:tc>
                <a:tc>
                  <a:txBody>
                    <a:bodyPr/>
                    <a:lstStyle/>
                    <a:p>
                      <a:r>
                        <a:rPr lang="en-US" sz="1900" dirty="0">
                          <a:solidFill>
                            <a:schemeClr val="bg1"/>
                          </a:solidFill>
                        </a:rPr>
                        <a:t>Hazard ratio </a:t>
                      </a:r>
                    </a:p>
                    <a:p>
                      <a:r>
                        <a:rPr lang="en-US" sz="1900" dirty="0" err="1">
                          <a:solidFill>
                            <a:schemeClr val="bg1"/>
                          </a:solidFill>
                        </a:rPr>
                        <a:t>dMMR</a:t>
                      </a:r>
                      <a:r>
                        <a:rPr lang="en-US" sz="1900" dirty="0">
                          <a:solidFill>
                            <a:schemeClr val="bg1"/>
                          </a:solidFill>
                        </a:rPr>
                        <a:t> (vs chemo alone)</a:t>
                      </a:r>
                    </a:p>
                  </a:txBody>
                  <a:tcPr marL="121807" marR="121807" marT="60904" marB="60904" anchor="ctr">
                    <a:solidFill>
                      <a:srgbClr val="003767"/>
                    </a:solidFill>
                  </a:tcPr>
                </a:tc>
                <a:tc>
                  <a:txBody>
                    <a:bodyPr/>
                    <a:lstStyle/>
                    <a:p>
                      <a:r>
                        <a:rPr lang="en-US" sz="1900" dirty="0">
                          <a:solidFill>
                            <a:schemeClr val="bg1"/>
                          </a:solidFill>
                        </a:rPr>
                        <a:t>Hazard ratio</a:t>
                      </a:r>
                    </a:p>
                    <a:p>
                      <a:r>
                        <a:rPr lang="en-US" sz="1900" dirty="0" err="1">
                          <a:solidFill>
                            <a:schemeClr val="bg1"/>
                          </a:solidFill>
                        </a:rPr>
                        <a:t>pMMR</a:t>
                      </a:r>
                      <a:r>
                        <a:rPr lang="en-US" sz="1900" dirty="0">
                          <a:solidFill>
                            <a:schemeClr val="bg1"/>
                          </a:solidFill>
                        </a:rPr>
                        <a:t> (vs chemo alone)</a:t>
                      </a:r>
                    </a:p>
                  </a:txBody>
                  <a:tcPr marL="121807" marR="121807" marT="60904" marB="60904" anchor="ctr">
                    <a:solidFill>
                      <a:srgbClr val="003767"/>
                    </a:solidFill>
                  </a:tcPr>
                </a:tc>
                <a:extLst>
                  <a:ext uri="{0D108BD9-81ED-4DB2-BD59-A6C34878D82A}">
                    <a16:rowId xmlns:a16="http://schemas.microsoft.com/office/drawing/2014/main" val="314675068"/>
                  </a:ext>
                </a:extLst>
              </a:tr>
              <a:tr h="566968">
                <a:tc>
                  <a:txBody>
                    <a:bodyPr/>
                    <a:lstStyle/>
                    <a:p>
                      <a:r>
                        <a:rPr lang="en-US" sz="1900" dirty="0">
                          <a:solidFill>
                            <a:schemeClr val="bg1"/>
                          </a:solidFill>
                        </a:rPr>
                        <a:t>GY018</a:t>
                      </a:r>
                    </a:p>
                  </a:txBody>
                  <a:tcPr marL="121807" marR="121807" marT="60904" marB="60904" anchor="ctr">
                    <a:solidFill>
                      <a:srgbClr val="003767"/>
                    </a:solidFill>
                  </a:tcPr>
                </a:tc>
                <a:tc>
                  <a:txBody>
                    <a:bodyPr/>
                    <a:lstStyle/>
                    <a:p>
                      <a:r>
                        <a:rPr lang="en-US" sz="1900" dirty="0">
                          <a:solidFill>
                            <a:schemeClr val="bg1"/>
                          </a:solidFill>
                        </a:rPr>
                        <a:t>Pembrolizumab</a:t>
                      </a:r>
                    </a:p>
                  </a:txBody>
                  <a:tcPr marL="121807" marR="121807" marT="60904" marB="60904" anchor="ctr">
                    <a:solidFill>
                      <a:srgbClr val="003767"/>
                    </a:solidFill>
                  </a:tcPr>
                </a:tc>
                <a:tc>
                  <a:txBody>
                    <a:bodyPr/>
                    <a:lstStyle/>
                    <a:p>
                      <a:r>
                        <a:rPr lang="en-US" sz="1900" dirty="0">
                          <a:solidFill>
                            <a:schemeClr val="bg1"/>
                          </a:solidFill>
                        </a:rPr>
                        <a:t>0.30</a:t>
                      </a:r>
                    </a:p>
                  </a:txBody>
                  <a:tcPr marL="121807" marR="121807" marT="60904" marB="60904" anchor="ctr">
                    <a:solidFill>
                      <a:srgbClr val="003767"/>
                    </a:solidFill>
                  </a:tcPr>
                </a:tc>
                <a:tc>
                  <a:txBody>
                    <a:bodyPr/>
                    <a:lstStyle/>
                    <a:p>
                      <a:r>
                        <a:rPr lang="en-US" sz="1900" dirty="0">
                          <a:solidFill>
                            <a:schemeClr val="bg1"/>
                          </a:solidFill>
                        </a:rPr>
                        <a:t>0.57</a:t>
                      </a:r>
                    </a:p>
                  </a:txBody>
                  <a:tcPr marL="121807" marR="121807" marT="60904" marB="60904" anchor="ctr">
                    <a:solidFill>
                      <a:srgbClr val="003767"/>
                    </a:solidFill>
                  </a:tcPr>
                </a:tc>
                <a:extLst>
                  <a:ext uri="{0D108BD9-81ED-4DB2-BD59-A6C34878D82A}">
                    <a16:rowId xmlns:a16="http://schemas.microsoft.com/office/drawing/2014/main" val="4183457573"/>
                  </a:ext>
                </a:extLst>
              </a:tr>
              <a:tr h="566968">
                <a:tc>
                  <a:txBody>
                    <a:bodyPr/>
                    <a:lstStyle/>
                    <a:p>
                      <a:r>
                        <a:rPr lang="en-US" sz="1900" dirty="0">
                          <a:solidFill>
                            <a:schemeClr val="bg1"/>
                          </a:solidFill>
                        </a:rPr>
                        <a:t>RUBY</a:t>
                      </a:r>
                    </a:p>
                  </a:txBody>
                  <a:tcPr marL="121807" marR="121807" marT="60904" marB="60904" anchor="ctr">
                    <a:solidFill>
                      <a:srgbClr val="003767"/>
                    </a:solidFill>
                  </a:tcPr>
                </a:tc>
                <a:tc>
                  <a:txBody>
                    <a:bodyPr/>
                    <a:lstStyle/>
                    <a:p>
                      <a:r>
                        <a:rPr lang="en-US" sz="1900" dirty="0" err="1">
                          <a:solidFill>
                            <a:schemeClr val="bg1"/>
                          </a:solidFill>
                        </a:rPr>
                        <a:t>Dostarlimab</a:t>
                      </a:r>
                      <a:endParaRPr lang="en-US" sz="1900" dirty="0">
                        <a:solidFill>
                          <a:schemeClr val="bg1"/>
                        </a:solidFill>
                      </a:endParaRPr>
                    </a:p>
                  </a:txBody>
                  <a:tcPr marL="121807" marR="121807" marT="60904" marB="60904" anchor="ctr">
                    <a:solidFill>
                      <a:srgbClr val="003767"/>
                    </a:solidFill>
                  </a:tcPr>
                </a:tc>
                <a:tc>
                  <a:txBody>
                    <a:bodyPr/>
                    <a:lstStyle/>
                    <a:p>
                      <a:r>
                        <a:rPr lang="en-US" sz="1900" dirty="0">
                          <a:solidFill>
                            <a:schemeClr val="bg1"/>
                          </a:solidFill>
                        </a:rPr>
                        <a:t>0.28</a:t>
                      </a:r>
                    </a:p>
                  </a:txBody>
                  <a:tcPr marL="121807" marR="121807" marT="60904" marB="60904" anchor="ctr">
                    <a:solidFill>
                      <a:srgbClr val="003767"/>
                    </a:solidFill>
                  </a:tcPr>
                </a:tc>
                <a:tc>
                  <a:txBody>
                    <a:bodyPr/>
                    <a:lstStyle/>
                    <a:p>
                      <a:r>
                        <a:rPr lang="en-US" sz="1900" dirty="0">
                          <a:solidFill>
                            <a:schemeClr val="bg1"/>
                          </a:solidFill>
                        </a:rPr>
                        <a:t>0.76 </a:t>
                      </a:r>
                    </a:p>
                  </a:txBody>
                  <a:tcPr marL="121807" marR="121807" marT="60904" marB="60904" anchor="ctr">
                    <a:solidFill>
                      <a:srgbClr val="003767"/>
                    </a:solidFill>
                  </a:tcPr>
                </a:tc>
                <a:extLst>
                  <a:ext uri="{0D108BD9-81ED-4DB2-BD59-A6C34878D82A}">
                    <a16:rowId xmlns:a16="http://schemas.microsoft.com/office/drawing/2014/main" val="225481680"/>
                  </a:ext>
                </a:extLst>
              </a:tr>
              <a:tr h="566968">
                <a:tc>
                  <a:txBody>
                    <a:bodyPr/>
                    <a:lstStyle/>
                    <a:p>
                      <a:r>
                        <a:rPr lang="en-US" sz="1900" dirty="0" err="1">
                          <a:solidFill>
                            <a:schemeClr val="bg1"/>
                          </a:solidFill>
                        </a:rPr>
                        <a:t>AtTEnd</a:t>
                      </a:r>
                      <a:endParaRPr lang="en-US" sz="1900" dirty="0">
                        <a:solidFill>
                          <a:schemeClr val="bg1"/>
                        </a:solidFill>
                      </a:endParaRPr>
                    </a:p>
                  </a:txBody>
                  <a:tcPr marL="121807" marR="121807" marT="60904" marB="60904" anchor="ctr">
                    <a:solidFill>
                      <a:srgbClr val="003767"/>
                    </a:solidFill>
                  </a:tcPr>
                </a:tc>
                <a:tc>
                  <a:txBody>
                    <a:bodyPr/>
                    <a:lstStyle/>
                    <a:p>
                      <a:r>
                        <a:rPr lang="en-US" sz="1900" dirty="0">
                          <a:solidFill>
                            <a:schemeClr val="bg1"/>
                          </a:solidFill>
                        </a:rPr>
                        <a:t>Atezolizumab</a:t>
                      </a:r>
                    </a:p>
                  </a:txBody>
                  <a:tcPr marL="121807" marR="121807" marT="60904" marB="60904" anchor="ctr">
                    <a:solidFill>
                      <a:srgbClr val="003767"/>
                    </a:solidFill>
                  </a:tcPr>
                </a:tc>
                <a:tc>
                  <a:txBody>
                    <a:bodyPr/>
                    <a:lstStyle/>
                    <a:p>
                      <a:r>
                        <a:rPr lang="en-US" sz="1900" dirty="0">
                          <a:solidFill>
                            <a:schemeClr val="bg1"/>
                          </a:solidFill>
                        </a:rPr>
                        <a:t>0.36</a:t>
                      </a:r>
                    </a:p>
                  </a:txBody>
                  <a:tcPr marL="121807" marR="121807" marT="60904" marB="60904" anchor="ctr">
                    <a:solidFill>
                      <a:srgbClr val="003767"/>
                    </a:solidFill>
                  </a:tcPr>
                </a:tc>
                <a:tc>
                  <a:txBody>
                    <a:bodyPr/>
                    <a:lstStyle/>
                    <a:p>
                      <a:r>
                        <a:rPr lang="en-US" sz="1900" dirty="0">
                          <a:solidFill>
                            <a:schemeClr val="bg1"/>
                          </a:solidFill>
                        </a:rPr>
                        <a:t>0.92</a:t>
                      </a:r>
                    </a:p>
                  </a:txBody>
                  <a:tcPr marL="121807" marR="121807" marT="60904" marB="60904" anchor="ctr">
                    <a:solidFill>
                      <a:srgbClr val="003767"/>
                    </a:solidFill>
                  </a:tcPr>
                </a:tc>
                <a:extLst>
                  <a:ext uri="{0D108BD9-81ED-4DB2-BD59-A6C34878D82A}">
                    <a16:rowId xmlns:a16="http://schemas.microsoft.com/office/drawing/2014/main" val="3861701189"/>
                  </a:ext>
                </a:extLst>
              </a:tr>
              <a:tr h="566968">
                <a:tc>
                  <a:txBody>
                    <a:bodyPr/>
                    <a:lstStyle/>
                    <a:p>
                      <a:r>
                        <a:rPr lang="en-US" sz="1900" dirty="0">
                          <a:solidFill>
                            <a:schemeClr val="bg1"/>
                          </a:solidFill>
                        </a:rPr>
                        <a:t>MITO END-3</a:t>
                      </a:r>
                    </a:p>
                  </a:txBody>
                  <a:tcPr marL="121807" marR="121807" marT="60904" marB="60904" anchor="ctr">
                    <a:solidFill>
                      <a:srgbClr val="003767"/>
                    </a:solidFill>
                  </a:tcPr>
                </a:tc>
                <a:tc>
                  <a:txBody>
                    <a:bodyPr/>
                    <a:lstStyle/>
                    <a:p>
                      <a:r>
                        <a:rPr lang="en-US" sz="1900" dirty="0">
                          <a:solidFill>
                            <a:schemeClr val="bg1"/>
                          </a:solidFill>
                        </a:rPr>
                        <a:t>Avelumab</a:t>
                      </a:r>
                    </a:p>
                  </a:txBody>
                  <a:tcPr marL="121807" marR="121807" marT="60904" marB="60904" anchor="ctr">
                    <a:solidFill>
                      <a:srgbClr val="003767"/>
                    </a:solidFill>
                  </a:tcPr>
                </a:tc>
                <a:tc>
                  <a:txBody>
                    <a:bodyPr/>
                    <a:lstStyle/>
                    <a:p>
                      <a:r>
                        <a:rPr lang="en-US" sz="1900" dirty="0">
                          <a:solidFill>
                            <a:schemeClr val="bg1"/>
                          </a:solidFill>
                        </a:rPr>
                        <a:t>0.46</a:t>
                      </a:r>
                    </a:p>
                  </a:txBody>
                  <a:tcPr marL="121807" marR="121807" marT="60904" marB="60904" anchor="ctr">
                    <a:solidFill>
                      <a:srgbClr val="003767"/>
                    </a:solidFill>
                  </a:tcPr>
                </a:tc>
                <a:tc>
                  <a:txBody>
                    <a:bodyPr/>
                    <a:lstStyle/>
                    <a:p>
                      <a:r>
                        <a:rPr lang="en-US" sz="1900" dirty="0">
                          <a:solidFill>
                            <a:schemeClr val="bg1"/>
                          </a:solidFill>
                        </a:rPr>
                        <a:t>1.17</a:t>
                      </a:r>
                    </a:p>
                  </a:txBody>
                  <a:tcPr marL="121807" marR="121807" marT="60904" marB="60904" anchor="ctr">
                    <a:solidFill>
                      <a:srgbClr val="003767"/>
                    </a:solidFill>
                  </a:tcPr>
                </a:tc>
                <a:extLst>
                  <a:ext uri="{0D108BD9-81ED-4DB2-BD59-A6C34878D82A}">
                    <a16:rowId xmlns:a16="http://schemas.microsoft.com/office/drawing/2014/main" val="3794512640"/>
                  </a:ext>
                </a:extLst>
              </a:tr>
              <a:tr h="69076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bg1"/>
                          </a:solidFill>
                        </a:rPr>
                        <a:t>DUO-E</a:t>
                      </a:r>
                    </a:p>
                  </a:txBody>
                  <a:tcPr marL="121807" marR="121807" marT="60904" marB="60904" anchor="ctr">
                    <a:solidFill>
                      <a:srgbClr val="003767"/>
                    </a:solidFill>
                  </a:tcPr>
                </a:tc>
                <a:tc>
                  <a:txBody>
                    <a:bodyPr/>
                    <a:lstStyle/>
                    <a:p>
                      <a:r>
                        <a:rPr lang="en-US" sz="1900" dirty="0">
                          <a:solidFill>
                            <a:schemeClr val="bg1"/>
                          </a:solidFill>
                        </a:rPr>
                        <a:t>Durvalumab</a:t>
                      </a:r>
                    </a:p>
                    <a:p>
                      <a:r>
                        <a:rPr lang="en-US" sz="1900" dirty="0">
                          <a:solidFill>
                            <a:schemeClr val="bg1"/>
                          </a:solidFill>
                        </a:rPr>
                        <a:t>+</a:t>
                      </a:r>
                      <a:r>
                        <a:rPr lang="en-US" sz="1900" dirty="0" err="1">
                          <a:solidFill>
                            <a:schemeClr val="bg1"/>
                          </a:solidFill>
                        </a:rPr>
                        <a:t>olaparib</a:t>
                      </a:r>
                      <a:endParaRPr lang="en-US" sz="1900" dirty="0">
                        <a:solidFill>
                          <a:schemeClr val="bg1"/>
                        </a:solidFill>
                      </a:endParaRPr>
                    </a:p>
                  </a:txBody>
                  <a:tcPr marL="121807" marR="121807" marT="60904" marB="60904" anchor="ctr">
                    <a:solidFill>
                      <a:srgbClr val="003767"/>
                    </a:solidFill>
                  </a:tcPr>
                </a:tc>
                <a:tc>
                  <a:txBody>
                    <a:bodyPr/>
                    <a:lstStyle/>
                    <a:p>
                      <a:r>
                        <a:rPr lang="en-US" sz="1900" dirty="0">
                          <a:solidFill>
                            <a:schemeClr val="bg1"/>
                          </a:solidFill>
                        </a:rPr>
                        <a:t>0.42</a:t>
                      </a:r>
                    </a:p>
                    <a:p>
                      <a:r>
                        <a:rPr lang="en-US" sz="1900" dirty="0">
                          <a:solidFill>
                            <a:schemeClr val="bg1"/>
                          </a:solidFill>
                        </a:rPr>
                        <a:t>0.41</a:t>
                      </a:r>
                    </a:p>
                  </a:txBody>
                  <a:tcPr marL="121807" marR="121807" marT="60904" marB="60904" anchor="ctr">
                    <a:solidFill>
                      <a:srgbClr val="003767"/>
                    </a:solidFill>
                  </a:tcPr>
                </a:tc>
                <a:tc>
                  <a:txBody>
                    <a:bodyPr/>
                    <a:lstStyle/>
                    <a:p>
                      <a:r>
                        <a:rPr lang="en-US" sz="1900" dirty="0">
                          <a:solidFill>
                            <a:schemeClr val="bg1"/>
                          </a:solidFill>
                        </a:rPr>
                        <a:t>0.77</a:t>
                      </a:r>
                    </a:p>
                    <a:p>
                      <a:r>
                        <a:rPr lang="en-US" sz="1900" dirty="0">
                          <a:solidFill>
                            <a:schemeClr val="bg1"/>
                          </a:solidFill>
                        </a:rPr>
                        <a:t>0.57</a:t>
                      </a:r>
                    </a:p>
                  </a:txBody>
                  <a:tcPr marL="121807" marR="121807" marT="60904" marB="60904" anchor="ctr">
                    <a:solidFill>
                      <a:srgbClr val="003767"/>
                    </a:solidFill>
                  </a:tcPr>
                </a:tc>
                <a:extLst>
                  <a:ext uri="{0D108BD9-81ED-4DB2-BD59-A6C34878D82A}">
                    <a16:rowId xmlns:a16="http://schemas.microsoft.com/office/drawing/2014/main" val="3514282097"/>
                  </a:ext>
                </a:extLst>
              </a:tr>
              <a:tr h="690768">
                <a:tc>
                  <a:txBody>
                    <a:bodyPr/>
                    <a:lstStyle/>
                    <a:p>
                      <a:r>
                        <a:rPr lang="en-US" sz="1900" dirty="0">
                          <a:solidFill>
                            <a:schemeClr val="bg1"/>
                          </a:solidFill>
                        </a:rPr>
                        <a:t>RUBY Part 2</a:t>
                      </a:r>
                    </a:p>
                  </a:txBody>
                  <a:tcPr marL="121807" marR="121807" marT="60904" marB="60904" anchor="ctr">
                    <a:solidFill>
                      <a:srgbClr val="003767"/>
                    </a:solidFill>
                  </a:tcPr>
                </a:tc>
                <a:tc>
                  <a:txBody>
                    <a:bodyPr/>
                    <a:lstStyle/>
                    <a:p>
                      <a:r>
                        <a:rPr lang="en-US" sz="1900" dirty="0" err="1">
                          <a:solidFill>
                            <a:schemeClr val="bg1"/>
                          </a:solidFill>
                        </a:rPr>
                        <a:t>Dostarlimab</a:t>
                      </a:r>
                      <a:endParaRPr lang="en-US" sz="1900" dirty="0">
                        <a:solidFill>
                          <a:schemeClr val="bg1"/>
                        </a:solidFill>
                      </a:endParaRPr>
                    </a:p>
                    <a:p>
                      <a:r>
                        <a:rPr lang="en-US" sz="1900" dirty="0">
                          <a:solidFill>
                            <a:schemeClr val="bg1"/>
                          </a:solidFill>
                        </a:rPr>
                        <a:t>+Niraparib</a:t>
                      </a:r>
                    </a:p>
                  </a:txBody>
                  <a:tcPr marL="121807" marR="121807" marT="60904" marB="60904" anchor="ctr">
                    <a:solidFill>
                      <a:srgbClr val="003767"/>
                    </a:solidFill>
                  </a:tcPr>
                </a:tc>
                <a:tc>
                  <a:txBody>
                    <a:bodyPr/>
                    <a:lstStyle/>
                    <a:p>
                      <a:r>
                        <a:rPr lang="en-US" sz="1900" dirty="0">
                          <a:solidFill>
                            <a:schemeClr val="bg1"/>
                          </a:solidFill>
                        </a:rPr>
                        <a:t>0.48</a:t>
                      </a:r>
                    </a:p>
                  </a:txBody>
                  <a:tcPr marL="121807" marR="121807" marT="60904" marB="60904" anchor="ctr">
                    <a:solidFill>
                      <a:srgbClr val="003767"/>
                    </a:solidFill>
                  </a:tcPr>
                </a:tc>
                <a:tc>
                  <a:txBody>
                    <a:bodyPr/>
                    <a:lstStyle/>
                    <a:p>
                      <a:r>
                        <a:rPr lang="en-US" sz="1900" dirty="0">
                          <a:solidFill>
                            <a:schemeClr val="bg1"/>
                          </a:solidFill>
                        </a:rPr>
                        <a:t>0.63</a:t>
                      </a:r>
                    </a:p>
                  </a:txBody>
                  <a:tcPr marL="121807" marR="121807" marT="60904" marB="60904" anchor="ctr">
                    <a:solidFill>
                      <a:srgbClr val="003767"/>
                    </a:solidFill>
                  </a:tcPr>
                </a:tc>
                <a:extLst>
                  <a:ext uri="{0D108BD9-81ED-4DB2-BD59-A6C34878D82A}">
                    <a16:rowId xmlns:a16="http://schemas.microsoft.com/office/drawing/2014/main" val="457926479"/>
                  </a:ext>
                </a:extLst>
              </a:tr>
            </a:tbl>
          </a:graphicData>
        </a:graphic>
      </p:graphicFrame>
    </p:spTree>
    <p:extLst>
      <p:ext uri="{BB962C8B-B14F-4D97-AF65-F5344CB8AC3E}">
        <p14:creationId xmlns:p14="http://schemas.microsoft.com/office/powerpoint/2010/main" val="1826205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5588D-03A1-0137-DCE2-7C088E030992}"/>
              </a:ext>
            </a:extLst>
          </p:cNvPr>
          <p:cNvSpPr>
            <a:spLocks noGrp="1"/>
          </p:cNvSpPr>
          <p:nvPr>
            <p:ph type="title"/>
          </p:nvPr>
        </p:nvSpPr>
        <p:spPr>
          <a:xfrm>
            <a:off x="33149" y="508000"/>
            <a:ext cx="6954520" cy="1325563"/>
          </a:xfrm>
        </p:spPr>
        <p:txBody>
          <a:bodyPr/>
          <a:lstStyle/>
          <a:p>
            <a:r>
              <a:rPr lang="en-US" dirty="0"/>
              <a:t>Different responses across trials?</a:t>
            </a:r>
          </a:p>
        </p:txBody>
      </p:sp>
      <p:sp>
        <p:nvSpPr>
          <p:cNvPr id="3" name="Content Placeholder 2">
            <a:extLst>
              <a:ext uri="{FF2B5EF4-FFF2-40B4-BE49-F238E27FC236}">
                <a16:creationId xmlns:a16="http://schemas.microsoft.com/office/drawing/2014/main" id="{2BE39359-452A-4101-DE1C-CEE9F3DBCCD1}"/>
              </a:ext>
            </a:extLst>
          </p:cNvPr>
          <p:cNvSpPr>
            <a:spLocks noGrp="1"/>
          </p:cNvSpPr>
          <p:nvPr>
            <p:ph idx="1"/>
          </p:nvPr>
        </p:nvSpPr>
        <p:spPr>
          <a:xfrm>
            <a:off x="357331" y="1488799"/>
            <a:ext cx="6064727" cy="4836160"/>
          </a:xfrm>
        </p:spPr>
        <p:txBody>
          <a:bodyPr>
            <a:normAutofit fontScale="92500" lnSpcReduction="10000"/>
          </a:bodyPr>
          <a:lstStyle/>
          <a:p>
            <a:r>
              <a:rPr lang="en-US" dirty="0">
                <a:latin typeface="Aptos" panose="020B0004020202020204" pitchFamily="34" charset="0"/>
              </a:rPr>
              <a:t>Different populations?</a:t>
            </a:r>
          </a:p>
          <a:p>
            <a:r>
              <a:rPr lang="en-US" dirty="0">
                <a:latin typeface="Aptos" panose="020B0004020202020204" pitchFamily="34" charset="0"/>
              </a:rPr>
              <a:t>20% Asian in </a:t>
            </a:r>
            <a:r>
              <a:rPr lang="en-US" dirty="0" err="1">
                <a:latin typeface="Aptos" panose="020B0004020202020204" pitchFamily="34" charset="0"/>
              </a:rPr>
              <a:t>AtTEnd</a:t>
            </a:r>
            <a:r>
              <a:rPr lang="en-US" dirty="0">
                <a:latin typeface="Aptos" panose="020B0004020202020204" pitchFamily="34" charset="0"/>
              </a:rPr>
              <a:t>, 28% in DUO-E, 5.3% in GY018, none in RUBY</a:t>
            </a:r>
          </a:p>
          <a:p>
            <a:r>
              <a:rPr lang="en-US" dirty="0">
                <a:latin typeface="Aptos" panose="020B0004020202020204" pitchFamily="34" charset="0"/>
              </a:rPr>
              <a:t>Subgroup analysis with </a:t>
            </a:r>
            <a:r>
              <a:rPr lang="en-US" i="1" dirty="0">
                <a:latin typeface="Aptos" panose="020B0004020202020204" pitchFamily="34" charset="0"/>
              </a:rPr>
              <a:t>negative predictive </a:t>
            </a:r>
            <a:r>
              <a:rPr lang="en-US" dirty="0">
                <a:latin typeface="Aptos" panose="020B0004020202020204" pitchFamily="34" charset="0"/>
              </a:rPr>
              <a:t>effect of Asian race for IO except for </a:t>
            </a:r>
            <a:r>
              <a:rPr lang="en-US" dirty="0" err="1">
                <a:latin typeface="Aptos" panose="020B0004020202020204" pitchFamily="34" charset="0"/>
              </a:rPr>
              <a:t>MMRd</a:t>
            </a:r>
            <a:r>
              <a:rPr lang="en-US" dirty="0">
                <a:latin typeface="Aptos" panose="020B0004020202020204" pitchFamily="34" charset="0"/>
              </a:rPr>
              <a:t>/MSI-H</a:t>
            </a:r>
          </a:p>
          <a:p>
            <a:r>
              <a:rPr lang="en-US" dirty="0">
                <a:latin typeface="Aptos" panose="020B0004020202020204" pitchFamily="34" charset="0"/>
              </a:rPr>
              <a:t>Lower clinical efficacy of drugs across populations?</a:t>
            </a:r>
          </a:p>
          <a:p>
            <a:r>
              <a:rPr lang="en-US" dirty="0">
                <a:latin typeface="Aptos" panose="020B0004020202020204" pitchFamily="34" charset="0"/>
              </a:rPr>
              <a:t>Does gut microbiome play a role?</a:t>
            </a:r>
          </a:p>
          <a:p>
            <a:r>
              <a:rPr lang="en-US" dirty="0">
                <a:latin typeface="Aptos" panose="020B0004020202020204" pitchFamily="34" charset="0"/>
              </a:rPr>
              <a:t>PD-1 vs PD-L1 inhibitors? </a:t>
            </a:r>
          </a:p>
          <a:p>
            <a:r>
              <a:rPr lang="en-US" dirty="0">
                <a:latin typeface="Aptos" panose="020B0004020202020204" pitchFamily="34" charset="0"/>
              </a:rPr>
              <a:t>What was the molecular breakdown?</a:t>
            </a:r>
          </a:p>
          <a:p>
            <a:pPr marL="0" indent="0">
              <a:buNone/>
            </a:pPr>
            <a:endParaRPr lang="en-US" dirty="0">
              <a:latin typeface="Aptos" panose="020B0004020202020204" pitchFamily="34" charset="0"/>
            </a:endParaRPr>
          </a:p>
        </p:txBody>
      </p:sp>
      <p:pic>
        <p:nvPicPr>
          <p:cNvPr id="5" name="Picture 4">
            <a:extLst>
              <a:ext uri="{FF2B5EF4-FFF2-40B4-BE49-F238E27FC236}">
                <a16:creationId xmlns:a16="http://schemas.microsoft.com/office/drawing/2014/main" id="{F872E7D6-A050-A8F7-04A8-80ACE6CA30C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987669" y="223638"/>
            <a:ext cx="5041230" cy="3646847"/>
          </a:xfrm>
          <a:prstGeom prst="rect">
            <a:avLst/>
          </a:prstGeom>
        </p:spPr>
      </p:pic>
      <p:sp>
        <p:nvSpPr>
          <p:cNvPr id="6" name="Oval 5">
            <a:extLst>
              <a:ext uri="{FF2B5EF4-FFF2-40B4-BE49-F238E27FC236}">
                <a16:creationId xmlns:a16="http://schemas.microsoft.com/office/drawing/2014/main" id="{AFF768BA-8797-0E82-29E4-73BA457F3CA9}"/>
              </a:ext>
            </a:extLst>
          </p:cNvPr>
          <p:cNvSpPr/>
          <p:nvPr/>
        </p:nvSpPr>
        <p:spPr>
          <a:xfrm>
            <a:off x="6746240" y="1198881"/>
            <a:ext cx="5532846" cy="39624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870CEE18-6ED7-70B8-0329-AB2432C12DF8}"/>
              </a:ext>
            </a:extLst>
          </p:cNvPr>
          <p:cNvSpPr txBox="1"/>
          <p:nvPr/>
        </p:nvSpPr>
        <p:spPr>
          <a:xfrm>
            <a:off x="6569502" y="3906879"/>
            <a:ext cx="25424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AtTEnd</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Picture 8">
            <a:extLst>
              <a:ext uri="{FF2B5EF4-FFF2-40B4-BE49-F238E27FC236}">
                <a16:creationId xmlns:a16="http://schemas.microsoft.com/office/drawing/2014/main" id="{FCB77828-DAAA-27C6-BB25-A88FC34E9B3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6540228" y="4325413"/>
            <a:ext cx="5497105" cy="2308949"/>
          </a:xfrm>
          <a:prstGeom prst="rect">
            <a:avLst/>
          </a:prstGeom>
        </p:spPr>
      </p:pic>
      <p:sp>
        <p:nvSpPr>
          <p:cNvPr id="10" name="Oval 9">
            <a:extLst>
              <a:ext uri="{FF2B5EF4-FFF2-40B4-BE49-F238E27FC236}">
                <a16:creationId xmlns:a16="http://schemas.microsoft.com/office/drawing/2014/main" id="{5353F616-B1EC-0CE5-26B6-C4A6C697EB25}"/>
              </a:ext>
            </a:extLst>
          </p:cNvPr>
          <p:cNvSpPr/>
          <p:nvPr/>
        </p:nvSpPr>
        <p:spPr>
          <a:xfrm>
            <a:off x="6214359" y="4187978"/>
            <a:ext cx="6064727" cy="69226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FBE64FB9-CE11-2513-92A5-24A73E6353FF}"/>
              </a:ext>
            </a:extLst>
          </p:cNvPr>
          <p:cNvSpPr txBox="1"/>
          <p:nvPr/>
        </p:nvSpPr>
        <p:spPr>
          <a:xfrm>
            <a:off x="7211189" y="187244"/>
            <a:ext cx="25424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DUO-E</a:t>
            </a:r>
          </a:p>
        </p:txBody>
      </p:sp>
    </p:spTree>
    <p:extLst>
      <p:ext uri="{BB962C8B-B14F-4D97-AF65-F5344CB8AC3E}">
        <p14:creationId xmlns:p14="http://schemas.microsoft.com/office/powerpoint/2010/main" val="4218249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09A918E-932A-E99A-A4C0-2B3689A88B9D}"/>
              </a:ext>
            </a:extLst>
          </p:cNvPr>
          <p:cNvSpPr>
            <a:spLocks noGrp="1"/>
          </p:cNvSpPr>
          <p:nvPr>
            <p:ph type="body" sz="quarter" idx="12"/>
          </p:nvPr>
        </p:nvSpPr>
        <p:spPr/>
        <p:txBody>
          <a:bodyPr/>
          <a:lstStyle/>
          <a:p>
            <a:r>
              <a:rPr lang="en-US" dirty="0"/>
              <a:t>Dr Robert L. Coleman</a:t>
            </a:r>
          </a:p>
        </p:txBody>
      </p:sp>
      <p:sp>
        <p:nvSpPr>
          <p:cNvPr id="3" name="Title 2">
            <a:extLst>
              <a:ext uri="{FF2B5EF4-FFF2-40B4-BE49-F238E27FC236}">
                <a16:creationId xmlns:a16="http://schemas.microsoft.com/office/drawing/2014/main" id="{72CF5427-0D7B-9FCE-7C2D-D40958A7CEC6}"/>
              </a:ext>
            </a:extLst>
          </p:cNvPr>
          <p:cNvSpPr>
            <a:spLocks noGrp="1"/>
          </p:cNvSpPr>
          <p:nvPr>
            <p:ph type="ctrTitle"/>
          </p:nvPr>
        </p:nvSpPr>
        <p:spPr/>
        <p:txBody>
          <a:bodyPr/>
          <a:lstStyle/>
          <a:p>
            <a:r>
              <a:rPr lang="en-US" dirty="0"/>
              <a:t>RUBY Molecular classification algorithm</a:t>
            </a:r>
          </a:p>
        </p:txBody>
      </p:sp>
      <p:sp>
        <p:nvSpPr>
          <p:cNvPr id="4" name="Subtitle 3">
            <a:extLst>
              <a:ext uri="{FF2B5EF4-FFF2-40B4-BE49-F238E27FC236}">
                <a16:creationId xmlns:a16="http://schemas.microsoft.com/office/drawing/2014/main" id="{8D921809-9641-AAC3-F079-F09B7F3C2869}"/>
              </a:ext>
            </a:extLst>
          </p:cNvPr>
          <p:cNvSpPr>
            <a:spLocks noGrp="1"/>
          </p:cNvSpPr>
          <p:nvPr>
            <p:ph type="subTitle" idx="1"/>
          </p:nvPr>
        </p:nvSpPr>
        <p:spPr/>
        <p:txBody>
          <a:bodyPr/>
          <a:lstStyle/>
          <a:p>
            <a:r>
              <a:rPr lang="en-US" sz="1867" dirty="0"/>
              <a:t>In RUBY Part 1, molecular classification was performed for all participants with WES results – 400 of 494 patients</a:t>
            </a:r>
            <a:endParaRPr lang="en-CH" sz="1867" dirty="0"/>
          </a:p>
          <a:p>
            <a:endParaRPr lang="en-US" dirty="0"/>
          </a:p>
        </p:txBody>
      </p:sp>
      <p:sp>
        <p:nvSpPr>
          <p:cNvPr id="6" name="Text Placeholder 5">
            <a:extLst>
              <a:ext uri="{FF2B5EF4-FFF2-40B4-BE49-F238E27FC236}">
                <a16:creationId xmlns:a16="http://schemas.microsoft.com/office/drawing/2014/main" id="{6ECC7CD6-250D-6CF0-148D-7E53F150D708}"/>
              </a:ext>
            </a:extLst>
          </p:cNvPr>
          <p:cNvSpPr>
            <a:spLocks noGrp="1"/>
          </p:cNvSpPr>
          <p:nvPr>
            <p:ph type="body" sz="quarter" idx="14"/>
          </p:nvPr>
        </p:nvSpPr>
        <p:spPr/>
        <p:txBody>
          <a:bodyPr>
            <a:normAutofit fontScale="25000" lnSpcReduction="20000"/>
          </a:bodyPr>
          <a:lstStyle/>
          <a:p>
            <a:r>
              <a:rPr lang="en-US" sz="800" dirty="0"/>
              <a:t>Efficacy per molecular classification was an exploratory analysis.</a:t>
            </a:r>
          </a:p>
          <a:p>
            <a:r>
              <a:rPr lang="en-US" sz="800" baseline="30000" dirty="0"/>
              <a:t>a</a:t>
            </a:r>
            <a:r>
              <a:rPr lang="en-US" sz="800" dirty="0"/>
              <a:t>p53 mutation status was determined based on WES results. Only pathogenic mutations, identified based on information from </a:t>
            </a:r>
            <a:r>
              <a:rPr lang="en-US" sz="800" dirty="0" err="1"/>
              <a:t>ClinVar</a:t>
            </a:r>
            <a:r>
              <a:rPr lang="en-US" sz="800" dirty="0"/>
              <a:t> and </a:t>
            </a:r>
            <a:r>
              <a:rPr lang="en-US" sz="800" dirty="0" err="1"/>
              <a:t>cBio</a:t>
            </a:r>
            <a:r>
              <a:rPr lang="en-US" sz="800" dirty="0"/>
              <a:t> databases, were classified as p53mut.</a:t>
            </a:r>
          </a:p>
          <a:p>
            <a:r>
              <a:rPr lang="en-US" sz="800" dirty="0"/>
              <a:t>dMMR, mismatch repair deficient; EC, endometrial cancer; EDM, exonuclease domain; IHC, immunohistochemistry; MMRp, mismatch repair proficient; MSI-H, microsatellite instability-high; mut, mutated; NGS, next-generation sequencing; NSMP, no specific molecular profile; PCR, polymerase chain reaction; POL</a:t>
            </a:r>
            <a:r>
              <a:rPr lang="el-GR" sz="800" dirty="0"/>
              <a:t>ε, </a:t>
            </a:r>
            <a:r>
              <a:rPr lang="en-US" sz="800" dirty="0"/>
              <a:t>polymerase epsilon; TP53, tumor protein 53; WES, whole-exome DNA sequencing; WT, wild type.</a:t>
            </a:r>
          </a:p>
        </p:txBody>
      </p:sp>
      <p:graphicFrame>
        <p:nvGraphicFramePr>
          <p:cNvPr id="8" name="Table 8">
            <a:extLst>
              <a:ext uri="{FF2B5EF4-FFF2-40B4-BE49-F238E27FC236}">
                <a16:creationId xmlns:a16="http://schemas.microsoft.com/office/drawing/2014/main" id="{D665493D-D279-33BF-FC1E-53224AE959F4}"/>
              </a:ext>
            </a:extLst>
          </p:cNvPr>
          <p:cNvGraphicFramePr>
            <a:graphicFrameLocks noGrp="1"/>
          </p:cNvGraphicFramePr>
          <p:nvPr/>
        </p:nvGraphicFramePr>
        <p:xfrm>
          <a:off x="94515" y="4224717"/>
          <a:ext cx="11964459" cy="1307452"/>
        </p:xfrm>
        <a:graphic>
          <a:graphicData uri="http://schemas.openxmlformats.org/drawingml/2006/table">
            <a:tbl>
              <a:tblPr firstRow="1" bandRow="1">
                <a:tableStyleId>{7DF18680-E054-41AD-8BC1-D1AEF772440D}</a:tableStyleId>
              </a:tblPr>
              <a:tblGrid>
                <a:gridCol w="2098155">
                  <a:extLst>
                    <a:ext uri="{9D8B030D-6E8A-4147-A177-3AD203B41FA5}">
                      <a16:colId xmlns:a16="http://schemas.microsoft.com/office/drawing/2014/main" val="1805013444"/>
                    </a:ext>
                  </a:extLst>
                </a:gridCol>
                <a:gridCol w="2466576">
                  <a:extLst>
                    <a:ext uri="{9D8B030D-6E8A-4147-A177-3AD203B41FA5}">
                      <a16:colId xmlns:a16="http://schemas.microsoft.com/office/drawing/2014/main" val="440234402"/>
                    </a:ext>
                  </a:extLst>
                </a:gridCol>
                <a:gridCol w="2466576">
                  <a:extLst>
                    <a:ext uri="{9D8B030D-6E8A-4147-A177-3AD203B41FA5}">
                      <a16:colId xmlns:a16="http://schemas.microsoft.com/office/drawing/2014/main" val="966581901"/>
                    </a:ext>
                  </a:extLst>
                </a:gridCol>
                <a:gridCol w="2466576">
                  <a:extLst>
                    <a:ext uri="{9D8B030D-6E8A-4147-A177-3AD203B41FA5}">
                      <a16:colId xmlns:a16="http://schemas.microsoft.com/office/drawing/2014/main" val="542183821"/>
                    </a:ext>
                  </a:extLst>
                </a:gridCol>
                <a:gridCol w="2466576">
                  <a:extLst>
                    <a:ext uri="{9D8B030D-6E8A-4147-A177-3AD203B41FA5}">
                      <a16:colId xmlns:a16="http://schemas.microsoft.com/office/drawing/2014/main" val="3574473828"/>
                    </a:ext>
                  </a:extLst>
                </a:gridCol>
              </a:tblGrid>
              <a:tr h="393052">
                <a:tc>
                  <a:txBody>
                    <a:bodyPr/>
                    <a:lstStyle/>
                    <a:p>
                      <a:r>
                        <a:rPr lang="en-US" sz="1500" dirty="0"/>
                        <a:t>Integrated diagnosis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900" i="1" dirty="0">
                          <a:solidFill>
                            <a:schemeClr val="tx1"/>
                          </a:solidFill>
                        </a:rPr>
                        <a:t>POL</a:t>
                      </a:r>
                      <a:r>
                        <a:rPr lang="el-GR" sz="1900" i="1" dirty="0">
                          <a:solidFill>
                            <a:schemeClr val="tx1"/>
                          </a:solidFill>
                        </a:rPr>
                        <a:t>ε</a:t>
                      </a:r>
                      <a:r>
                        <a:rPr lang="en-US" sz="1900" dirty="0">
                          <a:solidFill>
                            <a:schemeClr val="tx1"/>
                          </a:solidFill>
                        </a:rPr>
                        <a:t>mut (EDM)</a:t>
                      </a:r>
                      <a:endParaRPr lang="en-US" sz="1900" i="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494C3"/>
                    </a:solidFill>
                  </a:tcPr>
                </a:tc>
                <a:tc>
                  <a:txBody>
                    <a:bodyPr/>
                    <a:lstStyle/>
                    <a:p>
                      <a:pPr algn="ctr"/>
                      <a:r>
                        <a:rPr lang="en-US" sz="1900" dirty="0">
                          <a:solidFill>
                            <a:schemeClr val="tx1"/>
                          </a:solidFill>
                        </a:rPr>
                        <a:t>dMMR (or MSI-H)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AA3DA"/>
                    </a:solidFill>
                  </a:tcPr>
                </a:tc>
                <a:tc>
                  <a:txBody>
                    <a:bodyPr/>
                    <a:lstStyle/>
                    <a:p>
                      <a:pPr algn="ctr"/>
                      <a:r>
                        <a:rPr lang="en-US" sz="1900" dirty="0">
                          <a:solidFill>
                            <a:schemeClr val="tx1"/>
                          </a:solidFill>
                        </a:rPr>
                        <a:t>TP53 </a:t>
                      </a:r>
                      <a:r>
                        <a:rPr lang="en-US" sz="1900" dirty="0" err="1">
                          <a:solidFill>
                            <a:schemeClr val="tx1"/>
                          </a:solidFill>
                        </a:rPr>
                        <a:t>aberrant</a:t>
                      </a:r>
                      <a:r>
                        <a:rPr lang="en-US" sz="1900" baseline="30000" dirty="0" err="1">
                          <a:solidFill>
                            <a:schemeClr val="tx1"/>
                          </a:solidFill>
                        </a:rPr>
                        <a:t>a</a:t>
                      </a:r>
                      <a:endParaRPr lang="en-US" sz="1900" baseline="30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AC6B"/>
                    </a:solidFill>
                  </a:tcPr>
                </a:tc>
                <a:tc>
                  <a:txBody>
                    <a:bodyPr/>
                    <a:lstStyle/>
                    <a:p>
                      <a:pPr algn="ctr"/>
                      <a:r>
                        <a:rPr lang="en-US" sz="1900" dirty="0">
                          <a:solidFill>
                            <a:schemeClr val="tx1"/>
                          </a:solidFill>
                        </a:rPr>
                        <a:t>NSMP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C870"/>
                    </a:solidFill>
                  </a:tcPr>
                </a:tc>
                <a:extLst>
                  <a:ext uri="{0D108BD9-81ED-4DB2-BD59-A6C34878D82A}">
                    <a16:rowId xmlns:a16="http://schemas.microsoft.com/office/drawing/2014/main" val="319689334"/>
                  </a:ext>
                </a:extLst>
              </a:tr>
              <a:tr h="365760">
                <a:tc>
                  <a:txBody>
                    <a:bodyPr/>
                    <a:lstStyle/>
                    <a:p>
                      <a:r>
                        <a:rPr lang="en-US" sz="1200" b="1" dirty="0">
                          <a:solidFill>
                            <a:srgbClr val="002060"/>
                          </a:solidFill>
                        </a:rPr>
                        <a:t>Prevalence in RUBY, % (n/N)</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t>1.25% </a:t>
                      </a:r>
                      <a:r>
                        <a:rPr lang="en-US" sz="1200" dirty="0"/>
                        <a:t>(5/400)</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DAEB"/>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t>22.75% </a:t>
                      </a:r>
                      <a:r>
                        <a:rPr lang="en-US" sz="1200" dirty="0"/>
                        <a:t>(91/400)</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3F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t>22% </a:t>
                      </a:r>
                      <a:r>
                        <a:rPr lang="en-US" sz="1200" dirty="0"/>
                        <a:t>(88/400)</a:t>
                      </a:r>
                    </a:p>
                  </a:txBody>
                  <a:tcPr marT="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E3CE"/>
                    </a:solidFill>
                  </a:tcPr>
                </a:tc>
                <a:tc>
                  <a:txBody>
                    <a:bodyPr/>
                    <a:lstStyle/>
                    <a:p>
                      <a:pPr algn="ctr"/>
                      <a:r>
                        <a:rPr lang="en-US" sz="1400" b="1" dirty="0"/>
                        <a:t>54% </a:t>
                      </a:r>
                      <a:r>
                        <a:rPr lang="en-US" sz="1200" dirty="0"/>
                        <a:t>(216/400)</a:t>
                      </a:r>
                    </a:p>
                  </a:txBody>
                  <a:tcPr marT="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DCF"/>
                    </a:solidFill>
                  </a:tcPr>
                </a:tc>
                <a:extLst>
                  <a:ext uri="{0D108BD9-81ED-4DB2-BD59-A6C34878D82A}">
                    <a16:rowId xmlns:a16="http://schemas.microsoft.com/office/drawing/2014/main" val="845686448"/>
                  </a:ext>
                </a:extLst>
              </a:tr>
              <a:tr h="548640">
                <a:tc>
                  <a:txBody>
                    <a:bodyPr/>
                    <a:lstStyle/>
                    <a:p>
                      <a:r>
                        <a:rPr lang="en-US" sz="1200" b="1">
                          <a:solidFill>
                            <a:srgbClr val="002060"/>
                          </a:solidFill>
                        </a:rPr>
                        <a:t>Diagnostic test</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WES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DAEB"/>
                    </a:solidFill>
                  </a:tcPr>
                </a:tc>
                <a:tc>
                  <a:txBody>
                    <a:bodyPr/>
                    <a:lstStyle/>
                    <a:p>
                      <a:pPr algn="ctr"/>
                      <a:r>
                        <a:rPr lang="en-US" sz="1200" b="0" i="0" u="none" strike="noStrike" cap="none" dirty="0">
                          <a:solidFill>
                            <a:schemeClr val="dk1"/>
                          </a:solidFill>
                          <a:effectLst/>
                          <a:latin typeface="+mn-lt"/>
                          <a:ea typeface="+mn-ea"/>
                          <a:cs typeface="+mn-cs"/>
                          <a:sym typeface="Arial"/>
                        </a:rPr>
                        <a:t>Results of local (IHC, NGS, PCR) or central test (IHC) provided for RUBY at randomization</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3F4"/>
                    </a:solidFill>
                  </a:tcPr>
                </a:tc>
                <a:tc>
                  <a:txBody>
                    <a:bodyPr/>
                    <a:lstStyle/>
                    <a:p>
                      <a:pPr algn="ctr"/>
                      <a:r>
                        <a:rPr lang="en-US" sz="1200" dirty="0"/>
                        <a:t>WES</a:t>
                      </a:r>
                    </a:p>
                  </a:txBody>
                  <a:tcPr marT="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E3CE"/>
                    </a:solidFill>
                  </a:tcPr>
                </a:tc>
                <a:tc>
                  <a:txBody>
                    <a:bodyPr/>
                    <a:lstStyle/>
                    <a:p>
                      <a:pPr algn="ctr"/>
                      <a:r>
                        <a:rPr lang="en-US" sz="1200" dirty="0"/>
                        <a:t>—</a:t>
                      </a:r>
                    </a:p>
                  </a:txBody>
                  <a:tcPr marT="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DCF"/>
                    </a:solidFill>
                  </a:tcPr>
                </a:tc>
                <a:extLst>
                  <a:ext uri="{0D108BD9-81ED-4DB2-BD59-A6C34878D82A}">
                    <a16:rowId xmlns:a16="http://schemas.microsoft.com/office/drawing/2014/main" val="36976185"/>
                  </a:ext>
                </a:extLst>
              </a:tr>
            </a:tbl>
          </a:graphicData>
        </a:graphic>
      </p:graphicFrame>
      <p:sp>
        <p:nvSpPr>
          <p:cNvPr id="9" name="TextBox 8">
            <a:extLst>
              <a:ext uri="{FF2B5EF4-FFF2-40B4-BE49-F238E27FC236}">
                <a16:creationId xmlns:a16="http://schemas.microsoft.com/office/drawing/2014/main" id="{7D53AB00-A4B1-9251-4349-AF53D80A32F0}"/>
              </a:ext>
            </a:extLst>
          </p:cNvPr>
          <p:cNvSpPr txBox="1"/>
          <p:nvPr/>
        </p:nvSpPr>
        <p:spPr>
          <a:xfrm>
            <a:off x="562296" y="2621532"/>
            <a:ext cx="16211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400" b="1" i="1" u="none" strike="noStrike" kern="1200" cap="none" spc="0" normalizeH="0" baseline="0" noProof="0" dirty="0">
                <a:ln>
                  <a:noFill/>
                </a:ln>
                <a:solidFill>
                  <a:prstClr val="black"/>
                </a:solidFill>
                <a:effectLst/>
                <a:uLnTx/>
                <a:uFillTx/>
                <a:latin typeface="Aptos" panose="02110004020202020204"/>
                <a:ea typeface="+mn-ea"/>
                <a:cs typeface="+mn-cs"/>
              </a:rPr>
              <a:t>POL</a:t>
            </a:r>
            <a:r>
              <a:rPr kumimoji="0" lang="el-GR" sz="1400" b="1" i="1" u="none" strike="noStrike" kern="1200" cap="none" spc="0" normalizeH="0" baseline="0" noProof="0" dirty="0">
                <a:ln>
                  <a:noFill/>
                </a:ln>
                <a:solidFill>
                  <a:prstClr val="black"/>
                </a:solidFill>
                <a:effectLst/>
                <a:uLnTx/>
                <a:uFillTx/>
                <a:latin typeface="Aptos" panose="02110004020202020204"/>
                <a:ea typeface="+mn-ea"/>
                <a:cs typeface="+mn-cs"/>
              </a:rPr>
              <a:t>ε</a:t>
            </a:r>
            <a:r>
              <a:rPr kumimoji="0" lang="en-US" sz="14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status</a:t>
            </a:r>
            <a:endParaRPr kumimoji="0" lang="en-US" sz="1400" b="0" i="1" u="none" strike="noStrike" kern="1200" cap="none" spc="0" normalizeH="0" baseline="3000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BB1DC109-5FE0-7FCF-C889-15C73672AD4D}"/>
              </a:ext>
            </a:extLst>
          </p:cNvPr>
          <p:cNvSpPr txBox="1"/>
          <p:nvPr/>
        </p:nvSpPr>
        <p:spPr>
          <a:xfrm>
            <a:off x="562296" y="3190825"/>
            <a:ext cx="14433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MMR status</a:t>
            </a:r>
            <a:endPar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ADD48A7-32CD-476E-DAD2-5CC1CA1C6243}"/>
              </a:ext>
            </a:extLst>
          </p:cNvPr>
          <p:cNvSpPr txBox="1"/>
          <p:nvPr/>
        </p:nvSpPr>
        <p:spPr>
          <a:xfrm>
            <a:off x="562296" y="3743649"/>
            <a:ext cx="1295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p53</a:t>
            </a:r>
            <a:r>
              <a:rPr kumimoji="0" lang="en-US" sz="14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status</a:t>
            </a:r>
            <a:endParaRPr kumimoji="0" lang="en-US" sz="1400" b="1"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Rectangle: Rounded Corners 11">
            <a:extLst>
              <a:ext uri="{FF2B5EF4-FFF2-40B4-BE49-F238E27FC236}">
                <a16:creationId xmlns:a16="http://schemas.microsoft.com/office/drawing/2014/main" id="{76FE560D-DFD8-B95D-4F27-2573E02D3DFB}"/>
              </a:ext>
            </a:extLst>
          </p:cNvPr>
          <p:cNvSpPr/>
          <p:nvPr/>
        </p:nvSpPr>
        <p:spPr bwMode="auto">
          <a:xfrm>
            <a:off x="4346715" y="1515561"/>
            <a:ext cx="3646608" cy="786039"/>
          </a:xfrm>
          <a:prstGeom prst="roundRect">
            <a:avLst/>
          </a:prstGeom>
          <a:no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2133" b="1" i="0" u="none" strike="noStrike" kern="0" cap="none" spc="0" normalizeH="0" baseline="0" noProof="0" dirty="0">
                <a:ln>
                  <a:noFill/>
                </a:ln>
                <a:solidFill>
                  <a:prstClr val="black">
                    <a:lumMod val="75000"/>
                  </a:prstClr>
                </a:solidFill>
                <a:effectLst/>
                <a:uLnTx/>
                <a:uFillTx/>
                <a:latin typeface="Arial"/>
                <a:ea typeface="+mn-ea"/>
                <a:cs typeface="+mn-cs"/>
              </a:rPr>
              <a:t>EC </a:t>
            </a:r>
          </a:p>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1400" b="1" i="0" u="none" strike="noStrike" kern="0" cap="none" spc="0" normalizeH="0" baseline="0" noProof="0" dirty="0">
                <a:ln>
                  <a:noFill/>
                </a:ln>
                <a:solidFill>
                  <a:prstClr val="black">
                    <a:lumMod val="75000"/>
                  </a:prstClr>
                </a:solidFill>
                <a:effectLst/>
                <a:uLnTx/>
                <a:uFillTx/>
                <a:latin typeface="Arial"/>
                <a:ea typeface="+mn-ea"/>
                <a:cs typeface="+mn-cs"/>
              </a:rPr>
              <a:t>(histological subtype independent)</a:t>
            </a:r>
          </a:p>
        </p:txBody>
      </p:sp>
      <p:sp>
        <p:nvSpPr>
          <p:cNvPr id="13" name="Rectangle: Rounded Corners 12">
            <a:extLst>
              <a:ext uri="{FF2B5EF4-FFF2-40B4-BE49-F238E27FC236}">
                <a16:creationId xmlns:a16="http://schemas.microsoft.com/office/drawing/2014/main" id="{BD58EC10-3B40-C022-43C4-A72B4764AC3F}"/>
              </a:ext>
            </a:extLst>
          </p:cNvPr>
          <p:cNvSpPr/>
          <p:nvPr/>
        </p:nvSpPr>
        <p:spPr bwMode="auto">
          <a:xfrm>
            <a:off x="2088543" y="2571159"/>
            <a:ext cx="2463728" cy="388927"/>
          </a:xfrm>
          <a:prstGeom prst="roundRect">
            <a:avLst/>
          </a:prstGeom>
          <a:solidFill>
            <a:srgbClr val="E494C3"/>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1600" b="1" i="1" u="none" strike="noStrike" kern="0" cap="none" spc="0" normalizeH="0" baseline="0" noProof="0" dirty="0">
                <a:ln>
                  <a:noFill/>
                </a:ln>
                <a:solidFill>
                  <a:prstClr val="black">
                    <a:lumMod val="75000"/>
                  </a:prstClr>
                </a:solidFill>
                <a:effectLst/>
                <a:uLnTx/>
                <a:uFillTx/>
                <a:latin typeface="Arial"/>
                <a:ea typeface="+mn-ea"/>
                <a:cs typeface="+mn-cs"/>
              </a:rPr>
              <a:t>POL</a:t>
            </a:r>
            <a:r>
              <a:rPr kumimoji="0" lang="el-GR" sz="1600" b="1" i="1" u="none" strike="noStrike" kern="1200" cap="none" spc="0" normalizeH="0" baseline="0" noProof="0" dirty="0">
                <a:ln>
                  <a:noFill/>
                </a:ln>
                <a:solidFill>
                  <a:prstClr val="black"/>
                </a:solidFill>
                <a:effectLst/>
                <a:uLnTx/>
                <a:uFillTx/>
                <a:latin typeface="Aptos" panose="02110004020202020204"/>
                <a:ea typeface="+mn-ea"/>
                <a:cs typeface="+mn-cs"/>
              </a:rPr>
              <a:t>ε</a:t>
            </a:r>
            <a:r>
              <a:rPr kumimoji="0" lang="el-GR" sz="16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1600" b="1" i="0" u="none" strike="noStrike" kern="0" cap="none" spc="0" normalizeH="0" baseline="0" noProof="0" dirty="0">
                <a:ln>
                  <a:noFill/>
                </a:ln>
                <a:solidFill>
                  <a:prstClr val="black">
                    <a:lumMod val="75000"/>
                  </a:prstClr>
                </a:solidFill>
                <a:effectLst/>
                <a:uLnTx/>
                <a:uFillTx/>
                <a:latin typeface="Arial"/>
                <a:ea typeface="+mn-ea"/>
                <a:cs typeface="+mn-cs"/>
              </a:rPr>
              <a:t>pathogenic</a:t>
            </a:r>
            <a:endParaRPr kumimoji="0" lang="en-US" sz="1400" b="1" i="1" u="none" strike="noStrike" kern="0" cap="none" spc="0" normalizeH="0" baseline="0" noProof="0" dirty="0">
              <a:ln>
                <a:noFill/>
              </a:ln>
              <a:solidFill>
                <a:prstClr val="black">
                  <a:lumMod val="75000"/>
                </a:prstClr>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64DE7CEB-33B5-1FC4-557F-3C138B252456}"/>
              </a:ext>
            </a:extLst>
          </p:cNvPr>
          <p:cNvSpPr/>
          <p:nvPr/>
        </p:nvSpPr>
        <p:spPr bwMode="auto">
          <a:xfrm>
            <a:off x="6405706" y="2577348"/>
            <a:ext cx="2849613" cy="382281"/>
          </a:xfrm>
          <a:prstGeom prst="roundRect">
            <a:avLst/>
          </a:prstGeom>
          <a:no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1600" b="1" i="1" u="none" strike="noStrike" kern="0" cap="none" spc="0" normalizeH="0" baseline="0" noProof="0" dirty="0">
                <a:ln>
                  <a:noFill/>
                </a:ln>
                <a:solidFill>
                  <a:prstClr val="black">
                    <a:lumMod val="75000"/>
                  </a:prstClr>
                </a:solidFill>
                <a:effectLst/>
                <a:uLnTx/>
                <a:uFillTx/>
                <a:latin typeface="Arial"/>
                <a:ea typeface="+mn-ea"/>
                <a:cs typeface="+mn-cs"/>
              </a:rPr>
              <a:t>POL</a:t>
            </a:r>
            <a:r>
              <a:rPr kumimoji="0" lang="el-GR" sz="1600" b="1" i="1" u="none" strike="noStrike" kern="0" cap="none" spc="0" normalizeH="0" baseline="0" noProof="0" dirty="0">
                <a:ln>
                  <a:noFill/>
                </a:ln>
                <a:solidFill>
                  <a:prstClr val="black">
                    <a:lumMod val="75000"/>
                  </a:prstClr>
                </a:solidFill>
                <a:effectLst/>
                <a:uLnTx/>
                <a:uFillTx/>
                <a:latin typeface="Arial"/>
                <a:ea typeface="+mn-ea"/>
                <a:cs typeface="+mn-cs"/>
              </a:rPr>
              <a:t>ε</a:t>
            </a:r>
            <a:r>
              <a:rPr kumimoji="0" lang="en-US" sz="1600" b="1" i="1" u="none" strike="noStrike" kern="0" cap="none" spc="0" normalizeH="0" baseline="0" noProof="0" dirty="0">
                <a:ln>
                  <a:noFill/>
                </a:ln>
                <a:solidFill>
                  <a:prstClr val="black">
                    <a:lumMod val="75000"/>
                  </a:prstClr>
                </a:solidFill>
                <a:effectLst/>
                <a:uLnTx/>
                <a:uFillTx/>
                <a:latin typeface="Arial"/>
                <a:ea typeface="+mn-ea"/>
                <a:cs typeface="+mn-cs"/>
              </a:rPr>
              <a:t> </a:t>
            </a:r>
            <a:r>
              <a:rPr kumimoji="0" lang="en-US" sz="1600" b="1" i="0" u="none" strike="noStrike" kern="0" cap="none" spc="0" normalizeH="0" baseline="0" noProof="0" dirty="0">
                <a:ln>
                  <a:noFill/>
                </a:ln>
                <a:solidFill>
                  <a:prstClr val="black">
                    <a:lumMod val="75000"/>
                  </a:prstClr>
                </a:solidFill>
                <a:effectLst/>
                <a:uLnTx/>
                <a:uFillTx/>
                <a:latin typeface="Arial"/>
                <a:ea typeface="+mn-ea"/>
                <a:cs typeface="+mn-cs"/>
              </a:rPr>
              <a:t>non-pathogenic</a:t>
            </a:r>
            <a:endParaRPr kumimoji="0" lang="en-US" sz="1400" b="1" i="1" u="none" strike="noStrike" kern="0" cap="none" spc="0" normalizeH="0" baseline="0" noProof="0" dirty="0">
              <a:ln>
                <a:noFill/>
              </a:ln>
              <a:solidFill>
                <a:prstClr val="black">
                  <a:lumMod val="75000"/>
                </a:prstClr>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7EC9EAD9-047C-AEAC-9745-1B13CA23972A}"/>
              </a:ext>
            </a:extLst>
          </p:cNvPr>
          <p:cNvSpPr/>
          <p:nvPr/>
        </p:nvSpPr>
        <p:spPr bwMode="auto">
          <a:xfrm>
            <a:off x="5328933" y="3162931"/>
            <a:ext cx="822960" cy="341376"/>
          </a:xfrm>
          <a:prstGeom prst="roundRect">
            <a:avLst/>
          </a:prstGeom>
          <a:solidFill>
            <a:srgbClr val="8AA3DA"/>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1600" b="1" i="0" u="none" strike="noStrike" kern="0" cap="none" spc="0" normalizeH="0" baseline="0" noProof="0" err="1">
                <a:ln>
                  <a:noFill/>
                </a:ln>
                <a:solidFill>
                  <a:prstClr val="black">
                    <a:lumMod val="75000"/>
                  </a:prstClr>
                </a:solidFill>
                <a:effectLst/>
                <a:uLnTx/>
                <a:uFillTx/>
                <a:latin typeface="Arial"/>
                <a:ea typeface="+mn-ea"/>
                <a:cs typeface="+mn-cs"/>
              </a:rPr>
              <a:t>dMMR</a:t>
            </a:r>
            <a:endParaRPr kumimoji="0" lang="en-US" sz="1400" b="1" i="0" u="none" strike="noStrike" kern="0" cap="none" spc="0" normalizeH="0" baseline="0" noProof="0">
              <a:ln>
                <a:noFill/>
              </a:ln>
              <a:solidFill>
                <a:prstClr val="black">
                  <a:lumMod val="75000"/>
                </a:prstClr>
              </a:solidFill>
              <a:effectLst/>
              <a:uLnTx/>
              <a:uFillTx/>
              <a:latin typeface="Arial"/>
              <a:ea typeface="+mn-ea"/>
              <a:cs typeface="+mn-cs"/>
            </a:endParaRPr>
          </a:p>
        </p:txBody>
      </p:sp>
      <p:sp>
        <p:nvSpPr>
          <p:cNvPr id="16" name="Rectangle: Rounded Corners 15">
            <a:extLst>
              <a:ext uri="{FF2B5EF4-FFF2-40B4-BE49-F238E27FC236}">
                <a16:creationId xmlns:a16="http://schemas.microsoft.com/office/drawing/2014/main" id="{6954D2F1-0403-6AD7-F2BC-8E163A461675}"/>
              </a:ext>
            </a:extLst>
          </p:cNvPr>
          <p:cNvSpPr/>
          <p:nvPr/>
        </p:nvSpPr>
        <p:spPr bwMode="auto">
          <a:xfrm>
            <a:off x="9126386" y="3162932"/>
            <a:ext cx="1121628" cy="356955"/>
          </a:xfrm>
          <a:prstGeom prst="roundRect">
            <a:avLst/>
          </a:prstGeom>
          <a:no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1600" b="1" i="0" u="none" strike="noStrike" kern="0" cap="none" spc="0" normalizeH="0" baseline="0" noProof="0" err="1">
                <a:ln>
                  <a:noFill/>
                </a:ln>
                <a:solidFill>
                  <a:prstClr val="black">
                    <a:lumMod val="75000"/>
                  </a:prstClr>
                </a:solidFill>
                <a:effectLst/>
                <a:uLnTx/>
                <a:uFillTx/>
                <a:latin typeface="Arial"/>
                <a:ea typeface="+mn-ea"/>
                <a:cs typeface="+mn-cs"/>
              </a:rPr>
              <a:t>MMRp</a:t>
            </a:r>
            <a:endParaRPr kumimoji="0" lang="en-US" sz="1400" b="1" i="0" u="none" strike="noStrike" kern="0" cap="none" spc="0" normalizeH="0" baseline="0" noProof="0">
              <a:ln>
                <a:noFill/>
              </a:ln>
              <a:solidFill>
                <a:prstClr val="black">
                  <a:lumMod val="75000"/>
                </a:prstClr>
              </a:solidFill>
              <a:effectLst/>
              <a:uLnTx/>
              <a:uFillTx/>
              <a:latin typeface="Arial"/>
              <a:ea typeface="+mn-ea"/>
              <a:cs typeface="+mn-cs"/>
            </a:endParaRPr>
          </a:p>
        </p:txBody>
      </p:sp>
      <p:sp>
        <p:nvSpPr>
          <p:cNvPr id="17" name="Rectangle: Rounded Corners 16">
            <a:extLst>
              <a:ext uri="{FF2B5EF4-FFF2-40B4-BE49-F238E27FC236}">
                <a16:creationId xmlns:a16="http://schemas.microsoft.com/office/drawing/2014/main" id="{E80115BD-D64E-EACB-3E7F-A5150ADF800B}"/>
              </a:ext>
            </a:extLst>
          </p:cNvPr>
          <p:cNvSpPr/>
          <p:nvPr/>
        </p:nvSpPr>
        <p:spPr bwMode="auto">
          <a:xfrm>
            <a:off x="7540924" y="3737964"/>
            <a:ext cx="1633728" cy="344241"/>
          </a:xfrm>
          <a:prstGeom prst="roundRect">
            <a:avLst/>
          </a:prstGeom>
          <a:solidFill>
            <a:srgbClr val="74AC6B"/>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1600" b="1" i="0" u="none" strike="noStrike" kern="0" cap="none" spc="0" normalizeH="0" baseline="0" noProof="0" dirty="0">
                <a:ln>
                  <a:noFill/>
                </a:ln>
                <a:solidFill>
                  <a:prstClr val="black">
                    <a:lumMod val="75000"/>
                  </a:prstClr>
                </a:solidFill>
                <a:effectLst/>
                <a:uLnTx/>
                <a:uFillTx/>
                <a:latin typeface="Arial"/>
                <a:ea typeface="+mn-ea"/>
                <a:cs typeface="+mn-cs"/>
              </a:rPr>
              <a:t>P53-mut</a:t>
            </a:r>
            <a:endParaRPr kumimoji="0" lang="en-US" sz="1400" b="1" i="0" u="none" strike="noStrike" kern="0" cap="none" spc="0" normalizeH="0" baseline="0" noProof="0" dirty="0">
              <a:ln>
                <a:noFill/>
              </a:ln>
              <a:solidFill>
                <a:prstClr val="black">
                  <a:lumMod val="75000"/>
                </a:prstClr>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5784B16D-0EF5-0958-F7AE-D46A2211AB26}"/>
              </a:ext>
            </a:extLst>
          </p:cNvPr>
          <p:cNvSpPr/>
          <p:nvPr/>
        </p:nvSpPr>
        <p:spPr bwMode="auto">
          <a:xfrm>
            <a:off x="10051727" y="3737964"/>
            <a:ext cx="1636212" cy="344241"/>
          </a:xfrm>
          <a:prstGeom prst="roundRect">
            <a:avLst/>
          </a:prstGeom>
          <a:solidFill>
            <a:srgbClr val="C2C870"/>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1600" b="1" i="0" u="none" strike="noStrike" kern="0" cap="none" spc="0" normalizeH="0" baseline="0" noProof="0" dirty="0">
                <a:ln>
                  <a:noFill/>
                </a:ln>
                <a:solidFill>
                  <a:prstClr val="black">
                    <a:lumMod val="75000"/>
                  </a:prstClr>
                </a:solidFill>
                <a:effectLst/>
                <a:uLnTx/>
                <a:uFillTx/>
                <a:latin typeface="Arial"/>
                <a:ea typeface="+mn-ea"/>
                <a:cs typeface="+mn-cs"/>
              </a:rPr>
              <a:t>P53 WT</a:t>
            </a:r>
            <a:endParaRPr kumimoji="0" lang="en-US" sz="1400" b="1" i="0" u="none" strike="noStrike" kern="0" cap="none" spc="0" normalizeH="0" baseline="0" noProof="0" dirty="0">
              <a:ln>
                <a:noFill/>
              </a:ln>
              <a:solidFill>
                <a:prstClr val="black">
                  <a:lumMod val="75000"/>
                </a:prstClr>
              </a:solidFill>
              <a:effectLst/>
              <a:uLnTx/>
              <a:uFillTx/>
              <a:latin typeface="Arial"/>
              <a:ea typeface="+mn-ea"/>
              <a:cs typeface="+mn-cs"/>
            </a:endParaRPr>
          </a:p>
        </p:txBody>
      </p:sp>
      <p:cxnSp>
        <p:nvCxnSpPr>
          <p:cNvPr id="19" name="Connector: Elbow 18">
            <a:extLst>
              <a:ext uri="{FF2B5EF4-FFF2-40B4-BE49-F238E27FC236}">
                <a16:creationId xmlns:a16="http://schemas.microsoft.com/office/drawing/2014/main" id="{6220AE74-675E-3B20-3E86-EDD2444255EA}"/>
              </a:ext>
            </a:extLst>
          </p:cNvPr>
          <p:cNvCxnSpPr>
            <a:cxnSpLocks/>
          </p:cNvCxnSpPr>
          <p:nvPr/>
        </p:nvCxnSpPr>
        <p:spPr>
          <a:xfrm rot="16200000" flipH="1">
            <a:off x="6862394" y="1608091"/>
            <a:ext cx="275748" cy="166049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D4ECD811-C218-C42D-D4CC-34713FBAF65A}"/>
              </a:ext>
            </a:extLst>
          </p:cNvPr>
          <p:cNvCxnSpPr>
            <a:cxnSpLocks/>
          </p:cNvCxnSpPr>
          <p:nvPr/>
        </p:nvCxnSpPr>
        <p:spPr>
          <a:xfrm rot="5400000">
            <a:off x="4610432" y="1012677"/>
            <a:ext cx="269560" cy="284961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CBC267D5-9FA5-BD8B-F740-6A16FB574E95}"/>
              </a:ext>
            </a:extLst>
          </p:cNvPr>
          <p:cNvCxnSpPr>
            <a:cxnSpLocks/>
          </p:cNvCxnSpPr>
          <p:nvPr/>
        </p:nvCxnSpPr>
        <p:spPr>
          <a:xfrm rot="5400000">
            <a:off x="6683813" y="2016231"/>
            <a:ext cx="203303" cy="209009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EBDE0F93-CEC8-9167-4FDD-F25F3D703F7D}"/>
              </a:ext>
            </a:extLst>
          </p:cNvPr>
          <p:cNvCxnSpPr>
            <a:cxnSpLocks/>
            <a:stCxn id="14" idx="2"/>
            <a:endCxn id="16" idx="0"/>
          </p:cNvCxnSpPr>
          <p:nvPr/>
        </p:nvCxnSpPr>
        <p:spPr>
          <a:xfrm rot="16200000" flipH="1">
            <a:off x="8657204" y="2132936"/>
            <a:ext cx="203304" cy="185668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3A420C66-618D-04DE-3AB7-E998D7BCA464}"/>
              </a:ext>
            </a:extLst>
          </p:cNvPr>
          <p:cNvCxnSpPr>
            <a:cxnSpLocks/>
            <a:stCxn id="16" idx="2"/>
            <a:endCxn id="18" idx="0"/>
          </p:cNvCxnSpPr>
          <p:nvPr/>
        </p:nvCxnSpPr>
        <p:spPr>
          <a:xfrm rot="16200000" flipH="1">
            <a:off x="10169479" y="3037608"/>
            <a:ext cx="218076" cy="118263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069D3114-79C5-2F14-25EC-DF5197DF7809}"/>
              </a:ext>
            </a:extLst>
          </p:cNvPr>
          <p:cNvCxnSpPr>
            <a:cxnSpLocks/>
            <a:stCxn id="16" idx="2"/>
            <a:endCxn id="17" idx="0"/>
          </p:cNvCxnSpPr>
          <p:nvPr/>
        </p:nvCxnSpPr>
        <p:spPr>
          <a:xfrm rot="5400000">
            <a:off x="8913458" y="2964219"/>
            <a:ext cx="218076" cy="132941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4D3F173-27C9-A21F-27F2-B36EAD634BDD}"/>
              </a:ext>
            </a:extLst>
          </p:cNvPr>
          <p:cNvCxnSpPr>
            <a:cxnSpLocks/>
            <a:stCxn id="13" idx="2"/>
          </p:cNvCxnSpPr>
          <p:nvPr/>
        </p:nvCxnSpPr>
        <p:spPr>
          <a:xfrm>
            <a:off x="3320408" y="2960085"/>
            <a:ext cx="2505" cy="1239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649BA24-2C1E-9CCD-02D9-018BA73336C8}"/>
              </a:ext>
            </a:extLst>
          </p:cNvPr>
          <p:cNvCxnSpPr>
            <a:cxnSpLocks/>
          </p:cNvCxnSpPr>
          <p:nvPr/>
        </p:nvCxnSpPr>
        <p:spPr>
          <a:xfrm>
            <a:off x="8346716" y="4094917"/>
            <a:ext cx="0" cy="123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5127C32-5C08-83A2-1ACB-7D5679EF0811}"/>
              </a:ext>
            </a:extLst>
          </p:cNvPr>
          <p:cNvCxnSpPr>
            <a:cxnSpLocks/>
            <a:stCxn id="18" idx="2"/>
          </p:cNvCxnSpPr>
          <p:nvPr/>
        </p:nvCxnSpPr>
        <p:spPr>
          <a:xfrm>
            <a:off x="10869834" y="4082204"/>
            <a:ext cx="2481" cy="135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952BAE3-BE44-FD3E-BDBF-50EFDA53FCD1}"/>
              </a:ext>
            </a:extLst>
          </p:cNvPr>
          <p:cNvCxnSpPr>
            <a:cxnSpLocks/>
            <a:stCxn id="15" idx="2"/>
          </p:cNvCxnSpPr>
          <p:nvPr/>
        </p:nvCxnSpPr>
        <p:spPr>
          <a:xfrm flipH="1">
            <a:off x="5735333" y="3504307"/>
            <a:ext cx="5080" cy="717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E18E710-825B-3E91-E1F5-1098DEE4BB7E}"/>
              </a:ext>
            </a:extLst>
          </p:cNvPr>
          <p:cNvGrpSpPr>
            <a:grpSpLocks noChangeAspect="1"/>
          </p:cNvGrpSpPr>
          <p:nvPr/>
        </p:nvGrpSpPr>
        <p:grpSpPr>
          <a:xfrm>
            <a:off x="8534400" y="6498807"/>
            <a:ext cx="3657600" cy="242917"/>
            <a:chOff x="2115459" y="4482420"/>
            <a:chExt cx="5420512" cy="360000"/>
          </a:xfrm>
        </p:grpSpPr>
        <p:pic>
          <p:nvPicPr>
            <p:cNvPr id="31" name="Picture 30">
              <a:extLst>
                <a:ext uri="{FF2B5EF4-FFF2-40B4-BE49-F238E27FC236}">
                  <a16:creationId xmlns:a16="http://schemas.microsoft.com/office/drawing/2014/main" id="{7010B866-0CBB-1340-D830-6BFDB5C3F7D4}"/>
                </a:ext>
              </a:extLst>
            </p:cNvPr>
            <p:cNvPicPr>
              <a:picLocks noChangeAspect="1"/>
            </p:cNvPicPr>
            <p:nvPr/>
          </p:nvPicPr>
          <p:blipFill>
            <a:blip r:embed="rId3"/>
            <a:stretch>
              <a:fillRect/>
            </a:stretch>
          </p:blipFill>
          <p:spPr>
            <a:xfrm>
              <a:off x="2115459" y="4482420"/>
              <a:ext cx="687127" cy="360000"/>
            </a:xfrm>
            <a:prstGeom prst="rect">
              <a:avLst/>
            </a:prstGeom>
          </p:spPr>
        </p:pic>
        <p:pic>
          <p:nvPicPr>
            <p:cNvPr id="32" name="Picture 31">
              <a:extLst>
                <a:ext uri="{FF2B5EF4-FFF2-40B4-BE49-F238E27FC236}">
                  <a16:creationId xmlns:a16="http://schemas.microsoft.com/office/drawing/2014/main" id="{EADF40B4-ABD4-4733-6C5F-0B71847BA8C2}"/>
                </a:ext>
              </a:extLst>
            </p:cNvPr>
            <p:cNvPicPr>
              <a:picLocks noChangeAspect="1"/>
            </p:cNvPicPr>
            <p:nvPr/>
          </p:nvPicPr>
          <p:blipFill rotWithShape="1">
            <a:blip r:embed="rId4">
              <a:extLst>
                <a:ext uri="{28A0092B-C50C-407E-A947-70E740481C1C}">
                  <a14:useLocalDpi xmlns:a14="http://schemas.microsoft.com/office/drawing/2010/main" val="0"/>
                </a:ext>
              </a:extLst>
            </a:blip>
            <a:srcRect t="26168" b="23916"/>
            <a:stretch/>
          </p:blipFill>
          <p:spPr>
            <a:xfrm>
              <a:off x="5448222" y="4482420"/>
              <a:ext cx="2087749" cy="360000"/>
            </a:xfrm>
            <a:prstGeom prst="rect">
              <a:avLst/>
            </a:prstGeom>
          </p:spPr>
        </p:pic>
        <p:pic>
          <p:nvPicPr>
            <p:cNvPr id="33" name="Picture 32">
              <a:extLst>
                <a:ext uri="{FF2B5EF4-FFF2-40B4-BE49-F238E27FC236}">
                  <a16:creationId xmlns:a16="http://schemas.microsoft.com/office/drawing/2014/main" id="{B61668E9-1A31-9C99-41EF-66A13E578E48}"/>
                </a:ext>
              </a:extLst>
            </p:cNvPr>
            <p:cNvPicPr>
              <a:picLocks noChangeAspect="1"/>
            </p:cNvPicPr>
            <p:nvPr/>
          </p:nvPicPr>
          <p:blipFill>
            <a:blip r:embed="rId5"/>
            <a:stretch>
              <a:fillRect/>
            </a:stretch>
          </p:blipFill>
          <p:spPr>
            <a:xfrm>
              <a:off x="2916853" y="4482420"/>
              <a:ext cx="2417102" cy="360000"/>
            </a:xfrm>
            <a:prstGeom prst="rect">
              <a:avLst/>
            </a:prstGeom>
          </p:spPr>
        </p:pic>
      </p:grpSp>
      <p:sp>
        <p:nvSpPr>
          <p:cNvPr id="2" name="TextBox 1">
            <a:extLst>
              <a:ext uri="{FF2B5EF4-FFF2-40B4-BE49-F238E27FC236}">
                <a16:creationId xmlns:a16="http://schemas.microsoft.com/office/drawing/2014/main" id="{EECFE961-F9ED-B4E8-6136-A078BF8E0A4B}"/>
              </a:ext>
            </a:extLst>
          </p:cNvPr>
          <p:cNvSpPr txBox="1"/>
          <p:nvPr/>
        </p:nvSpPr>
        <p:spPr>
          <a:xfrm>
            <a:off x="94515" y="6483007"/>
            <a:ext cx="651916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 Coleman, ESMO GYN 2024. Mirza, ESMO 2023</a:t>
            </a:r>
          </a:p>
        </p:txBody>
      </p:sp>
    </p:spTree>
    <p:extLst>
      <p:ext uri="{BB962C8B-B14F-4D97-AF65-F5344CB8AC3E}">
        <p14:creationId xmlns:p14="http://schemas.microsoft.com/office/powerpoint/2010/main" val="1308517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title"/>
          </p:nvPr>
        </p:nvSpPr>
        <p:spPr/>
        <p:txBody>
          <a:bodyPr/>
          <a:lstStyle/>
          <a:p>
            <a:r>
              <a:rPr lang="en-US" dirty="0">
                <a:solidFill>
                  <a:srgbClr val="C00000"/>
                </a:solidFill>
              </a:rPr>
              <a:t>RUBY: PFS According to Molecular Subgroup</a:t>
            </a:r>
            <a:endParaRPr lang="en-CH" dirty="0">
              <a:solidFill>
                <a:srgbClr val="C00000"/>
              </a:solidFill>
            </a:endParaRPr>
          </a:p>
        </p:txBody>
      </p:sp>
      <p:sp>
        <p:nvSpPr>
          <p:cNvPr id="5" name="Text Placeholder 4">
            <a:extLst>
              <a:ext uri="{FF2B5EF4-FFF2-40B4-BE49-F238E27FC236}">
                <a16:creationId xmlns:a16="http://schemas.microsoft.com/office/drawing/2014/main" id="{43E33D14-4B44-415C-84CB-287494D56C21}"/>
              </a:ext>
            </a:extLst>
          </p:cNvPr>
          <p:cNvSpPr>
            <a:spLocks noGrp="1"/>
          </p:cNvSpPr>
          <p:nvPr>
            <p:ph type="body" idx="4294967295"/>
          </p:nvPr>
        </p:nvSpPr>
        <p:spPr>
          <a:xfrm>
            <a:off x="19527" y="6307035"/>
            <a:ext cx="3200400" cy="241300"/>
          </a:xfrm>
        </p:spPr>
        <p:txBody>
          <a:bodyPr>
            <a:normAutofit fontScale="70000" lnSpcReduction="20000"/>
          </a:bodyPr>
          <a:lstStyle/>
          <a:p>
            <a:r>
              <a:rPr lang="en-US" sz="1867" dirty="0"/>
              <a:t>Dr Mansoor Raza Mirza, ESMO 2023</a:t>
            </a:r>
            <a:endParaRPr lang="en-CH" sz="1867" dirty="0"/>
          </a:p>
        </p:txBody>
      </p:sp>
      <p:pic>
        <p:nvPicPr>
          <p:cNvPr id="21" name="Picture 20">
            <a:extLst>
              <a:ext uri="{FF2B5EF4-FFF2-40B4-BE49-F238E27FC236}">
                <a16:creationId xmlns:a16="http://schemas.microsoft.com/office/drawing/2014/main" id="{BD7B028F-066E-8599-D39B-DBE995052DBA}"/>
              </a:ext>
            </a:extLst>
          </p:cNvPr>
          <p:cNvPicPr>
            <a:picLocks noChangeAspect="1"/>
          </p:cNvPicPr>
          <p:nvPr/>
        </p:nvPicPr>
        <p:blipFill>
          <a:blip r:embed="rId3"/>
          <a:stretch>
            <a:fillRect/>
          </a:stretch>
        </p:blipFill>
        <p:spPr>
          <a:xfrm>
            <a:off x="8968611" y="0"/>
            <a:ext cx="3167323" cy="402336"/>
          </a:xfrm>
          <a:prstGeom prst="rect">
            <a:avLst/>
          </a:prstGeom>
          <a:solidFill>
            <a:schemeClr val="bg1"/>
          </a:solidFill>
        </p:spPr>
      </p:pic>
      <p:grpSp>
        <p:nvGrpSpPr>
          <p:cNvPr id="32" name="Group 31">
            <a:extLst>
              <a:ext uri="{FF2B5EF4-FFF2-40B4-BE49-F238E27FC236}">
                <a16:creationId xmlns:a16="http://schemas.microsoft.com/office/drawing/2014/main" id="{15F24947-AD9F-7ECB-BCE7-AFBBAE34DBE7}"/>
              </a:ext>
            </a:extLst>
          </p:cNvPr>
          <p:cNvGrpSpPr/>
          <p:nvPr/>
        </p:nvGrpSpPr>
        <p:grpSpPr>
          <a:xfrm>
            <a:off x="469424" y="1161769"/>
            <a:ext cx="11112208" cy="4549233"/>
            <a:chOff x="369367" y="871326"/>
            <a:chExt cx="8334156" cy="3411925"/>
          </a:xfrm>
        </p:grpSpPr>
        <p:sp>
          <p:nvSpPr>
            <p:cNvPr id="28" name="TextBox 27">
              <a:extLst>
                <a:ext uri="{FF2B5EF4-FFF2-40B4-BE49-F238E27FC236}">
                  <a16:creationId xmlns:a16="http://schemas.microsoft.com/office/drawing/2014/main" id="{17BCBC1B-892C-1C7E-4B62-238B9BF3C964}"/>
                </a:ext>
              </a:extLst>
            </p:cNvPr>
            <p:cNvSpPr txBox="1"/>
            <p:nvPr/>
          </p:nvSpPr>
          <p:spPr>
            <a:xfrm rot="16200000">
              <a:off x="-57672" y="3486879"/>
              <a:ext cx="1223412" cy="369332"/>
            </a:xfrm>
            <a:prstGeom prst="rect">
              <a:avLst/>
            </a:prstGeom>
            <a:solidFill>
              <a:srgbClr val="D1E3CE"/>
            </a:solidFill>
            <a:ln w="38100">
              <a:solidFill>
                <a:srgbClr val="D1E3CE"/>
              </a:solidFill>
            </a:ln>
          </p:spPr>
          <p:txBody>
            <a:bodyPr wrap="none" lIns="121920" tIns="60960" rIns="121920" bIns="609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TP53 mut</a:t>
              </a:r>
            </a:p>
          </p:txBody>
        </p:sp>
        <p:sp>
          <p:nvSpPr>
            <p:cNvPr id="29" name="TextBox 28">
              <a:extLst>
                <a:ext uri="{FF2B5EF4-FFF2-40B4-BE49-F238E27FC236}">
                  <a16:creationId xmlns:a16="http://schemas.microsoft.com/office/drawing/2014/main" id="{F9DA1727-5F5B-B69B-B768-3E65E62BD94D}"/>
                </a:ext>
              </a:extLst>
            </p:cNvPr>
            <p:cNvSpPr txBox="1"/>
            <p:nvPr/>
          </p:nvSpPr>
          <p:spPr>
            <a:xfrm rot="16200000">
              <a:off x="-61280" y="1484113"/>
              <a:ext cx="1230626" cy="369332"/>
            </a:xfrm>
            <a:prstGeom prst="rect">
              <a:avLst/>
            </a:prstGeom>
            <a:solidFill>
              <a:srgbClr val="EFC5DF"/>
            </a:solidFill>
          </p:spPr>
          <p:txBody>
            <a:bodyPr wrap="none" lIns="121920" tIns="60960" rIns="121920" bIns="609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POL</a:t>
              </a:r>
              <a:r>
                <a:rPr kumimoji="0" lang="el-GR" sz="1867" b="1" i="0" u="none" strike="noStrike" kern="1200" cap="none" spc="0" normalizeH="0" baseline="0" noProof="0" dirty="0">
                  <a:ln>
                    <a:noFill/>
                  </a:ln>
                  <a:solidFill>
                    <a:prstClr val="black"/>
                  </a:solidFill>
                  <a:effectLst/>
                  <a:uLnTx/>
                  <a:uFillTx/>
                  <a:latin typeface="Aptos" panose="02110004020202020204"/>
                  <a:ea typeface="+mn-ea"/>
                  <a:cs typeface="+mn-cs"/>
                </a:rPr>
                <a:t>ε</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mut</a:t>
              </a:r>
            </a:p>
          </p:txBody>
        </p:sp>
        <p:sp>
          <p:nvSpPr>
            <p:cNvPr id="30" name="TextBox 29">
              <a:extLst>
                <a:ext uri="{FF2B5EF4-FFF2-40B4-BE49-F238E27FC236}">
                  <a16:creationId xmlns:a16="http://schemas.microsoft.com/office/drawing/2014/main" id="{D87EFD4F-D766-CFA5-ADEF-EB5280AFF705}"/>
                </a:ext>
              </a:extLst>
            </p:cNvPr>
            <p:cNvSpPr txBox="1"/>
            <p:nvPr/>
          </p:nvSpPr>
          <p:spPr>
            <a:xfrm rot="5400000">
              <a:off x="7721403" y="1484114"/>
              <a:ext cx="1594908" cy="369332"/>
            </a:xfrm>
            <a:prstGeom prst="rect">
              <a:avLst/>
            </a:prstGeom>
            <a:solidFill>
              <a:srgbClr val="C4D1ED"/>
            </a:solidFill>
            <a:ln w="38100">
              <a:solidFill>
                <a:srgbClr val="C4D1ED"/>
              </a:solidFill>
            </a:ln>
          </p:spPr>
          <p:txBody>
            <a:bodyPr wrap="none" lIns="121920" tIns="60960" rIns="121920" bIns="609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dMMR/MSI-H</a:t>
              </a:r>
            </a:p>
          </p:txBody>
        </p:sp>
        <p:sp>
          <p:nvSpPr>
            <p:cNvPr id="31" name="TextBox 30">
              <a:extLst>
                <a:ext uri="{FF2B5EF4-FFF2-40B4-BE49-F238E27FC236}">
                  <a16:creationId xmlns:a16="http://schemas.microsoft.com/office/drawing/2014/main" id="{AB881255-B280-13FC-2A1F-D70C90407201}"/>
                </a:ext>
              </a:extLst>
            </p:cNvPr>
            <p:cNvSpPr txBox="1"/>
            <p:nvPr/>
          </p:nvSpPr>
          <p:spPr>
            <a:xfrm rot="5400000">
              <a:off x="8092899" y="3483152"/>
              <a:ext cx="851916" cy="369332"/>
            </a:xfrm>
            <a:prstGeom prst="rect">
              <a:avLst/>
            </a:prstGeom>
            <a:solidFill>
              <a:srgbClr val="EBEDCF"/>
            </a:solidFill>
            <a:ln w="38100">
              <a:solidFill>
                <a:srgbClr val="EBEDCF"/>
              </a:solidFill>
            </a:ln>
          </p:spPr>
          <p:txBody>
            <a:bodyPr wrap="none" lIns="121920" tIns="60960" rIns="121920" bIns="609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NSMP</a:t>
              </a:r>
            </a:p>
          </p:txBody>
        </p:sp>
      </p:grpSp>
      <p:pic>
        <p:nvPicPr>
          <p:cNvPr id="10" name="Picture 9">
            <a:extLst>
              <a:ext uri="{FF2B5EF4-FFF2-40B4-BE49-F238E27FC236}">
                <a16:creationId xmlns:a16="http://schemas.microsoft.com/office/drawing/2014/main" id="{1AF54EDC-0680-C63D-FA6B-35772931A10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632449" y="914400"/>
            <a:ext cx="4325473" cy="2621280"/>
          </a:xfrm>
          <a:prstGeom prst="rect">
            <a:avLst/>
          </a:prstGeom>
          <a:solidFill>
            <a:schemeClr val="bg1"/>
          </a:solidFill>
          <a:ln w="12700">
            <a:noFill/>
          </a:ln>
        </p:spPr>
      </p:pic>
      <p:pic>
        <p:nvPicPr>
          <p:cNvPr id="19" name="Picture 18">
            <a:extLst>
              <a:ext uri="{FF2B5EF4-FFF2-40B4-BE49-F238E27FC236}">
                <a16:creationId xmlns:a16="http://schemas.microsoft.com/office/drawing/2014/main" id="{498F7865-44B4-14E4-B171-B3989EFB38D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085089" y="3584448"/>
            <a:ext cx="4269676" cy="2621280"/>
          </a:xfrm>
          <a:prstGeom prst="rect">
            <a:avLst/>
          </a:prstGeom>
          <a:solidFill>
            <a:schemeClr val="bg1"/>
          </a:solidFill>
        </p:spPr>
      </p:pic>
      <p:pic>
        <p:nvPicPr>
          <p:cNvPr id="63" name="Picture 62">
            <a:extLst>
              <a:ext uri="{FF2B5EF4-FFF2-40B4-BE49-F238E27FC236}">
                <a16:creationId xmlns:a16="http://schemas.microsoft.com/office/drawing/2014/main" id="{53BFB7BB-8233-1140-25DE-96C213B40F2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085089" y="914400"/>
            <a:ext cx="4357879" cy="2621280"/>
          </a:xfrm>
          <a:prstGeom prst="rect">
            <a:avLst/>
          </a:prstGeom>
          <a:solidFill>
            <a:schemeClr val="bg1"/>
          </a:solidFill>
        </p:spPr>
      </p:pic>
      <p:pic>
        <p:nvPicPr>
          <p:cNvPr id="64" name="Picture 63">
            <a:extLst>
              <a:ext uri="{FF2B5EF4-FFF2-40B4-BE49-F238E27FC236}">
                <a16:creationId xmlns:a16="http://schemas.microsoft.com/office/drawing/2014/main" id="{B03D2A90-0409-7AE6-87BB-354DAF1D1601}"/>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6632448" y="3584448"/>
            <a:ext cx="4345901" cy="2621280"/>
          </a:xfrm>
          <a:prstGeom prst="rect">
            <a:avLst/>
          </a:prstGeom>
          <a:solidFill>
            <a:schemeClr val="bg1"/>
          </a:solidFill>
        </p:spPr>
      </p:pic>
      <p:sp>
        <p:nvSpPr>
          <p:cNvPr id="65" name="TextBox 64">
            <a:extLst>
              <a:ext uri="{FF2B5EF4-FFF2-40B4-BE49-F238E27FC236}">
                <a16:creationId xmlns:a16="http://schemas.microsoft.com/office/drawing/2014/main" id="{2080E71F-D875-9A9D-AA31-B277B254282D}"/>
              </a:ext>
            </a:extLst>
          </p:cNvPr>
          <p:cNvSpPr txBox="1"/>
          <p:nvPr/>
        </p:nvSpPr>
        <p:spPr>
          <a:xfrm>
            <a:off x="3657601" y="6319835"/>
            <a:ext cx="8122041" cy="476862"/>
          </a:xfrm>
          <a:prstGeom prst="rect">
            <a:avLst/>
          </a:prstGeom>
          <a:solidFill>
            <a:schemeClr val="bg1"/>
          </a:solidFill>
        </p:spPr>
        <p:txBody>
          <a:bodyPr wrap="square"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Data based on exploratory analysis based on 400 patients from the RUBY trial with known molecular classification with whole exome sequencing.</a:t>
            </a:r>
            <a:endParaRPr kumimoji="0" lang="en-GB" sz="933"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CP, carboplatin-paclitaxel; D, dostarlimab; dMMR, mismatch repair deficient; HR, hazard ratio; MSI-H, microsatellite instability–high; mut, mutated; NR, not reached; NSMP, no specific molecular profile; OS, overall survival; PBO, placebo; POL</a:t>
            </a:r>
            <a:r>
              <a:rPr kumimoji="0" lang="el-GR" sz="933"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ε , </a:t>
            </a:r>
            <a:r>
              <a:rPr kumimoji="0" lang="en-GB" sz="933"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polymerase epsilon; TP53, tumor protein 53.</a:t>
            </a:r>
          </a:p>
        </p:txBody>
      </p:sp>
    </p:spTree>
    <p:extLst>
      <p:ext uri="{BB962C8B-B14F-4D97-AF65-F5344CB8AC3E}">
        <p14:creationId xmlns:p14="http://schemas.microsoft.com/office/powerpoint/2010/main" val="3162025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77B184-4A5C-5EDF-CBE0-5F481C688991}"/>
              </a:ext>
            </a:extLst>
          </p:cNvPr>
          <p:cNvSpPr/>
          <p:nvPr/>
        </p:nvSpPr>
        <p:spPr>
          <a:xfrm>
            <a:off x="10101943" y="5802086"/>
            <a:ext cx="1624296" cy="581098"/>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itle 2">
            <a:extLst>
              <a:ext uri="{FF2B5EF4-FFF2-40B4-BE49-F238E27FC236}">
                <a16:creationId xmlns:a16="http://schemas.microsoft.com/office/drawing/2014/main" id="{ABE61423-DA46-3A98-3978-F26F1BDAC4DB}"/>
              </a:ext>
            </a:extLst>
          </p:cNvPr>
          <p:cNvSpPr>
            <a:spLocks noGrp="1"/>
          </p:cNvSpPr>
          <p:nvPr>
            <p:ph type="title"/>
          </p:nvPr>
        </p:nvSpPr>
        <p:spPr>
          <a:xfrm>
            <a:off x="315076" y="252997"/>
            <a:ext cx="11411163" cy="979487"/>
          </a:xfrm>
        </p:spPr>
        <p:txBody>
          <a:bodyPr/>
          <a:lstStyle/>
          <a:p>
            <a:r>
              <a:rPr lang="en-US" dirty="0">
                <a:latin typeface="Aptos Display" panose="020B0004020202020204" pitchFamily="34" charset="0"/>
              </a:rPr>
              <a:t>Exploratory analysis of OS per molecular subgroup</a:t>
            </a:r>
          </a:p>
        </p:txBody>
      </p:sp>
      <p:sp>
        <p:nvSpPr>
          <p:cNvPr id="4" name="Subtitle 3">
            <a:extLst>
              <a:ext uri="{FF2B5EF4-FFF2-40B4-BE49-F238E27FC236}">
                <a16:creationId xmlns:a16="http://schemas.microsoft.com/office/drawing/2014/main" id="{162C2C5B-50E0-2A36-F01C-D3F7CD04645B}"/>
              </a:ext>
            </a:extLst>
          </p:cNvPr>
          <p:cNvSpPr>
            <a:spLocks noGrp="1"/>
          </p:cNvSpPr>
          <p:nvPr>
            <p:ph type="subTitle" idx="4294967295"/>
          </p:nvPr>
        </p:nvSpPr>
        <p:spPr>
          <a:xfrm>
            <a:off x="0" y="786384"/>
            <a:ext cx="11876924" cy="600075"/>
          </a:xfrm>
        </p:spPr>
        <p:txBody>
          <a:bodyPr vert="horz" lIns="121920" tIns="0" rIns="91440" bIns="45720" rtlCol="0" anchor="t">
            <a:noAutofit/>
          </a:bodyPr>
          <a:lstStyle/>
          <a:p>
            <a:r>
              <a:rPr lang="en-US" sz="2400" dirty="0"/>
              <a:t>Based on 400/494 patients with known molecular classification per WES</a:t>
            </a:r>
          </a:p>
        </p:txBody>
      </p:sp>
      <p:sp>
        <p:nvSpPr>
          <p:cNvPr id="183" name="TextBox 182">
            <a:extLst>
              <a:ext uri="{FF2B5EF4-FFF2-40B4-BE49-F238E27FC236}">
                <a16:creationId xmlns:a16="http://schemas.microsoft.com/office/drawing/2014/main" id="{7B4F2787-0688-CDD9-8121-350F937D43B9}"/>
              </a:ext>
            </a:extLst>
          </p:cNvPr>
          <p:cNvSpPr txBox="1"/>
          <p:nvPr/>
        </p:nvSpPr>
        <p:spPr>
          <a:xfrm rot="16200000">
            <a:off x="436871" y="2161082"/>
            <a:ext cx="1223412"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Narrow"/>
                <a:ea typeface="+mn-ea"/>
                <a:cs typeface="Arial Narrow"/>
              </a:rPr>
              <a:t>POL</a:t>
            </a:r>
            <a:r>
              <a:rPr kumimoji="0" lang="el-GR" sz="2400" b="0" i="1" u="none" strike="noStrike" kern="1200" cap="none" spc="0" normalizeH="0" baseline="0" noProof="0" dirty="0">
                <a:ln>
                  <a:noFill/>
                </a:ln>
                <a:solidFill>
                  <a:srgbClr val="000000"/>
                </a:solidFill>
                <a:effectLst/>
                <a:uLnTx/>
                <a:uFillTx/>
                <a:latin typeface="Arial Narrow"/>
                <a:ea typeface="+mn-ea"/>
                <a:cs typeface="Arial Narrow"/>
              </a:rPr>
              <a:t>ε</a:t>
            </a:r>
            <a:r>
              <a:rPr kumimoji="0" lang="en-US" sz="2400" b="0" i="0" u="none" strike="noStrike" kern="1200" cap="none" spc="0" normalizeH="0" baseline="0" noProof="0" dirty="0">
                <a:ln>
                  <a:noFill/>
                </a:ln>
                <a:solidFill>
                  <a:srgbClr val="000000"/>
                </a:solidFill>
                <a:effectLst/>
                <a:uLnTx/>
                <a:uFillTx/>
                <a:latin typeface="Arial Narrow"/>
                <a:ea typeface="+mn-ea"/>
                <a:cs typeface="Arial Narrow"/>
              </a:rPr>
              <a:t>mut</a:t>
            </a:r>
          </a:p>
        </p:txBody>
      </p:sp>
      <p:sp>
        <p:nvSpPr>
          <p:cNvPr id="184" name="TextBox 183">
            <a:extLst>
              <a:ext uri="{FF2B5EF4-FFF2-40B4-BE49-F238E27FC236}">
                <a16:creationId xmlns:a16="http://schemas.microsoft.com/office/drawing/2014/main" id="{7397B601-2847-DE75-9EF9-07028207A074}"/>
              </a:ext>
            </a:extLst>
          </p:cNvPr>
          <p:cNvSpPr txBox="1"/>
          <p:nvPr/>
        </p:nvSpPr>
        <p:spPr>
          <a:xfrm rot="16200000">
            <a:off x="443282" y="4624153"/>
            <a:ext cx="1210588"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a:ea typeface="+mn-ea"/>
                <a:cs typeface="Arial Narrow"/>
              </a:rPr>
              <a:t>TP53mut</a:t>
            </a:r>
          </a:p>
        </p:txBody>
      </p:sp>
      <p:sp>
        <p:nvSpPr>
          <p:cNvPr id="185" name="TextBox 184">
            <a:extLst>
              <a:ext uri="{FF2B5EF4-FFF2-40B4-BE49-F238E27FC236}">
                <a16:creationId xmlns:a16="http://schemas.microsoft.com/office/drawing/2014/main" id="{D246D23F-D26B-941B-A8EF-E93B27DF2F65}"/>
              </a:ext>
            </a:extLst>
          </p:cNvPr>
          <p:cNvSpPr txBox="1"/>
          <p:nvPr/>
        </p:nvSpPr>
        <p:spPr>
          <a:xfrm rot="5400000">
            <a:off x="10118217" y="2158801"/>
            <a:ext cx="1713931"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a:ea typeface="+mn-ea"/>
                <a:cs typeface="Arial Narrow"/>
              </a:rPr>
              <a:t>dMMR/MSI-H</a:t>
            </a:r>
          </a:p>
        </p:txBody>
      </p:sp>
      <p:sp>
        <p:nvSpPr>
          <p:cNvPr id="186" name="TextBox 185">
            <a:extLst>
              <a:ext uri="{FF2B5EF4-FFF2-40B4-BE49-F238E27FC236}">
                <a16:creationId xmlns:a16="http://schemas.microsoft.com/office/drawing/2014/main" id="{ED26731B-BE5E-365A-F832-75C64D21CE5A}"/>
              </a:ext>
            </a:extLst>
          </p:cNvPr>
          <p:cNvSpPr txBox="1"/>
          <p:nvPr/>
        </p:nvSpPr>
        <p:spPr>
          <a:xfrm rot="5400000">
            <a:off x="10518166" y="4621585"/>
            <a:ext cx="914033"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a:ea typeface="+mn-ea"/>
                <a:cs typeface="Arial Narrow"/>
              </a:rPr>
              <a:t>NSMP</a:t>
            </a:r>
          </a:p>
        </p:txBody>
      </p:sp>
      <p:sp>
        <p:nvSpPr>
          <p:cNvPr id="188" name="TextBox 187">
            <a:extLst>
              <a:ext uri="{FF2B5EF4-FFF2-40B4-BE49-F238E27FC236}">
                <a16:creationId xmlns:a16="http://schemas.microsoft.com/office/drawing/2014/main" id="{3BE2414C-59DD-6221-E343-9AE12E348754}"/>
              </a:ext>
            </a:extLst>
          </p:cNvPr>
          <p:cNvSpPr txBox="1"/>
          <p:nvPr/>
        </p:nvSpPr>
        <p:spPr>
          <a:xfrm>
            <a:off x="5020128" y="6060730"/>
            <a:ext cx="7171872" cy="74898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lumMod val="65000"/>
                    <a:lumOff val="35000"/>
                  </a:srgbClr>
                </a:solidFill>
                <a:effectLst/>
                <a:uLnTx/>
                <a:uFillTx/>
                <a:latin typeface="Arial"/>
                <a:ea typeface="+mn-ea"/>
                <a:cs typeface="+mn-cs"/>
              </a:rPr>
              <a:t>Median expected duration of follow-up in the overall population: 37.2 months (range, 31.0–49.5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0000">
                    <a:lumMod val="65000"/>
                    <a:lumOff val="35000"/>
                  </a:srgbClr>
                </a:solidFill>
                <a:effectLst/>
                <a:uLnTx/>
                <a:uFillTx/>
                <a:latin typeface="Arial"/>
                <a:ea typeface="+mn-ea"/>
                <a:cs typeface="+mn-cs"/>
              </a:rPr>
              <a:t>a</a:t>
            </a:r>
            <a:r>
              <a:rPr kumimoji="0" lang="en-US" sz="800" b="0" i="0" u="none" strike="noStrike" kern="1200" cap="none" spc="0" normalizeH="0" baseline="0" noProof="0" dirty="0" err="1">
                <a:ln>
                  <a:noFill/>
                </a:ln>
                <a:solidFill>
                  <a:srgbClr val="000000">
                    <a:lumMod val="65000"/>
                    <a:lumOff val="35000"/>
                  </a:srgbClr>
                </a:solidFill>
                <a:effectLst/>
                <a:uLnTx/>
                <a:uFillTx/>
                <a:latin typeface="Arial"/>
                <a:ea typeface="+mn-ea"/>
                <a:cs typeface="+mn-cs"/>
              </a:rPr>
              <a:t>Analysis</a:t>
            </a:r>
            <a:r>
              <a:rPr kumimoji="0" lang="en-US" sz="800" b="0" i="0" u="none" strike="noStrike" kern="1200" cap="none" spc="0" normalizeH="0" baseline="0" noProof="0" dirty="0">
                <a:ln>
                  <a:noFill/>
                </a:ln>
                <a:solidFill>
                  <a:srgbClr val="000000">
                    <a:lumMod val="65000"/>
                    <a:lumOff val="35000"/>
                  </a:srgbClr>
                </a:solidFill>
                <a:effectLst/>
                <a:uLnTx/>
                <a:uFillTx/>
                <a:latin typeface="Arial"/>
                <a:ea typeface="+mn-ea"/>
                <a:cs typeface="+mn-cs"/>
              </a:rPr>
              <a:t> shown on this slide is post hoc exploratory analysis of 91 patients with dMMR/MSI-H EC and WES results. In the prespecified OS analysis of the dMMR/MSI-H population (n=118), shown earlier, HR was 0.32. CP, carboplatin-paclitaxel; Dost, dostarlimab; dMMR, mismatch repair deficient; HR, hazard ratio; MSI-H, microsatellite instability-high; mut, mutated; NA, not applicable; NSMP, no specific molecular profile; OS, overall survival; PBO, placebo; POL</a:t>
            </a:r>
            <a:r>
              <a:rPr kumimoji="0" lang="el-GR" sz="800" b="0" i="0" u="none" strike="noStrike" kern="1200" cap="none" spc="0" normalizeH="0" baseline="0" noProof="0" dirty="0">
                <a:ln>
                  <a:noFill/>
                </a:ln>
                <a:solidFill>
                  <a:srgbClr val="000000">
                    <a:lumMod val="65000"/>
                    <a:lumOff val="35000"/>
                  </a:srgbClr>
                </a:solidFill>
                <a:effectLst/>
                <a:uLnTx/>
                <a:uFillTx/>
                <a:latin typeface="Arial"/>
                <a:ea typeface="+mn-ea"/>
                <a:cs typeface="+mn-cs"/>
              </a:rPr>
              <a:t>ε, </a:t>
            </a:r>
            <a:r>
              <a:rPr kumimoji="0" lang="en-US" sz="800" b="0" i="0" u="none" strike="noStrike" kern="1200" cap="none" spc="0" normalizeH="0" baseline="0" noProof="0" dirty="0">
                <a:ln>
                  <a:noFill/>
                </a:ln>
                <a:solidFill>
                  <a:srgbClr val="000000">
                    <a:lumMod val="65000"/>
                    <a:lumOff val="35000"/>
                  </a:srgbClr>
                </a:solidFill>
                <a:effectLst/>
                <a:uLnTx/>
                <a:uFillTx/>
                <a:latin typeface="Arial"/>
                <a:ea typeface="+mn-ea"/>
                <a:cs typeface="+mn-cs"/>
              </a:rPr>
              <a:t>polymerase epsilon; TP53, tumor protein 53; WES, whole-exome sequencing.</a:t>
            </a:r>
          </a:p>
        </p:txBody>
      </p:sp>
      <p:pic>
        <p:nvPicPr>
          <p:cNvPr id="6" name="Picture 5">
            <a:extLst>
              <a:ext uri="{FF2B5EF4-FFF2-40B4-BE49-F238E27FC236}">
                <a16:creationId xmlns:a16="http://schemas.microsoft.com/office/drawing/2014/main" id="{E3A68F71-695E-C74F-4FD9-F7DB0119DF0A}"/>
              </a:ext>
            </a:extLst>
          </p:cNvPr>
          <p:cNvPicPr>
            <a:picLocks noChangeAspect="1"/>
          </p:cNvPicPr>
          <p:nvPr/>
        </p:nvPicPr>
        <p:blipFill>
          <a:blip r:embed="rId3"/>
          <a:stretch>
            <a:fillRect/>
          </a:stretch>
        </p:blipFill>
        <p:spPr>
          <a:xfrm>
            <a:off x="6608064" y="1170432"/>
            <a:ext cx="3841048" cy="2438400"/>
          </a:xfrm>
          <a:prstGeom prst="rect">
            <a:avLst/>
          </a:prstGeom>
          <a:solidFill>
            <a:schemeClr val="bg1"/>
          </a:solidFill>
        </p:spPr>
      </p:pic>
      <p:pic>
        <p:nvPicPr>
          <p:cNvPr id="7" name="Picture 6">
            <a:extLst>
              <a:ext uri="{FF2B5EF4-FFF2-40B4-BE49-F238E27FC236}">
                <a16:creationId xmlns:a16="http://schemas.microsoft.com/office/drawing/2014/main" id="{9BEBDAB8-33A0-574D-640A-D5C24558EC0D}"/>
              </a:ext>
            </a:extLst>
          </p:cNvPr>
          <p:cNvPicPr>
            <a:picLocks noChangeAspect="1"/>
          </p:cNvPicPr>
          <p:nvPr/>
        </p:nvPicPr>
        <p:blipFill>
          <a:blip r:embed="rId4"/>
          <a:stretch>
            <a:fillRect/>
          </a:stretch>
        </p:blipFill>
        <p:spPr>
          <a:xfrm>
            <a:off x="6608065" y="3633216"/>
            <a:ext cx="3846169" cy="2438400"/>
          </a:xfrm>
          <a:prstGeom prst="rect">
            <a:avLst/>
          </a:prstGeom>
          <a:solidFill>
            <a:schemeClr val="bg1"/>
          </a:solidFill>
        </p:spPr>
      </p:pic>
      <p:pic>
        <p:nvPicPr>
          <p:cNvPr id="8" name="Picture 7">
            <a:extLst>
              <a:ext uri="{FF2B5EF4-FFF2-40B4-BE49-F238E27FC236}">
                <a16:creationId xmlns:a16="http://schemas.microsoft.com/office/drawing/2014/main" id="{CE01F5CB-CDC2-46CF-364C-D0323F12EBC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463040" y="1170432"/>
            <a:ext cx="3835941" cy="2438400"/>
          </a:xfrm>
          <a:prstGeom prst="rect">
            <a:avLst/>
          </a:prstGeom>
          <a:solidFill>
            <a:schemeClr val="bg1"/>
          </a:solidFill>
        </p:spPr>
      </p:pic>
      <p:pic>
        <p:nvPicPr>
          <p:cNvPr id="9" name="Picture 8">
            <a:extLst>
              <a:ext uri="{FF2B5EF4-FFF2-40B4-BE49-F238E27FC236}">
                <a16:creationId xmlns:a16="http://schemas.microsoft.com/office/drawing/2014/main" id="{B0C3C709-9507-7BF3-C62C-CA460C22F36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463041" y="3633216"/>
            <a:ext cx="3846169" cy="2438400"/>
          </a:xfrm>
          <a:prstGeom prst="rect">
            <a:avLst/>
          </a:prstGeom>
          <a:solidFill>
            <a:schemeClr val="bg1"/>
          </a:solidFill>
        </p:spPr>
      </p:pic>
      <p:sp>
        <p:nvSpPr>
          <p:cNvPr id="2" name="TextBox 1">
            <a:extLst>
              <a:ext uri="{FF2B5EF4-FFF2-40B4-BE49-F238E27FC236}">
                <a16:creationId xmlns:a16="http://schemas.microsoft.com/office/drawing/2014/main" id="{DF11FE5D-4FCF-C00D-2D13-B558B667A9E1}"/>
              </a:ext>
            </a:extLst>
          </p:cNvPr>
          <p:cNvSpPr txBox="1"/>
          <p:nvPr/>
        </p:nvSpPr>
        <p:spPr>
          <a:xfrm>
            <a:off x="88899" y="6383184"/>
            <a:ext cx="665734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ESMO GYN 2024. R. Coleman</a:t>
            </a:r>
          </a:p>
        </p:txBody>
      </p:sp>
    </p:spTree>
    <p:extLst>
      <p:ext uri="{BB962C8B-B14F-4D97-AF65-F5344CB8AC3E}">
        <p14:creationId xmlns:p14="http://schemas.microsoft.com/office/powerpoint/2010/main" val="2420139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F38A-2C09-54C6-4719-8279B1E77889}"/>
              </a:ext>
            </a:extLst>
          </p:cNvPr>
          <p:cNvSpPr>
            <a:spLocks noGrp="1"/>
          </p:cNvSpPr>
          <p:nvPr>
            <p:ph type="title"/>
          </p:nvPr>
        </p:nvSpPr>
        <p:spPr/>
        <p:txBody>
          <a:bodyPr/>
          <a:lstStyle/>
          <a:p>
            <a:r>
              <a:rPr lang="en-US" dirty="0"/>
              <a:t>Are all </a:t>
            </a:r>
            <a:r>
              <a:rPr lang="en-US" dirty="0" err="1"/>
              <a:t>pMMR</a:t>
            </a:r>
            <a:r>
              <a:rPr lang="en-US" dirty="0"/>
              <a:t>/MSS/p53mut the same?  </a:t>
            </a:r>
          </a:p>
        </p:txBody>
      </p:sp>
      <p:pic>
        <p:nvPicPr>
          <p:cNvPr id="5" name="Content Placeholder 4">
            <a:extLst>
              <a:ext uri="{FF2B5EF4-FFF2-40B4-BE49-F238E27FC236}">
                <a16:creationId xmlns:a16="http://schemas.microsoft.com/office/drawing/2014/main" id="{B633620D-B38A-4BBB-5D6E-2BD5724CCECC}"/>
              </a:ext>
            </a:extLst>
          </p:cNvPr>
          <p:cNvPicPr>
            <a:picLocks noGrp="1" noChangeAspect="1"/>
          </p:cNvPicPr>
          <p:nvPr>
            <p:ph idx="4294967295"/>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1372602"/>
            <a:ext cx="7859486" cy="2239962"/>
          </a:xfrm>
        </p:spPr>
      </p:pic>
      <p:sp>
        <p:nvSpPr>
          <p:cNvPr id="6" name="TextBox 5">
            <a:extLst>
              <a:ext uri="{FF2B5EF4-FFF2-40B4-BE49-F238E27FC236}">
                <a16:creationId xmlns:a16="http://schemas.microsoft.com/office/drawing/2014/main" id="{50237A69-4095-A0BF-D9BA-06A35230A692}"/>
              </a:ext>
            </a:extLst>
          </p:cNvPr>
          <p:cNvSpPr txBox="1"/>
          <p:nvPr/>
        </p:nvSpPr>
        <p:spPr>
          <a:xfrm>
            <a:off x="411361" y="989228"/>
            <a:ext cx="3209544" cy="369332"/>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MITO END-3 (Avelumab)</a:t>
            </a:r>
          </a:p>
        </p:txBody>
      </p:sp>
      <p:pic>
        <p:nvPicPr>
          <p:cNvPr id="8" name="Picture 7">
            <a:extLst>
              <a:ext uri="{FF2B5EF4-FFF2-40B4-BE49-F238E27FC236}">
                <a16:creationId xmlns:a16="http://schemas.microsoft.com/office/drawing/2014/main" id="{7098EAC9-0478-5E23-77C1-0CC289B3C6CB}"/>
              </a:ext>
            </a:extLst>
          </p:cNvPr>
          <p:cNvPicPr>
            <a:picLocks noChangeAspect="1"/>
          </p:cNvPicPr>
          <p:nvPr/>
        </p:nvPicPr>
        <p:blipFill>
          <a:blip r:embed="rId5"/>
          <a:stretch>
            <a:fillRect/>
          </a:stretch>
        </p:blipFill>
        <p:spPr>
          <a:xfrm>
            <a:off x="2522906" y="3655763"/>
            <a:ext cx="1695537" cy="139707"/>
          </a:xfrm>
          <a:prstGeom prst="rect">
            <a:avLst/>
          </a:prstGeom>
        </p:spPr>
      </p:pic>
      <p:sp>
        <p:nvSpPr>
          <p:cNvPr id="9" name="TextBox 8">
            <a:extLst>
              <a:ext uri="{FF2B5EF4-FFF2-40B4-BE49-F238E27FC236}">
                <a16:creationId xmlns:a16="http://schemas.microsoft.com/office/drawing/2014/main" id="{FB8BA5F2-1BDE-A05D-8ABA-0A4F39C0EC78}"/>
              </a:ext>
            </a:extLst>
          </p:cNvPr>
          <p:cNvSpPr txBox="1"/>
          <p:nvPr/>
        </p:nvSpPr>
        <p:spPr>
          <a:xfrm>
            <a:off x="284261" y="6488668"/>
            <a:ext cx="84436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Pignata, Ann Oncol 2024; Mirza, ESMO 2023; Westin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Gynecol</a:t>
            </a:r>
            <a:r>
              <a:rPr kumimoji="0" lang="en-US" sz="1800" b="0" i="0" u="none" strike="noStrike" kern="1200" cap="none" spc="0" normalizeH="0" baseline="0" noProof="0" dirty="0">
                <a:ln>
                  <a:noFill/>
                </a:ln>
                <a:solidFill>
                  <a:srgbClr val="000000"/>
                </a:solidFill>
                <a:effectLst/>
                <a:uLnTx/>
                <a:uFillTx/>
                <a:latin typeface="Arial"/>
                <a:ea typeface="+mn-ea"/>
                <a:cs typeface="+mn-cs"/>
              </a:rPr>
              <a:t> Oncol 2026 </a:t>
            </a:r>
          </a:p>
        </p:txBody>
      </p:sp>
      <p:sp>
        <p:nvSpPr>
          <p:cNvPr id="10" name="TextBox 9">
            <a:extLst>
              <a:ext uri="{FF2B5EF4-FFF2-40B4-BE49-F238E27FC236}">
                <a16:creationId xmlns:a16="http://schemas.microsoft.com/office/drawing/2014/main" id="{893590DD-F4F3-7336-E4C4-8982038DDAAB}"/>
              </a:ext>
            </a:extLst>
          </p:cNvPr>
          <p:cNvSpPr txBox="1"/>
          <p:nvPr/>
        </p:nvSpPr>
        <p:spPr>
          <a:xfrm>
            <a:off x="8160367" y="1517551"/>
            <a:ext cx="389011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TP53 mutation is associated with a poor effect of avelumab, while mutations of PTEN and ARID1A are related to a positive effect of the drug in patients with advanced EC.</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293FBBBB-AA25-07E4-F71F-DE41CC53DE2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117306" y="4106093"/>
            <a:ext cx="3202257" cy="1965960"/>
          </a:xfrm>
          <a:prstGeom prst="rect">
            <a:avLst/>
          </a:prstGeom>
          <a:solidFill>
            <a:schemeClr val="bg1"/>
          </a:solidFill>
        </p:spPr>
      </p:pic>
      <p:sp>
        <p:nvSpPr>
          <p:cNvPr id="13" name="TextBox 12">
            <a:extLst>
              <a:ext uri="{FF2B5EF4-FFF2-40B4-BE49-F238E27FC236}">
                <a16:creationId xmlns:a16="http://schemas.microsoft.com/office/drawing/2014/main" id="{69D356D4-7831-2541-2C18-D975D1795C0D}"/>
              </a:ext>
            </a:extLst>
          </p:cNvPr>
          <p:cNvSpPr txBox="1"/>
          <p:nvPr/>
        </p:nvSpPr>
        <p:spPr>
          <a:xfrm rot="16200000">
            <a:off x="69761" y="4751052"/>
            <a:ext cx="990977" cy="307777"/>
          </a:xfrm>
          <a:prstGeom prst="rect">
            <a:avLst/>
          </a:prstGeom>
          <a:solidFill>
            <a:srgbClr val="D1E3CE"/>
          </a:solidFill>
          <a:ln w="38100">
            <a:solidFill>
              <a:srgbClr val="D1E3CE"/>
            </a:solidFill>
          </a:ln>
        </p:spPr>
        <p:txBody>
          <a:bodyPr wrap="non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TP53 mut</a:t>
            </a:r>
          </a:p>
        </p:txBody>
      </p:sp>
      <p:pic>
        <p:nvPicPr>
          <p:cNvPr id="15" name="Picture 14">
            <a:extLst>
              <a:ext uri="{FF2B5EF4-FFF2-40B4-BE49-F238E27FC236}">
                <a16:creationId xmlns:a16="http://schemas.microsoft.com/office/drawing/2014/main" id="{F6FEEF9B-8F6B-A156-68AB-8833D7CF2770}"/>
              </a:ext>
            </a:extLst>
          </p:cNvPr>
          <p:cNvPicPr>
            <a:picLocks noChangeAspect="1"/>
          </p:cNvPicPr>
          <p:nvPr/>
        </p:nvPicPr>
        <p:blipFill>
          <a:blip r:embed="rId8"/>
          <a:stretch>
            <a:fillRect/>
          </a:stretch>
        </p:blipFill>
        <p:spPr>
          <a:xfrm>
            <a:off x="411361" y="6051302"/>
            <a:ext cx="1358970" cy="292115"/>
          </a:xfrm>
          <a:prstGeom prst="rect">
            <a:avLst/>
          </a:prstGeom>
        </p:spPr>
      </p:pic>
      <p:pic>
        <p:nvPicPr>
          <p:cNvPr id="4" name="Picture 3">
            <a:extLst>
              <a:ext uri="{FF2B5EF4-FFF2-40B4-BE49-F238E27FC236}">
                <a16:creationId xmlns:a16="http://schemas.microsoft.com/office/drawing/2014/main" id="{C476C2E3-231C-3C59-C5F0-2847340A424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4940760" y="4409452"/>
            <a:ext cx="6895312" cy="733527"/>
          </a:xfrm>
          <a:prstGeom prst="rect">
            <a:avLst/>
          </a:prstGeom>
        </p:spPr>
      </p:pic>
      <p:pic>
        <p:nvPicPr>
          <p:cNvPr id="12" name="Picture 11">
            <a:extLst>
              <a:ext uri="{FF2B5EF4-FFF2-40B4-BE49-F238E27FC236}">
                <a16:creationId xmlns:a16="http://schemas.microsoft.com/office/drawing/2014/main" id="{95F8BBEE-A8D1-6DA1-6695-2340676DC401}"/>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5008545" y="5493337"/>
            <a:ext cx="6827527" cy="743054"/>
          </a:xfrm>
          <a:prstGeom prst="rect">
            <a:avLst/>
          </a:prstGeom>
        </p:spPr>
      </p:pic>
      <p:pic>
        <p:nvPicPr>
          <p:cNvPr id="16" name="Picture 15">
            <a:extLst>
              <a:ext uri="{FF2B5EF4-FFF2-40B4-BE49-F238E27FC236}">
                <a16:creationId xmlns:a16="http://schemas.microsoft.com/office/drawing/2014/main" id="{48B08BF9-424A-B1DA-9D04-85A38F3BC56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74480" y="5142979"/>
            <a:ext cx="2661592" cy="381053"/>
          </a:xfrm>
          <a:prstGeom prst="rect">
            <a:avLst/>
          </a:prstGeom>
        </p:spPr>
      </p:pic>
      <p:pic>
        <p:nvPicPr>
          <p:cNvPr id="18" name="Picture 17">
            <a:extLst>
              <a:ext uri="{FF2B5EF4-FFF2-40B4-BE49-F238E27FC236}">
                <a16:creationId xmlns:a16="http://schemas.microsoft.com/office/drawing/2014/main" id="{36B2F221-4E12-1853-E80A-585F7CBE64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71983" y="3834108"/>
            <a:ext cx="2764089" cy="543001"/>
          </a:xfrm>
          <a:prstGeom prst="rect">
            <a:avLst/>
          </a:prstGeom>
        </p:spPr>
      </p:pic>
      <p:sp>
        <p:nvSpPr>
          <p:cNvPr id="19" name="TextBox 18">
            <a:extLst>
              <a:ext uri="{FF2B5EF4-FFF2-40B4-BE49-F238E27FC236}">
                <a16:creationId xmlns:a16="http://schemas.microsoft.com/office/drawing/2014/main" id="{074EFCAC-B7B4-276E-93A7-DBB5A1CFEA18}"/>
              </a:ext>
            </a:extLst>
          </p:cNvPr>
          <p:cNvSpPr txBox="1"/>
          <p:nvPr/>
        </p:nvSpPr>
        <p:spPr>
          <a:xfrm>
            <a:off x="5101748" y="3950315"/>
            <a:ext cx="1075532" cy="369332"/>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DUO-E</a:t>
            </a:r>
          </a:p>
        </p:txBody>
      </p:sp>
      <p:sp>
        <p:nvSpPr>
          <p:cNvPr id="20" name="TextBox 19">
            <a:extLst>
              <a:ext uri="{FF2B5EF4-FFF2-40B4-BE49-F238E27FC236}">
                <a16:creationId xmlns:a16="http://schemas.microsoft.com/office/drawing/2014/main" id="{36E83555-7E15-C52D-34B5-B28B4F71932F}"/>
              </a:ext>
            </a:extLst>
          </p:cNvPr>
          <p:cNvSpPr txBox="1"/>
          <p:nvPr/>
        </p:nvSpPr>
        <p:spPr>
          <a:xfrm>
            <a:off x="355928" y="3822133"/>
            <a:ext cx="875190" cy="369332"/>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RUBY</a:t>
            </a:r>
          </a:p>
        </p:txBody>
      </p:sp>
      <p:sp>
        <p:nvSpPr>
          <p:cNvPr id="3" name="Rectangle: Rounded Corners 2">
            <a:extLst>
              <a:ext uri="{FF2B5EF4-FFF2-40B4-BE49-F238E27FC236}">
                <a16:creationId xmlns:a16="http://schemas.microsoft.com/office/drawing/2014/main" id="{A57D737F-CCDF-0ACF-3372-2F2FF4A83511}"/>
              </a:ext>
            </a:extLst>
          </p:cNvPr>
          <p:cNvSpPr/>
          <p:nvPr/>
        </p:nvSpPr>
        <p:spPr>
          <a:xfrm>
            <a:off x="5008545" y="4409452"/>
            <a:ext cx="6772094" cy="260553"/>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C1134127-6DD1-5D03-4A61-76D054652272}"/>
              </a:ext>
            </a:extLst>
          </p:cNvPr>
          <p:cNvSpPr/>
          <p:nvPr/>
        </p:nvSpPr>
        <p:spPr>
          <a:xfrm>
            <a:off x="4980828" y="5517799"/>
            <a:ext cx="6827527" cy="198074"/>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5519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92760" y="292310"/>
            <a:ext cx="10515600" cy="1325563"/>
          </a:xfrm>
          <a:prstGeom prst="rect">
            <a:avLst/>
          </a:prstGeom>
        </p:spPr>
        <p:txBody>
          <a:bodyPr vert="horz" wrap="square" lIns="0" tIns="67945" rIns="0" bIns="0" rtlCol="0">
            <a:spAutoFit/>
          </a:bodyPr>
          <a:lstStyle/>
          <a:p>
            <a:pPr marL="1264920" marR="5080" indent="-1252855">
              <a:lnSpc>
                <a:spcPts val="3460"/>
              </a:lnSpc>
              <a:spcBef>
                <a:spcPts val="535"/>
              </a:spcBef>
            </a:pPr>
            <a:r>
              <a:rPr lang="en-US" spc="-10" dirty="0"/>
              <a:t>Do patients with </a:t>
            </a:r>
            <a:r>
              <a:rPr lang="en-US" spc="-10" dirty="0" err="1"/>
              <a:t>dMMR</a:t>
            </a:r>
            <a:r>
              <a:rPr lang="en-US" spc="-10" dirty="0"/>
              <a:t> recurrent endometrial cancer need chemotherapy? </a:t>
            </a:r>
            <a:endParaRPr spc="-10" dirty="0"/>
          </a:p>
        </p:txBody>
      </p:sp>
      <p:grpSp>
        <p:nvGrpSpPr>
          <p:cNvPr id="6" name="object 6"/>
          <p:cNvGrpSpPr/>
          <p:nvPr/>
        </p:nvGrpSpPr>
        <p:grpSpPr>
          <a:xfrm>
            <a:off x="813582" y="1347216"/>
            <a:ext cx="10400665" cy="4556125"/>
            <a:chOff x="931470" y="1347216"/>
            <a:chExt cx="10400665" cy="4556125"/>
          </a:xfrm>
        </p:grpSpPr>
        <p:pic>
          <p:nvPicPr>
            <p:cNvPr id="7" name="object 7"/>
            <p:cNvPicPr/>
            <p:nvPr/>
          </p:nvPicPr>
          <p:blipFill>
            <a:blip r:embed="rId3" cstate="print"/>
            <a:stretch>
              <a:fillRect/>
            </a:stretch>
          </p:blipFill>
          <p:spPr>
            <a:xfrm>
              <a:off x="931470" y="1406958"/>
              <a:ext cx="10400194" cy="4495950"/>
            </a:xfrm>
            <a:prstGeom prst="rect">
              <a:avLst/>
            </a:prstGeom>
          </p:spPr>
        </p:pic>
        <p:pic>
          <p:nvPicPr>
            <p:cNvPr id="8" name="object 8"/>
            <p:cNvPicPr/>
            <p:nvPr/>
          </p:nvPicPr>
          <p:blipFill>
            <a:blip r:embed="rId4" cstate="print"/>
            <a:stretch>
              <a:fillRect/>
            </a:stretch>
          </p:blipFill>
          <p:spPr>
            <a:xfrm>
              <a:off x="4523232" y="1347216"/>
              <a:ext cx="2119883" cy="740663"/>
            </a:xfrm>
            <a:prstGeom prst="rect">
              <a:avLst/>
            </a:prstGeom>
          </p:spPr>
        </p:pic>
      </p:grpSp>
      <p:sp>
        <p:nvSpPr>
          <p:cNvPr id="9" name="object 9"/>
          <p:cNvSpPr txBox="1"/>
          <p:nvPr/>
        </p:nvSpPr>
        <p:spPr>
          <a:xfrm>
            <a:off x="4791829" y="1392114"/>
            <a:ext cx="1583055" cy="636270"/>
          </a:xfrm>
          <a:prstGeom prst="rect">
            <a:avLst/>
          </a:prstGeom>
        </p:spPr>
        <p:txBody>
          <a:bodyPr vert="horz" wrap="square" lIns="0" tIns="13335" rIns="0" bIns="0" rtlCol="0">
            <a:spAutoFit/>
          </a:bodyPr>
          <a:lstStyle/>
          <a:p>
            <a:pPr marL="97790" marR="5080" lvl="0" indent="-85725"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35" normalizeH="0" baseline="0" noProof="0" dirty="0">
                <a:ln>
                  <a:noFill/>
                </a:ln>
                <a:solidFill>
                  <a:srgbClr val="FFFFFF"/>
                </a:solidFill>
                <a:effectLst/>
                <a:uLnTx/>
                <a:uFillTx/>
                <a:latin typeface="Arial"/>
                <a:ea typeface="+mn-ea"/>
                <a:cs typeface="Arial"/>
              </a:rPr>
              <a:t>ENGOT-</a:t>
            </a:r>
            <a:r>
              <a:rPr kumimoji="0" sz="2000" b="1" i="0" u="none" strike="noStrike" kern="1200" cap="none" spc="-20" normalizeH="0" baseline="0" noProof="0" dirty="0">
                <a:ln>
                  <a:noFill/>
                </a:ln>
                <a:solidFill>
                  <a:srgbClr val="FFFFFF"/>
                </a:solidFill>
                <a:effectLst/>
                <a:uLnTx/>
                <a:uFillTx/>
                <a:latin typeface="Arial"/>
                <a:ea typeface="+mn-ea"/>
                <a:cs typeface="Arial"/>
              </a:rPr>
              <a:t>en13 </a:t>
            </a:r>
            <a:r>
              <a:rPr kumimoji="0" sz="2000" b="1" i="0" u="none" strike="noStrike" kern="1200" cap="none" spc="-10" normalizeH="0" baseline="0" noProof="0" dirty="0">
                <a:ln>
                  <a:noFill/>
                </a:ln>
                <a:solidFill>
                  <a:srgbClr val="FFFFFF"/>
                </a:solidFill>
                <a:effectLst/>
                <a:uLnTx/>
                <a:uFillTx/>
                <a:latin typeface="Arial"/>
                <a:ea typeface="+mn-ea"/>
                <a:cs typeface="Arial"/>
              </a:rPr>
              <a:t>DOMENICA</a:t>
            </a:r>
            <a:endParaRPr kumimoji="0" sz="2000" b="0" i="0" u="none" strike="noStrike" kern="1200" cap="none" spc="0" normalizeH="0" baseline="0" noProof="0">
              <a:ln>
                <a:noFill/>
              </a:ln>
              <a:solidFill>
                <a:srgbClr val="000000"/>
              </a:solidFill>
              <a:effectLst/>
              <a:uLnTx/>
              <a:uFillTx/>
              <a:latin typeface="Arial"/>
              <a:ea typeface="+mn-ea"/>
              <a:cs typeface="Arial"/>
            </a:endParaRPr>
          </a:p>
        </p:txBody>
      </p:sp>
      <p:pic>
        <p:nvPicPr>
          <p:cNvPr id="10" name="object 10"/>
          <p:cNvPicPr/>
          <p:nvPr/>
        </p:nvPicPr>
        <p:blipFill>
          <a:blip r:embed="rId5" cstate="print"/>
          <a:stretch>
            <a:fillRect/>
          </a:stretch>
        </p:blipFill>
        <p:spPr>
          <a:xfrm>
            <a:off x="8031480" y="1347216"/>
            <a:ext cx="2183891" cy="740663"/>
          </a:xfrm>
          <a:prstGeom prst="rect">
            <a:avLst/>
          </a:prstGeom>
        </p:spPr>
      </p:pic>
      <p:sp>
        <p:nvSpPr>
          <p:cNvPr id="11" name="object 11"/>
          <p:cNvSpPr txBox="1"/>
          <p:nvPr/>
        </p:nvSpPr>
        <p:spPr>
          <a:xfrm>
            <a:off x="8401925" y="1392114"/>
            <a:ext cx="1441450" cy="636270"/>
          </a:xfrm>
          <a:prstGeom prst="rect">
            <a:avLst/>
          </a:prstGeom>
        </p:spPr>
        <p:txBody>
          <a:bodyPr vert="horz" wrap="square" lIns="0" tIns="13335" rIns="0" bIns="0" rtlCol="0">
            <a:spAutoFit/>
          </a:bodyPr>
          <a:lstStyle/>
          <a:p>
            <a:pPr marL="126364" marR="5080" lvl="0" indent="-11430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35" normalizeH="0" baseline="0" noProof="0" dirty="0">
                <a:ln>
                  <a:noFill/>
                </a:ln>
                <a:solidFill>
                  <a:srgbClr val="FFFFFF"/>
                </a:solidFill>
                <a:effectLst/>
                <a:uLnTx/>
                <a:uFillTx/>
                <a:latin typeface="Arial"/>
                <a:ea typeface="+mn-ea"/>
                <a:cs typeface="Arial"/>
              </a:rPr>
              <a:t>ENGOT-</a:t>
            </a:r>
            <a:r>
              <a:rPr kumimoji="0" sz="2000" b="1" i="0" u="none" strike="noStrike" kern="1200" cap="none" spc="-25" normalizeH="0" baseline="0" noProof="0" dirty="0">
                <a:ln>
                  <a:noFill/>
                </a:ln>
                <a:solidFill>
                  <a:srgbClr val="FFFFFF"/>
                </a:solidFill>
                <a:effectLst/>
                <a:uLnTx/>
                <a:uFillTx/>
                <a:latin typeface="Arial"/>
                <a:ea typeface="+mn-ea"/>
                <a:cs typeface="Arial"/>
              </a:rPr>
              <a:t>en9 </a:t>
            </a:r>
            <a:r>
              <a:rPr kumimoji="0" sz="2000" b="1" i="0" u="none" strike="noStrike" kern="1200" cap="none" spc="-20" normalizeH="0" baseline="0" noProof="0" dirty="0">
                <a:ln>
                  <a:noFill/>
                </a:ln>
                <a:solidFill>
                  <a:srgbClr val="FFFFFF"/>
                </a:solidFill>
                <a:effectLst/>
                <a:uLnTx/>
                <a:uFillTx/>
                <a:latin typeface="Arial"/>
                <a:ea typeface="+mn-ea"/>
                <a:cs typeface="Arial"/>
              </a:rPr>
              <a:t>LEAP-</a:t>
            </a:r>
            <a:r>
              <a:rPr kumimoji="0" sz="2000" b="1" i="0" u="none" strike="noStrike" kern="1200" cap="none" spc="-25" normalizeH="0" baseline="0" noProof="0" dirty="0">
                <a:ln>
                  <a:noFill/>
                </a:ln>
                <a:solidFill>
                  <a:srgbClr val="FFFFFF"/>
                </a:solidFill>
                <a:effectLst/>
                <a:uLnTx/>
                <a:uFillTx/>
                <a:latin typeface="Arial"/>
                <a:ea typeface="+mn-ea"/>
                <a:cs typeface="Arial"/>
              </a:rPr>
              <a:t>001</a:t>
            </a:r>
            <a:endParaRPr kumimoji="0" sz="2000" b="0" i="0" u="none" strike="noStrike" kern="1200" cap="none" spc="0" normalizeH="0" baseline="0" noProof="0">
              <a:ln>
                <a:noFill/>
              </a:ln>
              <a:solidFill>
                <a:srgbClr val="000000"/>
              </a:solidFill>
              <a:effectLst/>
              <a:uLnTx/>
              <a:uFillTx/>
              <a:latin typeface="Arial"/>
              <a:ea typeface="+mn-ea"/>
              <a:cs typeface="Arial"/>
            </a:endParaRPr>
          </a:p>
        </p:txBody>
      </p:sp>
      <p:grpSp>
        <p:nvGrpSpPr>
          <p:cNvPr id="12" name="object 12"/>
          <p:cNvGrpSpPr/>
          <p:nvPr/>
        </p:nvGrpSpPr>
        <p:grpSpPr>
          <a:xfrm>
            <a:off x="1068450" y="5262782"/>
            <a:ext cx="9583420" cy="518159"/>
            <a:chOff x="1210055" y="5276088"/>
            <a:chExt cx="9583420" cy="518159"/>
          </a:xfrm>
        </p:grpSpPr>
        <p:sp>
          <p:nvSpPr>
            <p:cNvPr id="13" name="object 13"/>
            <p:cNvSpPr/>
            <p:nvPr/>
          </p:nvSpPr>
          <p:spPr>
            <a:xfrm>
              <a:off x="1229105" y="5325619"/>
              <a:ext cx="762000" cy="449580"/>
            </a:xfrm>
            <a:custGeom>
              <a:avLst/>
              <a:gdLst/>
              <a:ahLst/>
              <a:cxnLst/>
              <a:rect l="l" t="t" r="r" b="b"/>
              <a:pathLst>
                <a:path w="762000" h="449579">
                  <a:moveTo>
                    <a:pt x="0" y="74929"/>
                  </a:moveTo>
                  <a:lnTo>
                    <a:pt x="5889" y="45761"/>
                  </a:lnTo>
                  <a:lnTo>
                    <a:pt x="21948" y="21944"/>
                  </a:lnTo>
                  <a:lnTo>
                    <a:pt x="45766" y="5887"/>
                  </a:lnTo>
                  <a:lnTo>
                    <a:pt x="74930" y="0"/>
                  </a:lnTo>
                  <a:lnTo>
                    <a:pt x="687070" y="0"/>
                  </a:lnTo>
                  <a:lnTo>
                    <a:pt x="716233" y="5887"/>
                  </a:lnTo>
                  <a:lnTo>
                    <a:pt x="740051" y="21944"/>
                  </a:lnTo>
                  <a:lnTo>
                    <a:pt x="756110" y="45761"/>
                  </a:lnTo>
                  <a:lnTo>
                    <a:pt x="762000" y="74929"/>
                  </a:lnTo>
                  <a:lnTo>
                    <a:pt x="762000" y="374649"/>
                  </a:lnTo>
                  <a:lnTo>
                    <a:pt x="756110" y="403813"/>
                  </a:lnTo>
                  <a:lnTo>
                    <a:pt x="740051" y="427631"/>
                  </a:lnTo>
                  <a:lnTo>
                    <a:pt x="716233" y="443690"/>
                  </a:lnTo>
                  <a:lnTo>
                    <a:pt x="687070" y="449579"/>
                  </a:lnTo>
                  <a:lnTo>
                    <a:pt x="74930" y="449579"/>
                  </a:lnTo>
                  <a:lnTo>
                    <a:pt x="45766" y="443690"/>
                  </a:lnTo>
                  <a:lnTo>
                    <a:pt x="21948" y="427631"/>
                  </a:lnTo>
                  <a:lnTo>
                    <a:pt x="5889" y="403813"/>
                  </a:lnTo>
                  <a:lnTo>
                    <a:pt x="0" y="374649"/>
                  </a:lnTo>
                  <a:lnTo>
                    <a:pt x="0" y="74929"/>
                  </a:lnTo>
                  <a:close/>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object 14"/>
            <p:cNvSpPr/>
            <p:nvPr/>
          </p:nvSpPr>
          <p:spPr>
            <a:xfrm>
              <a:off x="4757165" y="5330191"/>
              <a:ext cx="762000" cy="445134"/>
            </a:xfrm>
            <a:custGeom>
              <a:avLst/>
              <a:gdLst/>
              <a:ahLst/>
              <a:cxnLst/>
              <a:rect l="l" t="t" r="r" b="b"/>
              <a:pathLst>
                <a:path w="762000" h="445135">
                  <a:moveTo>
                    <a:pt x="0" y="74167"/>
                  </a:moveTo>
                  <a:lnTo>
                    <a:pt x="5829" y="45300"/>
                  </a:lnTo>
                  <a:lnTo>
                    <a:pt x="21724" y="21724"/>
                  </a:lnTo>
                  <a:lnTo>
                    <a:pt x="45300" y="5829"/>
                  </a:lnTo>
                  <a:lnTo>
                    <a:pt x="74168" y="0"/>
                  </a:lnTo>
                  <a:lnTo>
                    <a:pt x="687832" y="0"/>
                  </a:lnTo>
                  <a:lnTo>
                    <a:pt x="716699" y="5829"/>
                  </a:lnTo>
                  <a:lnTo>
                    <a:pt x="740275" y="21724"/>
                  </a:lnTo>
                  <a:lnTo>
                    <a:pt x="756170" y="45300"/>
                  </a:lnTo>
                  <a:lnTo>
                    <a:pt x="762000" y="74167"/>
                  </a:lnTo>
                  <a:lnTo>
                    <a:pt x="762000" y="370839"/>
                  </a:lnTo>
                  <a:lnTo>
                    <a:pt x="756170" y="399707"/>
                  </a:lnTo>
                  <a:lnTo>
                    <a:pt x="740275" y="423283"/>
                  </a:lnTo>
                  <a:lnTo>
                    <a:pt x="716699" y="439178"/>
                  </a:lnTo>
                  <a:lnTo>
                    <a:pt x="687832" y="445007"/>
                  </a:lnTo>
                  <a:lnTo>
                    <a:pt x="74168" y="445007"/>
                  </a:lnTo>
                  <a:lnTo>
                    <a:pt x="45300" y="439178"/>
                  </a:lnTo>
                  <a:lnTo>
                    <a:pt x="21724" y="423283"/>
                  </a:lnTo>
                  <a:lnTo>
                    <a:pt x="5829" y="399707"/>
                  </a:lnTo>
                  <a:lnTo>
                    <a:pt x="0" y="370839"/>
                  </a:lnTo>
                  <a:lnTo>
                    <a:pt x="0" y="74167"/>
                  </a:lnTo>
                  <a:close/>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object 15"/>
            <p:cNvSpPr/>
            <p:nvPr/>
          </p:nvSpPr>
          <p:spPr>
            <a:xfrm>
              <a:off x="8699753" y="5295138"/>
              <a:ext cx="2074545" cy="325120"/>
            </a:xfrm>
            <a:custGeom>
              <a:avLst/>
              <a:gdLst/>
              <a:ahLst/>
              <a:cxnLst/>
              <a:rect l="l" t="t" r="r" b="b"/>
              <a:pathLst>
                <a:path w="2074545" h="325120">
                  <a:moveTo>
                    <a:pt x="0" y="54102"/>
                  </a:moveTo>
                  <a:lnTo>
                    <a:pt x="4251" y="33041"/>
                  </a:lnTo>
                  <a:lnTo>
                    <a:pt x="15844" y="15844"/>
                  </a:lnTo>
                  <a:lnTo>
                    <a:pt x="33041" y="4251"/>
                  </a:lnTo>
                  <a:lnTo>
                    <a:pt x="54102" y="0"/>
                  </a:lnTo>
                  <a:lnTo>
                    <a:pt x="2020062" y="0"/>
                  </a:lnTo>
                  <a:lnTo>
                    <a:pt x="2041122" y="4251"/>
                  </a:lnTo>
                  <a:lnTo>
                    <a:pt x="2058319" y="15844"/>
                  </a:lnTo>
                  <a:lnTo>
                    <a:pt x="2069912" y="33041"/>
                  </a:lnTo>
                  <a:lnTo>
                    <a:pt x="2074164" y="54102"/>
                  </a:lnTo>
                  <a:lnTo>
                    <a:pt x="2074164" y="270510"/>
                  </a:lnTo>
                  <a:lnTo>
                    <a:pt x="2069912" y="291570"/>
                  </a:lnTo>
                  <a:lnTo>
                    <a:pt x="2058319" y="308767"/>
                  </a:lnTo>
                  <a:lnTo>
                    <a:pt x="2041122" y="320360"/>
                  </a:lnTo>
                  <a:lnTo>
                    <a:pt x="2020062" y="324612"/>
                  </a:lnTo>
                  <a:lnTo>
                    <a:pt x="54102" y="324612"/>
                  </a:lnTo>
                  <a:lnTo>
                    <a:pt x="33041" y="320360"/>
                  </a:lnTo>
                  <a:lnTo>
                    <a:pt x="15844" y="308767"/>
                  </a:lnTo>
                  <a:lnTo>
                    <a:pt x="4251" y="291570"/>
                  </a:lnTo>
                  <a:lnTo>
                    <a:pt x="0" y="270510"/>
                  </a:lnTo>
                  <a:lnTo>
                    <a:pt x="0" y="54102"/>
                  </a:lnTo>
                  <a:close/>
                </a:path>
              </a:pathLst>
            </a:custGeom>
            <a:ln w="380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EC70ACF5-8F44-6BFF-A0E3-90AEAF023067}"/>
              </a:ext>
            </a:extLst>
          </p:cNvPr>
          <p:cNvPicPr>
            <a:picLocks noChangeAspect="1"/>
          </p:cNvPicPr>
          <p:nvPr/>
        </p:nvPicPr>
        <p:blipFill>
          <a:blip r:embed="rId6"/>
          <a:stretch>
            <a:fillRect/>
          </a:stretch>
        </p:blipFill>
        <p:spPr>
          <a:xfrm>
            <a:off x="2684760" y="4794245"/>
            <a:ext cx="1206520" cy="330820"/>
          </a:xfrm>
          <a:prstGeom prst="rect">
            <a:avLst/>
          </a:prstGeom>
        </p:spPr>
      </p:pic>
      <p:pic>
        <p:nvPicPr>
          <p:cNvPr id="16" name="Picture 15">
            <a:extLst>
              <a:ext uri="{FF2B5EF4-FFF2-40B4-BE49-F238E27FC236}">
                <a16:creationId xmlns:a16="http://schemas.microsoft.com/office/drawing/2014/main" id="{1ECE9F24-EA9D-FC18-A617-B775F9C2F71B}"/>
              </a:ext>
            </a:extLst>
          </p:cNvPr>
          <p:cNvPicPr>
            <a:picLocks noChangeAspect="1"/>
          </p:cNvPicPr>
          <p:nvPr/>
        </p:nvPicPr>
        <p:blipFill>
          <a:blip r:embed="rId6"/>
          <a:stretch>
            <a:fillRect/>
          </a:stretch>
        </p:blipFill>
        <p:spPr>
          <a:xfrm>
            <a:off x="6250920" y="4770122"/>
            <a:ext cx="1206520" cy="330820"/>
          </a:xfrm>
          <a:prstGeom prst="rect">
            <a:avLst/>
          </a:prstGeom>
        </p:spPr>
      </p:pic>
      <p:sp>
        <p:nvSpPr>
          <p:cNvPr id="2" name="Text Placeholder 3">
            <a:extLst>
              <a:ext uri="{FF2B5EF4-FFF2-40B4-BE49-F238E27FC236}">
                <a16:creationId xmlns:a16="http://schemas.microsoft.com/office/drawing/2014/main" id="{54C9F240-1FF7-A90F-579F-BFA427F0D927}"/>
              </a:ext>
            </a:extLst>
          </p:cNvPr>
          <p:cNvSpPr txBox="1">
            <a:spLocks/>
          </p:cNvSpPr>
          <p:nvPr/>
        </p:nvSpPr>
        <p:spPr>
          <a:xfrm>
            <a:off x="11369" y="6464801"/>
            <a:ext cx="12191999" cy="265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NCT05173987; NCT05201547; NCT03884101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Dr </a:t>
            </a:r>
            <a:r>
              <a:rPr lang="en-US" sz="3200" dirty="0" err="1">
                <a:solidFill>
                  <a:srgbClr val="0432FF"/>
                </a:solidFill>
              </a:rPr>
              <a:t>Slomovitz</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937068016"/>
              </p:ext>
            </p:extLst>
          </p:nvPr>
        </p:nvGraphicFramePr>
        <p:xfrm>
          <a:off x="983431" y="1628800"/>
          <a:ext cx="10225136" cy="3037448"/>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1291163">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Aadi Bioscience,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Daiichi Sankyo Inc, Eisai Inc, Genmab US Inc, Gilead Sciences Inc, GSK, Immunocore, Incyte Corporation,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Merck,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 Regeneron Pharmaceuticals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71500">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Aadi Bioscience, AstraZeneca Pharmaceuticals LP, Genmab US Inc, GSK,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711616"/>
                  </a:ext>
                </a:extLst>
              </a:tr>
              <a:tr h="974785">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Genelux</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3343855"/>
                  </a:ext>
                </a:extLst>
              </a:tr>
            </a:tbl>
          </a:graphicData>
        </a:graphic>
      </p:graphicFrame>
    </p:spTree>
    <p:custDataLst>
      <p:tags r:id="rId1"/>
    </p:custDataLst>
    <p:extLst>
      <p:ext uri="{BB962C8B-B14F-4D97-AF65-F5344CB8AC3E}">
        <p14:creationId xmlns:p14="http://schemas.microsoft.com/office/powerpoint/2010/main" val="3727731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7A4F6C-8456-31D6-2119-9ED7100DFE2A}"/>
              </a:ext>
            </a:extLst>
          </p:cNvPr>
          <p:cNvSpPr>
            <a:spLocks noGrp="1"/>
          </p:cNvSpPr>
          <p:nvPr>
            <p:ph type="title"/>
          </p:nvPr>
        </p:nvSpPr>
        <p:spPr>
          <a:xfrm>
            <a:off x="315076" y="430315"/>
            <a:ext cx="11643244" cy="979487"/>
          </a:xfrm>
        </p:spPr>
        <p:txBody>
          <a:bodyPr/>
          <a:lstStyle/>
          <a:p>
            <a:r>
              <a:rPr lang="en-US" dirty="0"/>
              <a:t>LEAP001: Chemotherapy versus IO combination in </a:t>
            </a:r>
            <a:r>
              <a:rPr lang="en-US" dirty="0" err="1"/>
              <a:t>dMMR</a:t>
            </a:r>
            <a:endParaRPr lang="en-US" dirty="0"/>
          </a:p>
        </p:txBody>
      </p:sp>
      <p:sp>
        <p:nvSpPr>
          <p:cNvPr id="2" name="Text Placeholder 1">
            <a:extLst>
              <a:ext uri="{FF2B5EF4-FFF2-40B4-BE49-F238E27FC236}">
                <a16:creationId xmlns:a16="http://schemas.microsoft.com/office/drawing/2014/main" id="{B77632C0-81D5-1A88-97A7-D1145288320E}"/>
              </a:ext>
            </a:extLst>
          </p:cNvPr>
          <p:cNvSpPr>
            <a:spLocks noGrp="1"/>
          </p:cNvSpPr>
          <p:nvPr>
            <p:ph idx="1"/>
          </p:nvPr>
        </p:nvSpPr>
        <p:spPr>
          <a:xfrm>
            <a:off x="890950" y="1199508"/>
            <a:ext cx="11411163" cy="4458983"/>
          </a:xfrm>
        </p:spPr>
        <p:txBody>
          <a:bodyPr/>
          <a:lstStyle/>
          <a:p>
            <a:pPr marL="0" indent="0">
              <a:buNone/>
            </a:pPr>
            <a:r>
              <a:rPr lang="en-US" sz="2000" b="1" dirty="0"/>
              <a:t>PFS in </a:t>
            </a:r>
            <a:r>
              <a:rPr lang="en-US" sz="2000" b="1" dirty="0" err="1"/>
              <a:t>dMMR</a:t>
            </a:r>
            <a:r>
              <a:rPr lang="en-US" sz="2000" b="1" dirty="0"/>
              <a:t> population</a:t>
            </a:r>
          </a:p>
        </p:txBody>
      </p:sp>
      <p:sp>
        <p:nvSpPr>
          <p:cNvPr id="4" name="Text Placeholder 3">
            <a:extLst>
              <a:ext uri="{FF2B5EF4-FFF2-40B4-BE49-F238E27FC236}">
                <a16:creationId xmlns:a16="http://schemas.microsoft.com/office/drawing/2014/main" id="{A70AC6CC-B402-DD8E-CF11-EC180E4686C3}"/>
              </a:ext>
            </a:extLst>
          </p:cNvPr>
          <p:cNvSpPr>
            <a:spLocks noGrp="1"/>
          </p:cNvSpPr>
          <p:nvPr>
            <p:ph type="body" sz="quarter" idx="4294967295"/>
          </p:nvPr>
        </p:nvSpPr>
        <p:spPr>
          <a:xfrm>
            <a:off x="110113" y="6325247"/>
            <a:ext cx="12192000" cy="265113"/>
          </a:xfrm>
        </p:spPr>
        <p:txBody>
          <a:bodyPr/>
          <a:lstStyle/>
          <a:p>
            <a:r>
              <a:rPr lang="en-US" sz="1200" dirty="0"/>
              <a:t>Marth, C. </a:t>
            </a:r>
            <a:r>
              <a:rPr lang="en-US" sz="1200" i="1" dirty="0"/>
              <a:t>Intl J </a:t>
            </a:r>
            <a:r>
              <a:rPr lang="en-US" sz="1200" i="1" dirty="0" err="1"/>
              <a:t>Gynecol</a:t>
            </a:r>
            <a:r>
              <a:rPr lang="en-US" sz="1200" i="1" dirty="0"/>
              <a:t> Cancer </a:t>
            </a:r>
            <a:r>
              <a:rPr lang="en-US" sz="1200" dirty="0"/>
              <a:t>2026;36(1):102795</a:t>
            </a:r>
          </a:p>
        </p:txBody>
      </p:sp>
      <p:sp>
        <p:nvSpPr>
          <p:cNvPr id="9" name="Text Placeholder 1">
            <a:extLst>
              <a:ext uri="{FF2B5EF4-FFF2-40B4-BE49-F238E27FC236}">
                <a16:creationId xmlns:a16="http://schemas.microsoft.com/office/drawing/2014/main" id="{81E54CE0-9E6C-7289-3AE7-46BDB4B61528}"/>
              </a:ext>
            </a:extLst>
          </p:cNvPr>
          <p:cNvSpPr txBox="1">
            <a:spLocks/>
          </p:cNvSpPr>
          <p:nvPr/>
        </p:nvSpPr>
        <p:spPr>
          <a:xfrm>
            <a:off x="6443981" y="1139311"/>
            <a:ext cx="5129784" cy="453183"/>
          </a:xfrm>
          <a:prstGeom prst="rect">
            <a:avLst/>
          </a:prstGeom>
          <a:noFill/>
        </p:spPr>
        <p:txBody>
          <a:bodyPr vert="horz" wrap="square" lIns="360000" tIns="72000" rIns="360000" bIns="72000" rtlCol="0" anchor="ctr" anchorCtr="0">
            <a:noAutofit/>
          </a:bodyPr>
          <a:lstStyle>
            <a:lvl1pPr marL="0" indent="0" algn="ctr" defTabSz="914400" rtl="0" eaLnBrk="1" latinLnBrk="0" hangingPunct="1">
              <a:lnSpc>
                <a:spcPct val="100000"/>
              </a:lnSpc>
              <a:spcBef>
                <a:spcPts val="0"/>
              </a:spcBef>
              <a:spcAft>
                <a:spcPts val="1800"/>
              </a:spcAft>
              <a:buFontTx/>
              <a:buNone/>
              <a:defRPr sz="2000" b="1" kern="1200" cap="none" baseline="0">
                <a:solidFill>
                  <a:schemeClr val="tx1">
                    <a:lumMod val="75000"/>
                  </a:schemeClr>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cap="all" baseline="0">
                <a:solidFill>
                  <a:schemeClr val="bg2">
                    <a:lumMod val="50000"/>
                  </a:schemeClr>
                </a:solidFill>
                <a:latin typeface="Montserrat SemiBold" panose="00000700000000000000" pitchFamily="50"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cap="all" baseline="0">
                <a:solidFill>
                  <a:schemeClr val="bg2">
                    <a:lumMod val="50000"/>
                  </a:schemeClr>
                </a:solidFill>
                <a:latin typeface="Montserrat SemiBold" panose="00000700000000000000" pitchFamily="50"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cap="all" baseline="0">
                <a:solidFill>
                  <a:schemeClr val="bg2">
                    <a:lumMod val="50000"/>
                  </a:schemeClr>
                </a:solidFill>
                <a:latin typeface="Montserrat SemiBold" panose="00000700000000000000" pitchFamily="50"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cap="all" baseline="0">
                <a:solidFill>
                  <a:schemeClr val="bg2">
                    <a:lumMod val="50000"/>
                  </a:schemeClr>
                </a:solidFill>
                <a:latin typeface="Montserrat SemiBold" panose="00000700000000000000" pitchFamily="50"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dirty="0">
                <a:ln>
                  <a:noFill/>
                </a:ln>
                <a:solidFill>
                  <a:srgbClr val="000000">
                    <a:lumMod val="75000"/>
                  </a:srgbClr>
                </a:solidFill>
                <a:effectLst/>
                <a:uLnTx/>
                <a:uFillTx/>
                <a:latin typeface="Arial" panose="020B0604020202020204" pitchFamily="34" charset="0"/>
                <a:ea typeface="+mn-ea"/>
                <a:cs typeface="Arial" panose="020B0604020202020204" pitchFamily="34" charset="0"/>
              </a:rPr>
              <a:t>OS in </a:t>
            </a:r>
            <a:r>
              <a:rPr kumimoji="0" lang="en-US" sz="2000" b="1" i="0" u="none" strike="noStrike" kern="1200" cap="none" spc="0" normalizeH="0" baseline="0" noProof="0" dirty="0" err="1">
                <a:ln>
                  <a:noFill/>
                </a:ln>
                <a:solidFill>
                  <a:srgbClr val="000000">
                    <a:lumMod val="75000"/>
                  </a:srgbClr>
                </a:solidFill>
                <a:effectLst/>
                <a:uLnTx/>
                <a:uFillTx/>
                <a:latin typeface="Arial" panose="020B0604020202020204" pitchFamily="34" charset="0"/>
                <a:ea typeface="+mn-ea"/>
                <a:cs typeface="Arial" panose="020B0604020202020204" pitchFamily="34" charset="0"/>
              </a:rPr>
              <a:t>dMMR</a:t>
            </a:r>
            <a:r>
              <a:rPr kumimoji="0" lang="en-US" sz="2000" b="1" i="0" u="none" strike="noStrike" kern="1200" cap="none" spc="0" normalizeH="0" baseline="0" noProof="0" dirty="0">
                <a:ln>
                  <a:noFill/>
                </a:ln>
                <a:solidFill>
                  <a:srgbClr val="000000">
                    <a:lumMod val="75000"/>
                  </a:srgbClr>
                </a:solidFill>
                <a:effectLst/>
                <a:uLnTx/>
                <a:uFillTx/>
                <a:latin typeface="Arial" panose="020B0604020202020204" pitchFamily="34" charset="0"/>
                <a:ea typeface="+mn-ea"/>
                <a:cs typeface="Arial" panose="020B0604020202020204" pitchFamily="34" charset="0"/>
              </a:rPr>
              <a:t> population</a:t>
            </a:r>
          </a:p>
        </p:txBody>
      </p:sp>
      <p:sp>
        <p:nvSpPr>
          <p:cNvPr id="5" name="Rectangle 4">
            <a:extLst>
              <a:ext uri="{FF2B5EF4-FFF2-40B4-BE49-F238E27FC236}">
                <a16:creationId xmlns:a16="http://schemas.microsoft.com/office/drawing/2014/main" id="{41033BF9-C0B6-C8FB-11FB-52319E296F3E}"/>
              </a:ext>
            </a:extLst>
          </p:cNvPr>
          <p:cNvSpPr/>
          <p:nvPr/>
        </p:nvSpPr>
        <p:spPr>
          <a:xfrm>
            <a:off x="-1" y="1592494"/>
            <a:ext cx="232957" cy="9271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D80E4557-EFCF-0BC1-63CB-913806BAB3E5}"/>
              </a:ext>
            </a:extLst>
          </p:cNvPr>
          <p:cNvSpPr/>
          <p:nvPr/>
        </p:nvSpPr>
        <p:spPr>
          <a:xfrm>
            <a:off x="6105914" y="1475744"/>
            <a:ext cx="232957" cy="9271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825623C6-6083-CCA9-DD11-7BE278F6E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77" y="1908604"/>
            <a:ext cx="5973156" cy="3608782"/>
          </a:xfrm>
          <a:prstGeom prst="rect">
            <a:avLst/>
          </a:prstGeom>
        </p:spPr>
      </p:pic>
      <p:pic>
        <p:nvPicPr>
          <p:cNvPr id="13" name="Picture 12" descr="A graph of a patient's life&#10;&#10;AI-generated content may be incorrect.">
            <a:extLst>
              <a:ext uri="{FF2B5EF4-FFF2-40B4-BE49-F238E27FC236}">
                <a16:creationId xmlns:a16="http://schemas.microsoft.com/office/drawing/2014/main" id="{81B07587-AF2F-2781-857F-E7EEBD934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111" y="1652691"/>
            <a:ext cx="5477765" cy="3835928"/>
          </a:xfrm>
          <a:prstGeom prst="rect">
            <a:avLst/>
          </a:prstGeom>
        </p:spPr>
      </p:pic>
      <p:sp>
        <p:nvSpPr>
          <p:cNvPr id="14" name="Rectangle 13">
            <a:extLst>
              <a:ext uri="{FF2B5EF4-FFF2-40B4-BE49-F238E27FC236}">
                <a16:creationId xmlns:a16="http://schemas.microsoft.com/office/drawing/2014/main" id="{00AA23DE-5AFB-9FB0-A27A-44CD67F32591}"/>
              </a:ext>
            </a:extLst>
          </p:cNvPr>
          <p:cNvSpPr/>
          <p:nvPr/>
        </p:nvSpPr>
        <p:spPr>
          <a:xfrm>
            <a:off x="232956" y="1908604"/>
            <a:ext cx="431073" cy="3011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D15BA041-F361-E837-6612-7B4B949AF50B}"/>
              </a:ext>
            </a:extLst>
          </p:cNvPr>
          <p:cNvSpPr/>
          <p:nvPr/>
        </p:nvSpPr>
        <p:spPr>
          <a:xfrm>
            <a:off x="6189830" y="1927353"/>
            <a:ext cx="431073" cy="3011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623730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DAED68-1E2D-5590-66EF-8DE90679FC67}"/>
              </a:ext>
            </a:extLst>
          </p:cNvPr>
          <p:cNvSpPr>
            <a:spLocks noGrp="1"/>
          </p:cNvSpPr>
          <p:nvPr>
            <p:ph type="title"/>
          </p:nvPr>
        </p:nvSpPr>
        <p:spPr/>
        <p:txBody>
          <a:bodyPr/>
          <a:lstStyle/>
          <a:p>
            <a:r>
              <a:rPr lang="en-US" dirty="0"/>
              <a:t>Conclusions</a:t>
            </a:r>
          </a:p>
        </p:txBody>
      </p:sp>
      <p:sp>
        <p:nvSpPr>
          <p:cNvPr id="6" name="Content Placeholder 5">
            <a:extLst>
              <a:ext uri="{FF2B5EF4-FFF2-40B4-BE49-F238E27FC236}">
                <a16:creationId xmlns:a16="http://schemas.microsoft.com/office/drawing/2014/main" id="{5ED048C8-6E35-2566-21CB-CFFE83C160D1}"/>
              </a:ext>
            </a:extLst>
          </p:cNvPr>
          <p:cNvSpPr>
            <a:spLocks noGrp="1"/>
          </p:cNvSpPr>
          <p:nvPr>
            <p:ph idx="1"/>
          </p:nvPr>
        </p:nvSpPr>
        <p:spPr/>
        <p:txBody>
          <a:bodyPr/>
          <a:lstStyle/>
          <a:p>
            <a:r>
              <a:rPr lang="en-US" sz="2800" dirty="0">
                <a:latin typeface="Aptos" panose="020B0004020202020204" pitchFamily="34" charset="0"/>
              </a:rPr>
              <a:t>Molecular profiling has prognostic and predictive implications</a:t>
            </a:r>
          </a:p>
          <a:p>
            <a:r>
              <a:rPr lang="en-US" sz="2800" dirty="0">
                <a:latin typeface="Aptos" panose="020B0004020202020204" pitchFamily="34" charset="0"/>
              </a:rPr>
              <a:t>Across most subsets there is a benefit of IO in addition to chemotherapy </a:t>
            </a:r>
          </a:p>
          <a:p>
            <a:r>
              <a:rPr lang="en-US" sz="2800" dirty="0">
                <a:latin typeface="Aptos" panose="020B0004020202020204" pitchFamily="34" charset="0"/>
              </a:rPr>
              <a:t>Lack of strong predictive biomarker, other than MMR/MSI status</a:t>
            </a:r>
          </a:p>
          <a:p>
            <a:r>
              <a:rPr lang="en-US" sz="2800" dirty="0">
                <a:latin typeface="Aptos" panose="020B0004020202020204" pitchFamily="34" charset="0"/>
              </a:rPr>
              <a:t>Awaiting results whether first-line chemotherapy remains necessary in </a:t>
            </a:r>
            <a:r>
              <a:rPr lang="en-US" sz="2800" dirty="0" err="1">
                <a:latin typeface="Aptos" panose="020B0004020202020204" pitchFamily="34" charset="0"/>
              </a:rPr>
              <a:t>dMMR</a:t>
            </a:r>
            <a:r>
              <a:rPr lang="en-US" sz="2800" dirty="0">
                <a:latin typeface="Aptos" panose="020B0004020202020204" pitchFamily="34" charset="0"/>
              </a:rPr>
              <a:t> population</a:t>
            </a:r>
          </a:p>
        </p:txBody>
      </p:sp>
    </p:spTree>
    <p:extLst>
      <p:ext uri="{BB962C8B-B14F-4D97-AF65-F5344CB8AC3E}">
        <p14:creationId xmlns:p14="http://schemas.microsoft.com/office/powerpoint/2010/main" val="2386983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4D6B-0C7E-834C-6980-06E2FB9E5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2495D-3203-8A07-60C1-23CF98636384}"/>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58966D4-896E-B009-6BF0-F15B534BB025}"/>
              </a:ext>
            </a:extLst>
          </p:cNvPr>
          <p:cNvSpPr>
            <a:spLocks noGrp="1"/>
          </p:cNvSpPr>
          <p:nvPr>
            <p:ph idx="1"/>
          </p:nvPr>
        </p:nvSpPr>
        <p:spPr>
          <a:xfrm>
            <a:off x="912287" y="1416053"/>
            <a:ext cx="10236784" cy="4799013"/>
          </a:xfrm>
        </p:spPr>
        <p:txBody>
          <a:bodyPr/>
          <a:lstStyle/>
          <a:p>
            <a:pPr marL="98425" indent="0">
              <a:lnSpc>
                <a:spcPct val="100000"/>
              </a:lnSpc>
              <a:buNone/>
            </a:pPr>
            <a:r>
              <a:rPr lang="en-US" sz="2600" dirty="0">
                <a:solidFill>
                  <a:srgbClr val="0432FF"/>
                </a:solidFill>
              </a:rPr>
              <a:t>42-year-old woman with metastatic endometrial cancer, MMR-proficient, started on carboplatin/paclitaxel and </a:t>
            </a:r>
            <a:r>
              <a:rPr lang="en-US" sz="2600" dirty="0" err="1">
                <a:solidFill>
                  <a:srgbClr val="0432FF"/>
                </a:solidFill>
              </a:rPr>
              <a:t>dostarlimab</a:t>
            </a:r>
            <a:r>
              <a:rPr lang="en-US" sz="2600" dirty="0">
                <a:solidFill>
                  <a:srgbClr val="0432FF"/>
                </a:solidFill>
              </a:rPr>
              <a:t> with complete radiographic response.	</a:t>
            </a:r>
          </a:p>
          <a:p>
            <a:pPr marL="98425" indent="0">
              <a:lnSpc>
                <a:spcPct val="100000"/>
              </a:lnSpc>
              <a:buNone/>
            </a:pPr>
            <a:r>
              <a:rPr lang="en-US" sz="2600" dirty="0"/>
              <a:t>Which biomarker assays do the faculty recommend for newly diagnosed endometrial cancer? Are you generally attempting to determine molecular subtype? If so, what do you do with that information? </a:t>
            </a:r>
          </a:p>
          <a:p>
            <a:pPr marL="98425" indent="0">
              <a:lnSpc>
                <a:spcPct val="100000"/>
              </a:lnSpc>
              <a:buNone/>
            </a:pPr>
            <a:r>
              <a:rPr lang="en-US" sz="2600" dirty="0"/>
              <a:t>How do you decide on first-line treatment? For patients with </a:t>
            </a:r>
            <a:r>
              <a:rPr lang="en-US" sz="2600" dirty="0" err="1"/>
              <a:t>dMMR</a:t>
            </a:r>
            <a:r>
              <a:rPr lang="en-US" sz="2600" dirty="0"/>
              <a:t> EC, how do the experts choose among the approved checkpoint inhibitors in the first line? What about patients with </a:t>
            </a:r>
            <a:r>
              <a:rPr lang="en-US" sz="2600" dirty="0" err="1"/>
              <a:t>pMMR</a:t>
            </a:r>
            <a:r>
              <a:rPr lang="en-US" sz="2600" dirty="0"/>
              <a:t> EC? </a:t>
            </a:r>
          </a:p>
          <a:p>
            <a:pPr marL="98425" indent="0">
              <a:lnSpc>
                <a:spcPct val="100000"/>
              </a:lnSpc>
              <a:buNone/>
            </a:pPr>
            <a:r>
              <a:rPr lang="en-US" sz="2600" dirty="0"/>
              <a:t>How long do you continue IO in the maintenance setting if a patient is in a complete radiographic response?</a:t>
            </a:r>
          </a:p>
        </p:txBody>
      </p:sp>
    </p:spTree>
    <p:extLst>
      <p:ext uri="{BB962C8B-B14F-4D97-AF65-F5344CB8AC3E}">
        <p14:creationId xmlns:p14="http://schemas.microsoft.com/office/powerpoint/2010/main" val="38330873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4D6B-0C7E-834C-6980-06E2FB9E5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2495D-3203-8A07-60C1-23CF98636384}"/>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58966D4-896E-B009-6BF0-F15B534BB025}"/>
              </a:ext>
            </a:extLst>
          </p:cNvPr>
          <p:cNvSpPr>
            <a:spLocks noGrp="1"/>
          </p:cNvSpPr>
          <p:nvPr>
            <p:ph idx="1"/>
          </p:nvPr>
        </p:nvSpPr>
        <p:spPr>
          <a:xfrm>
            <a:off x="912287" y="1416053"/>
            <a:ext cx="9553737" cy="4799013"/>
          </a:xfrm>
        </p:spPr>
        <p:txBody>
          <a:bodyPr/>
          <a:lstStyle/>
          <a:p>
            <a:pPr marL="98425" indent="0">
              <a:lnSpc>
                <a:spcPct val="100000"/>
              </a:lnSpc>
              <a:buNone/>
            </a:pPr>
            <a:r>
              <a:rPr lang="en-US" sz="2600" dirty="0">
                <a:solidFill>
                  <a:srgbClr val="0432FF"/>
                </a:solidFill>
              </a:rPr>
              <a:t>48-yr-old woman w/ </a:t>
            </a:r>
            <a:r>
              <a:rPr lang="en-US" sz="2600" dirty="0" err="1">
                <a:solidFill>
                  <a:srgbClr val="0432FF"/>
                </a:solidFill>
              </a:rPr>
              <a:t>pMMR</a:t>
            </a:r>
            <a:r>
              <a:rPr lang="en-US" sz="2600" dirty="0">
                <a:solidFill>
                  <a:srgbClr val="0432FF"/>
                </a:solidFill>
              </a:rPr>
              <a:t> metastatic EC w/ malignant ascites and peritoneal </a:t>
            </a:r>
            <a:r>
              <a:rPr lang="en-US" sz="2600" dirty="0" err="1">
                <a:solidFill>
                  <a:srgbClr val="0432FF"/>
                </a:solidFill>
              </a:rPr>
              <a:t>mets</a:t>
            </a:r>
            <a:r>
              <a:rPr lang="en-US" sz="2600" dirty="0">
                <a:solidFill>
                  <a:srgbClr val="0432FF"/>
                </a:solidFill>
              </a:rPr>
              <a:t>.</a:t>
            </a:r>
            <a:br>
              <a:rPr lang="en-US" sz="2600" dirty="0">
                <a:solidFill>
                  <a:srgbClr val="0432FF"/>
                </a:solidFill>
              </a:rPr>
            </a:br>
            <a:r>
              <a:rPr lang="en-US" sz="2600" dirty="0">
                <a:solidFill>
                  <a:srgbClr val="0432FF"/>
                </a:solidFill>
              </a:rPr>
              <a:t>Carboplatin/paclitaxel/bevacizumab followed by lenalidomide/pembrolizumab upon progression.</a:t>
            </a:r>
          </a:p>
          <a:p>
            <a:pPr marL="98425" indent="0">
              <a:lnSpc>
                <a:spcPct val="100000"/>
              </a:lnSpc>
              <a:buNone/>
            </a:pPr>
            <a:r>
              <a:rPr lang="en-US" sz="2600" dirty="0"/>
              <a:t>For patients with </a:t>
            </a:r>
            <a:r>
              <a:rPr lang="en-US" sz="2600" dirty="0" err="1"/>
              <a:t>pMMR</a:t>
            </a:r>
            <a:r>
              <a:rPr lang="en-US" sz="2600" dirty="0"/>
              <a:t> EC with ascites, would you administer chemo/bevacizumab first line or chemo/IO? Can </a:t>
            </a:r>
            <a:r>
              <a:rPr lang="en-US" sz="2600" dirty="0" err="1"/>
              <a:t>bev</a:t>
            </a:r>
            <a:r>
              <a:rPr lang="en-US" sz="2600" dirty="0"/>
              <a:t> be combined with up-front chemo/IO regimens for patients like this who could clearly benefit?</a:t>
            </a:r>
          </a:p>
        </p:txBody>
      </p:sp>
    </p:spTree>
    <p:extLst>
      <p:ext uri="{BB962C8B-B14F-4D97-AF65-F5344CB8AC3E}">
        <p14:creationId xmlns:p14="http://schemas.microsoft.com/office/powerpoint/2010/main" val="19828714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00662-C4CC-8059-F9E5-C174B67D95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10C2BB-B5CA-11E4-5F1E-476062055642}"/>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4DBC6C94-7CA2-5E2B-E6A9-B69847233DBF}"/>
              </a:ext>
            </a:extLst>
          </p:cNvPr>
          <p:cNvSpPr>
            <a:spLocks noGrp="1"/>
          </p:cNvSpPr>
          <p:nvPr>
            <p:ph idx="1"/>
          </p:nvPr>
        </p:nvSpPr>
        <p:spPr>
          <a:xfrm>
            <a:off x="912287" y="1416053"/>
            <a:ext cx="9553737" cy="4799013"/>
          </a:xfrm>
        </p:spPr>
        <p:txBody>
          <a:bodyPr/>
          <a:lstStyle/>
          <a:p>
            <a:pPr marL="98425" indent="0">
              <a:lnSpc>
                <a:spcPct val="100000"/>
              </a:lnSpc>
              <a:buNone/>
            </a:pPr>
            <a:r>
              <a:rPr lang="en-US" sz="2600" dirty="0">
                <a:solidFill>
                  <a:srgbClr val="0432FF"/>
                </a:solidFill>
              </a:rPr>
              <a:t>62-year-old woman with recurrent endometrial cancer that is </a:t>
            </a:r>
            <a:r>
              <a:rPr lang="en-US" sz="2600" dirty="0" err="1">
                <a:solidFill>
                  <a:srgbClr val="0432FF"/>
                </a:solidFill>
              </a:rPr>
              <a:t>dMMR</a:t>
            </a:r>
            <a:r>
              <a:rPr lang="en-US" sz="2600" dirty="0">
                <a:solidFill>
                  <a:srgbClr val="0432FF"/>
                </a:solidFill>
              </a:rPr>
              <a:t> is started on single-agent pembrolizumab. After 4 cycles, she reports new-onset diarrhea (4-5 loose stools per day), fatigue and a mild rash on her trunk. Her thyroid function tests show an elevated TSH. </a:t>
            </a:r>
          </a:p>
          <a:p>
            <a:pPr marL="98425" indent="0">
              <a:lnSpc>
                <a:spcPct val="100000"/>
              </a:lnSpc>
              <a:buNone/>
            </a:pPr>
            <a:r>
              <a:rPr lang="en-US" sz="2600" dirty="0"/>
              <a:t>How should these likely immune-related adverse events be managed?</a:t>
            </a:r>
          </a:p>
          <a:p>
            <a:pPr marL="98425" indent="0">
              <a:lnSpc>
                <a:spcPct val="100000"/>
              </a:lnSpc>
              <a:buNone/>
            </a:pPr>
            <a:r>
              <a:rPr lang="en-US" sz="2600" dirty="0"/>
              <a:t>What symptoms would prompt immediate withholding of immunotherapy and initiation of corticosteroids?</a:t>
            </a:r>
          </a:p>
          <a:p>
            <a:pPr marL="98425" indent="0">
              <a:lnSpc>
                <a:spcPct val="100000"/>
              </a:lnSpc>
              <a:buNone/>
            </a:pPr>
            <a:r>
              <a:rPr lang="en-US" sz="2600" dirty="0"/>
              <a:t>In which situations, if any, do you save IO for the second line? </a:t>
            </a:r>
          </a:p>
          <a:p>
            <a:pPr marL="98425" indent="0">
              <a:lnSpc>
                <a:spcPct val="100000"/>
              </a:lnSpc>
              <a:buNone/>
            </a:pPr>
            <a:r>
              <a:rPr lang="en-US" sz="2600" dirty="0"/>
              <a:t>Which patients with preexisting autoimmune disease lead you to hold off on first-line IO? What about patients with prior transplants?</a:t>
            </a:r>
          </a:p>
        </p:txBody>
      </p:sp>
    </p:spTree>
    <p:extLst>
      <p:ext uri="{BB962C8B-B14F-4D97-AF65-F5344CB8AC3E}">
        <p14:creationId xmlns:p14="http://schemas.microsoft.com/office/powerpoint/2010/main" val="36347409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4752F-E000-4238-C6FB-ED3DECE572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1483E-4C2F-A3EC-DC12-94F360E0F942}"/>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8E0376E7-3F61-915B-EA3F-836AE2B8BB5D}"/>
              </a:ext>
            </a:extLst>
          </p:cNvPr>
          <p:cNvSpPr>
            <a:spLocks noGrp="1"/>
          </p:cNvSpPr>
          <p:nvPr>
            <p:ph idx="1"/>
          </p:nvPr>
        </p:nvSpPr>
        <p:spPr>
          <a:xfrm>
            <a:off x="912287" y="1416053"/>
            <a:ext cx="9553737" cy="4799013"/>
          </a:xfrm>
        </p:spPr>
        <p:txBody>
          <a:bodyPr/>
          <a:lstStyle/>
          <a:p>
            <a:pPr marL="98425" indent="0">
              <a:lnSpc>
                <a:spcPct val="100000"/>
              </a:lnSpc>
              <a:buNone/>
            </a:pPr>
            <a:r>
              <a:rPr lang="en-US" sz="2600" dirty="0">
                <a:solidFill>
                  <a:srgbClr val="0432FF"/>
                </a:solidFill>
              </a:rPr>
              <a:t>52 </a:t>
            </a:r>
            <a:r>
              <a:rPr lang="en-US" sz="2600" dirty="0" err="1">
                <a:solidFill>
                  <a:srgbClr val="0432FF"/>
                </a:solidFill>
              </a:rPr>
              <a:t>yo</a:t>
            </a:r>
            <a:r>
              <a:rPr lang="en-US" sz="2600" dirty="0">
                <a:solidFill>
                  <a:srgbClr val="0432FF"/>
                </a:solidFill>
              </a:rPr>
              <a:t> patient with de novo MSI-H metastatic endometrial cancer initially treated with carboplatin/paclitaxel/pembrolizumab. Progressive disease 9 months into maintenance pembrolizumab. </a:t>
            </a:r>
          </a:p>
          <a:p>
            <a:pPr marL="98425" indent="0">
              <a:lnSpc>
                <a:spcPct val="100000"/>
              </a:lnSpc>
              <a:buNone/>
            </a:pPr>
            <a:r>
              <a:rPr lang="en-US" sz="2600" dirty="0"/>
              <a:t>Do you have any theories as to why some MSI-H tumors do not respond to IO?</a:t>
            </a:r>
          </a:p>
          <a:p>
            <a:pPr marL="98425" indent="0">
              <a:lnSpc>
                <a:spcPct val="100000"/>
              </a:lnSpc>
              <a:buNone/>
            </a:pPr>
            <a:r>
              <a:rPr lang="en-US" sz="2600" dirty="0"/>
              <a:t>What would you recommend in the second-line setting? Is there any role for ipilimumab/nivolumab?</a:t>
            </a:r>
          </a:p>
        </p:txBody>
      </p:sp>
    </p:spTree>
    <p:extLst>
      <p:ext uri="{BB962C8B-B14F-4D97-AF65-F5344CB8AC3E}">
        <p14:creationId xmlns:p14="http://schemas.microsoft.com/office/powerpoint/2010/main" val="33719358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4BE77-C3BB-E22C-02FB-C47528A62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8A145C-3FEB-2B79-915D-3A75A408F004}"/>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EBBB0EC-D4BF-D61B-EDD7-DCCBCABEFBF8}"/>
              </a:ext>
            </a:extLst>
          </p:cNvPr>
          <p:cNvSpPr>
            <a:spLocks noGrp="1"/>
          </p:cNvSpPr>
          <p:nvPr>
            <p:ph idx="1"/>
          </p:nvPr>
        </p:nvSpPr>
        <p:spPr>
          <a:xfrm>
            <a:off x="912287" y="1416053"/>
            <a:ext cx="10358966" cy="4799013"/>
          </a:xfrm>
        </p:spPr>
        <p:txBody>
          <a:bodyPr/>
          <a:lstStyle/>
          <a:p>
            <a:pPr marL="98425" indent="0">
              <a:lnSpc>
                <a:spcPct val="100000"/>
              </a:lnSpc>
              <a:buNone/>
            </a:pPr>
            <a:r>
              <a:rPr lang="en-US" sz="2600" dirty="0">
                <a:solidFill>
                  <a:srgbClr val="0432FF"/>
                </a:solidFill>
              </a:rPr>
              <a:t>79 </a:t>
            </a:r>
            <a:r>
              <a:rPr lang="en-US" sz="2600" dirty="0" err="1">
                <a:solidFill>
                  <a:srgbClr val="0432FF"/>
                </a:solidFill>
              </a:rPr>
              <a:t>yo</a:t>
            </a:r>
            <a:r>
              <a:rPr lang="en-US" sz="2600" dirty="0">
                <a:solidFill>
                  <a:srgbClr val="0432FF"/>
                </a:solidFill>
              </a:rPr>
              <a:t> woman, locally advanced uterine serous carcinoma (3-cm cervical mass with bilateral parametrial involvement, fixed in the pelvis).</a:t>
            </a:r>
            <a:br>
              <a:rPr lang="en-US" sz="2600" dirty="0">
                <a:solidFill>
                  <a:srgbClr val="0432FF"/>
                </a:solidFill>
              </a:rPr>
            </a:br>
            <a:r>
              <a:rPr lang="en-US" sz="2600" dirty="0">
                <a:solidFill>
                  <a:srgbClr val="0432FF"/>
                </a:solidFill>
              </a:rPr>
              <a:t>p53-mutated, </a:t>
            </a:r>
            <a:r>
              <a:rPr lang="en-US" sz="2600" dirty="0" err="1">
                <a:solidFill>
                  <a:srgbClr val="0432FF"/>
                </a:solidFill>
              </a:rPr>
              <a:t>dMMR</a:t>
            </a:r>
            <a:r>
              <a:rPr lang="en-US" sz="2600" dirty="0">
                <a:solidFill>
                  <a:srgbClr val="0432FF"/>
                </a:solidFill>
              </a:rPr>
              <a:t>, PD-L1-negative, HER2-negative.</a:t>
            </a:r>
            <a:br>
              <a:rPr lang="en-US" sz="2600" dirty="0">
                <a:solidFill>
                  <a:srgbClr val="0432FF"/>
                </a:solidFill>
              </a:rPr>
            </a:br>
            <a:r>
              <a:rPr lang="en-US" sz="2600" dirty="0">
                <a:solidFill>
                  <a:srgbClr val="0432FF"/>
                </a:solidFill>
              </a:rPr>
              <a:t>CAD s/p CABG and stent (2018), PVD s/p bypass x 2 (2024), COPD and CKD. </a:t>
            </a:r>
            <a:br>
              <a:rPr lang="en-US" sz="2600" dirty="0">
                <a:solidFill>
                  <a:srgbClr val="0432FF"/>
                </a:solidFill>
              </a:rPr>
            </a:br>
            <a:r>
              <a:rPr lang="en-US" sz="2600" dirty="0">
                <a:solidFill>
                  <a:srgbClr val="0432FF"/>
                </a:solidFill>
              </a:rPr>
              <a:t>Treated with neoadjuvant carboplatin, paclitaxel and pembrolizumab with the hope of turning </a:t>
            </a:r>
            <a:r>
              <a:rPr lang="en-US" sz="2600" dirty="0" err="1">
                <a:solidFill>
                  <a:srgbClr val="0432FF"/>
                </a:solidFill>
              </a:rPr>
              <a:t>resectable</a:t>
            </a:r>
            <a:r>
              <a:rPr lang="en-US" sz="2600" dirty="0">
                <a:solidFill>
                  <a:srgbClr val="0432FF"/>
                </a:solidFill>
              </a:rPr>
              <a:t>.</a:t>
            </a:r>
          </a:p>
          <a:p>
            <a:pPr marL="98425" indent="0">
              <a:lnSpc>
                <a:spcPct val="100000"/>
              </a:lnSpc>
              <a:buNone/>
            </a:pPr>
            <a:r>
              <a:rPr lang="en-US" sz="2600" dirty="0"/>
              <a:t>In patients with locally advanced endometrial cancer that is initially unresectable, NCCN suggests either neoadjuvant radiation or neoadjuvant chemotherapy. How do you decide which approach to take? Do molecular factors play a role?</a:t>
            </a:r>
          </a:p>
          <a:p>
            <a:pPr marL="98425" indent="0">
              <a:lnSpc>
                <a:spcPct val="100000"/>
              </a:lnSpc>
              <a:buNone/>
            </a:pPr>
            <a:r>
              <a:rPr lang="en-US" sz="2600" dirty="0"/>
              <a:t>If her disease were to recur in the future, what would you consider as first-line therapy given that she has already received pembrolizumab?</a:t>
            </a:r>
          </a:p>
        </p:txBody>
      </p:sp>
    </p:spTree>
    <p:extLst>
      <p:ext uri="{BB962C8B-B14F-4D97-AF65-F5344CB8AC3E}">
        <p14:creationId xmlns:p14="http://schemas.microsoft.com/office/powerpoint/2010/main" val="28496168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99153-6972-FF5D-B4D4-48AE82E51A9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B126CBD-C349-74B9-5EA4-B6960251F9DB}"/>
              </a:ext>
            </a:extLst>
          </p:cNvPr>
          <p:cNvSpPr/>
          <p:nvPr/>
        </p:nvSpPr>
        <p:spPr bwMode="auto">
          <a:xfrm>
            <a:off x="740128" y="2276872"/>
            <a:ext cx="10828480" cy="129614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D4A59EA-1FD5-323D-2909-DE53DC70ECA0}"/>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0386F91A-EA9A-13F7-1E82-D2F04F592273}"/>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Up-Front Chemoimmunotherapeutic Approaches for Advanced Endometrial Cancer (EC) — Dr Backes</a:t>
            </a:r>
          </a:p>
          <a:p>
            <a:pPr marL="98425" indent="0">
              <a:lnSpc>
                <a:spcPct val="100000"/>
              </a:lnSpc>
              <a:spcBef>
                <a:spcPts val="1600"/>
              </a:spcBef>
              <a:spcAft>
                <a:spcPts val="0"/>
              </a:spcAft>
              <a:buNone/>
            </a:pPr>
            <a:r>
              <a:rPr lang="en-US" sz="2500" dirty="0">
                <a:solidFill>
                  <a:schemeClr val="bg1"/>
                </a:solidFill>
              </a:rPr>
              <a:t>Module 2: Current and Future Role of Anti-PD-1/PD-L1 Antibodies in Combination with Systemic Therapies Beyond Chemotherapy for Advanced EC — Dr Westin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Promising Agents Under Investigation for EC — Dr </a:t>
            </a:r>
            <a:r>
              <a:rPr lang="en-US" sz="2500" dirty="0" err="1">
                <a:solidFill>
                  <a:schemeClr val="tx1"/>
                </a:solidFill>
              </a:rPr>
              <a:t>Slomovitz</a:t>
            </a:r>
            <a:endParaRPr lang="en-US" sz="2500" dirty="0">
              <a:solidFill>
                <a:schemeClr val="tx1"/>
              </a:solidFill>
            </a:endParaRPr>
          </a:p>
        </p:txBody>
      </p:sp>
    </p:spTree>
    <p:extLst>
      <p:ext uri="{BB962C8B-B14F-4D97-AF65-F5344CB8AC3E}">
        <p14:creationId xmlns:p14="http://schemas.microsoft.com/office/powerpoint/2010/main" val="2652505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txBox="1">
            <a:spLocks noChangeArrowheads="1"/>
          </p:cNvSpPr>
          <p:nvPr/>
        </p:nvSpPr>
        <p:spPr bwMode="auto">
          <a:xfrm>
            <a:off x="672028" y="931800"/>
            <a:ext cx="10950767" cy="127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Calibri"/>
              </a:rPr>
              <a:t>Current and Future Role of Anti-PD-1/PD-L1 Antibodies in Combination with Systemic Therapies Beyond Chemotherapy in Advanced Endometrial Cancer  </a:t>
            </a:r>
          </a:p>
        </p:txBody>
      </p:sp>
      <p:sp>
        <p:nvSpPr>
          <p:cNvPr id="4" name="Rectangle 3"/>
          <p:cNvSpPr txBox="1">
            <a:spLocks noChangeArrowheads="1"/>
          </p:cNvSpPr>
          <p:nvPr/>
        </p:nvSpPr>
        <p:spPr bwMode="auto">
          <a:xfrm>
            <a:off x="749146" y="2687700"/>
            <a:ext cx="10950767" cy="196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ＭＳ Ｐゴシック" charset="0"/>
                <a:cs typeface="Times New Roman" charset="0"/>
              </a:rPr>
              <a:t>Shannon N. Westin, MD, MPH</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ＭＳ Ｐゴシック" charset="0"/>
                <a:cs typeface="Times New Roman" charset="0"/>
              </a:rPr>
              <a:t>Professor</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ＭＳ Ｐゴシック" charset="0"/>
                <a:cs typeface="Times New Roman" charset="0"/>
              </a:rPr>
              <a:t>Medical Director, Gynecologic Oncology Center</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ＭＳ Ｐゴシック" charset="0"/>
                <a:cs typeface="Times New Roman" charset="0"/>
              </a:rPr>
              <a:t>Department of Gynecologic Oncology and Reproductive Medicine</a:t>
            </a:r>
          </a:p>
        </p:txBody>
      </p:sp>
    </p:spTree>
    <p:extLst>
      <p:ext uri="{BB962C8B-B14F-4D97-AF65-F5344CB8AC3E}">
        <p14:creationId xmlns:p14="http://schemas.microsoft.com/office/powerpoint/2010/main" val="106452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2009" t="7787" r="2370"/>
          <a:stretch/>
        </p:blipFill>
        <p:spPr bwMode="auto">
          <a:xfrm>
            <a:off x="1700271" y="1004708"/>
            <a:ext cx="7689547" cy="5759172"/>
          </a:xfrm>
          <a:prstGeom prst="rect">
            <a:avLst/>
          </a:prstGeom>
          <a:noFill/>
          <a:ln>
            <a:noFill/>
          </a:ln>
          <a:extLst>
            <a:ext uri="{53640926-AAD7-44d8-BBD7-CCE9431645EC}">
              <a14:shadowObscured xmlns="" xmlns:a14="http://schemas.microsoft.com/office/drawing/2010/main"/>
            </a:ext>
          </a:extLst>
        </p:spPr>
      </p:pic>
      <p:sp>
        <p:nvSpPr>
          <p:cNvPr id="5" name="Title 1"/>
          <p:cNvSpPr txBox="1">
            <a:spLocks/>
          </p:cNvSpPr>
          <p:nvPr/>
        </p:nvSpPr>
        <p:spPr>
          <a:xfrm>
            <a:off x="143292" y="94120"/>
            <a:ext cx="8229600" cy="1141943"/>
          </a:xfrm>
          <a:prstGeom prst="rect">
            <a:avLst/>
          </a:prstGeom>
        </p:spPr>
        <p:txBody>
          <a:bodyPr>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a:ea typeface="ＭＳ Ｐゴシック" charset="0"/>
                <a:cs typeface="Arial"/>
              </a:rPr>
              <a:t>PARPi</a:t>
            </a:r>
            <a:r>
              <a:rPr kumimoji="0" lang="en-US" sz="3200" b="1" i="0" u="none" strike="noStrike" kern="1200" cap="none" spc="0" normalizeH="0" baseline="0" noProof="0" dirty="0">
                <a:ln>
                  <a:noFill/>
                </a:ln>
                <a:solidFill>
                  <a:prstClr val="black"/>
                </a:solidFill>
                <a:effectLst/>
                <a:uLnTx/>
                <a:uFillTx/>
                <a:latin typeface="Arial"/>
                <a:ea typeface="ＭＳ Ｐゴシック" charset="0"/>
                <a:cs typeface="Arial"/>
              </a:rPr>
              <a:t> activity across cell lines</a:t>
            </a:r>
          </a:p>
        </p:txBody>
      </p:sp>
      <p:sp>
        <p:nvSpPr>
          <p:cNvPr id="2" name="Rectangle 1">
            <a:extLst>
              <a:ext uri="{FF2B5EF4-FFF2-40B4-BE49-F238E27FC236}">
                <a16:creationId xmlns:a16="http://schemas.microsoft.com/office/drawing/2014/main" id="{E69D100C-39F3-D263-0125-D39F802A26A8}"/>
              </a:ext>
            </a:extLst>
          </p:cNvPr>
          <p:cNvSpPr/>
          <p:nvPr/>
        </p:nvSpPr>
        <p:spPr>
          <a:xfrm>
            <a:off x="4726236" y="815248"/>
            <a:ext cx="1255923" cy="330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408636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DA6D8-6BEC-330D-7005-154CB618C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136D2-BF3A-9E83-E26C-522F98AEB807}"/>
              </a:ext>
            </a:extLst>
          </p:cNvPr>
          <p:cNvSpPr>
            <a:spLocks noGrp="1"/>
          </p:cNvSpPr>
          <p:nvPr>
            <p:ph type="title"/>
          </p:nvPr>
        </p:nvSpPr>
        <p:spPr>
          <a:xfrm>
            <a:off x="916516" y="29760"/>
            <a:ext cx="10358967" cy="1383015"/>
          </a:xfrm>
        </p:spPr>
        <p:txBody>
          <a:bodyPr/>
          <a:lstStyle/>
          <a:p>
            <a:r>
              <a:rPr lang="en-US" sz="3200" dirty="0">
                <a:solidFill>
                  <a:srgbClr val="0432FF"/>
                </a:solidFill>
              </a:rPr>
              <a:t>Dr Westin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DC378007-8BE1-6265-B4E8-4F8F24532136}"/>
              </a:ext>
            </a:extLst>
          </p:cNvPr>
          <p:cNvGraphicFramePr>
            <a:graphicFrameLocks/>
          </p:cNvGraphicFramePr>
          <p:nvPr>
            <p:extLst>
              <p:ext uri="{D42A27DB-BD31-4B8C-83A1-F6EECF244321}">
                <p14:modId xmlns:p14="http://schemas.microsoft.com/office/powerpoint/2010/main" val="64637618"/>
              </p:ext>
            </p:extLst>
          </p:nvPr>
        </p:nvGraphicFramePr>
        <p:xfrm>
          <a:off x="983432" y="1412775"/>
          <a:ext cx="10225136" cy="3977640"/>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1140685">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Bayer HealthCare Pharmaceuticals, Caris Life Sciences,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Inc, Daiichi Sankyo Inc, Eisai Inc, Faeth Therapeutics Inc, Genentech, a member of the Roche Group, Genmab US Inc, Gilead Sciences Inc, GSK, Immunocore,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Incyte Corporation, Lilly,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Merck, Mereo BioPharma, NGM Biopharmaceuticals, </a:t>
                      </a:r>
                      <a:r>
                        <a:rPr lang="en-US" sz="1800" b="0" kern="1200" dirty="0" err="1">
                          <a:solidFill>
                            <a:schemeClr val="tx1"/>
                          </a:solidFill>
                          <a:effectLst/>
                          <a:latin typeface="+mn-lt"/>
                          <a:ea typeface="+mn-ea"/>
                          <a:cs typeface="+mn-cs"/>
                        </a:rPr>
                        <a:t>Nuvectis</a:t>
                      </a:r>
                      <a:r>
                        <a:rPr lang="en-US" sz="1800" b="0" kern="1200" dirty="0">
                          <a:solidFill>
                            <a:schemeClr val="tx1"/>
                          </a:solidFill>
                          <a:effectLst/>
                          <a:latin typeface="+mn-lt"/>
                          <a:ea typeface="+mn-ea"/>
                          <a:cs typeface="+mn-cs"/>
                        </a:rPr>
                        <a:t> Pharma Inc, Ottimo Pharma, Pfizer Inc, </a:t>
                      </a:r>
                      <a:r>
                        <a:rPr lang="en-US" sz="1800" b="0" kern="1200" dirty="0" err="1">
                          <a:solidFill>
                            <a:schemeClr val="tx1"/>
                          </a:solidFill>
                          <a:effectLst/>
                          <a:latin typeface="+mn-lt"/>
                          <a:ea typeface="+mn-ea"/>
                          <a:cs typeface="+mn-cs"/>
                        </a:rPr>
                        <a:t>pharmaand</a:t>
                      </a:r>
                      <a:r>
                        <a:rPr lang="en-US" sz="1800" b="0" kern="1200" dirty="0">
                          <a:solidFill>
                            <a:schemeClr val="tx1"/>
                          </a:solidFill>
                          <a:effectLst/>
                          <a:latin typeface="+mn-lt"/>
                          <a:ea typeface="+mn-ea"/>
                          <a:cs typeface="+mn-cs"/>
                        </a:rPr>
                        <a:t> GmbH, PMV Pharma,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 </a:t>
                      </a:r>
                      <a:r>
                        <a:rPr lang="en-US" sz="1800" b="0" kern="1200" dirty="0" err="1">
                          <a:solidFill>
                            <a:schemeClr val="tx1"/>
                          </a:solidFill>
                          <a:effectLst/>
                          <a:latin typeface="+mn-lt"/>
                          <a:ea typeface="+mn-ea"/>
                          <a:cs typeface="+mn-cs"/>
                        </a:rPr>
                        <a:t>ZielBio</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40685">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Avenge Bio, Bayer HealthCare Pharmaceuticals, Bio-Path Holdings Inc, Daiichi Sankyo Inc, Genentech, a member of the Roche Group, Genmab US Inc, GSK, Jazz Pharmaceuticals Inc,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Mereo BioPharma, Novartis, </a:t>
                      </a:r>
                      <a:r>
                        <a:rPr lang="en-US" sz="1800" b="0" kern="1200" dirty="0" err="1">
                          <a:solidFill>
                            <a:schemeClr val="tx1"/>
                          </a:solidFill>
                          <a:effectLst/>
                          <a:latin typeface="+mn-lt"/>
                          <a:ea typeface="+mn-ea"/>
                          <a:cs typeface="+mn-cs"/>
                        </a:rPr>
                        <a:t>Nuvectis</a:t>
                      </a:r>
                      <a:r>
                        <a:rPr lang="en-US" sz="1800" b="0" kern="1200" dirty="0">
                          <a:solidFill>
                            <a:schemeClr val="tx1"/>
                          </a:solidFill>
                          <a:effectLst/>
                          <a:latin typeface="+mn-lt"/>
                          <a:ea typeface="+mn-ea"/>
                          <a:cs typeface="+mn-cs"/>
                        </a:rPr>
                        <a:t> Pharma Inc, Pfizer Inc, </a:t>
                      </a:r>
                      <a:r>
                        <a:rPr lang="en-US" sz="1800" b="0" kern="1200" dirty="0" err="1">
                          <a:solidFill>
                            <a:schemeClr val="tx1"/>
                          </a:solidFill>
                          <a:effectLst/>
                          <a:latin typeface="+mn-lt"/>
                          <a:ea typeface="+mn-ea"/>
                          <a:cs typeface="+mn-cs"/>
                        </a:rPr>
                        <a:t>pharmaand</a:t>
                      </a:r>
                      <a:r>
                        <a:rPr lang="en-US" sz="1800" b="0" kern="1200" dirty="0">
                          <a:solidFill>
                            <a:schemeClr val="tx1"/>
                          </a:solidFill>
                          <a:effectLst/>
                          <a:latin typeface="+mn-lt"/>
                          <a:ea typeface="+mn-ea"/>
                          <a:cs typeface="+mn-cs"/>
                        </a:rPr>
                        <a:t> GmbH,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4698226"/>
                  </a:ext>
                </a:extLst>
              </a:tr>
            </a:tbl>
          </a:graphicData>
        </a:graphic>
      </p:graphicFrame>
    </p:spTree>
    <p:custDataLst>
      <p:tags r:id="rId1"/>
    </p:custDataLst>
    <p:extLst>
      <p:ext uri="{BB962C8B-B14F-4D97-AF65-F5344CB8AC3E}">
        <p14:creationId xmlns:p14="http://schemas.microsoft.com/office/powerpoint/2010/main" val="28313271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idx="4294967295"/>
          </p:nvPr>
        </p:nvSpPr>
        <p:spPr>
          <a:xfrm>
            <a:off x="387164" y="183175"/>
            <a:ext cx="9930728" cy="869950"/>
          </a:xfrm>
          <a:prstGeom prst="rect">
            <a:avLst/>
          </a:prstGeom>
        </p:spPr>
        <p:txBody>
          <a:bodyPr/>
          <a:lstStyle/>
          <a:p>
            <a:pPr algn="l"/>
            <a:r>
              <a:rPr lang="en-US" sz="3200" dirty="0">
                <a:solidFill>
                  <a:srgbClr val="000000"/>
                </a:solidFill>
              </a:rPr>
              <a:t>Opportunity for PARP in Endometrial Cancer? </a:t>
            </a:r>
            <a:br>
              <a:rPr lang="en-US" sz="3200" dirty="0">
                <a:solidFill>
                  <a:srgbClr val="000000"/>
                </a:solidFill>
              </a:rPr>
            </a:br>
            <a:r>
              <a:rPr lang="en-US" sz="3200" dirty="0">
                <a:solidFill>
                  <a:srgbClr val="000000"/>
                </a:solidFill>
              </a:rPr>
              <a:t>Beyond </a:t>
            </a:r>
            <a:r>
              <a:rPr lang="en-US" sz="3200" i="1" dirty="0">
                <a:solidFill>
                  <a:srgbClr val="000000"/>
                </a:solidFill>
              </a:rPr>
              <a:t>BRCA</a:t>
            </a:r>
            <a:r>
              <a:rPr lang="en-US" sz="3200" dirty="0">
                <a:solidFill>
                  <a:srgbClr val="000000"/>
                </a:solidFill>
              </a:rPr>
              <a:t> - Mechanisms of HRD</a:t>
            </a:r>
          </a:p>
        </p:txBody>
      </p:sp>
      <p:pic>
        <p:nvPicPr>
          <p:cNvPr id="39939" name="Picture 2" descr="Screen Shot 2016-02-21 at 10.49.4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198" y="1254025"/>
            <a:ext cx="8854809" cy="52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4" name="TextBox 1"/>
          <p:cNvSpPr txBox="1">
            <a:spLocks noChangeArrowheads="1"/>
          </p:cNvSpPr>
          <p:nvPr/>
        </p:nvSpPr>
        <p:spPr bwMode="auto">
          <a:xfrm>
            <a:off x="8953698" y="6425866"/>
            <a:ext cx="3002617" cy="277023"/>
          </a:xfrm>
          <a:prstGeom prst="rect">
            <a:avLst/>
          </a:prstGeom>
          <a:noFill/>
          <a:ln w="9525">
            <a:solidFill>
              <a:srgbClr val="C92432"/>
            </a:solidFill>
            <a:miter lim="800000"/>
            <a:headEnd/>
            <a:tailEnd/>
          </a:ln>
          <a:extLst>
            <a:ext uri="{909E8E84-426E-40dd-AFC4-6F175D3DCCD1}">
              <a14:hiddenFill xmlns="" xmlns:a14="http://schemas.microsoft.com/office/drawing/2010/main">
                <a:solidFill>
                  <a:srgbClr val="FFFFFF"/>
                </a:solidFill>
              </a14:hiddenFill>
            </a:ext>
          </a:extLst>
        </p:spPr>
        <p:txBody>
          <a:bodyPr wrap="none" lIns="76224" tIns="38112" rIns="76224" bIns="3811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charset="0"/>
                <a:ea typeface="ＭＳ Ｐゴシック" charset="0"/>
                <a:cs typeface="Calibri" charset="0"/>
              </a:rPr>
              <a:t>Konstantinopoulos Cancer Discovery 2015</a:t>
            </a:r>
          </a:p>
        </p:txBody>
      </p:sp>
    </p:spTree>
    <p:extLst>
      <p:ext uri="{BB962C8B-B14F-4D97-AF65-F5344CB8AC3E}">
        <p14:creationId xmlns:p14="http://schemas.microsoft.com/office/powerpoint/2010/main" val="3874726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2">
            <a:extLst>
              <a:ext uri="{FF2B5EF4-FFF2-40B4-BE49-F238E27FC236}">
                <a16:creationId xmlns:a16="http://schemas.microsoft.com/office/drawing/2014/main" id="{4559C4DE-471B-8FD4-A620-090B13A04C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756" y="1590295"/>
            <a:ext cx="5209887" cy="3463637"/>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224802" y="153799"/>
            <a:ext cx="9144000" cy="109119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HRD Score in Endometrial Cancer</a:t>
            </a:r>
          </a:p>
        </p:txBody>
      </p:sp>
      <p:sp>
        <p:nvSpPr>
          <p:cNvPr id="20" name="TextBox 19"/>
          <p:cNvSpPr txBox="1"/>
          <p:nvPr/>
        </p:nvSpPr>
        <p:spPr>
          <a:xfrm>
            <a:off x="4265739" y="6445157"/>
            <a:ext cx="5527617" cy="307777"/>
          </a:xfrm>
          <a:prstGeom prst="rect">
            <a:avLst/>
          </a:prstGeom>
          <a:noFill/>
          <a:ln w="22225">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Witz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Biomarker Research</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2025, </a:t>
            </a:r>
            <a:r>
              <a:rPr kumimoji="0" lang="en-US" sz="1400" b="1" i="0" u="none" strike="noStrike" kern="1200" cap="none" spc="0" normalizeH="0" baseline="0" noProof="0" dirty="0">
                <a:ln>
                  <a:noFill/>
                </a:ln>
                <a:solidFill>
                  <a:prstClr val="black"/>
                </a:solidFill>
                <a:effectLst/>
                <a:uLnTx/>
                <a:uFillTx/>
                <a:latin typeface="Calibri"/>
                <a:ea typeface="ＭＳ Ｐゴシック" pitchFamily="34" charset="-128"/>
                <a:cs typeface="Arial" charset="0"/>
              </a:rPr>
              <a:t>Siedel, et al. </a:t>
            </a:r>
            <a:r>
              <a:rPr kumimoji="0" lang="en-US" sz="1400" b="1" i="0" u="none" strike="noStrike" kern="1200" cap="none" spc="0" normalizeH="0" baseline="0" noProof="0" dirty="0" err="1">
                <a:ln>
                  <a:noFill/>
                </a:ln>
                <a:solidFill>
                  <a:prstClr val="black"/>
                </a:solidFill>
                <a:effectLst/>
                <a:uLnTx/>
                <a:uFillTx/>
                <a:latin typeface="Calibri"/>
                <a:ea typeface="ＭＳ Ｐゴシック" pitchFamily="34" charset="-128"/>
                <a:cs typeface="Arial" charset="0"/>
              </a:rPr>
              <a:t>Gynecol</a:t>
            </a:r>
            <a:r>
              <a:rPr kumimoji="0" lang="en-US" sz="1400" b="1" i="0" u="none" strike="noStrike" kern="1200" cap="none" spc="0" normalizeH="0" baseline="0" noProof="0" dirty="0">
                <a:ln>
                  <a:noFill/>
                </a:ln>
                <a:solidFill>
                  <a:prstClr val="black"/>
                </a:solidFill>
                <a:effectLst/>
                <a:uLnTx/>
                <a:uFillTx/>
                <a:latin typeface="Calibri"/>
                <a:ea typeface="ＭＳ Ｐゴシック" pitchFamily="34" charset="-128"/>
                <a:cs typeface="Arial" charset="0"/>
              </a:rPr>
              <a:t> Oncol 2021</a:t>
            </a:r>
          </a:p>
        </p:txBody>
      </p:sp>
      <p:grpSp>
        <p:nvGrpSpPr>
          <p:cNvPr id="2" name="Group 1">
            <a:extLst>
              <a:ext uri="{FF2B5EF4-FFF2-40B4-BE49-F238E27FC236}">
                <a16:creationId xmlns:a16="http://schemas.microsoft.com/office/drawing/2014/main" id="{7BEAFE62-A505-7DE4-E245-6EC9C898FDB1}"/>
              </a:ext>
            </a:extLst>
          </p:cNvPr>
          <p:cNvGrpSpPr/>
          <p:nvPr/>
        </p:nvGrpSpPr>
        <p:grpSpPr>
          <a:xfrm>
            <a:off x="5090984" y="1590295"/>
            <a:ext cx="7084550" cy="3345735"/>
            <a:chOff x="5090984" y="1590295"/>
            <a:chExt cx="7084550" cy="3345735"/>
          </a:xfrm>
        </p:grpSpPr>
        <p:pic>
          <p:nvPicPr>
            <p:cNvPr id="23" name="Picture 22">
              <a:extLst>
                <a:ext uri="{FF2B5EF4-FFF2-40B4-BE49-F238E27FC236}">
                  <a16:creationId xmlns:a16="http://schemas.microsoft.com/office/drawing/2014/main" id="{5AF73F35-707C-85E4-062D-3FDBAA6B3EBA}"/>
                </a:ext>
              </a:extLst>
            </p:cNvPr>
            <p:cNvPicPr>
              <a:picLocks noChangeAspect="1"/>
            </p:cNvPicPr>
            <p:nvPr/>
          </p:nvPicPr>
          <p:blipFill>
            <a:blip r:embed="rId5"/>
            <a:srcRect l="5300" r="4717"/>
            <a:stretch>
              <a:fillRect/>
            </a:stretch>
          </p:blipFill>
          <p:spPr>
            <a:xfrm>
              <a:off x="5090984" y="1590295"/>
              <a:ext cx="6993924" cy="3345735"/>
            </a:xfrm>
            <a:prstGeom prst="rect">
              <a:avLst/>
            </a:prstGeom>
          </p:spPr>
        </p:pic>
        <p:pic>
          <p:nvPicPr>
            <p:cNvPr id="1028" name="Picture 4" descr="Figure 4:">
              <a:extLst>
                <a:ext uri="{FF2B5EF4-FFF2-40B4-BE49-F238E27FC236}">
                  <a16:creationId xmlns:a16="http://schemas.microsoft.com/office/drawing/2014/main" id="{97DC50F1-D8B4-9184-92A6-C29F1510A7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7923"/>
            <a:stretch>
              <a:fillRect/>
            </a:stretch>
          </p:blipFill>
          <p:spPr bwMode="auto">
            <a:xfrm>
              <a:off x="5249643" y="2019074"/>
              <a:ext cx="6925891" cy="24083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00361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extLst>
              <a:ext uri="{28A0092B-C50C-407E-A947-70E740481C1C}">
                <a14:useLocalDpi xmlns:a14="http://schemas.microsoft.com/office/drawing/2010/main" val="0"/>
              </a:ext>
            </a:extLst>
          </a:blip>
          <a:srcRect l="2377" t="8038" r="1727" b="15261"/>
          <a:stretch/>
        </p:blipFill>
        <p:spPr bwMode="auto">
          <a:xfrm>
            <a:off x="1656809" y="1091404"/>
            <a:ext cx="9429834" cy="4907294"/>
          </a:xfrm>
          <a:prstGeom prst="rect">
            <a:avLst/>
          </a:prstGeom>
          <a:noFill/>
          <a:ln>
            <a:noFill/>
          </a:ln>
          <a:extLst>
            <a:ext uri="{53640926-AAD7-44d8-BBD7-CCE9431645EC}">
              <a14:shadowObscured xmlns="" xmlns:a14="http://schemas.microsoft.com/office/drawing/2010/main"/>
            </a:ext>
          </a:extLst>
        </p:spPr>
      </p:pic>
      <p:sp>
        <p:nvSpPr>
          <p:cNvPr id="4" name="Title 1"/>
          <p:cNvSpPr txBox="1">
            <a:spLocks/>
          </p:cNvSpPr>
          <p:nvPr/>
        </p:nvSpPr>
        <p:spPr>
          <a:xfrm>
            <a:off x="-204271" y="221454"/>
            <a:ext cx="8505825" cy="86995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ＭＳ Ｐゴシック" charset="0"/>
                <a:cs typeface="Arial"/>
              </a:rPr>
              <a:t>ARID1A sensitizes to </a:t>
            </a:r>
            <a:r>
              <a:rPr kumimoji="0" lang="en-US" sz="3600" b="1" i="0" u="none" strike="noStrike" kern="1200" cap="none" spc="0" normalizeH="0" baseline="0" noProof="0" dirty="0" err="1">
                <a:ln>
                  <a:noFill/>
                </a:ln>
                <a:solidFill>
                  <a:prstClr val="black"/>
                </a:solidFill>
                <a:effectLst/>
                <a:uLnTx/>
                <a:uFillTx/>
                <a:latin typeface="Arial"/>
                <a:ea typeface="ＭＳ Ｐゴシック" charset="0"/>
                <a:cs typeface="Arial"/>
              </a:rPr>
              <a:t>PARPi</a:t>
            </a:r>
            <a:r>
              <a:rPr kumimoji="0" lang="en-US" sz="3600" b="1" i="0" u="none" strike="noStrike" kern="1200" cap="none" spc="0" normalizeH="0" baseline="0" noProof="0" dirty="0">
                <a:ln>
                  <a:noFill/>
                </a:ln>
                <a:solidFill>
                  <a:prstClr val="black"/>
                </a:solidFill>
                <a:effectLst/>
                <a:uLnTx/>
                <a:uFillTx/>
                <a:latin typeface="Arial"/>
                <a:ea typeface="ＭＳ Ｐゴシック" charset="0"/>
                <a:cs typeface="Arial"/>
              </a:rPr>
              <a:t> in EC</a:t>
            </a:r>
          </a:p>
        </p:txBody>
      </p:sp>
      <p:sp>
        <p:nvSpPr>
          <p:cNvPr id="5" name="TextBox 4"/>
          <p:cNvSpPr txBox="1"/>
          <p:nvPr/>
        </p:nvSpPr>
        <p:spPr>
          <a:xfrm>
            <a:off x="9809018" y="6385851"/>
            <a:ext cx="2056450" cy="307777"/>
          </a:xfrm>
          <a:prstGeom prst="rect">
            <a:avLst/>
          </a:prstGeom>
          <a:noFill/>
          <a:ln w="22225">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ＭＳ Ｐゴシック" pitchFamily="34" charset="-128"/>
                <a:cs typeface="Arial" charset="0"/>
              </a:rPr>
              <a:t>Shen Cancer </a:t>
            </a:r>
            <a:r>
              <a:rPr kumimoji="0" lang="en-US" sz="1400" b="1" i="0" u="none" strike="noStrike" kern="1200" cap="none" spc="0" normalizeH="0" baseline="0" noProof="0" dirty="0" err="1">
                <a:ln>
                  <a:noFill/>
                </a:ln>
                <a:solidFill>
                  <a:prstClr val="black"/>
                </a:solidFill>
                <a:effectLst/>
                <a:uLnTx/>
                <a:uFillTx/>
                <a:latin typeface="Calibri"/>
                <a:ea typeface="ＭＳ Ｐゴシック" pitchFamily="34" charset="-128"/>
                <a:cs typeface="Arial" charset="0"/>
              </a:rPr>
              <a:t>Discov</a:t>
            </a:r>
            <a:r>
              <a:rPr kumimoji="0" lang="en-US" sz="1400" b="1" i="0" u="none" strike="noStrike" kern="1200" cap="none" spc="0" normalizeH="0" baseline="0" noProof="0" dirty="0">
                <a:ln>
                  <a:noFill/>
                </a:ln>
                <a:solidFill>
                  <a:prstClr val="black"/>
                </a:solidFill>
                <a:effectLst/>
                <a:uLnTx/>
                <a:uFillTx/>
                <a:latin typeface="Calibri"/>
                <a:ea typeface="ＭＳ Ｐゴシック" pitchFamily="34" charset="-128"/>
                <a:cs typeface="Arial" charset="0"/>
              </a:rPr>
              <a:t> 2015</a:t>
            </a:r>
          </a:p>
        </p:txBody>
      </p:sp>
      <p:sp>
        <p:nvSpPr>
          <p:cNvPr id="2" name="Rectangle 1">
            <a:extLst>
              <a:ext uri="{FF2B5EF4-FFF2-40B4-BE49-F238E27FC236}">
                <a16:creationId xmlns:a16="http://schemas.microsoft.com/office/drawing/2014/main" id="{13057AB2-C86E-21FA-6CFC-9985F94DA5F3}"/>
              </a:ext>
            </a:extLst>
          </p:cNvPr>
          <p:cNvSpPr/>
          <p:nvPr/>
        </p:nvSpPr>
        <p:spPr>
          <a:xfrm>
            <a:off x="6096000" y="1059135"/>
            <a:ext cx="437004" cy="328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43281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a:extLst>
              <a:ext uri="{FF2B5EF4-FFF2-40B4-BE49-F238E27FC236}">
                <a16:creationId xmlns:a16="http://schemas.microsoft.com/office/drawing/2014/main" id="{B440BF63-9C39-FC42-9A94-497BE126C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89" b="45207"/>
          <a:stretch>
            <a:fillRect/>
          </a:stretch>
        </p:blipFill>
        <p:spPr bwMode="auto">
          <a:xfrm>
            <a:off x="1524000" y="1052514"/>
            <a:ext cx="91440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Title 1">
            <a:extLst>
              <a:ext uri="{FF2B5EF4-FFF2-40B4-BE49-F238E27FC236}">
                <a16:creationId xmlns:a16="http://schemas.microsoft.com/office/drawing/2014/main" id="{5B4A613A-D3A8-5A44-9672-E0F82433493B}"/>
              </a:ext>
            </a:extLst>
          </p:cNvPr>
          <p:cNvSpPr txBox="1">
            <a:spLocks/>
          </p:cNvSpPr>
          <p:nvPr/>
        </p:nvSpPr>
        <p:spPr bwMode="auto">
          <a:xfrm>
            <a:off x="219075" y="182564"/>
            <a:ext cx="119729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Homologous Recombination Defects in Endometrial Cancer</a:t>
            </a:r>
          </a:p>
        </p:txBody>
      </p:sp>
      <p:sp>
        <p:nvSpPr>
          <p:cNvPr id="78851" name="Content Placeholder 3">
            <a:extLst>
              <a:ext uri="{FF2B5EF4-FFF2-40B4-BE49-F238E27FC236}">
                <a16:creationId xmlns:a16="http://schemas.microsoft.com/office/drawing/2014/main" id="{B051A867-DDBA-6A47-8319-883C1C6B5FB7}"/>
              </a:ext>
            </a:extLst>
          </p:cNvPr>
          <p:cNvSpPr txBox="1">
            <a:spLocks/>
          </p:cNvSpPr>
          <p:nvPr/>
        </p:nvSpPr>
        <p:spPr bwMode="auto">
          <a:xfrm>
            <a:off x="1701800" y="4243389"/>
            <a:ext cx="8777288"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MetaPlusNormal-Roman" charset="0"/>
                <a:ea typeface="ＭＳ Ｐゴシック" panose="020B0600070205080204" pitchFamily="34" charset="-128"/>
                <a:cs typeface="+mn-cs"/>
              </a:rPr>
              <a:t>Classic HRD members: 22%</a:t>
            </a:r>
          </a:p>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MetaPlusNormal-Roman" charset="0"/>
                <a:ea typeface="ＭＳ Ｐゴシック" panose="020B0600070205080204" pitchFamily="34" charset="-128"/>
                <a:cs typeface="+mn-cs"/>
              </a:rPr>
              <a:t>ARID1A: 41%</a:t>
            </a:r>
          </a:p>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MetaPlusNormal-Roman" charset="0"/>
                <a:ea typeface="ＭＳ Ｐゴシック" panose="020B0600070205080204" pitchFamily="34" charset="-128"/>
                <a:cs typeface="+mn-cs"/>
              </a:rPr>
              <a:t>HRD + ARID1A: 48%</a:t>
            </a:r>
          </a:p>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MetaPlusNormal-Roman" charset="0"/>
                <a:ea typeface="ＭＳ Ｐゴシック" panose="020B0600070205080204" pitchFamily="34" charset="-128"/>
                <a:cs typeface="+mn-cs"/>
              </a:rPr>
              <a:t>HRD, ARID1A, PTEN: 77%</a:t>
            </a:r>
          </a:p>
        </p:txBody>
      </p:sp>
      <p:sp>
        <p:nvSpPr>
          <p:cNvPr id="68612" name="TextBox 4">
            <a:extLst>
              <a:ext uri="{FF2B5EF4-FFF2-40B4-BE49-F238E27FC236}">
                <a16:creationId xmlns:a16="http://schemas.microsoft.com/office/drawing/2014/main" id="{CA32DF11-14BB-444E-BDC7-BDC0C873F69D}"/>
              </a:ext>
            </a:extLst>
          </p:cNvPr>
          <p:cNvSpPr txBox="1">
            <a:spLocks noChangeArrowheads="1"/>
          </p:cNvSpPr>
          <p:nvPr/>
        </p:nvSpPr>
        <p:spPr bwMode="auto">
          <a:xfrm>
            <a:off x="8202975" y="6552404"/>
            <a:ext cx="3886200" cy="246063"/>
          </a:xfrm>
          <a:prstGeom prst="rect">
            <a:avLst/>
          </a:prstGeom>
          <a:noFill/>
          <a:ln w="22225">
            <a:solidFill>
              <a:schemeClr val="bg1"/>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Liang H, et al. </a:t>
            </a:r>
            <a:r>
              <a:rPr kumimoji="0" lang="en-US" altLang="en-US" sz="1000" b="1"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Genome Res</a:t>
            </a:r>
            <a:r>
              <a:rPr kumimoji="0" lang="en-US" altLang="en-US" sz="1000" b="1"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 2012.</a:t>
            </a:r>
          </a:p>
        </p:txBody>
      </p:sp>
    </p:spTree>
    <p:extLst>
      <p:ext uri="{BB962C8B-B14F-4D97-AF65-F5344CB8AC3E}">
        <p14:creationId xmlns:p14="http://schemas.microsoft.com/office/powerpoint/2010/main" val="24069068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140CD0-07D4-B030-7B18-013E311545D6}"/>
              </a:ext>
            </a:extLst>
          </p:cNvPr>
          <p:cNvSpPr txBox="1">
            <a:spLocks/>
          </p:cNvSpPr>
          <p:nvPr/>
        </p:nvSpPr>
        <p:spPr>
          <a:xfrm>
            <a:off x="103175" y="136520"/>
            <a:ext cx="10437139" cy="557213"/>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a:lstStyle>
          <a:p>
            <a:pPr marL="0" marR="0" lvl="0" indent="0" algn="l" defTabSz="257175"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DUO E: Combination of Durvalumab and Olaparib</a:t>
            </a:r>
            <a:endParaRPr kumimoji="0" lang="en-US" sz="32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Footer Placeholder 2">
            <a:extLst>
              <a:ext uri="{FF2B5EF4-FFF2-40B4-BE49-F238E27FC236}">
                <a16:creationId xmlns:a16="http://schemas.microsoft.com/office/drawing/2014/main" id="{B1B339D2-633B-0903-E7AE-3973A88B5DD4}"/>
              </a:ext>
            </a:extLst>
          </p:cNvPr>
          <p:cNvSpPr>
            <a:spLocks noGrp="1"/>
          </p:cNvSpPr>
          <p:nvPr>
            <p:ph type="ftr" sz="quarter" idx="11"/>
          </p:nvPr>
        </p:nvSpPr>
        <p:spPr>
          <a:prstGeom prst="rect">
            <a:avLst/>
          </a:prstGeom>
        </p:spPr>
        <p:txBody>
          <a:bodyPr/>
          <a:lstStyle/>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sym typeface="Arial"/>
              </a:rPr>
              <a:t>Westin JCO 2023</a:t>
            </a:r>
            <a:endParaRPr kumimoji="0" lang="it-IT" sz="1013" b="0" i="0" u="none" strike="noStrike" kern="1200" cap="none" spc="0" normalizeH="0" baseline="0" noProof="0" dirty="0">
              <a:ln>
                <a:noFill/>
              </a:ln>
              <a:solidFill>
                <a:srgbClr val="000000"/>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C680BF9E-6F93-031B-8FA9-61106E322F4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29658" y="833164"/>
            <a:ext cx="11016868" cy="5383760"/>
          </a:xfrm>
          <a:prstGeom prst="rect">
            <a:avLst/>
          </a:prstGeom>
        </p:spPr>
      </p:pic>
      <p:sp>
        <p:nvSpPr>
          <p:cNvPr id="5" name="Rectangle 4">
            <a:extLst>
              <a:ext uri="{FF2B5EF4-FFF2-40B4-BE49-F238E27FC236}">
                <a16:creationId xmlns:a16="http://schemas.microsoft.com/office/drawing/2014/main" id="{23754665-05D6-ACD8-D5F3-265BDA355177}"/>
              </a:ext>
            </a:extLst>
          </p:cNvPr>
          <p:cNvSpPr/>
          <p:nvPr/>
        </p:nvSpPr>
        <p:spPr>
          <a:xfrm>
            <a:off x="5618603" y="5956134"/>
            <a:ext cx="5651652" cy="2607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15895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7" name="Text Placeholder 4">
            <a:extLst>
              <a:ext uri="{FF2B5EF4-FFF2-40B4-BE49-F238E27FC236}">
                <a16:creationId xmlns:a16="http://schemas.microsoft.com/office/drawing/2014/main" id="{4AF0751D-3D59-D09E-21AB-9ED6A7489F8C}"/>
              </a:ext>
            </a:extLst>
          </p:cNvPr>
          <p:cNvSpPr>
            <a:spLocks noGrp="1"/>
          </p:cNvSpPr>
          <p:nvPr>
            <p:ph type="body" sz="quarter" idx="4294967295"/>
          </p:nvPr>
        </p:nvSpPr>
        <p:spPr>
          <a:xfrm>
            <a:off x="0" y="6551613"/>
            <a:ext cx="12055475" cy="198437"/>
          </a:xfrm>
        </p:spPr>
        <p:txBody>
          <a:bodyPr/>
          <a:lstStyle/>
          <a:p>
            <a:pPr algn="l"/>
            <a:r>
              <a:rPr lang="en-US" sz="700" kern="0" dirty="0">
                <a:solidFill>
                  <a:srgbClr val="000000"/>
                </a:solidFill>
                <a:latin typeface="+mn-lt"/>
                <a:cs typeface="Arial" panose="020B0604020202020204" pitchFamily="34" charset="0"/>
              </a:rPr>
              <a:t>1. </a:t>
            </a:r>
            <a:r>
              <a:rPr lang="en-US" sz="700" dirty="0">
                <a:solidFill>
                  <a:srgbClr val="000000"/>
                </a:solidFill>
                <a:latin typeface="+mn-lt"/>
                <a:cs typeface="Arial" panose="020B0604020202020204" pitchFamily="34" charset="0"/>
              </a:rPr>
              <a:t>Westin SN, et al. </a:t>
            </a:r>
            <a:r>
              <a:rPr lang="en-US" sz="700" i="1" dirty="0">
                <a:solidFill>
                  <a:srgbClr val="000000"/>
                </a:solidFill>
                <a:latin typeface="+mn-lt"/>
                <a:cs typeface="Arial" panose="020B0604020202020204" pitchFamily="34" charset="0"/>
              </a:rPr>
              <a:t>J Clin Oncol. </a:t>
            </a:r>
            <a:r>
              <a:rPr lang="en-US" sz="700" dirty="0">
                <a:solidFill>
                  <a:srgbClr val="000000"/>
                </a:solidFill>
                <a:latin typeface="+mn-lt"/>
              </a:rPr>
              <a:t>2024;42:283–99; </a:t>
            </a:r>
            <a:r>
              <a:rPr lang="it-IT" sz="700" dirty="0">
                <a:solidFill>
                  <a:srgbClr val="000000"/>
                </a:solidFill>
                <a:latin typeface="+mn-lt"/>
              </a:rPr>
              <a:t>2. Rizzo A, et al</a:t>
            </a:r>
            <a:r>
              <a:rPr lang="it-IT" sz="700" i="1" dirty="0">
                <a:solidFill>
                  <a:srgbClr val="000000"/>
                </a:solidFill>
                <a:latin typeface="+mn-lt"/>
              </a:rPr>
              <a:t>. </a:t>
            </a:r>
            <a:r>
              <a:rPr lang="it-IT" sz="700" i="1" dirty="0" err="1">
                <a:solidFill>
                  <a:srgbClr val="000000"/>
                </a:solidFill>
                <a:latin typeface="+mn-lt"/>
              </a:rPr>
              <a:t>J</a:t>
            </a:r>
            <a:r>
              <a:rPr lang="it-IT" sz="700" i="1" dirty="0">
                <a:solidFill>
                  <a:srgbClr val="000000"/>
                </a:solidFill>
                <a:latin typeface="+mn-lt"/>
              </a:rPr>
              <a:t> </a:t>
            </a:r>
            <a:r>
              <a:rPr lang="it-IT" sz="700" i="1" dirty="0" err="1">
                <a:solidFill>
                  <a:srgbClr val="000000"/>
                </a:solidFill>
                <a:latin typeface="+mn-lt"/>
              </a:rPr>
              <a:t>Clin</a:t>
            </a:r>
            <a:r>
              <a:rPr lang="it-IT" sz="700" i="1" dirty="0">
                <a:solidFill>
                  <a:srgbClr val="000000"/>
                </a:solidFill>
                <a:latin typeface="+mn-lt"/>
              </a:rPr>
              <a:t> </a:t>
            </a:r>
            <a:r>
              <a:rPr lang="it-IT" sz="700" i="1" dirty="0" err="1">
                <a:solidFill>
                  <a:srgbClr val="000000"/>
                </a:solidFill>
                <a:latin typeface="+mn-lt"/>
              </a:rPr>
              <a:t>Med</a:t>
            </a:r>
            <a:r>
              <a:rPr lang="it-IT" sz="700" i="1" dirty="0">
                <a:solidFill>
                  <a:srgbClr val="000000"/>
                </a:solidFill>
                <a:latin typeface="+mn-lt"/>
              </a:rPr>
              <a:t>. </a:t>
            </a:r>
            <a:r>
              <a:rPr lang="it-IT" sz="700" dirty="0">
                <a:solidFill>
                  <a:srgbClr val="000000"/>
                </a:solidFill>
                <a:latin typeface="+mn-lt"/>
              </a:rPr>
              <a:t>2022;11:3912; 3</a:t>
            </a:r>
            <a:r>
              <a:rPr lang="en-SE" sz="700">
                <a:solidFill>
                  <a:srgbClr val="000000"/>
                </a:solidFill>
                <a:latin typeface="+mn-lt"/>
              </a:rPr>
              <a:t>. Yang Y, et al. </a:t>
            </a:r>
            <a:r>
              <a:rPr lang="en-SE" sz="700" i="1">
                <a:solidFill>
                  <a:srgbClr val="000000"/>
                </a:solidFill>
                <a:latin typeface="+mn-lt"/>
              </a:rPr>
              <a:t>Int J Gynaecol Obstet</a:t>
            </a:r>
            <a:r>
              <a:rPr lang="en-US" sz="700" i="1" dirty="0">
                <a:solidFill>
                  <a:srgbClr val="000000"/>
                </a:solidFill>
                <a:latin typeface="+mn-lt"/>
              </a:rPr>
              <a:t>.</a:t>
            </a:r>
            <a:r>
              <a:rPr lang="en-SE" sz="700" i="1">
                <a:solidFill>
                  <a:srgbClr val="000000"/>
                </a:solidFill>
                <a:latin typeface="+mn-lt"/>
              </a:rPr>
              <a:t> </a:t>
            </a:r>
            <a:r>
              <a:rPr lang="en-SE" sz="700">
                <a:solidFill>
                  <a:srgbClr val="000000"/>
                </a:solidFill>
                <a:latin typeface="+mn-lt"/>
              </a:rPr>
              <a:t>2024;164:436–459</a:t>
            </a:r>
            <a:r>
              <a:rPr lang="en-US" sz="700" dirty="0">
                <a:solidFill>
                  <a:srgbClr val="000000"/>
                </a:solidFill>
                <a:latin typeface="+mn-lt"/>
              </a:rPr>
              <a:t>;</a:t>
            </a:r>
            <a:r>
              <a:rPr lang="en-GB" sz="700" dirty="0">
                <a:solidFill>
                  <a:srgbClr val="000000"/>
                </a:solidFill>
                <a:latin typeface="+mn-lt"/>
              </a:rPr>
              <a:t> 4</a:t>
            </a:r>
            <a:r>
              <a:rPr lang="es-ES" sz="700" dirty="0">
                <a:solidFill>
                  <a:srgbClr val="000000"/>
                </a:solidFill>
                <a:latin typeface="+mn-lt"/>
              </a:rPr>
              <a:t>. </a:t>
            </a:r>
            <a:r>
              <a:rPr lang="es-ES" sz="700" dirty="0" err="1">
                <a:solidFill>
                  <a:srgbClr val="000000"/>
                </a:solidFill>
                <a:latin typeface="+mn-lt"/>
              </a:rPr>
              <a:t>Antill</a:t>
            </a:r>
            <a:r>
              <a:rPr lang="es-ES" sz="700" dirty="0">
                <a:solidFill>
                  <a:srgbClr val="000000"/>
                </a:solidFill>
                <a:latin typeface="+mn-lt"/>
              </a:rPr>
              <a:t> Y, et al.</a:t>
            </a:r>
            <a:r>
              <a:rPr lang="es-ES" sz="700" i="1" dirty="0">
                <a:solidFill>
                  <a:srgbClr val="000000"/>
                </a:solidFill>
                <a:latin typeface="+mn-lt"/>
              </a:rPr>
              <a:t> </a:t>
            </a:r>
            <a:r>
              <a:rPr lang="es-ES" sz="700" i="1" dirty="0" err="1">
                <a:solidFill>
                  <a:srgbClr val="000000"/>
                </a:solidFill>
                <a:latin typeface="+mn-lt"/>
              </a:rPr>
              <a:t>Cancer</a:t>
            </a:r>
            <a:r>
              <a:rPr lang="es-ES" sz="700" i="1" dirty="0">
                <a:solidFill>
                  <a:srgbClr val="000000"/>
                </a:solidFill>
                <a:latin typeface="+mn-lt"/>
              </a:rPr>
              <a:t>. </a:t>
            </a:r>
            <a:r>
              <a:rPr lang="es-ES" sz="700" dirty="0">
                <a:solidFill>
                  <a:srgbClr val="000000"/>
                </a:solidFill>
                <a:latin typeface="+mn-lt"/>
              </a:rPr>
              <a:t>2022;128 1157–1161; 5. </a:t>
            </a:r>
            <a:r>
              <a:rPr lang="en-SE" sz="700">
                <a:solidFill>
                  <a:srgbClr val="000000"/>
                </a:solidFill>
                <a:latin typeface="+mn-lt"/>
              </a:rPr>
              <a:t>Corr B, et al. </a:t>
            </a:r>
            <a:r>
              <a:rPr lang="en-SE" sz="700" i="1">
                <a:solidFill>
                  <a:srgbClr val="000000"/>
                </a:solidFill>
                <a:latin typeface="+mn-lt"/>
              </a:rPr>
              <a:t>BMJ Med</a:t>
            </a:r>
            <a:r>
              <a:rPr lang="en-US" sz="700" i="1" dirty="0">
                <a:solidFill>
                  <a:srgbClr val="000000"/>
                </a:solidFill>
                <a:latin typeface="+mn-lt"/>
              </a:rPr>
              <a:t>. </a:t>
            </a:r>
            <a:r>
              <a:rPr lang="en-SE" sz="700">
                <a:solidFill>
                  <a:srgbClr val="000000"/>
                </a:solidFill>
                <a:latin typeface="+mn-lt"/>
              </a:rPr>
              <a:t>2022;1:e000152</a:t>
            </a:r>
            <a:r>
              <a:rPr lang="en-US" sz="700" dirty="0">
                <a:solidFill>
                  <a:srgbClr val="000000"/>
                </a:solidFill>
                <a:latin typeface="+mn-lt"/>
              </a:rPr>
              <a:t>;</a:t>
            </a:r>
            <a:r>
              <a:rPr lang="en-GB" sz="700" dirty="0">
                <a:solidFill>
                  <a:srgbClr val="000000"/>
                </a:solidFill>
                <a:latin typeface="+mn-lt"/>
              </a:rPr>
              <a:t> 6. </a:t>
            </a:r>
            <a:r>
              <a:rPr lang="en-SE" sz="700" err="1">
                <a:solidFill>
                  <a:srgbClr val="000000"/>
                </a:solidFill>
                <a:latin typeface="+mn-lt"/>
              </a:rPr>
              <a:t>Eskander</a:t>
            </a:r>
            <a:r>
              <a:rPr lang="en-SE" sz="700">
                <a:solidFill>
                  <a:srgbClr val="000000"/>
                </a:solidFill>
                <a:latin typeface="+mn-lt"/>
              </a:rPr>
              <a:t> RN &amp; Powell MA. </a:t>
            </a:r>
            <a:r>
              <a:rPr lang="en-SE" sz="700" i="1">
                <a:solidFill>
                  <a:srgbClr val="000000"/>
                </a:solidFill>
                <a:latin typeface="+mn-lt"/>
              </a:rPr>
              <a:t>Ther Adv Med Oncol</a:t>
            </a:r>
            <a:r>
              <a:rPr lang="en-US" sz="700" i="1" dirty="0">
                <a:solidFill>
                  <a:srgbClr val="000000"/>
                </a:solidFill>
                <a:latin typeface="+mn-lt"/>
              </a:rPr>
              <a:t>.</a:t>
            </a:r>
            <a:r>
              <a:rPr lang="en-SE" sz="700" i="1">
                <a:solidFill>
                  <a:srgbClr val="000000"/>
                </a:solidFill>
                <a:latin typeface="+mn-lt"/>
              </a:rPr>
              <a:t> </a:t>
            </a:r>
            <a:r>
              <a:rPr lang="en-SE" sz="700">
                <a:solidFill>
                  <a:srgbClr val="000000"/>
                </a:solidFill>
                <a:latin typeface="+mn-lt"/>
              </a:rPr>
              <a:t>2021;13:1–9</a:t>
            </a:r>
            <a:r>
              <a:rPr lang="en-US" sz="700" dirty="0">
                <a:solidFill>
                  <a:srgbClr val="000000"/>
                </a:solidFill>
                <a:latin typeface="+mn-lt"/>
              </a:rPr>
              <a:t>;</a:t>
            </a:r>
            <a:r>
              <a:rPr lang="en-GB" sz="700" dirty="0">
                <a:solidFill>
                  <a:srgbClr val="000000"/>
                </a:solidFill>
                <a:latin typeface="+mn-lt"/>
              </a:rPr>
              <a:t> 7</a:t>
            </a:r>
            <a:r>
              <a:rPr lang="en-SE" sz="700">
                <a:solidFill>
                  <a:srgbClr val="000000"/>
                </a:solidFill>
                <a:latin typeface="+mn-lt"/>
              </a:rPr>
              <a:t>. Liu T-Y, et al. </a:t>
            </a:r>
            <a:r>
              <a:rPr lang="en-SE" sz="700" i="1">
                <a:solidFill>
                  <a:srgbClr val="000000"/>
                </a:solidFill>
                <a:latin typeface="+mn-lt"/>
              </a:rPr>
              <a:t>Theranostics</a:t>
            </a:r>
            <a:r>
              <a:rPr lang="en-US" sz="700" i="1" dirty="0">
                <a:solidFill>
                  <a:srgbClr val="000000"/>
                </a:solidFill>
                <a:latin typeface="+mn-lt"/>
              </a:rPr>
              <a:t>.</a:t>
            </a:r>
            <a:r>
              <a:rPr lang="en-SE" sz="700">
                <a:solidFill>
                  <a:srgbClr val="000000"/>
                </a:solidFill>
                <a:latin typeface="+mn-lt"/>
              </a:rPr>
              <a:t> 2021;11:5365–5386</a:t>
            </a:r>
            <a:r>
              <a:rPr lang="en-US" sz="700" dirty="0">
                <a:solidFill>
                  <a:srgbClr val="000000"/>
                </a:solidFill>
                <a:latin typeface="+mn-lt"/>
              </a:rPr>
              <a:t>; </a:t>
            </a:r>
            <a:r>
              <a:rPr lang="en-GB" sz="700" dirty="0">
                <a:solidFill>
                  <a:srgbClr val="000000"/>
                </a:solidFill>
                <a:latin typeface="+mn-lt"/>
              </a:rPr>
              <a:t>8</a:t>
            </a:r>
            <a:r>
              <a:rPr lang="en-SE" sz="700">
                <a:solidFill>
                  <a:srgbClr val="000000"/>
                </a:solidFill>
                <a:latin typeface="+mn-lt"/>
              </a:rPr>
              <a:t>. El-</a:t>
            </a:r>
            <a:r>
              <a:rPr lang="en-SE" sz="700" err="1">
                <a:solidFill>
                  <a:srgbClr val="000000"/>
                </a:solidFill>
                <a:latin typeface="+mn-lt"/>
              </a:rPr>
              <a:t>ghazzi</a:t>
            </a:r>
            <a:r>
              <a:rPr lang="en-SE" sz="700">
                <a:solidFill>
                  <a:srgbClr val="000000"/>
                </a:solidFill>
                <a:latin typeface="+mn-lt"/>
              </a:rPr>
              <a:t> N, et al. </a:t>
            </a:r>
            <a:r>
              <a:rPr lang="en-SE" sz="700" i="1">
                <a:solidFill>
                  <a:srgbClr val="000000"/>
                </a:solidFill>
                <a:latin typeface="+mn-lt"/>
              </a:rPr>
              <a:t>Onco Targets Ther</a:t>
            </a:r>
            <a:r>
              <a:rPr lang="en-US" sz="700" i="1" dirty="0">
                <a:solidFill>
                  <a:srgbClr val="000000"/>
                </a:solidFill>
                <a:latin typeface="+mn-lt"/>
              </a:rPr>
              <a:t>.</a:t>
            </a:r>
            <a:r>
              <a:rPr lang="en-SE" sz="700" i="1">
                <a:solidFill>
                  <a:srgbClr val="000000"/>
                </a:solidFill>
                <a:latin typeface="+mn-lt"/>
              </a:rPr>
              <a:t> </a:t>
            </a:r>
            <a:r>
              <a:rPr lang="en-SE" sz="700">
                <a:solidFill>
                  <a:srgbClr val="000000"/>
                </a:solidFill>
                <a:latin typeface="+mn-lt"/>
              </a:rPr>
              <a:t>2023;16:359–369</a:t>
            </a:r>
            <a:r>
              <a:rPr lang="en-US" sz="700" dirty="0">
                <a:solidFill>
                  <a:srgbClr val="000000"/>
                </a:solidFill>
                <a:latin typeface="+mn-lt"/>
              </a:rPr>
              <a:t>;</a:t>
            </a:r>
            <a:r>
              <a:rPr lang="en-SE" sz="700">
                <a:solidFill>
                  <a:srgbClr val="000000"/>
                </a:solidFill>
                <a:latin typeface="+mn-lt"/>
              </a:rPr>
              <a:t> </a:t>
            </a:r>
            <a:r>
              <a:rPr lang="en-GB" sz="700" dirty="0">
                <a:solidFill>
                  <a:srgbClr val="000000"/>
                </a:solidFill>
                <a:latin typeface="+mn-lt"/>
              </a:rPr>
              <a:t>9. </a:t>
            </a:r>
            <a:r>
              <a:rPr lang="en-SE" sz="700">
                <a:solidFill>
                  <a:srgbClr val="000000"/>
                </a:solidFill>
                <a:latin typeface="+mn-lt"/>
              </a:rPr>
              <a:t>Stewart RA, et al</a:t>
            </a:r>
            <a:r>
              <a:rPr lang="en-SE" sz="700" i="1">
                <a:solidFill>
                  <a:srgbClr val="000000"/>
                </a:solidFill>
                <a:latin typeface="+mn-lt"/>
              </a:rPr>
              <a:t>. Cancer Res</a:t>
            </a:r>
            <a:r>
              <a:rPr lang="en-US" sz="700" i="1" dirty="0">
                <a:solidFill>
                  <a:srgbClr val="000000"/>
                </a:solidFill>
                <a:latin typeface="+mn-lt"/>
              </a:rPr>
              <a:t>.</a:t>
            </a:r>
            <a:r>
              <a:rPr lang="en-SE" sz="700" i="1">
                <a:solidFill>
                  <a:srgbClr val="000000"/>
                </a:solidFill>
                <a:latin typeface="+mn-lt"/>
              </a:rPr>
              <a:t> </a:t>
            </a:r>
            <a:r>
              <a:rPr lang="en-SE" sz="700">
                <a:solidFill>
                  <a:srgbClr val="000000"/>
                </a:solidFill>
                <a:latin typeface="+mn-lt"/>
              </a:rPr>
              <a:t>2018;78:6717–6725</a:t>
            </a:r>
            <a:r>
              <a:rPr lang="en-US" sz="700" dirty="0">
                <a:solidFill>
                  <a:srgbClr val="000000"/>
                </a:solidFill>
                <a:latin typeface="+mn-lt"/>
              </a:rPr>
              <a:t>; </a:t>
            </a:r>
            <a:r>
              <a:rPr lang="it-IT" sz="700" dirty="0">
                <a:solidFill>
                  <a:srgbClr val="000000"/>
                </a:solidFill>
                <a:latin typeface="+mn-lt"/>
              </a:rPr>
              <a:t>10. Musacchio L, et al. </a:t>
            </a:r>
            <a:r>
              <a:rPr lang="it-IT" sz="700" i="1" dirty="0">
                <a:solidFill>
                  <a:srgbClr val="000000"/>
                </a:solidFill>
                <a:latin typeface="+mn-lt"/>
              </a:rPr>
              <a:t>Cancer </a:t>
            </a:r>
            <a:r>
              <a:rPr lang="it-IT" sz="700" i="1" dirty="0" err="1">
                <a:solidFill>
                  <a:srgbClr val="000000"/>
                </a:solidFill>
                <a:latin typeface="+mn-lt"/>
              </a:rPr>
              <a:t>Manag</a:t>
            </a:r>
            <a:r>
              <a:rPr lang="it-IT" sz="700" i="1" dirty="0">
                <a:solidFill>
                  <a:srgbClr val="000000"/>
                </a:solidFill>
                <a:latin typeface="+mn-lt"/>
              </a:rPr>
              <a:t> Res. </a:t>
            </a:r>
            <a:r>
              <a:rPr lang="it-IT" sz="700" dirty="0">
                <a:solidFill>
                  <a:srgbClr val="000000"/>
                </a:solidFill>
                <a:latin typeface="+mn-lt"/>
              </a:rPr>
              <a:t>2020;12:6123-6135; </a:t>
            </a:r>
            <a:r>
              <a:rPr lang="en-SE" sz="700">
                <a:solidFill>
                  <a:srgbClr val="000000"/>
                </a:solidFill>
                <a:latin typeface="+mn-lt"/>
              </a:rPr>
              <a:t>1</a:t>
            </a:r>
            <a:r>
              <a:rPr lang="en-GB" sz="700" dirty="0">
                <a:solidFill>
                  <a:srgbClr val="000000"/>
                </a:solidFill>
                <a:latin typeface="+mn-lt"/>
              </a:rPr>
              <a:t>1</a:t>
            </a:r>
            <a:r>
              <a:rPr lang="en-SE" sz="700">
                <a:solidFill>
                  <a:srgbClr val="000000"/>
                </a:solidFill>
                <a:latin typeface="+mn-lt"/>
              </a:rPr>
              <a:t>. Post CCB, et al. </a:t>
            </a:r>
            <a:r>
              <a:rPr lang="en-SE" sz="700" i="1">
                <a:solidFill>
                  <a:srgbClr val="000000"/>
                </a:solidFill>
                <a:latin typeface="+mn-lt"/>
              </a:rPr>
              <a:t>Crit Rev Oncol Hematol</a:t>
            </a:r>
            <a:r>
              <a:rPr lang="en-US" sz="700" i="1" dirty="0">
                <a:solidFill>
                  <a:srgbClr val="000000"/>
                </a:solidFill>
                <a:latin typeface="+mn-lt"/>
              </a:rPr>
              <a:t>.</a:t>
            </a:r>
            <a:r>
              <a:rPr lang="en-SE" sz="700" i="1">
                <a:solidFill>
                  <a:srgbClr val="000000"/>
                </a:solidFill>
                <a:latin typeface="+mn-lt"/>
              </a:rPr>
              <a:t> </a:t>
            </a:r>
            <a:r>
              <a:rPr lang="en-SE" sz="700">
                <a:solidFill>
                  <a:srgbClr val="000000"/>
                </a:solidFill>
                <a:latin typeface="+mn-lt"/>
              </a:rPr>
              <a:t>2020;152:102973</a:t>
            </a:r>
            <a:r>
              <a:rPr lang="en-US" sz="700" dirty="0">
                <a:solidFill>
                  <a:srgbClr val="000000"/>
                </a:solidFill>
                <a:latin typeface="+mn-lt"/>
              </a:rPr>
              <a:t>.</a:t>
            </a:r>
          </a:p>
        </p:txBody>
      </p:sp>
      <p:sp>
        <p:nvSpPr>
          <p:cNvPr id="3" name="Title 2">
            <a:extLst>
              <a:ext uri="{FF2B5EF4-FFF2-40B4-BE49-F238E27FC236}">
                <a16:creationId xmlns:a16="http://schemas.microsoft.com/office/drawing/2014/main" id="{9FA1CBF3-4866-6E42-9F97-BFBCBDC88515}"/>
              </a:ext>
            </a:extLst>
          </p:cNvPr>
          <p:cNvSpPr>
            <a:spLocks noGrp="1"/>
          </p:cNvSpPr>
          <p:nvPr>
            <p:ph type="title" idx="4294967295"/>
          </p:nvPr>
        </p:nvSpPr>
        <p:spPr>
          <a:xfrm>
            <a:off x="0" y="-7821"/>
            <a:ext cx="12352338" cy="676275"/>
          </a:xfrm>
        </p:spPr>
        <p:txBody>
          <a:bodyPr>
            <a:noAutofit/>
          </a:bodyPr>
          <a:lstStyle/>
          <a:p>
            <a:pPr algn="l">
              <a:lnSpc>
                <a:spcPct val="100000"/>
              </a:lnSpc>
              <a:spcBef>
                <a:spcPts val="0"/>
              </a:spcBef>
              <a:defRPr/>
            </a:pPr>
            <a:r>
              <a:rPr lang="en-US" sz="2400" dirty="0">
                <a:solidFill>
                  <a:schemeClr val="tx1"/>
                </a:solidFill>
                <a:latin typeface="+mn-lt"/>
                <a:cs typeface="Arial"/>
              </a:rPr>
              <a:t>Addition of Olaparib to Durvalumab Further Enhanced PFS Benefit in </a:t>
            </a:r>
            <a:r>
              <a:rPr lang="en-US" sz="2400" dirty="0" err="1">
                <a:solidFill>
                  <a:schemeClr val="tx1"/>
                </a:solidFill>
                <a:latin typeface="+mn-lt"/>
                <a:cs typeface="Arial"/>
              </a:rPr>
              <a:t>pMMR</a:t>
            </a:r>
            <a:r>
              <a:rPr lang="en-US" sz="2400" dirty="0">
                <a:solidFill>
                  <a:schemeClr val="tx1"/>
                </a:solidFill>
                <a:latin typeface="+mn-lt"/>
                <a:cs typeface="Arial"/>
              </a:rPr>
              <a:t> Subpopulation</a:t>
            </a:r>
            <a:endParaRPr kumimoji="0" lang="en-GB" sz="2400" i="0" u="none" strike="noStrike" kern="1200" cap="none" spc="0" normalizeH="0" baseline="0" noProof="0" dirty="0">
              <a:ln>
                <a:noFill/>
              </a:ln>
              <a:solidFill>
                <a:schemeClr val="tx1"/>
              </a:solidFill>
              <a:effectLst/>
              <a:uLnTx/>
              <a:uFillTx/>
              <a:latin typeface="+mn-lt"/>
              <a:cs typeface="Arial" panose="020B0604020202020204" pitchFamily="34" charset="0"/>
            </a:endParaRPr>
          </a:p>
        </p:txBody>
      </p:sp>
      <p:sp>
        <p:nvSpPr>
          <p:cNvPr id="719" name="TextBox 718">
            <a:extLst>
              <a:ext uri="{FF2B5EF4-FFF2-40B4-BE49-F238E27FC236}">
                <a16:creationId xmlns:a16="http://schemas.microsoft.com/office/drawing/2014/main" id="{95326BDA-688C-A5D6-E62B-5F67C2DBB8AA}"/>
              </a:ext>
            </a:extLst>
          </p:cNvPr>
          <p:cNvSpPr txBox="1"/>
          <p:nvPr/>
        </p:nvSpPr>
        <p:spPr>
          <a:xfrm>
            <a:off x="899938" y="3903020"/>
            <a:ext cx="1675448" cy="216982"/>
          </a:xfrm>
          <a:prstGeom prst="rect">
            <a:avLst/>
          </a:prstGeom>
          <a:noFill/>
        </p:spPr>
        <p:txBody>
          <a:bodyPr wrap="square" rtlCol="0">
            <a:spAutoFit/>
          </a:bodyPr>
          <a:lstStyle>
            <a:defPPr>
              <a:defRPr lang="en-US"/>
            </a:defPPr>
            <a:lvl1pPr>
              <a:lnSpc>
                <a:spcPct val="90000"/>
              </a:lnSpc>
              <a:spcAft>
                <a:spcPts val="600"/>
              </a:spcAft>
              <a:defRPr sz="800"/>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3F4444"/>
                </a:solidFill>
                <a:effectLst/>
                <a:uLnTx/>
                <a:uFillTx/>
                <a:latin typeface="Calibri" panose="020F0502020204030204"/>
                <a:ea typeface="ＭＳ Ｐゴシック" charset="0"/>
                <a:cs typeface="Arial" panose="020B0604020202020204" pitchFamily="34" charset="0"/>
              </a:rPr>
              <a:t>Olaparib</a:t>
            </a:r>
          </a:p>
        </p:txBody>
      </p:sp>
      <p:sp>
        <p:nvSpPr>
          <p:cNvPr id="720" name="Right Brace 719">
            <a:extLst>
              <a:ext uri="{FF2B5EF4-FFF2-40B4-BE49-F238E27FC236}">
                <a16:creationId xmlns:a16="http://schemas.microsoft.com/office/drawing/2014/main" id="{4B381BB9-A3E3-8AB9-4AFC-DCB663A5BFFB}"/>
              </a:ext>
            </a:extLst>
          </p:cNvPr>
          <p:cNvSpPr/>
          <p:nvPr/>
        </p:nvSpPr>
        <p:spPr>
          <a:xfrm rot="16200000">
            <a:off x="8820924" y="-805461"/>
            <a:ext cx="87053" cy="6120000"/>
          </a:xfrm>
          <a:prstGeom prst="rightBrace">
            <a:avLst>
              <a:gd name="adj1" fmla="val 8333"/>
              <a:gd name="adj2" fmla="val 46846"/>
            </a:avLst>
          </a:prstGeom>
          <a:noFill/>
          <a:ln w="12700" cap="flat" cmpd="sng" algn="ctr">
            <a:solidFill>
              <a:srgbClr val="83005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F4444"/>
              </a:solidFill>
              <a:effectLst/>
              <a:uLnTx/>
              <a:uFillTx/>
              <a:latin typeface="Arial" panose="020B0604020202020204" pitchFamily="34" charset="0"/>
              <a:ea typeface="ＭＳ Ｐゴシック" charset="0"/>
              <a:cs typeface="Arial" panose="020B0604020202020204" pitchFamily="34" charset="0"/>
            </a:endParaRPr>
          </a:p>
        </p:txBody>
      </p:sp>
      <p:sp>
        <p:nvSpPr>
          <p:cNvPr id="722" name="TextBox 721">
            <a:extLst>
              <a:ext uri="{FF2B5EF4-FFF2-40B4-BE49-F238E27FC236}">
                <a16:creationId xmlns:a16="http://schemas.microsoft.com/office/drawing/2014/main" id="{38F633D8-C013-A901-2741-8A26C6898C25}"/>
              </a:ext>
            </a:extLst>
          </p:cNvPr>
          <p:cNvSpPr txBox="1"/>
          <p:nvPr/>
        </p:nvSpPr>
        <p:spPr>
          <a:xfrm>
            <a:off x="899938" y="3593663"/>
            <a:ext cx="1860920" cy="3416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C00000"/>
                </a:solidFill>
                <a:effectLst/>
                <a:uLnTx/>
                <a:uFillTx/>
                <a:latin typeface="Calibri" panose="020F0502020204030204"/>
                <a:ea typeface="ＭＳ Ｐゴシック" charset="0"/>
                <a:cs typeface="Arial" panose="020B0604020202020204" pitchFamily="34" charset="0"/>
              </a:rPr>
              <a:t>Immuno-suppressive, pro-tumour immune cells and signals</a:t>
            </a:r>
          </a:p>
        </p:txBody>
      </p:sp>
      <p:sp>
        <p:nvSpPr>
          <p:cNvPr id="723" name="TextBox 722">
            <a:extLst>
              <a:ext uri="{FF2B5EF4-FFF2-40B4-BE49-F238E27FC236}">
                <a16:creationId xmlns:a16="http://schemas.microsoft.com/office/drawing/2014/main" id="{597732F9-3B5D-6958-D7E0-008069FB7144}"/>
              </a:ext>
            </a:extLst>
          </p:cNvPr>
          <p:cNvSpPr txBox="1"/>
          <p:nvPr/>
        </p:nvSpPr>
        <p:spPr>
          <a:xfrm>
            <a:off x="869098" y="4602848"/>
            <a:ext cx="1675449" cy="3416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3F4444"/>
                </a:solidFill>
                <a:effectLst/>
                <a:uLnTx/>
                <a:uFillTx/>
                <a:latin typeface="Calibri" panose="020F0502020204030204"/>
                <a:ea typeface="ＭＳ Ｐゴシック" charset="0"/>
                <a:cs typeface="Arial" panose="020B0604020202020204" pitchFamily="34" charset="0"/>
              </a:rPr>
              <a:t>T cell/</a:t>
            </a:r>
            <a:br>
              <a:rPr kumimoji="0" lang="en-GB" sz="900" b="0" i="0" u="none" strike="noStrike" kern="1200" cap="none" spc="0" normalizeH="0" baseline="0" noProof="0">
                <a:ln>
                  <a:noFill/>
                </a:ln>
                <a:solidFill>
                  <a:srgbClr val="3F4444"/>
                </a:solidFill>
                <a:effectLst/>
                <a:uLnTx/>
                <a:uFillTx/>
                <a:latin typeface="Calibri" panose="020F0502020204030204"/>
                <a:ea typeface="ＭＳ Ｐゴシック" charset="0"/>
                <a:cs typeface="Arial" panose="020B0604020202020204" pitchFamily="34" charset="0"/>
              </a:rPr>
            </a:br>
            <a:r>
              <a:rPr kumimoji="0" lang="en-GB" sz="900" b="0" i="0" u="none" strike="noStrike" kern="1200" cap="none" spc="0" normalizeH="0" baseline="0" noProof="0">
                <a:ln>
                  <a:noFill/>
                </a:ln>
                <a:solidFill>
                  <a:srgbClr val="3F4444"/>
                </a:solidFill>
                <a:effectLst/>
                <a:uLnTx/>
                <a:uFillTx/>
                <a:latin typeface="Calibri" panose="020F0502020204030204"/>
                <a:ea typeface="ＭＳ Ｐゴシック" charset="0"/>
                <a:cs typeface="Arial" panose="020B0604020202020204" pitchFamily="34" charset="0"/>
              </a:rPr>
              <a:t>immune infiltration</a:t>
            </a:r>
          </a:p>
        </p:txBody>
      </p:sp>
      <p:sp>
        <p:nvSpPr>
          <p:cNvPr id="724" name="TextBox 723">
            <a:extLst>
              <a:ext uri="{FF2B5EF4-FFF2-40B4-BE49-F238E27FC236}">
                <a16:creationId xmlns:a16="http://schemas.microsoft.com/office/drawing/2014/main" id="{F8F37B3C-967D-D8A4-BC37-A3BC963708A6}"/>
              </a:ext>
            </a:extLst>
          </p:cNvPr>
          <p:cNvSpPr txBox="1"/>
          <p:nvPr/>
        </p:nvSpPr>
        <p:spPr>
          <a:xfrm>
            <a:off x="899938" y="4142288"/>
            <a:ext cx="1675448" cy="21698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3F4444"/>
                </a:solidFill>
                <a:effectLst/>
                <a:uLnTx/>
                <a:uFillTx/>
                <a:latin typeface="Calibri" panose="020F0502020204030204"/>
                <a:ea typeface="ＭＳ Ｐゴシック" charset="0"/>
                <a:cs typeface="Arial" panose="020B0604020202020204" pitchFamily="34" charset="0"/>
              </a:rPr>
              <a:t>Chemotherapy</a:t>
            </a:r>
          </a:p>
        </p:txBody>
      </p:sp>
      <p:sp>
        <p:nvSpPr>
          <p:cNvPr id="725" name="TextBox 724">
            <a:extLst>
              <a:ext uri="{FF2B5EF4-FFF2-40B4-BE49-F238E27FC236}">
                <a16:creationId xmlns:a16="http://schemas.microsoft.com/office/drawing/2014/main" id="{AF542547-8BAC-E000-E112-ABB1F7736E8B}"/>
              </a:ext>
            </a:extLst>
          </p:cNvPr>
          <p:cNvSpPr txBox="1"/>
          <p:nvPr/>
        </p:nvSpPr>
        <p:spPr>
          <a:xfrm>
            <a:off x="869098" y="4405861"/>
            <a:ext cx="1675448" cy="21698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3F4444"/>
                </a:solidFill>
                <a:effectLst/>
                <a:uLnTx/>
                <a:uFillTx/>
                <a:latin typeface="Calibri" panose="020F0502020204030204"/>
                <a:ea typeface="ＭＳ Ｐゴシック" charset="0"/>
                <a:cs typeface="Arial" panose="020B0604020202020204" pitchFamily="34" charset="0"/>
              </a:rPr>
              <a:t>Durvalumab</a:t>
            </a:r>
          </a:p>
        </p:txBody>
      </p:sp>
      <p:sp>
        <p:nvSpPr>
          <p:cNvPr id="726" name="TextBox 725">
            <a:extLst>
              <a:ext uri="{FF2B5EF4-FFF2-40B4-BE49-F238E27FC236}">
                <a16:creationId xmlns:a16="http://schemas.microsoft.com/office/drawing/2014/main" id="{080D09C0-8F96-B31B-5F1F-0DF5AAA8D9DE}"/>
              </a:ext>
            </a:extLst>
          </p:cNvPr>
          <p:cNvSpPr txBox="1"/>
          <p:nvPr/>
        </p:nvSpPr>
        <p:spPr>
          <a:xfrm>
            <a:off x="869098" y="4933329"/>
            <a:ext cx="1675449" cy="3416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3F4444"/>
                </a:solidFill>
                <a:effectLst/>
                <a:uLnTx/>
                <a:uFillTx/>
                <a:latin typeface="Calibri" panose="020F0502020204030204"/>
                <a:ea typeface="ＭＳ Ｐゴシック" charset="0"/>
                <a:cs typeface="Arial" panose="020B0604020202020204" pitchFamily="34" charset="0"/>
              </a:rPr>
              <a:t>Activated T cell with cytotoxic/anti-tumour activity</a:t>
            </a:r>
          </a:p>
        </p:txBody>
      </p:sp>
      <p:sp>
        <p:nvSpPr>
          <p:cNvPr id="727" name="TextBox 726">
            <a:extLst>
              <a:ext uri="{FF2B5EF4-FFF2-40B4-BE49-F238E27FC236}">
                <a16:creationId xmlns:a16="http://schemas.microsoft.com/office/drawing/2014/main" id="{36222EF3-0406-8821-40A4-2152AE012319}"/>
              </a:ext>
            </a:extLst>
          </p:cNvPr>
          <p:cNvSpPr txBox="1"/>
          <p:nvPr/>
        </p:nvSpPr>
        <p:spPr>
          <a:xfrm>
            <a:off x="899938" y="3087664"/>
            <a:ext cx="1829896" cy="3416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C4D600">
                    <a:lumMod val="50000"/>
                  </a:srgbClr>
                </a:solidFill>
                <a:effectLst/>
                <a:uLnTx/>
                <a:uFillTx/>
                <a:latin typeface="Calibri" panose="020F0502020204030204"/>
                <a:ea typeface="ＭＳ Ｐゴシック" charset="0"/>
                <a:cs typeface="Arial" panose="020B0604020202020204" pitchFamily="34" charset="0"/>
              </a:rPr>
              <a:t>Immuno-stimulatory, anti-tumour immune cells and signals</a:t>
            </a:r>
          </a:p>
        </p:txBody>
      </p:sp>
      <p:grpSp>
        <p:nvGrpSpPr>
          <p:cNvPr id="728" name="Group 727">
            <a:extLst>
              <a:ext uri="{FF2B5EF4-FFF2-40B4-BE49-F238E27FC236}">
                <a16:creationId xmlns:a16="http://schemas.microsoft.com/office/drawing/2014/main" id="{7AC17AD8-28E4-A7B5-7418-DF49300E1BE4}"/>
              </a:ext>
            </a:extLst>
          </p:cNvPr>
          <p:cNvGrpSpPr/>
          <p:nvPr/>
        </p:nvGrpSpPr>
        <p:grpSpPr>
          <a:xfrm>
            <a:off x="607542" y="3931598"/>
            <a:ext cx="224742" cy="147733"/>
            <a:chOff x="6888355" y="1728963"/>
            <a:chExt cx="403784" cy="265424"/>
          </a:xfrm>
        </p:grpSpPr>
        <p:sp>
          <p:nvSpPr>
            <p:cNvPr id="729" name="Oval 728">
              <a:extLst>
                <a:ext uri="{FF2B5EF4-FFF2-40B4-BE49-F238E27FC236}">
                  <a16:creationId xmlns:a16="http://schemas.microsoft.com/office/drawing/2014/main" id="{34F76E55-AB21-F33B-5D9D-383013910C8C}"/>
                </a:ext>
              </a:extLst>
            </p:cNvPr>
            <p:cNvSpPr/>
            <p:nvPr/>
          </p:nvSpPr>
          <p:spPr>
            <a:xfrm rot="20248136" flipH="1">
              <a:off x="6967837" y="1740478"/>
              <a:ext cx="219883" cy="219883"/>
            </a:xfrm>
            <a:prstGeom prst="ellipse">
              <a:avLst/>
            </a:prstGeom>
            <a:solidFill>
              <a:srgbClr val="830051">
                <a:lumMod val="50000"/>
              </a:srgbClr>
            </a:solidFill>
            <a:ln w="3175" cap="flat" cmpd="sng" algn="ctr">
              <a:solidFill>
                <a:srgbClr val="FFFFFF"/>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0" name="TextBox 729">
              <a:extLst>
                <a:ext uri="{FF2B5EF4-FFF2-40B4-BE49-F238E27FC236}">
                  <a16:creationId xmlns:a16="http://schemas.microsoft.com/office/drawing/2014/main" id="{6C4D44D0-460E-C367-791C-FB172799310E}"/>
                </a:ext>
              </a:extLst>
            </p:cNvPr>
            <p:cNvSpPr txBox="1"/>
            <p:nvPr/>
          </p:nvSpPr>
          <p:spPr>
            <a:xfrm flipH="1">
              <a:off x="6888355" y="1728963"/>
              <a:ext cx="403784" cy="265424"/>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grpSp>
      <p:sp>
        <p:nvSpPr>
          <p:cNvPr id="731" name="Rectangle: Rounded Corners 730">
            <a:extLst>
              <a:ext uri="{FF2B5EF4-FFF2-40B4-BE49-F238E27FC236}">
                <a16:creationId xmlns:a16="http://schemas.microsoft.com/office/drawing/2014/main" id="{A2060BFF-35AC-1E3C-459A-B5A78BA336F8}"/>
              </a:ext>
            </a:extLst>
          </p:cNvPr>
          <p:cNvSpPr/>
          <p:nvPr/>
        </p:nvSpPr>
        <p:spPr>
          <a:xfrm>
            <a:off x="557834" y="3655582"/>
            <a:ext cx="290399" cy="189413"/>
          </a:xfrm>
          <a:prstGeom prst="roundRect">
            <a:avLst>
              <a:gd name="adj" fmla="val 28300"/>
            </a:avLst>
          </a:prstGeom>
          <a:solidFill>
            <a:srgbClr val="FFC9C9"/>
          </a:solidFill>
          <a:ln w="28575" cap="flat" cmpd="sng" algn="ctr">
            <a:noFill/>
            <a:prstDash val="solid"/>
            <a:miter lim="800000"/>
          </a:ln>
          <a:effectLst>
            <a:softEdge rad="3175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732" name="Group 731">
            <a:extLst>
              <a:ext uri="{FF2B5EF4-FFF2-40B4-BE49-F238E27FC236}">
                <a16:creationId xmlns:a16="http://schemas.microsoft.com/office/drawing/2014/main" id="{BC09AD38-46AB-DF40-28AA-CCBCBD1BBB60}"/>
              </a:ext>
            </a:extLst>
          </p:cNvPr>
          <p:cNvGrpSpPr/>
          <p:nvPr/>
        </p:nvGrpSpPr>
        <p:grpSpPr>
          <a:xfrm>
            <a:off x="617598" y="4653141"/>
            <a:ext cx="170869" cy="175326"/>
            <a:chOff x="9068499" y="5045774"/>
            <a:chExt cx="119929" cy="119929"/>
          </a:xfrm>
        </p:grpSpPr>
        <p:sp>
          <p:nvSpPr>
            <p:cNvPr id="733" name="Oval 732">
              <a:extLst>
                <a:ext uri="{FF2B5EF4-FFF2-40B4-BE49-F238E27FC236}">
                  <a16:creationId xmlns:a16="http://schemas.microsoft.com/office/drawing/2014/main" id="{4536E495-4AA5-E6FB-5AB4-73DF89F5F25C}"/>
                </a:ext>
              </a:extLst>
            </p:cNvPr>
            <p:cNvSpPr/>
            <p:nvPr/>
          </p:nvSpPr>
          <p:spPr>
            <a:xfrm>
              <a:off x="9068499" y="5045774"/>
              <a:ext cx="119929" cy="119929"/>
            </a:xfrm>
            <a:prstGeom prst="ellipse">
              <a:avLst/>
            </a:prstGeom>
            <a:solidFill>
              <a:srgbClr val="6688A3"/>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4" name="Oval 733">
              <a:extLst>
                <a:ext uri="{FF2B5EF4-FFF2-40B4-BE49-F238E27FC236}">
                  <a16:creationId xmlns:a16="http://schemas.microsoft.com/office/drawing/2014/main" id="{82236BE5-3C10-6D0C-53AC-B08EFB4C4AA3}"/>
                </a:ext>
              </a:extLst>
            </p:cNvPr>
            <p:cNvSpPr/>
            <p:nvPr/>
          </p:nvSpPr>
          <p:spPr>
            <a:xfrm flipH="1">
              <a:off x="9128456" y="5098660"/>
              <a:ext cx="45719" cy="45719"/>
            </a:xfrm>
            <a:prstGeom prst="ellipse">
              <a:avLst/>
            </a:prstGeom>
            <a:solidFill>
              <a:srgbClr val="003865"/>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35" name="Group 734">
            <a:extLst>
              <a:ext uri="{FF2B5EF4-FFF2-40B4-BE49-F238E27FC236}">
                <a16:creationId xmlns:a16="http://schemas.microsoft.com/office/drawing/2014/main" id="{332A8602-E0A8-457D-E7A4-970B65280D99}"/>
              </a:ext>
            </a:extLst>
          </p:cNvPr>
          <p:cNvGrpSpPr/>
          <p:nvPr/>
        </p:nvGrpSpPr>
        <p:grpSpPr>
          <a:xfrm rot="5735711">
            <a:off x="625632" y="4366443"/>
            <a:ext cx="154802" cy="258063"/>
            <a:chOff x="3493052" y="3006448"/>
            <a:chExt cx="170522" cy="295921"/>
          </a:xfrm>
        </p:grpSpPr>
        <p:grpSp>
          <p:nvGrpSpPr>
            <p:cNvPr id="736" name="Group 735">
              <a:extLst>
                <a:ext uri="{FF2B5EF4-FFF2-40B4-BE49-F238E27FC236}">
                  <a16:creationId xmlns:a16="http://schemas.microsoft.com/office/drawing/2014/main" id="{E246B466-63E5-58F6-662D-062C01439977}"/>
                </a:ext>
              </a:extLst>
            </p:cNvPr>
            <p:cNvGrpSpPr/>
            <p:nvPr/>
          </p:nvGrpSpPr>
          <p:grpSpPr>
            <a:xfrm rot="981756">
              <a:off x="3510260" y="3006448"/>
              <a:ext cx="63268" cy="76600"/>
              <a:chOff x="3701140" y="952436"/>
              <a:chExt cx="63268" cy="76600"/>
            </a:xfrm>
          </p:grpSpPr>
          <p:cxnSp>
            <p:nvCxnSpPr>
              <p:cNvPr id="745" name="Straight Connector 744">
                <a:extLst>
                  <a:ext uri="{FF2B5EF4-FFF2-40B4-BE49-F238E27FC236}">
                    <a16:creationId xmlns:a16="http://schemas.microsoft.com/office/drawing/2014/main" id="{6BB456D4-231C-B6B6-5FB8-E0C22DC28347}"/>
                  </a:ext>
                </a:extLst>
              </p:cNvPr>
              <p:cNvCxnSpPr/>
              <p:nvPr/>
            </p:nvCxnSpPr>
            <p:spPr>
              <a:xfrm>
                <a:off x="3701140" y="952436"/>
                <a:ext cx="36000" cy="36000"/>
              </a:xfrm>
              <a:prstGeom prst="line">
                <a:avLst/>
              </a:prstGeom>
              <a:noFill/>
              <a:ln w="28575" cap="flat" cmpd="sng" algn="ctr">
                <a:solidFill>
                  <a:srgbClr val="D0006F"/>
                </a:solidFill>
                <a:prstDash val="solid"/>
                <a:miter lim="800000"/>
              </a:ln>
              <a:effectLst/>
            </p:spPr>
          </p:cxnSp>
          <p:cxnSp>
            <p:nvCxnSpPr>
              <p:cNvPr id="746" name="Straight Connector 745">
                <a:extLst>
                  <a:ext uri="{FF2B5EF4-FFF2-40B4-BE49-F238E27FC236}">
                    <a16:creationId xmlns:a16="http://schemas.microsoft.com/office/drawing/2014/main" id="{1EAAEE19-B73A-0BFC-519D-70881DBD8CC5}"/>
                  </a:ext>
                </a:extLst>
              </p:cNvPr>
              <p:cNvCxnSpPr>
                <a:cxnSpLocks/>
              </p:cNvCxnSpPr>
              <p:nvPr/>
            </p:nvCxnSpPr>
            <p:spPr>
              <a:xfrm flipH="1">
                <a:off x="3728408" y="952436"/>
                <a:ext cx="36000" cy="36000"/>
              </a:xfrm>
              <a:prstGeom prst="line">
                <a:avLst/>
              </a:prstGeom>
              <a:noFill/>
              <a:ln w="28575" cap="flat" cmpd="sng" algn="ctr">
                <a:solidFill>
                  <a:srgbClr val="D0006F"/>
                </a:solidFill>
                <a:prstDash val="solid"/>
                <a:miter lim="800000"/>
              </a:ln>
              <a:effectLst/>
            </p:spPr>
          </p:cxnSp>
          <p:cxnSp>
            <p:nvCxnSpPr>
              <p:cNvPr id="747" name="Straight Connector 746">
                <a:extLst>
                  <a:ext uri="{FF2B5EF4-FFF2-40B4-BE49-F238E27FC236}">
                    <a16:creationId xmlns:a16="http://schemas.microsoft.com/office/drawing/2014/main" id="{19177249-4D7E-5C99-5265-CA905B90C5AA}"/>
                  </a:ext>
                </a:extLst>
              </p:cNvPr>
              <p:cNvCxnSpPr>
                <a:cxnSpLocks/>
              </p:cNvCxnSpPr>
              <p:nvPr/>
            </p:nvCxnSpPr>
            <p:spPr>
              <a:xfrm>
                <a:off x="3729266" y="979671"/>
                <a:ext cx="1818" cy="49365"/>
              </a:xfrm>
              <a:prstGeom prst="line">
                <a:avLst/>
              </a:prstGeom>
              <a:noFill/>
              <a:ln w="28575" cap="flat" cmpd="sng" algn="ctr">
                <a:solidFill>
                  <a:srgbClr val="D0006F"/>
                </a:solidFill>
                <a:prstDash val="solid"/>
                <a:miter lim="800000"/>
              </a:ln>
              <a:effectLst/>
            </p:spPr>
          </p:cxnSp>
        </p:grpSp>
        <p:grpSp>
          <p:nvGrpSpPr>
            <p:cNvPr id="737" name="Group 736">
              <a:extLst>
                <a:ext uri="{FF2B5EF4-FFF2-40B4-BE49-F238E27FC236}">
                  <a16:creationId xmlns:a16="http://schemas.microsoft.com/office/drawing/2014/main" id="{84AE2DDD-72B1-1EB2-B4A6-A37CCBAE3D87}"/>
                </a:ext>
              </a:extLst>
            </p:cNvPr>
            <p:cNvGrpSpPr/>
            <p:nvPr/>
          </p:nvGrpSpPr>
          <p:grpSpPr>
            <a:xfrm rot="19180030">
              <a:off x="3600306" y="3133793"/>
              <a:ext cx="63268" cy="76600"/>
              <a:chOff x="3701140" y="952436"/>
              <a:chExt cx="63268" cy="76600"/>
            </a:xfrm>
          </p:grpSpPr>
          <p:cxnSp>
            <p:nvCxnSpPr>
              <p:cNvPr id="742" name="Straight Connector 741">
                <a:extLst>
                  <a:ext uri="{FF2B5EF4-FFF2-40B4-BE49-F238E27FC236}">
                    <a16:creationId xmlns:a16="http://schemas.microsoft.com/office/drawing/2014/main" id="{5F82F430-C115-A299-8701-B0FDB38DBBCC}"/>
                  </a:ext>
                </a:extLst>
              </p:cNvPr>
              <p:cNvCxnSpPr/>
              <p:nvPr/>
            </p:nvCxnSpPr>
            <p:spPr>
              <a:xfrm>
                <a:off x="3701140" y="952436"/>
                <a:ext cx="36000" cy="36000"/>
              </a:xfrm>
              <a:prstGeom prst="line">
                <a:avLst/>
              </a:prstGeom>
              <a:noFill/>
              <a:ln w="28575" cap="flat" cmpd="sng" algn="ctr">
                <a:solidFill>
                  <a:srgbClr val="D0006F"/>
                </a:solidFill>
                <a:prstDash val="solid"/>
                <a:miter lim="800000"/>
              </a:ln>
              <a:effectLst/>
            </p:spPr>
          </p:cxnSp>
          <p:cxnSp>
            <p:nvCxnSpPr>
              <p:cNvPr id="743" name="Straight Connector 742">
                <a:extLst>
                  <a:ext uri="{FF2B5EF4-FFF2-40B4-BE49-F238E27FC236}">
                    <a16:creationId xmlns:a16="http://schemas.microsoft.com/office/drawing/2014/main" id="{ABA46902-4F97-7AB1-AFCF-0516DB4BF51F}"/>
                  </a:ext>
                </a:extLst>
              </p:cNvPr>
              <p:cNvCxnSpPr>
                <a:cxnSpLocks/>
              </p:cNvCxnSpPr>
              <p:nvPr/>
            </p:nvCxnSpPr>
            <p:spPr>
              <a:xfrm flipH="1">
                <a:off x="3728408" y="952436"/>
                <a:ext cx="36000" cy="36000"/>
              </a:xfrm>
              <a:prstGeom prst="line">
                <a:avLst/>
              </a:prstGeom>
              <a:noFill/>
              <a:ln w="28575" cap="flat" cmpd="sng" algn="ctr">
                <a:solidFill>
                  <a:srgbClr val="D0006F"/>
                </a:solidFill>
                <a:prstDash val="solid"/>
                <a:miter lim="800000"/>
              </a:ln>
              <a:effectLst/>
            </p:spPr>
          </p:cxnSp>
          <p:cxnSp>
            <p:nvCxnSpPr>
              <p:cNvPr id="744" name="Straight Connector 743">
                <a:extLst>
                  <a:ext uri="{FF2B5EF4-FFF2-40B4-BE49-F238E27FC236}">
                    <a16:creationId xmlns:a16="http://schemas.microsoft.com/office/drawing/2014/main" id="{9F181397-87B9-023A-307E-3F2BD03A1F6A}"/>
                  </a:ext>
                </a:extLst>
              </p:cNvPr>
              <p:cNvCxnSpPr>
                <a:cxnSpLocks/>
              </p:cNvCxnSpPr>
              <p:nvPr/>
            </p:nvCxnSpPr>
            <p:spPr>
              <a:xfrm>
                <a:off x="3729266" y="979671"/>
                <a:ext cx="1818" cy="49365"/>
              </a:xfrm>
              <a:prstGeom prst="line">
                <a:avLst/>
              </a:prstGeom>
              <a:noFill/>
              <a:ln w="28575" cap="flat" cmpd="sng" algn="ctr">
                <a:solidFill>
                  <a:srgbClr val="D0006F"/>
                </a:solidFill>
                <a:prstDash val="solid"/>
                <a:miter lim="800000"/>
              </a:ln>
              <a:effectLst/>
            </p:spPr>
          </p:cxnSp>
        </p:grpSp>
        <p:grpSp>
          <p:nvGrpSpPr>
            <p:cNvPr id="738" name="Group 737">
              <a:extLst>
                <a:ext uri="{FF2B5EF4-FFF2-40B4-BE49-F238E27FC236}">
                  <a16:creationId xmlns:a16="http://schemas.microsoft.com/office/drawing/2014/main" id="{50419935-F293-1E5A-D3D7-2ACCFD4B4670}"/>
                </a:ext>
              </a:extLst>
            </p:cNvPr>
            <p:cNvGrpSpPr/>
            <p:nvPr/>
          </p:nvGrpSpPr>
          <p:grpSpPr>
            <a:xfrm rot="16200000">
              <a:off x="3499718" y="3232435"/>
              <a:ext cx="63268" cy="76600"/>
              <a:chOff x="3701140" y="952436"/>
              <a:chExt cx="63268" cy="76600"/>
            </a:xfrm>
          </p:grpSpPr>
          <p:cxnSp>
            <p:nvCxnSpPr>
              <p:cNvPr id="739" name="Straight Connector 738">
                <a:extLst>
                  <a:ext uri="{FF2B5EF4-FFF2-40B4-BE49-F238E27FC236}">
                    <a16:creationId xmlns:a16="http://schemas.microsoft.com/office/drawing/2014/main" id="{999C90C7-2EF4-6688-E95E-EE557F19C090}"/>
                  </a:ext>
                </a:extLst>
              </p:cNvPr>
              <p:cNvCxnSpPr/>
              <p:nvPr/>
            </p:nvCxnSpPr>
            <p:spPr>
              <a:xfrm>
                <a:off x="3701140" y="952436"/>
                <a:ext cx="36000" cy="36000"/>
              </a:xfrm>
              <a:prstGeom prst="line">
                <a:avLst/>
              </a:prstGeom>
              <a:noFill/>
              <a:ln w="28575" cap="flat" cmpd="sng" algn="ctr">
                <a:solidFill>
                  <a:srgbClr val="D0006F"/>
                </a:solidFill>
                <a:prstDash val="solid"/>
                <a:miter lim="800000"/>
              </a:ln>
              <a:effectLst/>
            </p:spPr>
          </p:cxnSp>
          <p:cxnSp>
            <p:nvCxnSpPr>
              <p:cNvPr id="740" name="Straight Connector 739">
                <a:extLst>
                  <a:ext uri="{FF2B5EF4-FFF2-40B4-BE49-F238E27FC236}">
                    <a16:creationId xmlns:a16="http://schemas.microsoft.com/office/drawing/2014/main" id="{DE36182D-466C-9E0D-0DD4-C8EBD3B30ACD}"/>
                  </a:ext>
                </a:extLst>
              </p:cNvPr>
              <p:cNvCxnSpPr>
                <a:cxnSpLocks/>
              </p:cNvCxnSpPr>
              <p:nvPr/>
            </p:nvCxnSpPr>
            <p:spPr>
              <a:xfrm flipH="1">
                <a:off x="3728408" y="952436"/>
                <a:ext cx="36000" cy="36000"/>
              </a:xfrm>
              <a:prstGeom prst="line">
                <a:avLst/>
              </a:prstGeom>
              <a:noFill/>
              <a:ln w="28575" cap="flat" cmpd="sng" algn="ctr">
                <a:solidFill>
                  <a:srgbClr val="D0006F"/>
                </a:solidFill>
                <a:prstDash val="solid"/>
                <a:miter lim="800000"/>
              </a:ln>
              <a:effectLst/>
            </p:spPr>
          </p:cxnSp>
          <p:cxnSp>
            <p:nvCxnSpPr>
              <p:cNvPr id="741" name="Straight Connector 740">
                <a:extLst>
                  <a:ext uri="{FF2B5EF4-FFF2-40B4-BE49-F238E27FC236}">
                    <a16:creationId xmlns:a16="http://schemas.microsoft.com/office/drawing/2014/main" id="{C9633950-A9A8-7DE8-B46B-8E693125771C}"/>
                  </a:ext>
                </a:extLst>
              </p:cNvPr>
              <p:cNvCxnSpPr>
                <a:cxnSpLocks/>
              </p:cNvCxnSpPr>
              <p:nvPr/>
            </p:nvCxnSpPr>
            <p:spPr>
              <a:xfrm>
                <a:off x="3729266" y="979671"/>
                <a:ext cx="1818" cy="49365"/>
              </a:xfrm>
              <a:prstGeom prst="line">
                <a:avLst/>
              </a:prstGeom>
              <a:noFill/>
              <a:ln w="28575" cap="flat" cmpd="sng" algn="ctr">
                <a:solidFill>
                  <a:srgbClr val="D0006F"/>
                </a:solidFill>
                <a:prstDash val="solid"/>
                <a:miter lim="800000"/>
              </a:ln>
              <a:effectLst/>
            </p:spPr>
          </p:cxnSp>
        </p:grpSp>
      </p:grpSp>
      <p:grpSp>
        <p:nvGrpSpPr>
          <p:cNvPr id="748" name="Group 747">
            <a:extLst>
              <a:ext uri="{FF2B5EF4-FFF2-40B4-BE49-F238E27FC236}">
                <a16:creationId xmlns:a16="http://schemas.microsoft.com/office/drawing/2014/main" id="{47395AD2-7359-007E-2739-A7D11A401CCA}"/>
              </a:ext>
            </a:extLst>
          </p:cNvPr>
          <p:cNvGrpSpPr/>
          <p:nvPr/>
        </p:nvGrpSpPr>
        <p:grpSpPr>
          <a:xfrm rot="17773919">
            <a:off x="567251" y="4982545"/>
            <a:ext cx="271565" cy="260157"/>
            <a:chOff x="7380595" y="3401856"/>
            <a:chExt cx="383831" cy="367706"/>
          </a:xfrm>
        </p:grpSpPr>
        <p:grpSp>
          <p:nvGrpSpPr>
            <p:cNvPr id="749" name="Group 748">
              <a:extLst>
                <a:ext uri="{FF2B5EF4-FFF2-40B4-BE49-F238E27FC236}">
                  <a16:creationId xmlns:a16="http://schemas.microsoft.com/office/drawing/2014/main" id="{430FAE41-570F-4152-AB99-EADC8581E91C}"/>
                </a:ext>
              </a:extLst>
            </p:cNvPr>
            <p:cNvGrpSpPr/>
            <p:nvPr/>
          </p:nvGrpSpPr>
          <p:grpSpPr>
            <a:xfrm>
              <a:off x="7511210" y="3509739"/>
              <a:ext cx="253216" cy="259823"/>
              <a:chOff x="6601407" y="2246707"/>
              <a:chExt cx="147739" cy="151594"/>
            </a:xfrm>
          </p:grpSpPr>
          <p:sp>
            <p:nvSpPr>
              <p:cNvPr id="765" name="Oval 764">
                <a:extLst>
                  <a:ext uri="{FF2B5EF4-FFF2-40B4-BE49-F238E27FC236}">
                    <a16:creationId xmlns:a16="http://schemas.microsoft.com/office/drawing/2014/main" id="{19ACCBAA-33FB-FA18-00B9-006008F6F18E}"/>
                  </a:ext>
                </a:extLst>
              </p:cNvPr>
              <p:cNvSpPr/>
              <p:nvPr/>
            </p:nvSpPr>
            <p:spPr>
              <a:xfrm>
                <a:off x="6601407" y="2246707"/>
                <a:ext cx="147739" cy="151594"/>
              </a:xfrm>
              <a:prstGeom prst="ellipse">
                <a:avLst/>
              </a:prstGeom>
              <a:solidFill>
                <a:srgbClr val="003865"/>
              </a:solidFill>
              <a:ln w="12700" cap="flat" cmpd="sng" algn="ctr">
                <a:solidFill>
                  <a:srgbClr val="003865"/>
                </a:solidFill>
                <a:prstDash val="solid"/>
                <a:miter lim="800000"/>
              </a:ln>
              <a:effectLst/>
            </p:spPr>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6" name="Oval 765">
                <a:extLst>
                  <a:ext uri="{FF2B5EF4-FFF2-40B4-BE49-F238E27FC236}">
                    <a16:creationId xmlns:a16="http://schemas.microsoft.com/office/drawing/2014/main" id="{F971E892-26C5-891D-D7DE-995CAB433379}"/>
                  </a:ext>
                </a:extLst>
              </p:cNvPr>
              <p:cNvSpPr/>
              <p:nvPr/>
            </p:nvSpPr>
            <p:spPr>
              <a:xfrm flipH="1">
                <a:off x="6675276" y="2313557"/>
                <a:ext cx="56321" cy="57790"/>
              </a:xfrm>
              <a:prstGeom prst="ellipse">
                <a:avLst/>
              </a:prstGeom>
              <a:solidFill>
                <a:srgbClr val="9DB0AC">
                  <a:lumMod val="60000"/>
                  <a:lumOff val="40000"/>
                </a:srgbClr>
              </a:solidFill>
              <a:ln w="12700" cap="flat" cmpd="sng" algn="ctr">
                <a:solidFill>
                  <a:srgbClr val="003865"/>
                </a:solidFill>
                <a:prstDash val="solid"/>
                <a:miter lim="800000"/>
              </a:ln>
              <a:effectLst/>
            </p:spPr>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50" name="Group 749">
              <a:extLst>
                <a:ext uri="{FF2B5EF4-FFF2-40B4-BE49-F238E27FC236}">
                  <a16:creationId xmlns:a16="http://schemas.microsoft.com/office/drawing/2014/main" id="{7BFFE213-348A-79C3-9901-09CCFD640EFE}"/>
                </a:ext>
              </a:extLst>
            </p:cNvPr>
            <p:cNvGrpSpPr/>
            <p:nvPr/>
          </p:nvGrpSpPr>
          <p:grpSpPr>
            <a:xfrm rot="1047045">
              <a:off x="7455540" y="3401856"/>
              <a:ext cx="134729" cy="89746"/>
              <a:chOff x="7606296" y="3383281"/>
              <a:chExt cx="212549" cy="141583"/>
            </a:xfrm>
          </p:grpSpPr>
          <p:sp>
            <p:nvSpPr>
              <p:cNvPr id="761" name="Oval 760">
                <a:extLst>
                  <a:ext uri="{FF2B5EF4-FFF2-40B4-BE49-F238E27FC236}">
                    <a16:creationId xmlns:a16="http://schemas.microsoft.com/office/drawing/2014/main" id="{61609B53-42DD-E630-F406-5F34775E6225}"/>
                  </a:ext>
                </a:extLst>
              </p:cNvPr>
              <p:cNvSpPr/>
              <p:nvPr/>
            </p:nvSpPr>
            <p:spPr>
              <a:xfrm>
                <a:off x="7773126" y="3479145"/>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2" name="Oval 761">
                <a:extLst>
                  <a:ext uri="{FF2B5EF4-FFF2-40B4-BE49-F238E27FC236}">
                    <a16:creationId xmlns:a16="http://schemas.microsoft.com/office/drawing/2014/main" id="{466127BD-E743-9227-BAA4-D18BE5617F5C}"/>
                  </a:ext>
                </a:extLst>
              </p:cNvPr>
              <p:cNvSpPr/>
              <p:nvPr/>
            </p:nvSpPr>
            <p:spPr>
              <a:xfrm>
                <a:off x="7722689" y="3446119"/>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3" name="Oval 762">
                <a:extLst>
                  <a:ext uri="{FF2B5EF4-FFF2-40B4-BE49-F238E27FC236}">
                    <a16:creationId xmlns:a16="http://schemas.microsoft.com/office/drawing/2014/main" id="{2B9CC1CD-2E20-F4B1-EBC9-6842B6539147}"/>
                  </a:ext>
                </a:extLst>
              </p:cNvPr>
              <p:cNvSpPr/>
              <p:nvPr/>
            </p:nvSpPr>
            <p:spPr>
              <a:xfrm>
                <a:off x="7666698" y="3417954"/>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4" name="Oval 763">
                <a:extLst>
                  <a:ext uri="{FF2B5EF4-FFF2-40B4-BE49-F238E27FC236}">
                    <a16:creationId xmlns:a16="http://schemas.microsoft.com/office/drawing/2014/main" id="{754CFA76-ECC9-16A7-5029-4238625A6D08}"/>
                  </a:ext>
                </a:extLst>
              </p:cNvPr>
              <p:cNvSpPr/>
              <p:nvPr/>
            </p:nvSpPr>
            <p:spPr>
              <a:xfrm>
                <a:off x="7606296" y="3383281"/>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51" name="Group 750">
              <a:extLst>
                <a:ext uri="{FF2B5EF4-FFF2-40B4-BE49-F238E27FC236}">
                  <a16:creationId xmlns:a16="http://schemas.microsoft.com/office/drawing/2014/main" id="{11029A97-9617-9045-C530-0F31195746FC}"/>
                </a:ext>
              </a:extLst>
            </p:cNvPr>
            <p:cNvGrpSpPr/>
            <p:nvPr/>
          </p:nvGrpSpPr>
          <p:grpSpPr>
            <a:xfrm rot="20824646">
              <a:off x="7380595" y="3498883"/>
              <a:ext cx="134729" cy="89746"/>
              <a:chOff x="7606296" y="3383281"/>
              <a:chExt cx="212549" cy="141583"/>
            </a:xfrm>
          </p:grpSpPr>
          <p:sp>
            <p:nvSpPr>
              <p:cNvPr id="757" name="Oval 756">
                <a:extLst>
                  <a:ext uri="{FF2B5EF4-FFF2-40B4-BE49-F238E27FC236}">
                    <a16:creationId xmlns:a16="http://schemas.microsoft.com/office/drawing/2014/main" id="{DAF879EF-66E2-F500-78DD-036FD2CA2935}"/>
                  </a:ext>
                </a:extLst>
              </p:cNvPr>
              <p:cNvSpPr/>
              <p:nvPr/>
            </p:nvSpPr>
            <p:spPr>
              <a:xfrm>
                <a:off x="7773126" y="3479145"/>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58" name="Oval 757">
                <a:extLst>
                  <a:ext uri="{FF2B5EF4-FFF2-40B4-BE49-F238E27FC236}">
                    <a16:creationId xmlns:a16="http://schemas.microsoft.com/office/drawing/2014/main" id="{2970FEA1-147B-05A4-F859-D306F5267981}"/>
                  </a:ext>
                </a:extLst>
              </p:cNvPr>
              <p:cNvSpPr/>
              <p:nvPr/>
            </p:nvSpPr>
            <p:spPr>
              <a:xfrm>
                <a:off x="7722689" y="3446119"/>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59" name="Oval 758">
                <a:extLst>
                  <a:ext uri="{FF2B5EF4-FFF2-40B4-BE49-F238E27FC236}">
                    <a16:creationId xmlns:a16="http://schemas.microsoft.com/office/drawing/2014/main" id="{8A7CD89D-3CC8-EAA0-4424-544587ADBE40}"/>
                  </a:ext>
                </a:extLst>
              </p:cNvPr>
              <p:cNvSpPr/>
              <p:nvPr/>
            </p:nvSpPr>
            <p:spPr>
              <a:xfrm>
                <a:off x="7666698" y="3417954"/>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0" name="Oval 759">
                <a:extLst>
                  <a:ext uri="{FF2B5EF4-FFF2-40B4-BE49-F238E27FC236}">
                    <a16:creationId xmlns:a16="http://schemas.microsoft.com/office/drawing/2014/main" id="{9A99A3E7-8C55-3F4E-A294-E5E00E882E51}"/>
                  </a:ext>
                </a:extLst>
              </p:cNvPr>
              <p:cNvSpPr/>
              <p:nvPr/>
            </p:nvSpPr>
            <p:spPr>
              <a:xfrm>
                <a:off x="7606296" y="3383281"/>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52" name="Group 751">
              <a:extLst>
                <a:ext uri="{FF2B5EF4-FFF2-40B4-BE49-F238E27FC236}">
                  <a16:creationId xmlns:a16="http://schemas.microsoft.com/office/drawing/2014/main" id="{4536BD2D-F139-30D4-250A-5493B7F0F5EE}"/>
                </a:ext>
              </a:extLst>
            </p:cNvPr>
            <p:cNvGrpSpPr/>
            <p:nvPr/>
          </p:nvGrpSpPr>
          <p:grpSpPr>
            <a:xfrm rot="532232">
              <a:off x="7415444" y="3451330"/>
              <a:ext cx="134729" cy="89746"/>
              <a:chOff x="7606296" y="3383281"/>
              <a:chExt cx="212549" cy="141583"/>
            </a:xfrm>
          </p:grpSpPr>
          <p:sp>
            <p:nvSpPr>
              <p:cNvPr id="753" name="Oval 752">
                <a:extLst>
                  <a:ext uri="{FF2B5EF4-FFF2-40B4-BE49-F238E27FC236}">
                    <a16:creationId xmlns:a16="http://schemas.microsoft.com/office/drawing/2014/main" id="{A47D8987-0769-C229-84F3-F964E7F5E3E3}"/>
                  </a:ext>
                </a:extLst>
              </p:cNvPr>
              <p:cNvSpPr/>
              <p:nvPr/>
            </p:nvSpPr>
            <p:spPr>
              <a:xfrm>
                <a:off x="7773126" y="3479145"/>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54" name="Oval 753">
                <a:extLst>
                  <a:ext uri="{FF2B5EF4-FFF2-40B4-BE49-F238E27FC236}">
                    <a16:creationId xmlns:a16="http://schemas.microsoft.com/office/drawing/2014/main" id="{12554A6D-D7F2-7926-358F-D38304DD88BA}"/>
                  </a:ext>
                </a:extLst>
              </p:cNvPr>
              <p:cNvSpPr/>
              <p:nvPr/>
            </p:nvSpPr>
            <p:spPr>
              <a:xfrm>
                <a:off x="7722689" y="3446119"/>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55" name="Oval 754">
                <a:extLst>
                  <a:ext uri="{FF2B5EF4-FFF2-40B4-BE49-F238E27FC236}">
                    <a16:creationId xmlns:a16="http://schemas.microsoft.com/office/drawing/2014/main" id="{F60B048F-FB9A-8951-81F7-A7766A9648F2}"/>
                  </a:ext>
                </a:extLst>
              </p:cNvPr>
              <p:cNvSpPr/>
              <p:nvPr/>
            </p:nvSpPr>
            <p:spPr>
              <a:xfrm>
                <a:off x="7666698" y="3417954"/>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56" name="Oval 755">
                <a:extLst>
                  <a:ext uri="{FF2B5EF4-FFF2-40B4-BE49-F238E27FC236}">
                    <a16:creationId xmlns:a16="http://schemas.microsoft.com/office/drawing/2014/main" id="{078C19B7-9399-71F8-02E8-4F649A1841F6}"/>
                  </a:ext>
                </a:extLst>
              </p:cNvPr>
              <p:cNvSpPr/>
              <p:nvPr/>
            </p:nvSpPr>
            <p:spPr>
              <a:xfrm>
                <a:off x="7606296" y="3383281"/>
                <a:ext cx="45719" cy="45719"/>
              </a:xfrm>
              <a:prstGeom prst="ellipse">
                <a:avLst/>
              </a:prstGeom>
              <a:solidFill>
                <a:srgbClr val="003865">
                  <a:lumMod val="50000"/>
                  <a:lumOff val="50000"/>
                </a:srgbClr>
              </a:solidFill>
              <a:ln w="6350" cap="flat" cmpd="sng" algn="ctr">
                <a:solidFill>
                  <a:srgbClr val="003865"/>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767" name="Group 766">
            <a:extLst>
              <a:ext uri="{FF2B5EF4-FFF2-40B4-BE49-F238E27FC236}">
                <a16:creationId xmlns:a16="http://schemas.microsoft.com/office/drawing/2014/main" id="{7703B8C6-450A-4BC1-A2A9-688D7EF1F5EF}"/>
              </a:ext>
            </a:extLst>
          </p:cNvPr>
          <p:cNvGrpSpPr/>
          <p:nvPr/>
        </p:nvGrpSpPr>
        <p:grpSpPr>
          <a:xfrm rot="5092282">
            <a:off x="632480" y="4111168"/>
            <a:ext cx="141107" cy="222690"/>
            <a:chOff x="3753021" y="2041803"/>
            <a:chExt cx="184464" cy="300725"/>
          </a:xfrm>
          <a:solidFill>
            <a:srgbClr val="68D2DF"/>
          </a:solidFill>
        </p:grpSpPr>
        <p:sp>
          <p:nvSpPr>
            <p:cNvPr id="768" name="Star: 7 Points 2143">
              <a:extLst>
                <a:ext uri="{FF2B5EF4-FFF2-40B4-BE49-F238E27FC236}">
                  <a16:creationId xmlns:a16="http://schemas.microsoft.com/office/drawing/2014/main" id="{4ACF0B03-4941-6A3B-8544-863494745E28}"/>
                </a:ext>
              </a:extLst>
            </p:cNvPr>
            <p:cNvSpPr/>
            <p:nvPr/>
          </p:nvSpPr>
          <p:spPr>
            <a:xfrm>
              <a:off x="3790793" y="2041803"/>
              <a:ext cx="72000" cy="72000"/>
            </a:xfrm>
            <a:prstGeom prst="ellipse">
              <a:avLst/>
            </a:prstGeom>
            <a:grpFill/>
            <a:ln w="12700" cap="flat" cmpd="sng" algn="ctr">
              <a:solidFill>
                <a:srgbClr val="3F4444"/>
              </a:solidFill>
              <a:prstDash val="solid"/>
              <a:miter lim="800000"/>
            </a:ln>
            <a:effectLst/>
            <a:scene3d>
              <a:camera prst="orthographicFront"/>
              <a:lightRig rig="threePt" dir="t"/>
            </a:scene3d>
            <a:sp3d>
              <a:bevelT w="139700" h="139700" prst="divot"/>
            </a:sp3d>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9" name="Star: 7 Points 2144">
              <a:extLst>
                <a:ext uri="{FF2B5EF4-FFF2-40B4-BE49-F238E27FC236}">
                  <a16:creationId xmlns:a16="http://schemas.microsoft.com/office/drawing/2014/main" id="{7F5F518C-E0F0-AC2B-2035-53E8610F6B1B}"/>
                </a:ext>
              </a:extLst>
            </p:cNvPr>
            <p:cNvSpPr/>
            <p:nvPr/>
          </p:nvSpPr>
          <p:spPr>
            <a:xfrm>
              <a:off x="3838813" y="2147129"/>
              <a:ext cx="72000" cy="72000"/>
            </a:xfrm>
            <a:prstGeom prst="ellipse">
              <a:avLst/>
            </a:prstGeom>
            <a:grpFill/>
            <a:ln w="12700" cap="flat" cmpd="sng" algn="ctr">
              <a:solidFill>
                <a:srgbClr val="3F4444"/>
              </a:solidFill>
              <a:prstDash val="solid"/>
              <a:miter lim="800000"/>
            </a:ln>
            <a:effectLst/>
            <a:scene3d>
              <a:camera prst="orthographicFront"/>
              <a:lightRig rig="threePt" dir="t"/>
            </a:scene3d>
            <a:sp3d>
              <a:bevelT w="139700" h="139700" prst="divot"/>
            </a:sp3d>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70" name="Star: 7 Points 2145">
              <a:extLst>
                <a:ext uri="{FF2B5EF4-FFF2-40B4-BE49-F238E27FC236}">
                  <a16:creationId xmlns:a16="http://schemas.microsoft.com/office/drawing/2014/main" id="{14E131BE-147D-79F9-B91F-A661BB1A7F62}"/>
                </a:ext>
              </a:extLst>
            </p:cNvPr>
            <p:cNvSpPr/>
            <p:nvPr/>
          </p:nvSpPr>
          <p:spPr>
            <a:xfrm>
              <a:off x="3753021" y="2270528"/>
              <a:ext cx="72000" cy="72000"/>
            </a:xfrm>
            <a:prstGeom prst="ellipse">
              <a:avLst/>
            </a:prstGeom>
            <a:grpFill/>
            <a:ln w="12700" cap="flat" cmpd="sng" algn="ctr">
              <a:solidFill>
                <a:srgbClr val="3F4444"/>
              </a:solidFill>
              <a:prstDash val="solid"/>
              <a:miter lim="800000"/>
            </a:ln>
            <a:effectLst/>
            <a:scene3d>
              <a:camera prst="orthographicFront"/>
              <a:lightRig rig="threePt" dir="t"/>
            </a:scene3d>
            <a:sp3d>
              <a:bevelT w="139700" h="139700" prst="divot"/>
            </a:sp3d>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71" name="Star: 7 Points 2147">
              <a:extLst>
                <a:ext uri="{FF2B5EF4-FFF2-40B4-BE49-F238E27FC236}">
                  <a16:creationId xmlns:a16="http://schemas.microsoft.com/office/drawing/2014/main" id="{E5679DCD-D1E3-6D66-9AEF-A6674831F9CE}"/>
                </a:ext>
              </a:extLst>
            </p:cNvPr>
            <p:cNvSpPr/>
            <p:nvPr/>
          </p:nvSpPr>
          <p:spPr>
            <a:xfrm>
              <a:off x="3865485" y="2251416"/>
              <a:ext cx="72000" cy="72000"/>
            </a:xfrm>
            <a:prstGeom prst="ellipse">
              <a:avLst/>
            </a:prstGeom>
            <a:grpFill/>
            <a:ln w="12700" cap="flat" cmpd="sng" algn="ctr">
              <a:solidFill>
                <a:srgbClr val="3F4444"/>
              </a:solidFill>
              <a:prstDash val="solid"/>
              <a:miter lim="800000"/>
            </a:ln>
            <a:effectLst/>
            <a:scene3d>
              <a:camera prst="orthographicFront"/>
              <a:lightRig rig="threePt" dir="t"/>
            </a:scene3d>
            <a:sp3d>
              <a:bevelT w="139700" h="139700" prst="divot"/>
            </a:sp3d>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772" name="Rectangle: Rounded Corners 771">
            <a:extLst>
              <a:ext uri="{FF2B5EF4-FFF2-40B4-BE49-F238E27FC236}">
                <a16:creationId xmlns:a16="http://schemas.microsoft.com/office/drawing/2014/main" id="{8A9C371B-57B1-73C7-32D0-48E2B1599DA6}"/>
              </a:ext>
            </a:extLst>
          </p:cNvPr>
          <p:cNvSpPr/>
          <p:nvPr/>
        </p:nvSpPr>
        <p:spPr>
          <a:xfrm>
            <a:off x="557834" y="3402098"/>
            <a:ext cx="290399" cy="189413"/>
          </a:xfrm>
          <a:prstGeom prst="roundRect">
            <a:avLst>
              <a:gd name="adj" fmla="val 28300"/>
            </a:avLst>
          </a:prstGeom>
          <a:solidFill>
            <a:srgbClr val="FFEFC9"/>
          </a:solidFill>
          <a:ln w="28575" cap="flat" cmpd="sng" algn="ctr">
            <a:noFill/>
            <a:prstDash val="solid"/>
            <a:miter lim="800000"/>
          </a:ln>
          <a:effectLst>
            <a:softEdge rad="3175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73" name="Rectangle: Rounded Corners 772">
            <a:extLst>
              <a:ext uri="{FF2B5EF4-FFF2-40B4-BE49-F238E27FC236}">
                <a16:creationId xmlns:a16="http://schemas.microsoft.com/office/drawing/2014/main" id="{45684592-2559-6AB3-C99E-F68A4B921506}"/>
              </a:ext>
            </a:extLst>
          </p:cNvPr>
          <p:cNvSpPr/>
          <p:nvPr/>
        </p:nvSpPr>
        <p:spPr>
          <a:xfrm>
            <a:off x="557834" y="3149924"/>
            <a:ext cx="290399" cy="189413"/>
          </a:xfrm>
          <a:prstGeom prst="roundRect">
            <a:avLst>
              <a:gd name="adj" fmla="val 28300"/>
            </a:avLst>
          </a:prstGeom>
          <a:solidFill>
            <a:srgbClr val="D0E3C3"/>
          </a:solidFill>
          <a:ln w="28575" cap="flat" cmpd="sng" algn="ctr">
            <a:noFill/>
            <a:prstDash val="solid"/>
            <a:miter lim="800000"/>
          </a:ln>
          <a:effectLst>
            <a:softEdge rad="3175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87" name="TextBox 886">
            <a:extLst>
              <a:ext uri="{FF2B5EF4-FFF2-40B4-BE49-F238E27FC236}">
                <a16:creationId xmlns:a16="http://schemas.microsoft.com/office/drawing/2014/main" id="{9686230B-655B-DC40-56CE-B5B26EE78023}"/>
              </a:ext>
            </a:extLst>
          </p:cNvPr>
          <p:cNvSpPr txBox="1"/>
          <p:nvPr/>
        </p:nvSpPr>
        <p:spPr>
          <a:xfrm>
            <a:off x="899938" y="3393024"/>
            <a:ext cx="1722121" cy="21698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F0AB00">
                    <a:lumMod val="75000"/>
                  </a:srgbClr>
                </a:solidFill>
                <a:effectLst/>
                <a:uLnTx/>
                <a:uFillTx/>
                <a:latin typeface="Calibri" panose="020F0502020204030204"/>
                <a:ea typeface="ＭＳ Ｐゴシック" charset="0"/>
                <a:cs typeface="Arial" panose="020B0604020202020204" pitchFamily="34" charset="0"/>
              </a:rPr>
              <a:t>Immunogenic microenvironment </a:t>
            </a:r>
          </a:p>
        </p:txBody>
      </p:sp>
      <p:sp>
        <p:nvSpPr>
          <p:cNvPr id="905" name="Right Brace 904">
            <a:extLst>
              <a:ext uri="{FF2B5EF4-FFF2-40B4-BE49-F238E27FC236}">
                <a16:creationId xmlns:a16="http://schemas.microsoft.com/office/drawing/2014/main" id="{EC706966-0442-06A7-A730-7268B4FCF17B}"/>
              </a:ext>
            </a:extLst>
          </p:cNvPr>
          <p:cNvSpPr/>
          <p:nvPr/>
        </p:nvSpPr>
        <p:spPr>
          <a:xfrm rot="16200000">
            <a:off x="5150315" y="1734231"/>
            <a:ext cx="83891" cy="1043778"/>
          </a:xfrm>
          <a:prstGeom prst="rightBrace">
            <a:avLst/>
          </a:prstGeom>
          <a:noFill/>
          <a:ln w="12700" cap="flat" cmpd="sng" algn="ctr">
            <a:solidFill>
              <a:srgbClr val="83005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F4444"/>
              </a:solidFill>
              <a:effectLst/>
              <a:uLnTx/>
              <a:uFillTx/>
              <a:latin typeface="Arial" panose="020B0604020202020204" pitchFamily="34" charset="0"/>
              <a:ea typeface="ＭＳ Ｐゴシック" charset="0"/>
              <a:cs typeface="Arial" panose="020B0604020202020204" pitchFamily="34" charset="0"/>
            </a:endParaRPr>
          </a:p>
        </p:txBody>
      </p:sp>
      <p:sp>
        <p:nvSpPr>
          <p:cNvPr id="1043" name="TextBox 1042">
            <a:extLst>
              <a:ext uri="{FF2B5EF4-FFF2-40B4-BE49-F238E27FC236}">
                <a16:creationId xmlns:a16="http://schemas.microsoft.com/office/drawing/2014/main" id="{5FCB5B8C-9051-8371-9383-3ADD7B7A89B9}"/>
              </a:ext>
            </a:extLst>
          </p:cNvPr>
          <p:cNvSpPr txBox="1"/>
          <p:nvPr/>
        </p:nvSpPr>
        <p:spPr>
          <a:xfrm>
            <a:off x="11089617" y="4737298"/>
            <a:ext cx="969134" cy="153888"/>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marR="0" lvl="0">
              <a:lnSpc>
                <a:spcPct val="100000"/>
              </a:lnSpc>
              <a:spcBef>
                <a:spcPts val="0"/>
              </a:spcBef>
              <a:spcAft>
                <a:spcPts val="0"/>
              </a:spcAft>
              <a:buClr>
                <a:srgbClr val="000000"/>
              </a:buClr>
              <a:buFont typeface="Arial"/>
              <a:defRPr sz="1000" b="1" i="0" u="none" strike="noStrike" cap="none">
                <a:ln/>
                <a:solidFill>
                  <a:schemeClr val="accent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003865"/>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CP+D</a:t>
            </a:r>
          </a:p>
        </p:txBody>
      </p:sp>
      <p:sp>
        <p:nvSpPr>
          <p:cNvPr id="1044" name="TextBox 1043">
            <a:extLst>
              <a:ext uri="{FF2B5EF4-FFF2-40B4-BE49-F238E27FC236}">
                <a16:creationId xmlns:a16="http://schemas.microsoft.com/office/drawing/2014/main" id="{221C7D3D-1B64-55AF-03AB-656EF01C8032}"/>
              </a:ext>
            </a:extLst>
          </p:cNvPr>
          <p:cNvSpPr txBox="1"/>
          <p:nvPr/>
        </p:nvSpPr>
        <p:spPr>
          <a:xfrm>
            <a:off x="11089617" y="5094609"/>
            <a:ext cx="847627" cy="153888"/>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marR="0" lvl="0">
              <a:lnSpc>
                <a:spcPct val="100000"/>
              </a:lnSpc>
              <a:spcBef>
                <a:spcPts val="0"/>
              </a:spcBef>
              <a:spcAft>
                <a:spcPts val="0"/>
              </a:spcAft>
              <a:buClr>
                <a:srgbClr val="000000"/>
              </a:buClr>
              <a:buFont typeface="Arial"/>
              <a:defRPr sz="1000" b="1" i="0" u="none" strike="noStrike" cap="none">
                <a:ln/>
                <a:solidFill>
                  <a:schemeClr val="tx1">
                    <a:lumMod val="50000"/>
                    <a:lumOff val="50000"/>
                  </a:schemeClr>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7F7F7F"/>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CP</a:t>
            </a:r>
          </a:p>
        </p:txBody>
      </p:sp>
      <p:grpSp>
        <p:nvGrpSpPr>
          <p:cNvPr id="1436" name="Group 1435">
            <a:extLst>
              <a:ext uri="{FF2B5EF4-FFF2-40B4-BE49-F238E27FC236}">
                <a16:creationId xmlns:a16="http://schemas.microsoft.com/office/drawing/2014/main" id="{729E89FD-4D57-33E4-D6B8-036D3F1C109C}"/>
              </a:ext>
            </a:extLst>
          </p:cNvPr>
          <p:cNvGrpSpPr/>
          <p:nvPr/>
        </p:nvGrpSpPr>
        <p:grpSpPr>
          <a:xfrm>
            <a:off x="3618829" y="2703215"/>
            <a:ext cx="7564583" cy="3265566"/>
            <a:chOff x="2683167" y="2373340"/>
            <a:chExt cx="7564583" cy="3265566"/>
          </a:xfrm>
        </p:grpSpPr>
        <p:sp>
          <p:nvSpPr>
            <p:cNvPr id="1307" name="Freeform: Shape 1306">
              <a:extLst>
                <a:ext uri="{FF2B5EF4-FFF2-40B4-BE49-F238E27FC236}">
                  <a16:creationId xmlns:a16="http://schemas.microsoft.com/office/drawing/2014/main" id="{F11412EA-5FAA-9D80-5F61-BB96515EE928}"/>
                </a:ext>
              </a:extLst>
            </p:cNvPr>
            <p:cNvSpPr/>
            <p:nvPr/>
          </p:nvSpPr>
          <p:spPr>
            <a:xfrm>
              <a:off x="3730929" y="2373340"/>
              <a:ext cx="6516821" cy="2687250"/>
            </a:xfrm>
            <a:custGeom>
              <a:avLst/>
              <a:gdLst>
                <a:gd name="connsiteX0" fmla="*/ 0 w 5400435"/>
                <a:gd name="connsiteY0" fmla="*/ 0 h 1988292"/>
                <a:gd name="connsiteX1" fmla="*/ 0 w 5400435"/>
                <a:gd name="connsiteY1" fmla="*/ 1988292 h 1988292"/>
                <a:gd name="connsiteX2" fmla="*/ 5400435 w 5400435"/>
                <a:gd name="connsiteY2" fmla="*/ 1988292 h 1988292"/>
              </a:gdLst>
              <a:ahLst/>
              <a:cxnLst>
                <a:cxn ang="0">
                  <a:pos x="connsiteX0" y="connsiteY0"/>
                </a:cxn>
                <a:cxn ang="0">
                  <a:pos x="connsiteX1" y="connsiteY1"/>
                </a:cxn>
                <a:cxn ang="0">
                  <a:pos x="connsiteX2" y="connsiteY2"/>
                </a:cxn>
              </a:cxnLst>
              <a:rect l="l" t="t" r="r" b="b"/>
              <a:pathLst>
                <a:path w="5400435" h="1988292">
                  <a:moveTo>
                    <a:pt x="0" y="0"/>
                  </a:moveTo>
                  <a:lnTo>
                    <a:pt x="0" y="1988292"/>
                  </a:lnTo>
                  <a:lnTo>
                    <a:pt x="5400435" y="1988292"/>
                  </a:lnTo>
                </a:path>
              </a:pathLst>
            </a:custGeom>
            <a:noFill/>
            <a:ln w="1270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1308" name="TextBox 1307">
              <a:extLst>
                <a:ext uri="{FF2B5EF4-FFF2-40B4-BE49-F238E27FC236}">
                  <a16:creationId xmlns:a16="http://schemas.microsoft.com/office/drawing/2014/main" id="{5B64E6F0-3772-5A95-CD02-A716A1CC613E}"/>
                </a:ext>
              </a:extLst>
            </p:cNvPr>
            <p:cNvSpPr txBox="1"/>
            <p:nvPr/>
          </p:nvSpPr>
          <p:spPr>
            <a:xfrm>
              <a:off x="2683167" y="5392685"/>
              <a:ext cx="801823" cy="246221"/>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1" i="0" u="none" strike="noStrike" cap="none" spc="0" baseline="0">
                  <a:ln/>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No. at risk</a:t>
              </a:r>
            </a:p>
          </p:txBody>
        </p:sp>
      </p:grpSp>
      <p:sp>
        <p:nvSpPr>
          <p:cNvPr id="1350" name="TextBox 1349">
            <a:extLst>
              <a:ext uri="{FF2B5EF4-FFF2-40B4-BE49-F238E27FC236}">
                <a16:creationId xmlns:a16="http://schemas.microsoft.com/office/drawing/2014/main" id="{1DCC546A-5704-D510-5D7D-0180B7C4547B}"/>
              </a:ext>
            </a:extLst>
          </p:cNvPr>
          <p:cNvSpPr txBox="1"/>
          <p:nvPr/>
        </p:nvSpPr>
        <p:spPr>
          <a:xfrm>
            <a:off x="3721595" y="5895407"/>
            <a:ext cx="705642" cy="246221"/>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830051"/>
                </a:solidFill>
                <a:effectLst/>
                <a:uLnTx/>
                <a:uFillTx/>
                <a:latin typeface="Arial" panose="020B0604020202020204" pitchFamily="34" charset="0"/>
                <a:cs typeface="Arial" panose="020B0604020202020204" pitchFamily="34" charset="0"/>
                <a:sym typeface="Arial"/>
                <a:rtl val="0"/>
              </a:rPr>
              <a:t>CP+D+O</a:t>
            </a:r>
          </a:p>
        </p:txBody>
      </p:sp>
      <p:sp>
        <p:nvSpPr>
          <p:cNvPr id="1351" name="TextBox 1350">
            <a:extLst>
              <a:ext uri="{FF2B5EF4-FFF2-40B4-BE49-F238E27FC236}">
                <a16:creationId xmlns:a16="http://schemas.microsoft.com/office/drawing/2014/main" id="{DBAAF558-8C90-24A4-52A7-A44AC0D39BD3}"/>
              </a:ext>
            </a:extLst>
          </p:cNvPr>
          <p:cNvSpPr txBox="1"/>
          <p:nvPr/>
        </p:nvSpPr>
        <p:spPr>
          <a:xfrm>
            <a:off x="3891298" y="6047531"/>
            <a:ext cx="530915" cy="246221"/>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003865"/>
                </a:solidFill>
                <a:effectLst/>
                <a:uLnTx/>
                <a:uFillTx/>
                <a:latin typeface="Arial" panose="020B0604020202020204" pitchFamily="34" charset="0"/>
                <a:cs typeface="Arial" panose="020B0604020202020204" pitchFamily="34" charset="0"/>
                <a:sym typeface="Arial"/>
                <a:rtl val="0"/>
              </a:rPr>
              <a:t>CP+D</a:t>
            </a:r>
          </a:p>
        </p:txBody>
      </p:sp>
      <p:sp>
        <p:nvSpPr>
          <p:cNvPr id="1352" name="TextBox 1351">
            <a:extLst>
              <a:ext uri="{FF2B5EF4-FFF2-40B4-BE49-F238E27FC236}">
                <a16:creationId xmlns:a16="http://schemas.microsoft.com/office/drawing/2014/main" id="{65A3B5F9-5632-12E6-FC4C-B6C35E5C6400}"/>
              </a:ext>
            </a:extLst>
          </p:cNvPr>
          <p:cNvSpPr txBox="1"/>
          <p:nvPr/>
        </p:nvSpPr>
        <p:spPr>
          <a:xfrm>
            <a:off x="4057461" y="6199655"/>
            <a:ext cx="362600" cy="246221"/>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797979"/>
                </a:solidFill>
                <a:effectLst/>
                <a:uLnTx/>
                <a:uFillTx/>
                <a:latin typeface="Arial" panose="020B0604020202020204" pitchFamily="34" charset="0"/>
                <a:cs typeface="Arial" panose="020B0604020202020204" pitchFamily="34" charset="0"/>
                <a:sym typeface="Arial"/>
                <a:rtl val="0"/>
              </a:rPr>
              <a:t>CP</a:t>
            </a:r>
          </a:p>
        </p:txBody>
      </p:sp>
      <p:graphicFrame>
        <p:nvGraphicFramePr>
          <p:cNvPr id="1430" name="Table 1429">
            <a:extLst>
              <a:ext uri="{FF2B5EF4-FFF2-40B4-BE49-F238E27FC236}">
                <a16:creationId xmlns:a16="http://schemas.microsoft.com/office/drawing/2014/main" id="{775FC1D8-E090-9F73-A4C5-7CCC40844865}"/>
              </a:ext>
            </a:extLst>
          </p:cNvPr>
          <p:cNvGraphicFramePr>
            <a:graphicFrameLocks/>
          </p:cNvGraphicFramePr>
          <p:nvPr/>
        </p:nvGraphicFramePr>
        <p:xfrm>
          <a:off x="8239421" y="2341499"/>
          <a:ext cx="2880000" cy="1237800"/>
        </p:xfrm>
        <a:graphic>
          <a:graphicData uri="http://schemas.openxmlformats.org/drawingml/2006/table">
            <a:tbl>
              <a:tblPr firstRow="1" bandRow="1"/>
              <a:tblGrid>
                <a:gridCol w="1440000">
                  <a:extLst>
                    <a:ext uri="{9D8B030D-6E8A-4147-A177-3AD203B41FA5}">
                      <a16:colId xmlns:a16="http://schemas.microsoft.com/office/drawing/2014/main" val="3276624643"/>
                    </a:ext>
                  </a:extLst>
                </a:gridCol>
                <a:gridCol w="720000">
                  <a:extLst>
                    <a:ext uri="{9D8B030D-6E8A-4147-A177-3AD203B41FA5}">
                      <a16:colId xmlns:a16="http://schemas.microsoft.com/office/drawing/2014/main" val="508861547"/>
                    </a:ext>
                  </a:extLst>
                </a:gridCol>
                <a:gridCol w="720000">
                  <a:extLst>
                    <a:ext uri="{9D8B030D-6E8A-4147-A177-3AD203B41FA5}">
                      <a16:colId xmlns:a16="http://schemas.microsoft.com/office/drawing/2014/main" val="1940044539"/>
                    </a:ext>
                  </a:extLst>
                </a:gridCol>
              </a:tblGrid>
              <a:tr h="19531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pPr>
                      <a:endParaRPr lang="en-GB" sz="1000" b="1">
                        <a:latin typeface="Arial" panose="020B0604020202020204" pitchFamily="34" charset="0"/>
                        <a:cs typeface="Arial" panose="020B0604020202020204" pitchFamily="34" charset="0"/>
                      </a:endParaRPr>
                    </a:p>
                  </a:txBody>
                  <a:tcPr marL="0" marR="0" marT="0" marB="0">
                    <a:lnL w="12700" cmpd="sng">
                      <a:noFill/>
                    </a:lnL>
                    <a:lnR w="12700" cmpd="sng">
                      <a:noFill/>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hangingPunct="1">
                        <a:lnSpc>
                          <a:spcPct val="100000"/>
                        </a:lnSpc>
                        <a:spcBef>
                          <a:spcPts val="0"/>
                        </a:spcBef>
                        <a:spcAft>
                          <a:spcPts val="0"/>
                        </a:spcAft>
                        <a:buFontTx/>
                        <a:buNone/>
                      </a:pPr>
                      <a:r>
                        <a:rPr kumimoji="0" lang="en-GB" sz="1000" b="1" i="0" u="none" strike="noStrike" kern="1200" cap="none" spc="0" baseline="0">
                          <a:solidFill>
                            <a:schemeClr val="bg1"/>
                          </a:solidFill>
                          <a:latin typeface="Arial" panose="020B0604020202020204" pitchFamily="34" charset="0"/>
                          <a:ea typeface="+mn-ea"/>
                          <a:cs typeface="Arial" panose="020B0604020202020204" pitchFamily="34" charset="0"/>
                        </a:rPr>
                        <a:t>CP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baseline="0">
                          <a:solidFill>
                            <a:schemeClr val="bg1"/>
                          </a:solidFill>
                          <a:latin typeface="Arial" panose="020B0604020202020204" pitchFamily="34" charset="0"/>
                          <a:cs typeface="Arial" panose="020B0604020202020204" pitchFamily="34" charset="0"/>
                        </a:rPr>
                        <a:t>(n=192)</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000" b="1" i="0" u="none" strike="noStrike" kern="1200" cap="none" spc="0" baseline="0">
                          <a:solidFill>
                            <a:schemeClr val="bg1"/>
                          </a:solidFill>
                          <a:latin typeface="Arial" panose="020B0604020202020204" pitchFamily="34" charset="0"/>
                          <a:ea typeface="+mn-ea"/>
                          <a:cs typeface="Arial" panose="020B0604020202020204" pitchFamily="34" charset="0"/>
                        </a:rPr>
                        <a:t>CP+D</a:t>
                      </a:r>
                      <a:endParaRPr kumimoji="0" lang="en-GB" sz="1000" b="1" i="0" u="none" strike="noStrike" kern="0" cap="none" spc="0" baseline="0">
                        <a:solidFill>
                          <a:schemeClr val="bg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baseline="0">
                          <a:solidFill>
                            <a:schemeClr val="bg1"/>
                          </a:solidFill>
                          <a:latin typeface="Arial" panose="020B0604020202020204" pitchFamily="34" charset="0"/>
                          <a:cs typeface="Arial" panose="020B0604020202020204" pitchFamily="34" charset="0"/>
                        </a:rPr>
                        <a:t>(n=192)</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003865"/>
                    </a:solidFill>
                  </a:tcPr>
                </a:tc>
                <a:extLst>
                  <a:ext uri="{0D108BD9-81ED-4DB2-BD59-A6C34878D82A}">
                    <a16:rowId xmlns:a16="http://schemas.microsoft.com/office/drawing/2014/main" val="1906328387"/>
                  </a:ext>
                </a:extLst>
              </a:tr>
              <a:tr h="14379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hangingPunct="1">
                        <a:lnSpc>
                          <a:spcPct val="100000"/>
                        </a:lnSpc>
                        <a:spcBef>
                          <a:spcPts val="0"/>
                        </a:spcBef>
                        <a:spcAft>
                          <a:spcPts val="0"/>
                        </a:spcAft>
                        <a:buFontTx/>
                        <a:buNone/>
                      </a:pPr>
                      <a:r>
                        <a:rPr kumimoji="0" lang="en-US" sz="1000" b="1" i="0" u="none" strike="noStrike" kern="1200" cap="none" spc="0" baseline="0">
                          <a:solidFill>
                            <a:schemeClr val="tx1"/>
                          </a:solidFill>
                          <a:latin typeface="Arial" panose="020B0604020202020204" pitchFamily="34" charset="0"/>
                          <a:ea typeface="+mn-ea"/>
                          <a:cs typeface="Arial" panose="020B0604020202020204" pitchFamily="34" charset="0"/>
                        </a:rPr>
                        <a:t>Events, </a:t>
                      </a:r>
                      <a:r>
                        <a:rPr kumimoji="0" lang="en-US" sz="1000" b="0" i="0" u="none" strike="noStrike" kern="1200" cap="none" spc="0" baseline="0">
                          <a:solidFill>
                            <a:schemeClr val="tx1"/>
                          </a:solidFill>
                          <a:latin typeface="Arial" panose="020B0604020202020204" pitchFamily="34" charset="0"/>
                          <a:ea typeface="+mn-ea"/>
                          <a:cs typeface="Arial" panose="020B0604020202020204" pitchFamily="34" charset="0"/>
                        </a:rPr>
                        <a:t>n (%)</a:t>
                      </a:r>
                      <a:endParaRPr kumimoji="0" lang="en-GB" sz="1000" b="0" i="0" u="none" strike="noStrike" kern="1200" cap="none" spc="0" baseline="0">
                        <a:solidFill>
                          <a:schemeClr val="tx1"/>
                        </a:solidFill>
                        <a:latin typeface="Arial" panose="020B0604020202020204" pitchFamily="34" charset="0"/>
                        <a:ea typeface="+mn-ea"/>
                        <a:cs typeface="Arial" panose="020B0604020202020204" pitchFamily="34" charset="0"/>
                      </a:endParaRPr>
                    </a:p>
                  </a:txBody>
                  <a:tcPr marL="36000" marR="36000" marT="36000" marB="36000">
                    <a:lnL w="12700" cmpd="sng">
                      <a:noFill/>
                    </a:lnL>
                    <a:lnR w="12700" cmpd="sng">
                      <a:noFill/>
                    </a:lnR>
                    <a:lnT w="12700" cap="flat" cmpd="sng" algn="ctr">
                      <a:solidFill>
                        <a:srgbClr val="00386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148 (77.1)</a:t>
                      </a:r>
                    </a:p>
                  </a:txBody>
                  <a:tcPr marL="27000" marR="27000" marT="13500" marB="13500" anchor="ctr">
                    <a:lnL w="12700" cmpd="sng">
                      <a:noFill/>
                    </a:lnL>
                    <a:lnR w="12700" cmpd="sng">
                      <a:noFill/>
                    </a:lnR>
                    <a:lnT w="12700" cap="flat" cmpd="sng" algn="ctr">
                      <a:solidFill>
                        <a:srgbClr val="00386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124 (64.6)</a:t>
                      </a:r>
                    </a:p>
                  </a:txBody>
                  <a:tcPr marL="27000" marR="27000" marT="13500" marB="13500" anchor="ctr">
                    <a:lnL w="12700" cmpd="sng">
                      <a:noFill/>
                    </a:lnL>
                    <a:lnR w="12700" cmpd="sng">
                      <a:noFill/>
                    </a:lnR>
                    <a:lnT w="12700" cap="flat" cmpd="sng" algn="ctr">
                      <a:solidFill>
                        <a:srgbClr val="00386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3101989"/>
                  </a:ext>
                </a:extLst>
              </a:tr>
              <a:tr h="2126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1200" cap="none" spc="0" baseline="0">
                          <a:solidFill>
                            <a:schemeClr val="tx1"/>
                          </a:solidFill>
                          <a:latin typeface="Arial" panose="020B0604020202020204" pitchFamily="34" charset="0"/>
                          <a:ea typeface="+mn-ea"/>
                          <a:cs typeface="Arial" panose="020B0604020202020204" pitchFamily="34" charset="0"/>
                        </a:rPr>
                        <a:t>Median PFS (95% CI)</a:t>
                      </a:r>
                      <a:r>
                        <a:rPr kumimoji="0" lang="en-US" sz="1000" b="0" i="0" u="none" strike="noStrike" kern="1200" cap="none" spc="0" baseline="0">
                          <a:solidFill>
                            <a:schemeClr val="tx1"/>
                          </a:solidFill>
                          <a:latin typeface="Arial" panose="020B0604020202020204" pitchFamily="34" charset="0"/>
                          <a:ea typeface="+mn-ea"/>
                          <a:cs typeface="Arial" panose="020B0604020202020204" pitchFamily="34" charset="0"/>
                        </a:rPr>
                        <a:t>,* months</a:t>
                      </a:r>
                      <a:endParaRPr kumimoji="0" lang="en-GB" sz="1000" b="0" i="0" u="none" strike="noStrike" kern="1200" cap="none" spc="0" baseline="0">
                        <a:solidFill>
                          <a:schemeClr val="tx1"/>
                        </a:solidFill>
                        <a:latin typeface="Arial" panose="020B0604020202020204" pitchFamily="34" charset="0"/>
                        <a:ea typeface="+mn-ea"/>
                        <a:cs typeface="Arial" panose="020B0604020202020204" pitchFamily="34" charset="0"/>
                      </a:endParaRPr>
                    </a:p>
                  </a:txBody>
                  <a:tcPr marL="36000" marR="36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9.7 </a:t>
                      </a:r>
                      <a:br>
                        <a:rPr kumimoji="0" lang="en-US"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br>
                      <a:r>
                        <a:rPr kumimoji="0" lang="en-US"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(9.2–10.1)</a:t>
                      </a:r>
                      <a:endPar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endParaRPr>
                    </a:p>
                  </a:txBody>
                  <a:tcPr marL="27000" marR="27000" marT="13500" marB="135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9.9</a:t>
                      </a: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 </a:t>
                      </a:r>
                      <a:b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b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(9.4</a:t>
                      </a:r>
                      <a:r>
                        <a:rPr kumimoji="0" lang="en-US"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a:t>
                      </a: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12.5)</a:t>
                      </a:r>
                    </a:p>
                  </a:txBody>
                  <a:tcPr marL="27000" marR="27000" marT="13500" marB="135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75122507"/>
                  </a:ext>
                </a:extLst>
              </a:tr>
              <a:tr h="2126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hangingPunct="1">
                        <a:lnSpc>
                          <a:spcPct val="100000"/>
                        </a:lnSpc>
                        <a:spcBef>
                          <a:spcPts val="0"/>
                        </a:spcBef>
                        <a:spcAft>
                          <a:spcPts val="0"/>
                        </a:spcAft>
                        <a:buFontTx/>
                        <a:buNone/>
                      </a:pPr>
                      <a:r>
                        <a:rPr kumimoji="0" lang="en-GB" sz="1000" b="1" i="0" u="none" strike="noStrike" kern="1200" cap="none" spc="0" baseline="0">
                          <a:solidFill>
                            <a:schemeClr val="tx1"/>
                          </a:solidFill>
                          <a:latin typeface="Arial" panose="020B0604020202020204" pitchFamily="34" charset="0"/>
                          <a:ea typeface="+mn-ea"/>
                          <a:cs typeface="Arial" panose="020B0604020202020204" pitchFamily="34" charset="0"/>
                        </a:rPr>
                        <a:t>HR (95% CI) vs CP</a:t>
                      </a:r>
                      <a:r>
                        <a:rPr kumimoji="0" lang="en-US" sz="1000" b="1" i="0" u="none" strike="noStrike" kern="0" cap="none" spc="0" baseline="30000">
                          <a:solidFill>
                            <a:schemeClr val="tx1"/>
                          </a:solidFill>
                          <a:latin typeface="Arial" panose="020B0604020202020204" pitchFamily="34" charset="0"/>
                          <a:ea typeface="MS PGothic" panose="020B0600070205080204" pitchFamily="34" charset="-128"/>
                          <a:cs typeface="Arial" panose="020B0604020202020204" pitchFamily="34" charset="0"/>
                        </a:rPr>
                        <a:t>†</a:t>
                      </a:r>
                      <a:endParaRPr kumimoji="0" lang="en-GB" sz="1000" b="1" i="0" u="none" strike="noStrike" kern="0" cap="none" spc="0" baseline="30000">
                        <a:solidFill>
                          <a:schemeClr val="tx1"/>
                        </a:solidFill>
                        <a:latin typeface="Arial" panose="020B0604020202020204" pitchFamily="34" charset="0"/>
                        <a:ea typeface="+mn-ea"/>
                        <a:cs typeface="Arial" panose="020B0604020202020204" pitchFamily="34" charset="0"/>
                      </a:endParaRPr>
                    </a:p>
                  </a:txBody>
                  <a:tcPr marL="36000" marR="36000" marT="36000" marB="36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b="1" i="0" u="none" strike="noStrike" kern="1200" cap="none">
                        <a:solidFill>
                          <a:schemeClr val="tx1"/>
                        </a:solidFill>
                        <a:latin typeface="Arial" panose="020B0604020202020204" pitchFamily="34" charset="0"/>
                        <a:ea typeface="Open Sans" panose="020B0606030504020204" pitchFamily="34" charset="0"/>
                        <a:cs typeface="Arial" panose="020B0604020202020204" pitchFamily="34" charset="0"/>
                        <a:sym typeface="Arial"/>
                      </a:endParaRPr>
                    </a:p>
                  </a:txBody>
                  <a:tcPr marL="27000" marR="27000" marT="13500" marB="1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0.77 </a:t>
                      </a:r>
                      <a:br>
                        <a:rPr kumimoji="0" lang="en-GB" sz="1000" b="1"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b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(0.60</a:t>
                      </a:r>
                      <a:r>
                        <a:rPr kumimoji="0" lang="en-US"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a:t>
                      </a: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0.97)</a:t>
                      </a:r>
                      <a:endParaRPr kumimoji="0" lang="en-US"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endParaRPr>
                    </a:p>
                  </a:txBody>
                  <a:tcPr marL="27000" marR="27000" marT="13500" marB="1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90707465"/>
                  </a:ext>
                </a:extLst>
              </a:tr>
            </a:tbl>
          </a:graphicData>
        </a:graphic>
      </p:graphicFrame>
      <p:graphicFrame>
        <p:nvGraphicFramePr>
          <p:cNvPr id="1433" name="Table 1432">
            <a:extLst>
              <a:ext uri="{FF2B5EF4-FFF2-40B4-BE49-F238E27FC236}">
                <a16:creationId xmlns:a16="http://schemas.microsoft.com/office/drawing/2014/main" id="{24AB6E18-0B35-8F21-F2D8-97C33E65D00D}"/>
              </a:ext>
            </a:extLst>
          </p:cNvPr>
          <p:cNvGraphicFramePr>
            <a:graphicFrameLocks noGrp="1"/>
          </p:cNvGraphicFramePr>
          <p:nvPr/>
        </p:nvGraphicFramePr>
        <p:xfrm>
          <a:off x="11110771" y="2341499"/>
          <a:ext cx="792000" cy="1237800"/>
        </p:xfrm>
        <a:graphic>
          <a:graphicData uri="http://schemas.openxmlformats.org/drawingml/2006/table">
            <a:tbl>
              <a:tblPr firstRow="1" bandRow="1"/>
              <a:tblGrid>
                <a:gridCol w="792000">
                  <a:extLst>
                    <a:ext uri="{9D8B030D-6E8A-4147-A177-3AD203B41FA5}">
                      <a16:colId xmlns:a16="http://schemas.microsoft.com/office/drawing/2014/main" val="3853161153"/>
                    </a:ext>
                  </a:extLst>
                </a:gridCol>
              </a:tblGrid>
              <a:tr h="19531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000" b="1" i="0" u="none" strike="noStrike" kern="1200" cap="none" spc="0" baseline="0">
                          <a:solidFill>
                            <a:schemeClr val="bg1"/>
                          </a:solidFill>
                          <a:latin typeface="Arial" panose="020B0604020202020204" pitchFamily="34" charset="0"/>
                          <a:ea typeface="+mn-ea"/>
                          <a:cs typeface="Arial" panose="020B0604020202020204" pitchFamily="34" charset="0"/>
                        </a:rPr>
                        <a:t>CP+D+O</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baseline="0">
                          <a:solidFill>
                            <a:schemeClr val="bg1"/>
                          </a:solidFill>
                          <a:latin typeface="Arial" panose="020B0604020202020204" pitchFamily="34" charset="0"/>
                          <a:cs typeface="Arial" panose="020B0604020202020204" pitchFamily="34" charset="0"/>
                        </a:rPr>
                        <a:t>(n=191)</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830051"/>
                    </a:solidFill>
                  </a:tcPr>
                </a:tc>
                <a:extLst>
                  <a:ext uri="{0D108BD9-81ED-4DB2-BD59-A6C34878D82A}">
                    <a16:rowId xmlns:a16="http://schemas.microsoft.com/office/drawing/2014/main" val="2804042543"/>
                  </a:ext>
                </a:extLst>
              </a:tr>
              <a:tr h="223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108 (56.5)</a:t>
                      </a:r>
                    </a:p>
                  </a:txBody>
                  <a:tcPr marL="27000" marR="27000" marT="13500" marB="13500" anchor="ctr">
                    <a:lnL w="12700" cmpd="sng">
                      <a:noFill/>
                    </a:lnL>
                    <a:lnR w="12700" cmpd="sng">
                      <a:noFill/>
                    </a:lnR>
                    <a:lnT w="12700" cap="flat" cmpd="sng" algn="ctr">
                      <a:solidFill>
                        <a:srgbClr val="00386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8380081"/>
                  </a:ext>
                </a:extLst>
              </a:tr>
              <a:tr h="378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15.0 </a:t>
                      </a:r>
                      <a:b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b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(12.4</a:t>
                      </a:r>
                      <a:r>
                        <a:rPr kumimoji="0" lang="en-US"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a:t>
                      </a: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18.0)</a:t>
                      </a:r>
                    </a:p>
                  </a:txBody>
                  <a:tcPr marL="27000" marR="27000" marT="13500" marB="135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5490357"/>
                  </a:ext>
                </a:extLst>
              </a:tr>
              <a:tr h="2126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0.57 </a:t>
                      </a:r>
                      <a:br>
                        <a:rPr kumimoji="0" lang="en-GB" sz="1000" b="1"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b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(0.44</a:t>
                      </a:r>
                      <a:r>
                        <a:rPr kumimoji="0" lang="en-US"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a:t>
                      </a:r>
                      <a:r>
                        <a:rPr kumimoji="0" lang="en-GB" sz="1000" b="0" i="0" u="none" strike="noStrike" kern="1200" cap="none" spc="0"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rPr>
                        <a:t>0.73)</a:t>
                      </a:r>
                    </a:p>
                  </a:txBody>
                  <a:tcPr marL="27000" marR="27000" marT="13500" marB="1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800411284"/>
                  </a:ext>
                </a:extLst>
              </a:tr>
            </a:tbl>
          </a:graphicData>
        </a:graphic>
      </p:graphicFrame>
      <p:sp>
        <p:nvSpPr>
          <p:cNvPr id="1434" name="TextBox 1433">
            <a:extLst>
              <a:ext uri="{FF2B5EF4-FFF2-40B4-BE49-F238E27FC236}">
                <a16:creationId xmlns:a16="http://schemas.microsoft.com/office/drawing/2014/main" id="{AC0C9E16-F20C-F264-33BC-92745A2CCDAA}"/>
              </a:ext>
            </a:extLst>
          </p:cNvPr>
          <p:cNvSpPr txBox="1"/>
          <p:nvPr/>
        </p:nvSpPr>
        <p:spPr>
          <a:xfrm>
            <a:off x="9446240" y="3594690"/>
            <a:ext cx="3087914" cy="21698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Overall data maturity, 66.1%</a:t>
            </a:r>
            <a:endParaRPr kumimoji="0" lang="en-GB" sz="9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aphicFrame>
        <p:nvGraphicFramePr>
          <p:cNvPr id="1569" name="Table 1568">
            <a:extLst>
              <a:ext uri="{FF2B5EF4-FFF2-40B4-BE49-F238E27FC236}">
                <a16:creationId xmlns:a16="http://schemas.microsoft.com/office/drawing/2014/main" id="{A4C90F86-1394-8E9E-BE81-661F02C57A9B}"/>
              </a:ext>
            </a:extLst>
          </p:cNvPr>
          <p:cNvGraphicFramePr>
            <a:graphicFrameLocks noGrp="1"/>
          </p:cNvGraphicFramePr>
          <p:nvPr/>
        </p:nvGraphicFramePr>
        <p:xfrm>
          <a:off x="7885041" y="3643052"/>
          <a:ext cx="759849" cy="137160"/>
        </p:xfrm>
        <a:graphic>
          <a:graphicData uri="http://schemas.openxmlformats.org/drawingml/2006/table">
            <a:tbl>
              <a:tblPr firstRow="1" bandRow="1"/>
              <a:tblGrid>
                <a:gridCol w="759849">
                  <a:extLst>
                    <a:ext uri="{9D8B030D-6E8A-4147-A177-3AD203B41FA5}">
                      <a16:colId xmlns:a16="http://schemas.microsoft.com/office/drawing/2014/main" val="3985297080"/>
                    </a:ext>
                  </a:extLst>
                </a:gridCol>
              </a:tblGrid>
              <a:tr h="13281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hangingPunct="1">
                        <a:lnSpc>
                          <a:spcPct val="90000"/>
                        </a:lnSpc>
                        <a:spcBef>
                          <a:spcPts val="0"/>
                        </a:spcBef>
                        <a:spcAft>
                          <a:spcPts val="0"/>
                        </a:spcAft>
                        <a:buFontTx/>
                        <a:buNone/>
                      </a:pPr>
                      <a:r>
                        <a:rPr kumimoji="0" lang="en-GB" sz="1000" b="1" i="0" u="none" strike="noStrike" kern="0" cap="none" spc="0" baseline="0">
                          <a:solidFill>
                            <a:schemeClr val="tx1"/>
                          </a:solidFill>
                          <a:latin typeface="Arial" panose="020B0604020202020204" pitchFamily="34" charset="0"/>
                          <a:cs typeface="Arial" panose="020B0604020202020204" pitchFamily="34" charset="0"/>
                        </a:rPr>
                        <a:t>18 months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0" name="Table 1569">
            <a:extLst>
              <a:ext uri="{FF2B5EF4-FFF2-40B4-BE49-F238E27FC236}">
                <a16:creationId xmlns:a16="http://schemas.microsoft.com/office/drawing/2014/main" id="{D805181D-BE5E-A5DC-9433-46830F3FC454}"/>
              </a:ext>
            </a:extLst>
          </p:cNvPr>
          <p:cNvGraphicFramePr>
            <a:graphicFrameLocks noGrp="1"/>
          </p:cNvGraphicFramePr>
          <p:nvPr/>
        </p:nvGraphicFramePr>
        <p:xfrm>
          <a:off x="8004336" y="3797553"/>
          <a:ext cx="521259" cy="148964"/>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baseline="0">
                          <a:solidFill>
                            <a:srgbClr val="830051"/>
                          </a:solidFill>
                          <a:latin typeface="Arial" panose="020B0604020202020204" pitchFamily="34" charset="0"/>
                          <a:cs typeface="Arial" panose="020B0604020202020204" pitchFamily="34" charset="0"/>
                        </a:rPr>
                        <a:t>42.0</a:t>
                      </a:r>
                      <a:r>
                        <a:rPr kumimoji="0" lang="en-US" sz="1000" b="1" i="0" u="none" strike="noStrike" kern="0" cap="none" spc="0" normalizeH="0" baseline="0" noProof="0">
                          <a:ln>
                            <a:noFill/>
                          </a:ln>
                          <a:solidFill>
                            <a:srgbClr val="830051"/>
                          </a:solidFill>
                          <a:effectLst/>
                          <a:uLnTx/>
                          <a:uFillTx/>
                          <a:latin typeface="Arial" panose="020B0604020202020204" pitchFamily="34" charset="0"/>
                          <a:cs typeface="Arial" panose="020B0604020202020204" pitchFamily="34" charset="0"/>
                          <a:sym typeface="Arial"/>
                        </a:rPr>
                        <a:t>%</a:t>
                      </a:r>
                      <a:endParaRPr kumimoji="0" lang="en-GB" sz="1000" b="1" i="0" u="none" strike="noStrike" kern="0" cap="none" spc="0" baseline="0">
                        <a:solidFill>
                          <a:srgbClr val="83005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1" name="Table 1570">
            <a:extLst>
              <a:ext uri="{FF2B5EF4-FFF2-40B4-BE49-F238E27FC236}">
                <a16:creationId xmlns:a16="http://schemas.microsoft.com/office/drawing/2014/main" id="{44D1066C-85B4-A5CB-BCB9-E9788054A527}"/>
              </a:ext>
            </a:extLst>
          </p:cNvPr>
          <p:cNvGraphicFramePr>
            <a:graphicFrameLocks noGrp="1"/>
          </p:cNvGraphicFramePr>
          <p:nvPr/>
        </p:nvGraphicFramePr>
        <p:xfrm>
          <a:off x="8004336" y="3949953"/>
          <a:ext cx="521259" cy="148964"/>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3865"/>
                          </a:solidFill>
                          <a:effectLst/>
                          <a:uLnTx/>
                          <a:uFillTx/>
                          <a:latin typeface="Arial" panose="020B0604020202020204" pitchFamily="34" charset="0"/>
                          <a:cs typeface="Arial" panose="020B0604020202020204" pitchFamily="34" charset="0"/>
                          <a:sym typeface="Arial"/>
                        </a:rPr>
                        <a:t>31.3%</a:t>
                      </a:r>
                      <a:endParaRPr kumimoji="0" lang="en-GB" sz="1000" b="1" i="0" u="none" strike="noStrike" kern="0" cap="none" spc="0" baseline="0">
                        <a:solidFill>
                          <a:srgbClr val="003865"/>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2" name="Table 1571">
            <a:extLst>
              <a:ext uri="{FF2B5EF4-FFF2-40B4-BE49-F238E27FC236}">
                <a16:creationId xmlns:a16="http://schemas.microsoft.com/office/drawing/2014/main" id="{01E143D6-A3DC-F2AB-D5DF-752E341BE29A}"/>
              </a:ext>
            </a:extLst>
          </p:cNvPr>
          <p:cNvGraphicFramePr>
            <a:graphicFrameLocks noGrp="1"/>
          </p:cNvGraphicFramePr>
          <p:nvPr/>
        </p:nvGraphicFramePr>
        <p:xfrm>
          <a:off x="8004336" y="4102353"/>
          <a:ext cx="521259" cy="148964"/>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US" sz="1000" b="1" i="0" u="none" strike="noStrike" kern="0" cap="none" spc="0" baseline="0">
                          <a:solidFill>
                            <a:srgbClr val="7F7F7F"/>
                          </a:solidFill>
                          <a:latin typeface="Arial" panose="020B0604020202020204" pitchFamily="34" charset="0"/>
                          <a:cs typeface="Arial" panose="020B0604020202020204" pitchFamily="34" charset="0"/>
                        </a:rPr>
                        <a:t>20.0</a:t>
                      </a:r>
                      <a:r>
                        <a:rPr kumimoji="0" lang="en-US" sz="1000" b="1" i="0" u="none" strike="noStrike" kern="0" cap="none" spc="0" normalizeH="0" baseline="0" noProof="0">
                          <a:ln>
                            <a:noFill/>
                          </a:ln>
                          <a:solidFill>
                            <a:srgbClr val="7F7F7F"/>
                          </a:solidFill>
                          <a:effectLst/>
                          <a:uLnTx/>
                          <a:uFillTx/>
                          <a:latin typeface="Arial" panose="020B0604020202020204" pitchFamily="34" charset="0"/>
                          <a:cs typeface="Arial" panose="020B0604020202020204" pitchFamily="34" charset="0"/>
                          <a:sym typeface="Arial"/>
                        </a:rPr>
                        <a:t>%</a:t>
                      </a:r>
                      <a:endParaRPr kumimoji="0" lang="en-GB" sz="1000" b="1" i="0" u="none" strike="noStrike" kern="0" cap="none" spc="0" baseline="0">
                        <a:solidFill>
                          <a:srgbClr val="7F7F7F"/>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3" name="Table 1572">
            <a:extLst>
              <a:ext uri="{FF2B5EF4-FFF2-40B4-BE49-F238E27FC236}">
                <a16:creationId xmlns:a16="http://schemas.microsoft.com/office/drawing/2014/main" id="{36577BF8-5085-5B45-1FF0-A5F834CD09C2}"/>
              </a:ext>
            </a:extLst>
          </p:cNvPr>
          <p:cNvGraphicFramePr>
            <a:graphicFrameLocks noGrp="1"/>
          </p:cNvGraphicFramePr>
          <p:nvPr/>
        </p:nvGraphicFramePr>
        <p:xfrm>
          <a:off x="6640460" y="3154731"/>
          <a:ext cx="841717" cy="137160"/>
        </p:xfrm>
        <a:graphic>
          <a:graphicData uri="http://schemas.openxmlformats.org/drawingml/2006/table">
            <a:tbl>
              <a:tblPr firstRow="1" bandRow="1"/>
              <a:tblGrid>
                <a:gridCol w="841717">
                  <a:extLst>
                    <a:ext uri="{9D8B030D-6E8A-4147-A177-3AD203B41FA5}">
                      <a16:colId xmlns:a16="http://schemas.microsoft.com/office/drawing/2014/main" val="3985297080"/>
                    </a:ext>
                  </a:extLst>
                </a:gridCol>
              </a:tblGrid>
              <a:tr h="13281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hangingPunct="1">
                        <a:lnSpc>
                          <a:spcPct val="90000"/>
                        </a:lnSpc>
                        <a:spcBef>
                          <a:spcPts val="0"/>
                        </a:spcBef>
                        <a:spcAft>
                          <a:spcPts val="0"/>
                        </a:spcAft>
                        <a:buFontTx/>
                        <a:buNone/>
                      </a:pPr>
                      <a:r>
                        <a:rPr kumimoji="0" lang="en-GB" sz="1000" b="1" i="0" u="none" strike="noStrike" kern="0" cap="none" spc="0" baseline="0">
                          <a:solidFill>
                            <a:schemeClr val="tx1"/>
                          </a:solidFill>
                          <a:latin typeface="Arial" panose="020B0604020202020204" pitchFamily="34" charset="0"/>
                          <a:cs typeface="Arial" panose="020B0604020202020204" pitchFamily="34" charset="0"/>
                        </a:rPr>
                        <a:t>12 months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4" name="Table 1573">
            <a:extLst>
              <a:ext uri="{FF2B5EF4-FFF2-40B4-BE49-F238E27FC236}">
                <a16:creationId xmlns:a16="http://schemas.microsoft.com/office/drawing/2014/main" id="{35BDFD6E-8B58-90B5-DF95-5AFF80ACE81E}"/>
              </a:ext>
            </a:extLst>
          </p:cNvPr>
          <p:cNvGraphicFramePr>
            <a:graphicFrameLocks noGrp="1"/>
          </p:cNvGraphicFramePr>
          <p:nvPr/>
        </p:nvGraphicFramePr>
        <p:xfrm>
          <a:off x="6800689" y="3292369"/>
          <a:ext cx="521259" cy="150876"/>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baseline="0">
                          <a:solidFill>
                            <a:srgbClr val="830051"/>
                          </a:solidFill>
                          <a:latin typeface="Arial" panose="020B0604020202020204" pitchFamily="34" charset="0"/>
                          <a:cs typeface="Arial" panose="020B0604020202020204" pitchFamily="34" charset="0"/>
                        </a:rPr>
                        <a:t>59.4</a:t>
                      </a:r>
                      <a:r>
                        <a:rPr kumimoji="0" lang="en-US" sz="1100" b="1" i="0" u="none" strike="noStrike" kern="0" cap="none" spc="0" normalizeH="0" baseline="0" noProof="0">
                          <a:ln>
                            <a:noFill/>
                          </a:ln>
                          <a:solidFill>
                            <a:srgbClr val="830051"/>
                          </a:solidFill>
                          <a:effectLst/>
                          <a:uLnTx/>
                          <a:uFillTx/>
                          <a:latin typeface="Arial" panose="020B0604020202020204" pitchFamily="34" charset="0"/>
                          <a:cs typeface="Arial" panose="020B0604020202020204" pitchFamily="34" charset="0"/>
                          <a:sym typeface="Arial"/>
                        </a:rPr>
                        <a:t>%</a:t>
                      </a:r>
                      <a:endParaRPr kumimoji="0" lang="en-GB" sz="1100" b="1" i="0" u="none" strike="noStrike" kern="0" cap="none" spc="0" baseline="0">
                        <a:solidFill>
                          <a:srgbClr val="83005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5" name="Table 1574">
            <a:extLst>
              <a:ext uri="{FF2B5EF4-FFF2-40B4-BE49-F238E27FC236}">
                <a16:creationId xmlns:a16="http://schemas.microsoft.com/office/drawing/2014/main" id="{586AB1E0-2F5D-13CC-213E-0D65404FB487}"/>
              </a:ext>
            </a:extLst>
          </p:cNvPr>
          <p:cNvGraphicFramePr>
            <a:graphicFrameLocks noGrp="1"/>
          </p:cNvGraphicFramePr>
          <p:nvPr/>
        </p:nvGraphicFramePr>
        <p:xfrm>
          <a:off x="6800689" y="3444769"/>
          <a:ext cx="521259" cy="150876"/>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3865"/>
                          </a:solidFill>
                          <a:effectLst/>
                          <a:uLnTx/>
                          <a:uFillTx/>
                          <a:latin typeface="Arial" panose="020B0604020202020204" pitchFamily="34" charset="0"/>
                          <a:cs typeface="Arial" panose="020B0604020202020204" pitchFamily="34" charset="0"/>
                          <a:sym typeface="Arial"/>
                        </a:rPr>
                        <a:t>44.4</a:t>
                      </a:r>
                      <a:r>
                        <a:rPr kumimoji="0" lang="en-US" sz="1100" b="1" i="0" u="none" strike="noStrike" kern="0" cap="none" spc="0" normalizeH="0" baseline="0" noProof="0">
                          <a:ln>
                            <a:noFill/>
                          </a:ln>
                          <a:solidFill>
                            <a:srgbClr val="003865"/>
                          </a:solidFill>
                          <a:effectLst/>
                          <a:uLnTx/>
                          <a:uFillTx/>
                          <a:latin typeface="Arial" panose="020B0604020202020204" pitchFamily="34" charset="0"/>
                          <a:cs typeface="Arial" panose="020B0604020202020204" pitchFamily="34" charset="0"/>
                          <a:sym typeface="Arial"/>
                        </a:rPr>
                        <a:t>%</a:t>
                      </a:r>
                      <a:endParaRPr kumimoji="0" lang="en-GB" sz="1100" b="1" i="0" u="none" strike="noStrike" kern="0" cap="none" spc="0" baseline="0">
                        <a:solidFill>
                          <a:srgbClr val="003865"/>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6" name="Table 1575">
            <a:extLst>
              <a:ext uri="{FF2B5EF4-FFF2-40B4-BE49-F238E27FC236}">
                <a16:creationId xmlns:a16="http://schemas.microsoft.com/office/drawing/2014/main" id="{48247E3F-7A53-BAC7-6CFB-F20B9A93FBB7}"/>
              </a:ext>
            </a:extLst>
          </p:cNvPr>
          <p:cNvGraphicFramePr>
            <a:graphicFrameLocks noGrp="1"/>
          </p:cNvGraphicFramePr>
          <p:nvPr/>
        </p:nvGraphicFramePr>
        <p:xfrm>
          <a:off x="6800689" y="3597169"/>
          <a:ext cx="521259" cy="150876"/>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US" sz="1000" b="1" i="0" u="none" strike="noStrike" kern="0" cap="none" spc="0" baseline="0" dirty="0">
                          <a:solidFill>
                            <a:srgbClr val="7F7F7F"/>
                          </a:solidFill>
                          <a:latin typeface="Arial" panose="020B0604020202020204" pitchFamily="34" charset="0"/>
                          <a:cs typeface="Arial" panose="020B0604020202020204" pitchFamily="34" charset="0"/>
                        </a:rPr>
                        <a:t>40.8</a:t>
                      </a:r>
                      <a:r>
                        <a:rPr kumimoji="0" lang="en-US" sz="1100" b="1"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sym typeface="Arial"/>
                        </a:rPr>
                        <a:t>%</a:t>
                      </a:r>
                      <a:endParaRPr kumimoji="0" lang="en-GB" sz="1100" b="1" i="0" u="none" strike="noStrike" kern="0" cap="none" spc="0" baseline="0" dirty="0">
                        <a:solidFill>
                          <a:srgbClr val="7F7F7F"/>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7" name="Table 1576">
            <a:extLst>
              <a:ext uri="{FF2B5EF4-FFF2-40B4-BE49-F238E27FC236}">
                <a16:creationId xmlns:a16="http://schemas.microsoft.com/office/drawing/2014/main" id="{A16C2B14-0395-DE41-7781-FA1992B26135}"/>
              </a:ext>
            </a:extLst>
          </p:cNvPr>
          <p:cNvGraphicFramePr>
            <a:graphicFrameLocks noGrp="1"/>
          </p:cNvGraphicFramePr>
          <p:nvPr/>
        </p:nvGraphicFramePr>
        <p:xfrm>
          <a:off x="5495758" y="2541076"/>
          <a:ext cx="768036" cy="137160"/>
        </p:xfrm>
        <a:graphic>
          <a:graphicData uri="http://schemas.openxmlformats.org/drawingml/2006/table">
            <a:tbl>
              <a:tblPr firstRow="1" bandRow="1"/>
              <a:tblGrid>
                <a:gridCol w="768036">
                  <a:extLst>
                    <a:ext uri="{9D8B030D-6E8A-4147-A177-3AD203B41FA5}">
                      <a16:colId xmlns:a16="http://schemas.microsoft.com/office/drawing/2014/main" val="3985297080"/>
                    </a:ext>
                  </a:extLst>
                </a:gridCol>
              </a:tblGrid>
              <a:tr h="13281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hangingPunct="1">
                        <a:lnSpc>
                          <a:spcPct val="90000"/>
                        </a:lnSpc>
                        <a:spcBef>
                          <a:spcPts val="0"/>
                        </a:spcBef>
                        <a:spcAft>
                          <a:spcPts val="0"/>
                        </a:spcAft>
                        <a:buFontTx/>
                        <a:buNone/>
                      </a:pPr>
                      <a:r>
                        <a:rPr kumimoji="0" lang="en-GB" sz="1000" b="1" i="0" u="none" strike="noStrike" kern="0" cap="none" spc="0" baseline="0">
                          <a:solidFill>
                            <a:schemeClr val="tx1"/>
                          </a:solidFill>
                          <a:latin typeface="Arial" panose="020B0604020202020204" pitchFamily="34" charset="0"/>
                          <a:cs typeface="Arial" panose="020B0604020202020204" pitchFamily="34" charset="0"/>
                        </a:rPr>
                        <a:t>6 months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8" name="Table 1577">
            <a:extLst>
              <a:ext uri="{FF2B5EF4-FFF2-40B4-BE49-F238E27FC236}">
                <a16:creationId xmlns:a16="http://schemas.microsoft.com/office/drawing/2014/main" id="{5EFB9CFE-E706-4D5E-C8EE-B80072246D43}"/>
              </a:ext>
            </a:extLst>
          </p:cNvPr>
          <p:cNvGraphicFramePr>
            <a:graphicFrameLocks noGrp="1"/>
          </p:cNvGraphicFramePr>
          <p:nvPr/>
        </p:nvGraphicFramePr>
        <p:xfrm>
          <a:off x="5619147" y="2675814"/>
          <a:ext cx="521259" cy="148964"/>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baseline="0">
                          <a:solidFill>
                            <a:srgbClr val="830051"/>
                          </a:solidFill>
                          <a:latin typeface="Arial" panose="020B0604020202020204" pitchFamily="34" charset="0"/>
                          <a:cs typeface="Arial" panose="020B0604020202020204" pitchFamily="34" charset="0"/>
                        </a:rPr>
                        <a:t>83.1</a:t>
                      </a:r>
                      <a:r>
                        <a:rPr kumimoji="0" lang="en-US" sz="1000" b="1" i="0" u="none" strike="noStrike" kern="0" cap="none" spc="0" normalizeH="0" baseline="0" noProof="0">
                          <a:ln>
                            <a:noFill/>
                          </a:ln>
                          <a:solidFill>
                            <a:srgbClr val="830051"/>
                          </a:solidFill>
                          <a:effectLst/>
                          <a:uLnTx/>
                          <a:uFillTx/>
                          <a:latin typeface="Arial" panose="020B0604020202020204" pitchFamily="34" charset="0"/>
                          <a:cs typeface="Arial" panose="020B0604020202020204" pitchFamily="34" charset="0"/>
                          <a:sym typeface="Arial"/>
                        </a:rPr>
                        <a:t>%</a:t>
                      </a:r>
                      <a:endParaRPr kumimoji="0" lang="en-GB" sz="1000" b="1" i="0" u="none" strike="noStrike" kern="0" cap="none" spc="0" baseline="0">
                        <a:solidFill>
                          <a:srgbClr val="83005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79" name="Table 1578">
            <a:extLst>
              <a:ext uri="{FF2B5EF4-FFF2-40B4-BE49-F238E27FC236}">
                <a16:creationId xmlns:a16="http://schemas.microsoft.com/office/drawing/2014/main" id="{92103914-027D-5384-438F-676863F1E574}"/>
              </a:ext>
            </a:extLst>
          </p:cNvPr>
          <p:cNvGraphicFramePr>
            <a:graphicFrameLocks noGrp="1"/>
          </p:cNvGraphicFramePr>
          <p:nvPr/>
        </p:nvGraphicFramePr>
        <p:xfrm>
          <a:off x="5619147" y="2828214"/>
          <a:ext cx="521259" cy="148964"/>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3865"/>
                          </a:solidFill>
                          <a:effectLst/>
                          <a:uLnTx/>
                          <a:uFillTx/>
                          <a:latin typeface="Arial" panose="020B0604020202020204" pitchFamily="34" charset="0"/>
                          <a:cs typeface="Arial" panose="020B0604020202020204" pitchFamily="34" charset="0"/>
                          <a:sym typeface="Arial"/>
                        </a:rPr>
                        <a:t>82.4%</a:t>
                      </a:r>
                      <a:endParaRPr kumimoji="0" lang="en-GB" sz="1000" b="1" i="0" u="none" strike="noStrike" kern="0" cap="none" spc="0" baseline="0">
                        <a:solidFill>
                          <a:srgbClr val="003865"/>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aphicFrame>
        <p:nvGraphicFramePr>
          <p:cNvPr id="1580" name="Table 1579">
            <a:extLst>
              <a:ext uri="{FF2B5EF4-FFF2-40B4-BE49-F238E27FC236}">
                <a16:creationId xmlns:a16="http://schemas.microsoft.com/office/drawing/2014/main" id="{959C7BCF-B293-8862-C952-20EF8E1F3D51}"/>
              </a:ext>
            </a:extLst>
          </p:cNvPr>
          <p:cNvGraphicFramePr>
            <a:graphicFrameLocks noGrp="1"/>
          </p:cNvGraphicFramePr>
          <p:nvPr/>
        </p:nvGraphicFramePr>
        <p:xfrm>
          <a:off x="5619147" y="2980614"/>
          <a:ext cx="521259" cy="148964"/>
        </p:xfrm>
        <a:graphic>
          <a:graphicData uri="http://schemas.openxmlformats.org/drawingml/2006/table">
            <a:tbl>
              <a:tblPr firstRow="1" bandRow="1"/>
              <a:tblGrid>
                <a:gridCol w="521259">
                  <a:extLst>
                    <a:ext uri="{9D8B030D-6E8A-4147-A177-3AD203B41FA5}">
                      <a16:colId xmlns:a16="http://schemas.microsoft.com/office/drawing/2014/main" val="3985297080"/>
                    </a:ext>
                  </a:extLst>
                </a:gridCol>
              </a:tblGrid>
              <a:tr h="1489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US" sz="1000" b="1" i="0" u="none" strike="noStrike" kern="0" cap="none" spc="0" baseline="0" dirty="0">
                          <a:solidFill>
                            <a:srgbClr val="7F7F7F"/>
                          </a:solidFill>
                          <a:latin typeface="Arial" panose="020B0604020202020204" pitchFamily="34" charset="0"/>
                          <a:cs typeface="Arial" panose="020B0604020202020204" pitchFamily="34" charset="0"/>
                        </a:rPr>
                        <a:t>84.4</a:t>
                      </a:r>
                      <a:r>
                        <a:rPr kumimoji="0" lang="en-US" sz="1000" b="1" i="0" u="none" strike="noStrike" kern="0" cap="none" spc="0" normalizeH="0" baseline="0" noProof="0" dirty="0">
                          <a:ln>
                            <a:noFill/>
                          </a:ln>
                          <a:solidFill>
                            <a:srgbClr val="7F7F7F"/>
                          </a:solidFill>
                          <a:effectLst/>
                          <a:uLnTx/>
                          <a:uFillTx/>
                          <a:latin typeface="Arial Narrow" panose="020B0606020202030204" pitchFamily="34" charset="0"/>
                          <a:cs typeface="Arial"/>
                          <a:sym typeface="Arial"/>
                        </a:rPr>
                        <a:t>%</a:t>
                      </a:r>
                      <a:endParaRPr kumimoji="0" lang="en-GB" sz="1000" b="1" i="0" u="none" strike="noStrike" kern="0" cap="none" spc="0" baseline="0" dirty="0">
                        <a:solidFill>
                          <a:srgbClr val="7F7F7F"/>
                        </a:solidFill>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678324"/>
                  </a:ext>
                </a:extLst>
              </a:tr>
            </a:tbl>
          </a:graphicData>
        </a:graphic>
      </p:graphicFrame>
      <p:grpSp>
        <p:nvGrpSpPr>
          <p:cNvPr id="1345" name="Group 1344">
            <a:extLst>
              <a:ext uri="{FF2B5EF4-FFF2-40B4-BE49-F238E27FC236}">
                <a16:creationId xmlns:a16="http://schemas.microsoft.com/office/drawing/2014/main" id="{DB94B971-8F07-10E1-49C2-FD5D3EEA4D15}"/>
              </a:ext>
            </a:extLst>
          </p:cNvPr>
          <p:cNvGrpSpPr/>
          <p:nvPr/>
        </p:nvGrpSpPr>
        <p:grpSpPr>
          <a:xfrm>
            <a:off x="4648930" y="5491324"/>
            <a:ext cx="6422598" cy="199694"/>
            <a:chOff x="1914165" y="4443939"/>
            <a:chExt cx="7096411" cy="227854"/>
          </a:xfrm>
        </p:grpSpPr>
        <p:sp>
          <p:nvSpPr>
            <p:cNvPr id="1375" name="Freeform: Shape 1374">
              <a:extLst>
                <a:ext uri="{FF2B5EF4-FFF2-40B4-BE49-F238E27FC236}">
                  <a16:creationId xmlns:a16="http://schemas.microsoft.com/office/drawing/2014/main" id="{3DD097CD-F6D3-3673-4ED6-7AA5420C3061}"/>
                </a:ext>
              </a:extLst>
            </p:cNvPr>
            <p:cNvSpPr/>
            <p:nvPr/>
          </p:nvSpPr>
          <p:spPr>
            <a:xfrm>
              <a:off x="3695699"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76" name="Freeform: Shape 1375">
              <a:extLst>
                <a:ext uri="{FF2B5EF4-FFF2-40B4-BE49-F238E27FC236}">
                  <a16:creationId xmlns:a16="http://schemas.microsoft.com/office/drawing/2014/main" id="{338510B3-8824-C624-9745-341604619708}"/>
                </a:ext>
              </a:extLst>
            </p:cNvPr>
            <p:cNvSpPr/>
            <p:nvPr/>
          </p:nvSpPr>
          <p:spPr>
            <a:xfrm>
              <a:off x="2385699"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77" name="Freeform: Shape 1376">
              <a:extLst>
                <a:ext uri="{FF2B5EF4-FFF2-40B4-BE49-F238E27FC236}">
                  <a16:creationId xmlns:a16="http://schemas.microsoft.com/office/drawing/2014/main" id="{281F9F1D-4F74-0DF0-515D-2B345F1FD85E}"/>
                </a:ext>
              </a:extLst>
            </p:cNvPr>
            <p:cNvSpPr/>
            <p:nvPr/>
          </p:nvSpPr>
          <p:spPr>
            <a:xfrm>
              <a:off x="5442365"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78" name="Freeform: Shape 1377">
              <a:extLst>
                <a:ext uri="{FF2B5EF4-FFF2-40B4-BE49-F238E27FC236}">
                  <a16:creationId xmlns:a16="http://schemas.microsoft.com/office/drawing/2014/main" id="{4E4B40BC-CB26-6EBA-ED16-A7AFCE9F55FE}"/>
                </a:ext>
              </a:extLst>
            </p:cNvPr>
            <p:cNvSpPr/>
            <p:nvPr/>
          </p:nvSpPr>
          <p:spPr>
            <a:xfrm>
              <a:off x="4569033"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79" name="Freeform: Shape 1378">
              <a:extLst>
                <a:ext uri="{FF2B5EF4-FFF2-40B4-BE49-F238E27FC236}">
                  <a16:creationId xmlns:a16="http://schemas.microsoft.com/office/drawing/2014/main" id="{B3816086-F0FF-F1B3-281F-1C971DB01870}"/>
                </a:ext>
              </a:extLst>
            </p:cNvPr>
            <p:cNvSpPr/>
            <p:nvPr/>
          </p:nvSpPr>
          <p:spPr>
            <a:xfrm>
              <a:off x="6315697"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0" name="Freeform: Shape 1379">
              <a:extLst>
                <a:ext uri="{FF2B5EF4-FFF2-40B4-BE49-F238E27FC236}">
                  <a16:creationId xmlns:a16="http://schemas.microsoft.com/office/drawing/2014/main" id="{B5F617B6-9C9B-84EB-C351-1E8D9B884ADF}"/>
                </a:ext>
              </a:extLst>
            </p:cNvPr>
            <p:cNvSpPr/>
            <p:nvPr/>
          </p:nvSpPr>
          <p:spPr>
            <a:xfrm>
              <a:off x="7189031"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1" name="Freeform: Shape 1380">
              <a:extLst>
                <a:ext uri="{FF2B5EF4-FFF2-40B4-BE49-F238E27FC236}">
                  <a16:creationId xmlns:a16="http://schemas.microsoft.com/office/drawing/2014/main" id="{2BFCDFF0-2ACC-4BCD-C9E0-92295213E3FD}"/>
                </a:ext>
              </a:extLst>
            </p:cNvPr>
            <p:cNvSpPr/>
            <p:nvPr/>
          </p:nvSpPr>
          <p:spPr>
            <a:xfrm>
              <a:off x="7625698"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2" name="Freeform: Shape 1381">
              <a:extLst>
                <a:ext uri="{FF2B5EF4-FFF2-40B4-BE49-F238E27FC236}">
                  <a16:creationId xmlns:a16="http://schemas.microsoft.com/office/drawing/2014/main" id="{ED28EC3E-1723-1099-6B3E-1FD9A61A276E}"/>
                </a:ext>
              </a:extLst>
            </p:cNvPr>
            <p:cNvSpPr/>
            <p:nvPr/>
          </p:nvSpPr>
          <p:spPr>
            <a:xfrm>
              <a:off x="8062363"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3" name="Freeform: Shape 1382">
              <a:extLst>
                <a:ext uri="{FF2B5EF4-FFF2-40B4-BE49-F238E27FC236}">
                  <a16:creationId xmlns:a16="http://schemas.microsoft.com/office/drawing/2014/main" id="{8BDE58B2-002E-2E67-6BDC-688B1C92D39F}"/>
                </a:ext>
              </a:extLst>
            </p:cNvPr>
            <p:cNvSpPr/>
            <p:nvPr/>
          </p:nvSpPr>
          <p:spPr>
            <a:xfrm>
              <a:off x="8499031"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4" name="Freeform: Shape 1383">
              <a:extLst>
                <a:ext uri="{FF2B5EF4-FFF2-40B4-BE49-F238E27FC236}">
                  <a16:creationId xmlns:a16="http://schemas.microsoft.com/office/drawing/2014/main" id="{C684484F-64DC-D229-7B8C-567EB18352EB}"/>
                </a:ext>
              </a:extLst>
            </p:cNvPr>
            <p:cNvSpPr/>
            <p:nvPr/>
          </p:nvSpPr>
          <p:spPr>
            <a:xfrm>
              <a:off x="8935701"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5" name="Freeform: Shape 1384">
              <a:extLst>
                <a:ext uri="{FF2B5EF4-FFF2-40B4-BE49-F238E27FC236}">
                  <a16:creationId xmlns:a16="http://schemas.microsoft.com/office/drawing/2014/main" id="{53822994-9419-D621-83C3-CC58DAF89DBD}"/>
                </a:ext>
              </a:extLst>
            </p:cNvPr>
            <p:cNvSpPr/>
            <p:nvPr/>
          </p:nvSpPr>
          <p:spPr>
            <a:xfrm>
              <a:off x="2822365"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6" name="Freeform: Shape 1385">
              <a:extLst>
                <a:ext uri="{FF2B5EF4-FFF2-40B4-BE49-F238E27FC236}">
                  <a16:creationId xmlns:a16="http://schemas.microsoft.com/office/drawing/2014/main" id="{9FD845A2-5060-FABC-5BF2-85C50235E2A0}"/>
                </a:ext>
              </a:extLst>
            </p:cNvPr>
            <p:cNvSpPr/>
            <p:nvPr/>
          </p:nvSpPr>
          <p:spPr>
            <a:xfrm>
              <a:off x="3259033"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7" name="Freeform: Shape 1386">
              <a:extLst>
                <a:ext uri="{FF2B5EF4-FFF2-40B4-BE49-F238E27FC236}">
                  <a16:creationId xmlns:a16="http://schemas.microsoft.com/office/drawing/2014/main" id="{8A5D8AEB-5718-8DD4-F67F-3C2FD7583160}"/>
                </a:ext>
              </a:extLst>
            </p:cNvPr>
            <p:cNvSpPr/>
            <p:nvPr/>
          </p:nvSpPr>
          <p:spPr>
            <a:xfrm>
              <a:off x="4132365"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8" name="Freeform: Shape 1387">
              <a:extLst>
                <a:ext uri="{FF2B5EF4-FFF2-40B4-BE49-F238E27FC236}">
                  <a16:creationId xmlns:a16="http://schemas.microsoft.com/office/drawing/2014/main" id="{9A720ED7-4834-88C0-1DF6-6484E4759A26}"/>
                </a:ext>
              </a:extLst>
            </p:cNvPr>
            <p:cNvSpPr/>
            <p:nvPr/>
          </p:nvSpPr>
          <p:spPr>
            <a:xfrm>
              <a:off x="5005699"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89" name="Freeform: Shape 1388">
              <a:extLst>
                <a:ext uri="{FF2B5EF4-FFF2-40B4-BE49-F238E27FC236}">
                  <a16:creationId xmlns:a16="http://schemas.microsoft.com/office/drawing/2014/main" id="{960D6A01-9F97-31CF-96D9-10042E67A03F}"/>
                </a:ext>
              </a:extLst>
            </p:cNvPr>
            <p:cNvSpPr/>
            <p:nvPr/>
          </p:nvSpPr>
          <p:spPr>
            <a:xfrm>
              <a:off x="5879031"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90" name="Freeform: Shape 1389">
              <a:extLst>
                <a:ext uri="{FF2B5EF4-FFF2-40B4-BE49-F238E27FC236}">
                  <a16:creationId xmlns:a16="http://schemas.microsoft.com/office/drawing/2014/main" id="{9A6C432B-4DE1-E04E-3721-87A33537BEAC}"/>
                </a:ext>
              </a:extLst>
            </p:cNvPr>
            <p:cNvSpPr/>
            <p:nvPr/>
          </p:nvSpPr>
          <p:spPr>
            <a:xfrm>
              <a:off x="6752365" y="4443939"/>
              <a:ext cx="18120" cy="47789"/>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391" name="TextBox 1390">
              <a:extLst>
                <a:ext uri="{FF2B5EF4-FFF2-40B4-BE49-F238E27FC236}">
                  <a16:creationId xmlns:a16="http://schemas.microsoft.com/office/drawing/2014/main" id="{B3BE12D3-2496-D73A-4C64-F9D9986E22B5}"/>
                </a:ext>
              </a:extLst>
            </p:cNvPr>
            <p:cNvSpPr txBox="1"/>
            <p:nvPr/>
          </p:nvSpPr>
          <p:spPr>
            <a:xfrm>
              <a:off x="1914165" y="4534065"/>
              <a:ext cx="70847"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0</a:t>
              </a:r>
            </a:p>
          </p:txBody>
        </p:sp>
        <p:sp>
          <p:nvSpPr>
            <p:cNvPr id="1392" name="TextBox 1391">
              <a:extLst>
                <a:ext uri="{FF2B5EF4-FFF2-40B4-BE49-F238E27FC236}">
                  <a16:creationId xmlns:a16="http://schemas.microsoft.com/office/drawing/2014/main" id="{8E89AFF3-6D0E-9800-27FA-08892E346AC9}"/>
                </a:ext>
              </a:extLst>
            </p:cNvPr>
            <p:cNvSpPr txBox="1"/>
            <p:nvPr/>
          </p:nvSpPr>
          <p:spPr>
            <a:xfrm>
              <a:off x="2805030" y="4534066"/>
              <a:ext cx="70847"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1393" name="TextBox 1392">
              <a:extLst>
                <a:ext uri="{FF2B5EF4-FFF2-40B4-BE49-F238E27FC236}">
                  <a16:creationId xmlns:a16="http://schemas.microsoft.com/office/drawing/2014/main" id="{68163D2F-251F-B6A3-304C-CAB093184C3B}"/>
                </a:ext>
              </a:extLst>
            </p:cNvPr>
            <p:cNvSpPr txBox="1"/>
            <p:nvPr/>
          </p:nvSpPr>
          <p:spPr>
            <a:xfrm>
              <a:off x="3218189" y="4534066"/>
              <a:ext cx="70847"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1394" name="TextBox 1393">
              <a:extLst>
                <a:ext uri="{FF2B5EF4-FFF2-40B4-BE49-F238E27FC236}">
                  <a16:creationId xmlns:a16="http://schemas.microsoft.com/office/drawing/2014/main" id="{AB91DBD5-5886-6E9F-6D43-C6AFB4AA283C}"/>
                </a:ext>
              </a:extLst>
            </p:cNvPr>
            <p:cNvSpPr txBox="1"/>
            <p:nvPr/>
          </p:nvSpPr>
          <p:spPr>
            <a:xfrm>
              <a:off x="3662032" y="4534066"/>
              <a:ext cx="70847"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1395" name="TextBox 1394">
              <a:extLst>
                <a:ext uri="{FF2B5EF4-FFF2-40B4-BE49-F238E27FC236}">
                  <a16:creationId xmlns:a16="http://schemas.microsoft.com/office/drawing/2014/main" id="{7FF68864-A22D-04BA-E10F-543D9EFE027A}"/>
                </a:ext>
              </a:extLst>
            </p:cNvPr>
            <p:cNvSpPr txBox="1"/>
            <p:nvPr/>
          </p:nvSpPr>
          <p:spPr>
            <a:xfrm>
              <a:off x="4071049"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1396" name="TextBox 1395">
              <a:extLst>
                <a:ext uri="{FF2B5EF4-FFF2-40B4-BE49-F238E27FC236}">
                  <a16:creationId xmlns:a16="http://schemas.microsoft.com/office/drawing/2014/main" id="{C9C19664-3308-17F9-7D18-1396E4D28F2B}"/>
                </a:ext>
              </a:extLst>
            </p:cNvPr>
            <p:cNvSpPr txBox="1"/>
            <p:nvPr/>
          </p:nvSpPr>
          <p:spPr>
            <a:xfrm>
              <a:off x="4497776"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12</a:t>
              </a:r>
            </a:p>
          </p:txBody>
        </p:sp>
        <p:sp>
          <p:nvSpPr>
            <p:cNvPr id="1397" name="TextBox 1396">
              <a:extLst>
                <a:ext uri="{FF2B5EF4-FFF2-40B4-BE49-F238E27FC236}">
                  <a16:creationId xmlns:a16="http://schemas.microsoft.com/office/drawing/2014/main" id="{1362618B-2AC0-7AD5-1ADF-26BBD4DEADD6}"/>
                </a:ext>
              </a:extLst>
            </p:cNvPr>
            <p:cNvSpPr txBox="1"/>
            <p:nvPr/>
          </p:nvSpPr>
          <p:spPr>
            <a:xfrm>
              <a:off x="4942697"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14</a:t>
              </a:r>
            </a:p>
          </p:txBody>
        </p:sp>
        <p:sp>
          <p:nvSpPr>
            <p:cNvPr id="1398" name="TextBox 1397">
              <a:extLst>
                <a:ext uri="{FF2B5EF4-FFF2-40B4-BE49-F238E27FC236}">
                  <a16:creationId xmlns:a16="http://schemas.microsoft.com/office/drawing/2014/main" id="{59626707-AFD3-854C-4E17-46A461C12261}"/>
                </a:ext>
              </a:extLst>
            </p:cNvPr>
            <p:cNvSpPr txBox="1"/>
            <p:nvPr/>
          </p:nvSpPr>
          <p:spPr>
            <a:xfrm>
              <a:off x="5371212"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16</a:t>
              </a:r>
            </a:p>
          </p:txBody>
        </p:sp>
        <p:sp>
          <p:nvSpPr>
            <p:cNvPr id="1399" name="TextBox 1398">
              <a:extLst>
                <a:ext uri="{FF2B5EF4-FFF2-40B4-BE49-F238E27FC236}">
                  <a16:creationId xmlns:a16="http://schemas.microsoft.com/office/drawing/2014/main" id="{6B6A560D-CE6A-7D63-E0BF-1CD97AE4C8F3}"/>
                </a:ext>
              </a:extLst>
            </p:cNvPr>
            <p:cNvSpPr txBox="1"/>
            <p:nvPr/>
          </p:nvSpPr>
          <p:spPr>
            <a:xfrm>
              <a:off x="5809217"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18</a:t>
              </a:r>
            </a:p>
          </p:txBody>
        </p:sp>
        <p:sp>
          <p:nvSpPr>
            <p:cNvPr id="1400" name="TextBox 1399">
              <a:extLst>
                <a:ext uri="{FF2B5EF4-FFF2-40B4-BE49-F238E27FC236}">
                  <a16:creationId xmlns:a16="http://schemas.microsoft.com/office/drawing/2014/main" id="{245BDA54-A2E1-6683-24C7-A0A3292DB348}"/>
                </a:ext>
              </a:extLst>
            </p:cNvPr>
            <p:cNvSpPr txBox="1"/>
            <p:nvPr/>
          </p:nvSpPr>
          <p:spPr>
            <a:xfrm>
              <a:off x="6242346"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1401" name="TextBox 1400">
              <a:extLst>
                <a:ext uri="{FF2B5EF4-FFF2-40B4-BE49-F238E27FC236}">
                  <a16:creationId xmlns:a16="http://schemas.microsoft.com/office/drawing/2014/main" id="{B76C28DF-21C7-1A9C-A9AC-3EEFFCF4A5D9}"/>
                </a:ext>
              </a:extLst>
            </p:cNvPr>
            <p:cNvSpPr txBox="1"/>
            <p:nvPr/>
          </p:nvSpPr>
          <p:spPr>
            <a:xfrm>
              <a:off x="6686494"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22</a:t>
              </a:r>
            </a:p>
          </p:txBody>
        </p:sp>
        <p:sp>
          <p:nvSpPr>
            <p:cNvPr id="1402" name="TextBox 1401">
              <a:extLst>
                <a:ext uri="{FF2B5EF4-FFF2-40B4-BE49-F238E27FC236}">
                  <a16:creationId xmlns:a16="http://schemas.microsoft.com/office/drawing/2014/main" id="{167E9EAA-10AE-402A-98D0-35C3FF38A756}"/>
                </a:ext>
              </a:extLst>
            </p:cNvPr>
            <p:cNvSpPr txBox="1"/>
            <p:nvPr/>
          </p:nvSpPr>
          <p:spPr>
            <a:xfrm>
              <a:off x="7116297"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24</a:t>
              </a:r>
            </a:p>
          </p:txBody>
        </p:sp>
        <p:sp>
          <p:nvSpPr>
            <p:cNvPr id="1403" name="TextBox 1402">
              <a:extLst>
                <a:ext uri="{FF2B5EF4-FFF2-40B4-BE49-F238E27FC236}">
                  <a16:creationId xmlns:a16="http://schemas.microsoft.com/office/drawing/2014/main" id="{BAF6B47B-287D-C35F-5BEF-EC2B6E44233D}"/>
                </a:ext>
              </a:extLst>
            </p:cNvPr>
            <p:cNvSpPr txBox="1"/>
            <p:nvPr/>
          </p:nvSpPr>
          <p:spPr>
            <a:xfrm>
              <a:off x="7559421"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26</a:t>
              </a:r>
            </a:p>
          </p:txBody>
        </p:sp>
        <p:sp>
          <p:nvSpPr>
            <p:cNvPr id="1404" name="TextBox 1403">
              <a:extLst>
                <a:ext uri="{FF2B5EF4-FFF2-40B4-BE49-F238E27FC236}">
                  <a16:creationId xmlns:a16="http://schemas.microsoft.com/office/drawing/2014/main" id="{84CDCF0B-5C6F-98B7-E3C2-61C49372B62F}"/>
                </a:ext>
              </a:extLst>
            </p:cNvPr>
            <p:cNvSpPr txBox="1"/>
            <p:nvPr/>
          </p:nvSpPr>
          <p:spPr>
            <a:xfrm>
              <a:off x="7988194"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28</a:t>
              </a:r>
            </a:p>
          </p:txBody>
        </p:sp>
        <p:sp>
          <p:nvSpPr>
            <p:cNvPr id="1405" name="TextBox 1404">
              <a:extLst>
                <a:ext uri="{FF2B5EF4-FFF2-40B4-BE49-F238E27FC236}">
                  <a16:creationId xmlns:a16="http://schemas.microsoft.com/office/drawing/2014/main" id="{7D194571-DB10-443F-63EF-EB013C6EF429}"/>
                </a:ext>
              </a:extLst>
            </p:cNvPr>
            <p:cNvSpPr txBox="1"/>
            <p:nvPr/>
          </p:nvSpPr>
          <p:spPr>
            <a:xfrm>
              <a:off x="8426450" y="4534066"/>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30</a:t>
              </a:r>
            </a:p>
          </p:txBody>
        </p:sp>
        <p:sp>
          <p:nvSpPr>
            <p:cNvPr id="1406" name="TextBox 1405">
              <a:extLst>
                <a:ext uri="{FF2B5EF4-FFF2-40B4-BE49-F238E27FC236}">
                  <a16:creationId xmlns:a16="http://schemas.microsoft.com/office/drawing/2014/main" id="{7E349DBC-3E77-D018-7FFF-9A12451448A0}"/>
                </a:ext>
              </a:extLst>
            </p:cNvPr>
            <p:cNvSpPr txBox="1"/>
            <p:nvPr/>
          </p:nvSpPr>
          <p:spPr>
            <a:xfrm>
              <a:off x="8868882" y="4531900"/>
              <a:ext cx="141694"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32</a:t>
              </a:r>
            </a:p>
          </p:txBody>
        </p:sp>
        <p:sp>
          <p:nvSpPr>
            <p:cNvPr id="1407" name="TextBox 1406">
              <a:extLst>
                <a:ext uri="{FF2B5EF4-FFF2-40B4-BE49-F238E27FC236}">
                  <a16:creationId xmlns:a16="http://schemas.microsoft.com/office/drawing/2014/main" id="{EFFCE8FA-2BB4-3B0D-EA81-37F2DEC2CE98}"/>
                </a:ext>
              </a:extLst>
            </p:cNvPr>
            <p:cNvSpPr txBox="1"/>
            <p:nvPr/>
          </p:nvSpPr>
          <p:spPr>
            <a:xfrm>
              <a:off x="2355917" y="4534066"/>
              <a:ext cx="70847" cy="13772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marR="0" lvl="0" algn="ctr">
                <a:lnSpc>
                  <a:spcPct val="90000"/>
                </a:lnSpc>
                <a:spcBef>
                  <a:spcPts val="0"/>
                </a:spcBef>
                <a:spcAft>
                  <a:spcPts val="600"/>
                </a:spcAft>
                <a:buClr>
                  <a:srgbClr val="000000"/>
                </a:buClr>
                <a:buFont typeface="Arial"/>
                <a:defRPr sz="7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2</a:t>
              </a:r>
            </a:p>
          </p:txBody>
        </p:sp>
      </p:grpSp>
      <p:grpSp>
        <p:nvGrpSpPr>
          <p:cNvPr id="1346" name="Group 1345">
            <a:extLst>
              <a:ext uri="{FF2B5EF4-FFF2-40B4-BE49-F238E27FC236}">
                <a16:creationId xmlns:a16="http://schemas.microsoft.com/office/drawing/2014/main" id="{49FBB869-D224-5523-BFBA-5B399885E727}"/>
              </a:ext>
            </a:extLst>
          </p:cNvPr>
          <p:cNvGrpSpPr/>
          <p:nvPr/>
        </p:nvGrpSpPr>
        <p:grpSpPr>
          <a:xfrm>
            <a:off x="4293445" y="2675582"/>
            <a:ext cx="377165" cy="2916325"/>
            <a:chOff x="1521386" y="1698014"/>
            <a:chExt cx="416734" cy="3327570"/>
          </a:xfrm>
        </p:grpSpPr>
        <p:sp>
          <p:nvSpPr>
            <p:cNvPr id="1364" name="TextBox 1363">
              <a:extLst>
                <a:ext uri="{FF2B5EF4-FFF2-40B4-BE49-F238E27FC236}">
                  <a16:creationId xmlns:a16="http://schemas.microsoft.com/office/drawing/2014/main" id="{A12ADCB5-3332-4216-EF69-F3F7BBD742FA}"/>
                </a:ext>
              </a:extLst>
            </p:cNvPr>
            <p:cNvSpPr txBox="1"/>
            <p:nvPr/>
          </p:nvSpPr>
          <p:spPr>
            <a:xfrm>
              <a:off x="1663233" y="4770535"/>
              <a:ext cx="274887"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0</a:t>
              </a:r>
            </a:p>
          </p:txBody>
        </p:sp>
        <p:sp>
          <p:nvSpPr>
            <p:cNvPr id="1365" name="TextBox 1364">
              <a:extLst>
                <a:ext uri="{FF2B5EF4-FFF2-40B4-BE49-F238E27FC236}">
                  <a16:creationId xmlns:a16="http://schemas.microsoft.com/office/drawing/2014/main" id="{9FBB795D-F11D-7836-76EF-D44161996276}"/>
                </a:ext>
              </a:extLst>
            </p:cNvPr>
            <p:cNvSpPr txBox="1"/>
            <p:nvPr/>
          </p:nvSpPr>
          <p:spPr>
            <a:xfrm>
              <a:off x="1592154" y="4463282"/>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1366" name="TextBox 1365">
              <a:extLst>
                <a:ext uri="{FF2B5EF4-FFF2-40B4-BE49-F238E27FC236}">
                  <a16:creationId xmlns:a16="http://schemas.microsoft.com/office/drawing/2014/main" id="{8D03C6C8-760F-0401-19ED-4340E1F2D57D}"/>
                </a:ext>
              </a:extLst>
            </p:cNvPr>
            <p:cNvSpPr txBox="1"/>
            <p:nvPr/>
          </p:nvSpPr>
          <p:spPr>
            <a:xfrm>
              <a:off x="1592154" y="4156030"/>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1367" name="TextBox 1366">
              <a:extLst>
                <a:ext uri="{FF2B5EF4-FFF2-40B4-BE49-F238E27FC236}">
                  <a16:creationId xmlns:a16="http://schemas.microsoft.com/office/drawing/2014/main" id="{EC263AC3-7FEC-0863-1D8F-D34EE0B6AF97}"/>
                </a:ext>
              </a:extLst>
            </p:cNvPr>
            <p:cNvSpPr txBox="1"/>
            <p:nvPr/>
          </p:nvSpPr>
          <p:spPr>
            <a:xfrm>
              <a:off x="1592154" y="3848778"/>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30</a:t>
              </a:r>
            </a:p>
          </p:txBody>
        </p:sp>
        <p:sp>
          <p:nvSpPr>
            <p:cNvPr id="1368" name="TextBox 1367">
              <a:extLst>
                <a:ext uri="{FF2B5EF4-FFF2-40B4-BE49-F238E27FC236}">
                  <a16:creationId xmlns:a16="http://schemas.microsoft.com/office/drawing/2014/main" id="{730E9D80-80D4-1B30-B84C-C622DD10C1A0}"/>
                </a:ext>
              </a:extLst>
            </p:cNvPr>
            <p:cNvSpPr txBox="1"/>
            <p:nvPr/>
          </p:nvSpPr>
          <p:spPr>
            <a:xfrm>
              <a:off x="1592154" y="3541525"/>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40</a:t>
              </a:r>
            </a:p>
          </p:txBody>
        </p:sp>
        <p:sp>
          <p:nvSpPr>
            <p:cNvPr id="1369" name="TextBox 1368">
              <a:extLst>
                <a:ext uri="{FF2B5EF4-FFF2-40B4-BE49-F238E27FC236}">
                  <a16:creationId xmlns:a16="http://schemas.microsoft.com/office/drawing/2014/main" id="{5DDA5C42-661A-F407-DE38-CC5A0F158D28}"/>
                </a:ext>
              </a:extLst>
            </p:cNvPr>
            <p:cNvSpPr txBox="1"/>
            <p:nvPr/>
          </p:nvSpPr>
          <p:spPr>
            <a:xfrm>
              <a:off x="1592154" y="3234274"/>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50</a:t>
              </a:r>
            </a:p>
          </p:txBody>
        </p:sp>
        <p:sp>
          <p:nvSpPr>
            <p:cNvPr id="1370" name="TextBox 1369">
              <a:extLst>
                <a:ext uri="{FF2B5EF4-FFF2-40B4-BE49-F238E27FC236}">
                  <a16:creationId xmlns:a16="http://schemas.microsoft.com/office/drawing/2014/main" id="{17410FF7-D5FE-E0DD-821F-37697D9A5314}"/>
                </a:ext>
              </a:extLst>
            </p:cNvPr>
            <p:cNvSpPr txBox="1"/>
            <p:nvPr/>
          </p:nvSpPr>
          <p:spPr>
            <a:xfrm>
              <a:off x="1592154" y="2927021"/>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60</a:t>
              </a:r>
            </a:p>
          </p:txBody>
        </p:sp>
        <p:sp>
          <p:nvSpPr>
            <p:cNvPr id="1371" name="TextBox 1370">
              <a:extLst>
                <a:ext uri="{FF2B5EF4-FFF2-40B4-BE49-F238E27FC236}">
                  <a16:creationId xmlns:a16="http://schemas.microsoft.com/office/drawing/2014/main" id="{B2D0CDF3-CA7D-2F1B-7ED5-8C3A4090A29F}"/>
                </a:ext>
              </a:extLst>
            </p:cNvPr>
            <p:cNvSpPr txBox="1"/>
            <p:nvPr/>
          </p:nvSpPr>
          <p:spPr>
            <a:xfrm>
              <a:off x="1592154" y="2619770"/>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70</a:t>
              </a:r>
            </a:p>
          </p:txBody>
        </p:sp>
        <p:sp>
          <p:nvSpPr>
            <p:cNvPr id="1372" name="TextBox 1371">
              <a:extLst>
                <a:ext uri="{FF2B5EF4-FFF2-40B4-BE49-F238E27FC236}">
                  <a16:creationId xmlns:a16="http://schemas.microsoft.com/office/drawing/2014/main" id="{E40E066A-67EC-4D15-D594-B244CCFF6598}"/>
                </a:ext>
              </a:extLst>
            </p:cNvPr>
            <p:cNvSpPr txBox="1"/>
            <p:nvPr/>
          </p:nvSpPr>
          <p:spPr>
            <a:xfrm>
              <a:off x="1592154" y="2312518"/>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80</a:t>
              </a:r>
            </a:p>
          </p:txBody>
        </p:sp>
        <p:sp>
          <p:nvSpPr>
            <p:cNvPr id="1373" name="TextBox 1372">
              <a:extLst>
                <a:ext uri="{FF2B5EF4-FFF2-40B4-BE49-F238E27FC236}">
                  <a16:creationId xmlns:a16="http://schemas.microsoft.com/office/drawing/2014/main" id="{738E7DA8-77F1-2252-5432-D274A644A84B}"/>
                </a:ext>
              </a:extLst>
            </p:cNvPr>
            <p:cNvSpPr txBox="1"/>
            <p:nvPr/>
          </p:nvSpPr>
          <p:spPr>
            <a:xfrm>
              <a:off x="1592154" y="2005266"/>
              <a:ext cx="345734"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90</a:t>
              </a:r>
            </a:p>
          </p:txBody>
        </p:sp>
        <p:sp>
          <p:nvSpPr>
            <p:cNvPr id="1374" name="TextBox 1373">
              <a:extLst>
                <a:ext uri="{FF2B5EF4-FFF2-40B4-BE49-F238E27FC236}">
                  <a16:creationId xmlns:a16="http://schemas.microsoft.com/office/drawing/2014/main" id="{ABD34FAF-2A9E-C795-9D2C-262DC3FF967F}"/>
                </a:ext>
              </a:extLst>
            </p:cNvPr>
            <p:cNvSpPr txBox="1"/>
            <p:nvPr/>
          </p:nvSpPr>
          <p:spPr>
            <a:xfrm>
              <a:off x="1521386" y="1698014"/>
              <a:ext cx="416580" cy="255049"/>
            </a:xfrm>
            <a:prstGeom prst="rect">
              <a:avLst/>
            </a:prstGeom>
            <a:noFill/>
          </p:spPr>
          <p:txBody>
            <a:bodyPr wrap="none" rtlCol="0">
              <a:spAutoFit/>
            </a:bodyPr>
            <a:lstStyle>
              <a:defPPr marR="0" lvl="0" algn="l" rtl="0">
                <a:lnSpc>
                  <a:spcPct val="100000"/>
                </a:lnSpc>
                <a:spcBef>
                  <a:spcPts val="0"/>
                </a:spcBef>
                <a:spcAft>
                  <a:spcPts val="0"/>
                </a:spcAft>
              </a:defPPr>
              <a:lvl1pPr marR="0" lvl="0" algn="r">
                <a:lnSpc>
                  <a:spcPct val="100000"/>
                </a:lnSpc>
                <a:spcBef>
                  <a:spcPts val="0"/>
                </a:spcBef>
                <a:spcAft>
                  <a:spcPts val="0"/>
                </a:spcAft>
                <a:buClr>
                  <a:srgbClr val="000000"/>
                </a:buClr>
                <a:buFont typeface="Arial"/>
                <a:defRPr sz="900" b="0"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100</a:t>
              </a:r>
            </a:p>
          </p:txBody>
        </p:sp>
      </p:grpSp>
      <p:grpSp>
        <p:nvGrpSpPr>
          <p:cNvPr id="1347" name="Group 1346">
            <a:extLst>
              <a:ext uri="{FF2B5EF4-FFF2-40B4-BE49-F238E27FC236}">
                <a16:creationId xmlns:a16="http://schemas.microsoft.com/office/drawing/2014/main" id="{50126D29-1D54-62A4-49C7-EF2896A2F38D}"/>
              </a:ext>
            </a:extLst>
          </p:cNvPr>
          <p:cNvGrpSpPr/>
          <p:nvPr/>
        </p:nvGrpSpPr>
        <p:grpSpPr>
          <a:xfrm>
            <a:off x="4611202" y="2797342"/>
            <a:ext cx="55389" cy="2689479"/>
            <a:chOff x="1872480" y="1853430"/>
            <a:chExt cx="61200" cy="3052250"/>
          </a:xfrm>
        </p:grpSpPr>
        <p:cxnSp>
          <p:nvCxnSpPr>
            <p:cNvPr id="1353" name="Straight Connector 1352">
              <a:extLst>
                <a:ext uri="{FF2B5EF4-FFF2-40B4-BE49-F238E27FC236}">
                  <a16:creationId xmlns:a16="http://schemas.microsoft.com/office/drawing/2014/main" id="{358C1099-EA8E-DD08-245E-EC81BE705071}"/>
                </a:ext>
              </a:extLst>
            </p:cNvPr>
            <p:cNvCxnSpPr>
              <a:cxnSpLocks/>
            </p:cNvCxnSpPr>
            <p:nvPr/>
          </p:nvCxnSpPr>
          <p:spPr>
            <a:xfrm>
              <a:off x="1872480" y="1853430"/>
              <a:ext cx="61200" cy="0"/>
            </a:xfrm>
            <a:prstGeom prst="line">
              <a:avLst/>
            </a:prstGeom>
            <a:noFill/>
            <a:ln w="6350" cap="flat" cmpd="sng" algn="ctr">
              <a:solidFill>
                <a:srgbClr val="000000"/>
              </a:solidFill>
              <a:prstDash val="solid"/>
              <a:miter lim="800000"/>
            </a:ln>
            <a:effectLst/>
          </p:spPr>
        </p:cxnSp>
        <p:cxnSp>
          <p:nvCxnSpPr>
            <p:cNvPr id="1354" name="Straight Connector 1353">
              <a:extLst>
                <a:ext uri="{FF2B5EF4-FFF2-40B4-BE49-F238E27FC236}">
                  <a16:creationId xmlns:a16="http://schemas.microsoft.com/office/drawing/2014/main" id="{66EAAA2A-9D39-DC6D-C4CF-8EC80943E002}"/>
                </a:ext>
              </a:extLst>
            </p:cNvPr>
            <p:cNvCxnSpPr>
              <a:cxnSpLocks/>
            </p:cNvCxnSpPr>
            <p:nvPr/>
          </p:nvCxnSpPr>
          <p:spPr>
            <a:xfrm>
              <a:off x="1872480" y="2158655"/>
              <a:ext cx="61200" cy="0"/>
            </a:xfrm>
            <a:prstGeom prst="line">
              <a:avLst/>
            </a:prstGeom>
            <a:noFill/>
            <a:ln w="6350" cap="flat" cmpd="sng" algn="ctr">
              <a:solidFill>
                <a:srgbClr val="000000"/>
              </a:solidFill>
              <a:prstDash val="solid"/>
              <a:miter lim="800000"/>
            </a:ln>
            <a:effectLst/>
          </p:spPr>
        </p:cxnSp>
        <p:cxnSp>
          <p:nvCxnSpPr>
            <p:cNvPr id="1355" name="Straight Connector 1354">
              <a:extLst>
                <a:ext uri="{FF2B5EF4-FFF2-40B4-BE49-F238E27FC236}">
                  <a16:creationId xmlns:a16="http://schemas.microsoft.com/office/drawing/2014/main" id="{7972240E-1937-9380-94FB-F984D1C77D77}"/>
                </a:ext>
              </a:extLst>
            </p:cNvPr>
            <p:cNvCxnSpPr>
              <a:cxnSpLocks/>
            </p:cNvCxnSpPr>
            <p:nvPr/>
          </p:nvCxnSpPr>
          <p:spPr>
            <a:xfrm>
              <a:off x="1872480" y="2769105"/>
              <a:ext cx="61200" cy="0"/>
            </a:xfrm>
            <a:prstGeom prst="line">
              <a:avLst/>
            </a:prstGeom>
            <a:noFill/>
            <a:ln w="6350" cap="flat" cmpd="sng" algn="ctr">
              <a:solidFill>
                <a:srgbClr val="000000"/>
              </a:solidFill>
              <a:prstDash val="solid"/>
              <a:miter lim="800000"/>
            </a:ln>
            <a:effectLst/>
          </p:spPr>
        </p:cxnSp>
        <p:cxnSp>
          <p:nvCxnSpPr>
            <p:cNvPr id="1356" name="Straight Connector 1355">
              <a:extLst>
                <a:ext uri="{FF2B5EF4-FFF2-40B4-BE49-F238E27FC236}">
                  <a16:creationId xmlns:a16="http://schemas.microsoft.com/office/drawing/2014/main" id="{B18AF7DA-3B34-C811-D19B-56C4F7F1BE06}"/>
                </a:ext>
              </a:extLst>
            </p:cNvPr>
            <p:cNvCxnSpPr>
              <a:cxnSpLocks/>
            </p:cNvCxnSpPr>
            <p:nvPr/>
          </p:nvCxnSpPr>
          <p:spPr>
            <a:xfrm>
              <a:off x="1872480" y="3379555"/>
              <a:ext cx="61200" cy="0"/>
            </a:xfrm>
            <a:prstGeom prst="line">
              <a:avLst/>
            </a:prstGeom>
            <a:noFill/>
            <a:ln w="6350" cap="flat" cmpd="sng" algn="ctr">
              <a:solidFill>
                <a:srgbClr val="000000"/>
              </a:solidFill>
              <a:prstDash val="solid"/>
              <a:miter lim="800000"/>
            </a:ln>
            <a:effectLst/>
          </p:spPr>
        </p:cxnSp>
        <p:cxnSp>
          <p:nvCxnSpPr>
            <p:cNvPr id="1357" name="Straight Connector 1356">
              <a:extLst>
                <a:ext uri="{FF2B5EF4-FFF2-40B4-BE49-F238E27FC236}">
                  <a16:creationId xmlns:a16="http://schemas.microsoft.com/office/drawing/2014/main" id="{A36B786E-B78E-87AF-9EA4-7E4CF27053C7}"/>
                </a:ext>
              </a:extLst>
            </p:cNvPr>
            <p:cNvCxnSpPr>
              <a:cxnSpLocks/>
            </p:cNvCxnSpPr>
            <p:nvPr/>
          </p:nvCxnSpPr>
          <p:spPr>
            <a:xfrm>
              <a:off x="1872480" y="3990005"/>
              <a:ext cx="61200" cy="0"/>
            </a:xfrm>
            <a:prstGeom prst="line">
              <a:avLst/>
            </a:prstGeom>
            <a:noFill/>
            <a:ln w="6350" cap="flat" cmpd="sng" algn="ctr">
              <a:solidFill>
                <a:srgbClr val="000000"/>
              </a:solidFill>
              <a:prstDash val="solid"/>
              <a:miter lim="800000"/>
            </a:ln>
            <a:effectLst/>
          </p:spPr>
        </p:cxnSp>
        <p:cxnSp>
          <p:nvCxnSpPr>
            <p:cNvPr id="1358" name="Straight Connector 1357">
              <a:extLst>
                <a:ext uri="{FF2B5EF4-FFF2-40B4-BE49-F238E27FC236}">
                  <a16:creationId xmlns:a16="http://schemas.microsoft.com/office/drawing/2014/main" id="{6051100D-3ACF-EE97-AF0F-38834A39C143}"/>
                </a:ext>
              </a:extLst>
            </p:cNvPr>
            <p:cNvCxnSpPr>
              <a:cxnSpLocks/>
            </p:cNvCxnSpPr>
            <p:nvPr/>
          </p:nvCxnSpPr>
          <p:spPr>
            <a:xfrm>
              <a:off x="1872480" y="4905680"/>
              <a:ext cx="61200" cy="0"/>
            </a:xfrm>
            <a:prstGeom prst="line">
              <a:avLst/>
            </a:prstGeom>
            <a:noFill/>
            <a:ln w="6350" cap="flat" cmpd="sng" algn="ctr">
              <a:solidFill>
                <a:srgbClr val="000000"/>
              </a:solidFill>
              <a:prstDash val="solid"/>
              <a:miter lim="800000"/>
            </a:ln>
            <a:effectLst/>
          </p:spPr>
        </p:cxnSp>
        <p:cxnSp>
          <p:nvCxnSpPr>
            <p:cNvPr id="1359" name="Straight Connector 1358">
              <a:extLst>
                <a:ext uri="{FF2B5EF4-FFF2-40B4-BE49-F238E27FC236}">
                  <a16:creationId xmlns:a16="http://schemas.microsoft.com/office/drawing/2014/main" id="{03811730-956D-0DE7-938F-C3A0C3018B1B}"/>
                </a:ext>
              </a:extLst>
            </p:cNvPr>
            <p:cNvCxnSpPr>
              <a:cxnSpLocks/>
            </p:cNvCxnSpPr>
            <p:nvPr/>
          </p:nvCxnSpPr>
          <p:spPr>
            <a:xfrm>
              <a:off x="1872480" y="2463880"/>
              <a:ext cx="61200" cy="0"/>
            </a:xfrm>
            <a:prstGeom prst="line">
              <a:avLst/>
            </a:prstGeom>
            <a:noFill/>
            <a:ln w="6350" cap="flat" cmpd="sng" algn="ctr">
              <a:solidFill>
                <a:srgbClr val="000000"/>
              </a:solidFill>
              <a:prstDash val="solid"/>
              <a:miter lim="800000"/>
            </a:ln>
            <a:effectLst/>
          </p:spPr>
        </p:cxnSp>
        <p:cxnSp>
          <p:nvCxnSpPr>
            <p:cNvPr id="1360" name="Straight Connector 1359">
              <a:extLst>
                <a:ext uri="{FF2B5EF4-FFF2-40B4-BE49-F238E27FC236}">
                  <a16:creationId xmlns:a16="http://schemas.microsoft.com/office/drawing/2014/main" id="{B689502E-B8E6-8D2A-212A-9713E1322319}"/>
                </a:ext>
              </a:extLst>
            </p:cNvPr>
            <p:cNvCxnSpPr>
              <a:cxnSpLocks/>
            </p:cNvCxnSpPr>
            <p:nvPr/>
          </p:nvCxnSpPr>
          <p:spPr>
            <a:xfrm>
              <a:off x="1872480" y="3074330"/>
              <a:ext cx="61200" cy="0"/>
            </a:xfrm>
            <a:prstGeom prst="line">
              <a:avLst/>
            </a:prstGeom>
            <a:noFill/>
            <a:ln w="6350" cap="flat" cmpd="sng" algn="ctr">
              <a:solidFill>
                <a:srgbClr val="000000"/>
              </a:solidFill>
              <a:prstDash val="solid"/>
              <a:miter lim="800000"/>
            </a:ln>
            <a:effectLst/>
          </p:spPr>
        </p:cxnSp>
        <p:cxnSp>
          <p:nvCxnSpPr>
            <p:cNvPr id="1361" name="Straight Connector 1360">
              <a:extLst>
                <a:ext uri="{FF2B5EF4-FFF2-40B4-BE49-F238E27FC236}">
                  <a16:creationId xmlns:a16="http://schemas.microsoft.com/office/drawing/2014/main" id="{BB09A21C-5BF9-8D61-D057-C177AD61D652}"/>
                </a:ext>
              </a:extLst>
            </p:cNvPr>
            <p:cNvCxnSpPr>
              <a:cxnSpLocks/>
            </p:cNvCxnSpPr>
            <p:nvPr/>
          </p:nvCxnSpPr>
          <p:spPr>
            <a:xfrm>
              <a:off x="1872480" y="3684780"/>
              <a:ext cx="61200" cy="0"/>
            </a:xfrm>
            <a:prstGeom prst="line">
              <a:avLst/>
            </a:prstGeom>
            <a:noFill/>
            <a:ln w="6350" cap="flat" cmpd="sng" algn="ctr">
              <a:solidFill>
                <a:srgbClr val="000000"/>
              </a:solidFill>
              <a:prstDash val="solid"/>
              <a:miter lim="800000"/>
            </a:ln>
            <a:effectLst/>
          </p:spPr>
        </p:cxnSp>
        <p:cxnSp>
          <p:nvCxnSpPr>
            <p:cNvPr id="1362" name="Straight Connector 1361">
              <a:extLst>
                <a:ext uri="{FF2B5EF4-FFF2-40B4-BE49-F238E27FC236}">
                  <a16:creationId xmlns:a16="http://schemas.microsoft.com/office/drawing/2014/main" id="{13C1C71F-5391-2F7A-6DAA-B176655523B6}"/>
                </a:ext>
              </a:extLst>
            </p:cNvPr>
            <p:cNvCxnSpPr>
              <a:cxnSpLocks/>
            </p:cNvCxnSpPr>
            <p:nvPr/>
          </p:nvCxnSpPr>
          <p:spPr>
            <a:xfrm>
              <a:off x="1872480" y="4295230"/>
              <a:ext cx="61200" cy="0"/>
            </a:xfrm>
            <a:prstGeom prst="line">
              <a:avLst/>
            </a:prstGeom>
            <a:noFill/>
            <a:ln w="6350" cap="flat" cmpd="sng" algn="ctr">
              <a:solidFill>
                <a:srgbClr val="000000"/>
              </a:solidFill>
              <a:prstDash val="solid"/>
              <a:miter lim="800000"/>
            </a:ln>
            <a:effectLst/>
          </p:spPr>
        </p:cxnSp>
        <p:cxnSp>
          <p:nvCxnSpPr>
            <p:cNvPr id="1363" name="Straight Connector 1362">
              <a:extLst>
                <a:ext uri="{FF2B5EF4-FFF2-40B4-BE49-F238E27FC236}">
                  <a16:creationId xmlns:a16="http://schemas.microsoft.com/office/drawing/2014/main" id="{9BE1B24E-3B45-7DB4-EE0A-A5BC7A433D74}"/>
                </a:ext>
              </a:extLst>
            </p:cNvPr>
            <p:cNvCxnSpPr>
              <a:cxnSpLocks/>
            </p:cNvCxnSpPr>
            <p:nvPr/>
          </p:nvCxnSpPr>
          <p:spPr>
            <a:xfrm>
              <a:off x="1872480" y="4600455"/>
              <a:ext cx="61200" cy="0"/>
            </a:xfrm>
            <a:prstGeom prst="line">
              <a:avLst/>
            </a:prstGeom>
            <a:noFill/>
            <a:ln w="6350" cap="flat" cmpd="sng" algn="ctr">
              <a:solidFill>
                <a:srgbClr val="000000"/>
              </a:solidFill>
              <a:prstDash val="solid"/>
              <a:miter lim="800000"/>
            </a:ln>
            <a:effectLst/>
          </p:spPr>
        </p:cxnSp>
      </p:grpSp>
      <p:sp>
        <p:nvSpPr>
          <p:cNvPr id="1348" name="TextBox 1347">
            <a:extLst>
              <a:ext uri="{FF2B5EF4-FFF2-40B4-BE49-F238E27FC236}">
                <a16:creationId xmlns:a16="http://schemas.microsoft.com/office/drawing/2014/main" id="{A9FD6A13-4F23-74EE-5134-334B6249BC17}"/>
              </a:ext>
            </a:extLst>
          </p:cNvPr>
          <p:cNvSpPr txBox="1"/>
          <p:nvPr/>
        </p:nvSpPr>
        <p:spPr>
          <a:xfrm>
            <a:off x="6755450" y="5640261"/>
            <a:ext cx="2339102" cy="238430"/>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1000" b="1" i="0" u="none" strike="noStrike" cap="none" spc="0" baseline="0">
                <a:ln/>
                <a:solidFill>
                  <a:srgbClr val="010101"/>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Time since randomization (months)</a:t>
            </a:r>
          </a:p>
        </p:txBody>
      </p:sp>
      <p:sp>
        <p:nvSpPr>
          <p:cNvPr id="1349" name="TextBox 1348">
            <a:extLst>
              <a:ext uri="{FF2B5EF4-FFF2-40B4-BE49-F238E27FC236}">
                <a16:creationId xmlns:a16="http://schemas.microsoft.com/office/drawing/2014/main" id="{7AC94344-CA40-1CB6-356B-745456350890}"/>
              </a:ext>
            </a:extLst>
          </p:cNvPr>
          <p:cNvSpPr txBox="1"/>
          <p:nvPr/>
        </p:nvSpPr>
        <p:spPr>
          <a:xfrm rot="16200000">
            <a:off x="3790301" y="4018971"/>
            <a:ext cx="597940" cy="246221"/>
          </a:xfrm>
          <a:prstGeom prst="rect">
            <a:avLst/>
          </a:prstGeom>
          <a:noFill/>
        </p:spPr>
        <p:txBody>
          <a:bodyPr wrap="none" rtlCol="0">
            <a:spAutoFit/>
          </a:bodyPr>
          <a:lstStyle>
            <a:defPPr marR="0" lvl="0" algn="l" rtl="0">
              <a:lnSpc>
                <a:spcPct val="100000"/>
              </a:lnSpc>
              <a:spcBef>
                <a:spcPts val="0"/>
              </a:spcBef>
              <a:spcAft>
                <a:spcPts val="0"/>
              </a:spcAft>
            </a:defPPr>
            <a:lvl1pPr marR="0" lvl="0">
              <a:lnSpc>
                <a:spcPct val="100000"/>
              </a:lnSpc>
              <a:spcBef>
                <a:spcPts val="0"/>
              </a:spcBef>
              <a:spcAft>
                <a:spcPts val="0"/>
              </a:spcAft>
              <a:buClr>
                <a:srgbClr val="000000"/>
              </a:buClr>
              <a:buFont typeface="Arial"/>
              <a:defRPr sz="1000" b="1" i="0" u="none" strike="noStrike" cap="none" spc="0" baseline="0">
                <a:ln/>
                <a:solidFill>
                  <a:srgbClr val="000000"/>
                </a:solidFill>
                <a:latin typeface="Arial Narrow" panose="020B0606020202030204" pitchFamily="34" charset="0"/>
                <a:ea typeface="Arial"/>
                <a:cs typeface="Arial"/>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000000"/>
                </a:solidFill>
                <a:effectLst/>
                <a:uLnTx/>
                <a:uFillTx/>
                <a:latin typeface="Arial" panose="020B0604020202020204" pitchFamily="34" charset="0"/>
                <a:cs typeface="Arial" panose="020B0604020202020204" pitchFamily="34" charset="0"/>
                <a:sym typeface="Arial"/>
                <a:rtl val="0"/>
              </a:rPr>
              <a:t>PFS, %</a:t>
            </a:r>
          </a:p>
        </p:txBody>
      </p:sp>
      <p:sp>
        <p:nvSpPr>
          <p:cNvPr id="1425" name="Freeform: Shape 1424">
            <a:extLst>
              <a:ext uri="{FF2B5EF4-FFF2-40B4-BE49-F238E27FC236}">
                <a16:creationId xmlns:a16="http://schemas.microsoft.com/office/drawing/2014/main" id="{EE71E5A8-13BA-CB03-FDC9-BAE0C49A523A}"/>
              </a:ext>
            </a:extLst>
          </p:cNvPr>
          <p:cNvSpPr/>
          <p:nvPr/>
        </p:nvSpPr>
        <p:spPr>
          <a:xfrm>
            <a:off x="4666591" y="5462934"/>
            <a:ext cx="16896" cy="61367"/>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1451" name="Group 1450">
            <a:extLst>
              <a:ext uri="{FF2B5EF4-FFF2-40B4-BE49-F238E27FC236}">
                <a16:creationId xmlns:a16="http://schemas.microsoft.com/office/drawing/2014/main" id="{8AEE8E2B-47AC-26AA-2903-A20844FEB3B4}"/>
              </a:ext>
            </a:extLst>
          </p:cNvPr>
          <p:cNvGrpSpPr/>
          <p:nvPr/>
        </p:nvGrpSpPr>
        <p:grpSpPr>
          <a:xfrm>
            <a:off x="4675761" y="2813524"/>
            <a:ext cx="6258007" cy="2422018"/>
            <a:chOff x="4675761" y="2109419"/>
            <a:chExt cx="6258007" cy="2501156"/>
          </a:xfrm>
        </p:grpSpPr>
        <p:grpSp>
          <p:nvGrpSpPr>
            <p:cNvPr id="1449" name="Group 1448">
              <a:extLst>
                <a:ext uri="{FF2B5EF4-FFF2-40B4-BE49-F238E27FC236}">
                  <a16:creationId xmlns:a16="http://schemas.microsoft.com/office/drawing/2014/main" id="{C78A1246-B938-2F20-FD52-C4EB36B07E73}"/>
                </a:ext>
              </a:extLst>
            </p:cNvPr>
            <p:cNvGrpSpPr/>
            <p:nvPr/>
          </p:nvGrpSpPr>
          <p:grpSpPr>
            <a:xfrm>
              <a:off x="5025081" y="2210724"/>
              <a:ext cx="5908687" cy="2399851"/>
              <a:chOff x="5025081" y="2210724"/>
              <a:chExt cx="5908687" cy="2399851"/>
            </a:xfrm>
          </p:grpSpPr>
          <p:grpSp>
            <p:nvGrpSpPr>
              <p:cNvPr id="1448" name="Group 1447">
                <a:extLst>
                  <a:ext uri="{FF2B5EF4-FFF2-40B4-BE49-F238E27FC236}">
                    <a16:creationId xmlns:a16="http://schemas.microsoft.com/office/drawing/2014/main" id="{97A5765A-669E-E8E2-61A4-1EB5C903BA73}"/>
                  </a:ext>
                </a:extLst>
              </p:cNvPr>
              <p:cNvGrpSpPr/>
              <p:nvPr/>
            </p:nvGrpSpPr>
            <p:grpSpPr>
              <a:xfrm>
                <a:off x="6078609" y="3053411"/>
                <a:ext cx="4855159" cy="1557164"/>
                <a:chOff x="6078609" y="3053411"/>
                <a:chExt cx="4855159" cy="1557164"/>
              </a:xfrm>
            </p:grpSpPr>
            <p:sp>
              <p:nvSpPr>
                <p:cNvPr id="1238" name="Line 206">
                  <a:extLst>
                    <a:ext uri="{FF2B5EF4-FFF2-40B4-BE49-F238E27FC236}">
                      <a16:creationId xmlns:a16="http://schemas.microsoft.com/office/drawing/2014/main" id="{D8416B2F-3642-31B8-F0D8-BB44AC0328B9}"/>
                    </a:ext>
                  </a:extLst>
                </p:cNvPr>
                <p:cNvSpPr>
                  <a:spLocks noChangeShapeType="1"/>
                </p:cNvSpPr>
                <p:nvPr/>
              </p:nvSpPr>
              <p:spPr bwMode="auto">
                <a:xfrm>
                  <a:off x="10905894" y="4546155"/>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39" name="Line 207">
                  <a:extLst>
                    <a:ext uri="{FF2B5EF4-FFF2-40B4-BE49-F238E27FC236}">
                      <a16:creationId xmlns:a16="http://schemas.microsoft.com/office/drawing/2014/main" id="{67D84099-C4A8-6CB1-831D-AAB548CE4270}"/>
                    </a:ext>
                  </a:extLst>
                </p:cNvPr>
                <p:cNvSpPr>
                  <a:spLocks noChangeShapeType="1"/>
                </p:cNvSpPr>
                <p:nvPr/>
              </p:nvSpPr>
              <p:spPr bwMode="auto">
                <a:xfrm flipH="1">
                  <a:off x="10879882" y="4577254"/>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0" name="Line 208">
                  <a:extLst>
                    <a:ext uri="{FF2B5EF4-FFF2-40B4-BE49-F238E27FC236}">
                      <a16:creationId xmlns:a16="http://schemas.microsoft.com/office/drawing/2014/main" id="{FCA8DEC1-DD26-60A0-D488-32FD299B8AF2}"/>
                    </a:ext>
                  </a:extLst>
                </p:cNvPr>
                <p:cNvSpPr>
                  <a:spLocks noChangeShapeType="1"/>
                </p:cNvSpPr>
                <p:nvPr/>
              </p:nvSpPr>
              <p:spPr bwMode="auto">
                <a:xfrm>
                  <a:off x="9356256" y="4546155"/>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1" name="Line 209">
                  <a:extLst>
                    <a:ext uri="{FF2B5EF4-FFF2-40B4-BE49-F238E27FC236}">
                      <a16:creationId xmlns:a16="http://schemas.microsoft.com/office/drawing/2014/main" id="{AE23954A-ACE5-EB76-E86C-A9CFB44FAB53}"/>
                    </a:ext>
                  </a:extLst>
                </p:cNvPr>
                <p:cNvSpPr>
                  <a:spLocks noChangeShapeType="1"/>
                </p:cNvSpPr>
                <p:nvPr/>
              </p:nvSpPr>
              <p:spPr bwMode="auto">
                <a:xfrm flipH="1">
                  <a:off x="9328387" y="4577254"/>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2" name="Line 210">
                  <a:extLst>
                    <a:ext uri="{FF2B5EF4-FFF2-40B4-BE49-F238E27FC236}">
                      <a16:creationId xmlns:a16="http://schemas.microsoft.com/office/drawing/2014/main" id="{5EB856A3-857B-5B7A-58EF-A01F6DBF2FD4}"/>
                    </a:ext>
                  </a:extLst>
                </p:cNvPr>
                <p:cNvSpPr>
                  <a:spLocks noChangeShapeType="1"/>
                </p:cNvSpPr>
                <p:nvPr/>
              </p:nvSpPr>
              <p:spPr bwMode="auto">
                <a:xfrm>
                  <a:off x="9311663" y="4546155"/>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3" name="Line 211">
                  <a:extLst>
                    <a:ext uri="{FF2B5EF4-FFF2-40B4-BE49-F238E27FC236}">
                      <a16:creationId xmlns:a16="http://schemas.microsoft.com/office/drawing/2014/main" id="{3A345BC7-FF43-F236-4F96-FA4460D3A30A}"/>
                    </a:ext>
                  </a:extLst>
                </p:cNvPr>
                <p:cNvSpPr>
                  <a:spLocks noChangeShapeType="1"/>
                </p:cNvSpPr>
                <p:nvPr/>
              </p:nvSpPr>
              <p:spPr bwMode="auto">
                <a:xfrm flipH="1">
                  <a:off x="9283794" y="4577254"/>
                  <a:ext cx="5202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4" name="Line 212">
                  <a:extLst>
                    <a:ext uri="{FF2B5EF4-FFF2-40B4-BE49-F238E27FC236}">
                      <a16:creationId xmlns:a16="http://schemas.microsoft.com/office/drawing/2014/main" id="{1EA5C37F-982E-1E9C-305A-A9450AEE0E63}"/>
                    </a:ext>
                  </a:extLst>
                </p:cNvPr>
                <p:cNvSpPr>
                  <a:spLocks noChangeShapeType="1"/>
                </p:cNvSpPr>
                <p:nvPr/>
              </p:nvSpPr>
              <p:spPr bwMode="auto">
                <a:xfrm>
                  <a:off x="8817415" y="4448416"/>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5" name="Line 213">
                  <a:extLst>
                    <a:ext uri="{FF2B5EF4-FFF2-40B4-BE49-F238E27FC236}">
                      <a16:creationId xmlns:a16="http://schemas.microsoft.com/office/drawing/2014/main" id="{8F28393A-3DF9-54D5-5BDC-E80FF0586A9B}"/>
                    </a:ext>
                  </a:extLst>
                </p:cNvPr>
                <p:cNvSpPr>
                  <a:spLocks noChangeShapeType="1"/>
                </p:cNvSpPr>
                <p:nvPr/>
              </p:nvSpPr>
              <p:spPr bwMode="auto">
                <a:xfrm flipH="1">
                  <a:off x="8789546" y="4477293"/>
                  <a:ext cx="5202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6" name="Line 214">
                  <a:extLst>
                    <a:ext uri="{FF2B5EF4-FFF2-40B4-BE49-F238E27FC236}">
                      <a16:creationId xmlns:a16="http://schemas.microsoft.com/office/drawing/2014/main" id="{117AB4EF-914C-7E42-B898-34967F6FF110}"/>
                    </a:ext>
                  </a:extLst>
                </p:cNvPr>
                <p:cNvSpPr>
                  <a:spLocks noChangeShapeType="1"/>
                </p:cNvSpPr>
                <p:nvPr/>
              </p:nvSpPr>
              <p:spPr bwMode="auto">
                <a:xfrm>
                  <a:off x="8789546" y="4448416"/>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7" name="Line 215">
                  <a:extLst>
                    <a:ext uri="{FF2B5EF4-FFF2-40B4-BE49-F238E27FC236}">
                      <a16:creationId xmlns:a16="http://schemas.microsoft.com/office/drawing/2014/main" id="{87491946-DEB2-89A4-EEC6-193321AFF512}"/>
                    </a:ext>
                  </a:extLst>
                </p:cNvPr>
                <p:cNvSpPr>
                  <a:spLocks noChangeShapeType="1"/>
                </p:cNvSpPr>
                <p:nvPr/>
              </p:nvSpPr>
              <p:spPr bwMode="auto">
                <a:xfrm flipH="1">
                  <a:off x="8763529" y="4477293"/>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8" name="Line 216">
                  <a:extLst>
                    <a:ext uri="{FF2B5EF4-FFF2-40B4-BE49-F238E27FC236}">
                      <a16:creationId xmlns:a16="http://schemas.microsoft.com/office/drawing/2014/main" id="{140EDBAC-653E-8EEA-7B41-3116FA1F5476}"/>
                    </a:ext>
                  </a:extLst>
                </p:cNvPr>
                <p:cNvSpPr>
                  <a:spLocks noChangeShapeType="1"/>
                </p:cNvSpPr>
                <p:nvPr/>
              </p:nvSpPr>
              <p:spPr bwMode="auto">
                <a:xfrm>
                  <a:off x="8756098" y="4403989"/>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49" name="Line 217">
                  <a:extLst>
                    <a:ext uri="{FF2B5EF4-FFF2-40B4-BE49-F238E27FC236}">
                      <a16:creationId xmlns:a16="http://schemas.microsoft.com/office/drawing/2014/main" id="{3F89129F-5785-25A1-AD26-47E8B545F975}"/>
                    </a:ext>
                  </a:extLst>
                </p:cNvPr>
                <p:cNvSpPr>
                  <a:spLocks noChangeShapeType="1"/>
                </p:cNvSpPr>
                <p:nvPr/>
              </p:nvSpPr>
              <p:spPr bwMode="auto">
                <a:xfrm flipH="1">
                  <a:off x="8731944" y="4432865"/>
                  <a:ext cx="48311"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0" name="Line 218">
                  <a:extLst>
                    <a:ext uri="{FF2B5EF4-FFF2-40B4-BE49-F238E27FC236}">
                      <a16:creationId xmlns:a16="http://schemas.microsoft.com/office/drawing/2014/main" id="{5C2DCEAF-ECCA-9ADF-5169-BAC0AD592D41}"/>
                    </a:ext>
                  </a:extLst>
                </p:cNvPr>
                <p:cNvSpPr>
                  <a:spLocks noChangeShapeType="1"/>
                </p:cNvSpPr>
                <p:nvPr/>
              </p:nvSpPr>
              <p:spPr bwMode="auto">
                <a:xfrm>
                  <a:off x="8258134" y="4403989"/>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1" name="Line 219">
                  <a:extLst>
                    <a:ext uri="{FF2B5EF4-FFF2-40B4-BE49-F238E27FC236}">
                      <a16:creationId xmlns:a16="http://schemas.microsoft.com/office/drawing/2014/main" id="{B9FBC9FE-7BF7-9BC8-D292-3DAE2806496F}"/>
                    </a:ext>
                  </a:extLst>
                </p:cNvPr>
                <p:cNvSpPr>
                  <a:spLocks noChangeShapeType="1"/>
                </p:cNvSpPr>
                <p:nvPr/>
              </p:nvSpPr>
              <p:spPr bwMode="auto">
                <a:xfrm flipH="1">
                  <a:off x="8228404" y="4432865"/>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2" name="Line 220">
                  <a:extLst>
                    <a:ext uri="{FF2B5EF4-FFF2-40B4-BE49-F238E27FC236}">
                      <a16:creationId xmlns:a16="http://schemas.microsoft.com/office/drawing/2014/main" id="{6B3B5765-12D6-8D60-4F5D-CA5A42D4C563}"/>
                    </a:ext>
                  </a:extLst>
                </p:cNvPr>
                <p:cNvSpPr>
                  <a:spLocks noChangeShapeType="1"/>
                </p:cNvSpPr>
                <p:nvPr/>
              </p:nvSpPr>
              <p:spPr bwMode="auto">
                <a:xfrm>
                  <a:off x="8258134" y="4383994"/>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3" name="Line 221">
                  <a:extLst>
                    <a:ext uri="{FF2B5EF4-FFF2-40B4-BE49-F238E27FC236}">
                      <a16:creationId xmlns:a16="http://schemas.microsoft.com/office/drawing/2014/main" id="{6241EA15-96DF-FE07-5357-39D1F57C3E01}"/>
                    </a:ext>
                  </a:extLst>
                </p:cNvPr>
                <p:cNvSpPr>
                  <a:spLocks noChangeShapeType="1"/>
                </p:cNvSpPr>
                <p:nvPr/>
              </p:nvSpPr>
              <p:spPr bwMode="auto">
                <a:xfrm flipH="1">
                  <a:off x="8232122" y="4417316"/>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4" name="Line 222">
                  <a:extLst>
                    <a:ext uri="{FF2B5EF4-FFF2-40B4-BE49-F238E27FC236}">
                      <a16:creationId xmlns:a16="http://schemas.microsoft.com/office/drawing/2014/main" id="{418A4E9D-8A46-25B5-1928-DF9A89AF0F44}"/>
                    </a:ext>
                  </a:extLst>
                </p:cNvPr>
                <p:cNvSpPr>
                  <a:spLocks noChangeShapeType="1"/>
                </p:cNvSpPr>
                <p:nvPr/>
              </p:nvSpPr>
              <p:spPr bwMode="auto">
                <a:xfrm>
                  <a:off x="8232122" y="4348455"/>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5" name="Line 223">
                  <a:extLst>
                    <a:ext uri="{FF2B5EF4-FFF2-40B4-BE49-F238E27FC236}">
                      <a16:creationId xmlns:a16="http://schemas.microsoft.com/office/drawing/2014/main" id="{8A9E6EDB-D145-B399-F06A-CF2D0EBBCB31}"/>
                    </a:ext>
                  </a:extLst>
                </p:cNvPr>
                <p:cNvSpPr>
                  <a:spLocks noChangeShapeType="1"/>
                </p:cNvSpPr>
                <p:nvPr/>
              </p:nvSpPr>
              <p:spPr bwMode="auto">
                <a:xfrm flipH="1">
                  <a:off x="8207967" y="4383994"/>
                  <a:ext cx="50170"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6" name="Line 224">
                  <a:extLst>
                    <a:ext uri="{FF2B5EF4-FFF2-40B4-BE49-F238E27FC236}">
                      <a16:creationId xmlns:a16="http://schemas.microsoft.com/office/drawing/2014/main" id="{1205FE89-E974-0D1B-0E71-546F63398210}"/>
                    </a:ext>
                  </a:extLst>
                </p:cNvPr>
                <p:cNvSpPr>
                  <a:spLocks noChangeShapeType="1"/>
                </p:cNvSpPr>
                <p:nvPr/>
              </p:nvSpPr>
              <p:spPr bwMode="auto">
                <a:xfrm>
                  <a:off x="8224689" y="4275152"/>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7" name="Line 225">
                  <a:extLst>
                    <a:ext uri="{FF2B5EF4-FFF2-40B4-BE49-F238E27FC236}">
                      <a16:creationId xmlns:a16="http://schemas.microsoft.com/office/drawing/2014/main" id="{08645E94-85CF-3F01-96B2-938C5D765B5A}"/>
                    </a:ext>
                  </a:extLst>
                </p:cNvPr>
                <p:cNvSpPr>
                  <a:spLocks noChangeShapeType="1"/>
                </p:cNvSpPr>
                <p:nvPr/>
              </p:nvSpPr>
              <p:spPr bwMode="auto">
                <a:xfrm flipH="1">
                  <a:off x="8200535" y="4308470"/>
                  <a:ext cx="48311"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8" name="Line 226">
                  <a:extLst>
                    <a:ext uri="{FF2B5EF4-FFF2-40B4-BE49-F238E27FC236}">
                      <a16:creationId xmlns:a16="http://schemas.microsoft.com/office/drawing/2014/main" id="{7DB44B79-2C1F-276E-2C0D-F45D76ABA966}"/>
                    </a:ext>
                  </a:extLst>
                </p:cNvPr>
                <p:cNvSpPr>
                  <a:spLocks noChangeShapeType="1"/>
                </p:cNvSpPr>
                <p:nvPr/>
              </p:nvSpPr>
              <p:spPr bwMode="auto">
                <a:xfrm>
                  <a:off x="8044454" y="4244051"/>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59" name="Line 227">
                  <a:extLst>
                    <a:ext uri="{FF2B5EF4-FFF2-40B4-BE49-F238E27FC236}">
                      <a16:creationId xmlns:a16="http://schemas.microsoft.com/office/drawing/2014/main" id="{97EF2DA6-849C-EB68-91AE-6C0FDF13744F}"/>
                    </a:ext>
                  </a:extLst>
                </p:cNvPr>
                <p:cNvSpPr>
                  <a:spLocks noChangeShapeType="1"/>
                </p:cNvSpPr>
                <p:nvPr/>
              </p:nvSpPr>
              <p:spPr bwMode="auto">
                <a:xfrm flipH="1">
                  <a:off x="8014727" y="4275152"/>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0" name="Line 228">
                  <a:extLst>
                    <a:ext uri="{FF2B5EF4-FFF2-40B4-BE49-F238E27FC236}">
                      <a16:creationId xmlns:a16="http://schemas.microsoft.com/office/drawing/2014/main" id="{E92EBABC-B196-B00E-3F4C-93521483D58B}"/>
                    </a:ext>
                  </a:extLst>
                </p:cNvPr>
                <p:cNvSpPr>
                  <a:spLocks noChangeShapeType="1"/>
                </p:cNvSpPr>
                <p:nvPr/>
              </p:nvSpPr>
              <p:spPr bwMode="auto">
                <a:xfrm>
                  <a:off x="7723010" y="4244051"/>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1" name="Line 229">
                  <a:extLst>
                    <a:ext uri="{FF2B5EF4-FFF2-40B4-BE49-F238E27FC236}">
                      <a16:creationId xmlns:a16="http://schemas.microsoft.com/office/drawing/2014/main" id="{ACCFE959-BA11-6D30-E72B-A072C9D85311}"/>
                    </a:ext>
                  </a:extLst>
                </p:cNvPr>
                <p:cNvSpPr>
                  <a:spLocks noChangeShapeType="1"/>
                </p:cNvSpPr>
                <p:nvPr/>
              </p:nvSpPr>
              <p:spPr bwMode="auto">
                <a:xfrm flipH="1">
                  <a:off x="7696994" y="4275152"/>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2" name="Line 230">
                  <a:extLst>
                    <a:ext uri="{FF2B5EF4-FFF2-40B4-BE49-F238E27FC236}">
                      <a16:creationId xmlns:a16="http://schemas.microsoft.com/office/drawing/2014/main" id="{68FE8B4C-3B2C-020C-5D71-274D99D4B774}"/>
                    </a:ext>
                  </a:extLst>
                </p:cNvPr>
                <p:cNvSpPr>
                  <a:spLocks noChangeShapeType="1"/>
                </p:cNvSpPr>
                <p:nvPr/>
              </p:nvSpPr>
              <p:spPr bwMode="auto">
                <a:xfrm>
                  <a:off x="7680271" y="4166304"/>
                  <a:ext cx="0" cy="59978"/>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3" name="Line 231">
                  <a:extLst>
                    <a:ext uri="{FF2B5EF4-FFF2-40B4-BE49-F238E27FC236}">
                      <a16:creationId xmlns:a16="http://schemas.microsoft.com/office/drawing/2014/main" id="{31F1C98F-7E89-6518-1957-9341F0E275F1}"/>
                    </a:ext>
                  </a:extLst>
                </p:cNvPr>
                <p:cNvSpPr>
                  <a:spLocks noChangeShapeType="1"/>
                </p:cNvSpPr>
                <p:nvPr/>
              </p:nvSpPr>
              <p:spPr bwMode="auto">
                <a:xfrm flipH="1">
                  <a:off x="7652401" y="4195184"/>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4" name="Line 232">
                  <a:extLst>
                    <a:ext uri="{FF2B5EF4-FFF2-40B4-BE49-F238E27FC236}">
                      <a16:creationId xmlns:a16="http://schemas.microsoft.com/office/drawing/2014/main" id="{96A63C10-21D4-1748-E9C2-578871D64F4E}"/>
                    </a:ext>
                  </a:extLst>
                </p:cNvPr>
                <p:cNvSpPr>
                  <a:spLocks noChangeShapeType="1"/>
                </p:cNvSpPr>
                <p:nvPr/>
              </p:nvSpPr>
              <p:spPr bwMode="auto">
                <a:xfrm>
                  <a:off x="7405277" y="3988596"/>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5" name="Line 233">
                  <a:extLst>
                    <a:ext uri="{FF2B5EF4-FFF2-40B4-BE49-F238E27FC236}">
                      <a16:creationId xmlns:a16="http://schemas.microsoft.com/office/drawing/2014/main" id="{F35C10CE-97A1-FAE6-94C8-458C53B8CFA0}"/>
                    </a:ext>
                  </a:extLst>
                </p:cNvPr>
                <p:cNvSpPr>
                  <a:spLocks noChangeShapeType="1"/>
                </p:cNvSpPr>
                <p:nvPr/>
              </p:nvSpPr>
              <p:spPr bwMode="auto">
                <a:xfrm flipH="1">
                  <a:off x="7375545" y="4017474"/>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6" name="Line 234">
                  <a:extLst>
                    <a:ext uri="{FF2B5EF4-FFF2-40B4-BE49-F238E27FC236}">
                      <a16:creationId xmlns:a16="http://schemas.microsoft.com/office/drawing/2014/main" id="{8A519D48-709B-12B6-BC25-96A67C6B9187}"/>
                    </a:ext>
                  </a:extLst>
                </p:cNvPr>
                <p:cNvSpPr>
                  <a:spLocks noChangeShapeType="1"/>
                </p:cNvSpPr>
                <p:nvPr/>
              </p:nvSpPr>
              <p:spPr bwMode="auto">
                <a:xfrm>
                  <a:off x="7327238" y="3988596"/>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7" name="Line 235">
                  <a:extLst>
                    <a:ext uri="{FF2B5EF4-FFF2-40B4-BE49-F238E27FC236}">
                      <a16:creationId xmlns:a16="http://schemas.microsoft.com/office/drawing/2014/main" id="{3A484ABD-C42C-9937-0CB8-4ACE81FC9D9F}"/>
                    </a:ext>
                  </a:extLst>
                </p:cNvPr>
                <p:cNvSpPr>
                  <a:spLocks noChangeShapeType="1"/>
                </p:cNvSpPr>
                <p:nvPr/>
              </p:nvSpPr>
              <p:spPr bwMode="auto">
                <a:xfrm flipH="1">
                  <a:off x="7303084" y="4017474"/>
                  <a:ext cx="5202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8" name="Line 236">
                  <a:extLst>
                    <a:ext uri="{FF2B5EF4-FFF2-40B4-BE49-F238E27FC236}">
                      <a16:creationId xmlns:a16="http://schemas.microsoft.com/office/drawing/2014/main" id="{1B5B4C76-A69A-3689-6754-96E121DB798A}"/>
                    </a:ext>
                  </a:extLst>
                </p:cNvPr>
                <p:cNvSpPr>
                  <a:spLocks noChangeShapeType="1"/>
                </p:cNvSpPr>
                <p:nvPr/>
              </p:nvSpPr>
              <p:spPr bwMode="auto">
                <a:xfrm>
                  <a:off x="7212038" y="3953057"/>
                  <a:ext cx="0" cy="59978"/>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69" name="Line 237">
                  <a:extLst>
                    <a:ext uri="{FF2B5EF4-FFF2-40B4-BE49-F238E27FC236}">
                      <a16:creationId xmlns:a16="http://schemas.microsoft.com/office/drawing/2014/main" id="{EAACE487-49E8-7D85-6D49-1DE4BD196091}"/>
                    </a:ext>
                  </a:extLst>
                </p:cNvPr>
                <p:cNvSpPr>
                  <a:spLocks noChangeShapeType="1"/>
                </p:cNvSpPr>
                <p:nvPr/>
              </p:nvSpPr>
              <p:spPr bwMode="auto">
                <a:xfrm flipH="1">
                  <a:off x="7182307" y="3984154"/>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0" name="Line 238">
                  <a:extLst>
                    <a:ext uri="{FF2B5EF4-FFF2-40B4-BE49-F238E27FC236}">
                      <a16:creationId xmlns:a16="http://schemas.microsoft.com/office/drawing/2014/main" id="{D1AFA190-2EC8-4CA8-72D9-87FF5FD2A521}"/>
                    </a:ext>
                  </a:extLst>
                </p:cNvPr>
                <p:cNvSpPr>
                  <a:spLocks noChangeShapeType="1"/>
                </p:cNvSpPr>
                <p:nvPr/>
              </p:nvSpPr>
              <p:spPr bwMode="auto">
                <a:xfrm>
                  <a:off x="7182307" y="3953057"/>
                  <a:ext cx="0" cy="59978"/>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1" name="Line 239">
                  <a:extLst>
                    <a:ext uri="{FF2B5EF4-FFF2-40B4-BE49-F238E27FC236}">
                      <a16:creationId xmlns:a16="http://schemas.microsoft.com/office/drawing/2014/main" id="{A895E1A1-9EE0-7398-4299-35992937352E}"/>
                    </a:ext>
                  </a:extLst>
                </p:cNvPr>
                <p:cNvSpPr>
                  <a:spLocks noChangeShapeType="1"/>
                </p:cNvSpPr>
                <p:nvPr/>
              </p:nvSpPr>
              <p:spPr bwMode="auto">
                <a:xfrm flipH="1">
                  <a:off x="7158153" y="3984154"/>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2" name="Line 240">
                  <a:extLst>
                    <a:ext uri="{FF2B5EF4-FFF2-40B4-BE49-F238E27FC236}">
                      <a16:creationId xmlns:a16="http://schemas.microsoft.com/office/drawing/2014/main" id="{894B441E-DC35-F5B6-2CF3-AF435EFE68E7}"/>
                    </a:ext>
                  </a:extLst>
                </p:cNvPr>
                <p:cNvSpPr>
                  <a:spLocks noChangeShapeType="1"/>
                </p:cNvSpPr>
                <p:nvPr/>
              </p:nvSpPr>
              <p:spPr bwMode="auto">
                <a:xfrm>
                  <a:off x="7174876" y="3953057"/>
                  <a:ext cx="0" cy="59978"/>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3" name="Line 241">
                  <a:extLst>
                    <a:ext uri="{FF2B5EF4-FFF2-40B4-BE49-F238E27FC236}">
                      <a16:creationId xmlns:a16="http://schemas.microsoft.com/office/drawing/2014/main" id="{55D086EF-BF38-4F0D-CC18-1587D7156434}"/>
                    </a:ext>
                  </a:extLst>
                </p:cNvPr>
                <p:cNvSpPr>
                  <a:spLocks noChangeShapeType="1"/>
                </p:cNvSpPr>
                <p:nvPr/>
              </p:nvSpPr>
              <p:spPr bwMode="auto">
                <a:xfrm flipH="1">
                  <a:off x="7150722" y="3984154"/>
                  <a:ext cx="5202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4" name="Line 242">
                  <a:extLst>
                    <a:ext uri="{FF2B5EF4-FFF2-40B4-BE49-F238E27FC236}">
                      <a16:creationId xmlns:a16="http://schemas.microsoft.com/office/drawing/2014/main" id="{FB5223EA-CD73-78F3-7106-732E7DC9EDF0}"/>
                    </a:ext>
                  </a:extLst>
                </p:cNvPr>
                <p:cNvSpPr>
                  <a:spLocks noChangeShapeType="1"/>
                </p:cNvSpPr>
                <p:nvPr/>
              </p:nvSpPr>
              <p:spPr bwMode="auto">
                <a:xfrm>
                  <a:off x="7154437" y="3913069"/>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5" name="Line 243">
                  <a:extLst>
                    <a:ext uri="{FF2B5EF4-FFF2-40B4-BE49-F238E27FC236}">
                      <a16:creationId xmlns:a16="http://schemas.microsoft.com/office/drawing/2014/main" id="{BFED8627-5C6D-8473-FF12-6BCD4328560F}"/>
                    </a:ext>
                  </a:extLst>
                </p:cNvPr>
                <p:cNvSpPr>
                  <a:spLocks noChangeShapeType="1"/>
                </p:cNvSpPr>
                <p:nvPr/>
              </p:nvSpPr>
              <p:spPr bwMode="auto">
                <a:xfrm flipH="1">
                  <a:off x="7130281" y="3944170"/>
                  <a:ext cx="5202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6" name="Line 244">
                  <a:extLst>
                    <a:ext uri="{FF2B5EF4-FFF2-40B4-BE49-F238E27FC236}">
                      <a16:creationId xmlns:a16="http://schemas.microsoft.com/office/drawing/2014/main" id="{CF82EECA-2D44-F0AB-780E-FD9AD1C6B733}"/>
                    </a:ext>
                  </a:extLst>
                </p:cNvPr>
                <p:cNvSpPr>
                  <a:spLocks noChangeShapeType="1"/>
                </p:cNvSpPr>
                <p:nvPr/>
              </p:nvSpPr>
              <p:spPr bwMode="auto">
                <a:xfrm>
                  <a:off x="7133996" y="3913069"/>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7" name="Line 245">
                  <a:extLst>
                    <a:ext uri="{FF2B5EF4-FFF2-40B4-BE49-F238E27FC236}">
                      <a16:creationId xmlns:a16="http://schemas.microsoft.com/office/drawing/2014/main" id="{B503870F-A995-1399-8D86-98E45DFE0D7E}"/>
                    </a:ext>
                  </a:extLst>
                </p:cNvPr>
                <p:cNvSpPr>
                  <a:spLocks noChangeShapeType="1"/>
                </p:cNvSpPr>
                <p:nvPr/>
              </p:nvSpPr>
              <p:spPr bwMode="auto">
                <a:xfrm flipH="1">
                  <a:off x="7104269" y="3944170"/>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8" name="Line 246">
                  <a:extLst>
                    <a:ext uri="{FF2B5EF4-FFF2-40B4-BE49-F238E27FC236}">
                      <a16:creationId xmlns:a16="http://schemas.microsoft.com/office/drawing/2014/main" id="{C3C3EDE7-E821-DB78-D3F6-736B7B2AED19}"/>
                    </a:ext>
                  </a:extLst>
                </p:cNvPr>
                <p:cNvSpPr>
                  <a:spLocks noChangeShapeType="1"/>
                </p:cNvSpPr>
                <p:nvPr/>
              </p:nvSpPr>
              <p:spPr bwMode="auto">
                <a:xfrm>
                  <a:off x="7133996" y="3895300"/>
                  <a:ext cx="0" cy="62197"/>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79" name="Line 247">
                  <a:extLst>
                    <a:ext uri="{FF2B5EF4-FFF2-40B4-BE49-F238E27FC236}">
                      <a16:creationId xmlns:a16="http://schemas.microsoft.com/office/drawing/2014/main" id="{FEE2D0D9-218A-3086-7467-1BC4EF8148FC}"/>
                    </a:ext>
                  </a:extLst>
                </p:cNvPr>
                <p:cNvSpPr>
                  <a:spLocks noChangeShapeType="1"/>
                </p:cNvSpPr>
                <p:nvPr/>
              </p:nvSpPr>
              <p:spPr bwMode="auto">
                <a:xfrm flipH="1">
                  <a:off x="7104269" y="3924179"/>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0" name="Line 248">
                  <a:extLst>
                    <a:ext uri="{FF2B5EF4-FFF2-40B4-BE49-F238E27FC236}">
                      <a16:creationId xmlns:a16="http://schemas.microsoft.com/office/drawing/2014/main" id="{0FD38CE5-CC9C-2CC4-891B-5EB31879BAE7}"/>
                    </a:ext>
                  </a:extLst>
                </p:cNvPr>
                <p:cNvSpPr>
                  <a:spLocks noChangeShapeType="1"/>
                </p:cNvSpPr>
                <p:nvPr/>
              </p:nvSpPr>
              <p:spPr bwMode="auto">
                <a:xfrm>
                  <a:off x="7087545" y="3779789"/>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1" name="Line 249">
                  <a:extLst>
                    <a:ext uri="{FF2B5EF4-FFF2-40B4-BE49-F238E27FC236}">
                      <a16:creationId xmlns:a16="http://schemas.microsoft.com/office/drawing/2014/main" id="{592F77DF-9BBD-2830-9B7A-6EC648C586E2}"/>
                    </a:ext>
                  </a:extLst>
                </p:cNvPr>
                <p:cNvSpPr>
                  <a:spLocks noChangeShapeType="1"/>
                </p:cNvSpPr>
                <p:nvPr/>
              </p:nvSpPr>
              <p:spPr bwMode="auto">
                <a:xfrm flipH="1">
                  <a:off x="7063391" y="3815330"/>
                  <a:ext cx="50170"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2" name="Line 250">
                  <a:extLst>
                    <a:ext uri="{FF2B5EF4-FFF2-40B4-BE49-F238E27FC236}">
                      <a16:creationId xmlns:a16="http://schemas.microsoft.com/office/drawing/2014/main" id="{EDE8CFCF-ABDB-F7CB-EEC9-F2EDF576742B}"/>
                    </a:ext>
                  </a:extLst>
                </p:cNvPr>
                <p:cNvSpPr>
                  <a:spLocks noChangeShapeType="1"/>
                </p:cNvSpPr>
                <p:nvPr/>
              </p:nvSpPr>
              <p:spPr bwMode="auto">
                <a:xfrm>
                  <a:off x="6626742" y="3626517"/>
                  <a:ext cx="0" cy="59978"/>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3" name="Line 251">
                  <a:extLst>
                    <a:ext uri="{FF2B5EF4-FFF2-40B4-BE49-F238E27FC236}">
                      <a16:creationId xmlns:a16="http://schemas.microsoft.com/office/drawing/2014/main" id="{AF56906A-2DC8-B3DB-BBB5-364C25441781}"/>
                    </a:ext>
                  </a:extLst>
                </p:cNvPr>
                <p:cNvSpPr>
                  <a:spLocks noChangeShapeType="1"/>
                </p:cNvSpPr>
                <p:nvPr/>
              </p:nvSpPr>
              <p:spPr bwMode="auto">
                <a:xfrm flipH="1">
                  <a:off x="6602588" y="3657616"/>
                  <a:ext cx="50470"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4" name="Line 252">
                  <a:extLst>
                    <a:ext uri="{FF2B5EF4-FFF2-40B4-BE49-F238E27FC236}">
                      <a16:creationId xmlns:a16="http://schemas.microsoft.com/office/drawing/2014/main" id="{48E82D68-73CF-1804-5A2A-8405F0006E67}"/>
                    </a:ext>
                  </a:extLst>
                </p:cNvPr>
                <p:cNvSpPr>
                  <a:spLocks noChangeShapeType="1"/>
                </p:cNvSpPr>
                <p:nvPr/>
              </p:nvSpPr>
              <p:spPr bwMode="auto">
                <a:xfrm>
                  <a:off x="6494819" y="3208232"/>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5" name="Line 253">
                  <a:extLst>
                    <a:ext uri="{FF2B5EF4-FFF2-40B4-BE49-F238E27FC236}">
                      <a16:creationId xmlns:a16="http://schemas.microsoft.com/office/drawing/2014/main" id="{EB5A6523-6C95-14A9-05EC-EF4ACA8ECDE5}"/>
                    </a:ext>
                  </a:extLst>
                </p:cNvPr>
                <p:cNvSpPr>
                  <a:spLocks noChangeShapeType="1"/>
                </p:cNvSpPr>
                <p:nvPr/>
              </p:nvSpPr>
              <p:spPr bwMode="auto">
                <a:xfrm flipH="1">
                  <a:off x="6470665" y="3243775"/>
                  <a:ext cx="50170"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6" name="Line 254">
                  <a:extLst>
                    <a:ext uri="{FF2B5EF4-FFF2-40B4-BE49-F238E27FC236}">
                      <a16:creationId xmlns:a16="http://schemas.microsoft.com/office/drawing/2014/main" id="{4F146A91-808A-3CE6-2F25-B573D2DABC54}"/>
                    </a:ext>
                  </a:extLst>
                </p:cNvPr>
                <p:cNvSpPr>
                  <a:spLocks noChangeShapeType="1"/>
                </p:cNvSpPr>
                <p:nvPr/>
              </p:nvSpPr>
              <p:spPr bwMode="auto">
                <a:xfrm>
                  <a:off x="6108336" y="3053411"/>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7" name="Line 255">
                  <a:extLst>
                    <a:ext uri="{FF2B5EF4-FFF2-40B4-BE49-F238E27FC236}">
                      <a16:creationId xmlns:a16="http://schemas.microsoft.com/office/drawing/2014/main" id="{3ED8949A-5CD3-7859-5659-D209C565B6BC}"/>
                    </a:ext>
                  </a:extLst>
                </p:cNvPr>
                <p:cNvSpPr>
                  <a:spLocks noChangeShapeType="1"/>
                </p:cNvSpPr>
                <p:nvPr/>
              </p:nvSpPr>
              <p:spPr bwMode="auto">
                <a:xfrm flipH="1">
                  <a:off x="6078609" y="3088952"/>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sp>
            <p:nvSpPr>
              <p:cNvPr id="1288" name="Line 256">
                <a:extLst>
                  <a:ext uri="{FF2B5EF4-FFF2-40B4-BE49-F238E27FC236}">
                    <a16:creationId xmlns:a16="http://schemas.microsoft.com/office/drawing/2014/main" id="{B4839702-A6E9-FD88-CDC7-7E18D6E461D3}"/>
                  </a:ext>
                </a:extLst>
              </p:cNvPr>
              <p:cNvSpPr>
                <a:spLocks noChangeShapeType="1"/>
              </p:cNvSpPr>
              <p:nvPr/>
            </p:nvSpPr>
            <p:spPr bwMode="auto">
              <a:xfrm>
                <a:off x="5482168" y="2339561"/>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89" name="Line 257">
                <a:extLst>
                  <a:ext uri="{FF2B5EF4-FFF2-40B4-BE49-F238E27FC236}">
                    <a16:creationId xmlns:a16="http://schemas.microsoft.com/office/drawing/2014/main" id="{D9DE270B-DDDF-3C91-314F-57F5D79FCB48}"/>
                  </a:ext>
                </a:extLst>
              </p:cNvPr>
              <p:cNvSpPr>
                <a:spLocks noChangeShapeType="1"/>
              </p:cNvSpPr>
              <p:nvPr/>
            </p:nvSpPr>
            <p:spPr bwMode="auto">
              <a:xfrm flipH="1">
                <a:off x="5454296" y="2375102"/>
                <a:ext cx="5202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90" name="Line 258">
                <a:extLst>
                  <a:ext uri="{FF2B5EF4-FFF2-40B4-BE49-F238E27FC236}">
                    <a16:creationId xmlns:a16="http://schemas.microsoft.com/office/drawing/2014/main" id="{9079EFA8-6D3B-01AA-54EA-908A2F35B494}"/>
                  </a:ext>
                </a:extLst>
              </p:cNvPr>
              <p:cNvSpPr>
                <a:spLocks noChangeShapeType="1"/>
              </p:cNvSpPr>
              <p:nvPr/>
            </p:nvSpPr>
            <p:spPr bwMode="auto">
              <a:xfrm>
                <a:off x="5143997" y="2275141"/>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91" name="Line 259">
                <a:extLst>
                  <a:ext uri="{FF2B5EF4-FFF2-40B4-BE49-F238E27FC236}">
                    <a16:creationId xmlns:a16="http://schemas.microsoft.com/office/drawing/2014/main" id="{3DE2D2AB-B2CA-DFD1-1274-6E157794DF88}"/>
                  </a:ext>
                </a:extLst>
              </p:cNvPr>
              <p:cNvSpPr>
                <a:spLocks noChangeShapeType="1"/>
              </p:cNvSpPr>
              <p:nvPr/>
            </p:nvSpPr>
            <p:spPr bwMode="auto">
              <a:xfrm flipH="1">
                <a:off x="5119840" y="2306242"/>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92" name="Line 260">
                <a:extLst>
                  <a:ext uri="{FF2B5EF4-FFF2-40B4-BE49-F238E27FC236}">
                    <a16:creationId xmlns:a16="http://schemas.microsoft.com/office/drawing/2014/main" id="{6986868F-FCA9-C15C-2DEC-9D416D54B62A}"/>
                  </a:ext>
                </a:extLst>
              </p:cNvPr>
              <p:cNvSpPr>
                <a:spLocks noChangeShapeType="1"/>
              </p:cNvSpPr>
              <p:nvPr/>
            </p:nvSpPr>
            <p:spPr bwMode="auto">
              <a:xfrm>
                <a:off x="5049235" y="2210724"/>
                <a:ext cx="0" cy="6442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293" name="Line 261">
                <a:extLst>
                  <a:ext uri="{FF2B5EF4-FFF2-40B4-BE49-F238E27FC236}">
                    <a16:creationId xmlns:a16="http://schemas.microsoft.com/office/drawing/2014/main" id="{6C49A5B8-3519-F7E7-8FE0-F21956D6AE80}"/>
                  </a:ext>
                </a:extLst>
              </p:cNvPr>
              <p:cNvSpPr>
                <a:spLocks noChangeShapeType="1"/>
              </p:cNvSpPr>
              <p:nvPr/>
            </p:nvSpPr>
            <p:spPr bwMode="auto">
              <a:xfrm flipH="1">
                <a:off x="5025081" y="2246263"/>
                <a:ext cx="53886" cy="0"/>
              </a:xfrm>
              <a:prstGeom prst="line">
                <a:avLst/>
              </a:prstGeom>
              <a:noFill/>
              <a:ln w="1905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sp>
          <p:nvSpPr>
            <p:cNvPr id="1450" name="Freeform 205">
              <a:extLst>
                <a:ext uri="{FF2B5EF4-FFF2-40B4-BE49-F238E27FC236}">
                  <a16:creationId xmlns:a16="http://schemas.microsoft.com/office/drawing/2014/main" id="{9606F970-F6E2-ADB7-C0DA-C0572B5CC5E7}"/>
                </a:ext>
              </a:extLst>
            </p:cNvPr>
            <p:cNvSpPr>
              <a:spLocks/>
            </p:cNvSpPr>
            <p:nvPr/>
          </p:nvSpPr>
          <p:spPr bwMode="auto">
            <a:xfrm>
              <a:off x="4675761" y="2109419"/>
              <a:ext cx="6230133" cy="2467836"/>
            </a:xfrm>
            <a:custGeom>
              <a:avLst/>
              <a:gdLst>
                <a:gd name="T0" fmla="*/ 24 w 3353"/>
                <a:gd name="T1" fmla="*/ 23 h 1131"/>
                <a:gd name="T2" fmla="*/ 128 w 3353"/>
                <a:gd name="T3" fmla="*/ 29 h 1131"/>
                <a:gd name="T4" fmla="*/ 137 w 3353"/>
                <a:gd name="T5" fmla="*/ 49 h 1131"/>
                <a:gd name="T6" fmla="*/ 208 w 3353"/>
                <a:gd name="T7" fmla="*/ 56 h 1131"/>
                <a:gd name="T8" fmla="*/ 219 w 3353"/>
                <a:gd name="T9" fmla="*/ 83 h 1131"/>
                <a:gd name="T10" fmla="*/ 365 w 3353"/>
                <a:gd name="T11" fmla="*/ 96 h 1131"/>
                <a:gd name="T12" fmla="*/ 407 w 3353"/>
                <a:gd name="T13" fmla="*/ 114 h 1131"/>
                <a:gd name="T14" fmla="*/ 485 w 3353"/>
                <a:gd name="T15" fmla="*/ 136 h 1131"/>
                <a:gd name="T16" fmla="*/ 505 w 3353"/>
                <a:gd name="T17" fmla="*/ 152 h 1131"/>
                <a:gd name="T18" fmla="*/ 583 w 3353"/>
                <a:gd name="T19" fmla="*/ 158 h 1131"/>
                <a:gd name="T20" fmla="*/ 589 w 3353"/>
                <a:gd name="T21" fmla="*/ 178 h 1131"/>
                <a:gd name="T22" fmla="*/ 627 w 3353"/>
                <a:gd name="T23" fmla="*/ 192 h 1131"/>
                <a:gd name="T24" fmla="*/ 658 w 3353"/>
                <a:gd name="T25" fmla="*/ 203 h 1131"/>
                <a:gd name="T26" fmla="*/ 678 w 3353"/>
                <a:gd name="T27" fmla="*/ 216 h 1131"/>
                <a:gd name="T28" fmla="*/ 689 w 3353"/>
                <a:gd name="T29" fmla="*/ 238 h 1131"/>
                <a:gd name="T30" fmla="*/ 711 w 3353"/>
                <a:gd name="T31" fmla="*/ 256 h 1131"/>
                <a:gd name="T32" fmla="*/ 722 w 3353"/>
                <a:gd name="T33" fmla="*/ 303 h 1131"/>
                <a:gd name="T34" fmla="*/ 740 w 3353"/>
                <a:gd name="T35" fmla="*/ 367 h 1131"/>
                <a:gd name="T36" fmla="*/ 744 w 3353"/>
                <a:gd name="T37" fmla="*/ 407 h 1131"/>
                <a:gd name="T38" fmla="*/ 762 w 3353"/>
                <a:gd name="T39" fmla="*/ 421 h 1131"/>
                <a:gd name="T40" fmla="*/ 786 w 3353"/>
                <a:gd name="T41" fmla="*/ 470 h 1131"/>
                <a:gd name="T42" fmla="*/ 842 w 3353"/>
                <a:gd name="T43" fmla="*/ 479 h 1131"/>
                <a:gd name="T44" fmla="*/ 864 w 3353"/>
                <a:gd name="T45" fmla="*/ 496 h 1131"/>
                <a:gd name="T46" fmla="*/ 930 w 3353"/>
                <a:gd name="T47" fmla="*/ 503 h 1131"/>
                <a:gd name="T48" fmla="*/ 957 w 3353"/>
                <a:gd name="T49" fmla="*/ 532 h 1131"/>
                <a:gd name="T50" fmla="*/ 1010 w 3353"/>
                <a:gd name="T51" fmla="*/ 579 h 1131"/>
                <a:gd name="T52" fmla="*/ 1026 w 3353"/>
                <a:gd name="T53" fmla="*/ 663 h 1131"/>
                <a:gd name="T54" fmla="*/ 1050 w 3353"/>
                <a:gd name="T55" fmla="*/ 697 h 1131"/>
                <a:gd name="T56" fmla="*/ 1072 w 3353"/>
                <a:gd name="T57" fmla="*/ 726 h 1131"/>
                <a:gd name="T58" fmla="*/ 1230 w 3353"/>
                <a:gd name="T59" fmla="*/ 732 h 1131"/>
                <a:gd name="T60" fmla="*/ 1278 w 3353"/>
                <a:gd name="T61" fmla="*/ 755 h 1131"/>
                <a:gd name="T62" fmla="*/ 1301 w 3353"/>
                <a:gd name="T63" fmla="*/ 763 h 1131"/>
                <a:gd name="T64" fmla="*/ 1314 w 3353"/>
                <a:gd name="T65" fmla="*/ 803 h 1131"/>
                <a:gd name="T66" fmla="*/ 1345 w 3353"/>
                <a:gd name="T67" fmla="*/ 846 h 1131"/>
                <a:gd name="T68" fmla="*/ 1396 w 3353"/>
                <a:gd name="T69" fmla="*/ 879 h 1131"/>
                <a:gd name="T70" fmla="*/ 1578 w 3353"/>
                <a:gd name="T71" fmla="*/ 888 h 1131"/>
                <a:gd name="T72" fmla="*/ 1589 w 3353"/>
                <a:gd name="T73" fmla="*/ 908 h 1131"/>
                <a:gd name="T74" fmla="*/ 1611 w 3353"/>
                <a:gd name="T75" fmla="*/ 919 h 1131"/>
                <a:gd name="T76" fmla="*/ 1617 w 3353"/>
                <a:gd name="T77" fmla="*/ 959 h 1131"/>
                <a:gd name="T78" fmla="*/ 1633 w 3353"/>
                <a:gd name="T79" fmla="*/ 977 h 1131"/>
                <a:gd name="T80" fmla="*/ 1906 w 3353"/>
                <a:gd name="T81" fmla="*/ 1008 h 1131"/>
                <a:gd name="T82" fmla="*/ 1926 w 3353"/>
                <a:gd name="T83" fmla="*/ 1042 h 1131"/>
                <a:gd name="T84" fmla="*/ 2211 w 3353"/>
                <a:gd name="T85" fmla="*/ 1086 h 1131"/>
                <a:gd name="T86" fmla="*/ 2409 w 3353"/>
                <a:gd name="T87" fmla="*/ 1106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53" h="1131">
                  <a:moveTo>
                    <a:pt x="0" y="0"/>
                  </a:moveTo>
                  <a:lnTo>
                    <a:pt x="24" y="0"/>
                  </a:lnTo>
                  <a:lnTo>
                    <a:pt x="24" y="23"/>
                  </a:lnTo>
                  <a:lnTo>
                    <a:pt x="53" y="23"/>
                  </a:lnTo>
                  <a:lnTo>
                    <a:pt x="53" y="29"/>
                  </a:lnTo>
                  <a:lnTo>
                    <a:pt x="128" y="29"/>
                  </a:lnTo>
                  <a:lnTo>
                    <a:pt x="128" y="43"/>
                  </a:lnTo>
                  <a:lnTo>
                    <a:pt x="137" y="43"/>
                  </a:lnTo>
                  <a:lnTo>
                    <a:pt x="137" y="49"/>
                  </a:lnTo>
                  <a:lnTo>
                    <a:pt x="168" y="49"/>
                  </a:lnTo>
                  <a:lnTo>
                    <a:pt x="168" y="56"/>
                  </a:lnTo>
                  <a:lnTo>
                    <a:pt x="208" y="56"/>
                  </a:lnTo>
                  <a:lnTo>
                    <a:pt x="208" y="72"/>
                  </a:lnTo>
                  <a:lnTo>
                    <a:pt x="219" y="72"/>
                  </a:lnTo>
                  <a:lnTo>
                    <a:pt x="219" y="83"/>
                  </a:lnTo>
                  <a:lnTo>
                    <a:pt x="266" y="83"/>
                  </a:lnTo>
                  <a:lnTo>
                    <a:pt x="266" y="96"/>
                  </a:lnTo>
                  <a:lnTo>
                    <a:pt x="365" y="96"/>
                  </a:lnTo>
                  <a:lnTo>
                    <a:pt x="365" y="105"/>
                  </a:lnTo>
                  <a:lnTo>
                    <a:pt x="407" y="105"/>
                  </a:lnTo>
                  <a:lnTo>
                    <a:pt x="407" y="114"/>
                  </a:lnTo>
                  <a:lnTo>
                    <a:pt x="452" y="114"/>
                  </a:lnTo>
                  <a:lnTo>
                    <a:pt x="452" y="136"/>
                  </a:lnTo>
                  <a:lnTo>
                    <a:pt x="485" y="136"/>
                  </a:lnTo>
                  <a:lnTo>
                    <a:pt x="485" y="141"/>
                  </a:lnTo>
                  <a:lnTo>
                    <a:pt x="505" y="141"/>
                  </a:lnTo>
                  <a:lnTo>
                    <a:pt x="505" y="152"/>
                  </a:lnTo>
                  <a:lnTo>
                    <a:pt x="567" y="152"/>
                  </a:lnTo>
                  <a:lnTo>
                    <a:pt x="567" y="158"/>
                  </a:lnTo>
                  <a:lnTo>
                    <a:pt x="583" y="158"/>
                  </a:lnTo>
                  <a:lnTo>
                    <a:pt x="583" y="167"/>
                  </a:lnTo>
                  <a:lnTo>
                    <a:pt x="589" y="167"/>
                  </a:lnTo>
                  <a:lnTo>
                    <a:pt x="589" y="178"/>
                  </a:lnTo>
                  <a:lnTo>
                    <a:pt x="616" y="178"/>
                  </a:lnTo>
                  <a:lnTo>
                    <a:pt x="616" y="192"/>
                  </a:lnTo>
                  <a:lnTo>
                    <a:pt x="627" y="192"/>
                  </a:lnTo>
                  <a:lnTo>
                    <a:pt x="627" y="198"/>
                  </a:lnTo>
                  <a:lnTo>
                    <a:pt x="658" y="198"/>
                  </a:lnTo>
                  <a:lnTo>
                    <a:pt x="658" y="203"/>
                  </a:lnTo>
                  <a:lnTo>
                    <a:pt x="671" y="203"/>
                  </a:lnTo>
                  <a:lnTo>
                    <a:pt x="671" y="216"/>
                  </a:lnTo>
                  <a:lnTo>
                    <a:pt x="678" y="216"/>
                  </a:lnTo>
                  <a:lnTo>
                    <a:pt x="678" y="230"/>
                  </a:lnTo>
                  <a:lnTo>
                    <a:pt x="689" y="230"/>
                  </a:lnTo>
                  <a:lnTo>
                    <a:pt x="689" y="238"/>
                  </a:lnTo>
                  <a:lnTo>
                    <a:pt x="704" y="238"/>
                  </a:lnTo>
                  <a:lnTo>
                    <a:pt x="704" y="256"/>
                  </a:lnTo>
                  <a:lnTo>
                    <a:pt x="711" y="256"/>
                  </a:lnTo>
                  <a:lnTo>
                    <a:pt x="711" y="278"/>
                  </a:lnTo>
                  <a:lnTo>
                    <a:pt x="722" y="278"/>
                  </a:lnTo>
                  <a:lnTo>
                    <a:pt x="722" y="303"/>
                  </a:lnTo>
                  <a:lnTo>
                    <a:pt x="733" y="303"/>
                  </a:lnTo>
                  <a:lnTo>
                    <a:pt x="733" y="367"/>
                  </a:lnTo>
                  <a:lnTo>
                    <a:pt x="740" y="367"/>
                  </a:lnTo>
                  <a:lnTo>
                    <a:pt x="740" y="385"/>
                  </a:lnTo>
                  <a:lnTo>
                    <a:pt x="744" y="385"/>
                  </a:lnTo>
                  <a:lnTo>
                    <a:pt x="744" y="407"/>
                  </a:lnTo>
                  <a:lnTo>
                    <a:pt x="751" y="407"/>
                  </a:lnTo>
                  <a:lnTo>
                    <a:pt x="751" y="421"/>
                  </a:lnTo>
                  <a:lnTo>
                    <a:pt x="762" y="421"/>
                  </a:lnTo>
                  <a:lnTo>
                    <a:pt x="762" y="459"/>
                  </a:lnTo>
                  <a:lnTo>
                    <a:pt x="786" y="459"/>
                  </a:lnTo>
                  <a:lnTo>
                    <a:pt x="786" y="470"/>
                  </a:lnTo>
                  <a:lnTo>
                    <a:pt x="811" y="470"/>
                  </a:lnTo>
                  <a:lnTo>
                    <a:pt x="811" y="479"/>
                  </a:lnTo>
                  <a:lnTo>
                    <a:pt x="842" y="479"/>
                  </a:lnTo>
                  <a:lnTo>
                    <a:pt x="842" y="485"/>
                  </a:lnTo>
                  <a:lnTo>
                    <a:pt x="864" y="485"/>
                  </a:lnTo>
                  <a:lnTo>
                    <a:pt x="864" y="496"/>
                  </a:lnTo>
                  <a:lnTo>
                    <a:pt x="880" y="496"/>
                  </a:lnTo>
                  <a:lnTo>
                    <a:pt x="880" y="503"/>
                  </a:lnTo>
                  <a:lnTo>
                    <a:pt x="930" y="503"/>
                  </a:lnTo>
                  <a:lnTo>
                    <a:pt x="930" y="516"/>
                  </a:lnTo>
                  <a:lnTo>
                    <a:pt x="957" y="516"/>
                  </a:lnTo>
                  <a:lnTo>
                    <a:pt x="957" y="532"/>
                  </a:lnTo>
                  <a:lnTo>
                    <a:pt x="1004" y="532"/>
                  </a:lnTo>
                  <a:lnTo>
                    <a:pt x="1004" y="579"/>
                  </a:lnTo>
                  <a:lnTo>
                    <a:pt x="1010" y="579"/>
                  </a:lnTo>
                  <a:lnTo>
                    <a:pt x="1010" y="612"/>
                  </a:lnTo>
                  <a:lnTo>
                    <a:pt x="1026" y="612"/>
                  </a:lnTo>
                  <a:lnTo>
                    <a:pt x="1026" y="663"/>
                  </a:lnTo>
                  <a:lnTo>
                    <a:pt x="1035" y="663"/>
                  </a:lnTo>
                  <a:lnTo>
                    <a:pt x="1035" y="697"/>
                  </a:lnTo>
                  <a:lnTo>
                    <a:pt x="1050" y="697"/>
                  </a:lnTo>
                  <a:lnTo>
                    <a:pt x="1050" y="717"/>
                  </a:lnTo>
                  <a:lnTo>
                    <a:pt x="1072" y="717"/>
                  </a:lnTo>
                  <a:lnTo>
                    <a:pt x="1072" y="726"/>
                  </a:lnTo>
                  <a:lnTo>
                    <a:pt x="1208" y="726"/>
                  </a:lnTo>
                  <a:lnTo>
                    <a:pt x="1208" y="732"/>
                  </a:lnTo>
                  <a:lnTo>
                    <a:pt x="1230" y="732"/>
                  </a:lnTo>
                  <a:lnTo>
                    <a:pt x="1230" y="748"/>
                  </a:lnTo>
                  <a:lnTo>
                    <a:pt x="1278" y="748"/>
                  </a:lnTo>
                  <a:lnTo>
                    <a:pt x="1278" y="755"/>
                  </a:lnTo>
                  <a:lnTo>
                    <a:pt x="1294" y="755"/>
                  </a:lnTo>
                  <a:lnTo>
                    <a:pt x="1294" y="763"/>
                  </a:lnTo>
                  <a:lnTo>
                    <a:pt x="1301" y="763"/>
                  </a:lnTo>
                  <a:lnTo>
                    <a:pt x="1301" y="786"/>
                  </a:lnTo>
                  <a:lnTo>
                    <a:pt x="1314" y="786"/>
                  </a:lnTo>
                  <a:lnTo>
                    <a:pt x="1314" y="803"/>
                  </a:lnTo>
                  <a:lnTo>
                    <a:pt x="1323" y="803"/>
                  </a:lnTo>
                  <a:lnTo>
                    <a:pt x="1323" y="846"/>
                  </a:lnTo>
                  <a:lnTo>
                    <a:pt x="1345" y="846"/>
                  </a:lnTo>
                  <a:lnTo>
                    <a:pt x="1345" y="864"/>
                  </a:lnTo>
                  <a:lnTo>
                    <a:pt x="1396" y="864"/>
                  </a:lnTo>
                  <a:lnTo>
                    <a:pt x="1396" y="879"/>
                  </a:lnTo>
                  <a:lnTo>
                    <a:pt x="1491" y="879"/>
                  </a:lnTo>
                  <a:lnTo>
                    <a:pt x="1491" y="888"/>
                  </a:lnTo>
                  <a:lnTo>
                    <a:pt x="1578" y="888"/>
                  </a:lnTo>
                  <a:lnTo>
                    <a:pt x="1578" y="901"/>
                  </a:lnTo>
                  <a:lnTo>
                    <a:pt x="1589" y="901"/>
                  </a:lnTo>
                  <a:lnTo>
                    <a:pt x="1589" y="908"/>
                  </a:lnTo>
                  <a:lnTo>
                    <a:pt x="1604" y="908"/>
                  </a:lnTo>
                  <a:lnTo>
                    <a:pt x="1604" y="919"/>
                  </a:lnTo>
                  <a:lnTo>
                    <a:pt x="1611" y="919"/>
                  </a:lnTo>
                  <a:lnTo>
                    <a:pt x="1611" y="926"/>
                  </a:lnTo>
                  <a:lnTo>
                    <a:pt x="1617" y="926"/>
                  </a:lnTo>
                  <a:lnTo>
                    <a:pt x="1617" y="959"/>
                  </a:lnTo>
                  <a:lnTo>
                    <a:pt x="1624" y="959"/>
                  </a:lnTo>
                  <a:lnTo>
                    <a:pt x="1624" y="977"/>
                  </a:lnTo>
                  <a:lnTo>
                    <a:pt x="1633" y="977"/>
                  </a:lnTo>
                  <a:lnTo>
                    <a:pt x="1633" y="995"/>
                  </a:lnTo>
                  <a:lnTo>
                    <a:pt x="1906" y="995"/>
                  </a:lnTo>
                  <a:lnTo>
                    <a:pt x="1906" y="1008"/>
                  </a:lnTo>
                  <a:lnTo>
                    <a:pt x="1910" y="1008"/>
                  </a:lnTo>
                  <a:lnTo>
                    <a:pt x="1910" y="1042"/>
                  </a:lnTo>
                  <a:lnTo>
                    <a:pt x="1926" y="1042"/>
                  </a:lnTo>
                  <a:lnTo>
                    <a:pt x="1926" y="1066"/>
                  </a:lnTo>
                  <a:lnTo>
                    <a:pt x="2211" y="1066"/>
                  </a:lnTo>
                  <a:lnTo>
                    <a:pt x="2211" y="1086"/>
                  </a:lnTo>
                  <a:lnTo>
                    <a:pt x="2254" y="1086"/>
                  </a:lnTo>
                  <a:lnTo>
                    <a:pt x="2254" y="1106"/>
                  </a:lnTo>
                  <a:lnTo>
                    <a:pt x="2409" y="1106"/>
                  </a:lnTo>
                  <a:lnTo>
                    <a:pt x="2409" y="1131"/>
                  </a:lnTo>
                  <a:lnTo>
                    <a:pt x="3353" y="1131"/>
                  </a:lnTo>
                </a:path>
              </a:pathLst>
            </a:custGeom>
            <a:noFill/>
            <a:ln w="1905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cxnSp>
        <p:nvCxnSpPr>
          <p:cNvPr id="1562" name="Straight Connector 1561">
            <a:extLst>
              <a:ext uri="{FF2B5EF4-FFF2-40B4-BE49-F238E27FC236}">
                <a16:creationId xmlns:a16="http://schemas.microsoft.com/office/drawing/2014/main" id="{CBC6B5FE-9CFC-65AA-92C3-00430C946D5E}"/>
              </a:ext>
            </a:extLst>
          </p:cNvPr>
          <p:cNvCxnSpPr>
            <a:cxnSpLocks/>
          </p:cNvCxnSpPr>
          <p:nvPr/>
        </p:nvCxnSpPr>
        <p:spPr>
          <a:xfrm>
            <a:off x="7053808" y="3879252"/>
            <a:ext cx="1" cy="410161"/>
          </a:xfrm>
          <a:prstGeom prst="line">
            <a:avLst/>
          </a:prstGeom>
          <a:noFill/>
          <a:ln w="9525" cap="flat" cmpd="sng" algn="ctr">
            <a:solidFill>
              <a:srgbClr val="000000"/>
            </a:solidFill>
            <a:prstDash val="dash"/>
            <a:round/>
            <a:headEnd type="none" w="med" len="med"/>
            <a:tailEnd type="none" w="med" len="med"/>
          </a:ln>
          <a:effectLst/>
        </p:spPr>
      </p:cxnSp>
      <p:cxnSp>
        <p:nvCxnSpPr>
          <p:cNvPr id="1563" name="Straight Connector 1562">
            <a:extLst>
              <a:ext uri="{FF2B5EF4-FFF2-40B4-BE49-F238E27FC236}">
                <a16:creationId xmlns:a16="http://schemas.microsoft.com/office/drawing/2014/main" id="{691ADBFD-8325-2F40-B33E-BEAF4E731C89}"/>
              </a:ext>
            </a:extLst>
          </p:cNvPr>
          <p:cNvCxnSpPr>
            <a:cxnSpLocks/>
          </p:cNvCxnSpPr>
          <p:nvPr/>
        </p:nvCxnSpPr>
        <p:spPr>
          <a:xfrm>
            <a:off x="8239421" y="4353033"/>
            <a:ext cx="1" cy="252407"/>
          </a:xfrm>
          <a:prstGeom prst="line">
            <a:avLst/>
          </a:prstGeom>
          <a:noFill/>
          <a:ln w="9525" cap="flat" cmpd="sng" algn="ctr">
            <a:solidFill>
              <a:srgbClr val="000000"/>
            </a:solidFill>
            <a:prstDash val="dash"/>
            <a:round/>
            <a:headEnd type="none" w="med" len="med"/>
            <a:tailEnd type="none" w="med" len="med"/>
          </a:ln>
          <a:effectLst/>
        </p:spPr>
      </p:cxnSp>
      <p:cxnSp>
        <p:nvCxnSpPr>
          <p:cNvPr id="1564" name="Straight Connector 1563">
            <a:extLst>
              <a:ext uri="{FF2B5EF4-FFF2-40B4-BE49-F238E27FC236}">
                <a16:creationId xmlns:a16="http://schemas.microsoft.com/office/drawing/2014/main" id="{56F2519B-351F-3B7A-14B7-70E8B1F73F13}"/>
              </a:ext>
            </a:extLst>
          </p:cNvPr>
          <p:cNvCxnSpPr>
            <a:cxnSpLocks/>
          </p:cNvCxnSpPr>
          <p:nvPr/>
        </p:nvCxnSpPr>
        <p:spPr>
          <a:xfrm>
            <a:off x="5867374" y="3254973"/>
            <a:ext cx="1" cy="2208559"/>
          </a:xfrm>
          <a:prstGeom prst="line">
            <a:avLst/>
          </a:prstGeom>
          <a:noFill/>
          <a:ln w="9525" cap="flat" cmpd="sng" algn="ctr">
            <a:solidFill>
              <a:srgbClr val="000000"/>
            </a:solidFill>
            <a:prstDash val="dash"/>
            <a:round/>
            <a:headEnd type="none" w="med" len="med"/>
            <a:tailEnd type="none" w="med" len="med"/>
          </a:ln>
          <a:effectLst/>
        </p:spPr>
      </p:cxnSp>
      <p:cxnSp>
        <p:nvCxnSpPr>
          <p:cNvPr id="1565" name="Straight Connector 1564">
            <a:extLst>
              <a:ext uri="{FF2B5EF4-FFF2-40B4-BE49-F238E27FC236}">
                <a16:creationId xmlns:a16="http://schemas.microsoft.com/office/drawing/2014/main" id="{F201AB64-3BF7-F6AE-22E8-75C67D30DB27}"/>
              </a:ext>
            </a:extLst>
          </p:cNvPr>
          <p:cNvCxnSpPr>
            <a:cxnSpLocks/>
          </p:cNvCxnSpPr>
          <p:nvPr/>
        </p:nvCxnSpPr>
        <p:spPr>
          <a:xfrm>
            <a:off x="8239421" y="4632274"/>
            <a:ext cx="1" cy="410161"/>
          </a:xfrm>
          <a:prstGeom prst="line">
            <a:avLst/>
          </a:prstGeom>
          <a:noFill/>
          <a:ln w="9525" cap="flat" cmpd="sng" algn="ctr">
            <a:solidFill>
              <a:srgbClr val="000000"/>
            </a:solidFill>
            <a:prstDash val="dash"/>
            <a:round/>
            <a:headEnd type="none" w="med" len="med"/>
            <a:tailEnd type="none" w="med" len="med"/>
          </a:ln>
          <a:effectLst/>
        </p:spPr>
      </p:cxnSp>
      <p:cxnSp>
        <p:nvCxnSpPr>
          <p:cNvPr id="1566" name="Straight Connector 1565">
            <a:extLst>
              <a:ext uri="{FF2B5EF4-FFF2-40B4-BE49-F238E27FC236}">
                <a16:creationId xmlns:a16="http://schemas.microsoft.com/office/drawing/2014/main" id="{AFC8E816-1474-5E63-530B-B297FD1C1AED}"/>
              </a:ext>
            </a:extLst>
          </p:cNvPr>
          <p:cNvCxnSpPr>
            <a:cxnSpLocks/>
          </p:cNvCxnSpPr>
          <p:nvPr/>
        </p:nvCxnSpPr>
        <p:spPr>
          <a:xfrm>
            <a:off x="8239421" y="5087271"/>
            <a:ext cx="0" cy="403006"/>
          </a:xfrm>
          <a:prstGeom prst="line">
            <a:avLst/>
          </a:prstGeom>
          <a:noFill/>
          <a:ln w="9525" cap="flat" cmpd="sng" algn="ctr">
            <a:solidFill>
              <a:srgbClr val="000000"/>
            </a:solidFill>
            <a:prstDash val="dash"/>
            <a:round/>
            <a:headEnd type="none" w="med" len="med"/>
            <a:tailEnd type="none" w="med" len="med"/>
          </a:ln>
          <a:effectLst/>
        </p:spPr>
      </p:cxnSp>
      <p:cxnSp>
        <p:nvCxnSpPr>
          <p:cNvPr id="1567" name="Straight Connector 1566">
            <a:extLst>
              <a:ext uri="{FF2B5EF4-FFF2-40B4-BE49-F238E27FC236}">
                <a16:creationId xmlns:a16="http://schemas.microsoft.com/office/drawing/2014/main" id="{16B98444-1639-D386-D8C0-59827A2540D8}"/>
              </a:ext>
            </a:extLst>
          </p:cNvPr>
          <p:cNvCxnSpPr>
            <a:cxnSpLocks/>
          </p:cNvCxnSpPr>
          <p:nvPr/>
        </p:nvCxnSpPr>
        <p:spPr>
          <a:xfrm>
            <a:off x="7053808" y="4441786"/>
            <a:ext cx="0" cy="1042141"/>
          </a:xfrm>
          <a:prstGeom prst="line">
            <a:avLst/>
          </a:prstGeom>
          <a:noFill/>
          <a:ln w="9525" cap="flat" cmpd="sng" algn="ctr">
            <a:solidFill>
              <a:srgbClr val="000000"/>
            </a:solidFill>
            <a:prstDash val="dash"/>
            <a:round/>
            <a:headEnd type="none" w="med" len="med"/>
            <a:tailEnd type="none" w="med" len="med"/>
          </a:ln>
          <a:effectLst/>
        </p:spPr>
      </p:cxnSp>
      <p:cxnSp>
        <p:nvCxnSpPr>
          <p:cNvPr id="1568" name="Straight Connector 1567">
            <a:extLst>
              <a:ext uri="{FF2B5EF4-FFF2-40B4-BE49-F238E27FC236}">
                <a16:creationId xmlns:a16="http://schemas.microsoft.com/office/drawing/2014/main" id="{0810F0F7-E53C-77B1-6029-ABDAE3C20F5A}"/>
              </a:ext>
            </a:extLst>
          </p:cNvPr>
          <p:cNvCxnSpPr>
            <a:cxnSpLocks/>
          </p:cNvCxnSpPr>
          <p:nvPr/>
        </p:nvCxnSpPr>
        <p:spPr>
          <a:xfrm>
            <a:off x="7053808" y="4287758"/>
            <a:ext cx="1" cy="126203"/>
          </a:xfrm>
          <a:prstGeom prst="line">
            <a:avLst/>
          </a:prstGeom>
          <a:noFill/>
          <a:ln w="9525" cap="flat" cmpd="sng" algn="ctr">
            <a:solidFill>
              <a:srgbClr val="000000"/>
            </a:solidFill>
            <a:prstDash val="dash"/>
            <a:round/>
            <a:headEnd type="none" w="med" len="med"/>
            <a:tailEnd type="none" w="med" len="med"/>
          </a:ln>
          <a:effectLst/>
        </p:spPr>
      </p:cxnSp>
      <p:grpSp>
        <p:nvGrpSpPr>
          <p:cNvPr id="1581" name="Group 1580">
            <a:extLst>
              <a:ext uri="{FF2B5EF4-FFF2-40B4-BE49-F238E27FC236}">
                <a16:creationId xmlns:a16="http://schemas.microsoft.com/office/drawing/2014/main" id="{7EC1E6E2-8F8E-F3E2-4344-5A98B92AB0B0}"/>
              </a:ext>
            </a:extLst>
          </p:cNvPr>
          <p:cNvGrpSpPr/>
          <p:nvPr/>
        </p:nvGrpSpPr>
        <p:grpSpPr>
          <a:xfrm>
            <a:off x="4681918" y="2813524"/>
            <a:ext cx="5747038" cy="2057863"/>
            <a:chOff x="4681918" y="2109419"/>
            <a:chExt cx="5747038" cy="2125103"/>
          </a:xfrm>
        </p:grpSpPr>
        <p:grpSp>
          <p:nvGrpSpPr>
            <p:cNvPr id="1582" name="Group 1581">
              <a:extLst>
                <a:ext uri="{FF2B5EF4-FFF2-40B4-BE49-F238E27FC236}">
                  <a16:creationId xmlns:a16="http://schemas.microsoft.com/office/drawing/2014/main" id="{A9D80679-2625-1207-039A-60DE43638CE7}"/>
                </a:ext>
              </a:extLst>
            </p:cNvPr>
            <p:cNvGrpSpPr/>
            <p:nvPr/>
          </p:nvGrpSpPr>
          <p:grpSpPr>
            <a:xfrm>
              <a:off x="4681918" y="2109419"/>
              <a:ext cx="5747038" cy="2125103"/>
              <a:chOff x="1938281" y="1784362"/>
              <a:chExt cx="6349977" cy="2050062"/>
            </a:xfrm>
          </p:grpSpPr>
          <p:sp>
            <p:nvSpPr>
              <p:cNvPr id="1585" name="Line 115">
                <a:extLst>
                  <a:ext uri="{FF2B5EF4-FFF2-40B4-BE49-F238E27FC236}">
                    <a16:creationId xmlns:a16="http://schemas.microsoft.com/office/drawing/2014/main" id="{58B63B5B-01F2-BD8E-C565-2762A75BAD99}"/>
                  </a:ext>
                </a:extLst>
              </p:cNvPr>
              <p:cNvSpPr>
                <a:spLocks noChangeShapeType="1"/>
              </p:cNvSpPr>
              <p:nvPr/>
            </p:nvSpPr>
            <p:spPr bwMode="auto">
              <a:xfrm>
                <a:off x="8261567" y="3776651"/>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86" name="Line 116">
                <a:extLst>
                  <a:ext uri="{FF2B5EF4-FFF2-40B4-BE49-F238E27FC236}">
                    <a16:creationId xmlns:a16="http://schemas.microsoft.com/office/drawing/2014/main" id="{B4D1F454-D2E6-05C3-0C5D-3B6724E65E54}"/>
                  </a:ext>
                </a:extLst>
              </p:cNvPr>
              <p:cNvSpPr>
                <a:spLocks noChangeShapeType="1"/>
              </p:cNvSpPr>
              <p:nvPr/>
            </p:nvSpPr>
            <p:spPr bwMode="auto">
              <a:xfrm flipH="1">
                <a:off x="8228719" y="3806607"/>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87" name="Line 117">
                <a:extLst>
                  <a:ext uri="{FF2B5EF4-FFF2-40B4-BE49-F238E27FC236}">
                    <a16:creationId xmlns:a16="http://schemas.microsoft.com/office/drawing/2014/main" id="{429F24DD-F48C-F8E6-36F1-B6C0907EE309}"/>
                  </a:ext>
                </a:extLst>
              </p:cNvPr>
              <p:cNvSpPr>
                <a:spLocks noChangeShapeType="1"/>
              </p:cNvSpPr>
              <p:nvPr/>
            </p:nvSpPr>
            <p:spPr bwMode="auto">
              <a:xfrm>
                <a:off x="7816064" y="3776651"/>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88" name="Line 118">
                <a:extLst>
                  <a:ext uri="{FF2B5EF4-FFF2-40B4-BE49-F238E27FC236}">
                    <a16:creationId xmlns:a16="http://schemas.microsoft.com/office/drawing/2014/main" id="{78BA99A6-5294-B771-B16B-1C2AE230752C}"/>
                  </a:ext>
                </a:extLst>
              </p:cNvPr>
              <p:cNvSpPr>
                <a:spLocks noChangeShapeType="1"/>
              </p:cNvSpPr>
              <p:nvPr/>
            </p:nvSpPr>
            <p:spPr bwMode="auto">
              <a:xfrm flipH="1">
                <a:off x="7787318" y="3806607"/>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89" name="Line 119">
                <a:extLst>
                  <a:ext uri="{FF2B5EF4-FFF2-40B4-BE49-F238E27FC236}">
                    <a16:creationId xmlns:a16="http://schemas.microsoft.com/office/drawing/2014/main" id="{03249A08-E2B4-A972-86D8-C8E19FB49915}"/>
                  </a:ext>
                </a:extLst>
              </p:cNvPr>
              <p:cNvSpPr>
                <a:spLocks noChangeShapeType="1"/>
              </p:cNvSpPr>
              <p:nvPr/>
            </p:nvSpPr>
            <p:spPr bwMode="auto">
              <a:xfrm>
                <a:off x="7764738" y="3776651"/>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0" name="Line 120">
                <a:extLst>
                  <a:ext uri="{FF2B5EF4-FFF2-40B4-BE49-F238E27FC236}">
                    <a16:creationId xmlns:a16="http://schemas.microsoft.com/office/drawing/2014/main" id="{4685FA63-3EF2-DE94-61BA-169696D543D2}"/>
                  </a:ext>
                </a:extLst>
              </p:cNvPr>
              <p:cNvSpPr>
                <a:spLocks noChangeShapeType="1"/>
              </p:cNvSpPr>
              <p:nvPr/>
            </p:nvSpPr>
            <p:spPr bwMode="auto">
              <a:xfrm flipH="1">
                <a:off x="7738047" y="3806607"/>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1" name="Line 121">
                <a:extLst>
                  <a:ext uri="{FF2B5EF4-FFF2-40B4-BE49-F238E27FC236}">
                    <a16:creationId xmlns:a16="http://schemas.microsoft.com/office/drawing/2014/main" id="{980EF405-B266-F7C7-8D74-370C48A621E4}"/>
                  </a:ext>
                </a:extLst>
              </p:cNvPr>
              <p:cNvSpPr>
                <a:spLocks noChangeShapeType="1"/>
              </p:cNvSpPr>
              <p:nvPr/>
            </p:nvSpPr>
            <p:spPr bwMode="auto">
              <a:xfrm>
                <a:off x="7651821" y="3776651"/>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2" name="Line 122">
                <a:extLst>
                  <a:ext uri="{FF2B5EF4-FFF2-40B4-BE49-F238E27FC236}">
                    <a16:creationId xmlns:a16="http://schemas.microsoft.com/office/drawing/2014/main" id="{7AA16FF7-7E1A-B920-2D3B-0853A4BF0BD8}"/>
                  </a:ext>
                </a:extLst>
              </p:cNvPr>
              <p:cNvSpPr>
                <a:spLocks noChangeShapeType="1"/>
              </p:cNvSpPr>
              <p:nvPr/>
            </p:nvSpPr>
            <p:spPr bwMode="auto">
              <a:xfrm flipH="1">
                <a:off x="7625133" y="3806607"/>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3" name="Line 123">
                <a:extLst>
                  <a:ext uri="{FF2B5EF4-FFF2-40B4-BE49-F238E27FC236}">
                    <a16:creationId xmlns:a16="http://schemas.microsoft.com/office/drawing/2014/main" id="{EFAED03D-4CF1-FB9A-E3BC-F721234A19D2}"/>
                  </a:ext>
                </a:extLst>
              </p:cNvPr>
              <p:cNvSpPr>
                <a:spLocks noChangeShapeType="1"/>
              </p:cNvSpPr>
              <p:nvPr/>
            </p:nvSpPr>
            <p:spPr bwMode="auto">
              <a:xfrm>
                <a:off x="7187841"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4" name="Line 124">
                <a:extLst>
                  <a:ext uri="{FF2B5EF4-FFF2-40B4-BE49-F238E27FC236}">
                    <a16:creationId xmlns:a16="http://schemas.microsoft.com/office/drawing/2014/main" id="{E718B6DE-0975-3DE8-B846-0740884D6774}"/>
                  </a:ext>
                </a:extLst>
              </p:cNvPr>
              <p:cNvSpPr>
                <a:spLocks noChangeShapeType="1"/>
              </p:cNvSpPr>
              <p:nvPr/>
            </p:nvSpPr>
            <p:spPr bwMode="auto">
              <a:xfrm flipH="1">
                <a:off x="7157048" y="3697482"/>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5" name="Line 125">
                <a:extLst>
                  <a:ext uri="{FF2B5EF4-FFF2-40B4-BE49-F238E27FC236}">
                    <a16:creationId xmlns:a16="http://schemas.microsoft.com/office/drawing/2014/main" id="{EB9D03BC-A390-A363-2229-E007011D86E3}"/>
                  </a:ext>
                </a:extLst>
              </p:cNvPr>
              <p:cNvSpPr>
                <a:spLocks noChangeShapeType="1"/>
              </p:cNvSpPr>
              <p:nvPr/>
            </p:nvSpPr>
            <p:spPr bwMode="auto">
              <a:xfrm>
                <a:off x="7060555"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6" name="Line 126">
                <a:extLst>
                  <a:ext uri="{FF2B5EF4-FFF2-40B4-BE49-F238E27FC236}">
                    <a16:creationId xmlns:a16="http://schemas.microsoft.com/office/drawing/2014/main" id="{49DB2FA6-5F63-8307-B1C0-769211CD4BD3}"/>
                  </a:ext>
                </a:extLst>
              </p:cNvPr>
              <p:cNvSpPr>
                <a:spLocks noChangeShapeType="1"/>
              </p:cNvSpPr>
              <p:nvPr/>
            </p:nvSpPr>
            <p:spPr bwMode="auto">
              <a:xfrm flipH="1">
                <a:off x="7033866" y="3697482"/>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7" name="Line 127">
                <a:extLst>
                  <a:ext uri="{FF2B5EF4-FFF2-40B4-BE49-F238E27FC236}">
                    <a16:creationId xmlns:a16="http://schemas.microsoft.com/office/drawing/2014/main" id="{E384E61E-B4EB-7332-8BBB-F123184F6666}"/>
                  </a:ext>
                </a:extLst>
              </p:cNvPr>
              <p:cNvSpPr>
                <a:spLocks noChangeShapeType="1"/>
              </p:cNvSpPr>
              <p:nvPr/>
            </p:nvSpPr>
            <p:spPr bwMode="auto">
              <a:xfrm>
                <a:off x="7042076"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8" name="Line 128">
                <a:extLst>
                  <a:ext uri="{FF2B5EF4-FFF2-40B4-BE49-F238E27FC236}">
                    <a16:creationId xmlns:a16="http://schemas.microsoft.com/office/drawing/2014/main" id="{F2B07B66-17E3-379D-0A06-4A60C8635EDB}"/>
                  </a:ext>
                </a:extLst>
              </p:cNvPr>
              <p:cNvSpPr>
                <a:spLocks noChangeShapeType="1"/>
              </p:cNvSpPr>
              <p:nvPr/>
            </p:nvSpPr>
            <p:spPr bwMode="auto">
              <a:xfrm flipH="1">
                <a:off x="7015388" y="3697482"/>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99" name="Line 129">
                <a:extLst>
                  <a:ext uri="{FF2B5EF4-FFF2-40B4-BE49-F238E27FC236}">
                    <a16:creationId xmlns:a16="http://schemas.microsoft.com/office/drawing/2014/main" id="{7B2FCEBB-A8D6-1EAA-9B81-C7C530F4915B}"/>
                  </a:ext>
                </a:extLst>
              </p:cNvPr>
              <p:cNvSpPr>
                <a:spLocks noChangeShapeType="1"/>
              </p:cNvSpPr>
              <p:nvPr/>
            </p:nvSpPr>
            <p:spPr bwMode="auto">
              <a:xfrm>
                <a:off x="7001016"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0" name="Line 130">
                <a:extLst>
                  <a:ext uri="{FF2B5EF4-FFF2-40B4-BE49-F238E27FC236}">
                    <a16:creationId xmlns:a16="http://schemas.microsoft.com/office/drawing/2014/main" id="{33BD4B24-1871-2475-C441-13122965AACF}"/>
                  </a:ext>
                </a:extLst>
              </p:cNvPr>
              <p:cNvSpPr>
                <a:spLocks noChangeShapeType="1"/>
              </p:cNvSpPr>
              <p:nvPr/>
            </p:nvSpPr>
            <p:spPr bwMode="auto">
              <a:xfrm flipH="1">
                <a:off x="6974327" y="3697482"/>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1" name="Line 131">
                <a:extLst>
                  <a:ext uri="{FF2B5EF4-FFF2-40B4-BE49-F238E27FC236}">
                    <a16:creationId xmlns:a16="http://schemas.microsoft.com/office/drawing/2014/main" id="{986B2A95-7FCB-DE94-D7F7-336C52E44365}"/>
                  </a:ext>
                </a:extLst>
              </p:cNvPr>
              <p:cNvSpPr>
                <a:spLocks noChangeShapeType="1"/>
              </p:cNvSpPr>
              <p:nvPr/>
            </p:nvSpPr>
            <p:spPr bwMode="auto">
              <a:xfrm>
                <a:off x="6615051"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2" name="Line 132">
                <a:extLst>
                  <a:ext uri="{FF2B5EF4-FFF2-40B4-BE49-F238E27FC236}">
                    <a16:creationId xmlns:a16="http://schemas.microsoft.com/office/drawing/2014/main" id="{CD5914E9-2D35-D27E-7CED-55F5650AD183}"/>
                  </a:ext>
                </a:extLst>
              </p:cNvPr>
              <p:cNvSpPr>
                <a:spLocks noChangeShapeType="1"/>
              </p:cNvSpPr>
              <p:nvPr/>
            </p:nvSpPr>
            <p:spPr bwMode="auto">
              <a:xfrm flipH="1">
                <a:off x="6588360" y="3697482"/>
                <a:ext cx="5337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3" name="Line 133">
                <a:extLst>
                  <a:ext uri="{FF2B5EF4-FFF2-40B4-BE49-F238E27FC236}">
                    <a16:creationId xmlns:a16="http://schemas.microsoft.com/office/drawing/2014/main" id="{27416846-54C9-327F-359F-7E5D2DC0083F}"/>
                  </a:ext>
                </a:extLst>
              </p:cNvPr>
              <p:cNvSpPr>
                <a:spLocks noChangeShapeType="1"/>
              </p:cNvSpPr>
              <p:nvPr/>
            </p:nvSpPr>
            <p:spPr bwMode="auto">
              <a:xfrm>
                <a:off x="6551407"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4" name="Line 134">
                <a:extLst>
                  <a:ext uri="{FF2B5EF4-FFF2-40B4-BE49-F238E27FC236}">
                    <a16:creationId xmlns:a16="http://schemas.microsoft.com/office/drawing/2014/main" id="{72CAF8DD-5674-FD3A-B565-9EC0A97356FF}"/>
                  </a:ext>
                </a:extLst>
              </p:cNvPr>
              <p:cNvSpPr>
                <a:spLocks noChangeShapeType="1"/>
              </p:cNvSpPr>
              <p:nvPr/>
            </p:nvSpPr>
            <p:spPr bwMode="auto">
              <a:xfrm flipH="1">
                <a:off x="6520612" y="3697482"/>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5" name="Line 135">
                <a:extLst>
                  <a:ext uri="{FF2B5EF4-FFF2-40B4-BE49-F238E27FC236}">
                    <a16:creationId xmlns:a16="http://schemas.microsoft.com/office/drawing/2014/main" id="{27072962-9B9A-C861-DA0E-35938E5A4639}"/>
                  </a:ext>
                </a:extLst>
              </p:cNvPr>
              <p:cNvSpPr>
                <a:spLocks noChangeShapeType="1"/>
              </p:cNvSpPr>
              <p:nvPr/>
            </p:nvSpPr>
            <p:spPr bwMode="auto">
              <a:xfrm>
                <a:off x="6491868"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6" name="Line 136">
                <a:extLst>
                  <a:ext uri="{FF2B5EF4-FFF2-40B4-BE49-F238E27FC236}">
                    <a16:creationId xmlns:a16="http://schemas.microsoft.com/office/drawing/2014/main" id="{3E5ACCAC-C128-92E1-0FDF-1C640B00B74C}"/>
                  </a:ext>
                </a:extLst>
              </p:cNvPr>
              <p:cNvSpPr>
                <a:spLocks noChangeShapeType="1"/>
              </p:cNvSpPr>
              <p:nvPr/>
            </p:nvSpPr>
            <p:spPr bwMode="auto">
              <a:xfrm flipH="1">
                <a:off x="6465179" y="3697482"/>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7" name="Line 137">
                <a:extLst>
                  <a:ext uri="{FF2B5EF4-FFF2-40B4-BE49-F238E27FC236}">
                    <a16:creationId xmlns:a16="http://schemas.microsoft.com/office/drawing/2014/main" id="{39B29D54-7538-5174-6344-B851B91D9EA9}"/>
                  </a:ext>
                </a:extLst>
              </p:cNvPr>
              <p:cNvSpPr>
                <a:spLocks noChangeShapeType="1"/>
              </p:cNvSpPr>
              <p:nvPr/>
            </p:nvSpPr>
            <p:spPr bwMode="auto">
              <a:xfrm>
                <a:off x="6479550"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8" name="Line 138">
                <a:extLst>
                  <a:ext uri="{FF2B5EF4-FFF2-40B4-BE49-F238E27FC236}">
                    <a16:creationId xmlns:a16="http://schemas.microsoft.com/office/drawing/2014/main" id="{47A4C698-0535-1231-4880-E5612E401CEE}"/>
                  </a:ext>
                </a:extLst>
              </p:cNvPr>
              <p:cNvSpPr>
                <a:spLocks noChangeShapeType="1"/>
              </p:cNvSpPr>
              <p:nvPr/>
            </p:nvSpPr>
            <p:spPr bwMode="auto">
              <a:xfrm flipH="1">
                <a:off x="6450809" y="3697482"/>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09" name="Line 139">
                <a:extLst>
                  <a:ext uri="{FF2B5EF4-FFF2-40B4-BE49-F238E27FC236}">
                    <a16:creationId xmlns:a16="http://schemas.microsoft.com/office/drawing/2014/main" id="{71058A26-967A-27FB-B54A-59244606F4AC}"/>
                  </a:ext>
                </a:extLst>
              </p:cNvPr>
              <p:cNvSpPr>
                <a:spLocks noChangeShapeType="1"/>
              </p:cNvSpPr>
              <p:nvPr/>
            </p:nvSpPr>
            <p:spPr bwMode="auto">
              <a:xfrm>
                <a:off x="6465179" y="3667527"/>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0" name="Line 140">
                <a:extLst>
                  <a:ext uri="{FF2B5EF4-FFF2-40B4-BE49-F238E27FC236}">
                    <a16:creationId xmlns:a16="http://schemas.microsoft.com/office/drawing/2014/main" id="{D17FDBD1-9BE9-72B1-77AA-4EF9C2EC2681}"/>
                  </a:ext>
                </a:extLst>
              </p:cNvPr>
              <p:cNvSpPr>
                <a:spLocks noChangeShapeType="1"/>
              </p:cNvSpPr>
              <p:nvPr/>
            </p:nvSpPr>
            <p:spPr bwMode="auto">
              <a:xfrm flipH="1">
                <a:off x="6434384" y="3697482"/>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1" name="Line 141">
                <a:extLst>
                  <a:ext uri="{FF2B5EF4-FFF2-40B4-BE49-F238E27FC236}">
                    <a16:creationId xmlns:a16="http://schemas.microsoft.com/office/drawing/2014/main" id="{EB16400F-01A0-6649-4B76-B8B1A213F2A7}"/>
                  </a:ext>
                </a:extLst>
              </p:cNvPr>
              <p:cNvSpPr>
                <a:spLocks noChangeShapeType="1"/>
              </p:cNvSpPr>
              <p:nvPr/>
            </p:nvSpPr>
            <p:spPr bwMode="auto">
              <a:xfrm>
                <a:off x="6446704" y="3596919"/>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2" name="Line 142">
                <a:extLst>
                  <a:ext uri="{FF2B5EF4-FFF2-40B4-BE49-F238E27FC236}">
                    <a16:creationId xmlns:a16="http://schemas.microsoft.com/office/drawing/2014/main" id="{2F076DA5-09D6-3625-3191-4776C635EB33}"/>
                  </a:ext>
                </a:extLst>
              </p:cNvPr>
              <p:cNvSpPr>
                <a:spLocks noChangeShapeType="1"/>
              </p:cNvSpPr>
              <p:nvPr/>
            </p:nvSpPr>
            <p:spPr bwMode="auto">
              <a:xfrm flipH="1">
                <a:off x="6420013" y="3624733"/>
                <a:ext cx="5337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3" name="Line 143">
                <a:extLst>
                  <a:ext uri="{FF2B5EF4-FFF2-40B4-BE49-F238E27FC236}">
                    <a16:creationId xmlns:a16="http://schemas.microsoft.com/office/drawing/2014/main" id="{BCF56F85-E227-5D05-08DD-ADA6980C279F}"/>
                  </a:ext>
                </a:extLst>
              </p:cNvPr>
              <p:cNvSpPr>
                <a:spLocks noChangeShapeType="1"/>
              </p:cNvSpPr>
              <p:nvPr/>
            </p:nvSpPr>
            <p:spPr bwMode="auto">
              <a:xfrm>
                <a:off x="6420013" y="3596919"/>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4" name="Line 144">
                <a:extLst>
                  <a:ext uri="{FF2B5EF4-FFF2-40B4-BE49-F238E27FC236}">
                    <a16:creationId xmlns:a16="http://schemas.microsoft.com/office/drawing/2014/main" id="{16BB9109-A883-5793-7326-DADEB5CBC855}"/>
                  </a:ext>
                </a:extLst>
              </p:cNvPr>
              <p:cNvSpPr>
                <a:spLocks noChangeShapeType="1"/>
              </p:cNvSpPr>
              <p:nvPr/>
            </p:nvSpPr>
            <p:spPr bwMode="auto">
              <a:xfrm flipH="1">
                <a:off x="6387165" y="3624733"/>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5" name="Line 145">
                <a:extLst>
                  <a:ext uri="{FF2B5EF4-FFF2-40B4-BE49-F238E27FC236}">
                    <a16:creationId xmlns:a16="http://schemas.microsoft.com/office/drawing/2014/main" id="{F54344D9-6FE1-4C55-282B-B505BF893658}"/>
                  </a:ext>
                </a:extLst>
              </p:cNvPr>
              <p:cNvSpPr>
                <a:spLocks noChangeShapeType="1"/>
              </p:cNvSpPr>
              <p:nvPr/>
            </p:nvSpPr>
            <p:spPr bwMode="auto">
              <a:xfrm>
                <a:off x="5900603" y="3577662"/>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6" name="Line 146">
                <a:extLst>
                  <a:ext uri="{FF2B5EF4-FFF2-40B4-BE49-F238E27FC236}">
                    <a16:creationId xmlns:a16="http://schemas.microsoft.com/office/drawing/2014/main" id="{E917D604-62D6-8AC7-B28A-C51597823C4F}"/>
                  </a:ext>
                </a:extLst>
              </p:cNvPr>
              <p:cNvSpPr>
                <a:spLocks noChangeShapeType="1"/>
              </p:cNvSpPr>
              <p:nvPr/>
            </p:nvSpPr>
            <p:spPr bwMode="auto">
              <a:xfrm flipH="1">
                <a:off x="5869805" y="3611895"/>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7" name="Line 147">
                <a:extLst>
                  <a:ext uri="{FF2B5EF4-FFF2-40B4-BE49-F238E27FC236}">
                    <a16:creationId xmlns:a16="http://schemas.microsoft.com/office/drawing/2014/main" id="{7902B59D-CA87-CC7A-13C9-CA98D6DA8021}"/>
                  </a:ext>
                </a:extLst>
              </p:cNvPr>
              <p:cNvSpPr>
                <a:spLocks noChangeShapeType="1"/>
              </p:cNvSpPr>
              <p:nvPr/>
            </p:nvSpPr>
            <p:spPr bwMode="auto">
              <a:xfrm>
                <a:off x="5865699" y="3577662"/>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8" name="Line 148">
                <a:extLst>
                  <a:ext uri="{FF2B5EF4-FFF2-40B4-BE49-F238E27FC236}">
                    <a16:creationId xmlns:a16="http://schemas.microsoft.com/office/drawing/2014/main" id="{1B6E5E37-99BD-EFA6-1D7D-BA153DBB7CB0}"/>
                  </a:ext>
                </a:extLst>
              </p:cNvPr>
              <p:cNvSpPr>
                <a:spLocks noChangeShapeType="1"/>
              </p:cNvSpPr>
              <p:nvPr/>
            </p:nvSpPr>
            <p:spPr bwMode="auto">
              <a:xfrm flipH="1">
                <a:off x="5839009" y="3611895"/>
                <a:ext cx="5337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19" name="Line 149">
                <a:extLst>
                  <a:ext uri="{FF2B5EF4-FFF2-40B4-BE49-F238E27FC236}">
                    <a16:creationId xmlns:a16="http://schemas.microsoft.com/office/drawing/2014/main" id="{EEC2C658-2B2A-D414-442A-46F461925719}"/>
                  </a:ext>
                </a:extLst>
              </p:cNvPr>
              <p:cNvSpPr>
                <a:spLocks noChangeShapeType="1"/>
              </p:cNvSpPr>
              <p:nvPr/>
            </p:nvSpPr>
            <p:spPr bwMode="auto">
              <a:xfrm>
                <a:off x="5843114" y="3539146"/>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0" name="Line 150">
                <a:extLst>
                  <a:ext uri="{FF2B5EF4-FFF2-40B4-BE49-F238E27FC236}">
                    <a16:creationId xmlns:a16="http://schemas.microsoft.com/office/drawing/2014/main" id="{307B9E45-BF39-EB44-711D-FE3F07604927}"/>
                  </a:ext>
                </a:extLst>
              </p:cNvPr>
              <p:cNvSpPr>
                <a:spLocks noChangeShapeType="1"/>
              </p:cNvSpPr>
              <p:nvPr/>
            </p:nvSpPr>
            <p:spPr bwMode="auto">
              <a:xfrm flipH="1">
                <a:off x="5814376" y="3569102"/>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1" name="Line 151">
                <a:extLst>
                  <a:ext uri="{FF2B5EF4-FFF2-40B4-BE49-F238E27FC236}">
                    <a16:creationId xmlns:a16="http://schemas.microsoft.com/office/drawing/2014/main" id="{2A00CFBE-A57E-3436-52D2-C3F45A338A4D}"/>
                  </a:ext>
                </a:extLst>
              </p:cNvPr>
              <p:cNvSpPr>
                <a:spLocks noChangeShapeType="1"/>
              </p:cNvSpPr>
              <p:nvPr/>
            </p:nvSpPr>
            <p:spPr bwMode="auto">
              <a:xfrm>
                <a:off x="5820531" y="3539146"/>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2" name="Line 152">
                <a:extLst>
                  <a:ext uri="{FF2B5EF4-FFF2-40B4-BE49-F238E27FC236}">
                    <a16:creationId xmlns:a16="http://schemas.microsoft.com/office/drawing/2014/main" id="{714F4854-C598-C889-27D1-8B6E5D2DDAB0}"/>
                  </a:ext>
                </a:extLst>
              </p:cNvPr>
              <p:cNvSpPr>
                <a:spLocks noChangeShapeType="1"/>
              </p:cNvSpPr>
              <p:nvPr/>
            </p:nvSpPr>
            <p:spPr bwMode="auto">
              <a:xfrm flipH="1">
                <a:off x="5791790" y="3569102"/>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3" name="Line 153">
                <a:extLst>
                  <a:ext uri="{FF2B5EF4-FFF2-40B4-BE49-F238E27FC236}">
                    <a16:creationId xmlns:a16="http://schemas.microsoft.com/office/drawing/2014/main" id="{F53D1E92-E335-470F-5773-C7B443254F8C}"/>
                  </a:ext>
                </a:extLst>
              </p:cNvPr>
              <p:cNvSpPr>
                <a:spLocks noChangeShapeType="1"/>
              </p:cNvSpPr>
              <p:nvPr/>
            </p:nvSpPr>
            <p:spPr bwMode="auto">
              <a:xfrm>
                <a:off x="5311383" y="3539146"/>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4" name="Line 154">
                <a:extLst>
                  <a:ext uri="{FF2B5EF4-FFF2-40B4-BE49-F238E27FC236}">
                    <a16:creationId xmlns:a16="http://schemas.microsoft.com/office/drawing/2014/main" id="{D9BA9CE8-9A10-1C34-69E2-38CC912B5F3C}"/>
                  </a:ext>
                </a:extLst>
              </p:cNvPr>
              <p:cNvSpPr>
                <a:spLocks noChangeShapeType="1"/>
              </p:cNvSpPr>
              <p:nvPr/>
            </p:nvSpPr>
            <p:spPr bwMode="auto">
              <a:xfrm flipH="1">
                <a:off x="5278537" y="3569102"/>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5" name="Line 155">
                <a:extLst>
                  <a:ext uri="{FF2B5EF4-FFF2-40B4-BE49-F238E27FC236}">
                    <a16:creationId xmlns:a16="http://schemas.microsoft.com/office/drawing/2014/main" id="{F33AA2D0-7D48-DF0F-096E-B7EF2E8D8FA7}"/>
                  </a:ext>
                </a:extLst>
              </p:cNvPr>
              <p:cNvSpPr>
                <a:spLocks noChangeShapeType="1"/>
              </p:cNvSpPr>
              <p:nvPr/>
            </p:nvSpPr>
            <p:spPr bwMode="auto">
              <a:xfrm>
                <a:off x="5251847" y="3496354"/>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6" name="Line 156">
                <a:extLst>
                  <a:ext uri="{FF2B5EF4-FFF2-40B4-BE49-F238E27FC236}">
                    <a16:creationId xmlns:a16="http://schemas.microsoft.com/office/drawing/2014/main" id="{F5731AB6-B533-7C10-17A1-B9D760D3852B}"/>
                  </a:ext>
                </a:extLst>
              </p:cNvPr>
              <p:cNvSpPr>
                <a:spLocks noChangeShapeType="1"/>
              </p:cNvSpPr>
              <p:nvPr/>
            </p:nvSpPr>
            <p:spPr bwMode="auto">
              <a:xfrm flipH="1">
                <a:off x="5225158" y="3526308"/>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7" name="Line 157">
                <a:extLst>
                  <a:ext uri="{FF2B5EF4-FFF2-40B4-BE49-F238E27FC236}">
                    <a16:creationId xmlns:a16="http://schemas.microsoft.com/office/drawing/2014/main" id="{F39366B9-842F-C064-93D9-6A61B8EC8514}"/>
                  </a:ext>
                </a:extLst>
              </p:cNvPr>
              <p:cNvSpPr>
                <a:spLocks noChangeShapeType="1"/>
              </p:cNvSpPr>
              <p:nvPr/>
            </p:nvSpPr>
            <p:spPr bwMode="auto">
              <a:xfrm>
                <a:off x="5255954" y="3457839"/>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8" name="Line 158">
                <a:extLst>
                  <a:ext uri="{FF2B5EF4-FFF2-40B4-BE49-F238E27FC236}">
                    <a16:creationId xmlns:a16="http://schemas.microsoft.com/office/drawing/2014/main" id="{ED012560-CD55-7151-E137-3FC554D3C814}"/>
                  </a:ext>
                </a:extLst>
              </p:cNvPr>
              <p:cNvSpPr>
                <a:spLocks noChangeShapeType="1"/>
              </p:cNvSpPr>
              <p:nvPr/>
            </p:nvSpPr>
            <p:spPr bwMode="auto">
              <a:xfrm flipH="1">
                <a:off x="5225158" y="3487794"/>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29" name="Line 159">
                <a:extLst>
                  <a:ext uri="{FF2B5EF4-FFF2-40B4-BE49-F238E27FC236}">
                    <a16:creationId xmlns:a16="http://schemas.microsoft.com/office/drawing/2014/main" id="{CEF2C69D-67FC-1BBE-CD25-15E92C213FA1}"/>
                  </a:ext>
                </a:extLst>
              </p:cNvPr>
              <p:cNvSpPr>
                <a:spLocks noChangeShapeType="1"/>
              </p:cNvSpPr>
              <p:nvPr/>
            </p:nvSpPr>
            <p:spPr bwMode="auto">
              <a:xfrm>
                <a:off x="5237475" y="3434303"/>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0" name="Line 160">
                <a:extLst>
                  <a:ext uri="{FF2B5EF4-FFF2-40B4-BE49-F238E27FC236}">
                    <a16:creationId xmlns:a16="http://schemas.microsoft.com/office/drawing/2014/main" id="{802D4D60-62D0-5793-DF7B-51B1B03E3C6B}"/>
                  </a:ext>
                </a:extLst>
              </p:cNvPr>
              <p:cNvSpPr>
                <a:spLocks noChangeShapeType="1"/>
              </p:cNvSpPr>
              <p:nvPr/>
            </p:nvSpPr>
            <p:spPr bwMode="auto">
              <a:xfrm flipH="1">
                <a:off x="5210787" y="3464260"/>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1" name="Line 161">
                <a:extLst>
                  <a:ext uri="{FF2B5EF4-FFF2-40B4-BE49-F238E27FC236}">
                    <a16:creationId xmlns:a16="http://schemas.microsoft.com/office/drawing/2014/main" id="{BFAFA144-D2DD-23B5-1FE0-6826272ED35F}"/>
                  </a:ext>
                </a:extLst>
              </p:cNvPr>
              <p:cNvSpPr>
                <a:spLocks noChangeShapeType="1"/>
              </p:cNvSpPr>
              <p:nvPr/>
            </p:nvSpPr>
            <p:spPr bwMode="auto">
              <a:xfrm>
                <a:off x="5210787" y="3434303"/>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2" name="Line 162">
                <a:extLst>
                  <a:ext uri="{FF2B5EF4-FFF2-40B4-BE49-F238E27FC236}">
                    <a16:creationId xmlns:a16="http://schemas.microsoft.com/office/drawing/2014/main" id="{B980EB6C-2AA6-6CF0-3465-2B680030B2E9}"/>
                  </a:ext>
                </a:extLst>
              </p:cNvPr>
              <p:cNvSpPr>
                <a:spLocks noChangeShapeType="1"/>
              </p:cNvSpPr>
              <p:nvPr/>
            </p:nvSpPr>
            <p:spPr bwMode="auto">
              <a:xfrm flipH="1">
                <a:off x="5177940" y="3464260"/>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3" name="Line 163">
                <a:extLst>
                  <a:ext uri="{FF2B5EF4-FFF2-40B4-BE49-F238E27FC236}">
                    <a16:creationId xmlns:a16="http://schemas.microsoft.com/office/drawing/2014/main" id="{71EA53B7-637F-5F6D-BE78-601CD3B9EADD}"/>
                  </a:ext>
                </a:extLst>
              </p:cNvPr>
              <p:cNvSpPr>
                <a:spLocks noChangeShapeType="1"/>
              </p:cNvSpPr>
              <p:nvPr/>
            </p:nvSpPr>
            <p:spPr bwMode="auto">
              <a:xfrm>
                <a:off x="5060915" y="3372253"/>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4" name="Line 164">
                <a:extLst>
                  <a:ext uri="{FF2B5EF4-FFF2-40B4-BE49-F238E27FC236}">
                    <a16:creationId xmlns:a16="http://schemas.microsoft.com/office/drawing/2014/main" id="{0E544C31-4597-2711-1243-F826B652A417}"/>
                  </a:ext>
                </a:extLst>
              </p:cNvPr>
              <p:cNvSpPr>
                <a:spLocks noChangeShapeType="1"/>
              </p:cNvSpPr>
              <p:nvPr/>
            </p:nvSpPr>
            <p:spPr bwMode="auto">
              <a:xfrm flipH="1">
                <a:off x="5034227" y="3406486"/>
                <a:ext cx="5337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5" name="Line 165">
                <a:extLst>
                  <a:ext uri="{FF2B5EF4-FFF2-40B4-BE49-F238E27FC236}">
                    <a16:creationId xmlns:a16="http://schemas.microsoft.com/office/drawing/2014/main" id="{34F9771E-37EF-9E0D-E9DF-17F40E92D66F}"/>
                  </a:ext>
                </a:extLst>
              </p:cNvPr>
              <p:cNvSpPr>
                <a:spLocks noChangeShapeType="1"/>
              </p:cNvSpPr>
              <p:nvPr/>
            </p:nvSpPr>
            <p:spPr bwMode="auto">
              <a:xfrm>
                <a:off x="4716011" y="3372253"/>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6" name="Line 166">
                <a:extLst>
                  <a:ext uri="{FF2B5EF4-FFF2-40B4-BE49-F238E27FC236}">
                    <a16:creationId xmlns:a16="http://schemas.microsoft.com/office/drawing/2014/main" id="{43236F77-ECFE-EE57-6C73-C1D0CA5D995B}"/>
                  </a:ext>
                </a:extLst>
              </p:cNvPr>
              <p:cNvSpPr>
                <a:spLocks noChangeShapeType="1"/>
              </p:cNvSpPr>
              <p:nvPr/>
            </p:nvSpPr>
            <p:spPr bwMode="auto">
              <a:xfrm flipH="1">
                <a:off x="4687268" y="3406486"/>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7" name="Line 167">
                <a:extLst>
                  <a:ext uri="{FF2B5EF4-FFF2-40B4-BE49-F238E27FC236}">
                    <a16:creationId xmlns:a16="http://schemas.microsoft.com/office/drawing/2014/main" id="{4930098D-C6A7-E68B-DEAE-FE0F7AD0B03F}"/>
                  </a:ext>
                </a:extLst>
              </p:cNvPr>
              <p:cNvSpPr>
                <a:spLocks noChangeShapeType="1"/>
              </p:cNvSpPr>
              <p:nvPr/>
            </p:nvSpPr>
            <p:spPr bwMode="auto">
              <a:xfrm>
                <a:off x="4697533" y="3359415"/>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8" name="Line 168">
                <a:extLst>
                  <a:ext uri="{FF2B5EF4-FFF2-40B4-BE49-F238E27FC236}">
                    <a16:creationId xmlns:a16="http://schemas.microsoft.com/office/drawing/2014/main" id="{20ABE856-74F7-D856-2F3C-369993688893}"/>
                  </a:ext>
                </a:extLst>
              </p:cNvPr>
              <p:cNvSpPr>
                <a:spLocks noChangeShapeType="1"/>
              </p:cNvSpPr>
              <p:nvPr/>
            </p:nvSpPr>
            <p:spPr bwMode="auto">
              <a:xfrm flipH="1">
                <a:off x="4668791" y="3387231"/>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39" name="Line 169">
                <a:extLst>
                  <a:ext uri="{FF2B5EF4-FFF2-40B4-BE49-F238E27FC236}">
                    <a16:creationId xmlns:a16="http://schemas.microsoft.com/office/drawing/2014/main" id="{AFC01462-7452-E615-DBF1-0F6A2F8DD938}"/>
                  </a:ext>
                </a:extLst>
              </p:cNvPr>
              <p:cNvSpPr>
                <a:spLocks noChangeShapeType="1"/>
              </p:cNvSpPr>
              <p:nvPr/>
            </p:nvSpPr>
            <p:spPr bwMode="auto">
              <a:xfrm>
                <a:off x="4697533" y="3320899"/>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0" name="Line 170">
                <a:extLst>
                  <a:ext uri="{FF2B5EF4-FFF2-40B4-BE49-F238E27FC236}">
                    <a16:creationId xmlns:a16="http://schemas.microsoft.com/office/drawing/2014/main" id="{CD2C149F-E43B-FA22-F1BA-169E83ADAAB3}"/>
                  </a:ext>
                </a:extLst>
              </p:cNvPr>
              <p:cNvSpPr>
                <a:spLocks noChangeShapeType="1"/>
              </p:cNvSpPr>
              <p:nvPr/>
            </p:nvSpPr>
            <p:spPr bwMode="auto">
              <a:xfrm flipH="1">
                <a:off x="4668791" y="3348716"/>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1" name="Line 171">
                <a:extLst>
                  <a:ext uri="{FF2B5EF4-FFF2-40B4-BE49-F238E27FC236}">
                    <a16:creationId xmlns:a16="http://schemas.microsoft.com/office/drawing/2014/main" id="{FEC9167A-385F-4912-B669-10883958337C}"/>
                  </a:ext>
                </a:extLst>
              </p:cNvPr>
              <p:cNvSpPr>
                <a:spLocks noChangeShapeType="1"/>
              </p:cNvSpPr>
              <p:nvPr/>
            </p:nvSpPr>
            <p:spPr bwMode="auto">
              <a:xfrm>
                <a:off x="4668791" y="3320899"/>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2" name="Line 172">
                <a:extLst>
                  <a:ext uri="{FF2B5EF4-FFF2-40B4-BE49-F238E27FC236}">
                    <a16:creationId xmlns:a16="http://schemas.microsoft.com/office/drawing/2014/main" id="{63B333F5-3232-CD04-C637-1EC35558BDFC}"/>
                  </a:ext>
                </a:extLst>
              </p:cNvPr>
              <p:cNvSpPr>
                <a:spLocks noChangeShapeType="1"/>
              </p:cNvSpPr>
              <p:nvPr/>
            </p:nvSpPr>
            <p:spPr bwMode="auto">
              <a:xfrm flipH="1">
                <a:off x="4642101" y="3348716"/>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3" name="Line 173">
                <a:extLst>
                  <a:ext uri="{FF2B5EF4-FFF2-40B4-BE49-F238E27FC236}">
                    <a16:creationId xmlns:a16="http://schemas.microsoft.com/office/drawing/2014/main" id="{CA241DDB-A4AF-22D1-FB42-A0FB84222F32}"/>
                  </a:ext>
                </a:extLst>
              </p:cNvPr>
              <p:cNvSpPr>
                <a:spLocks noChangeShapeType="1"/>
              </p:cNvSpPr>
              <p:nvPr/>
            </p:nvSpPr>
            <p:spPr bwMode="auto">
              <a:xfrm>
                <a:off x="4668791" y="3301642"/>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4" name="Line 174">
                <a:extLst>
                  <a:ext uri="{FF2B5EF4-FFF2-40B4-BE49-F238E27FC236}">
                    <a16:creationId xmlns:a16="http://schemas.microsoft.com/office/drawing/2014/main" id="{6EB05564-CB7F-50CC-C8FB-ABF690294DBD}"/>
                  </a:ext>
                </a:extLst>
              </p:cNvPr>
              <p:cNvSpPr>
                <a:spLocks noChangeShapeType="1"/>
              </p:cNvSpPr>
              <p:nvPr/>
            </p:nvSpPr>
            <p:spPr bwMode="auto">
              <a:xfrm flipH="1">
                <a:off x="4642101" y="3329457"/>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5" name="Line 175">
                <a:extLst>
                  <a:ext uri="{FF2B5EF4-FFF2-40B4-BE49-F238E27FC236}">
                    <a16:creationId xmlns:a16="http://schemas.microsoft.com/office/drawing/2014/main" id="{DBFFDD17-6C00-C1FE-F58A-5D3176624FC5}"/>
                  </a:ext>
                </a:extLst>
              </p:cNvPr>
              <p:cNvSpPr>
                <a:spLocks noChangeShapeType="1"/>
              </p:cNvSpPr>
              <p:nvPr/>
            </p:nvSpPr>
            <p:spPr bwMode="auto">
              <a:xfrm>
                <a:off x="4668791" y="3263130"/>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6" name="Line 176">
                <a:extLst>
                  <a:ext uri="{FF2B5EF4-FFF2-40B4-BE49-F238E27FC236}">
                    <a16:creationId xmlns:a16="http://schemas.microsoft.com/office/drawing/2014/main" id="{7584F589-8C82-44FD-B7CC-D1A7ED261AFA}"/>
                  </a:ext>
                </a:extLst>
              </p:cNvPr>
              <p:cNvSpPr>
                <a:spLocks noChangeShapeType="1"/>
              </p:cNvSpPr>
              <p:nvPr/>
            </p:nvSpPr>
            <p:spPr bwMode="auto">
              <a:xfrm flipH="1">
                <a:off x="4642101" y="3293084"/>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7" name="Line 177">
                <a:extLst>
                  <a:ext uri="{FF2B5EF4-FFF2-40B4-BE49-F238E27FC236}">
                    <a16:creationId xmlns:a16="http://schemas.microsoft.com/office/drawing/2014/main" id="{7953622F-25AE-B6F6-A9A5-1EC6A4CD1DCE}"/>
                  </a:ext>
                </a:extLst>
              </p:cNvPr>
              <p:cNvSpPr>
                <a:spLocks noChangeShapeType="1"/>
              </p:cNvSpPr>
              <p:nvPr/>
            </p:nvSpPr>
            <p:spPr bwMode="auto">
              <a:xfrm>
                <a:off x="4646208" y="3263130"/>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8" name="Line 178">
                <a:extLst>
                  <a:ext uri="{FF2B5EF4-FFF2-40B4-BE49-F238E27FC236}">
                    <a16:creationId xmlns:a16="http://schemas.microsoft.com/office/drawing/2014/main" id="{33C549A2-3456-343C-0450-99F826287F33}"/>
                  </a:ext>
                </a:extLst>
              </p:cNvPr>
              <p:cNvSpPr>
                <a:spLocks noChangeShapeType="1"/>
              </p:cNvSpPr>
              <p:nvPr/>
            </p:nvSpPr>
            <p:spPr bwMode="auto">
              <a:xfrm flipH="1">
                <a:off x="4619520" y="3293084"/>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49" name="Line 179">
                <a:extLst>
                  <a:ext uri="{FF2B5EF4-FFF2-40B4-BE49-F238E27FC236}">
                    <a16:creationId xmlns:a16="http://schemas.microsoft.com/office/drawing/2014/main" id="{F41B57F7-2C64-9C39-E323-7A298A211464}"/>
                  </a:ext>
                </a:extLst>
              </p:cNvPr>
              <p:cNvSpPr>
                <a:spLocks noChangeShapeType="1"/>
              </p:cNvSpPr>
              <p:nvPr/>
            </p:nvSpPr>
            <p:spPr bwMode="auto">
              <a:xfrm>
                <a:off x="4623626" y="3254571"/>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0" name="Line 180">
                <a:extLst>
                  <a:ext uri="{FF2B5EF4-FFF2-40B4-BE49-F238E27FC236}">
                    <a16:creationId xmlns:a16="http://schemas.microsoft.com/office/drawing/2014/main" id="{C93DF1D1-4486-3206-35A3-70633AD68574}"/>
                  </a:ext>
                </a:extLst>
              </p:cNvPr>
              <p:cNvSpPr>
                <a:spLocks noChangeShapeType="1"/>
              </p:cNvSpPr>
              <p:nvPr/>
            </p:nvSpPr>
            <p:spPr bwMode="auto">
              <a:xfrm flipH="1">
                <a:off x="4596935" y="3286664"/>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1" name="Line 181">
                <a:extLst>
                  <a:ext uri="{FF2B5EF4-FFF2-40B4-BE49-F238E27FC236}">
                    <a16:creationId xmlns:a16="http://schemas.microsoft.com/office/drawing/2014/main" id="{47ED686B-73E3-6E14-F037-1E72F3253779}"/>
                  </a:ext>
                </a:extLst>
              </p:cNvPr>
              <p:cNvSpPr>
                <a:spLocks noChangeShapeType="1"/>
              </p:cNvSpPr>
              <p:nvPr/>
            </p:nvSpPr>
            <p:spPr bwMode="auto">
              <a:xfrm>
                <a:off x="4611307" y="3226755"/>
                <a:ext cx="0" cy="5991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2" name="Line 182">
                <a:extLst>
                  <a:ext uri="{FF2B5EF4-FFF2-40B4-BE49-F238E27FC236}">
                    <a16:creationId xmlns:a16="http://schemas.microsoft.com/office/drawing/2014/main" id="{CB9DED67-24AE-D442-1494-9DE51231CECD}"/>
                  </a:ext>
                </a:extLst>
              </p:cNvPr>
              <p:cNvSpPr>
                <a:spLocks noChangeShapeType="1"/>
              </p:cNvSpPr>
              <p:nvPr/>
            </p:nvSpPr>
            <p:spPr bwMode="auto">
              <a:xfrm flipH="1">
                <a:off x="4582564" y="3254571"/>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3" name="Line 183">
                <a:extLst>
                  <a:ext uri="{FF2B5EF4-FFF2-40B4-BE49-F238E27FC236}">
                    <a16:creationId xmlns:a16="http://schemas.microsoft.com/office/drawing/2014/main" id="{8F8CB977-669C-B05A-A905-732EF9713344}"/>
                  </a:ext>
                </a:extLst>
              </p:cNvPr>
              <p:cNvSpPr>
                <a:spLocks noChangeShapeType="1"/>
              </p:cNvSpPr>
              <p:nvPr/>
            </p:nvSpPr>
            <p:spPr bwMode="auto">
              <a:xfrm>
                <a:off x="4596935" y="3226755"/>
                <a:ext cx="0" cy="5991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4" name="Line 184">
                <a:extLst>
                  <a:ext uri="{FF2B5EF4-FFF2-40B4-BE49-F238E27FC236}">
                    <a16:creationId xmlns:a16="http://schemas.microsoft.com/office/drawing/2014/main" id="{034DE5DB-6722-B4D8-9EE8-DF9733A4BF62}"/>
                  </a:ext>
                </a:extLst>
              </p:cNvPr>
              <p:cNvSpPr>
                <a:spLocks noChangeShapeType="1"/>
              </p:cNvSpPr>
              <p:nvPr/>
            </p:nvSpPr>
            <p:spPr bwMode="auto">
              <a:xfrm flipH="1">
                <a:off x="4570247" y="3254571"/>
                <a:ext cx="5337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5" name="Line 185">
                <a:extLst>
                  <a:ext uri="{FF2B5EF4-FFF2-40B4-BE49-F238E27FC236}">
                    <a16:creationId xmlns:a16="http://schemas.microsoft.com/office/drawing/2014/main" id="{19CE24FF-71D8-90C3-CC46-8B724D139187}"/>
                  </a:ext>
                </a:extLst>
              </p:cNvPr>
              <p:cNvSpPr>
                <a:spLocks noChangeShapeType="1"/>
              </p:cNvSpPr>
              <p:nvPr/>
            </p:nvSpPr>
            <p:spPr bwMode="auto">
              <a:xfrm>
                <a:off x="4605148" y="3226755"/>
                <a:ext cx="0" cy="5991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6" name="Line 186">
                <a:extLst>
                  <a:ext uri="{FF2B5EF4-FFF2-40B4-BE49-F238E27FC236}">
                    <a16:creationId xmlns:a16="http://schemas.microsoft.com/office/drawing/2014/main" id="{51588E12-D58C-7F33-A91F-538C6923C489}"/>
                  </a:ext>
                </a:extLst>
              </p:cNvPr>
              <p:cNvSpPr>
                <a:spLocks noChangeShapeType="1"/>
              </p:cNvSpPr>
              <p:nvPr/>
            </p:nvSpPr>
            <p:spPr bwMode="auto">
              <a:xfrm flipH="1">
                <a:off x="4578459" y="3254571"/>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7" name="Line 187">
                <a:extLst>
                  <a:ext uri="{FF2B5EF4-FFF2-40B4-BE49-F238E27FC236}">
                    <a16:creationId xmlns:a16="http://schemas.microsoft.com/office/drawing/2014/main" id="{55D84AD4-E722-003B-6A03-E8BBE5A1F1B0}"/>
                  </a:ext>
                </a:extLst>
              </p:cNvPr>
              <p:cNvSpPr>
                <a:spLocks noChangeShapeType="1"/>
              </p:cNvSpPr>
              <p:nvPr/>
            </p:nvSpPr>
            <p:spPr bwMode="auto">
              <a:xfrm>
                <a:off x="4032358" y="2925060"/>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8" name="Line 188">
                <a:extLst>
                  <a:ext uri="{FF2B5EF4-FFF2-40B4-BE49-F238E27FC236}">
                    <a16:creationId xmlns:a16="http://schemas.microsoft.com/office/drawing/2014/main" id="{4F93877C-E158-0FAC-7EA7-350C46B8B353}"/>
                  </a:ext>
                </a:extLst>
              </p:cNvPr>
              <p:cNvSpPr>
                <a:spLocks noChangeShapeType="1"/>
              </p:cNvSpPr>
              <p:nvPr/>
            </p:nvSpPr>
            <p:spPr bwMode="auto">
              <a:xfrm flipH="1">
                <a:off x="4001562" y="2955015"/>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59" name="Line 189">
                <a:extLst>
                  <a:ext uri="{FF2B5EF4-FFF2-40B4-BE49-F238E27FC236}">
                    <a16:creationId xmlns:a16="http://schemas.microsoft.com/office/drawing/2014/main" id="{05408AEE-E3C0-0501-11C2-AF6D0E585DC7}"/>
                  </a:ext>
                </a:extLst>
              </p:cNvPr>
              <p:cNvSpPr>
                <a:spLocks noChangeShapeType="1"/>
              </p:cNvSpPr>
              <p:nvPr/>
            </p:nvSpPr>
            <p:spPr bwMode="auto">
              <a:xfrm>
                <a:off x="3619701" y="2726070"/>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0" name="Line 190">
                <a:extLst>
                  <a:ext uri="{FF2B5EF4-FFF2-40B4-BE49-F238E27FC236}">
                    <a16:creationId xmlns:a16="http://schemas.microsoft.com/office/drawing/2014/main" id="{872AEE83-D0F3-F4CD-2EFF-34B4EFECC323}"/>
                  </a:ext>
                </a:extLst>
              </p:cNvPr>
              <p:cNvSpPr>
                <a:spLocks noChangeShapeType="1"/>
              </p:cNvSpPr>
              <p:nvPr/>
            </p:nvSpPr>
            <p:spPr bwMode="auto">
              <a:xfrm flipH="1">
                <a:off x="3593013" y="2760305"/>
                <a:ext cx="5337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1" name="Line 192">
                <a:extLst>
                  <a:ext uri="{FF2B5EF4-FFF2-40B4-BE49-F238E27FC236}">
                    <a16:creationId xmlns:a16="http://schemas.microsoft.com/office/drawing/2014/main" id="{EC16FED0-2AB2-765A-7C62-EE763390EC02}"/>
                  </a:ext>
                </a:extLst>
              </p:cNvPr>
              <p:cNvSpPr>
                <a:spLocks noChangeShapeType="1"/>
              </p:cNvSpPr>
              <p:nvPr/>
            </p:nvSpPr>
            <p:spPr bwMode="auto">
              <a:xfrm flipH="1">
                <a:off x="3424666" y="2488566"/>
                <a:ext cx="59539"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2" name="Line 193">
                <a:extLst>
                  <a:ext uri="{FF2B5EF4-FFF2-40B4-BE49-F238E27FC236}">
                    <a16:creationId xmlns:a16="http://schemas.microsoft.com/office/drawing/2014/main" id="{059BBA1B-2B8A-CAEF-6EAE-E250EF3077D7}"/>
                  </a:ext>
                </a:extLst>
              </p:cNvPr>
              <p:cNvSpPr>
                <a:spLocks noChangeShapeType="1"/>
              </p:cNvSpPr>
              <p:nvPr/>
            </p:nvSpPr>
            <p:spPr bwMode="auto">
              <a:xfrm>
                <a:off x="2892935" y="2049933"/>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3" name="Line 194">
                <a:extLst>
                  <a:ext uri="{FF2B5EF4-FFF2-40B4-BE49-F238E27FC236}">
                    <a16:creationId xmlns:a16="http://schemas.microsoft.com/office/drawing/2014/main" id="{240C701F-1E3D-B557-0FA5-883FB2D56CDC}"/>
                  </a:ext>
                </a:extLst>
              </p:cNvPr>
              <p:cNvSpPr>
                <a:spLocks noChangeShapeType="1"/>
              </p:cNvSpPr>
              <p:nvPr/>
            </p:nvSpPr>
            <p:spPr bwMode="auto">
              <a:xfrm flipH="1">
                <a:off x="2864192" y="2079888"/>
                <a:ext cx="5543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4" name="Line 195">
                <a:extLst>
                  <a:ext uri="{FF2B5EF4-FFF2-40B4-BE49-F238E27FC236}">
                    <a16:creationId xmlns:a16="http://schemas.microsoft.com/office/drawing/2014/main" id="{CC21B647-83FF-D432-3F69-60D05657E89F}"/>
                  </a:ext>
                </a:extLst>
              </p:cNvPr>
              <p:cNvSpPr>
                <a:spLocks noChangeShapeType="1"/>
              </p:cNvSpPr>
              <p:nvPr/>
            </p:nvSpPr>
            <p:spPr bwMode="auto">
              <a:xfrm>
                <a:off x="2800550" y="1960066"/>
                <a:ext cx="0" cy="62052"/>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5" name="Line 198">
                <a:extLst>
                  <a:ext uri="{FF2B5EF4-FFF2-40B4-BE49-F238E27FC236}">
                    <a16:creationId xmlns:a16="http://schemas.microsoft.com/office/drawing/2014/main" id="{6409C956-A838-F6D3-873D-42CCB3CA1928}"/>
                  </a:ext>
                </a:extLst>
              </p:cNvPr>
              <p:cNvSpPr>
                <a:spLocks noChangeShapeType="1"/>
              </p:cNvSpPr>
              <p:nvPr/>
            </p:nvSpPr>
            <p:spPr bwMode="auto">
              <a:xfrm flipH="1">
                <a:off x="2361204" y="1912992"/>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6" name="Line 199">
                <a:extLst>
                  <a:ext uri="{FF2B5EF4-FFF2-40B4-BE49-F238E27FC236}">
                    <a16:creationId xmlns:a16="http://schemas.microsoft.com/office/drawing/2014/main" id="{D8520DFA-9EF5-3E82-7C47-121A4D0EC231}"/>
                  </a:ext>
                </a:extLst>
              </p:cNvPr>
              <p:cNvSpPr>
                <a:spLocks noChangeShapeType="1"/>
              </p:cNvSpPr>
              <p:nvPr/>
            </p:nvSpPr>
            <p:spPr bwMode="auto">
              <a:xfrm>
                <a:off x="2387892" y="1855222"/>
                <a:ext cx="0" cy="5777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7" name="Line 200">
                <a:extLst>
                  <a:ext uri="{FF2B5EF4-FFF2-40B4-BE49-F238E27FC236}">
                    <a16:creationId xmlns:a16="http://schemas.microsoft.com/office/drawing/2014/main" id="{91DA6A4F-DCBB-E9E3-D767-11E7807A625D}"/>
                  </a:ext>
                </a:extLst>
              </p:cNvPr>
              <p:cNvSpPr>
                <a:spLocks noChangeShapeType="1"/>
              </p:cNvSpPr>
              <p:nvPr/>
            </p:nvSpPr>
            <p:spPr bwMode="auto">
              <a:xfrm flipH="1">
                <a:off x="2361204" y="1885177"/>
                <a:ext cx="57484"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668" name="Freeform 114">
                <a:extLst>
                  <a:ext uri="{FF2B5EF4-FFF2-40B4-BE49-F238E27FC236}">
                    <a16:creationId xmlns:a16="http://schemas.microsoft.com/office/drawing/2014/main" id="{C8A24E0D-289B-9374-A22F-F1167C710535}"/>
                  </a:ext>
                </a:extLst>
              </p:cNvPr>
              <p:cNvSpPr>
                <a:spLocks/>
              </p:cNvSpPr>
              <p:nvPr/>
            </p:nvSpPr>
            <p:spPr bwMode="auto">
              <a:xfrm>
                <a:off x="1938281" y="1784362"/>
                <a:ext cx="6323285" cy="2022246"/>
              </a:xfrm>
              <a:custGeom>
                <a:avLst/>
                <a:gdLst>
                  <a:gd name="T0" fmla="*/ 24 w 3080"/>
                  <a:gd name="T1" fmla="*/ 0 h 961"/>
                  <a:gd name="T2" fmla="*/ 53 w 3080"/>
                  <a:gd name="T3" fmla="*/ 7 h 961"/>
                  <a:gd name="T4" fmla="*/ 137 w 3080"/>
                  <a:gd name="T5" fmla="*/ 29 h 961"/>
                  <a:gd name="T6" fmla="*/ 223 w 3080"/>
                  <a:gd name="T7" fmla="*/ 49 h 961"/>
                  <a:gd name="T8" fmla="*/ 338 w 3080"/>
                  <a:gd name="T9" fmla="*/ 83 h 961"/>
                  <a:gd name="T10" fmla="*/ 420 w 3080"/>
                  <a:gd name="T11" fmla="*/ 96 h 961"/>
                  <a:gd name="T12" fmla="*/ 440 w 3080"/>
                  <a:gd name="T13" fmla="*/ 114 h 961"/>
                  <a:gd name="T14" fmla="*/ 485 w 3080"/>
                  <a:gd name="T15" fmla="*/ 154 h 961"/>
                  <a:gd name="T16" fmla="*/ 536 w 3080"/>
                  <a:gd name="T17" fmla="*/ 176 h 961"/>
                  <a:gd name="T18" fmla="*/ 575 w 3080"/>
                  <a:gd name="T19" fmla="*/ 183 h 961"/>
                  <a:gd name="T20" fmla="*/ 624 w 3080"/>
                  <a:gd name="T21" fmla="*/ 203 h 961"/>
                  <a:gd name="T22" fmla="*/ 699 w 3080"/>
                  <a:gd name="T23" fmla="*/ 227 h 961"/>
                  <a:gd name="T24" fmla="*/ 722 w 3080"/>
                  <a:gd name="T25" fmla="*/ 263 h 961"/>
                  <a:gd name="T26" fmla="*/ 739 w 3080"/>
                  <a:gd name="T27" fmla="*/ 323 h 961"/>
                  <a:gd name="T28" fmla="*/ 757 w 3080"/>
                  <a:gd name="T29" fmla="*/ 401 h 961"/>
                  <a:gd name="T30" fmla="*/ 784 w 3080"/>
                  <a:gd name="T31" fmla="*/ 441 h 961"/>
                  <a:gd name="T32" fmla="*/ 815 w 3080"/>
                  <a:gd name="T33" fmla="*/ 456 h 961"/>
                  <a:gd name="T34" fmla="*/ 874 w 3080"/>
                  <a:gd name="T35" fmla="*/ 472 h 961"/>
                  <a:gd name="T36" fmla="*/ 905 w 3080"/>
                  <a:gd name="T37" fmla="*/ 487 h 961"/>
                  <a:gd name="T38" fmla="*/ 939 w 3080"/>
                  <a:gd name="T39" fmla="*/ 498 h 961"/>
                  <a:gd name="T40" fmla="*/ 954 w 3080"/>
                  <a:gd name="T41" fmla="*/ 514 h 961"/>
                  <a:gd name="T42" fmla="*/ 1003 w 3080"/>
                  <a:gd name="T43" fmla="*/ 532 h 961"/>
                  <a:gd name="T44" fmla="*/ 1020 w 3080"/>
                  <a:gd name="T45" fmla="*/ 549 h 961"/>
                  <a:gd name="T46" fmla="*/ 1027 w 3080"/>
                  <a:gd name="T47" fmla="*/ 583 h 961"/>
                  <a:gd name="T48" fmla="*/ 1036 w 3080"/>
                  <a:gd name="T49" fmla="*/ 601 h 961"/>
                  <a:gd name="T50" fmla="*/ 1049 w 3080"/>
                  <a:gd name="T51" fmla="*/ 621 h 961"/>
                  <a:gd name="T52" fmla="*/ 1071 w 3080"/>
                  <a:gd name="T53" fmla="*/ 672 h 961"/>
                  <a:gd name="T54" fmla="*/ 1120 w 3080"/>
                  <a:gd name="T55" fmla="*/ 681 h 961"/>
                  <a:gd name="T56" fmla="*/ 1189 w 3080"/>
                  <a:gd name="T57" fmla="*/ 687 h 961"/>
                  <a:gd name="T58" fmla="*/ 1220 w 3080"/>
                  <a:gd name="T59" fmla="*/ 696 h 961"/>
                  <a:gd name="T60" fmla="*/ 1302 w 3080"/>
                  <a:gd name="T61" fmla="*/ 703 h 961"/>
                  <a:gd name="T62" fmla="*/ 1330 w 3080"/>
                  <a:gd name="T63" fmla="*/ 721 h 961"/>
                  <a:gd name="T64" fmla="*/ 1344 w 3080"/>
                  <a:gd name="T65" fmla="*/ 747 h 961"/>
                  <a:gd name="T66" fmla="*/ 1587 w 3080"/>
                  <a:gd name="T67" fmla="*/ 774 h 961"/>
                  <a:gd name="T68" fmla="*/ 1614 w 3080"/>
                  <a:gd name="T69" fmla="*/ 798 h 961"/>
                  <a:gd name="T70" fmla="*/ 1638 w 3080"/>
                  <a:gd name="T71" fmla="*/ 830 h 961"/>
                  <a:gd name="T72" fmla="*/ 1911 w 3080"/>
                  <a:gd name="T73" fmla="*/ 852 h 961"/>
                  <a:gd name="T74" fmla="*/ 1984 w 3080"/>
                  <a:gd name="T75" fmla="*/ 870 h 961"/>
                  <a:gd name="T76" fmla="*/ 2205 w 3080"/>
                  <a:gd name="T77" fmla="*/ 878 h 961"/>
                  <a:gd name="T78" fmla="*/ 2783 w 3080"/>
                  <a:gd name="T79" fmla="*/ 910 h 961"/>
                  <a:gd name="T80" fmla="*/ 3080 w 3080"/>
                  <a:gd name="T81" fmla="*/ 961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80" h="961">
                    <a:moveTo>
                      <a:pt x="0" y="0"/>
                    </a:moveTo>
                    <a:lnTo>
                      <a:pt x="24" y="0"/>
                    </a:lnTo>
                    <a:lnTo>
                      <a:pt x="24" y="7"/>
                    </a:lnTo>
                    <a:lnTo>
                      <a:pt x="53" y="7"/>
                    </a:lnTo>
                    <a:lnTo>
                      <a:pt x="53" y="29"/>
                    </a:lnTo>
                    <a:lnTo>
                      <a:pt x="137" y="29"/>
                    </a:lnTo>
                    <a:lnTo>
                      <a:pt x="137" y="49"/>
                    </a:lnTo>
                    <a:lnTo>
                      <a:pt x="223" y="49"/>
                    </a:lnTo>
                    <a:lnTo>
                      <a:pt x="223" y="83"/>
                    </a:lnTo>
                    <a:lnTo>
                      <a:pt x="338" y="83"/>
                    </a:lnTo>
                    <a:lnTo>
                      <a:pt x="338" y="96"/>
                    </a:lnTo>
                    <a:lnTo>
                      <a:pt x="420" y="96"/>
                    </a:lnTo>
                    <a:lnTo>
                      <a:pt x="420" y="114"/>
                    </a:lnTo>
                    <a:lnTo>
                      <a:pt x="440" y="114"/>
                    </a:lnTo>
                    <a:lnTo>
                      <a:pt x="440" y="154"/>
                    </a:lnTo>
                    <a:lnTo>
                      <a:pt x="485" y="154"/>
                    </a:lnTo>
                    <a:lnTo>
                      <a:pt x="485" y="176"/>
                    </a:lnTo>
                    <a:lnTo>
                      <a:pt x="536" y="176"/>
                    </a:lnTo>
                    <a:lnTo>
                      <a:pt x="536" y="183"/>
                    </a:lnTo>
                    <a:lnTo>
                      <a:pt x="575" y="183"/>
                    </a:lnTo>
                    <a:lnTo>
                      <a:pt x="575" y="203"/>
                    </a:lnTo>
                    <a:lnTo>
                      <a:pt x="624" y="203"/>
                    </a:lnTo>
                    <a:lnTo>
                      <a:pt x="624" y="227"/>
                    </a:lnTo>
                    <a:lnTo>
                      <a:pt x="699" y="227"/>
                    </a:lnTo>
                    <a:lnTo>
                      <a:pt x="699" y="263"/>
                    </a:lnTo>
                    <a:lnTo>
                      <a:pt x="722" y="263"/>
                    </a:lnTo>
                    <a:lnTo>
                      <a:pt x="722" y="323"/>
                    </a:lnTo>
                    <a:lnTo>
                      <a:pt x="739" y="323"/>
                    </a:lnTo>
                    <a:lnTo>
                      <a:pt x="739" y="401"/>
                    </a:lnTo>
                    <a:lnTo>
                      <a:pt x="757" y="401"/>
                    </a:lnTo>
                    <a:lnTo>
                      <a:pt x="757" y="441"/>
                    </a:lnTo>
                    <a:lnTo>
                      <a:pt x="784" y="441"/>
                    </a:lnTo>
                    <a:lnTo>
                      <a:pt x="784" y="456"/>
                    </a:lnTo>
                    <a:lnTo>
                      <a:pt x="815" y="456"/>
                    </a:lnTo>
                    <a:lnTo>
                      <a:pt x="815" y="472"/>
                    </a:lnTo>
                    <a:lnTo>
                      <a:pt x="874" y="472"/>
                    </a:lnTo>
                    <a:lnTo>
                      <a:pt x="874" y="487"/>
                    </a:lnTo>
                    <a:lnTo>
                      <a:pt x="905" y="487"/>
                    </a:lnTo>
                    <a:lnTo>
                      <a:pt x="905" y="498"/>
                    </a:lnTo>
                    <a:lnTo>
                      <a:pt x="939" y="498"/>
                    </a:lnTo>
                    <a:lnTo>
                      <a:pt x="939" y="514"/>
                    </a:lnTo>
                    <a:lnTo>
                      <a:pt x="954" y="514"/>
                    </a:lnTo>
                    <a:lnTo>
                      <a:pt x="954" y="532"/>
                    </a:lnTo>
                    <a:lnTo>
                      <a:pt x="1003" y="532"/>
                    </a:lnTo>
                    <a:lnTo>
                      <a:pt x="1003" y="549"/>
                    </a:lnTo>
                    <a:lnTo>
                      <a:pt x="1020" y="549"/>
                    </a:lnTo>
                    <a:lnTo>
                      <a:pt x="1020" y="583"/>
                    </a:lnTo>
                    <a:lnTo>
                      <a:pt x="1027" y="583"/>
                    </a:lnTo>
                    <a:lnTo>
                      <a:pt x="1027" y="601"/>
                    </a:lnTo>
                    <a:lnTo>
                      <a:pt x="1036" y="601"/>
                    </a:lnTo>
                    <a:lnTo>
                      <a:pt x="1036" y="621"/>
                    </a:lnTo>
                    <a:lnTo>
                      <a:pt x="1049" y="621"/>
                    </a:lnTo>
                    <a:lnTo>
                      <a:pt x="1049" y="672"/>
                    </a:lnTo>
                    <a:lnTo>
                      <a:pt x="1071" y="672"/>
                    </a:lnTo>
                    <a:lnTo>
                      <a:pt x="1071" y="681"/>
                    </a:lnTo>
                    <a:lnTo>
                      <a:pt x="1120" y="681"/>
                    </a:lnTo>
                    <a:lnTo>
                      <a:pt x="1120" y="687"/>
                    </a:lnTo>
                    <a:lnTo>
                      <a:pt x="1189" y="687"/>
                    </a:lnTo>
                    <a:lnTo>
                      <a:pt x="1189" y="696"/>
                    </a:lnTo>
                    <a:lnTo>
                      <a:pt x="1220" y="696"/>
                    </a:lnTo>
                    <a:lnTo>
                      <a:pt x="1220" y="703"/>
                    </a:lnTo>
                    <a:lnTo>
                      <a:pt x="1302" y="703"/>
                    </a:lnTo>
                    <a:lnTo>
                      <a:pt x="1302" y="721"/>
                    </a:lnTo>
                    <a:lnTo>
                      <a:pt x="1330" y="721"/>
                    </a:lnTo>
                    <a:lnTo>
                      <a:pt x="1330" y="747"/>
                    </a:lnTo>
                    <a:lnTo>
                      <a:pt x="1344" y="747"/>
                    </a:lnTo>
                    <a:lnTo>
                      <a:pt x="1344" y="774"/>
                    </a:lnTo>
                    <a:lnTo>
                      <a:pt x="1587" y="774"/>
                    </a:lnTo>
                    <a:lnTo>
                      <a:pt x="1587" y="798"/>
                    </a:lnTo>
                    <a:lnTo>
                      <a:pt x="1614" y="798"/>
                    </a:lnTo>
                    <a:lnTo>
                      <a:pt x="1614" y="830"/>
                    </a:lnTo>
                    <a:lnTo>
                      <a:pt x="1638" y="830"/>
                    </a:lnTo>
                    <a:lnTo>
                      <a:pt x="1638" y="852"/>
                    </a:lnTo>
                    <a:lnTo>
                      <a:pt x="1911" y="852"/>
                    </a:lnTo>
                    <a:lnTo>
                      <a:pt x="1911" y="870"/>
                    </a:lnTo>
                    <a:lnTo>
                      <a:pt x="1984" y="870"/>
                    </a:lnTo>
                    <a:lnTo>
                      <a:pt x="1984" y="878"/>
                    </a:lnTo>
                    <a:lnTo>
                      <a:pt x="2205" y="878"/>
                    </a:lnTo>
                    <a:lnTo>
                      <a:pt x="2205" y="910"/>
                    </a:lnTo>
                    <a:lnTo>
                      <a:pt x="2783" y="910"/>
                    </a:lnTo>
                    <a:lnTo>
                      <a:pt x="2783" y="961"/>
                    </a:lnTo>
                    <a:lnTo>
                      <a:pt x="3080" y="961"/>
                    </a:lnTo>
                  </a:path>
                </a:pathLst>
              </a:custGeom>
              <a:noFill/>
              <a:ln w="19050" cap="flat">
                <a:solidFill>
                  <a:srgbClr val="00386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sp>
          <p:nvSpPr>
            <p:cNvPr id="1583" name="Line 196">
              <a:extLst>
                <a:ext uri="{FF2B5EF4-FFF2-40B4-BE49-F238E27FC236}">
                  <a16:creationId xmlns:a16="http://schemas.microsoft.com/office/drawing/2014/main" id="{E6D53FDE-BCA8-1ECA-6BDF-63B21D58132F}"/>
                </a:ext>
              </a:extLst>
            </p:cNvPr>
            <p:cNvSpPr>
              <a:spLocks noChangeShapeType="1"/>
            </p:cNvSpPr>
            <p:nvPr/>
          </p:nvSpPr>
          <p:spPr bwMode="auto">
            <a:xfrm flipH="1">
              <a:off x="5438157" y="2327042"/>
              <a:ext cx="50170" cy="0"/>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84" name="Line 197">
              <a:extLst>
                <a:ext uri="{FF2B5EF4-FFF2-40B4-BE49-F238E27FC236}">
                  <a16:creationId xmlns:a16="http://schemas.microsoft.com/office/drawing/2014/main" id="{E32C04D7-2F1A-B34D-0ED2-443B89CD273F}"/>
                </a:ext>
              </a:extLst>
            </p:cNvPr>
            <p:cNvSpPr>
              <a:spLocks noChangeShapeType="1"/>
            </p:cNvSpPr>
            <p:nvPr/>
          </p:nvSpPr>
          <p:spPr bwMode="auto">
            <a:xfrm>
              <a:off x="5088838" y="2213924"/>
              <a:ext cx="0" cy="64323"/>
            </a:xfrm>
            <a:prstGeom prst="line">
              <a:avLst/>
            </a:prstGeom>
            <a:noFill/>
            <a:ln w="1905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cxnSp>
        <p:nvCxnSpPr>
          <p:cNvPr id="1670" name="Straight Arrow Connector 1669">
            <a:extLst>
              <a:ext uri="{FF2B5EF4-FFF2-40B4-BE49-F238E27FC236}">
                <a16:creationId xmlns:a16="http://schemas.microsoft.com/office/drawing/2014/main" id="{082EC940-8EB7-B695-3CA3-8FD261DD3033}"/>
              </a:ext>
            </a:extLst>
          </p:cNvPr>
          <p:cNvCxnSpPr>
            <a:cxnSpLocks/>
          </p:cNvCxnSpPr>
          <p:nvPr/>
        </p:nvCxnSpPr>
        <p:spPr>
          <a:xfrm>
            <a:off x="2296756" y="1669188"/>
            <a:ext cx="96655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71" name="TextBox 1670">
            <a:extLst>
              <a:ext uri="{FF2B5EF4-FFF2-40B4-BE49-F238E27FC236}">
                <a16:creationId xmlns:a16="http://schemas.microsoft.com/office/drawing/2014/main" id="{B091C506-433A-FD63-3C4E-8C196F181F93}"/>
              </a:ext>
            </a:extLst>
          </p:cNvPr>
          <p:cNvSpPr txBox="1"/>
          <p:nvPr/>
        </p:nvSpPr>
        <p:spPr>
          <a:xfrm>
            <a:off x="177287" y="776384"/>
            <a:ext cx="3030723" cy="2862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1" i="0" u="none" strike="noStrike" kern="1200" cap="none" spc="0" normalizeH="0" baseline="0" noProof="0" err="1">
                <a:ln>
                  <a:noFill/>
                </a:ln>
                <a:solidFill>
                  <a:srgbClr val="000000"/>
                </a:solidFill>
                <a:effectLst/>
                <a:uLnTx/>
                <a:uFillTx/>
                <a:latin typeface="Calibri" panose="020F0502020204030204"/>
                <a:ea typeface="ＭＳ Ｐゴシック" charset="0"/>
                <a:cs typeface="Arial" panose="020B0604020202020204" pitchFamily="34" charset="0"/>
              </a:rPr>
              <a:t>pMMR</a:t>
            </a:r>
            <a:r>
              <a:rPr kumimoji="0" lang="en-GB" sz="1400" b="1" i="0" u="none" strike="noStrike" kern="1200" cap="none" spc="0" normalizeH="0" baseline="0" noProof="0">
                <a:ln>
                  <a:noFill/>
                </a:ln>
                <a:solidFill>
                  <a:srgbClr val="000000"/>
                </a:solidFill>
                <a:effectLst/>
                <a:uLnTx/>
                <a:uFillTx/>
                <a:latin typeface="Calibri" panose="020F0502020204030204"/>
                <a:ea typeface="ＭＳ Ｐゴシック" charset="0"/>
                <a:cs typeface="Arial" panose="020B0604020202020204" pitchFamily="34" charset="0"/>
              </a:rPr>
              <a:t> endometrial cancer</a:t>
            </a:r>
          </a:p>
        </p:txBody>
      </p:sp>
      <p:sp>
        <p:nvSpPr>
          <p:cNvPr id="1681" name="TextBox 1680">
            <a:extLst>
              <a:ext uri="{FF2B5EF4-FFF2-40B4-BE49-F238E27FC236}">
                <a16:creationId xmlns:a16="http://schemas.microsoft.com/office/drawing/2014/main" id="{ED0A4BDF-D58C-2233-B572-8AD3E6472316}"/>
              </a:ext>
            </a:extLst>
          </p:cNvPr>
          <p:cNvSpPr txBox="1"/>
          <p:nvPr/>
        </p:nvSpPr>
        <p:spPr>
          <a:xfrm>
            <a:off x="266409" y="2036299"/>
            <a:ext cx="3366722" cy="415498"/>
          </a:xfrm>
          <a:prstGeom prst="rect">
            <a:avLst/>
          </a:prstGeom>
          <a:noFill/>
        </p:spPr>
        <p:txBody>
          <a:bodyPr wrap="square">
            <a:spAutoFit/>
          </a:bodyPr>
          <a:lstStyle>
            <a:defPPr>
              <a:defRPr lang="en-US"/>
            </a:defPPr>
            <a:lvl1pPr algn="ctr">
              <a:defRPr kumimoji="0" sz="1400" b="1" i="0" u="none" strike="noStrike" cap="none" spc="0" normalizeH="0" baseline="0">
                <a:ln>
                  <a:noFill/>
                </a:ln>
                <a:solidFill>
                  <a:prstClr val="black"/>
                </a:solidFill>
                <a:effectLst/>
                <a:uLnTx/>
                <a:uFillTx/>
                <a:latin typeface="Calibri"/>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ＭＳ Ｐゴシック" charset="0"/>
                <a:cs typeface="Arial" panose="020B0604020202020204" pitchFamily="34" charset="0"/>
              </a:rPr>
              <a:t>Biologically heterogeneous population – diverse genomic drivers and variable immune priming</a:t>
            </a:r>
            <a:r>
              <a:rPr kumimoji="0" lang="en-GB" sz="1050" b="0" i="0" u="none" strike="noStrike" kern="1200" cap="none" spc="0" normalizeH="0" baseline="30000" noProof="0">
                <a:ln>
                  <a:noFill/>
                </a:ln>
                <a:solidFill>
                  <a:prstClr val="black"/>
                </a:solidFill>
                <a:effectLst/>
                <a:uLnTx/>
                <a:uFillTx/>
                <a:latin typeface="Calibri" panose="020F0502020204030204"/>
                <a:ea typeface="ＭＳ Ｐゴシック" charset="0"/>
                <a:cs typeface="Arial" panose="020B0604020202020204" pitchFamily="34" charset="0"/>
              </a:rPr>
              <a:t>2-4</a:t>
            </a:r>
          </a:p>
        </p:txBody>
      </p:sp>
      <p:sp>
        <p:nvSpPr>
          <p:cNvPr id="1682" name="TextBox 1681">
            <a:extLst>
              <a:ext uri="{FF2B5EF4-FFF2-40B4-BE49-F238E27FC236}">
                <a16:creationId xmlns:a16="http://schemas.microsoft.com/office/drawing/2014/main" id="{D152B540-8148-CFA0-0F70-E6DCA0CF409C}"/>
              </a:ext>
            </a:extLst>
          </p:cNvPr>
          <p:cNvSpPr txBox="1"/>
          <p:nvPr/>
        </p:nvSpPr>
        <p:spPr>
          <a:xfrm>
            <a:off x="6800671" y="726714"/>
            <a:ext cx="3195684"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MAINTENANCE: durvalumab + olaparib </a:t>
            </a:r>
            <a:endParaRPr kumimoji="0" lang="en-GB" sz="14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panose="020B0604020202020204" pitchFamily="34" charset="0"/>
            </a:endParaRPr>
          </a:p>
        </p:txBody>
      </p:sp>
      <p:grpSp>
        <p:nvGrpSpPr>
          <p:cNvPr id="1683" name="Group 1682">
            <a:extLst>
              <a:ext uri="{FF2B5EF4-FFF2-40B4-BE49-F238E27FC236}">
                <a16:creationId xmlns:a16="http://schemas.microsoft.com/office/drawing/2014/main" id="{AF106FE4-26CF-478C-45CB-4F454D42AC17}"/>
              </a:ext>
            </a:extLst>
          </p:cNvPr>
          <p:cNvGrpSpPr/>
          <p:nvPr/>
        </p:nvGrpSpPr>
        <p:grpSpPr>
          <a:xfrm rot="5735711">
            <a:off x="2774595" y="1711481"/>
            <a:ext cx="122041" cy="211474"/>
            <a:chOff x="3493052" y="3006448"/>
            <a:chExt cx="170522" cy="295921"/>
          </a:xfrm>
        </p:grpSpPr>
        <p:grpSp>
          <p:nvGrpSpPr>
            <p:cNvPr id="1684" name="Group 1683">
              <a:extLst>
                <a:ext uri="{FF2B5EF4-FFF2-40B4-BE49-F238E27FC236}">
                  <a16:creationId xmlns:a16="http://schemas.microsoft.com/office/drawing/2014/main" id="{35B629B2-1796-06F3-154F-65DB747D1FDD}"/>
                </a:ext>
              </a:extLst>
            </p:cNvPr>
            <p:cNvGrpSpPr/>
            <p:nvPr/>
          </p:nvGrpSpPr>
          <p:grpSpPr>
            <a:xfrm rot="981756">
              <a:off x="3510260" y="3006448"/>
              <a:ext cx="63268" cy="76600"/>
              <a:chOff x="3701140" y="952436"/>
              <a:chExt cx="63268" cy="76600"/>
            </a:xfrm>
          </p:grpSpPr>
          <p:cxnSp>
            <p:nvCxnSpPr>
              <p:cNvPr id="1693" name="Straight Connector 1692">
                <a:extLst>
                  <a:ext uri="{FF2B5EF4-FFF2-40B4-BE49-F238E27FC236}">
                    <a16:creationId xmlns:a16="http://schemas.microsoft.com/office/drawing/2014/main" id="{BDBF7B4F-5A9C-CAC2-A8B5-0B44D8D2039C}"/>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94" name="Straight Connector 1693">
                <a:extLst>
                  <a:ext uri="{FF2B5EF4-FFF2-40B4-BE49-F238E27FC236}">
                    <a16:creationId xmlns:a16="http://schemas.microsoft.com/office/drawing/2014/main" id="{6E40A7CC-FC75-BB79-40D0-C4CF88623682}"/>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95" name="Straight Connector 1694">
                <a:extLst>
                  <a:ext uri="{FF2B5EF4-FFF2-40B4-BE49-F238E27FC236}">
                    <a16:creationId xmlns:a16="http://schemas.microsoft.com/office/drawing/2014/main" id="{4244EC99-8E26-3C3C-B9DB-D97606550EF5}"/>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685" name="Group 1684">
              <a:extLst>
                <a:ext uri="{FF2B5EF4-FFF2-40B4-BE49-F238E27FC236}">
                  <a16:creationId xmlns:a16="http://schemas.microsoft.com/office/drawing/2014/main" id="{FD66090C-451D-9799-325C-E95E89C2BC36}"/>
                </a:ext>
              </a:extLst>
            </p:cNvPr>
            <p:cNvGrpSpPr/>
            <p:nvPr/>
          </p:nvGrpSpPr>
          <p:grpSpPr>
            <a:xfrm rot="19180030">
              <a:off x="3600306" y="3133793"/>
              <a:ext cx="63268" cy="76600"/>
              <a:chOff x="3701140" y="952436"/>
              <a:chExt cx="63268" cy="76600"/>
            </a:xfrm>
          </p:grpSpPr>
          <p:cxnSp>
            <p:nvCxnSpPr>
              <p:cNvPr id="1690" name="Straight Connector 1689">
                <a:extLst>
                  <a:ext uri="{FF2B5EF4-FFF2-40B4-BE49-F238E27FC236}">
                    <a16:creationId xmlns:a16="http://schemas.microsoft.com/office/drawing/2014/main" id="{9F9EFD4E-03D2-5C33-B356-BAF6EEA72C1B}"/>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91" name="Straight Connector 1690">
                <a:extLst>
                  <a:ext uri="{FF2B5EF4-FFF2-40B4-BE49-F238E27FC236}">
                    <a16:creationId xmlns:a16="http://schemas.microsoft.com/office/drawing/2014/main" id="{694D0913-8CB6-D000-F3A6-54A1F564A74D}"/>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92" name="Straight Connector 1691">
                <a:extLst>
                  <a:ext uri="{FF2B5EF4-FFF2-40B4-BE49-F238E27FC236}">
                    <a16:creationId xmlns:a16="http://schemas.microsoft.com/office/drawing/2014/main" id="{49A29442-45CC-D770-0990-19BD1F3A5BCD}"/>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686" name="Group 1685">
              <a:extLst>
                <a:ext uri="{FF2B5EF4-FFF2-40B4-BE49-F238E27FC236}">
                  <a16:creationId xmlns:a16="http://schemas.microsoft.com/office/drawing/2014/main" id="{404E6C01-2AF7-2A4A-E49C-05B165A58F49}"/>
                </a:ext>
              </a:extLst>
            </p:cNvPr>
            <p:cNvGrpSpPr/>
            <p:nvPr/>
          </p:nvGrpSpPr>
          <p:grpSpPr>
            <a:xfrm rot="16200000">
              <a:off x="3499718" y="3232435"/>
              <a:ext cx="63268" cy="76600"/>
              <a:chOff x="3701140" y="952436"/>
              <a:chExt cx="63268" cy="76600"/>
            </a:xfrm>
          </p:grpSpPr>
          <p:cxnSp>
            <p:nvCxnSpPr>
              <p:cNvPr id="1687" name="Straight Connector 1686">
                <a:extLst>
                  <a:ext uri="{FF2B5EF4-FFF2-40B4-BE49-F238E27FC236}">
                    <a16:creationId xmlns:a16="http://schemas.microsoft.com/office/drawing/2014/main" id="{70879FBD-AFF0-28C2-2D38-9A2ACC3844DB}"/>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88" name="Straight Connector 1687">
                <a:extLst>
                  <a:ext uri="{FF2B5EF4-FFF2-40B4-BE49-F238E27FC236}">
                    <a16:creationId xmlns:a16="http://schemas.microsoft.com/office/drawing/2014/main" id="{C7A6A406-9A3A-C883-7A1D-74CF92895230}"/>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89" name="Straight Connector 1688">
                <a:extLst>
                  <a:ext uri="{FF2B5EF4-FFF2-40B4-BE49-F238E27FC236}">
                    <a16:creationId xmlns:a16="http://schemas.microsoft.com/office/drawing/2014/main" id="{6B32174C-2769-980B-3E1A-F02D223C16C8}"/>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1696" name="TextBox 1695">
            <a:extLst>
              <a:ext uri="{FF2B5EF4-FFF2-40B4-BE49-F238E27FC236}">
                <a16:creationId xmlns:a16="http://schemas.microsoft.com/office/drawing/2014/main" id="{670C95F1-19CE-EE2C-81F4-B8DDD897E820}"/>
              </a:ext>
            </a:extLst>
          </p:cNvPr>
          <p:cNvSpPr txBox="1"/>
          <p:nvPr/>
        </p:nvSpPr>
        <p:spPr>
          <a:xfrm>
            <a:off x="4173318" y="1389780"/>
            <a:ext cx="1658818" cy="738664"/>
          </a:xfrm>
          <a:prstGeom prst="rect">
            <a:avLst/>
          </a:prstGeom>
          <a:noFill/>
        </p:spPr>
        <p:txBody>
          <a:bodyPr wrap="square">
            <a:sp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a:ea typeface="ＭＳ Ｐゴシック" charset="0"/>
                <a:cs typeface="Arial" panose="020B0604020202020204" pitchFamily="34" charset="0"/>
              </a:rPr>
              <a:t>CP + durvalumab drives direct </a:t>
            </a:r>
            <a:r>
              <a:rPr kumimoji="0" lang="en-US" sz="1050" b="0" i="0" u="none" strike="noStrike" kern="1200" cap="none" spc="0" normalizeH="0" baseline="0" noProof="0" err="1">
                <a:ln>
                  <a:noFill/>
                </a:ln>
                <a:solidFill>
                  <a:srgbClr val="000000"/>
                </a:solidFill>
                <a:effectLst/>
                <a:uLnTx/>
                <a:uFillTx/>
                <a:latin typeface="Calibri" panose="020F0502020204030204"/>
                <a:ea typeface="ＭＳ Ｐゴシック" charset="0"/>
                <a:cs typeface="Arial" panose="020B0604020202020204" pitchFamily="34" charset="0"/>
              </a:rPr>
              <a:t>tumour</a:t>
            </a:r>
            <a:r>
              <a:rPr kumimoji="0" lang="en-US" sz="1050" b="0" i="0" u="none" strike="noStrike" kern="1200" cap="none" spc="0" normalizeH="0" baseline="0" noProof="0">
                <a:ln>
                  <a:noFill/>
                </a:ln>
                <a:solidFill>
                  <a:srgbClr val="000000"/>
                </a:solidFill>
                <a:effectLst/>
                <a:uLnTx/>
                <a:uFillTx/>
                <a:latin typeface="Calibri" panose="020F0502020204030204"/>
                <a:ea typeface="ＭＳ Ｐゴシック" charset="0"/>
                <a:cs typeface="Arial" panose="020B0604020202020204" pitchFamily="34" charset="0"/>
              </a:rPr>
              <a:t> killing, which may promote immune priming</a:t>
            </a:r>
            <a:r>
              <a:rPr kumimoji="0" lang="en-US" sz="1050" b="0" i="0" u="none" strike="noStrike" kern="1200" cap="none" spc="0" normalizeH="0" baseline="30000" noProof="0">
                <a:ln>
                  <a:noFill/>
                </a:ln>
                <a:solidFill>
                  <a:srgbClr val="000000"/>
                </a:solidFill>
                <a:effectLst/>
                <a:uLnTx/>
                <a:uFillTx/>
                <a:latin typeface="Calibri" panose="020F0502020204030204"/>
                <a:ea typeface="ＭＳ Ｐゴシック" charset="0"/>
                <a:cs typeface="Arial" panose="020B0604020202020204" pitchFamily="34" charset="0"/>
              </a:rPr>
              <a:t>3-8</a:t>
            </a:r>
          </a:p>
        </p:txBody>
      </p:sp>
      <p:sp>
        <p:nvSpPr>
          <p:cNvPr id="1697" name="TextBox 1696">
            <a:extLst>
              <a:ext uri="{FF2B5EF4-FFF2-40B4-BE49-F238E27FC236}">
                <a16:creationId xmlns:a16="http://schemas.microsoft.com/office/drawing/2014/main" id="{3C819FE0-98A2-A659-10E8-2B84B3E3FD0E}"/>
              </a:ext>
            </a:extLst>
          </p:cNvPr>
          <p:cNvSpPr txBox="1"/>
          <p:nvPr/>
        </p:nvSpPr>
        <p:spPr>
          <a:xfrm>
            <a:off x="3364653" y="758073"/>
            <a:ext cx="2431634"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ＭＳ Ｐゴシック" charset="0"/>
                <a:cs typeface="Arial" panose="020B0604020202020204" pitchFamily="34" charset="0"/>
              </a:rPr>
              <a:t>INDUCTION: CP + durvalumab </a:t>
            </a:r>
            <a:endParaRPr kumimoji="0" lang="en-GB" sz="1400" b="0" i="0" u="none" strike="noStrike" kern="1200" cap="none" spc="0" normalizeH="0" baseline="0" noProof="0">
              <a:ln>
                <a:noFill/>
              </a:ln>
              <a:solidFill>
                <a:srgbClr val="000000"/>
              </a:solidFill>
              <a:effectLst/>
              <a:uLnTx/>
              <a:uFillTx/>
              <a:latin typeface="Calibri" panose="020F0502020204030204"/>
              <a:ea typeface="ＭＳ Ｐゴシック" charset="0"/>
              <a:cs typeface="Arial" panose="020B0604020202020204" pitchFamily="34" charset="0"/>
            </a:endParaRPr>
          </a:p>
        </p:txBody>
      </p:sp>
      <p:grpSp>
        <p:nvGrpSpPr>
          <p:cNvPr id="1778" name="Group 1777">
            <a:extLst>
              <a:ext uri="{FF2B5EF4-FFF2-40B4-BE49-F238E27FC236}">
                <a16:creationId xmlns:a16="http://schemas.microsoft.com/office/drawing/2014/main" id="{6618788D-8A92-E30D-9409-D4E33F817983}"/>
              </a:ext>
            </a:extLst>
          </p:cNvPr>
          <p:cNvGrpSpPr/>
          <p:nvPr/>
        </p:nvGrpSpPr>
        <p:grpSpPr>
          <a:xfrm rot="5092282">
            <a:off x="2540526" y="1732205"/>
            <a:ext cx="84093" cy="137949"/>
            <a:chOff x="3753021" y="2041803"/>
            <a:chExt cx="184464" cy="300725"/>
          </a:xfrm>
          <a:solidFill>
            <a:schemeClr val="accent6"/>
          </a:solidFill>
        </p:grpSpPr>
        <p:sp>
          <p:nvSpPr>
            <p:cNvPr id="1779" name="Star: 7 Points 2143">
              <a:extLst>
                <a:ext uri="{FF2B5EF4-FFF2-40B4-BE49-F238E27FC236}">
                  <a16:creationId xmlns:a16="http://schemas.microsoft.com/office/drawing/2014/main" id="{8D81680B-51F3-627B-B2EC-A9221E46DD3F}"/>
                </a:ext>
              </a:extLst>
            </p:cNvPr>
            <p:cNvSpPr/>
            <p:nvPr/>
          </p:nvSpPr>
          <p:spPr>
            <a:xfrm>
              <a:off x="3790793" y="2041803"/>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0" name="Star: 7 Points 2144">
              <a:extLst>
                <a:ext uri="{FF2B5EF4-FFF2-40B4-BE49-F238E27FC236}">
                  <a16:creationId xmlns:a16="http://schemas.microsoft.com/office/drawing/2014/main" id="{BB045260-81B8-DFE5-49CE-F6E493C7C34D}"/>
                </a:ext>
              </a:extLst>
            </p:cNvPr>
            <p:cNvSpPr/>
            <p:nvPr/>
          </p:nvSpPr>
          <p:spPr>
            <a:xfrm>
              <a:off x="3838813" y="2147129"/>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 name="Star: 7 Points 2145">
              <a:extLst>
                <a:ext uri="{FF2B5EF4-FFF2-40B4-BE49-F238E27FC236}">
                  <a16:creationId xmlns:a16="http://schemas.microsoft.com/office/drawing/2014/main" id="{07676105-7216-5355-512A-F633B1159DFF}"/>
                </a:ext>
              </a:extLst>
            </p:cNvPr>
            <p:cNvSpPr/>
            <p:nvPr/>
          </p:nvSpPr>
          <p:spPr>
            <a:xfrm>
              <a:off x="3753021" y="2270528"/>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2" name="Star: 7 Points 2147">
              <a:extLst>
                <a:ext uri="{FF2B5EF4-FFF2-40B4-BE49-F238E27FC236}">
                  <a16:creationId xmlns:a16="http://schemas.microsoft.com/office/drawing/2014/main" id="{0AE96AE6-0AA5-4583-00AA-4292C002577F}"/>
                </a:ext>
              </a:extLst>
            </p:cNvPr>
            <p:cNvSpPr/>
            <p:nvPr/>
          </p:nvSpPr>
          <p:spPr>
            <a:xfrm>
              <a:off x="3865485" y="2251416"/>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7" name="Group 6">
            <a:extLst>
              <a:ext uri="{FF2B5EF4-FFF2-40B4-BE49-F238E27FC236}">
                <a16:creationId xmlns:a16="http://schemas.microsoft.com/office/drawing/2014/main" id="{CC1FCCC1-0625-0519-624C-4873C40B1ABD}"/>
              </a:ext>
            </a:extLst>
          </p:cNvPr>
          <p:cNvGrpSpPr/>
          <p:nvPr/>
        </p:nvGrpSpPr>
        <p:grpSpPr>
          <a:xfrm>
            <a:off x="4669603" y="2799716"/>
            <a:ext cx="7477153" cy="1866781"/>
            <a:chOff x="4669603" y="2767264"/>
            <a:chExt cx="7477153" cy="1866781"/>
          </a:xfrm>
        </p:grpSpPr>
        <p:sp>
          <p:nvSpPr>
            <p:cNvPr id="1042" name="TextBox 1041">
              <a:extLst>
                <a:ext uri="{FF2B5EF4-FFF2-40B4-BE49-F238E27FC236}">
                  <a16:creationId xmlns:a16="http://schemas.microsoft.com/office/drawing/2014/main" id="{A023D781-213A-D97B-B2EC-C910AF243817}"/>
                </a:ext>
              </a:extLst>
            </p:cNvPr>
            <p:cNvSpPr txBox="1"/>
            <p:nvPr/>
          </p:nvSpPr>
          <p:spPr>
            <a:xfrm>
              <a:off x="11089617" y="4466800"/>
              <a:ext cx="1057139" cy="153888"/>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marR="0" lvl="0">
                <a:lnSpc>
                  <a:spcPct val="100000"/>
                </a:lnSpc>
                <a:spcBef>
                  <a:spcPts val="0"/>
                </a:spcBef>
                <a:spcAft>
                  <a:spcPts val="0"/>
                </a:spcAft>
                <a:buClr>
                  <a:srgbClr val="000000"/>
                </a:buClr>
                <a:buFont typeface="Arial"/>
                <a:defRPr sz="1000" b="1" i="0" u="none" strike="noStrike" cap="none">
                  <a:ln/>
                  <a:solidFill>
                    <a:schemeClr val="bg2"/>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solidFill>
                    <a:srgbClr val="830051"/>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CP+D+O </a:t>
              </a:r>
            </a:p>
          </p:txBody>
        </p:sp>
        <p:grpSp>
          <p:nvGrpSpPr>
            <p:cNvPr id="1452" name="Group 1451">
              <a:extLst>
                <a:ext uri="{FF2B5EF4-FFF2-40B4-BE49-F238E27FC236}">
                  <a16:creationId xmlns:a16="http://schemas.microsoft.com/office/drawing/2014/main" id="{307688E6-1BF1-7ED3-5503-E3138E1E3B40}"/>
                </a:ext>
              </a:extLst>
            </p:cNvPr>
            <p:cNvGrpSpPr/>
            <p:nvPr/>
          </p:nvGrpSpPr>
          <p:grpSpPr>
            <a:xfrm>
              <a:off x="4669603" y="2767264"/>
              <a:ext cx="6265436" cy="1866781"/>
              <a:chOff x="4669603" y="2095160"/>
              <a:chExt cx="6265436" cy="1927777"/>
            </a:xfrm>
          </p:grpSpPr>
          <p:grpSp>
            <p:nvGrpSpPr>
              <p:cNvPr id="1453" name="Group 1452">
                <a:extLst>
                  <a:ext uri="{FF2B5EF4-FFF2-40B4-BE49-F238E27FC236}">
                    <a16:creationId xmlns:a16="http://schemas.microsoft.com/office/drawing/2014/main" id="{A0A1BC49-3302-5499-F431-90CED23CC843}"/>
                  </a:ext>
                </a:extLst>
              </p:cNvPr>
              <p:cNvGrpSpPr/>
              <p:nvPr/>
            </p:nvGrpSpPr>
            <p:grpSpPr>
              <a:xfrm>
                <a:off x="4669603" y="2095160"/>
                <a:ext cx="6265436" cy="1927777"/>
                <a:chOff x="4669603" y="2095160"/>
                <a:chExt cx="6265436" cy="1927777"/>
              </a:xfrm>
            </p:grpSpPr>
            <p:sp>
              <p:nvSpPr>
                <p:cNvPr id="1455" name="Freeform 5">
                  <a:extLst>
                    <a:ext uri="{FF2B5EF4-FFF2-40B4-BE49-F238E27FC236}">
                      <a16:creationId xmlns:a16="http://schemas.microsoft.com/office/drawing/2014/main" id="{911F0974-0521-50C7-8F1B-4354C18AB73C}"/>
                    </a:ext>
                  </a:extLst>
                </p:cNvPr>
                <p:cNvSpPr>
                  <a:spLocks/>
                </p:cNvSpPr>
                <p:nvPr/>
              </p:nvSpPr>
              <p:spPr bwMode="auto">
                <a:xfrm>
                  <a:off x="4669603" y="2095160"/>
                  <a:ext cx="6237567" cy="1898736"/>
                </a:xfrm>
                <a:custGeom>
                  <a:avLst/>
                  <a:gdLst>
                    <a:gd name="T0" fmla="*/ 20 w 3357"/>
                    <a:gd name="T1" fmla="*/ 0 h 860"/>
                    <a:gd name="T2" fmla="*/ 42 w 3357"/>
                    <a:gd name="T3" fmla="*/ 13 h 860"/>
                    <a:gd name="T4" fmla="*/ 88 w 3357"/>
                    <a:gd name="T5" fmla="*/ 22 h 860"/>
                    <a:gd name="T6" fmla="*/ 197 w 3357"/>
                    <a:gd name="T7" fmla="*/ 33 h 860"/>
                    <a:gd name="T8" fmla="*/ 219 w 3357"/>
                    <a:gd name="T9" fmla="*/ 49 h 860"/>
                    <a:gd name="T10" fmla="*/ 232 w 3357"/>
                    <a:gd name="T11" fmla="*/ 88 h 860"/>
                    <a:gd name="T12" fmla="*/ 250 w 3357"/>
                    <a:gd name="T13" fmla="*/ 113 h 860"/>
                    <a:gd name="T14" fmla="*/ 356 w 3357"/>
                    <a:gd name="T15" fmla="*/ 137 h 860"/>
                    <a:gd name="T16" fmla="*/ 402 w 3357"/>
                    <a:gd name="T17" fmla="*/ 144 h 860"/>
                    <a:gd name="T18" fmla="*/ 427 w 3357"/>
                    <a:gd name="T19" fmla="*/ 159 h 860"/>
                    <a:gd name="T20" fmla="*/ 449 w 3357"/>
                    <a:gd name="T21" fmla="*/ 188 h 860"/>
                    <a:gd name="T22" fmla="*/ 511 w 3357"/>
                    <a:gd name="T23" fmla="*/ 195 h 860"/>
                    <a:gd name="T24" fmla="*/ 566 w 3357"/>
                    <a:gd name="T25" fmla="*/ 202 h 860"/>
                    <a:gd name="T26" fmla="*/ 663 w 3357"/>
                    <a:gd name="T27" fmla="*/ 215 h 860"/>
                    <a:gd name="T28" fmla="*/ 712 w 3357"/>
                    <a:gd name="T29" fmla="*/ 233 h 860"/>
                    <a:gd name="T30" fmla="*/ 732 w 3357"/>
                    <a:gd name="T31" fmla="*/ 257 h 860"/>
                    <a:gd name="T32" fmla="*/ 756 w 3357"/>
                    <a:gd name="T33" fmla="*/ 321 h 860"/>
                    <a:gd name="T34" fmla="*/ 791 w 3357"/>
                    <a:gd name="T35" fmla="*/ 332 h 860"/>
                    <a:gd name="T36" fmla="*/ 829 w 3357"/>
                    <a:gd name="T37" fmla="*/ 341 h 860"/>
                    <a:gd name="T38" fmla="*/ 897 w 3357"/>
                    <a:gd name="T39" fmla="*/ 348 h 860"/>
                    <a:gd name="T40" fmla="*/ 979 w 3357"/>
                    <a:gd name="T41" fmla="*/ 361 h 860"/>
                    <a:gd name="T42" fmla="*/ 1008 w 3357"/>
                    <a:gd name="T43" fmla="*/ 368 h 860"/>
                    <a:gd name="T44" fmla="*/ 1028 w 3357"/>
                    <a:gd name="T45" fmla="*/ 386 h 860"/>
                    <a:gd name="T46" fmla="*/ 1048 w 3357"/>
                    <a:gd name="T47" fmla="*/ 441 h 860"/>
                    <a:gd name="T48" fmla="*/ 1079 w 3357"/>
                    <a:gd name="T49" fmla="*/ 479 h 860"/>
                    <a:gd name="T50" fmla="*/ 1107 w 3357"/>
                    <a:gd name="T51" fmla="*/ 499 h 860"/>
                    <a:gd name="T52" fmla="*/ 1251 w 3357"/>
                    <a:gd name="T53" fmla="*/ 503 h 860"/>
                    <a:gd name="T54" fmla="*/ 1300 w 3357"/>
                    <a:gd name="T55" fmla="*/ 512 h 860"/>
                    <a:gd name="T56" fmla="*/ 1333 w 3357"/>
                    <a:gd name="T57" fmla="*/ 567 h 860"/>
                    <a:gd name="T58" fmla="*/ 1357 w 3357"/>
                    <a:gd name="T59" fmla="*/ 601 h 860"/>
                    <a:gd name="T60" fmla="*/ 1372 w 3357"/>
                    <a:gd name="T61" fmla="*/ 609 h 860"/>
                    <a:gd name="T62" fmla="*/ 1589 w 3357"/>
                    <a:gd name="T63" fmla="*/ 618 h 860"/>
                    <a:gd name="T64" fmla="*/ 1600 w 3357"/>
                    <a:gd name="T65" fmla="*/ 647 h 860"/>
                    <a:gd name="T66" fmla="*/ 1616 w 3357"/>
                    <a:gd name="T67" fmla="*/ 680 h 860"/>
                    <a:gd name="T68" fmla="*/ 1629 w 3357"/>
                    <a:gd name="T69" fmla="*/ 689 h 860"/>
                    <a:gd name="T70" fmla="*/ 1905 w 3357"/>
                    <a:gd name="T71" fmla="*/ 703 h 860"/>
                    <a:gd name="T72" fmla="*/ 2071 w 3357"/>
                    <a:gd name="T73" fmla="*/ 745 h 860"/>
                    <a:gd name="T74" fmla="*/ 2153 w 3357"/>
                    <a:gd name="T75" fmla="*/ 760 h 860"/>
                    <a:gd name="T76" fmla="*/ 2197 w 3357"/>
                    <a:gd name="T77" fmla="*/ 776 h 860"/>
                    <a:gd name="T78" fmla="*/ 2203 w 3357"/>
                    <a:gd name="T79" fmla="*/ 811 h 860"/>
                    <a:gd name="T80" fmla="*/ 2477 w 3357"/>
                    <a:gd name="T81" fmla="*/ 831 h 860"/>
                    <a:gd name="T82" fmla="*/ 3357 w 3357"/>
                    <a:gd name="T83"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57" h="860">
                      <a:moveTo>
                        <a:pt x="0" y="0"/>
                      </a:moveTo>
                      <a:lnTo>
                        <a:pt x="20" y="0"/>
                      </a:lnTo>
                      <a:lnTo>
                        <a:pt x="20" y="13"/>
                      </a:lnTo>
                      <a:lnTo>
                        <a:pt x="42" y="13"/>
                      </a:lnTo>
                      <a:lnTo>
                        <a:pt x="42" y="22"/>
                      </a:lnTo>
                      <a:lnTo>
                        <a:pt x="88" y="22"/>
                      </a:lnTo>
                      <a:lnTo>
                        <a:pt x="88" y="33"/>
                      </a:lnTo>
                      <a:lnTo>
                        <a:pt x="197" y="33"/>
                      </a:lnTo>
                      <a:lnTo>
                        <a:pt x="197" y="49"/>
                      </a:lnTo>
                      <a:lnTo>
                        <a:pt x="219" y="49"/>
                      </a:lnTo>
                      <a:lnTo>
                        <a:pt x="219" y="88"/>
                      </a:lnTo>
                      <a:lnTo>
                        <a:pt x="232" y="88"/>
                      </a:lnTo>
                      <a:lnTo>
                        <a:pt x="232" y="113"/>
                      </a:lnTo>
                      <a:lnTo>
                        <a:pt x="250" y="113"/>
                      </a:lnTo>
                      <a:lnTo>
                        <a:pt x="250" y="137"/>
                      </a:lnTo>
                      <a:lnTo>
                        <a:pt x="356" y="137"/>
                      </a:lnTo>
                      <a:lnTo>
                        <a:pt x="356" y="144"/>
                      </a:lnTo>
                      <a:lnTo>
                        <a:pt x="402" y="144"/>
                      </a:lnTo>
                      <a:lnTo>
                        <a:pt x="402" y="159"/>
                      </a:lnTo>
                      <a:lnTo>
                        <a:pt x="427" y="159"/>
                      </a:lnTo>
                      <a:lnTo>
                        <a:pt x="427" y="188"/>
                      </a:lnTo>
                      <a:lnTo>
                        <a:pt x="449" y="188"/>
                      </a:lnTo>
                      <a:lnTo>
                        <a:pt x="449" y="195"/>
                      </a:lnTo>
                      <a:lnTo>
                        <a:pt x="511" y="195"/>
                      </a:lnTo>
                      <a:lnTo>
                        <a:pt x="511" y="202"/>
                      </a:lnTo>
                      <a:lnTo>
                        <a:pt x="566" y="202"/>
                      </a:lnTo>
                      <a:lnTo>
                        <a:pt x="566" y="215"/>
                      </a:lnTo>
                      <a:lnTo>
                        <a:pt x="663" y="215"/>
                      </a:lnTo>
                      <a:lnTo>
                        <a:pt x="663" y="233"/>
                      </a:lnTo>
                      <a:lnTo>
                        <a:pt x="712" y="233"/>
                      </a:lnTo>
                      <a:lnTo>
                        <a:pt x="712" y="257"/>
                      </a:lnTo>
                      <a:lnTo>
                        <a:pt x="732" y="257"/>
                      </a:lnTo>
                      <a:lnTo>
                        <a:pt x="732" y="321"/>
                      </a:lnTo>
                      <a:lnTo>
                        <a:pt x="756" y="321"/>
                      </a:lnTo>
                      <a:lnTo>
                        <a:pt x="756" y="332"/>
                      </a:lnTo>
                      <a:lnTo>
                        <a:pt x="791" y="332"/>
                      </a:lnTo>
                      <a:lnTo>
                        <a:pt x="791" y="341"/>
                      </a:lnTo>
                      <a:lnTo>
                        <a:pt x="829" y="341"/>
                      </a:lnTo>
                      <a:lnTo>
                        <a:pt x="829" y="348"/>
                      </a:lnTo>
                      <a:lnTo>
                        <a:pt x="897" y="348"/>
                      </a:lnTo>
                      <a:lnTo>
                        <a:pt x="897" y="361"/>
                      </a:lnTo>
                      <a:lnTo>
                        <a:pt x="979" y="361"/>
                      </a:lnTo>
                      <a:lnTo>
                        <a:pt x="979" y="368"/>
                      </a:lnTo>
                      <a:lnTo>
                        <a:pt x="1008" y="368"/>
                      </a:lnTo>
                      <a:lnTo>
                        <a:pt x="1008" y="386"/>
                      </a:lnTo>
                      <a:lnTo>
                        <a:pt x="1028" y="386"/>
                      </a:lnTo>
                      <a:lnTo>
                        <a:pt x="1028" y="441"/>
                      </a:lnTo>
                      <a:lnTo>
                        <a:pt x="1048" y="441"/>
                      </a:lnTo>
                      <a:lnTo>
                        <a:pt x="1048" y="479"/>
                      </a:lnTo>
                      <a:lnTo>
                        <a:pt x="1079" y="479"/>
                      </a:lnTo>
                      <a:lnTo>
                        <a:pt x="1079" y="499"/>
                      </a:lnTo>
                      <a:lnTo>
                        <a:pt x="1107" y="499"/>
                      </a:lnTo>
                      <a:lnTo>
                        <a:pt x="1107" y="503"/>
                      </a:lnTo>
                      <a:lnTo>
                        <a:pt x="1251" y="503"/>
                      </a:lnTo>
                      <a:lnTo>
                        <a:pt x="1251" y="512"/>
                      </a:lnTo>
                      <a:lnTo>
                        <a:pt x="1300" y="512"/>
                      </a:lnTo>
                      <a:lnTo>
                        <a:pt x="1300" y="567"/>
                      </a:lnTo>
                      <a:lnTo>
                        <a:pt x="1333" y="567"/>
                      </a:lnTo>
                      <a:lnTo>
                        <a:pt x="1333" y="601"/>
                      </a:lnTo>
                      <a:lnTo>
                        <a:pt x="1357" y="601"/>
                      </a:lnTo>
                      <a:lnTo>
                        <a:pt x="1357" y="609"/>
                      </a:lnTo>
                      <a:lnTo>
                        <a:pt x="1372" y="609"/>
                      </a:lnTo>
                      <a:lnTo>
                        <a:pt x="1372" y="618"/>
                      </a:lnTo>
                      <a:lnTo>
                        <a:pt x="1589" y="618"/>
                      </a:lnTo>
                      <a:lnTo>
                        <a:pt x="1589" y="647"/>
                      </a:lnTo>
                      <a:lnTo>
                        <a:pt x="1600" y="647"/>
                      </a:lnTo>
                      <a:lnTo>
                        <a:pt x="1600" y="680"/>
                      </a:lnTo>
                      <a:lnTo>
                        <a:pt x="1616" y="680"/>
                      </a:lnTo>
                      <a:lnTo>
                        <a:pt x="1616" y="689"/>
                      </a:lnTo>
                      <a:lnTo>
                        <a:pt x="1629" y="689"/>
                      </a:lnTo>
                      <a:lnTo>
                        <a:pt x="1629" y="703"/>
                      </a:lnTo>
                      <a:lnTo>
                        <a:pt x="1905" y="703"/>
                      </a:lnTo>
                      <a:lnTo>
                        <a:pt x="1905" y="745"/>
                      </a:lnTo>
                      <a:lnTo>
                        <a:pt x="2071" y="745"/>
                      </a:lnTo>
                      <a:lnTo>
                        <a:pt x="2071" y="760"/>
                      </a:lnTo>
                      <a:lnTo>
                        <a:pt x="2153" y="760"/>
                      </a:lnTo>
                      <a:lnTo>
                        <a:pt x="2153" y="776"/>
                      </a:lnTo>
                      <a:lnTo>
                        <a:pt x="2197" y="776"/>
                      </a:lnTo>
                      <a:lnTo>
                        <a:pt x="2197" y="811"/>
                      </a:lnTo>
                      <a:lnTo>
                        <a:pt x="2203" y="811"/>
                      </a:lnTo>
                      <a:lnTo>
                        <a:pt x="2203" y="831"/>
                      </a:lnTo>
                      <a:lnTo>
                        <a:pt x="2477" y="831"/>
                      </a:lnTo>
                      <a:lnTo>
                        <a:pt x="2477" y="860"/>
                      </a:lnTo>
                      <a:lnTo>
                        <a:pt x="3357" y="860"/>
                      </a:lnTo>
                    </a:path>
                  </a:pathLst>
                </a:custGeom>
                <a:noFill/>
                <a:ln w="19050" cap="flat">
                  <a:solidFill>
                    <a:srgbClr val="8300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nvGrpSpPr>
                <p:cNvPr id="1456" name="Group 1455">
                  <a:extLst>
                    <a:ext uri="{FF2B5EF4-FFF2-40B4-BE49-F238E27FC236}">
                      <a16:creationId xmlns:a16="http://schemas.microsoft.com/office/drawing/2014/main" id="{97A2475E-DD6C-7D35-7074-FE96A0106BC6}"/>
                    </a:ext>
                  </a:extLst>
                </p:cNvPr>
                <p:cNvGrpSpPr/>
                <p:nvPr/>
              </p:nvGrpSpPr>
              <p:grpSpPr>
                <a:xfrm>
                  <a:off x="8138629" y="3607455"/>
                  <a:ext cx="2796410" cy="415482"/>
                  <a:chOff x="8138629" y="3607455"/>
                  <a:chExt cx="2796410" cy="415482"/>
                </a:xfrm>
              </p:grpSpPr>
              <p:sp>
                <p:nvSpPr>
                  <p:cNvPr id="1506" name="Line 6">
                    <a:extLst>
                      <a:ext uri="{FF2B5EF4-FFF2-40B4-BE49-F238E27FC236}">
                        <a16:creationId xmlns:a16="http://schemas.microsoft.com/office/drawing/2014/main" id="{C033A208-7629-9098-2ED3-9E96289B4DCD}"/>
                      </a:ext>
                    </a:extLst>
                  </p:cNvPr>
                  <p:cNvSpPr>
                    <a:spLocks noChangeShapeType="1"/>
                  </p:cNvSpPr>
                  <p:nvPr/>
                </p:nvSpPr>
                <p:spPr bwMode="auto">
                  <a:xfrm>
                    <a:off x="10907167"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7" name="Line 7">
                    <a:extLst>
                      <a:ext uri="{FF2B5EF4-FFF2-40B4-BE49-F238E27FC236}">
                        <a16:creationId xmlns:a16="http://schemas.microsoft.com/office/drawing/2014/main" id="{218503C5-C71E-8B31-F9BD-E4418A481AB5}"/>
                      </a:ext>
                    </a:extLst>
                  </p:cNvPr>
                  <p:cNvSpPr>
                    <a:spLocks noChangeShapeType="1"/>
                  </p:cNvSpPr>
                  <p:nvPr/>
                </p:nvSpPr>
                <p:spPr bwMode="auto">
                  <a:xfrm flipH="1">
                    <a:off x="10883013" y="3993898"/>
                    <a:ext cx="5202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8" name="Line 8">
                    <a:extLst>
                      <a:ext uri="{FF2B5EF4-FFF2-40B4-BE49-F238E27FC236}">
                        <a16:creationId xmlns:a16="http://schemas.microsoft.com/office/drawing/2014/main" id="{73720053-8DBC-F962-C272-89C8A32BC955}"/>
                      </a:ext>
                    </a:extLst>
                  </p:cNvPr>
                  <p:cNvSpPr>
                    <a:spLocks noChangeShapeType="1"/>
                  </p:cNvSpPr>
                  <p:nvPr/>
                </p:nvSpPr>
                <p:spPr bwMode="auto">
                  <a:xfrm>
                    <a:off x="10849567"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9" name="Line 9">
                    <a:extLst>
                      <a:ext uri="{FF2B5EF4-FFF2-40B4-BE49-F238E27FC236}">
                        <a16:creationId xmlns:a16="http://schemas.microsoft.com/office/drawing/2014/main" id="{045D28FB-C226-24C3-D954-D7FAA2ADAC5C}"/>
                      </a:ext>
                    </a:extLst>
                  </p:cNvPr>
                  <p:cNvSpPr>
                    <a:spLocks noChangeShapeType="1"/>
                  </p:cNvSpPr>
                  <p:nvPr/>
                </p:nvSpPr>
                <p:spPr bwMode="auto">
                  <a:xfrm flipH="1">
                    <a:off x="10825413" y="3993898"/>
                    <a:ext cx="4831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0" name="Line 10">
                    <a:extLst>
                      <a:ext uri="{FF2B5EF4-FFF2-40B4-BE49-F238E27FC236}">
                        <a16:creationId xmlns:a16="http://schemas.microsoft.com/office/drawing/2014/main" id="{EA49C9FD-DE85-58A8-4F4D-EF1AE3200ADB}"/>
                      </a:ext>
                    </a:extLst>
                  </p:cNvPr>
                  <p:cNvSpPr>
                    <a:spLocks noChangeShapeType="1"/>
                  </p:cNvSpPr>
                  <p:nvPr/>
                </p:nvSpPr>
                <p:spPr bwMode="auto">
                  <a:xfrm>
                    <a:off x="10492816"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1" name="Line 11">
                    <a:extLst>
                      <a:ext uri="{FF2B5EF4-FFF2-40B4-BE49-F238E27FC236}">
                        <a16:creationId xmlns:a16="http://schemas.microsoft.com/office/drawing/2014/main" id="{4B82606A-F470-79A4-2536-952B3A4BAE02}"/>
                      </a:ext>
                    </a:extLst>
                  </p:cNvPr>
                  <p:cNvSpPr>
                    <a:spLocks noChangeShapeType="1"/>
                  </p:cNvSpPr>
                  <p:nvPr/>
                </p:nvSpPr>
                <p:spPr bwMode="auto">
                  <a:xfrm flipH="1">
                    <a:off x="10466803" y="3993898"/>
                    <a:ext cx="50169"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2" name="Line 12">
                    <a:extLst>
                      <a:ext uri="{FF2B5EF4-FFF2-40B4-BE49-F238E27FC236}">
                        <a16:creationId xmlns:a16="http://schemas.microsoft.com/office/drawing/2014/main" id="{F7446BA6-0737-A6C9-2F9E-48C3C36FBFD2}"/>
                      </a:ext>
                    </a:extLst>
                  </p:cNvPr>
                  <p:cNvSpPr>
                    <a:spLocks noChangeShapeType="1"/>
                  </p:cNvSpPr>
                  <p:nvPr/>
                </p:nvSpPr>
                <p:spPr bwMode="auto">
                  <a:xfrm>
                    <a:off x="10405485"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3" name="Line 13">
                    <a:extLst>
                      <a:ext uri="{FF2B5EF4-FFF2-40B4-BE49-F238E27FC236}">
                        <a16:creationId xmlns:a16="http://schemas.microsoft.com/office/drawing/2014/main" id="{44F1010E-3F43-2DB0-501E-91071E43E480}"/>
                      </a:ext>
                    </a:extLst>
                  </p:cNvPr>
                  <p:cNvSpPr>
                    <a:spLocks noChangeShapeType="1"/>
                  </p:cNvSpPr>
                  <p:nvPr/>
                </p:nvSpPr>
                <p:spPr bwMode="auto">
                  <a:xfrm flipH="1">
                    <a:off x="10377615" y="3993898"/>
                    <a:ext cx="53885"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4" name="Line 14">
                    <a:extLst>
                      <a:ext uri="{FF2B5EF4-FFF2-40B4-BE49-F238E27FC236}">
                        <a16:creationId xmlns:a16="http://schemas.microsoft.com/office/drawing/2014/main" id="{077407F2-06C3-B5C5-CBB3-618618749B14}"/>
                      </a:ext>
                    </a:extLst>
                  </p:cNvPr>
                  <p:cNvSpPr>
                    <a:spLocks noChangeShapeType="1"/>
                  </p:cNvSpPr>
                  <p:nvPr/>
                </p:nvSpPr>
                <p:spPr bwMode="auto">
                  <a:xfrm>
                    <a:off x="10336736"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5" name="Line 15">
                    <a:extLst>
                      <a:ext uri="{FF2B5EF4-FFF2-40B4-BE49-F238E27FC236}">
                        <a16:creationId xmlns:a16="http://schemas.microsoft.com/office/drawing/2014/main" id="{B4EBC60F-CB9C-3A35-7B96-4E88F1257825}"/>
                      </a:ext>
                    </a:extLst>
                  </p:cNvPr>
                  <p:cNvSpPr>
                    <a:spLocks noChangeShapeType="1"/>
                  </p:cNvSpPr>
                  <p:nvPr/>
                </p:nvSpPr>
                <p:spPr bwMode="auto">
                  <a:xfrm flipH="1">
                    <a:off x="10307008" y="3993898"/>
                    <a:ext cx="53885"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6" name="Line 16">
                    <a:extLst>
                      <a:ext uri="{FF2B5EF4-FFF2-40B4-BE49-F238E27FC236}">
                        <a16:creationId xmlns:a16="http://schemas.microsoft.com/office/drawing/2014/main" id="{503440B8-84F1-3247-75B2-30A0731EC96C}"/>
                      </a:ext>
                    </a:extLst>
                  </p:cNvPr>
                  <p:cNvSpPr>
                    <a:spLocks noChangeShapeType="1"/>
                  </p:cNvSpPr>
                  <p:nvPr/>
                </p:nvSpPr>
                <p:spPr bwMode="auto">
                  <a:xfrm>
                    <a:off x="9875934"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7" name="Line 17">
                    <a:extLst>
                      <a:ext uri="{FF2B5EF4-FFF2-40B4-BE49-F238E27FC236}">
                        <a16:creationId xmlns:a16="http://schemas.microsoft.com/office/drawing/2014/main" id="{4F18BBD3-5015-331F-F933-2D012905DB3B}"/>
                      </a:ext>
                    </a:extLst>
                  </p:cNvPr>
                  <p:cNvSpPr>
                    <a:spLocks noChangeShapeType="1"/>
                  </p:cNvSpPr>
                  <p:nvPr/>
                </p:nvSpPr>
                <p:spPr bwMode="auto">
                  <a:xfrm flipH="1">
                    <a:off x="9851777" y="3993898"/>
                    <a:ext cx="53885"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8" name="Line 18">
                    <a:extLst>
                      <a:ext uri="{FF2B5EF4-FFF2-40B4-BE49-F238E27FC236}">
                        <a16:creationId xmlns:a16="http://schemas.microsoft.com/office/drawing/2014/main" id="{A70B27E6-DC04-43FF-18EF-F6CC6EC3E04F}"/>
                      </a:ext>
                    </a:extLst>
                  </p:cNvPr>
                  <p:cNvSpPr>
                    <a:spLocks noChangeShapeType="1"/>
                  </p:cNvSpPr>
                  <p:nvPr/>
                </p:nvSpPr>
                <p:spPr bwMode="auto">
                  <a:xfrm>
                    <a:off x="9835056"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19" name="Line 19">
                    <a:extLst>
                      <a:ext uri="{FF2B5EF4-FFF2-40B4-BE49-F238E27FC236}">
                        <a16:creationId xmlns:a16="http://schemas.microsoft.com/office/drawing/2014/main" id="{B185BE70-B8F8-4BC0-D8C9-EC7BEA6D85B6}"/>
                      </a:ext>
                    </a:extLst>
                  </p:cNvPr>
                  <p:cNvSpPr>
                    <a:spLocks noChangeShapeType="1"/>
                  </p:cNvSpPr>
                  <p:nvPr/>
                </p:nvSpPr>
                <p:spPr bwMode="auto">
                  <a:xfrm flipH="1">
                    <a:off x="9810900" y="3993898"/>
                    <a:ext cx="53885"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0" name="Line 20">
                    <a:extLst>
                      <a:ext uri="{FF2B5EF4-FFF2-40B4-BE49-F238E27FC236}">
                        <a16:creationId xmlns:a16="http://schemas.microsoft.com/office/drawing/2014/main" id="{10E7DDEA-278A-8D62-0EEC-7ECE466872CD}"/>
                      </a:ext>
                    </a:extLst>
                  </p:cNvPr>
                  <p:cNvSpPr>
                    <a:spLocks noChangeShapeType="1"/>
                  </p:cNvSpPr>
                  <p:nvPr/>
                </p:nvSpPr>
                <p:spPr bwMode="auto">
                  <a:xfrm>
                    <a:off x="9818331"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1" name="Line 21">
                    <a:extLst>
                      <a:ext uri="{FF2B5EF4-FFF2-40B4-BE49-F238E27FC236}">
                        <a16:creationId xmlns:a16="http://schemas.microsoft.com/office/drawing/2014/main" id="{B60FB8F4-80E5-F48A-CB5F-7CE6E19EC17E}"/>
                      </a:ext>
                    </a:extLst>
                  </p:cNvPr>
                  <p:cNvSpPr>
                    <a:spLocks noChangeShapeType="1"/>
                  </p:cNvSpPr>
                  <p:nvPr/>
                </p:nvSpPr>
                <p:spPr bwMode="auto">
                  <a:xfrm flipH="1">
                    <a:off x="9794177" y="3993898"/>
                    <a:ext cx="53885"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2" name="Line 22">
                    <a:extLst>
                      <a:ext uri="{FF2B5EF4-FFF2-40B4-BE49-F238E27FC236}">
                        <a16:creationId xmlns:a16="http://schemas.microsoft.com/office/drawing/2014/main" id="{D65937D9-9679-B09F-5ED8-0BCEB685242A}"/>
                      </a:ext>
                    </a:extLst>
                  </p:cNvPr>
                  <p:cNvSpPr>
                    <a:spLocks noChangeShapeType="1"/>
                  </p:cNvSpPr>
                  <p:nvPr/>
                </p:nvSpPr>
                <p:spPr bwMode="auto">
                  <a:xfrm>
                    <a:off x="9773738"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3" name="Line 23">
                    <a:extLst>
                      <a:ext uri="{FF2B5EF4-FFF2-40B4-BE49-F238E27FC236}">
                        <a16:creationId xmlns:a16="http://schemas.microsoft.com/office/drawing/2014/main" id="{E33FA417-AC27-9751-F674-9CF53101AE9D}"/>
                      </a:ext>
                    </a:extLst>
                  </p:cNvPr>
                  <p:cNvSpPr>
                    <a:spLocks noChangeShapeType="1"/>
                  </p:cNvSpPr>
                  <p:nvPr/>
                </p:nvSpPr>
                <p:spPr bwMode="auto">
                  <a:xfrm flipH="1">
                    <a:off x="9745869" y="3993898"/>
                    <a:ext cx="5202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4" name="Line 24">
                    <a:extLst>
                      <a:ext uri="{FF2B5EF4-FFF2-40B4-BE49-F238E27FC236}">
                        <a16:creationId xmlns:a16="http://schemas.microsoft.com/office/drawing/2014/main" id="{0BA5795D-477F-07A7-3452-729FE6E09D9A}"/>
                      </a:ext>
                    </a:extLst>
                  </p:cNvPr>
                  <p:cNvSpPr>
                    <a:spLocks noChangeShapeType="1"/>
                  </p:cNvSpPr>
                  <p:nvPr/>
                </p:nvSpPr>
                <p:spPr bwMode="auto">
                  <a:xfrm>
                    <a:off x="9428136"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5" name="Line 25">
                    <a:extLst>
                      <a:ext uri="{FF2B5EF4-FFF2-40B4-BE49-F238E27FC236}">
                        <a16:creationId xmlns:a16="http://schemas.microsoft.com/office/drawing/2014/main" id="{0A8FE991-4AAF-E749-0983-91A209C50FE7}"/>
                      </a:ext>
                    </a:extLst>
                  </p:cNvPr>
                  <p:cNvSpPr>
                    <a:spLocks noChangeShapeType="1"/>
                  </p:cNvSpPr>
                  <p:nvPr/>
                </p:nvSpPr>
                <p:spPr bwMode="auto">
                  <a:xfrm flipH="1">
                    <a:off x="9403982" y="3993898"/>
                    <a:ext cx="50169"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6" name="Line 26">
                    <a:extLst>
                      <a:ext uri="{FF2B5EF4-FFF2-40B4-BE49-F238E27FC236}">
                        <a16:creationId xmlns:a16="http://schemas.microsoft.com/office/drawing/2014/main" id="{060C0186-19CD-37F0-66D5-5B2550503BFE}"/>
                      </a:ext>
                    </a:extLst>
                  </p:cNvPr>
                  <p:cNvSpPr>
                    <a:spLocks noChangeShapeType="1"/>
                  </p:cNvSpPr>
                  <p:nvPr/>
                </p:nvSpPr>
                <p:spPr bwMode="auto">
                  <a:xfrm>
                    <a:off x="9329659"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7" name="Line 27">
                    <a:extLst>
                      <a:ext uri="{FF2B5EF4-FFF2-40B4-BE49-F238E27FC236}">
                        <a16:creationId xmlns:a16="http://schemas.microsoft.com/office/drawing/2014/main" id="{E2EB1BFF-C311-1657-A047-582DAF4E2598}"/>
                      </a:ext>
                    </a:extLst>
                  </p:cNvPr>
                  <p:cNvSpPr>
                    <a:spLocks noChangeShapeType="1"/>
                  </p:cNvSpPr>
                  <p:nvPr/>
                </p:nvSpPr>
                <p:spPr bwMode="auto">
                  <a:xfrm flipH="1">
                    <a:off x="9301787" y="3993898"/>
                    <a:ext cx="53885"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8" name="Line 28">
                    <a:extLst>
                      <a:ext uri="{FF2B5EF4-FFF2-40B4-BE49-F238E27FC236}">
                        <a16:creationId xmlns:a16="http://schemas.microsoft.com/office/drawing/2014/main" id="{912F77C9-5474-D42F-145A-41EE1572E0D8}"/>
                      </a:ext>
                    </a:extLst>
                  </p:cNvPr>
                  <p:cNvSpPr>
                    <a:spLocks noChangeShapeType="1"/>
                  </p:cNvSpPr>
                  <p:nvPr/>
                </p:nvSpPr>
                <p:spPr bwMode="auto">
                  <a:xfrm>
                    <a:off x="9301787"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29" name="Line 29">
                    <a:extLst>
                      <a:ext uri="{FF2B5EF4-FFF2-40B4-BE49-F238E27FC236}">
                        <a16:creationId xmlns:a16="http://schemas.microsoft.com/office/drawing/2014/main" id="{0B44922C-E577-EEE0-1ED2-9F8BF2EE9151}"/>
                      </a:ext>
                    </a:extLst>
                  </p:cNvPr>
                  <p:cNvSpPr>
                    <a:spLocks noChangeShapeType="1"/>
                  </p:cNvSpPr>
                  <p:nvPr/>
                </p:nvSpPr>
                <p:spPr bwMode="auto">
                  <a:xfrm flipH="1">
                    <a:off x="9277633" y="3993898"/>
                    <a:ext cx="5202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0" name="Line 30">
                    <a:extLst>
                      <a:ext uri="{FF2B5EF4-FFF2-40B4-BE49-F238E27FC236}">
                        <a16:creationId xmlns:a16="http://schemas.microsoft.com/office/drawing/2014/main" id="{15596325-0FC5-9162-ED8C-67A929B439EC}"/>
                      </a:ext>
                    </a:extLst>
                  </p:cNvPr>
                  <p:cNvSpPr>
                    <a:spLocks noChangeShapeType="1"/>
                  </p:cNvSpPr>
                  <p:nvPr/>
                </p:nvSpPr>
                <p:spPr bwMode="auto">
                  <a:xfrm>
                    <a:off x="9277633" y="3964859"/>
                    <a:ext cx="0" cy="580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1" name="Line 31">
                    <a:extLst>
                      <a:ext uri="{FF2B5EF4-FFF2-40B4-BE49-F238E27FC236}">
                        <a16:creationId xmlns:a16="http://schemas.microsoft.com/office/drawing/2014/main" id="{5C6CD7B3-CA85-4DE2-20BB-76EE9A2DCD8F}"/>
                      </a:ext>
                    </a:extLst>
                  </p:cNvPr>
                  <p:cNvSpPr>
                    <a:spLocks noChangeShapeType="1"/>
                  </p:cNvSpPr>
                  <p:nvPr/>
                </p:nvSpPr>
                <p:spPr bwMode="auto">
                  <a:xfrm flipH="1">
                    <a:off x="9251620" y="3993898"/>
                    <a:ext cx="50169"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2" name="Line 32">
                    <a:extLst>
                      <a:ext uri="{FF2B5EF4-FFF2-40B4-BE49-F238E27FC236}">
                        <a16:creationId xmlns:a16="http://schemas.microsoft.com/office/drawing/2014/main" id="{486BF336-77F7-7920-8761-B52AD88DDED9}"/>
                      </a:ext>
                    </a:extLst>
                  </p:cNvPr>
                  <p:cNvSpPr>
                    <a:spLocks noChangeShapeType="1"/>
                  </p:cNvSpPr>
                  <p:nvPr/>
                </p:nvSpPr>
                <p:spPr bwMode="auto">
                  <a:xfrm>
                    <a:off x="9272058" y="3900080"/>
                    <a:ext cx="0" cy="64777"/>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3" name="Line 33">
                    <a:extLst>
                      <a:ext uri="{FF2B5EF4-FFF2-40B4-BE49-F238E27FC236}">
                        <a16:creationId xmlns:a16="http://schemas.microsoft.com/office/drawing/2014/main" id="{FEECB93A-6E1B-F709-9E89-5FBDCB1B9C6A}"/>
                      </a:ext>
                    </a:extLst>
                  </p:cNvPr>
                  <p:cNvSpPr>
                    <a:spLocks noChangeShapeType="1"/>
                  </p:cNvSpPr>
                  <p:nvPr/>
                </p:nvSpPr>
                <p:spPr bwMode="auto">
                  <a:xfrm flipH="1">
                    <a:off x="9247904" y="3929117"/>
                    <a:ext cx="53885"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4" name="Line 34">
                    <a:extLst>
                      <a:ext uri="{FF2B5EF4-FFF2-40B4-BE49-F238E27FC236}">
                        <a16:creationId xmlns:a16="http://schemas.microsoft.com/office/drawing/2014/main" id="{24A6E4C0-2865-D52F-0A5C-1627B3D68D65}"/>
                      </a:ext>
                    </a:extLst>
                  </p:cNvPr>
                  <p:cNvSpPr>
                    <a:spLocks noChangeShapeType="1"/>
                  </p:cNvSpPr>
                  <p:nvPr/>
                </p:nvSpPr>
                <p:spPr bwMode="auto">
                  <a:xfrm>
                    <a:off x="9244187" y="3900080"/>
                    <a:ext cx="0" cy="64777"/>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5" name="Line 35">
                    <a:extLst>
                      <a:ext uri="{FF2B5EF4-FFF2-40B4-BE49-F238E27FC236}">
                        <a16:creationId xmlns:a16="http://schemas.microsoft.com/office/drawing/2014/main" id="{0A41C036-B939-EBAB-0B16-8A157CDF046F}"/>
                      </a:ext>
                    </a:extLst>
                  </p:cNvPr>
                  <p:cNvSpPr>
                    <a:spLocks noChangeShapeType="1"/>
                  </p:cNvSpPr>
                  <p:nvPr/>
                </p:nvSpPr>
                <p:spPr bwMode="auto">
                  <a:xfrm flipH="1">
                    <a:off x="9220030" y="3929117"/>
                    <a:ext cx="4831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6" name="Line 36">
                    <a:extLst>
                      <a:ext uri="{FF2B5EF4-FFF2-40B4-BE49-F238E27FC236}">
                        <a16:creationId xmlns:a16="http://schemas.microsoft.com/office/drawing/2014/main" id="{562EAE5A-4AA0-26BC-8C08-1AD88F92FB3A}"/>
                      </a:ext>
                    </a:extLst>
                  </p:cNvPr>
                  <p:cNvSpPr>
                    <a:spLocks noChangeShapeType="1"/>
                  </p:cNvSpPr>
                  <p:nvPr/>
                </p:nvSpPr>
                <p:spPr bwMode="auto">
                  <a:xfrm>
                    <a:off x="8826118" y="3900080"/>
                    <a:ext cx="0" cy="64777"/>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9DB0AC"/>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7" name="Line 37">
                    <a:extLst>
                      <a:ext uri="{FF2B5EF4-FFF2-40B4-BE49-F238E27FC236}">
                        <a16:creationId xmlns:a16="http://schemas.microsoft.com/office/drawing/2014/main" id="{26193BD2-5C67-F246-F1E3-87C0FB80B402}"/>
                      </a:ext>
                    </a:extLst>
                  </p:cNvPr>
                  <p:cNvSpPr>
                    <a:spLocks noChangeShapeType="1"/>
                  </p:cNvSpPr>
                  <p:nvPr/>
                </p:nvSpPr>
                <p:spPr bwMode="auto">
                  <a:xfrm flipH="1">
                    <a:off x="8796390" y="3929117"/>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8" name="Line 38">
                    <a:extLst>
                      <a:ext uri="{FF2B5EF4-FFF2-40B4-BE49-F238E27FC236}">
                        <a16:creationId xmlns:a16="http://schemas.microsoft.com/office/drawing/2014/main" id="{2C7852E4-4EDB-B4DB-C443-FAF1CA857B7D}"/>
                      </a:ext>
                    </a:extLst>
                  </p:cNvPr>
                  <p:cNvSpPr>
                    <a:spLocks noChangeShapeType="1"/>
                  </p:cNvSpPr>
                  <p:nvPr/>
                </p:nvSpPr>
                <p:spPr bwMode="auto">
                  <a:xfrm>
                    <a:off x="8788957" y="3900080"/>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39" name="Line 39">
                    <a:extLst>
                      <a:ext uri="{FF2B5EF4-FFF2-40B4-BE49-F238E27FC236}">
                        <a16:creationId xmlns:a16="http://schemas.microsoft.com/office/drawing/2014/main" id="{824FD69E-46AD-77FD-B747-1420509A3FCC}"/>
                      </a:ext>
                    </a:extLst>
                  </p:cNvPr>
                  <p:cNvSpPr>
                    <a:spLocks noChangeShapeType="1"/>
                  </p:cNvSpPr>
                  <p:nvPr/>
                </p:nvSpPr>
                <p:spPr bwMode="auto">
                  <a:xfrm flipH="1">
                    <a:off x="8762944" y="3929117"/>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0" name="Line 40">
                    <a:extLst>
                      <a:ext uri="{FF2B5EF4-FFF2-40B4-BE49-F238E27FC236}">
                        <a16:creationId xmlns:a16="http://schemas.microsoft.com/office/drawing/2014/main" id="{9BD954C2-255D-46A8-CE02-C6E8CD00B165}"/>
                      </a:ext>
                    </a:extLst>
                  </p:cNvPr>
                  <p:cNvSpPr>
                    <a:spLocks noChangeShapeType="1"/>
                  </p:cNvSpPr>
                  <p:nvPr/>
                </p:nvSpPr>
                <p:spPr bwMode="auto">
                  <a:xfrm>
                    <a:off x="8762944" y="3855403"/>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1" name="Line 41">
                    <a:extLst>
                      <a:ext uri="{FF2B5EF4-FFF2-40B4-BE49-F238E27FC236}">
                        <a16:creationId xmlns:a16="http://schemas.microsoft.com/office/drawing/2014/main" id="{A81EB900-D61D-7191-1ABD-80103C7556E7}"/>
                      </a:ext>
                    </a:extLst>
                  </p:cNvPr>
                  <p:cNvSpPr>
                    <a:spLocks noChangeShapeType="1"/>
                  </p:cNvSpPr>
                  <p:nvPr/>
                </p:nvSpPr>
                <p:spPr bwMode="auto">
                  <a:xfrm flipH="1">
                    <a:off x="8735073" y="3884441"/>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2" name="Line 42">
                    <a:extLst>
                      <a:ext uri="{FF2B5EF4-FFF2-40B4-BE49-F238E27FC236}">
                        <a16:creationId xmlns:a16="http://schemas.microsoft.com/office/drawing/2014/main" id="{E7111B29-7099-68A7-71A1-7FC7734FDDFE}"/>
                      </a:ext>
                    </a:extLst>
                  </p:cNvPr>
                  <p:cNvSpPr>
                    <a:spLocks noChangeShapeType="1"/>
                  </p:cNvSpPr>
                  <p:nvPr/>
                </p:nvSpPr>
                <p:spPr bwMode="auto">
                  <a:xfrm>
                    <a:off x="8751794" y="3815195"/>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3" name="Line 43">
                    <a:extLst>
                      <a:ext uri="{FF2B5EF4-FFF2-40B4-BE49-F238E27FC236}">
                        <a16:creationId xmlns:a16="http://schemas.microsoft.com/office/drawing/2014/main" id="{D22FC590-205E-51CE-F435-1DE6DE327EA7}"/>
                      </a:ext>
                    </a:extLst>
                  </p:cNvPr>
                  <p:cNvSpPr>
                    <a:spLocks noChangeShapeType="1"/>
                  </p:cNvSpPr>
                  <p:nvPr/>
                </p:nvSpPr>
                <p:spPr bwMode="auto">
                  <a:xfrm flipH="1">
                    <a:off x="8725783" y="3850936"/>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4" name="Line 44">
                    <a:extLst>
                      <a:ext uri="{FF2B5EF4-FFF2-40B4-BE49-F238E27FC236}">
                        <a16:creationId xmlns:a16="http://schemas.microsoft.com/office/drawing/2014/main" id="{FECEBD65-872C-92B6-1DA8-51CBF4B21E97}"/>
                      </a:ext>
                    </a:extLst>
                  </p:cNvPr>
                  <p:cNvSpPr>
                    <a:spLocks noChangeShapeType="1"/>
                  </p:cNvSpPr>
                  <p:nvPr/>
                </p:nvSpPr>
                <p:spPr bwMode="auto">
                  <a:xfrm>
                    <a:off x="8748079" y="3774987"/>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5" name="Line 45">
                    <a:extLst>
                      <a:ext uri="{FF2B5EF4-FFF2-40B4-BE49-F238E27FC236}">
                        <a16:creationId xmlns:a16="http://schemas.microsoft.com/office/drawing/2014/main" id="{9D517423-4CCB-E4E8-44B9-FA4780606440}"/>
                      </a:ext>
                    </a:extLst>
                  </p:cNvPr>
                  <p:cNvSpPr>
                    <a:spLocks noChangeShapeType="1"/>
                  </p:cNvSpPr>
                  <p:nvPr/>
                </p:nvSpPr>
                <p:spPr bwMode="auto">
                  <a:xfrm flipH="1">
                    <a:off x="8722067" y="3806261"/>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6" name="Line 46">
                    <a:extLst>
                      <a:ext uri="{FF2B5EF4-FFF2-40B4-BE49-F238E27FC236}">
                        <a16:creationId xmlns:a16="http://schemas.microsoft.com/office/drawing/2014/main" id="{3A3A6CFE-D310-C0AA-9856-A673AE896948}"/>
                      </a:ext>
                    </a:extLst>
                  </p:cNvPr>
                  <p:cNvSpPr>
                    <a:spLocks noChangeShapeType="1"/>
                  </p:cNvSpPr>
                  <p:nvPr/>
                </p:nvSpPr>
                <p:spPr bwMode="auto">
                  <a:xfrm>
                    <a:off x="8722067" y="3774987"/>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7" name="Line 47">
                    <a:extLst>
                      <a:ext uri="{FF2B5EF4-FFF2-40B4-BE49-F238E27FC236}">
                        <a16:creationId xmlns:a16="http://schemas.microsoft.com/office/drawing/2014/main" id="{C500C8C1-CBBC-5D3A-EA63-3EB28397FA9D}"/>
                      </a:ext>
                    </a:extLst>
                  </p:cNvPr>
                  <p:cNvSpPr>
                    <a:spLocks noChangeShapeType="1"/>
                  </p:cNvSpPr>
                  <p:nvPr/>
                </p:nvSpPr>
                <p:spPr bwMode="auto">
                  <a:xfrm flipH="1">
                    <a:off x="8694195" y="3806261"/>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8" name="Line 48">
                    <a:extLst>
                      <a:ext uri="{FF2B5EF4-FFF2-40B4-BE49-F238E27FC236}">
                        <a16:creationId xmlns:a16="http://schemas.microsoft.com/office/drawing/2014/main" id="{1760395E-A942-3967-29E0-5A7DABB622C9}"/>
                      </a:ext>
                    </a:extLst>
                  </p:cNvPr>
                  <p:cNvSpPr>
                    <a:spLocks noChangeShapeType="1"/>
                  </p:cNvSpPr>
                  <p:nvPr/>
                </p:nvSpPr>
                <p:spPr bwMode="auto">
                  <a:xfrm>
                    <a:off x="8378325" y="3705741"/>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49" name="Line 49">
                    <a:extLst>
                      <a:ext uri="{FF2B5EF4-FFF2-40B4-BE49-F238E27FC236}">
                        <a16:creationId xmlns:a16="http://schemas.microsoft.com/office/drawing/2014/main" id="{4E1F2B81-8195-0558-901A-11CF5A8A06A4}"/>
                      </a:ext>
                    </a:extLst>
                  </p:cNvPr>
                  <p:cNvSpPr>
                    <a:spLocks noChangeShapeType="1"/>
                  </p:cNvSpPr>
                  <p:nvPr/>
                </p:nvSpPr>
                <p:spPr bwMode="auto">
                  <a:xfrm flipH="1">
                    <a:off x="8352308" y="3737013"/>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0" name="Line 50">
                    <a:extLst>
                      <a:ext uri="{FF2B5EF4-FFF2-40B4-BE49-F238E27FC236}">
                        <a16:creationId xmlns:a16="http://schemas.microsoft.com/office/drawing/2014/main" id="{D7C22DFD-7E07-646D-FCA9-2999073B7D16}"/>
                      </a:ext>
                    </a:extLst>
                  </p:cNvPr>
                  <p:cNvSpPr>
                    <a:spLocks noChangeShapeType="1"/>
                  </p:cNvSpPr>
                  <p:nvPr/>
                </p:nvSpPr>
                <p:spPr bwMode="auto">
                  <a:xfrm>
                    <a:off x="8315150" y="3705741"/>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1" name="Line 51">
                    <a:extLst>
                      <a:ext uri="{FF2B5EF4-FFF2-40B4-BE49-F238E27FC236}">
                        <a16:creationId xmlns:a16="http://schemas.microsoft.com/office/drawing/2014/main" id="{19C52B5A-E3C5-F14A-B84B-C8415D843272}"/>
                      </a:ext>
                    </a:extLst>
                  </p:cNvPr>
                  <p:cNvSpPr>
                    <a:spLocks noChangeShapeType="1"/>
                  </p:cNvSpPr>
                  <p:nvPr/>
                </p:nvSpPr>
                <p:spPr bwMode="auto">
                  <a:xfrm flipH="1">
                    <a:off x="8287278" y="3737013"/>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2" name="Line 52">
                    <a:extLst>
                      <a:ext uri="{FF2B5EF4-FFF2-40B4-BE49-F238E27FC236}">
                        <a16:creationId xmlns:a16="http://schemas.microsoft.com/office/drawing/2014/main" id="{AB090C19-8B6F-435C-A9E5-47B9E2E397A2}"/>
                      </a:ext>
                    </a:extLst>
                  </p:cNvPr>
                  <p:cNvSpPr>
                    <a:spLocks noChangeShapeType="1"/>
                  </p:cNvSpPr>
                  <p:nvPr/>
                </p:nvSpPr>
                <p:spPr bwMode="auto">
                  <a:xfrm>
                    <a:off x="8225960" y="3705741"/>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3" name="Line 53">
                    <a:extLst>
                      <a:ext uri="{FF2B5EF4-FFF2-40B4-BE49-F238E27FC236}">
                        <a16:creationId xmlns:a16="http://schemas.microsoft.com/office/drawing/2014/main" id="{BD6BF1B8-3141-A743-865E-A174DBC809F5}"/>
                      </a:ext>
                    </a:extLst>
                  </p:cNvPr>
                  <p:cNvSpPr>
                    <a:spLocks noChangeShapeType="1"/>
                  </p:cNvSpPr>
                  <p:nvPr/>
                </p:nvSpPr>
                <p:spPr bwMode="auto">
                  <a:xfrm flipH="1">
                    <a:off x="8201805" y="3737013"/>
                    <a:ext cx="5202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4" name="Line 54">
                    <a:extLst>
                      <a:ext uri="{FF2B5EF4-FFF2-40B4-BE49-F238E27FC236}">
                        <a16:creationId xmlns:a16="http://schemas.microsoft.com/office/drawing/2014/main" id="{1A36B6C1-AFE0-8A30-EAA3-CB9BAFD27306}"/>
                      </a:ext>
                    </a:extLst>
                  </p:cNvPr>
                  <p:cNvSpPr>
                    <a:spLocks noChangeShapeType="1"/>
                  </p:cNvSpPr>
                  <p:nvPr/>
                </p:nvSpPr>
                <p:spPr bwMode="auto">
                  <a:xfrm>
                    <a:off x="8209238" y="3667768"/>
                    <a:ext cx="0" cy="58079"/>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5" name="Line 55">
                    <a:extLst>
                      <a:ext uri="{FF2B5EF4-FFF2-40B4-BE49-F238E27FC236}">
                        <a16:creationId xmlns:a16="http://schemas.microsoft.com/office/drawing/2014/main" id="{89CF7968-EB32-6A77-AC9F-8A8EDD3B7E47}"/>
                      </a:ext>
                    </a:extLst>
                  </p:cNvPr>
                  <p:cNvSpPr>
                    <a:spLocks noChangeShapeType="1"/>
                  </p:cNvSpPr>
                  <p:nvPr/>
                </p:nvSpPr>
                <p:spPr bwMode="auto">
                  <a:xfrm flipH="1">
                    <a:off x="8181366" y="3696803"/>
                    <a:ext cx="5202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6" name="Line 56">
                    <a:extLst>
                      <a:ext uri="{FF2B5EF4-FFF2-40B4-BE49-F238E27FC236}">
                        <a16:creationId xmlns:a16="http://schemas.microsoft.com/office/drawing/2014/main" id="{357652EF-8CCD-97F9-2CFF-4538A1047496}"/>
                      </a:ext>
                    </a:extLst>
                  </p:cNvPr>
                  <p:cNvSpPr>
                    <a:spLocks noChangeShapeType="1"/>
                  </p:cNvSpPr>
                  <p:nvPr/>
                </p:nvSpPr>
                <p:spPr bwMode="auto">
                  <a:xfrm>
                    <a:off x="8201805" y="3607455"/>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7" name="Line 57">
                    <a:extLst>
                      <a:ext uri="{FF2B5EF4-FFF2-40B4-BE49-F238E27FC236}">
                        <a16:creationId xmlns:a16="http://schemas.microsoft.com/office/drawing/2014/main" id="{69797A1A-E5F1-2ABB-182A-B2FEBB157959}"/>
                      </a:ext>
                    </a:extLst>
                  </p:cNvPr>
                  <p:cNvSpPr>
                    <a:spLocks noChangeShapeType="1"/>
                  </p:cNvSpPr>
                  <p:nvPr/>
                </p:nvSpPr>
                <p:spPr bwMode="auto">
                  <a:xfrm flipH="1">
                    <a:off x="8175793" y="3636494"/>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8" name="Line 58">
                    <a:extLst>
                      <a:ext uri="{FF2B5EF4-FFF2-40B4-BE49-F238E27FC236}">
                        <a16:creationId xmlns:a16="http://schemas.microsoft.com/office/drawing/2014/main" id="{A3855A0C-4473-9500-7875-C58F5801E251}"/>
                      </a:ext>
                    </a:extLst>
                  </p:cNvPr>
                  <p:cNvSpPr>
                    <a:spLocks noChangeShapeType="1"/>
                  </p:cNvSpPr>
                  <p:nvPr/>
                </p:nvSpPr>
                <p:spPr bwMode="auto">
                  <a:xfrm>
                    <a:off x="8181366" y="3607455"/>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59" name="Line 59">
                    <a:extLst>
                      <a:ext uri="{FF2B5EF4-FFF2-40B4-BE49-F238E27FC236}">
                        <a16:creationId xmlns:a16="http://schemas.microsoft.com/office/drawing/2014/main" id="{0E601B10-2ABE-FF88-9784-F97BA81D1ACA}"/>
                      </a:ext>
                    </a:extLst>
                  </p:cNvPr>
                  <p:cNvSpPr>
                    <a:spLocks noChangeShapeType="1"/>
                  </p:cNvSpPr>
                  <p:nvPr/>
                </p:nvSpPr>
                <p:spPr bwMode="auto">
                  <a:xfrm flipH="1">
                    <a:off x="8155352" y="3636494"/>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60" name="Line 60">
                    <a:extLst>
                      <a:ext uri="{FF2B5EF4-FFF2-40B4-BE49-F238E27FC236}">
                        <a16:creationId xmlns:a16="http://schemas.microsoft.com/office/drawing/2014/main" id="{4F04E7EE-E07F-6D9A-E4D1-1D749C4FBCCC}"/>
                      </a:ext>
                    </a:extLst>
                  </p:cNvPr>
                  <p:cNvSpPr>
                    <a:spLocks noChangeShapeType="1"/>
                  </p:cNvSpPr>
                  <p:nvPr/>
                </p:nvSpPr>
                <p:spPr bwMode="auto">
                  <a:xfrm>
                    <a:off x="8164645" y="3607455"/>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61" name="Line 61">
                    <a:extLst>
                      <a:ext uri="{FF2B5EF4-FFF2-40B4-BE49-F238E27FC236}">
                        <a16:creationId xmlns:a16="http://schemas.microsoft.com/office/drawing/2014/main" id="{DD2574CC-3C98-BFCB-054B-4450D8C286F9}"/>
                      </a:ext>
                    </a:extLst>
                  </p:cNvPr>
                  <p:cNvSpPr>
                    <a:spLocks noChangeShapeType="1"/>
                  </p:cNvSpPr>
                  <p:nvPr/>
                </p:nvSpPr>
                <p:spPr bwMode="auto">
                  <a:xfrm flipH="1">
                    <a:off x="8138629" y="3636494"/>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grpSp>
              <p:nvGrpSpPr>
                <p:cNvPr id="1457" name="Group 1456">
                  <a:extLst>
                    <a:ext uri="{FF2B5EF4-FFF2-40B4-BE49-F238E27FC236}">
                      <a16:creationId xmlns:a16="http://schemas.microsoft.com/office/drawing/2014/main" id="{0111C5A0-C3C2-3072-B60B-2B8415474A80}"/>
                    </a:ext>
                  </a:extLst>
                </p:cNvPr>
                <p:cNvGrpSpPr/>
                <p:nvPr/>
              </p:nvGrpSpPr>
              <p:grpSpPr>
                <a:xfrm>
                  <a:off x="6969901" y="3180805"/>
                  <a:ext cx="800832" cy="491428"/>
                  <a:chOff x="6969901" y="3180805"/>
                  <a:chExt cx="800832" cy="491428"/>
                </a:xfrm>
              </p:grpSpPr>
              <p:sp>
                <p:nvSpPr>
                  <p:cNvPr id="1471" name="Line 80">
                    <a:extLst>
                      <a:ext uri="{FF2B5EF4-FFF2-40B4-BE49-F238E27FC236}">
                        <a16:creationId xmlns:a16="http://schemas.microsoft.com/office/drawing/2014/main" id="{2BDF9139-9341-5EA5-196D-A26A6DC3462E}"/>
                      </a:ext>
                    </a:extLst>
                  </p:cNvPr>
                  <p:cNvSpPr>
                    <a:spLocks noChangeShapeType="1"/>
                  </p:cNvSpPr>
                  <p:nvPr/>
                </p:nvSpPr>
                <p:spPr bwMode="auto">
                  <a:xfrm>
                    <a:off x="7400974" y="3419816"/>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nvGrpSpPr>
                  <p:cNvPr id="1472" name="Group 1471">
                    <a:extLst>
                      <a:ext uri="{FF2B5EF4-FFF2-40B4-BE49-F238E27FC236}">
                        <a16:creationId xmlns:a16="http://schemas.microsoft.com/office/drawing/2014/main" id="{5A84E4B9-1D46-9B74-A27E-B295A5D42303}"/>
                      </a:ext>
                    </a:extLst>
                  </p:cNvPr>
                  <p:cNvGrpSpPr/>
                  <p:nvPr/>
                </p:nvGrpSpPr>
                <p:grpSpPr>
                  <a:xfrm>
                    <a:off x="7374961" y="3453323"/>
                    <a:ext cx="395772" cy="218910"/>
                    <a:chOff x="7374961" y="3453323"/>
                    <a:chExt cx="395772" cy="218910"/>
                  </a:xfrm>
                </p:grpSpPr>
                <p:sp>
                  <p:nvSpPr>
                    <p:cNvPr id="1487" name="Line 62">
                      <a:extLst>
                        <a:ext uri="{FF2B5EF4-FFF2-40B4-BE49-F238E27FC236}">
                          <a16:creationId xmlns:a16="http://schemas.microsoft.com/office/drawing/2014/main" id="{C8125971-E54E-928D-2485-C1BAD398E43C}"/>
                        </a:ext>
                      </a:extLst>
                    </p:cNvPr>
                    <p:cNvSpPr>
                      <a:spLocks noChangeShapeType="1"/>
                    </p:cNvSpPr>
                    <p:nvPr/>
                  </p:nvSpPr>
                  <p:spPr bwMode="auto">
                    <a:xfrm>
                      <a:off x="7744717" y="3607455"/>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8" name="Line 63">
                      <a:extLst>
                        <a:ext uri="{FF2B5EF4-FFF2-40B4-BE49-F238E27FC236}">
                          <a16:creationId xmlns:a16="http://schemas.microsoft.com/office/drawing/2014/main" id="{07B7B9B9-B25E-958F-66EF-7718874AD93A}"/>
                        </a:ext>
                      </a:extLst>
                    </p:cNvPr>
                    <p:cNvSpPr>
                      <a:spLocks noChangeShapeType="1"/>
                    </p:cNvSpPr>
                    <p:nvPr/>
                  </p:nvSpPr>
                  <p:spPr bwMode="auto">
                    <a:xfrm flipH="1">
                      <a:off x="7720563" y="3636494"/>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9" name="Line 64">
                      <a:extLst>
                        <a:ext uri="{FF2B5EF4-FFF2-40B4-BE49-F238E27FC236}">
                          <a16:creationId xmlns:a16="http://schemas.microsoft.com/office/drawing/2014/main" id="{04FF2FC0-EC13-777A-CE82-1018C2710E7C}"/>
                        </a:ext>
                      </a:extLst>
                    </p:cNvPr>
                    <p:cNvSpPr>
                      <a:spLocks noChangeShapeType="1"/>
                    </p:cNvSpPr>
                    <p:nvPr/>
                  </p:nvSpPr>
                  <p:spPr bwMode="auto">
                    <a:xfrm>
                      <a:off x="7713130" y="3607455"/>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0" name="Line 65">
                      <a:extLst>
                        <a:ext uri="{FF2B5EF4-FFF2-40B4-BE49-F238E27FC236}">
                          <a16:creationId xmlns:a16="http://schemas.microsoft.com/office/drawing/2014/main" id="{4E32C138-006D-CF6D-EABC-6BDE4497F98B}"/>
                        </a:ext>
                      </a:extLst>
                    </p:cNvPr>
                    <p:cNvSpPr>
                      <a:spLocks noChangeShapeType="1"/>
                    </p:cNvSpPr>
                    <p:nvPr/>
                  </p:nvSpPr>
                  <p:spPr bwMode="auto">
                    <a:xfrm flipH="1">
                      <a:off x="7687118" y="3636494"/>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1" name="Line 66">
                      <a:extLst>
                        <a:ext uri="{FF2B5EF4-FFF2-40B4-BE49-F238E27FC236}">
                          <a16:creationId xmlns:a16="http://schemas.microsoft.com/office/drawing/2014/main" id="{A80FFB11-BC47-2269-57AA-8155D8F4EBA4}"/>
                        </a:ext>
                      </a:extLst>
                    </p:cNvPr>
                    <p:cNvSpPr>
                      <a:spLocks noChangeShapeType="1"/>
                    </p:cNvSpPr>
                    <p:nvPr/>
                  </p:nvSpPr>
                  <p:spPr bwMode="auto">
                    <a:xfrm>
                      <a:off x="7696409" y="3578417"/>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2" name="Line 67">
                      <a:extLst>
                        <a:ext uri="{FF2B5EF4-FFF2-40B4-BE49-F238E27FC236}">
                          <a16:creationId xmlns:a16="http://schemas.microsoft.com/office/drawing/2014/main" id="{3DDFA638-FF37-C70C-E4F5-A76C21BC6315}"/>
                        </a:ext>
                      </a:extLst>
                    </p:cNvPr>
                    <p:cNvSpPr>
                      <a:spLocks noChangeShapeType="1"/>
                    </p:cNvSpPr>
                    <p:nvPr/>
                  </p:nvSpPr>
                  <p:spPr bwMode="auto">
                    <a:xfrm flipH="1">
                      <a:off x="7666679" y="3611922"/>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3" name="Line 68">
                      <a:extLst>
                        <a:ext uri="{FF2B5EF4-FFF2-40B4-BE49-F238E27FC236}">
                          <a16:creationId xmlns:a16="http://schemas.microsoft.com/office/drawing/2014/main" id="{230D8527-B5DE-6FA1-27E9-4E2487B0D75B}"/>
                        </a:ext>
                      </a:extLst>
                    </p:cNvPr>
                    <p:cNvSpPr>
                      <a:spLocks noChangeShapeType="1"/>
                    </p:cNvSpPr>
                    <p:nvPr/>
                  </p:nvSpPr>
                  <p:spPr bwMode="auto">
                    <a:xfrm>
                      <a:off x="7675970" y="3578417"/>
                      <a:ext cx="0" cy="58079"/>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4" name="Line 69">
                      <a:extLst>
                        <a:ext uri="{FF2B5EF4-FFF2-40B4-BE49-F238E27FC236}">
                          <a16:creationId xmlns:a16="http://schemas.microsoft.com/office/drawing/2014/main" id="{FCA92784-9019-50C4-94FF-1C9D96B790D5}"/>
                        </a:ext>
                      </a:extLst>
                    </p:cNvPr>
                    <p:cNvSpPr>
                      <a:spLocks noChangeShapeType="1"/>
                    </p:cNvSpPr>
                    <p:nvPr/>
                  </p:nvSpPr>
                  <p:spPr bwMode="auto">
                    <a:xfrm flipH="1">
                      <a:off x="7646240" y="3607455"/>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5" name="Line 70">
                      <a:extLst>
                        <a:ext uri="{FF2B5EF4-FFF2-40B4-BE49-F238E27FC236}">
                          <a16:creationId xmlns:a16="http://schemas.microsoft.com/office/drawing/2014/main" id="{B684A72F-0897-CB67-BDDE-03218E50CE89}"/>
                        </a:ext>
                      </a:extLst>
                    </p:cNvPr>
                    <p:cNvSpPr>
                      <a:spLocks noChangeShapeType="1"/>
                    </p:cNvSpPr>
                    <p:nvPr/>
                  </p:nvSpPr>
                  <p:spPr bwMode="auto">
                    <a:xfrm>
                      <a:off x="7642525" y="3562778"/>
                      <a:ext cx="0" cy="6031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6" name="Line 71">
                      <a:extLst>
                        <a:ext uri="{FF2B5EF4-FFF2-40B4-BE49-F238E27FC236}">
                          <a16:creationId xmlns:a16="http://schemas.microsoft.com/office/drawing/2014/main" id="{9330A978-B19D-56D8-22E4-D2C447E1ED36}"/>
                        </a:ext>
                      </a:extLst>
                    </p:cNvPr>
                    <p:cNvSpPr>
                      <a:spLocks noChangeShapeType="1"/>
                    </p:cNvSpPr>
                    <p:nvPr/>
                  </p:nvSpPr>
                  <p:spPr bwMode="auto">
                    <a:xfrm flipH="1">
                      <a:off x="7618368" y="3591819"/>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7" name="Line 72">
                      <a:extLst>
                        <a:ext uri="{FF2B5EF4-FFF2-40B4-BE49-F238E27FC236}">
                          <a16:creationId xmlns:a16="http://schemas.microsoft.com/office/drawing/2014/main" id="{3115E409-B831-31D6-5B91-D580E805BA6B}"/>
                        </a:ext>
                      </a:extLst>
                    </p:cNvPr>
                    <p:cNvSpPr>
                      <a:spLocks noChangeShapeType="1"/>
                    </p:cNvSpPr>
                    <p:nvPr/>
                  </p:nvSpPr>
                  <p:spPr bwMode="auto">
                    <a:xfrm>
                      <a:off x="7642525" y="3562778"/>
                      <a:ext cx="0" cy="6031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8" name="Line 73">
                      <a:extLst>
                        <a:ext uri="{FF2B5EF4-FFF2-40B4-BE49-F238E27FC236}">
                          <a16:creationId xmlns:a16="http://schemas.microsoft.com/office/drawing/2014/main" id="{1588FDBF-DFD8-2B04-A116-168DB0D1D6D3}"/>
                        </a:ext>
                      </a:extLst>
                    </p:cNvPr>
                    <p:cNvSpPr>
                      <a:spLocks noChangeShapeType="1"/>
                    </p:cNvSpPr>
                    <p:nvPr/>
                  </p:nvSpPr>
                  <p:spPr bwMode="auto">
                    <a:xfrm flipH="1">
                      <a:off x="7618368" y="3591819"/>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99" name="Line 74">
                      <a:extLst>
                        <a:ext uri="{FF2B5EF4-FFF2-40B4-BE49-F238E27FC236}">
                          <a16:creationId xmlns:a16="http://schemas.microsoft.com/office/drawing/2014/main" id="{47043F45-78CB-58F4-7CF1-245A02137127}"/>
                        </a:ext>
                      </a:extLst>
                    </p:cNvPr>
                    <p:cNvSpPr>
                      <a:spLocks noChangeShapeType="1"/>
                    </p:cNvSpPr>
                    <p:nvPr/>
                  </p:nvSpPr>
                  <p:spPr bwMode="auto">
                    <a:xfrm>
                      <a:off x="7642525" y="3529274"/>
                      <a:ext cx="0" cy="62547"/>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0" name="Line 75">
                      <a:extLst>
                        <a:ext uri="{FF2B5EF4-FFF2-40B4-BE49-F238E27FC236}">
                          <a16:creationId xmlns:a16="http://schemas.microsoft.com/office/drawing/2014/main" id="{C270E4FB-A796-FADB-5905-B094F9E91CC4}"/>
                        </a:ext>
                      </a:extLst>
                    </p:cNvPr>
                    <p:cNvSpPr>
                      <a:spLocks noChangeShapeType="1"/>
                    </p:cNvSpPr>
                    <p:nvPr/>
                  </p:nvSpPr>
                  <p:spPr bwMode="auto">
                    <a:xfrm flipH="1">
                      <a:off x="7618368" y="3562778"/>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1" name="Line 76">
                      <a:extLst>
                        <a:ext uri="{FF2B5EF4-FFF2-40B4-BE49-F238E27FC236}">
                          <a16:creationId xmlns:a16="http://schemas.microsoft.com/office/drawing/2014/main" id="{2189F64B-3A5C-2746-938F-CE6ECBA14BE1}"/>
                        </a:ext>
                      </a:extLst>
                    </p:cNvPr>
                    <p:cNvSpPr>
                      <a:spLocks noChangeShapeType="1"/>
                    </p:cNvSpPr>
                    <p:nvPr/>
                  </p:nvSpPr>
                  <p:spPr bwMode="auto">
                    <a:xfrm>
                      <a:off x="7642525" y="3493534"/>
                      <a:ext cx="0" cy="6031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2" name="Line 77">
                      <a:extLst>
                        <a:ext uri="{FF2B5EF4-FFF2-40B4-BE49-F238E27FC236}">
                          <a16:creationId xmlns:a16="http://schemas.microsoft.com/office/drawing/2014/main" id="{BDF36F7D-2B5F-815E-8DC9-A08FE58F9FC4}"/>
                        </a:ext>
                      </a:extLst>
                    </p:cNvPr>
                    <p:cNvSpPr>
                      <a:spLocks noChangeShapeType="1"/>
                    </p:cNvSpPr>
                    <p:nvPr/>
                  </p:nvSpPr>
                  <p:spPr bwMode="auto">
                    <a:xfrm flipH="1">
                      <a:off x="7618368" y="3522571"/>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3" name="Line 78">
                      <a:extLst>
                        <a:ext uri="{FF2B5EF4-FFF2-40B4-BE49-F238E27FC236}">
                          <a16:creationId xmlns:a16="http://schemas.microsoft.com/office/drawing/2014/main" id="{9BCA3669-958A-2C40-87A7-CCDC0CF4ADF2}"/>
                        </a:ext>
                      </a:extLst>
                    </p:cNvPr>
                    <p:cNvSpPr>
                      <a:spLocks noChangeShapeType="1"/>
                    </p:cNvSpPr>
                    <p:nvPr/>
                  </p:nvSpPr>
                  <p:spPr bwMode="auto">
                    <a:xfrm>
                      <a:off x="7618368" y="3493534"/>
                      <a:ext cx="0" cy="6031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4" name="Line 79">
                      <a:extLst>
                        <a:ext uri="{FF2B5EF4-FFF2-40B4-BE49-F238E27FC236}">
                          <a16:creationId xmlns:a16="http://schemas.microsoft.com/office/drawing/2014/main" id="{E68DAF82-F69D-40A0-B994-38B2F5327B82}"/>
                        </a:ext>
                      </a:extLst>
                    </p:cNvPr>
                    <p:cNvSpPr>
                      <a:spLocks noChangeShapeType="1"/>
                    </p:cNvSpPr>
                    <p:nvPr/>
                  </p:nvSpPr>
                  <p:spPr bwMode="auto">
                    <a:xfrm flipH="1">
                      <a:off x="7594214" y="3522571"/>
                      <a:ext cx="48311"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505" name="Line 81">
                      <a:extLst>
                        <a:ext uri="{FF2B5EF4-FFF2-40B4-BE49-F238E27FC236}">
                          <a16:creationId xmlns:a16="http://schemas.microsoft.com/office/drawing/2014/main" id="{C0C06D5D-163B-0FE8-F6BE-25F2E91B3EEB}"/>
                        </a:ext>
                      </a:extLst>
                    </p:cNvPr>
                    <p:cNvSpPr>
                      <a:spLocks noChangeShapeType="1"/>
                    </p:cNvSpPr>
                    <p:nvPr/>
                  </p:nvSpPr>
                  <p:spPr bwMode="auto">
                    <a:xfrm flipH="1">
                      <a:off x="7374961" y="3453323"/>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sp>
                <p:nvSpPr>
                  <p:cNvPr id="1473" name="Line 82">
                    <a:extLst>
                      <a:ext uri="{FF2B5EF4-FFF2-40B4-BE49-F238E27FC236}">
                        <a16:creationId xmlns:a16="http://schemas.microsoft.com/office/drawing/2014/main" id="{ABB0A979-FC5F-720B-369E-81A4AD0F7616}"/>
                      </a:ext>
                    </a:extLst>
                  </p:cNvPr>
                  <p:cNvSpPr>
                    <a:spLocks noChangeShapeType="1"/>
                  </p:cNvSpPr>
                  <p:nvPr/>
                </p:nvSpPr>
                <p:spPr bwMode="auto">
                  <a:xfrm>
                    <a:off x="7218882" y="3399714"/>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74" name="Line 83">
                    <a:extLst>
                      <a:ext uri="{FF2B5EF4-FFF2-40B4-BE49-F238E27FC236}">
                        <a16:creationId xmlns:a16="http://schemas.microsoft.com/office/drawing/2014/main" id="{0F3BB5D2-E95F-7585-066F-3036232D05D2}"/>
                      </a:ext>
                    </a:extLst>
                  </p:cNvPr>
                  <p:cNvSpPr>
                    <a:spLocks noChangeShapeType="1"/>
                  </p:cNvSpPr>
                  <p:nvPr/>
                </p:nvSpPr>
                <p:spPr bwMode="auto">
                  <a:xfrm flipH="1">
                    <a:off x="7194726" y="3433219"/>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75" name="Line 84">
                    <a:extLst>
                      <a:ext uri="{FF2B5EF4-FFF2-40B4-BE49-F238E27FC236}">
                        <a16:creationId xmlns:a16="http://schemas.microsoft.com/office/drawing/2014/main" id="{DBC529F4-3177-BEBA-408A-EE33D5889A0F}"/>
                      </a:ext>
                    </a:extLst>
                  </p:cNvPr>
                  <p:cNvSpPr>
                    <a:spLocks noChangeShapeType="1"/>
                  </p:cNvSpPr>
                  <p:nvPr/>
                </p:nvSpPr>
                <p:spPr bwMode="auto">
                  <a:xfrm>
                    <a:off x="7166857" y="3384078"/>
                    <a:ext cx="0" cy="6031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76" name="Line 85">
                    <a:extLst>
                      <a:ext uri="{FF2B5EF4-FFF2-40B4-BE49-F238E27FC236}">
                        <a16:creationId xmlns:a16="http://schemas.microsoft.com/office/drawing/2014/main" id="{AA4468E2-022C-4752-4C4C-F61C8DCE457A}"/>
                      </a:ext>
                    </a:extLst>
                  </p:cNvPr>
                  <p:cNvSpPr>
                    <a:spLocks noChangeShapeType="1"/>
                  </p:cNvSpPr>
                  <p:nvPr/>
                </p:nvSpPr>
                <p:spPr bwMode="auto">
                  <a:xfrm flipH="1">
                    <a:off x="7140843" y="3415350"/>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77" name="Line 86">
                    <a:extLst>
                      <a:ext uri="{FF2B5EF4-FFF2-40B4-BE49-F238E27FC236}">
                        <a16:creationId xmlns:a16="http://schemas.microsoft.com/office/drawing/2014/main" id="{5EA63E75-9B9F-A4AD-A852-D62D2424659D}"/>
                      </a:ext>
                    </a:extLst>
                  </p:cNvPr>
                  <p:cNvSpPr>
                    <a:spLocks noChangeShapeType="1"/>
                  </p:cNvSpPr>
                  <p:nvPr/>
                </p:nvSpPr>
                <p:spPr bwMode="auto">
                  <a:xfrm>
                    <a:off x="7146418" y="3346105"/>
                    <a:ext cx="0" cy="62547"/>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78" name="Line 87">
                    <a:extLst>
                      <a:ext uri="{FF2B5EF4-FFF2-40B4-BE49-F238E27FC236}">
                        <a16:creationId xmlns:a16="http://schemas.microsoft.com/office/drawing/2014/main" id="{C2D11F55-B70C-CFBB-7B84-2AFDB17C3226}"/>
                      </a:ext>
                    </a:extLst>
                  </p:cNvPr>
                  <p:cNvSpPr>
                    <a:spLocks noChangeShapeType="1"/>
                  </p:cNvSpPr>
                  <p:nvPr/>
                </p:nvSpPr>
                <p:spPr bwMode="auto">
                  <a:xfrm flipH="1">
                    <a:off x="7120403" y="3375143"/>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79" name="Line 88">
                    <a:extLst>
                      <a:ext uri="{FF2B5EF4-FFF2-40B4-BE49-F238E27FC236}">
                        <a16:creationId xmlns:a16="http://schemas.microsoft.com/office/drawing/2014/main" id="{0E38B0A6-B35A-703E-E85D-9CDB126944C8}"/>
                      </a:ext>
                    </a:extLst>
                  </p:cNvPr>
                  <p:cNvSpPr>
                    <a:spLocks noChangeShapeType="1"/>
                  </p:cNvSpPr>
                  <p:nvPr/>
                </p:nvSpPr>
                <p:spPr bwMode="auto">
                  <a:xfrm>
                    <a:off x="7120403" y="3310366"/>
                    <a:ext cx="0" cy="6031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0" name="Line 89">
                    <a:extLst>
                      <a:ext uri="{FF2B5EF4-FFF2-40B4-BE49-F238E27FC236}">
                        <a16:creationId xmlns:a16="http://schemas.microsoft.com/office/drawing/2014/main" id="{2CC327DF-5C3C-CF70-585D-C7F9549A9A2F}"/>
                      </a:ext>
                    </a:extLst>
                  </p:cNvPr>
                  <p:cNvSpPr>
                    <a:spLocks noChangeShapeType="1"/>
                  </p:cNvSpPr>
                  <p:nvPr/>
                </p:nvSpPr>
                <p:spPr bwMode="auto">
                  <a:xfrm flipH="1">
                    <a:off x="7096248" y="3339401"/>
                    <a:ext cx="50170"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1" name="Line 90">
                    <a:extLst>
                      <a:ext uri="{FF2B5EF4-FFF2-40B4-BE49-F238E27FC236}">
                        <a16:creationId xmlns:a16="http://schemas.microsoft.com/office/drawing/2014/main" id="{FC25B7FF-75C2-3C9F-1EC4-708EB73216FB}"/>
                      </a:ext>
                    </a:extLst>
                  </p:cNvPr>
                  <p:cNvSpPr>
                    <a:spLocks noChangeShapeType="1"/>
                  </p:cNvSpPr>
                  <p:nvPr/>
                </p:nvSpPr>
                <p:spPr bwMode="auto">
                  <a:xfrm>
                    <a:off x="7085101" y="3232182"/>
                    <a:ext cx="0" cy="62547"/>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2" name="Line 91">
                    <a:extLst>
                      <a:ext uri="{FF2B5EF4-FFF2-40B4-BE49-F238E27FC236}">
                        <a16:creationId xmlns:a16="http://schemas.microsoft.com/office/drawing/2014/main" id="{9A119413-D43B-A284-80F1-A68289DC76B3}"/>
                      </a:ext>
                    </a:extLst>
                  </p:cNvPr>
                  <p:cNvSpPr>
                    <a:spLocks noChangeShapeType="1"/>
                  </p:cNvSpPr>
                  <p:nvPr/>
                </p:nvSpPr>
                <p:spPr bwMode="auto">
                  <a:xfrm flipH="1">
                    <a:off x="7055372" y="3265689"/>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3" name="Line 92">
                    <a:extLst>
                      <a:ext uri="{FF2B5EF4-FFF2-40B4-BE49-F238E27FC236}">
                        <a16:creationId xmlns:a16="http://schemas.microsoft.com/office/drawing/2014/main" id="{6CCA0919-8CEA-B0EB-E0D9-CDECE1ED2207}"/>
                      </a:ext>
                    </a:extLst>
                  </p:cNvPr>
                  <p:cNvSpPr>
                    <a:spLocks noChangeShapeType="1"/>
                  </p:cNvSpPr>
                  <p:nvPr/>
                </p:nvSpPr>
                <p:spPr bwMode="auto">
                  <a:xfrm>
                    <a:off x="7085101" y="3216547"/>
                    <a:ext cx="0" cy="6031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4" name="Line 93">
                    <a:extLst>
                      <a:ext uri="{FF2B5EF4-FFF2-40B4-BE49-F238E27FC236}">
                        <a16:creationId xmlns:a16="http://schemas.microsoft.com/office/drawing/2014/main" id="{C15A27B1-DAEE-CB2F-AB44-2944120DC062}"/>
                      </a:ext>
                    </a:extLst>
                  </p:cNvPr>
                  <p:cNvSpPr>
                    <a:spLocks noChangeShapeType="1"/>
                  </p:cNvSpPr>
                  <p:nvPr/>
                </p:nvSpPr>
                <p:spPr bwMode="auto">
                  <a:xfrm flipH="1">
                    <a:off x="7055372" y="3245585"/>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5" name="Line 94">
                    <a:extLst>
                      <a:ext uri="{FF2B5EF4-FFF2-40B4-BE49-F238E27FC236}">
                        <a16:creationId xmlns:a16="http://schemas.microsoft.com/office/drawing/2014/main" id="{2B24FEB3-CBA5-0483-9B8A-3FD319FB19E3}"/>
                      </a:ext>
                    </a:extLst>
                  </p:cNvPr>
                  <p:cNvSpPr>
                    <a:spLocks noChangeShapeType="1"/>
                  </p:cNvSpPr>
                  <p:nvPr/>
                </p:nvSpPr>
                <p:spPr bwMode="auto">
                  <a:xfrm>
                    <a:off x="6994055" y="3180805"/>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86" name="Line 95">
                    <a:extLst>
                      <a:ext uri="{FF2B5EF4-FFF2-40B4-BE49-F238E27FC236}">
                        <a16:creationId xmlns:a16="http://schemas.microsoft.com/office/drawing/2014/main" id="{40C50FF6-7B03-DCE3-E058-06C3A0682A3C}"/>
                      </a:ext>
                    </a:extLst>
                  </p:cNvPr>
                  <p:cNvSpPr>
                    <a:spLocks noChangeShapeType="1"/>
                  </p:cNvSpPr>
                  <p:nvPr/>
                </p:nvSpPr>
                <p:spPr bwMode="auto">
                  <a:xfrm flipH="1">
                    <a:off x="6969901" y="3216545"/>
                    <a:ext cx="5202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grpSp>
              <p:nvGrpSpPr>
                <p:cNvPr id="1458" name="Group 1457">
                  <a:extLst>
                    <a:ext uri="{FF2B5EF4-FFF2-40B4-BE49-F238E27FC236}">
                      <a16:creationId xmlns:a16="http://schemas.microsoft.com/office/drawing/2014/main" id="{DE29DF45-A808-6F1E-FCB3-11304028D406}"/>
                    </a:ext>
                  </a:extLst>
                </p:cNvPr>
                <p:cNvGrpSpPr/>
                <p:nvPr/>
              </p:nvGrpSpPr>
              <p:grpSpPr>
                <a:xfrm>
                  <a:off x="6553692" y="3028910"/>
                  <a:ext cx="135637" cy="142957"/>
                  <a:chOff x="6553692" y="3028910"/>
                  <a:chExt cx="135637" cy="142957"/>
                </a:xfrm>
              </p:grpSpPr>
              <p:sp>
                <p:nvSpPr>
                  <p:cNvPr id="1467" name="Line 96">
                    <a:extLst>
                      <a:ext uri="{FF2B5EF4-FFF2-40B4-BE49-F238E27FC236}">
                        <a16:creationId xmlns:a16="http://schemas.microsoft.com/office/drawing/2014/main" id="{6F869800-A094-0445-2446-61BFD4A63600}"/>
                      </a:ext>
                    </a:extLst>
                  </p:cNvPr>
                  <p:cNvSpPr>
                    <a:spLocks noChangeShapeType="1"/>
                  </p:cNvSpPr>
                  <p:nvPr/>
                </p:nvSpPr>
                <p:spPr bwMode="auto">
                  <a:xfrm>
                    <a:off x="6661459" y="3107089"/>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8" name="Line 97">
                    <a:extLst>
                      <a:ext uri="{FF2B5EF4-FFF2-40B4-BE49-F238E27FC236}">
                        <a16:creationId xmlns:a16="http://schemas.microsoft.com/office/drawing/2014/main" id="{83F417AB-1750-2E63-EEF0-1A0EB73E9614}"/>
                      </a:ext>
                    </a:extLst>
                  </p:cNvPr>
                  <p:cNvSpPr>
                    <a:spLocks noChangeShapeType="1"/>
                  </p:cNvSpPr>
                  <p:nvPr/>
                </p:nvSpPr>
                <p:spPr bwMode="auto">
                  <a:xfrm flipH="1">
                    <a:off x="6637303" y="3142832"/>
                    <a:ext cx="5202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9" name="Line 98">
                    <a:extLst>
                      <a:ext uri="{FF2B5EF4-FFF2-40B4-BE49-F238E27FC236}">
                        <a16:creationId xmlns:a16="http://schemas.microsoft.com/office/drawing/2014/main" id="{8828A582-F305-CB44-9F34-956CA768A7B1}"/>
                      </a:ext>
                    </a:extLst>
                  </p:cNvPr>
                  <p:cNvSpPr>
                    <a:spLocks noChangeShapeType="1"/>
                  </p:cNvSpPr>
                  <p:nvPr/>
                </p:nvSpPr>
                <p:spPr bwMode="auto">
                  <a:xfrm>
                    <a:off x="6579704" y="3028910"/>
                    <a:ext cx="0" cy="58079"/>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70" name="Line 99">
                    <a:extLst>
                      <a:ext uri="{FF2B5EF4-FFF2-40B4-BE49-F238E27FC236}">
                        <a16:creationId xmlns:a16="http://schemas.microsoft.com/office/drawing/2014/main" id="{E06E7AEF-AB9D-6486-9901-AE0A977A7608}"/>
                      </a:ext>
                    </a:extLst>
                  </p:cNvPr>
                  <p:cNvSpPr>
                    <a:spLocks noChangeShapeType="1"/>
                  </p:cNvSpPr>
                  <p:nvPr/>
                </p:nvSpPr>
                <p:spPr bwMode="auto">
                  <a:xfrm flipH="1">
                    <a:off x="6553692" y="3057947"/>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grpSp>
              <p:nvGrpSpPr>
                <p:cNvPr id="1459" name="Group 1458">
                  <a:extLst>
                    <a:ext uri="{FF2B5EF4-FFF2-40B4-BE49-F238E27FC236}">
                      <a16:creationId xmlns:a16="http://schemas.microsoft.com/office/drawing/2014/main" id="{486026A5-3185-0F68-EEF1-5547861647DB}"/>
                    </a:ext>
                  </a:extLst>
                </p:cNvPr>
                <p:cNvGrpSpPr/>
                <p:nvPr/>
              </p:nvGrpSpPr>
              <p:grpSpPr>
                <a:xfrm>
                  <a:off x="5847621" y="2524076"/>
                  <a:ext cx="237836" cy="340436"/>
                  <a:chOff x="5847621" y="2524076"/>
                  <a:chExt cx="237836" cy="340436"/>
                </a:xfrm>
              </p:grpSpPr>
              <p:sp>
                <p:nvSpPr>
                  <p:cNvPr id="1460" name="Line 191">
                    <a:extLst>
                      <a:ext uri="{FF2B5EF4-FFF2-40B4-BE49-F238E27FC236}">
                        <a16:creationId xmlns:a16="http://schemas.microsoft.com/office/drawing/2014/main" id="{D8185F4E-E840-E87D-488A-CDC4D1B3F972}"/>
                      </a:ext>
                    </a:extLst>
                  </p:cNvPr>
                  <p:cNvSpPr>
                    <a:spLocks noChangeShapeType="1"/>
                  </p:cNvSpPr>
                  <p:nvPr/>
                </p:nvSpPr>
                <p:spPr bwMode="auto">
                  <a:xfrm>
                    <a:off x="6053869" y="2806435"/>
                    <a:ext cx="0" cy="58077"/>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1" name="Line 100">
                    <a:extLst>
                      <a:ext uri="{FF2B5EF4-FFF2-40B4-BE49-F238E27FC236}">
                        <a16:creationId xmlns:a16="http://schemas.microsoft.com/office/drawing/2014/main" id="{2E4F0C1E-91C8-76FB-091B-817F8A1D361C}"/>
                      </a:ext>
                    </a:extLst>
                  </p:cNvPr>
                  <p:cNvSpPr>
                    <a:spLocks noChangeShapeType="1"/>
                  </p:cNvSpPr>
                  <p:nvPr/>
                </p:nvSpPr>
                <p:spPr bwMode="auto">
                  <a:xfrm>
                    <a:off x="6061300" y="2756389"/>
                    <a:ext cx="0" cy="64778"/>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2" name="Line 101">
                    <a:extLst>
                      <a:ext uri="{FF2B5EF4-FFF2-40B4-BE49-F238E27FC236}">
                        <a16:creationId xmlns:a16="http://schemas.microsoft.com/office/drawing/2014/main" id="{A7974EB1-47D3-03CD-671E-B3FBF2EE2662}"/>
                      </a:ext>
                    </a:extLst>
                  </p:cNvPr>
                  <p:cNvSpPr>
                    <a:spLocks noChangeShapeType="1"/>
                  </p:cNvSpPr>
                  <p:nvPr/>
                </p:nvSpPr>
                <p:spPr bwMode="auto">
                  <a:xfrm flipH="1">
                    <a:off x="6037146" y="2789893"/>
                    <a:ext cx="48311"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3" name="Line 102">
                    <a:extLst>
                      <a:ext uri="{FF2B5EF4-FFF2-40B4-BE49-F238E27FC236}">
                        <a16:creationId xmlns:a16="http://schemas.microsoft.com/office/drawing/2014/main" id="{2BEEFC7E-6466-325C-2AFA-53A6E001317B}"/>
                      </a:ext>
                    </a:extLst>
                  </p:cNvPr>
                  <p:cNvSpPr>
                    <a:spLocks noChangeShapeType="1"/>
                  </p:cNvSpPr>
                  <p:nvPr/>
                </p:nvSpPr>
                <p:spPr bwMode="auto">
                  <a:xfrm>
                    <a:off x="6033428" y="2707246"/>
                    <a:ext cx="0" cy="58079"/>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4" name="Line 103">
                    <a:extLst>
                      <a:ext uri="{FF2B5EF4-FFF2-40B4-BE49-F238E27FC236}">
                        <a16:creationId xmlns:a16="http://schemas.microsoft.com/office/drawing/2014/main" id="{FB61CEAC-2344-BA94-0ECA-CAFDDB5714C8}"/>
                      </a:ext>
                    </a:extLst>
                  </p:cNvPr>
                  <p:cNvSpPr>
                    <a:spLocks noChangeShapeType="1"/>
                  </p:cNvSpPr>
                  <p:nvPr/>
                </p:nvSpPr>
                <p:spPr bwMode="auto">
                  <a:xfrm flipH="1">
                    <a:off x="6003699" y="2736285"/>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5" name="Line 104">
                    <a:extLst>
                      <a:ext uri="{FF2B5EF4-FFF2-40B4-BE49-F238E27FC236}">
                        <a16:creationId xmlns:a16="http://schemas.microsoft.com/office/drawing/2014/main" id="{42E32328-BD7F-5BC6-B147-A81C7982C8F6}"/>
                      </a:ext>
                    </a:extLst>
                  </p:cNvPr>
                  <p:cNvSpPr>
                    <a:spLocks noChangeShapeType="1"/>
                  </p:cNvSpPr>
                  <p:nvPr/>
                </p:nvSpPr>
                <p:spPr bwMode="auto">
                  <a:xfrm>
                    <a:off x="5873634" y="2524076"/>
                    <a:ext cx="0" cy="58079"/>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1466" name="Line 105">
                    <a:extLst>
                      <a:ext uri="{FF2B5EF4-FFF2-40B4-BE49-F238E27FC236}">
                        <a16:creationId xmlns:a16="http://schemas.microsoft.com/office/drawing/2014/main" id="{EE119995-6D13-9FCC-60E2-3C79D1A2E363}"/>
                      </a:ext>
                    </a:extLst>
                  </p:cNvPr>
                  <p:cNvSpPr>
                    <a:spLocks noChangeShapeType="1"/>
                  </p:cNvSpPr>
                  <p:nvPr/>
                </p:nvSpPr>
                <p:spPr bwMode="auto">
                  <a:xfrm flipH="1">
                    <a:off x="5847621" y="2553116"/>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grpSp>
          <p:sp>
            <p:nvSpPr>
              <p:cNvPr id="1454" name="Line 107">
                <a:extLst>
                  <a:ext uri="{FF2B5EF4-FFF2-40B4-BE49-F238E27FC236}">
                    <a16:creationId xmlns:a16="http://schemas.microsoft.com/office/drawing/2014/main" id="{0DEA8D44-690F-3FE8-3808-AF0F9A41579D}"/>
                  </a:ext>
                </a:extLst>
              </p:cNvPr>
              <p:cNvSpPr>
                <a:spLocks noChangeShapeType="1"/>
              </p:cNvSpPr>
              <p:nvPr/>
            </p:nvSpPr>
            <p:spPr bwMode="auto">
              <a:xfrm flipH="1">
                <a:off x="5046788" y="2276129"/>
                <a:ext cx="53886" cy="0"/>
              </a:xfrm>
              <a:prstGeom prst="line">
                <a:avLst/>
              </a:prstGeom>
              <a:noFill/>
              <a:ln w="1905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675" b="0" i="0" u="none" strike="noStrike" kern="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grpSp>
      </p:grpSp>
      <p:sp>
        <p:nvSpPr>
          <p:cNvPr id="1669" name="TextBox 1668">
            <a:extLst>
              <a:ext uri="{FF2B5EF4-FFF2-40B4-BE49-F238E27FC236}">
                <a16:creationId xmlns:a16="http://schemas.microsoft.com/office/drawing/2014/main" id="{DEC10E5A-A2E1-0B82-BC20-31ABEF7AF57A}"/>
              </a:ext>
            </a:extLst>
          </p:cNvPr>
          <p:cNvSpPr txBox="1"/>
          <p:nvPr/>
        </p:nvSpPr>
        <p:spPr>
          <a:xfrm>
            <a:off x="8917815" y="1023341"/>
            <a:ext cx="3136871" cy="1061829"/>
          </a:xfrm>
          <a:prstGeom prst="rect">
            <a:avLst/>
          </a:prstGeom>
          <a:noFill/>
        </p:spPr>
        <p:txBody>
          <a:bodyPr wrap="square">
            <a:sp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Calibri" panose="020F0502020204030204"/>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ＭＳ Ｐゴシック" charset="0"/>
                <a:cs typeface="Arial" panose="020B0604020202020204" pitchFamily="34" charset="0"/>
              </a:rPr>
              <a:t>Olaparib induces DNA damage </a:t>
            </a:r>
            <a:r>
              <a:rPr kumimoji="0" lang="en-GB" sz="1050" b="0" i="0" u="none" strike="noStrike" kern="1200" cap="none" spc="0" normalizeH="0" baseline="0" noProof="0">
                <a:ln>
                  <a:noFill/>
                </a:ln>
                <a:solidFill>
                  <a:srgbClr val="000000"/>
                </a:solidFill>
                <a:effectLst/>
                <a:uLnTx/>
                <a:uFillTx/>
                <a:latin typeface="Calibri" panose="020F0502020204030204"/>
                <a:ea typeface="ＭＳ Ｐゴシック" charset="0"/>
                <a:cs typeface="Arial" panose="020B0604020202020204" pitchFamily="34" charset="0"/>
                <a:sym typeface="Wingdings" panose="05000000000000000000" pitchFamily="2" charset="2"/>
              </a:rPr>
              <a:t>and further immune priming, which may promote more robust anti-tumour immunity and potentially more durable benefit for the </a:t>
            </a:r>
            <a:r>
              <a:rPr kumimoji="0" lang="en-GB" sz="1050" b="1" i="0" u="none" strike="noStrike" kern="1200" cap="none" spc="0" normalizeH="0" baseline="0" noProof="0">
                <a:ln>
                  <a:noFill/>
                </a:ln>
                <a:solidFill>
                  <a:srgbClr val="000000"/>
                </a:solidFill>
                <a:effectLst/>
                <a:uLnTx/>
                <a:uFillTx/>
                <a:latin typeface="Calibri" panose="020F0502020204030204"/>
                <a:ea typeface="ＭＳ Ｐゴシック" charset="0"/>
                <a:cs typeface="Arial" panose="020B0604020202020204" pitchFamily="34" charset="0"/>
                <a:sym typeface="Wingdings" panose="05000000000000000000" pitchFamily="2" charset="2"/>
              </a:rPr>
              <a:t>durvalumab + olaparib </a:t>
            </a:r>
            <a:r>
              <a:rPr kumimoji="0" lang="en-GB" sz="1050" b="0" i="0" u="none" strike="noStrike" kern="1200" cap="none" spc="0" normalizeH="0" baseline="0" noProof="0">
                <a:ln>
                  <a:noFill/>
                </a:ln>
                <a:solidFill>
                  <a:srgbClr val="000000"/>
                </a:solidFill>
                <a:effectLst/>
                <a:uLnTx/>
                <a:uFillTx/>
                <a:latin typeface="Calibri" panose="020F0502020204030204"/>
                <a:ea typeface="ＭＳ Ｐゴシック" charset="0"/>
                <a:cs typeface="Arial" panose="020B0604020202020204" pitchFamily="34" charset="0"/>
                <a:sym typeface="Wingdings" panose="05000000000000000000" pitchFamily="2" charset="2"/>
              </a:rPr>
              <a:t>combination</a:t>
            </a:r>
            <a:r>
              <a:rPr kumimoji="0" lang="en-GB" sz="1050" b="0" i="0" u="none" strike="noStrike" kern="1200" cap="none" spc="0" normalizeH="0" baseline="30000" noProof="0">
                <a:ln>
                  <a:noFill/>
                </a:ln>
                <a:solidFill>
                  <a:srgbClr val="000000"/>
                </a:solidFill>
                <a:effectLst/>
                <a:uLnTx/>
                <a:uFillTx/>
                <a:latin typeface="Calibri" panose="020F0502020204030204"/>
                <a:ea typeface="ＭＳ Ｐゴシック" charset="0"/>
                <a:cs typeface="Arial" panose="020B0604020202020204" pitchFamily="34" charset="0"/>
                <a:sym typeface="Wingdings" panose="05000000000000000000" pitchFamily="2" charset="2"/>
              </a:rPr>
              <a:t>9-11</a:t>
            </a:r>
            <a:endParaRPr kumimoji="0" lang="en-GB" sz="1050" b="0" i="0" u="none" strike="noStrike" kern="1200" cap="none" spc="0" normalizeH="0" baseline="30000" noProof="0">
              <a:ln>
                <a:noFill/>
              </a:ln>
              <a:solidFill>
                <a:srgbClr val="000000"/>
              </a:solidFill>
              <a:effectLst/>
              <a:uLnTx/>
              <a:uFillTx/>
              <a:latin typeface="Calibri" panose="020F0502020204030204"/>
              <a:ea typeface="ＭＳ Ｐゴシック" charset="0"/>
              <a:cs typeface="Arial" panose="020B0604020202020204" pitchFamily="34" charset="0"/>
            </a:endParaRPr>
          </a:p>
        </p:txBody>
      </p:sp>
      <p:grpSp>
        <p:nvGrpSpPr>
          <p:cNvPr id="2864" name="Group 2863">
            <a:extLst>
              <a:ext uri="{FF2B5EF4-FFF2-40B4-BE49-F238E27FC236}">
                <a16:creationId xmlns:a16="http://schemas.microsoft.com/office/drawing/2014/main" id="{6CBB38E8-2647-BB22-D2D5-C5C1F77AABC8}"/>
              </a:ext>
            </a:extLst>
          </p:cNvPr>
          <p:cNvGrpSpPr/>
          <p:nvPr/>
        </p:nvGrpSpPr>
        <p:grpSpPr>
          <a:xfrm>
            <a:off x="5883575" y="1627274"/>
            <a:ext cx="658961" cy="259478"/>
            <a:chOff x="5764661" y="1691458"/>
            <a:chExt cx="658961" cy="259478"/>
          </a:xfrm>
        </p:grpSpPr>
        <p:cxnSp>
          <p:nvCxnSpPr>
            <p:cNvPr id="1783" name="Straight Arrow Connector 1782">
              <a:extLst>
                <a:ext uri="{FF2B5EF4-FFF2-40B4-BE49-F238E27FC236}">
                  <a16:creationId xmlns:a16="http://schemas.microsoft.com/office/drawing/2014/main" id="{ED0A8037-D1CD-9534-FB33-04524C56F79B}"/>
                </a:ext>
              </a:extLst>
            </p:cNvPr>
            <p:cNvCxnSpPr>
              <a:cxnSpLocks/>
            </p:cNvCxnSpPr>
            <p:nvPr/>
          </p:nvCxnSpPr>
          <p:spPr>
            <a:xfrm>
              <a:off x="5775622" y="1691458"/>
              <a:ext cx="648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84" name="Group 1783">
              <a:extLst>
                <a:ext uri="{FF2B5EF4-FFF2-40B4-BE49-F238E27FC236}">
                  <a16:creationId xmlns:a16="http://schemas.microsoft.com/office/drawing/2014/main" id="{D06DC81B-245F-71FF-BB70-56188F71ED4F}"/>
                </a:ext>
              </a:extLst>
            </p:cNvPr>
            <p:cNvGrpSpPr/>
            <p:nvPr/>
          </p:nvGrpSpPr>
          <p:grpSpPr>
            <a:xfrm rot="5735711">
              <a:off x="5791127" y="1764623"/>
              <a:ext cx="117595" cy="170527"/>
              <a:chOff x="3493052" y="3006448"/>
              <a:chExt cx="170522" cy="295921"/>
            </a:xfrm>
          </p:grpSpPr>
          <p:grpSp>
            <p:nvGrpSpPr>
              <p:cNvPr id="1785" name="Group 1784">
                <a:extLst>
                  <a:ext uri="{FF2B5EF4-FFF2-40B4-BE49-F238E27FC236}">
                    <a16:creationId xmlns:a16="http://schemas.microsoft.com/office/drawing/2014/main" id="{81D0A9B1-2F4F-08D1-9F93-F87C38EA8AE2}"/>
                  </a:ext>
                </a:extLst>
              </p:cNvPr>
              <p:cNvGrpSpPr/>
              <p:nvPr/>
            </p:nvGrpSpPr>
            <p:grpSpPr>
              <a:xfrm rot="981756">
                <a:off x="3510260" y="3006448"/>
                <a:ext cx="63268" cy="76600"/>
                <a:chOff x="3701140" y="952436"/>
                <a:chExt cx="63268" cy="76600"/>
              </a:xfrm>
            </p:grpSpPr>
            <p:cxnSp>
              <p:nvCxnSpPr>
                <p:cNvPr id="1794" name="Straight Connector 1793">
                  <a:extLst>
                    <a:ext uri="{FF2B5EF4-FFF2-40B4-BE49-F238E27FC236}">
                      <a16:creationId xmlns:a16="http://schemas.microsoft.com/office/drawing/2014/main" id="{741A7048-167C-2EE2-026C-361E6056A443}"/>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95" name="Straight Connector 1794">
                  <a:extLst>
                    <a:ext uri="{FF2B5EF4-FFF2-40B4-BE49-F238E27FC236}">
                      <a16:creationId xmlns:a16="http://schemas.microsoft.com/office/drawing/2014/main" id="{53F9BAFF-8425-EDDA-7C34-3B7259BF8CA4}"/>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96" name="Straight Connector 1795">
                  <a:extLst>
                    <a:ext uri="{FF2B5EF4-FFF2-40B4-BE49-F238E27FC236}">
                      <a16:creationId xmlns:a16="http://schemas.microsoft.com/office/drawing/2014/main" id="{739D172F-8750-FC38-5C63-67C36311DF37}"/>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786" name="Group 1785">
                <a:extLst>
                  <a:ext uri="{FF2B5EF4-FFF2-40B4-BE49-F238E27FC236}">
                    <a16:creationId xmlns:a16="http://schemas.microsoft.com/office/drawing/2014/main" id="{98A8B22D-1BA7-05E1-AB7E-8D4C1E65DA26}"/>
                  </a:ext>
                </a:extLst>
              </p:cNvPr>
              <p:cNvGrpSpPr/>
              <p:nvPr/>
            </p:nvGrpSpPr>
            <p:grpSpPr>
              <a:xfrm rot="19180030">
                <a:off x="3600306" y="3133793"/>
                <a:ext cx="63268" cy="76600"/>
                <a:chOff x="3701140" y="952436"/>
                <a:chExt cx="63268" cy="76600"/>
              </a:xfrm>
            </p:grpSpPr>
            <p:cxnSp>
              <p:nvCxnSpPr>
                <p:cNvPr id="1791" name="Straight Connector 1790">
                  <a:extLst>
                    <a:ext uri="{FF2B5EF4-FFF2-40B4-BE49-F238E27FC236}">
                      <a16:creationId xmlns:a16="http://schemas.microsoft.com/office/drawing/2014/main" id="{EBA77C78-9D48-C5D1-E7EC-89D9ED0B2828}"/>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92" name="Straight Connector 1791">
                  <a:extLst>
                    <a:ext uri="{FF2B5EF4-FFF2-40B4-BE49-F238E27FC236}">
                      <a16:creationId xmlns:a16="http://schemas.microsoft.com/office/drawing/2014/main" id="{EA8B6F60-A97A-0719-6E1E-98A4DFA27088}"/>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93" name="Straight Connector 1792">
                  <a:extLst>
                    <a:ext uri="{FF2B5EF4-FFF2-40B4-BE49-F238E27FC236}">
                      <a16:creationId xmlns:a16="http://schemas.microsoft.com/office/drawing/2014/main" id="{1404A43D-1D92-112A-7E81-487D3109398A}"/>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787" name="Group 1786">
                <a:extLst>
                  <a:ext uri="{FF2B5EF4-FFF2-40B4-BE49-F238E27FC236}">
                    <a16:creationId xmlns:a16="http://schemas.microsoft.com/office/drawing/2014/main" id="{A7FA2515-D279-42FE-0D0A-60751F07B470}"/>
                  </a:ext>
                </a:extLst>
              </p:cNvPr>
              <p:cNvGrpSpPr/>
              <p:nvPr/>
            </p:nvGrpSpPr>
            <p:grpSpPr>
              <a:xfrm rot="16200000">
                <a:off x="3499718" y="3232435"/>
                <a:ext cx="63268" cy="76600"/>
                <a:chOff x="3701140" y="952436"/>
                <a:chExt cx="63268" cy="76600"/>
              </a:xfrm>
            </p:grpSpPr>
            <p:cxnSp>
              <p:nvCxnSpPr>
                <p:cNvPr id="1788" name="Straight Connector 1787">
                  <a:extLst>
                    <a:ext uri="{FF2B5EF4-FFF2-40B4-BE49-F238E27FC236}">
                      <a16:creationId xmlns:a16="http://schemas.microsoft.com/office/drawing/2014/main" id="{BA35D617-2781-24C9-44DA-225E176DC9BF}"/>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89" name="Straight Connector 1788">
                  <a:extLst>
                    <a:ext uri="{FF2B5EF4-FFF2-40B4-BE49-F238E27FC236}">
                      <a16:creationId xmlns:a16="http://schemas.microsoft.com/office/drawing/2014/main" id="{1E72356B-2314-95D3-0A1F-D9BE9A78A49C}"/>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90" name="Straight Connector 1789">
                  <a:extLst>
                    <a:ext uri="{FF2B5EF4-FFF2-40B4-BE49-F238E27FC236}">
                      <a16:creationId xmlns:a16="http://schemas.microsoft.com/office/drawing/2014/main" id="{D38968D1-DF7D-88D7-232C-8CA37BB0059C}"/>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grpSp>
          <p:nvGrpSpPr>
            <p:cNvPr id="1797" name="Group 1796">
              <a:extLst>
                <a:ext uri="{FF2B5EF4-FFF2-40B4-BE49-F238E27FC236}">
                  <a16:creationId xmlns:a16="http://schemas.microsoft.com/office/drawing/2014/main" id="{7986785A-F86D-D2F4-4714-572E51FB2137}"/>
                </a:ext>
              </a:extLst>
            </p:cNvPr>
            <p:cNvGrpSpPr/>
            <p:nvPr/>
          </p:nvGrpSpPr>
          <p:grpSpPr>
            <a:xfrm>
              <a:off x="5927056" y="1745981"/>
              <a:ext cx="422739" cy="204955"/>
              <a:chOff x="6867184" y="1740485"/>
              <a:chExt cx="436318" cy="219884"/>
            </a:xfrm>
          </p:grpSpPr>
          <p:sp>
            <p:nvSpPr>
              <p:cNvPr id="1798" name="Oval 1797">
                <a:extLst>
                  <a:ext uri="{FF2B5EF4-FFF2-40B4-BE49-F238E27FC236}">
                    <a16:creationId xmlns:a16="http://schemas.microsoft.com/office/drawing/2014/main" id="{4720B1C5-3A42-53C4-689D-3CE47D1887CB}"/>
                  </a:ext>
                </a:extLst>
              </p:cNvPr>
              <p:cNvSpPr/>
              <p:nvPr/>
            </p:nvSpPr>
            <p:spPr>
              <a:xfrm rot="20248136" flipH="1">
                <a:off x="6967837" y="1740485"/>
                <a:ext cx="219882" cy="219884"/>
              </a:xfrm>
              <a:prstGeom prst="ellipse">
                <a:avLst/>
              </a:prstGeom>
              <a:solidFill>
                <a:schemeClr val="accent1">
                  <a:lumMod val="50000"/>
                </a:schemeClr>
              </a:solidFill>
              <a:ln w="3175" cap="flat" cmpd="sng" algn="ctr">
                <a:solidFill>
                  <a:srgbClr val="FFFFFF"/>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99" name="TextBox 1798">
                <a:extLst>
                  <a:ext uri="{FF2B5EF4-FFF2-40B4-BE49-F238E27FC236}">
                    <a16:creationId xmlns:a16="http://schemas.microsoft.com/office/drawing/2014/main" id="{0AC62DFD-6AD2-3719-2611-BE0A3C35782C}"/>
                  </a:ext>
                </a:extLst>
              </p:cNvPr>
              <p:cNvSpPr txBox="1"/>
              <p:nvPr/>
            </p:nvSpPr>
            <p:spPr>
              <a:xfrm flipH="1">
                <a:off x="6867184" y="1769313"/>
                <a:ext cx="436318" cy="176213"/>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Olaparib</a:t>
                </a:r>
              </a:p>
            </p:txBody>
          </p:sp>
        </p:grpSp>
      </p:grpSp>
      <p:grpSp>
        <p:nvGrpSpPr>
          <p:cNvPr id="8" name="Group 7">
            <a:extLst>
              <a:ext uri="{FF2B5EF4-FFF2-40B4-BE49-F238E27FC236}">
                <a16:creationId xmlns:a16="http://schemas.microsoft.com/office/drawing/2014/main" id="{516B51F8-200B-7537-9063-801A75060941}"/>
              </a:ext>
            </a:extLst>
          </p:cNvPr>
          <p:cNvGrpSpPr/>
          <p:nvPr/>
        </p:nvGrpSpPr>
        <p:grpSpPr>
          <a:xfrm>
            <a:off x="4508101" y="5885562"/>
            <a:ext cx="6659286" cy="215444"/>
            <a:chOff x="4508101" y="5853110"/>
            <a:chExt cx="6659286" cy="215444"/>
          </a:xfrm>
        </p:grpSpPr>
        <p:sp>
          <p:nvSpPr>
            <p:cNvPr id="1311" name="TextBox 1310">
              <a:extLst>
                <a:ext uri="{FF2B5EF4-FFF2-40B4-BE49-F238E27FC236}">
                  <a16:creationId xmlns:a16="http://schemas.microsoft.com/office/drawing/2014/main" id="{DA012F4F-2806-75D7-5454-10B506DD8607}"/>
                </a:ext>
              </a:extLst>
            </p:cNvPr>
            <p:cNvSpPr txBox="1"/>
            <p:nvPr/>
          </p:nvSpPr>
          <p:spPr>
            <a:xfrm>
              <a:off x="4508101"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191</a:t>
              </a:r>
            </a:p>
          </p:txBody>
        </p:sp>
        <p:sp>
          <p:nvSpPr>
            <p:cNvPr id="1313" name="TextBox 1312">
              <a:extLst>
                <a:ext uri="{FF2B5EF4-FFF2-40B4-BE49-F238E27FC236}">
                  <a16:creationId xmlns:a16="http://schemas.microsoft.com/office/drawing/2014/main" id="{F2965C90-592C-FFA3-CE77-4285717E5E33}"/>
                </a:ext>
              </a:extLst>
            </p:cNvPr>
            <p:cNvSpPr txBox="1"/>
            <p:nvPr/>
          </p:nvSpPr>
          <p:spPr>
            <a:xfrm>
              <a:off x="10843387"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0</a:t>
              </a:r>
            </a:p>
          </p:txBody>
        </p:sp>
        <p:sp>
          <p:nvSpPr>
            <p:cNvPr id="1315" name="TextBox 1314">
              <a:extLst>
                <a:ext uri="{FF2B5EF4-FFF2-40B4-BE49-F238E27FC236}">
                  <a16:creationId xmlns:a16="http://schemas.microsoft.com/office/drawing/2014/main" id="{21592EA6-BF5A-4291-ECEA-A861F91B9350}"/>
                </a:ext>
              </a:extLst>
            </p:cNvPr>
            <p:cNvSpPr txBox="1"/>
            <p:nvPr/>
          </p:nvSpPr>
          <p:spPr>
            <a:xfrm>
              <a:off x="4904057"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183</a:t>
              </a:r>
            </a:p>
          </p:txBody>
        </p:sp>
        <p:sp>
          <p:nvSpPr>
            <p:cNvPr id="1317" name="TextBox 1316">
              <a:extLst>
                <a:ext uri="{FF2B5EF4-FFF2-40B4-BE49-F238E27FC236}">
                  <a16:creationId xmlns:a16="http://schemas.microsoft.com/office/drawing/2014/main" id="{981EB405-0A75-3A59-2F3D-6C1EB15BBE1C}"/>
                </a:ext>
              </a:extLst>
            </p:cNvPr>
            <p:cNvSpPr txBox="1"/>
            <p:nvPr/>
          </p:nvSpPr>
          <p:spPr>
            <a:xfrm>
              <a:off x="5300013"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164</a:t>
              </a:r>
            </a:p>
          </p:txBody>
        </p:sp>
        <p:sp>
          <p:nvSpPr>
            <p:cNvPr id="1319" name="TextBox 1318">
              <a:extLst>
                <a:ext uri="{FF2B5EF4-FFF2-40B4-BE49-F238E27FC236}">
                  <a16:creationId xmlns:a16="http://schemas.microsoft.com/office/drawing/2014/main" id="{7F3E3A96-4232-5A1E-649C-CB15E3FCF359}"/>
                </a:ext>
              </a:extLst>
            </p:cNvPr>
            <p:cNvSpPr txBox="1"/>
            <p:nvPr/>
          </p:nvSpPr>
          <p:spPr>
            <a:xfrm>
              <a:off x="5695969"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157</a:t>
              </a:r>
            </a:p>
          </p:txBody>
        </p:sp>
        <p:sp>
          <p:nvSpPr>
            <p:cNvPr id="1321" name="TextBox 1320">
              <a:extLst>
                <a:ext uri="{FF2B5EF4-FFF2-40B4-BE49-F238E27FC236}">
                  <a16:creationId xmlns:a16="http://schemas.microsoft.com/office/drawing/2014/main" id="{B2132D14-3020-09ED-0400-0C3D9D30F9F2}"/>
                </a:ext>
              </a:extLst>
            </p:cNvPr>
            <p:cNvSpPr txBox="1"/>
            <p:nvPr/>
          </p:nvSpPr>
          <p:spPr>
            <a:xfrm>
              <a:off x="6091925"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134</a:t>
              </a:r>
            </a:p>
          </p:txBody>
        </p:sp>
        <p:sp>
          <p:nvSpPr>
            <p:cNvPr id="1323" name="TextBox 1322">
              <a:extLst>
                <a:ext uri="{FF2B5EF4-FFF2-40B4-BE49-F238E27FC236}">
                  <a16:creationId xmlns:a16="http://schemas.microsoft.com/office/drawing/2014/main" id="{96434856-67C6-0B57-EB16-5DBD480BAF31}"/>
                </a:ext>
              </a:extLst>
            </p:cNvPr>
            <p:cNvSpPr txBox="1"/>
            <p:nvPr/>
          </p:nvSpPr>
          <p:spPr>
            <a:xfrm>
              <a:off x="6487881"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114</a:t>
              </a:r>
            </a:p>
          </p:txBody>
        </p:sp>
        <p:sp>
          <p:nvSpPr>
            <p:cNvPr id="1325" name="TextBox 1324">
              <a:extLst>
                <a:ext uri="{FF2B5EF4-FFF2-40B4-BE49-F238E27FC236}">
                  <a16:creationId xmlns:a16="http://schemas.microsoft.com/office/drawing/2014/main" id="{095C01B2-4668-4FCB-D57B-F4AB6A943ECB}"/>
                </a:ext>
              </a:extLst>
            </p:cNvPr>
            <p:cNvSpPr txBox="1"/>
            <p:nvPr/>
          </p:nvSpPr>
          <p:spPr>
            <a:xfrm>
              <a:off x="6883837"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107</a:t>
              </a:r>
            </a:p>
          </p:txBody>
        </p:sp>
        <p:sp>
          <p:nvSpPr>
            <p:cNvPr id="1327" name="TextBox 1326">
              <a:extLst>
                <a:ext uri="{FF2B5EF4-FFF2-40B4-BE49-F238E27FC236}">
                  <a16:creationId xmlns:a16="http://schemas.microsoft.com/office/drawing/2014/main" id="{FE360A10-07B0-1289-DDC7-1D73A6036192}"/>
                </a:ext>
              </a:extLst>
            </p:cNvPr>
            <p:cNvSpPr txBox="1"/>
            <p:nvPr/>
          </p:nvSpPr>
          <p:spPr>
            <a:xfrm>
              <a:off x="7279793"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75</a:t>
              </a:r>
            </a:p>
          </p:txBody>
        </p:sp>
        <p:sp>
          <p:nvSpPr>
            <p:cNvPr id="1329" name="TextBox 1328">
              <a:extLst>
                <a:ext uri="{FF2B5EF4-FFF2-40B4-BE49-F238E27FC236}">
                  <a16:creationId xmlns:a16="http://schemas.microsoft.com/office/drawing/2014/main" id="{6DB1B55A-2193-B517-77CF-8A196717FBED}"/>
                </a:ext>
              </a:extLst>
            </p:cNvPr>
            <p:cNvSpPr txBox="1"/>
            <p:nvPr/>
          </p:nvSpPr>
          <p:spPr>
            <a:xfrm>
              <a:off x="7675749"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46</a:t>
              </a:r>
            </a:p>
          </p:txBody>
        </p:sp>
        <p:sp>
          <p:nvSpPr>
            <p:cNvPr id="1331" name="TextBox 1330">
              <a:extLst>
                <a:ext uri="{FF2B5EF4-FFF2-40B4-BE49-F238E27FC236}">
                  <a16:creationId xmlns:a16="http://schemas.microsoft.com/office/drawing/2014/main" id="{3B9D050E-7395-80CF-9BD7-5D29962D914A}"/>
                </a:ext>
              </a:extLst>
            </p:cNvPr>
            <p:cNvSpPr txBox="1"/>
            <p:nvPr/>
          </p:nvSpPr>
          <p:spPr>
            <a:xfrm>
              <a:off x="8071705"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35</a:t>
              </a:r>
            </a:p>
          </p:txBody>
        </p:sp>
        <p:sp>
          <p:nvSpPr>
            <p:cNvPr id="1333" name="TextBox 1332">
              <a:extLst>
                <a:ext uri="{FF2B5EF4-FFF2-40B4-BE49-F238E27FC236}">
                  <a16:creationId xmlns:a16="http://schemas.microsoft.com/office/drawing/2014/main" id="{A052DB10-5414-1183-1D13-04566649A84F}"/>
                </a:ext>
              </a:extLst>
            </p:cNvPr>
            <p:cNvSpPr txBox="1"/>
            <p:nvPr/>
          </p:nvSpPr>
          <p:spPr>
            <a:xfrm>
              <a:off x="8467661"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31</a:t>
              </a:r>
            </a:p>
          </p:txBody>
        </p:sp>
        <p:sp>
          <p:nvSpPr>
            <p:cNvPr id="1335" name="TextBox 1334">
              <a:extLst>
                <a:ext uri="{FF2B5EF4-FFF2-40B4-BE49-F238E27FC236}">
                  <a16:creationId xmlns:a16="http://schemas.microsoft.com/office/drawing/2014/main" id="{33C35CFD-7005-5DD1-9387-B89BA16B98FE}"/>
                </a:ext>
              </a:extLst>
            </p:cNvPr>
            <p:cNvSpPr txBox="1"/>
            <p:nvPr/>
          </p:nvSpPr>
          <p:spPr>
            <a:xfrm>
              <a:off x="8863617"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19</a:t>
              </a:r>
            </a:p>
          </p:txBody>
        </p:sp>
        <p:sp>
          <p:nvSpPr>
            <p:cNvPr id="1337" name="TextBox 1336">
              <a:extLst>
                <a:ext uri="{FF2B5EF4-FFF2-40B4-BE49-F238E27FC236}">
                  <a16:creationId xmlns:a16="http://schemas.microsoft.com/office/drawing/2014/main" id="{891B5E4F-BA60-F1D4-D126-2DEAA3931ECE}"/>
                </a:ext>
              </a:extLst>
            </p:cNvPr>
            <p:cNvSpPr txBox="1"/>
            <p:nvPr/>
          </p:nvSpPr>
          <p:spPr>
            <a:xfrm>
              <a:off x="9259573"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12</a:t>
              </a:r>
            </a:p>
          </p:txBody>
        </p:sp>
        <p:sp>
          <p:nvSpPr>
            <p:cNvPr id="1339" name="TextBox 1338">
              <a:extLst>
                <a:ext uri="{FF2B5EF4-FFF2-40B4-BE49-F238E27FC236}">
                  <a16:creationId xmlns:a16="http://schemas.microsoft.com/office/drawing/2014/main" id="{EDD8B1A3-7D27-F45E-5E93-4611E7FEF6F2}"/>
                </a:ext>
              </a:extLst>
            </p:cNvPr>
            <p:cNvSpPr txBox="1"/>
            <p:nvPr/>
          </p:nvSpPr>
          <p:spPr>
            <a:xfrm>
              <a:off x="9655529"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10</a:t>
              </a:r>
            </a:p>
          </p:txBody>
        </p:sp>
        <p:sp>
          <p:nvSpPr>
            <p:cNvPr id="1341" name="TextBox 1340">
              <a:extLst>
                <a:ext uri="{FF2B5EF4-FFF2-40B4-BE49-F238E27FC236}">
                  <a16:creationId xmlns:a16="http://schemas.microsoft.com/office/drawing/2014/main" id="{41837C15-6B86-243C-CA4F-28E9ACD965B1}"/>
                </a:ext>
              </a:extLst>
            </p:cNvPr>
            <p:cNvSpPr txBox="1"/>
            <p:nvPr/>
          </p:nvSpPr>
          <p:spPr>
            <a:xfrm>
              <a:off x="10051485"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5</a:t>
              </a:r>
            </a:p>
          </p:txBody>
        </p:sp>
        <p:sp>
          <p:nvSpPr>
            <p:cNvPr id="1343" name="TextBox 1342">
              <a:extLst>
                <a:ext uri="{FF2B5EF4-FFF2-40B4-BE49-F238E27FC236}">
                  <a16:creationId xmlns:a16="http://schemas.microsoft.com/office/drawing/2014/main" id="{810FF52B-4814-BC50-2686-E9FE80D7DB82}"/>
                </a:ext>
              </a:extLst>
            </p:cNvPr>
            <p:cNvSpPr txBox="1"/>
            <p:nvPr/>
          </p:nvSpPr>
          <p:spPr>
            <a:xfrm>
              <a:off x="10447441" y="5853110"/>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a:t>
              </a:r>
            </a:p>
          </p:txBody>
        </p:sp>
        <p:sp>
          <p:nvSpPr>
            <p:cNvPr id="1940" name="TextBox 1939">
              <a:extLst>
                <a:ext uri="{FF2B5EF4-FFF2-40B4-BE49-F238E27FC236}">
                  <a16:creationId xmlns:a16="http://schemas.microsoft.com/office/drawing/2014/main" id="{8E211B37-AEBE-5835-BB0B-76F546EC0B97}"/>
                </a:ext>
              </a:extLst>
            </p:cNvPr>
            <p:cNvSpPr txBox="1"/>
            <p:nvPr/>
          </p:nvSpPr>
          <p:spPr>
            <a:xfrm>
              <a:off x="4706079"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185</a:t>
              </a:r>
            </a:p>
          </p:txBody>
        </p:sp>
        <p:sp>
          <p:nvSpPr>
            <p:cNvPr id="1943" name="TextBox 1942">
              <a:extLst>
                <a:ext uri="{FF2B5EF4-FFF2-40B4-BE49-F238E27FC236}">
                  <a16:creationId xmlns:a16="http://schemas.microsoft.com/office/drawing/2014/main" id="{C33D43DD-9D37-3CE8-3AF8-0F3DE0D10015}"/>
                </a:ext>
              </a:extLst>
            </p:cNvPr>
            <p:cNvSpPr txBox="1"/>
            <p:nvPr/>
          </p:nvSpPr>
          <p:spPr>
            <a:xfrm>
              <a:off x="5102035"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168</a:t>
              </a:r>
            </a:p>
          </p:txBody>
        </p:sp>
        <p:sp>
          <p:nvSpPr>
            <p:cNvPr id="1946" name="TextBox 1945">
              <a:extLst>
                <a:ext uri="{FF2B5EF4-FFF2-40B4-BE49-F238E27FC236}">
                  <a16:creationId xmlns:a16="http://schemas.microsoft.com/office/drawing/2014/main" id="{CDB1DFAB-76A5-84D9-1B1D-137368D6C07C}"/>
                </a:ext>
              </a:extLst>
            </p:cNvPr>
            <p:cNvSpPr txBox="1"/>
            <p:nvPr/>
          </p:nvSpPr>
          <p:spPr>
            <a:xfrm>
              <a:off x="5497991"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159</a:t>
              </a:r>
            </a:p>
          </p:txBody>
        </p:sp>
        <p:sp>
          <p:nvSpPr>
            <p:cNvPr id="1949" name="TextBox 1948">
              <a:extLst>
                <a:ext uri="{FF2B5EF4-FFF2-40B4-BE49-F238E27FC236}">
                  <a16:creationId xmlns:a16="http://schemas.microsoft.com/office/drawing/2014/main" id="{4906664A-A995-6601-9C17-FAC8D536D054}"/>
                </a:ext>
              </a:extLst>
            </p:cNvPr>
            <p:cNvSpPr txBox="1"/>
            <p:nvPr/>
          </p:nvSpPr>
          <p:spPr>
            <a:xfrm>
              <a:off x="5893947"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141</a:t>
              </a:r>
            </a:p>
          </p:txBody>
        </p:sp>
        <p:sp>
          <p:nvSpPr>
            <p:cNvPr id="1952" name="TextBox 1951">
              <a:extLst>
                <a:ext uri="{FF2B5EF4-FFF2-40B4-BE49-F238E27FC236}">
                  <a16:creationId xmlns:a16="http://schemas.microsoft.com/office/drawing/2014/main" id="{16C0E1F3-2C7F-DF58-7216-741E1A824CB8}"/>
                </a:ext>
              </a:extLst>
            </p:cNvPr>
            <p:cNvSpPr txBox="1"/>
            <p:nvPr/>
          </p:nvSpPr>
          <p:spPr>
            <a:xfrm>
              <a:off x="6289903"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132</a:t>
              </a:r>
            </a:p>
          </p:txBody>
        </p:sp>
        <p:sp>
          <p:nvSpPr>
            <p:cNvPr id="1955" name="TextBox 1954">
              <a:extLst>
                <a:ext uri="{FF2B5EF4-FFF2-40B4-BE49-F238E27FC236}">
                  <a16:creationId xmlns:a16="http://schemas.microsoft.com/office/drawing/2014/main" id="{3B4D2181-A9C9-0218-8C77-4261AEC8355D}"/>
                </a:ext>
              </a:extLst>
            </p:cNvPr>
            <p:cNvSpPr txBox="1"/>
            <p:nvPr/>
          </p:nvSpPr>
          <p:spPr>
            <a:xfrm>
              <a:off x="6685859"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109</a:t>
              </a:r>
            </a:p>
          </p:txBody>
        </p:sp>
        <p:sp>
          <p:nvSpPr>
            <p:cNvPr id="1958" name="TextBox 1957">
              <a:extLst>
                <a:ext uri="{FF2B5EF4-FFF2-40B4-BE49-F238E27FC236}">
                  <a16:creationId xmlns:a16="http://schemas.microsoft.com/office/drawing/2014/main" id="{7E686374-EFCB-25E1-6382-E7D765A209D3}"/>
                </a:ext>
              </a:extLst>
            </p:cNvPr>
            <p:cNvSpPr txBox="1"/>
            <p:nvPr/>
          </p:nvSpPr>
          <p:spPr>
            <a:xfrm>
              <a:off x="7081815"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77</a:t>
              </a:r>
            </a:p>
          </p:txBody>
        </p:sp>
        <p:sp>
          <p:nvSpPr>
            <p:cNvPr id="1961" name="TextBox 1960">
              <a:extLst>
                <a:ext uri="{FF2B5EF4-FFF2-40B4-BE49-F238E27FC236}">
                  <a16:creationId xmlns:a16="http://schemas.microsoft.com/office/drawing/2014/main" id="{547DADD8-2274-500E-F01C-3CB7F96509A8}"/>
                </a:ext>
              </a:extLst>
            </p:cNvPr>
            <p:cNvSpPr txBox="1"/>
            <p:nvPr/>
          </p:nvSpPr>
          <p:spPr>
            <a:xfrm>
              <a:off x="7477771"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72</a:t>
              </a:r>
            </a:p>
          </p:txBody>
        </p:sp>
        <p:sp>
          <p:nvSpPr>
            <p:cNvPr id="1964" name="TextBox 1963">
              <a:extLst>
                <a:ext uri="{FF2B5EF4-FFF2-40B4-BE49-F238E27FC236}">
                  <a16:creationId xmlns:a16="http://schemas.microsoft.com/office/drawing/2014/main" id="{E8806AFD-3D55-E0FB-C16F-CF1A511B7CA4}"/>
                </a:ext>
              </a:extLst>
            </p:cNvPr>
            <p:cNvSpPr txBox="1"/>
            <p:nvPr/>
          </p:nvSpPr>
          <p:spPr>
            <a:xfrm>
              <a:off x="7873727"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46</a:t>
              </a:r>
            </a:p>
          </p:txBody>
        </p:sp>
        <p:sp>
          <p:nvSpPr>
            <p:cNvPr id="1967" name="TextBox 1966">
              <a:extLst>
                <a:ext uri="{FF2B5EF4-FFF2-40B4-BE49-F238E27FC236}">
                  <a16:creationId xmlns:a16="http://schemas.microsoft.com/office/drawing/2014/main" id="{4874BFE0-BE3A-06E3-837D-94C0D127BFFA}"/>
                </a:ext>
              </a:extLst>
            </p:cNvPr>
            <p:cNvSpPr txBox="1"/>
            <p:nvPr/>
          </p:nvSpPr>
          <p:spPr>
            <a:xfrm>
              <a:off x="8269683"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32</a:t>
              </a:r>
            </a:p>
          </p:txBody>
        </p:sp>
        <p:sp>
          <p:nvSpPr>
            <p:cNvPr id="1970" name="TextBox 1969">
              <a:extLst>
                <a:ext uri="{FF2B5EF4-FFF2-40B4-BE49-F238E27FC236}">
                  <a16:creationId xmlns:a16="http://schemas.microsoft.com/office/drawing/2014/main" id="{CA200E41-FECF-C1C8-168B-1880DD171C03}"/>
                </a:ext>
              </a:extLst>
            </p:cNvPr>
            <p:cNvSpPr txBox="1"/>
            <p:nvPr/>
          </p:nvSpPr>
          <p:spPr>
            <a:xfrm>
              <a:off x="8665639"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20</a:t>
              </a:r>
            </a:p>
          </p:txBody>
        </p:sp>
        <p:sp>
          <p:nvSpPr>
            <p:cNvPr id="1973" name="TextBox 1972">
              <a:extLst>
                <a:ext uri="{FF2B5EF4-FFF2-40B4-BE49-F238E27FC236}">
                  <a16:creationId xmlns:a16="http://schemas.microsoft.com/office/drawing/2014/main" id="{AA4982A8-5228-918F-9AD1-09A689334313}"/>
                </a:ext>
              </a:extLst>
            </p:cNvPr>
            <p:cNvSpPr txBox="1"/>
            <p:nvPr/>
          </p:nvSpPr>
          <p:spPr>
            <a:xfrm>
              <a:off x="9061595"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19</a:t>
              </a:r>
            </a:p>
          </p:txBody>
        </p:sp>
        <p:sp>
          <p:nvSpPr>
            <p:cNvPr id="1976" name="TextBox 1975">
              <a:extLst>
                <a:ext uri="{FF2B5EF4-FFF2-40B4-BE49-F238E27FC236}">
                  <a16:creationId xmlns:a16="http://schemas.microsoft.com/office/drawing/2014/main" id="{604FDB99-7219-A2DA-2FB0-2AFB7B0057E8}"/>
                </a:ext>
              </a:extLst>
            </p:cNvPr>
            <p:cNvSpPr txBox="1"/>
            <p:nvPr/>
          </p:nvSpPr>
          <p:spPr>
            <a:xfrm>
              <a:off x="9457551"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11</a:t>
              </a:r>
            </a:p>
          </p:txBody>
        </p:sp>
        <p:sp>
          <p:nvSpPr>
            <p:cNvPr id="1979" name="TextBox 1978">
              <a:extLst>
                <a:ext uri="{FF2B5EF4-FFF2-40B4-BE49-F238E27FC236}">
                  <a16:creationId xmlns:a16="http://schemas.microsoft.com/office/drawing/2014/main" id="{C8F51BE0-2526-F401-1A69-7CC94B038575}"/>
                </a:ext>
              </a:extLst>
            </p:cNvPr>
            <p:cNvSpPr txBox="1"/>
            <p:nvPr/>
          </p:nvSpPr>
          <p:spPr>
            <a:xfrm>
              <a:off x="9853507"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5</a:t>
              </a:r>
            </a:p>
          </p:txBody>
        </p:sp>
        <p:sp>
          <p:nvSpPr>
            <p:cNvPr id="1982" name="TextBox 1981">
              <a:extLst>
                <a:ext uri="{FF2B5EF4-FFF2-40B4-BE49-F238E27FC236}">
                  <a16:creationId xmlns:a16="http://schemas.microsoft.com/office/drawing/2014/main" id="{F70219B3-EA0F-B82F-5A75-DC0C400A7CB0}"/>
                </a:ext>
              </a:extLst>
            </p:cNvPr>
            <p:cNvSpPr txBox="1"/>
            <p:nvPr/>
          </p:nvSpPr>
          <p:spPr>
            <a:xfrm>
              <a:off x="10249463"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4</a:t>
              </a:r>
            </a:p>
          </p:txBody>
        </p:sp>
        <p:sp>
          <p:nvSpPr>
            <p:cNvPr id="1985" name="TextBox 1984">
              <a:extLst>
                <a:ext uri="{FF2B5EF4-FFF2-40B4-BE49-F238E27FC236}">
                  <a16:creationId xmlns:a16="http://schemas.microsoft.com/office/drawing/2014/main" id="{5FABB8CD-22D2-500E-CBE9-37A50F656C1C}"/>
                </a:ext>
              </a:extLst>
            </p:cNvPr>
            <p:cNvSpPr txBox="1"/>
            <p:nvPr/>
          </p:nvSpPr>
          <p:spPr>
            <a:xfrm>
              <a:off x="10645419" y="5853110"/>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a:t>
              </a:r>
            </a:p>
          </p:txBody>
        </p:sp>
      </p:grpSp>
      <p:grpSp>
        <p:nvGrpSpPr>
          <p:cNvPr id="5" name="Group 4">
            <a:extLst>
              <a:ext uri="{FF2B5EF4-FFF2-40B4-BE49-F238E27FC236}">
                <a16:creationId xmlns:a16="http://schemas.microsoft.com/office/drawing/2014/main" id="{CF306BEC-D77D-6D16-E541-8C5F43D76310}"/>
              </a:ext>
            </a:extLst>
          </p:cNvPr>
          <p:cNvGrpSpPr/>
          <p:nvPr/>
        </p:nvGrpSpPr>
        <p:grpSpPr>
          <a:xfrm>
            <a:off x="4507149" y="6041066"/>
            <a:ext cx="6661191" cy="215444"/>
            <a:chOff x="4508101" y="6015079"/>
            <a:chExt cx="6661191" cy="215444"/>
          </a:xfrm>
        </p:grpSpPr>
        <p:sp>
          <p:nvSpPr>
            <p:cNvPr id="1310" name="TextBox 1309">
              <a:extLst>
                <a:ext uri="{FF2B5EF4-FFF2-40B4-BE49-F238E27FC236}">
                  <a16:creationId xmlns:a16="http://schemas.microsoft.com/office/drawing/2014/main" id="{D30A6B1E-3AB1-8C33-2046-CECA99C626B3}"/>
                </a:ext>
              </a:extLst>
            </p:cNvPr>
            <p:cNvSpPr txBox="1"/>
            <p:nvPr/>
          </p:nvSpPr>
          <p:spPr>
            <a:xfrm>
              <a:off x="4508101"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192</a:t>
              </a:r>
            </a:p>
          </p:txBody>
        </p:sp>
        <p:sp>
          <p:nvSpPr>
            <p:cNvPr id="1312" name="TextBox 1311">
              <a:extLst>
                <a:ext uri="{FF2B5EF4-FFF2-40B4-BE49-F238E27FC236}">
                  <a16:creationId xmlns:a16="http://schemas.microsoft.com/office/drawing/2014/main" id="{46EBED7A-A5CD-8397-8F4A-5428E062814F}"/>
                </a:ext>
              </a:extLst>
            </p:cNvPr>
            <p:cNvSpPr txBox="1"/>
            <p:nvPr/>
          </p:nvSpPr>
          <p:spPr>
            <a:xfrm>
              <a:off x="10845292"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0</a:t>
              </a:r>
            </a:p>
          </p:txBody>
        </p:sp>
        <p:sp>
          <p:nvSpPr>
            <p:cNvPr id="1314" name="TextBox 1313">
              <a:extLst>
                <a:ext uri="{FF2B5EF4-FFF2-40B4-BE49-F238E27FC236}">
                  <a16:creationId xmlns:a16="http://schemas.microsoft.com/office/drawing/2014/main" id="{8972FF44-5B05-F870-0E28-582D692FEB04}"/>
                </a:ext>
              </a:extLst>
            </p:cNvPr>
            <p:cNvSpPr txBox="1"/>
            <p:nvPr/>
          </p:nvSpPr>
          <p:spPr>
            <a:xfrm>
              <a:off x="4904175"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182</a:t>
              </a:r>
            </a:p>
          </p:txBody>
        </p:sp>
        <p:sp>
          <p:nvSpPr>
            <p:cNvPr id="1316" name="TextBox 1315">
              <a:extLst>
                <a:ext uri="{FF2B5EF4-FFF2-40B4-BE49-F238E27FC236}">
                  <a16:creationId xmlns:a16="http://schemas.microsoft.com/office/drawing/2014/main" id="{54FCEE8D-EBFC-E2CC-5F14-9E75338DBF63}"/>
                </a:ext>
              </a:extLst>
            </p:cNvPr>
            <p:cNvSpPr txBox="1"/>
            <p:nvPr/>
          </p:nvSpPr>
          <p:spPr>
            <a:xfrm>
              <a:off x="5300249"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169</a:t>
              </a:r>
            </a:p>
          </p:txBody>
        </p:sp>
        <p:sp>
          <p:nvSpPr>
            <p:cNvPr id="1318" name="TextBox 1317">
              <a:extLst>
                <a:ext uri="{FF2B5EF4-FFF2-40B4-BE49-F238E27FC236}">
                  <a16:creationId xmlns:a16="http://schemas.microsoft.com/office/drawing/2014/main" id="{F52C8262-B5C4-47F4-3DC3-C436C6DCB640}"/>
                </a:ext>
              </a:extLst>
            </p:cNvPr>
            <p:cNvSpPr txBox="1"/>
            <p:nvPr/>
          </p:nvSpPr>
          <p:spPr>
            <a:xfrm>
              <a:off x="5696323"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152</a:t>
              </a:r>
            </a:p>
          </p:txBody>
        </p:sp>
        <p:sp>
          <p:nvSpPr>
            <p:cNvPr id="1320" name="TextBox 1319">
              <a:extLst>
                <a:ext uri="{FF2B5EF4-FFF2-40B4-BE49-F238E27FC236}">
                  <a16:creationId xmlns:a16="http://schemas.microsoft.com/office/drawing/2014/main" id="{7F3CDC74-9110-729A-7386-872C4F9EAE33}"/>
                </a:ext>
              </a:extLst>
            </p:cNvPr>
            <p:cNvSpPr txBox="1"/>
            <p:nvPr/>
          </p:nvSpPr>
          <p:spPr>
            <a:xfrm>
              <a:off x="6092397"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113</a:t>
              </a:r>
            </a:p>
          </p:txBody>
        </p:sp>
        <p:sp>
          <p:nvSpPr>
            <p:cNvPr id="1322" name="TextBox 1321">
              <a:extLst>
                <a:ext uri="{FF2B5EF4-FFF2-40B4-BE49-F238E27FC236}">
                  <a16:creationId xmlns:a16="http://schemas.microsoft.com/office/drawing/2014/main" id="{71BF465F-0584-8E48-1083-2A2DA2263C7B}"/>
                </a:ext>
              </a:extLst>
            </p:cNvPr>
            <p:cNvSpPr txBox="1"/>
            <p:nvPr/>
          </p:nvSpPr>
          <p:spPr>
            <a:xfrm>
              <a:off x="6488471"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83</a:t>
              </a:r>
            </a:p>
          </p:txBody>
        </p:sp>
        <p:sp>
          <p:nvSpPr>
            <p:cNvPr id="1324" name="TextBox 1323">
              <a:extLst>
                <a:ext uri="{FF2B5EF4-FFF2-40B4-BE49-F238E27FC236}">
                  <a16:creationId xmlns:a16="http://schemas.microsoft.com/office/drawing/2014/main" id="{F25D333B-AF6F-9594-5D38-DC8B000AD941}"/>
                </a:ext>
              </a:extLst>
            </p:cNvPr>
            <p:cNvSpPr txBox="1"/>
            <p:nvPr/>
          </p:nvSpPr>
          <p:spPr>
            <a:xfrm>
              <a:off x="6884545"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79</a:t>
              </a:r>
            </a:p>
          </p:txBody>
        </p:sp>
        <p:sp>
          <p:nvSpPr>
            <p:cNvPr id="1326" name="TextBox 1325">
              <a:extLst>
                <a:ext uri="{FF2B5EF4-FFF2-40B4-BE49-F238E27FC236}">
                  <a16:creationId xmlns:a16="http://schemas.microsoft.com/office/drawing/2014/main" id="{53A21C88-FEF9-4098-265A-41DCAEE6FA8B}"/>
                </a:ext>
              </a:extLst>
            </p:cNvPr>
            <p:cNvSpPr txBox="1"/>
            <p:nvPr/>
          </p:nvSpPr>
          <p:spPr>
            <a:xfrm>
              <a:off x="7280619"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53</a:t>
              </a:r>
            </a:p>
          </p:txBody>
        </p:sp>
        <p:sp>
          <p:nvSpPr>
            <p:cNvPr id="1328" name="TextBox 1327">
              <a:extLst>
                <a:ext uri="{FF2B5EF4-FFF2-40B4-BE49-F238E27FC236}">
                  <a16:creationId xmlns:a16="http://schemas.microsoft.com/office/drawing/2014/main" id="{E878B26C-5545-8821-E535-26483708C6B8}"/>
                </a:ext>
              </a:extLst>
            </p:cNvPr>
            <p:cNvSpPr txBox="1"/>
            <p:nvPr/>
          </p:nvSpPr>
          <p:spPr>
            <a:xfrm>
              <a:off x="7676693"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36</a:t>
              </a:r>
            </a:p>
          </p:txBody>
        </p:sp>
        <p:sp>
          <p:nvSpPr>
            <p:cNvPr id="1330" name="TextBox 1329">
              <a:extLst>
                <a:ext uri="{FF2B5EF4-FFF2-40B4-BE49-F238E27FC236}">
                  <a16:creationId xmlns:a16="http://schemas.microsoft.com/office/drawing/2014/main" id="{9832AB61-B38C-19D5-6EC9-BBFC852DC564}"/>
                </a:ext>
              </a:extLst>
            </p:cNvPr>
            <p:cNvSpPr txBox="1"/>
            <p:nvPr/>
          </p:nvSpPr>
          <p:spPr>
            <a:xfrm>
              <a:off x="8072767"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31</a:t>
              </a:r>
            </a:p>
          </p:txBody>
        </p:sp>
        <p:sp>
          <p:nvSpPr>
            <p:cNvPr id="1332" name="TextBox 1331">
              <a:extLst>
                <a:ext uri="{FF2B5EF4-FFF2-40B4-BE49-F238E27FC236}">
                  <a16:creationId xmlns:a16="http://schemas.microsoft.com/office/drawing/2014/main" id="{66BB36E1-5C9D-AC27-A9C8-C0F004E010EE}"/>
                </a:ext>
              </a:extLst>
            </p:cNvPr>
            <p:cNvSpPr txBox="1"/>
            <p:nvPr/>
          </p:nvSpPr>
          <p:spPr>
            <a:xfrm>
              <a:off x="8468841"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27</a:t>
              </a:r>
            </a:p>
          </p:txBody>
        </p:sp>
        <p:sp>
          <p:nvSpPr>
            <p:cNvPr id="1334" name="TextBox 1333">
              <a:extLst>
                <a:ext uri="{FF2B5EF4-FFF2-40B4-BE49-F238E27FC236}">
                  <a16:creationId xmlns:a16="http://schemas.microsoft.com/office/drawing/2014/main" id="{13BF3F53-AB86-C0E0-33B8-41CF34F742E2}"/>
                </a:ext>
              </a:extLst>
            </p:cNvPr>
            <p:cNvSpPr txBox="1"/>
            <p:nvPr/>
          </p:nvSpPr>
          <p:spPr>
            <a:xfrm>
              <a:off x="8864915"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15</a:t>
              </a:r>
            </a:p>
          </p:txBody>
        </p:sp>
        <p:sp>
          <p:nvSpPr>
            <p:cNvPr id="1336" name="TextBox 1335">
              <a:extLst>
                <a:ext uri="{FF2B5EF4-FFF2-40B4-BE49-F238E27FC236}">
                  <a16:creationId xmlns:a16="http://schemas.microsoft.com/office/drawing/2014/main" id="{C07EE549-7D60-C0EA-9C8E-5C26D769B05F}"/>
                </a:ext>
              </a:extLst>
            </p:cNvPr>
            <p:cNvSpPr txBox="1"/>
            <p:nvPr/>
          </p:nvSpPr>
          <p:spPr>
            <a:xfrm>
              <a:off x="9260989"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8</a:t>
              </a:r>
            </a:p>
          </p:txBody>
        </p:sp>
        <p:sp>
          <p:nvSpPr>
            <p:cNvPr id="1338" name="TextBox 1337">
              <a:extLst>
                <a:ext uri="{FF2B5EF4-FFF2-40B4-BE49-F238E27FC236}">
                  <a16:creationId xmlns:a16="http://schemas.microsoft.com/office/drawing/2014/main" id="{C615CB0A-E130-7387-CD12-A9489EB0BD8C}"/>
                </a:ext>
              </a:extLst>
            </p:cNvPr>
            <p:cNvSpPr txBox="1"/>
            <p:nvPr/>
          </p:nvSpPr>
          <p:spPr>
            <a:xfrm>
              <a:off x="9657063"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a:t>
              </a:r>
            </a:p>
          </p:txBody>
        </p:sp>
        <p:sp>
          <p:nvSpPr>
            <p:cNvPr id="1340" name="TextBox 1339">
              <a:extLst>
                <a:ext uri="{FF2B5EF4-FFF2-40B4-BE49-F238E27FC236}">
                  <a16:creationId xmlns:a16="http://schemas.microsoft.com/office/drawing/2014/main" id="{8F34B464-8A92-BFCC-B8BA-660A33AD6701}"/>
                </a:ext>
              </a:extLst>
            </p:cNvPr>
            <p:cNvSpPr txBox="1"/>
            <p:nvPr/>
          </p:nvSpPr>
          <p:spPr>
            <a:xfrm>
              <a:off x="10053137"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a:t>
              </a:r>
            </a:p>
          </p:txBody>
        </p:sp>
        <p:sp>
          <p:nvSpPr>
            <p:cNvPr id="1342" name="TextBox 1341">
              <a:extLst>
                <a:ext uri="{FF2B5EF4-FFF2-40B4-BE49-F238E27FC236}">
                  <a16:creationId xmlns:a16="http://schemas.microsoft.com/office/drawing/2014/main" id="{22F9A5C7-EDE9-EE18-F230-D7D1B736B80D}"/>
                </a:ext>
              </a:extLst>
            </p:cNvPr>
            <p:cNvSpPr txBox="1"/>
            <p:nvPr/>
          </p:nvSpPr>
          <p:spPr>
            <a:xfrm>
              <a:off x="10449211" y="6015079"/>
              <a:ext cx="324000" cy="215444"/>
            </a:xfrm>
            <a:prstGeom prst="rect">
              <a:avLst/>
            </a:prstGeom>
            <a:noFill/>
          </p:spPr>
          <p:txBody>
            <a:bodyPr wrap="none" rtlCol="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0</a:t>
              </a:r>
            </a:p>
          </p:txBody>
        </p:sp>
        <p:sp>
          <p:nvSpPr>
            <p:cNvPr id="1941" name="TextBox 1940">
              <a:extLst>
                <a:ext uri="{FF2B5EF4-FFF2-40B4-BE49-F238E27FC236}">
                  <a16:creationId xmlns:a16="http://schemas.microsoft.com/office/drawing/2014/main" id="{CACF872D-94EE-0692-AAF8-EC096D8CC548}"/>
                </a:ext>
              </a:extLst>
            </p:cNvPr>
            <p:cNvSpPr txBox="1"/>
            <p:nvPr/>
          </p:nvSpPr>
          <p:spPr>
            <a:xfrm>
              <a:off x="4706138"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186</a:t>
              </a:r>
            </a:p>
          </p:txBody>
        </p:sp>
        <p:sp>
          <p:nvSpPr>
            <p:cNvPr id="1944" name="TextBox 1943">
              <a:extLst>
                <a:ext uri="{FF2B5EF4-FFF2-40B4-BE49-F238E27FC236}">
                  <a16:creationId xmlns:a16="http://schemas.microsoft.com/office/drawing/2014/main" id="{BD14C3CA-2C5D-3BD1-D0BD-746314BAB207}"/>
                </a:ext>
              </a:extLst>
            </p:cNvPr>
            <p:cNvSpPr txBox="1"/>
            <p:nvPr/>
          </p:nvSpPr>
          <p:spPr>
            <a:xfrm>
              <a:off x="5102212"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174</a:t>
              </a:r>
            </a:p>
          </p:txBody>
        </p:sp>
        <p:sp>
          <p:nvSpPr>
            <p:cNvPr id="1947" name="TextBox 1946">
              <a:extLst>
                <a:ext uri="{FF2B5EF4-FFF2-40B4-BE49-F238E27FC236}">
                  <a16:creationId xmlns:a16="http://schemas.microsoft.com/office/drawing/2014/main" id="{88B804D6-03C7-24CD-93B9-28D1561024EB}"/>
                </a:ext>
              </a:extLst>
            </p:cNvPr>
            <p:cNvSpPr txBox="1"/>
            <p:nvPr/>
          </p:nvSpPr>
          <p:spPr>
            <a:xfrm>
              <a:off x="5498286"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159</a:t>
              </a:r>
            </a:p>
          </p:txBody>
        </p:sp>
        <p:sp>
          <p:nvSpPr>
            <p:cNvPr id="1950" name="TextBox 1949">
              <a:extLst>
                <a:ext uri="{FF2B5EF4-FFF2-40B4-BE49-F238E27FC236}">
                  <a16:creationId xmlns:a16="http://schemas.microsoft.com/office/drawing/2014/main" id="{9DC443ED-4AA7-8339-956C-0300A34C95A6}"/>
                </a:ext>
              </a:extLst>
            </p:cNvPr>
            <p:cNvSpPr txBox="1"/>
            <p:nvPr/>
          </p:nvSpPr>
          <p:spPr>
            <a:xfrm>
              <a:off x="5894360"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128</a:t>
              </a:r>
            </a:p>
          </p:txBody>
        </p:sp>
        <p:sp>
          <p:nvSpPr>
            <p:cNvPr id="1953" name="TextBox 1952">
              <a:extLst>
                <a:ext uri="{FF2B5EF4-FFF2-40B4-BE49-F238E27FC236}">
                  <a16:creationId xmlns:a16="http://schemas.microsoft.com/office/drawing/2014/main" id="{C203A5F0-6A1B-A313-E324-F37B47F1E811}"/>
                </a:ext>
              </a:extLst>
            </p:cNvPr>
            <p:cNvSpPr txBox="1"/>
            <p:nvPr/>
          </p:nvSpPr>
          <p:spPr>
            <a:xfrm>
              <a:off x="6290434"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107</a:t>
              </a:r>
            </a:p>
          </p:txBody>
        </p:sp>
        <p:sp>
          <p:nvSpPr>
            <p:cNvPr id="1956" name="TextBox 1955">
              <a:extLst>
                <a:ext uri="{FF2B5EF4-FFF2-40B4-BE49-F238E27FC236}">
                  <a16:creationId xmlns:a16="http://schemas.microsoft.com/office/drawing/2014/main" id="{302EEFEB-4D12-F40F-984F-C8F8680DB23C}"/>
                </a:ext>
              </a:extLst>
            </p:cNvPr>
            <p:cNvSpPr txBox="1"/>
            <p:nvPr/>
          </p:nvSpPr>
          <p:spPr>
            <a:xfrm>
              <a:off x="6686508"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81</a:t>
              </a:r>
            </a:p>
          </p:txBody>
        </p:sp>
        <p:sp>
          <p:nvSpPr>
            <p:cNvPr id="1959" name="TextBox 1958">
              <a:extLst>
                <a:ext uri="{FF2B5EF4-FFF2-40B4-BE49-F238E27FC236}">
                  <a16:creationId xmlns:a16="http://schemas.microsoft.com/office/drawing/2014/main" id="{F2497415-2A82-DC86-F0A1-5D62DDC0F85E}"/>
                </a:ext>
              </a:extLst>
            </p:cNvPr>
            <p:cNvSpPr txBox="1"/>
            <p:nvPr/>
          </p:nvSpPr>
          <p:spPr>
            <a:xfrm>
              <a:off x="7082582"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53</a:t>
              </a:r>
            </a:p>
          </p:txBody>
        </p:sp>
        <p:sp>
          <p:nvSpPr>
            <p:cNvPr id="1962" name="TextBox 1961">
              <a:extLst>
                <a:ext uri="{FF2B5EF4-FFF2-40B4-BE49-F238E27FC236}">
                  <a16:creationId xmlns:a16="http://schemas.microsoft.com/office/drawing/2014/main" id="{2EDB1444-46F2-ACD0-63C9-4BA43C4627A8}"/>
                </a:ext>
              </a:extLst>
            </p:cNvPr>
            <p:cNvSpPr txBox="1"/>
            <p:nvPr/>
          </p:nvSpPr>
          <p:spPr>
            <a:xfrm>
              <a:off x="7478656"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50</a:t>
              </a:r>
            </a:p>
          </p:txBody>
        </p:sp>
        <p:sp>
          <p:nvSpPr>
            <p:cNvPr id="1965" name="TextBox 1964">
              <a:extLst>
                <a:ext uri="{FF2B5EF4-FFF2-40B4-BE49-F238E27FC236}">
                  <a16:creationId xmlns:a16="http://schemas.microsoft.com/office/drawing/2014/main" id="{6FFF6642-46EA-D326-0B91-4C87A6040535}"/>
                </a:ext>
              </a:extLst>
            </p:cNvPr>
            <p:cNvSpPr txBox="1"/>
            <p:nvPr/>
          </p:nvSpPr>
          <p:spPr>
            <a:xfrm>
              <a:off x="7874730"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36</a:t>
              </a:r>
            </a:p>
          </p:txBody>
        </p:sp>
        <p:sp>
          <p:nvSpPr>
            <p:cNvPr id="1968" name="TextBox 1967">
              <a:extLst>
                <a:ext uri="{FF2B5EF4-FFF2-40B4-BE49-F238E27FC236}">
                  <a16:creationId xmlns:a16="http://schemas.microsoft.com/office/drawing/2014/main" id="{2685288E-5D7B-7C59-C731-08B61128CE7D}"/>
                </a:ext>
              </a:extLst>
            </p:cNvPr>
            <p:cNvSpPr txBox="1"/>
            <p:nvPr/>
          </p:nvSpPr>
          <p:spPr>
            <a:xfrm>
              <a:off x="8270804"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27</a:t>
              </a:r>
            </a:p>
          </p:txBody>
        </p:sp>
        <p:sp>
          <p:nvSpPr>
            <p:cNvPr id="1971" name="TextBox 1970">
              <a:extLst>
                <a:ext uri="{FF2B5EF4-FFF2-40B4-BE49-F238E27FC236}">
                  <a16:creationId xmlns:a16="http://schemas.microsoft.com/office/drawing/2014/main" id="{175A6A96-49F4-AB1F-882B-156CCA77AD0E}"/>
                </a:ext>
              </a:extLst>
            </p:cNvPr>
            <p:cNvSpPr txBox="1"/>
            <p:nvPr/>
          </p:nvSpPr>
          <p:spPr>
            <a:xfrm>
              <a:off x="8666878"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17</a:t>
              </a:r>
            </a:p>
          </p:txBody>
        </p:sp>
        <p:sp>
          <p:nvSpPr>
            <p:cNvPr id="1974" name="TextBox 1973">
              <a:extLst>
                <a:ext uri="{FF2B5EF4-FFF2-40B4-BE49-F238E27FC236}">
                  <a16:creationId xmlns:a16="http://schemas.microsoft.com/office/drawing/2014/main" id="{69B7362B-911D-D8B1-7FE0-ABC332593ED1}"/>
                </a:ext>
              </a:extLst>
            </p:cNvPr>
            <p:cNvSpPr txBox="1"/>
            <p:nvPr/>
          </p:nvSpPr>
          <p:spPr>
            <a:xfrm>
              <a:off x="9062952"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15</a:t>
              </a:r>
            </a:p>
          </p:txBody>
        </p:sp>
        <p:sp>
          <p:nvSpPr>
            <p:cNvPr id="1977" name="TextBox 1976">
              <a:extLst>
                <a:ext uri="{FF2B5EF4-FFF2-40B4-BE49-F238E27FC236}">
                  <a16:creationId xmlns:a16="http://schemas.microsoft.com/office/drawing/2014/main" id="{21B7B90F-E870-9E77-15A9-99AE5260169B}"/>
                </a:ext>
              </a:extLst>
            </p:cNvPr>
            <p:cNvSpPr txBox="1"/>
            <p:nvPr/>
          </p:nvSpPr>
          <p:spPr>
            <a:xfrm>
              <a:off x="9459026"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a:t>
              </a:r>
            </a:p>
          </p:txBody>
        </p:sp>
        <p:sp>
          <p:nvSpPr>
            <p:cNvPr id="1980" name="TextBox 1979">
              <a:extLst>
                <a:ext uri="{FF2B5EF4-FFF2-40B4-BE49-F238E27FC236}">
                  <a16:creationId xmlns:a16="http://schemas.microsoft.com/office/drawing/2014/main" id="{074F4E48-5A2D-1F64-D773-7AB36C976D9E}"/>
                </a:ext>
              </a:extLst>
            </p:cNvPr>
            <p:cNvSpPr txBox="1"/>
            <p:nvPr/>
          </p:nvSpPr>
          <p:spPr>
            <a:xfrm>
              <a:off x="9855100"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3</a:t>
              </a:r>
            </a:p>
          </p:txBody>
        </p:sp>
        <p:sp>
          <p:nvSpPr>
            <p:cNvPr id="1983" name="TextBox 1982">
              <a:extLst>
                <a:ext uri="{FF2B5EF4-FFF2-40B4-BE49-F238E27FC236}">
                  <a16:creationId xmlns:a16="http://schemas.microsoft.com/office/drawing/2014/main" id="{A4A12DA4-591B-760C-9C41-2A076F5A532A}"/>
                </a:ext>
              </a:extLst>
            </p:cNvPr>
            <p:cNvSpPr txBox="1"/>
            <p:nvPr/>
          </p:nvSpPr>
          <p:spPr>
            <a:xfrm>
              <a:off x="10251174"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a:t>
              </a:r>
            </a:p>
          </p:txBody>
        </p:sp>
        <p:sp>
          <p:nvSpPr>
            <p:cNvPr id="1986" name="TextBox 1985">
              <a:extLst>
                <a:ext uri="{FF2B5EF4-FFF2-40B4-BE49-F238E27FC236}">
                  <a16:creationId xmlns:a16="http://schemas.microsoft.com/office/drawing/2014/main" id="{5DF5FEF0-37E4-572C-6797-E600D34F0EBA}"/>
                </a:ext>
              </a:extLst>
            </p:cNvPr>
            <p:cNvSpPr txBox="1"/>
            <p:nvPr/>
          </p:nvSpPr>
          <p:spPr>
            <a:xfrm>
              <a:off x="10647248" y="6015079"/>
              <a:ext cx="324000" cy="215444"/>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0</a:t>
              </a:r>
            </a:p>
          </p:txBody>
        </p:sp>
      </p:grpSp>
      <p:grpSp>
        <p:nvGrpSpPr>
          <p:cNvPr id="6" name="Group 5">
            <a:extLst>
              <a:ext uri="{FF2B5EF4-FFF2-40B4-BE49-F238E27FC236}">
                <a16:creationId xmlns:a16="http://schemas.microsoft.com/office/drawing/2014/main" id="{F5437572-D5AC-858D-AB05-4B2A8E449659}"/>
              </a:ext>
            </a:extLst>
          </p:cNvPr>
          <p:cNvGrpSpPr/>
          <p:nvPr/>
        </p:nvGrpSpPr>
        <p:grpSpPr>
          <a:xfrm>
            <a:off x="4508102" y="6196571"/>
            <a:ext cx="6666026" cy="215444"/>
            <a:chOff x="4508102" y="6164119"/>
            <a:chExt cx="6666026" cy="215444"/>
          </a:xfrm>
        </p:grpSpPr>
        <p:sp>
          <p:nvSpPr>
            <p:cNvPr id="1408" name="TextBox 1407">
              <a:extLst>
                <a:ext uri="{FF2B5EF4-FFF2-40B4-BE49-F238E27FC236}">
                  <a16:creationId xmlns:a16="http://schemas.microsoft.com/office/drawing/2014/main" id="{5FBB8404-2BB2-B7FB-85A4-3C9F96F7C5F4}"/>
                </a:ext>
              </a:extLst>
            </p:cNvPr>
            <p:cNvSpPr txBox="1"/>
            <p:nvPr/>
          </p:nvSpPr>
          <p:spPr>
            <a:xfrm>
              <a:off x="4508102"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192</a:t>
              </a:r>
            </a:p>
          </p:txBody>
        </p:sp>
        <p:sp>
          <p:nvSpPr>
            <p:cNvPr id="1409" name="TextBox 1408">
              <a:extLst>
                <a:ext uri="{FF2B5EF4-FFF2-40B4-BE49-F238E27FC236}">
                  <a16:creationId xmlns:a16="http://schemas.microsoft.com/office/drawing/2014/main" id="{244FC126-1BF3-0B85-DF31-2DFB9CDE98F5}"/>
                </a:ext>
              </a:extLst>
            </p:cNvPr>
            <p:cNvSpPr txBox="1"/>
            <p:nvPr/>
          </p:nvSpPr>
          <p:spPr>
            <a:xfrm>
              <a:off x="10850128"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0</a:t>
              </a:r>
            </a:p>
          </p:txBody>
        </p:sp>
        <p:sp>
          <p:nvSpPr>
            <p:cNvPr id="1410" name="TextBox 1409">
              <a:extLst>
                <a:ext uri="{FF2B5EF4-FFF2-40B4-BE49-F238E27FC236}">
                  <a16:creationId xmlns:a16="http://schemas.microsoft.com/office/drawing/2014/main" id="{06F58450-233C-423F-D794-6BAFD15C8CD6}"/>
                </a:ext>
              </a:extLst>
            </p:cNvPr>
            <p:cNvSpPr txBox="1"/>
            <p:nvPr/>
          </p:nvSpPr>
          <p:spPr>
            <a:xfrm>
              <a:off x="4904478"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178</a:t>
              </a:r>
            </a:p>
          </p:txBody>
        </p:sp>
        <p:sp>
          <p:nvSpPr>
            <p:cNvPr id="1411" name="TextBox 1410">
              <a:extLst>
                <a:ext uri="{FF2B5EF4-FFF2-40B4-BE49-F238E27FC236}">
                  <a16:creationId xmlns:a16="http://schemas.microsoft.com/office/drawing/2014/main" id="{1634230A-9969-05F9-C01E-7530999BA185}"/>
                </a:ext>
              </a:extLst>
            </p:cNvPr>
            <p:cNvSpPr txBox="1"/>
            <p:nvPr/>
          </p:nvSpPr>
          <p:spPr>
            <a:xfrm>
              <a:off x="5300854"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170</a:t>
              </a:r>
            </a:p>
          </p:txBody>
        </p:sp>
        <p:sp>
          <p:nvSpPr>
            <p:cNvPr id="1412" name="TextBox 1411">
              <a:extLst>
                <a:ext uri="{FF2B5EF4-FFF2-40B4-BE49-F238E27FC236}">
                  <a16:creationId xmlns:a16="http://schemas.microsoft.com/office/drawing/2014/main" id="{EFEADBC5-8311-4E4B-8442-4A63FF0B027B}"/>
                </a:ext>
              </a:extLst>
            </p:cNvPr>
            <p:cNvSpPr txBox="1"/>
            <p:nvPr/>
          </p:nvSpPr>
          <p:spPr>
            <a:xfrm>
              <a:off x="5697230"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156</a:t>
              </a:r>
            </a:p>
          </p:txBody>
        </p:sp>
        <p:sp>
          <p:nvSpPr>
            <p:cNvPr id="1413" name="TextBox 1412">
              <a:extLst>
                <a:ext uri="{FF2B5EF4-FFF2-40B4-BE49-F238E27FC236}">
                  <a16:creationId xmlns:a16="http://schemas.microsoft.com/office/drawing/2014/main" id="{C5F2E286-3330-4D35-C932-286C02C07EFD}"/>
                </a:ext>
              </a:extLst>
            </p:cNvPr>
            <p:cNvSpPr txBox="1"/>
            <p:nvPr/>
          </p:nvSpPr>
          <p:spPr>
            <a:xfrm>
              <a:off x="6093606"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113</a:t>
              </a:r>
            </a:p>
          </p:txBody>
        </p:sp>
        <p:sp>
          <p:nvSpPr>
            <p:cNvPr id="1414" name="TextBox 1413">
              <a:extLst>
                <a:ext uri="{FF2B5EF4-FFF2-40B4-BE49-F238E27FC236}">
                  <a16:creationId xmlns:a16="http://schemas.microsoft.com/office/drawing/2014/main" id="{ED783477-F1A3-C242-6B5A-C57726C37DF1}"/>
                </a:ext>
              </a:extLst>
            </p:cNvPr>
            <p:cNvSpPr txBox="1"/>
            <p:nvPr/>
          </p:nvSpPr>
          <p:spPr>
            <a:xfrm>
              <a:off x="6489982"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77</a:t>
              </a:r>
            </a:p>
          </p:txBody>
        </p:sp>
        <p:sp>
          <p:nvSpPr>
            <p:cNvPr id="1415" name="TextBox 1414">
              <a:extLst>
                <a:ext uri="{FF2B5EF4-FFF2-40B4-BE49-F238E27FC236}">
                  <a16:creationId xmlns:a16="http://schemas.microsoft.com/office/drawing/2014/main" id="{41102FC3-CD7E-2238-AFDB-0CC2A7450B78}"/>
                </a:ext>
              </a:extLst>
            </p:cNvPr>
            <p:cNvSpPr txBox="1"/>
            <p:nvPr/>
          </p:nvSpPr>
          <p:spPr>
            <a:xfrm>
              <a:off x="6886358"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73</a:t>
              </a:r>
            </a:p>
          </p:txBody>
        </p:sp>
        <p:sp>
          <p:nvSpPr>
            <p:cNvPr id="1416" name="TextBox 1415">
              <a:extLst>
                <a:ext uri="{FF2B5EF4-FFF2-40B4-BE49-F238E27FC236}">
                  <a16:creationId xmlns:a16="http://schemas.microsoft.com/office/drawing/2014/main" id="{53E80C23-FF16-7022-39B3-97938DC9C40F}"/>
                </a:ext>
              </a:extLst>
            </p:cNvPr>
            <p:cNvSpPr txBox="1"/>
            <p:nvPr/>
          </p:nvSpPr>
          <p:spPr>
            <a:xfrm>
              <a:off x="7282734"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40</a:t>
              </a:r>
            </a:p>
          </p:txBody>
        </p:sp>
        <p:sp>
          <p:nvSpPr>
            <p:cNvPr id="1417" name="TextBox 1416">
              <a:extLst>
                <a:ext uri="{FF2B5EF4-FFF2-40B4-BE49-F238E27FC236}">
                  <a16:creationId xmlns:a16="http://schemas.microsoft.com/office/drawing/2014/main" id="{C9C38F18-C566-A278-D3AE-CF39F9812B7C}"/>
                </a:ext>
              </a:extLst>
            </p:cNvPr>
            <p:cNvSpPr txBox="1"/>
            <p:nvPr/>
          </p:nvSpPr>
          <p:spPr>
            <a:xfrm>
              <a:off x="7679110"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25</a:t>
              </a:r>
            </a:p>
          </p:txBody>
        </p:sp>
        <p:sp>
          <p:nvSpPr>
            <p:cNvPr id="1418" name="TextBox 1417">
              <a:extLst>
                <a:ext uri="{FF2B5EF4-FFF2-40B4-BE49-F238E27FC236}">
                  <a16:creationId xmlns:a16="http://schemas.microsoft.com/office/drawing/2014/main" id="{D4EE7C82-7233-70A7-D0F1-E30570E0EF37}"/>
                </a:ext>
              </a:extLst>
            </p:cNvPr>
            <p:cNvSpPr txBox="1"/>
            <p:nvPr/>
          </p:nvSpPr>
          <p:spPr>
            <a:xfrm>
              <a:off x="8075486"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21</a:t>
              </a:r>
            </a:p>
          </p:txBody>
        </p:sp>
        <p:sp>
          <p:nvSpPr>
            <p:cNvPr id="1419" name="TextBox 1418">
              <a:extLst>
                <a:ext uri="{FF2B5EF4-FFF2-40B4-BE49-F238E27FC236}">
                  <a16:creationId xmlns:a16="http://schemas.microsoft.com/office/drawing/2014/main" id="{EAD6EE8D-649C-9EF9-4C3E-51D9132DB71D}"/>
                </a:ext>
              </a:extLst>
            </p:cNvPr>
            <p:cNvSpPr txBox="1"/>
            <p:nvPr/>
          </p:nvSpPr>
          <p:spPr>
            <a:xfrm>
              <a:off x="8471862"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13</a:t>
              </a:r>
            </a:p>
          </p:txBody>
        </p:sp>
        <p:sp>
          <p:nvSpPr>
            <p:cNvPr id="1420" name="TextBox 1419">
              <a:extLst>
                <a:ext uri="{FF2B5EF4-FFF2-40B4-BE49-F238E27FC236}">
                  <a16:creationId xmlns:a16="http://schemas.microsoft.com/office/drawing/2014/main" id="{C2C03C36-D04B-38C2-100C-74F9D3C038FB}"/>
                </a:ext>
              </a:extLst>
            </p:cNvPr>
            <p:cNvSpPr txBox="1"/>
            <p:nvPr/>
          </p:nvSpPr>
          <p:spPr>
            <a:xfrm>
              <a:off x="8868238"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a:t>
              </a:r>
            </a:p>
          </p:txBody>
        </p:sp>
        <p:sp>
          <p:nvSpPr>
            <p:cNvPr id="1421" name="TextBox 1420">
              <a:extLst>
                <a:ext uri="{FF2B5EF4-FFF2-40B4-BE49-F238E27FC236}">
                  <a16:creationId xmlns:a16="http://schemas.microsoft.com/office/drawing/2014/main" id="{3460C38D-AF71-9DBC-4880-72ABCE88FE87}"/>
                </a:ext>
              </a:extLst>
            </p:cNvPr>
            <p:cNvSpPr txBox="1"/>
            <p:nvPr/>
          </p:nvSpPr>
          <p:spPr>
            <a:xfrm>
              <a:off x="9264614"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a:t>
              </a:r>
            </a:p>
          </p:txBody>
        </p:sp>
        <p:sp>
          <p:nvSpPr>
            <p:cNvPr id="1422" name="TextBox 1421">
              <a:extLst>
                <a:ext uri="{FF2B5EF4-FFF2-40B4-BE49-F238E27FC236}">
                  <a16:creationId xmlns:a16="http://schemas.microsoft.com/office/drawing/2014/main" id="{35ADDF8D-08B6-F9BC-38C3-FCE89C7B5FE9}"/>
                </a:ext>
              </a:extLst>
            </p:cNvPr>
            <p:cNvSpPr txBox="1"/>
            <p:nvPr/>
          </p:nvSpPr>
          <p:spPr>
            <a:xfrm>
              <a:off x="9660990"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a:t>
              </a:r>
            </a:p>
          </p:txBody>
        </p:sp>
        <p:sp>
          <p:nvSpPr>
            <p:cNvPr id="1423" name="TextBox 1422">
              <a:extLst>
                <a:ext uri="{FF2B5EF4-FFF2-40B4-BE49-F238E27FC236}">
                  <a16:creationId xmlns:a16="http://schemas.microsoft.com/office/drawing/2014/main" id="{2B9395DD-49BA-E85A-FCC3-DFD623D8A859}"/>
                </a:ext>
              </a:extLst>
            </p:cNvPr>
            <p:cNvSpPr txBox="1"/>
            <p:nvPr/>
          </p:nvSpPr>
          <p:spPr>
            <a:xfrm>
              <a:off x="10057366"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a:t>
              </a:r>
            </a:p>
          </p:txBody>
        </p:sp>
        <p:sp>
          <p:nvSpPr>
            <p:cNvPr id="1424" name="TextBox 1423">
              <a:extLst>
                <a:ext uri="{FF2B5EF4-FFF2-40B4-BE49-F238E27FC236}">
                  <a16:creationId xmlns:a16="http://schemas.microsoft.com/office/drawing/2014/main" id="{1ACA8E2B-8260-4822-C4E1-4D3864DFFB2D}"/>
                </a:ext>
              </a:extLst>
            </p:cNvPr>
            <p:cNvSpPr txBox="1"/>
            <p:nvPr/>
          </p:nvSpPr>
          <p:spPr>
            <a:xfrm>
              <a:off x="10453742" y="6164119"/>
              <a:ext cx="324000" cy="215444"/>
            </a:xfrm>
            <a:prstGeom prst="rect">
              <a:avLst/>
            </a:prstGeom>
            <a:noFill/>
          </p:spPr>
          <p:txBody>
            <a:bodyPr wrap="non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700" b="0" i="0" u="none" strike="noStrike" cap="none">
                  <a:ln/>
                  <a:solidFill>
                    <a:srgbClr val="010101"/>
                  </a:solidFill>
                  <a:latin typeface="Arial Narrow" panose="020B0606020202030204" pitchFamily="34" charset="0"/>
                  <a:ea typeface="Open Sans" panose="020B0606030504020204" pitchFamily="34" charset="0"/>
                  <a:cs typeface="Arial" panose="020B0604020202020204" pitchFamily="34" charset="0"/>
                  <a:sym typeface="Arial"/>
                  <a:rtl val="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a:t>
              </a:r>
            </a:p>
          </p:txBody>
        </p:sp>
        <p:sp>
          <p:nvSpPr>
            <p:cNvPr id="1942" name="TextBox 1941">
              <a:extLst>
                <a:ext uri="{FF2B5EF4-FFF2-40B4-BE49-F238E27FC236}">
                  <a16:creationId xmlns:a16="http://schemas.microsoft.com/office/drawing/2014/main" id="{3AD11305-8980-7CD1-A78F-072F3EF84C93}"/>
                </a:ext>
              </a:extLst>
            </p:cNvPr>
            <p:cNvSpPr txBox="1"/>
            <p:nvPr/>
          </p:nvSpPr>
          <p:spPr>
            <a:xfrm>
              <a:off x="4706290"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184</a:t>
              </a:r>
            </a:p>
          </p:txBody>
        </p:sp>
        <p:sp>
          <p:nvSpPr>
            <p:cNvPr id="1945" name="TextBox 1944">
              <a:extLst>
                <a:ext uri="{FF2B5EF4-FFF2-40B4-BE49-F238E27FC236}">
                  <a16:creationId xmlns:a16="http://schemas.microsoft.com/office/drawing/2014/main" id="{2F2E9479-D6A8-8D95-ACAD-627E30B15742}"/>
                </a:ext>
              </a:extLst>
            </p:cNvPr>
            <p:cNvSpPr txBox="1"/>
            <p:nvPr/>
          </p:nvSpPr>
          <p:spPr>
            <a:xfrm>
              <a:off x="5102666"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172</a:t>
              </a:r>
            </a:p>
          </p:txBody>
        </p:sp>
        <p:sp>
          <p:nvSpPr>
            <p:cNvPr id="1948" name="TextBox 1947">
              <a:extLst>
                <a:ext uri="{FF2B5EF4-FFF2-40B4-BE49-F238E27FC236}">
                  <a16:creationId xmlns:a16="http://schemas.microsoft.com/office/drawing/2014/main" id="{BFC8A430-E1EC-5F4C-A91C-2E7ED25DC991}"/>
                </a:ext>
              </a:extLst>
            </p:cNvPr>
            <p:cNvSpPr txBox="1"/>
            <p:nvPr/>
          </p:nvSpPr>
          <p:spPr>
            <a:xfrm>
              <a:off x="5499042"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163</a:t>
              </a:r>
            </a:p>
          </p:txBody>
        </p:sp>
        <p:sp>
          <p:nvSpPr>
            <p:cNvPr id="1951" name="TextBox 1950">
              <a:extLst>
                <a:ext uri="{FF2B5EF4-FFF2-40B4-BE49-F238E27FC236}">
                  <a16:creationId xmlns:a16="http://schemas.microsoft.com/office/drawing/2014/main" id="{3EECF4C6-CEE4-470B-F890-C3D0CEBA7A79}"/>
                </a:ext>
              </a:extLst>
            </p:cNvPr>
            <p:cNvSpPr txBox="1"/>
            <p:nvPr/>
          </p:nvSpPr>
          <p:spPr>
            <a:xfrm>
              <a:off x="5895418"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126</a:t>
              </a:r>
            </a:p>
          </p:txBody>
        </p:sp>
        <p:sp>
          <p:nvSpPr>
            <p:cNvPr id="1954" name="TextBox 1953">
              <a:extLst>
                <a:ext uri="{FF2B5EF4-FFF2-40B4-BE49-F238E27FC236}">
                  <a16:creationId xmlns:a16="http://schemas.microsoft.com/office/drawing/2014/main" id="{2CEAA482-AA55-95D7-4C5B-92A7B698941F}"/>
                </a:ext>
              </a:extLst>
            </p:cNvPr>
            <p:cNvSpPr txBox="1"/>
            <p:nvPr/>
          </p:nvSpPr>
          <p:spPr>
            <a:xfrm>
              <a:off x="6291794"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108</a:t>
              </a:r>
            </a:p>
          </p:txBody>
        </p:sp>
        <p:sp>
          <p:nvSpPr>
            <p:cNvPr id="1957" name="TextBox 1956">
              <a:extLst>
                <a:ext uri="{FF2B5EF4-FFF2-40B4-BE49-F238E27FC236}">
                  <a16:creationId xmlns:a16="http://schemas.microsoft.com/office/drawing/2014/main" id="{C7D9AC06-FDA4-6744-8963-C3DAA32FC291}"/>
                </a:ext>
              </a:extLst>
            </p:cNvPr>
            <p:cNvSpPr txBox="1"/>
            <p:nvPr/>
          </p:nvSpPr>
          <p:spPr>
            <a:xfrm>
              <a:off x="6688170"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76</a:t>
              </a:r>
            </a:p>
          </p:txBody>
        </p:sp>
        <p:sp>
          <p:nvSpPr>
            <p:cNvPr id="1960" name="TextBox 1959">
              <a:extLst>
                <a:ext uri="{FF2B5EF4-FFF2-40B4-BE49-F238E27FC236}">
                  <a16:creationId xmlns:a16="http://schemas.microsoft.com/office/drawing/2014/main" id="{48DC292A-ECB3-216A-A68C-9DFFDF216190}"/>
                </a:ext>
              </a:extLst>
            </p:cNvPr>
            <p:cNvSpPr txBox="1"/>
            <p:nvPr/>
          </p:nvSpPr>
          <p:spPr>
            <a:xfrm>
              <a:off x="7084546"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44</a:t>
              </a:r>
            </a:p>
          </p:txBody>
        </p:sp>
        <p:sp>
          <p:nvSpPr>
            <p:cNvPr id="1963" name="TextBox 1962">
              <a:extLst>
                <a:ext uri="{FF2B5EF4-FFF2-40B4-BE49-F238E27FC236}">
                  <a16:creationId xmlns:a16="http://schemas.microsoft.com/office/drawing/2014/main" id="{393226E2-76D0-50C0-09A8-B74AFF4488A1}"/>
                </a:ext>
              </a:extLst>
            </p:cNvPr>
            <p:cNvSpPr txBox="1"/>
            <p:nvPr/>
          </p:nvSpPr>
          <p:spPr>
            <a:xfrm>
              <a:off x="7480922"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37</a:t>
              </a:r>
            </a:p>
          </p:txBody>
        </p:sp>
        <p:sp>
          <p:nvSpPr>
            <p:cNvPr id="1966" name="TextBox 1965">
              <a:extLst>
                <a:ext uri="{FF2B5EF4-FFF2-40B4-BE49-F238E27FC236}">
                  <a16:creationId xmlns:a16="http://schemas.microsoft.com/office/drawing/2014/main" id="{B0131C00-E5AB-727A-9906-EDF82A64E543}"/>
                </a:ext>
              </a:extLst>
            </p:cNvPr>
            <p:cNvSpPr txBox="1"/>
            <p:nvPr/>
          </p:nvSpPr>
          <p:spPr>
            <a:xfrm>
              <a:off x="7877298"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25</a:t>
              </a:r>
            </a:p>
          </p:txBody>
        </p:sp>
        <p:sp>
          <p:nvSpPr>
            <p:cNvPr id="1969" name="TextBox 1968">
              <a:extLst>
                <a:ext uri="{FF2B5EF4-FFF2-40B4-BE49-F238E27FC236}">
                  <a16:creationId xmlns:a16="http://schemas.microsoft.com/office/drawing/2014/main" id="{45847F02-E42E-08CD-C763-A8C3802632CE}"/>
                </a:ext>
              </a:extLst>
            </p:cNvPr>
            <p:cNvSpPr txBox="1"/>
            <p:nvPr/>
          </p:nvSpPr>
          <p:spPr>
            <a:xfrm>
              <a:off x="8273674"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13</a:t>
              </a:r>
            </a:p>
          </p:txBody>
        </p:sp>
        <p:sp>
          <p:nvSpPr>
            <p:cNvPr id="1972" name="TextBox 1971">
              <a:extLst>
                <a:ext uri="{FF2B5EF4-FFF2-40B4-BE49-F238E27FC236}">
                  <a16:creationId xmlns:a16="http://schemas.microsoft.com/office/drawing/2014/main" id="{054800DA-576D-190E-D799-5B0743F7BB4B}"/>
                </a:ext>
              </a:extLst>
            </p:cNvPr>
            <p:cNvSpPr txBox="1"/>
            <p:nvPr/>
          </p:nvSpPr>
          <p:spPr>
            <a:xfrm>
              <a:off x="8670050"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8</a:t>
              </a:r>
            </a:p>
          </p:txBody>
        </p:sp>
        <p:sp>
          <p:nvSpPr>
            <p:cNvPr id="1975" name="TextBox 1974">
              <a:extLst>
                <a:ext uri="{FF2B5EF4-FFF2-40B4-BE49-F238E27FC236}">
                  <a16:creationId xmlns:a16="http://schemas.microsoft.com/office/drawing/2014/main" id="{5C1B36E4-3B04-88D9-0DDD-7069C737171C}"/>
                </a:ext>
              </a:extLst>
            </p:cNvPr>
            <p:cNvSpPr txBox="1"/>
            <p:nvPr/>
          </p:nvSpPr>
          <p:spPr>
            <a:xfrm>
              <a:off x="9066426"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6</a:t>
              </a:r>
            </a:p>
          </p:txBody>
        </p:sp>
        <p:sp>
          <p:nvSpPr>
            <p:cNvPr id="1978" name="TextBox 1977">
              <a:extLst>
                <a:ext uri="{FF2B5EF4-FFF2-40B4-BE49-F238E27FC236}">
                  <a16:creationId xmlns:a16="http://schemas.microsoft.com/office/drawing/2014/main" id="{7C39EB4E-DACB-28B3-5500-140A68F68B39}"/>
                </a:ext>
              </a:extLst>
            </p:cNvPr>
            <p:cNvSpPr txBox="1"/>
            <p:nvPr/>
          </p:nvSpPr>
          <p:spPr>
            <a:xfrm>
              <a:off x="9462802"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a:t>
              </a:r>
            </a:p>
          </p:txBody>
        </p:sp>
        <p:sp>
          <p:nvSpPr>
            <p:cNvPr id="1981" name="TextBox 1980">
              <a:extLst>
                <a:ext uri="{FF2B5EF4-FFF2-40B4-BE49-F238E27FC236}">
                  <a16:creationId xmlns:a16="http://schemas.microsoft.com/office/drawing/2014/main" id="{1B82C9E0-AFF0-84AD-122F-FDB1D6A0EB4D}"/>
                </a:ext>
              </a:extLst>
            </p:cNvPr>
            <p:cNvSpPr txBox="1"/>
            <p:nvPr/>
          </p:nvSpPr>
          <p:spPr>
            <a:xfrm>
              <a:off x="9859178"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a:t>
              </a:r>
            </a:p>
          </p:txBody>
        </p:sp>
        <p:sp>
          <p:nvSpPr>
            <p:cNvPr id="1984" name="TextBox 1983">
              <a:extLst>
                <a:ext uri="{FF2B5EF4-FFF2-40B4-BE49-F238E27FC236}">
                  <a16:creationId xmlns:a16="http://schemas.microsoft.com/office/drawing/2014/main" id="{C481126C-9232-0007-0823-B2F7BCBE693D}"/>
                </a:ext>
              </a:extLst>
            </p:cNvPr>
            <p:cNvSpPr txBox="1"/>
            <p:nvPr/>
          </p:nvSpPr>
          <p:spPr>
            <a:xfrm>
              <a:off x="10255554"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00000"/>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a:t>
              </a:r>
            </a:p>
          </p:txBody>
        </p:sp>
        <p:sp>
          <p:nvSpPr>
            <p:cNvPr id="1987" name="TextBox 1986">
              <a:extLst>
                <a:ext uri="{FF2B5EF4-FFF2-40B4-BE49-F238E27FC236}">
                  <a16:creationId xmlns:a16="http://schemas.microsoft.com/office/drawing/2014/main" id="{891D34DD-AD40-6134-7CB0-71FD0E5CD7EB}"/>
                </a:ext>
              </a:extLst>
            </p:cNvPr>
            <p:cNvSpPr txBox="1"/>
            <p:nvPr/>
          </p:nvSpPr>
          <p:spPr>
            <a:xfrm>
              <a:off x="10651930" y="6164119"/>
              <a:ext cx="3240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solidFill>
                    <a:srgbClr val="010101"/>
                  </a:solidFill>
                  <a:effectLst/>
                  <a:uLnTx/>
                  <a:uFillTx/>
                  <a:latin typeface="Arial Narrow" panose="020B0606020202030204" pitchFamily="34" charset="0"/>
                  <a:ea typeface="Open Sans" panose="020B0606030504020204" pitchFamily="34" charset="0"/>
                  <a:cs typeface="Arial" panose="020B0604020202020204" pitchFamily="34" charset="0"/>
                  <a:sym typeface="Arial"/>
                  <a:rtl val="0"/>
                </a:rPr>
                <a:t>1</a:t>
              </a:r>
            </a:p>
          </p:txBody>
        </p:sp>
      </p:grpSp>
      <p:grpSp>
        <p:nvGrpSpPr>
          <p:cNvPr id="2642" name="Group 2641">
            <a:extLst>
              <a:ext uri="{FF2B5EF4-FFF2-40B4-BE49-F238E27FC236}">
                <a16:creationId xmlns:a16="http://schemas.microsoft.com/office/drawing/2014/main" id="{6A872686-3FED-E4D0-2821-F0EB61620AF8}"/>
              </a:ext>
            </a:extLst>
          </p:cNvPr>
          <p:cNvGrpSpPr/>
          <p:nvPr/>
        </p:nvGrpSpPr>
        <p:grpSpPr>
          <a:xfrm>
            <a:off x="721352" y="937856"/>
            <a:ext cx="1269482" cy="1229291"/>
            <a:chOff x="641942" y="456530"/>
            <a:chExt cx="1882980" cy="1758832"/>
          </a:xfrm>
        </p:grpSpPr>
        <p:sp>
          <p:nvSpPr>
            <p:cNvPr id="2643" name="Rectangle: Rounded Corners 2642">
              <a:extLst>
                <a:ext uri="{FF2B5EF4-FFF2-40B4-BE49-F238E27FC236}">
                  <a16:creationId xmlns:a16="http://schemas.microsoft.com/office/drawing/2014/main" id="{37D001D4-9E50-EA86-D1C0-BA766DBE4E6A}"/>
                </a:ext>
              </a:extLst>
            </p:cNvPr>
            <p:cNvSpPr/>
            <p:nvPr/>
          </p:nvSpPr>
          <p:spPr>
            <a:xfrm>
              <a:off x="641942" y="456530"/>
              <a:ext cx="1882980" cy="1758832"/>
            </a:xfrm>
            <a:prstGeom prst="roundRect">
              <a:avLst>
                <a:gd name="adj" fmla="val 28300"/>
              </a:avLst>
            </a:prstGeom>
            <a:solidFill>
              <a:srgbClr val="FFC9C9"/>
            </a:solidFill>
            <a:ln w="2857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644" name="Picture 2" descr="19,917 Tumor Icon Illustrations &amp;amp; Clip Art - iStock">
              <a:extLst>
                <a:ext uri="{FF2B5EF4-FFF2-40B4-BE49-F238E27FC236}">
                  <a16:creationId xmlns:a16="http://schemas.microsoft.com/office/drawing/2014/main" id="{0C3A3F8B-F2EA-ED53-4B48-1BF4DB4742E9}"/>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alphaModFix amt="85000"/>
              <a:extLst>
                <a:ext uri="{28A0092B-C50C-407E-A947-70E740481C1C}">
                  <a14:useLocalDpi xmlns:a14="http://schemas.microsoft.com/office/drawing/2010/main" val="0"/>
                </a:ext>
              </a:extLst>
            </a:blip>
            <a:srcRect l="18699" t="20843" r="17446" b="21298"/>
            <a:stretch/>
          </p:blipFill>
          <p:spPr bwMode="auto">
            <a:xfrm rot="13032104">
              <a:off x="1040567" y="865297"/>
              <a:ext cx="1158175" cy="979236"/>
            </a:xfrm>
            <a:prstGeom prst="rect">
              <a:avLst/>
            </a:prstGeom>
            <a:noFill/>
            <a:extLst>
              <a:ext uri="{909E8E84-426E-40DD-AFC4-6F175D3DCCD1}">
                <a14:hiddenFill xmlns:a14="http://schemas.microsoft.com/office/drawing/2010/main">
                  <a:solidFill>
                    <a:srgbClr val="FFFFFF"/>
                  </a:solidFill>
                </a14:hiddenFill>
              </a:ext>
            </a:extLst>
          </p:spPr>
        </p:pic>
        <p:grpSp>
          <p:nvGrpSpPr>
            <p:cNvPr id="2645" name="Group 2644">
              <a:extLst>
                <a:ext uri="{FF2B5EF4-FFF2-40B4-BE49-F238E27FC236}">
                  <a16:creationId xmlns:a16="http://schemas.microsoft.com/office/drawing/2014/main" id="{900EBD61-F12C-3795-B338-8412B5260DF5}"/>
                </a:ext>
              </a:extLst>
            </p:cNvPr>
            <p:cNvGrpSpPr/>
            <p:nvPr/>
          </p:nvGrpSpPr>
          <p:grpSpPr>
            <a:xfrm>
              <a:off x="804619" y="954934"/>
              <a:ext cx="267530" cy="264092"/>
              <a:chOff x="9068499" y="5045774"/>
              <a:chExt cx="119929" cy="119929"/>
            </a:xfrm>
          </p:grpSpPr>
          <p:sp>
            <p:nvSpPr>
              <p:cNvPr id="2649" name="Oval 2648">
                <a:extLst>
                  <a:ext uri="{FF2B5EF4-FFF2-40B4-BE49-F238E27FC236}">
                    <a16:creationId xmlns:a16="http://schemas.microsoft.com/office/drawing/2014/main" id="{6BE9DFA4-C38B-B5DE-4DF3-0D19AD18FD84}"/>
                  </a:ext>
                </a:extLst>
              </p:cNvPr>
              <p:cNvSpPr/>
              <p:nvPr/>
            </p:nvSpPr>
            <p:spPr>
              <a:xfrm>
                <a:off x="9068499" y="5045774"/>
                <a:ext cx="119929" cy="119929"/>
              </a:xfrm>
              <a:prstGeom prst="ellipse">
                <a:avLst/>
              </a:prstGeom>
              <a:solidFill>
                <a:srgbClr val="66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50" name="Oval 2649">
                <a:extLst>
                  <a:ext uri="{FF2B5EF4-FFF2-40B4-BE49-F238E27FC236}">
                    <a16:creationId xmlns:a16="http://schemas.microsoft.com/office/drawing/2014/main" id="{860B6654-2CA7-C6B0-47D7-1F7C581C665C}"/>
                  </a:ext>
                </a:extLst>
              </p:cNvPr>
              <p:cNvSpPr/>
              <p:nvPr/>
            </p:nvSpPr>
            <p:spPr>
              <a:xfrm flipH="1">
                <a:off x="9128463" y="5098660"/>
                <a:ext cx="45719" cy="457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646" name="Group 2645">
              <a:extLst>
                <a:ext uri="{FF2B5EF4-FFF2-40B4-BE49-F238E27FC236}">
                  <a16:creationId xmlns:a16="http://schemas.microsoft.com/office/drawing/2014/main" id="{41A7062B-5479-60FD-0141-09AA9688D227}"/>
                </a:ext>
              </a:extLst>
            </p:cNvPr>
            <p:cNvGrpSpPr/>
            <p:nvPr/>
          </p:nvGrpSpPr>
          <p:grpSpPr>
            <a:xfrm>
              <a:off x="1796640" y="681029"/>
              <a:ext cx="267530" cy="264092"/>
              <a:chOff x="9068499" y="5045774"/>
              <a:chExt cx="119929" cy="119929"/>
            </a:xfrm>
          </p:grpSpPr>
          <p:sp>
            <p:nvSpPr>
              <p:cNvPr id="2647" name="Oval 2646">
                <a:extLst>
                  <a:ext uri="{FF2B5EF4-FFF2-40B4-BE49-F238E27FC236}">
                    <a16:creationId xmlns:a16="http://schemas.microsoft.com/office/drawing/2014/main" id="{523D0BE2-BF90-AABB-08BB-80304BBC8061}"/>
                  </a:ext>
                </a:extLst>
              </p:cNvPr>
              <p:cNvSpPr/>
              <p:nvPr/>
            </p:nvSpPr>
            <p:spPr>
              <a:xfrm>
                <a:off x="9068499" y="5045774"/>
                <a:ext cx="119929" cy="119929"/>
              </a:xfrm>
              <a:prstGeom prst="ellipse">
                <a:avLst/>
              </a:prstGeom>
              <a:solidFill>
                <a:srgbClr val="66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48" name="Oval 2647">
                <a:extLst>
                  <a:ext uri="{FF2B5EF4-FFF2-40B4-BE49-F238E27FC236}">
                    <a16:creationId xmlns:a16="http://schemas.microsoft.com/office/drawing/2014/main" id="{52833345-866C-B63A-0A57-103631DB200F}"/>
                  </a:ext>
                </a:extLst>
              </p:cNvPr>
              <p:cNvSpPr/>
              <p:nvPr/>
            </p:nvSpPr>
            <p:spPr>
              <a:xfrm flipH="1">
                <a:off x="9128456" y="5098660"/>
                <a:ext cx="45719" cy="457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651" name="Group 2650">
            <a:extLst>
              <a:ext uri="{FF2B5EF4-FFF2-40B4-BE49-F238E27FC236}">
                <a16:creationId xmlns:a16="http://schemas.microsoft.com/office/drawing/2014/main" id="{6901954F-6F8F-9A01-E9FB-90B89F57882A}"/>
              </a:ext>
            </a:extLst>
          </p:cNvPr>
          <p:cNvGrpSpPr/>
          <p:nvPr/>
        </p:nvGrpSpPr>
        <p:grpSpPr>
          <a:xfrm>
            <a:off x="3255678" y="1062765"/>
            <a:ext cx="1040560" cy="972576"/>
            <a:chOff x="3715513" y="746077"/>
            <a:chExt cx="1040560" cy="972576"/>
          </a:xfrm>
        </p:grpSpPr>
        <p:pic>
          <p:nvPicPr>
            <p:cNvPr id="2652" name="Picture 2" descr="19,917 Tumor Icon Illustrations &amp;amp; Clip Art - iStock">
              <a:extLst>
                <a:ext uri="{FF2B5EF4-FFF2-40B4-BE49-F238E27FC236}">
                  <a16:creationId xmlns:a16="http://schemas.microsoft.com/office/drawing/2014/main" id="{67ABE53C-6E82-9B27-C9BB-30113A970C8A}"/>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alphaModFix amt="85000"/>
              <a:extLst>
                <a:ext uri="{28A0092B-C50C-407E-A947-70E740481C1C}">
                  <a14:useLocalDpi xmlns:a14="http://schemas.microsoft.com/office/drawing/2010/main" val="0"/>
                </a:ext>
              </a:extLst>
            </a:blip>
            <a:srcRect l="18699" t="20843" r="17446" b="21298"/>
            <a:stretch/>
          </p:blipFill>
          <p:spPr bwMode="auto">
            <a:xfrm rot="13032104">
              <a:off x="3882056" y="856503"/>
              <a:ext cx="677812" cy="590655"/>
            </a:xfrm>
            <a:prstGeom prst="rect">
              <a:avLst/>
            </a:prstGeom>
            <a:noFill/>
            <a:extLst>
              <a:ext uri="{909E8E84-426E-40DD-AFC4-6F175D3DCCD1}">
                <a14:hiddenFill xmlns:a14="http://schemas.microsoft.com/office/drawing/2010/main">
                  <a:solidFill>
                    <a:srgbClr val="FFFFFF"/>
                  </a:solidFill>
                </a14:hiddenFill>
              </a:ext>
            </a:extLst>
          </p:spPr>
        </p:pic>
        <p:grpSp>
          <p:nvGrpSpPr>
            <p:cNvPr id="2653" name="Group 2652">
              <a:extLst>
                <a:ext uri="{FF2B5EF4-FFF2-40B4-BE49-F238E27FC236}">
                  <a16:creationId xmlns:a16="http://schemas.microsoft.com/office/drawing/2014/main" id="{A2FC6F29-C571-28D3-7443-46A3DBB38E06}"/>
                </a:ext>
              </a:extLst>
            </p:cNvPr>
            <p:cNvGrpSpPr/>
            <p:nvPr/>
          </p:nvGrpSpPr>
          <p:grpSpPr>
            <a:xfrm rot="17773919">
              <a:off x="4475010" y="860850"/>
              <a:ext cx="285899" cy="276226"/>
              <a:chOff x="7380595" y="3401856"/>
              <a:chExt cx="383831" cy="367706"/>
            </a:xfrm>
          </p:grpSpPr>
          <p:grpSp>
            <p:nvGrpSpPr>
              <p:cNvPr id="2713" name="Group 2712">
                <a:extLst>
                  <a:ext uri="{FF2B5EF4-FFF2-40B4-BE49-F238E27FC236}">
                    <a16:creationId xmlns:a16="http://schemas.microsoft.com/office/drawing/2014/main" id="{5649415D-07EC-494A-BDCA-954F8F189A94}"/>
                  </a:ext>
                </a:extLst>
              </p:cNvPr>
              <p:cNvGrpSpPr/>
              <p:nvPr/>
            </p:nvGrpSpPr>
            <p:grpSpPr>
              <a:xfrm>
                <a:off x="7511210" y="3509739"/>
                <a:ext cx="253216" cy="259823"/>
                <a:chOff x="6601407" y="2246707"/>
                <a:chExt cx="147739" cy="151594"/>
              </a:xfrm>
            </p:grpSpPr>
            <p:sp>
              <p:nvSpPr>
                <p:cNvPr id="2729" name="Oval 2728">
                  <a:extLst>
                    <a:ext uri="{FF2B5EF4-FFF2-40B4-BE49-F238E27FC236}">
                      <a16:creationId xmlns:a16="http://schemas.microsoft.com/office/drawing/2014/main" id="{E79DDAB3-D31E-750E-7035-8DAEB0C0CBEA}"/>
                    </a:ext>
                  </a:extLst>
                </p:cNvPr>
                <p:cNvSpPr/>
                <p:nvPr/>
              </p:nvSpPr>
              <p:spPr>
                <a:xfrm>
                  <a:off x="6601407" y="2246707"/>
                  <a:ext cx="147739"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30" name="Oval 2729">
                  <a:extLst>
                    <a:ext uri="{FF2B5EF4-FFF2-40B4-BE49-F238E27FC236}">
                      <a16:creationId xmlns:a16="http://schemas.microsoft.com/office/drawing/2014/main" id="{DA8EE58E-15C2-89E9-BB0F-7E60FCA7006A}"/>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14" name="Group 2713">
                <a:extLst>
                  <a:ext uri="{FF2B5EF4-FFF2-40B4-BE49-F238E27FC236}">
                    <a16:creationId xmlns:a16="http://schemas.microsoft.com/office/drawing/2014/main" id="{6BC8FD8D-776A-51DA-574A-8D325BB0DEFB}"/>
                  </a:ext>
                </a:extLst>
              </p:cNvPr>
              <p:cNvGrpSpPr/>
              <p:nvPr/>
            </p:nvGrpSpPr>
            <p:grpSpPr>
              <a:xfrm rot="1047045">
                <a:off x="7455540" y="3401856"/>
                <a:ext cx="134729" cy="89746"/>
                <a:chOff x="7606296" y="3383281"/>
                <a:chExt cx="212549" cy="141583"/>
              </a:xfrm>
            </p:grpSpPr>
            <p:sp>
              <p:nvSpPr>
                <p:cNvPr id="2725" name="Oval 2724">
                  <a:extLst>
                    <a:ext uri="{FF2B5EF4-FFF2-40B4-BE49-F238E27FC236}">
                      <a16:creationId xmlns:a16="http://schemas.microsoft.com/office/drawing/2014/main" id="{6F2D97D3-6B2F-8E84-04EF-5BF47FB7D9C9}"/>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6" name="Oval 2725">
                  <a:extLst>
                    <a:ext uri="{FF2B5EF4-FFF2-40B4-BE49-F238E27FC236}">
                      <a16:creationId xmlns:a16="http://schemas.microsoft.com/office/drawing/2014/main" id="{8F823D45-5964-C85F-1240-D44186D6A72C}"/>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7" name="Oval 2726">
                  <a:extLst>
                    <a:ext uri="{FF2B5EF4-FFF2-40B4-BE49-F238E27FC236}">
                      <a16:creationId xmlns:a16="http://schemas.microsoft.com/office/drawing/2014/main" id="{23F9903C-30D6-F2E2-3A0F-4DB039270569}"/>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8" name="Oval 2727">
                  <a:extLst>
                    <a:ext uri="{FF2B5EF4-FFF2-40B4-BE49-F238E27FC236}">
                      <a16:creationId xmlns:a16="http://schemas.microsoft.com/office/drawing/2014/main" id="{EE16BBC6-D7D9-EEE5-7FB3-5C2DA5CC9745}"/>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15" name="Group 2714">
                <a:extLst>
                  <a:ext uri="{FF2B5EF4-FFF2-40B4-BE49-F238E27FC236}">
                    <a16:creationId xmlns:a16="http://schemas.microsoft.com/office/drawing/2014/main" id="{F8B4E176-5A2F-75E0-574E-D3AECE4DA350}"/>
                  </a:ext>
                </a:extLst>
              </p:cNvPr>
              <p:cNvGrpSpPr/>
              <p:nvPr/>
            </p:nvGrpSpPr>
            <p:grpSpPr>
              <a:xfrm rot="20824646">
                <a:off x="7380595" y="3498883"/>
                <a:ext cx="134729" cy="89746"/>
                <a:chOff x="7606296" y="3383281"/>
                <a:chExt cx="212549" cy="141583"/>
              </a:xfrm>
            </p:grpSpPr>
            <p:sp>
              <p:nvSpPr>
                <p:cNvPr id="2721" name="Oval 2720">
                  <a:extLst>
                    <a:ext uri="{FF2B5EF4-FFF2-40B4-BE49-F238E27FC236}">
                      <a16:creationId xmlns:a16="http://schemas.microsoft.com/office/drawing/2014/main" id="{E029519A-05D1-5EC3-8C84-0CF47E7A93E1}"/>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2" name="Oval 2721">
                  <a:extLst>
                    <a:ext uri="{FF2B5EF4-FFF2-40B4-BE49-F238E27FC236}">
                      <a16:creationId xmlns:a16="http://schemas.microsoft.com/office/drawing/2014/main" id="{2EA3D8E8-1215-1F8B-6580-5164CEF43537}"/>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3" name="Oval 2722">
                  <a:extLst>
                    <a:ext uri="{FF2B5EF4-FFF2-40B4-BE49-F238E27FC236}">
                      <a16:creationId xmlns:a16="http://schemas.microsoft.com/office/drawing/2014/main" id="{DABACA57-C632-71A5-B52B-27F77F66644C}"/>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4" name="Oval 2723">
                  <a:extLst>
                    <a:ext uri="{FF2B5EF4-FFF2-40B4-BE49-F238E27FC236}">
                      <a16:creationId xmlns:a16="http://schemas.microsoft.com/office/drawing/2014/main" id="{14C7121A-6EAD-5501-7EB9-C5A7884F8E99}"/>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16" name="Group 2715">
                <a:extLst>
                  <a:ext uri="{FF2B5EF4-FFF2-40B4-BE49-F238E27FC236}">
                    <a16:creationId xmlns:a16="http://schemas.microsoft.com/office/drawing/2014/main" id="{382A3E7C-24E8-BD36-9509-9075F5B9DD0E}"/>
                  </a:ext>
                </a:extLst>
              </p:cNvPr>
              <p:cNvGrpSpPr/>
              <p:nvPr/>
            </p:nvGrpSpPr>
            <p:grpSpPr>
              <a:xfrm rot="532232">
                <a:off x="7415444" y="3451330"/>
                <a:ext cx="134729" cy="89746"/>
                <a:chOff x="7606296" y="3383281"/>
                <a:chExt cx="212549" cy="141583"/>
              </a:xfrm>
            </p:grpSpPr>
            <p:sp>
              <p:nvSpPr>
                <p:cNvPr id="2717" name="Oval 2716">
                  <a:extLst>
                    <a:ext uri="{FF2B5EF4-FFF2-40B4-BE49-F238E27FC236}">
                      <a16:creationId xmlns:a16="http://schemas.microsoft.com/office/drawing/2014/main" id="{D93EDE9F-F330-1E52-AAB3-93F836557D22}"/>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18" name="Oval 2717">
                  <a:extLst>
                    <a:ext uri="{FF2B5EF4-FFF2-40B4-BE49-F238E27FC236}">
                      <a16:creationId xmlns:a16="http://schemas.microsoft.com/office/drawing/2014/main" id="{C6101F0A-6922-8438-4075-B91B1E45AC43}"/>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19" name="Oval 2718">
                  <a:extLst>
                    <a:ext uri="{FF2B5EF4-FFF2-40B4-BE49-F238E27FC236}">
                      <a16:creationId xmlns:a16="http://schemas.microsoft.com/office/drawing/2014/main" id="{2F8B7332-A51A-361B-7E65-7044ECFEADD1}"/>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0" name="Oval 2719">
                  <a:extLst>
                    <a:ext uri="{FF2B5EF4-FFF2-40B4-BE49-F238E27FC236}">
                      <a16:creationId xmlns:a16="http://schemas.microsoft.com/office/drawing/2014/main" id="{A289FAD8-C7C5-7FF3-8BCB-F9C39E99879A}"/>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654" name="Group 2653">
              <a:extLst>
                <a:ext uri="{FF2B5EF4-FFF2-40B4-BE49-F238E27FC236}">
                  <a16:creationId xmlns:a16="http://schemas.microsoft.com/office/drawing/2014/main" id="{111EBFAA-6011-0ED5-575B-1605E79179E7}"/>
                </a:ext>
              </a:extLst>
            </p:cNvPr>
            <p:cNvGrpSpPr/>
            <p:nvPr/>
          </p:nvGrpSpPr>
          <p:grpSpPr>
            <a:xfrm rot="10800000">
              <a:off x="3715513" y="746077"/>
              <a:ext cx="288339" cy="273888"/>
              <a:chOff x="7380595" y="3401856"/>
              <a:chExt cx="383831" cy="367706"/>
            </a:xfrm>
          </p:grpSpPr>
          <p:grpSp>
            <p:nvGrpSpPr>
              <p:cNvPr id="2695" name="Group 2694">
                <a:extLst>
                  <a:ext uri="{FF2B5EF4-FFF2-40B4-BE49-F238E27FC236}">
                    <a16:creationId xmlns:a16="http://schemas.microsoft.com/office/drawing/2014/main" id="{9AC9AB9C-D3C3-7C6F-39D2-8F4AF0989CAB}"/>
                  </a:ext>
                </a:extLst>
              </p:cNvPr>
              <p:cNvGrpSpPr/>
              <p:nvPr/>
            </p:nvGrpSpPr>
            <p:grpSpPr>
              <a:xfrm>
                <a:off x="7511210" y="3509739"/>
                <a:ext cx="253216" cy="259823"/>
                <a:chOff x="6601407" y="2246707"/>
                <a:chExt cx="147739" cy="151594"/>
              </a:xfrm>
            </p:grpSpPr>
            <p:sp>
              <p:nvSpPr>
                <p:cNvPr id="2711" name="Oval 2710">
                  <a:extLst>
                    <a:ext uri="{FF2B5EF4-FFF2-40B4-BE49-F238E27FC236}">
                      <a16:creationId xmlns:a16="http://schemas.microsoft.com/office/drawing/2014/main" id="{E4DE1125-D2E7-8953-4589-E5D0F7DFC07C}"/>
                    </a:ext>
                  </a:extLst>
                </p:cNvPr>
                <p:cNvSpPr/>
                <p:nvPr/>
              </p:nvSpPr>
              <p:spPr>
                <a:xfrm>
                  <a:off x="6601407" y="2246707"/>
                  <a:ext cx="147739"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12" name="Oval 2711">
                  <a:extLst>
                    <a:ext uri="{FF2B5EF4-FFF2-40B4-BE49-F238E27FC236}">
                      <a16:creationId xmlns:a16="http://schemas.microsoft.com/office/drawing/2014/main" id="{9FB58465-657E-C731-52E9-F0259B333411}"/>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696" name="Group 2695">
                <a:extLst>
                  <a:ext uri="{FF2B5EF4-FFF2-40B4-BE49-F238E27FC236}">
                    <a16:creationId xmlns:a16="http://schemas.microsoft.com/office/drawing/2014/main" id="{235BE640-7069-44FB-93FA-E94250A1598C}"/>
                  </a:ext>
                </a:extLst>
              </p:cNvPr>
              <p:cNvGrpSpPr/>
              <p:nvPr/>
            </p:nvGrpSpPr>
            <p:grpSpPr>
              <a:xfrm rot="1047045">
                <a:off x="7455540" y="3401856"/>
                <a:ext cx="134729" cy="89746"/>
                <a:chOff x="7606296" y="3383281"/>
                <a:chExt cx="212549" cy="141583"/>
              </a:xfrm>
            </p:grpSpPr>
            <p:sp>
              <p:nvSpPr>
                <p:cNvPr id="2707" name="Oval 2706">
                  <a:extLst>
                    <a:ext uri="{FF2B5EF4-FFF2-40B4-BE49-F238E27FC236}">
                      <a16:creationId xmlns:a16="http://schemas.microsoft.com/office/drawing/2014/main" id="{F1ED1A30-FEFF-4751-1A51-8567916F9E03}"/>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8" name="Oval 2707">
                  <a:extLst>
                    <a:ext uri="{FF2B5EF4-FFF2-40B4-BE49-F238E27FC236}">
                      <a16:creationId xmlns:a16="http://schemas.microsoft.com/office/drawing/2014/main" id="{48A7B844-809A-A20D-873E-582D0E36B6C3}"/>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9" name="Oval 2708">
                  <a:extLst>
                    <a:ext uri="{FF2B5EF4-FFF2-40B4-BE49-F238E27FC236}">
                      <a16:creationId xmlns:a16="http://schemas.microsoft.com/office/drawing/2014/main" id="{6A8B4042-B544-CD4D-0FB3-2B9133399D68}"/>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10" name="Oval 2709">
                  <a:extLst>
                    <a:ext uri="{FF2B5EF4-FFF2-40B4-BE49-F238E27FC236}">
                      <a16:creationId xmlns:a16="http://schemas.microsoft.com/office/drawing/2014/main" id="{F64BC339-EAEA-177F-563F-B0435FB03DDF}"/>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697" name="Group 2696">
                <a:extLst>
                  <a:ext uri="{FF2B5EF4-FFF2-40B4-BE49-F238E27FC236}">
                    <a16:creationId xmlns:a16="http://schemas.microsoft.com/office/drawing/2014/main" id="{F5A2EB51-3890-2643-4912-A1387E91FBFE}"/>
                  </a:ext>
                </a:extLst>
              </p:cNvPr>
              <p:cNvGrpSpPr/>
              <p:nvPr/>
            </p:nvGrpSpPr>
            <p:grpSpPr>
              <a:xfrm rot="20824646">
                <a:off x="7380595" y="3498883"/>
                <a:ext cx="134729" cy="89746"/>
                <a:chOff x="7606296" y="3383281"/>
                <a:chExt cx="212549" cy="141583"/>
              </a:xfrm>
            </p:grpSpPr>
            <p:sp>
              <p:nvSpPr>
                <p:cNvPr id="2703" name="Oval 2702">
                  <a:extLst>
                    <a:ext uri="{FF2B5EF4-FFF2-40B4-BE49-F238E27FC236}">
                      <a16:creationId xmlns:a16="http://schemas.microsoft.com/office/drawing/2014/main" id="{96288D3D-4ECA-D6F8-E97C-EF80A91F7BF2}"/>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4" name="Oval 2703">
                  <a:extLst>
                    <a:ext uri="{FF2B5EF4-FFF2-40B4-BE49-F238E27FC236}">
                      <a16:creationId xmlns:a16="http://schemas.microsoft.com/office/drawing/2014/main" id="{3B336A7A-A951-B206-FF39-E7E92A16F253}"/>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5" name="Oval 2704">
                  <a:extLst>
                    <a:ext uri="{FF2B5EF4-FFF2-40B4-BE49-F238E27FC236}">
                      <a16:creationId xmlns:a16="http://schemas.microsoft.com/office/drawing/2014/main" id="{385F9E2B-F0E2-ED14-6A71-12373F371D7E}"/>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6" name="Oval 2705">
                  <a:extLst>
                    <a:ext uri="{FF2B5EF4-FFF2-40B4-BE49-F238E27FC236}">
                      <a16:creationId xmlns:a16="http://schemas.microsoft.com/office/drawing/2014/main" id="{3B207285-AC24-3B81-FDE6-FB2B6B7AD1D4}"/>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698" name="Group 2697">
                <a:extLst>
                  <a:ext uri="{FF2B5EF4-FFF2-40B4-BE49-F238E27FC236}">
                    <a16:creationId xmlns:a16="http://schemas.microsoft.com/office/drawing/2014/main" id="{8647D97E-6F86-F8A9-27FA-2D42F7A2B573}"/>
                  </a:ext>
                </a:extLst>
              </p:cNvPr>
              <p:cNvGrpSpPr/>
              <p:nvPr/>
            </p:nvGrpSpPr>
            <p:grpSpPr>
              <a:xfrm rot="532232">
                <a:off x="7415444" y="3451330"/>
                <a:ext cx="134729" cy="89746"/>
                <a:chOff x="7606296" y="3383281"/>
                <a:chExt cx="212549" cy="141583"/>
              </a:xfrm>
            </p:grpSpPr>
            <p:sp>
              <p:nvSpPr>
                <p:cNvPr id="2699" name="Oval 2698">
                  <a:extLst>
                    <a:ext uri="{FF2B5EF4-FFF2-40B4-BE49-F238E27FC236}">
                      <a16:creationId xmlns:a16="http://schemas.microsoft.com/office/drawing/2014/main" id="{4D860BF3-B601-09E4-196B-96914E46D66B}"/>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0" name="Oval 2699">
                  <a:extLst>
                    <a:ext uri="{FF2B5EF4-FFF2-40B4-BE49-F238E27FC236}">
                      <a16:creationId xmlns:a16="http://schemas.microsoft.com/office/drawing/2014/main" id="{38202354-3B52-411A-C1AB-EABFB41E2254}"/>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1" name="Oval 2700">
                  <a:extLst>
                    <a:ext uri="{FF2B5EF4-FFF2-40B4-BE49-F238E27FC236}">
                      <a16:creationId xmlns:a16="http://schemas.microsoft.com/office/drawing/2014/main" id="{EDAC6A6E-45D0-9F8F-BD91-45971C0FFF02}"/>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02" name="Oval 2701">
                  <a:extLst>
                    <a:ext uri="{FF2B5EF4-FFF2-40B4-BE49-F238E27FC236}">
                      <a16:creationId xmlns:a16="http://schemas.microsoft.com/office/drawing/2014/main" id="{4FE64E7F-2F72-7925-DEF2-68B88A7B80C4}"/>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655" name="Group 2654">
              <a:extLst>
                <a:ext uri="{FF2B5EF4-FFF2-40B4-BE49-F238E27FC236}">
                  <a16:creationId xmlns:a16="http://schemas.microsoft.com/office/drawing/2014/main" id="{C2FC6399-0B0B-E56A-2B6D-626A833F3C76}"/>
                </a:ext>
              </a:extLst>
            </p:cNvPr>
            <p:cNvGrpSpPr/>
            <p:nvPr/>
          </p:nvGrpSpPr>
          <p:grpSpPr>
            <a:xfrm rot="6717467">
              <a:off x="4009315" y="1136551"/>
              <a:ext cx="60467" cy="70926"/>
              <a:chOff x="3701140" y="952436"/>
              <a:chExt cx="63268" cy="76600"/>
            </a:xfrm>
          </p:grpSpPr>
          <p:cxnSp>
            <p:nvCxnSpPr>
              <p:cNvPr id="2692" name="Straight Connector 2691">
                <a:extLst>
                  <a:ext uri="{FF2B5EF4-FFF2-40B4-BE49-F238E27FC236}">
                    <a16:creationId xmlns:a16="http://schemas.microsoft.com/office/drawing/2014/main" id="{45CB669C-B0E5-6275-B5B5-CDEBAD9659F9}"/>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93" name="Straight Connector 2692">
                <a:extLst>
                  <a:ext uri="{FF2B5EF4-FFF2-40B4-BE49-F238E27FC236}">
                    <a16:creationId xmlns:a16="http://schemas.microsoft.com/office/drawing/2014/main" id="{BFEE46B9-650B-292C-B94A-6A2ECB52CA8E}"/>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94" name="Straight Connector 2693">
                <a:extLst>
                  <a:ext uri="{FF2B5EF4-FFF2-40B4-BE49-F238E27FC236}">
                    <a16:creationId xmlns:a16="http://schemas.microsoft.com/office/drawing/2014/main" id="{1912A318-6CFE-BB94-C599-8D299C10507F}"/>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656" name="Group 2655">
              <a:extLst>
                <a:ext uri="{FF2B5EF4-FFF2-40B4-BE49-F238E27FC236}">
                  <a16:creationId xmlns:a16="http://schemas.microsoft.com/office/drawing/2014/main" id="{9BF1B9B7-BDBB-347E-B97F-D74011C2979B}"/>
                </a:ext>
              </a:extLst>
            </p:cNvPr>
            <p:cNvGrpSpPr/>
            <p:nvPr/>
          </p:nvGrpSpPr>
          <p:grpSpPr>
            <a:xfrm rot="3315741">
              <a:off x="4304702" y="1426990"/>
              <a:ext cx="60467" cy="70926"/>
              <a:chOff x="3701140" y="952436"/>
              <a:chExt cx="63268" cy="76600"/>
            </a:xfrm>
          </p:grpSpPr>
          <p:cxnSp>
            <p:nvCxnSpPr>
              <p:cNvPr id="2689" name="Straight Connector 2688">
                <a:extLst>
                  <a:ext uri="{FF2B5EF4-FFF2-40B4-BE49-F238E27FC236}">
                    <a16:creationId xmlns:a16="http://schemas.microsoft.com/office/drawing/2014/main" id="{D8D43360-C733-7515-FDFE-47F256B52828}"/>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90" name="Straight Connector 2689">
                <a:extLst>
                  <a:ext uri="{FF2B5EF4-FFF2-40B4-BE49-F238E27FC236}">
                    <a16:creationId xmlns:a16="http://schemas.microsoft.com/office/drawing/2014/main" id="{8F06962D-811A-C509-B2CB-15A55C97A560}"/>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91" name="Straight Connector 2690">
                <a:extLst>
                  <a:ext uri="{FF2B5EF4-FFF2-40B4-BE49-F238E27FC236}">
                    <a16:creationId xmlns:a16="http://schemas.microsoft.com/office/drawing/2014/main" id="{182A0062-3847-20CB-D3EC-C21C3AAA72DA}"/>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657" name="Group 2656">
              <a:extLst>
                <a:ext uri="{FF2B5EF4-FFF2-40B4-BE49-F238E27FC236}">
                  <a16:creationId xmlns:a16="http://schemas.microsoft.com/office/drawing/2014/main" id="{558473E4-BE6E-77B9-1A73-445E3753A99C}"/>
                </a:ext>
              </a:extLst>
            </p:cNvPr>
            <p:cNvGrpSpPr/>
            <p:nvPr/>
          </p:nvGrpSpPr>
          <p:grpSpPr>
            <a:xfrm rot="335711">
              <a:off x="4129038" y="901464"/>
              <a:ext cx="58582" cy="73208"/>
              <a:chOff x="3701140" y="952436"/>
              <a:chExt cx="63268" cy="76600"/>
            </a:xfrm>
          </p:grpSpPr>
          <p:cxnSp>
            <p:nvCxnSpPr>
              <p:cNvPr id="2686" name="Straight Connector 2685">
                <a:extLst>
                  <a:ext uri="{FF2B5EF4-FFF2-40B4-BE49-F238E27FC236}">
                    <a16:creationId xmlns:a16="http://schemas.microsoft.com/office/drawing/2014/main" id="{F01BF3FF-AEB6-0E3A-F591-4416A71BB7A7}"/>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87" name="Straight Connector 2686">
                <a:extLst>
                  <a:ext uri="{FF2B5EF4-FFF2-40B4-BE49-F238E27FC236}">
                    <a16:creationId xmlns:a16="http://schemas.microsoft.com/office/drawing/2014/main" id="{C07218C4-A4A2-22C7-D6E2-3613D029487D}"/>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88" name="Straight Connector 2687">
                <a:extLst>
                  <a:ext uri="{FF2B5EF4-FFF2-40B4-BE49-F238E27FC236}">
                    <a16:creationId xmlns:a16="http://schemas.microsoft.com/office/drawing/2014/main" id="{4F71BC6D-B32E-C860-720A-404CB58BC4EF}"/>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658" name="Group 2657">
              <a:extLst>
                <a:ext uri="{FF2B5EF4-FFF2-40B4-BE49-F238E27FC236}">
                  <a16:creationId xmlns:a16="http://schemas.microsoft.com/office/drawing/2014/main" id="{6DD3D631-608B-E1A4-378B-31D0DF3C344F}"/>
                </a:ext>
              </a:extLst>
            </p:cNvPr>
            <p:cNvGrpSpPr/>
            <p:nvPr/>
          </p:nvGrpSpPr>
          <p:grpSpPr>
            <a:xfrm rot="4170188">
              <a:off x="4013689" y="1437591"/>
              <a:ext cx="285899" cy="276226"/>
              <a:chOff x="7380595" y="3401856"/>
              <a:chExt cx="383831" cy="367706"/>
            </a:xfrm>
          </p:grpSpPr>
          <p:grpSp>
            <p:nvGrpSpPr>
              <p:cNvPr id="2668" name="Group 2667">
                <a:extLst>
                  <a:ext uri="{FF2B5EF4-FFF2-40B4-BE49-F238E27FC236}">
                    <a16:creationId xmlns:a16="http://schemas.microsoft.com/office/drawing/2014/main" id="{A349D9DF-1291-908F-5044-7A53ED5E51D6}"/>
                  </a:ext>
                </a:extLst>
              </p:cNvPr>
              <p:cNvGrpSpPr/>
              <p:nvPr/>
            </p:nvGrpSpPr>
            <p:grpSpPr>
              <a:xfrm>
                <a:off x="7511210" y="3509739"/>
                <a:ext cx="253216" cy="259823"/>
                <a:chOff x="6601407" y="2246707"/>
                <a:chExt cx="147739" cy="151594"/>
              </a:xfrm>
            </p:grpSpPr>
            <p:sp>
              <p:nvSpPr>
                <p:cNvPr id="2684" name="Oval 2683">
                  <a:extLst>
                    <a:ext uri="{FF2B5EF4-FFF2-40B4-BE49-F238E27FC236}">
                      <a16:creationId xmlns:a16="http://schemas.microsoft.com/office/drawing/2014/main" id="{7E193568-2F7D-042B-19DC-C3B0976CE283}"/>
                    </a:ext>
                  </a:extLst>
                </p:cNvPr>
                <p:cNvSpPr/>
                <p:nvPr/>
              </p:nvSpPr>
              <p:spPr>
                <a:xfrm>
                  <a:off x="6601407" y="2246707"/>
                  <a:ext cx="147739"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85" name="Oval 2684">
                  <a:extLst>
                    <a:ext uri="{FF2B5EF4-FFF2-40B4-BE49-F238E27FC236}">
                      <a16:creationId xmlns:a16="http://schemas.microsoft.com/office/drawing/2014/main" id="{C9BB92D2-10BA-C2E0-2866-20660260785F}"/>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669" name="Group 2668">
                <a:extLst>
                  <a:ext uri="{FF2B5EF4-FFF2-40B4-BE49-F238E27FC236}">
                    <a16:creationId xmlns:a16="http://schemas.microsoft.com/office/drawing/2014/main" id="{416371A1-58F2-3BC9-19FF-1BE40C6A4FC9}"/>
                  </a:ext>
                </a:extLst>
              </p:cNvPr>
              <p:cNvGrpSpPr/>
              <p:nvPr/>
            </p:nvGrpSpPr>
            <p:grpSpPr>
              <a:xfrm rot="1047045">
                <a:off x="7455540" y="3401856"/>
                <a:ext cx="134729" cy="89746"/>
                <a:chOff x="7606296" y="3383281"/>
                <a:chExt cx="212549" cy="141583"/>
              </a:xfrm>
            </p:grpSpPr>
            <p:sp>
              <p:nvSpPr>
                <p:cNvPr id="2680" name="Oval 2679">
                  <a:extLst>
                    <a:ext uri="{FF2B5EF4-FFF2-40B4-BE49-F238E27FC236}">
                      <a16:creationId xmlns:a16="http://schemas.microsoft.com/office/drawing/2014/main" id="{A58FB76C-6E39-8310-C5A1-7FC8F7CEA251}"/>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81" name="Oval 2680">
                  <a:extLst>
                    <a:ext uri="{FF2B5EF4-FFF2-40B4-BE49-F238E27FC236}">
                      <a16:creationId xmlns:a16="http://schemas.microsoft.com/office/drawing/2014/main" id="{570A95DB-88F3-1CAE-1A68-9344CE085107}"/>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82" name="Oval 2681">
                  <a:extLst>
                    <a:ext uri="{FF2B5EF4-FFF2-40B4-BE49-F238E27FC236}">
                      <a16:creationId xmlns:a16="http://schemas.microsoft.com/office/drawing/2014/main" id="{CA9ED665-BBB7-A06C-DC31-0BE485A47A47}"/>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83" name="Oval 2682">
                  <a:extLst>
                    <a:ext uri="{FF2B5EF4-FFF2-40B4-BE49-F238E27FC236}">
                      <a16:creationId xmlns:a16="http://schemas.microsoft.com/office/drawing/2014/main" id="{D543AE5E-EA3D-FAD3-A1E9-57E69258CF50}"/>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670" name="Group 2669">
                <a:extLst>
                  <a:ext uri="{FF2B5EF4-FFF2-40B4-BE49-F238E27FC236}">
                    <a16:creationId xmlns:a16="http://schemas.microsoft.com/office/drawing/2014/main" id="{330BF7C7-5595-7CF2-0CF9-FB019DFC355E}"/>
                  </a:ext>
                </a:extLst>
              </p:cNvPr>
              <p:cNvGrpSpPr/>
              <p:nvPr/>
            </p:nvGrpSpPr>
            <p:grpSpPr>
              <a:xfrm rot="20824646">
                <a:off x="7380595" y="3498883"/>
                <a:ext cx="134729" cy="89746"/>
                <a:chOff x="7606296" y="3383281"/>
                <a:chExt cx="212549" cy="141583"/>
              </a:xfrm>
            </p:grpSpPr>
            <p:sp>
              <p:nvSpPr>
                <p:cNvPr id="2676" name="Oval 2675">
                  <a:extLst>
                    <a:ext uri="{FF2B5EF4-FFF2-40B4-BE49-F238E27FC236}">
                      <a16:creationId xmlns:a16="http://schemas.microsoft.com/office/drawing/2014/main" id="{798C6B17-069F-9CB9-490E-6CB31DAC47FF}"/>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77" name="Oval 2676">
                  <a:extLst>
                    <a:ext uri="{FF2B5EF4-FFF2-40B4-BE49-F238E27FC236}">
                      <a16:creationId xmlns:a16="http://schemas.microsoft.com/office/drawing/2014/main" id="{F6465BB2-F9BD-BC27-F336-4E2ADCF166DA}"/>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78" name="Oval 2677">
                  <a:extLst>
                    <a:ext uri="{FF2B5EF4-FFF2-40B4-BE49-F238E27FC236}">
                      <a16:creationId xmlns:a16="http://schemas.microsoft.com/office/drawing/2014/main" id="{25C1338F-9EB9-675B-3561-3909FEF2ADCB}"/>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79" name="Oval 2678">
                  <a:extLst>
                    <a:ext uri="{FF2B5EF4-FFF2-40B4-BE49-F238E27FC236}">
                      <a16:creationId xmlns:a16="http://schemas.microsoft.com/office/drawing/2014/main" id="{DD97D22D-198C-CB26-74E8-BAAA9CF6D892}"/>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671" name="Group 2670">
                <a:extLst>
                  <a:ext uri="{FF2B5EF4-FFF2-40B4-BE49-F238E27FC236}">
                    <a16:creationId xmlns:a16="http://schemas.microsoft.com/office/drawing/2014/main" id="{C75CADB1-EBE4-49F3-F997-097C70003426}"/>
                  </a:ext>
                </a:extLst>
              </p:cNvPr>
              <p:cNvGrpSpPr/>
              <p:nvPr/>
            </p:nvGrpSpPr>
            <p:grpSpPr>
              <a:xfrm rot="532232">
                <a:off x="7415444" y="3451330"/>
                <a:ext cx="134729" cy="89746"/>
                <a:chOff x="7606296" y="3383281"/>
                <a:chExt cx="212549" cy="141583"/>
              </a:xfrm>
            </p:grpSpPr>
            <p:sp>
              <p:nvSpPr>
                <p:cNvPr id="2672" name="Oval 2671">
                  <a:extLst>
                    <a:ext uri="{FF2B5EF4-FFF2-40B4-BE49-F238E27FC236}">
                      <a16:creationId xmlns:a16="http://schemas.microsoft.com/office/drawing/2014/main" id="{FB72F973-CBB3-6CC9-6FEA-4134A21E0892}"/>
                    </a:ext>
                  </a:extLst>
                </p:cNvPr>
                <p:cNvSpPr/>
                <p:nvPr/>
              </p:nvSpPr>
              <p:spPr>
                <a:xfrm>
                  <a:off x="7773126" y="347914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73" name="Oval 2672">
                  <a:extLst>
                    <a:ext uri="{FF2B5EF4-FFF2-40B4-BE49-F238E27FC236}">
                      <a16:creationId xmlns:a16="http://schemas.microsoft.com/office/drawing/2014/main" id="{D0A4E841-863E-754B-5B39-5FB3D17652B3}"/>
                    </a:ext>
                  </a:extLst>
                </p:cNvPr>
                <p:cNvSpPr/>
                <p:nvPr/>
              </p:nvSpPr>
              <p:spPr>
                <a:xfrm>
                  <a:off x="7722689" y="34461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74" name="Oval 2673">
                  <a:extLst>
                    <a:ext uri="{FF2B5EF4-FFF2-40B4-BE49-F238E27FC236}">
                      <a16:creationId xmlns:a16="http://schemas.microsoft.com/office/drawing/2014/main" id="{5587DF5A-D4FE-7FBD-9997-DC7374E121F8}"/>
                    </a:ext>
                  </a:extLst>
                </p:cNvPr>
                <p:cNvSpPr/>
                <p:nvPr/>
              </p:nvSpPr>
              <p:spPr>
                <a:xfrm>
                  <a:off x="7666698" y="341795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75" name="Oval 2674">
                  <a:extLst>
                    <a:ext uri="{FF2B5EF4-FFF2-40B4-BE49-F238E27FC236}">
                      <a16:creationId xmlns:a16="http://schemas.microsoft.com/office/drawing/2014/main" id="{7343AFF6-7CD9-A06C-A8F9-5DD0AB8A790F}"/>
                    </a:ext>
                  </a:extLst>
                </p:cNvPr>
                <p:cNvSpPr/>
                <p:nvPr/>
              </p:nvSpPr>
              <p:spPr>
                <a:xfrm>
                  <a:off x="7606296"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659" name="Group 2658">
              <a:extLst>
                <a:ext uri="{FF2B5EF4-FFF2-40B4-BE49-F238E27FC236}">
                  <a16:creationId xmlns:a16="http://schemas.microsoft.com/office/drawing/2014/main" id="{CE0DBE67-5ACA-F8B0-8A2D-F9A7264339F1}"/>
                </a:ext>
              </a:extLst>
            </p:cNvPr>
            <p:cNvGrpSpPr/>
            <p:nvPr/>
          </p:nvGrpSpPr>
          <p:grpSpPr>
            <a:xfrm rot="3315741">
              <a:off x="4275587" y="1111821"/>
              <a:ext cx="60467" cy="70926"/>
              <a:chOff x="3701140" y="952436"/>
              <a:chExt cx="63268" cy="76600"/>
            </a:xfrm>
          </p:grpSpPr>
          <p:cxnSp>
            <p:nvCxnSpPr>
              <p:cNvPr id="2665" name="Straight Connector 2664">
                <a:extLst>
                  <a:ext uri="{FF2B5EF4-FFF2-40B4-BE49-F238E27FC236}">
                    <a16:creationId xmlns:a16="http://schemas.microsoft.com/office/drawing/2014/main" id="{1CF81B52-86F1-3B9C-AF5B-0A99EA47B687}"/>
                  </a:ext>
                </a:extLst>
              </p:cNvPr>
              <p:cNvCxnSpPr/>
              <p:nvPr/>
            </p:nvCxnSpPr>
            <p:spPr>
              <a:xfrm>
                <a:off x="3701140"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66" name="Straight Connector 2665">
                <a:extLst>
                  <a:ext uri="{FF2B5EF4-FFF2-40B4-BE49-F238E27FC236}">
                    <a16:creationId xmlns:a16="http://schemas.microsoft.com/office/drawing/2014/main" id="{F291154C-9501-0D54-8FFF-B85AD9AAB173}"/>
                  </a:ext>
                </a:extLst>
              </p:cNvPr>
              <p:cNvCxnSpPr>
                <a:cxnSpLocks/>
              </p:cNvCxnSpPr>
              <p:nvPr/>
            </p:nvCxnSpPr>
            <p:spPr>
              <a:xfrm flipH="1">
                <a:off x="3728408" y="952436"/>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67" name="Straight Connector 2666">
                <a:extLst>
                  <a:ext uri="{FF2B5EF4-FFF2-40B4-BE49-F238E27FC236}">
                    <a16:creationId xmlns:a16="http://schemas.microsoft.com/office/drawing/2014/main" id="{2446D3FB-9E16-EE0C-D96E-AAA5E1488A8E}"/>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660" name="Group 2659">
              <a:extLst>
                <a:ext uri="{FF2B5EF4-FFF2-40B4-BE49-F238E27FC236}">
                  <a16:creationId xmlns:a16="http://schemas.microsoft.com/office/drawing/2014/main" id="{64B97F45-7DF2-E705-CDA1-26B5E49F4424}"/>
                </a:ext>
              </a:extLst>
            </p:cNvPr>
            <p:cNvGrpSpPr/>
            <p:nvPr/>
          </p:nvGrpSpPr>
          <p:grpSpPr>
            <a:xfrm rot="8509303">
              <a:off x="4153700" y="1067570"/>
              <a:ext cx="149822" cy="234444"/>
              <a:chOff x="3753021" y="2041803"/>
              <a:chExt cx="184464" cy="300725"/>
            </a:xfrm>
            <a:solidFill>
              <a:schemeClr val="accent6"/>
            </a:solidFill>
          </p:grpSpPr>
          <p:sp>
            <p:nvSpPr>
              <p:cNvPr id="2661" name="Star: 7 Points 2143">
                <a:extLst>
                  <a:ext uri="{FF2B5EF4-FFF2-40B4-BE49-F238E27FC236}">
                    <a16:creationId xmlns:a16="http://schemas.microsoft.com/office/drawing/2014/main" id="{2BEC61BD-00D9-53C7-DE40-B00C23DF8E14}"/>
                  </a:ext>
                </a:extLst>
              </p:cNvPr>
              <p:cNvSpPr/>
              <p:nvPr/>
            </p:nvSpPr>
            <p:spPr>
              <a:xfrm>
                <a:off x="3790793" y="2041803"/>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62" name="Star: 7 Points 2144">
                <a:extLst>
                  <a:ext uri="{FF2B5EF4-FFF2-40B4-BE49-F238E27FC236}">
                    <a16:creationId xmlns:a16="http://schemas.microsoft.com/office/drawing/2014/main" id="{27A1A721-B0AA-9AC3-8661-A819BD368FC2}"/>
                  </a:ext>
                </a:extLst>
              </p:cNvPr>
              <p:cNvSpPr/>
              <p:nvPr/>
            </p:nvSpPr>
            <p:spPr>
              <a:xfrm>
                <a:off x="3838813" y="2147129"/>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63" name="Star: 7 Points 2145">
                <a:extLst>
                  <a:ext uri="{FF2B5EF4-FFF2-40B4-BE49-F238E27FC236}">
                    <a16:creationId xmlns:a16="http://schemas.microsoft.com/office/drawing/2014/main" id="{C751DA6C-0E51-B033-78CF-525379E52205}"/>
                  </a:ext>
                </a:extLst>
              </p:cNvPr>
              <p:cNvSpPr/>
              <p:nvPr/>
            </p:nvSpPr>
            <p:spPr>
              <a:xfrm>
                <a:off x="3753021" y="2270528"/>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64" name="Star: 7 Points 2147">
                <a:extLst>
                  <a:ext uri="{FF2B5EF4-FFF2-40B4-BE49-F238E27FC236}">
                    <a16:creationId xmlns:a16="http://schemas.microsoft.com/office/drawing/2014/main" id="{63D6EBC6-FFE5-C8A0-88A8-F2D609A42666}"/>
                  </a:ext>
                </a:extLst>
              </p:cNvPr>
              <p:cNvSpPr/>
              <p:nvPr/>
            </p:nvSpPr>
            <p:spPr>
              <a:xfrm>
                <a:off x="3865485" y="2251416"/>
                <a:ext cx="72000" cy="72000"/>
              </a:xfrm>
              <a:prstGeom prst="ellipse">
                <a:avLst/>
              </a:prstGeom>
              <a:grp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731" name="Group 2730">
            <a:extLst>
              <a:ext uri="{FF2B5EF4-FFF2-40B4-BE49-F238E27FC236}">
                <a16:creationId xmlns:a16="http://schemas.microsoft.com/office/drawing/2014/main" id="{44BC6FAC-263E-31A0-6AFB-76389951969E}"/>
              </a:ext>
            </a:extLst>
          </p:cNvPr>
          <p:cNvGrpSpPr/>
          <p:nvPr/>
        </p:nvGrpSpPr>
        <p:grpSpPr>
          <a:xfrm>
            <a:off x="6723930" y="911098"/>
            <a:ext cx="2244686" cy="1306354"/>
            <a:chOff x="7140632" y="302892"/>
            <a:chExt cx="2244686" cy="1306354"/>
          </a:xfrm>
        </p:grpSpPr>
        <p:sp>
          <p:nvSpPr>
            <p:cNvPr id="2732" name="Rectangle: Rounded Corners 2731">
              <a:extLst>
                <a:ext uri="{FF2B5EF4-FFF2-40B4-BE49-F238E27FC236}">
                  <a16:creationId xmlns:a16="http://schemas.microsoft.com/office/drawing/2014/main" id="{5D24132D-D3A5-0D52-0D28-A6F4AC18F3A1}"/>
                </a:ext>
              </a:extLst>
            </p:cNvPr>
            <p:cNvSpPr/>
            <p:nvPr/>
          </p:nvSpPr>
          <p:spPr>
            <a:xfrm>
              <a:off x="8065210" y="302892"/>
              <a:ext cx="1320108" cy="1306354"/>
            </a:xfrm>
            <a:prstGeom prst="roundRect">
              <a:avLst>
                <a:gd name="adj" fmla="val 28300"/>
              </a:avLst>
            </a:prstGeom>
            <a:solidFill>
              <a:srgbClr val="D0E3C3"/>
            </a:solidFill>
            <a:ln w="2857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733" name="Picture 2" descr="19,917 Tumor Icon Illustrations &amp;amp; Clip Art - iStock">
              <a:extLst>
                <a:ext uri="{FF2B5EF4-FFF2-40B4-BE49-F238E27FC236}">
                  <a16:creationId xmlns:a16="http://schemas.microsoft.com/office/drawing/2014/main" id="{0E4EF1A1-AF05-945D-EA5E-35A42950948F}"/>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alphaModFix amt="85000"/>
              <a:extLst>
                <a:ext uri="{28A0092B-C50C-407E-A947-70E740481C1C}">
                  <a14:useLocalDpi xmlns:a14="http://schemas.microsoft.com/office/drawing/2010/main" val="0"/>
                </a:ext>
              </a:extLst>
            </a:blip>
            <a:srcRect l="18699" t="20843" r="17446" b="21298"/>
            <a:stretch/>
          </p:blipFill>
          <p:spPr bwMode="auto">
            <a:xfrm rot="13032104">
              <a:off x="8505536" y="682966"/>
              <a:ext cx="496382" cy="433951"/>
            </a:xfrm>
            <a:prstGeom prst="rect">
              <a:avLst/>
            </a:prstGeom>
            <a:noFill/>
            <a:extLst>
              <a:ext uri="{909E8E84-426E-40DD-AFC4-6F175D3DCCD1}">
                <a14:hiddenFill xmlns:a14="http://schemas.microsoft.com/office/drawing/2010/main">
                  <a:solidFill>
                    <a:srgbClr val="FFFFFF"/>
                  </a:solidFill>
                </a14:hiddenFill>
              </a:ext>
            </a:extLst>
          </p:spPr>
        </p:pic>
        <p:grpSp>
          <p:nvGrpSpPr>
            <p:cNvPr id="2734" name="Group 2733">
              <a:extLst>
                <a:ext uri="{FF2B5EF4-FFF2-40B4-BE49-F238E27FC236}">
                  <a16:creationId xmlns:a16="http://schemas.microsoft.com/office/drawing/2014/main" id="{2FB5C841-EF12-9C49-FBA7-C50497F804F5}"/>
                </a:ext>
              </a:extLst>
            </p:cNvPr>
            <p:cNvGrpSpPr/>
            <p:nvPr/>
          </p:nvGrpSpPr>
          <p:grpSpPr>
            <a:xfrm rot="6682005">
              <a:off x="8323857" y="961457"/>
              <a:ext cx="294067" cy="283204"/>
              <a:chOff x="7380590" y="3401866"/>
              <a:chExt cx="383823" cy="367709"/>
            </a:xfrm>
          </p:grpSpPr>
          <p:grpSp>
            <p:nvGrpSpPr>
              <p:cNvPr id="2846" name="Group 2845">
                <a:extLst>
                  <a:ext uri="{FF2B5EF4-FFF2-40B4-BE49-F238E27FC236}">
                    <a16:creationId xmlns:a16="http://schemas.microsoft.com/office/drawing/2014/main" id="{3A4B6DF3-C13E-06E3-5417-8F94D6452C77}"/>
                  </a:ext>
                </a:extLst>
              </p:cNvPr>
              <p:cNvGrpSpPr/>
              <p:nvPr/>
            </p:nvGrpSpPr>
            <p:grpSpPr>
              <a:xfrm>
                <a:off x="7511198" y="3509751"/>
                <a:ext cx="253215" cy="259824"/>
                <a:chOff x="6601432" y="2246712"/>
                <a:chExt cx="147740" cy="151594"/>
              </a:xfrm>
            </p:grpSpPr>
            <p:sp>
              <p:nvSpPr>
                <p:cNvPr id="2862" name="Oval 2861">
                  <a:extLst>
                    <a:ext uri="{FF2B5EF4-FFF2-40B4-BE49-F238E27FC236}">
                      <a16:creationId xmlns:a16="http://schemas.microsoft.com/office/drawing/2014/main" id="{EA83E7C8-6B7C-D0A0-2EF3-38BC85156715}"/>
                    </a:ext>
                  </a:extLst>
                </p:cNvPr>
                <p:cNvSpPr/>
                <p:nvPr/>
              </p:nvSpPr>
              <p:spPr>
                <a:xfrm>
                  <a:off x="6601432" y="2246712"/>
                  <a:ext cx="147740"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3" name="Oval 2862">
                  <a:extLst>
                    <a:ext uri="{FF2B5EF4-FFF2-40B4-BE49-F238E27FC236}">
                      <a16:creationId xmlns:a16="http://schemas.microsoft.com/office/drawing/2014/main" id="{0670DCF7-1BDB-3216-E631-6815427A53F7}"/>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47" name="Group 2846">
                <a:extLst>
                  <a:ext uri="{FF2B5EF4-FFF2-40B4-BE49-F238E27FC236}">
                    <a16:creationId xmlns:a16="http://schemas.microsoft.com/office/drawing/2014/main" id="{F184B4ED-EB84-D06A-53DE-AFE07DDF1884}"/>
                  </a:ext>
                </a:extLst>
              </p:cNvPr>
              <p:cNvGrpSpPr/>
              <p:nvPr/>
            </p:nvGrpSpPr>
            <p:grpSpPr>
              <a:xfrm rot="1047045">
                <a:off x="7455514" y="3401866"/>
                <a:ext cx="134729" cy="89746"/>
                <a:chOff x="7606295" y="3383281"/>
                <a:chExt cx="212638" cy="141601"/>
              </a:xfrm>
            </p:grpSpPr>
            <p:sp>
              <p:nvSpPr>
                <p:cNvPr id="2858" name="Oval 2857">
                  <a:extLst>
                    <a:ext uri="{FF2B5EF4-FFF2-40B4-BE49-F238E27FC236}">
                      <a16:creationId xmlns:a16="http://schemas.microsoft.com/office/drawing/2014/main" id="{AB5C459D-3907-98E2-AB3B-6541D6C093D4}"/>
                    </a:ext>
                  </a:extLst>
                </p:cNvPr>
                <p:cNvSpPr/>
                <p:nvPr/>
              </p:nvSpPr>
              <p:spPr>
                <a:xfrm>
                  <a:off x="7773213" y="3479163"/>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59" name="Oval 2858">
                  <a:extLst>
                    <a:ext uri="{FF2B5EF4-FFF2-40B4-BE49-F238E27FC236}">
                      <a16:creationId xmlns:a16="http://schemas.microsoft.com/office/drawing/2014/main" id="{6A59ECFE-2321-F98B-1AD3-261FFA8F3AED}"/>
                    </a:ext>
                  </a:extLst>
                </p:cNvPr>
                <p:cNvSpPr/>
                <p:nvPr/>
              </p:nvSpPr>
              <p:spPr>
                <a:xfrm>
                  <a:off x="7722749" y="3446137"/>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0" name="Oval 2859">
                  <a:extLst>
                    <a:ext uri="{FF2B5EF4-FFF2-40B4-BE49-F238E27FC236}">
                      <a16:creationId xmlns:a16="http://schemas.microsoft.com/office/drawing/2014/main" id="{FDAD73FC-F0F6-2E9D-0F24-40EFA6626683}"/>
                    </a:ext>
                  </a:extLst>
                </p:cNvPr>
                <p:cNvSpPr/>
                <p:nvPr/>
              </p:nvSpPr>
              <p:spPr>
                <a:xfrm>
                  <a:off x="7666743" y="3417959"/>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1" name="Oval 2860">
                  <a:extLst>
                    <a:ext uri="{FF2B5EF4-FFF2-40B4-BE49-F238E27FC236}">
                      <a16:creationId xmlns:a16="http://schemas.microsoft.com/office/drawing/2014/main" id="{03DDEBD2-348B-1B65-06C2-857D35CC2B88}"/>
                    </a:ext>
                  </a:extLst>
                </p:cNvPr>
                <p:cNvSpPr/>
                <p:nvPr/>
              </p:nvSpPr>
              <p:spPr>
                <a:xfrm>
                  <a:off x="7606295" y="3383281"/>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48" name="Group 2847">
                <a:extLst>
                  <a:ext uri="{FF2B5EF4-FFF2-40B4-BE49-F238E27FC236}">
                    <a16:creationId xmlns:a16="http://schemas.microsoft.com/office/drawing/2014/main" id="{988568D2-22A5-0269-4C1A-4C529B066702}"/>
                  </a:ext>
                </a:extLst>
              </p:cNvPr>
              <p:cNvGrpSpPr/>
              <p:nvPr/>
            </p:nvGrpSpPr>
            <p:grpSpPr>
              <a:xfrm rot="20824646">
                <a:off x="7380590" y="3498884"/>
                <a:ext cx="134729" cy="89746"/>
                <a:chOff x="7606296" y="3383281"/>
                <a:chExt cx="212658" cy="141605"/>
              </a:xfrm>
            </p:grpSpPr>
            <p:sp>
              <p:nvSpPr>
                <p:cNvPr id="2854" name="Oval 2853">
                  <a:extLst>
                    <a:ext uri="{FF2B5EF4-FFF2-40B4-BE49-F238E27FC236}">
                      <a16:creationId xmlns:a16="http://schemas.microsoft.com/office/drawing/2014/main" id="{171094D7-E7D0-020D-DE8F-31E070A9B652}"/>
                    </a:ext>
                  </a:extLst>
                </p:cNvPr>
                <p:cNvSpPr/>
                <p:nvPr/>
              </p:nvSpPr>
              <p:spPr>
                <a:xfrm>
                  <a:off x="7773234" y="3479167"/>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55" name="Oval 2854">
                  <a:extLst>
                    <a:ext uri="{FF2B5EF4-FFF2-40B4-BE49-F238E27FC236}">
                      <a16:creationId xmlns:a16="http://schemas.microsoft.com/office/drawing/2014/main" id="{9CD1615A-DF89-3A33-32EA-26513D441D01}"/>
                    </a:ext>
                  </a:extLst>
                </p:cNvPr>
                <p:cNvSpPr/>
                <p:nvPr/>
              </p:nvSpPr>
              <p:spPr>
                <a:xfrm>
                  <a:off x="7722783" y="3446120"/>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56" name="Oval 2855">
                  <a:extLst>
                    <a:ext uri="{FF2B5EF4-FFF2-40B4-BE49-F238E27FC236}">
                      <a16:creationId xmlns:a16="http://schemas.microsoft.com/office/drawing/2014/main" id="{F5D6D2DC-39AD-61C0-37C1-D3F745119373}"/>
                    </a:ext>
                  </a:extLst>
                </p:cNvPr>
                <p:cNvSpPr/>
                <p:nvPr/>
              </p:nvSpPr>
              <p:spPr>
                <a:xfrm>
                  <a:off x="7666743" y="3417960"/>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57" name="Oval 2856">
                  <a:extLst>
                    <a:ext uri="{FF2B5EF4-FFF2-40B4-BE49-F238E27FC236}">
                      <a16:creationId xmlns:a16="http://schemas.microsoft.com/office/drawing/2014/main" id="{873C40E5-D1AE-A7C5-8014-A92B6DD62E4F}"/>
                    </a:ext>
                  </a:extLst>
                </p:cNvPr>
                <p:cNvSpPr/>
                <p:nvPr/>
              </p:nvSpPr>
              <p:spPr>
                <a:xfrm>
                  <a:off x="7606296" y="3383281"/>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49" name="Group 2848">
                <a:extLst>
                  <a:ext uri="{FF2B5EF4-FFF2-40B4-BE49-F238E27FC236}">
                    <a16:creationId xmlns:a16="http://schemas.microsoft.com/office/drawing/2014/main" id="{9FDEF871-4223-684A-3283-137C44E301C1}"/>
                  </a:ext>
                </a:extLst>
              </p:cNvPr>
              <p:cNvGrpSpPr/>
              <p:nvPr/>
            </p:nvGrpSpPr>
            <p:grpSpPr>
              <a:xfrm rot="532232">
                <a:off x="7415444" y="3451330"/>
                <a:ext cx="134729" cy="89746"/>
                <a:chOff x="7606295" y="3383280"/>
                <a:chExt cx="212593" cy="141562"/>
              </a:xfrm>
            </p:grpSpPr>
            <p:sp>
              <p:nvSpPr>
                <p:cNvPr id="2850" name="Oval 2849">
                  <a:extLst>
                    <a:ext uri="{FF2B5EF4-FFF2-40B4-BE49-F238E27FC236}">
                      <a16:creationId xmlns:a16="http://schemas.microsoft.com/office/drawing/2014/main" id="{8130D4C8-AE2A-3029-20D4-072F2BB57415}"/>
                    </a:ext>
                  </a:extLst>
                </p:cNvPr>
                <p:cNvSpPr/>
                <p:nvPr/>
              </p:nvSpPr>
              <p:spPr>
                <a:xfrm>
                  <a:off x="7773168" y="3479123"/>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51" name="Oval 2850">
                  <a:extLst>
                    <a:ext uri="{FF2B5EF4-FFF2-40B4-BE49-F238E27FC236}">
                      <a16:creationId xmlns:a16="http://schemas.microsoft.com/office/drawing/2014/main" id="{50A51BD1-1119-0191-CF47-724D76423C3F}"/>
                    </a:ext>
                  </a:extLst>
                </p:cNvPr>
                <p:cNvSpPr/>
                <p:nvPr/>
              </p:nvSpPr>
              <p:spPr>
                <a:xfrm>
                  <a:off x="7722714" y="3446102"/>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52" name="Oval 2851">
                  <a:extLst>
                    <a:ext uri="{FF2B5EF4-FFF2-40B4-BE49-F238E27FC236}">
                      <a16:creationId xmlns:a16="http://schemas.microsoft.com/office/drawing/2014/main" id="{0A5907BD-1BFC-880C-2E8A-CE69DAC6E793}"/>
                    </a:ext>
                  </a:extLst>
                </p:cNvPr>
                <p:cNvSpPr/>
                <p:nvPr/>
              </p:nvSpPr>
              <p:spPr>
                <a:xfrm>
                  <a:off x="7666744" y="3417960"/>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53" name="Oval 2852">
                  <a:extLst>
                    <a:ext uri="{FF2B5EF4-FFF2-40B4-BE49-F238E27FC236}">
                      <a16:creationId xmlns:a16="http://schemas.microsoft.com/office/drawing/2014/main" id="{C0AA60A9-CCF3-8411-5801-FE4D1382EAF2}"/>
                    </a:ext>
                  </a:extLst>
                </p:cNvPr>
                <p:cNvSpPr/>
                <p:nvPr/>
              </p:nvSpPr>
              <p:spPr>
                <a:xfrm>
                  <a:off x="7606295" y="3383280"/>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735" name="Group 2734">
              <a:extLst>
                <a:ext uri="{FF2B5EF4-FFF2-40B4-BE49-F238E27FC236}">
                  <a16:creationId xmlns:a16="http://schemas.microsoft.com/office/drawing/2014/main" id="{EC905B66-6020-0AC0-0D9B-89EAFB75B9FD}"/>
                </a:ext>
              </a:extLst>
            </p:cNvPr>
            <p:cNvGrpSpPr/>
            <p:nvPr/>
          </p:nvGrpSpPr>
          <p:grpSpPr>
            <a:xfrm rot="206263">
              <a:off x="8940051" y="959758"/>
              <a:ext cx="295623" cy="281714"/>
              <a:chOff x="7380604" y="3401853"/>
              <a:chExt cx="383829" cy="367697"/>
            </a:xfrm>
          </p:grpSpPr>
          <p:grpSp>
            <p:nvGrpSpPr>
              <p:cNvPr id="2828" name="Group 2827">
                <a:extLst>
                  <a:ext uri="{FF2B5EF4-FFF2-40B4-BE49-F238E27FC236}">
                    <a16:creationId xmlns:a16="http://schemas.microsoft.com/office/drawing/2014/main" id="{0FD24493-46A6-1AF3-422A-5FA1ED1CBCF7}"/>
                  </a:ext>
                </a:extLst>
              </p:cNvPr>
              <p:cNvGrpSpPr/>
              <p:nvPr/>
            </p:nvGrpSpPr>
            <p:grpSpPr>
              <a:xfrm>
                <a:off x="7511217" y="3509728"/>
                <a:ext cx="253216" cy="259822"/>
                <a:chOff x="6601398" y="2246704"/>
                <a:chExt cx="147739" cy="151594"/>
              </a:xfrm>
            </p:grpSpPr>
            <p:sp>
              <p:nvSpPr>
                <p:cNvPr id="2844" name="Oval 2843">
                  <a:extLst>
                    <a:ext uri="{FF2B5EF4-FFF2-40B4-BE49-F238E27FC236}">
                      <a16:creationId xmlns:a16="http://schemas.microsoft.com/office/drawing/2014/main" id="{45CA3F3C-6F2C-A2F0-86C2-936AD08AC83E}"/>
                    </a:ext>
                  </a:extLst>
                </p:cNvPr>
                <p:cNvSpPr/>
                <p:nvPr/>
              </p:nvSpPr>
              <p:spPr>
                <a:xfrm>
                  <a:off x="6601398" y="2246704"/>
                  <a:ext cx="147739"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45" name="Oval 2844">
                  <a:extLst>
                    <a:ext uri="{FF2B5EF4-FFF2-40B4-BE49-F238E27FC236}">
                      <a16:creationId xmlns:a16="http://schemas.microsoft.com/office/drawing/2014/main" id="{889E80B2-38C2-60B1-9BCB-8DC6E3F76E41}"/>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29" name="Group 2828">
                <a:extLst>
                  <a:ext uri="{FF2B5EF4-FFF2-40B4-BE49-F238E27FC236}">
                    <a16:creationId xmlns:a16="http://schemas.microsoft.com/office/drawing/2014/main" id="{4C550E3D-DCEF-9D0A-7128-A14E61D01F14}"/>
                  </a:ext>
                </a:extLst>
              </p:cNvPr>
              <p:cNvGrpSpPr/>
              <p:nvPr/>
            </p:nvGrpSpPr>
            <p:grpSpPr>
              <a:xfrm rot="1047045">
                <a:off x="7455559" y="3401853"/>
                <a:ext cx="134729" cy="89746"/>
                <a:chOff x="7606297" y="3383280"/>
                <a:chExt cx="212547" cy="141522"/>
              </a:xfrm>
            </p:grpSpPr>
            <p:sp>
              <p:nvSpPr>
                <p:cNvPr id="2840" name="Oval 2839">
                  <a:extLst>
                    <a:ext uri="{FF2B5EF4-FFF2-40B4-BE49-F238E27FC236}">
                      <a16:creationId xmlns:a16="http://schemas.microsoft.com/office/drawing/2014/main" id="{D76B2801-41BB-3A7E-F6A8-A3D113C1961F}"/>
                    </a:ext>
                  </a:extLst>
                </p:cNvPr>
                <p:cNvSpPr/>
                <p:nvPr/>
              </p:nvSpPr>
              <p:spPr>
                <a:xfrm>
                  <a:off x="7773125" y="3479083"/>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41" name="Oval 2840">
                  <a:extLst>
                    <a:ext uri="{FF2B5EF4-FFF2-40B4-BE49-F238E27FC236}">
                      <a16:creationId xmlns:a16="http://schemas.microsoft.com/office/drawing/2014/main" id="{673D7767-B771-3F4D-8D00-B1A5A0EDFB3D}"/>
                    </a:ext>
                  </a:extLst>
                </p:cNvPr>
                <p:cNvSpPr/>
                <p:nvPr/>
              </p:nvSpPr>
              <p:spPr>
                <a:xfrm>
                  <a:off x="7722681" y="3446066"/>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42" name="Oval 2841">
                  <a:extLst>
                    <a:ext uri="{FF2B5EF4-FFF2-40B4-BE49-F238E27FC236}">
                      <a16:creationId xmlns:a16="http://schemas.microsoft.com/office/drawing/2014/main" id="{1D63E430-EC9C-FEA9-9913-AB2850D628E5}"/>
                    </a:ext>
                  </a:extLst>
                </p:cNvPr>
                <p:cNvSpPr/>
                <p:nvPr/>
              </p:nvSpPr>
              <p:spPr>
                <a:xfrm>
                  <a:off x="7666658" y="341792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43" name="Oval 2842">
                  <a:extLst>
                    <a:ext uri="{FF2B5EF4-FFF2-40B4-BE49-F238E27FC236}">
                      <a16:creationId xmlns:a16="http://schemas.microsoft.com/office/drawing/2014/main" id="{BC6A7CB5-291D-4DE5-C7C2-0BD51CEEA5FB}"/>
                    </a:ext>
                  </a:extLst>
                </p:cNvPr>
                <p:cNvSpPr/>
                <p:nvPr/>
              </p:nvSpPr>
              <p:spPr>
                <a:xfrm>
                  <a:off x="7606297" y="338328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30" name="Group 2829">
                <a:extLst>
                  <a:ext uri="{FF2B5EF4-FFF2-40B4-BE49-F238E27FC236}">
                    <a16:creationId xmlns:a16="http://schemas.microsoft.com/office/drawing/2014/main" id="{BDE7FC58-CB5D-D54D-48D8-8EEECBB97167}"/>
                  </a:ext>
                </a:extLst>
              </p:cNvPr>
              <p:cNvGrpSpPr/>
              <p:nvPr/>
            </p:nvGrpSpPr>
            <p:grpSpPr>
              <a:xfrm rot="20824646">
                <a:off x="7380604" y="3498881"/>
                <a:ext cx="134729" cy="89746"/>
                <a:chOff x="7606296" y="3383282"/>
                <a:chExt cx="212508" cy="141570"/>
              </a:xfrm>
            </p:grpSpPr>
            <p:sp>
              <p:nvSpPr>
                <p:cNvPr id="2836" name="Oval 2835">
                  <a:extLst>
                    <a:ext uri="{FF2B5EF4-FFF2-40B4-BE49-F238E27FC236}">
                      <a16:creationId xmlns:a16="http://schemas.microsoft.com/office/drawing/2014/main" id="{B8B1CA65-CDB9-1177-A39B-A230ECEEAC9F}"/>
                    </a:ext>
                  </a:extLst>
                </p:cNvPr>
                <p:cNvSpPr/>
                <p:nvPr/>
              </p:nvSpPr>
              <p:spPr>
                <a:xfrm>
                  <a:off x="7773085" y="3479133"/>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37" name="Oval 2836">
                  <a:extLst>
                    <a:ext uri="{FF2B5EF4-FFF2-40B4-BE49-F238E27FC236}">
                      <a16:creationId xmlns:a16="http://schemas.microsoft.com/office/drawing/2014/main" id="{23578AC2-DE6B-BD4E-47D6-D2F5D53A1F66}"/>
                    </a:ext>
                  </a:extLst>
                </p:cNvPr>
                <p:cNvSpPr/>
                <p:nvPr/>
              </p:nvSpPr>
              <p:spPr>
                <a:xfrm>
                  <a:off x="7722682" y="3446108"/>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38" name="Oval 2837">
                  <a:extLst>
                    <a:ext uri="{FF2B5EF4-FFF2-40B4-BE49-F238E27FC236}">
                      <a16:creationId xmlns:a16="http://schemas.microsoft.com/office/drawing/2014/main" id="{4F854A89-4867-C25B-F21E-57AA71A5BAC9}"/>
                    </a:ext>
                  </a:extLst>
                </p:cNvPr>
                <p:cNvSpPr/>
                <p:nvPr/>
              </p:nvSpPr>
              <p:spPr>
                <a:xfrm>
                  <a:off x="7666657" y="341792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39" name="Oval 2838">
                  <a:extLst>
                    <a:ext uri="{FF2B5EF4-FFF2-40B4-BE49-F238E27FC236}">
                      <a16:creationId xmlns:a16="http://schemas.microsoft.com/office/drawing/2014/main" id="{75082B08-021E-7743-C358-36C398986748}"/>
                    </a:ext>
                  </a:extLst>
                </p:cNvPr>
                <p:cNvSpPr/>
                <p:nvPr/>
              </p:nvSpPr>
              <p:spPr>
                <a:xfrm>
                  <a:off x="7606296" y="3383282"/>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31" name="Group 2830">
                <a:extLst>
                  <a:ext uri="{FF2B5EF4-FFF2-40B4-BE49-F238E27FC236}">
                    <a16:creationId xmlns:a16="http://schemas.microsoft.com/office/drawing/2014/main" id="{5DA2454E-E7DA-5BC8-B874-F47A87CFADFA}"/>
                  </a:ext>
                </a:extLst>
              </p:cNvPr>
              <p:cNvGrpSpPr/>
              <p:nvPr/>
            </p:nvGrpSpPr>
            <p:grpSpPr>
              <a:xfrm rot="532232">
                <a:off x="7415444" y="3451330"/>
                <a:ext cx="134729" cy="89746"/>
                <a:chOff x="7606296" y="3383280"/>
                <a:chExt cx="212507" cy="141523"/>
              </a:xfrm>
            </p:grpSpPr>
            <p:sp>
              <p:nvSpPr>
                <p:cNvPr id="2832" name="Oval 2831">
                  <a:extLst>
                    <a:ext uri="{FF2B5EF4-FFF2-40B4-BE49-F238E27FC236}">
                      <a16:creationId xmlns:a16="http://schemas.microsoft.com/office/drawing/2014/main" id="{31403361-12B7-D0F8-617B-3BD4E12D8018}"/>
                    </a:ext>
                  </a:extLst>
                </p:cNvPr>
                <p:cNvSpPr/>
                <p:nvPr/>
              </p:nvSpPr>
              <p:spPr>
                <a:xfrm>
                  <a:off x="7773084" y="3479084"/>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33" name="Oval 2832">
                  <a:extLst>
                    <a:ext uri="{FF2B5EF4-FFF2-40B4-BE49-F238E27FC236}">
                      <a16:creationId xmlns:a16="http://schemas.microsoft.com/office/drawing/2014/main" id="{907337A1-58F8-19BF-2429-65B6C782AC22}"/>
                    </a:ext>
                  </a:extLst>
                </p:cNvPr>
                <p:cNvSpPr/>
                <p:nvPr/>
              </p:nvSpPr>
              <p:spPr>
                <a:xfrm>
                  <a:off x="7722682" y="3446066"/>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34" name="Oval 2833">
                  <a:extLst>
                    <a:ext uri="{FF2B5EF4-FFF2-40B4-BE49-F238E27FC236}">
                      <a16:creationId xmlns:a16="http://schemas.microsoft.com/office/drawing/2014/main" id="{7DDB956E-37A6-2EDB-8505-EFF89F956F5F}"/>
                    </a:ext>
                  </a:extLst>
                </p:cNvPr>
                <p:cNvSpPr/>
                <p:nvPr/>
              </p:nvSpPr>
              <p:spPr>
                <a:xfrm>
                  <a:off x="7666657" y="341792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35" name="Oval 2834">
                  <a:extLst>
                    <a:ext uri="{FF2B5EF4-FFF2-40B4-BE49-F238E27FC236}">
                      <a16:creationId xmlns:a16="http://schemas.microsoft.com/office/drawing/2014/main" id="{D9FDB4E0-5DA9-5C94-866B-B3B2CB8A0E0A}"/>
                    </a:ext>
                  </a:extLst>
                </p:cNvPr>
                <p:cNvSpPr/>
                <p:nvPr/>
              </p:nvSpPr>
              <p:spPr>
                <a:xfrm>
                  <a:off x="7606296" y="338328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736" name="Group 2735">
              <a:extLst>
                <a:ext uri="{FF2B5EF4-FFF2-40B4-BE49-F238E27FC236}">
                  <a16:creationId xmlns:a16="http://schemas.microsoft.com/office/drawing/2014/main" id="{0F670C1E-2E55-7FEE-4888-A37BD0899A63}"/>
                </a:ext>
              </a:extLst>
            </p:cNvPr>
            <p:cNvGrpSpPr/>
            <p:nvPr/>
          </p:nvGrpSpPr>
          <p:grpSpPr>
            <a:xfrm rot="2686617">
              <a:off x="8659713" y="1125072"/>
              <a:ext cx="295623" cy="281714"/>
              <a:chOff x="7380604" y="3401855"/>
              <a:chExt cx="383828" cy="367713"/>
            </a:xfrm>
          </p:grpSpPr>
          <p:grpSp>
            <p:nvGrpSpPr>
              <p:cNvPr id="2810" name="Group 2809">
                <a:extLst>
                  <a:ext uri="{FF2B5EF4-FFF2-40B4-BE49-F238E27FC236}">
                    <a16:creationId xmlns:a16="http://schemas.microsoft.com/office/drawing/2014/main" id="{E932E8E5-1C8A-87D0-888E-ED6793642043}"/>
                  </a:ext>
                </a:extLst>
              </p:cNvPr>
              <p:cNvGrpSpPr/>
              <p:nvPr/>
            </p:nvGrpSpPr>
            <p:grpSpPr>
              <a:xfrm>
                <a:off x="7511216" y="3509745"/>
                <a:ext cx="253216" cy="259823"/>
                <a:chOff x="6601398" y="2246704"/>
                <a:chExt cx="147739" cy="151594"/>
              </a:xfrm>
            </p:grpSpPr>
            <p:sp>
              <p:nvSpPr>
                <p:cNvPr id="2826" name="Oval 2825">
                  <a:extLst>
                    <a:ext uri="{FF2B5EF4-FFF2-40B4-BE49-F238E27FC236}">
                      <a16:creationId xmlns:a16="http://schemas.microsoft.com/office/drawing/2014/main" id="{9A010254-D3E6-1F59-18F8-4354D2C33C4A}"/>
                    </a:ext>
                  </a:extLst>
                </p:cNvPr>
                <p:cNvSpPr/>
                <p:nvPr/>
              </p:nvSpPr>
              <p:spPr>
                <a:xfrm>
                  <a:off x="6601398" y="2246704"/>
                  <a:ext cx="147739"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27" name="Oval 2826">
                  <a:extLst>
                    <a:ext uri="{FF2B5EF4-FFF2-40B4-BE49-F238E27FC236}">
                      <a16:creationId xmlns:a16="http://schemas.microsoft.com/office/drawing/2014/main" id="{0D43CDA0-36A8-B2C0-FE5C-864597FB5C05}"/>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11" name="Group 2810">
                <a:extLst>
                  <a:ext uri="{FF2B5EF4-FFF2-40B4-BE49-F238E27FC236}">
                    <a16:creationId xmlns:a16="http://schemas.microsoft.com/office/drawing/2014/main" id="{74A6BBA8-3283-A7F3-93BF-40F4F78060A5}"/>
                  </a:ext>
                </a:extLst>
              </p:cNvPr>
              <p:cNvGrpSpPr/>
              <p:nvPr/>
            </p:nvGrpSpPr>
            <p:grpSpPr>
              <a:xfrm rot="1047045">
                <a:off x="7455559" y="3401855"/>
                <a:ext cx="134729" cy="89746"/>
                <a:chOff x="7606296" y="3383280"/>
                <a:chExt cx="212441" cy="141506"/>
              </a:xfrm>
            </p:grpSpPr>
            <p:sp>
              <p:nvSpPr>
                <p:cNvPr id="2822" name="Oval 2821">
                  <a:extLst>
                    <a:ext uri="{FF2B5EF4-FFF2-40B4-BE49-F238E27FC236}">
                      <a16:creationId xmlns:a16="http://schemas.microsoft.com/office/drawing/2014/main" id="{9B3F12E7-9ADD-CCF8-CEFE-B71EF7639393}"/>
                    </a:ext>
                  </a:extLst>
                </p:cNvPr>
                <p:cNvSpPr/>
                <p:nvPr/>
              </p:nvSpPr>
              <p:spPr>
                <a:xfrm>
                  <a:off x="7773018" y="3479068"/>
                  <a:ext cx="45719" cy="45718"/>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23" name="Oval 2822">
                  <a:extLst>
                    <a:ext uri="{FF2B5EF4-FFF2-40B4-BE49-F238E27FC236}">
                      <a16:creationId xmlns:a16="http://schemas.microsoft.com/office/drawing/2014/main" id="{C5A17FD7-71CE-FA05-2737-917137891D15}"/>
                    </a:ext>
                  </a:extLst>
                </p:cNvPr>
                <p:cNvSpPr/>
                <p:nvPr/>
              </p:nvSpPr>
              <p:spPr>
                <a:xfrm>
                  <a:off x="7722608" y="3446067"/>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24" name="Oval 2823">
                  <a:extLst>
                    <a:ext uri="{FF2B5EF4-FFF2-40B4-BE49-F238E27FC236}">
                      <a16:creationId xmlns:a16="http://schemas.microsoft.com/office/drawing/2014/main" id="{B5B6F6EA-C137-5977-D8A3-6D85E624530E}"/>
                    </a:ext>
                  </a:extLst>
                </p:cNvPr>
                <p:cNvSpPr/>
                <p:nvPr/>
              </p:nvSpPr>
              <p:spPr>
                <a:xfrm>
                  <a:off x="7666656" y="341792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25" name="Oval 2824">
                  <a:extLst>
                    <a:ext uri="{FF2B5EF4-FFF2-40B4-BE49-F238E27FC236}">
                      <a16:creationId xmlns:a16="http://schemas.microsoft.com/office/drawing/2014/main" id="{74F01672-ACA3-9EBE-FB52-FC3F3A4022E6}"/>
                    </a:ext>
                  </a:extLst>
                </p:cNvPr>
                <p:cNvSpPr/>
                <p:nvPr/>
              </p:nvSpPr>
              <p:spPr>
                <a:xfrm>
                  <a:off x="7606296" y="338328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12" name="Group 2811">
                <a:extLst>
                  <a:ext uri="{FF2B5EF4-FFF2-40B4-BE49-F238E27FC236}">
                    <a16:creationId xmlns:a16="http://schemas.microsoft.com/office/drawing/2014/main" id="{F70DE94C-7A47-5B67-357F-2CE5E22D5FA2}"/>
                  </a:ext>
                </a:extLst>
              </p:cNvPr>
              <p:cNvGrpSpPr/>
              <p:nvPr/>
            </p:nvGrpSpPr>
            <p:grpSpPr>
              <a:xfrm rot="20824646">
                <a:off x="7380604" y="3498881"/>
                <a:ext cx="134729" cy="89746"/>
                <a:chOff x="7606296" y="3383280"/>
                <a:chExt cx="212504" cy="141572"/>
              </a:xfrm>
            </p:grpSpPr>
            <p:sp>
              <p:nvSpPr>
                <p:cNvPr id="2818" name="Oval 2817">
                  <a:extLst>
                    <a:ext uri="{FF2B5EF4-FFF2-40B4-BE49-F238E27FC236}">
                      <a16:creationId xmlns:a16="http://schemas.microsoft.com/office/drawing/2014/main" id="{EB558179-DEA5-347A-1711-65546FCD2896}"/>
                    </a:ext>
                  </a:extLst>
                </p:cNvPr>
                <p:cNvSpPr/>
                <p:nvPr/>
              </p:nvSpPr>
              <p:spPr>
                <a:xfrm>
                  <a:off x="7773081" y="3479133"/>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19" name="Oval 2818">
                  <a:extLst>
                    <a:ext uri="{FF2B5EF4-FFF2-40B4-BE49-F238E27FC236}">
                      <a16:creationId xmlns:a16="http://schemas.microsoft.com/office/drawing/2014/main" id="{E60E87FD-6CFA-B1AC-63D8-210BC40EF49F}"/>
                    </a:ext>
                  </a:extLst>
                </p:cNvPr>
                <p:cNvSpPr/>
                <p:nvPr/>
              </p:nvSpPr>
              <p:spPr>
                <a:xfrm>
                  <a:off x="7722652" y="344610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20" name="Oval 2819">
                  <a:extLst>
                    <a:ext uri="{FF2B5EF4-FFF2-40B4-BE49-F238E27FC236}">
                      <a16:creationId xmlns:a16="http://schemas.microsoft.com/office/drawing/2014/main" id="{82D8B6E3-5FDA-1CD5-7F47-98B22538D83C}"/>
                    </a:ext>
                  </a:extLst>
                </p:cNvPr>
                <p:cNvSpPr/>
                <p:nvPr/>
              </p:nvSpPr>
              <p:spPr>
                <a:xfrm>
                  <a:off x="7666658" y="341792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21" name="Oval 2820">
                  <a:extLst>
                    <a:ext uri="{FF2B5EF4-FFF2-40B4-BE49-F238E27FC236}">
                      <a16:creationId xmlns:a16="http://schemas.microsoft.com/office/drawing/2014/main" id="{54CDC905-536E-CF5E-56A7-0A5DECD688DD}"/>
                    </a:ext>
                  </a:extLst>
                </p:cNvPr>
                <p:cNvSpPr/>
                <p:nvPr/>
              </p:nvSpPr>
              <p:spPr>
                <a:xfrm>
                  <a:off x="7606296" y="338328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13" name="Group 2812">
                <a:extLst>
                  <a:ext uri="{FF2B5EF4-FFF2-40B4-BE49-F238E27FC236}">
                    <a16:creationId xmlns:a16="http://schemas.microsoft.com/office/drawing/2014/main" id="{841C8FB9-ACB8-47F1-932B-CE3F23FAC44C}"/>
                  </a:ext>
                </a:extLst>
              </p:cNvPr>
              <p:cNvGrpSpPr/>
              <p:nvPr/>
            </p:nvGrpSpPr>
            <p:grpSpPr>
              <a:xfrm rot="532232">
                <a:off x="7415444" y="3451330"/>
                <a:ext cx="134729" cy="89746"/>
                <a:chOff x="7606295" y="3383281"/>
                <a:chExt cx="212504" cy="141537"/>
              </a:xfrm>
            </p:grpSpPr>
            <p:sp>
              <p:nvSpPr>
                <p:cNvPr id="2814" name="Oval 2813">
                  <a:extLst>
                    <a:ext uri="{FF2B5EF4-FFF2-40B4-BE49-F238E27FC236}">
                      <a16:creationId xmlns:a16="http://schemas.microsoft.com/office/drawing/2014/main" id="{99F64932-5788-1D56-3074-AEF348AD715A}"/>
                    </a:ext>
                  </a:extLst>
                </p:cNvPr>
                <p:cNvSpPr/>
                <p:nvPr/>
              </p:nvSpPr>
              <p:spPr>
                <a:xfrm>
                  <a:off x="7773080" y="347909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15" name="Oval 2814">
                  <a:extLst>
                    <a:ext uri="{FF2B5EF4-FFF2-40B4-BE49-F238E27FC236}">
                      <a16:creationId xmlns:a16="http://schemas.microsoft.com/office/drawing/2014/main" id="{69E38038-49EC-CEB1-EE02-5232B5281315}"/>
                    </a:ext>
                  </a:extLst>
                </p:cNvPr>
                <p:cNvSpPr/>
                <p:nvPr/>
              </p:nvSpPr>
              <p:spPr>
                <a:xfrm>
                  <a:off x="7722651" y="3446066"/>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16" name="Oval 2815">
                  <a:extLst>
                    <a:ext uri="{FF2B5EF4-FFF2-40B4-BE49-F238E27FC236}">
                      <a16:creationId xmlns:a16="http://schemas.microsoft.com/office/drawing/2014/main" id="{2ECA083B-1163-DBB0-F620-A214F28A36BA}"/>
                    </a:ext>
                  </a:extLst>
                </p:cNvPr>
                <p:cNvSpPr/>
                <p:nvPr/>
              </p:nvSpPr>
              <p:spPr>
                <a:xfrm>
                  <a:off x="7666657" y="341792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17" name="Oval 2816">
                  <a:extLst>
                    <a:ext uri="{FF2B5EF4-FFF2-40B4-BE49-F238E27FC236}">
                      <a16:creationId xmlns:a16="http://schemas.microsoft.com/office/drawing/2014/main" id="{604C4463-CD3E-BD2B-A4FE-ABD8877C6D22}"/>
                    </a:ext>
                  </a:extLst>
                </p:cNvPr>
                <p:cNvSpPr/>
                <p:nvPr/>
              </p:nvSpPr>
              <p:spPr>
                <a:xfrm>
                  <a:off x="7606295"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737" name="Group 2736">
              <a:extLst>
                <a:ext uri="{FF2B5EF4-FFF2-40B4-BE49-F238E27FC236}">
                  <a16:creationId xmlns:a16="http://schemas.microsoft.com/office/drawing/2014/main" id="{E7117889-E87C-5161-E271-51702512CAE0}"/>
                </a:ext>
              </a:extLst>
            </p:cNvPr>
            <p:cNvGrpSpPr/>
            <p:nvPr/>
          </p:nvGrpSpPr>
          <p:grpSpPr>
            <a:xfrm rot="17773919">
              <a:off x="8902972" y="582596"/>
              <a:ext cx="294067" cy="283204"/>
              <a:chOff x="7380589" y="3401866"/>
              <a:chExt cx="383801" cy="367709"/>
            </a:xfrm>
          </p:grpSpPr>
          <p:grpSp>
            <p:nvGrpSpPr>
              <p:cNvPr id="2792" name="Group 2791">
                <a:extLst>
                  <a:ext uri="{FF2B5EF4-FFF2-40B4-BE49-F238E27FC236}">
                    <a16:creationId xmlns:a16="http://schemas.microsoft.com/office/drawing/2014/main" id="{6D9D4153-5FE8-AAB4-1D2F-34D14073F9C3}"/>
                  </a:ext>
                </a:extLst>
              </p:cNvPr>
              <p:cNvGrpSpPr/>
              <p:nvPr/>
            </p:nvGrpSpPr>
            <p:grpSpPr>
              <a:xfrm>
                <a:off x="7511176" y="3509751"/>
                <a:ext cx="253214" cy="259824"/>
                <a:chOff x="6601432" y="2246712"/>
                <a:chExt cx="147740" cy="151594"/>
              </a:xfrm>
            </p:grpSpPr>
            <p:sp>
              <p:nvSpPr>
                <p:cNvPr id="2808" name="Oval 2807">
                  <a:extLst>
                    <a:ext uri="{FF2B5EF4-FFF2-40B4-BE49-F238E27FC236}">
                      <a16:creationId xmlns:a16="http://schemas.microsoft.com/office/drawing/2014/main" id="{DE3C5810-F6D1-AFCB-B3EA-789E4C5CA3EC}"/>
                    </a:ext>
                  </a:extLst>
                </p:cNvPr>
                <p:cNvSpPr/>
                <p:nvPr/>
              </p:nvSpPr>
              <p:spPr>
                <a:xfrm>
                  <a:off x="6601432" y="2246712"/>
                  <a:ext cx="147740"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9" name="Oval 2808">
                  <a:extLst>
                    <a:ext uri="{FF2B5EF4-FFF2-40B4-BE49-F238E27FC236}">
                      <a16:creationId xmlns:a16="http://schemas.microsoft.com/office/drawing/2014/main" id="{1780ECB4-A571-0BE8-38C3-1D5873135FA3}"/>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93" name="Group 2792">
                <a:extLst>
                  <a:ext uri="{FF2B5EF4-FFF2-40B4-BE49-F238E27FC236}">
                    <a16:creationId xmlns:a16="http://schemas.microsoft.com/office/drawing/2014/main" id="{7A122932-93BA-7369-8F33-A9AC9784A5B6}"/>
                  </a:ext>
                </a:extLst>
              </p:cNvPr>
              <p:cNvGrpSpPr/>
              <p:nvPr/>
            </p:nvGrpSpPr>
            <p:grpSpPr>
              <a:xfrm rot="1047045">
                <a:off x="7455518" y="3401866"/>
                <a:ext cx="134729" cy="89746"/>
                <a:chOff x="7606296" y="3383282"/>
                <a:chExt cx="212635" cy="141588"/>
              </a:xfrm>
            </p:grpSpPr>
            <p:sp>
              <p:nvSpPr>
                <p:cNvPr id="2804" name="Oval 2803">
                  <a:extLst>
                    <a:ext uri="{FF2B5EF4-FFF2-40B4-BE49-F238E27FC236}">
                      <a16:creationId xmlns:a16="http://schemas.microsoft.com/office/drawing/2014/main" id="{F3B16031-1663-EEC0-59F8-3BC3B847B2FF}"/>
                    </a:ext>
                  </a:extLst>
                </p:cNvPr>
                <p:cNvSpPr/>
                <p:nvPr/>
              </p:nvSpPr>
              <p:spPr>
                <a:xfrm>
                  <a:off x="7773211" y="3479151"/>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5" name="Oval 2804">
                  <a:extLst>
                    <a:ext uri="{FF2B5EF4-FFF2-40B4-BE49-F238E27FC236}">
                      <a16:creationId xmlns:a16="http://schemas.microsoft.com/office/drawing/2014/main" id="{E2162958-D1BF-533C-9AE9-107AE202328F}"/>
                    </a:ext>
                  </a:extLst>
                </p:cNvPr>
                <p:cNvSpPr/>
                <p:nvPr/>
              </p:nvSpPr>
              <p:spPr>
                <a:xfrm>
                  <a:off x="7722784" y="3446112"/>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6" name="Oval 2805">
                  <a:extLst>
                    <a:ext uri="{FF2B5EF4-FFF2-40B4-BE49-F238E27FC236}">
                      <a16:creationId xmlns:a16="http://schemas.microsoft.com/office/drawing/2014/main" id="{F7B92FAB-3413-8F05-5A92-4D38BD32738B}"/>
                    </a:ext>
                  </a:extLst>
                </p:cNvPr>
                <p:cNvSpPr/>
                <p:nvPr/>
              </p:nvSpPr>
              <p:spPr>
                <a:xfrm>
                  <a:off x="7666743" y="3417958"/>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7" name="Oval 2806">
                  <a:extLst>
                    <a:ext uri="{FF2B5EF4-FFF2-40B4-BE49-F238E27FC236}">
                      <a16:creationId xmlns:a16="http://schemas.microsoft.com/office/drawing/2014/main" id="{CE4FC723-D553-E061-6298-65B23B8FC300}"/>
                    </a:ext>
                  </a:extLst>
                </p:cNvPr>
                <p:cNvSpPr/>
                <p:nvPr/>
              </p:nvSpPr>
              <p:spPr>
                <a:xfrm>
                  <a:off x="7606296" y="3383282"/>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94" name="Group 2793">
                <a:extLst>
                  <a:ext uri="{FF2B5EF4-FFF2-40B4-BE49-F238E27FC236}">
                    <a16:creationId xmlns:a16="http://schemas.microsoft.com/office/drawing/2014/main" id="{645A5F76-F168-6B8D-0005-FE243E707F98}"/>
                  </a:ext>
                </a:extLst>
              </p:cNvPr>
              <p:cNvGrpSpPr/>
              <p:nvPr/>
            </p:nvGrpSpPr>
            <p:grpSpPr>
              <a:xfrm rot="20824646">
                <a:off x="7380589" y="3498884"/>
                <a:ext cx="134729" cy="89746"/>
                <a:chOff x="7606295" y="3383281"/>
                <a:chExt cx="212592" cy="141587"/>
              </a:xfrm>
            </p:grpSpPr>
            <p:sp>
              <p:nvSpPr>
                <p:cNvPr id="2800" name="Oval 2799">
                  <a:extLst>
                    <a:ext uri="{FF2B5EF4-FFF2-40B4-BE49-F238E27FC236}">
                      <a16:creationId xmlns:a16="http://schemas.microsoft.com/office/drawing/2014/main" id="{85B0846D-8175-D594-3CB5-5E82C8221B71}"/>
                    </a:ext>
                  </a:extLst>
                </p:cNvPr>
                <p:cNvSpPr/>
                <p:nvPr/>
              </p:nvSpPr>
              <p:spPr>
                <a:xfrm>
                  <a:off x="7773167" y="3479149"/>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1" name="Oval 2800">
                  <a:extLst>
                    <a:ext uri="{FF2B5EF4-FFF2-40B4-BE49-F238E27FC236}">
                      <a16:creationId xmlns:a16="http://schemas.microsoft.com/office/drawing/2014/main" id="{5FD82053-CCE0-F3AF-8EBE-5AE555451D74}"/>
                    </a:ext>
                  </a:extLst>
                </p:cNvPr>
                <p:cNvSpPr/>
                <p:nvPr/>
              </p:nvSpPr>
              <p:spPr>
                <a:xfrm>
                  <a:off x="7722714" y="3446138"/>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2" name="Oval 2801">
                  <a:extLst>
                    <a:ext uri="{FF2B5EF4-FFF2-40B4-BE49-F238E27FC236}">
                      <a16:creationId xmlns:a16="http://schemas.microsoft.com/office/drawing/2014/main" id="{A9B3C8AD-7890-4E70-2B5D-0FA59885BDD3}"/>
                    </a:ext>
                  </a:extLst>
                </p:cNvPr>
                <p:cNvSpPr/>
                <p:nvPr/>
              </p:nvSpPr>
              <p:spPr>
                <a:xfrm>
                  <a:off x="7666744" y="3417959"/>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3" name="Oval 2802">
                  <a:extLst>
                    <a:ext uri="{FF2B5EF4-FFF2-40B4-BE49-F238E27FC236}">
                      <a16:creationId xmlns:a16="http://schemas.microsoft.com/office/drawing/2014/main" id="{B1FAA4CE-EA83-5BA7-84FC-6F355DF0A1A1}"/>
                    </a:ext>
                  </a:extLst>
                </p:cNvPr>
                <p:cNvSpPr/>
                <p:nvPr/>
              </p:nvSpPr>
              <p:spPr>
                <a:xfrm>
                  <a:off x="7606295" y="3383281"/>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95" name="Group 2794">
                <a:extLst>
                  <a:ext uri="{FF2B5EF4-FFF2-40B4-BE49-F238E27FC236}">
                    <a16:creationId xmlns:a16="http://schemas.microsoft.com/office/drawing/2014/main" id="{8ED78BB1-ABDD-0818-9941-250EB2319824}"/>
                  </a:ext>
                </a:extLst>
              </p:cNvPr>
              <p:cNvGrpSpPr/>
              <p:nvPr/>
            </p:nvGrpSpPr>
            <p:grpSpPr>
              <a:xfrm rot="532232">
                <a:off x="7415444" y="3451330"/>
                <a:ext cx="134729" cy="89746"/>
                <a:chOff x="7606296" y="3383282"/>
                <a:chExt cx="212635" cy="141544"/>
              </a:xfrm>
            </p:grpSpPr>
            <p:sp>
              <p:nvSpPr>
                <p:cNvPr id="2796" name="Oval 2795">
                  <a:extLst>
                    <a:ext uri="{FF2B5EF4-FFF2-40B4-BE49-F238E27FC236}">
                      <a16:creationId xmlns:a16="http://schemas.microsoft.com/office/drawing/2014/main" id="{8C2CD4A0-278B-EEA0-AFD4-49E393AD5B01}"/>
                    </a:ext>
                  </a:extLst>
                </p:cNvPr>
                <p:cNvSpPr/>
                <p:nvPr/>
              </p:nvSpPr>
              <p:spPr>
                <a:xfrm>
                  <a:off x="7773211" y="3479108"/>
                  <a:ext cx="45720" cy="45718"/>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97" name="Oval 2796">
                  <a:extLst>
                    <a:ext uri="{FF2B5EF4-FFF2-40B4-BE49-F238E27FC236}">
                      <a16:creationId xmlns:a16="http://schemas.microsoft.com/office/drawing/2014/main" id="{41D5D319-EF27-67E4-3E6D-A03367F06A9E}"/>
                    </a:ext>
                  </a:extLst>
                </p:cNvPr>
                <p:cNvSpPr/>
                <p:nvPr/>
              </p:nvSpPr>
              <p:spPr>
                <a:xfrm>
                  <a:off x="7722784" y="3446095"/>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98" name="Oval 2797">
                  <a:extLst>
                    <a:ext uri="{FF2B5EF4-FFF2-40B4-BE49-F238E27FC236}">
                      <a16:creationId xmlns:a16="http://schemas.microsoft.com/office/drawing/2014/main" id="{EAD05EE6-1BA2-7C1B-E75E-E0A5F978707E}"/>
                    </a:ext>
                  </a:extLst>
                </p:cNvPr>
                <p:cNvSpPr/>
                <p:nvPr/>
              </p:nvSpPr>
              <p:spPr>
                <a:xfrm>
                  <a:off x="7666743" y="3417959"/>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99" name="Oval 2798">
                  <a:extLst>
                    <a:ext uri="{FF2B5EF4-FFF2-40B4-BE49-F238E27FC236}">
                      <a16:creationId xmlns:a16="http://schemas.microsoft.com/office/drawing/2014/main" id="{B451F320-1349-55DD-8B42-207DD1ACF663}"/>
                    </a:ext>
                  </a:extLst>
                </p:cNvPr>
                <p:cNvSpPr/>
                <p:nvPr/>
              </p:nvSpPr>
              <p:spPr>
                <a:xfrm>
                  <a:off x="7606296" y="3383282"/>
                  <a:ext cx="45720"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738" name="Group 2737">
              <a:extLst>
                <a:ext uri="{FF2B5EF4-FFF2-40B4-BE49-F238E27FC236}">
                  <a16:creationId xmlns:a16="http://schemas.microsoft.com/office/drawing/2014/main" id="{8200A361-5EB2-5948-9E6F-AECEC6427D76}"/>
                </a:ext>
              </a:extLst>
            </p:cNvPr>
            <p:cNvGrpSpPr/>
            <p:nvPr/>
          </p:nvGrpSpPr>
          <p:grpSpPr>
            <a:xfrm rot="10282671">
              <a:off x="8286499" y="574080"/>
              <a:ext cx="295622" cy="281714"/>
              <a:chOff x="7380604" y="3401854"/>
              <a:chExt cx="383829" cy="367697"/>
            </a:xfrm>
          </p:grpSpPr>
          <p:grpSp>
            <p:nvGrpSpPr>
              <p:cNvPr id="2774" name="Group 2773">
                <a:extLst>
                  <a:ext uri="{FF2B5EF4-FFF2-40B4-BE49-F238E27FC236}">
                    <a16:creationId xmlns:a16="http://schemas.microsoft.com/office/drawing/2014/main" id="{E3636955-BBD9-D30D-D4A8-3EA77771D28F}"/>
                  </a:ext>
                </a:extLst>
              </p:cNvPr>
              <p:cNvGrpSpPr/>
              <p:nvPr/>
            </p:nvGrpSpPr>
            <p:grpSpPr>
              <a:xfrm>
                <a:off x="7511217" y="3509729"/>
                <a:ext cx="253216" cy="259822"/>
                <a:chOff x="6601398" y="2246704"/>
                <a:chExt cx="147739" cy="151594"/>
              </a:xfrm>
            </p:grpSpPr>
            <p:sp>
              <p:nvSpPr>
                <p:cNvPr id="2790" name="Oval 2789">
                  <a:extLst>
                    <a:ext uri="{FF2B5EF4-FFF2-40B4-BE49-F238E27FC236}">
                      <a16:creationId xmlns:a16="http://schemas.microsoft.com/office/drawing/2014/main" id="{8D131FB6-B296-B890-9757-8B683B5ECEE0}"/>
                    </a:ext>
                  </a:extLst>
                </p:cNvPr>
                <p:cNvSpPr/>
                <p:nvPr/>
              </p:nvSpPr>
              <p:spPr>
                <a:xfrm>
                  <a:off x="6601398" y="2246704"/>
                  <a:ext cx="147739" cy="15159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91" name="Oval 2790">
                  <a:extLst>
                    <a:ext uri="{FF2B5EF4-FFF2-40B4-BE49-F238E27FC236}">
                      <a16:creationId xmlns:a16="http://schemas.microsoft.com/office/drawing/2014/main" id="{5621B7C7-2630-73C5-C02B-8E3D1CF6693E}"/>
                    </a:ext>
                  </a:extLst>
                </p:cNvPr>
                <p:cNvSpPr/>
                <p:nvPr/>
              </p:nvSpPr>
              <p:spPr>
                <a:xfrm flipH="1">
                  <a:off x="6675276" y="2313557"/>
                  <a:ext cx="56321" cy="57790"/>
                </a:xfrm>
                <a:prstGeom prst="ellipse">
                  <a:avLst/>
                </a:prstGeom>
                <a:solidFill>
                  <a:schemeClr val="bg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75" name="Group 2774">
                <a:extLst>
                  <a:ext uri="{FF2B5EF4-FFF2-40B4-BE49-F238E27FC236}">
                    <a16:creationId xmlns:a16="http://schemas.microsoft.com/office/drawing/2014/main" id="{3C8500CA-9507-F514-30E0-B6BE0699A25B}"/>
                  </a:ext>
                </a:extLst>
              </p:cNvPr>
              <p:cNvGrpSpPr/>
              <p:nvPr/>
            </p:nvGrpSpPr>
            <p:grpSpPr>
              <a:xfrm rot="1047045">
                <a:off x="7455559" y="3401854"/>
                <a:ext cx="134729" cy="89746"/>
                <a:chOff x="7606295" y="3383281"/>
                <a:chExt cx="212507" cy="141570"/>
              </a:xfrm>
            </p:grpSpPr>
            <p:sp>
              <p:nvSpPr>
                <p:cNvPr id="2786" name="Oval 2785">
                  <a:extLst>
                    <a:ext uri="{FF2B5EF4-FFF2-40B4-BE49-F238E27FC236}">
                      <a16:creationId xmlns:a16="http://schemas.microsoft.com/office/drawing/2014/main" id="{296CC3DA-78A0-C092-6577-1546CAF39E92}"/>
                    </a:ext>
                  </a:extLst>
                </p:cNvPr>
                <p:cNvSpPr/>
                <p:nvPr/>
              </p:nvSpPr>
              <p:spPr>
                <a:xfrm>
                  <a:off x="7773083" y="3479132"/>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7" name="Oval 2786">
                  <a:extLst>
                    <a:ext uri="{FF2B5EF4-FFF2-40B4-BE49-F238E27FC236}">
                      <a16:creationId xmlns:a16="http://schemas.microsoft.com/office/drawing/2014/main" id="{AAA22FEC-26C4-1456-160E-8805444CBD85}"/>
                    </a:ext>
                  </a:extLst>
                </p:cNvPr>
                <p:cNvSpPr/>
                <p:nvPr/>
              </p:nvSpPr>
              <p:spPr>
                <a:xfrm>
                  <a:off x="7722681" y="3446107"/>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8" name="Oval 2787">
                  <a:extLst>
                    <a:ext uri="{FF2B5EF4-FFF2-40B4-BE49-F238E27FC236}">
                      <a16:creationId xmlns:a16="http://schemas.microsoft.com/office/drawing/2014/main" id="{4B7A9FAC-4E87-6613-3C06-5B38E9268B49}"/>
                    </a:ext>
                  </a:extLst>
                </p:cNvPr>
                <p:cNvSpPr/>
                <p:nvPr/>
              </p:nvSpPr>
              <p:spPr>
                <a:xfrm>
                  <a:off x="7666656" y="341791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9" name="Oval 2788">
                  <a:extLst>
                    <a:ext uri="{FF2B5EF4-FFF2-40B4-BE49-F238E27FC236}">
                      <a16:creationId xmlns:a16="http://schemas.microsoft.com/office/drawing/2014/main" id="{F1E8F8EA-EB23-4FDF-3D7A-6AFDFDEDDD2E}"/>
                    </a:ext>
                  </a:extLst>
                </p:cNvPr>
                <p:cNvSpPr/>
                <p:nvPr/>
              </p:nvSpPr>
              <p:spPr>
                <a:xfrm>
                  <a:off x="7606295" y="3383281"/>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76" name="Group 2775">
                <a:extLst>
                  <a:ext uri="{FF2B5EF4-FFF2-40B4-BE49-F238E27FC236}">
                    <a16:creationId xmlns:a16="http://schemas.microsoft.com/office/drawing/2014/main" id="{8256BFF4-A3C3-5CB3-885C-8EA23B655469}"/>
                  </a:ext>
                </a:extLst>
              </p:cNvPr>
              <p:cNvGrpSpPr/>
              <p:nvPr/>
            </p:nvGrpSpPr>
            <p:grpSpPr>
              <a:xfrm rot="20824646">
                <a:off x="7380604" y="3498881"/>
                <a:ext cx="134729" cy="89746"/>
                <a:chOff x="7606295" y="3383280"/>
                <a:chExt cx="212544" cy="141522"/>
              </a:xfrm>
            </p:grpSpPr>
            <p:sp>
              <p:nvSpPr>
                <p:cNvPr id="2782" name="Oval 2781">
                  <a:extLst>
                    <a:ext uri="{FF2B5EF4-FFF2-40B4-BE49-F238E27FC236}">
                      <a16:creationId xmlns:a16="http://schemas.microsoft.com/office/drawing/2014/main" id="{60B288C6-C6FF-C770-6408-92B02EF8E35D}"/>
                    </a:ext>
                  </a:extLst>
                </p:cNvPr>
                <p:cNvSpPr/>
                <p:nvPr/>
              </p:nvSpPr>
              <p:spPr>
                <a:xfrm>
                  <a:off x="7773120" y="3479083"/>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3" name="Oval 2782">
                  <a:extLst>
                    <a:ext uri="{FF2B5EF4-FFF2-40B4-BE49-F238E27FC236}">
                      <a16:creationId xmlns:a16="http://schemas.microsoft.com/office/drawing/2014/main" id="{7BF58447-A806-F19C-A852-82F54F0701BF}"/>
                    </a:ext>
                  </a:extLst>
                </p:cNvPr>
                <p:cNvSpPr/>
                <p:nvPr/>
              </p:nvSpPr>
              <p:spPr>
                <a:xfrm>
                  <a:off x="7722649" y="3446066"/>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4" name="Oval 2783">
                  <a:extLst>
                    <a:ext uri="{FF2B5EF4-FFF2-40B4-BE49-F238E27FC236}">
                      <a16:creationId xmlns:a16="http://schemas.microsoft.com/office/drawing/2014/main" id="{161986DD-0421-C0CE-EDE3-CC5795145C0C}"/>
                    </a:ext>
                  </a:extLst>
                </p:cNvPr>
                <p:cNvSpPr/>
                <p:nvPr/>
              </p:nvSpPr>
              <p:spPr>
                <a:xfrm>
                  <a:off x="7666657" y="341792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5" name="Oval 2784">
                  <a:extLst>
                    <a:ext uri="{FF2B5EF4-FFF2-40B4-BE49-F238E27FC236}">
                      <a16:creationId xmlns:a16="http://schemas.microsoft.com/office/drawing/2014/main" id="{66376971-916E-DDE3-754B-CCB702B88876}"/>
                    </a:ext>
                  </a:extLst>
                </p:cNvPr>
                <p:cNvSpPr/>
                <p:nvPr/>
              </p:nvSpPr>
              <p:spPr>
                <a:xfrm>
                  <a:off x="7606295" y="338328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777" name="Group 2776">
                <a:extLst>
                  <a:ext uri="{FF2B5EF4-FFF2-40B4-BE49-F238E27FC236}">
                    <a16:creationId xmlns:a16="http://schemas.microsoft.com/office/drawing/2014/main" id="{25423BBA-BC51-AD4E-53A2-306FBD3AD561}"/>
                  </a:ext>
                </a:extLst>
              </p:cNvPr>
              <p:cNvGrpSpPr/>
              <p:nvPr/>
            </p:nvGrpSpPr>
            <p:grpSpPr>
              <a:xfrm rot="532232">
                <a:off x="7415444" y="3451330"/>
                <a:ext cx="134729" cy="89746"/>
                <a:chOff x="7606296" y="3383280"/>
                <a:chExt cx="212461" cy="141538"/>
              </a:xfrm>
            </p:grpSpPr>
            <p:sp>
              <p:nvSpPr>
                <p:cNvPr id="2778" name="Oval 2777">
                  <a:extLst>
                    <a:ext uri="{FF2B5EF4-FFF2-40B4-BE49-F238E27FC236}">
                      <a16:creationId xmlns:a16="http://schemas.microsoft.com/office/drawing/2014/main" id="{46B49822-6ADA-BF58-8A1C-65985C0098ED}"/>
                    </a:ext>
                  </a:extLst>
                </p:cNvPr>
                <p:cNvSpPr/>
                <p:nvPr/>
              </p:nvSpPr>
              <p:spPr>
                <a:xfrm>
                  <a:off x="7773038" y="3479099"/>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79" name="Oval 2778">
                  <a:extLst>
                    <a:ext uri="{FF2B5EF4-FFF2-40B4-BE49-F238E27FC236}">
                      <a16:creationId xmlns:a16="http://schemas.microsoft.com/office/drawing/2014/main" id="{B2295AA0-CFD8-9EB5-7672-C04E3169E6AB}"/>
                    </a:ext>
                  </a:extLst>
                </p:cNvPr>
                <p:cNvSpPr/>
                <p:nvPr/>
              </p:nvSpPr>
              <p:spPr>
                <a:xfrm>
                  <a:off x="7722607" y="3446065"/>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0" name="Oval 2779">
                  <a:extLst>
                    <a:ext uri="{FF2B5EF4-FFF2-40B4-BE49-F238E27FC236}">
                      <a16:creationId xmlns:a16="http://schemas.microsoft.com/office/drawing/2014/main" id="{F027041D-817A-2821-4EB8-30E1DC27BAD7}"/>
                    </a:ext>
                  </a:extLst>
                </p:cNvPr>
                <p:cNvSpPr/>
                <p:nvPr/>
              </p:nvSpPr>
              <p:spPr>
                <a:xfrm>
                  <a:off x="7666656" y="341792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1" name="Oval 2780">
                  <a:extLst>
                    <a:ext uri="{FF2B5EF4-FFF2-40B4-BE49-F238E27FC236}">
                      <a16:creationId xmlns:a16="http://schemas.microsoft.com/office/drawing/2014/main" id="{772EC368-ACEE-7893-1161-C8A721DF8863}"/>
                    </a:ext>
                  </a:extLst>
                </p:cNvPr>
                <p:cNvSpPr/>
                <p:nvPr/>
              </p:nvSpPr>
              <p:spPr>
                <a:xfrm>
                  <a:off x="7606296" y="3383280"/>
                  <a:ext cx="45719" cy="45719"/>
                </a:xfrm>
                <a:prstGeom prst="ellipse">
                  <a:avLst/>
                </a:prstGeom>
                <a:solidFill>
                  <a:schemeClr val="tx2">
                    <a:lumMod val="50000"/>
                    <a:lumOff val="5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2739" name="Group 2738">
              <a:extLst>
                <a:ext uri="{FF2B5EF4-FFF2-40B4-BE49-F238E27FC236}">
                  <a16:creationId xmlns:a16="http://schemas.microsoft.com/office/drawing/2014/main" id="{9F78BE4D-17D7-9705-0268-189341AD910D}"/>
                </a:ext>
              </a:extLst>
            </p:cNvPr>
            <p:cNvGrpSpPr/>
            <p:nvPr/>
          </p:nvGrpSpPr>
          <p:grpSpPr>
            <a:xfrm rot="6717467">
              <a:off x="8565489" y="911216"/>
              <a:ext cx="62194" cy="72718"/>
              <a:chOff x="3701125" y="952434"/>
              <a:chExt cx="63240" cy="76602"/>
            </a:xfrm>
          </p:grpSpPr>
          <p:cxnSp>
            <p:nvCxnSpPr>
              <p:cNvPr id="2771" name="Straight Connector 2770">
                <a:extLst>
                  <a:ext uri="{FF2B5EF4-FFF2-40B4-BE49-F238E27FC236}">
                    <a16:creationId xmlns:a16="http://schemas.microsoft.com/office/drawing/2014/main" id="{7EE92784-311B-4917-F174-2DF015381A97}"/>
                  </a:ext>
                </a:extLst>
              </p:cNvPr>
              <p:cNvCxnSpPr/>
              <p:nvPr/>
            </p:nvCxnSpPr>
            <p:spPr>
              <a:xfrm>
                <a:off x="3701125" y="952434"/>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72" name="Straight Connector 2771">
                <a:extLst>
                  <a:ext uri="{FF2B5EF4-FFF2-40B4-BE49-F238E27FC236}">
                    <a16:creationId xmlns:a16="http://schemas.microsoft.com/office/drawing/2014/main" id="{BA65BD18-59BC-9445-284F-EF7FCF740F66}"/>
                  </a:ext>
                </a:extLst>
              </p:cNvPr>
              <p:cNvCxnSpPr>
                <a:cxnSpLocks/>
              </p:cNvCxnSpPr>
              <p:nvPr/>
            </p:nvCxnSpPr>
            <p:spPr>
              <a:xfrm flipH="1">
                <a:off x="3728366" y="952439"/>
                <a:ext cx="35999"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73" name="Straight Connector 2772">
                <a:extLst>
                  <a:ext uri="{FF2B5EF4-FFF2-40B4-BE49-F238E27FC236}">
                    <a16:creationId xmlns:a16="http://schemas.microsoft.com/office/drawing/2014/main" id="{F511B6BF-A0B9-6DE8-0A26-DDFEA3F5A503}"/>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740" name="Group 2739">
              <a:extLst>
                <a:ext uri="{FF2B5EF4-FFF2-40B4-BE49-F238E27FC236}">
                  <a16:creationId xmlns:a16="http://schemas.microsoft.com/office/drawing/2014/main" id="{83463CC6-8A6D-B69C-6D29-EE397490DB20}"/>
                </a:ext>
              </a:extLst>
            </p:cNvPr>
            <p:cNvGrpSpPr/>
            <p:nvPr/>
          </p:nvGrpSpPr>
          <p:grpSpPr>
            <a:xfrm rot="335711">
              <a:off x="8748517" y="699001"/>
              <a:ext cx="60062" cy="75300"/>
              <a:chOff x="3701646" y="952442"/>
              <a:chExt cx="63251" cy="76594"/>
            </a:xfrm>
          </p:grpSpPr>
          <p:cxnSp>
            <p:nvCxnSpPr>
              <p:cNvPr id="2768" name="Straight Connector 2767">
                <a:extLst>
                  <a:ext uri="{FF2B5EF4-FFF2-40B4-BE49-F238E27FC236}">
                    <a16:creationId xmlns:a16="http://schemas.microsoft.com/office/drawing/2014/main" id="{359C24AC-2B0A-7405-21D9-4399EA6A9543}"/>
                  </a:ext>
                </a:extLst>
              </p:cNvPr>
              <p:cNvCxnSpPr/>
              <p:nvPr/>
            </p:nvCxnSpPr>
            <p:spPr>
              <a:xfrm>
                <a:off x="3701646" y="952443"/>
                <a:ext cx="36005"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69" name="Straight Connector 2768">
                <a:extLst>
                  <a:ext uri="{FF2B5EF4-FFF2-40B4-BE49-F238E27FC236}">
                    <a16:creationId xmlns:a16="http://schemas.microsoft.com/office/drawing/2014/main" id="{618EB39F-F3CB-ECFA-D74A-026C23300ED0}"/>
                  </a:ext>
                </a:extLst>
              </p:cNvPr>
              <p:cNvCxnSpPr>
                <a:cxnSpLocks/>
              </p:cNvCxnSpPr>
              <p:nvPr/>
            </p:nvCxnSpPr>
            <p:spPr>
              <a:xfrm flipH="1">
                <a:off x="3728892" y="952442"/>
                <a:ext cx="36005"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70" name="Straight Connector 2769">
                <a:extLst>
                  <a:ext uri="{FF2B5EF4-FFF2-40B4-BE49-F238E27FC236}">
                    <a16:creationId xmlns:a16="http://schemas.microsoft.com/office/drawing/2014/main" id="{FE5EBCF8-976C-2E84-7D69-ACEC7C65C360}"/>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741" name="Group 2740">
              <a:extLst>
                <a:ext uri="{FF2B5EF4-FFF2-40B4-BE49-F238E27FC236}">
                  <a16:creationId xmlns:a16="http://schemas.microsoft.com/office/drawing/2014/main" id="{874B74DD-1C09-3FAE-4F9C-9E4D3EF0C9D2}"/>
                </a:ext>
              </a:extLst>
            </p:cNvPr>
            <p:cNvGrpSpPr/>
            <p:nvPr/>
          </p:nvGrpSpPr>
          <p:grpSpPr>
            <a:xfrm rot="3315741">
              <a:off x="8868657" y="951135"/>
              <a:ext cx="62194" cy="72718"/>
              <a:chOff x="3701125" y="952435"/>
              <a:chExt cx="63240" cy="76601"/>
            </a:xfrm>
          </p:grpSpPr>
          <p:cxnSp>
            <p:nvCxnSpPr>
              <p:cNvPr id="2765" name="Straight Connector 2764">
                <a:extLst>
                  <a:ext uri="{FF2B5EF4-FFF2-40B4-BE49-F238E27FC236}">
                    <a16:creationId xmlns:a16="http://schemas.microsoft.com/office/drawing/2014/main" id="{09299DAE-38BA-A8D2-B6AF-21012857267B}"/>
                  </a:ext>
                </a:extLst>
              </p:cNvPr>
              <p:cNvCxnSpPr/>
              <p:nvPr/>
            </p:nvCxnSpPr>
            <p:spPr>
              <a:xfrm>
                <a:off x="3701125" y="952435"/>
                <a:ext cx="36000"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66" name="Straight Connector 2765">
                <a:extLst>
                  <a:ext uri="{FF2B5EF4-FFF2-40B4-BE49-F238E27FC236}">
                    <a16:creationId xmlns:a16="http://schemas.microsoft.com/office/drawing/2014/main" id="{03B391D2-CF35-4C64-C4A5-768E7E753948}"/>
                  </a:ext>
                </a:extLst>
              </p:cNvPr>
              <p:cNvCxnSpPr>
                <a:cxnSpLocks/>
              </p:cNvCxnSpPr>
              <p:nvPr/>
            </p:nvCxnSpPr>
            <p:spPr>
              <a:xfrm flipH="1">
                <a:off x="3728366" y="952439"/>
                <a:ext cx="35999" cy="3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67" name="Straight Connector 2766">
                <a:extLst>
                  <a:ext uri="{FF2B5EF4-FFF2-40B4-BE49-F238E27FC236}">
                    <a16:creationId xmlns:a16="http://schemas.microsoft.com/office/drawing/2014/main" id="{F6658CF2-5EFB-D09E-DE45-BDA84C94BE3C}"/>
                  </a:ext>
                </a:extLst>
              </p:cNvPr>
              <p:cNvCxnSpPr>
                <a:cxnSpLocks/>
              </p:cNvCxnSpPr>
              <p:nvPr/>
            </p:nvCxnSpPr>
            <p:spPr>
              <a:xfrm>
                <a:off x="3729266" y="979671"/>
                <a:ext cx="1818" cy="4936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742" name="Group 2741">
              <a:extLst>
                <a:ext uri="{FF2B5EF4-FFF2-40B4-BE49-F238E27FC236}">
                  <a16:creationId xmlns:a16="http://schemas.microsoft.com/office/drawing/2014/main" id="{AC0AFA27-9A7F-1213-7B78-DCE4AB5BA07B}"/>
                </a:ext>
              </a:extLst>
            </p:cNvPr>
            <p:cNvGrpSpPr/>
            <p:nvPr/>
          </p:nvGrpSpPr>
          <p:grpSpPr>
            <a:xfrm>
              <a:off x="7140632" y="735576"/>
              <a:ext cx="1402184" cy="825638"/>
              <a:chOff x="2944877" y="2195629"/>
              <a:chExt cx="1630349" cy="984797"/>
            </a:xfrm>
          </p:grpSpPr>
          <p:sp>
            <p:nvSpPr>
              <p:cNvPr id="2752" name="Isosceles Triangle 2751">
                <a:extLst>
                  <a:ext uri="{FF2B5EF4-FFF2-40B4-BE49-F238E27FC236}">
                    <a16:creationId xmlns:a16="http://schemas.microsoft.com/office/drawing/2014/main" id="{E4B09C5A-FCBE-DBDB-55D7-664EDB123FFE}"/>
                  </a:ext>
                </a:extLst>
              </p:cNvPr>
              <p:cNvSpPr/>
              <p:nvPr/>
            </p:nvSpPr>
            <p:spPr>
              <a:xfrm rot="4679791">
                <a:off x="3572290" y="2046347"/>
                <a:ext cx="853653" cy="1152218"/>
              </a:xfrm>
              <a:prstGeom prst="triangle">
                <a:avLst>
                  <a:gd name="adj" fmla="val 34358"/>
                </a:avLst>
              </a:prstGeom>
              <a:solidFill>
                <a:srgbClr val="BE5109">
                  <a:alpha val="20000"/>
                </a:srgb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753" name="Group 2752">
                <a:extLst>
                  <a:ext uri="{FF2B5EF4-FFF2-40B4-BE49-F238E27FC236}">
                    <a16:creationId xmlns:a16="http://schemas.microsoft.com/office/drawing/2014/main" id="{187A134B-9AE8-DD22-0DC2-7E0B4D7E5F4C}"/>
                  </a:ext>
                </a:extLst>
              </p:cNvPr>
              <p:cNvGrpSpPr/>
              <p:nvPr/>
            </p:nvGrpSpPr>
            <p:grpSpPr>
              <a:xfrm>
                <a:off x="2944877" y="2324395"/>
                <a:ext cx="857292" cy="856031"/>
                <a:chOff x="6513415" y="4813864"/>
                <a:chExt cx="969973" cy="968546"/>
              </a:xfrm>
            </p:grpSpPr>
            <p:sp>
              <p:nvSpPr>
                <p:cNvPr id="2754" name="Oval 2753">
                  <a:extLst>
                    <a:ext uri="{FF2B5EF4-FFF2-40B4-BE49-F238E27FC236}">
                      <a16:creationId xmlns:a16="http://schemas.microsoft.com/office/drawing/2014/main" id="{58107C09-2553-4DCD-A0F3-088E9B6F2B6C}"/>
                    </a:ext>
                  </a:extLst>
                </p:cNvPr>
                <p:cNvSpPr/>
                <p:nvPr/>
              </p:nvSpPr>
              <p:spPr>
                <a:xfrm>
                  <a:off x="6513415" y="4813864"/>
                  <a:ext cx="969973" cy="968546"/>
                </a:xfrm>
                <a:prstGeom prst="ellipse">
                  <a:avLst/>
                </a:prstGeom>
                <a:solidFill>
                  <a:srgbClr val="BE5109"/>
                </a:solidFill>
                <a:ln w="9525" cap="flat" cmpd="sng" algn="ctr">
                  <a:solidFill>
                    <a:schemeClr val="accent2">
                      <a:lumMod val="50000"/>
                    </a:schemeClr>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755" name="Group 2754">
                  <a:extLst>
                    <a:ext uri="{FF2B5EF4-FFF2-40B4-BE49-F238E27FC236}">
                      <a16:creationId xmlns:a16="http://schemas.microsoft.com/office/drawing/2014/main" id="{34FCAF5A-93B7-E0E9-2AEA-8BE55F5BBE76}"/>
                    </a:ext>
                  </a:extLst>
                </p:cNvPr>
                <p:cNvGrpSpPr/>
                <p:nvPr/>
              </p:nvGrpSpPr>
              <p:grpSpPr>
                <a:xfrm rot="1351864">
                  <a:off x="6729702" y="5116144"/>
                  <a:ext cx="650662" cy="657278"/>
                  <a:chOff x="7510646" y="2907599"/>
                  <a:chExt cx="263451" cy="266130"/>
                </a:xfrm>
              </p:grpSpPr>
              <p:pic>
                <p:nvPicPr>
                  <p:cNvPr id="2763" name="Picture 2">
                    <a:extLst>
                      <a:ext uri="{FF2B5EF4-FFF2-40B4-BE49-F238E27FC236}">
                        <a16:creationId xmlns:a16="http://schemas.microsoft.com/office/drawing/2014/main" id="{26A933FA-06D4-4FE8-E2DA-7537FFD07D25}"/>
                      </a:ext>
                    </a:extLst>
                  </p:cNvPr>
                  <p:cNvPicPr>
                    <a:picLocks noChangeAspect="1" noChangeArrowheads="1"/>
                  </p:cNvPicPr>
                  <p:nvPr/>
                </p:nvPicPr>
                <p:blipFill rotWithShape="1">
                  <a:blip r:embed="rId4">
                    <a:duotone>
                      <a:prstClr val="black"/>
                      <a:srgbClr val="FFFFFF">
                        <a:tint val="45000"/>
                        <a:satMod val="400000"/>
                      </a:srgbClr>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12922" t="9364" r="15666" b="19378"/>
                  <a:stretch/>
                </p:blipFill>
                <p:spPr bwMode="auto">
                  <a:xfrm>
                    <a:off x="7510646" y="2907599"/>
                    <a:ext cx="263451" cy="262881"/>
                  </a:xfrm>
                  <a:prstGeom prst="rect">
                    <a:avLst/>
                  </a:prstGeom>
                  <a:noFill/>
                  <a:extLst>
                    <a:ext uri="{909E8E84-426E-40DD-AFC4-6F175D3DCCD1}">
                      <a14:hiddenFill xmlns:a14="http://schemas.microsoft.com/office/drawing/2010/main">
                        <a:solidFill>
                          <a:srgbClr val="FFFFFF"/>
                        </a:solidFill>
                      </a14:hiddenFill>
                    </a:ext>
                  </a:extLst>
                </p:spPr>
              </p:pic>
              <p:sp>
                <p:nvSpPr>
                  <p:cNvPr id="2764" name="Oval 654">
                    <a:extLst>
                      <a:ext uri="{FF2B5EF4-FFF2-40B4-BE49-F238E27FC236}">
                        <a16:creationId xmlns:a16="http://schemas.microsoft.com/office/drawing/2014/main" id="{0276BBE9-D004-6025-E108-7B6D35E0F72C}"/>
                      </a:ext>
                    </a:extLst>
                  </p:cNvPr>
                  <p:cNvSpPr/>
                  <p:nvPr/>
                </p:nvSpPr>
                <p:spPr>
                  <a:xfrm rot="15513401">
                    <a:off x="7520870" y="3006228"/>
                    <a:ext cx="251065" cy="83937"/>
                  </a:xfrm>
                  <a:custGeom>
                    <a:avLst/>
                    <a:gdLst>
                      <a:gd name="connsiteX0" fmla="*/ 0 w 86650"/>
                      <a:gd name="connsiteY0" fmla="*/ 43325 h 86650"/>
                      <a:gd name="connsiteX1" fmla="*/ 43325 w 86650"/>
                      <a:gd name="connsiteY1" fmla="*/ 0 h 86650"/>
                      <a:gd name="connsiteX2" fmla="*/ 86650 w 86650"/>
                      <a:gd name="connsiteY2" fmla="*/ 43325 h 86650"/>
                      <a:gd name="connsiteX3" fmla="*/ 43325 w 86650"/>
                      <a:gd name="connsiteY3" fmla="*/ 86650 h 86650"/>
                      <a:gd name="connsiteX4" fmla="*/ 0 w 86650"/>
                      <a:gd name="connsiteY4" fmla="*/ 43325 h 86650"/>
                      <a:gd name="connsiteX0" fmla="*/ 54 w 86704"/>
                      <a:gd name="connsiteY0" fmla="*/ 23259 h 66584"/>
                      <a:gd name="connsiteX1" fmla="*/ 50900 w 86704"/>
                      <a:gd name="connsiteY1" fmla="*/ 2 h 66584"/>
                      <a:gd name="connsiteX2" fmla="*/ 86704 w 86704"/>
                      <a:gd name="connsiteY2" fmla="*/ 23259 h 66584"/>
                      <a:gd name="connsiteX3" fmla="*/ 43379 w 86704"/>
                      <a:gd name="connsiteY3" fmla="*/ 66584 h 66584"/>
                      <a:gd name="connsiteX4" fmla="*/ 54 w 86704"/>
                      <a:gd name="connsiteY4" fmla="*/ 23259 h 66584"/>
                      <a:gd name="connsiteX0" fmla="*/ 274 w 88593"/>
                      <a:gd name="connsiteY0" fmla="*/ 23259 h 81362"/>
                      <a:gd name="connsiteX1" fmla="*/ 51120 w 88593"/>
                      <a:gd name="connsiteY1" fmla="*/ 2 h 81362"/>
                      <a:gd name="connsiteX2" fmla="*/ 86924 w 88593"/>
                      <a:gd name="connsiteY2" fmla="*/ 23259 h 81362"/>
                      <a:gd name="connsiteX3" fmla="*/ 72023 w 88593"/>
                      <a:gd name="connsiteY3" fmla="*/ 81362 h 81362"/>
                      <a:gd name="connsiteX4" fmla="*/ 274 w 88593"/>
                      <a:gd name="connsiteY4" fmla="*/ 23259 h 81362"/>
                      <a:gd name="connsiteX0" fmla="*/ 149 w 109045"/>
                      <a:gd name="connsiteY0" fmla="*/ 61762 h 85057"/>
                      <a:gd name="connsiteX1" fmla="*/ 73021 w 109045"/>
                      <a:gd name="connsiteY1" fmla="*/ 2278 h 85057"/>
                      <a:gd name="connsiteX2" fmla="*/ 108825 w 109045"/>
                      <a:gd name="connsiteY2" fmla="*/ 25535 h 85057"/>
                      <a:gd name="connsiteX3" fmla="*/ 93924 w 109045"/>
                      <a:gd name="connsiteY3" fmla="*/ 83638 h 85057"/>
                      <a:gd name="connsiteX4" fmla="*/ 149 w 109045"/>
                      <a:gd name="connsiteY4" fmla="*/ 61762 h 85057"/>
                      <a:gd name="connsiteX0" fmla="*/ 3 w 108899"/>
                      <a:gd name="connsiteY0" fmla="*/ 67710 h 91081"/>
                      <a:gd name="connsiteX1" fmla="*/ 90713 w 108899"/>
                      <a:gd name="connsiteY1" fmla="*/ 1541 h 91081"/>
                      <a:gd name="connsiteX2" fmla="*/ 108679 w 108899"/>
                      <a:gd name="connsiteY2" fmla="*/ 31483 h 91081"/>
                      <a:gd name="connsiteX3" fmla="*/ 93778 w 108899"/>
                      <a:gd name="connsiteY3" fmla="*/ 89586 h 91081"/>
                      <a:gd name="connsiteX4" fmla="*/ 3 w 108899"/>
                      <a:gd name="connsiteY4" fmla="*/ 67710 h 91081"/>
                      <a:gd name="connsiteX0" fmla="*/ 3 w 170001"/>
                      <a:gd name="connsiteY0" fmla="*/ 81933 h 107403"/>
                      <a:gd name="connsiteX1" fmla="*/ 90713 w 170001"/>
                      <a:gd name="connsiteY1" fmla="*/ 15764 h 107403"/>
                      <a:gd name="connsiteX2" fmla="*/ 170001 w 170001"/>
                      <a:gd name="connsiteY2" fmla="*/ 12554 h 107403"/>
                      <a:gd name="connsiteX3" fmla="*/ 93778 w 170001"/>
                      <a:gd name="connsiteY3" fmla="*/ 103809 h 107403"/>
                      <a:gd name="connsiteX4" fmla="*/ 3 w 170001"/>
                      <a:gd name="connsiteY4" fmla="*/ 81933 h 107403"/>
                      <a:gd name="connsiteX0" fmla="*/ 83 w 170081"/>
                      <a:gd name="connsiteY0" fmla="*/ 81933 h 88590"/>
                      <a:gd name="connsiteX1" fmla="*/ 90793 w 170081"/>
                      <a:gd name="connsiteY1" fmla="*/ 15764 h 88590"/>
                      <a:gd name="connsiteX2" fmla="*/ 170081 w 170081"/>
                      <a:gd name="connsiteY2" fmla="*/ 12554 h 88590"/>
                      <a:gd name="connsiteX3" fmla="*/ 107241 w 170081"/>
                      <a:gd name="connsiteY3" fmla="*/ 78450 h 88590"/>
                      <a:gd name="connsiteX4" fmla="*/ 83 w 170081"/>
                      <a:gd name="connsiteY4" fmla="*/ 81933 h 88590"/>
                      <a:gd name="connsiteX0" fmla="*/ 110 w 151434"/>
                      <a:gd name="connsiteY0" fmla="*/ 77277 h 85762"/>
                      <a:gd name="connsiteX1" fmla="*/ 72146 w 151434"/>
                      <a:gd name="connsiteY1" fmla="*/ 15564 h 85762"/>
                      <a:gd name="connsiteX2" fmla="*/ 151434 w 151434"/>
                      <a:gd name="connsiteY2" fmla="*/ 12354 h 85762"/>
                      <a:gd name="connsiteX3" fmla="*/ 88594 w 151434"/>
                      <a:gd name="connsiteY3" fmla="*/ 78250 h 85762"/>
                      <a:gd name="connsiteX4" fmla="*/ 110 w 151434"/>
                      <a:gd name="connsiteY4" fmla="*/ 77277 h 85762"/>
                      <a:gd name="connsiteX0" fmla="*/ 962 w 152286"/>
                      <a:gd name="connsiteY0" fmla="*/ 77277 h 96218"/>
                      <a:gd name="connsiteX1" fmla="*/ 72998 w 152286"/>
                      <a:gd name="connsiteY1" fmla="*/ 15564 h 96218"/>
                      <a:gd name="connsiteX2" fmla="*/ 152286 w 152286"/>
                      <a:gd name="connsiteY2" fmla="*/ 12354 h 96218"/>
                      <a:gd name="connsiteX3" fmla="*/ 89446 w 152286"/>
                      <a:gd name="connsiteY3" fmla="*/ 78250 h 96218"/>
                      <a:gd name="connsiteX4" fmla="*/ 35344 w 152286"/>
                      <a:gd name="connsiteY4" fmla="*/ 96214 h 96218"/>
                      <a:gd name="connsiteX5" fmla="*/ 962 w 152286"/>
                      <a:gd name="connsiteY5" fmla="*/ 77277 h 96218"/>
                      <a:gd name="connsiteX0" fmla="*/ 748 w 160987"/>
                      <a:gd name="connsiteY0" fmla="*/ 59544 h 95488"/>
                      <a:gd name="connsiteX1" fmla="*/ 81699 w 160987"/>
                      <a:gd name="connsiteY1" fmla="*/ 14834 h 95488"/>
                      <a:gd name="connsiteX2" fmla="*/ 160987 w 160987"/>
                      <a:gd name="connsiteY2" fmla="*/ 11624 h 95488"/>
                      <a:gd name="connsiteX3" fmla="*/ 98147 w 160987"/>
                      <a:gd name="connsiteY3" fmla="*/ 77520 h 95488"/>
                      <a:gd name="connsiteX4" fmla="*/ 44045 w 160987"/>
                      <a:gd name="connsiteY4" fmla="*/ 95484 h 95488"/>
                      <a:gd name="connsiteX5" fmla="*/ 748 w 160987"/>
                      <a:gd name="connsiteY5" fmla="*/ 59544 h 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87" h="95488">
                        <a:moveTo>
                          <a:pt x="748" y="59544"/>
                        </a:moveTo>
                        <a:cubicBezTo>
                          <a:pt x="7024" y="46102"/>
                          <a:pt x="54993" y="22821"/>
                          <a:pt x="81699" y="14834"/>
                        </a:cubicBezTo>
                        <a:cubicBezTo>
                          <a:pt x="108405" y="6847"/>
                          <a:pt x="160987" y="-12304"/>
                          <a:pt x="160987" y="11624"/>
                        </a:cubicBezTo>
                        <a:cubicBezTo>
                          <a:pt x="160987" y="35552"/>
                          <a:pt x="117637" y="63543"/>
                          <a:pt x="98147" y="77520"/>
                        </a:cubicBezTo>
                        <a:cubicBezTo>
                          <a:pt x="78657" y="91497"/>
                          <a:pt x="58792" y="95646"/>
                          <a:pt x="44045" y="95484"/>
                        </a:cubicBezTo>
                        <a:cubicBezTo>
                          <a:pt x="29298" y="95322"/>
                          <a:pt x="-5528" y="72986"/>
                          <a:pt x="748" y="59544"/>
                        </a:cubicBezTo>
                        <a:close/>
                      </a:path>
                    </a:pathLst>
                  </a:custGeom>
                  <a:solidFill>
                    <a:srgbClr val="BE5109"/>
                  </a:solidFill>
                  <a:ln w="12700" cap="flat" cmpd="sng" algn="ctr">
                    <a:no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756" name="Oval 2755">
                  <a:extLst>
                    <a:ext uri="{FF2B5EF4-FFF2-40B4-BE49-F238E27FC236}">
                      <a16:creationId xmlns:a16="http://schemas.microsoft.com/office/drawing/2014/main" id="{2D3DF875-3BE5-43BA-D007-4416840734D6}"/>
                    </a:ext>
                  </a:extLst>
                </p:cNvPr>
                <p:cNvSpPr/>
                <p:nvPr/>
              </p:nvSpPr>
              <p:spPr>
                <a:xfrm rot="1351864">
                  <a:off x="6826893" y="5251952"/>
                  <a:ext cx="239987" cy="239987"/>
                </a:xfrm>
                <a:prstGeom prst="ellipse">
                  <a:avLst/>
                </a:prstGeom>
                <a:solidFill>
                  <a:srgbClr val="FFFFFF">
                    <a:lumMod val="75000"/>
                  </a:srgbClr>
                </a:solidFill>
                <a:ln w="12700" cap="flat" cmpd="sng" algn="ctr">
                  <a:solidFill>
                    <a:srgbClr val="FFFFFF"/>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57" name="Oval 2756">
                  <a:extLst>
                    <a:ext uri="{FF2B5EF4-FFF2-40B4-BE49-F238E27FC236}">
                      <a16:creationId xmlns:a16="http://schemas.microsoft.com/office/drawing/2014/main" id="{EBA52046-1912-80C1-82AA-1A0192831B14}"/>
                    </a:ext>
                  </a:extLst>
                </p:cNvPr>
                <p:cNvSpPr/>
                <p:nvPr/>
              </p:nvSpPr>
              <p:spPr>
                <a:xfrm rot="1351864">
                  <a:off x="6849263" y="4855519"/>
                  <a:ext cx="248784" cy="248784"/>
                </a:xfrm>
                <a:prstGeom prst="ellipse">
                  <a:avLst/>
                </a:prstGeom>
                <a:solidFill>
                  <a:schemeClr val="accent1">
                    <a:lumMod val="50000"/>
                  </a:schemeClr>
                </a:solidFill>
                <a:ln w="3175" cap="flat" cmpd="sng" algn="ctr">
                  <a:solidFill>
                    <a:srgbClr val="FFFFFF"/>
                  </a:solidFill>
                  <a:prstDash val="solid"/>
                  <a:miter lim="800000"/>
                </a:ln>
                <a:effectLst/>
              </p:spPr>
              <p:txBody>
                <a:bodyPr rtlCol="0" anchor="ctr">
                  <a:normAutofit fontScale="25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58" name="TextBox 2757">
                  <a:extLst>
                    <a:ext uri="{FF2B5EF4-FFF2-40B4-BE49-F238E27FC236}">
                      <a16:creationId xmlns:a16="http://schemas.microsoft.com/office/drawing/2014/main" id="{0B5F20C0-BE06-35C2-62E5-A0D3EA35719D}"/>
                    </a:ext>
                  </a:extLst>
                </p:cNvPr>
                <p:cNvSpPr txBox="1"/>
                <p:nvPr/>
              </p:nvSpPr>
              <p:spPr>
                <a:xfrm>
                  <a:off x="6713310" y="5258099"/>
                  <a:ext cx="519194" cy="236755"/>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600" b="0" i="0" u="none" strike="noStrike" kern="0" cap="none" spc="0" normalizeH="0" baseline="0" noProof="0">
                      <a:ln>
                        <a:noFill/>
                      </a:ln>
                      <a:solidFill>
                        <a:srgbClr val="3F4444"/>
                      </a:solidFill>
                      <a:effectLst/>
                      <a:uLnTx/>
                      <a:uFillTx/>
                      <a:latin typeface="Arial" panose="020B0604020202020204" pitchFamily="34" charset="0"/>
                      <a:ea typeface="ＭＳ Ｐゴシック" charset="0"/>
                      <a:cs typeface="Arial" panose="020B0604020202020204" pitchFamily="34" charset="0"/>
                    </a:rPr>
                    <a:t>PARP</a:t>
                  </a:r>
                </a:p>
              </p:txBody>
            </p:sp>
            <p:sp>
              <p:nvSpPr>
                <p:cNvPr id="2759" name="TextBox 2758">
                  <a:extLst>
                    <a:ext uri="{FF2B5EF4-FFF2-40B4-BE49-F238E27FC236}">
                      <a16:creationId xmlns:a16="http://schemas.microsoft.com/office/drawing/2014/main" id="{42CCF0EF-4EAB-4782-F79A-FA98069D5508}"/>
                    </a:ext>
                  </a:extLst>
                </p:cNvPr>
                <p:cNvSpPr txBox="1"/>
                <p:nvPr/>
              </p:nvSpPr>
              <p:spPr>
                <a:xfrm>
                  <a:off x="6746535" y="4882340"/>
                  <a:ext cx="500213" cy="199372"/>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Olaparib</a:t>
                  </a:r>
                </a:p>
              </p:txBody>
            </p:sp>
            <p:grpSp>
              <p:nvGrpSpPr>
                <p:cNvPr id="2760" name="Group 2759">
                  <a:extLst>
                    <a:ext uri="{FF2B5EF4-FFF2-40B4-BE49-F238E27FC236}">
                      <a16:creationId xmlns:a16="http://schemas.microsoft.com/office/drawing/2014/main" id="{E487E069-E129-6F81-DB2B-6FE2608FAAF9}"/>
                    </a:ext>
                  </a:extLst>
                </p:cNvPr>
                <p:cNvGrpSpPr/>
                <p:nvPr/>
              </p:nvGrpSpPr>
              <p:grpSpPr>
                <a:xfrm rot="170412">
                  <a:off x="6913958" y="5116196"/>
                  <a:ext cx="96605" cy="110487"/>
                  <a:chOff x="9825037" y="3418638"/>
                  <a:chExt cx="111919" cy="187722"/>
                </a:xfrm>
              </p:grpSpPr>
              <p:cxnSp>
                <p:nvCxnSpPr>
                  <p:cNvPr id="2761" name="Straight Connector 2760">
                    <a:extLst>
                      <a:ext uri="{FF2B5EF4-FFF2-40B4-BE49-F238E27FC236}">
                        <a16:creationId xmlns:a16="http://schemas.microsoft.com/office/drawing/2014/main" id="{6F1D5149-BD0C-B99C-5F7C-14A946A44E4D}"/>
                      </a:ext>
                    </a:extLst>
                  </p:cNvPr>
                  <p:cNvCxnSpPr/>
                  <p:nvPr/>
                </p:nvCxnSpPr>
                <p:spPr>
                  <a:xfrm>
                    <a:off x="9882324" y="3418638"/>
                    <a:ext cx="0" cy="187722"/>
                  </a:xfrm>
                  <a:prstGeom prst="line">
                    <a:avLst/>
                  </a:prstGeom>
                  <a:noFill/>
                  <a:ln w="12700" cap="flat" cmpd="sng" algn="ctr">
                    <a:solidFill>
                      <a:srgbClr val="FFFFFF"/>
                    </a:solidFill>
                    <a:prstDash val="solid"/>
                    <a:miter lim="800000"/>
                  </a:ln>
                  <a:effectLst/>
                </p:spPr>
              </p:cxnSp>
              <p:cxnSp>
                <p:nvCxnSpPr>
                  <p:cNvPr id="2762" name="Straight Connector 2761">
                    <a:extLst>
                      <a:ext uri="{FF2B5EF4-FFF2-40B4-BE49-F238E27FC236}">
                        <a16:creationId xmlns:a16="http://schemas.microsoft.com/office/drawing/2014/main" id="{417C9701-4752-D9F7-6929-44F29713153C}"/>
                      </a:ext>
                    </a:extLst>
                  </p:cNvPr>
                  <p:cNvCxnSpPr/>
                  <p:nvPr/>
                </p:nvCxnSpPr>
                <p:spPr>
                  <a:xfrm>
                    <a:off x="9825037" y="3606360"/>
                    <a:ext cx="111919" cy="0"/>
                  </a:xfrm>
                  <a:prstGeom prst="line">
                    <a:avLst/>
                  </a:prstGeom>
                  <a:noFill/>
                  <a:ln w="12700" cap="flat" cmpd="sng" algn="ctr">
                    <a:solidFill>
                      <a:srgbClr val="FFFFFF"/>
                    </a:solidFill>
                    <a:prstDash val="solid"/>
                    <a:miter lim="800000"/>
                  </a:ln>
                  <a:effectLst/>
                </p:spPr>
              </p:cxnSp>
            </p:grpSp>
          </p:grpSp>
        </p:grpSp>
        <p:grpSp>
          <p:nvGrpSpPr>
            <p:cNvPr id="2743" name="Group 2742">
              <a:extLst>
                <a:ext uri="{FF2B5EF4-FFF2-40B4-BE49-F238E27FC236}">
                  <a16:creationId xmlns:a16="http://schemas.microsoft.com/office/drawing/2014/main" id="{C2372F91-7781-D0F1-7601-A0A6E05B238A}"/>
                </a:ext>
              </a:extLst>
            </p:cNvPr>
            <p:cNvGrpSpPr/>
            <p:nvPr/>
          </p:nvGrpSpPr>
          <p:grpSpPr>
            <a:xfrm>
              <a:off x="8589296" y="775056"/>
              <a:ext cx="215123" cy="133883"/>
              <a:chOff x="8002994" y="1344951"/>
              <a:chExt cx="325797" cy="202762"/>
            </a:xfrm>
          </p:grpSpPr>
          <p:sp>
            <p:nvSpPr>
              <p:cNvPr id="2750" name="Oval 2749">
                <a:extLst>
                  <a:ext uri="{FF2B5EF4-FFF2-40B4-BE49-F238E27FC236}">
                    <a16:creationId xmlns:a16="http://schemas.microsoft.com/office/drawing/2014/main" id="{B0E1113A-EAA0-D8F8-D9A3-17C1595D4B11}"/>
                  </a:ext>
                </a:extLst>
              </p:cNvPr>
              <p:cNvSpPr/>
              <p:nvPr/>
            </p:nvSpPr>
            <p:spPr>
              <a:xfrm rot="20248136" flipH="1">
                <a:off x="8055695" y="1354592"/>
                <a:ext cx="191618" cy="180000"/>
              </a:xfrm>
              <a:prstGeom prst="ellipse">
                <a:avLst/>
              </a:prstGeom>
              <a:solidFill>
                <a:schemeClr val="accent1">
                  <a:lumMod val="50000"/>
                </a:schemeClr>
              </a:solidFill>
              <a:ln w="3175" cap="flat" cmpd="sng" algn="ctr">
                <a:solidFill>
                  <a:srgbClr val="FFFFFF"/>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3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51" name="TextBox 2750">
                <a:extLst>
                  <a:ext uri="{FF2B5EF4-FFF2-40B4-BE49-F238E27FC236}">
                    <a16:creationId xmlns:a16="http://schemas.microsoft.com/office/drawing/2014/main" id="{7973ABFE-2F73-2A01-AC82-1792B4688294}"/>
                  </a:ext>
                </a:extLst>
              </p:cNvPr>
              <p:cNvSpPr txBox="1"/>
              <p:nvPr/>
            </p:nvSpPr>
            <p:spPr>
              <a:xfrm flipH="1">
                <a:off x="8002994" y="1344951"/>
                <a:ext cx="325797" cy="202762"/>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300" b="1"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grpSp>
        <p:grpSp>
          <p:nvGrpSpPr>
            <p:cNvPr id="2744" name="Group 2743">
              <a:extLst>
                <a:ext uri="{FF2B5EF4-FFF2-40B4-BE49-F238E27FC236}">
                  <a16:creationId xmlns:a16="http://schemas.microsoft.com/office/drawing/2014/main" id="{15F484C6-09C5-F607-B69A-B13C4124074F}"/>
                </a:ext>
              </a:extLst>
            </p:cNvPr>
            <p:cNvGrpSpPr/>
            <p:nvPr/>
          </p:nvGrpSpPr>
          <p:grpSpPr>
            <a:xfrm>
              <a:off x="8144796" y="889356"/>
              <a:ext cx="215123" cy="133883"/>
              <a:chOff x="8002994" y="1344951"/>
              <a:chExt cx="325797" cy="202762"/>
            </a:xfrm>
          </p:grpSpPr>
          <p:sp>
            <p:nvSpPr>
              <p:cNvPr id="2748" name="Oval 2747">
                <a:extLst>
                  <a:ext uri="{FF2B5EF4-FFF2-40B4-BE49-F238E27FC236}">
                    <a16:creationId xmlns:a16="http://schemas.microsoft.com/office/drawing/2014/main" id="{60E2E0D8-F300-18C9-05F2-D7C762E9E17E}"/>
                  </a:ext>
                </a:extLst>
              </p:cNvPr>
              <p:cNvSpPr/>
              <p:nvPr/>
            </p:nvSpPr>
            <p:spPr>
              <a:xfrm rot="20248136" flipH="1">
                <a:off x="8055695" y="1354592"/>
                <a:ext cx="191618" cy="180000"/>
              </a:xfrm>
              <a:prstGeom prst="ellipse">
                <a:avLst/>
              </a:prstGeom>
              <a:solidFill>
                <a:schemeClr val="accent1">
                  <a:lumMod val="50000"/>
                </a:schemeClr>
              </a:solidFill>
              <a:ln w="3175" cap="flat" cmpd="sng" algn="ctr">
                <a:solidFill>
                  <a:srgbClr val="FFFFFF"/>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3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49" name="TextBox 2748">
                <a:extLst>
                  <a:ext uri="{FF2B5EF4-FFF2-40B4-BE49-F238E27FC236}">
                    <a16:creationId xmlns:a16="http://schemas.microsoft.com/office/drawing/2014/main" id="{17DB6E6D-3F06-4D91-3DD9-F452F72E91B1}"/>
                  </a:ext>
                </a:extLst>
              </p:cNvPr>
              <p:cNvSpPr txBox="1"/>
              <p:nvPr/>
            </p:nvSpPr>
            <p:spPr>
              <a:xfrm flipH="1">
                <a:off x="8002994" y="1344951"/>
                <a:ext cx="325797" cy="202762"/>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300" b="1"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grpSp>
        <p:grpSp>
          <p:nvGrpSpPr>
            <p:cNvPr id="2745" name="Group 2744">
              <a:extLst>
                <a:ext uri="{FF2B5EF4-FFF2-40B4-BE49-F238E27FC236}">
                  <a16:creationId xmlns:a16="http://schemas.microsoft.com/office/drawing/2014/main" id="{6E2786C1-09F1-A336-D886-E40C94AAD9AE}"/>
                </a:ext>
              </a:extLst>
            </p:cNvPr>
            <p:cNvGrpSpPr/>
            <p:nvPr/>
          </p:nvGrpSpPr>
          <p:grpSpPr>
            <a:xfrm>
              <a:off x="8646446" y="981431"/>
              <a:ext cx="215123" cy="133883"/>
              <a:chOff x="8002994" y="1344951"/>
              <a:chExt cx="325797" cy="202762"/>
            </a:xfrm>
          </p:grpSpPr>
          <p:sp>
            <p:nvSpPr>
              <p:cNvPr id="2746" name="Oval 2745">
                <a:extLst>
                  <a:ext uri="{FF2B5EF4-FFF2-40B4-BE49-F238E27FC236}">
                    <a16:creationId xmlns:a16="http://schemas.microsoft.com/office/drawing/2014/main" id="{98197D06-4ED2-E33B-0E6C-CDFFDD1C1A49}"/>
                  </a:ext>
                </a:extLst>
              </p:cNvPr>
              <p:cNvSpPr/>
              <p:nvPr/>
            </p:nvSpPr>
            <p:spPr>
              <a:xfrm rot="20248136" flipH="1">
                <a:off x="8055695" y="1354592"/>
                <a:ext cx="191618" cy="180000"/>
              </a:xfrm>
              <a:prstGeom prst="ellipse">
                <a:avLst/>
              </a:prstGeom>
              <a:solidFill>
                <a:schemeClr val="accent1">
                  <a:lumMod val="50000"/>
                </a:schemeClr>
              </a:solidFill>
              <a:ln w="3175" cap="flat" cmpd="sng" algn="ctr">
                <a:solidFill>
                  <a:srgbClr val="FFFFFF"/>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300" b="0" i="0" u="none" strike="noStrike" kern="0" cap="none" spc="0" normalizeH="0" baseline="0" noProof="0" err="1">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47" name="TextBox 2746">
                <a:extLst>
                  <a:ext uri="{FF2B5EF4-FFF2-40B4-BE49-F238E27FC236}">
                    <a16:creationId xmlns:a16="http://schemas.microsoft.com/office/drawing/2014/main" id="{DA1A57E7-6131-3AFF-A167-3B74CBC049BD}"/>
                  </a:ext>
                </a:extLst>
              </p:cNvPr>
              <p:cNvSpPr txBox="1"/>
              <p:nvPr/>
            </p:nvSpPr>
            <p:spPr>
              <a:xfrm flipH="1">
                <a:off x="8002994" y="1344951"/>
                <a:ext cx="325797" cy="202762"/>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300" b="1"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grpSp>
      </p:grpSp>
      <p:sp>
        <p:nvSpPr>
          <p:cNvPr id="10" name="TextBox 9">
            <a:extLst>
              <a:ext uri="{FF2B5EF4-FFF2-40B4-BE49-F238E27FC236}">
                <a16:creationId xmlns:a16="http://schemas.microsoft.com/office/drawing/2014/main" id="{AC26D6BC-FA73-9412-EDFD-13E3D297546A}"/>
              </a:ext>
            </a:extLst>
          </p:cNvPr>
          <p:cNvSpPr txBox="1"/>
          <p:nvPr/>
        </p:nvSpPr>
        <p:spPr>
          <a:xfrm>
            <a:off x="4584861" y="2247673"/>
            <a:ext cx="341487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a:ea typeface="Calibri"/>
                <a:cs typeface="Arial"/>
              </a:rPr>
              <a:t>prespecified exploratory analysis – PFS in pMMR</a:t>
            </a:r>
            <a:r>
              <a:rPr kumimoji="0" lang="en-US" sz="1200" b="1" i="0" u="none" strike="noStrike" kern="1200" cap="none" spc="0" normalizeH="0" baseline="30000" noProof="0">
                <a:ln>
                  <a:noFill/>
                </a:ln>
                <a:solidFill>
                  <a:srgbClr val="000000"/>
                </a:solidFill>
                <a:effectLst/>
                <a:uLnTx/>
                <a:uFillTx/>
                <a:latin typeface="Calibri" panose="020F0502020204030204"/>
                <a:ea typeface="Calibri"/>
                <a:cs typeface="Arial"/>
              </a:rPr>
              <a:t>1</a:t>
            </a:r>
            <a:endParaRPr kumimoji="0" lang="en-SE" sz="1200" b="1" i="0" u="none" strike="noStrike" kern="1200" cap="none" spc="0" normalizeH="0" baseline="30000" noProof="0">
              <a:ln>
                <a:noFill/>
              </a:ln>
              <a:solidFill>
                <a:srgbClr val="000000"/>
              </a:solidFill>
              <a:effectLst/>
              <a:uLnTx/>
              <a:uFillTx/>
              <a:latin typeface="Calibri" panose="020F0502020204030204"/>
              <a:ea typeface="ＭＳ Ｐゴシック" charset="0"/>
              <a:cs typeface="+mn-cs"/>
            </a:endParaRPr>
          </a:p>
        </p:txBody>
      </p:sp>
      <p:sp>
        <p:nvSpPr>
          <p:cNvPr id="4" name="TextBox 3">
            <a:extLst>
              <a:ext uri="{FF2B5EF4-FFF2-40B4-BE49-F238E27FC236}">
                <a16:creationId xmlns:a16="http://schemas.microsoft.com/office/drawing/2014/main" id="{6457BFD1-3B5E-6E2C-880C-FDE500096591}"/>
              </a:ext>
            </a:extLst>
          </p:cNvPr>
          <p:cNvSpPr txBox="1"/>
          <p:nvPr/>
        </p:nvSpPr>
        <p:spPr>
          <a:xfrm>
            <a:off x="10531788" y="6633930"/>
            <a:ext cx="1543630" cy="245513"/>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US" sz="1000" b="0" i="1" u="none" strike="noStrike" kern="10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October 2024, Z4-69334</a:t>
            </a:r>
          </a:p>
          <a:p>
            <a:pPr marL="0" marR="0" lvl="0" indent="0" algn="r" defTabSz="914400" rtl="0" eaLnBrk="1" fontAlgn="auto" latinLnBrk="0" hangingPunct="1">
              <a:lnSpc>
                <a:spcPct val="100000"/>
              </a:lnSpc>
              <a:spcBef>
                <a:spcPts val="0"/>
              </a:spcBef>
              <a:spcAft>
                <a:spcPts val="0"/>
              </a:spcAft>
              <a:buClrTx/>
              <a:buSzTx/>
              <a:buFontTx/>
              <a:buNone/>
              <a:tabLst>
                <a:tab pos="2971800" algn="ctr"/>
                <a:tab pos="5943600" algn="r"/>
              </a:tabLst>
              <a:defRPr/>
            </a:pPr>
            <a:endParaRPr kumimoji="0" lang="en-US" sz="10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58BC5A2-3BEE-D204-5A8A-352D896CB703}"/>
              </a:ext>
            </a:extLst>
          </p:cNvPr>
          <p:cNvSpPr txBox="1"/>
          <p:nvPr/>
        </p:nvSpPr>
        <p:spPr>
          <a:xfrm>
            <a:off x="29714" y="5882421"/>
            <a:ext cx="3502987"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a:ea typeface="ＭＳ Ｐゴシック" charset="0"/>
                <a:cs typeface="Arial" panose="020B0604020202020204" pitchFamily="34" charset="0"/>
              </a:rPr>
              <a:t>*CI for median PFS is derived based on the Brookmeyer–Crowley method; †The HR and CI were estimated from a Cox proportional-hazards model stratified by MMR and disease status.</a:t>
            </a:r>
            <a:endParaRPr kumimoji="0" lang="en-SE" sz="900" b="0" i="0" u="none" strike="noStrike" kern="1200" cap="none" spc="0" normalizeH="0" baseline="0" noProof="0">
              <a:ln>
                <a:noFill/>
              </a:ln>
              <a:solidFill>
                <a:srgbClr val="000000"/>
              </a:solidFill>
              <a:effectLst/>
              <a:uLnTx/>
              <a:uFillTx/>
              <a:latin typeface="Calibri" panose="020F0502020204030204"/>
              <a:ea typeface="ＭＳ Ｐゴシック" charset="0"/>
              <a:cs typeface="Arial" panose="020B0604020202020204" pitchFamily="34" charset="0"/>
            </a:endParaRPr>
          </a:p>
        </p:txBody>
      </p:sp>
    </p:spTree>
    <p:extLst>
      <p:ext uri="{BB962C8B-B14F-4D97-AF65-F5344CB8AC3E}">
        <p14:creationId xmlns:p14="http://schemas.microsoft.com/office/powerpoint/2010/main" val="690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6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animBg="1"/>
      <p:bldP spid="1682" grpId="0"/>
      <p:bldP spid="166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409">
            <a:extLst>
              <a:ext uri="{FF2B5EF4-FFF2-40B4-BE49-F238E27FC236}">
                <a16:creationId xmlns:a16="http://schemas.microsoft.com/office/drawing/2014/main" id="{F547B328-1F1D-3182-704E-49DFCA7FC9CF}"/>
              </a:ext>
            </a:extLst>
          </p:cNvPr>
          <p:cNvSpPr txBox="1">
            <a:spLocks/>
          </p:cNvSpPr>
          <p:nvPr/>
        </p:nvSpPr>
        <p:spPr>
          <a:xfrm>
            <a:off x="142051" y="42812"/>
            <a:ext cx="11115473" cy="959639"/>
          </a:xfrm>
          <a:prstGeom prst="rect">
            <a:avLst/>
          </a:prstGeom>
        </p:spPr>
        <p:txBody>
          <a:bodyPr vert="horz" lIns="91440" tIns="45720" rIns="91440" bIns="45720" rtlCol="0" anchor="t">
            <a:noAutofit/>
          </a:bodyPr>
          <a:lstStyle>
            <a:lvl1pPr>
              <a:lnSpc>
                <a:spcPct val="100000"/>
              </a:lnSpc>
              <a:spcBef>
                <a:spcPct val="0"/>
              </a:spcBef>
              <a:buNone/>
              <a:defRPr sz="3200" b="1">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9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pMMR</a:t>
            </a:r>
            <a:r>
              <a:rPr kumimoji="0" lang="en-GB" sz="29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Subpopulation: PFS by Biomarker S</a:t>
            </a:r>
            <a:r>
              <a:rPr kumimoji="0" lang="en-GB" sz="29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ubgroup</a:t>
            </a:r>
            <a:r>
              <a:rPr kumimoji="0" lang="en-GB" sz="29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br>
              <a:rPr kumimoji="0" lang="en-GB" sz="2900" b="1" i="0" u="none" strike="noStrike" kern="1200" cap="none" spc="0" normalizeH="0" baseline="0" noProof="0" dirty="0">
                <a:ln>
                  <a:noFill/>
                </a:ln>
                <a:solidFill>
                  <a:srgbClr val="003865"/>
                </a:solidFill>
                <a:effectLst/>
                <a:uLnTx/>
                <a:uFillTx/>
                <a:latin typeface="Arial" panose="020B0604020202020204" pitchFamily="34" charset="0"/>
                <a:ea typeface="+mj-ea"/>
                <a:cs typeface="Arial" panose="020B0604020202020204" pitchFamily="34" charset="0"/>
              </a:rPr>
            </a:br>
            <a:r>
              <a:rPr kumimoji="0" lang="en-GB" sz="2900" b="1" i="0" u="none" strike="noStrike" kern="1200" cap="none" spc="0" normalizeH="0" baseline="0" noProof="0" dirty="0">
                <a:ln>
                  <a:noFill/>
                </a:ln>
                <a:solidFill>
                  <a:srgbClr val="003865"/>
                </a:solidFill>
                <a:effectLst/>
                <a:uLnTx/>
                <a:uFillTx/>
                <a:latin typeface="Arial" panose="020B0604020202020204" pitchFamily="34" charset="0"/>
                <a:ea typeface="+mj-ea"/>
                <a:cs typeface="Arial" panose="020B0604020202020204" pitchFamily="34" charset="0"/>
              </a:rPr>
              <a:t>CP + Durvalumab + O</a:t>
            </a:r>
            <a:r>
              <a:rPr kumimoji="0" lang="en-GB" sz="2900" b="1" i="0" u="none" strike="noStrike" kern="1200" cap="none" spc="0" normalizeH="0" baseline="0" noProof="0" dirty="0" err="1">
                <a:ln>
                  <a:noFill/>
                </a:ln>
                <a:solidFill>
                  <a:srgbClr val="003865"/>
                </a:solidFill>
                <a:effectLst/>
                <a:uLnTx/>
                <a:uFillTx/>
                <a:latin typeface="Arial" panose="020B0604020202020204" pitchFamily="34" charset="0"/>
                <a:ea typeface="+mj-ea"/>
                <a:cs typeface="Arial" panose="020B0604020202020204" pitchFamily="34" charset="0"/>
              </a:rPr>
              <a:t>laparib</a:t>
            </a:r>
            <a:r>
              <a:rPr kumimoji="0" lang="en-GB" sz="2900" b="1" i="0" u="none" strike="noStrike" kern="1200" cap="none" spc="0" normalizeH="0" baseline="0" noProof="0" dirty="0">
                <a:ln>
                  <a:noFill/>
                </a:ln>
                <a:solidFill>
                  <a:srgbClr val="003865"/>
                </a:solidFill>
                <a:effectLst/>
                <a:uLnTx/>
                <a:uFillTx/>
                <a:latin typeface="Arial" panose="020B0604020202020204" pitchFamily="34" charset="0"/>
                <a:ea typeface="+mj-ea"/>
                <a:cs typeface="Arial" panose="020B0604020202020204" pitchFamily="34" charset="0"/>
              </a:rPr>
              <a:t> vs </a:t>
            </a:r>
            <a:r>
              <a:rPr kumimoji="0" lang="en-GB" sz="2900" b="1" i="0" u="none" strike="noStrike" kern="1200" cap="none" spc="0" normalizeH="0" baseline="0" noProof="0" dirty="0">
                <a:ln>
                  <a:noFill/>
                </a:ln>
                <a:solidFill>
                  <a:srgbClr val="8C8F8F"/>
                </a:solidFill>
                <a:effectLst/>
                <a:uLnTx/>
                <a:uFillTx/>
                <a:latin typeface="Arial" panose="020B0604020202020204" pitchFamily="34" charset="0"/>
                <a:ea typeface="+mj-ea"/>
                <a:cs typeface="Arial" panose="020B0604020202020204" pitchFamily="34" charset="0"/>
              </a:rPr>
              <a:t>CP </a:t>
            </a:r>
          </a:p>
        </p:txBody>
      </p:sp>
      <p:sp>
        <p:nvSpPr>
          <p:cNvPr id="79" name="Rectangle 78">
            <a:extLst>
              <a:ext uri="{FF2B5EF4-FFF2-40B4-BE49-F238E27FC236}">
                <a16:creationId xmlns:a16="http://schemas.microsoft.com/office/drawing/2014/main" id="{CE0DAA2E-E7DA-7D13-6F9A-2A7F2F1F15DD}"/>
              </a:ext>
            </a:extLst>
          </p:cNvPr>
          <p:cNvSpPr/>
          <p:nvPr/>
        </p:nvSpPr>
        <p:spPr>
          <a:xfrm>
            <a:off x="553337" y="1188433"/>
            <a:ext cx="4844977" cy="367141"/>
          </a:xfrm>
          <a:prstGeom prst="rect">
            <a:avLst/>
          </a:prstGeom>
          <a:noFill/>
          <a:ln w="12700" cap="flat" cmpd="sng" algn="ctr">
            <a:no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Post hoc</a:t>
            </a:r>
            <a:r>
              <a:rPr kumimoji="0" lang="en-GB"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exploratory analysis</a:t>
            </a:r>
          </a:p>
        </p:txBody>
      </p:sp>
      <p:grpSp>
        <p:nvGrpSpPr>
          <p:cNvPr id="80" name="Group 79">
            <a:extLst>
              <a:ext uri="{FF2B5EF4-FFF2-40B4-BE49-F238E27FC236}">
                <a16:creationId xmlns:a16="http://schemas.microsoft.com/office/drawing/2014/main" id="{7E2BD49F-E9B5-2CE3-75E5-2B8CADC0CE4A}"/>
              </a:ext>
            </a:extLst>
          </p:cNvPr>
          <p:cNvGrpSpPr>
            <a:grpSpLocks/>
          </p:cNvGrpSpPr>
          <p:nvPr/>
        </p:nvGrpSpPr>
        <p:grpSpPr>
          <a:xfrm>
            <a:off x="4757111" y="5491778"/>
            <a:ext cx="2013131" cy="307777"/>
            <a:chOff x="4037317" y="5391919"/>
            <a:chExt cx="2013131" cy="307777"/>
          </a:xfrm>
        </p:grpSpPr>
        <p:sp>
          <p:nvSpPr>
            <p:cNvPr id="81" name="TextBox 80">
              <a:extLst>
                <a:ext uri="{FF2B5EF4-FFF2-40B4-BE49-F238E27FC236}">
                  <a16:creationId xmlns:a16="http://schemas.microsoft.com/office/drawing/2014/main" id="{5F7561BB-4810-D0DA-9266-6DE07DDA65E8}"/>
                </a:ext>
              </a:extLst>
            </p:cNvPr>
            <p:cNvSpPr txBox="1">
              <a:spLocks/>
            </p:cNvSpPr>
            <p:nvPr/>
          </p:nvSpPr>
          <p:spPr>
            <a:xfrm>
              <a:off x="4392622" y="5391919"/>
              <a:ext cx="1657826" cy="307777"/>
            </a:xfrm>
            <a:prstGeom prst="rect">
              <a:avLst/>
            </a:prstGeom>
            <a:noFill/>
          </p:spPr>
          <p:txBody>
            <a:bodyPr wrap="none" rtlCol="0">
              <a:spAutoFit/>
            </a:bodyPr>
            <a:lstStyle>
              <a:defPPr>
                <a:defRPr lang="en-US"/>
              </a:defPPr>
              <a:lvl1pPr algn="r">
                <a:defRPr sz="1400" b="1">
                  <a:ln/>
                  <a:solidFill>
                    <a:srgbClr val="830051"/>
                  </a:solidFill>
                  <a:latin typeface="Arial" panose="020B0604020202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solidFill>
                    <a:srgbClr val="7F134C"/>
                  </a:solidFill>
                  <a:effectLst/>
                  <a:uLnTx/>
                  <a:uFillTx/>
                  <a:latin typeface="Arial" panose="020B0604020202020204" pitchFamily="34" charset="0"/>
                  <a:ea typeface="ＭＳ Ｐゴシック" charset="0"/>
                  <a:cs typeface="Arial" panose="020B0604020202020204" pitchFamily="34" charset="0"/>
                  <a:sym typeface="Arial"/>
                  <a:rtl val="0"/>
                </a:rPr>
                <a:t>Favours CP+D+O</a:t>
              </a:r>
            </a:p>
          </p:txBody>
        </p:sp>
        <p:sp>
          <p:nvSpPr>
            <p:cNvPr id="82" name="Freeform: Shape 81">
              <a:extLst>
                <a:ext uri="{FF2B5EF4-FFF2-40B4-BE49-F238E27FC236}">
                  <a16:creationId xmlns:a16="http://schemas.microsoft.com/office/drawing/2014/main" id="{059C3912-F72B-B5C4-3CEA-77C3347D4B09}"/>
                </a:ext>
              </a:extLst>
            </p:cNvPr>
            <p:cNvSpPr>
              <a:spLocks/>
            </p:cNvSpPr>
            <p:nvPr/>
          </p:nvSpPr>
          <p:spPr>
            <a:xfrm>
              <a:off x="4037317" y="5518877"/>
              <a:ext cx="437822" cy="23082"/>
            </a:xfrm>
            <a:custGeom>
              <a:avLst/>
              <a:gdLst>
                <a:gd name="connsiteX0" fmla="*/ 218576 w 218576"/>
                <a:gd name="connsiteY0" fmla="*/ 0 h 12348"/>
                <a:gd name="connsiteX1" fmla="*/ 0 w 218576"/>
                <a:gd name="connsiteY1" fmla="*/ 0 h 12348"/>
              </a:gdLst>
              <a:ahLst/>
              <a:cxnLst>
                <a:cxn ang="0">
                  <a:pos x="connsiteX0" y="connsiteY0"/>
                </a:cxn>
                <a:cxn ang="0">
                  <a:pos x="connsiteX1" y="connsiteY1"/>
                </a:cxn>
              </a:cxnLst>
              <a:rect l="l" t="t" r="r" b="b"/>
              <a:pathLst>
                <a:path w="218576" h="12348">
                  <a:moveTo>
                    <a:pt x="218576" y="0"/>
                  </a:moveTo>
                  <a:lnTo>
                    <a:pt x="0" y="0"/>
                  </a:lnTo>
                </a:path>
              </a:pathLst>
            </a:custGeom>
            <a:solidFill>
              <a:srgbClr val="830051"/>
            </a:solidFill>
            <a:ln w="19050" cap="flat">
              <a:solidFill>
                <a:srgbClr val="7F134C"/>
              </a:solidFill>
              <a:prstDash val="solid"/>
              <a:miter/>
              <a:headEnd type="none"/>
              <a:tailEnd type="triangle"/>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3F4444"/>
                </a:solidFill>
                <a:effectLst/>
                <a:uLnTx/>
                <a:uFillTx/>
                <a:latin typeface="Arial" panose="020B0604020202020204" pitchFamily="34" charset="0"/>
                <a:ea typeface="ＭＳ Ｐゴシック" charset="0"/>
                <a:cs typeface="Arial" panose="020B0604020202020204" pitchFamily="34" charset="0"/>
              </a:endParaRPr>
            </a:p>
          </p:txBody>
        </p:sp>
      </p:grpSp>
      <p:sp>
        <p:nvSpPr>
          <p:cNvPr id="83" name="Rectangle 82">
            <a:extLst>
              <a:ext uri="{FF2B5EF4-FFF2-40B4-BE49-F238E27FC236}">
                <a16:creationId xmlns:a16="http://schemas.microsoft.com/office/drawing/2014/main" id="{69860227-F267-4DEB-E365-493D58CCE3A9}"/>
              </a:ext>
            </a:extLst>
          </p:cNvPr>
          <p:cNvSpPr>
            <a:spLocks/>
          </p:cNvSpPr>
          <p:nvPr/>
        </p:nvSpPr>
        <p:spPr>
          <a:xfrm>
            <a:off x="5814117" y="1832026"/>
            <a:ext cx="558000" cy="3409200"/>
          </a:xfrm>
          <a:prstGeom prst="rect">
            <a:avLst/>
          </a:prstGeom>
          <a:solidFill>
            <a:srgbClr val="99AFC1"/>
          </a:solidFill>
          <a:ln w="12700" cap="flat" cmpd="sng" algn="ctr">
            <a:noFill/>
            <a:prstDash val="solid"/>
            <a:miter lim="800000"/>
          </a:ln>
          <a:effectLst/>
        </p:spPr>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84" name="Chart 83">
            <a:extLst>
              <a:ext uri="{FF2B5EF4-FFF2-40B4-BE49-F238E27FC236}">
                <a16:creationId xmlns:a16="http://schemas.microsoft.com/office/drawing/2014/main" id="{C8E3AAAC-C183-271D-1511-1D99CB52AF67}"/>
              </a:ext>
            </a:extLst>
          </p:cNvPr>
          <p:cNvGraphicFramePr>
            <a:graphicFrameLocks/>
          </p:cNvGraphicFramePr>
          <p:nvPr/>
        </p:nvGraphicFramePr>
        <p:xfrm>
          <a:off x="4769883" y="1736882"/>
          <a:ext cx="2878025" cy="4314323"/>
        </p:xfrm>
        <a:graphic>
          <a:graphicData uri="http://schemas.openxmlformats.org/drawingml/2006/chart">
            <c:chart xmlns:c="http://schemas.openxmlformats.org/drawingml/2006/chart" xmlns:r="http://schemas.openxmlformats.org/officeDocument/2006/relationships" r:id="rId3"/>
          </a:graphicData>
        </a:graphic>
      </p:graphicFrame>
      <p:cxnSp>
        <p:nvCxnSpPr>
          <p:cNvPr id="85" name="Straight Connector 84">
            <a:extLst>
              <a:ext uri="{FF2B5EF4-FFF2-40B4-BE49-F238E27FC236}">
                <a16:creationId xmlns:a16="http://schemas.microsoft.com/office/drawing/2014/main" id="{033A7747-07DF-FCE9-14D7-54E52E901CAA}"/>
              </a:ext>
            </a:extLst>
          </p:cNvPr>
          <p:cNvCxnSpPr>
            <a:cxnSpLocks/>
          </p:cNvCxnSpPr>
          <p:nvPr/>
        </p:nvCxnSpPr>
        <p:spPr>
          <a:xfrm>
            <a:off x="6716026" y="1832025"/>
            <a:ext cx="0" cy="3516045"/>
          </a:xfrm>
          <a:prstGeom prst="line">
            <a:avLst/>
          </a:prstGeom>
          <a:noFill/>
          <a:ln w="12700" cap="flat" cmpd="sng" algn="ctr">
            <a:solidFill>
              <a:srgbClr val="000000"/>
            </a:solidFill>
            <a:prstDash val="solid"/>
            <a:miter lim="800000"/>
          </a:ln>
          <a:effectLst/>
        </p:spPr>
      </p:cxnSp>
      <p:graphicFrame>
        <p:nvGraphicFramePr>
          <p:cNvPr id="86" name="Table 85">
            <a:extLst>
              <a:ext uri="{FF2B5EF4-FFF2-40B4-BE49-F238E27FC236}">
                <a16:creationId xmlns:a16="http://schemas.microsoft.com/office/drawing/2014/main" id="{491FC151-33E5-D98E-D556-AAA917FC0DED}"/>
              </a:ext>
            </a:extLst>
          </p:cNvPr>
          <p:cNvGraphicFramePr>
            <a:graphicFrameLocks/>
          </p:cNvGraphicFramePr>
          <p:nvPr/>
        </p:nvGraphicFramePr>
        <p:xfrm>
          <a:off x="291455" y="1883625"/>
          <a:ext cx="11664776" cy="3330266"/>
        </p:xfrm>
        <a:graphic>
          <a:graphicData uri="http://schemas.openxmlformats.org/drawingml/2006/table">
            <a:tbl>
              <a:tblPr firstRow="1" bandRow="1"/>
              <a:tblGrid>
                <a:gridCol w="2608253">
                  <a:extLst>
                    <a:ext uri="{9D8B030D-6E8A-4147-A177-3AD203B41FA5}">
                      <a16:colId xmlns:a16="http://schemas.microsoft.com/office/drawing/2014/main" val="2938034359"/>
                    </a:ext>
                  </a:extLst>
                </a:gridCol>
                <a:gridCol w="4886832">
                  <a:extLst>
                    <a:ext uri="{9D8B030D-6E8A-4147-A177-3AD203B41FA5}">
                      <a16:colId xmlns:a16="http://schemas.microsoft.com/office/drawing/2014/main" val="2843053963"/>
                    </a:ext>
                  </a:extLst>
                </a:gridCol>
                <a:gridCol w="1649691">
                  <a:extLst>
                    <a:ext uri="{9D8B030D-6E8A-4147-A177-3AD203B41FA5}">
                      <a16:colId xmlns:a16="http://schemas.microsoft.com/office/drawing/2014/main" val="4225951171"/>
                    </a:ext>
                  </a:extLst>
                </a:gridCol>
                <a:gridCol w="1260000">
                  <a:extLst>
                    <a:ext uri="{9D8B030D-6E8A-4147-A177-3AD203B41FA5}">
                      <a16:colId xmlns:a16="http://schemas.microsoft.com/office/drawing/2014/main" val="496625914"/>
                    </a:ext>
                  </a:extLst>
                </a:gridCol>
                <a:gridCol w="1260000">
                  <a:extLst>
                    <a:ext uri="{9D8B030D-6E8A-4147-A177-3AD203B41FA5}">
                      <a16:colId xmlns:a16="http://schemas.microsoft.com/office/drawing/2014/main" val="977035322"/>
                    </a:ext>
                  </a:extLst>
                </a:gridCol>
              </a:tblGrid>
              <a:tr h="195898">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All </a:t>
                      </a:r>
                      <a:r>
                        <a:rPr kumimoji="0" lang="en-GB" sz="1400" b="1" i="0" u="none" strike="noStrike" kern="0" cap="none" spc="0" normalizeH="0" baseline="0" noProof="0" err="1">
                          <a:ln>
                            <a:noFill/>
                          </a:ln>
                          <a:solidFill>
                            <a:schemeClr val="tx1"/>
                          </a:solidFill>
                          <a:effectLst/>
                          <a:uLnTx/>
                          <a:uFillTx/>
                          <a:latin typeface="Arial" panose="020B0604020202020204" pitchFamily="34" charset="0"/>
                          <a:cs typeface="Arial" panose="020B0604020202020204" pitchFamily="34" charset="0"/>
                        </a:rPr>
                        <a:t>pMMR</a:t>
                      </a: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 patients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40000"/>
                        </a:lnSpc>
                      </a:pPr>
                      <a:endParaRPr lang="en-GB" sz="1400">
                        <a:solidFill>
                          <a:sysClr val="windowText" lastClr="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0.57 (0.44–0.73)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108/191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148/192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6813909"/>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PD-L1 expression*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Positive (TAP score ≥1%)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0.44 (0.31–0.61)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54/112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94/124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759124"/>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40000"/>
                        </a:lnSpc>
                      </a:pPr>
                      <a:endParaRPr lang="en-GB" sz="1400">
                        <a:solidFill>
                          <a:sysClr val="windowText" lastClr="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Negative (TAP score &lt;1%)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0.87 (0.59–1.28)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52/73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53/67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9021011"/>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40000"/>
                        </a:lnSpc>
                      </a:pPr>
                      <a:endParaRPr lang="en-GB" sz="1400">
                        <a:solidFill>
                          <a:sysClr val="windowText" lastClr="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Unknown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NC (NC–NC)</a:t>
                      </a:r>
                      <a:r>
                        <a:rPr kumimoji="0" lang="en-US" sz="1400" b="1"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Arial"/>
                        </a:rPr>
                        <a:t>ǁ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1233292"/>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r>
                        <a:rPr kumimoji="0" lang="en-GB" sz="1400" b="1" i="1" u="none" strike="noStrike" kern="0" cap="none" spc="0" normalizeH="0" baseline="0" noProof="0" err="1">
                          <a:ln>
                            <a:noFill/>
                          </a:ln>
                          <a:solidFill>
                            <a:schemeClr val="tx1"/>
                          </a:solidFill>
                          <a:effectLst/>
                          <a:uLnTx/>
                          <a:uFillTx/>
                          <a:latin typeface="Arial" panose="020B0604020202020204" pitchFamily="34" charset="0"/>
                          <a:cs typeface="Arial" panose="020B0604020202020204" pitchFamily="34" charset="0"/>
                        </a:rPr>
                        <a:t>POLE</a:t>
                      </a:r>
                      <a:r>
                        <a:rPr kumimoji="0" lang="en-GB" sz="1400" b="1" i="0" u="none" strike="noStrike" kern="0" cap="none" spc="0" normalizeH="0" baseline="0" noProof="0" err="1">
                          <a:ln>
                            <a:noFill/>
                          </a:ln>
                          <a:solidFill>
                            <a:schemeClr val="tx1"/>
                          </a:solidFill>
                          <a:effectLst/>
                          <a:uLnTx/>
                          <a:uFillTx/>
                          <a:latin typeface="Arial" panose="020B0604020202020204" pitchFamily="34" charset="0"/>
                          <a:cs typeface="Arial" panose="020B0604020202020204" pitchFamily="34" charset="0"/>
                        </a:rPr>
                        <a:t>m</a:t>
                      </a: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 and </a:t>
                      </a:r>
                      <a:r>
                        <a:rPr kumimoji="0" lang="en-GB" sz="1400" b="1" i="1"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TP53</a:t>
                      </a: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m status</a:t>
                      </a:r>
                      <a:r>
                        <a:rPr kumimoji="0" lang="en-GB" sz="1400" b="0"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1" u="none" strike="noStrike" kern="1200" cap="none" spc="0" baseline="0" err="1">
                          <a:solidFill>
                            <a:schemeClr val="tx1"/>
                          </a:solidFill>
                          <a:latin typeface="Arial" panose="020B0604020202020204" pitchFamily="34" charset="0"/>
                          <a:cs typeface="Arial" panose="020B0604020202020204" pitchFamily="34" charset="0"/>
                        </a:rPr>
                        <a:t>POLE</a:t>
                      </a:r>
                      <a:r>
                        <a:rPr kumimoji="0" lang="en-GB" sz="1400" b="0" i="0" u="none" strike="noStrike" kern="1200" cap="none" spc="0" baseline="0" err="1">
                          <a:solidFill>
                            <a:schemeClr val="tx1"/>
                          </a:solidFill>
                          <a:latin typeface="Arial" panose="020B0604020202020204" pitchFamily="34" charset="0"/>
                          <a:cs typeface="Arial" panose="020B0604020202020204" pitchFamily="34" charset="0"/>
                        </a:rPr>
                        <a:t>m</a:t>
                      </a:r>
                      <a:endParaRPr kumimoji="0" lang="en-GB" sz="1400" b="0" i="0" u="none" strike="noStrike" kern="1200" cap="none" spc="0" baseline="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NC (NC–NC)</a:t>
                      </a:r>
                      <a:r>
                        <a:rPr kumimoji="0" lang="en-US" sz="1400" b="1"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Arial"/>
                        </a:rPr>
                        <a:t>ǁ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1/5</a:t>
                      </a:r>
                      <a:endParaRPr kumimoji="0" lang="en-GB" sz="1400" b="0" i="0" u="none" strike="noStrike" kern="1200" cap="none" spc="0" baseline="0">
                        <a:solidFill>
                          <a:srgbClr val="003865"/>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8224587"/>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40000"/>
                        </a:lnSpc>
                      </a:pPr>
                      <a:endParaRPr lang="en-GB" sz="1400">
                        <a:solidFill>
                          <a:sysClr val="windowText" lastClr="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1" u="none" strike="noStrike" kern="1200" cap="none" spc="0" baseline="0">
                          <a:solidFill>
                            <a:schemeClr val="tx1"/>
                          </a:solidFill>
                          <a:latin typeface="Arial" panose="020B0604020202020204" pitchFamily="34" charset="0"/>
                          <a:cs typeface="Arial" panose="020B0604020202020204" pitchFamily="34" charset="0"/>
                        </a:rPr>
                        <a:t>TP53</a:t>
                      </a: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0.47 (0.32–0.67)</a:t>
                      </a:r>
                      <a:endPar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003865"/>
                          </a:solidFill>
                          <a:latin typeface="Arial" panose="020B0604020202020204" pitchFamily="34" charset="0"/>
                          <a:cs typeface="Arial" panose="020B0604020202020204" pitchFamily="34" charset="0"/>
                        </a:rPr>
                        <a:t>52/89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73/90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171407"/>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40000"/>
                        </a:lnSpc>
                      </a:pPr>
                      <a:endParaRPr lang="en-GB" sz="1400">
                        <a:solidFill>
                          <a:sysClr val="windowText" lastClr="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1" u="none" strike="noStrike" kern="1200" cap="none" spc="0" baseline="0">
                          <a:solidFill>
                            <a:schemeClr val="tx1"/>
                          </a:solidFill>
                          <a:latin typeface="Arial" panose="020B0604020202020204" pitchFamily="34" charset="0"/>
                          <a:cs typeface="Arial" panose="020B0604020202020204" pitchFamily="34" charset="0"/>
                        </a:rPr>
                        <a:t>TP53 </a:t>
                      </a: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wild-type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0.71 (0.47–1.07)</a:t>
                      </a:r>
                      <a:endPar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003865"/>
                          </a:solidFill>
                          <a:latin typeface="Arial" panose="020B0604020202020204" pitchFamily="34" charset="0"/>
                          <a:cs typeface="Arial" panose="020B0604020202020204" pitchFamily="34" charset="0"/>
                        </a:rPr>
                        <a:t>41/72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54/71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512362"/>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40000"/>
                        </a:lnSpc>
                      </a:pPr>
                      <a:endParaRPr lang="en-GB" sz="1400">
                        <a:solidFill>
                          <a:sysClr val="windowText" lastClr="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Unknown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0.74 (0.37–1.45)</a:t>
                      </a:r>
                      <a:endPar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003865"/>
                          </a:solidFill>
                          <a:latin typeface="Arial" panose="020B0604020202020204" pitchFamily="34" charset="0"/>
                          <a:cs typeface="Arial" panose="020B0604020202020204" pitchFamily="34" charset="0"/>
                        </a:rPr>
                        <a:t>14/25</a:t>
                      </a:r>
                      <a:endParaRPr kumimoji="0" lang="pt-BR" sz="1400" b="0" i="0" u="none" strike="noStrike" kern="1200" cap="none" spc="0" baseline="0">
                        <a:solidFill>
                          <a:srgbClr val="003865"/>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21/30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651253"/>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HRRm status</a:t>
                      </a:r>
                      <a:r>
                        <a:rPr kumimoji="0" lang="en-GB" sz="1400" b="0"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rPr>
                        <a:t>†,§</a:t>
                      </a:r>
                      <a:endParaRPr kumimoji="0" lang="en-GB" sz="1400" b="0" i="0" u="none" strike="noStrike" kern="0" cap="none" spc="0" normalizeH="0" baseline="3000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HRRm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0.47 (0.26–0.86)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22/40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22/27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0045769"/>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Non-HRRm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0.58 (0.43–0.78)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72/126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105/135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056201"/>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Unknown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0.74 (0.37–1.45)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14/25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21/30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4868406"/>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BRCAm status</a:t>
                      </a:r>
                      <a:r>
                        <a:rPr kumimoji="0" lang="en-GB" sz="1400" b="0"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BRCAm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NC (NC–NC)</a:t>
                      </a:r>
                      <a:r>
                        <a:rPr kumimoji="0" lang="en-US" sz="1400" b="1"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Arial"/>
                        </a:rPr>
                        <a:t>ǁ</a:t>
                      </a:r>
                      <a:endParaRPr kumimoji="0" lang="fr-FR" sz="1400" b="1"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003865"/>
                          </a:solidFill>
                          <a:latin typeface="Arial" panose="020B0604020202020204" pitchFamily="34" charset="0"/>
                          <a:cs typeface="Arial" panose="020B0604020202020204" pitchFamily="34" charset="0"/>
                        </a:rPr>
                        <a:t>7/14</a:t>
                      </a:r>
                      <a:endParaRPr kumimoji="0" lang="pt-BR" sz="1400" b="0" i="0" u="none" strike="noStrike" kern="1200" cap="none" spc="0" baseline="0">
                        <a:solidFill>
                          <a:srgbClr val="003865"/>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8C8F8F"/>
                          </a:solidFill>
                          <a:latin typeface="Arial" panose="020B0604020202020204" pitchFamily="34" charset="0"/>
                          <a:cs typeface="Arial" panose="020B0604020202020204" pitchFamily="34" charset="0"/>
                        </a:rPr>
                        <a:t>11/13</a:t>
                      </a:r>
                      <a:endParaRPr kumimoji="0" lang="pt-BR" sz="1400" b="0" i="0" u="none" strike="noStrike" kern="1200" cap="none" spc="0" baseline="0">
                        <a:solidFill>
                          <a:srgbClr val="8C8F8F"/>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7663508"/>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endParaRPr kumimoji="0" lang="en-GB" sz="1400" i="0" u="none" strike="noStrike" kern="0" cap="none" spc="0" normalizeH="0" baseline="30000" noProof="0">
                        <a:ln>
                          <a:noFill/>
                        </a:ln>
                        <a:solidFill>
                          <a:sysClr val="windowText" lastClr="000000"/>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Non-BRCAm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0.57 (0.43–0.75)</a:t>
                      </a:r>
                      <a:endPar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003865"/>
                          </a:solidFill>
                          <a:latin typeface="Arial" panose="020B0604020202020204" pitchFamily="34" charset="0"/>
                          <a:cs typeface="Arial" panose="020B0604020202020204" pitchFamily="34" charset="0"/>
                        </a:rPr>
                        <a:t>87/152</a:t>
                      </a:r>
                      <a:endParaRPr kumimoji="0" lang="pt-BR" sz="1400" b="0" i="0" u="none" strike="noStrike" kern="1200" cap="none" spc="0" baseline="0">
                        <a:solidFill>
                          <a:srgbClr val="003865"/>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8C8F8F"/>
                          </a:solidFill>
                          <a:latin typeface="Arial" panose="020B0604020202020204" pitchFamily="34" charset="0"/>
                          <a:cs typeface="Arial" panose="020B0604020202020204" pitchFamily="34" charset="0"/>
                        </a:rPr>
                        <a:t>116/149</a:t>
                      </a:r>
                      <a:endParaRPr kumimoji="0" lang="pt-BR" sz="1400" b="0" i="0" u="none" strike="noStrike" kern="1200" cap="none" spc="0" baseline="0">
                        <a:solidFill>
                          <a:srgbClr val="8C8F8F"/>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928132"/>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endParaRPr kumimoji="0" lang="en-GB" sz="1400" i="0" u="none" strike="noStrike" kern="0" cap="none" spc="0" normalizeH="0" baseline="30000" noProof="0">
                        <a:ln>
                          <a:noFill/>
                        </a:ln>
                        <a:solidFill>
                          <a:sysClr val="windowText" lastClr="000000"/>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Unknown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0.74 (0.37</a:t>
                      </a: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–1.45)</a:t>
                      </a:r>
                      <a:endPar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003865"/>
                          </a:solidFill>
                          <a:latin typeface="Arial" panose="020B0604020202020204" pitchFamily="34" charset="0"/>
                          <a:cs typeface="Arial" panose="020B0604020202020204" pitchFamily="34" charset="0"/>
                        </a:rPr>
                        <a:t>14/25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en-GB" sz="1400" b="0" i="0" u="none" strike="noStrike" kern="1200" cap="none" spc="0" baseline="0">
                          <a:solidFill>
                            <a:srgbClr val="8C8F8F"/>
                          </a:solidFill>
                          <a:latin typeface="Arial" panose="020B0604020202020204" pitchFamily="34" charset="0"/>
                          <a:cs typeface="Arial" panose="020B0604020202020204" pitchFamily="34" charset="0"/>
                        </a:rPr>
                        <a:t>21/30</a:t>
                      </a:r>
                      <a:endParaRPr kumimoji="0" lang="pt-BR" sz="1400" b="0" i="0" u="none" strike="noStrike" kern="1200" cap="none" spc="0" baseline="0">
                        <a:solidFill>
                          <a:srgbClr val="8C8F8F"/>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0307247"/>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Histology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Endometrioid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0.60 (0.42–0.85)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56/107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71/98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716325"/>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endParaRPr kumimoji="0" lang="en-GB" sz="1400" b="1"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Serous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0.46 (0.27–0.76)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24/42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8C8F8F"/>
                          </a:solidFill>
                          <a:latin typeface="Arial" panose="020B0604020202020204" pitchFamily="34" charset="0"/>
                          <a:cs typeface="Arial" panose="020B0604020202020204" pitchFamily="34" charset="0"/>
                        </a:rPr>
                        <a:t>43/52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4907165"/>
                  </a:ext>
                </a:extLst>
              </a:tr>
              <a:tr h="1958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40000"/>
                        </a:lnSpc>
                        <a:spcBef>
                          <a:spcPts val="0"/>
                        </a:spcBef>
                        <a:spcAft>
                          <a:spcPts val="0"/>
                        </a:spcAft>
                        <a:buClrTx/>
                        <a:buSzTx/>
                        <a:buFontTx/>
                        <a:buNone/>
                        <a:tabLst/>
                        <a:defRPr/>
                      </a:pPr>
                      <a:endParaRPr kumimoji="0" lang="en-GB" sz="1400" b="1"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hangingPunct="1">
                        <a:lnSpc>
                          <a:spcPct val="40000"/>
                        </a:lnSpc>
                        <a:spcBef>
                          <a:spcPts val="0"/>
                        </a:spcBef>
                        <a:spcAft>
                          <a:spcPts val="0"/>
                        </a:spcAft>
                        <a:buFontTx/>
                        <a:buNone/>
                      </a:pPr>
                      <a:r>
                        <a:rPr kumimoji="0" lang="en-GB" sz="1400" b="0" i="0" u="none" strike="noStrike" kern="1200" cap="none" spc="0" baseline="0">
                          <a:solidFill>
                            <a:schemeClr val="tx1"/>
                          </a:solidFill>
                          <a:latin typeface="Arial" panose="020B0604020202020204" pitchFamily="34" charset="0"/>
                          <a:cs typeface="Arial" panose="020B0604020202020204" pitchFamily="34" charset="0"/>
                        </a:rPr>
                        <a:t>Other</a:t>
                      </a:r>
                      <a:r>
                        <a:rPr kumimoji="0" lang="en-GB" sz="1400" b="0"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rPr>
                        <a:t>¶</a:t>
                      </a:r>
                      <a:endParaRPr kumimoji="0" lang="en-GB" sz="1400" b="0" i="0" u="none" strike="noStrike" kern="0" cap="none" spc="0" baseline="300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fr-FR"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0.64 (0.38–1.06)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a:solidFill>
                            <a:srgbClr val="003865"/>
                          </a:solidFill>
                          <a:latin typeface="Arial" panose="020B0604020202020204" pitchFamily="34" charset="0"/>
                          <a:cs typeface="Arial" panose="020B0604020202020204" pitchFamily="34" charset="0"/>
                        </a:rPr>
                        <a:t>28/42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40000"/>
                        </a:lnSpc>
                        <a:spcBef>
                          <a:spcPts val="0"/>
                        </a:spcBef>
                        <a:spcAft>
                          <a:spcPts val="0"/>
                        </a:spcAft>
                        <a:buClrTx/>
                        <a:buSzTx/>
                        <a:buFontTx/>
                        <a:buNone/>
                        <a:tabLst/>
                        <a:defRPr/>
                      </a:pPr>
                      <a:r>
                        <a:rPr kumimoji="0" lang="pt-BR" sz="1400" b="0" i="0" u="none" strike="noStrike" kern="1200" cap="none" spc="0" baseline="0" dirty="0">
                          <a:solidFill>
                            <a:srgbClr val="8C8F8F"/>
                          </a:solidFill>
                          <a:latin typeface="Arial" panose="020B0604020202020204" pitchFamily="34" charset="0"/>
                          <a:cs typeface="Arial" panose="020B0604020202020204" pitchFamily="34" charset="0"/>
                        </a:rPr>
                        <a:t>34/42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3083024"/>
                  </a:ext>
                </a:extLst>
              </a:tr>
            </a:tbl>
          </a:graphicData>
        </a:graphic>
      </p:graphicFrame>
      <p:sp>
        <p:nvSpPr>
          <p:cNvPr id="87" name="Rectangle 86">
            <a:extLst>
              <a:ext uri="{FF2B5EF4-FFF2-40B4-BE49-F238E27FC236}">
                <a16:creationId xmlns:a16="http://schemas.microsoft.com/office/drawing/2014/main" id="{2A2B0055-1EEF-95B6-1A6D-8B7050BB2B1C}"/>
              </a:ext>
            </a:extLst>
          </p:cNvPr>
          <p:cNvSpPr>
            <a:spLocks/>
          </p:cNvSpPr>
          <p:nvPr/>
        </p:nvSpPr>
        <p:spPr>
          <a:xfrm>
            <a:off x="7943729" y="1415761"/>
            <a:ext cx="1221151" cy="410452"/>
          </a:xfrm>
          <a:prstGeom prst="rect">
            <a:avLst/>
          </a:prstGeom>
          <a:noFill/>
          <a:ln w="12700" cap="flat" cmpd="sng" algn="ctr">
            <a:noFill/>
            <a:prstDash val="solid"/>
            <a:miter lim="800000"/>
          </a:ln>
          <a:effectLst/>
        </p:spPr>
        <p:txBody>
          <a:bodyPr tIns="36000" bIns="36000" rtlCol="0" anchor="ctr"/>
          <a:lstStyle/>
          <a:p>
            <a:pPr marL="0" marR="0" lvl="0" indent="0" algn="ctr" defTabSz="914400" rtl="0" eaLnBrk="1" fontAlgn="auto" latinLnBrk="0" hangingPunct="1">
              <a:lnSpc>
                <a:spcPts val="1440"/>
              </a:lnSpc>
              <a:spcBef>
                <a:spcPts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HR (95% CI)</a:t>
            </a:r>
          </a:p>
        </p:txBody>
      </p:sp>
      <p:sp>
        <p:nvSpPr>
          <p:cNvPr id="88" name="Rectangle 87">
            <a:extLst>
              <a:ext uri="{FF2B5EF4-FFF2-40B4-BE49-F238E27FC236}">
                <a16:creationId xmlns:a16="http://schemas.microsoft.com/office/drawing/2014/main" id="{AC57A425-7EA9-6790-99CC-A02131EAF6D4}"/>
              </a:ext>
            </a:extLst>
          </p:cNvPr>
          <p:cNvSpPr/>
          <p:nvPr/>
        </p:nvSpPr>
        <p:spPr>
          <a:xfrm>
            <a:off x="9409697" y="1085374"/>
            <a:ext cx="1312206" cy="410452"/>
          </a:xfrm>
          <a:prstGeom prst="rect">
            <a:avLst/>
          </a:prstGeom>
          <a:noFill/>
          <a:ln w="12700" cap="flat" cmpd="sng" algn="ctr">
            <a:noFill/>
            <a:prstDash val="solid"/>
            <a:miter lim="800000"/>
          </a:ln>
          <a:effectLst/>
        </p:spPr>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003865"/>
                </a:solidFill>
                <a:effectLst/>
                <a:uLnTx/>
                <a:uFillTx/>
                <a:latin typeface="Arial" panose="020B0604020202020204" pitchFamily="34" charset="0"/>
                <a:ea typeface="ＭＳ Ｐゴシック" charset="0"/>
                <a:cs typeface="Arial" panose="020B0604020202020204" pitchFamily="34" charset="0"/>
              </a:rPr>
              <a:t>CP+D+O</a:t>
            </a:r>
            <a:endParaRPr kumimoji="0" lang="en-US" sz="1400" b="1" i="0" u="none" strike="noStrike" kern="0" cap="none" spc="0" normalizeH="0" baseline="0" noProof="0">
              <a:ln>
                <a:noFill/>
              </a:ln>
              <a:solidFill>
                <a:srgbClr val="003865"/>
              </a:solidFill>
              <a:effectLst/>
              <a:uLnTx/>
              <a:uFillTx/>
              <a:latin typeface="Arial" panose="020B0604020202020204" pitchFamily="34" charset="0"/>
              <a:ea typeface="ＭＳ Ｐゴシック" charset="0"/>
              <a:cs typeface="Arial" panose="020B0604020202020204" pitchFamily="34" charset="0"/>
            </a:endParaRPr>
          </a:p>
        </p:txBody>
      </p:sp>
      <p:sp>
        <p:nvSpPr>
          <p:cNvPr id="89" name="Rectangle 88">
            <a:extLst>
              <a:ext uri="{FF2B5EF4-FFF2-40B4-BE49-F238E27FC236}">
                <a16:creationId xmlns:a16="http://schemas.microsoft.com/office/drawing/2014/main" id="{D85974CD-F316-E254-D486-110CAA4F6D29}"/>
              </a:ext>
            </a:extLst>
          </p:cNvPr>
          <p:cNvSpPr/>
          <p:nvPr/>
        </p:nvSpPr>
        <p:spPr>
          <a:xfrm>
            <a:off x="10601421" y="1075823"/>
            <a:ext cx="1312206" cy="410452"/>
          </a:xfrm>
          <a:prstGeom prst="rect">
            <a:avLst/>
          </a:prstGeom>
          <a:noFill/>
          <a:ln w="12700" cap="flat" cmpd="sng" algn="ctr">
            <a:noFill/>
            <a:prstDash val="solid"/>
            <a:miter lim="800000"/>
          </a:ln>
          <a:effectLst/>
        </p:spPr>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9DB0AC"/>
                </a:solidFill>
                <a:effectLst/>
                <a:uLnTx/>
                <a:uFillTx/>
                <a:latin typeface="Arial" panose="020B0604020202020204" pitchFamily="34" charset="0"/>
                <a:ea typeface="ＭＳ Ｐゴシック" charset="0"/>
                <a:cs typeface="Arial" panose="020B0604020202020204" pitchFamily="34" charset="0"/>
              </a:rPr>
              <a:t>CP</a:t>
            </a:r>
          </a:p>
        </p:txBody>
      </p:sp>
      <p:sp>
        <p:nvSpPr>
          <p:cNvPr id="90" name="TextBox 89">
            <a:extLst>
              <a:ext uri="{FF2B5EF4-FFF2-40B4-BE49-F238E27FC236}">
                <a16:creationId xmlns:a16="http://schemas.microsoft.com/office/drawing/2014/main" id="{DECD73D1-E6A6-F63E-C95B-75871761D32B}"/>
              </a:ext>
            </a:extLst>
          </p:cNvPr>
          <p:cNvSpPr txBox="1"/>
          <p:nvPr/>
        </p:nvSpPr>
        <p:spPr>
          <a:xfrm>
            <a:off x="9880855" y="1481955"/>
            <a:ext cx="1634215" cy="30777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kern="0" cap="none" spc="0" normalizeH="0" baseline="0">
                <a:ln>
                  <a:noFill/>
                </a:ln>
                <a:solidFill>
                  <a:srgbClr val="3F4444"/>
                </a:solidFill>
                <a:effectLst/>
                <a:uLnTx/>
                <a:uFillTx/>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n/N</a:t>
            </a:r>
            <a:endParaRPr kumimoji="0" lang="en-GB" sz="1400" b="0" i="0"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91" name="Straight Connector 90">
            <a:extLst>
              <a:ext uri="{FF2B5EF4-FFF2-40B4-BE49-F238E27FC236}">
                <a16:creationId xmlns:a16="http://schemas.microsoft.com/office/drawing/2014/main" id="{22701850-63F1-C0E3-141C-3435112E8CED}"/>
              </a:ext>
            </a:extLst>
          </p:cNvPr>
          <p:cNvCxnSpPr>
            <a:cxnSpLocks/>
          </p:cNvCxnSpPr>
          <p:nvPr/>
        </p:nvCxnSpPr>
        <p:spPr>
          <a:xfrm>
            <a:off x="9451182" y="1470951"/>
            <a:ext cx="2480792" cy="0"/>
          </a:xfrm>
          <a:prstGeom prst="line">
            <a:avLst/>
          </a:prstGeom>
          <a:noFill/>
          <a:ln w="28575" cap="flat" cmpd="sng" algn="ctr">
            <a:solidFill>
              <a:srgbClr val="000000"/>
            </a:solidFill>
            <a:prstDash val="solid"/>
            <a:miter lim="800000"/>
          </a:ln>
          <a:effectLst/>
        </p:spPr>
      </p:cxnSp>
      <p:cxnSp>
        <p:nvCxnSpPr>
          <p:cNvPr id="92" name="Straight Connector 91">
            <a:extLst>
              <a:ext uri="{FF2B5EF4-FFF2-40B4-BE49-F238E27FC236}">
                <a16:creationId xmlns:a16="http://schemas.microsoft.com/office/drawing/2014/main" id="{AC894457-0A0F-02D0-CED3-F7BDD28A2FDF}"/>
              </a:ext>
            </a:extLst>
          </p:cNvPr>
          <p:cNvCxnSpPr>
            <a:cxnSpLocks/>
          </p:cNvCxnSpPr>
          <p:nvPr/>
        </p:nvCxnSpPr>
        <p:spPr>
          <a:xfrm>
            <a:off x="5185057" y="5241073"/>
            <a:ext cx="2283855" cy="0"/>
          </a:xfrm>
          <a:prstGeom prst="line">
            <a:avLst/>
          </a:prstGeom>
          <a:noFill/>
          <a:ln w="9525" cap="sq" cmpd="sng" algn="ctr">
            <a:solidFill>
              <a:srgbClr val="000000"/>
            </a:solidFill>
            <a:prstDash val="solid"/>
            <a:miter lim="800000"/>
          </a:ln>
          <a:effectLst/>
        </p:spPr>
      </p:cxnSp>
      <p:cxnSp>
        <p:nvCxnSpPr>
          <p:cNvPr id="93" name="Straight Connector 92">
            <a:extLst>
              <a:ext uri="{FF2B5EF4-FFF2-40B4-BE49-F238E27FC236}">
                <a16:creationId xmlns:a16="http://schemas.microsoft.com/office/drawing/2014/main" id="{12D95678-F97F-D67F-B3E5-02F7C285AA27}"/>
              </a:ext>
            </a:extLst>
          </p:cNvPr>
          <p:cNvCxnSpPr>
            <a:cxnSpLocks/>
          </p:cNvCxnSpPr>
          <p:nvPr/>
        </p:nvCxnSpPr>
        <p:spPr>
          <a:xfrm rot="5400000">
            <a:off x="7434317" y="5279788"/>
            <a:ext cx="77429" cy="0"/>
          </a:xfrm>
          <a:prstGeom prst="line">
            <a:avLst/>
          </a:prstGeom>
          <a:noFill/>
          <a:ln w="9525" cap="sq" cmpd="sng" algn="ctr">
            <a:solidFill>
              <a:srgbClr val="000000"/>
            </a:solidFill>
            <a:prstDash val="solid"/>
            <a:miter lim="800000"/>
          </a:ln>
          <a:effectLst/>
        </p:spPr>
      </p:cxnSp>
      <p:grpSp>
        <p:nvGrpSpPr>
          <p:cNvPr id="94" name="Group 93">
            <a:extLst>
              <a:ext uri="{FF2B5EF4-FFF2-40B4-BE49-F238E27FC236}">
                <a16:creationId xmlns:a16="http://schemas.microsoft.com/office/drawing/2014/main" id="{440677BE-419F-E7BA-5879-026FCA79A50F}"/>
              </a:ext>
            </a:extLst>
          </p:cNvPr>
          <p:cNvGrpSpPr>
            <a:grpSpLocks/>
          </p:cNvGrpSpPr>
          <p:nvPr/>
        </p:nvGrpSpPr>
        <p:grpSpPr>
          <a:xfrm>
            <a:off x="5007801" y="5335985"/>
            <a:ext cx="2600941" cy="215444"/>
            <a:chOff x="5672597" y="5575512"/>
            <a:chExt cx="1813933" cy="150253"/>
          </a:xfrm>
        </p:grpSpPr>
        <p:sp>
          <p:nvSpPr>
            <p:cNvPr id="95" name="TextBox 94">
              <a:extLst>
                <a:ext uri="{FF2B5EF4-FFF2-40B4-BE49-F238E27FC236}">
                  <a16:creationId xmlns:a16="http://schemas.microsoft.com/office/drawing/2014/main" id="{D87CD9A2-204B-7CAB-8171-59579D960F68}"/>
                </a:ext>
              </a:extLst>
            </p:cNvPr>
            <p:cNvSpPr txBox="1">
              <a:spLocks/>
            </p:cNvSpPr>
            <p:nvPr/>
          </p:nvSpPr>
          <p:spPr>
            <a:xfrm>
              <a:off x="5672597" y="5575512"/>
              <a:ext cx="304230" cy="150253"/>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kern="0" cap="none" spc="0" normalizeH="0" baseline="0">
                  <a:ln>
                    <a:noFill/>
                  </a:ln>
                  <a:solidFill>
                    <a:srgbClr val="3F4444"/>
                  </a:solidFill>
                  <a:effectLst/>
                  <a:uLnTx/>
                  <a:uFillTx/>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0.25</a:t>
              </a:r>
              <a:endParaRPr kumimoji="0" lang="en-GB" sz="1400" b="0" i="0"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 name="TextBox 95">
              <a:extLst>
                <a:ext uri="{FF2B5EF4-FFF2-40B4-BE49-F238E27FC236}">
                  <a16:creationId xmlns:a16="http://schemas.microsoft.com/office/drawing/2014/main" id="{0FD82F08-F5DB-755C-1212-97F68E85F2E4}"/>
                </a:ext>
              </a:extLst>
            </p:cNvPr>
            <p:cNvSpPr txBox="1">
              <a:spLocks/>
            </p:cNvSpPr>
            <p:nvPr/>
          </p:nvSpPr>
          <p:spPr>
            <a:xfrm>
              <a:off x="6187546" y="5575512"/>
              <a:ext cx="275415" cy="150253"/>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kern="0" cap="none" spc="0" normalizeH="0" baseline="0">
                  <a:ln>
                    <a:noFill/>
                  </a:ln>
                  <a:solidFill>
                    <a:srgbClr val="3F4444"/>
                  </a:solidFill>
                  <a:effectLst/>
                  <a:uLnTx/>
                  <a:uFillTx/>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0.5</a:t>
              </a:r>
              <a:endParaRPr kumimoji="0" lang="en-GB" sz="1400" b="0" i="0"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 name="TextBox 96">
              <a:extLst>
                <a:ext uri="{FF2B5EF4-FFF2-40B4-BE49-F238E27FC236}">
                  <a16:creationId xmlns:a16="http://schemas.microsoft.com/office/drawing/2014/main" id="{9742A44E-D8B4-6325-924F-A54CCA59B87B}"/>
                </a:ext>
              </a:extLst>
            </p:cNvPr>
            <p:cNvSpPr txBox="1">
              <a:spLocks/>
            </p:cNvSpPr>
            <p:nvPr/>
          </p:nvSpPr>
          <p:spPr>
            <a:xfrm>
              <a:off x="6761665" y="5575512"/>
              <a:ext cx="186141" cy="150253"/>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kern="0" cap="none" spc="0" normalizeH="0" baseline="0">
                  <a:ln>
                    <a:noFill/>
                  </a:ln>
                  <a:solidFill>
                    <a:srgbClr val="3F4444"/>
                  </a:solidFill>
                  <a:effectLst/>
                  <a:uLnTx/>
                  <a:uFillTx/>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endParaRPr kumimoji="0" lang="en-GB" sz="1400" b="0" i="0"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 name="TextBox 97">
              <a:extLst>
                <a:ext uri="{FF2B5EF4-FFF2-40B4-BE49-F238E27FC236}">
                  <a16:creationId xmlns:a16="http://schemas.microsoft.com/office/drawing/2014/main" id="{9ECA0B59-4384-8E82-E86D-E9F346EA705B}"/>
                </a:ext>
              </a:extLst>
            </p:cNvPr>
            <p:cNvSpPr txBox="1">
              <a:spLocks/>
            </p:cNvSpPr>
            <p:nvPr/>
          </p:nvSpPr>
          <p:spPr>
            <a:xfrm>
              <a:off x="7297226" y="5575512"/>
              <a:ext cx="189304" cy="150253"/>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kern="0" cap="none" spc="0" normalizeH="0" baseline="0">
                  <a:ln>
                    <a:noFill/>
                  </a:ln>
                  <a:solidFill>
                    <a:srgbClr val="3F4444"/>
                  </a:solidFill>
                  <a:effectLst/>
                  <a:uLnTx/>
                  <a:uFillTx/>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endParaRPr kumimoji="0" lang="en-GB" sz="1400" b="0" i="0"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99" name="Straight Connector 98">
            <a:extLst>
              <a:ext uri="{FF2B5EF4-FFF2-40B4-BE49-F238E27FC236}">
                <a16:creationId xmlns:a16="http://schemas.microsoft.com/office/drawing/2014/main" id="{5699B99D-19AC-62FF-C650-DC4FC30B3206}"/>
              </a:ext>
            </a:extLst>
          </p:cNvPr>
          <p:cNvCxnSpPr>
            <a:cxnSpLocks/>
          </p:cNvCxnSpPr>
          <p:nvPr/>
        </p:nvCxnSpPr>
        <p:spPr>
          <a:xfrm rot="5400000">
            <a:off x="5146343" y="5279787"/>
            <a:ext cx="77429" cy="0"/>
          </a:xfrm>
          <a:prstGeom prst="line">
            <a:avLst/>
          </a:prstGeom>
          <a:noFill/>
          <a:ln w="9525" cap="sq" cmpd="sng" algn="ctr">
            <a:solidFill>
              <a:srgbClr val="000000"/>
            </a:solidFill>
            <a:prstDash val="solid"/>
            <a:miter lim="800000"/>
          </a:ln>
          <a:effectLst/>
        </p:spPr>
      </p:cxnSp>
      <p:cxnSp>
        <p:nvCxnSpPr>
          <p:cNvPr id="100" name="Straight Connector 99">
            <a:extLst>
              <a:ext uri="{FF2B5EF4-FFF2-40B4-BE49-F238E27FC236}">
                <a16:creationId xmlns:a16="http://schemas.microsoft.com/office/drawing/2014/main" id="{4F78069D-14AC-FF87-611D-9FDAC9063774}"/>
              </a:ext>
            </a:extLst>
          </p:cNvPr>
          <p:cNvCxnSpPr>
            <a:cxnSpLocks/>
          </p:cNvCxnSpPr>
          <p:nvPr/>
        </p:nvCxnSpPr>
        <p:spPr>
          <a:xfrm>
            <a:off x="5934113" y="5241073"/>
            <a:ext cx="0" cy="77429"/>
          </a:xfrm>
          <a:prstGeom prst="line">
            <a:avLst/>
          </a:prstGeom>
          <a:noFill/>
          <a:ln w="9525" cap="sq" cmpd="sng" algn="ctr">
            <a:solidFill>
              <a:srgbClr val="3F4444"/>
            </a:solidFill>
            <a:prstDash val="solid"/>
            <a:miter lim="800000"/>
          </a:ln>
          <a:effectLst/>
        </p:spPr>
      </p:cxnSp>
      <p:sp>
        <p:nvSpPr>
          <p:cNvPr id="101" name="Freeform: Shape 100">
            <a:extLst>
              <a:ext uri="{FF2B5EF4-FFF2-40B4-BE49-F238E27FC236}">
                <a16:creationId xmlns:a16="http://schemas.microsoft.com/office/drawing/2014/main" id="{50C4D24C-60EC-3B65-1875-CE1F294A601C}"/>
              </a:ext>
            </a:extLst>
          </p:cNvPr>
          <p:cNvSpPr>
            <a:spLocks/>
          </p:cNvSpPr>
          <p:nvPr/>
        </p:nvSpPr>
        <p:spPr>
          <a:xfrm>
            <a:off x="7914644" y="5610873"/>
            <a:ext cx="437577" cy="23082"/>
          </a:xfrm>
          <a:custGeom>
            <a:avLst/>
            <a:gdLst>
              <a:gd name="connsiteX0" fmla="*/ 0 w 218452"/>
              <a:gd name="connsiteY0" fmla="*/ 0 h 12348"/>
              <a:gd name="connsiteX1" fmla="*/ 218453 w 218452"/>
              <a:gd name="connsiteY1" fmla="*/ 0 h 12348"/>
            </a:gdLst>
            <a:ahLst/>
            <a:cxnLst>
              <a:cxn ang="0">
                <a:pos x="connsiteX0" y="connsiteY0"/>
              </a:cxn>
              <a:cxn ang="0">
                <a:pos x="connsiteX1" y="connsiteY1"/>
              </a:cxn>
            </a:cxnLst>
            <a:rect l="l" t="t" r="r" b="b"/>
            <a:pathLst>
              <a:path w="218452" h="12348">
                <a:moveTo>
                  <a:pt x="0" y="0"/>
                </a:moveTo>
                <a:lnTo>
                  <a:pt x="218453" y="0"/>
                </a:lnTo>
              </a:path>
            </a:pathLst>
          </a:custGeom>
          <a:solidFill>
            <a:srgbClr val="D0006F"/>
          </a:solidFill>
          <a:ln w="19050" cap="flat">
            <a:solidFill>
              <a:srgbClr val="8C8F8F"/>
            </a:solidFill>
            <a:prstDash val="solid"/>
            <a:miter/>
            <a:tailEnd type="triangle"/>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3F4444"/>
              </a:solidFill>
              <a:effectLst/>
              <a:uLnTx/>
              <a:uFillTx/>
              <a:latin typeface="Arial" panose="020B0604020202020204" pitchFamily="34" charset="0"/>
              <a:ea typeface="ＭＳ Ｐゴシック" charset="0"/>
              <a:cs typeface="Arial" panose="020B0604020202020204" pitchFamily="34" charset="0"/>
            </a:endParaRPr>
          </a:p>
        </p:txBody>
      </p:sp>
      <p:sp>
        <p:nvSpPr>
          <p:cNvPr id="102" name="TextBox 101">
            <a:extLst>
              <a:ext uri="{FF2B5EF4-FFF2-40B4-BE49-F238E27FC236}">
                <a16:creationId xmlns:a16="http://schemas.microsoft.com/office/drawing/2014/main" id="{B76DD890-FF89-0F13-4CA4-E5FC74E91117}"/>
              </a:ext>
            </a:extLst>
          </p:cNvPr>
          <p:cNvSpPr txBox="1">
            <a:spLocks/>
          </p:cNvSpPr>
          <p:nvPr/>
        </p:nvSpPr>
        <p:spPr>
          <a:xfrm>
            <a:off x="6816616" y="5483915"/>
            <a:ext cx="1261562" cy="307777"/>
          </a:xfrm>
          <a:prstGeom prst="rect">
            <a:avLst/>
          </a:prstGeom>
          <a:noFill/>
        </p:spPr>
        <p:txBody>
          <a:bodyPr wrap="square" rtlCol="0">
            <a:spAutoFit/>
          </a:bodyPr>
          <a:lstStyle>
            <a:defPPr>
              <a:defRPr lang="en-US"/>
            </a:defPPr>
            <a:lvl1pPr>
              <a:defRPr sz="1400" b="1">
                <a:ln/>
                <a:solidFill>
                  <a:srgbClr val="7F7F7F"/>
                </a:solidFill>
                <a:latin typeface="Arial" panose="020B0604020202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solidFill>
                  <a:srgbClr val="9DB0AC"/>
                </a:solidFill>
                <a:effectLst/>
                <a:uLnTx/>
                <a:uFillTx/>
                <a:latin typeface="Arial" panose="020B0604020202020204" pitchFamily="34" charset="0"/>
                <a:ea typeface="ＭＳ Ｐゴシック" charset="0"/>
                <a:cs typeface="Arial" panose="020B0604020202020204" pitchFamily="34" charset="0"/>
                <a:sym typeface="Arial"/>
                <a:rtl val="0"/>
              </a:rPr>
              <a:t>Favours CP</a:t>
            </a:r>
          </a:p>
        </p:txBody>
      </p:sp>
      <p:grpSp>
        <p:nvGrpSpPr>
          <p:cNvPr id="103" name="Group 102">
            <a:extLst>
              <a:ext uri="{FF2B5EF4-FFF2-40B4-BE49-F238E27FC236}">
                <a16:creationId xmlns:a16="http://schemas.microsoft.com/office/drawing/2014/main" id="{841FDA81-0B62-3E55-A3D2-81A0F35D2FCB}"/>
              </a:ext>
            </a:extLst>
          </p:cNvPr>
          <p:cNvGrpSpPr>
            <a:grpSpLocks/>
          </p:cNvGrpSpPr>
          <p:nvPr/>
        </p:nvGrpSpPr>
        <p:grpSpPr>
          <a:xfrm>
            <a:off x="235769" y="2031854"/>
            <a:ext cx="11720462" cy="2551628"/>
            <a:chOff x="392549" y="2296132"/>
            <a:chExt cx="11256111" cy="2270142"/>
          </a:xfrm>
        </p:grpSpPr>
        <p:cxnSp>
          <p:nvCxnSpPr>
            <p:cNvPr id="104" name="Straight Connector 103">
              <a:extLst>
                <a:ext uri="{FF2B5EF4-FFF2-40B4-BE49-F238E27FC236}">
                  <a16:creationId xmlns:a16="http://schemas.microsoft.com/office/drawing/2014/main" id="{6714C82C-FB1B-FD07-4411-D075451B1478}"/>
                </a:ext>
              </a:extLst>
            </p:cNvPr>
            <p:cNvCxnSpPr>
              <a:cxnSpLocks/>
            </p:cNvCxnSpPr>
            <p:nvPr/>
          </p:nvCxnSpPr>
          <p:spPr>
            <a:xfrm>
              <a:off x="392549" y="2821305"/>
              <a:ext cx="11256111" cy="0"/>
            </a:xfrm>
            <a:prstGeom prst="line">
              <a:avLst/>
            </a:prstGeom>
            <a:noFill/>
            <a:ln w="3175" cap="flat" cmpd="sng" algn="ctr">
              <a:solidFill>
                <a:srgbClr val="000000"/>
              </a:solidFill>
              <a:prstDash val="solid"/>
              <a:miter lim="800000"/>
            </a:ln>
            <a:effectLst/>
          </p:spPr>
        </p:cxnSp>
        <p:cxnSp>
          <p:nvCxnSpPr>
            <p:cNvPr id="105" name="Straight Connector 104">
              <a:extLst>
                <a:ext uri="{FF2B5EF4-FFF2-40B4-BE49-F238E27FC236}">
                  <a16:creationId xmlns:a16="http://schemas.microsoft.com/office/drawing/2014/main" id="{F5D20D1E-D141-E743-5B5D-54CF4049ACDE}"/>
                </a:ext>
              </a:extLst>
            </p:cNvPr>
            <p:cNvCxnSpPr>
              <a:cxnSpLocks/>
            </p:cNvCxnSpPr>
            <p:nvPr/>
          </p:nvCxnSpPr>
          <p:spPr>
            <a:xfrm>
              <a:off x="392549" y="3520259"/>
              <a:ext cx="11256111" cy="0"/>
            </a:xfrm>
            <a:prstGeom prst="line">
              <a:avLst/>
            </a:prstGeom>
            <a:noFill/>
            <a:ln w="3175" cap="flat" cmpd="sng" algn="ctr">
              <a:solidFill>
                <a:srgbClr val="000000"/>
              </a:solidFill>
              <a:prstDash val="solid"/>
              <a:miter lim="800000"/>
            </a:ln>
            <a:effectLst/>
          </p:spPr>
        </p:cxnSp>
        <p:cxnSp>
          <p:nvCxnSpPr>
            <p:cNvPr id="106" name="Straight Connector 105">
              <a:extLst>
                <a:ext uri="{FF2B5EF4-FFF2-40B4-BE49-F238E27FC236}">
                  <a16:creationId xmlns:a16="http://schemas.microsoft.com/office/drawing/2014/main" id="{5DB109F2-FEF0-A0B6-8A57-6015F6EAD5F5}"/>
                </a:ext>
              </a:extLst>
            </p:cNvPr>
            <p:cNvCxnSpPr>
              <a:cxnSpLocks/>
            </p:cNvCxnSpPr>
            <p:nvPr/>
          </p:nvCxnSpPr>
          <p:spPr>
            <a:xfrm>
              <a:off x="392549" y="4035971"/>
              <a:ext cx="11256111" cy="0"/>
            </a:xfrm>
            <a:prstGeom prst="line">
              <a:avLst/>
            </a:prstGeom>
            <a:noFill/>
            <a:ln w="3175" cap="flat" cmpd="sng" algn="ctr">
              <a:solidFill>
                <a:srgbClr val="000000"/>
              </a:solidFill>
              <a:prstDash val="solid"/>
              <a:miter lim="800000"/>
            </a:ln>
            <a:effectLst/>
          </p:spPr>
        </p:cxnSp>
        <p:cxnSp>
          <p:nvCxnSpPr>
            <p:cNvPr id="107" name="Straight Connector 106">
              <a:extLst>
                <a:ext uri="{FF2B5EF4-FFF2-40B4-BE49-F238E27FC236}">
                  <a16:creationId xmlns:a16="http://schemas.microsoft.com/office/drawing/2014/main" id="{84DEB1D7-92D9-7C9B-7F90-943BFC8BAC7D}"/>
                </a:ext>
              </a:extLst>
            </p:cNvPr>
            <p:cNvCxnSpPr>
              <a:cxnSpLocks/>
            </p:cNvCxnSpPr>
            <p:nvPr/>
          </p:nvCxnSpPr>
          <p:spPr>
            <a:xfrm>
              <a:off x="392549" y="4566274"/>
              <a:ext cx="11256111" cy="0"/>
            </a:xfrm>
            <a:prstGeom prst="line">
              <a:avLst/>
            </a:prstGeom>
            <a:noFill/>
            <a:ln w="3175" cap="flat" cmpd="sng" algn="ctr">
              <a:solidFill>
                <a:srgbClr val="000000"/>
              </a:solidFill>
              <a:prstDash val="solid"/>
              <a:miter lim="800000"/>
            </a:ln>
            <a:effectLst/>
          </p:spPr>
        </p:cxnSp>
        <p:cxnSp>
          <p:nvCxnSpPr>
            <p:cNvPr id="108" name="Straight Connector 107">
              <a:extLst>
                <a:ext uri="{FF2B5EF4-FFF2-40B4-BE49-F238E27FC236}">
                  <a16:creationId xmlns:a16="http://schemas.microsoft.com/office/drawing/2014/main" id="{56BA99DA-87DF-57A9-F7BE-31B9F97D59AE}"/>
                </a:ext>
              </a:extLst>
            </p:cNvPr>
            <p:cNvCxnSpPr>
              <a:cxnSpLocks/>
            </p:cNvCxnSpPr>
            <p:nvPr/>
          </p:nvCxnSpPr>
          <p:spPr>
            <a:xfrm>
              <a:off x="392549" y="2296132"/>
              <a:ext cx="11256111" cy="0"/>
            </a:xfrm>
            <a:prstGeom prst="line">
              <a:avLst/>
            </a:prstGeom>
            <a:noFill/>
            <a:ln w="3175" cap="flat" cmpd="sng" algn="ctr">
              <a:solidFill>
                <a:srgbClr val="000000"/>
              </a:solidFill>
              <a:prstDash val="solid"/>
              <a:miter lim="800000"/>
            </a:ln>
            <a:effectLst/>
          </p:spPr>
        </p:cxnSp>
      </p:grpSp>
      <p:cxnSp>
        <p:nvCxnSpPr>
          <p:cNvPr id="109" name="Straight Connector 108">
            <a:extLst>
              <a:ext uri="{FF2B5EF4-FFF2-40B4-BE49-F238E27FC236}">
                <a16:creationId xmlns:a16="http://schemas.microsoft.com/office/drawing/2014/main" id="{1CC760AD-9E60-584F-796C-179CA081014F}"/>
              </a:ext>
            </a:extLst>
          </p:cNvPr>
          <p:cNvCxnSpPr>
            <a:cxnSpLocks/>
          </p:cNvCxnSpPr>
          <p:nvPr/>
        </p:nvCxnSpPr>
        <p:spPr>
          <a:xfrm>
            <a:off x="9451182" y="1764156"/>
            <a:ext cx="2480792" cy="0"/>
          </a:xfrm>
          <a:prstGeom prst="line">
            <a:avLst/>
          </a:prstGeom>
          <a:noFill/>
          <a:ln w="28575" cap="flat" cmpd="sng" algn="ctr">
            <a:solidFill>
              <a:srgbClr val="000000"/>
            </a:solidFill>
            <a:prstDash val="solid"/>
            <a:miter lim="800000"/>
          </a:ln>
          <a:effectLst/>
        </p:spPr>
      </p:cxnSp>
      <p:sp>
        <p:nvSpPr>
          <p:cNvPr id="4" name="TextBox 3">
            <a:extLst>
              <a:ext uri="{FF2B5EF4-FFF2-40B4-BE49-F238E27FC236}">
                <a16:creationId xmlns:a16="http://schemas.microsoft.com/office/drawing/2014/main" id="{6EB62016-316D-A2EA-60DF-1F3BC148EF04}"/>
              </a:ext>
            </a:extLst>
          </p:cNvPr>
          <p:cNvSpPr txBox="1"/>
          <p:nvPr/>
        </p:nvSpPr>
        <p:spPr>
          <a:xfrm>
            <a:off x="5161524" y="6379256"/>
            <a:ext cx="6096000" cy="369332"/>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Westin IGCS 2024</a:t>
            </a:r>
          </a:p>
        </p:txBody>
      </p:sp>
      <p:sp>
        <p:nvSpPr>
          <p:cNvPr id="5" name="TextBox 4">
            <a:extLst>
              <a:ext uri="{FF2B5EF4-FFF2-40B4-BE49-F238E27FC236}">
                <a16:creationId xmlns:a16="http://schemas.microsoft.com/office/drawing/2014/main" id="{0003530F-86BC-086C-6C76-BC53666A67AE}"/>
              </a:ext>
            </a:extLst>
          </p:cNvPr>
          <p:cNvSpPr txBox="1"/>
          <p:nvPr/>
        </p:nvSpPr>
        <p:spPr>
          <a:xfrm>
            <a:off x="2746802" y="2822893"/>
            <a:ext cx="6704379" cy="395548"/>
          </a:xfrm>
          <a:prstGeom prst="rect">
            <a:avLst/>
          </a:prstGeom>
          <a:noFill/>
          <a:ln w="53975">
            <a:solidFill>
              <a:srgbClr val="FF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6" name="TextBox 5">
            <a:extLst>
              <a:ext uri="{FF2B5EF4-FFF2-40B4-BE49-F238E27FC236}">
                <a16:creationId xmlns:a16="http://schemas.microsoft.com/office/drawing/2014/main" id="{F5F06987-36A0-8B4C-6DB3-485AB0602B3B}"/>
              </a:ext>
            </a:extLst>
          </p:cNvPr>
          <p:cNvSpPr txBox="1"/>
          <p:nvPr/>
        </p:nvSpPr>
        <p:spPr>
          <a:xfrm>
            <a:off x="275427" y="3392272"/>
            <a:ext cx="9175754" cy="1173727"/>
          </a:xfrm>
          <a:prstGeom prst="rect">
            <a:avLst/>
          </a:prstGeom>
          <a:noFill/>
          <a:ln w="53975">
            <a:solidFill>
              <a:srgbClr val="FF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077032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F108-745A-2C48-9C1E-486A2899B9E9}"/>
              </a:ext>
            </a:extLst>
          </p:cNvPr>
          <p:cNvSpPr>
            <a:spLocks noGrp="1"/>
          </p:cNvSpPr>
          <p:nvPr>
            <p:ph type="title" idx="4294967295"/>
          </p:nvPr>
        </p:nvSpPr>
        <p:spPr>
          <a:xfrm>
            <a:off x="173596" y="188698"/>
            <a:ext cx="11141075" cy="1103313"/>
          </a:xfrm>
          <a:prstGeom prst="rect">
            <a:avLst/>
          </a:prstGeom>
        </p:spPr>
        <p:txBody>
          <a:bodyPr/>
          <a:lstStyle/>
          <a:p>
            <a:pPr algn="l"/>
            <a:r>
              <a:rPr lang="en-US" sz="2800" b="1" dirty="0"/>
              <a:t>RUBY Part 2 : </a:t>
            </a:r>
            <a:r>
              <a:rPr lang="en-US" sz="2800" b="1" dirty="0" err="1"/>
              <a:t>Dostarlimab</a:t>
            </a:r>
            <a:r>
              <a:rPr lang="en-US" sz="2800" b="1" dirty="0"/>
              <a:t> + Niraparib in Endometrial Cancer</a:t>
            </a:r>
          </a:p>
        </p:txBody>
      </p:sp>
      <p:sp>
        <p:nvSpPr>
          <p:cNvPr id="4" name="Text Box 15">
            <a:extLst>
              <a:ext uri="{FF2B5EF4-FFF2-40B4-BE49-F238E27FC236}">
                <a16:creationId xmlns:a16="http://schemas.microsoft.com/office/drawing/2014/main" id="{085DD4C8-C25C-2564-2B03-EE7A54960CF2}"/>
              </a:ext>
            </a:extLst>
          </p:cNvPr>
          <p:cNvSpPr txBox="1">
            <a:spLocks noChangeArrowheads="1"/>
          </p:cNvSpPr>
          <p:nvPr/>
        </p:nvSpPr>
        <p:spPr bwMode="auto">
          <a:xfrm>
            <a:off x="4865915" y="6493136"/>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ＭＳ Ｐゴシック" charset="0"/>
                <a:cs typeface="Arial" panose="020B0604020202020204" pitchFamily="34" charset="0"/>
              </a:rPr>
              <a:t>Mirza. SGO 2024. </a:t>
            </a:r>
            <a:endParaRPr kumimoji="0" lang="en-US" altLang="en-US" sz="1200" b="0" i="0" u="none" strike="noStrike" kern="1200" cap="none" spc="-10" normalizeH="0" baseline="0" noProof="0" dirty="0">
              <a:ln>
                <a:noFill/>
              </a:ln>
              <a:solidFill>
                <a:srgbClr val="455560"/>
              </a:solidFill>
              <a:effectLst/>
              <a:highlight>
                <a:srgbClr val="FFFF00"/>
              </a:highlight>
              <a:uLnTx/>
              <a:uFillTx/>
              <a:latin typeface="Calibri" panose="020F0502020204030204" pitchFamily="34" charset="0"/>
              <a:ea typeface="ＭＳ Ｐゴシック" charset="0"/>
              <a:cs typeface="Arial" panose="020B0604020202020204" pitchFamily="34" charset="0"/>
            </a:endParaRPr>
          </a:p>
        </p:txBody>
      </p:sp>
      <p:pic>
        <p:nvPicPr>
          <p:cNvPr id="20" name="Picture 19">
            <a:extLst>
              <a:ext uri="{FF2B5EF4-FFF2-40B4-BE49-F238E27FC236}">
                <a16:creationId xmlns:a16="http://schemas.microsoft.com/office/drawing/2014/main" id="{0837DD34-E995-16D4-B2F6-5384BCAA4BAA}"/>
              </a:ext>
            </a:extLst>
          </p:cNvPr>
          <p:cNvPicPr>
            <a:picLocks noChangeAspect="1"/>
          </p:cNvPicPr>
          <p:nvPr/>
        </p:nvPicPr>
        <p:blipFill>
          <a:blip r:embed="rId3"/>
          <a:stretch>
            <a:fillRect/>
          </a:stretch>
        </p:blipFill>
        <p:spPr>
          <a:xfrm>
            <a:off x="0" y="1184091"/>
            <a:ext cx="12197654" cy="4777322"/>
          </a:xfrm>
          <a:prstGeom prst="rect">
            <a:avLst/>
          </a:prstGeom>
        </p:spPr>
      </p:pic>
    </p:spTree>
    <p:extLst>
      <p:ext uri="{BB962C8B-B14F-4D97-AF65-F5344CB8AC3E}">
        <p14:creationId xmlns:p14="http://schemas.microsoft.com/office/powerpoint/2010/main" val="4234512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1" name="Straight Connector 540">
            <a:extLst>
              <a:ext uri="{FF2B5EF4-FFF2-40B4-BE49-F238E27FC236}">
                <a16:creationId xmlns:a16="http://schemas.microsoft.com/office/drawing/2014/main" id="{D72C8A7C-9C61-61AB-0176-E8106FAD09B8}"/>
              </a:ext>
            </a:extLst>
          </p:cNvPr>
          <p:cNvCxnSpPr>
            <a:cxnSpLocks/>
            <a:endCxn id="270" idx="104"/>
          </p:cNvCxnSpPr>
          <p:nvPr/>
        </p:nvCxnSpPr>
        <p:spPr>
          <a:xfrm flipH="1" flipV="1">
            <a:off x="5565752" y="3101187"/>
            <a:ext cx="3560" cy="2091776"/>
          </a:xfrm>
          <a:prstGeom prst="line">
            <a:avLst/>
          </a:prstGeom>
          <a:ln>
            <a:solidFill>
              <a:schemeClr val="bg1">
                <a:lumMod val="65000"/>
              </a:schemeClr>
            </a:solidFill>
            <a:prstDash val="lgDash"/>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30FFC032-BBD5-0CC8-DAD0-D87BABD5C4B4}"/>
              </a:ext>
            </a:extLst>
          </p:cNvPr>
          <p:cNvSpPr/>
          <p:nvPr/>
        </p:nvSpPr>
        <p:spPr>
          <a:xfrm>
            <a:off x="0" y="5561885"/>
            <a:ext cx="1042416" cy="1112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Garamond"/>
              <a:ea typeface="+mn-ea"/>
              <a:cs typeface="+mn-cs"/>
            </a:endParaRPr>
          </a:p>
        </p:txBody>
      </p:sp>
      <p:sp>
        <p:nvSpPr>
          <p:cNvPr id="535" name="Rectangle 534">
            <a:extLst>
              <a:ext uri="{FF2B5EF4-FFF2-40B4-BE49-F238E27FC236}">
                <a16:creationId xmlns:a16="http://schemas.microsoft.com/office/drawing/2014/main" id="{479D8B04-F10B-AB91-A301-F70F8D39B2C2}"/>
              </a:ext>
            </a:extLst>
          </p:cNvPr>
          <p:cNvSpPr/>
          <p:nvPr/>
        </p:nvSpPr>
        <p:spPr>
          <a:xfrm>
            <a:off x="1042416" y="5894984"/>
            <a:ext cx="2600023" cy="871321"/>
          </a:xfrm>
          <a:prstGeom prst="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AD79A179-F17E-37DF-6D43-E475BA7435AA}"/>
              </a:ext>
            </a:extLst>
          </p:cNvPr>
          <p:cNvSpPr>
            <a:spLocks noGrp="1"/>
          </p:cNvSpPr>
          <p:nvPr>
            <p:ph type="title"/>
          </p:nvPr>
        </p:nvSpPr>
        <p:spPr>
          <a:xfrm>
            <a:off x="548640" y="365125"/>
            <a:ext cx="11316641" cy="1325563"/>
          </a:xfrm>
        </p:spPr>
        <p:txBody>
          <a:bodyPr anchor="t" anchorCtr="0">
            <a:normAutofit/>
          </a:bodyPr>
          <a:lstStyle/>
          <a:p>
            <a:pPr>
              <a:lnSpc>
                <a:spcPct val="100000"/>
              </a:lnSpc>
            </a:pPr>
            <a:r>
              <a:rPr lang="en-US" sz="2900" b="1" dirty="0">
                <a:solidFill>
                  <a:srgbClr val="652C91"/>
                </a:solidFill>
                <a:latin typeface="Arial" panose="020B0604020202020204" pitchFamily="34" charset="0"/>
                <a:cs typeface="Arial" panose="020B0604020202020204" pitchFamily="34" charset="0"/>
              </a:rPr>
              <a:t>Statistically Significant PFS Benefit in MMRp/MSS Population</a:t>
            </a:r>
            <a:br>
              <a:rPr lang="en-US" sz="3200" dirty="0">
                <a:solidFill>
                  <a:srgbClr val="652C91"/>
                </a:solidFill>
                <a:latin typeface="Arial" panose="020B0604020202020204" pitchFamily="34" charset="0"/>
                <a:cs typeface="Arial" panose="020B0604020202020204" pitchFamily="34" charset="0"/>
              </a:rPr>
            </a:br>
            <a:r>
              <a:rPr lang="en-US" sz="2400" dirty="0">
                <a:solidFill>
                  <a:srgbClr val="652C91"/>
                </a:solidFill>
                <a:latin typeface="Arial" panose="020B0604020202020204" pitchFamily="34" charset="0"/>
                <a:cs typeface="Arial" panose="020B0604020202020204" pitchFamily="34" charset="0"/>
              </a:rPr>
              <a:t>Primary endpoint</a:t>
            </a:r>
            <a:endParaRPr lang="en-US" sz="3200" dirty="0">
              <a:solidFill>
                <a:srgbClr val="652C9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DC9EA47-BCE8-EDE1-1182-F98F082AE635}"/>
              </a:ext>
            </a:extLst>
          </p:cNvPr>
          <p:cNvPicPr>
            <a:picLocks noChangeAspect="1"/>
          </p:cNvPicPr>
          <p:nvPr/>
        </p:nvPicPr>
        <p:blipFill>
          <a:blip r:embed="rId3"/>
          <a:stretch>
            <a:fillRect/>
          </a:stretch>
        </p:blipFill>
        <p:spPr>
          <a:xfrm>
            <a:off x="84535" y="38124"/>
            <a:ext cx="2706791" cy="343836"/>
          </a:xfrm>
          <a:prstGeom prst="rect">
            <a:avLst/>
          </a:prstGeom>
        </p:spPr>
      </p:pic>
      <p:grpSp>
        <p:nvGrpSpPr>
          <p:cNvPr id="32" name="Group 31">
            <a:extLst>
              <a:ext uri="{FF2B5EF4-FFF2-40B4-BE49-F238E27FC236}">
                <a16:creationId xmlns:a16="http://schemas.microsoft.com/office/drawing/2014/main" id="{C98DE27B-AAD6-AFB3-E868-298880BCECE6}"/>
              </a:ext>
            </a:extLst>
          </p:cNvPr>
          <p:cNvGrpSpPr/>
          <p:nvPr/>
        </p:nvGrpSpPr>
        <p:grpSpPr>
          <a:xfrm>
            <a:off x="1997484" y="5988735"/>
            <a:ext cx="8233894" cy="230832"/>
            <a:chOff x="1997484" y="6053549"/>
            <a:chExt cx="8233894" cy="230832"/>
          </a:xfrm>
        </p:grpSpPr>
        <p:sp>
          <p:nvSpPr>
            <p:cNvPr id="494" name="TextBox 493">
              <a:extLst>
                <a:ext uri="{FF2B5EF4-FFF2-40B4-BE49-F238E27FC236}">
                  <a16:creationId xmlns:a16="http://schemas.microsoft.com/office/drawing/2014/main" id="{551127A8-F913-B37F-C9F8-CB86751E1F12}"/>
                </a:ext>
              </a:extLst>
            </p:cNvPr>
            <p:cNvSpPr txBox="1"/>
            <p:nvPr/>
          </p:nvSpPr>
          <p:spPr>
            <a:xfrm>
              <a:off x="1997484" y="6053549"/>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74(0)</a:t>
              </a:r>
            </a:p>
          </p:txBody>
        </p:sp>
        <p:sp>
          <p:nvSpPr>
            <p:cNvPr id="496" name="TextBox 495">
              <a:extLst>
                <a:ext uri="{FF2B5EF4-FFF2-40B4-BE49-F238E27FC236}">
                  <a16:creationId xmlns:a16="http://schemas.microsoft.com/office/drawing/2014/main" id="{4BD3AD96-577A-DCD1-346C-149F8536A9F2}"/>
                </a:ext>
              </a:extLst>
            </p:cNvPr>
            <p:cNvSpPr txBox="1"/>
            <p:nvPr/>
          </p:nvSpPr>
          <p:spPr>
            <a:xfrm>
              <a:off x="2539849" y="6053549"/>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71(1)</a:t>
              </a:r>
            </a:p>
          </p:txBody>
        </p:sp>
        <p:sp>
          <p:nvSpPr>
            <p:cNvPr id="498" name="TextBox 497">
              <a:extLst>
                <a:ext uri="{FF2B5EF4-FFF2-40B4-BE49-F238E27FC236}">
                  <a16:creationId xmlns:a16="http://schemas.microsoft.com/office/drawing/2014/main" id="{0E0A9CF7-CFD6-AABC-680E-B15AD3D00A35}"/>
                </a:ext>
              </a:extLst>
            </p:cNvPr>
            <p:cNvSpPr txBox="1"/>
            <p:nvPr/>
          </p:nvSpPr>
          <p:spPr>
            <a:xfrm>
              <a:off x="3084493" y="6053549"/>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65(5)</a:t>
              </a:r>
            </a:p>
          </p:txBody>
        </p:sp>
        <p:sp>
          <p:nvSpPr>
            <p:cNvPr id="500" name="TextBox 499">
              <a:extLst>
                <a:ext uri="{FF2B5EF4-FFF2-40B4-BE49-F238E27FC236}">
                  <a16:creationId xmlns:a16="http://schemas.microsoft.com/office/drawing/2014/main" id="{64106EB9-09C2-B12A-AE32-A2B5FAC419A3}"/>
                </a:ext>
              </a:extLst>
            </p:cNvPr>
            <p:cNvSpPr txBox="1"/>
            <p:nvPr/>
          </p:nvSpPr>
          <p:spPr>
            <a:xfrm>
              <a:off x="3628677" y="6053549"/>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49(18)</a:t>
              </a:r>
            </a:p>
          </p:txBody>
        </p:sp>
        <p:sp>
          <p:nvSpPr>
            <p:cNvPr id="502" name="TextBox 501">
              <a:extLst>
                <a:ext uri="{FF2B5EF4-FFF2-40B4-BE49-F238E27FC236}">
                  <a16:creationId xmlns:a16="http://schemas.microsoft.com/office/drawing/2014/main" id="{38541E10-092A-E8F3-8ED9-2785D17D84C5}"/>
                </a:ext>
              </a:extLst>
            </p:cNvPr>
            <p:cNvSpPr txBox="1"/>
            <p:nvPr/>
          </p:nvSpPr>
          <p:spPr>
            <a:xfrm>
              <a:off x="4166482" y="6053549"/>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32(33)</a:t>
              </a:r>
            </a:p>
          </p:txBody>
        </p:sp>
        <p:sp>
          <p:nvSpPr>
            <p:cNvPr id="504" name="TextBox 503">
              <a:extLst>
                <a:ext uri="{FF2B5EF4-FFF2-40B4-BE49-F238E27FC236}">
                  <a16:creationId xmlns:a16="http://schemas.microsoft.com/office/drawing/2014/main" id="{C66AA3B1-977B-6F70-37F2-6C24C283D106}"/>
                </a:ext>
              </a:extLst>
            </p:cNvPr>
            <p:cNvSpPr txBox="1"/>
            <p:nvPr/>
          </p:nvSpPr>
          <p:spPr>
            <a:xfrm>
              <a:off x="4708015" y="6053549"/>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22(42)</a:t>
              </a:r>
            </a:p>
          </p:txBody>
        </p:sp>
        <p:sp>
          <p:nvSpPr>
            <p:cNvPr id="506" name="TextBox 505">
              <a:extLst>
                <a:ext uri="{FF2B5EF4-FFF2-40B4-BE49-F238E27FC236}">
                  <a16:creationId xmlns:a16="http://schemas.microsoft.com/office/drawing/2014/main" id="{69F3E516-0BD6-A1FC-AAA9-1B787CF8F140}"/>
                </a:ext>
              </a:extLst>
            </p:cNvPr>
            <p:cNvSpPr txBox="1"/>
            <p:nvPr/>
          </p:nvSpPr>
          <p:spPr>
            <a:xfrm>
              <a:off x="5250028" y="6053549"/>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19(45)</a:t>
              </a:r>
            </a:p>
          </p:txBody>
        </p:sp>
        <p:sp>
          <p:nvSpPr>
            <p:cNvPr id="508" name="TextBox 507">
              <a:extLst>
                <a:ext uri="{FF2B5EF4-FFF2-40B4-BE49-F238E27FC236}">
                  <a16:creationId xmlns:a16="http://schemas.microsoft.com/office/drawing/2014/main" id="{4D8FA3F5-22C8-BE19-8645-F38182AF9AA7}"/>
                </a:ext>
              </a:extLst>
            </p:cNvPr>
            <p:cNvSpPr txBox="1"/>
            <p:nvPr/>
          </p:nvSpPr>
          <p:spPr>
            <a:xfrm>
              <a:off x="5792072" y="6053549"/>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18(45)</a:t>
              </a:r>
            </a:p>
          </p:txBody>
        </p:sp>
        <p:sp>
          <p:nvSpPr>
            <p:cNvPr id="510" name="TextBox 509">
              <a:extLst>
                <a:ext uri="{FF2B5EF4-FFF2-40B4-BE49-F238E27FC236}">
                  <a16:creationId xmlns:a16="http://schemas.microsoft.com/office/drawing/2014/main" id="{93E1F6EF-9226-A7AB-132F-8B834AE824C1}"/>
                </a:ext>
              </a:extLst>
            </p:cNvPr>
            <p:cNvSpPr txBox="1"/>
            <p:nvPr/>
          </p:nvSpPr>
          <p:spPr>
            <a:xfrm>
              <a:off x="6337890" y="6053549"/>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13(50)</a:t>
              </a:r>
            </a:p>
          </p:txBody>
        </p:sp>
        <p:sp>
          <p:nvSpPr>
            <p:cNvPr id="512" name="TextBox 511">
              <a:extLst>
                <a:ext uri="{FF2B5EF4-FFF2-40B4-BE49-F238E27FC236}">
                  <a16:creationId xmlns:a16="http://schemas.microsoft.com/office/drawing/2014/main" id="{9C627AF6-4EC1-135E-098A-FC4C5E27BCE8}"/>
                </a:ext>
              </a:extLst>
            </p:cNvPr>
            <p:cNvSpPr txBox="1"/>
            <p:nvPr/>
          </p:nvSpPr>
          <p:spPr>
            <a:xfrm>
              <a:off x="6876775" y="6053549"/>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9(52)</a:t>
              </a:r>
            </a:p>
          </p:txBody>
        </p:sp>
        <p:sp>
          <p:nvSpPr>
            <p:cNvPr id="514" name="TextBox 513">
              <a:extLst>
                <a:ext uri="{FF2B5EF4-FFF2-40B4-BE49-F238E27FC236}">
                  <a16:creationId xmlns:a16="http://schemas.microsoft.com/office/drawing/2014/main" id="{C41542C8-4017-9115-AB70-73E2BDA3AC4F}"/>
                </a:ext>
              </a:extLst>
            </p:cNvPr>
            <p:cNvSpPr txBox="1"/>
            <p:nvPr/>
          </p:nvSpPr>
          <p:spPr>
            <a:xfrm>
              <a:off x="7416767" y="6053549"/>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5(52)</a:t>
              </a:r>
            </a:p>
          </p:txBody>
        </p:sp>
        <p:sp>
          <p:nvSpPr>
            <p:cNvPr id="516" name="TextBox 515">
              <a:extLst>
                <a:ext uri="{FF2B5EF4-FFF2-40B4-BE49-F238E27FC236}">
                  <a16:creationId xmlns:a16="http://schemas.microsoft.com/office/drawing/2014/main" id="{AEA1C54B-22C1-8B7A-35D7-3FAA698CB849}"/>
                </a:ext>
              </a:extLst>
            </p:cNvPr>
            <p:cNvSpPr txBox="1"/>
            <p:nvPr/>
          </p:nvSpPr>
          <p:spPr>
            <a:xfrm>
              <a:off x="7959382" y="6053549"/>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4(53)</a:t>
              </a:r>
            </a:p>
          </p:txBody>
        </p:sp>
        <p:sp>
          <p:nvSpPr>
            <p:cNvPr id="518" name="TextBox 517">
              <a:extLst>
                <a:ext uri="{FF2B5EF4-FFF2-40B4-BE49-F238E27FC236}">
                  <a16:creationId xmlns:a16="http://schemas.microsoft.com/office/drawing/2014/main" id="{287CA9FF-0BA9-49D1-BB64-40C4456AAB45}"/>
                </a:ext>
              </a:extLst>
            </p:cNvPr>
            <p:cNvSpPr txBox="1"/>
            <p:nvPr/>
          </p:nvSpPr>
          <p:spPr>
            <a:xfrm>
              <a:off x="8504619" y="6053549"/>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1(53)</a:t>
              </a:r>
            </a:p>
          </p:txBody>
        </p:sp>
        <p:sp>
          <p:nvSpPr>
            <p:cNvPr id="520" name="TextBox 519">
              <a:extLst>
                <a:ext uri="{FF2B5EF4-FFF2-40B4-BE49-F238E27FC236}">
                  <a16:creationId xmlns:a16="http://schemas.microsoft.com/office/drawing/2014/main" id="{A127E44F-C7F9-1FDF-0D86-FCAAF9E62B30}"/>
                </a:ext>
              </a:extLst>
            </p:cNvPr>
            <p:cNvSpPr txBox="1"/>
            <p:nvPr/>
          </p:nvSpPr>
          <p:spPr>
            <a:xfrm>
              <a:off x="9044017" y="6053549"/>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1(53)</a:t>
              </a:r>
            </a:p>
          </p:txBody>
        </p:sp>
        <p:sp>
          <p:nvSpPr>
            <p:cNvPr id="522" name="TextBox 521">
              <a:extLst>
                <a:ext uri="{FF2B5EF4-FFF2-40B4-BE49-F238E27FC236}">
                  <a16:creationId xmlns:a16="http://schemas.microsoft.com/office/drawing/2014/main" id="{1C3EC47C-D08D-45F5-1162-E26E441BD386}"/>
                </a:ext>
              </a:extLst>
            </p:cNvPr>
            <p:cNvSpPr txBox="1"/>
            <p:nvPr/>
          </p:nvSpPr>
          <p:spPr>
            <a:xfrm>
              <a:off x="9592368" y="6053549"/>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0(53)</a:t>
              </a:r>
            </a:p>
          </p:txBody>
        </p:sp>
      </p:grpSp>
      <p:grpSp>
        <p:nvGrpSpPr>
          <p:cNvPr id="34" name="Group 33">
            <a:extLst>
              <a:ext uri="{FF2B5EF4-FFF2-40B4-BE49-F238E27FC236}">
                <a16:creationId xmlns:a16="http://schemas.microsoft.com/office/drawing/2014/main" id="{E4118FE8-6168-6F43-4391-562772FD4369}"/>
              </a:ext>
            </a:extLst>
          </p:cNvPr>
          <p:cNvGrpSpPr/>
          <p:nvPr/>
        </p:nvGrpSpPr>
        <p:grpSpPr>
          <a:xfrm>
            <a:off x="1993392" y="5830745"/>
            <a:ext cx="8772299" cy="230832"/>
            <a:chOff x="1997484" y="5773756"/>
            <a:chExt cx="8772299" cy="230832"/>
          </a:xfrm>
        </p:grpSpPr>
        <p:sp>
          <p:nvSpPr>
            <p:cNvPr id="492" name="TextBox 491">
              <a:extLst>
                <a:ext uri="{FF2B5EF4-FFF2-40B4-BE49-F238E27FC236}">
                  <a16:creationId xmlns:a16="http://schemas.microsoft.com/office/drawing/2014/main" id="{F009B729-36EE-92D2-2E06-73A4A8C52C91}"/>
                </a:ext>
              </a:extLst>
            </p:cNvPr>
            <p:cNvSpPr txBox="1"/>
            <p:nvPr/>
          </p:nvSpPr>
          <p:spPr>
            <a:xfrm>
              <a:off x="1997484"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142(0)</a:t>
              </a:r>
            </a:p>
          </p:txBody>
        </p:sp>
        <p:sp>
          <p:nvSpPr>
            <p:cNvPr id="495" name="TextBox 494">
              <a:extLst>
                <a:ext uri="{FF2B5EF4-FFF2-40B4-BE49-F238E27FC236}">
                  <a16:creationId xmlns:a16="http://schemas.microsoft.com/office/drawing/2014/main" id="{21886BD1-F10E-336D-0F07-5220A390A626}"/>
                </a:ext>
              </a:extLst>
            </p:cNvPr>
            <p:cNvSpPr txBox="1"/>
            <p:nvPr/>
          </p:nvSpPr>
          <p:spPr>
            <a:xfrm>
              <a:off x="2539849"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127(5)</a:t>
              </a:r>
            </a:p>
          </p:txBody>
        </p:sp>
        <p:sp>
          <p:nvSpPr>
            <p:cNvPr id="497" name="TextBox 496">
              <a:extLst>
                <a:ext uri="{FF2B5EF4-FFF2-40B4-BE49-F238E27FC236}">
                  <a16:creationId xmlns:a16="http://schemas.microsoft.com/office/drawing/2014/main" id="{A70ADACF-5C16-ACA9-481F-162C81C428CE}"/>
                </a:ext>
              </a:extLst>
            </p:cNvPr>
            <p:cNvSpPr txBox="1"/>
            <p:nvPr/>
          </p:nvSpPr>
          <p:spPr>
            <a:xfrm>
              <a:off x="3084493"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119(10)</a:t>
              </a:r>
            </a:p>
          </p:txBody>
        </p:sp>
        <p:sp>
          <p:nvSpPr>
            <p:cNvPr id="499" name="TextBox 498">
              <a:extLst>
                <a:ext uri="{FF2B5EF4-FFF2-40B4-BE49-F238E27FC236}">
                  <a16:creationId xmlns:a16="http://schemas.microsoft.com/office/drawing/2014/main" id="{291C9B82-B0B1-D1B2-BAFA-81761D9EE26A}"/>
                </a:ext>
              </a:extLst>
            </p:cNvPr>
            <p:cNvSpPr txBox="1"/>
            <p:nvPr/>
          </p:nvSpPr>
          <p:spPr>
            <a:xfrm>
              <a:off x="3628677"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100(24)</a:t>
              </a:r>
            </a:p>
          </p:txBody>
        </p:sp>
        <p:sp>
          <p:nvSpPr>
            <p:cNvPr id="501" name="TextBox 500">
              <a:extLst>
                <a:ext uri="{FF2B5EF4-FFF2-40B4-BE49-F238E27FC236}">
                  <a16:creationId xmlns:a16="http://schemas.microsoft.com/office/drawing/2014/main" id="{06D1062F-CD8F-1072-4199-788F1809E87C}"/>
                </a:ext>
              </a:extLst>
            </p:cNvPr>
            <p:cNvSpPr txBox="1"/>
            <p:nvPr/>
          </p:nvSpPr>
          <p:spPr>
            <a:xfrm>
              <a:off x="4166482"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75(42)</a:t>
              </a:r>
            </a:p>
          </p:txBody>
        </p:sp>
        <p:sp>
          <p:nvSpPr>
            <p:cNvPr id="503" name="TextBox 502">
              <a:extLst>
                <a:ext uri="{FF2B5EF4-FFF2-40B4-BE49-F238E27FC236}">
                  <a16:creationId xmlns:a16="http://schemas.microsoft.com/office/drawing/2014/main" id="{A2B98E5B-AD53-9427-3DB2-DB9713CCA6F6}"/>
                </a:ext>
              </a:extLst>
            </p:cNvPr>
            <p:cNvSpPr txBox="1"/>
            <p:nvPr/>
          </p:nvSpPr>
          <p:spPr>
            <a:xfrm>
              <a:off x="4708015"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67(50)</a:t>
              </a:r>
            </a:p>
          </p:txBody>
        </p:sp>
        <p:sp>
          <p:nvSpPr>
            <p:cNvPr id="505" name="TextBox 504">
              <a:extLst>
                <a:ext uri="{FF2B5EF4-FFF2-40B4-BE49-F238E27FC236}">
                  <a16:creationId xmlns:a16="http://schemas.microsoft.com/office/drawing/2014/main" id="{C13DBAAE-D658-E34D-7554-C6CD37AF70F5}"/>
                </a:ext>
              </a:extLst>
            </p:cNvPr>
            <p:cNvSpPr txBox="1"/>
            <p:nvPr/>
          </p:nvSpPr>
          <p:spPr>
            <a:xfrm>
              <a:off x="5250028"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61(55)</a:t>
              </a:r>
            </a:p>
          </p:txBody>
        </p:sp>
        <p:sp>
          <p:nvSpPr>
            <p:cNvPr id="507" name="TextBox 506">
              <a:extLst>
                <a:ext uri="{FF2B5EF4-FFF2-40B4-BE49-F238E27FC236}">
                  <a16:creationId xmlns:a16="http://schemas.microsoft.com/office/drawing/2014/main" id="{2F9F0327-C743-D05A-F0AC-6447941387E9}"/>
                </a:ext>
              </a:extLst>
            </p:cNvPr>
            <p:cNvSpPr txBox="1"/>
            <p:nvPr/>
          </p:nvSpPr>
          <p:spPr>
            <a:xfrm>
              <a:off x="5792072"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57(58)</a:t>
              </a:r>
            </a:p>
          </p:txBody>
        </p:sp>
        <p:sp>
          <p:nvSpPr>
            <p:cNvPr id="509" name="TextBox 508">
              <a:extLst>
                <a:ext uri="{FF2B5EF4-FFF2-40B4-BE49-F238E27FC236}">
                  <a16:creationId xmlns:a16="http://schemas.microsoft.com/office/drawing/2014/main" id="{BE617896-7856-C532-1C1B-0F4D6E369501}"/>
                </a:ext>
              </a:extLst>
            </p:cNvPr>
            <p:cNvSpPr txBox="1"/>
            <p:nvPr/>
          </p:nvSpPr>
          <p:spPr>
            <a:xfrm>
              <a:off x="6337890"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47(68)</a:t>
              </a:r>
            </a:p>
          </p:txBody>
        </p:sp>
        <p:sp>
          <p:nvSpPr>
            <p:cNvPr id="511" name="TextBox 510">
              <a:extLst>
                <a:ext uri="{FF2B5EF4-FFF2-40B4-BE49-F238E27FC236}">
                  <a16:creationId xmlns:a16="http://schemas.microsoft.com/office/drawing/2014/main" id="{03BA0A53-F6A0-A639-BC75-0FD4AEAB3A55}"/>
                </a:ext>
              </a:extLst>
            </p:cNvPr>
            <p:cNvSpPr txBox="1"/>
            <p:nvPr/>
          </p:nvSpPr>
          <p:spPr>
            <a:xfrm>
              <a:off x="6876775"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28(76)</a:t>
              </a:r>
            </a:p>
          </p:txBody>
        </p:sp>
        <p:sp>
          <p:nvSpPr>
            <p:cNvPr id="513" name="TextBox 512">
              <a:extLst>
                <a:ext uri="{FF2B5EF4-FFF2-40B4-BE49-F238E27FC236}">
                  <a16:creationId xmlns:a16="http://schemas.microsoft.com/office/drawing/2014/main" id="{925D1402-9D94-F578-A573-ECEE1E46ED8A}"/>
                </a:ext>
              </a:extLst>
            </p:cNvPr>
            <p:cNvSpPr txBox="1"/>
            <p:nvPr/>
          </p:nvSpPr>
          <p:spPr>
            <a:xfrm>
              <a:off x="7416767"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24(76)</a:t>
              </a:r>
            </a:p>
          </p:txBody>
        </p:sp>
        <p:sp>
          <p:nvSpPr>
            <p:cNvPr id="515" name="TextBox 514">
              <a:extLst>
                <a:ext uri="{FF2B5EF4-FFF2-40B4-BE49-F238E27FC236}">
                  <a16:creationId xmlns:a16="http://schemas.microsoft.com/office/drawing/2014/main" id="{973A61CB-BBA7-FF39-63EC-3CFFC40AF4F6}"/>
                </a:ext>
              </a:extLst>
            </p:cNvPr>
            <p:cNvSpPr txBox="1"/>
            <p:nvPr/>
          </p:nvSpPr>
          <p:spPr>
            <a:xfrm>
              <a:off x="7959382"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11(78)</a:t>
              </a:r>
            </a:p>
          </p:txBody>
        </p:sp>
        <p:sp>
          <p:nvSpPr>
            <p:cNvPr id="517" name="TextBox 516">
              <a:extLst>
                <a:ext uri="{FF2B5EF4-FFF2-40B4-BE49-F238E27FC236}">
                  <a16:creationId xmlns:a16="http://schemas.microsoft.com/office/drawing/2014/main" id="{3E17B76A-1337-A51E-7EE1-09B1DD5F089E}"/>
                </a:ext>
              </a:extLst>
            </p:cNvPr>
            <p:cNvSpPr txBox="1"/>
            <p:nvPr/>
          </p:nvSpPr>
          <p:spPr>
            <a:xfrm>
              <a:off x="8504619"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4(78)</a:t>
              </a:r>
            </a:p>
          </p:txBody>
        </p:sp>
        <p:sp>
          <p:nvSpPr>
            <p:cNvPr id="519" name="TextBox 518">
              <a:extLst>
                <a:ext uri="{FF2B5EF4-FFF2-40B4-BE49-F238E27FC236}">
                  <a16:creationId xmlns:a16="http://schemas.microsoft.com/office/drawing/2014/main" id="{5886BD19-F685-2E61-B8C8-FE011F9F6316}"/>
                </a:ext>
              </a:extLst>
            </p:cNvPr>
            <p:cNvSpPr txBox="1"/>
            <p:nvPr/>
          </p:nvSpPr>
          <p:spPr>
            <a:xfrm>
              <a:off x="9044017"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2(79)</a:t>
              </a:r>
            </a:p>
          </p:txBody>
        </p:sp>
        <p:sp>
          <p:nvSpPr>
            <p:cNvPr id="521" name="TextBox 520">
              <a:extLst>
                <a:ext uri="{FF2B5EF4-FFF2-40B4-BE49-F238E27FC236}">
                  <a16:creationId xmlns:a16="http://schemas.microsoft.com/office/drawing/2014/main" id="{34DADFC7-0F18-FB68-78BF-67A62CB5A667}"/>
                </a:ext>
              </a:extLst>
            </p:cNvPr>
            <p:cNvSpPr txBox="1"/>
            <p:nvPr/>
          </p:nvSpPr>
          <p:spPr>
            <a:xfrm>
              <a:off x="9592368"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1(79)</a:t>
              </a:r>
            </a:p>
          </p:txBody>
        </p:sp>
        <p:sp>
          <p:nvSpPr>
            <p:cNvPr id="523" name="TextBox 522">
              <a:extLst>
                <a:ext uri="{FF2B5EF4-FFF2-40B4-BE49-F238E27FC236}">
                  <a16:creationId xmlns:a16="http://schemas.microsoft.com/office/drawing/2014/main" id="{0B735C8F-9E3F-E3BE-F4C8-265793E8000A}"/>
                </a:ext>
              </a:extLst>
            </p:cNvPr>
            <p:cNvSpPr txBox="1"/>
            <p:nvPr/>
          </p:nvSpPr>
          <p:spPr>
            <a:xfrm>
              <a:off x="10130773" y="5773756"/>
              <a:ext cx="639010" cy="2308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0(79)</a:t>
              </a:r>
            </a:p>
          </p:txBody>
        </p:sp>
      </p:grpSp>
      <p:sp>
        <p:nvSpPr>
          <p:cNvPr id="270" name="Freeform 4">
            <a:extLst>
              <a:ext uri="{FF2B5EF4-FFF2-40B4-BE49-F238E27FC236}">
                <a16:creationId xmlns:a16="http://schemas.microsoft.com/office/drawing/2014/main" id="{EFDDC3BF-4636-BB50-599D-7C0A87A009F4}"/>
              </a:ext>
            </a:extLst>
          </p:cNvPr>
          <p:cNvSpPr/>
          <p:nvPr/>
        </p:nvSpPr>
        <p:spPr>
          <a:xfrm>
            <a:off x="2317112" y="1451286"/>
            <a:ext cx="7647791" cy="2891232"/>
          </a:xfrm>
          <a:custGeom>
            <a:avLst/>
            <a:gdLst>
              <a:gd name="connsiteX0" fmla="*/ 0 w 3799429"/>
              <a:gd name="connsiteY0" fmla="*/ 0 h 1434810"/>
              <a:gd name="connsiteX1" fmla="*/ 0 w 3799429"/>
              <a:gd name="connsiteY1" fmla="*/ 0 h 1434810"/>
              <a:gd name="connsiteX2" fmla="*/ 4431 w 3799429"/>
              <a:gd name="connsiteY2" fmla="*/ 0 h 1434810"/>
              <a:gd name="connsiteX3" fmla="*/ 25477 w 3799429"/>
              <a:gd name="connsiteY3" fmla="*/ 0 h 1434810"/>
              <a:gd name="connsiteX4" fmla="*/ 25477 w 3799429"/>
              <a:gd name="connsiteY4" fmla="*/ 14403 h 1434810"/>
              <a:gd name="connsiteX5" fmla="*/ 93047 w 3799429"/>
              <a:gd name="connsiteY5" fmla="*/ 14403 h 1434810"/>
              <a:gd name="connsiteX6" fmla="*/ 93047 w 3799429"/>
              <a:gd name="connsiteY6" fmla="*/ 27699 h 1434810"/>
              <a:gd name="connsiteX7" fmla="*/ 180556 w 3799429"/>
              <a:gd name="connsiteY7" fmla="*/ 27699 h 1434810"/>
              <a:gd name="connsiteX8" fmla="*/ 189418 w 3799429"/>
              <a:gd name="connsiteY8" fmla="*/ 27699 h 1434810"/>
              <a:gd name="connsiteX9" fmla="*/ 189418 w 3799429"/>
              <a:gd name="connsiteY9" fmla="*/ 40994 h 1434810"/>
              <a:gd name="connsiteX10" fmla="*/ 198279 w 3799429"/>
              <a:gd name="connsiteY10" fmla="*/ 40994 h 1434810"/>
              <a:gd name="connsiteX11" fmla="*/ 198279 w 3799429"/>
              <a:gd name="connsiteY11" fmla="*/ 54290 h 1434810"/>
              <a:gd name="connsiteX12" fmla="*/ 202710 w 3799429"/>
              <a:gd name="connsiteY12" fmla="*/ 54290 h 1434810"/>
              <a:gd name="connsiteX13" fmla="*/ 202710 w 3799429"/>
              <a:gd name="connsiteY13" fmla="*/ 68694 h 1434810"/>
              <a:gd name="connsiteX14" fmla="*/ 268065 w 3799429"/>
              <a:gd name="connsiteY14" fmla="*/ 68694 h 1434810"/>
              <a:gd name="connsiteX15" fmla="*/ 309050 w 3799429"/>
              <a:gd name="connsiteY15" fmla="*/ 68694 h 1434810"/>
              <a:gd name="connsiteX16" fmla="*/ 309050 w 3799429"/>
              <a:gd name="connsiteY16" fmla="*/ 81989 h 1434810"/>
              <a:gd name="connsiteX17" fmla="*/ 344496 w 3799429"/>
              <a:gd name="connsiteY17" fmla="*/ 81989 h 1434810"/>
              <a:gd name="connsiteX18" fmla="*/ 344496 w 3799429"/>
              <a:gd name="connsiteY18" fmla="*/ 96393 h 1434810"/>
              <a:gd name="connsiteX19" fmla="*/ 353358 w 3799429"/>
              <a:gd name="connsiteY19" fmla="*/ 96393 h 1434810"/>
              <a:gd name="connsiteX20" fmla="*/ 353358 w 3799429"/>
              <a:gd name="connsiteY20" fmla="*/ 109688 h 1434810"/>
              <a:gd name="connsiteX21" fmla="*/ 362220 w 3799429"/>
              <a:gd name="connsiteY21" fmla="*/ 109688 h 1434810"/>
              <a:gd name="connsiteX22" fmla="*/ 366651 w 3799429"/>
              <a:gd name="connsiteY22" fmla="*/ 109688 h 1434810"/>
              <a:gd name="connsiteX23" fmla="*/ 366651 w 3799429"/>
              <a:gd name="connsiteY23" fmla="*/ 122984 h 1434810"/>
              <a:gd name="connsiteX24" fmla="*/ 374404 w 3799429"/>
              <a:gd name="connsiteY24" fmla="*/ 122984 h 1434810"/>
              <a:gd name="connsiteX25" fmla="*/ 471882 w 3799429"/>
              <a:gd name="connsiteY25" fmla="*/ 122984 h 1434810"/>
              <a:gd name="connsiteX26" fmla="*/ 494037 w 3799429"/>
              <a:gd name="connsiteY26" fmla="*/ 122984 h 1434810"/>
              <a:gd name="connsiteX27" fmla="*/ 494037 w 3799429"/>
              <a:gd name="connsiteY27" fmla="*/ 137387 h 1434810"/>
              <a:gd name="connsiteX28" fmla="*/ 537237 w 3799429"/>
              <a:gd name="connsiteY28" fmla="*/ 137387 h 1434810"/>
              <a:gd name="connsiteX29" fmla="*/ 542776 w 3799429"/>
              <a:gd name="connsiteY29" fmla="*/ 137387 h 1434810"/>
              <a:gd name="connsiteX30" fmla="*/ 542776 w 3799429"/>
              <a:gd name="connsiteY30" fmla="*/ 150683 h 1434810"/>
              <a:gd name="connsiteX31" fmla="*/ 556068 w 3799429"/>
              <a:gd name="connsiteY31" fmla="*/ 150683 h 1434810"/>
              <a:gd name="connsiteX32" fmla="*/ 556068 w 3799429"/>
              <a:gd name="connsiteY32" fmla="*/ 165086 h 1434810"/>
              <a:gd name="connsiteX33" fmla="*/ 560499 w 3799429"/>
              <a:gd name="connsiteY33" fmla="*/ 165086 h 1434810"/>
              <a:gd name="connsiteX34" fmla="*/ 560499 w 3799429"/>
              <a:gd name="connsiteY34" fmla="*/ 192785 h 1434810"/>
              <a:gd name="connsiteX35" fmla="*/ 573791 w 3799429"/>
              <a:gd name="connsiteY35" fmla="*/ 192785 h 1434810"/>
              <a:gd name="connsiteX36" fmla="*/ 587084 w 3799429"/>
              <a:gd name="connsiteY36" fmla="*/ 192785 h 1434810"/>
              <a:gd name="connsiteX37" fmla="*/ 591515 w 3799429"/>
              <a:gd name="connsiteY37" fmla="*/ 192785 h 1434810"/>
              <a:gd name="connsiteX38" fmla="*/ 591515 w 3799429"/>
              <a:gd name="connsiteY38" fmla="*/ 207189 h 1434810"/>
              <a:gd name="connsiteX39" fmla="*/ 662408 w 3799429"/>
              <a:gd name="connsiteY39" fmla="*/ 207189 h 1434810"/>
              <a:gd name="connsiteX40" fmla="*/ 662408 w 3799429"/>
              <a:gd name="connsiteY40" fmla="*/ 222700 h 1434810"/>
              <a:gd name="connsiteX41" fmla="*/ 693424 w 3799429"/>
              <a:gd name="connsiteY41" fmla="*/ 222700 h 1434810"/>
              <a:gd name="connsiteX42" fmla="*/ 693424 w 3799429"/>
              <a:gd name="connsiteY42" fmla="*/ 235996 h 1434810"/>
              <a:gd name="connsiteX43" fmla="*/ 711147 w 3799429"/>
              <a:gd name="connsiteY43" fmla="*/ 235996 h 1434810"/>
              <a:gd name="connsiteX44" fmla="*/ 711147 w 3799429"/>
              <a:gd name="connsiteY44" fmla="*/ 251507 h 1434810"/>
              <a:gd name="connsiteX45" fmla="*/ 746593 w 3799429"/>
              <a:gd name="connsiteY45" fmla="*/ 251507 h 1434810"/>
              <a:gd name="connsiteX46" fmla="*/ 746593 w 3799429"/>
              <a:gd name="connsiteY46" fmla="*/ 294718 h 1434810"/>
              <a:gd name="connsiteX47" fmla="*/ 751024 w 3799429"/>
              <a:gd name="connsiteY47" fmla="*/ 294718 h 1434810"/>
              <a:gd name="connsiteX48" fmla="*/ 751024 w 3799429"/>
              <a:gd name="connsiteY48" fmla="*/ 308013 h 1434810"/>
              <a:gd name="connsiteX49" fmla="*/ 755455 w 3799429"/>
              <a:gd name="connsiteY49" fmla="*/ 308013 h 1434810"/>
              <a:gd name="connsiteX50" fmla="*/ 759886 w 3799429"/>
              <a:gd name="connsiteY50" fmla="*/ 308013 h 1434810"/>
              <a:gd name="connsiteX51" fmla="*/ 764317 w 3799429"/>
              <a:gd name="connsiteY51" fmla="*/ 308013 h 1434810"/>
              <a:gd name="connsiteX52" fmla="*/ 764317 w 3799429"/>
              <a:gd name="connsiteY52" fmla="*/ 323525 h 1434810"/>
              <a:gd name="connsiteX53" fmla="*/ 767640 w 3799429"/>
              <a:gd name="connsiteY53" fmla="*/ 323525 h 1434810"/>
              <a:gd name="connsiteX54" fmla="*/ 767640 w 3799429"/>
              <a:gd name="connsiteY54" fmla="*/ 337928 h 1434810"/>
              <a:gd name="connsiteX55" fmla="*/ 806409 w 3799429"/>
              <a:gd name="connsiteY55" fmla="*/ 337928 h 1434810"/>
              <a:gd name="connsiteX56" fmla="*/ 816379 w 3799429"/>
              <a:gd name="connsiteY56" fmla="*/ 337928 h 1434810"/>
              <a:gd name="connsiteX57" fmla="*/ 816379 w 3799429"/>
              <a:gd name="connsiteY57" fmla="*/ 367843 h 1434810"/>
              <a:gd name="connsiteX58" fmla="*/ 963704 w 3799429"/>
              <a:gd name="connsiteY58" fmla="*/ 367843 h 1434810"/>
              <a:gd name="connsiteX59" fmla="*/ 963704 w 3799429"/>
              <a:gd name="connsiteY59" fmla="*/ 382247 h 1434810"/>
              <a:gd name="connsiteX60" fmla="*/ 971458 w 3799429"/>
              <a:gd name="connsiteY60" fmla="*/ 382247 h 1434810"/>
              <a:gd name="connsiteX61" fmla="*/ 971458 w 3799429"/>
              <a:gd name="connsiteY61" fmla="*/ 396650 h 1434810"/>
              <a:gd name="connsiteX62" fmla="*/ 989181 w 3799429"/>
              <a:gd name="connsiteY62" fmla="*/ 396650 h 1434810"/>
              <a:gd name="connsiteX63" fmla="*/ 993612 w 3799429"/>
              <a:gd name="connsiteY63" fmla="*/ 396650 h 1434810"/>
              <a:gd name="connsiteX64" fmla="*/ 998043 w 3799429"/>
              <a:gd name="connsiteY64" fmla="*/ 396650 h 1434810"/>
              <a:gd name="connsiteX65" fmla="*/ 998043 w 3799429"/>
              <a:gd name="connsiteY65" fmla="*/ 426565 h 1434810"/>
              <a:gd name="connsiteX66" fmla="*/ 1020197 w 3799429"/>
              <a:gd name="connsiteY66" fmla="*/ 426565 h 1434810"/>
              <a:gd name="connsiteX67" fmla="*/ 1024628 w 3799429"/>
              <a:gd name="connsiteY67" fmla="*/ 426565 h 1434810"/>
              <a:gd name="connsiteX68" fmla="*/ 1024628 w 3799429"/>
              <a:gd name="connsiteY68" fmla="*/ 532930 h 1434810"/>
              <a:gd name="connsiteX69" fmla="*/ 1029058 w 3799429"/>
              <a:gd name="connsiteY69" fmla="*/ 532930 h 1434810"/>
              <a:gd name="connsiteX70" fmla="*/ 1029058 w 3799429"/>
              <a:gd name="connsiteY70" fmla="*/ 563953 h 1434810"/>
              <a:gd name="connsiteX71" fmla="*/ 1042351 w 3799429"/>
              <a:gd name="connsiteY71" fmla="*/ 563953 h 1434810"/>
              <a:gd name="connsiteX72" fmla="*/ 1046782 w 3799429"/>
              <a:gd name="connsiteY72" fmla="*/ 563953 h 1434810"/>
              <a:gd name="connsiteX73" fmla="*/ 1046782 w 3799429"/>
              <a:gd name="connsiteY73" fmla="*/ 580572 h 1434810"/>
              <a:gd name="connsiteX74" fmla="*/ 1055643 w 3799429"/>
              <a:gd name="connsiteY74" fmla="*/ 580572 h 1434810"/>
              <a:gd name="connsiteX75" fmla="*/ 1055643 w 3799429"/>
              <a:gd name="connsiteY75" fmla="*/ 594976 h 1434810"/>
              <a:gd name="connsiteX76" fmla="*/ 1060074 w 3799429"/>
              <a:gd name="connsiteY76" fmla="*/ 594976 h 1434810"/>
              <a:gd name="connsiteX77" fmla="*/ 1060074 w 3799429"/>
              <a:gd name="connsiteY77" fmla="*/ 611595 h 1434810"/>
              <a:gd name="connsiteX78" fmla="*/ 1064505 w 3799429"/>
              <a:gd name="connsiteY78" fmla="*/ 611595 h 1434810"/>
              <a:gd name="connsiteX79" fmla="*/ 1075582 w 3799429"/>
              <a:gd name="connsiteY79" fmla="*/ 611595 h 1434810"/>
              <a:gd name="connsiteX80" fmla="*/ 1077797 w 3799429"/>
              <a:gd name="connsiteY80" fmla="*/ 611595 h 1434810"/>
              <a:gd name="connsiteX81" fmla="*/ 1077797 w 3799429"/>
              <a:gd name="connsiteY81" fmla="*/ 627107 h 1434810"/>
              <a:gd name="connsiteX82" fmla="*/ 1113244 w 3799429"/>
              <a:gd name="connsiteY82" fmla="*/ 627107 h 1434810"/>
              <a:gd name="connsiteX83" fmla="*/ 1113244 w 3799429"/>
              <a:gd name="connsiteY83" fmla="*/ 659237 h 1434810"/>
              <a:gd name="connsiteX84" fmla="*/ 1205184 w 3799429"/>
              <a:gd name="connsiteY84" fmla="*/ 659237 h 1434810"/>
              <a:gd name="connsiteX85" fmla="*/ 1205184 w 3799429"/>
              <a:gd name="connsiteY85" fmla="*/ 674749 h 1434810"/>
              <a:gd name="connsiteX86" fmla="*/ 1289369 w 3799429"/>
              <a:gd name="connsiteY86" fmla="*/ 674749 h 1434810"/>
              <a:gd name="connsiteX87" fmla="*/ 1289369 w 3799429"/>
              <a:gd name="connsiteY87" fmla="*/ 691368 h 1434810"/>
              <a:gd name="connsiteX88" fmla="*/ 1293800 w 3799429"/>
              <a:gd name="connsiteY88" fmla="*/ 691368 h 1434810"/>
              <a:gd name="connsiteX89" fmla="*/ 1293800 w 3799429"/>
              <a:gd name="connsiteY89" fmla="*/ 705772 h 1434810"/>
              <a:gd name="connsiteX90" fmla="*/ 1308200 w 3799429"/>
              <a:gd name="connsiteY90" fmla="*/ 705772 h 1434810"/>
              <a:gd name="connsiteX91" fmla="*/ 1308200 w 3799429"/>
              <a:gd name="connsiteY91" fmla="*/ 739011 h 1434810"/>
              <a:gd name="connsiteX92" fmla="*/ 1344754 w 3799429"/>
              <a:gd name="connsiteY92" fmla="*/ 739011 h 1434810"/>
              <a:gd name="connsiteX93" fmla="*/ 1466602 w 3799429"/>
              <a:gd name="connsiteY93" fmla="*/ 739011 h 1434810"/>
              <a:gd name="connsiteX94" fmla="*/ 1466602 w 3799429"/>
              <a:gd name="connsiteY94" fmla="*/ 754522 h 1434810"/>
              <a:gd name="connsiteX95" fmla="*/ 1493187 w 3799429"/>
              <a:gd name="connsiteY95" fmla="*/ 754522 h 1434810"/>
              <a:gd name="connsiteX96" fmla="*/ 1493187 w 3799429"/>
              <a:gd name="connsiteY96" fmla="*/ 771141 h 1434810"/>
              <a:gd name="connsiteX97" fmla="*/ 1562972 w 3799429"/>
              <a:gd name="connsiteY97" fmla="*/ 771141 h 1434810"/>
              <a:gd name="connsiteX98" fmla="*/ 1562972 w 3799429"/>
              <a:gd name="connsiteY98" fmla="*/ 785545 h 1434810"/>
              <a:gd name="connsiteX99" fmla="*/ 1572942 w 3799429"/>
              <a:gd name="connsiteY99" fmla="*/ 785545 h 1434810"/>
              <a:gd name="connsiteX100" fmla="*/ 1572942 w 3799429"/>
              <a:gd name="connsiteY100" fmla="*/ 802164 h 1434810"/>
              <a:gd name="connsiteX101" fmla="*/ 1598419 w 3799429"/>
              <a:gd name="connsiteY101" fmla="*/ 802164 h 1434810"/>
              <a:gd name="connsiteX102" fmla="*/ 1602850 w 3799429"/>
              <a:gd name="connsiteY102" fmla="*/ 802164 h 1434810"/>
              <a:gd name="connsiteX103" fmla="*/ 1602850 w 3799429"/>
              <a:gd name="connsiteY103" fmla="*/ 818784 h 1434810"/>
              <a:gd name="connsiteX104" fmla="*/ 1613927 w 3799429"/>
              <a:gd name="connsiteY104" fmla="*/ 818784 h 1434810"/>
              <a:gd name="connsiteX105" fmla="*/ 1647158 w 3799429"/>
              <a:gd name="connsiteY105" fmla="*/ 818784 h 1434810"/>
              <a:gd name="connsiteX106" fmla="*/ 1656020 w 3799429"/>
              <a:gd name="connsiteY106" fmla="*/ 818784 h 1434810"/>
              <a:gd name="connsiteX107" fmla="*/ 1656020 w 3799429"/>
              <a:gd name="connsiteY107" fmla="*/ 835403 h 1434810"/>
              <a:gd name="connsiteX108" fmla="*/ 1815529 w 3799429"/>
              <a:gd name="connsiteY108" fmla="*/ 835403 h 1434810"/>
              <a:gd name="connsiteX109" fmla="*/ 1815529 w 3799429"/>
              <a:gd name="connsiteY109" fmla="*/ 852023 h 1434810"/>
              <a:gd name="connsiteX110" fmla="*/ 1868699 w 3799429"/>
              <a:gd name="connsiteY110" fmla="*/ 852023 h 1434810"/>
              <a:gd name="connsiteX111" fmla="*/ 1868699 w 3799429"/>
              <a:gd name="connsiteY111" fmla="*/ 867534 h 1434810"/>
              <a:gd name="connsiteX112" fmla="*/ 1881991 w 3799429"/>
              <a:gd name="connsiteY112" fmla="*/ 867534 h 1434810"/>
              <a:gd name="connsiteX113" fmla="*/ 1890853 w 3799429"/>
              <a:gd name="connsiteY113" fmla="*/ 867534 h 1434810"/>
              <a:gd name="connsiteX114" fmla="*/ 1890853 w 3799429"/>
              <a:gd name="connsiteY114" fmla="*/ 884154 h 1434810"/>
              <a:gd name="connsiteX115" fmla="*/ 1899715 w 3799429"/>
              <a:gd name="connsiteY115" fmla="*/ 884154 h 1434810"/>
              <a:gd name="connsiteX116" fmla="*/ 1899715 w 3799429"/>
              <a:gd name="connsiteY116" fmla="*/ 900773 h 1434810"/>
              <a:gd name="connsiteX117" fmla="*/ 1913007 w 3799429"/>
              <a:gd name="connsiteY117" fmla="*/ 900773 h 1434810"/>
              <a:gd name="connsiteX118" fmla="*/ 1921869 w 3799429"/>
              <a:gd name="connsiteY118" fmla="*/ 900773 h 1434810"/>
              <a:gd name="connsiteX119" fmla="*/ 1921869 w 3799429"/>
              <a:gd name="connsiteY119" fmla="*/ 917392 h 1434810"/>
              <a:gd name="connsiteX120" fmla="*/ 1952885 w 3799429"/>
              <a:gd name="connsiteY120" fmla="*/ 917392 h 1434810"/>
              <a:gd name="connsiteX121" fmla="*/ 1952885 w 3799429"/>
              <a:gd name="connsiteY121" fmla="*/ 968359 h 1434810"/>
              <a:gd name="connsiteX122" fmla="*/ 1956208 w 3799429"/>
              <a:gd name="connsiteY122" fmla="*/ 968359 h 1434810"/>
              <a:gd name="connsiteX123" fmla="*/ 1956208 w 3799429"/>
              <a:gd name="connsiteY123" fmla="*/ 983870 h 1434810"/>
              <a:gd name="connsiteX124" fmla="*/ 1960639 w 3799429"/>
              <a:gd name="connsiteY124" fmla="*/ 983870 h 1434810"/>
              <a:gd name="connsiteX125" fmla="*/ 1960639 w 3799429"/>
              <a:gd name="connsiteY125" fmla="*/ 1001598 h 1434810"/>
              <a:gd name="connsiteX126" fmla="*/ 1983900 w 3799429"/>
              <a:gd name="connsiteY126" fmla="*/ 1001598 h 1434810"/>
              <a:gd name="connsiteX127" fmla="*/ 1983900 w 3799429"/>
              <a:gd name="connsiteY127" fmla="*/ 1019325 h 1434810"/>
              <a:gd name="connsiteX128" fmla="*/ 2151164 w 3799429"/>
              <a:gd name="connsiteY128" fmla="*/ 1019325 h 1434810"/>
              <a:gd name="connsiteX129" fmla="*/ 2151164 w 3799429"/>
              <a:gd name="connsiteY129" fmla="*/ 1034836 h 1434810"/>
              <a:gd name="connsiteX130" fmla="*/ 2248642 w 3799429"/>
              <a:gd name="connsiteY130" fmla="*/ 1034836 h 1434810"/>
              <a:gd name="connsiteX131" fmla="*/ 2248642 w 3799429"/>
              <a:gd name="connsiteY131" fmla="*/ 1052564 h 1434810"/>
              <a:gd name="connsiteX132" fmla="*/ 2270796 w 3799429"/>
              <a:gd name="connsiteY132" fmla="*/ 1052564 h 1434810"/>
              <a:gd name="connsiteX133" fmla="*/ 2270796 w 3799429"/>
              <a:gd name="connsiteY133" fmla="*/ 1068075 h 1434810"/>
              <a:gd name="connsiteX134" fmla="*/ 2292950 w 3799429"/>
              <a:gd name="connsiteY134" fmla="*/ 1068075 h 1434810"/>
              <a:gd name="connsiteX135" fmla="*/ 2292950 w 3799429"/>
              <a:gd name="connsiteY135" fmla="*/ 1085803 h 1434810"/>
              <a:gd name="connsiteX136" fmla="*/ 2301812 w 3799429"/>
              <a:gd name="connsiteY136" fmla="*/ 1085803 h 1434810"/>
              <a:gd name="connsiteX137" fmla="*/ 2301812 w 3799429"/>
              <a:gd name="connsiteY137" fmla="*/ 1101314 h 1434810"/>
              <a:gd name="connsiteX138" fmla="*/ 2315104 w 3799429"/>
              <a:gd name="connsiteY138" fmla="*/ 1101314 h 1434810"/>
              <a:gd name="connsiteX139" fmla="*/ 2319535 w 3799429"/>
              <a:gd name="connsiteY139" fmla="*/ 1101314 h 1434810"/>
              <a:gd name="connsiteX140" fmla="*/ 2319535 w 3799429"/>
              <a:gd name="connsiteY140" fmla="*/ 1120150 h 1434810"/>
              <a:gd name="connsiteX141" fmla="*/ 2323966 w 3799429"/>
              <a:gd name="connsiteY141" fmla="*/ 1120150 h 1434810"/>
              <a:gd name="connsiteX142" fmla="*/ 2323966 w 3799429"/>
              <a:gd name="connsiteY142" fmla="*/ 1137877 h 1434810"/>
              <a:gd name="connsiteX143" fmla="*/ 2328397 w 3799429"/>
              <a:gd name="connsiteY143" fmla="*/ 1137877 h 1434810"/>
              <a:gd name="connsiteX144" fmla="*/ 2337258 w 3799429"/>
              <a:gd name="connsiteY144" fmla="*/ 1137877 h 1434810"/>
              <a:gd name="connsiteX145" fmla="*/ 2346120 w 3799429"/>
              <a:gd name="connsiteY145" fmla="*/ 1137877 h 1434810"/>
              <a:gd name="connsiteX146" fmla="*/ 2346120 w 3799429"/>
              <a:gd name="connsiteY146" fmla="*/ 1157820 h 1434810"/>
              <a:gd name="connsiteX147" fmla="*/ 2349443 w 3799429"/>
              <a:gd name="connsiteY147" fmla="*/ 1157820 h 1434810"/>
              <a:gd name="connsiteX148" fmla="*/ 2349443 w 3799429"/>
              <a:gd name="connsiteY148" fmla="*/ 1178872 h 1434810"/>
              <a:gd name="connsiteX149" fmla="*/ 2353874 w 3799429"/>
              <a:gd name="connsiteY149" fmla="*/ 1178872 h 1434810"/>
              <a:gd name="connsiteX150" fmla="*/ 2420336 w 3799429"/>
              <a:gd name="connsiteY150" fmla="*/ 1178872 h 1434810"/>
              <a:gd name="connsiteX151" fmla="*/ 2655170 w 3799429"/>
              <a:gd name="connsiteY151" fmla="*/ 1178872 h 1434810"/>
              <a:gd name="connsiteX152" fmla="*/ 2664032 w 3799429"/>
              <a:gd name="connsiteY152" fmla="*/ 1178872 h 1434810"/>
              <a:gd name="connsiteX153" fmla="*/ 2677324 w 3799429"/>
              <a:gd name="connsiteY153" fmla="*/ 1178872 h 1434810"/>
              <a:gd name="connsiteX154" fmla="*/ 2681755 w 3799429"/>
              <a:gd name="connsiteY154" fmla="*/ 1178872 h 1434810"/>
              <a:gd name="connsiteX155" fmla="*/ 2689509 w 3799429"/>
              <a:gd name="connsiteY155" fmla="*/ 1178872 h 1434810"/>
              <a:gd name="connsiteX156" fmla="*/ 2690617 w 3799429"/>
              <a:gd name="connsiteY156" fmla="*/ 1178872 h 1434810"/>
              <a:gd name="connsiteX157" fmla="*/ 2695047 w 3799429"/>
              <a:gd name="connsiteY157" fmla="*/ 1178872 h 1434810"/>
              <a:gd name="connsiteX158" fmla="*/ 2695047 w 3799429"/>
              <a:gd name="connsiteY158" fmla="*/ 1206571 h 1434810"/>
              <a:gd name="connsiteX159" fmla="*/ 2699478 w 3799429"/>
              <a:gd name="connsiteY159" fmla="*/ 1206571 h 1434810"/>
              <a:gd name="connsiteX160" fmla="*/ 2712771 w 3799429"/>
              <a:gd name="connsiteY160" fmla="*/ 1206571 h 1434810"/>
              <a:gd name="connsiteX161" fmla="*/ 2717202 w 3799429"/>
              <a:gd name="connsiteY161" fmla="*/ 1206571 h 1434810"/>
              <a:gd name="connsiteX162" fmla="*/ 2721632 w 3799429"/>
              <a:gd name="connsiteY162" fmla="*/ 1206571 h 1434810"/>
              <a:gd name="connsiteX163" fmla="*/ 2721632 w 3799429"/>
              <a:gd name="connsiteY163" fmla="*/ 1249781 h 1434810"/>
              <a:gd name="connsiteX164" fmla="*/ 2774802 w 3799429"/>
              <a:gd name="connsiteY164" fmla="*/ 1249781 h 1434810"/>
              <a:gd name="connsiteX165" fmla="*/ 2942066 w 3799429"/>
              <a:gd name="connsiteY165" fmla="*/ 1249781 h 1434810"/>
              <a:gd name="connsiteX166" fmla="*/ 2958681 w 3799429"/>
              <a:gd name="connsiteY166" fmla="*/ 1249781 h 1434810"/>
              <a:gd name="connsiteX167" fmla="*/ 3030682 w 3799429"/>
              <a:gd name="connsiteY167" fmla="*/ 1249781 h 1434810"/>
              <a:gd name="connsiteX168" fmla="*/ 3043975 w 3799429"/>
              <a:gd name="connsiteY168" fmla="*/ 1249781 h 1434810"/>
              <a:gd name="connsiteX169" fmla="*/ 3066129 w 3799429"/>
              <a:gd name="connsiteY169" fmla="*/ 1249781 h 1434810"/>
              <a:gd name="connsiteX170" fmla="*/ 3074990 w 3799429"/>
              <a:gd name="connsiteY170" fmla="*/ 1249781 h 1434810"/>
              <a:gd name="connsiteX171" fmla="*/ 3110437 w 3799429"/>
              <a:gd name="connsiteY171" fmla="*/ 1249781 h 1434810"/>
              <a:gd name="connsiteX172" fmla="*/ 3226746 w 3799429"/>
              <a:gd name="connsiteY172" fmla="*/ 1249781 h 1434810"/>
              <a:gd name="connsiteX173" fmla="*/ 3406194 w 3799429"/>
              <a:gd name="connsiteY173" fmla="*/ 1249781 h 1434810"/>
              <a:gd name="connsiteX174" fmla="*/ 3468226 w 3799429"/>
              <a:gd name="connsiteY174" fmla="*/ 1249781 h 1434810"/>
              <a:gd name="connsiteX175" fmla="*/ 3468226 w 3799429"/>
              <a:gd name="connsiteY175" fmla="*/ 1434811 h 1434810"/>
              <a:gd name="connsiteX176" fmla="*/ 3495919 w 3799429"/>
              <a:gd name="connsiteY176" fmla="*/ 1434811 h 1434810"/>
              <a:gd name="connsiteX177" fmla="*/ 3617766 w 3799429"/>
              <a:gd name="connsiteY177" fmla="*/ 1434811 h 1434810"/>
              <a:gd name="connsiteX178" fmla="*/ 3766198 w 3799429"/>
              <a:gd name="connsiteY178" fmla="*/ 1434811 h 1434810"/>
              <a:gd name="connsiteX179" fmla="*/ 3799430 w 3799429"/>
              <a:gd name="connsiteY179" fmla="*/ 1434811 h 143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3799429" h="1434810">
                <a:moveTo>
                  <a:pt x="0" y="0"/>
                </a:moveTo>
                <a:lnTo>
                  <a:pt x="0" y="0"/>
                </a:lnTo>
                <a:lnTo>
                  <a:pt x="4431" y="0"/>
                </a:lnTo>
                <a:lnTo>
                  <a:pt x="25477" y="0"/>
                </a:lnTo>
                <a:lnTo>
                  <a:pt x="25477" y="14403"/>
                </a:lnTo>
                <a:lnTo>
                  <a:pt x="93047" y="14403"/>
                </a:lnTo>
                <a:lnTo>
                  <a:pt x="93047" y="27699"/>
                </a:lnTo>
                <a:lnTo>
                  <a:pt x="180556" y="27699"/>
                </a:lnTo>
                <a:lnTo>
                  <a:pt x="189418" y="27699"/>
                </a:lnTo>
                <a:lnTo>
                  <a:pt x="189418" y="40994"/>
                </a:lnTo>
                <a:lnTo>
                  <a:pt x="198279" y="40994"/>
                </a:lnTo>
                <a:lnTo>
                  <a:pt x="198279" y="54290"/>
                </a:lnTo>
                <a:lnTo>
                  <a:pt x="202710" y="54290"/>
                </a:lnTo>
                <a:lnTo>
                  <a:pt x="202710" y="68694"/>
                </a:lnTo>
                <a:lnTo>
                  <a:pt x="268065" y="68694"/>
                </a:lnTo>
                <a:lnTo>
                  <a:pt x="309050" y="68694"/>
                </a:lnTo>
                <a:lnTo>
                  <a:pt x="309050" y="81989"/>
                </a:lnTo>
                <a:lnTo>
                  <a:pt x="344496" y="81989"/>
                </a:lnTo>
                <a:lnTo>
                  <a:pt x="344496" y="96393"/>
                </a:lnTo>
                <a:lnTo>
                  <a:pt x="353358" y="96393"/>
                </a:lnTo>
                <a:lnTo>
                  <a:pt x="353358" y="109688"/>
                </a:lnTo>
                <a:lnTo>
                  <a:pt x="362220" y="109688"/>
                </a:lnTo>
                <a:lnTo>
                  <a:pt x="366651" y="109688"/>
                </a:lnTo>
                <a:lnTo>
                  <a:pt x="366651" y="122984"/>
                </a:lnTo>
                <a:lnTo>
                  <a:pt x="374404" y="122984"/>
                </a:lnTo>
                <a:lnTo>
                  <a:pt x="471882" y="122984"/>
                </a:lnTo>
                <a:lnTo>
                  <a:pt x="494037" y="122984"/>
                </a:lnTo>
                <a:lnTo>
                  <a:pt x="494037" y="137387"/>
                </a:lnTo>
                <a:lnTo>
                  <a:pt x="537237" y="137387"/>
                </a:lnTo>
                <a:lnTo>
                  <a:pt x="542776" y="137387"/>
                </a:lnTo>
                <a:lnTo>
                  <a:pt x="542776" y="150683"/>
                </a:lnTo>
                <a:lnTo>
                  <a:pt x="556068" y="150683"/>
                </a:lnTo>
                <a:lnTo>
                  <a:pt x="556068" y="165086"/>
                </a:lnTo>
                <a:lnTo>
                  <a:pt x="560499" y="165086"/>
                </a:lnTo>
                <a:lnTo>
                  <a:pt x="560499" y="192785"/>
                </a:lnTo>
                <a:lnTo>
                  <a:pt x="573791" y="192785"/>
                </a:lnTo>
                <a:lnTo>
                  <a:pt x="587084" y="192785"/>
                </a:lnTo>
                <a:lnTo>
                  <a:pt x="591515" y="192785"/>
                </a:lnTo>
                <a:lnTo>
                  <a:pt x="591515" y="207189"/>
                </a:lnTo>
                <a:lnTo>
                  <a:pt x="662408" y="207189"/>
                </a:lnTo>
                <a:lnTo>
                  <a:pt x="662408" y="222700"/>
                </a:lnTo>
                <a:lnTo>
                  <a:pt x="693424" y="222700"/>
                </a:lnTo>
                <a:lnTo>
                  <a:pt x="693424" y="235996"/>
                </a:lnTo>
                <a:lnTo>
                  <a:pt x="711147" y="235996"/>
                </a:lnTo>
                <a:lnTo>
                  <a:pt x="711147" y="251507"/>
                </a:lnTo>
                <a:lnTo>
                  <a:pt x="746593" y="251507"/>
                </a:lnTo>
                <a:lnTo>
                  <a:pt x="746593" y="294718"/>
                </a:lnTo>
                <a:lnTo>
                  <a:pt x="751024" y="294718"/>
                </a:lnTo>
                <a:lnTo>
                  <a:pt x="751024" y="308013"/>
                </a:lnTo>
                <a:lnTo>
                  <a:pt x="755455" y="308013"/>
                </a:lnTo>
                <a:lnTo>
                  <a:pt x="759886" y="308013"/>
                </a:lnTo>
                <a:lnTo>
                  <a:pt x="764317" y="308013"/>
                </a:lnTo>
                <a:lnTo>
                  <a:pt x="764317" y="323525"/>
                </a:lnTo>
                <a:lnTo>
                  <a:pt x="767640" y="323525"/>
                </a:lnTo>
                <a:lnTo>
                  <a:pt x="767640" y="337928"/>
                </a:lnTo>
                <a:lnTo>
                  <a:pt x="806409" y="337928"/>
                </a:lnTo>
                <a:lnTo>
                  <a:pt x="816379" y="337928"/>
                </a:lnTo>
                <a:lnTo>
                  <a:pt x="816379" y="367843"/>
                </a:lnTo>
                <a:lnTo>
                  <a:pt x="963704" y="367843"/>
                </a:lnTo>
                <a:lnTo>
                  <a:pt x="963704" y="382247"/>
                </a:lnTo>
                <a:lnTo>
                  <a:pt x="971458" y="382247"/>
                </a:lnTo>
                <a:lnTo>
                  <a:pt x="971458" y="396650"/>
                </a:lnTo>
                <a:lnTo>
                  <a:pt x="989181" y="396650"/>
                </a:lnTo>
                <a:lnTo>
                  <a:pt x="993612" y="396650"/>
                </a:lnTo>
                <a:lnTo>
                  <a:pt x="998043" y="396650"/>
                </a:lnTo>
                <a:lnTo>
                  <a:pt x="998043" y="426565"/>
                </a:lnTo>
                <a:lnTo>
                  <a:pt x="1020197" y="426565"/>
                </a:lnTo>
                <a:lnTo>
                  <a:pt x="1024628" y="426565"/>
                </a:lnTo>
                <a:lnTo>
                  <a:pt x="1024628" y="532930"/>
                </a:lnTo>
                <a:lnTo>
                  <a:pt x="1029058" y="532930"/>
                </a:lnTo>
                <a:lnTo>
                  <a:pt x="1029058" y="563953"/>
                </a:lnTo>
                <a:lnTo>
                  <a:pt x="1042351" y="563953"/>
                </a:lnTo>
                <a:lnTo>
                  <a:pt x="1046782" y="563953"/>
                </a:lnTo>
                <a:lnTo>
                  <a:pt x="1046782" y="580572"/>
                </a:lnTo>
                <a:lnTo>
                  <a:pt x="1055643" y="580572"/>
                </a:lnTo>
                <a:lnTo>
                  <a:pt x="1055643" y="594976"/>
                </a:lnTo>
                <a:lnTo>
                  <a:pt x="1060074" y="594976"/>
                </a:lnTo>
                <a:lnTo>
                  <a:pt x="1060074" y="611595"/>
                </a:lnTo>
                <a:lnTo>
                  <a:pt x="1064505" y="611595"/>
                </a:lnTo>
                <a:lnTo>
                  <a:pt x="1075582" y="611595"/>
                </a:lnTo>
                <a:lnTo>
                  <a:pt x="1077797" y="611595"/>
                </a:lnTo>
                <a:lnTo>
                  <a:pt x="1077797" y="627107"/>
                </a:lnTo>
                <a:lnTo>
                  <a:pt x="1113244" y="627107"/>
                </a:lnTo>
                <a:lnTo>
                  <a:pt x="1113244" y="659237"/>
                </a:lnTo>
                <a:lnTo>
                  <a:pt x="1205184" y="659237"/>
                </a:lnTo>
                <a:lnTo>
                  <a:pt x="1205184" y="674749"/>
                </a:lnTo>
                <a:lnTo>
                  <a:pt x="1289369" y="674749"/>
                </a:lnTo>
                <a:lnTo>
                  <a:pt x="1289369" y="691368"/>
                </a:lnTo>
                <a:lnTo>
                  <a:pt x="1293800" y="691368"/>
                </a:lnTo>
                <a:lnTo>
                  <a:pt x="1293800" y="705772"/>
                </a:lnTo>
                <a:lnTo>
                  <a:pt x="1308200" y="705772"/>
                </a:lnTo>
                <a:lnTo>
                  <a:pt x="1308200" y="739011"/>
                </a:lnTo>
                <a:lnTo>
                  <a:pt x="1344754" y="739011"/>
                </a:lnTo>
                <a:lnTo>
                  <a:pt x="1466602" y="739011"/>
                </a:lnTo>
                <a:lnTo>
                  <a:pt x="1466602" y="754522"/>
                </a:lnTo>
                <a:lnTo>
                  <a:pt x="1493187" y="754522"/>
                </a:lnTo>
                <a:lnTo>
                  <a:pt x="1493187" y="771141"/>
                </a:lnTo>
                <a:lnTo>
                  <a:pt x="1562972" y="771141"/>
                </a:lnTo>
                <a:lnTo>
                  <a:pt x="1562972" y="785545"/>
                </a:lnTo>
                <a:lnTo>
                  <a:pt x="1572942" y="785545"/>
                </a:lnTo>
                <a:lnTo>
                  <a:pt x="1572942" y="802164"/>
                </a:lnTo>
                <a:lnTo>
                  <a:pt x="1598419" y="802164"/>
                </a:lnTo>
                <a:lnTo>
                  <a:pt x="1602850" y="802164"/>
                </a:lnTo>
                <a:lnTo>
                  <a:pt x="1602850" y="818784"/>
                </a:lnTo>
                <a:lnTo>
                  <a:pt x="1613927" y="818784"/>
                </a:lnTo>
                <a:lnTo>
                  <a:pt x="1647158" y="818784"/>
                </a:lnTo>
                <a:lnTo>
                  <a:pt x="1656020" y="818784"/>
                </a:lnTo>
                <a:lnTo>
                  <a:pt x="1656020" y="835403"/>
                </a:lnTo>
                <a:lnTo>
                  <a:pt x="1815529" y="835403"/>
                </a:lnTo>
                <a:lnTo>
                  <a:pt x="1815529" y="852023"/>
                </a:lnTo>
                <a:lnTo>
                  <a:pt x="1868699" y="852023"/>
                </a:lnTo>
                <a:lnTo>
                  <a:pt x="1868699" y="867534"/>
                </a:lnTo>
                <a:lnTo>
                  <a:pt x="1881991" y="867534"/>
                </a:lnTo>
                <a:lnTo>
                  <a:pt x="1890853" y="867534"/>
                </a:lnTo>
                <a:lnTo>
                  <a:pt x="1890853" y="884154"/>
                </a:lnTo>
                <a:lnTo>
                  <a:pt x="1899715" y="884154"/>
                </a:lnTo>
                <a:lnTo>
                  <a:pt x="1899715" y="900773"/>
                </a:lnTo>
                <a:lnTo>
                  <a:pt x="1913007" y="900773"/>
                </a:lnTo>
                <a:lnTo>
                  <a:pt x="1921869" y="900773"/>
                </a:lnTo>
                <a:lnTo>
                  <a:pt x="1921869" y="917392"/>
                </a:lnTo>
                <a:lnTo>
                  <a:pt x="1952885" y="917392"/>
                </a:lnTo>
                <a:lnTo>
                  <a:pt x="1952885" y="968359"/>
                </a:lnTo>
                <a:lnTo>
                  <a:pt x="1956208" y="968359"/>
                </a:lnTo>
                <a:lnTo>
                  <a:pt x="1956208" y="983870"/>
                </a:lnTo>
                <a:lnTo>
                  <a:pt x="1960639" y="983870"/>
                </a:lnTo>
                <a:lnTo>
                  <a:pt x="1960639" y="1001598"/>
                </a:lnTo>
                <a:lnTo>
                  <a:pt x="1983900" y="1001598"/>
                </a:lnTo>
                <a:lnTo>
                  <a:pt x="1983900" y="1019325"/>
                </a:lnTo>
                <a:lnTo>
                  <a:pt x="2151164" y="1019325"/>
                </a:lnTo>
                <a:lnTo>
                  <a:pt x="2151164" y="1034836"/>
                </a:lnTo>
                <a:lnTo>
                  <a:pt x="2248642" y="1034836"/>
                </a:lnTo>
                <a:lnTo>
                  <a:pt x="2248642" y="1052564"/>
                </a:lnTo>
                <a:lnTo>
                  <a:pt x="2270796" y="1052564"/>
                </a:lnTo>
                <a:lnTo>
                  <a:pt x="2270796" y="1068075"/>
                </a:lnTo>
                <a:lnTo>
                  <a:pt x="2292950" y="1068075"/>
                </a:lnTo>
                <a:lnTo>
                  <a:pt x="2292950" y="1085803"/>
                </a:lnTo>
                <a:lnTo>
                  <a:pt x="2301812" y="1085803"/>
                </a:lnTo>
                <a:lnTo>
                  <a:pt x="2301812" y="1101314"/>
                </a:lnTo>
                <a:lnTo>
                  <a:pt x="2315104" y="1101314"/>
                </a:lnTo>
                <a:lnTo>
                  <a:pt x="2319535" y="1101314"/>
                </a:lnTo>
                <a:lnTo>
                  <a:pt x="2319535" y="1120150"/>
                </a:lnTo>
                <a:lnTo>
                  <a:pt x="2323966" y="1120150"/>
                </a:lnTo>
                <a:lnTo>
                  <a:pt x="2323966" y="1137877"/>
                </a:lnTo>
                <a:lnTo>
                  <a:pt x="2328397" y="1137877"/>
                </a:lnTo>
                <a:lnTo>
                  <a:pt x="2337258" y="1137877"/>
                </a:lnTo>
                <a:lnTo>
                  <a:pt x="2346120" y="1137877"/>
                </a:lnTo>
                <a:lnTo>
                  <a:pt x="2346120" y="1157820"/>
                </a:lnTo>
                <a:lnTo>
                  <a:pt x="2349443" y="1157820"/>
                </a:lnTo>
                <a:lnTo>
                  <a:pt x="2349443" y="1178872"/>
                </a:lnTo>
                <a:lnTo>
                  <a:pt x="2353874" y="1178872"/>
                </a:lnTo>
                <a:lnTo>
                  <a:pt x="2420336" y="1178872"/>
                </a:lnTo>
                <a:lnTo>
                  <a:pt x="2655170" y="1178872"/>
                </a:lnTo>
                <a:lnTo>
                  <a:pt x="2664032" y="1178872"/>
                </a:lnTo>
                <a:lnTo>
                  <a:pt x="2677324" y="1178872"/>
                </a:lnTo>
                <a:lnTo>
                  <a:pt x="2681755" y="1178872"/>
                </a:lnTo>
                <a:lnTo>
                  <a:pt x="2689509" y="1178872"/>
                </a:lnTo>
                <a:lnTo>
                  <a:pt x="2690617" y="1178872"/>
                </a:lnTo>
                <a:lnTo>
                  <a:pt x="2695047" y="1178872"/>
                </a:lnTo>
                <a:lnTo>
                  <a:pt x="2695047" y="1206571"/>
                </a:lnTo>
                <a:lnTo>
                  <a:pt x="2699478" y="1206571"/>
                </a:lnTo>
                <a:lnTo>
                  <a:pt x="2712771" y="1206571"/>
                </a:lnTo>
                <a:lnTo>
                  <a:pt x="2717202" y="1206571"/>
                </a:lnTo>
                <a:lnTo>
                  <a:pt x="2721632" y="1206571"/>
                </a:lnTo>
                <a:lnTo>
                  <a:pt x="2721632" y="1249781"/>
                </a:lnTo>
                <a:lnTo>
                  <a:pt x="2774802" y="1249781"/>
                </a:lnTo>
                <a:lnTo>
                  <a:pt x="2942066" y="1249781"/>
                </a:lnTo>
                <a:lnTo>
                  <a:pt x="2958681" y="1249781"/>
                </a:lnTo>
                <a:lnTo>
                  <a:pt x="3030682" y="1249781"/>
                </a:lnTo>
                <a:lnTo>
                  <a:pt x="3043975" y="1249781"/>
                </a:lnTo>
                <a:lnTo>
                  <a:pt x="3066129" y="1249781"/>
                </a:lnTo>
                <a:lnTo>
                  <a:pt x="3074990" y="1249781"/>
                </a:lnTo>
                <a:lnTo>
                  <a:pt x="3110437" y="1249781"/>
                </a:lnTo>
                <a:lnTo>
                  <a:pt x="3226746" y="1249781"/>
                </a:lnTo>
                <a:lnTo>
                  <a:pt x="3406194" y="1249781"/>
                </a:lnTo>
                <a:lnTo>
                  <a:pt x="3468226" y="1249781"/>
                </a:lnTo>
                <a:lnTo>
                  <a:pt x="3468226" y="1434811"/>
                </a:lnTo>
                <a:lnTo>
                  <a:pt x="3495919" y="1434811"/>
                </a:lnTo>
                <a:lnTo>
                  <a:pt x="3617766" y="1434811"/>
                </a:lnTo>
                <a:lnTo>
                  <a:pt x="3766198" y="1434811"/>
                </a:lnTo>
                <a:lnTo>
                  <a:pt x="3799430" y="1434811"/>
                </a:lnTo>
              </a:path>
            </a:pathLst>
          </a:custGeom>
          <a:noFill/>
          <a:ln w="28575" cap="flat">
            <a:solidFill>
              <a:srgbClr val="652C9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grpSp>
        <p:nvGrpSpPr>
          <p:cNvPr id="271" name="Graphic 2">
            <a:extLst>
              <a:ext uri="{FF2B5EF4-FFF2-40B4-BE49-F238E27FC236}">
                <a16:creationId xmlns:a16="http://schemas.microsoft.com/office/drawing/2014/main" id="{E5B87C7A-AC18-7ABC-A168-90121447C289}"/>
              </a:ext>
            </a:extLst>
          </p:cNvPr>
          <p:cNvGrpSpPr/>
          <p:nvPr/>
        </p:nvGrpSpPr>
        <p:grpSpPr>
          <a:xfrm>
            <a:off x="2283669" y="1413330"/>
            <a:ext cx="7721371" cy="2969375"/>
            <a:chOff x="4499517" y="2030602"/>
            <a:chExt cx="3835984" cy="1473589"/>
          </a:xfrm>
        </p:grpSpPr>
        <p:sp>
          <p:nvSpPr>
            <p:cNvPr id="272" name="Freeform 7">
              <a:extLst>
                <a:ext uri="{FF2B5EF4-FFF2-40B4-BE49-F238E27FC236}">
                  <a16:creationId xmlns:a16="http://schemas.microsoft.com/office/drawing/2014/main" id="{3DBBD180-D60C-E828-4FB8-282AEA46F753}"/>
                </a:ext>
              </a:extLst>
            </p:cNvPr>
            <p:cNvSpPr/>
            <p:nvPr/>
          </p:nvSpPr>
          <p:spPr>
            <a:xfrm>
              <a:off x="5516390" y="2476003"/>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73" name="Freeform 8">
              <a:extLst>
                <a:ext uri="{FF2B5EF4-FFF2-40B4-BE49-F238E27FC236}">
                  <a16:creationId xmlns:a16="http://schemas.microsoft.com/office/drawing/2014/main" id="{0515EB2F-92EC-DF64-C669-ACBE039F0FFF}"/>
                </a:ext>
              </a:extLst>
            </p:cNvPr>
            <p:cNvSpPr/>
            <p:nvPr/>
          </p:nvSpPr>
          <p:spPr>
            <a:xfrm>
              <a:off x="5520821" y="2582367"/>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74" name="Freeform 9">
              <a:extLst>
                <a:ext uri="{FF2B5EF4-FFF2-40B4-BE49-F238E27FC236}">
                  <a16:creationId xmlns:a16="http://schemas.microsoft.com/office/drawing/2014/main" id="{4EB248C1-9F5B-9D34-116F-E0EA1A90A860}"/>
                </a:ext>
              </a:extLst>
            </p:cNvPr>
            <p:cNvSpPr/>
            <p:nvPr/>
          </p:nvSpPr>
          <p:spPr>
            <a:xfrm>
              <a:off x="5520821" y="2582367"/>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75" name="Freeform 10">
              <a:extLst>
                <a:ext uri="{FF2B5EF4-FFF2-40B4-BE49-F238E27FC236}">
                  <a16:creationId xmlns:a16="http://schemas.microsoft.com/office/drawing/2014/main" id="{83B65B9B-A614-6CF7-0F55-8F9A525CAE02}"/>
                </a:ext>
              </a:extLst>
            </p:cNvPr>
            <p:cNvSpPr/>
            <p:nvPr/>
          </p:nvSpPr>
          <p:spPr>
            <a:xfrm>
              <a:off x="5538544" y="2613390"/>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76" name="Freeform 11">
              <a:extLst>
                <a:ext uri="{FF2B5EF4-FFF2-40B4-BE49-F238E27FC236}">
                  <a16:creationId xmlns:a16="http://schemas.microsoft.com/office/drawing/2014/main" id="{F82D4291-B59D-0753-AF67-C6B359D8EC07}"/>
                </a:ext>
              </a:extLst>
            </p:cNvPr>
            <p:cNvSpPr/>
            <p:nvPr/>
          </p:nvSpPr>
          <p:spPr>
            <a:xfrm>
              <a:off x="5558483" y="2593447"/>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77" name="Freeform 12">
              <a:extLst>
                <a:ext uri="{FF2B5EF4-FFF2-40B4-BE49-F238E27FC236}">
                  <a16:creationId xmlns:a16="http://schemas.microsoft.com/office/drawing/2014/main" id="{3954A9DE-6298-BD3D-CA64-EBED83D204B1}"/>
                </a:ext>
              </a:extLst>
            </p:cNvPr>
            <p:cNvSpPr/>
            <p:nvPr/>
          </p:nvSpPr>
          <p:spPr>
            <a:xfrm>
              <a:off x="5559591" y="2661033"/>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78" name="Freeform 13">
              <a:extLst>
                <a:ext uri="{FF2B5EF4-FFF2-40B4-BE49-F238E27FC236}">
                  <a16:creationId xmlns:a16="http://schemas.microsoft.com/office/drawing/2014/main" id="{8223679C-D232-9C26-0143-34CE920240BE}"/>
                </a:ext>
              </a:extLst>
            </p:cNvPr>
            <p:cNvSpPr/>
            <p:nvPr/>
          </p:nvSpPr>
          <p:spPr>
            <a:xfrm>
              <a:off x="5580637" y="2639981"/>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79" name="Freeform 14">
              <a:extLst>
                <a:ext uri="{FF2B5EF4-FFF2-40B4-BE49-F238E27FC236}">
                  <a16:creationId xmlns:a16="http://schemas.microsoft.com/office/drawing/2014/main" id="{E4DA074B-BD91-DDCF-EB30-27E431BB6304}"/>
                </a:ext>
              </a:extLst>
            </p:cNvPr>
            <p:cNvSpPr/>
            <p:nvPr/>
          </p:nvSpPr>
          <p:spPr>
            <a:xfrm>
              <a:off x="6094612" y="2851602"/>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80" name="Freeform 15">
              <a:extLst>
                <a:ext uri="{FF2B5EF4-FFF2-40B4-BE49-F238E27FC236}">
                  <a16:creationId xmlns:a16="http://schemas.microsoft.com/office/drawing/2014/main" id="{B580C3DB-6156-F2F0-75A0-AF7FE5EBA526}"/>
                </a:ext>
              </a:extLst>
            </p:cNvPr>
            <p:cNvSpPr/>
            <p:nvPr/>
          </p:nvSpPr>
          <p:spPr>
            <a:xfrm>
              <a:off x="6114551" y="2831659"/>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81" name="Freeform 16">
              <a:extLst>
                <a:ext uri="{FF2B5EF4-FFF2-40B4-BE49-F238E27FC236}">
                  <a16:creationId xmlns:a16="http://schemas.microsoft.com/office/drawing/2014/main" id="{48E34346-365D-9674-0A4D-7911B38562C2}"/>
                </a:ext>
              </a:extLst>
            </p:cNvPr>
            <p:cNvSpPr/>
            <p:nvPr/>
          </p:nvSpPr>
          <p:spPr>
            <a:xfrm>
              <a:off x="6144459" y="2868222"/>
              <a:ext cx="39877" cy="923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82" name="Freeform 17">
              <a:extLst>
                <a:ext uri="{FF2B5EF4-FFF2-40B4-BE49-F238E27FC236}">
                  <a16:creationId xmlns:a16="http://schemas.microsoft.com/office/drawing/2014/main" id="{BABE3FDE-E1C7-9856-B2A0-12D4A7449EEE}"/>
                </a:ext>
              </a:extLst>
            </p:cNvPr>
            <p:cNvSpPr/>
            <p:nvPr/>
          </p:nvSpPr>
          <p:spPr>
            <a:xfrm>
              <a:off x="6163290" y="2848278"/>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83" name="Freeform 18">
              <a:extLst>
                <a:ext uri="{FF2B5EF4-FFF2-40B4-BE49-F238E27FC236}">
                  <a16:creationId xmlns:a16="http://schemas.microsoft.com/office/drawing/2014/main" id="{513AB0D5-C502-DAED-70F6-7DF183A4D990}"/>
                </a:ext>
              </a:extLst>
            </p:cNvPr>
            <p:cNvSpPr/>
            <p:nvPr/>
          </p:nvSpPr>
          <p:spPr>
            <a:xfrm>
              <a:off x="6409201" y="2950211"/>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84" name="Freeform 19">
              <a:extLst>
                <a:ext uri="{FF2B5EF4-FFF2-40B4-BE49-F238E27FC236}">
                  <a16:creationId xmlns:a16="http://schemas.microsoft.com/office/drawing/2014/main" id="{7130A594-DBA4-114B-FFD7-E7C5A95EE954}"/>
                </a:ext>
              </a:extLst>
            </p:cNvPr>
            <p:cNvSpPr/>
            <p:nvPr/>
          </p:nvSpPr>
          <p:spPr>
            <a:xfrm>
              <a:off x="6429140" y="2930268"/>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85" name="Freeform 20">
              <a:extLst>
                <a:ext uri="{FF2B5EF4-FFF2-40B4-BE49-F238E27FC236}">
                  <a16:creationId xmlns:a16="http://schemas.microsoft.com/office/drawing/2014/main" id="{60026013-104E-DDDE-F6F5-1C0867BD047B}"/>
                </a:ext>
              </a:extLst>
            </p:cNvPr>
            <p:cNvSpPr/>
            <p:nvPr/>
          </p:nvSpPr>
          <p:spPr>
            <a:xfrm>
              <a:off x="6796898" y="3150752"/>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86" name="Freeform 21">
              <a:extLst>
                <a:ext uri="{FF2B5EF4-FFF2-40B4-BE49-F238E27FC236}">
                  <a16:creationId xmlns:a16="http://schemas.microsoft.com/office/drawing/2014/main" id="{BF717DE2-85A7-C738-AF18-D8DAF6586BB3}"/>
                </a:ext>
              </a:extLst>
            </p:cNvPr>
            <p:cNvSpPr/>
            <p:nvPr/>
          </p:nvSpPr>
          <p:spPr>
            <a:xfrm>
              <a:off x="6817944" y="3131917"/>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87" name="Freeform 22">
              <a:extLst>
                <a:ext uri="{FF2B5EF4-FFF2-40B4-BE49-F238E27FC236}">
                  <a16:creationId xmlns:a16="http://schemas.microsoft.com/office/drawing/2014/main" id="{18E2E88F-FAE6-DCCD-B43D-AFE5EAB84706}"/>
                </a:ext>
              </a:extLst>
            </p:cNvPr>
            <p:cNvSpPr/>
            <p:nvPr/>
          </p:nvSpPr>
          <p:spPr>
            <a:xfrm>
              <a:off x="6811298" y="3150752"/>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88" name="Freeform 23">
              <a:extLst>
                <a:ext uri="{FF2B5EF4-FFF2-40B4-BE49-F238E27FC236}">
                  <a16:creationId xmlns:a16="http://schemas.microsoft.com/office/drawing/2014/main" id="{3D6579E1-549D-AD39-CD6F-810DCE1627D3}"/>
                </a:ext>
              </a:extLst>
            </p:cNvPr>
            <p:cNvSpPr/>
            <p:nvPr/>
          </p:nvSpPr>
          <p:spPr>
            <a:xfrm>
              <a:off x="6831237" y="3131917"/>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89" name="Freeform 24">
              <a:extLst>
                <a:ext uri="{FF2B5EF4-FFF2-40B4-BE49-F238E27FC236}">
                  <a16:creationId xmlns:a16="http://schemas.microsoft.com/office/drawing/2014/main" id="{F2DEBD45-195B-5F54-0885-48113379B37E}"/>
                </a:ext>
              </a:extLst>
            </p:cNvPr>
            <p:cNvSpPr/>
            <p:nvPr/>
          </p:nvSpPr>
          <p:spPr>
            <a:xfrm>
              <a:off x="6820160" y="3187315"/>
              <a:ext cx="39877" cy="923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90" name="Freeform 25">
              <a:extLst>
                <a:ext uri="{FF2B5EF4-FFF2-40B4-BE49-F238E27FC236}">
                  <a16:creationId xmlns:a16="http://schemas.microsoft.com/office/drawing/2014/main" id="{A0FC101E-18EE-A8FF-92B8-C527150A7D63}"/>
                </a:ext>
              </a:extLst>
            </p:cNvPr>
            <p:cNvSpPr/>
            <p:nvPr/>
          </p:nvSpPr>
          <p:spPr>
            <a:xfrm>
              <a:off x="6840098" y="3166263"/>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91" name="Freeform 26">
              <a:extLst>
                <a:ext uri="{FF2B5EF4-FFF2-40B4-BE49-F238E27FC236}">
                  <a16:creationId xmlns:a16="http://schemas.microsoft.com/office/drawing/2014/main" id="{F034D318-249B-663E-DA3F-734D0DEBB37E}"/>
                </a:ext>
              </a:extLst>
            </p:cNvPr>
            <p:cNvSpPr/>
            <p:nvPr/>
          </p:nvSpPr>
          <p:spPr>
            <a:xfrm>
              <a:off x="6820160" y="3187315"/>
              <a:ext cx="39877" cy="923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92" name="Freeform 27">
              <a:extLst>
                <a:ext uri="{FF2B5EF4-FFF2-40B4-BE49-F238E27FC236}">
                  <a16:creationId xmlns:a16="http://schemas.microsoft.com/office/drawing/2014/main" id="{62ABDF86-86FD-CC43-DE03-BE6B705F4FE8}"/>
                </a:ext>
              </a:extLst>
            </p:cNvPr>
            <p:cNvSpPr/>
            <p:nvPr/>
          </p:nvSpPr>
          <p:spPr>
            <a:xfrm>
              <a:off x="6840098" y="3166263"/>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93" name="Freeform 28">
              <a:extLst>
                <a:ext uri="{FF2B5EF4-FFF2-40B4-BE49-F238E27FC236}">
                  <a16:creationId xmlns:a16="http://schemas.microsoft.com/office/drawing/2014/main" id="{35CB1A3D-2259-9B69-9977-245752DF9390}"/>
                </a:ext>
              </a:extLst>
            </p:cNvPr>
            <p:cNvSpPr/>
            <p:nvPr/>
          </p:nvSpPr>
          <p:spPr>
            <a:xfrm>
              <a:off x="6820160" y="3187315"/>
              <a:ext cx="39877" cy="923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94" name="Freeform 29">
              <a:extLst>
                <a:ext uri="{FF2B5EF4-FFF2-40B4-BE49-F238E27FC236}">
                  <a16:creationId xmlns:a16="http://schemas.microsoft.com/office/drawing/2014/main" id="{66BD60AB-C45B-E967-54B3-B2AA0CEDB16B}"/>
                </a:ext>
              </a:extLst>
            </p:cNvPr>
            <p:cNvSpPr/>
            <p:nvPr/>
          </p:nvSpPr>
          <p:spPr>
            <a:xfrm>
              <a:off x="6840098" y="3166263"/>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95" name="Freeform 30">
              <a:extLst>
                <a:ext uri="{FF2B5EF4-FFF2-40B4-BE49-F238E27FC236}">
                  <a16:creationId xmlns:a16="http://schemas.microsoft.com/office/drawing/2014/main" id="{B7AEF499-2E96-F412-1967-7D95B8C02CC3}"/>
                </a:ext>
              </a:extLst>
            </p:cNvPr>
            <p:cNvSpPr/>
            <p:nvPr/>
          </p:nvSpPr>
          <p:spPr>
            <a:xfrm>
              <a:off x="6820160" y="3187315"/>
              <a:ext cx="39877" cy="923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96" name="Freeform 31">
              <a:extLst>
                <a:ext uri="{FF2B5EF4-FFF2-40B4-BE49-F238E27FC236}">
                  <a16:creationId xmlns:a16="http://schemas.microsoft.com/office/drawing/2014/main" id="{F1DB2618-A82F-1F5F-B9B8-BF672D6E4E89}"/>
                </a:ext>
              </a:extLst>
            </p:cNvPr>
            <p:cNvSpPr/>
            <p:nvPr/>
          </p:nvSpPr>
          <p:spPr>
            <a:xfrm>
              <a:off x="6840098" y="3166263"/>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97" name="Freeform 32">
              <a:extLst>
                <a:ext uri="{FF2B5EF4-FFF2-40B4-BE49-F238E27FC236}">
                  <a16:creationId xmlns:a16="http://schemas.microsoft.com/office/drawing/2014/main" id="{702B0C98-0BC6-1B2E-86B5-D21D0AAFA9E9}"/>
                </a:ext>
              </a:extLst>
            </p:cNvPr>
            <p:cNvSpPr/>
            <p:nvPr/>
          </p:nvSpPr>
          <p:spPr>
            <a:xfrm>
              <a:off x="6824590" y="3187315"/>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98" name="Freeform 33">
              <a:extLst>
                <a:ext uri="{FF2B5EF4-FFF2-40B4-BE49-F238E27FC236}">
                  <a16:creationId xmlns:a16="http://schemas.microsoft.com/office/drawing/2014/main" id="{D121D7E1-8709-0495-5F40-36F5A477DE04}"/>
                </a:ext>
              </a:extLst>
            </p:cNvPr>
            <p:cNvSpPr/>
            <p:nvPr/>
          </p:nvSpPr>
          <p:spPr>
            <a:xfrm>
              <a:off x="6844529" y="3166263"/>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299" name="Freeform 34">
              <a:extLst>
                <a:ext uri="{FF2B5EF4-FFF2-40B4-BE49-F238E27FC236}">
                  <a16:creationId xmlns:a16="http://schemas.microsoft.com/office/drawing/2014/main" id="{268DD115-BB23-C068-3EDB-CA0D177D2684}"/>
                </a:ext>
              </a:extLst>
            </p:cNvPr>
            <p:cNvSpPr/>
            <p:nvPr/>
          </p:nvSpPr>
          <p:spPr>
            <a:xfrm>
              <a:off x="6832344" y="3187315"/>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00" name="Freeform 35">
              <a:extLst>
                <a:ext uri="{FF2B5EF4-FFF2-40B4-BE49-F238E27FC236}">
                  <a16:creationId xmlns:a16="http://schemas.microsoft.com/office/drawing/2014/main" id="{B5D53854-C3E1-31B6-4996-F57045220CEC}"/>
                </a:ext>
              </a:extLst>
            </p:cNvPr>
            <p:cNvSpPr/>
            <p:nvPr/>
          </p:nvSpPr>
          <p:spPr>
            <a:xfrm>
              <a:off x="6853391" y="3166263"/>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01" name="Freeform 36">
              <a:extLst>
                <a:ext uri="{FF2B5EF4-FFF2-40B4-BE49-F238E27FC236}">
                  <a16:creationId xmlns:a16="http://schemas.microsoft.com/office/drawing/2014/main" id="{42CF1B67-C934-1473-1D5B-D4A2085E5111}"/>
                </a:ext>
              </a:extLst>
            </p:cNvPr>
            <p:cNvSpPr/>
            <p:nvPr/>
          </p:nvSpPr>
          <p:spPr>
            <a:xfrm>
              <a:off x="6851175" y="3228309"/>
              <a:ext cx="39877" cy="923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02" name="Freeform 37">
              <a:extLst>
                <a:ext uri="{FF2B5EF4-FFF2-40B4-BE49-F238E27FC236}">
                  <a16:creationId xmlns:a16="http://schemas.microsoft.com/office/drawing/2014/main" id="{1EFE6656-6D67-5922-F888-A857767509C9}"/>
                </a:ext>
              </a:extLst>
            </p:cNvPr>
            <p:cNvSpPr/>
            <p:nvPr/>
          </p:nvSpPr>
          <p:spPr>
            <a:xfrm>
              <a:off x="6870006" y="3208366"/>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03" name="Freeform 38">
              <a:extLst>
                <a:ext uri="{FF2B5EF4-FFF2-40B4-BE49-F238E27FC236}">
                  <a16:creationId xmlns:a16="http://schemas.microsoft.com/office/drawing/2014/main" id="{EF7A2906-3A73-D2F4-0C89-08693621A8C4}"/>
                </a:ext>
              </a:extLst>
            </p:cNvPr>
            <p:cNvSpPr/>
            <p:nvPr/>
          </p:nvSpPr>
          <p:spPr>
            <a:xfrm>
              <a:off x="6851175" y="3228309"/>
              <a:ext cx="39877" cy="923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04" name="Freeform 39">
              <a:extLst>
                <a:ext uri="{FF2B5EF4-FFF2-40B4-BE49-F238E27FC236}">
                  <a16:creationId xmlns:a16="http://schemas.microsoft.com/office/drawing/2014/main" id="{A7ACE0D5-F67B-8E8A-8F05-D57501B4D271}"/>
                </a:ext>
              </a:extLst>
            </p:cNvPr>
            <p:cNvSpPr/>
            <p:nvPr/>
          </p:nvSpPr>
          <p:spPr>
            <a:xfrm>
              <a:off x="6870006" y="3208366"/>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05" name="Freeform 40">
              <a:extLst>
                <a:ext uri="{FF2B5EF4-FFF2-40B4-BE49-F238E27FC236}">
                  <a16:creationId xmlns:a16="http://schemas.microsoft.com/office/drawing/2014/main" id="{1EFE42F4-7D7D-6651-7140-7F7466E0D884}"/>
                </a:ext>
              </a:extLst>
            </p:cNvPr>
            <p:cNvSpPr/>
            <p:nvPr/>
          </p:nvSpPr>
          <p:spPr>
            <a:xfrm>
              <a:off x="7151363" y="3228309"/>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06" name="Freeform 41">
              <a:extLst>
                <a:ext uri="{FF2B5EF4-FFF2-40B4-BE49-F238E27FC236}">
                  <a16:creationId xmlns:a16="http://schemas.microsoft.com/office/drawing/2014/main" id="{796A8F15-0446-936F-D358-DC26A6BC8D09}"/>
                </a:ext>
              </a:extLst>
            </p:cNvPr>
            <p:cNvSpPr/>
            <p:nvPr/>
          </p:nvSpPr>
          <p:spPr>
            <a:xfrm>
              <a:off x="7171302" y="3208366"/>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07" name="Freeform 42">
              <a:extLst>
                <a:ext uri="{FF2B5EF4-FFF2-40B4-BE49-F238E27FC236}">
                  <a16:creationId xmlns:a16="http://schemas.microsoft.com/office/drawing/2014/main" id="{A6F7A649-6CA1-8297-E86A-84FDCB2D8E54}"/>
                </a:ext>
              </a:extLst>
            </p:cNvPr>
            <p:cNvSpPr/>
            <p:nvPr/>
          </p:nvSpPr>
          <p:spPr>
            <a:xfrm>
              <a:off x="7160225" y="3228309"/>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08" name="Freeform 43">
              <a:extLst>
                <a:ext uri="{FF2B5EF4-FFF2-40B4-BE49-F238E27FC236}">
                  <a16:creationId xmlns:a16="http://schemas.microsoft.com/office/drawing/2014/main" id="{61F8ECB8-40A5-8404-284E-253D48332091}"/>
                </a:ext>
              </a:extLst>
            </p:cNvPr>
            <p:cNvSpPr/>
            <p:nvPr/>
          </p:nvSpPr>
          <p:spPr>
            <a:xfrm>
              <a:off x="7180164" y="3208366"/>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09" name="Freeform 44">
              <a:extLst>
                <a:ext uri="{FF2B5EF4-FFF2-40B4-BE49-F238E27FC236}">
                  <a16:creationId xmlns:a16="http://schemas.microsoft.com/office/drawing/2014/main" id="{2487DE77-5206-A3CA-55CF-C47494F5DACC}"/>
                </a:ext>
              </a:extLst>
            </p:cNvPr>
            <p:cNvSpPr/>
            <p:nvPr/>
          </p:nvSpPr>
          <p:spPr>
            <a:xfrm>
              <a:off x="7173518" y="3228309"/>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10" name="Freeform 45">
              <a:extLst>
                <a:ext uri="{FF2B5EF4-FFF2-40B4-BE49-F238E27FC236}">
                  <a16:creationId xmlns:a16="http://schemas.microsoft.com/office/drawing/2014/main" id="{C3130CA2-D2F6-F743-3F45-F7F01F8BEC12}"/>
                </a:ext>
              </a:extLst>
            </p:cNvPr>
            <p:cNvSpPr/>
            <p:nvPr/>
          </p:nvSpPr>
          <p:spPr>
            <a:xfrm>
              <a:off x="7193456" y="3208366"/>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11" name="Freeform 46">
              <a:extLst>
                <a:ext uri="{FF2B5EF4-FFF2-40B4-BE49-F238E27FC236}">
                  <a16:creationId xmlns:a16="http://schemas.microsoft.com/office/drawing/2014/main" id="{0368F663-55F8-50E0-C98F-A5FCDEA0103E}"/>
                </a:ext>
              </a:extLst>
            </p:cNvPr>
            <p:cNvSpPr/>
            <p:nvPr/>
          </p:nvSpPr>
          <p:spPr>
            <a:xfrm>
              <a:off x="7177948" y="3228309"/>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12" name="Freeform 47">
              <a:extLst>
                <a:ext uri="{FF2B5EF4-FFF2-40B4-BE49-F238E27FC236}">
                  <a16:creationId xmlns:a16="http://schemas.microsoft.com/office/drawing/2014/main" id="{221BE2F4-39AF-1440-EEBF-8EB69E50C0B1}"/>
                </a:ext>
              </a:extLst>
            </p:cNvPr>
            <p:cNvSpPr/>
            <p:nvPr/>
          </p:nvSpPr>
          <p:spPr>
            <a:xfrm>
              <a:off x="7197887" y="3208366"/>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13" name="Freeform 48">
              <a:extLst>
                <a:ext uri="{FF2B5EF4-FFF2-40B4-BE49-F238E27FC236}">
                  <a16:creationId xmlns:a16="http://schemas.microsoft.com/office/drawing/2014/main" id="{69A4521C-FD48-EAC2-F041-2906F574799E}"/>
                </a:ext>
              </a:extLst>
            </p:cNvPr>
            <p:cNvSpPr/>
            <p:nvPr/>
          </p:nvSpPr>
          <p:spPr>
            <a:xfrm>
              <a:off x="7185702" y="3228309"/>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14" name="Freeform 49">
              <a:extLst>
                <a:ext uri="{FF2B5EF4-FFF2-40B4-BE49-F238E27FC236}">
                  <a16:creationId xmlns:a16="http://schemas.microsoft.com/office/drawing/2014/main" id="{755F6A8C-4E49-2BB2-7A79-24C3635EB7F8}"/>
                </a:ext>
              </a:extLst>
            </p:cNvPr>
            <p:cNvSpPr/>
            <p:nvPr/>
          </p:nvSpPr>
          <p:spPr>
            <a:xfrm>
              <a:off x="7206749" y="3208366"/>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15" name="Freeform 50">
              <a:extLst>
                <a:ext uri="{FF2B5EF4-FFF2-40B4-BE49-F238E27FC236}">
                  <a16:creationId xmlns:a16="http://schemas.microsoft.com/office/drawing/2014/main" id="{829B7B0F-1D9E-64B9-0C89-7A3F750D5BD2}"/>
                </a:ext>
              </a:extLst>
            </p:cNvPr>
            <p:cNvSpPr/>
            <p:nvPr/>
          </p:nvSpPr>
          <p:spPr>
            <a:xfrm>
              <a:off x="7190133" y="3256008"/>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16" name="Freeform 51">
              <a:extLst>
                <a:ext uri="{FF2B5EF4-FFF2-40B4-BE49-F238E27FC236}">
                  <a16:creationId xmlns:a16="http://schemas.microsoft.com/office/drawing/2014/main" id="{0888EB15-8A46-A18B-E17C-8CD2839E8C40}"/>
                </a:ext>
              </a:extLst>
            </p:cNvPr>
            <p:cNvSpPr/>
            <p:nvPr/>
          </p:nvSpPr>
          <p:spPr>
            <a:xfrm>
              <a:off x="7211180" y="3234957"/>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17" name="Freeform 52">
              <a:extLst>
                <a:ext uri="{FF2B5EF4-FFF2-40B4-BE49-F238E27FC236}">
                  <a16:creationId xmlns:a16="http://schemas.microsoft.com/office/drawing/2014/main" id="{7D6807EF-FF60-950D-EAFA-EAEE293C15F3}"/>
                </a:ext>
              </a:extLst>
            </p:cNvPr>
            <p:cNvSpPr/>
            <p:nvPr/>
          </p:nvSpPr>
          <p:spPr>
            <a:xfrm>
              <a:off x="7190133" y="3256008"/>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18" name="Freeform 53">
              <a:extLst>
                <a:ext uri="{FF2B5EF4-FFF2-40B4-BE49-F238E27FC236}">
                  <a16:creationId xmlns:a16="http://schemas.microsoft.com/office/drawing/2014/main" id="{34EA0BE0-F8AC-086E-31C0-8E723A36AFFE}"/>
                </a:ext>
              </a:extLst>
            </p:cNvPr>
            <p:cNvSpPr/>
            <p:nvPr/>
          </p:nvSpPr>
          <p:spPr>
            <a:xfrm>
              <a:off x="7211180" y="3234957"/>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19" name="Freeform 54">
              <a:extLst>
                <a:ext uri="{FF2B5EF4-FFF2-40B4-BE49-F238E27FC236}">
                  <a16:creationId xmlns:a16="http://schemas.microsoft.com/office/drawing/2014/main" id="{9C68AA74-2D42-1205-58AF-1866B418B5E4}"/>
                </a:ext>
              </a:extLst>
            </p:cNvPr>
            <p:cNvSpPr/>
            <p:nvPr/>
          </p:nvSpPr>
          <p:spPr>
            <a:xfrm>
              <a:off x="7190133" y="3256008"/>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20" name="Freeform 55">
              <a:extLst>
                <a:ext uri="{FF2B5EF4-FFF2-40B4-BE49-F238E27FC236}">
                  <a16:creationId xmlns:a16="http://schemas.microsoft.com/office/drawing/2014/main" id="{04D9AA17-F0CD-0FB6-E77A-130EE9E3E942}"/>
                </a:ext>
              </a:extLst>
            </p:cNvPr>
            <p:cNvSpPr/>
            <p:nvPr/>
          </p:nvSpPr>
          <p:spPr>
            <a:xfrm>
              <a:off x="7211180" y="3234957"/>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21" name="Freeform 56">
              <a:extLst>
                <a:ext uri="{FF2B5EF4-FFF2-40B4-BE49-F238E27FC236}">
                  <a16:creationId xmlns:a16="http://schemas.microsoft.com/office/drawing/2014/main" id="{9D6EADDC-57FF-0BDC-D1D7-76DE9654E04A}"/>
                </a:ext>
              </a:extLst>
            </p:cNvPr>
            <p:cNvSpPr/>
            <p:nvPr/>
          </p:nvSpPr>
          <p:spPr>
            <a:xfrm>
              <a:off x="7190133" y="3256008"/>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22" name="Freeform 57">
              <a:extLst>
                <a:ext uri="{FF2B5EF4-FFF2-40B4-BE49-F238E27FC236}">
                  <a16:creationId xmlns:a16="http://schemas.microsoft.com/office/drawing/2014/main" id="{B7B65ABD-C39C-FCEB-2CFE-C1EBFE43DCDB}"/>
                </a:ext>
              </a:extLst>
            </p:cNvPr>
            <p:cNvSpPr/>
            <p:nvPr/>
          </p:nvSpPr>
          <p:spPr>
            <a:xfrm>
              <a:off x="7211180" y="3234957"/>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23" name="Freeform 58">
              <a:extLst>
                <a:ext uri="{FF2B5EF4-FFF2-40B4-BE49-F238E27FC236}">
                  <a16:creationId xmlns:a16="http://schemas.microsoft.com/office/drawing/2014/main" id="{A47932E5-56A8-C76A-A2E9-8276D6A82597}"/>
                </a:ext>
              </a:extLst>
            </p:cNvPr>
            <p:cNvSpPr/>
            <p:nvPr/>
          </p:nvSpPr>
          <p:spPr>
            <a:xfrm>
              <a:off x="7195672" y="3256008"/>
              <a:ext cx="39877" cy="923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24" name="Freeform 59">
              <a:extLst>
                <a:ext uri="{FF2B5EF4-FFF2-40B4-BE49-F238E27FC236}">
                  <a16:creationId xmlns:a16="http://schemas.microsoft.com/office/drawing/2014/main" id="{0C133E11-797D-35AA-469A-549136021F7F}"/>
                </a:ext>
              </a:extLst>
            </p:cNvPr>
            <p:cNvSpPr/>
            <p:nvPr/>
          </p:nvSpPr>
          <p:spPr>
            <a:xfrm>
              <a:off x="7215610" y="3234957"/>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25" name="Freeform 60">
              <a:extLst>
                <a:ext uri="{FF2B5EF4-FFF2-40B4-BE49-F238E27FC236}">
                  <a16:creationId xmlns:a16="http://schemas.microsoft.com/office/drawing/2014/main" id="{D0246BA0-7861-F740-49DF-4F6956577F47}"/>
                </a:ext>
              </a:extLst>
            </p:cNvPr>
            <p:cNvSpPr/>
            <p:nvPr/>
          </p:nvSpPr>
          <p:spPr>
            <a:xfrm>
              <a:off x="7195672" y="3256008"/>
              <a:ext cx="39877" cy="923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26" name="Freeform 61">
              <a:extLst>
                <a:ext uri="{FF2B5EF4-FFF2-40B4-BE49-F238E27FC236}">
                  <a16:creationId xmlns:a16="http://schemas.microsoft.com/office/drawing/2014/main" id="{CFF1F2ED-542F-9140-4BDF-05840A5B880B}"/>
                </a:ext>
              </a:extLst>
            </p:cNvPr>
            <p:cNvSpPr/>
            <p:nvPr/>
          </p:nvSpPr>
          <p:spPr>
            <a:xfrm>
              <a:off x="7215610" y="3234957"/>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27" name="Freeform 62">
              <a:extLst>
                <a:ext uri="{FF2B5EF4-FFF2-40B4-BE49-F238E27FC236}">
                  <a16:creationId xmlns:a16="http://schemas.microsoft.com/office/drawing/2014/main" id="{CEF281FB-B36F-0294-1B72-A01E79F45F05}"/>
                </a:ext>
              </a:extLst>
            </p:cNvPr>
            <p:cNvSpPr/>
            <p:nvPr/>
          </p:nvSpPr>
          <p:spPr>
            <a:xfrm>
              <a:off x="7208964" y="3256008"/>
              <a:ext cx="39877" cy="923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28" name="Freeform 63">
              <a:extLst>
                <a:ext uri="{FF2B5EF4-FFF2-40B4-BE49-F238E27FC236}">
                  <a16:creationId xmlns:a16="http://schemas.microsoft.com/office/drawing/2014/main" id="{6D34D08E-BA1B-3BDA-94D6-A70C698A4C21}"/>
                </a:ext>
              </a:extLst>
            </p:cNvPr>
            <p:cNvSpPr/>
            <p:nvPr/>
          </p:nvSpPr>
          <p:spPr>
            <a:xfrm>
              <a:off x="7228903" y="3234957"/>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29" name="Freeform 64">
              <a:extLst>
                <a:ext uri="{FF2B5EF4-FFF2-40B4-BE49-F238E27FC236}">
                  <a16:creationId xmlns:a16="http://schemas.microsoft.com/office/drawing/2014/main" id="{31428E6B-17F5-6707-8C59-155DC621A75D}"/>
                </a:ext>
              </a:extLst>
            </p:cNvPr>
            <p:cNvSpPr/>
            <p:nvPr/>
          </p:nvSpPr>
          <p:spPr>
            <a:xfrm>
              <a:off x="7213395" y="3256008"/>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30" name="Freeform 65">
              <a:extLst>
                <a:ext uri="{FF2B5EF4-FFF2-40B4-BE49-F238E27FC236}">
                  <a16:creationId xmlns:a16="http://schemas.microsoft.com/office/drawing/2014/main" id="{ABB3E482-9A8F-61E3-13C1-D3321BE60E5A}"/>
                </a:ext>
              </a:extLst>
            </p:cNvPr>
            <p:cNvSpPr/>
            <p:nvPr/>
          </p:nvSpPr>
          <p:spPr>
            <a:xfrm>
              <a:off x="7233334" y="3234957"/>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31" name="Freeform 66">
              <a:extLst>
                <a:ext uri="{FF2B5EF4-FFF2-40B4-BE49-F238E27FC236}">
                  <a16:creationId xmlns:a16="http://schemas.microsoft.com/office/drawing/2014/main" id="{E1E2A458-698D-1FC5-F16D-FDFDCFD990B4}"/>
                </a:ext>
              </a:extLst>
            </p:cNvPr>
            <p:cNvSpPr/>
            <p:nvPr/>
          </p:nvSpPr>
          <p:spPr>
            <a:xfrm>
              <a:off x="7269888" y="3299219"/>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32" name="Freeform 67">
              <a:extLst>
                <a:ext uri="{FF2B5EF4-FFF2-40B4-BE49-F238E27FC236}">
                  <a16:creationId xmlns:a16="http://schemas.microsoft.com/office/drawing/2014/main" id="{CA6C7ECF-833E-0B7E-E1D4-D2B53FD13270}"/>
                </a:ext>
              </a:extLst>
            </p:cNvPr>
            <p:cNvSpPr/>
            <p:nvPr/>
          </p:nvSpPr>
          <p:spPr>
            <a:xfrm>
              <a:off x="7290934" y="3278168"/>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33" name="Freeform 68">
              <a:extLst>
                <a:ext uri="{FF2B5EF4-FFF2-40B4-BE49-F238E27FC236}">
                  <a16:creationId xmlns:a16="http://schemas.microsoft.com/office/drawing/2014/main" id="{9079BE6B-5FE9-6F36-2A0F-82991616B35D}"/>
                </a:ext>
              </a:extLst>
            </p:cNvPr>
            <p:cNvSpPr/>
            <p:nvPr/>
          </p:nvSpPr>
          <p:spPr>
            <a:xfrm>
              <a:off x="7438259" y="3299219"/>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34" name="Freeform 69">
              <a:extLst>
                <a:ext uri="{FF2B5EF4-FFF2-40B4-BE49-F238E27FC236}">
                  <a16:creationId xmlns:a16="http://schemas.microsoft.com/office/drawing/2014/main" id="{7F0EE179-D417-0A75-EBAA-E52E3B6B0CF0}"/>
                </a:ext>
              </a:extLst>
            </p:cNvPr>
            <p:cNvSpPr/>
            <p:nvPr/>
          </p:nvSpPr>
          <p:spPr>
            <a:xfrm>
              <a:off x="7458198" y="3278168"/>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35" name="Freeform 70">
              <a:extLst>
                <a:ext uri="{FF2B5EF4-FFF2-40B4-BE49-F238E27FC236}">
                  <a16:creationId xmlns:a16="http://schemas.microsoft.com/office/drawing/2014/main" id="{EB3FDCD0-834F-19DE-5BF2-283FC041D308}"/>
                </a:ext>
              </a:extLst>
            </p:cNvPr>
            <p:cNvSpPr/>
            <p:nvPr/>
          </p:nvSpPr>
          <p:spPr>
            <a:xfrm>
              <a:off x="7526876" y="3299219"/>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36" name="Freeform 71">
              <a:extLst>
                <a:ext uri="{FF2B5EF4-FFF2-40B4-BE49-F238E27FC236}">
                  <a16:creationId xmlns:a16="http://schemas.microsoft.com/office/drawing/2014/main" id="{1310245B-1924-26AE-B0CE-CE95C1D25562}"/>
                </a:ext>
              </a:extLst>
            </p:cNvPr>
            <p:cNvSpPr/>
            <p:nvPr/>
          </p:nvSpPr>
          <p:spPr>
            <a:xfrm>
              <a:off x="7546814" y="3278168"/>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37" name="Freeform 72">
              <a:extLst>
                <a:ext uri="{FF2B5EF4-FFF2-40B4-BE49-F238E27FC236}">
                  <a16:creationId xmlns:a16="http://schemas.microsoft.com/office/drawing/2014/main" id="{FBE5A9F6-3EDB-2D33-DAB0-1A707A743395}"/>
                </a:ext>
              </a:extLst>
            </p:cNvPr>
            <p:cNvSpPr/>
            <p:nvPr/>
          </p:nvSpPr>
          <p:spPr>
            <a:xfrm>
              <a:off x="7539060" y="3299219"/>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38" name="Freeform 73">
              <a:extLst>
                <a:ext uri="{FF2B5EF4-FFF2-40B4-BE49-F238E27FC236}">
                  <a16:creationId xmlns:a16="http://schemas.microsoft.com/office/drawing/2014/main" id="{90167B63-757C-CA4B-4A57-4EA12CAFA218}"/>
                </a:ext>
              </a:extLst>
            </p:cNvPr>
            <p:cNvSpPr/>
            <p:nvPr/>
          </p:nvSpPr>
          <p:spPr>
            <a:xfrm>
              <a:off x="7560107" y="3278168"/>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39" name="Freeform 74">
              <a:extLst>
                <a:ext uri="{FF2B5EF4-FFF2-40B4-BE49-F238E27FC236}">
                  <a16:creationId xmlns:a16="http://schemas.microsoft.com/office/drawing/2014/main" id="{82C979FE-C832-9547-10D4-F82B6E340175}"/>
                </a:ext>
              </a:extLst>
            </p:cNvPr>
            <p:cNvSpPr/>
            <p:nvPr/>
          </p:nvSpPr>
          <p:spPr>
            <a:xfrm>
              <a:off x="7562322" y="3299219"/>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40" name="Freeform 75">
              <a:extLst>
                <a:ext uri="{FF2B5EF4-FFF2-40B4-BE49-F238E27FC236}">
                  <a16:creationId xmlns:a16="http://schemas.microsoft.com/office/drawing/2014/main" id="{696391A9-0C4D-8BD5-F907-67CBE59E19D2}"/>
                </a:ext>
              </a:extLst>
            </p:cNvPr>
            <p:cNvSpPr/>
            <p:nvPr/>
          </p:nvSpPr>
          <p:spPr>
            <a:xfrm>
              <a:off x="7582261" y="3278168"/>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41" name="Freeform 76">
              <a:extLst>
                <a:ext uri="{FF2B5EF4-FFF2-40B4-BE49-F238E27FC236}">
                  <a16:creationId xmlns:a16="http://schemas.microsoft.com/office/drawing/2014/main" id="{2E00E32E-FBB6-E85C-2C46-8E5536ED58AB}"/>
                </a:ext>
              </a:extLst>
            </p:cNvPr>
            <p:cNvSpPr/>
            <p:nvPr/>
          </p:nvSpPr>
          <p:spPr>
            <a:xfrm>
              <a:off x="7571184" y="3299219"/>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42" name="Freeform 77">
              <a:extLst>
                <a:ext uri="{FF2B5EF4-FFF2-40B4-BE49-F238E27FC236}">
                  <a16:creationId xmlns:a16="http://schemas.microsoft.com/office/drawing/2014/main" id="{4BA8ED22-7980-09D5-F381-31218E938395}"/>
                </a:ext>
              </a:extLst>
            </p:cNvPr>
            <p:cNvSpPr/>
            <p:nvPr/>
          </p:nvSpPr>
          <p:spPr>
            <a:xfrm>
              <a:off x="7591123" y="3278168"/>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43" name="Freeform 78">
              <a:extLst>
                <a:ext uri="{FF2B5EF4-FFF2-40B4-BE49-F238E27FC236}">
                  <a16:creationId xmlns:a16="http://schemas.microsoft.com/office/drawing/2014/main" id="{982D9159-ED12-6B60-1E7C-9A776B3CDF0D}"/>
                </a:ext>
              </a:extLst>
            </p:cNvPr>
            <p:cNvSpPr/>
            <p:nvPr/>
          </p:nvSpPr>
          <p:spPr>
            <a:xfrm>
              <a:off x="7571184" y="3299219"/>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44" name="Freeform 79">
              <a:extLst>
                <a:ext uri="{FF2B5EF4-FFF2-40B4-BE49-F238E27FC236}">
                  <a16:creationId xmlns:a16="http://schemas.microsoft.com/office/drawing/2014/main" id="{6EE71E2A-F1F1-2D24-D61D-A3141C2FCD73}"/>
                </a:ext>
              </a:extLst>
            </p:cNvPr>
            <p:cNvSpPr/>
            <p:nvPr/>
          </p:nvSpPr>
          <p:spPr>
            <a:xfrm>
              <a:off x="7591123" y="3278168"/>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45" name="Freeform 80">
              <a:extLst>
                <a:ext uri="{FF2B5EF4-FFF2-40B4-BE49-F238E27FC236}">
                  <a16:creationId xmlns:a16="http://schemas.microsoft.com/office/drawing/2014/main" id="{DD27864C-693D-F179-6934-4D09BCD56403}"/>
                </a:ext>
              </a:extLst>
            </p:cNvPr>
            <p:cNvSpPr/>
            <p:nvPr/>
          </p:nvSpPr>
          <p:spPr>
            <a:xfrm>
              <a:off x="7571184" y="3299219"/>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46" name="Freeform 81">
              <a:extLst>
                <a:ext uri="{FF2B5EF4-FFF2-40B4-BE49-F238E27FC236}">
                  <a16:creationId xmlns:a16="http://schemas.microsoft.com/office/drawing/2014/main" id="{3BEDFAED-93D5-BC38-DFA2-BD25E3B529AE}"/>
                </a:ext>
              </a:extLst>
            </p:cNvPr>
            <p:cNvSpPr/>
            <p:nvPr/>
          </p:nvSpPr>
          <p:spPr>
            <a:xfrm>
              <a:off x="7591123" y="3278168"/>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47" name="Freeform 82">
              <a:extLst>
                <a:ext uri="{FF2B5EF4-FFF2-40B4-BE49-F238E27FC236}">
                  <a16:creationId xmlns:a16="http://schemas.microsoft.com/office/drawing/2014/main" id="{9C37787B-5710-ACD4-1F6A-BBD7B8296ADD}"/>
                </a:ext>
              </a:extLst>
            </p:cNvPr>
            <p:cNvSpPr/>
            <p:nvPr/>
          </p:nvSpPr>
          <p:spPr>
            <a:xfrm>
              <a:off x="7606630" y="3299219"/>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48" name="Freeform 83">
              <a:extLst>
                <a:ext uri="{FF2B5EF4-FFF2-40B4-BE49-F238E27FC236}">
                  <a16:creationId xmlns:a16="http://schemas.microsoft.com/office/drawing/2014/main" id="{E366D4DC-3634-72B2-FDCE-483DA49761CF}"/>
                </a:ext>
              </a:extLst>
            </p:cNvPr>
            <p:cNvSpPr/>
            <p:nvPr/>
          </p:nvSpPr>
          <p:spPr>
            <a:xfrm>
              <a:off x="7626569" y="3278168"/>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49" name="Freeform 84">
              <a:extLst>
                <a:ext uri="{FF2B5EF4-FFF2-40B4-BE49-F238E27FC236}">
                  <a16:creationId xmlns:a16="http://schemas.microsoft.com/office/drawing/2014/main" id="{5804C486-B8CF-1E56-142A-1160845465D2}"/>
                </a:ext>
              </a:extLst>
            </p:cNvPr>
            <p:cNvSpPr/>
            <p:nvPr/>
          </p:nvSpPr>
          <p:spPr>
            <a:xfrm>
              <a:off x="7902388" y="3299219"/>
              <a:ext cx="39877" cy="923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50" name="Freeform 85">
              <a:extLst>
                <a:ext uri="{FF2B5EF4-FFF2-40B4-BE49-F238E27FC236}">
                  <a16:creationId xmlns:a16="http://schemas.microsoft.com/office/drawing/2014/main" id="{0AAB5911-B768-4E6D-B0DB-486A5E33F1C3}"/>
                </a:ext>
              </a:extLst>
            </p:cNvPr>
            <p:cNvSpPr/>
            <p:nvPr/>
          </p:nvSpPr>
          <p:spPr>
            <a:xfrm>
              <a:off x="7922326" y="3278168"/>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51" name="Freeform 86">
              <a:extLst>
                <a:ext uri="{FF2B5EF4-FFF2-40B4-BE49-F238E27FC236}">
                  <a16:creationId xmlns:a16="http://schemas.microsoft.com/office/drawing/2014/main" id="{353E924A-F261-1D82-460F-8C8740C558D3}"/>
                </a:ext>
              </a:extLst>
            </p:cNvPr>
            <p:cNvSpPr/>
            <p:nvPr/>
          </p:nvSpPr>
          <p:spPr>
            <a:xfrm>
              <a:off x="8115067" y="3484249"/>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52" name="Freeform 87">
              <a:extLst>
                <a:ext uri="{FF2B5EF4-FFF2-40B4-BE49-F238E27FC236}">
                  <a16:creationId xmlns:a16="http://schemas.microsoft.com/office/drawing/2014/main" id="{13F98648-5557-D51E-A859-AE0F10F762B8}"/>
                </a:ext>
              </a:extLst>
            </p:cNvPr>
            <p:cNvSpPr/>
            <p:nvPr/>
          </p:nvSpPr>
          <p:spPr>
            <a:xfrm>
              <a:off x="8133898" y="3464305"/>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53" name="Freeform 88">
              <a:extLst>
                <a:ext uri="{FF2B5EF4-FFF2-40B4-BE49-F238E27FC236}">
                  <a16:creationId xmlns:a16="http://schemas.microsoft.com/office/drawing/2014/main" id="{1D9E680B-B262-B38E-9DA3-B3F8FFB2741F}"/>
                </a:ext>
              </a:extLst>
            </p:cNvPr>
            <p:cNvSpPr/>
            <p:nvPr/>
          </p:nvSpPr>
          <p:spPr>
            <a:xfrm>
              <a:off x="8295623" y="3484249"/>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54" name="Freeform 89">
              <a:extLst>
                <a:ext uri="{FF2B5EF4-FFF2-40B4-BE49-F238E27FC236}">
                  <a16:creationId xmlns:a16="http://schemas.microsoft.com/office/drawing/2014/main" id="{1E6544EA-4AB1-1A2A-BC8D-4CFADEBC92E6}"/>
                </a:ext>
              </a:extLst>
            </p:cNvPr>
            <p:cNvSpPr/>
            <p:nvPr/>
          </p:nvSpPr>
          <p:spPr>
            <a:xfrm>
              <a:off x="8315562" y="3464305"/>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55" name="Freeform 90">
              <a:extLst>
                <a:ext uri="{FF2B5EF4-FFF2-40B4-BE49-F238E27FC236}">
                  <a16:creationId xmlns:a16="http://schemas.microsoft.com/office/drawing/2014/main" id="{930C2929-0C0A-39A2-7D0F-22A7E6978DF8}"/>
                </a:ext>
              </a:extLst>
            </p:cNvPr>
            <p:cNvSpPr/>
            <p:nvPr/>
          </p:nvSpPr>
          <p:spPr>
            <a:xfrm>
              <a:off x="4499517" y="2049438"/>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56" name="Freeform 91">
              <a:extLst>
                <a:ext uri="{FF2B5EF4-FFF2-40B4-BE49-F238E27FC236}">
                  <a16:creationId xmlns:a16="http://schemas.microsoft.com/office/drawing/2014/main" id="{CEA368FB-92AF-3EF9-775C-0E7C67DC0B27}"/>
                </a:ext>
              </a:extLst>
            </p:cNvPr>
            <p:cNvSpPr/>
            <p:nvPr/>
          </p:nvSpPr>
          <p:spPr>
            <a:xfrm>
              <a:off x="4520563" y="2030602"/>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57" name="Freeform 92">
              <a:extLst>
                <a:ext uri="{FF2B5EF4-FFF2-40B4-BE49-F238E27FC236}">
                  <a16:creationId xmlns:a16="http://schemas.microsoft.com/office/drawing/2014/main" id="{0659BA76-A103-B004-3A7B-EC8A05D58F38}"/>
                </a:ext>
              </a:extLst>
            </p:cNvPr>
            <p:cNvSpPr/>
            <p:nvPr/>
          </p:nvSpPr>
          <p:spPr>
            <a:xfrm>
              <a:off x="4499517" y="2049438"/>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58" name="Freeform 93">
              <a:extLst>
                <a:ext uri="{FF2B5EF4-FFF2-40B4-BE49-F238E27FC236}">
                  <a16:creationId xmlns:a16="http://schemas.microsoft.com/office/drawing/2014/main" id="{80FA190D-E488-D3C9-1F08-8D4D7D7FB399}"/>
                </a:ext>
              </a:extLst>
            </p:cNvPr>
            <p:cNvSpPr/>
            <p:nvPr/>
          </p:nvSpPr>
          <p:spPr>
            <a:xfrm>
              <a:off x="4520563" y="2030602"/>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59" name="Freeform 94">
              <a:extLst>
                <a:ext uri="{FF2B5EF4-FFF2-40B4-BE49-F238E27FC236}">
                  <a16:creationId xmlns:a16="http://schemas.microsoft.com/office/drawing/2014/main" id="{273D6D20-2ADE-DBF1-2C6A-CE2A66879533}"/>
                </a:ext>
              </a:extLst>
            </p:cNvPr>
            <p:cNvSpPr/>
            <p:nvPr/>
          </p:nvSpPr>
          <p:spPr>
            <a:xfrm>
              <a:off x="4499517" y="2049438"/>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60" name="Freeform 95">
              <a:extLst>
                <a:ext uri="{FF2B5EF4-FFF2-40B4-BE49-F238E27FC236}">
                  <a16:creationId xmlns:a16="http://schemas.microsoft.com/office/drawing/2014/main" id="{EBDDBC32-6066-CA1B-C201-8F077DA6CF36}"/>
                </a:ext>
              </a:extLst>
            </p:cNvPr>
            <p:cNvSpPr/>
            <p:nvPr/>
          </p:nvSpPr>
          <p:spPr>
            <a:xfrm>
              <a:off x="4520563" y="2030602"/>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61" name="Freeform 96">
              <a:extLst>
                <a:ext uri="{FF2B5EF4-FFF2-40B4-BE49-F238E27FC236}">
                  <a16:creationId xmlns:a16="http://schemas.microsoft.com/office/drawing/2014/main" id="{99D621BA-BC7E-660B-264C-CAC1F79DD6D2}"/>
                </a:ext>
              </a:extLst>
            </p:cNvPr>
            <p:cNvSpPr/>
            <p:nvPr/>
          </p:nvSpPr>
          <p:spPr>
            <a:xfrm>
              <a:off x="4499517" y="2049438"/>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62" name="Freeform 97">
              <a:extLst>
                <a:ext uri="{FF2B5EF4-FFF2-40B4-BE49-F238E27FC236}">
                  <a16:creationId xmlns:a16="http://schemas.microsoft.com/office/drawing/2014/main" id="{64B35F43-60EF-FE6C-63B8-A1914573A179}"/>
                </a:ext>
              </a:extLst>
            </p:cNvPr>
            <p:cNvSpPr/>
            <p:nvPr/>
          </p:nvSpPr>
          <p:spPr>
            <a:xfrm>
              <a:off x="4520563" y="2030602"/>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63" name="Freeform 98">
              <a:extLst>
                <a:ext uri="{FF2B5EF4-FFF2-40B4-BE49-F238E27FC236}">
                  <a16:creationId xmlns:a16="http://schemas.microsoft.com/office/drawing/2014/main" id="{461F929F-3DFD-E568-E6A1-167F6338C679}"/>
                </a:ext>
              </a:extLst>
            </p:cNvPr>
            <p:cNvSpPr/>
            <p:nvPr/>
          </p:nvSpPr>
          <p:spPr>
            <a:xfrm>
              <a:off x="4499517" y="2049438"/>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64" name="Freeform 99">
              <a:extLst>
                <a:ext uri="{FF2B5EF4-FFF2-40B4-BE49-F238E27FC236}">
                  <a16:creationId xmlns:a16="http://schemas.microsoft.com/office/drawing/2014/main" id="{AB1731DA-C529-5143-86F6-CFAEBDCEFFC4}"/>
                </a:ext>
              </a:extLst>
            </p:cNvPr>
            <p:cNvSpPr/>
            <p:nvPr/>
          </p:nvSpPr>
          <p:spPr>
            <a:xfrm>
              <a:off x="4520563" y="2030602"/>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65" name="Freeform 100">
              <a:extLst>
                <a:ext uri="{FF2B5EF4-FFF2-40B4-BE49-F238E27FC236}">
                  <a16:creationId xmlns:a16="http://schemas.microsoft.com/office/drawing/2014/main" id="{B2478330-B9E1-BD22-7002-23DB386352BF}"/>
                </a:ext>
              </a:extLst>
            </p:cNvPr>
            <p:cNvSpPr/>
            <p:nvPr/>
          </p:nvSpPr>
          <p:spPr>
            <a:xfrm>
              <a:off x="4499517" y="2049438"/>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66" name="Freeform 101">
              <a:extLst>
                <a:ext uri="{FF2B5EF4-FFF2-40B4-BE49-F238E27FC236}">
                  <a16:creationId xmlns:a16="http://schemas.microsoft.com/office/drawing/2014/main" id="{04BC1FD8-F1E4-EDE6-D7AF-BF74115CC778}"/>
                </a:ext>
              </a:extLst>
            </p:cNvPr>
            <p:cNvSpPr/>
            <p:nvPr/>
          </p:nvSpPr>
          <p:spPr>
            <a:xfrm>
              <a:off x="4520563" y="2030602"/>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67" name="Freeform 102">
              <a:extLst>
                <a:ext uri="{FF2B5EF4-FFF2-40B4-BE49-F238E27FC236}">
                  <a16:creationId xmlns:a16="http://schemas.microsoft.com/office/drawing/2014/main" id="{A93EF5F6-5B7F-3085-E274-DD30DEB8E887}"/>
                </a:ext>
              </a:extLst>
            </p:cNvPr>
            <p:cNvSpPr/>
            <p:nvPr/>
          </p:nvSpPr>
          <p:spPr>
            <a:xfrm>
              <a:off x="4499517" y="2049438"/>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68" name="Freeform 103">
              <a:extLst>
                <a:ext uri="{FF2B5EF4-FFF2-40B4-BE49-F238E27FC236}">
                  <a16:creationId xmlns:a16="http://schemas.microsoft.com/office/drawing/2014/main" id="{48ED7FCB-285E-9B96-C1F1-A030046E3544}"/>
                </a:ext>
              </a:extLst>
            </p:cNvPr>
            <p:cNvSpPr/>
            <p:nvPr/>
          </p:nvSpPr>
          <p:spPr>
            <a:xfrm>
              <a:off x="4520563" y="2030602"/>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69" name="Freeform 104">
              <a:extLst>
                <a:ext uri="{FF2B5EF4-FFF2-40B4-BE49-F238E27FC236}">
                  <a16:creationId xmlns:a16="http://schemas.microsoft.com/office/drawing/2014/main" id="{FC1E03D8-117B-A72D-F913-0CC4173BD14E}"/>
                </a:ext>
              </a:extLst>
            </p:cNvPr>
            <p:cNvSpPr/>
            <p:nvPr/>
          </p:nvSpPr>
          <p:spPr>
            <a:xfrm>
              <a:off x="4676749" y="2077137"/>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70" name="Freeform 105">
              <a:extLst>
                <a:ext uri="{FF2B5EF4-FFF2-40B4-BE49-F238E27FC236}">
                  <a16:creationId xmlns:a16="http://schemas.microsoft.com/office/drawing/2014/main" id="{43AFE823-D22E-3A30-A305-2F9D30095395}"/>
                </a:ext>
              </a:extLst>
            </p:cNvPr>
            <p:cNvSpPr/>
            <p:nvPr/>
          </p:nvSpPr>
          <p:spPr>
            <a:xfrm>
              <a:off x="4696688" y="2056085"/>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71" name="Freeform 106">
              <a:extLst>
                <a:ext uri="{FF2B5EF4-FFF2-40B4-BE49-F238E27FC236}">
                  <a16:creationId xmlns:a16="http://schemas.microsoft.com/office/drawing/2014/main" id="{34E74C9F-136A-562D-A382-A4EB55166C87}"/>
                </a:ext>
              </a:extLst>
            </p:cNvPr>
            <p:cNvSpPr/>
            <p:nvPr/>
          </p:nvSpPr>
          <p:spPr>
            <a:xfrm>
              <a:off x="4685611" y="2090432"/>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72" name="Freeform 107">
              <a:extLst>
                <a:ext uri="{FF2B5EF4-FFF2-40B4-BE49-F238E27FC236}">
                  <a16:creationId xmlns:a16="http://schemas.microsoft.com/office/drawing/2014/main" id="{9252777E-13BE-9BD6-C2C5-0F0608D1C14E}"/>
                </a:ext>
              </a:extLst>
            </p:cNvPr>
            <p:cNvSpPr/>
            <p:nvPr/>
          </p:nvSpPr>
          <p:spPr>
            <a:xfrm>
              <a:off x="4705550" y="2070489"/>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73" name="Freeform 108">
              <a:extLst>
                <a:ext uri="{FF2B5EF4-FFF2-40B4-BE49-F238E27FC236}">
                  <a16:creationId xmlns:a16="http://schemas.microsoft.com/office/drawing/2014/main" id="{6D7EC848-F4AA-67A8-A98C-2B6FF46C06D0}"/>
                </a:ext>
              </a:extLst>
            </p:cNvPr>
            <p:cNvSpPr/>
            <p:nvPr/>
          </p:nvSpPr>
          <p:spPr>
            <a:xfrm>
              <a:off x="4685611" y="2090432"/>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74" name="Freeform 109">
              <a:extLst>
                <a:ext uri="{FF2B5EF4-FFF2-40B4-BE49-F238E27FC236}">
                  <a16:creationId xmlns:a16="http://schemas.microsoft.com/office/drawing/2014/main" id="{BBBF9366-0CFA-78AF-D4FE-78B79A77BFE9}"/>
                </a:ext>
              </a:extLst>
            </p:cNvPr>
            <p:cNvSpPr/>
            <p:nvPr/>
          </p:nvSpPr>
          <p:spPr>
            <a:xfrm>
              <a:off x="4705550" y="2070489"/>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75" name="Freeform 110">
              <a:extLst>
                <a:ext uri="{FF2B5EF4-FFF2-40B4-BE49-F238E27FC236}">
                  <a16:creationId xmlns:a16="http://schemas.microsoft.com/office/drawing/2014/main" id="{84635687-185B-3AC3-9642-7278022C4577}"/>
                </a:ext>
              </a:extLst>
            </p:cNvPr>
            <p:cNvSpPr/>
            <p:nvPr/>
          </p:nvSpPr>
          <p:spPr>
            <a:xfrm>
              <a:off x="4857305" y="2159126"/>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76" name="Freeform 111">
              <a:extLst>
                <a:ext uri="{FF2B5EF4-FFF2-40B4-BE49-F238E27FC236}">
                  <a16:creationId xmlns:a16="http://schemas.microsoft.com/office/drawing/2014/main" id="{9BF5D2BE-0D1B-A17E-4AFE-0CCC7FC794AF}"/>
                </a:ext>
              </a:extLst>
            </p:cNvPr>
            <p:cNvSpPr/>
            <p:nvPr/>
          </p:nvSpPr>
          <p:spPr>
            <a:xfrm>
              <a:off x="4878352" y="2138075"/>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77" name="Freeform 112">
              <a:extLst>
                <a:ext uri="{FF2B5EF4-FFF2-40B4-BE49-F238E27FC236}">
                  <a16:creationId xmlns:a16="http://schemas.microsoft.com/office/drawing/2014/main" id="{620EBFAA-94B3-F50E-85FA-80BA46BE4504}"/>
                </a:ext>
              </a:extLst>
            </p:cNvPr>
            <p:cNvSpPr/>
            <p:nvPr/>
          </p:nvSpPr>
          <p:spPr>
            <a:xfrm>
              <a:off x="4871706" y="2172421"/>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78" name="Freeform 113">
              <a:extLst>
                <a:ext uri="{FF2B5EF4-FFF2-40B4-BE49-F238E27FC236}">
                  <a16:creationId xmlns:a16="http://schemas.microsoft.com/office/drawing/2014/main" id="{718FB43F-AB4A-4A29-B931-D88B3827D1EB}"/>
                </a:ext>
              </a:extLst>
            </p:cNvPr>
            <p:cNvSpPr/>
            <p:nvPr/>
          </p:nvSpPr>
          <p:spPr>
            <a:xfrm>
              <a:off x="4890537" y="2152478"/>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79" name="Freeform 114">
              <a:extLst>
                <a:ext uri="{FF2B5EF4-FFF2-40B4-BE49-F238E27FC236}">
                  <a16:creationId xmlns:a16="http://schemas.microsoft.com/office/drawing/2014/main" id="{0866B86A-D75A-E1C9-9F3B-8241B8D48AE3}"/>
                </a:ext>
              </a:extLst>
            </p:cNvPr>
            <p:cNvSpPr/>
            <p:nvPr/>
          </p:nvSpPr>
          <p:spPr>
            <a:xfrm>
              <a:off x="4968076" y="2172421"/>
              <a:ext cx="39877" cy="923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80" name="Freeform 115">
              <a:extLst>
                <a:ext uri="{FF2B5EF4-FFF2-40B4-BE49-F238E27FC236}">
                  <a16:creationId xmlns:a16="http://schemas.microsoft.com/office/drawing/2014/main" id="{E2065B79-278D-A3F0-CC56-F0574CD9B54C}"/>
                </a:ext>
              </a:extLst>
            </p:cNvPr>
            <p:cNvSpPr/>
            <p:nvPr/>
          </p:nvSpPr>
          <p:spPr>
            <a:xfrm>
              <a:off x="4988015" y="2152478"/>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81" name="Freeform 116">
              <a:extLst>
                <a:ext uri="{FF2B5EF4-FFF2-40B4-BE49-F238E27FC236}">
                  <a16:creationId xmlns:a16="http://schemas.microsoft.com/office/drawing/2014/main" id="{5235241D-F9F5-B540-0E51-14D5559675D9}"/>
                </a:ext>
              </a:extLst>
            </p:cNvPr>
            <p:cNvSpPr/>
            <p:nvPr/>
          </p:nvSpPr>
          <p:spPr>
            <a:xfrm>
              <a:off x="5069985" y="2242223"/>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82" name="Freeform 117">
              <a:extLst>
                <a:ext uri="{FF2B5EF4-FFF2-40B4-BE49-F238E27FC236}">
                  <a16:creationId xmlns:a16="http://schemas.microsoft.com/office/drawing/2014/main" id="{846804A5-6B94-C56C-4F9E-E1241081CC4B}"/>
                </a:ext>
              </a:extLst>
            </p:cNvPr>
            <p:cNvSpPr/>
            <p:nvPr/>
          </p:nvSpPr>
          <p:spPr>
            <a:xfrm>
              <a:off x="5089924" y="2222280"/>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83" name="Freeform 118">
              <a:extLst>
                <a:ext uri="{FF2B5EF4-FFF2-40B4-BE49-F238E27FC236}">
                  <a16:creationId xmlns:a16="http://schemas.microsoft.com/office/drawing/2014/main" id="{7B99943A-0703-21FB-DCF2-6C3460CA3712}"/>
                </a:ext>
              </a:extLst>
            </p:cNvPr>
            <p:cNvSpPr/>
            <p:nvPr/>
          </p:nvSpPr>
          <p:spPr>
            <a:xfrm>
              <a:off x="5083277" y="2242223"/>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84" name="Freeform 119">
              <a:extLst>
                <a:ext uri="{FF2B5EF4-FFF2-40B4-BE49-F238E27FC236}">
                  <a16:creationId xmlns:a16="http://schemas.microsoft.com/office/drawing/2014/main" id="{BD1A2063-1052-3FF0-3B1D-2BB4F66D96B3}"/>
                </a:ext>
              </a:extLst>
            </p:cNvPr>
            <p:cNvSpPr/>
            <p:nvPr/>
          </p:nvSpPr>
          <p:spPr>
            <a:xfrm>
              <a:off x="5103216" y="2222280"/>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85" name="Freeform 120">
              <a:extLst>
                <a:ext uri="{FF2B5EF4-FFF2-40B4-BE49-F238E27FC236}">
                  <a16:creationId xmlns:a16="http://schemas.microsoft.com/office/drawing/2014/main" id="{94FABBA5-EB38-7EF8-48CF-A3B6E007F76F}"/>
                </a:ext>
              </a:extLst>
            </p:cNvPr>
            <p:cNvSpPr/>
            <p:nvPr/>
          </p:nvSpPr>
          <p:spPr>
            <a:xfrm>
              <a:off x="5083277" y="2242223"/>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86" name="Freeform 121">
              <a:extLst>
                <a:ext uri="{FF2B5EF4-FFF2-40B4-BE49-F238E27FC236}">
                  <a16:creationId xmlns:a16="http://schemas.microsoft.com/office/drawing/2014/main" id="{3894D9BF-3076-96B3-DC7E-7A77CE3E6EAD}"/>
                </a:ext>
              </a:extLst>
            </p:cNvPr>
            <p:cNvSpPr/>
            <p:nvPr/>
          </p:nvSpPr>
          <p:spPr>
            <a:xfrm>
              <a:off x="5103216" y="2222280"/>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87" name="Freeform 122">
              <a:extLst>
                <a:ext uri="{FF2B5EF4-FFF2-40B4-BE49-F238E27FC236}">
                  <a16:creationId xmlns:a16="http://schemas.microsoft.com/office/drawing/2014/main" id="{CE786DB5-2DD3-900D-DFF3-52207A6D1776}"/>
                </a:ext>
              </a:extLst>
            </p:cNvPr>
            <p:cNvSpPr/>
            <p:nvPr/>
          </p:nvSpPr>
          <p:spPr>
            <a:xfrm>
              <a:off x="5250541" y="2357451"/>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88" name="Freeform 123">
              <a:extLst>
                <a:ext uri="{FF2B5EF4-FFF2-40B4-BE49-F238E27FC236}">
                  <a16:creationId xmlns:a16="http://schemas.microsoft.com/office/drawing/2014/main" id="{4BE272AC-3472-C2B4-73F3-E5B01D6971BE}"/>
                </a:ext>
              </a:extLst>
            </p:cNvPr>
            <p:cNvSpPr/>
            <p:nvPr/>
          </p:nvSpPr>
          <p:spPr>
            <a:xfrm>
              <a:off x="5271587" y="2337508"/>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89" name="Freeform 124">
              <a:extLst>
                <a:ext uri="{FF2B5EF4-FFF2-40B4-BE49-F238E27FC236}">
                  <a16:creationId xmlns:a16="http://schemas.microsoft.com/office/drawing/2014/main" id="{5BE5CF08-926D-2567-5FB5-C83467CF82A7}"/>
                </a:ext>
              </a:extLst>
            </p:cNvPr>
            <p:cNvSpPr/>
            <p:nvPr/>
          </p:nvSpPr>
          <p:spPr>
            <a:xfrm>
              <a:off x="5254972" y="2357451"/>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90" name="Freeform 125">
              <a:extLst>
                <a:ext uri="{FF2B5EF4-FFF2-40B4-BE49-F238E27FC236}">
                  <a16:creationId xmlns:a16="http://schemas.microsoft.com/office/drawing/2014/main" id="{D6D996C3-7CA3-B039-336A-C7C546719404}"/>
                </a:ext>
              </a:extLst>
            </p:cNvPr>
            <p:cNvSpPr/>
            <p:nvPr/>
          </p:nvSpPr>
          <p:spPr>
            <a:xfrm>
              <a:off x="5276018" y="2337508"/>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91" name="Freeform 126">
              <a:extLst>
                <a:ext uri="{FF2B5EF4-FFF2-40B4-BE49-F238E27FC236}">
                  <a16:creationId xmlns:a16="http://schemas.microsoft.com/office/drawing/2014/main" id="{7C548A2D-1033-33DB-59A5-29A66AA89912}"/>
                </a:ext>
              </a:extLst>
            </p:cNvPr>
            <p:cNvSpPr/>
            <p:nvPr/>
          </p:nvSpPr>
          <p:spPr>
            <a:xfrm>
              <a:off x="5485374" y="2446088"/>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92" name="Freeform 127">
              <a:extLst>
                <a:ext uri="{FF2B5EF4-FFF2-40B4-BE49-F238E27FC236}">
                  <a16:creationId xmlns:a16="http://schemas.microsoft.com/office/drawing/2014/main" id="{B6137130-CCCC-51C4-4341-0449BB7D16B3}"/>
                </a:ext>
              </a:extLst>
            </p:cNvPr>
            <p:cNvSpPr/>
            <p:nvPr/>
          </p:nvSpPr>
          <p:spPr>
            <a:xfrm>
              <a:off x="5505313" y="2426145"/>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93" name="Freeform 128">
              <a:extLst>
                <a:ext uri="{FF2B5EF4-FFF2-40B4-BE49-F238E27FC236}">
                  <a16:creationId xmlns:a16="http://schemas.microsoft.com/office/drawing/2014/main" id="{28872549-E1BD-54AD-E4B5-D91DF5B2E6F2}"/>
                </a:ext>
              </a:extLst>
            </p:cNvPr>
            <p:cNvSpPr/>
            <p:nvPr/>
          </p:nvSpPr>
          <p:spPr>
            <a:xfrm>
              <a:off x="5489805" y="2446088"/>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94" name="Freeform 129">
              <a:extLst>
                <a:ext uri="{FF2B5EF4-FFF2-40B4-BE49-F238E27FC236}">
                  <a16:creationId xmlns:a16="http://schemas.microsoft.com/office/drawing/2014/main" id="{BED36410-B145-617E-50E7-E2134D6500AD}"/>
                </a:ext>
              </a:extLst>
            </p:cNvPr>
            <p:cNvSpPr/>
            <p:nvPr/>
          </p:nvSpPr>
          <p:spPr>
            <a:xfrm>
              <a:off x="5509744" y="2426145"/>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95" name="Freeform 130">
              <a:extLst>
                <a:ext uri="{FF2B5EF4-FFF2-40B4-BE49-F238E27FC236}">
                  <a16:creationId xmlns:a16="http://schemas.microsoft.com/office/drawing/2014/main" id="{ABC157F3-466F-4FA5-C80F-F477DD83CB18}"/>
                </a:ext>
              </a:extLst>
            </p:cNvPr>
            <p:cNvSpPr/>
            <p:nvPr/>
          </p:nvSpPr>
          <p:spPr>
            <a:xfrm>
              <a:off x="5536329" y="2456060"/>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96" name="Freeform 131">
              <a:extLst>
                <a:ext uri="{FF2B5EF4-FFF2-40B4-BE49-F238E27FC236}">
                  <a16:creationId xmlns:a16="http://schemas.microsoft.com/office/drawing/2014/main" id="{F98847D4-19ED-FB82-7B00-F87C0EF9DF0A}"/>
                </a:ext>
              </a:extLst>
            </p:cNvPr>
            <p:cNvSpPr/>
            <p:nvPr/>
          </p:nvSpPr>
          <p:spPr>
            <a:xfrm>
              <a:off x="5540760" y="2561316"/>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397" name="Freeform 132">
              <a:extLst>
                <a:ext uri="{FF2B5EF4-FFF2-40B4-BE49-F238E27FC236}">
                  <a16:creationId xmlns:a16="http://schemas.microsoft.com/office/drawing/2014/main" id="{59E29FFF-1D3B-D329-77E7-0A74F777B0E9}"/>
                </a:ext>
              </a:extLst>
            </p:cNvPr>
            <p:cNvSpPr/>
            <p:nvPr/>
          </p:nvSpPr>
          <p:spPr>
            <a:xfrm>
              <a:off x="5540760" y="2561316"/>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652C9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grpSp>
      <p:sp>
        <p:nvSpPr>
          <p:cNvPr id="399" name="Freeform 5">
            <a:extLst>
              <a:ext uri="{FF2B5EF4-FFF2-40B4-BE49-F238E27FC236}">
                <a16:creationId xmlns:a16="http://schemas.microsoft.com/office/drawing/2014/main" id="{ED95B862-202C-1A02-CA53-AB6AF4BF92C1}"/>
              </a:ext>
            </a:extLst>
          </p:cNvPr>
          <p:cNvSpPr/>
          <p:nvPr/>
        </p:nvSpPr>
        <p:spPr>
          <a:xfrm>
            <a:off x="2317099" y="1451286"/>
            <a:ext cx="7040762" cy="3101098"/>
          </a:xfrm>
          <a:custGeom>
            <a:avLst/>
            <a:gdLst>
              <a:gd name="connsiteX0" fmla="*/ 0 w 3499241"/>
              <a:gd name="connsiteY0" fmla="*/ 0 h 1538959"/>
              <a:gd name="connsiteX1" fmla="*/ 0 w 3499241"/>
              <a:gd name="connsiteY1" fmla="*/ 0 h 1538959"/>
              <a:gd name="connsiteX2" fmla="*/ 4431 w 3499241"/>
              <a:gd name="connsiteY2" fmla="*/ 0 h 1538959"/>
              <a:gd name="connsiteX3" fmla="*/ 184987 w 3499241"/>
              <a:gd name="connsiteY3" fmla="*/ 0 h 1538959"/>
              <a:gd name="connsiteX4" fmla="*/ 220433 w 3499241"/>
              <a:gd name="connsiteY4" fmla="*/ 0 h 1538959"/>
              <a:gd name="connsiteX5" fmla="*/ 220433 w 3499241"/>
              <a:gd name="connsiteY5" fmla="*/ 26591 h 1538959"/>
              <a:gd name="connsiteX6" fmla="*/ 268065 w 3499241"/>
              <a:gd name="connsiteY6" fmla="*/ 26591 h 1538959"/>
              <a:gd name="connsiteX7" fmla="*/ 313481 w 3499241"/>
              <a:gd name="connsiteY7" fmla="*/ 26591 h 1538959"/>
              <a:gd name="connsiteX8" fmla="*/ 313481 w 3499241"/>
              <a:gd name="connsiteY8" fmla="*/ 50966 h 1538959"/>
              <a:gd name="connsiteX9" fmla="*/ 322342 w 3499241"/>
              <a:gd name="connsiteY9" fmla="*/ 50966 h 1538959"/>
              <a:gd name="connsiteX10" fmla="*/ 348927 w 3499241"/>
              <a:gd name="connsiteY10" fmla="*/ 50966 h 1538959"/>
              <a:gd name="connsiteX11" fmla="*/ 348927 w 3499241"/>
              <a:gd name="connsiteY11" fmla="*/ 76449 h 1538959"/>
              <a:gd name="connsiteX12" fmla="*/ 371081 w 3499241"/>
              <a:gd name="connsiteY12" fmla="*/ 76449 h 1538959"/>
              <a:gd name="connsiteX13" fmla="*/ 371081 w 3499241"/>
              <a:gd name="connsiteY13" fmla="*/ 101932 h 1538959"/>
              <a:gd name="connsiteX14" fmla="*/ 388805 w 3499241"/>
              <a:gd name="connsiteY14" fmla="*/ 101932 h 1538959"/>
              <a:gd name="connsiteX15" fmla="*/ 388805 w 3499241"/>
              <a:gd name="connsiteY15" fmla="*/ 127416 h 1538959"/>
              <a:gd name="connsiteX16" fmla="*/ 481852 w 3499241"/>
              <a:gd name="connsiteY16" fmla="*/ 127416 h 1538959"/>
              <a:gd name="connsiteX17" fmla="*/ 537237 w 3499241"/>
              <a:gd name="connsiteY17" fmla="*/ 127416 h 1538959"/>
              <a:gd name="connsiteX18" fmla="*/ 542776 w 3499241"/>
              <a:gd name="connsiteY18" fmla="*/ 127416 h 1538959"/>
              <a:gd name="connsiteX19" fmla="*/ 542776 w 3499241"/>
              <a:gd name="connsiteY19" fmla="*/ 152899 h 1538959"/>
              <a:gd name="connsiteX20" fmla="*/ 560499 w 3499241"/>
              <a:gd name="connsiteY20" fmla="*/ 152899 h 1538959"/>
              <a:gd name="connsiteX21" fmla="*/ 560499 w 3499241"/>
              <a:gd name="connsiteY21" fmla="*/ 179490 h 1538959"/>
              <a:gd name="connsiteX22" fmla="*/ 591515 w 3499241"/>
              <a:gd name="connsiteY22" fmla="*/ 179490 h 1538959"/>
              <a:gd name="connsiteX23" fmla="*/ 720009 w 3499241"/>
              <a:gd name="connsiteY23" fmla="*/ 179490 h 1538959"/>
              <a:gd name="connsiteX24" fmla="*/ 720009 w 3499241"/>
              <a:gd name="connsiteY24" fmla="*/ 204973 h 1538959"/>
              <a:gd name="connsiteX25" fmla="*/ 724439 w 3499241"/>
              <a:gd name="connsiteY25" fmla="*/ 204973 h 1538959"/>
              <a:gd name="connsiteX26" fmla="*/ 724439 w 3499241"/>
              <a:gd name="connsiteY26" fmla="*/ 231564 h 1538959"/>
              <a:gd name="connsiteX27" fmla="*/ 737732 w 3499241"/>
              <a:gd name="connsiteY27" fmla="*/ 231564 h 1538959"/>
              <a:gd name="connsiteX28" fmla="*/ 742163 w 3499241"/>
              <a:gd name="connsiteY28" fmla="*/ 231564 h 1538959"/>
              <a:gd name="connsiteX29" fmla="*/ 742163 w 3499241"/>
              <a:gd name="connsiteY29" fmla="*/ 259263 h 1538959"/>
              <a:gd name="connsiteX30" fmla="*/ 746593 w 3499241"/>
              <a:gd name="connsiteY30" fmla="*/ 259263 h 1538959"/>
              <a:gd name="connsiteX31" fmla="*/ 746593 w 3499241"/>
              <a:gd name="connsiteY31" fmla="*/ 367843 h 1538959"/>
              <a:gd name="connsiteX32" fmla="*/ 751024 w 3499241"/>
              <a:gd name="connsiteY32" fmla="*/ 367843 h 1538959"/>
              <a:gd name="connsiteX33" fmla="*/ 751024 w 3499241"/>
              <a:gd name="connsiteY33" fmla="*/ 394434 h 1538959"/>
              <a:gd name="connsiteX34" fmla="*/ 759886 w 3499241"/>
              <a:gd name="connsiteY34" fmla="*/ 394434 h 1538959"/>
              <a:gd name="connsiteX35" fmla="*/ 759886 w 3499241"/>
              <a:gd name="connsiteY35" fmla="*/ 423241 h 1538959"/>
              <a:gd name="connsiteX36" fmla="*/ 764317 w 3499241"/>
              <a:gd name="connsiteY36" fmla="*/ 423241 h 1538959"/>
              <a:gd name="connsiteX37" fmla="*/ 764317 w 3499241"/>
              <a:gd name="connsiteY37" fmla="*/ 449832 h 1538959"/>
              <a:gd name="connsiteX38" fmla="*/ 772071 w 3499241"/>
              <a:gd name="connsiteY38" fmla="*/ 449832 h 1538959"/>
              <a:gd name="connsiteX39" fmla="*/ 772071 w 3499241"/>
              <a:gd name="connsiteY39" fmla="*/ 476424 h 1538959"/>
              <a:gd name="connsiteX40" fmla="*/ 806409 w 3499241"/>
              <a:gd name="connsiteY40" fmla="*/ 476424 h 1538959"/>
              <a:gd name="connsiteX41" fmla="*/ 820810 w 3499241"/>
              <a:gd name="connsiteY41" fmla="*/ 476424 h 1538959"/>
              <a:gd name="connsiteX42" fmla="*/ 820810 w 3499241"/>
              <a:gd name="connsiteY42" fmla="*/ 504123 h 1538959"/>
              <a:gd name="connsiteX43" fmla="*/ 860687 w 3499241"/>
              <a:gd name="connsiteY43" fmla="*/ 504123 h 1538959"/>
              <a:gd name="connsiteX44" fmla="*/ 914965 w 3499241"/>
              <a:gd name="connsiteY44" fmla="*/ 504123 h 1538959"/>
              <a:gd name="connsiteX45" fmla="*/ 914965 w 3499241"/>
              <a:gd name="connsiteY45" fmla="*/ 531822 h 1538959"/>
              <a:gd name="connsiteX46" fmla="*/ 927149 w 3499241"/>
              <a:gd name="connsiteY46" fmla="*/ 531822 h 1538959"/>
              <a:gd name="connsiteX47" fmla="*/ 927149 w 3499241"/>
              <a:gd name="connsiteY47" fmla="*/ 559521 h 1538959"/>
              <a:gd name="connsiteX48" fmla="*/ 993612 w 3499241"/>
              <a:gd name="connsiteY48" fmla="*/ 559521 h 1538959"/>
              <a:gd name="connsiteX49" fmla="*/ 993612 w 3499241"/>
              <a:gd name="connsiteY49" fmla="*/ 614919 h 1538959"/>
              <a:gd name="connsiteX50" fmla="*/ 1015766 w 3499241"/>
              <a:gd name="connsiteY50" fmla="*/ 614919 h 1538959"/>
              <a:gd name="connsiteX51" fmla="*/ 1015766 w 3499241"/>
              <a:gd name="connsiteY51" fmla="*/ 642618 h 1538959"/>
              <a:gd name="connsiteX52" fmla="*/ 1020197 w 3499241"/>
              <a:gd name="connsiteY52" fmla="*/ 642618 h 1538959"/>
              <a:gd name="connsiteX53" fmla="*/ 1020197 w 3499241"/>
              <a:gd name="connsiteY53" fmla="*/ 725715 h 1538959"/>
              <a:gd name="connsiteX54" fmla="*/ 1024628 w 3499241"/>
              <a:gd name="connsiteY54" fmla="*/ 725715 h 1538959"/>
              <a:gd name="connsiteX55" fmla="*/ 1024628 w 3499241"/>
              <a:gd name="connsiteY55" fmla="*/ 753414 h 1538959"/>
              <a:gd name="connsiteX56" fmla="*/ 1037920 w 3499241"/>
              <a:gd name="connsiteY56" fmla="*/ 753414 h 1538959"/>
              <a:gd name="connsiteX57" fmla="*/ 1037920 w 3499241"/>
              <a:gd name="connsiteY57" fmla="*/ 808812 h 1538959"/>
              <a:gd name="connsiteX58" fmla="*/ 1046782 w 3499241"/>
              <a:gd name="connsiteY58" fmla="*/ 808812 h 1538959"/>
              <a:gd name="connsiteX59" fmla="*/ 1046782 w 3499241"/>
              <a:gd name="connsiteY59" fmla="*/ 836511 h 1538959"/>
              <a:gd name="connsiteX60" fmla="*/ 1055643 w 3499241"/>
              <a:gd name="connsiteY60" fmla="*/ 836511 h 1538959"/>
              <a:gd name="connsiteX61" fmla="*/ 1055643 w 3499241"/>
              <a:gd name="connsiteY61" fmla="*/ 891909 h 1538959"/>
              <a:gd name="connsiteX62" fmla="*/ 1064505 w 3499241"/>
              <a:gd name="connsiteY62" fmla="*/ 891909 h 1538959"/>
              <a:gd name="connsiteX63" fmla="*/ 1075582 w 3499241"/>
              <a:gd name="connsiteY63" fmla="*/ 891909 h 1538959"/>
              <a:gd name="connsiteX64" fmla="*/ 1117675 w 3499241"/>
              <a:gd name="connsiteY64" fmla="*/ 891909 h 1538959"/>
              <a:gd name="connsiteX65" fmla="*/ 1117675 w 3499241"/>
              <a:gd name="connsiteY65" fmla="*/ 920716 h 1538959"/>
              <a:gd name="connsiteX66" fmla="*/ 1148690 w 3499241"/>
              <a:gd name="connsiteY66" fmla="*/ 920716 h 1538959"/>
              <a:gd name="connsiteX67" fmla="*/ 1148690 w 3499241"/>
              <a:gd name="connsiteY67" fmla="*/ 948416 h 1538959"/>
              <a:gd name="connsiteX68" fmla="*/ 1237307 w 3499241"/>
              <a:gd name="connsiteY68" fmla="*/ 948416 h 1538959"/>
              <a:gd name="connsiteX69" fmla="*/ 1280508 w 3499241"/>
              <a:gd name="connsiteY69" fmla="*/ 948416 h 1538959"/>
              <a:gd name="connsiteX70" fmla="*/ 1280508 w 3499241"/>
              <a:gd name="connsiteY70" fmla="*/ 979438 h 1538959"/>
              <a:gd name="connsiteX71" fmla="*/ 1302662 w 3499241"/>
              <a:gd name="connsiteY71" fmla="*/ 979438 h 1538959"/>
              <a:gd name="connsiteX72" fmla="*/ 1302662 w 3499241"/>
              <a:gd name="connsiteY72" fmla="*/ 1008245 h 1538959"/>
              <a:gd name="connsiteX73" fmla="*/ 1308200 w 3499241"/>
              <a:gd name="connsiteY73" fmla="*/ 1008245 h 1538959"/>
              <a:gd name="connsiteX74" fmla="*/ 1308200 w 3499241"/>
              <a:gd name="connsiteY74" fmla="*/ 1038160 h 1538959"/>
              <a:gd name="connsiteX75" fmla="*/ 1312631 w 3499241"/>
              <a:gd name="connsiteY75" fmla="*/ 1038160 h 1538959"/>
              <a:gd name="connsiteX76" fmla="*/ 1312631 w 3499241"/>
              <a:gd name="connsiteY76" fmla="*/ 1096882 h 1538959"/>
              <a:gd name="connsiteX77" fmla="*/ 1317062 w 3499241"/>
              <a:gd name="connsiteY77" fmla="*/ 1096882 h 1538959"/>
              <a:gd name="connsiteX78" fmla="*/ 1317062 w 3499241"/>
              <a:gd name="connsiteY78" fmla="*/ 1126797 h 1538959"/>
              <a:gd name="connsiteX79" fmla="*/ 1320385 w 3499241"/>
              <a:gd name="connsiteY79" fmla="*/ 1126797 h 1538959"/>
              <a:gd name="connsiteX80" fmla="*/ 1320385 w 3499241"/>
              <a:gd name="connsiteY80" fmla="*/ 1155604 h 1538959"/>
              <a:gd name="connsiteX81" fmla="*/ 1344754 w 3499241"/>
              <a:gd name="connsiteY81" fmla="*/ 1155604 h 1538959"/>
              <a:gd name="connsiteX82" fmla="*/ 1417863 w 3499241"/>
              <a:gd name="connsiteY82" fmla="*/ 1155604 h 1538959"/>
              <a:gd name="connsiteX83" fmla="*/ 1417863 w 3499241"/>
              <a:gd name="connsiteY83" fmla="*/ 1185519 h 1538959"/>
              <a:gd name="connsiteX84" fmla="*/ 1577372 w 3499241"/>
              <a:gd name="connsiteY84" fmla="*/ 1185519 h 1538959"/>
              <a:gd name="connsiteX85" fmla="*/ 1577372 w 3499241"/>
              <a:gd name="connsiteY85" fmla="*/ 1215434 h 1538959"/>
              <a:gd name="connsiteX86" fmla="*/ 1586234 w 3499241"/>
              <a:gd name="connsiteY86" fmla="*/ 1215434 h 1538959"/>
              <a:gd name="connsiteX87" fmla="*/ 1586234 w 3499241"/>
              <a:gd name="connsiteY87" fmla="*/ 1245349 h 1538959"/>
              <a:gd name="connsiteX88" fmla="*/ 1613927 w 3499241"/>
              <a:gd name="connsiteY88" fmla="*/ 1245349 h 1538959"/>
              <a:gd name="connsiteX89" fmla="*/ 1837683 w 3499241"/>
              <a:gd name="connsiteY89" fmla="*/ 1245349 h 1538959"/>
              <a:gd name="connsiteX90" fmla="*/ 1881991 w 3499241"/>
              <a:gd name="connsiteY90" fmla="*/ 1245349 h 1538959"/>
              <a:gd name="connsiteX91" fmla="*/ 1935161 w 3499241"/>
              <a:gd name="connsiteY91" fmla="*/ 1245349 h 1538959"/>
              <a:gd name="connsiteX92" fmla="*/ 1935161 w 3499241"/>
              <a:gd name="connsiteY92" fmla="*/ 1276372 h 1538959"/>
              <a:gd name="connsiteX93" fmla="*/ 1939592 w 3499241"/>
              <a:gd name="connsiteY93" fmla="*/ 1276372 h 1538959"/>
              <a:gd name="connsiteX94" fmla="*/ 1939592 w 3499241"/>
              <a:gd name="connsiteY94" fmla="*/ 1307395 h 1538959"/>
              <a:gd name="connsiteX95" fmla="*/ 1944023 w 3499241"/>
              <a:gd name="connsiteY95" fmla="*/ 1307395 h 1538959"/>
              <a:gd name="connsiteX96" fmla="*/ 1944023 w 3499241"/>
              <a:gd name="connsiteY96" fmla="*/ 1338418 h 1538959"/>
              <a:gd name="connsiteX97" fmla="*/ 1948454 w 3499241"/>
              <a:gd name="connsiteY97" fmla="*/ 1338418 h 1538959"/>
              <a:gd name="connsiteX98" fmla="*/ 1948454 w 3499241"/>
              <a:gd name="connsiteY98" fmla="*/ 1370549 h 1538959"/>
              <a:gd name="connsiteX99" fmla="*/ 1992762 w 3499241"/>
              <a:gd name="connsiteY99" fmla="*/ 1370549 h 1538959"/>
              <a:gd name="connsiteX100" fmla="*/ 1992762 w 3499241"/>
              <a:gd name="connsiteY100" fmla="*/ 1400464 h 1538959"/>
              <a:gd name="connsiteX101" fmla="*/ 2151164 w 3499241"/>
              <a:gd name="connsiteY101" fmla="*/ 1400464 h 1538959"/>
              <a:gd name="connsiteX102" fmla="*/ 2235350 w 3499241"/>
              <a:gd name="connsiteY102" fmla="*/ 1400464 h 1538959"/>
              <a:gd name="connsiteX103" fmla="*/ 2301812 w 3499241"/>
              <a:gd name="connsiteY103" fmla="*/ 1400464 h 1538959"/>
              <a:gd name="connsiteX104" fmla="*/ 2301812 w 3499241"/>
              <a:gd name="connsiteY104" fmla="*/ 1434811 h 1538959"/>
              <a:gd name="connsiteX105" fmla="*/ 2309566 w 3499241"/>
              <a:gd name="connsiteY105" fmla="*/ 1434811 h 1538959"/>
              <a:gd name="connsiteX106" fmla="*/ 2323966 w 3499241"/>
              <a:gd name="connsiteY106" fmla="*/ 1434811 h 1538959"/>
              <a:gd name="connsiteX107" fmla="*/ 2323966 w 3499241"/>
              <a:gd name="connsiteY107" fmla="*/ 1471373 h 1538959"/>
              <a:gd name="connsiteX108" fmla="*/ 2420336 w 3499241"/>
              <a:gd name="connsiteY108" fmla="*/ 1471373 h 1538959"/>
              <a:gd name="connsiteX109" fmla="*/ 2492337 w 3499241"/>
              <a:gd name="connsiteY109" fmla="*/ 1471373 h 1538959"/>
              <a:gd name="connsiteX110" fmla="*/ 2513384 w 3499241"/>
              <a:gd name="connsiteY110" fmla="*/ 1471373 h 1538959"/>
              <a:gd name="connsiteX111" fmla="*/ 2668462 w 3499241"/>
              <a:gd name="connsiteY111" fmla="*/ 1471373 h 1538959"/>
              <a:gd name="connsiteX112" fmla="*/ 2681755 w 3499241"/>
              <a:gd name="connsiteY112" fmla="*/ 1471373 h 1538959"/>
              <a:gd name="connsiteX113" fmla="*/ 2689509 w 3499241"/>
              <a:gd name="connsiteY113" fmla="*/ 1471373 h 1538959"/>
              <a:gd name="connsiteX114" fmla="*/ 2757079 w 3499241"/>
              <a:gd name="connsiteY114" fmla="*/ 1471373 h 1538959"/>
              <a:gd name="connsiteX115" fmla="*/ 2757079 w 3499241"/>
              <a:gd name="connsiteY115" fmla="*/ 1538959 h 1538959"/>
              <a:gd name="connsiteX116" fmla="*/ 2958681 w 3499241"/>
              <a:gd name="connsiteY116" fmla="*/ 1538959 h 1538959"/>
              <a:gd name="connsiteX117" fmla="*/ 3043975 w 3499241"/>
              <a:gd name="connsiteY117" fmla="*/ 1538959 h 1538959"/>
              <a:gd name="connsiteX118" fmla="*/ 3061698 w 3499241"/>
              <a:gd name="connsiteY118" fmla="*/ 1538959 h 1538959"/>
              <a:gd name="connsiteX119" fmla="*/ 3066129 w 3499241"/>
              <a:gd name="connsiteY119" fmla="*/ 1538959 h 1538959"/>
              <a:gd name="connsiteX120" fmla="*/ 3226746 w 3499241"/>
              <a:gd name="connsiteY120" fmla="*/ 1538959 h 1538959"/>
              <a:gd name="connsiteX121" fmla="*/ 3495919 w 3499241"/>
              <a:gd name="connsiteY121" fmla="*/ 1538959 h 1538959"/>
              <a:gd name="connsiteX122" fmla="*/ 3499242 w 3499241"/>
              <a:gd name="connsiteY122" fmla="*/ 1538959 h 153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499241" h="1538959">
                <a:moveTo>
                  <a:pt x="0" y="0"/>
                </a:moveTo>
                <a:lnTo>
                  <a:pt x="0" y="0"/>
                </a:lnTo>
                <a:lnTo>
                  <a:pt x="4431" y="0"/>
                </a:lnTo>
                <a:lnTo>
                  <a:pt x="184987" y="0"/>
                </a:lnTo>
                <a:lnTo>
                  <a:pt x="220433" y="0"/>
                </a:lnTo>
                <a:lnTo>
                  <a:pt x="220433" y="26591"/>
                </a:lnTo>
                <a:lnTo>
                  <a:pt x="268065" y="26591"/>
                </a:lnTo>
                <a:lnTo>
                  <a:pt x="313481" y="26591"/>
                </a:lnTo>
                <a:lnTo>
                  <a:pt x="313481" y="50966"/>
                </a:lnTo>
                <a:lnTo>
                  <a:pt x="322342" y="50966"/>
                </a:lnTo>
                <a:lnTo>
                  <a:pt x="348927" y="50966"/>
                </a:lnTo>
                <a:lnTo>
                  <a:pt x="348927" y="76449"/>
                </a:lnTo>
                <a:lnTo>
                  <a:pt x="371081" y="76449"/>
                </a:lnTo>
                <a:lnTo>
                  <a:pt x="371081" y="101932"/>
                </a:lnTo>
                <a:lnTo>
                  <a:pt x="388805" y="101932"/>
                </a:lnTo>
                <a:lnTo>
                  <a:pt x="388805" y="127416"/>
                </a:lnTo>
                <a:lnTo>
                  <a:pt x="481852" y="127416"/>
                </a:lnTo>
                <a:lnTo>
                  <a:pt x="537237" y="127416"/>
                </a:lnTo>
                <a:lnTo>
                  <a:pt x="542776" y="127416"/>
                </a:lnTo>
                <a:lnTo>
                  <a:pt x="542776" y="152899"/>
                </a:lnTo>
                <a:lnTo>
                  <a:pt x="560499" y="152899"/>
                </a:lnTo>
                <a:lnTo>
                  <a:pt x="560499" y="179490"/>
                </a:lnTo>
                <a:lnTo>
                  <a:pt x="591515" y="179490"/>
                </a:lnTo>
                <a:lnTo>
                  <a:pt x="720009" y="179490"/>
                </a:lnTo>
                <a:lnTo>
                  <a:pt x="720009" y="204973"/>
                </a:lnTo>
                <a:lnTo>
                  <a:pt x="724439" y="204973"/>
                </a:lnTo>
                <a:lnTo>
                  <a:pt x="724439" y="231564"/>
                </a:lnTo>
                <a:lnTo>
                  <a:pt x="737732" y="231564"/>
                </a:lnTo>
                <a:lnTo>
                  <a:pt x="742163" y="231564"/>
                </a:lnTo>
                <a:lnTo>
                  <a:pt x="742163" y="259263"/>
                </a:lnTo>
                <a:lnTo>
                  <a:pt x="746593" y="259263"/>
                </a:lnTo>
                <a:lnTo>
                  <a:pt x="746593" y="367843"/>
                </a:lnTo>
                <a:lnTo>
                  <a:pt x="751024" y="367843"/>
                </a:lnTo>
                <a:lnTo>
                  <a:pt x="751024" y="394434"/>
                </a:lnTo>
                <a:lnTo>
                  <a:pt x="759886" y="394434"/>
                </a:lnTo>
                <a:lnTo>
                  <a:pt x="759886" y="423241"/>
                </a:lnTo>
                <a:lnTo>
                  <a:pt x="764317" y="423241"/>
                </a:lnTo>
                <a:lnTo>
                  <a:pt x="764317" y="449832"/>
                </a:lnTo>
                <a:lnTo>
                  <a:pt x="772071" y="449832"/>
                </a:lnTo>
                <a:lnTo>
                  <a:pt x="772071" y="476424"/>
                </a:lnTo>
                <a:lnTo>
                  <a:pt x="806409" y="476424"/>
                </a:lnTo>
                <a:lnTo>
                  <a:pt x="820810" y="476424"/>
                </a:lnTo>
                <a:lnTo>
                  <a:pt x="820810" y="504123"/>
                </a:lnTo>
                <a:lnTo>
                  <a:pt x="860687" y="504123"/>
                </a:lnTo>
                <a:lnTo>
                  <a:pt x="914965" y="504123"/>
                </a:lnTo>
                <a:lnTo>
                  <a:pt x="914965" y="531822"/>
                </a:lnTo>
                <a:lnTo>
                  <a:pt x="927149" y="531822"/>
                </a:lnTo>
                <a:lnTo>
                  <a:pt x="927149" y="559521"/>
                </a:lnTo>
                <a:lnTo>
                  <a:pt x="993612" y="559521"/>
                </a:lnTo>
                <a:lnTo>
                  <a:pt x="993612" y="614919"/>
                </a:lnTo>
                <a:lnTo>
                  <a:pt x="1015766" y="614919"/>
                </a:lnTo>
                <a:lnTo>
                  <a:pt x="1015766" y="642618"/>
                </a:lnTo>
                <a:lnTo>
                  <a:pt x="1020197" y="642618"/>
                </a:lnTo>
                <a:lnTo>
                  <a:pt x="1020197" y="725715"/>
                </a:lnTo>
                <a:lnTo>
                  <a:pt x="1024628" y="725715"/>
                </a:lnTo>
                <a:lnTo>
                  <a:pt x="1024628" y="753414"/>
                </a:lnTo>
                <a:lnTo>
                  <a:pt x="1037920" y="753414"/>
                </a:lnTo>
                <a:lnTo>
                  <a:pt x="1037920" y="808812"/>
                </a:lnTo>
                <a:lnTo>
                  <a:pt x="1046782" y="808812"/>
                </a:lnTo>
                <a:lnTo>
                  <a:pt x="1046782" y="836511"/>
                </a:lnTo>
                <a:lnTo>
                  <a:pt x="1055643" y="836511"/>
                </a:lnTo>
                <a:lnTo>
                  <a:pt x="1055643" y="891909"/>
                </a:lnTo>
                <a:lnTo>
                  <a:pt x="1064505" y="891909"/>
                </a:lnTo>
                <a:lnTo>
                  <a:pt x="1075582" y="891909"/>
                </a:lnTo>
                <a:lnTo>
                  <a:pt x="1117675" y="891909"/>
                </a:lnTo>
                <a:lnTo>
                  <a:pt x="1117675" y="920716"/>
                </a:lnTo>
                <a:lnTo>
                  <a:pt x="1148690" y="920716"/>
                </a:lnTo>
                <a:lnTo>
                  <a:pt x="1148690" y="948416"/>
                </a:lnTo>
                <a:lnTo>
                  <a:pt x="1237307" y="948416"/>
                </a:lnTo>
                <a:lnTo>
                  <a:pt x="1280508" y="948416"/>
                </a:lnTo>
                <a:lnTo>
                  <a:pt x="1280508" y="979438"/>
                </a:lnTo>
                <a:lnTo>
                  <a:pt x="1302662" y="979438"/>
                </a:lnTo>
                <a:lnTo>
                  <a:pt x="1302662" y="1008245"/>
                </a:lnTo>
                <a:lnTo>
                  <a:pt x="1308200" y="1008245"/>
                </a:lnTo>
                <a:lnTo>
                  <a:pt x="1308200" y="1038160"/>
                </a:lnTo>
                <a:lnTo>
                  <a:pt x="1312631" y="1038160"/>
                </a:lnTo>
                <a:lnTo>
                  <a:pt x="1312631" y="1096882"/>
                </a:lnTo>
                <a:lnTo>
                  <a:pt x="1317062" y="1096882"/>
                </a:lnTo>
                <a:lnTo>
                  <a:pt x="1317062" y="1126797"/>
                </a:lnTo>
                <a:lnTo>
                  <a:pt x="1320385" y="1126797"/>
                </a:lnTo>
                <a:lnTo>
                  <a:pt x="1320385" y="1155604"/>
                </a:lnTo>
                <a:lnTo>
                  <a:pt x="1344754" y="1155604"/>
                </a:lnTo>
                <a:lnTo>
                  <a:pt x="1417863" y="1155604"/>
                </a:lnTo>
                <a:lnTo>
                  <a:pt x="1417863" y="1185519"/>
                </a:lnTo>
                <a:lnTo>
                  <a:pt x="1577372" y="1185519"/>
                </a:lnTo>
                <a:lnTo>
                  <a:pt x="1577372" y="1215434"/>
                </a:lnTo>
                <a:lnTo>
                  <a:pt x="1586234" y="1215434"/>
                </a:lnTo>
                <a:lnTo>
                  <a:pt x="1586234" y="1245349"/>
                </a:lnTo>
                <a:lnTo>
                  <a:pt x="1613927" y="1245349"/>
                </a:lnTo>
                <a:lnTo>
                  <a:pt x="1837683" y="1245349"/>
                </a:lnTo>
                <a:lnTo>
                  <a:pt x="1881991" y="1245349"/>
                </a:lnTo>
                <a:lnTo>
                  <a:pt x="1935161" y="1245349"/>
                </a:lnTo>
                <a:lnTo>
                  <a:pt x="1935161" y="1276372"/>
                </a:lnTo>
                <a:lnTo>
                  <a:pt x="1939592" y="1276372"/>
                </a:lnTo>
                <a:lnTo>
                  <a:pt x="1939592" y="1307395"/>
                </a:lnTo>
                <a:lnTo>
                  <a:pt x="1944023" y="1307395"/>
                </a:lnTo>
                <a:lnTo>
                  <a:pt x="1944023" y="1338418"/>
                </a:lnTo>
                <a:lnTo>
                  <a:pt x="1948454" y="1338418"/>
                </a:lnTo>
                <a:lnTo>
                  <a:pt x="1948454" y="1370549"/>
                </a:lnTo>
                <a:lnTo>
                  <a:pt x="1992762" y="1370549"/>
                </a:lnTo>
                <a:lnTo>
                  <a:pt x="1992762" y="1400464"/>
                </a:lnTo>
                <a:lnTo>
                  <a:pt x="2151164" y="1400464"/>
                </a:lnTo>
                <a:lnTo>
                  <a:pt x="2235350" y="1400464"/>
                </a:lnTo>
                <a:lnTo>
                  <a:pt x="2301812" y="1400464"/>
                </a:lnTo>
                <a:lnTo>
                  <a:pt x="2301812" y="1434811"/>
                </a:lnTo>
                <a:lnTo>
                  <a:pt x="2309566" y="1434811"/>
                </a:lnTo>
                <a:lnTo>
                  <a:pt x="2323966" y="1434811"/>
                </a:lnTo>
                <a:lnTo>
                  <a:pt x="2323966" y="1471373"/>
                </a:lnTo>
                <a:lnTo>
                  <a:pt x="2420336" y="1471373"/>
                </a:lnTo>
                <a:lnTo>
                  <a:pt x="2492337" y="1471373"/>
                </a:lnTo>
                <a:lnTo>
                  <a:pt x="2513384" y="1471373"/>
                </a:lnTo>
                <a:lnTo>
                  <a:pt x="2668462" y="1471373"/>
                </a:lnTo>
                <a:lnTo>
                  <a:pt x="2681755" y="1471373"/>
                </a:lnTo>
                <a:lnTo>
                  <a:pt x="2689509" y="1471373"/>
                </a:lnTo>
                <a:lnTo>
                  <a:pt x="2757079" y="1471373"/>
                </a:lnTo>
                <a:lnTo>
                  <a:pt x="2757079" y="1538959"/>
                </a:lnTo>
                <a:lnTo>
                  <a:pt x="2958681" y="1538959"/>
                </a:lnTo>
                <a:lnTo>
                  <a:pt x="3043975" y="1538959"/>
                </a:lnTo>
                <a:lnTo>
                  <a:pt x="3061698" y="1538959"/>
                </a:lnTo>
                <a:lnTo>
                  <a:pt x="3066129" y="1538959"/>
                </a:lnTo>
                <a:lnTo>
                  <a:pt x="3226746" y="1538959"/>
                </a:lnTo>
                <a:lnTo>
                  <a:pt x="3495919" y="1538959"/>
                </a:lnTo>
                <a:lnTo>
                  <a:pt x="3499242" y="1538959"/>
                </a:lnTo>
              </a:path>
            </a:pathLst>
          </a:custGeom>
          <a:noFill/>
          <a:ln w="28575" cap="flat">
            <a:solidFill>
              <a:srgbClr val="8F152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grpSp>
        <p:nvGrpSpPr>
          <p:cNvPr id="400" name="Graphic 2">
            <a:extLst>
              <a:ext uri="{FF2B5EF4-FFF2-40B4-BE49-F238E27FC236}">
                <a16:creationId xmlns:a16="http://schemas.microsoft.com/office/drawing/2014/main" id="{B364C270-BAE9-6D29-5627-C34164C6DD47}"/>
              </a:ext>
            </a:extLst>
          </p:cNvPr>
          <p:cNvGrpSpPr/>
          <p:nvPr/>
        </p:nvGrpSpPr>
        <p:grpSpPr>
          <a:xfrm>
            <a:off x="2283669" y="1413330"/>
            <a:ext cx="7114311" cy="3179239"/>
            <a:chOff x="4499517" y="2030602"/>
            <a:chExt cx="3535795" cy="1577737"/>
          </a:xfrm>
        </p:grpSpPr>
        <p:sp>
          <p:nvSpPr>
            <p:cNvPr id="401" name="Freeform 134">
              <a:extLst>
                <a:ext uri="{FF2B5EF4-FFF2-40B4-BE49-F238E27FC236}">
                  <a16:creationId xmlns:a16="http://schemas.microsoft.com/office/drawing/2014/main" id="{B5083359-CE0E-55CA-B593-3FB6957FA2B5}"/>
                </a:ext>
              </a:extLst>
            </p:cNvPr>
            <p:cNvSpPr/>
            <p:nvPr/>
          </p:nvSpPr>
          <p:spPr>
            <a:xfrm>
              <a:off x="4499517" y="2049438"/>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02" name="Freeform 135">
              <a:extLst>
                <a:ext uri="{FF2B5EF4-FFF2-40B4-BE49-F238E27FC236}">
                  <a16:creationId xmlns:a16="http://schemas.microsoft.com/office/drawing/2014/main" id="{E4FF240B-01D9-1C0C-D0D8-14A79ED97B2D}"/>
                </a:ext>
              </a:extLst>
            </p:cNvPr>
            <p:cNvSpPr/>
            <p:nvPr/>
          </p:nvSpPr>
          <p:spPr>
            <a:xfrm>
              <a:off x="4520563" y="2030602"/>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03" name="Freeform 136">
              <a:extLst>
                <a:ext uri="{FF2B5EF4-FFF2-40B4-BE49-F238E27FC236}">
                  <a16:creationId xmlns:a16="http://schemas.microsoft.com/office/drawing/2014/main" id="{2406D399-0D86-A4F0-30EB-853ECB7D2B88}"/>
                </a:ext>
              </a:extLst>
            </p:cNvPr>
            <p:cNvSpPr/>
            <p:nvPr/>
          </p:nvSpPr>
          <p:spPr>
            <a:xfrm>
              <a:off x="4681180" y="2049438"/>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04" name="Freeform 137">
              <a:extLst>
                <a:ext uri="{FF2B5EF4-FFF2-40B4-BE49-F238E27FC236}">
                  <a16:creationId xmlns:a16="http://schemas.microsoft.com/office/drawing/2014/main" id="{90CB04AB-FB3A-C453-D24D-41713E392856}"/>
                </a:ext>
              </a:extLst>
            </p:cNvPr>
            <p:cNvSpPr/>
            <p:nvPr/>
          </p:nvSpPr>
          <p:spPr>
            <a:xfrm>
              <a:off x="4701119" y="2030602"/>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05" name="Freeform 138">
              <a:extLst>
                <a:ext uri="{FF2B5EF4-FFF2-40B4-BE49-F238E27FC236}">
                  <a16:creationId xmlns:a16="http://schemas.microsoft.com/office/drawing/2014/main" id="{D2907F5D-DAEC-3F68-CE45-5B1059C4F3AC}"/>
                </a:ext>
              </a:extLst>
            </p:cNvPr>
            <p:cNvSpPr/>
            <p:nvPr/>
          </p:nvSpPr>
          <p:spPr>
            <a:xfrm>
              <a:off x="4817428" y="2100404"/>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06" name="Freeform 139">
              <a:extLst>
                <a:ext uri="{FF2B5EF4-FFF2-40B4-BE49-F238E27FC236}">
                  <a16:creationId xmlns:a16="http://schemas.microsoft.com/office/drawing/2014/main" id="{551A430F-7082-3188-9BED-F4D183546C9F}"/>
                </a:ext>
              </a:extLst>
            </p:cNvPr>
            <p:cNvSpPr/>
            <p:nvPr/>
          </p:nvSpPr>
          <p:spPr>
            <a:xfrm>
              <a:off x="4838474" y="2079353"/>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07" name="Freeform 140">
              <a:extLst>
                <a:ext uri="{FF2B5EF4-FFF2-40B4-BE49-F238E27FC236}">
                  <a16:creationId xmlns:a16="http://schemas.microsoft.com/office/drawing/2014/main" id="{1FA6DFBD-9A1F-78F9-B4AE-360184F088DE}"/>
                </a:ext>
              </a:extLst>
            </p:cNvPr>
            <p:cNvSpPr/>
            <p:nvPr/>
          </p:nvSpPr>
          <p:spPr>
            <a:xfrm>
              <a:off x="4976938" y="2176853"/>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08" name="Freeform 141">
              <a:extLst>
                <a:ext uri="{FF2B5EF4-FFF2-40B4-BE49-F238E27FC236}">
                  <a16:creationId xmlns:a16="http://schemas.microsoft.com/office/drawing/2014/main" id="{95653B7B-BD38-00C9-DAAD-5390747AA028}"/>
                </a:ext>
              </a:extLst>
            </p:cNvPr>
            <p:cNvSpPr/>
            <p:nvPr/>
          </p:nvSpPr>
          <p:spPr>
            <a:xfrm>
              <a:off x="4997984" y="2156910"/>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09" name="Freeform 142">
              <a:extLst>
                <a:ext uri="{FF2B5EF4-FFF2-40B4-BE49-F238E27FC236}">
                  <a16:creationId xmlns:a16="http://schemas.microsoft.com/office/drawing/2014/main" id="{15EF0871-91D5-D72B-87E2-709BAAFB3366}"/>
                </a:ext>
              </a:extLst>
            </p:cNvPr>
            <p:cNvSpPr/>
            <p:nvPr/>
          </p:nvSpPr>
          <p:spPr>
            <a:xfrm>
              <a:off x="5056692" y="2228928"/>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10" name="Freeform 143">
              <a:extLst>
                <a:ext uri="{FF2B5EF4-FFF2-40B4-BE49-F238E27FC236}">
                  <a16:creationId xmlns:a16="http://schemas.microsoft.com/office/drawing/2014/main" id="{7B015345-91E9-20D1-CA7A-56F415BF9989}"/>
                </a:ext>
              </a:extLst>
            </p:cNvPr>
            <p:cNvSpPr/>
            <p:nvPr/>
          </p:nvSpPr>
          <p:spPr>
            <a:xfrm>
              <a:off x="5076631" y="2207876"/>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11" name="Freeform 144">
              <a:extLst>
                <a:ext uri="{FF2B5EF4-FFF2-40B4-BE49-F238E27FC236}">
                  <a16:creationId xmlns:a16="http://schemas.microsoft.com/office/drawing/2014/main" id="{0424364B-1759-4198-EE93-6E4E1E28AB99}"/>
                </a:ext>
              </a:extLst>
            </p:cNvPr>
            <p:cNvSpPr/>
            <p:nvPr/>
          </p:nvSpPr>
          <p:spPr>
            <a:xfrm>
              <a:off x="5086600" y="2228928"/>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12" name="Freeform 145">
              <a:extLst>
                <a:ext uri="{FF2B5EF4-FFF2-40B4-BE49-F238E27FC236}">
                  <a16:creationId xmlns:a16="http://schemas.microsoft.com/office/drawing/2014/main" id="{8CBF5E9A-E576-695C-4690-24C9456AA508}"/>
                </a:ext>
              </a:extLst>
            </p:cNvPr>
            <p:cNvSpPr/>
            <p:nvPr/>
          </p:nvSpPr>
          <p:spPr>
            <a:xfrm>
              <a:off x="5107647" y="2207876"/>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13" name="Freeform 146">
              <a:extLst>
                <a:ext uri="{FF2B5EF4-FFF2-40B4-BE49-F238E27FC236}">
                  <a16:creationId xmlns:a16="http://schemas.microsoft.com/office/drawing/2014/main" id="{E16CF43F-5357-7C07-E569-FD0EBB692476}"/>
                </a:ext>
              </a:extLst>
            </p:cNvPr>
            <p:cNvSpPr/>
            <p:nvPr/>
          </p:nvSpPr>
          <p:spPr>
            <a:xfrm>
              <a:off x="5233925" y="2281002"/>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14" name="Freeform 147">
              <a:extLst>
                <a:ext uri="{FF2B5EF4-FFF2-40B4-BE49-F238E27FC236}">
                  <a16:creationId xmlns:a16="http://schemas.microsoft.com/office/drawing/2014/main" id="{029D6119-4476-4E7D-D528-84EC459D3FBD}"/>
                </a:ext>
              </a:extLst>
            </p:cNvPr>
            <p:cNvSpPr/>
            <p:nvPr/>
          </p:nvSpPr>
          <p:spPr>
            <a:xfrm>
              <a:off x="5253864" y="2262166"/>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15" name="Freeform 148">
              <a:extLst>
                <a:ext uri="{FF2B5EF4-FFF2-40B4-BE49-F238E27FC236}">
                  <a16:creationId xmlns:a16="http://schemas.microsoft.com/office/drawing/2014/main" id="{A0F4FB44-C770-D280-8713-B67CE8882E19}"/>
                </a:ext>
              </a:extLst>
            </p:cNvPr>
            <p:cNvSpPr/>
            <p:nvPr/>
          </p:nvSpPr>
          <p:spPr>
            <a:xfrm>
              <a:off x="5357988" y="2553560"/>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16" name="Freeform 149">
              <a:extLst>
                <a:ext uri="{FF2B5EF4-FFF2-40B4-BE49-F238E27FC236}">
                  <a16:creationId xmlns:a16="http://schemas.microsoft.com/office/drawing/2014/main" id="{24D5752C-A6AB-075B-3BCC-B7DEE2019DA1}"/>
                </a:ext>
              </a:extLst>
            </p:cNvPr>
            <p:cNvSpPr/>
            <p:nvPr/>
          </p:nvSpPr>
          <p:spPr>
            <a:xfrm>
              <a:off x="5376819" y="2532509"/>
              <a:ext cx="9230" cy="40994"/>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17" name="Freeform 150">
              <a:extLst>
                <a:ext uri="{FF2B5EF4-FFF2-40B4-BE49-F238E27FC236}">
                  <a16:creationId xmlns:a16="http://schemas.microsoft.com/office/drawing/2014/main" id="{EA5E32A7-54B8-AAE2-3DA8-E3C519839740}"/>
                </a:ext>
              </a:extLst>
            </p:cNvPr>
            <p:cNvSpPr/>
            <p:nvPr/>
          </p:nvSpPr>
          <p:spPr>
            <a:xfrm>
              <a:off x="5559591" y="2941347"/>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18" name="Freeform 151">
              <a:extLst>
                <a:ext uri="{FF2B5EF4-FFF2-40B4-BE49-F238E27FC236}">
                  <a16:creationId xmlns:a16="http://schemas.microsoft.com/office/drawing/2014/main" id="{3C53088D-855E-555D-B30A-C59B5E83E44D}"/>
                </a:ext>
              </a:extLst>
            </p:cNvPr>
            <p:cNvSpPr/>
            <p:nvPr/>
          </p:nvSpPr>
          <p:spPr>
            <a:xfrm>
              <a:off x="5580637" y="2920296"/>
              <a:ext cx="9230" cy="40994"/>
            </a:xfrm>
            <a:custGeom>
              <a:avLst/>
              <a:gdLst>
                <a:gd name="connsiteX0" fmla="*/ 0 w 9230"/>
                <a:gd name="connsiteY0" fmla="*/ 0 h 40994"/>
                <a:gd name="connsiteX1" fmla="*/ 0 w 9230"/>
                <a:gd name="connsiteY1" fmla="*/ 40994 h 40994"/>
              </a:gdLst>
              <a:ahLst/>
              <a:cxnLst>
                <a:cxn ang="0">
                  <a:pos x="connsiteX0" y="connsiteY0"/>
                </a:cxn>
                <a:cxn ang="0">
                  <a:pos x="connsiteX1" y="connsiteY1"/>
                </a:cxn>
              </a:cxnLst>
              <a:rect l="l" t="t" r="r" b="b"/>
              <a:pathLst>
                <a:path w="9230" h="40994">
                  <a:moveTo>
                    <a:pt x="0" y="0"/>
                  </a:moveTo>
                  <a:lnTo>
                    <a:pt x="0" y="40994"/>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19" name="Freeform 152">
              <a:extLst>
                <a:ext uri="{FF2B5EF4-FFF2-40B4-BE49-F238E27FC236}">
                  <a16:creationId xmlns:a16="http://schemas.microsoft.com/office/drawing/2014/main" id="{A28BEB1B-62A3-5A4B-3112-E795DA372816}"/>
                </a:ext>
              </a:extLst>
            </p:cNvPr>
            <p:cNvSpPr/>
            <p:nvPr/>
          </p:nvSpPr>
          <p:spPr>
            <a:xfrm>
              <a:off x="5732393" y="2997853"/>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20" name="Freeform 153">
              <a:extLst>
                <a:ext uri="{FF2B5EF4-FFF2-40B4-BE49-F238E27FC236}">
                  <a16:creationId xmlns:a16="http://schemas.microsoft.com/office/drawing/2014/main" id="{18D1DCE0-FC93-83BE-FDC6-5EC8AF02A945}"/>
                </a:ext>
              </a:extLst>
            </p:cNvPr>
            <p:cNvSpPr/>
            <p:nvPr/>
          </p:nvSpPr>
          <p:spPr>
            <a:xfrm>
              <a:off x="5753439" y="2979018"/>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21" name="Freeform 154">
              <a:extLst>
                <a:ext uri="{FF2B5EF4-FFF2-40B4-BE49-F238E27FC236}">
                  <a16:creationId xmlns:a16="http://schemas.microsoft.com/office/drawing/2014/main" id="{3D846631-00EB-6280-4361-804FB63AC933}"/>
                </a:ext>
              </a:extLst>
            </p:cNvPr>
            <p:cNvSpPr/>
            <p:nvPr/>
          </p:nvSpPr>
          <p:spPr>
            <a:xfrm>
              <a:off x="6333877" y="3294787"/>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22" name="Freeform 155">
              <a:extLst>
                <a:ext uri="{FF2B5EF4-FFF2-40B4-BE49-F238E27FC236}">
                  <a16:creationId xmlns:a16="http://schemas.microsoft.com/office/drawing/2014/main" id="{754FA886-CC3B-F67C-BC6B-436CD464BF17}"/>
                </a:ext>
              </a:extLst>
            </p:cNvPr>
            <p:cNvSpPr/>
            <p:nvPr/>
          </p:nvSpPr>
          <p:spPr>
            <a:xfrm>
              <a:off x="6353816" y="3273736"/>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23" name="Freeform 156">
              <a:extLst>
                <a:ext uri="{FF2B5EF4-FFF2-40B4-BE49-F238E27FC236}">
                  <a16:creationId xmlns:a16="http://schemas.microsoft.com/office/drawing/2014/main" id="{676A0086-A1B7-AC47-FD4F-A2214BCADF5B}"/>
                </a:ext>
              </a:extLst>
            </p:cNvPr>
            <p:cNvSpPr/>
            <p:nvPr/>
          </p:nvSpPr>
          <p:spPr>
            <a:xfrm>
              <a:off x="6731543" y="3449902"/>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24" name="Freeform 157">
              <a:extLst>
                <a:ext uri="{FF2B5EF4-FFF2-40B4-BE49-F238E27FC236}">
                  <a16:creationId xmlns:a16="http://schemas.microsoft.com/office/drawing/2014/main" id="{72C48233-732F-8CF4-0E18-8743144C0CA8}"/>
                </a:ext>
              </a:extLst>
            </p:cNvPr>
            <p:cNvSpPr/>
            <p:nvPr/>
          </p:nvSpPr>
          <p:spPr>
            <a:xfrm>
              <a:off x="6751482" y="3429958"/>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25" name="Freeform 158">
              <a:extLst>
                <a:ext uri="{FF2B5EF4-FFF2-40B4-BE49-F238E27FC236}">
                  <a16:creationId xmlns:a16="http://schemas.microsoft.com/office/drawing/2014/main" id="{1AAF3E63-63C1-ACD9-13DC-2032136CCC11}"/>
                </a:ext>
              </a:extLst>
            </p:cNvPr>
            <p:cNvSpPr/>
            <p:nvPr/>
          </p:nvSpPr>
          <p:spPr>
            <a:xfrm>
              <a:off x="6806867" y="3484249"/>
              <a:ext cx="39877" cy="923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26" name="Freeform 159">
              <a:extLst>
                <a:ext uri="{FF2B5EF4-FFF2-40B4-BE49-F238E27FC236}">
                  <a16:creationId xmlns:a16="http://schemas.microsoft.com/office/drawing/2014/main" id="{C4165553-BBCE-F0E3-32DE-FC266A9D1A3C}"/>
                </a:ext>
              </a:extLst>
            </p:cNvPr>
            <p:cNvSpPr/>
            <p:nvPr/>
          </p:nvSpPr>
          <p:spPr>
            <a:xfrm>
              <a:off x="6825698" y="3464305"/>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27" name="Freeform 160">
              <a:extLst>
                <a:ext uri="{FF2B5EF4-FFF2-40B4-BE49-F238E27FC236}">
                  <a16:creationId xmlns:a16="http://schemas.microsoft.com/office/drawing/2014/main" id="{377FEB16-6A51-2BA9-757B-6F7DCA81DCAE}"/>
                </a:ext>
              </a:extLst>
            </p:cNvPr>
            <p:cNvSpPr/>
            <p:nvPr/>
          </p:nvSpPr>
          <p:spPr>
            <a:xfrm>
              <a:off x="6987423" y="3520811"/>
              <a:ext cx="39877" cy="923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28" name="Freeform 161">
              <a:extLst>
                <a:ext uri="{FF2B5EF4-FFF2-40B4-BE49-F238E27FC236}">
                  <a16:creationId xmlns:a16="http://schemas.microsoft.com/office/drawing/2014/main" id="{D9918D18-BD59-355F-9642-73C49187EB10}"/>
                </a:ext>
              </a:extLst>
            </p:cNvPr>
            <p:cNvSpPr/>
            <p:nvPr/>
          </p:nvSpPr>
          <p:spPr>
            <a:xfrm>
              <a:off x="7008469" y="3501976"/>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29" name="Freeform 162">
              <a:extLst>
                <a:ext uri="{FF2B5EF4-FFF2-40B4-BE49-F238E27FC236}">
                  <a16:creationId xmlns:a16="http://schemas.microsoft.com/office/drawing/2014/main" id="{A059B10F-8EC1-F018-32BB-12ED77B3CA8E}"/>
                </a:ext>
              </a:extLst>
            </p:cNvPr>
            <p:cNvSpPr/>
            <p:nvPr/>
          </p:nvSpPr>
          <p:spPr>
            <a:xfrm>
              <a:off x="7009577" y="3520811"/>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30" name="Freeform 163">
              <a:extLst>
                <a:ext uri="{FF2B5EF4-FFF2-40B4-BE49-F238E27FC236}">
                  <a16:creationId xmlns:a16="http://schemas.microsoft.com/office/drawing/2014/main" id="{4AB265EC-ABC9-B82B-8465-5F71A2F85118}"/>
                </a:ext>
              </a:extLst>
            </p:cNvPr>
            <p:cNvSpPr/>
            <p:nvPr/>
          </p:nvSpPr>
          <p:spPr>
            <a:xfrm>
              <a:off x="7029516" y="3501976"/>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31" name="Freeform 164">
              <a:extLst>
                <a:ext uri="{FF2B5EF4-FFF2-40B4-BE49-F238E27FC236}">
                  <a16:creationId xmlns:a16="http://schemas.microsoft.com/office/drawing/2014/main" id="{D828F576-41B1-8707-1013-3FA94491B43E}"/>
                </a:ext>
              </a:extLst>
            </p:cNvPr>
            <p:cNvSpPr/>
            <p:nvPr/>
          </p:nvSpPr>
          <p:spPr>
            <a:xfrm>
              <a:off x="7164656" y="3520811"/>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32" name="Freeform 165">
              <a:extLst>
                <a:ext uri="{FF2B5EF4-FFF2-40B4-BE49-F238E27FC236}">
                  <a16:creationId xmlns:a16="http://schemas.microsoft.com/office/drawing/2014/main" id="{EFD0A4AB-E95C-1CDF-012E-645D0DADB281}"/>
                </a:ext>
              </a:extLst>
            </p:cNvPr>
            <p:cNvSpPr/>
            <p:nvPr/>
          </p:nvSpPr>
          <p:spPr>
            <a:xfrm>
              <a:off x="7184595" y="3501976"/>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33" name="Freeform 166">
              <a:extLst>
                <a:ext uri="{FF2B5EF4-FFF2-40B4-BE49-F238E27FC236}">
                  <a16:creationId xmlns:a16="http://schemas.microsoft.com/office/drawing/2014/main" id="{465100F1-D7C9-0D43-0403-65779A2D2532}"/>
                </a:ext>
              </a:extLst>
            </p:cNvPr>
            <p:cNvSpPr/>
            <p:nvPr/>
          </p:nvSpPr>
          <p:spPr>
            <a:xfrm>
              <a:off x="7177948" y="3520811"/>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34" name="Freeform 167">
              <a:extLst>
                <a:ext uri="{FF2B5EF4-FFF2-40B4-BE49-F238E27FC236}">
                  <a16:creationId xmlns:a16="http://schemas.microsoft.com/office/drawing/2014/main" id="{AFE2A3AF-6DB5-24C2-D177-106EC930E97C}"/>
                </a:ext>
              </a:extLst>
            </p:cNvPr>
            <p:cNvSpPr/>
            <p:nvPr/>
          </p:nvSpPr>
          <p:spPr>
            <a:xfrm>
              <a:off x="7197887" y="3501976"/>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35" name="Freeform 168">
              <a:extLst>
                <a:ext uri="{FF2B5EF4-FFF2-40B4-BE49-F238E27FC236}">
                  <a16:creationId xmlns:a16="http://schemas.microsoft.com/office/drawing/2014/main" id="{EF90A60F-DB1B-2017-9A95-63025CA8CB28}"/>
                </a:ext>
              </a:extLst>
            </p:cNvPr>
            <p:cNvSpPr/>
            <p:nvPr/>
          </p:nvSpPr>
          <p:spPr>
            <a:xfrm>
              <a:off x="7539060" y="3588397"/>
              <a:ext cx="40985" cy="923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36" name="Freeform 169">
              <a:extLst>
                <a:ext uri="{FF2B5EF4-FFF2-40B4-BE49-F238E27FC236}">
                  <a16:creationId xmlns:a16="http://schemas.microsoft.com/office/drawing/2014/main" id="{A477C467-5760-4F70-28E2-75B6C4A29CC2}"/>
                </a:ext>
              </a:extLst>
            </p:cNvPr>
            <p:cNvSpPr/>
            <p:nvPr/>
          </p:nvSpPr>
          <p:spPr>
            <a:xfrm>
              <a:off x="7560107" y="3568454"/>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37" name="Freeform 170">
              <a:extLst>
                <a:ext uri="{FF2B5EF4-FFF2-40B4-BE49-F238E27FC236}">
                  <a16:creationId xmlns:a16="http://schemas.microsoft.com/office/drawing/2014/main" id="{2D6BE6AF-674A-A8E7-987D-A3F361BF13D8}"/>
                </a:ext>
              </a:extLst>
            </p:cNvPr>
            <p:cNvSpPr/>
            <p:nvPr/>
          </p:nvSpPr>
          <p:spPr>
            <a:xfrm>
              <a:off x="7557891" y="3588397"/>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38" name="Freeform 171">
              <a:extLst>
                <a:ext uri="{FF2B5EF4-FFF2-40B4-BE49-F238E27FC236}">
                  <a16:creationId xmlns:a16="http://schemas.microsoft.com/office/drawing/2014/main" id="{3A2E7FCD-213A-5635-6CDE-4A88B5E1541F}"/>
                </a:ext>
              </a:extLst>
            </p:cNvPr>
            <p:cNvSpPr/>
            <p:nvPr/>
          </p:nvSpPr>
          <p:spPr>
            <a:xfrm>
              <a:off x="7577830" y="3568454"/>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39" name="Freeform 172">
              <a:extLst>
                <a:ext uri="{FF2B5EF4-FFF2-40B4-BE49-F238E27FC236}">
                  <a16:creationId xmlns:a16="http://schemas.microsoft.com/office/drawing/2014/main" id="{C5C7B12B-E349-F2AF-D9D6-3D626BC56923}"/>
                </a:ext>
              </a:extLst>
            </p:cNvPr>
            <p:cNvSpPr/>
            <p:nvPr/>
          </p:nvSpPr>
          <p:spPr>
            <a:xfrm>
              <a:off x="7562322" y="3588397"/>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40" name="Freeform 173">
              <a:extLst>
                <a:ext uri="{FF2B5EF4-FFF2-40B4-BE49-F238E27FC236}">
                  <a16:creationId xmlns:a16="http://schemas.microsoft.com/office/drawing/2014/main" id="{B0F5ABE9-EE7D-76A7-8850-9B3E0E88B0D0}"/>
                </a:ext>
              </a:extLst>
            </p:cNvPr>
            <p:cNvSpPr/>
            <p:nvPr/>
          </p:nvSpPr>
          <p:spPr>
            <a:xfrm>
              <a:off x="7582261" y="3568454"/>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41" name="Freeform 174">
              <a:extLst>
                <a:ext uri="{FF2B5EF4-FFF2-40B4-BE49-F238E27FC236}">
                  <a16:creationId xmlns:a16="http://schemas.microsoft.com/office/drawing/2014/main" id="{89DF783B-7E5D-E430-7AB3-03F94185E211}"/>
                </a:ext>
              </a:extLst>
            </p:cNvPr>
            <p:cNvSpPr/>
            <p:nvPr/>
          </p:nvSpPr>
          <p:spPr>
            <a:xfrm>
              <a:off x="7995435" y="3588397"/>
              <a:ext cx="39877" cy="923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442" name="Freeform 175">
              <a:extLst>
                <a:ext uri="{FF2B5EF4-FFF2-40B4-BE49-F238E27FC236}">
                  <a16:creationId xmlns:a16="http://schemas.microsoft.com/office/drawing/2014/main" id="{3B383D1A-DC3F-D172-5BBE-E082664FA331}"/>
                </a:ext>
              </a:extLst>
            </p:cNvPr>
            <p:cNvSpPr/>
            <p:nvPr/>
          </p:nvSpPr>
          <p:spPr>
            <a:xfrm>
              <a:off x="8015374" y="3568454"/>
              <a:ext cx="9230" cy="3988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3508" cap="rnd">
              <a:solidFill>
                <a:srgbClr val="8F1524"/>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grpSp>
      <p:sp>
        <p:nvSpPr>
          <p:cNvPr id="538" name="TextBox 537">
            <a:extLst>
              <a:ext uri="{FF2B5EF4-FFF2-40B4-BE49-F238E27FC236}">
                <a16:creationId xmlns:a16="http://schemas.microsoft.com/office/drawing/2014/main" id="{86F60F3F-47E7-5D75-81D2-2D64D7914692}"/>
              </a:ext>
            </a:extLst>
          </p:cNvPr>
          <p:cNvSpPr txBox="1"/>
          <p:nvPr/>
        </p:nvSpPr>
        <p:spPr>
          <a:xfrm>
            <a:off x="9400032" y="3813294"/>
            <a:ext cx="96693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Dostar + </a:t>
            </a:r>
            <a:br>
              <a:rPr kumimoji="0" lang="en-US" sz="1400" b="1"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br>
            <a:r>
              <a:rPr kumimoji="0" lang="en-US" sz="1400" b="1" i="0" u="none" strike="noStrike" kern="1200" cap="none" spc="0" normalizeH="0" baseline="0" noProof="0" dirty="0" err="1">
                <a:ln>
                  <a:noFill/>
                </a:ln>
                <a:solidFill>
                  <a:srgbClr val="652C91"/>
                </a:solidFill>
                <a:effectLst/>
                <a:uLnTx/>
                <a:uFillTx/>
                <a:latin typeface="Arial" panose="020B0604020202020204" pitchFamily="34" charset="0"/>
                <a:ea typeface="ＭＳ Ｐゴシック" charset="0"/>
                <a:cs typeface="Arial" panose="020B0604020202020204" pitchFamily="34" charset="0"/>
              </a:rPr>
              <a:t>nira</a:t>
            </a:r>
            <a:r>
              <a:rPr kumimoji="0" lang="en-US" sz="1400" b="1"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 + CP</a:t>
            </a:r>
          </a:p>
        </p:txBody>
      </p:sp>
      <p:sp>
        <p:nvSpPr>
          <p:cNvPr id="539" name="TextBox 538">
            <a:extLst>
              <a:ext uri="{FF2B5EF4-FFF2-40B4-BE49-F238E27FC236}">
                <a16:creationId xmlns:a16="http://schemas.microsoft.com/office/drawing/2014/main" id="{14824346-C847-BFD1-C5A5-B3DBBBF98551}"/>
              </a:ext>
            </a:extLst>
          </p:cNvPr>
          <p:cNvSpPr txBox="1"/>
          <p:nvPr/>
        </p:nvSpPr>
        <p:spPr>
          <a:xfrm>
            <a:off x="9288370" y="4543414"/>
            <a:ext cx="169148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Placebo IV + </a:t>
            </a:r>
            <a:br>
              <a:rPr kumimoji="0" lang="en-US" sz="1400" b="1"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br>
            <a:r>
              <a:rPr kumimoji="0" lang="en-US" sz="1400" b="1"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placebo oral + CP</a:t>
            </a:r>
          </a:p>
        </p:txBody>
      </p:sp>
      <p:sp>
        <p:nvSpPr>
          <p:cNvPr id="542" name="TextBox 541">
            <a:extLst>
              <a:ext uri="{FF2B5EF4-FFF2-40B4-BE49-F238E27FC236}">
                <a16:creationId xmlns:a16="http://schemas.microsoft.com/office/drawing/2014/main" id="{59F0502F-ED21-EA5D-C385-015F79F015D7}"/>
              </a:ext>
            </a:extLst>
          </p:cNvPr>
          <p:cNvSpPr txBox="1"/>
          <p:nvPr/>
        </p:nvSpPr>
        <p:spPr>
          <a:xfrm>
            <a:off x="5517707" y="2802390"/>
            <a:ext cx="7665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54.7%</a:t>
            </a:r>
          </a:p>
        </p:txBody>
      </p:sp>
      <p:sp>
        <p:nvSpPr>
          <p:cNvPr id="543" name="TextBox 542">
            <a:extLst>
              <a:ext uri="{FF2B5EF4-FFF2-40B4-BE49-F238E27FC236}">
                <a16:creationId xmlns:a16="http://schemas.microsoft.com/office/drawing/2014/main" id="{4558E71E-940B-7501-9310-D49D49F6CAAA}"/>
              </a:ext>
            </a:extLst>
          </p:cNvPr>
          <p:cNvSpPr txBox="1"/>
          <p:nvPr/>
        </p:nvSpPr>
        <p:spPr>
          <a:xfrm>
            <a:off x="5532311" y="3946878"/>
            <a:ext cx="7665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31.1%</a:t>
            </a:r>
          </a:p>
        </p:txBody>
      </p:sp>
      <p:sp>
        <p:nvSpPr>
          <p:cNvPr id="29" name="Text Placeholder 9">
            <a:extLst>
              <a:ext uri="{FF2B5EF4-FFF2-40B4-BE49-F238E27FC236}">
                <a16:creationId xmlns:a16="http://schemas.microsoft.com/office/drawing/2014/main" id="{3CC2DAE2-FF31-E3F9-A69F-7F408F0065C8}"/>
              </a:ext>
            </a:extLst>
          </p:cNvPr>
          <p:cNvSpPr txBox="1">
            <a:spLocks/>
          </p:cNvSpPr>
          <p:nvPr/>
        </p:nvSpPr>
        <p:spPr>
          <a:xfrm>
            <a:off x="374469" y="6559561"/>
            <a:ext cx="10481373" cy="365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expected duration of follow-up.</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CP, carboplatin-paclitaxel;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dostar, dostarlimab; </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 hazard ratio; </a:t>
            </a:r>
            <a:r>
              <a:rPr kumimoji="0" lang="en-GB"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MMRp</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mismatch repair proficient; MSS, microsatellite stable; </a:t>
            </a:r>
            <a:r>
              <a:rPr kumimoji="0" lang="en-GB"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nira</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niraparib; PFS, progression-free survival.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7AE0CE31-9FF4-8165-7027-DDE9B29CE1D6}"/>
              </a:ext>
            </a:extLst>
          </p:cNvPr>
          <p:cNvSpPr txBox="1"/>
          <p:nvPr/>
        </p:nvSpPr>
        <p:spPr>
          <a:xfrm rot="16200000">
            <a:off x="388675" y="3129032"/>
            <a:ext cx="1986441"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prstClr val="black"/>
                </a:solidFill>
                <a:effectLst/>
                <a:uLnTx/>
                <a:uFillTx/>
                <a:latin typeface="Arial"/>
                <a:ea typeface="ＭＳ Ｐゴシック" charset="0"/>
                <a:cs typeface="Arial"/>
                <a:sym typeface="Arial"/>
                <a:rtl val="0"/>
              </a:rPr>
              <a:t>Probability of PFS, %</a:t>
            </a:r>
            <a:endParaRPr kumimoji="0" lang="en-US" sz="1400" b="1" i="0" u="none" strike="sngStrike" kern="1200" cap="none" spc="0" normalizeH="0" baseline="0" noProof="0" dirty="0">
              <a:ln/>
              <a:solidFill>
                <a:prstClr val="black"/>
              </a:solidFill>
              <a:effectLst/>
              <a:uLnTx/>
              <a:uFillTx/>
              <a:latin typeface="Arial"/>
              <a:ea typeface="ＭＳ Ｐゴシック" charset="0"/>
              <a:cs typeface="Arial"/>
              <a:sym typeface="Arial"/>
              <a:rtl val="0"/>
            </a:endParaRPr>
          </a:p>
        </p:txBody>
      </p:sp>
      <p:grpSp>
        <p:nvGrpSpPr>
          <p:cNvPr id="269" name="Group 268">
            <a:extLst>
              <a:ext uri="{FF2B5EF4-FFF2-40B4-BE49-F238E27FC236}">
                <a16:creationId xmlns:a16="http://schemas.microsoft.com/office/drawing/2014/main" id="{7E86F58E-3B34-CCB8-720C-90CF8D61BFA6}"/>
              </a:ext>
            </a:extLst>
          </p:cNvPr>
          <p:cNvGrpSpPr/>
          <p:nvPr/>
        </p:nvGrpSpPr>
        <p:grpSpPr>
          <a:xfrm>
            <a:off x="1552884" y="1311661"/>
            <a:ext cx="9110398" cy="4235544"/>
            <a:chOff x="1552884" y="1311661"/>
            <a:chExt cx="9110398" cy="4235544"/>
          </a:xfrm>
        </p:grpSpPr>
        <p:grpSp>
          <p:nvGrpSpPr>
            <p:cNvPr id="398" name="Graphic 2">
              <a:extLst>
                <a:ext uri="{FF2B5EF4-FFF2-40B4-BE49-F238E27FC236}">
                  <a16:creationId xmlns:a16="http://schemas.microsoft.com/office/drawing/2014/main" id="{E9DFF9B5-0ACE-541D-C33A-46540B1116EE}"/>
                </a:ext>
              </a:extLst>
            </p:cNvPr>
            <p:cNvGrpSpPr/>
            <p:nvPr/>
          </p:nvGrpSpPr>
          <p:grpSpPr>
            <a:xfrm>
              <a:off x="2028244" y="1446868"/>
              <a:ext cx="84740" cy="3656647"/>
              <a:chOff x="4372130" y="2049438"/>
              <a:chExt cx="42092" cy="1816325"/>
            </a:xfrm>
          </p:grpSpPr>
          <p:sp>
            <p:nvSpPr>
              <p:cNvPr id="618" name="Freeform 280">
                <a:extLst>
                  <a:ext uri="{FF2B5EF4-FFF2-40B4-BE49-F238E27FC236}">
                    <a16:creationId xmlns:a16="http://schemas.microsoft.com/office/drawing/2014/main" id="{74FE9A3A-8FA5-B157-F44E-59D61BC46B04}"/>
                  </a:ext>
                </a:extLst>
              </p:cNvPr>
              <p:cNvSpPr/>
              <p:nvPr/>
            </p:nvSpPr>
            <p:spPr>
              <a:xfrm>
                <a:off x="4372130" y="3856530"/>
                <a:ext cx="42092" cy="9233"/>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19" name="Freeform 281">
                <a:extLst>
                  <a:ext uri="{FF2B5EF4-FFF2-40B4-BE49-F238E27FC236}">
                    <a16:creationId xmlns:a16="http://schemas.microsoft.com/office/drawing/2014/main" id="{E2A0BA7F-AC94-A7F3-0CA4-6B84FED14F5A}"/>
                  </a:ext>
                </a:extLst>
              </p:cNvPr>
              <p:cNvSpPr/>
              <p:nvPr/>
            </p:nvSpPr>
            <p:spPr>
              <a:xfrm>
                <a:off x="4372130" y="3495334"/>
                <a:ext cx="42092" cy="9233"/>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20" name="Freeform 282">
                <a:extLst>
                  <a:ext uri="{FF2B5EF4-FFF2-40B4-BE49-F238E27FC236}">
                    <a16:creationId xmlns:a16="http://schemas.microsoft.com/office/drawing/2014/main" id="{C4E026BF-CD71-999A-57A9-B972E1BFEB3D}"/>
                  </a:ext>
                </a:extLst>
              </p:cNvPr>
              <p:cNvSpPr/>
              <p:nvPr/>
            </p:nvSpPr>
            <p:spPr>
              <a:xfrm>
                <a:off x="4372130" y="3134138"/>
                <a:ext cx="42092" cy="9233"/>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21" name="Freeform 283">
                <a:extLst>
                  <a:ext uri="{FF2B5EF4-FFF2-40B4-BE49-F238E27FC236}">
                    <a16:creationId xmlns:a16="http://schemas.microsoft.com/office/drawing/2014/main" id="{98310151-2A70-7FD4-FB32-0D7124DF1E0B}"/>
                  </a:ext>
                </a:extLst>
              </p:cNvPr>
              <p:cNvSpPr/>
              <p:nvPr/>
            </p:nvSpPr>
            <p:spPr>
              <a:xfrm>
                <a:off x="4372130" y="2772941"/>
                <a:ext cx="42092" cy="9233"/>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22" name="Freeform 284">
                <a:extLst>
                  <a:ext uri="{FF2B5EF4-FFF2-40B4-BE49-F238E27FC236}">
                    <a16:creationId xmlns:a16="http://schemas.microsoft.com/office/drawing/2014/main" id="{D57760F3-B65F-575F-37B6-F93BA67FB089}"/>
                  </a:ext>
                </a:extLst>
              </p:cNvPr>
              <p:cNvSpPr/>
              <p:nvPr/>
            </p:nvSpPr>
            <p:spPr>
              <a:xfrm>
                <a:off x="4372130" y="2411743"/>
                <a:ext cx="42092" cy="9233"/>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23" name="Freeform 285">
                <a:extLst>
                  <a:ext uri="{FF2B5EF4-FFF2-40B4-BE49-F238E27FC236}">
                    <a16:creationId xmlns:a16="http://schemas.microsoft.com/office/drawing/2014/main" id="{F8F09651-1ABC-0121-B6B9-AC13A974C393}"/>
                  </a:ext>
                </a:extLst>
              </p:cNvPr>
              <p:cNvSpPr/>
              <p:nvPr/>
            </p:nvSpPr>
            <p:spPr>
              <a:xfrm>
                <a:off x="4372130" y="2049438"/>
                <a:ext cx="42092" cy="9233"/>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grpSp>
        <p:grpSp>
          <p:nvGrpSpPr>
            <p:cNvPr id="443" name="Group 442">
              <a:extLst>
                <a:ext uri="{FF2B5EF4-FFF2-40B4-BE49-F238E27FC236}">
                  <a16:creationId xmlns:a16="http://schemas.microsoft.com/office/drawing/2014/main" id="{B346F185-976E-A55B-3FB2-D2B12BEA97E5}"/>
                </a:ext>
              </a:extLst>
            </p:cNvPr>
            <p:cNvGrpSpPr/>
            <p:nvPr/>
          </p:nvGrpSpPr>
          <p:grpSpPr>
            <a:xfrm>
              <a:off x="1552884" y="1311661"/>
              <a:ext cx="514399" cy="3916797"/>
              <a:chOff x="1535783" y="1311661"/>
              <a:chExt cx="514399" cy="3916797"/>
            </a:xfrm>
          </p:grpSpPr>
          <p:sp>
            <p:nvSpPr>
              <p:cNvPr id="612" name="TextBox 611">
                <a:extLst>
                  <a:ext uri="{FF2B5EF4-FFF2-40B4-BE49-F238E27FC236}">
                    <a16:creationId xmlns:a16="http://schemas.microsoft.com/office/drawing/2014/main" id="{1A0A623C-36E3-0599-DDB8-00A59112A2D2}"/>
                  </a:ext>
                </a:extLst>
              </p:cNvPr>
              <p:cNvSpPr txBox="1"/>
              <p:nvPr/>
            </p:nvSpPr>
            <p:spPr>
              <a:xfrm>
                <a:off x="1535783" y="1311661"/>
                <a:ext cx="514399"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100</a:t>
                </a:r>
              </a:p>
            </p:txBody>
          </p:sp>
          <p:sp>
            <p:nvSpPr>
              <p:cNvPr id="613" name="TextBox 612">
                <a:extLst>
                  <a:ext uri="{FF2B5EF4-FFF2-40B4-BE49-F238E27FC236}">
                    <a16:creationId xmlns:a16="http://schemas.microsoft.com/office/drawing/2014/main" id="{B8710F39-66F8-9E68-D048-44A6050F73C7}"/>
                  </a:ext>
                </a:extLst>
              </p:cNvPr>
              <p:cNvSpPr txBox="1"/>
              <p:nvPr/>
            </p:nvSpPr>
            <p:spPr>
              <a:xfrm>
                <a:off x="1535783" y="2039621"/>
                <a:ext cx="514399"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80</a:t>
                </a:r>
              </a:p>
            </p:txBody>
          </p:sp>
          <p:sp>
            <p:nvSpPr>
              <p:cNvPr id="614" name="TextBox 613">
                <a:extLst>
                  <a:ext uri="{FF2B5EF4-FFF2-40B4-BE49-F238E27FC236}">
                    <a16:creationId xmlns:a16="http://schemas.microsoft.com/office/drawing/2014/main" id="{593311FB-F809-DB11-C763-1D52A95929C1}"/>
                  </a:ext>
                </a:extLst>
              </p:cNvPr>
              <p:cNvSpPr txBox="1"/>
              <p:nvPr/>
            </p:nvSpPr>
            <p:spPr>
              <a:xfrm>
                <a:off x="1535783" y="2767581"/>
                <a:ext cx="514399"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60</a:t>
                </a:r>
              </a:p>
            </p:txBody>
          </p:sp>
          <p:sp>
            <p:nvSpPr>
              <p:cNvPr id="615" name="TextBox 614">
                <a:extLst>
                  <a:ext uri="{FF2B5EF4-FFF2-40B4-BE49-F238E27FC236}">
                    <a16:creationId xmlns:a16="http://schemas.microsoft.com/office/drawing/2014/main" id="{90FEACC7-F391-A6E4-F425-C144AB72937D}"/>
                  </a:ext>
                </a:extLst>
              </p:cNvPr>
              <p:cNvSpPr txBox="1"/>
              <p:nvPr/>
            </p:nvSpPr>
            <p:spPr>
              <a:xfrm>
                <a:off x="1535783" y="3495541"/>
                <a:ext cx="514399"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40</a:t>
                </a:r>
              </a:p>
            </p:txBody>
          </p:sp>
          <p:sp>
            <p:nvSpPr>
              <p:cNvPr id="616" name="TextBox 615">
                <a:extLst>
                  <a:ext uri="{FF2B5EF4-FFF2-40B4-BE49-F238E27FC236}">
                    <a16:creationId xmlns:a16="http://schemas.microsoft.com/office/drawing/2014/main" id="{79FB6C50-1E1A-7331-B443-72CCBECC24BC}"/>
                  </a:ext>
                </a:extLst>
              </p:cNvPr>
              <p:cNvSpPr txBox="1"/>
              <p:nvPr/>
            </p:nvSpPr>
            <p:spPr>
              <a:xfrm>
                <a:off x="1535783" y="4223501"/>
                <a:ext cx="514399"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20</a:t>
                </a:r>
              </a:p>
            </p:txBody>
          </p:sp>
          <p:sp>
            <p:nvSpPr>
              <p:cNvPr id="617" name="TextBox 616">
                <a:extLst>
                  <a:ext uri="{FF2B5EF4-FFF2-40B4-BE49-F238E27FC236}">
                    <a16:creationId xmlns:a16="http://schemas.microsoft.com/office/drawing/2014/main" id="{17A66A48-05B5-4DBC-16F0-1C5F55493F99}"/>
                  </a:ext>
                </a:extLst>
              </p:cNvPr>
              <p:cNvSpPr txBox="1"/>
              <p:nvPr/>
            </p:nvSpPr>
            <p:spPr>
              <a:xfrm>
                <a:off x="1535783" y="4951459"/>
                <a:ext cx="514399"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0</a:t>
                </a:r>
              </a:p>
            </p:txBody>
          </p:sp>
        </p:grpSp>
        <p:grpSp>
          <p:nvGrpSpPr>
            <p:cNvPr id="576" name="Graphic 2">
              <a:extLst>
                <a:ext uri="{FF2B5EF4-FFF2-40B4-BE49-F238E27FC236}">
                  <a16:creationId xmlns:a16="http://schemas.microsoft.com/office/drawing/2014/main" id="{7B900C38-71AA-372A-00EF-1255FB2CF158}"/>
                </a:ext>
              </a:extLst>
            </p:cNvPr>
            <p:cNvGrpSpPr/>
            <p:nvPr/>
          </p:nvGrpSpPr>
          <p:grpSpPr>
            <a:xfrm>
              <a:off x="2317147" y="5190546"/>
              <a:ext cx="8147876" cy="87071"/>
              <a:chOff x="4516136" y="3909706"/>
              <a:chExt cx="4043489" cy="43210"/>
            </a:xfrm>
          </p:grpSpPr>
          <p:sp>
            <p:nvSpPr>
              <p:cNvPr id="596" name="Freeform 353">
                <a:extLst>
                  <a:ext uri="{FF2B5EF4-FFF2-40B4-BE49-F238E27FC236}">
                    <a16:creationId xmlns:a16="http://schemas.microsoft.com/office/drawing/2014/main" id="{9745E850-D105-199F-DBFC-2D077DE9FFAD}"/>
                  </a:ext>
                </a:extLst>
              </p:cNvPr>
              <p:cNvSpPr/>
              <p:nvPr/>
            </p:nvSpPr>
            <p:spPr>
              <a:xfrm>
                <a:off x="4516136"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597" name="Freeform 354">
                <a:extLst>
                  <a:ext uri="{FF2B5EF4-FFF2-40B4-BE49-F238E27FC236}">
                    <a16:creationId xmlns:a16="http://schemas.microsoft.com/office/drawing/2014/main" id="{33151FFB-6514-244E-91E8-7248712FB9C9}"/>
                  </a:ext>
                </a:extLst>
              </p:cNvPr>
              <p:cNvSpPr/>
              <p:nvPr/>
            </p:nvSpPr>
            <p:spPr>
              <a:xfrm>
                <a:off x="4784201"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598" name="Freeform 355">
                <a:extLst>
                  <a:ext uri="{FF2B5EF4-FFF2-40B4-BE49-F238E27FC236}">
                    <a16:creationId xmlns:a16="http://schemas.microsoft.com/office/drawing/2014/main" id="{343C898F-2C6A-33D0-D702-03571F419E9F}"/>
                  </a:ext>
                </a:extLst>
              </p:cNvPr>
              <p:cNvSpPr/>
              <p:nvPr/>
            </p:nvSpPr>
            <p:spPr>
              <a:xfrm>
                <a:off x="5053373"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599" name="Freeform 356">
                <a:extLst>
                  <a:ext uri="{FF2B5EF4-FFF2-40B4-BE49-F238E27FC236}">
                    <a16:creationId xmlns:a16="http://schemas.microsoft.com/office/drawing/2014/main" id="{F3F5DDDE-7362-3A48-08B2-A9EF4DD47735}"/>
                  </a:ext>
                </a:extLst>
              </p:cNvPr>
              <p:cNvSpPr/>
              <p:nvPr/>
            </p:nvSpPr>
            <p:spPr>
              <a:xfrm>
                <a:off x="5322547"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00" name="Freeform 357">
                <a:extLst>
                  <a:ext uri="{FF2B5EF4-FFF2-40B4-BE49-F238E27FC236}">
                    <a16:creationId xmlns:a16="http://schemas.microsoft.com/office/drawing/2014/main" id="{FBEA07C6-D362-C95D-560A-9E04AD5DE1D1}"/>
                  </a:ext>
                </a:extLst>
              </p:cNvPr>
              <p:cNvSpPr/>
              <p:nvPr/>
            </p:nvSpPr>
            <p:spPr>
              <a:xfrm>
                <a:off x="5591719"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01" name="Freeform 358">
                <a:extLst>
                  <a:ext uri="{FF2B5EF4-FFF2-40B4-BE49-F238E27FC236}">
                    <a16:creationId xmlns:a16="http://schemas.microsoft.com/office/drawing/2014/main" id="{DD454A3F-E2BF-3114-9641-F7E54763B141}"/>
                  </a:ext>
                </a:extLst>
              </p:cNvPr>
              <p:cNvSpPr/>
              <p:nvPr/>
            </p:nvSpPr>
            <p:spPr>
              <a:xfrm>
                <a:off x="5860892"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02" name="Freeform 359">
                <a:extLst>
                  <a:ext uri="{FF2B5EF4-FFF2-40B4-BE49-F238E27FC236}">
                    <a16:creationId xmlns:a16="http://schemas.microsoft.com/office/drawing/2014/main" id="{7F836DB5-219F-C2BB-B610-29E410BC517F}"/>
                  </a:ext>
                </a:extLst>
              </p:cNvPr>
              <p:cNvSpPr/>
              <p:nvPr/>
            </p:nvSpPr>
            <p:spPr>
              <a:xfrm>
                <a:off x="6130064"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03" name="Freeform 360">
                <a:extLst>
                  <a:ext uri="{FF2B5EF4-FFF2-40B4-BE49-F238E27FC236}">
                    <a16:creationId xmlns:a16="http://schemas.microsoft.com/office/drawing/2014/main" id="{4E491DDD-4E8E-F614-3C8A-F20CEDAD9238}"/>
                  </a:ext>
                </a:extLst>
              </p:cNvPr>
              <p:cNvSpPr/>
              <p:nvPr/>
            </p:nvSpPr>
            <p:spPr>
              <a:xfrm>
                <a:off x="6398129"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04" name="Freeform 361">
                <a:extLst>
                  <a:ext uri="{FF2B5EF4-FFF2-40B4-BE49-F238E27FC236}">
                    <a16:creationId xmlns:a16="http://schemas.microsoft.com/office/drawing/2014/main" id="{9E55C995-BD85-0EB4-B793-2044AAE340E0}"/>
                  </a:ext>
                </a:extLst>
              </p:cNvPr>
              <p:cNvSpPr/>
              <p:nvPr/>
            </p:nvSpPr>
            <p:spPr>
              <a:xfrm>
                <a:off x="6667301"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05" name="Freeform 362">
                <a:extLst>
                  <a:ext uri="{FF2B5EF4-FFF2-40B4-BE49-F238E27FC236}">
                    <a16:creationId xmlns:a16="http://schemas.microsoft.com/office/drawing/2014/main" id="{4A19E4CE-1120-B997-BF18-EE037B6BEC9A}"/>
                  </a:ext>
                </a:extLst>
              </p:cNvPr>
              <p:cNvSpPr/>
              <p:nvPr/>
            </p:nvSpPr>
            <p:spPr>
              <a:xfrm>
                <a:off x="6936474"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06" name="Freeform 363">
                <a:extLst>
                  <a:ext uri="{FF2B5EF4-FFF2-40B4-BE49-F238E27FC236}">
                    <a16:creationId xmlns:a16="http://schemas.microsoft.com/office/drawing/2014/main" id="{4CA8F4D2-A26F-A0A5-FDFE-797BB8FF9FFC}"/>
                  </a:ext>
                </a:extLst>
              </p:cNvPr>
              <p:cNvSpPr/>
              <p:nvPr/>
            </p:nvSpPr>
            <p:spPr>
              <a:xfrm>
                <a:off x="7205647"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07" name="Freeform 364">
                <a:extLst>
                  <a:ext uri="{FF2B5EF4-FFF2-40B4-BE49-F238E27FC236}">
                    <a16:creationId xmlns:a16="http://schemas.microsoft.com/office/drawing/2014/main" id="{8397F0E5-D1FD-218D-B6F3-D13ED82CF4EC}"/>
                  </a:ext>
                </a:extLst>
              </p:cNvPr>
              <p:cNvSpPr/>
              <p:nvPr/>
            </p:nvSpPr>
            <p:spPr>
              <a:xfrm>
                <a:off x="7474818"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08" name="Freeform 365">
                <a:extLst>
                  <a:ext uri="{FF2B5EF4-FFF2-40B4-BE49-F238E27FC236}">
                    <a16:creationId xmlns:a16="http://schemas.microsoft.com/office/drawing/2014/main" id="{0BF80A57-7CCC-3BCB-FDF3-DBE0C3DC54E2}"/>
                  </a:ext>
                </a:extLst>
              </p:cNvPr>
              <p:cNvSpPr/>
              <p:nvPr/>
            </p:nvSpPr>
            <p:spPr>
              <a:xfrm>
                <a:off x="7742883"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09" name="Freeform 366">
                <a:extLst>
                  <a:ext uri="{FF2B5EF4-FFF2-40B4-BE49-F238E27FC236}">
                    <a16:creationId xmlns:a16="http://schemas.microsoft.com/office/drawing/2014/main" id="{07B64F8F-44BE-99E4-33CB-8C43B85C66C1}"/>
                  </a:ext>
                </a:extLst>
              </p:cNvPr>
              <p:cNvSpPr/>
              <p:nvPr/>
            </p:nvSpPr>
            <p:spPr>
              <a:xfrm>
                <a:off x="8012059"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10" name="Freeform 367">
                <a:extLst>
                  <a:ext uri="{FF2B5EF4-FFF2-40B4-BE49-F238E27FC236}">
                    <a16:creationId xmlns:a16="http://schemas.microsoft.com/office/drawing/2014/main" id="{7D0C1460-9B78-3B3E-9D3A-06CD258AD5EA}"/>
                  </a:ext>
                </a:extLst>
              </p:cNvPr>
              <p:cNvSpPr/>
              <p:nvPr/>
            </p:nvSpPr>
            <p:spPr>
              <a:xfrm>
                <a:off x="8282343"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sp>
            <p:nvSpPr>
              <p:cNvPr id="611" name="Freeform 368">
                <a:extLst>
                  <a:ext uri="{FF2B5EF4-FFF2-40B4-BE49-F238E27FC236}">
                    <a16:creationId xmlns:a16="http://schemas.microsoft.com/office/drawing/2014/main" id="{097601C2-CC7F-3B33-F0A0-A43E210531B3}"/>
                  </a:ext>
                </a:extLst>
              </p:cNvPr>
              <p:cNvSpPr/>
              <p:nvPr/>
            </p:nvSpPr>
            <p:spPr>
              <a:xfrm>
                <a:off x="8550395" y="3909706"/>
                <a:ext cx="9230" cy="43210"/>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ＭＳ Ｐゴシック" charset="0"/>
                  <a:cs typeface="+mn-cs"/>
                </a:endParaRPr>
              </a:p>
            </p:txBody>
          </p:sp>
        </p:grpSp>
        <p:grpSp>
          <p:nvGrpSpPr>
            <p:cNvPr id="577" name="Group 576">
              <a:extLst>
                <a:ext uri="{FF2B5EF4-FFF2-40B4-BE49-F238E27FC236}">
                  <a16:creationId xmlns:a16="http://schemas.microsoft.com/office/drawing/2014/main" id="{50C3374A-4723-B4B1-434A-77DB6CE94990}"/>
                </a:ext>
              </a:extLst>
            </p:cNvPr>
            <p:cNvGrpSpPr/>
            <p:nvPr/>
          </p:nvGrpSpPr>
          <p:grpSpPr>
            <a:xfrm>
              <a:off x="2134425" y="5270206"/>
              <a:ext cx="8528857" cy="276999"/>
              <a:chOff x="2134425" y="5296832"/>
              <a:chExt cx="8528857" cy="276999"/>
            </a:xfrm>
          </p:grpSpPr>
          <p:sp>
            <p:nvSpPr>
              <p:cNvPr id="580" name="TextBox 579">
                <a:extLst>
                  <a:ext uri="{FF2B5EF4-FFF2-40B4-BE49-F238E27FC236}">
                    <a16:creationId xmlns:a16="http://schemas.microsoft.com/office/drawing/2014/main" id="{231E0E01-F764-D9E4-96E1-E077EA83A52C}"/>
                  </a:ext>
                </a:extLst>
              </p:cNvPr>
              <p:cNvSpPr txBox="1"/>
              <p:nvPr/>
            </p:nvSpPr>
            <p:spPr>
              <a:xfrm>
                <a:off x="5356529" y="5296832"/>
                <a:ext cx="42600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12</a:t>
                </a:r>
              </a:p>
            </p:txBody>
          </p:sp>
          <p:sp>
            <p:nvSpPr>
              <p:cNvPr id="581" name="TextBox 580">
                <a:extLst>
                  <a:ext uri="{FF2B5EF4-FFF2-40B4-BE49-F238E27FC236}">
                    <a16:creationId xmlns:a16="http://schemas.microsoft.com/office/drawing/2014/main" id="{6C65F05F-2C85-E76D-66FC-993D8E437490}"/>
                  </a:ext>
                </a:extLst>
              </p:cNvPr>
              <p:cNvSpPr txBox="1"/>
              <p:nvPr/>
            </p:nvSpPr>
            <p:spPr>
              <a:xfrm>
                <a:off x="5898573" y="5296832"/>
                <a:ext cx="42600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14</a:t>
                </a:r>
              </a:p>
            </p:txBody>
          </p:sp>
          <p:sp>
            <p:nvSpPr>
              <p:cNvPr id="582" name="TextBox 581">
                <a:extLst>
                  <a:ext uri="{FF2B5EF4-FFF2-40B4-BE49-F238E27FC236}">
                    <a16:creationId xmlns:a16="http://schemas.microsoft.com/office/drawing/2014/main" id="{D39E1239-4D3E-5FBA-4199-A99C7AAF74E5}"/>
                  </a:ext>
                </a:extLst>
              </p:cNvPr>
              <p:cNvSpPr txBox="1"/>
              <p:nvPr/>
            </p:nvSpPr>
            <p:spPr>
              <a:xfrm>
                <a:off x="6444392" y="5296832"/>
                <a:ext cx="42600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16</a:t>
                </a:r>
              </a:p>
            </p:txBody>
          </p:sp>
          <p:sp>
            <p:nvSpPr>
              <p:cNvPr id="583" name="TextBox 582">
                <a:extLst>
                  <a:ext uri="{FF2B5EF4-FFF2-40B4-BE49-F238E27FC236}">
                    <a16:creationId xmlns:a16="http://schemas.microsoft.com/office/drawing/2014/main" id="{75288401-222A-9738-2D24-E42F737B00E6}"/>
                  </a:ext>
                </a:extLst>
              </p:cNvPr>
              <p:cNvSpPr txBox="1"/>
              <p:nvPr/>
            </p:nvSpPr>
            <p:spPr>
              <a:xfrm>
                <a:off x="6983277" y="5296832"/>
                <a:ext cx="42600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18</a:t>
                </a:r>
              </a:p>
            </p:txBody>
          </p:sp>
          <p:sp>
            <p:nvSpPr>
              <p:cNvPr id="584" name="TextBox 583">
                <a:extLst>
                  <a:ext uri="{FF2B5EF4-FFF2-40B4-BE49-F238E27FC236}">
                    <a16:creationId xmlns:a16="http://schemas.microsoft.com/office/drawing/2014/main" id="{C4E12DAB-CC00-1E97-14AC-DB2CBD88259C}"/>
                  </a:ext>
                </a:extLst>
              </p:cNvPr>
              <p:cNvSpPr txBox="1"/>
              <p:nvPr/>
            </p:nvSpPr>
            <p:spPr>
              <a:xfrm>
                <a:off x="7523269" y="5296832"/>
                <a:ext cx="42600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20</a:t>
                </a:r>
              </a:p>
            </p:txBody>
          </p:sp>
          <p:sp>
            <p:nvSpPr>
              <p:cNvPr id="585" name="TextBox 584">
                <a:extLst>
                  <a:ext uri="{FF2B5EF4-FFF2-40B4-BE49-F238E27FC236}">
                    <a16:creationId xmlns:a16="http://schemas.microsoft.com/office/drawing/2014/main" id="{F36DA23A-B687-0486-9CC8-9CFD6A956127}"/>
                  </a:ext>
                </a:extLst>
              </p:cNvPr>
              <p:cNvSpPr txBox="1"/>
              <p:nvPr/>
            </p:nvSpPr>
            <p:spPr>
              <a:xfrm>
                <a:off x="8065883" y="5296832"/>
                <a:ext cx="42600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22</a:t>
                </a:r>
              </a:p>
            </p:txBody>
          </p:sp>
          <p:sp>
            <p:nvSpPr>
              <p:cNvPr id="586" name="TextBox 585">
                <a:extLst>
                  <a:ext uri="{FF2B5EF4-FFF2-40B4-BE49-F238E27FC236}">
                    <a16:creationId xmlns:a16="http://schemas.microsoft.com/office/drawing/2014/main" id="{D3FB5EEE-FA98-301E-0C35-F2E539C6DD91}"/>
                  </a:ext>
                </a:extLst>
              </p:cNvPr>
              <p:cNvSpPr txBox="1"/>
              <p:nvPr/>
            </p:nvSpPr>
            <p:spPr>
              <a:xfrm>
                <a:off x="8611121" y="5296832"/>
                <a:ext cx="42600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24</a:t>
                </a:r>
              </a:p>
            </p:txBody>
          </p:sp>
          <p:sp>
            <p:nvSpPr>
              <p:cNvPr id="587" name="TextBox 586">
                <a:extLst>
                  <a:ext uri="{FF2B5EF4-FFF2-40B4-BE49-F238E27FC236}">
                    <a16:creationId xmlns:a16="http://schemas.microsoft.com/office/drawing/2014/main" id="{113A4E0E-F568-6AC2-6DDF-4757F9ECA681}"/>
                  </a:ext>
                </a:extLst>
              </p:cNvPr>
              <p:cNvSpPr txBox="1"/>
              <p:nvPr/>
            </p:nvSpPr>
            <p:spPr>
              <a:xfrm>
                <a:off x="9150519" y="5296832"/>
                <a:ext cx="42600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26</a:t>
                </a:r>
              </a:p>
            </p:txBody>
          </p:sp>
          <p:sp>
            <p:nvSpPr>
              <p:cNvPr id="588" name="TextBox 587">
                <a:extLst>
                  <a:ext uri="{FF2B5EF4-FFF2-40B4-BE49-F238E27FC236}">
                    <a16:creationId xmlns:a16="http://schemas.microsoft.com/office/drawing/2014/main" id="{CCC3B6CA-31FE-2B41-FAE6-D115AAFF1241}"/>
                  </a:ext>
                </a:extLst>
              </p:cNvPr>
              <p:cNvSpPr txBox="1"/>
              <p:nvPr/>
            </p:nvSpPr>
            <p:spPr>
              <a:xfrm>
                <a:off x="9698869" y="5296832"/>
                <a:ext cx="42600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28</a:t>
                </a:r>
              </a:p>
            </p:txBody>
          </p:sp>
          <p:sp>
            <p:nvSpPr>
              <p:cNvPr id="589" name="TextBox 588">
                <a:extLst>
                  <a:ext uri="{FF2B5EF4-FFF2-40B4-BE49-F238E27FC236}">
                    <a16:creationId xmlns:a16="http://schemas.microsoft.com/office/drawing/2014/main" id="{933CA107-E2A8-4235-286F-7CE622E74556}"/>
                  </a:ext>
                </a:extLst>
              </p:cNvPr>
              <p:cNvSpPr txBox="1"/>
              <p:nvPr/>
            </p:nvSpPr>
            <p:spPr>
              <a:xfrm>
                <a:off x="10237275" y="5296832"/>
                <a:ext cx="42600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30</a:t>
                </a:r>
              </a:p>
            </p:txBody>
          </p:sp>
          <p:sp>
            <p:nvSpPr>
              <p:cNvPr id="590" name="TextBox 589">
                <a:extLst>
                  <a:ext uri="{FF2B5EF4-FFF2-40B4-BE49-F238E27FC236}">
                    <a16:creationId xmlns:a16="http://schemas.microsoft.com/office/drawing/2014/main" id="{5E5F043A-E07D-4F17-403A-AE279AEDAC54}"/>
                  </a:ext>
                </a:extLst>
              </p:cNvPr>
              <p:cNvSpPr txBox="1"/>
              <p:nvPr/>
            </p:nvSpPr>
            <p:spPr>
              <a:xfrm>
                <a:off x="2134425" y="5296832"/>
                <a:ext cx="371482" cy="276999"/>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0</a:t>
                </a:r>
              </a:p>
            </p:txBody>
          </p:sp>
          <p:sp>
            <p:nvSpPr>
              <p:cNvPr id="591" name="TextBox 590">
                <a:extLst>
                  <a:ext uri="{FF2B5EF4-FFF2-40B4-BE49-F238E27FC236}">
                    <a16:creationId xmlns:a16="http://schemas.microsoft.com/office/drawing/2014/main" id="{01D55D62-9528-26A5-CAF7-27BFA7D9828B}"/>
                  </a:ext>
                </a:extLst>
              </p:cNvPr>
              <p:cNvSpPr txBox="1"/>
              <p:nvPr/>
            </p:nvSpPr>
            <p:spPr>
              <a:xfrm>
                <a:off x="2673613" y="5296832"/>
                <a:ext cx="371482" cy="276999"/>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a:t>
                </a:r>
              </a:p>
            </p:txBody>
          </p:sp>
          <p:sp>
            <p:nvSpPr>
              <p:cNvPr id="592" name="TextBox 591">
                <a:extLst>
                  <a:ext uri="{FF2B5EF4-FFF2-40B4-BE49-F238E27FC236}">
                    <a16:creationId xmlns:a16="http://schemas.microsoft.com/office/drawing/2014/main" id="{2BD393B5-52E8-3404-1CD3-907D1A134E88}"/>
                  </a:ext>
                </a:extLst>
              </p:cNvPr>
              <p:cNvSpPr txBox="1"/>
              <p:nvPr/>
            </p:nvSpPr>
            <p:spPr>
              <a:xfrm>
                <a:off x="3218257" y="5296832"/>
                <a:ext cx="371482" cy="276999"/>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4</a:t>
                </a:r>
              </a:p>
            </p:txBody>
          </p:sp>
          <p:sp>
            <p:nvSpPr>
              <p:cNvPr id="593" name="TextBox 592">
                <a:extLst>
                  <a:ext uri="{FF2B5EF4-FFF2-40B4-BE49-F238E27FC236}">
                    <a16:creationId xmlns:a16="http://schemas.microsoft.com/office/drawing/2014/main" id="{7C37B1F5-770E-E0E3-D2A5-15F2AAA7B10E}"/>
                  </a:ext>
                </a:extLst>
              </p:cNvPr>
              <p:cNvSpPr txBox="1"/>
              <p:nvPr/>
            </p:nvSpPr>
            <p:spPr>
              <a:xfrm>
                <a:off x="3762442" y="5296832"/>
                <a:ext cx="371482" cy="276999"/>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6</a:t>
                </a:r>
              </a:p>
            </p:txBody>
          </p:sp>
          <p:sp>
            <p:nvSpPr>
              <p:cNvPr id="594" name="TextBox 593">
                <a:extLst>
                  <a:ext uri="{FF2B5EF4-FFF2-40B4-BE49-F238E27FC236}">
                    <a16:creationId xmlns:a16="http://schemas.microsoft.com/office/drawing/2014/main" id="{1BD03DEE-1AE1-A21C-650D-B5649D43E21E}"/>
                  </a:ext>
                </a:extLst>
              </p:cNvPr>
              <p:cNvSpPr txBox="1"/>
              <p:nvPr/>
            </p:nvSpPr>
            <p:spPr>
              <a:xfrm>
                <a:off x="4300246" y="5296832"/>
                <a:ext cx="371482" cy="276999"/>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8</a:t>
                </a:r>
              </a:p>
            </p:txBody>
          </p:sp>
          <p:sp>
            <p:nvSpPr>
              <p:cNvPr id="595" name="TextBox 594">
                <a:extLst>
                  <a:ext uri="{FF2B5EF4-FFF2-40B4-BE49-F238E27FC236}">
                    <a16:creationId xmlns:a16="http://schemas.microsoft.com/office/drawing/2014/main" id="{9A8577E8-98D1-E8E7-ACB4-B0A2028C97FC}"/>
                  </a:ext>
                </a:extLst>
              </p:cNvPr>
              <p:cNvSpPr txBox="1"/>
              <p:nvPr/>
            </p:nvSpPr>
            <p:spPr>
              <a:xfrm>
                <a:off x="4816400" y="5296832"/>
                <a:ext cx="422240" cy="276999"/>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10</a:t>
                </a:r>
              </a:p>
            </p:txBody>
          </p:sp>
        </p:grpSp>
        <p:cxnSp>
          <p:nvCxnSpPr>
            <p:cNvPr id="578" name="Straight Connector 577">
              <a:extLst>
                <a:ext uri="{FF2B5EF4-FFF2-40B4-BE49-F238E27FC236}">
                  <a16:creationId xmlns:a16="http://schemas.microsoft.com/office/drawing/2014/main" id="{10E3FFD3-69BD-8E92-93D2-01D331DCBD7F}"/>
                </a:ext>
              </a:extLst>
            </p:cNvPr>
            <p:cNvCxnSpPr/>
            <p:nvPr/>
          </p:nvCxnSpPr>
          <p:spPr>
            <a:xfrm>
              <a:off x="2113428" y="1443614"/>
              <a:ext cx="0" cy="37468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14920F61-636B-9D54-C20F-A5597F97B623}"/>
                </a:ext>
              </a:extLst>
            </p:cNvPr>
            <p:cNvCxnSpPr/>
            <p:nvPr/>
          </p:nvCxnSpPr>
          <p:spPr>
            <a:xfrm>
              <a:off x="2109859" y="5190373"/>
              <a:ext cx="83393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4" name="TextBox 623">
            <a:extLst>
              <a:ext uri="{FF2B5EF4-FFF2-40B4-BE49-F238E27FC236}">
                <a16:creationId xmlns:a16="http://schemas.microsoft.com/office/drawing/2014/main" id="{4A6A3A73-04C6-64DB-0AB2-06207508B756}"/>
              </a:ext>
            </a:extLst>
          </p:cNvPr>
          <p:cNvSpPr txBox="1"/>
          <p:nvPr/>
        </p:nvSpPr>
        <p:spPr>
          <a:xfrm>
            <a:off x="4601675" y="5541264"/>
            <a:ext cx="353399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Time since randomization,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charset="0"/>
                <a:cs typeface="Arial" panose="020B0604020202020204" pitchFamily="34" charset="0"/>
              </a:rPr>
              <a:t>mo</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25" name="Rectangle: Rounded Corners 369">
            <a:extLst>
              <a:ext uri="{FF2B5EF4-FFF2-40B4-BE49-F238E27FC236}">
                <a16:creationId xmlns:a16="http://schemas.microsoft.com/office/drawing/2014/main" id="{D3F1CACA-B9C0-311B-BA94-88E88C53B918}"/>
              </a:ext>
            </a:extLst>
          </p:cNvPr>
          <p:cNvSpPr/>
          <p:nvPr/>
        </p:nvSpPr>
        <p:spPr>
          <a:xfrm>
            <a:off x="9630771" y="1446875"/>
            <a:ext cx="1873081" cy="748151"/>
          </a:xfrm>
          <a:prstGeom prst="roundRect">
            <a:avLst/>
          </a:prstGeom>
          <a:solidFill>
            <a:schemeClr val="bg2"/>
          </a:solidFill>
          <a:ln w="38100">
            <a:solidFill>
              <a:srgbClr val="652C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000000"/>
                </a:solidFill>
                <a:effectLst/>
                <a:uLnTx/>
                <a:uFillTx/>
                <a:latin typeface="Arial"/>
                <a:ea typeface="+mn-ea"/>
                <a:cs typeface="Arial"/>
                <a:sym typeface="Arial"/>
                <a:rtl val="0"/>
              </a:rPr>
              <a:t>HR, 0.63 </a:t>
            </a:r>
            <a:br>
              <a:rPr kumimoji="0" lang="en-US" sz="2000" b="1" i="0" u="none" strike="noStrike" kern="1200" cap="none" spc="0" normalizeH="0" baseline="0" noProof="0" dirty="0">
                <a:ln/>
                <a:solidFill>
                  <a:srgbClr val="000000"/>
                </a:solidFill>
                <a:effectLst/>
                <a:uLnTx/>
                <a:uFillTx/>
                <a:latin typeface="Arial"/>
                <a:ea typeface="+mn-ea"/>
                <a:cs typeface="Arial"/>
                <a:sym typeface="Arial"/>
                <a:rtl val="0"/>
              </a:rPr>
            </a:b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(95% CI, 0.44–0.91) </a:t>
            </a:r>
            <a:br>
              <a:rPr kumimoji="0" lang="en-US" sz="2000" b="0" i="0" u="none" strike="noStrike" kern="1200" cap="none" spc="0" normalizeH="0" baseline="0" noProof="0" dirty="0">
                <a:ln/>
                <a:solidFill>
                  <a:srgbClr val="000000"/>
                </a:solidFill>
                <a:effectLst/>
                <a:uLnTx/>
                <a:uFillTx/>
                <a:latin typeface="Arial"/>
                <a:ea typeface="+mn-ea"/>
                <a:cs typeface="Arial"/>
                <a:sym typeface="Arial"/>
                <a:rtl val="0"/>
              </a:rPr>
            </a:br>
            <a:r>
              <a:rPr kumimoji="0" lang="en-US" sz="1600" b="1" i="1" u="none" strike="noStrike" kern="1200" cap="none" spc="0" normalizeH="0" baseline="0" noProof="0" dirty="0">
                <a:ln/>
                <a:solidFill>
                  <a:srgbClr val="000000"/>
                </a:solidFill>
                <a:effectLst/>
                <a:uLnTx/>
                <a:uFillTx/>
                <a:latin typeface="Arial"/>
                <a:ea typeface="+mn-ea"/>
                <a:cs typeface="Arial"/>
                <a:sym typeface="Arial"/>
                <a:rtl val="0"/>
              </a:rPr>
              <a:t>P</a:t>
            </a:r>
            <a:r>
              <a:rPr kumimoji="0" lang="en-US" sz="1600" b="1" i="0" u="none" strike="noStrike" kern="1200" cap="none" spc="0" normalizeH="0" baseline="0" noProof="0" dirty="0">
                <a:ln/>
                <a:solidFill>
                  <a:srgbClr val="000000"/>
                </a:solidFill>
                <a:effectLst/>
                <a:uLnTx/>
                <a:uFillTx/>
                <a:latin typeface="Arial"/>
                <a:ea typeface="+mn-ea"/>
                <a:cs typeface="Arial"/>
                <a:sym typeface="Arial"/>
                <a:rtl val="0"/>
              </a:rPr>
              <a:t>=0.0060</a:t>
            </a:r>
            <a:endPar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626" name="Group 625">
            <a:extLst>
              <a:ext uri="{FF2B5EF4-FFF2-40B4-BE49-F238E27FC236}">
                <a16:creationId xmlns:a16="http://schemas.microsoft.com/office/drawing/2014/main" id="{1B955FDD-62DD-78E4-CC3A-E0EFA2B7C24C}"/>
              </a:ext>
            </a:extLst>
          </p:cNvPr>
          <p:cNvGrpSpPr/>
          <p:nvPr/>
        </p:nvGrpSpPr>
        <p:grpSpPr>
          <a:xfrm>
            <a:off x="2313661" y="5512538"/>
            <a:ext cx="1428731" cy="264855"/>
            <a:chOff x="1854626" y="5449824"/>
            <a:chExt cx="1007446" cy="264855"/>
          </a:xfrm>
        </p:grpSpPr>
        <p:cxnSp>
          <p:nvCxnSpPr>
            <p:cNvPr id="627" name="Straight Connector 626">
              <a:extLst>
                <a:ext uri="{FF2B5EF4-FFF2-40B4-BE49-F238E27FC236}">
                  <a16:creationId xmlns:a16="http://schemas.microsoft.com/office/drawing/2014/main" id="{CE1BE409-AA30-1E36-3103-009B9F3953DB}"/>
                </a:ext>
              </a:extLst>
            </p:cNvPr>
            <p:cNvCxnSpPr>
              <a:cxnSpLocks/>
            </p:cNvCxnSpPr>
            <p:nvPr/>
          </p:nvCxnSpPr>
          <p:spPr>
            <a:xfrm>
              <a:off x="1854626" y="5452616"/>
              <a:ext cx="0" cy="262063"/>
            </a:xfrm>
            <a:prstGeom prst="line">
              <a:avLst/>
            </a:prstGeom>
            <a:ln>
              <a:solidFill>
                <a:srgbClr val="6F6F6F"/>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8B9715AA-5758-6FC2-4BDF-C5ACB74FE88E}"/>
                </a:ext>
              </a:extLst>
            </p:cNvPr>
            <p:cNvCxnSpPr>
              <a:cxnSpLocks/>
            </p:cNvCxnSpPr>
            <p:nvPr/>
          </p:nvCxnSpPr>
          <p:spPr>
            <a:xfrm>
              <a:off x="2862072" y="5449824"/>
              <a:ext cx="0" cy="262063"/>
            </a:xfrm>
            <a:prstGeom prst="line">
              <a:avLst/>
            </a:prstGeom>
            <a:ln>
              <a:solidFill>
                <a:srgbClr val="6F6F6F"/>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E7425725-C5AE-7BAA-B698-235FD8C10DAD}"/>
                </a:ext>
              </a:extLst>
            </p:cNvPr>
            <p:cNvCxnSpPr>
              <a:cxnSpLocks/>
            </p:cNvCxnSpPr>
            <p:nvPr/>
          </p:nvCxnSpPr>
          <p:spPr>
            <a:xfrm>
              <a:off x="1854626" y="5580855"/>
              <a:ext cx="1006186" cy="0"/>
            </a:xfrm>
            <a:prstGeom prst="line">
              <a:avLst/>
            </a:prstGeom>
            <a:ln>
              <a:solidFill>
                <a:srgbClr val="6F6F6F"/>
              </a:solidFill>
            </a:ln>
          </p:spPr>
          <p:style>
            <a:lnRef idx="1">
              <a:schemeClr val="accent1"/>
            </a:lnRef>
            <a:fillRef idx="0">
              <a:schemeClr val="accent1"/>
            </a:fillRef>
            <a:effectRef idx="0">
              <a:schemeClr val="accent1"/>
            </a:effectRef>
            <a:fontRef idx="minor">
              <a:schemeClr val="tx1"/>
            </a:fontRef>
          </p:style>
        </p:cxnSp>
        <p:sp>
          <p:nvSpPr>
            <p:cNvPr id="630" name="TextBox 629">
              <a:extLst>
                <a:ext uri="{FF2B5EF4-FFF2-40B4-BE49-F238E27FC236}">
                  <a16:creationId xmlns:a16="http://schemas.microsoft.com/office/drawing/2014/main" id="{BBAAF104-083E-18A1-ACCE-818DBD757C9F}"/>
                </a:ext>
              </a:extLst>
            </p:cNvPr>
            <p:cNvSpPr txBox="1"/>
            <p:nvPr/>
          </p:nvSpPr>
          <p:spPr>
            <a:xfrm>
              <a:off x="2024484" y="5526994"/>
              <a:ext cx="666470" cy="107722"/>
            </a:xfrm>
            <a:prstGeom prst="rect">
              <a:avLst/>
            </a:prstGeom>
            <a:solidFill>
              <a:schemeClr val="bg1"/>
            </a:solidFill>
          </p:spPr>
          <p:txBody>
            <a:bodyPr wrap="square" lIns="9144"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Chemotherapy period</a:t>
              </a:r>
            </a:p>
          </p:txBody>
        </p:sp>
      </p:grpSp>
      <p:sp>
        <p:nvSpPr>
          <p:cNvPr id="631" name="TextBox 630">
            <a:extLst>
              <a:ext uri="{FF2B5EF4-FFF2-40B4-BE49-F238E27FC236}">
                <a16:creationId xmlns:a16="http://schemas.microsoft.com/office/drawing/2014/main" id="{2E9AE5C5-3A6F-FB5D-1332-CD76AA318BA4}"/>
              </a:ext>
            </a:extLst>
          </p:cNvPr>
          <p:cNvSpPr txBox="1"/>
          <p:nvPr/>
        </p:nvSpPr>
        <p:spPr>
          <a:xfrm>
            <a:off x="792861" y="5677894"/>
            <a:ext cx="1332205" cy="246221"/>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No. at risk (events)</a:t>
            </a:r>
          </a:p>
        </p:txBody>
      </p:sp>
      <p:sp>
        <p:nvSpPr>
          <p:cNvPr id="632" name="TextBox 631">
            <a:extLst>
              <a:ext uri="{FF2B5EF4-FFF2-40B4-BE49-F238E27FC236}">
                <a16:creationId xmlns:a16="http://schemas.microsoft.com/office/drawing/2014/main" id="{C8C83FD4-14EE-DA79-3D62-F61BE2D60D96}"/>
              </a:ext>
            </a:extLst>
          </p:cNvPr>
          <p:cNvSpPr txBox="1"/>
          <p:nvPr/>
        </p:nvSpPr>
        <p:spPr>
          <a:xfrm>
            <a:off x="372885" y="5830745"/>
            <a:ext cx="1752181"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Dostarlimab + niraparib +CP</a:t>
            </a:r>
          </a:p>
        </p:txBody>
      </p:sp>
      <p:sp>
        <p:nvSpPr>
          <p:cNvPr id="633" name="TextBox 632">
            <a:extLst>
              <a:ext uri="{FF2B5EF4-FFF2-40B4-BE49-F238E27FC236}">
                <a16:creationId xmlns:a16="http://schemas.microsoft.com/office/drawing/2014/main" id="{A47969A8-C1AD-7970-26E6-38A547AEB019}"/>
              </a:ext>
            </a:extLst>
          </p:cNvPr>
          <p:cNvSpPr txBox="1"/>
          <p:nvPr/>
        </p:nvSpPr>
        <p:spPr>
          <a:xfrm>
            <a:off x="165463" y="5988735"/>
            <a:ext cx="1959603"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F1524"/>
                </a:solidFill>
                <a:effectLst/>
                <a:uLnTx/>
                <a:uFillTx/>
                <a:latin typeface="Arial" panose="020B0604020202020204" pitchFamily="34" charset="0"/>
                <a:ea typeface="ＭＳ Ｐゴシック" charset="0"/>
                <a:cs typeface="Arial" panose="020B0604020202020204" pitchFamily="34" charset="0"/>
              </a:rPr>
              <a:t>Placebo IV + placebo oral + CP</a:t>
            </a:r>
          </a:p>
        </p:txBody>
      </p:sp>
      <p:grpSp>
        <p:nvGrpSpPr>
          <p:cNvPr id="4" name="Group 3">
            <a:extLst>
              <a:ext uri="{FF2B5EF4-FFF2-40B4-BE49-F238E27FC236}">
                <a16:creationId xmlns:a16="http://schemas.microsoft.com/office/drawing/2014/main" id="{7502DD89-C7B3-0A20-59D1-BBF04BA8FAF9}"/>
              </a:ext>
            </a:extLst>
          </p:cNvPr>
          <p:cNvGrpSpPr/>
          <p:nvPr/>
        </p:nvGrpSpPr>
        <p:grpSpPr>
          <a:xfrm>
            <a:off x="11515640" y="0"/>
            <a:ext cx="754754" cy="599423"/>
            <a:chOff x="11515640" y="0"/>
            <a:chExt cx="754754" cy="599423"/>
          </a:xfrm>
        </p:grpSpPr>
        <p:sp>
          <p:nvSpPr>
            <p:cNvPr id="6" name="TextBox 5">
              <a:extLst>
                <a:ext uri="{FF2B5EF4-FFF2-40B4-BE49-F238E27FC236}">
                  <a16:creationId xmlns:a16="http://schemas.microsoft.com/office/drawing/2014/main" id="{AC83B96A-340F-7587-7DCA-DD61620C699D}"/>
                </a:ext>
              </a:extLst>
            </p:cNvPr>
            <p:cNvSpPr txBox="1"/>
            <p:nvPr/>
          </p:nvSpPr>
          <p:spPr>
            <a:xfrm>
              <a:off x="11515640" y="414757"/>
              <a:ext cx="754754" cy="184666"/>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Scan for slides</a:t>
              </a:r>
            </a:p>
          </p:txBody>
        </p:sp>
        <p:pic>
          <p:nvPicPr>
            <p:cNvPr id="7" name="Picture 6">
              <a:extLst>
                <a:ext uri="{FF2B5EF4-FFF2-40B4-BE49-F238E27FC236}">
                  <a16:creationId xmlns:a16="http://schemas.microsoft.com/office/drawing/2014/main" id="{5D474B9A-1461-3F47-655D-91A1FD2A6247}"/>
                </a:ext>
              </a:extLst>
            </p:cNvPr>
            <p:cNvPicPr>
              <a:picLocks noChangeAspect="1"/>
            </p:cNvPicPr>
            <p:nvPr/>
          </p:nvPicPr>
          <p:blipFill>
            <a:blip r:embed="rId4"/>
            <a:stretch>
              <a:fillRect/>
            </a:stretch>
          </p:blipFill>
          <p:spPr>
            <a:xfrm>
              <a:off x="11664417" y="0"/>
              <a:ext cx="457200" cy="457200"/>
            </a:xfrm>
            <a:prstGeom prst="rect">
              <a:avLst/>
            </a:prstGeom>
          </p:spPr>
        </p:pic>
      </p:grpSp>
      <p:sp>
        <p:nvSpPr>
          <p:cNvPr id="11" name="TextBox 10">
            <a:extLst>
              <a:ext uri="{FF2B5EF4-FFF2-40B4-BE49-F238E27FC236}">
                <a16:creationId xmlns:a16="http://schemas.microsoft.com/office/drawing/2014/main" id="{E805900D-FA30-A2D9-0842-C7C1FAAF51AB}"/>
              </a:ext>
            </a:extLst>
          </p:cNvPr>
          <p:cNvSpPr txBox="1"/>
          <p:nvPr/>
        </p:nvSpPr>
        <p:spPr>
          <a:xfrm>
            <a:off x="9493239" y="2192092"/>
            <a:ext cx="2149334" cy="461665"/>
          </a:xfrm>
          <a:prstGeom prst="rect">
            <a:avLst/>
          </a:prstGeom>
          <a:noFill/>
          <a:ln>
            <a:noFill/>
          </a:ln>
        </p:spPr>
        <p:txBody>
          <a:bodyPr wrap="square" l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mn-cs"/>
              </a:rPr>
              <a:t>Median duration of </a:t>
            </a:r>
            <a:br>
              <a:rPr kumimoji="0" lang="en-GB" sz="1200" b="1"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mn-cs"/>
              </a:rPr>
            </a:br>
            <a:r>
              <a:rPr kumimoji="0" lang="en-GB" sz="1200" b="1"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mn-cs"/>
              </a:rPr>
              <a:t>follow-up, 19.1 </a:t>
            </a:r>
            <a:r>
              <a:rPr kumimoji="0" lang="en-GB" sz="1200" b="1" i="0" u="none" strike="noStrike" kern="1200" cap="none" spc="0" normalizeH="0" baseline="0" noProof="0" dirty="0" err="1">
                <a:ln>
                  <a:noFill/>
                </a:ln>
                <a:solidFill>
                  <a:srgbClr val="652C91"/>
                </a:solidFill>
                <a:effectLst/>
                <a:uLnTx/>
                <a:uFillTx/>
                <a:latin typeface="Arial" panose="020B0604020202020204" pitchFamily="34" charset="0"/>
                <a:ea typeface="ＭＳ Ｐゴシック" charset="0"/>
                <a:cs typeface="+mn-cs"/>
              </a:rPr>
              <a:t>months</a:t>
            </a:r>
            <a:r>
              <a:rPr kumimoji="0" lang="en-GB" sz="1200" b="1" i="0" u="none" strike="noStrike" kern="1200" cap="none" spc="0" normalizeH="0" baseline="30000" noProof="0" dirty="0" err="1">
                <a:ln>
                  <a:noFill/>
                </a:ln>
                <a:solidFill>
                  <a:srgbClr val="652C91"/>
                </a:solidFill>
                <a:effectLst/>
                <a:uLnTx/>
                <a:uFillTx/>
                <a:latin typeface="Arial" panose="020B0604020202020204" pitchFamily="34" charset="0"/>
                <a:ea typeface="ＭＳ Ｐゴシック" charset="0"/>
                <a:cs typeface="+mn-cs"/>
              </a:rPr>
              <a:t>a</a:t>
            </a:r>
            <a:endParaRPr kumimoji="0" lang="en-GB" sz="1200" b="1" i="0" u="none" strike="noStrike" kern="1200" cap="none" spc="0" normalizeH="0" baseline="30000" noProof="0" dirty="0">
              <a:ln>
                <a:noFill/>
              </a:ln>
              <a:solidFill>
                <a:srgbClr val="652C91"/>
              </a:solidFill>
              <a:effectLst/>
              <a:uLnTx/>
              <a:uFillTx/>
              <a:latin typeface="Arial" panose="020B0604020202020204" pitchFamily="34" charset="0"/>
              <a:ea typeface="ＭＳ Ｐゴシック" charset="0"/>
              <a:cs typeface="+mn-cs"/>
            </a:endParaRPr>
          </a:p>
        </p:txBody>
      </p:sp>
      <p:graphicFrame>
        <p:nvGraphicFramePr>
          <p:cNvPr id="16" name="Table 10">
            <a:extLst>
              <a:ext uri="{FF2B5EF4-FFF2-40B4-BE49-F238E27FC236}">
                <a16:creationId xmlns:a16="http://schemas.microsoft.com/office/drawing/2014/main" id="{47E0593D-9232-455C-24A2-4CF1F566F235}"/>
              </a:ext>
            </a:extLst>
          </p:cNvPr>
          <p:cNvGraphicFramePr>
            <a:graphicFrameLocks noGrp="1"/>
          </p:cNvGraphicFramePr>
          <p:nvPr/>
        </p:nvGraphicFramePr>
        <p:xfrm>
          <a:off x="2115219" y="4131409"/>
          <a:ext cx="3511356" cy="1023942"/>
        </p:xfrm>
        <a:graphic>
          <a:graphicData uri="http://schemas.openxmlformats.org/drawingml/2006/table">
            <a:tbl>
              <a:tblPr firstRow="1" bandRow="1">
                <a:tableStyleId>{C083E6E3-FA7D-4D7B-A595-EF9225AFEA82}</a:tableStyleId>
              </a:tblPr>
              <a:tblGrid>
                <a:gridCol w="1447378">
                  <a:extLst>
                    <a:ext uri="{9D8B030D-6E8A-4147-A177-3AD203B41FA5}">
                      <a16:colId xmlns:a16="http://schemas.microsoft.com/office/drawing/2014/main" val="3460917291"/>
                    </a:ext>
                  </a:extLst>
                </a:gridCol>
                <a:gridCol w="992927">
                  <a:extLst>
                    <a:ext uri="{9D8B030D-6E8A-4147-A177-3AD203B41FA5}">
                      <a16:colId xmlns:a16="http://schemas.microsoft.com/office/drawing/2014/main" val="2985795073"/>
                    </a:ext>
                  </a:extLst>
                </a:gridCol>
                <a:gridCol w="1071051">
                  <a:extLst>
                    <a:ext uri="{9D8B030D-6E8A-4147-A177-3AD203B41FA5}">
                      <a16:colId xmlns:a16="http://schemas.microsoft.com/office/drawing/2014/main" val="3034295041"/>
                    </a:ext>
                  </a:extLst>
                </a:gridCol>
              </a:tblGrid>
              <a:tr h="363319">
                <a:tc>
                  <a:txBody>
                    <a:bodyPr/>
                    <a:lstStyle/>
                    <a:p>
                      <a:endParaRPr lang="en-GB" sz="1000" b="1" dirty="0">
                        <a:latin typeface="Arial" panose="020B0604020202020204" pitchFamily="34" charset="0"/>
                        <a:cs typeface="Arial" panose="020B0604020202020204" pitchFamily="34" charset="0"/>
                      </a:endParaRPr>
                    </a:p>
                  </a:txBody>
                  <a:tcPr>
                    <a:lnT w="28575"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000" b="1" dirty="0">
                          <a:latin typeface="Arial" panose="020B0604020202020204" pitchFamily="34" charset="0"/>
                          <a:cs typeface="Arial" panose="020B0604020202020204" pitchFamily="34" charset="0"/>
                        </a:rPr>
                        <a:t>Median </a:t>
                      </a:r>
                      <a:br>
                        <a:rPr lang="en-GB" sz="1000" b="1" dirty="0">
                          <a:latin typeface="Arial" panose="020B0604020202020204" pitchFamily="34" charset="0"/>
                          <a:cs typeface="Arial" panose="020B0604020202020204" pitchFamily="34" charset="0"/>
                        </a:rPr>
                      </a:br>
                      <a:r>
                        <a:rPr lang="en-GB" sz="1000" b="1" dirty="0">
                          <a:latin typeface="Arial" panose="020B0604020202020204" pitchFamily="34" charset="0"/>
                          <a:cs typeface="Arial" panose="020B0604020202020204" pitchFamily="34" charset="0"/>
                        </a:rPr>
                        <a:t>(95%CI), </a:t>
                      </a:r>
                      <a:r>
                        <a:rPr lang="en-GB" sz="1000" b="1" dirty="0" err="1">
                          <a:latin typeface="Arial" panose="020B0604020202020204" pitchFamily="34" charset="0"/>
                          <a:cs typeface="Arial" panose="020B0604020202020204" pitchFamily="34" charset="0"/>
                        </a:rPr>
                        <a:t>mo</a:t>
                      </a:r>
                      <a:r>
                        <a:rPr lang="en-GB" sz="1000" b="1" dirty="0">
                          <a:latin typeface="Arial" panose="020B0604020202020204" pitchFamily="34" charset="0"/>
                          <a:cs typeface="Arial" panose="020B0604020202020204" pitchFamily="34" charset="0"/>
                        </a:rPr>
                        <a:t> </a:t>
                      </a:r>
                    </a:p>
                  </a:txBody>
                  <a:tcPr>
                    <a:lnT w="28575"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000" b="1" dirty="0">
                          <a:latin typeface="Arial" panose="020B0604020202020204" pitchFamily="34" charset="0"/>
                          <a:cs typeface="Arial" panose="020B0604020202020204" pitchFamily="34" charset="0"/>
                        </a:rPr>
                        <a:t>Events, </a:t>
                      </a:r>
                      <a:br>
                        <a:rPr lang="en-GB" sz="1000" b="1" dirty="0">
                          <a:latin typeface="Arial" panose="020B0604020202020204" pitchFamily="34" charset="0"/>
                          <a:cs typeface="Arial" panose="020B0604020202020204" pitchFamily="34" charset="0"/>
                        </a:rPr>
                      </a:br>
                      <a:r>
                        <a:rPr lang="en-GB" sz="1000" b="1" dirty="0">
                          <a:latin typeface="Arial" panose="020B0604020202020204" pitchFamily="34" charset="0"/>
                          <a:cs typeface="Arial" panose="020B0604020202020204" pitchFamily="34" charset="0"/>
                        </a:rPr>
                        <a:t>n/N (%)</a:t>
                      </a:r>
                    </a:p>
                  </a:txBody>
                  <a:tcPr>
                    <a:lnT w="28575"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25693029"/>
                  </a:ext>
                </a:extLst>
              </a:tr>
              <a:tr h="2085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err="1">
                          <a:solidFill>
                            <a:srgbClr val="652C91"/>
                          </a:solidFill>
                          <a:latin typeface="Arial" panose="020B0604020202020204" pitchFamily="34" charset="0"/>
                          <a:cs typeface="Arial" panose="020B0604020202020204" pitchFamily="34" charset="0"/>
                        </a:rPr>
                        <a:t>Dostar</a:t>
                      </a:r>
                      <a:r>
                        <a:rPr lang="en-GB" sz="1100" b="1" dirty="0">
                          <a:solidFill>
                            <a:srgbClr val="652C91"/>
                          </a:solidFill>
                          <a:latin typeface="Arial" panose="020B0604020202020204" pitchFamily="34" charset="0"/>
                          <a:cs typeface="Arial" panose="020B0604020202020204" pitchFamily="34" charset="0"/>
                        </a:rPr>
                        <a:t> + </a:t>
                      </a:r>
                      <a:r>
                        <a:rPr lang="en-GB" sz="1100" b="1" dirty="0" err="1">
                          <a:solidFill>
                            <a:srgbClr val="652C91"/>
                          </a:solidFill>
                          <a:latin typeface="Arial" panose="020B0604020202020204" pitchFamily="34" charset="0"/>
                          <a:cs typeface="Arial" panose="020B0604020202020204" pitchFamily="34" charset="0"/>
                        </a:rPr>
                        <a:t>nira</a:t>
                      </a:r>
                      <a:r>
                        <a:rPr lang="en-GB" sz="1100" b="1" dirty="0">
                          <a:solidFill>
                            <a:srgbClr val="652C91"/>
                          </a:solidFill>
                          <a:latin typeface="Arial" panose="020B0604020202020204" pitchFamily="34" charset="0"/>
                          <a:cs typeface="Arial" panose="020B0604020202020204" pitchFamily="34" charset="0"/>
                        </a:rPr>
                        <a:t> + CP</a:t>
                      </a:r>
                    </a:p>
                  </a:txBody>
                  <a:tcPr marT="0" marB="0" anchor="ctr">
                    <a:lnT w="12700" cap="flat" cmpd="sng" algn="ctr">
                      <a:noFill/>
                      <a:prstDash val="solid"/>
                      <a:round/>
                      <a:headEnd type="none" w="med" len="med"/>
                      <a:tailEnd type="none" w="med" len="med"/>
                    </a:lnT>
                    <a:noFill/>
                  </a:tcPr>
                </a:tc>
                <a:tc>
                  <a:txBody>
                    <a:bodyPr/>
                    <a:lstStyle/>
                    <a:p>
                      <a:pPr algn="ctr"/>
                      <a:r>
                        <a:rPr lang="en-GB" sz="1100" b="1" dirty="0">
                          <a:solidFill>
                            <a:srgbClr val="652C91"/>
                          </a:solidFill>
                          <a:latin typeface="Arial" panose="020B0604020202020204" pitchFamily="34" charset="0"/>
                          <a:cs typeface="Arial" panose="020B0604020202020204" pitchFamily="34" charset="0"/>
                        </a:rPr>
                        <a:t>14.3 (9.7–16.9)</a:t>
                      </a:r>
                    </a:p>
                  </a:txBody>
                  <a:tcPr marL="0" marR="0" marT="0" marB="0" anchor="ctr">
                    <a:lnT w="12700" cap="flat" cmpd="sng" algn="ctr">
                      <a:noFill/>
                      <a:prstDash val="solid"/>
                      <a:round/>
                      <a:headEnd type="none" w="med" len="med"/>
                      <a:tailEnd type="none" w="med" len="med"/>
                    </a:lnT>
                    <a:noFill/>
                  </a:tcPr>
                </a:tc>
                <a:tc>
                  <a:txBody>
                    <a:bodyPr/>
                    <a:lstStyle/>
                    <a:p>
                      <a:pPr algn="ctr"/>
                      <a:r>
                        <a:rPr lang="en-GB" sz="1000" b="0" dirty="0">
                          <a:solidFill>
                            <a:srgbClr val="652C91"/>
                          </a:solidFill>
                          <a:latin typeface="Arial" panose="020B0604020202020204" pitchFamily="34" charset="0"/>
                          <a:cs typeface="Arial" panose="020B0604020202020204" pitchFamily="34" charset="0"/>
                        </a:rPr>
                        <a:t>79/142 (55.6)</a:t>
                      </a:r>
                    </a:p>
                  </a:txBody>
                  <a:tcPr marL="0" marR="0" marT="0" marB="0" anchor="ctr">
                    <a:lnT w="12700" cap="flat" cmpd="sng" algn="ctr">
                      <a:noFill/>
                      <a:prstDash val="solid"/>
                      <a:round/>
                      <a:headEnd type="none" w="med" len="med"/>
                      <a:tailEnd type="none" w="med" len="med"/>
                    </a:lnT>
                    <a:noFill/>
                  </a:tcPr>
                </a:tc>
                <a:extLst>
                  <a:ext uri="{0D108BD9-81ED-4DB2-BD59-A6C34878D82A}">
                    <a16:rowId xmlns:a16="http://schemas.microsoft.com/office/drawing/2014/main" val="274455841"/>
                  </a:ext>
                </a:extLst>
              </a:tr>
              <a:tr h="251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rgbClr val="8F1524"/>
                          </a:solidFill>
                          <a:latin typeface="Arial" panose="020B0604020202020204" pitchFamily="34" charset="0"/>
                          <a:cs typeface="Arial" panose="020B0604020202020204" pitchFamily="34" charset="0"/>
                        </a:rPr>
                        <a:t>Placebo + CP</a:t>
                      </a:r>
                    </a:p>
                  </a:txBody>
                  <a:tcPr marT="0" marB="0" anchor="ctr">
                    <a:noFill/>
                  </a:tcPr>
                </a:tc>
                <a:tc>
                  <a:txBody>
                    <a:bodyPr/>
                    <a:lstStyle/>
                    <a:p>
                      <a:pPr algn="ctr"/>
                      <a:r>
                        <a:rPr lang="en-GB" sz="1100" b="1" dirty="0">
                          <a:solidFill>
                            <a:srgbClr val="8F1524"/>
                          </a:solidFill>
                          <a:latin typeface="Arial" panose="020B0604020202020204" pitchFamily="34" charset="0"/>
                          <a:cs typeface="Arial" panose="020B0604020202020204" pitchFamily="34" charset="0"/>
                        </a:rPr>
                        <a:t>8.3  (7.6–9.8)</a:t>
                      </a:r>
                    </a:p>
                  </a:txBody>
                  <a:tcPr marL="0" marR="0" marT="0" marB="0" anchor="ctr">
                    <a:noFill/>
                  </a:tcPr>
                </a:tc>
                <a:tc>
                  <a:txBody>
                    <a:bodyPr/>
                    <a:lstStyle/>
                    <a:p>
                      <a:pPr algn="ctr"/>
                      <a:r>
                        <a:rPr lang="en-GB" sz="1000" b="0" dirty="0">
                          <a:solidFill>
                            <a:srgbClr val="8F1524"/>
                          </a:solidFill>
                          <a:latin typeface="Arial" panose="020B0604020202020204" pitchFamily="34" charset="0"/>
                          <a:cs typeface="Arial" panose="020B0604020202020204" pitchFamily="34" charset="0"/>
                        </a:rPr>
                        <a:t>53/74 (71.6)</a:t>
                      </a:r>
                    </a:p>
                  </a:txBody>
                  <a:tcPr marL="0" marR="0" marT="0" marB="0" anchor="ctr">
                    <a:noFill/>
                  </a:tcPr>
                </a:tc>
                <a:extLst>
                  <a:ext uri="{0D108BD9-81ED-4DB2-BD59-A6C34878D82A}">
                    <a16:rowId xmlns:a16="http://schemas.microsoft.com/office/drawing/2014/main" val="4224173015"/>
                  </a:ext>
                </a:extLst>
              </a:tr>
              <a:tr h="1397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Arial" panose="020B0604020202020204" pitchFamily="34" charset="0"/>
                          <a:cs typeface="Arial" panose="020B0604020202020204" pitchFamily="34" charset="0"/>
                        </a:rPr>
                        <a:t>PFS maturity</a:t>
                      </a:r>
                      <a:endParaRPr lang="en-GB" sz="1100" b="1" baseline="30000" dirty="0">
                        <a:latin typeface="Arial" panose="020B0604020202020204" pitchFamily="34" charset="0"/>
                        <a:cs typeface="Arial" panose="020B0604020202020204" pitchFamily="34" charset="0"/>
                      </a:endParaRPr>
                    </a:p>
                  </a:txBody>
                  <a:tcPr marT="0" marB="0" anchor="ctr">
                    <a:lnB w="12700" cap="flat" cmpd="sng" algn="ctr">
                      <a:noFill/>
                      <a:prstDash val="solid"/>
                      <a:round/>
                      <a:headEnd type="none" w="med" len="med"/>
                      <a:tailEnd type="none" w="med" len="med"/>
                    </a:lnB>
                    <a:noFill/>
                  </a:tcPr>
                </a:tc>
                <a:tc>
                  <a:txBody>
                    <a:bodyPr/>
                    <a:lstStyle/>
                    <a:p>
                      <a:pPr algn="ctr"/>
                      <a:endParaRPr lang="en-GB" sz="1000" b="1" dirty="0">
                        <a:latin typeface="Arial" panose="020B0604020202020204" pitchFamily="34" charset="0"/>
                        <a:cs typeface="Arial" panose="020B0604020202020204" pitchFamily="34" charset="0"/>
                      </a:endParaRPr>
                    </a:p>
                  </a:txBody>
                  <a:tcPr marT="0" marB="0" anchor="ctr">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dirty="0">
                          <a:solidFill>
                            <a:schemeClr val="tx1"/>
                          </a:solidFill>
                          <a:latin typeface="Arial" panose="020B0604020202020204" pitchFamily="34" charset="0"/>
                          <a:cs typeface="Arial" panose="020B0604020202020204" pitchFamily="34" charset="0"/>
                        </a:rPr>
                        <a:t> 132/216 (61.1)</a:t>
                      </a:r>
                      <a:endParaRPr lang="en-GB" sz="1000" b="0" dirty="0">
                        <a:solidFill>
                          <a:srgbClr val="652C91"/>
                        </a:solidFill>
                        <a:latin typeface="Arial" panose="020B0604020202020204" pitchFamily="34" charset="0"/>
                        <a:cs typeface="Arial" panose="020B0604020202020204" pitchFamily="34" charset="0"/>
                      </a:endParaRPr>
                    </a:p>
                  </a:txBody>
                  <a:tcPr marT="0" marB="0" anchor="ctr">
                    <a:lnB w="12700" cap="flat" cmpd="sng" algn="ctr">
                      <a:noFill/>
                      <a:prstDash val="solid"/>
                      <a:round/>
                      <a:headEnd type="none" w="med" len="med"/>
                      <a:tailEnd type="none" w="med" len="med"/>
                    </a:lnB>
                    <a:noFill/>
                  </a:tcPr>
                </a:tc>
                <a:extLst>
                  <a:ext uri="{0D108BD9-81ED-4DB2-BD59-A6C34878D82A}">
                    <a16:rowId xmlns:a16="http://schemas.microsoft.com/office/drawing/2014/main" val="1813254573"/>
                  </a:ext>
                </a:extLst>
              </a:tr>
            </a:tbl>
          </a:graphicData>
        </a:graphic>
      </p:graphicFrame>
      <p:cxnSp>
        <p:nvCxnSpPr>
          <p:cNvPr id="3" name="Straight Connector 2">
            <a:extLst>
              <a:ext uri="{FF2B5EF4-FFF2-40B4-BE49-F238E27FC236}">
                <a16:creationId xmlns:a16="http://schemas.microsoft.com/office/drawing/2014/main" id="{0D99A918-944B-1231-F4C9-705A36D71EF9}"/>
              </a:ext>
            </a:extLst>
          </p:cNvPr>
          <p:cNvCxnSpPr/>
          <p:nvPr/>
        </p:nvCxnSpPr>
        <p:spPr>
          <a:xfrm>
            <a:off x="2125066" y="3263294"/>
            <a:ext cx="8241897" cy="0"/>
          </a:xfrm>
          <a:prstGeom prst="line">
            <a:avLst/>
          </a:prstGeom>
          <a:ln>
            <a:solidFill>
              <a:schemeClr val="bg1">
                <a:lumMod val="75000"/>
              </a:schemeClr>
            </a:solidFill>
            <a:prstDash val="lgDash"/>
          </a:ln>
        </p:spPr>
        <p:style>
          <a:lnRef idx="1">
            <a:schemeClr val="dk1"/>
          </a:lnRef>
          <a:fillRef idx="0">
            <a:schemeClr val="dk1"/>
          </a:fillRef>
          <a:effectRef idx="0">
            <a:schemeClr val="dk1"/>
          </a:effectRef>
          <a:fontRef idx="minor">
            <a:schemeClr val="tx1"/>
          </a:fontRef>
        </p:style>
      </p:cxnSp>
      <p:sp>
        <p:nvSpPr>
          <p:cNvPr id="8" name="Text Box 15">
            <a:extLst>
              <a:ext uri="{FF2B5EF4-FFF2-40B4-BE49-F238E27FC236}">
                <a16:creationId xmlns:a16="http://schemas.microsoft.com/office/drawing/2014/main" id="{C190DA2B-CA3B-6867-EBEB-79FBB8F34129}"/>
              </a:ext>
            </a:extLst>
          </p:cNvPr>
          <p:cNvSpPr txBox="1">
            <a:spLocks noChangeArrowheads="1"/>
          </p:cNvSpPr>
          <p:nvPr/>
        </p:nvSpPr>
        <p:spPr bwMode="auto">
          <a:xfrm>
            <a:off x="4902010" y="6397274"/>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ＭＳ Ｐゴシック" charset="0"/>
                <a:cs typeface="Arial" panose="020B0604020202020204" pitchFamily="34" charset="0"/>
              </a:rPr>
              <a:t>Mirza. SGO 2024. </a:t>
            </a:r>
            <a:endParaRPr kumimoji="0" lang="en-US" altLang="en-US" sz="1200" b="0" i="0" u="none" strike="noStrike" kern="1200" cap="none" spc="-10" normalizeH="0" baseline="0" noProof="0" dirty="0">
              <a:ln>
                <a:noFill/>
              </a:ln>
              <a:solidFill>
                <a:srgbClr val="455560"/>
              </a:solidFill>
              <a:effectLst/>
              <a:highlight>
                <a:srgbClr val="FFFF00"/>
              </a:highlight>
              <a:uLnTx/>
              <a:uFillTx/>
              <a:latin typeface="Calibri" panose="020F050202020403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2427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4527C1-98E0-CDA4-12A6-2CBA25765E8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66980" t="38751" r="3351" b="50597"/>
          <a:stretch>
            <a:fillRect/>
          </a:stretch>
        </p:blipFill>
        <p:spPr>
          <a:xfrm>
            <a:off x="1408844" y="606422"/>
            <a:ext cx="9374311" cy="4747122"/>
          </a:xfrm>
          <a:prstGeom prst="rect">
            <a:avLst/>
          </a:prstGeom>
        </p:spPr>
      </p:pic>
      <p:sp>
        <p:nvSpPr>
          <p:cNvPr id="7" name="TextBox 6">
            <a:extLst>
              <a:ext uri="{FF2B5EF4-FFF2-40B4-BE49-F238E27FC236}">
                <a16:creationId xmlns:a16="http://schemas.microsoft.com/office/drawing/2014/main" id="{9C62014D-D7CA-5F22-5D23-7CC2BC5AF590}"/>
              </a:ext>
            </a:extLst>
          </p:cNvPr>
          <p:cNvSpPr txBox="1"/>
          <p:nvPr/>
        </p:nvSpPr>
        <p:spPr>
          <a:xfrm>
            <a:off x="327859" y="194755"/>
            <a:ext cx="12100761" cy="646331"/>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No Overall Survival Benefit in </a:t>
            </a:r>
            <a:r>
              <a:rPr kumimoji="0" lang="en-US" sz="1800" b="1" i="0" u="none" strike="noStrike" kern="1200" cap="none" spc="0" normalizeH="0" baseline="0" noProof="0" dirty="0" err="1">
                <a:ln>
                  <a:noFill/>
                </a:ln>
                <a:solidFill>
                  <a:srgbClr val="652C91"/>
                </a:solidFill>
                <a:effectLst/>
                <a:uLnTx/>
                <a:uFillTx/>
                <a:latin typeface="Arial" panose="020B0604020202020204" pitchFamily="34" charset="0"/>
                <a:ea typeface="ＭＳ Ｐゴシック" charset="0"/>
                <a:cs typeface="Arial" panose="020B0604020202020204" pitchFamily="34" charset="0"/>
              </a:rPr>
              <a:t>MMRp</a:t>
            </a:r>
            <a:r>
              <a:rPr kumimoji="0" lang="en-US" sz="1800" b="1"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t>/MSS Population</a:t>
            </a:r>
            <a:br>
              <a:rPr kumimoji="0" lang="en-US" sz="1800" b="0" i="0" u="none" strike="noStrike" kern="1200" cap="none" spc="0" normalizeH="0" baseline="0" noProof="0" dirty="0">
                <a:ln>
                  <a:noFill/>
                </a:ln>
                <a:solidFill>
                  <a:srgbClr val="652C91"/>
                </a:solidFill>
                <a:effectLst/>
                <a:uLnTx/>
                <a:uFillTx/>
                <a:latin typeface="Arial" panose="020B0604020202020204" pitchFamily="34" charset="0"/>
                <a:ea typeface="ＭＳ Ｐゴシック" charset="0"/>
                <a:cs typeface="Arial" panose="020B0604020202020204" pitchFamily="34" charset="0"/>
              </a:rPr>
            </a:b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0" name="Text Box 15">
            <a:extLst>
              <a:ext uri="{FF2B5EF4-FFF2-40B4-BE49-F238E27FC236}">
                <a16:creationId xmlns:a16="http://schemas.microsoft.com/office/drawing/2014/main" id="{C7C2C9E3-8709-99D7-0F8A-106FCCE86B17}"/>
              </a:ext>
            </a:extLst>
          </p:cNvPr>
          <p:cNvSpPr txBox="1">
            <a:spLocks noChangeArrowheads="1"/>
          </p:cNvSpPr>
          <p:nvPr/>
        </p:nvSpPr>
        <p:spPr bwMode="auto">
          <a:xfrm>
            <a:off x="9417862" y="6386246"/>
            <a:ext cx="2774138"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ＭＳ Ｐゴシック" charset="0"/>
                <a:cs typeface="Arial" panose="020B0604020202020204" pitchFamily="34" charset="0"/>
              </a:rPr>
              <a:t>Powell, ESGO 2026</a:t>
            </a:r>
          </a:p>
        </p:txBody>
      </p:sp>
      <p:pic>
        <p:nvPicPr>
          <p:cNvPr id="5" name="Picture 4">
            <a:extLst>
              <a:ext uri="{FF2B5EF4-FFF2-40B4-BE49-F238E27FC236}">
                <a16:creationId xmlns:a16="http://schemas.microsoft.com/office/drawing/2014/main" id="{0961808C-5977-C526-C979-559C8C16A871}"/>
              </a:ext>
            </a:extLst>
          </p:cNvPr>
          <p:cNvPicPr>
            <a:picLocks noChangeAspect="1"/>
          </p:cNvPicPr>
          <p:nvPr/>
        </p:nvPicPr>
        <p:blipFill>
          <a:blip r:embed="rId5"/>
          <a:srcRect l="34462" t="66987" r="34708" b="28921"/>
          <a:stretch>
            <a:fillRect/>
          </a:stretch>
        </p:blipFill>
        <p:spPr>
          <a:xfrm>
            <a:off x="1408844" y="5320294"/>
            <a:ext cx="8009018" cy="1499349"/>
          </a:xfrm>
          <a:prstGeom prst="rect">
            <a:avLst/>
          </a:prstGeom>
        </p:spPr>
      </p:pic>
    </p:spTree>
    <p:extLst>
      <p:ext uri="{BB962C8B-B14F-4D97-AF65-F5344CB8AC3E}">
        <p14:creationId xmlns:p14="http://schemas.microsoft.com/office/powerpoint/2010/main" val="4244641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Research To Practice President Neil Love, MD — Disclosures</a:t>
            </a:r>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5" y="1124744"/>
            <a:ext cx="11005353" cy="4799013"/>
          </a:xfrm>
        </p:spPr>
        <p:txBody>
          <a:bodyPr/>
          <a:lstStyle/>
          <a:p>
            <a:pPr marL="98425" indent="0">
              <a:lnSpc>
                <a:spcPct val="100000"/>
              </a:lnSpc>
              <a:buNone/>
            </a:pPr>
            <a:r>
              <a:rPr lang="en-US" sz="1850" dirty="0"/>
              <a:t>Dr Love </a:t>
            </a:r>
            <a:r>
              <a:rPr lang="en-US" sz="1850" b="0" dirty="0"/>
              <a:t>is president and CEO of Research To Practice. Research To Practice receives funds in the form of educational grants to develop CME activities from the following companies: Aadi Bioscience, AbbVie Inc, ADC Therapeutics, </a:t>
            </a:r>
            <a:r>
              <a:rPr lang="en-US" sz="1850" b="0" dirty="0" err="1"/>
              <a:t>Agendia</a:t>
            </a:r>
            <a:r>
              <a:rPr lang="en-US" sz="1850" b="0" dirty="0"/>
              <a:t> Inc, Alexion Pharmaceuticals, Amgen Inc, Array BioPharma Inc, a subsidiary of Pfizer Inc, </a:t>
            </a:r>
            <a:r>
              <a:rPr lang="en-US" sz="1850" b="0" dirty="0" err="1"/>
              <a:t>Arvinas</a:t>
            </a:r>
            <a:r>
              <a:rPr lang="en-US" sz="1850" b="0" dirty="0"/>
              <a:t>, Astellas, AstraZeneca Pharmaceuticals LP, Aveo Pharmaceuticals, Bayer HealthCare Pharmaceuticals, </a:t>
            </a:r>
            <a:r>
              <a:rPr lang="en-US" sz="1850" b="0" dirty="0" err="1"/>
              <a:t>BeOne</a:t>
            </a:r>
            <a:r>
              <a:rPr lang="en-US" sz="1850" b="0" dirty="0"/>
              <a:t>, Biotheranostics Inc, A Hologic Company, Black Diamond Therapeutics Inc, Blueprint Medicines, Boehringer Ingelheim Pharmaceuticals Inc, Bristol Myers Squibb, Catalyst Pharmaceuticals Inc, </a:t>
            </a:r>
            <a:r>
              <a:rPr lang="en-US" sz="1850" b="0" dirty="0" err="1"/>
              <a:t>Celcuity</a:t>
            </a:r>
            <a:r>
              <a:rPr lang="en-US" sz="1850" b="0" dirty="0"/>
              <a:t>, Clovis Oncology, </a:t>
            </a:r>
            <a:r>
              <a:rPr lang="en-US" sz="1850" b="0" dirty="0" err="1"/>
              <a:t>Coherus</a:t>
            </a:r>
            <a:r>
              <a:rPr lang="en-US" sz="1850" b="0" dirty="0"/>
              <a:t> </a:t>
            </a:r>
            <a:r>
              <a:rPr lang="en-US" sz="1850" b="0" dirty="0" err="1"/>
              <a:t>BioSciences</a:t>
            </a:r>
            <a:r>
              <a:rPr lang="en-US" sz="1850" b="0" dirty="0"/>
              <a:t>, </a:t>
            </a:r>
            <a:r>
              <a:rPr lang="en-US" sz="1850" b="0" dirty="0" err="1"/>
              <a:t>Corcept</a:t>
            </a:r>
            <a:r>
              <a:rPr lang="en-US" sz="1850" b="0" dirty="0"/>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t>Helsinn</a:t>
            </a:r>
            <a:r>
              <a:rPr lang="en-US" sz="1850" b="0" dirty="0"/>
              <a:t> Therapeutics (US) Inc, </a:t>
            </a:r>
            <a:r>
              <a:rPr lang="en-US" sz="1850" b="0" dirty="0" err="1"/>
              <a:t>ImmunoGen</a:t>
            </a:r>
            <a:r>
              <a:rPr lang="en-US" sz="1850" b="0" dirty="0"/>
              <a:t> Inc, Incyte Corporation, Ipsen Biopharmaceuticals Inc, Jazz Pharmaceuticals Inc, Johnson &amp; Johnson, </a:t>
            </a:r>
            <a:r>
              <a:rPr lang="en-US" sz="1850" b="0" dirty="0" err="1"/>
              <a:t>Karyopharm</a:t>
            </a:r>
            <a:r>
              <a:rPr lang="en-US" sz="1850" b="0" dirty="0"/>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t>Novocure</a:t>
            </a:r>
            <a:r>
              <a:rPr lang="en-US" sz="1850" b="0" dirty="0"/>
              <a:t> Inc, </a:t>
            </a:r>
            <a:r>
              <a:rPr lang="en-US" sz="1850" b="0" dirty="0" err="1"/>
              <a:t>Nuvalent</a:t>
            </a:r>
            <a:r>
              <a:rPr lang="en-US" sz="1850" b="0" dirty="0"/>
              <a:t>, </a:t>
            </a:r>
            <a:r>
              <a:rPr lang="en-US" sz="1850" b="0" dirty="0" err="1"/>
              <a:t>Nuvation</a:t>
            </a:r>
            <a:r>
              <a:rPr lang="en-US" sz="1850" b="0" dirty="0"/>
              <a:t> Bio Inc, Pfizer Inc, Pharmacyclics LLC, an AbbVie Company, Puma Biotechnology Inc, Regeneron Pharmaceuticals Inc, Revolution Medicines Inc, Rigel Pharmaceuticals Inc, R-Pharm US, Sanofi, </a:t>
            </a:r>
            <a:r>
              <a:rPr lang="en-US" sz="1850" b="0" dirty="0" err="1"/>
              <a:t>Seagen</a:t>
            </a:r>
            <a:r>
              <a:rPr lang="en-US" sz="1850" b="0" dirty="0"/>
              <a:t> Inc, Servier Pharmaceuticals LLC, </a:t>
            </a:r>
            <a:r>
              <a:rPr lang="en-US" sz="1850" b="0" dirty="0" err="1"/>
              <a:t>SpringWorks</a:t>
            </a:r>
            <a:r>
              <a:rPr lang="en-US" sz="1850" b="0" dirty="0"/>
              <a:t> Therapeutics Inc, </a:t>
            </a:r>
            <a:r>
              <a:rPr lang="en-US" sz="1850" b="0" dirty="0" err="1"/>
              <a:t>Stemline</a:t>
            </a:r>
            <a:r>
              <a:rPr lang="en-US" sz="1850" b="0" dirty="0"/>
              <a:t> Therapeutics Inc, Sumitomo Pharma America, Summit Therapeutics, </a:t>
            </a:r>
            <a:r>
              <a:rPr lang="en-US" sz="1850" b="0" dirty="0" err="1"/>
              <a:t>Syndax</a:t>
            </a:r>
            <a:r>
              <a:rPr lang="en-US" sz="1850" b="0" dirty="0"/>
              <a:t> Pharmaceuticals, Taiho Oncology Inc, Takeda Pharmaceuticals USA Inc, </a:t>
            </a:r>
            <a:r>
              <a:rPr lang="en-US" sz="1850" b="0" dirty="0" err="1"/>
              <a:t>TerSera</a:t>
            </a:r>
            <a:r>
              <a:rPr lang="en-US" sz="1850" b="0" dirty="0"/>
              <a:t> Therapeutics LLC, and </a:t>
            </a:r>
            <a:r>
              <a:rPr lang="en-US" sz="1850" b="0" dirty="0" err="1"/>
              <a:t>Tesaro</a:t>
            </a:r>
            <a:r>
              <a:rPr lang="en-US" sz="1850" b="0" dirty="0"/>
              <a:t>, A GSK Company.</a:t>
            </a:r>
            <a:endParaRPr lang="en-US" sz="1850" b="0" dirty="0">
              <a:solidFill>
                <a:schemeClr val="tx1"/>
              </a:solidFill>
            </a:endParaRPr>
          </a:p>
        </p:txBody>
      </p:sp>
    </p:spTree>
    <p:extLst>
      <p:ext uri="{BB962C8B-B14F-4D97-AF65-F5344CB8AC3E}">
        <p14:creationId xmlns:p14="http://schemas.microsoft.com/office/powerpoint/2010/main" val="8913026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70974" y="6163265"/>
            <a:ext cx="4656065" cy="379654"/>
          </a:xfrm>
          <a:prstGeom prst="rect">
            <a:avLst/>
          </a:prstGeom>
          <a:ln>
            <a:solidFill>
              <a:srgbClr val="FF0000"/>
            </a:solidFill>
          </a:ln>
        </p:spPr>
        <p:txBody>
          <a:bodyPr wrap="square" lIns="91439" tIns="45719" rIns="91439" bIns="45719">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err="1">
                <a:ln>
                  <a:noFill/>
                </a:ln>
                <a:solidFill>
                  <a:srgbClr val="000000"/>
                </a:solidFill>
                <a:effectLst/>
                <a:uLnTx/>
                <a:uFillTx/>
                <a:latin typeface="Arial" charset="0"/>
                <a:ea typeface="ＭＳ Ｐゴシック" charset="0"/>
                <a:cs typeface="Calibri"/>
              </a:rPr>
              <a:t>Makker</a:t>
            </a:r>
            <a:r>
              <a:rPr kumimoji="0" lang="en-US" sz="1867" b="0" i="0" u="none" strike="noStrike" kern="1200" cap="none" spc="0" normalizeH="0" baseline="0" noProof="0" dirty="0">
                <a:ln>
                  <a:noFill/>
                </a:ln>
                <a:solidFill>
                  <a:srgbClr val="000000"/>
                </a:solidFill>
                <a:effectLst/>
                <a:uLnTx/>
                <a:uFillTx/>
                <a:latin typeface="Arial" charset="0"/>
                <a:ea typeface="ＭＳ Ｐゴシック" charset="0"/>
                <a:cs typeface="Calibri"/>
              </a:rPr>
              <a:t> ASCO 2017, </a:t>
            </a:r>
            <a:r>
              <a:rPr kumimoji="0" lang="en-US" sz="1867" b="0" i="0" u="none" strike="noStrike" kern="1200" cap="none" spc="0" normalizeH="0" baseline="0" noProof="0" dirty="0" err="1">
                <a:ln>
                  <a:noFill/>
                </a:ln>
                <a:solidFill>
                  <a:srgbClr val="000000"/>
                </a:solidFill>
                <a:effectLst/>
                <a:uLnTx/>
                <a:uFillTx/>
                <a:latin typeface="Arial" charset="0"/>
                <a:ea typeface="ＭＳ Ｐゴシック" charset="0"/>
                <a:cs typeface="Calibri"/>
              </a:rPr>
              <a:t>Makker</a:t>
            </a:r>
            <a:r>
              <a:rPr kumimoji="0" lang="en-US" sz="1867" b="0" i="0" u="none" strike="noStrike" kern="1200" cap="none" spc="0" normalizeH="0" baseline="0" noProof="0" dirty="0">
                <a:ln>
                  <a:noFill/>
                </a:ln>
                <a:solidFill>
                  <a:srgbClr val="000000"/>
                </a:solidFill>
                <a:effectLst/>
                <a:uLnTx/>
                <a:uFillTx/>
                <a:latin typeface="Arial" charset="0"/>
                <a:ea typeface="ＭＳ Ｐゴシック" charset="0"/>
                <a:cs typeface="Calibri"/>
              </a:rPr>
              <a:t> ASCO 2018</a:t>
            </a:r>
            <a:endParaRPr kumimoji="0" lang="en-CA" sz="1867"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9" name="Rectangle 8"/>
          <p:cNvSpPr/>
          <p:nvPr/>
        </p:nvSpPr>
        <p:spPr>
          <a:xfrm>
            <a:off x="95450" y="940864"/>
            <a:ext cx="5620041" cy="923328"/>
          </a:xfrm>
          <a:prstGeom prst="rect">
            <a:avLst/>
          </a:prstGeom>
          <a:ln>
            <a:solidFill>
              <a:schemeClr val="tx1"/>
            </a:solidFill>
          </a:ln>
        </p:spPr>
        <p:txBody>
          <a:bodyPr wrap="square" lIns="91439" tIns="45719" rIns="91439" bIns="45719">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ＭＳ Ｐゴシック" charset="0"/>
                <a:cs typeface="+mn-cs"/>
              </a:rPr>
              <a:t>KEYNOTE-146</a:t>
            </a:r>
            <a:r>
              <a:rPr kumimoji="0" lang="en-US" sz="1800" b="1" i="0" u="none" strike="noStrike" kern="1200" cap="none" spc="0" normalizeH="0" baseline="0" noProof="0" dirty="0">
                <a:ln>
                  <a:noFill/>
                </a:ln>
                <a:solidFill>
                  <a:srgbClr val="407EC9"/>
                </a:solidFill>
                <a:effectLst/>
                <a:uLnTx/>
                <a:uFillTx/>
                <a:latin typeface="Helvetica" charset="0"/>
                <a:ea typeface="ＭＳ Ｐゴシック" charset="0"/>
                <a:cs typeface="+mn-cs"/>
              </a:rPr>
              <a:t>: </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mn-cs"/>
              </a:rPr>
              <a:t>A basket study of lenvatinib + pembrolizumab: Results in patients with advanced platinum resistant ovarian cancer NCT</a:t>
            </a:r>
            <a:r>
              <a:rPr kumimoji="0" lang="is-IS" sz="1800" b="0" i="0" u="none" strike="noStrike" kern="1200" cap="none" spc="0" normalizeH="0" baseline="0" noProof="0" dirty="0">
                <a:ln>
                  <a:noFill/>
                </a:ln>
                <a:solidFill>
                  <a:srgbClr val="000000"/>
                </a:solidFill>
                <a:effectLst/>
                <a:uLnTx/>
                <a:uFillTx/>
                <a:latin typeface="Arial"/>
                <a:ea typeface="ＭＳ Ｐゴシック" charset="0"/>
                <a:cs typeface="+mn-cs"/>
              </a:rPr>
              <a:t>02501096 </a:t>
            </a:r>
            <a:endParaRPr kumimoji="0" lang="en-US" sz="1800" b="0"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
        <p:nvSpPr>
          <p:cNvPr id="12" name="Rectangle 11"/>
          <p:cNvSpPr/>
          <p:nvPr/>
        </p:nvSpPr>
        <p:spPr>
          <a:xfrm>
            <a:off x="6498711" y="940864"/>
            <a:ext cx="5626100" cy="1200327"/>
          </a:xfrm>
          <a:prstGeom prst="rect">
            <a:avLst/>
          </a:prstGeom>
          <a:ln>
            <a:solidFill>
              <a:schemeClr val="tx1"/>
            </a:solidFill>
          </a:ln>
        </p:spPr>
        <p:txBody>
          <a:bodyPr wrap="square" lIns="91439" tIns="45719" rIns="91439" bIns="45719">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charset="0"/>
                <a:ea typeface="ＭＳ Ｐゴシック" charset="0"/>
                <a:cs typeface="+mn-cs"/>
              </a:rPr>
              <a:t>KEYNOTE-775</a:t>
            </a:r>
            <a:r>
              <a:rPr kumimoji="0" lang="en-US" sz="1800" b="0" i="0" u="none" strike="noStrike" kern="1200" cap="none" spc="0" normalizeH="0" baseline="0" noProof="0" dirty="0">
                <a:ln>
                  <a:noFill/>
                </a:ln>
                <a:solidFill>
                  <a:srgbClr val="FF0000"/>
                </a:solidFill>
                <a:effectLst/>
                <a:uLnTx/>
                <a:uFillTx/>
                <a:latin typeface="Arial" charset="0"/>
                <a:ea typeface="ＭＳ Ｐゴシック" charset="0"/>
                <a:cs typeface="+mn-cs"/>
              </a:rPr>
              <a:t>: </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Randomized phase II trial of lenvatinib + pembrolizumab vs. MD choice chemotherapy in recurrent endometrial cancer NCT</a:t>
            </a:r>
            <a:r>
              <a:rPr kumimoji="0" lang="en-US" sz="1800" b="0" i="0" u="none" strike="noStrike" kern="1200" cap="none" spc="0" normalizeH="0" baseline="0" noProof="0" dirty="0">
                <a:ln>
                  <a:noFill/>
                </a:ln>
                <a:solidFill>
                  <a:srgbClr val="333333"/>
                </a:solidFill>
                <a:effectLst/>
                <a:uLnTx/>
                <a:uFillTx/>
                <a:latin typeface="Helvetica"/>
                <a:ea typeface="ＭＳ 明朝"/>
                <a:cs typeface="Times New Roman"/>
              </a:rPr>
              <a:t>03517449</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 </a:t>
            </a:r>
          </a:p>
        </p:txBody>
      </p:sp>
      <p:sp>
        <p:nvSpPr>
          <p:cNvPr id="18" name="Rectangle 17"/>
          <p:cNvSpPr/>
          <p:nvPr/>
        </p:nvSpPr>
        <p:spPr>
          <a:xfrm>
            <a:off x="95449" y="65263"/>
            <a:ext cx="7007044" cy="646329"/>
          </a:xfrm>
          <a:prstGeom prst="rect">
            <a:avLst/>
          </a:prstGeom>
        </p:spPr>
        <p:txBody>
          <a:bodyPr wrap="none" lIns="91439" tIns="45719" rIns="91439" bIns="45719">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Lenvatinib and Pembrolizumab</a:t>
            </a:r>
            <a:endParaRPr kumimoji="0" lang="en-US" sz="36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pic>
        <p:nvPicPr>
          <p:cNvPr id="3" name="Picture 2" descr="Screen Shot 2019-03-09 at 11.19.51 PM.p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435" t="12728" r="3863" b="7855"/>
          <a:stretch/>
        </p:blipFill>
        <p:spPr>
          <a:xfrm>
            <a:off x="95449" y="2728415"/>
            <a:ext cx="6489092" cy="3149853"/>
          </a:xfrm>
          <a:prstGeom prst="rect">
            <a:avLst/>
          </a:prstGeom>
        </p:spPr>
      </p:pic>
      <p:sp>
        <p:nvSpPr>
          <p:cNvPr id="13" name="Freeform 43"/>
          <p:cNvSpPr>
            <a:spLocks/>
          </p:cNvSpPr>
          <p:nvPr/>
        </p:nvSpPr>
        <p:spPr bwMode="auto">
          <a:xfrm>
            <a:off x="7636862" y="3342491"/>
            <a:ext cx="781049" cy="1646239"/>
          </a:xfrm>
          <a:custGeom>
            <a:avLst/>
            <a:gdLst>
              <a:gd name="T0" fmla="*/ 2147483647 w 156"/>
              <a:gd name="T1" fmla="*/ 0 h 666"/>
              <a:gd name="T2" fmla="*/ 0 w 156"/>
              <a:gd name="T3" fmla="*/ 0 h 666"/>
              <a:gd name="T4" fmla="*/ 0 w 156"/>
              <a:gd name="T5" fmla="*/ 2147483647 h 666"/>
              <a:gd name="T6" fmla="*/ 2147483647 w 156"/>
              <a:gd name="T7" fmla="*/ 2147483647 h 666"/>
              <a:gd name="T8" fmla="*/ 0 60000 65536"/>
              <a:gd name="T9" fmla="*/ 0 60000 65536"/>
              <a:gd name="T10" fmla="*/ 0 60000 65536"/>
              <a:gd name="T11" fmla="*/ 0 60000 65536"/>
              <a:gd name="T12" fmla="*/ 0 w 156"/>
              <a:gd name="T13" fmla="*/ 0 h 666"/>
              <a:gd name="T14" fmla="*/ 156 w 156"/>
              <a:gd name="T15" fmla="*/ 666 h 666"/>
            </a:gdLst>
            <a:ahLst/>
            <a:cxnLst>
              <a:cxn ang="T8">
                <a:pos x="T0" y="T1"/>
              </a:cxn>
              <a:cxn ang="T9">
                <a:pos x="T2" y="T3"/>
              </a:cxn>
              <a:cxn ang="T10">
                <a:pos x="T4" y="T5"/>
              </a:cxn>
              <a:cxn ang="T11">
                <a:pos x="T6" y="T7"/>
              </a:cxn>
            </a:cxnLst>
            <a:rect l="T12" t="T13" r="T14" b="T15"/>
            <a:pathLst>
              <a:path w="156" h="666">
                <a:moveTo>
                  <a:pt x="150" y="0"/>
                </a:moveTo>
                <a:lnTo>
                  <a:pt x="0" y="0"/>
                </a:lnTo>
                <a:lnTo>
                  <a:pt x="0" y="666"/>
                </a:lnTo>
                <a:lnTo>
                  <a:pt x="156" y="666"/>
                </a:lnTo>
              </a:path>
            </a:pathLst>
          </a:custGeom>
          <a:noFill/>
          <a:ln w="19050">
            <a:solidFill>
              <a:schemeClr val="tx1"/>
            </a:solidFill>
            <a:round/>
            <a:headEnd type="triangle" w="lg" len="lg"/>
            <a:tailEnd type="triangle" w="lg" len="lg"/>
          </a:ln>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Calibri"/>
              <a:ea typeface="ＭＳ Ｐゴシック" charset="0"/>
              <a:cs typeface="+mn-cs"/>
            </a:endParaRPr>
          </a:p>
        </p:txBody>
      </p:sp>
      <p:sp>
        <p:nvSpPr>
          <p:cNvPr id="15" name="AutoShape 13"/>
          <p:cNvSpPr>
            <a:spLocks noChangeArrowheads="1"/>
          </p:cNvSpPr>
          <p:nvPr/>
        </p:nvSpPr>
        <p:spPr bwMode="blackWhite">
          <a:xfrm>
            <a:off x="8785482" y="4652973"/>
            <a:ext cx="2004613" cy="671513"/>
          </a:xfrm>
          <a:prstGeom prst="rect">
            <a:avLst/>
          </a:prstGeom>
          <a:solidFill>
            <a:schemeClr val="accent1">
              <a:lumMod val="75000"/>
            </a:schemeClr>
          </a:solidFill>
          <a:ln w="0" algn="ctr">
            <a:noFill/>
            <a:miter lim="800000"/>
            <a:headEnd/>
            <a:tailEnd/>
          </a:ln>
        </p:spPr>
        <p:txBody>
          <a:bodyPr anchor="ctr" anchorCtr="1"/>
          <a:lstStyle/>
          <a:p>
            <a:pPr marL="117469" marR="0" lvl="0" indent="-117469" algn="ctr" defTabSz="820698" rtl="0" eaLnBrk="1" fontAlgn="base" latinLnBrk="0" hangingPunct="1">
              <a:lnSpc>
                <a:spcPct val="100000"/>
              </a:lnSpc>
              <a:spcBef>
                <a:spcPct val="0"/>
              </a:spcBef>
              <a:spcAft>
                <a:spcPct val="0"/>
              </a:spcAft>
              <a:buClrTx/>
              <a:buSzTx/>
              <a:buFontTx/>
              <a:buNone/>
              <a:tabLst>
                <a:tab pos="103183" algn="l"/>
              </a:tabLst>
              <a:defRPr/>
            </a:pPr>
            <a:r>
              <a:rPr kumimoji="0" lang="fr-CA" altLang="ja-JP" sz="1467" b="1" i="0" u="none" strike="noStrike" kern="0" cap="none" spc="0" normalizeH="0" baseline="0" noProof="0" dirty="0" err="1">
                <a:ln>
                  <a:noFill/>
                </a:ln>
                <a:solidFill>
                  <a:srgbClr val="FFFFFF"/>
                </a:solidFill>
                <a:effectLst/>
                <a:uLnTx/>
                <a:uFillTx/>
                <a:latin typeface="Calibri"/>
                <a:ea typeface="ＭＳ Ｐゴシック" panose="020B0600070205080204" pitchFamily="34" charset="-128"/>
                <a:cs typeface="+mn-cs"/>
              </a:rPr>
              <a:t>Lenvatinib</a:t>
            </a:r>
            <a:r>
              <a:rPr kumimoji="0" lang="fr-CA" altLang="ja-JP" sz="1467" b="1" i="0" u="none" strike="noStrike" kern="0" cap="none" spc="0" normalizeH="0" baseline="0" noProof="0" dirty="0">
                <a:ln>
                  <a:noFill/>
                </a:ln>
                <a:solidFill>
                  <a:srgbClr val="FFFFFF"/>
                </a:solidFill>
                <a:effectLst/>
                <a:uLnTx/>
                <a:uFillTx/>
                <a:latin typeface="Calibri"/>
                <a:ea typeface="ＭＳ Ｐゴシック" panose="020B0600070205080204" pitchFamily="34" charset="-128"/>
                <a:cs typeface="+mn-cs"/>
              </a:rPr>
              <a:t> + </a:t>
            </a:r>
            <a:r>
              <a:rPr kumimoji="0" lang="fr-CA" altLang="ja-JP" sz="1467" b="1" i="0" u="none" strike="noStrike" kern="0" cap="none" spc="0" normalizeH="0" baseline="0" noProof="0" dirty="0" err="1">
                <a:ln>
                  <a:noFill/>
                </a:ln>
                <a:solidFill>
                  <a:srgbClr val="FFFFFF"/>
                </a:solidFill>
                <a:effectLst/>
                <a:uLnTx/>
                <a:uFillTx/>
                <a:latin typeface="Calibri"/>
                <a:ea typeface="ＭＳ Ｐゴシック" panose="020B0600070205080204" pitchFamily="34" charset="-128"/>
                <a:cs typeface="+mn-cs"/>
              </a:rPr>
              <a:t>Pembrolizumab</a:t>
            </a:r>
            <a:endParaRPr kumimoji="0" lang="fr-CA" altLang="ja-JP" sz="1467" b="1" i="0" u="none" strike="noStrike" kern="0" cap="none" spc="0" normalizeH="0" baseline="30000" noProof="0" dirty="0">
              <a:ln>
                <a:noFill/>
              </a:ln>
              <a:solidFill>
                <a:srgbClr val="FFFFFF"/>
              </a:solidFill>
              <a:effectLst/>
              <a:uLnTx/>
              <a:uFillTx/>
              <a:latin typeface="Calibri"/>
              <a:ea typeface="ＭＳ Ｐゴシック" panose="020B0600070205080204" pitchFamily="34" charset="-128"/>
              <a:cs typeface="+mn-cs"/>
            </a:endParaRPr>
          </a:p>
        </p:txBody>
      </p:sp>
      <p:sp>
        <p:nvSpPr>
          <p:cNvPr id="17" name="AutoShape 18"/>
          <p:cNvSpPr>
            <a:spLocks noChangeArrowheads="1"/>
          </p:cNvSpPr>
          <p:nvPr/>
        </p:nvSpPr>
        <p:spPr bwMode="blackWhite">
          <a:xfrm rot="16200000">
            <a:off x="6081212" y="4011852"/>
            <a:ext cx="2468561" cy="301625"/>
          </a:xfrm>
          <a:prstGeom prst="rect">
            <a:avLst/>
          </a:prstGeom>
          <a:solidFill>
            <a:schemeClr val="accent1">
              <a:lumMod val="20000"/>
              <a:lumOff val="80000"/>
            </a:schemeClr>
          </a:solidFill>
          <a:ln w="0" algn="ctr">
            <a:noFill/>
            <a:miter lim="800000"/>
            <a:headEnd/>
            <a:tailEnd/>
          </a:ln>
        </p:spPr>
        <p:txBody>
          <a:bodyPr vert="eaVert" lIns="0" tIns="59268" rIns="0" bIns="59268" anchor="ctr" anchorCtr="1"/>
          <a:lstStyle/>
          <a:p>
            <a:pPr marL="0" marR="0" lvl="0" indent="0" algn="ctr" defTabSz="89213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t>R</a:t>
            </a:r>
          </a:p>
          <a:p>
            <a:pPr marL="0" marR="0" lvl="0" indent="0" algn="ctr" defTabSz="89213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t>A</a:t>
            </a:r>
          </a:p>
          <a:p>
            <a:pPr marL="0" marR="0" lvl="0" indent="0" algn="ctr" defTabSz="89213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t>N</a:t>
            </a:r>
          </a:p>
          <a:p>
            <a:pPr marL="0" marR="0" lvl="0" indent="0" algn="ctr" defTabSz="89213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t>D</a:t>
            </a:r>
          </a:p>
          <a:p>
            <a:pPr marL="0" marR="0" lvl="0" indent="0" algn="ctr" defTabSz="89213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t>O</a:t>
            </a:r>
          </a:p>
          <a:p>
            <a:pPr marL="0" marR="0" lvl="0" indent="0" algn="ctr" defTabSz="89213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t>M</a:t>
            </a:r>
          </a:p>
          <a:p>
            <a:pPr marL="0" marR="0" lvl="0" indent="0" algn="ctr" defTabSz="89213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t>I</a:t>
            </a:r>
          </a:p>
          <a:p>
            <a:pPr marL="0" marR="0" lvl="0" indent="0" algn="ctr" defTabSz="89213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t>Z</a:t>
            </a:r>
          </a:p>
          <a:p>
            <a:pPr marL="0" marR="0" lvl="0" indent="0" algn="ctr" defTabSz="89213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t>A</a:t>
            </a:r>
            <a:b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br>
            <a: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t>T</a:t>
            </a:r>
            <a:b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br>
            <a: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t>I</a:t>
            </a:r>
            <a:b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br>
            <a: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t>O</a:t>
            </a:r>
            <a:b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br>
            <a:r>
              <a:rPr kumimoji="0" lang="en-GB" sz="1200" b="1" i="0" u="none" strike="noStrike" kern="0" cap="none" spc="0" normalizeH="0" baseline="0" noProof="0" dirty="0">
                <a:ln>
                  <a:noFill/>
                </a:ln>
                <a:solidFill>
                  <a:srgbClr val="000000"/>
                </a:solidFill>
                <a:effectLst/>
                <a:uLnTx/>
                <a:uFillTx/>
                <a:latin typeface="Calibri"/>
                <a:ea typeface="ＭＳ Ｐゴシック" charset="0"/>
                <a:cs typeface="+mn-cs"/>
              </a:rPr>
              <a:t>N</a:t>
            </a:r>
          </a:p>
        </p:txBody>
      </p:sp>
      <p:sp>
        <p:nvSpPr>
          <p:cNvPr id="19" name="TextBox 18"/>
          <p:cNvSpPr txBox="1"/>
          <p:nvPr/>
        </p:nvSpPr>
        <p:spPr bwMode="auto">
          <a:xfrm>
            <a:off x="7667685" y="2904422"/>
            <a:ext cx="827088" cy="338554"/>
          </a:xfrm>
          <a:prstGeom prst="rect">
            <a:avLst/>
          </a:prstGeom>
          <a:noFill/>
        </p:spPr>
        <p:txBody>
          <a:bodyPr>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a:ea typeface="ＭＳ Ｐゴシック" charset="0"/>
                <a:cs typeface="+mn-cs"/>
              </a:rPr>
              <a:t>Arm A</a:t>
            </a:r>
            <a:endParaRPr kumimoji="0" lang="en-US" sz="1600" b="1" i="0" u="none" strike="noStrike" kern="0" cap="none" spc="0" normalizeH="0" baseline="30000" noProof="0" dirty="0">
              <a:ln>
                <a:noFill/>
              </a:ln>
              <a:solidFill>
                <a:srgbClr val="000000"/>
              </a:solidFill>
              <a:effectLst/>
              <a:uLnTx/>
              <a:uFillTx/>
              <a:latin typeface="Calibri"/>
              <a:ea typeface="ＭＳ Ｐゴシック" charset="0"/>
              <a:cs typeface="+mn-cs"/>
            </a:endParaRPr>
          </a:p>
        </p:txBody>
      </p:sp>
      <p:sp>
        <p:nvSpPr>
          <p:cNvPr id="20" name="AutoShape 13"/>
          <p:cNvSpPr>
            <a:spLocks noChangeArrowheads="1"/>
          </p:cNvSpPr>
          <p:nvPr/>
        </p:nvSpPr>
        <p:spPr bwMode="blackWhite">
          <a:xfrm>
            <a:off x="8727039" y="3042469"/>
            <a:ext cx="2178043" cy="784321"/>
          </a:xfrm>
          <a:prstGeom prst="rect">
            <a:avLst/>
          </a:prstGeom>
          <a:solidFill>
            <a:schemeClr val="accent1">
              <a:lumMod val="40000"/>
              <a:lumOff val="60000"/>
            </a:schemeClr>
          </a:solidFill>
          <a:ln w="0" algn="ctr">
            <a:noFill/>
            <a:miter lim="800000"/>
            <a:headEnd/>
            <a:tailEnd/>
          </a:ln>
        </p:spPr>
        <p:txBody>
          <a:bodyPr anchor="ctr" anchorCtr="1"/>
          <a:lstStyle/>
          <a:p>
            <a:pPr marL="117469" marR="0" lvl="0" indent="-117469" algn="ctr" defTabSz="820698" rtl="0" eaLnBrk="1" fontAlgn="base" latinLnBrk="0" hangingPunct="1">
              <a:lnSpc>
                <a:spcPct val="100000"/>
              </a:lnSpc>
              <a:spcBef>
                <a:spcPct val="0"/>
              </a:spcBef>
              <a:spcAft>
                <a:spcPct val="0"/>
              </a:spcAft>
              <a:buClrTx/>
              <a:buSzTx/>
              <a:buFontTx/>
              <a:buNone/>
              <a:tabLst>
                <a:tab pos="103183" algn="l"/>
              </a:tabLst>
              <a:defRPr/>
            </a:pPr>
            <a:r>
              <a:rPr kumimoji="0" lang="fr-CA" altLang="ja-JP" sz="1467" b="1" i="0" u="none" strike="noStrike" kern="0" cap="none" spc="0" normalizeH="0" baseline="0" noProof="0" dirty="0">
                <a:ln>
                  <a:noFill/>
                </a:ln>
                <a:solidFill>
                  <a:srgbClr val="000000"/>
                </a:solidFill>
                <a:effectLst/>
                <a:uLnTx/>
                <a:uFillTx/>
                <a:latin typeface="Calibri"/>
                <a:ea typeface="ＭＳ Ｐゴシック" panose="020B0600070205080204" pitchFamily="34" charset="-128"/>
                <a:cs typeface="+mn-cs"/>
              </a:rPr>
              <a:t>MD </a:t>
            </a:r>
            <a:r>
              <a:rPr kumimoji="0" lang="fr-CA" altLang="ja-JP" sz="1467" b="1" i="0" u="none" strike="noStrike" kern="0" cap="none" spc="0" normalizeH="0" baseline="0" noProof="0" dirty="0" err="1">
                <a:ln>
                  <a:noFill/>
                </a:ln>
                <a:solidFill>
                  <a:srgbClr val="000000"/>
                </a:solidFill>
                <a:effectLst/>
                <a:uLnTx/>
                <a:uFillTx/>
                <a:latin typeface="Calibri"/>
                <a:ea typeface="ＭＳ Ｐゴシック" panose="020B0600070205080204" pitchFamily="34" charset="-128"/>
                <a:cs typeface="+mn-cs"/>
              </a:rPr>
              <a:t>Choice</a:t>
            </a:r>
            <a:r>
              <a:rPr kumimoji="0" lang="fr-CA" altLang="ja-JP" sz="1467" b="1" i="0" u="none" strike="noStrike" kern="0" cap="none" spc="0" normalizeH="0" baseline="0" noProof="0" dirty="0">
                <a:ln>
                  <a:noFill/>
                </a:ln>
                <a:solidFill>
                  <a:srgbClr val="000000"/>
                </a:solidFill>
                <a:effectLst/>
                <a:uLnTx/>
                <a:uFillTx/>
                <a:latin typeface="Calibri"/>
                <a:ea typeface="ＭＳ Ｐゴシック" panose="020B0600070205080204" pitchFamily="34" charset="-128"/>
                <a:cs typeface="+mn-cs"/>
              </a:rPr>
              <a:t>:</a:t>
            </a:r>
          </a:p>
          <a:p>
            <a:pPr marL="117469" marR="0" lvl="0" indent="-117469" algn="ctr" defTabSz="820698" rtl="0" eaLnBrk="1" fontAlgn="base" latinLnBrk="0" hangingPunct="1">
              <a:lnSpc>
                <a:spcPct val="100000"/>
              </a:lnSpc>
              <a:spcBef>
                <a:spcPct val="0"/>
              </a:spcBef>
              <a:spcAft>
                <a:spcPct val="0"/>
              </a:spcAft>
              <a:buClrTx/>
              <a:buSzTx/>
              <a:buFontTx/>
              <a:buNone/>
              <a:tabLst>
                <a:tab pos="103183" algn="l"/>
              </a:tabLst>
              <a:defRPr/>
            </a:pPr>
            <a:r>
              <a:rPr kumimoji="0" lang="fr-CA" altLang="ja-JP" sz="1467" b="1" i="0" u="none" strike="noStrike" kern="0" cap="none" spc="0" normalizeH="0" baseline="0" noProof="0" dirty="0" err="1">
                <a:ln>
                  <a:noFill/>
                </a:ln>
                <a:solidFill>
                  <a:srgbClr val="000000"/>
                </a:solidFill>
                <a:effectLst/>
                <a:uLnTx/>
                <a:uFillTx/>
                <a:latin typeface="Calibri"/>
                <a:ea typeface="ＭＳ Ｐゴシック" panose="020B0600070205080204" pitchFamily="34" charset="-128"/>
                <a:cs typeface="+mn-cs"/>
              </a:rPr>
              <a:t>Paclitaxel</a:t>
            </a:r>
            <a:r>
              <a:rPr kumimoji="0" lang="fr-CA" altLang="ja-JP" sz="1467" b="1" i="0" u="none" strike="noStrike" kern="0" cap="none" spc="0" normalizeH="0" baseline="0" noProof="0" dirty="0">
                <a:ln>
                  <a:noFill/>
                </a:ln>
                <a:solidFill>
                  <a:srgbClr val="000000"/>
                </a:solidFill>
                <a:effectLst/>
                <a:uLnTx/>
                <a:uFillTx/>
                <a:latin typeface="Calibri"/>
                <a:ea typeface="ＭＳ Ｐゴシック" panose="020B0600070205080204" pitchFamily="34" charset="-128"/>
                <a:cs typeface="+mn-cs"/>
              </a:rPr>
              <a:t> Q </a:t>
            </a:r>
            <a:r>
              <a:rPr kumimoji="0" lang="fr-CA" altLang="ja-JP" sz="1467" b="1" i="0" u="none" strike="noStrike" kern="0" cap="none" spc="0" normalizeH="0" baseline="0" noProof="0" dirty="0" err="1">
                <a:ln>
                  <a:noFill/>
                </a:ln>
                <a:solidFill>
                  <a:srgbClr val="000000"/>
                </a:solidFill>
                <a:effectLst/>
                <a:uLnTx/>
                <a:uFillTx/>
                <a:latin typeface="Calibri"/>
                <a:ea typeface="ＭＳ Ｐゴシック" panose="020B0600070205080204" pitchFamily="34" charset="-128"/>
                <a:cs typeface="+mn-cs"/>
              </a:rPr>
              <a:t>week</a:t>
            </a:r>
            <a:endParaRPr kumimoji="0" lang="fr-CA" altLang="ja-JP" sz="1467" b="1" i="0" u="none" strike="noStrike" kern="0" cap="none" spc="0" normalizeH="0" baseline="0" noProof="0" dirty="0">
              <a:ln>
                <a:noFill/>
              </a:ln>
              <a:solidFill>
                <a:srgbClr val="000000"/>
              </a:solidFill>
              <a:effectLst/>
              <a:uLnTx/>
              <a:uFillTx/>
              <a:latin typeface="Calibri"/>
              <a:ea typeface="ＭＳ Ｐゴシック" panose="020B0600070205080204" pitchFamily="34" charset="-128"/>
              <a:cs typeface="+mn-cs"/>
            </a:endParaRPr>
          </a:p>
          <a:p>
            <a:pPr marL="117469" marR="0" lvl="0" indent="-117469" algn="ctr" defTabSz="820698" rtl="0" eaLnBrk="1" fontAlgn="base" latinLnBrk="0" hangingPunct="1">
              <a:lnSpc>
                <a:spcPct val="100000"/>
              </a:lnSpc>
              <a:spcBef>
                <a:spcPct val="0"/>
              </a:spcBef>
              <a:spcAft>
                <a:spcPct val="0"/>
              </a:spcAft>
              <a:buClrTx/>
              <a:buSzTx/>
              <a:buFontTx/>
              <a:buNone/>
              <a:tabLst>
                <a:tab pos="103183" algn="l"/>
              </a:tabLst>
              <a:defRPr/>
            </a:pPr>
            <a:r>
              <a:rPr kumimoji="0" lang="fr-CA" altLang="ja-JP" sz="1467" b="1" i="0" u="none" strike="noStrike" kern="0" cap="none" spc="0" normalizeH="0" baseline="0" noProof="0" dirty="0" err="1">
                <a:ln>
                  <a:noFill/>
                </a:ln>
                <a:solidFill>
                  <a:srgbClr val="000000"/>
                </a:solidFill>
                <a:effectLst/>
                <a:uLnTx/>
                <a:uFillTx/>
                <a:latin typeface="Calibri"/>
                <a:ea typeface="ＭＳ Ｐゴシック" panose="020B0600070205080204" pitchFamily="34" charset="-128"/>
                <a:cs typeface="+mn-cs"/>
              </a:rPr>
              <a:t>doxorubicin</a:t>
            </a:r>
            <a:endParaRPr kumimoji="0" lang="fr-CA" altLang="ja-JP" sz="1467" b="1" i="0" u="none" strike="noStrike" kern="0" cap="none" spc="0" normalizeH="0" baseline="0" noProof="0" dirty="0">
              <a:ln>
                <a:noFill/>
              </a:ln>
              <a:solidFill>
                <a:srgbClr val="000000"/>
              </a:solidFill>
              <a:effectLst/>
              <a:uLnTx/>
              <a:uFillTx/>
              <a:latin typeface="Calibri"/>
              <a:ea typeface="ＭＳ Ｐゴシック" panose="020B0600070205080204" pitchFamily="34" charset="-128"/>
              <a:cs typeface="+mn-cs"/>
            </a:endParaRPr>
          </a:p>
        </p:txBody>
      </p:sp>
      <p:sp>
        <p:nvSpPr>
          <p:cNvPr id="21" name="TextBox 20"/>
          <p:cNvSpPr txBox="1"/>
          <p:nvPr/>
        </p:nvSpPr>
        <p:spPr bwMode="auto">
          <a:xfrm>
            <a:off x="7696016" y="4526363"/>
            <a:ext cx="852488" cy="338554"/>
          </a:xfrm>
          <a:prstGeom prst="rect">
            <a:avLst/>
          </a:prstGeom>
          <a:noFill/>
        </p:spPr>
        <p:txBody>
          <a:bodyPr>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a:ea typeface="ＭＳ Ｐゴシック" charset="0"/>
                <a:cs typeface="+mn-cs"/>
              </a:rPr>
              <a:t>Arm B</a:t>
            </a:r>
            <a:endParaRPr kumimoji="0" lang="en-US" sz="1600" b="1" i="0" u="none" strike="noStrike" kern="0" cap="none" spc="0" normalizeH="0" baseline="30000" noProof="0" dirty="0">
              <a:ln>
                <a:noFill/>
              </a:ln>
              <a:solidFill>
                <a:srgbClr val="000000"/>
              </a:solidFill>
              <a:effectLst/>
              <a:uLnTx/>
              <a:uFillTx/>
              <a:latin typeface="Calibri"/>
              <a:ea typeface="ＭＳ Ｐゴシック" charset="0"/>
              <a:cs typeface="+mn-cs"/>
            </a:endParaRPr>
          </a:p>
        </p:txBody>
      </p:sp>
      <p:sp>
        <p:nvSpPr>
          <p:cNvPr id="22" name="TextBox 30"/>
          <p:cNvSpPr txBox="1">
            <a:spLocks noChangeArrowheads="1"/>
          </p:cNvSpPr>
          <p:nvPr/>
        </p:nvSpPr>
        <p:spPr bwMode="auto">
          <a:xfrm>
            <a:off x="7017953" y="5415927"/>
            <a:ext cx="54213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l" defTabSz="914354"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1:1:1</a:t>
            </a:r>
          </a:p>
        </p:txBody>
      </p:sp>
      <p:sp>
        <p:nvSpPr>
          <p:cNvPr id="23" name="Rectangle 37"/>
          <p:cNvSpPr>
            <a:spLocks noChangeArrowheads="1"/>
          </p:cNvSpPr>
          <p:nvPr/>
        </p:nvSpPr>
        <p:spPr bwMode="blackWhite">
          <a:xfrm>
            <a:off x="7722893" y="5624177"/>
            <a:ext cx="2455960" cy="254092"/>
          </a:xfrm>
          <a:prstGeom prst="rect">
            <a:avLst/>
          </a:prstGeom>
          <a:solidFill>
            <a:schemeClr val="accent1">
              <a:lumMod val="40000"/>
              <a:lumOff val="60000"/>
            </a:schemeClr>
          </a:solidFill>
          <a:ln w="0" algn="ctr">
            <a:noFill/>
            <a:miter lim="800000"/>
            <a:headEnd/>
            <a:tailEnd/>
          </a:ln>
        </p:spPr>
        <p:txBody>
          <a:bodyPr lIns="0" tIns="0" rIns="0" bIns="0" anchor="ctr"/>
          <a:lstStyle/>
          <a:p>
            <a:pPr marL="0" marR="0" lvl="0" indent="0" algn="l" defTabSz="914354" rtl="0" eaLnBrk="1" fontAlgn="base" latinLnBrk="0" hangingPunct="1">
              <a:lnSpc>
                <a:spcPct val="90000"/>
              </a:lnSpc>
              <a:spcBef>
                <a:spcPct val="0"/>
              </a:spcBef>
              <a:spcAft>
                <a:spcPct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ＭＳ Ｐゴシック" charset="0"/>
                <a:cs typeface="+mn-cs"/>
              </a:rPr>
              <a:t>  Primary Endpoint: PFS, OS  </a:t>
            </a:r>
          </a:p>
        </p:txBody>
      </p:sp>
      <p:sp>
        <p:nvSpPr>
          <p:cNvPr id="24" name="Text Box 10"/>
          <p:cNvSpPr txBox="1">
            <a:spLocks noChangeArrowheads="1"/>
          </p:cNvSpPr>
          <p:nvPr/>
        </p:nvSpPr>
        <p:spPr bwMode="auto">
          <a:xfrm>
            <a:off x="10582296" y="5542895"/>
            <a:ext cx="953145" cy="318100"/>
          </a:xfrm>
          <a:prstGeom prst="rect">
            <a:avLst/>
          </a:prstGeom>
          <a:solidFill>
            <a:schemeClr val="accent1">
              <a:lumMod val="40000"/>
              <a:lumOff val="60000"/>
            </a:schemeClr>
          </a:solidFill>
          <a:ln w="9525">
            <a:noFill/>
            <a:miter lim="800000"/>
            <a:headEnd/>
            <a:tailEnd/>
          </a:ln>
        </p:spPr>
        <p:txBody>
          <a:bodyPr wrap="square">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ＭＳ Ｐゴシック" charset="0"/>
                <a:cs typeface="+mn-cs"/>
              </a:rPr>
              <a:t>n = 770 </a:t>
            </a:r>
          </a:p>
        </p:txBody>
      </p:sp>
      <p:sp>
        <p:nvSpPr>
          <p:cNvPr id="25" name="Rectangle 24"/>
          <p:cNvSpPr/>
          <p:nvPr/>
        </p:nvSpPr>
        <p:spPr>
          <a:xfrm>
            <a:off x="664545" y="5132787"/>
            <a:ext cx="4885519" cy="954298"/>
          </a:xfrm>
          <a:prstGeom prst="rect">
            <a:avLst/>
          </a:prstGeom>
          <a:solidFill>
            <a:schemeClr val="bg1"/>
          </a:solidFill>
          <a:ln>
            <a:solidFill>
              <a:schemeClr val="tx1"/>
            </a:solidFill>
          </a:ln>
        </p:spPr>
        <p:txBody>
          <a:bodyPr wrap="square" lIns="91439" tIns="45719" rIns="91439" bIns="45719">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charset="0"/>
                <a:ea typeface="ＭＳ Ｐゴシック" charset="0"/>
                <a:cs typeface="Calibri"/>
              </a:rPr>
              <a:t>ORR 39.6% (21/53, 95% CI 26.5 – 54.0)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charset="0"/>
                <a:ea typeface="ＭＳ Ｐゴシック" charset="0"/>
                <a:cs typeface="Calibri"/>
              </a:rPr>
              <a:t>   MSI-H 50.0% (2/4, 95% CI 6.8 – 93.2)</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charset="0"/>
                <a:ea typeface="ＭＳ Ｐゴシック" charset="0"/>
                <a:cs typeface="Calibri"/>
              </a:rPr>
              <a:t>   MSS  35.6%  (16/45, 95% CI 21.9 – 51.2)</a:t>
            </a:r>
            <a:endParaRPr kumimoji="0" lang="en-CA" sz="1867"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485290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CEB3A-93BB-9141-B49C-3342A5D13B3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A975467-1193-F403-219D-3E47B31FA1DA}"/>
              </a:ext>
            </a:extLst>
          </p:cNvPr>
          <p:cNvSpPr>
            <a:spLocks noGrp="1"/>
          </p:cNvSpPr>
          <p:nvPr>
            <p:ph type="title"/>
          </p:nvPr>
        </p:nvSpPr>
        <p:spPr/>
        <p:txBody>
          <a:bodyPr>
            <a:noAutofit/>
          </a:bodyPr>
          <a:lstStyle/>
          <a:p>
            <a:r>
              <a:rPr lang="en-US" dirty="0">
                <a:solidFill>
                  <a:schemeClr val="tx1"/>
                </a:solidFill>
              </a:rPr>
              <a:t>At 5 Years, Len + </a:t>
            </a:r>
            <a:r>
              <a:rPr lang="en-US" dirty="0" err="1">
                <a:solidFill>
                  <a:schemeClr val="tx1"/>
                </a:solidFill>
              </a:rPr>
              <a:t>Pembro</a:t>
            </a:r>
            <a:r>
              <a:rPr lang="en-US" dirty="0">
                <a:solidFill>
                  <a:schemeClr val="tx1"/>
                </a:solidFill>
              </a:rPr>
              <a:t> OS Benefit Continues to be Consistent With the Primary Analysis</a:t>
            </a:r>
          </a:p>
        </p:txBody>
      </p:sp>
      <p:sp>
        <p:nvSpPr>
          <p:cNvPr id="4" name="Footer Placeholder 3">
            <a:extLst>
              <a:ext uri="{FF2B5EF4-FFF2-40B4-BE49-F238E27FC236}">
                <a16:creationId xmlns:a16="http://schemas.microsoft.com/office/drawing/2014/main" id="{8121BBEE-7654-CB00-7C7A-5E07C7912635}"/>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Data cutoff: February 26, 2025. The tick marks indicate censored data. </a:t>
            </a:r>
            <a:r>
              <a:rPr kumimoji="0" lang="en-US" sz="1000" b="0" i="0" u="none" strike="noStrike" kern="1200" cap="none" spc="0" normalizeH="0" baseline="3000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Based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on Kaplan-Meier method for censored data. </a:t>
            </a:r>
            <a:r>
              <a:rPr kumimoji="0" lang="en-US" sz="1000" b="0" i="0" u="none" strike="noStrike" kern="1200" cap="none" spc="0" normalizeH="0" baseline="3000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b</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Based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on Cox regression model with the Efron method of tie handling and treatment as a covariate; analyses were stratified for the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pMMR</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population and all-comers.</a:t>
            </a:r>
          </a:p>
        </p:txBody>
      </p:sp>
      <p:graphicFrame>
        <p:nvGraphicFramePr>
          <p:cNvPr id="5" name="Table 2">
            <a:extLst>
              <a:ext uri="{FF2B5EF4-FFF2-40B4-BE49-F238E27FC236}">
                <a16:creationId xmlns:a16="http://schemas.microsoft.com/office/drawing/2014/main" id="{67C42710-6FDA-B21D-DC8C-2E8A2F7829BB}"/>
              </a:ext>
            </a:extLst>
          </p:cNvPr>
          <p:cNvGraphicFramePr>
            <a:graphicFrameLocks noGrp="1"/>
          </p:cNvGraphicFramePr>
          <p:nvPr/>
        </p:nvGraphicFramePr>
        <p:xfrm>
          <a:off x="248817" y="5028105"/>
          <a:ext cx="3816000" cy="1130004"/>
        </p:xfrm>
        <a:graphic>
          <a:graphicData uri="http://schemas.openxmlformats.org/drawingml/2006/table">
            <a:tbl>
              <a:tblPr firstRow="1" bandRow="1">
                <a:tableStyleId>{5940675A-B579-460E-94D1-54222C63F5DA}</a:tableStyleId>
              </a:tblPr>
              <a:tblGrid>
                <a:gridCol w="1368000">
                  <a:extLst>
                    <a:ext uri="{9D8B030D-6E8A-4147-A177-3AD203B41FA5}">
                      <a16:colId xmlns:a16="http://schemas.microsoft.com/office/drawing/2014/main" val="837894110"/>
                    </a:ext>
                  </a:extLst>
                </a:gridCol>
                <a:gridCol w="1224000">
                  <a:extLst>
                    <a:ext uri="{9D8B030D-6E8A-4147-A177-3AD203B41FA5}">
                      <a16:colId xmlns:a16="http://schemas.microsoft.com/office/drawing/2014/main" val="1009904433"/>
                    </a:ext>
                  </a:extLst>
                </a:gridCol>
                <a:gridCol w="1224000">
                  <a:extLst>
                    <a:ext uri="{9D8B030D-6E8A-4147-A177-3AD203B41FA5}">
                      <a16:colId xmlns:a16="http://schemas.microsoft.com/office/drawing/2014/main" val="1149352344"/>
                    </a:ext>
                  </a:extLst>
                </a:gridCol>
              </a:tblGrid>
              <a:tr h="305922">
                <a:tc>
                  <a:txBody>
                    <a:bodyPr/>
                    <a:lstStyle/>
                    <a:p>
                      <a:r>
                        <a:rPr lang="en-US" sz="1400" dirty="0"/>
                        <a:t>Median</a:t>
                      </a:r>
                      <a:br>
                        <a:rPr lang="en-US" sz="1400" dirty="0"/>
                      </a:br>
                      <a:r>
                        <a:rPr lang="en-US" sz="1400" dirty="0"/>
                        <a:t>(95% CI),</a:t>
                      </a:r>
                      <a:r>
                        <a:rPr lang="en-US" sz="1400" baseline="30000" dirty="0"/>
                        <a:t>a</a:t>
                      </a:r>
                      <a:r>
                        <a:rPr lang="en-US" sz="1400" dirty="0"/>
                        <a:t> mo</a:t>
                      </a:r>
                      <a:endParaRPr lang="en-US" sz="14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solidFill>
                            <a:srgbClr val="00857C"/>
                          </a:solidFill>
                        </a:rPr>
                        <a:t>18.0</a:t>
                      </a:r>
                    </a:p>
                    <a:p>
                      <a:pPr algn="ctr"/>
                      <a:r>
                        <a:rPr lang="en-US" sz="1400" b="1" dirty="0">
                          <a:solidFill>
                            <a:srgbClr val="00857C"/>
                          </a:solidFill>
                        </a:rPr>
                        <a:t>(14.9–20.5)</a:t>
                      </a:r>
                      <a:endParaRPr lang="en-US" sz="1400" b="1" dirty="0">
                        <a:solidFill>
                          <a:srgbClr val="00857C"/>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solidFill>
                            <a:srgbClr val="610F0F"/>
                          </a:solidFill>
                        </a:rPr>
                        <a:t>12.2</a:t>
                      </a:r>
                    </a:p>
                    <a:p>
                      <a:pPr algn="ctr"/>
                      <a:r>
                        <a:rPr lang="en-US" sz="1400" b="1" dirty="0">
                          <a:solidFill>
                            <a:srgbClr val="610F0F"/>
                          </a:solidFill>
                        </a:rPr>
                        <a:t>(11.0–14.1)</a:t>
                      </a:r>
                      <a:endParaRPr lang="en-US" sz="1400" b="1" dirty="0">
                        <a:solidFill>
                          <a:srgbClr val="610F0F"/>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0786190"/>
                  </a:ext>
                </a:extLst>
              </a:tr>
              <a:tr h="305922">
                <a:tc>
                  <a:txBody>
                    <a:bodyPr/>
                    <a:lstStyle/>
                    <a:p>
                      <a:r>
                        <a:rPr lang="en-US" sz="1400" dirty="0"/>
                        <a:t>Events, n (%)</a:t>
                      </a:r>
                      <a:endParaRPr lang="en-US" sz="14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solidFill>
                            <a:srgbClr val="00857C"/>
                          </a:solidFill>
                          <a:latin typeface="Arial" panose="020B0604020202020204" pitchFamily="34" charset="0"/>
                          <a:cs typeface="Arial" panose="020B0604020202020204" pitchFamily="34" charset="0"/>
                        </a:rPr>
                        <a:t>285 (82.4)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610F0F"/>
                          </a:solidFill>
                          <a:latin typeface="Arial" panose="020B0604020202020204" pitchFamily="34" charset="0"/>
                          <a:cs typeface="Arial" panose="020B0604020202020204" pitchFamily="34" charset="0"/>
                        </a:rPr>
                        <a:t>310 (88.3)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3135438"/>
                  </a:ext>
                </a:extLst>
              </a:tr>
              <a:tr h="305922">
                <a:tc>
                  <a:txBody>
                    <a:bodyPr/>
                    <a:lstStyle/>
                    <a:p>
                      <a:r>
                        <a:rPr lang="en-US" sz="1400" dirty="0"/>
                        <a:t>HR (95% CI)</a:t>
                      </a:r>
                      <a:r>
                        <a:rPr lang="en-US" sz="1400" baseline="30000" dirty="0"/>
                        <a:t>b</a:t>
                      </a:r>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0.70 (0.60–0.83)</a:t>
                      </a:r>
                      <a:endParaRPr lang="en-US" sz="1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135133898"/>
                  </a:ext>
                </a:extLst>
              </a:tr>
            </a:tbl>
          </a:graphicData>
        </a:graphic>
      </p:graphicFrame>
      <p:graphicFrame>
        <p:nvGraphicFramePr>
          <p:cNvPr id="16" name="Table 2">
            <a:extLst>
              <a:ext uri="{FF2B5EF4-FFF2-40B4-BE49-F238E27FC236}">
                <a16:creationId xmlns:a16="http://schemas.microsoft.com/office/drawing/2014/main" id="{37DA0416-A74D-70BF-C090-BEFFE39FEFB8}"/>
              </a:ext>
            </a:extLst>
          </p:cNvPr>
          <p:cNvGraphicFramePr>
            <a:graphicFrameLocks noGrp="1"/>
          </p:cNvGraphicFramePr>
          <p:nvPr/>
        </p:nvGraphicFramePr>
        <p:xfrm>
          <a:off x="4188000" y="5028105"/>
          <a:ext cx="3816000" cy="1130004"/>
        </p:xfrm>
        <a:graphic>
          <a:graphicData uri="http://schemas.openxmlformats.org/drawingml/2006/table">
            <a:tbl>
              <a:tblPr firstRow="1" bandRow="1">
                <a:tableStyleId>{5940675A-B579-460E-94D1-54222C63F5DA}</a:tableStyleId>
              </a:tblPr>
              <a:tblGrid>
                <a:gridCol w="1368000">
                  <a:extLst>
                    <a:ext uri="{9D8B030D-6E8A-4147-A177-3AD203B41FA5}">
                      <a16:colId xmlns:a16="http://schemas.microsoft.com/office/drawing/2014/main" val="837894110"/>
                    </a:ext>
                  </a:extLst>
                </a:gridCol>
                <a:gridCol w="1224000">
                  <a:extLst>
                    <a:ext uri="{9D8B030D-6E8A-4147-A177-3AD203B41FA5}">
                      <a16:colId xmlns:a16="http://schemas.microsoft.com/office/drawing/2014/main" val="1009904433"/>
                    </a:ext>
                  </a:extLst>
                </a:gridCol>
                <a:gridCol w="1224000">
                  <a:extLst>
                    <a:ext uri="{9D8B030D-6E8A-4147-A177-3AD203B41FA5}">
                      <a16:colId xmlns:a16="http://schemas.microsoft.com/office/drawing/2014/main" val="1149352344"/>
                    </a:ext>
                  </a:extLst>
                </a:gridCol>
              </a:tblGrid>
              <a:tr h="305922">
                <a:tc>
                  <a:txBody>
                    <a:bodyPr/>
                    <a:lstStyle/>
                    <a:p>
                      <a:r>
                        <a:rPr lang="en-US" sz="1400" dirty="0"/>
                        <a:t>Median</a:t>
                      </a:r>
                      <a:br>
                        <a:rPr lang="en-US" sz="1400" dirty="0"/>
                      </a:br>
                      <a:r>
                        <a:rPr lang="en-US" sz="1400" dirty="0"/>
                        <a:t>(95% CI),</a:t>
                      </a:r>
                      <a:r>
                        <a:rPr lang="en-US" sz="1400" baseline="30000" dirty="0"/>
                        <a:t>a</a:t>
                      </a:r>
                      <a:r>
                        <a:rPr lang="en-US" sz="1400" dirty="0"/>
                        <a:t> mo</a:t>
                      </a:r>
                      <a:endParaRPr lang="en-US" sz="1400" dirty="0">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solidFill>
                            <a:srgbClr val="00857C"/>
                          </a:solidFill>
                        </a:rPr>
                        <a:t>31.9</a:t>
                      </a:r>
                    </a:p>
                    <a:p>
                      <a:pPr algn="ctr"/>
                      <a:r>
                        <a:rPr lang="en-US" sz="1400" b="1" dirty="0">
                          <a:solidFill>
                            <a:srgbClr val="00857C"/>
                          </a:solidFill>
                        </a:rPr>
                        <a:t>(15.6–47.7)</a:t>
                      </a:r>
                      <a:endParaRPr lang="en-US" sz="1400" b="1" dirty="0">
                        <a:solidFill>
                          <a:srgbClr val="00857C"/>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solidFill>
                            <a:srgbClr val="610F0F"/>
                          </a:solidFill>
                        </a:rPr>
                        <a:t>8.6</a:t>
                      </a:r>
                    </a:p>
                    <a:p>
                      <a:pPr algn="ctr"/>
                      <a:r>
                        <a:rPr lang="en-US" sz="1400" b="1" dirty="0">
                          <a:solidFill>
                            <a:srgbClr val="610F0F"/>
                          </a:solidFill>
                        </a:rPr>
                        <a:t>(5.5–13.4)</a:t>
                      </a:r>
                      <a:endParaRPr lang="en-US" sz="1400" b="1" dirty="0">
                        <a:solidFill>
                          <a:srgbClr val="610F0F"/>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0786190"/>
                  </a:ext>
                </a:extLst>
              </a:tr>
              <a:tr h="305922">
                <a:tc>
                  <a:txBody>
                    <a:bodyPr/>
                    <a:lstStyle/>
                    <a:p>
                      <a:r>
                        <a:rPr lang="en-US" sz="1400" dirty="0"/>
                        <a:t>Events, n (%)</a:t>
                      </a:r>
                      <a:endParaRPr lang="en-US" sz="14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solidFill>
                            <a:srgbClr val="00857C"/>
                          </a:solidFill>
                          <a:latin typeface="Arial" panose="020B0604020202020204" pitchFamily="34" charset="0"/>
                          <a:cs typeface="Arial" panose="020B0604020202020204" pitchFamily="34" charset="0"/>
                        </a:rPr>
                        <a:t>40 (61.5)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610F0F"/>
                          </a:solidFill>
                          <a:latin typeface="Arial" panose="020B0604020202020204" pitchFamily="34" charset="0"/>
                          <a:cs typeface="Arial" panose="020B0604020202020204" pitchFamily="34" charset="0"/>
                        </a:rPr>
                        <a:t>53 (81.5)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3135438"/>
                  </a:ext>
                </a:extLst>
              </a:tr>
              <a:tr h="305922">
                <a:tc>
                  <a:txBody>
                    <a:bodyPr/>
                    <a:lstStyle/>
                    <a:p>
                      <a:r>
                        <a:rPr lang="en-US" sz="1400" dirty="0"/>
                        <a:t>HR (95% CI)</a:t>
                      </a:r>
                      <a:r>
                        <a:rPr lang="en-US" sz="1400" baseline="30000" dirty="0"/>
                        <a:t>b</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0.44 (0.29–0.67)</a:t>
                      </a:r>
                      <a:endParaRPr lang="en-US" sz="1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135133898"/>
                  </a:ext>
                </a:extLst>
              </a:tr>
            </a:tbl>
          </a:graphicData>
        </a:graphic>
      </p:graphicFrame>
      <p:graphicFrame>
        <p:nvGraphicFramePr>
          <p:cNvPr id="17" name="Table 2">
            <a:extLst>
              <a:ext uri="{FF2B5EF4-FFF2-40B4-BE49-F238E27FC236}">
                <a16:creationId xmlns:a16="http://schemas.microsoft.com/office/drawing/2014/main" id="{8DE98BBB-00FF-DA90-A35E-6897F60B3F02}"/>
              </a:ext>
            </a:extLst>
          </p:cNvPr>
          <p:cNvGraphicFramePr>
            <a:graphicFrameLocks noGrp="1"/>
          </p:cNvGraphicFramePr>
          <p:nvPr/>
        </p:nvGraphicFramePr>
        <p:xfrm>
          <a:off x="8127183" y="5028105"/>
          <a:ext cx="3816000" cy="1130004"/>
        </p:xfrm>
        <a:graphic>
          <a:graphicData uri="http://schemas.openxmlformats.org/drawingml/2006/table">
            <a:tbl>
              <a:tblPr firstRow="1" bandRow="1">
                <a:tableStyleId>{5940675A-B579-460E-94D1-54222C63F5DA}</a:tableStyleId>
              </a:tblPr>
              <a:tblGrid>
                <a:gridCol w="1368000">
                  <a:extLst>
                    <a:ext uri="{9D8B030D-6E8A-4147-A177-3AD203B41FA5}">
                      <a16:colId xmlns:a16="http://schemas.microsoft.com/office/drawing/2014/main" val="837894110"/>
                    </a:ext>
                  </a:extLst>
                </a:gridCol>
                <a:gridCol w="1224000">
                  <a:extLst>
                    <a:ext uri="{9D8B030D-6E8A-4147-A177-3AD203B41FA5}">
                      <a16:colId xmlns:a16="http://schemas.microsoft.com/office/drawing/2014/main" val="1009904433"/>
                    </a:ext>
                  </a:extLst>
                </a:gridCol>
                <a:gridCol w="1224000">
                  <a:extLst>
                    <a:ext uri="{9D8B030D-6E8A-4147-A177-3AD203B41FA5}">
                      <a16:colId xmlns:a16="http://schemas.microsoft.com/office/drawing/2014/main" val="1149352344"/>
                    </a:ext>
                  </a:extLst>
                </a:gridCol>
              </a:tblGrid>
              <a:tr h="305922">
                <a:tc>
                  <a:txBody>
                    <a:bodyPr/>
                    <a:lstStyle/>
                    <a:p>
                      <a:r>
                        <a:rPr lang="en-US" sz="1400" dirty="0"/>
                        <a:t>Median</a:t>
                      </a:r>
                      <a:br>
                        <a:rPr lang="en-US" sz="1400" dirty="0"/>
                      </a:br>
                      <a:r>
                        <a:rPr lang="en-US" sz="1400" dirty="0"/>
                        <a:t>(95% CI),</a:t>
                      </a:r>
                      <a:r>
                        <a:rPr lang="en-US" sz="1400" baseline="30000" dirty="0"/>
                        <a:t>a</a:t>
                      </a:r>
                      <a:r>
                        <a:rPr lang="en-US" sz="1400" dirty="0"/>
                        <a:t> mo</a:t>
                      </a:r>
                      <a:endParaRPr lang="en-US" sz="1400" dirty="0">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solidFill>
                            <a:srgbClr val="00857C"/>
                          </a:solidFill>
                        </a:rPr>
                        <a:t>18.7</a:t>
                      </a:r>
                    </a:p>
                    <a:p>
                      <a:pPr algn="ctr"/>
                      <a:r>
                        <a:rPr lang="en-US" sz="1400" b="1" dirty="0">
                          <a:solidFill>
                            <a:srgbClr val="00857C"/>
                          </a:solidFill>
                        </a:rPr>
                        <a:t>(15.6–21.3)</a:t>
                      </a:r>
                      <a:endParaRPr lang="en-US" sz="1400" b="1" dirty="0">
                        <a:solidFill>
                          <a:srgbClr val="00857C"/>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solidFill>
                            <a:srgbClr val="610F0F"/>
                          </a:solidFill>
                        </a:rPr>
                        <a:t>11.9</a:t>
                      </a:r>
                    </a:p>
                    <a:p>
                      <a:pPr algn="ctr"/>
                      <a:r>
                        <a:rPr lang="en-US" sz="1400" b="1" dirty="0">
                          <a:solidFill>
                            <a:srgbClr val="610F0F"/>
                          </a:solidFill>
                        </a:rPr>
                        <a:t>(10.6–13.3)</a:t>
                      </a:r>
                      <a:endParaRPr lang="en-US" sz="1400" b="1" dirty="0">
                        <a:solidFill>
                          <a:srgbClr val="610F0F"/>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0786190"/>
                  </a:ext>
                </a:extLst>
              </a:tr>
              <a:tr h="305922">
                <a:tc>
                  <a:txBody>
                    <a:bodyPr/>
                    <a:lstStyle/>
                    <a:p>
                      <a:r>
                        <a:rPr lang="en-US" sz="1400" dirty="0"/>
                        <a:t>Events, n (%)</a:t>
                      </a:r>
                      <a:endParaRPr lang="en-US" sz="14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solidFill>
                            <a:srgbClr val="00857C"/>
                          </a:solidFill>
                          <a:latin typeface="Arial" panose="020B0604020202020204" pitchFamily="34" charset="0"/>
                          <a:cs typeface="Arial" panose="020B0604020202020204" pitchFamily="34" charset="0"/>
                        </a:rPr>
                        <a:t>325 (79.1)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610F0F"/>
                          </a:solidFill>
                          <a:latin typeface="Arial" panose="020B0604020202020204" pitchFamily="34" charset="0"/>
                          <a:cs typeface="Arial" panose="020B0604020202020204" pitchFamily="34" charset="0"/>
                        </a:rPr>
                        <a:t>363 (87.3)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3135438"/>
                  </a:ext>
                </a:extLst>
              </a:tr>
              <a:tr h="305922">
                <a:tc>
                  <a:txBody>
                    <a:bodyPr/>
                    <a:lstStyle/>
                    <a:p>
                      <a:r>
                        <a:rPr lang="en-US" sz="1400" dirty="0"/>
                        <a:t>HR (95% CI)</a:t>
                      </a:r>
                      <a:r>
                        <a:rPr lang="en-US" sz="1400" baseline="30000" dirty="0"/>
                        <a:t>b</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0.66 (0.57–0.77)</a:t>
                      </a:r>
                      <a:endParaRPr lang="en-US" sz="1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135133898"/>
                  </a:ext>
                </a:extLst>
              </a:tr>
            </a:tbl>
          </a:graphicData>
        </a:graphic>
      </p:graphicFrame>
      <p:sp>
        <p:nvSpPr>
          <p:cNvPr id="21" name="TextBox 20">
            <a:extLst>
              <a:ext uri="{FF2B5EF4-FFF2-40B4-BE49-F238E27FC236}">
                <a16:creationId xmlns:a16="http://schemas.microsoft.com/office/drawing/2014/main" id="{4544E2A8-72BA-2645-42FA-2822A9BED7F6}"/>
              </a:ext>
            </a:extLst>
          </p:cNvPr>
          <p:cNvSpPr txBox="1"/>
          <p:nvPr/>
        </p:nvSpPr>
        <p:spPr>
          <a:xfrm>
            <a:off x="1706213" y="1458819"/>
            <a:ext cx="901209" cy="37965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pMMR</a:t>
            </a:r>
            <a:endParaRPr kumimoji="0" lang="en-US" sz="1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a:extLst>
              <a:ext uri="{FF2B5EF4-FFF2-40B4-BE49-F238E27FC236}">
                <a16:creationId xmlns:a16="http://schemas.microsoft.com/office/drawing/2014/main" id="{C6A8BF5A-8755-6075-6D69-80C6772ED41A}"/>
              </a:ext>
            </a:extLst>
          </p:cNvPr>
          <p:cNvSpPr txBox="1"/>
          <p:nvPr/>
        </p:nvSpPr>
        <p:spPr>
          <a:xfrm>
            <a:off x="5645396" y="1458819"/>
            <a:ext cx="901209" cy="37965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dMMR</a:t>
            </a:r>
            <a:endParaRPr kumimoji="0" lang="en-US" sz="1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a:extLst>
              <a:ext uri="{FF2B5EF4-FFF2-40B4-BE49-F238E27FC236}">
                <a16:creationId xmlns:a16="http://schemas.microsoft.com/office/drawing/2014/main" id="{B5463BFB-2C6E-DAB1-CBFA-50173C6AA65D}"/>
              </a:ext>
            </a:extLst>
          </p:cNvPr>
          <p:cNvSpPr txBox="1"/>
          <p:nvPr/>
        </p:nvSpPr>
        <p:spPr>
          <a:xfrm>
            <a:off x="9324892" y="1458819"/>
            <a:ext cx="1460656" cy="37965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All-Comers</a:t>
            </a:r>
            <a:endParaRPr kumimoji="0" lang="en-US" sz="1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a:extLst>
              <a:ext uri="{FF2B5EF4-FFF2-40B4-BE49-F238E27FC236}">
                <a16:creationId xmlns:a16="http://schemas.microsoft.com/office/drawing/2014/main" id="{AB9A6214-ACB3-B57D-70E3-5E18CADC7E8E}"/>
              </a:ext>
            </a:extLst>
          </p:cNvPr>
          <p:cNvPicPr>
            <a:picLocks noChangeAspect="1"/>
          </p:cNvPicPr>
          <p:nvPr/>
        </p:nvPicPr>
        <p:blipFill>
          <a:blip r:embed="rId3"/>
          <a:stretch>
            <a:fillRect/>
          </a:stretch>
        </p:blipFill>
        <p:spPr>
          <a:xfrm>
            <a:off x="10462" y="1652888"/>
            <a:ext cx="4616450" cy="3181350"/>
          </a:xfrm>
          <a:prstGeom prst="rect">
            <a:avLst/>
          </a:prstGeom>
        </p:spPr>
      </p:pic>
      <p:pic>
        <p:nvPicPr>
          <p:cNvPr id="11" name="Picture 10">
            <a:extLst>
              <a:ext uri="{FF2B5EF4-FFF2-40B4-BE49-F238E27FC236}">
                <a16:creationId xmlns:a16="http://schemas.microsoft.com/office/drawing/2014/main" id="{6B6BC76F-68EB-798C-B3DA-0AB598082190}"/>
              </a:ext>
            </a:extLst>
          </p:cNvPr>
          <p:cNvPicPr>
            <a:picLocks noChangeAspect="1"/>
          </p:cNvPicPr>
          <p:nvPr/>
        </p:nvPicPr>
        <p:blipFill>
          <a:blip r:embed="rId4"/>
          <a:stretch>
            <a:fillRect/>
          </a:stretch>
        </p:blipFill>
        <p:spPr>
          <a:xfrm>
            <a:off x="4295775" y="1652888"/>
            <a:ext cx="4108450" cy="3181350"/>
          </a:xfrm>
          <a:prstGeom prst="rect">
            <a:avLst/>
          </a:prstGeom>
        </p:spPr>
      </p:pic>
      <p:pic>
        <p:nvPicPr>
          <p:cNvPr id="14" name="Picture 13">
            <a:extLst>
              <a:ext uri="{FF2B5EF4-FFF2-40B4-BE49-F238E27FC236}">
                <a16:creationId xmlns:a16="http://schemas.microsoft.com/office/drawing/2014/main" id="{A9390B5A-F920-9B88-0DBA-0DD96D649376}"/>
              </a:ext>
            </a:extLst>
          </p:cNvPr>
          <p:cNvPicPr>
            <a:picLocks noChangeAspect="1"/>
          </p:cNvPicPr>
          <p:nvPr/>
        </p:nvPicPr>
        <p:blipFill>
          <a:blip r:embed="rId5"/>
          <a:stretch>
            <a:fillRect/>
          </a:stretch>
        </p:blipFill>
        <p:spPr>
          <a:xfrm>
            <a:off x="8073088" y="1652888"/>
            <a:ext cx="4108450" cy="3181350"/>
          </a:xfrm>
          <a:prstGeom prst="rect">
            <a:avLst/>
          </a:prstGeom>
        </p:spPr>
      </p:pic>
      <p:sp>
        <p:nvSpPr>
          <p:cNvPr id="3" name="Text Box 15">
            <a:extLst>
              <a:ext uri="{FF2B5EF4-FFF2-40B4-BE49-F238E27FC236}">
                <a16:creationId xmlns:a16="http://schemas.microsoft.com/office/drawing/2014/main" id="{7D56023C-A403-2CE7-3298-ED660944BD12}"/>
              </a:ext>
            </a:extLst>
          </p:cNvPr>
          <p:cNvSpPr txBox="1">
            <a:spLocks noChangeArrowheads="1"/>
          </p:cNvSpPr>
          <p:nvPr/>
        </p:nvSpPr>
        <p:spPr bwMode="auto">
          <a:xfrm>
            <a:off x="8837094" y="6587439"/>
            <a:ext cx="2774138"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ＭＳ Ｐゴシック" charset="0"/>
                <a:cs typeface="Arial" panose="020B0604020202020204" pitchFamily="34" charset="0"/>
              </a:rPr>
              <a:t>Makker, IGCS 2025</a:t>
            </a:r>
          </a:p>
        </p:txBody>
      </p:sp>
    </p:spTree>
    <p:extLst>
      <p:ext uri="{BB962C8B-B14F-4D97-AF65-F5344CB8AC3E}">
        <p14:creationId xmlns:p14="http://schemas.microsoft.com/office/powerpoint/2010/main" val="1565653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619C2-ABBC-29C2-8B02-118DDBDB726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08D6728-3C67-6789-5D3A-C46FBA46156D}"/>
              </a:ext>
            </a:extLst>
          </p:cNvPr>
          <p:cNvSpPr>
            <a:spLocks noGrp="1"/>
          </p:cNvSpPr>
          <p:nvPr>
            <p:ph type="title"/>
          </p:nvPr>
        </p:nvSpPr>
        <p:spPr/>
        <p:txBody>
          <a:bodyPr>
            <a:noAutofit/>
          </a:bodyPr>
          <a:lstStyle/>
          <a:p>
            <a:r>
              <a:rPr lang="en-US" dirty="0">
                <a:solidFill>
                  <a:schemeClr val="tx1"/>
                </a:solidFill>
              </a:rPr>
              <a:t>At 5 Years, Len + </a:t>
            </a:r>
            <a:r>
              <a:rPr lang="en-US" dirty="0" err="1">
                <a:solidFill>
                  <a:schemeClr val="tx1"/>
                </a:solidFill>
              </a:rPr>
              <a:t>Pembro</a:t>
            </a:r>
            <a:r>
              <a:rPr lang="en-US" dirty="0">
                <a:solidFill>
                  <a:schemeClr val="tx1"/>
                </a:solidFill>
              </a:rPr>
              <a:t> </a:t>
            </a:r>
            <a:r>
              <a:rPr lang="en-US" dirty="0" err="1">
                <a:solidFill>
                  <a:schemeClr val="tx1"/>
                </a:solidFill>
              </a:rPr>
              <a:t>PFS</a:t>
            </a:r>
            <a:r>
              <a:rPr lang="en-US" baseline="30000" dirty="0" err="1">
                <a:solidFill>
                  <a:schemeClr val="tx1"/>
                </a:solidFill>
              </a:rPr>
              <a:t>a</a:t>
            </a:r>
            <a:r>
              <a:rPr lang="en-US" dirty="0">
                <a:solidFill>
                  <a:schemeClr val="tx1"/>
                </a:solidFill>
              </a:rPr>
              <a:t> Benefit Continues to be Consistent With the Primary Analysis</a:t>
            </a:r>
            <a:endParaRPr lang="en-US" baseline="30000" dirty="0">
              <a:solidFill>
                <a:schemeClr val="tx1"/>
              </a:solidFill>
            </a:endParaRPr>
          </a:p>
        </p:txBody>
      </p:sp>
      <p:sp>
        <p:nvSpPr>
          <p:cNvPr id="4" name="Footer Placeholder 3">
            <a:extLst>
              <a:ext uri="{FF2B5EF4-FFF2-40B4-BE49-F238E27FC236}">
                <a16:creationId xmlns:a16="http://schemas.microsoft.com/office/drawing/2014/main" id="{7103FD5F-DF1F-2661-75A4-D9F6F0454D9B}"/>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Data cutoff: February 26, 2025. The tick marks indicate censored data. </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Per RECIST version 1.1 by BICR. </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Based on Kaplan-Meier method for censored data. </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Based on Cox regression model with the Efron method of tie handling and treatment as a covariate; analyses were stratified for the pMMR population and all-comers.</a:t>
            </a:r>
          </a:p>
        </p:txBody>
      </p:sp>
      <p:graphicFrame>
        <p:nvGraphicFramePr>
          <p:cNvPr id="5" name="Table 2">
            <a:extLst>
              <a:ext uri="{FF2B5EF4-FFF2-40B4-BE49-F238E27FC236}">
                <a16:creationId xmlns:a16="http://schemas.microsoft.com/office/drawing/2014/main" id="{7538BD3B-7539-D69A-A5C6-190EB3958E9C}"/>
              </a:ext>
            </a:extLst>
          </p:cNvPr>
          <p:cNvGraphicFramePr>
            <a:graphicFrameLocks noGrp="1"/>
          </p:cNvGraphicFramePr>
          <p:nvPr/>
        </p:nvGraphicFramePr>
        <p:xfrm>
          <a:off x="248817" y="5028105"/>
          <a:ext cx="3816000" cy="1130004"/>
        </p:xfrm>
        <a:graphic>
          <a:graphicData uri="http://schemas.openxmlformats.org/drawingml/2006/table">
            <a:tbl>
              <a:tblPr firstRow="1" bandRow="1">
                <a:tableStyleId>{5940675A-B579-460E-94D1-54222C63F5DA}</a:tableStyleId>
              </a:tblPr>
              <a:tblGrid>
                <a:gridCol w="1368000">
                  <a:extLst>
                    <a:ext uri="{9D8B030D-6E8A-4147-A177-3AD203B41FA5}">
                      <a16:colId xmlns:a16="http://schemas.microsoft.com/office/drawing/2014/main" val="837894110"/>
                    </a:ext>
                  </a:extLst>
                </a:gridCol>
                <a:gridCol w="1224000">
                  <a:extLst>
                    <a:ext uri="{9D8B030D-6E8A-4147-A177-3AD203B41FA5}">
                      <a16:colId xmlns:a16="http://schemas.microsoft.com/office/drawing/2014/main" val="1009904433"/>
                    </a:ext>
                  </a:extLst>
                </a:gridCol>
                <a:gridCol w="1224000">
                  <a:extLst>
                    <a:ext uri="{9D8B030D-6E8A-4147-A177-3AD203B41FA5}">
                      <a16:colId xmlns:a16="http://schemas.microsoft.com/office/drawing/2014/main" val="1149352344"/>
                    </a:ext>
                  </a:extLst>
                </a:gridCol>
              </a:tblGrid>
              <a:tr h="305922">
                <a:tc>
                  <a:txBody>
                    <a:bodyPr/>
                    <a:lstStyle/>
                    <a:p>
                      <a:r>
                        <a:rPr lang="en-US" sz="1400" dirty="0"/>
                        <a:t>Median</a:t>
                      </a:r>
                      <a:br>
                        <a:rPr lang="en-US" sz="1400" dirty="0"/>
                      </a:br>
                      <a:r>
                        <a:rPr lang="en-US" sz="1400" dirty="0"/>
                        <a:t>(95% CI),</a:t>
                      </a:r>
                      <a:r>
                        <a:rPr lang="en-US" sz="1400" baseline="30000" dirty="0"/>
                        <a:t>b</a:t>
                      </a:r>
                      <a:r>
                        <a:rPr lang="en-US" sz="1400" dirty="0"/>
                        <a:t> mo</a:t>
                      </a:r>
                      <a:endParaRPr lang="en-US" sz="1400" dirty="0">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solidFill>
                            <a:srgbClr val="00857C"/>
                          </a:solidFill>
                        </a:rPr>
                        <a:t>6.7</a:t>
                      </a:r>
                    </a:p>
                    <a:p>
                      <a:pPr algn="ctr"/>
                      <a:r>
                        <a:rPr lang="en-US" sz="1400" b="1" dirty="0">
                          <a:solidFill>
                            <a:srgbClr val="00857C"/>
                          </a:solidFill>
                        </a:rPr>
                        <a:t>(5.6–7.4)</a:t>
                      </a:r>
                      <a:endParaRPr lang="en-US" sz="1400" b="1" dirty="0">
                        <a:solidFill>
                          <a:srgbClr val="00857C"/>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solidFill>
                            <a:srgbClr val="610F0F"/>
                          </a:solidFill>
                        </a:rPr>
                        <a:t>3.8</a:t>
                      </a:r>
                    </a:p>
                    <a:p>
                      <a:pPr algn="ctr"/>
                      <a:r>
                        <a:rPr lang="en-US" sz="1400" b="1" dirty="0">
                          <a:solidFill>
                            <a:srgbClr val="610F0F"/>
                          </a:solidFill>
                        </a:rPr>
                        <a:t>(3.6–5.0)</a:t>
                      </a:r>
                      <a:endParaRPr lang="en-US" sz="1400" b="1" dirty="0">
                        <a:solidFill>
                          <a:srgbClr val="610F0F"/>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0786190"/>
                  </a:ext>
                </a:extLst>
              </a:tr>
              <a:tr h="305922">
                <a:tc>
                  <a:txBody>
                    <a:bodyPr/>
                    <a:lstStyle/>
                    <a:p>
                      <a:r>
                        <a:rPr lang="en-US" sz="1400" dirty="0"/>
                        <a:t>Events, n (%)</a:t>
                      </a:r>
                      <a:endParaRPr lang="en-US" sz="14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solidFill>
                            <a:srgbClr val="00857C"/>
                          </a:solidFill>
                          <a:latin typeface="Arial" panose="020B0604020202020204" pitchFamily="34" charset="0"/>
                          <a:cs typeface="Arial" panose="020B0604020202020204" pitchFamily="34" charset="0"/>
                        </a:rPr>
                        <a:t>289 (83.5)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610F0F"/>
                          </a:solidFill>
                          <a:latin typeface="Arial" panose="020B0604020202020204" pitchFamily="34" charset="0"/>
                          <a:cs typeface="Arial" panose="020B0604020202020204" pitchFamily="34" charset="0"/>
                        </a:rPr>
                        <a:t>249 (70.9)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3135438"/>
                  </a:ext>
                </a:extLst>
              </a:tr>
              <a:tr h="305922">
                <a:tc>
                  <a:txBody>
                    <a:bodyPr/>
                    <a:lstStyle/>
                    <a:p>
                      <a:r>
                        <a:rPr lang="en-US" sz="1400" dirty="0"/>
                        <a:t>HR (95% CI)</a:t>
                      </a:r>
                      <a:r>
                        <a:rPr lang="en-US" sz="1400" baseline="30000" dirty="0"/>
                        <a:t>c</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0.60 (0.51–0.72)</a:t>
                      </a:r>
                      <a:endParaRPr lang="en-US" sz="1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135133898"/>
                  </a:ext>
                </a:extLst>
              </a:tr>
            </a:tbl>
          </a:graphicData>
        </a:graphic>
      </p:graphicFrame>
      <p:graphicFrame>
        <p:nvGraphicFramePr>
          <p:cNvPr id="6" name="Table 2">
            <a:extLst>
              <a:ext uri="{FF2B5EF4-FFF2-40B4-BE49-F238E27FC236}">
                <a16:creationId xmlns:a16="http://schemas.microsoft.com/office/drawing/2014/main" id="{05B7037A-27C7-4A98-AAC2-B4F401E0BB1E}"/>
              </a:ext>
            </a:extLst>
          </p:cNvPr>
          <p:cNvGraphicFramePr>
            <a:graphicFrameLocks noGrp="1"/>
          </p:cNvGraphicFramePr>
          <p:nvPr/>
        </p:nvGraphicFramePr>
        <p:xfrm>
          <a:off x="4188000" y="5028105"/>
          <a:ext cx="3816000" cy="1130004"/>
        </p:xfrm>
        <a:graphic>
          <a:graphicData uri="http://schemas.openxmlformats.org/drawingml/2006/table">
            <a:tbl>
              <a:tblPr firstRow="1" bandRow="1">
                <a:tableStyleId>{5940675A-B579-460E-94D1-54222C63F5DA}</a:tableStyleId>
              </a:tblPr>
              <a:tblGrid>
                <a:gridCol w="1368000">
                  <a:extLst>
                    <a:ext uri="{9D8B030D-6E8A-4147-A177-3AD203B41FA5}">
                      <a16:colId xmlns:a16="http://schemas.microsoft.com/office/drawing/2014/main" val="837894110"/>
                    </a:ext>
                  </a:extLst>
                </a:gridCol>
                <a:gridCol w="1224000">
                  <a:extLst>
                    <a:ext uri="{9D8B030D-6E8A-4147-A177-3AD203B41FA5}">
                      <a16:colId xmlns:a16="http://schemas.microsoft.com/office/drawing/2014/main" val="1009904433"/>
                    </a:ext>
                  </a:extLst>
                </a:gridCol>
                <a:gridCol w="1224000">
                  <a:extLst>
                    <a:ext uri="{9D8B030D-6E8A-4147-A177-3AD203B41FA5}">
                      <a16:colId xmlns:a16="http://schemas.microsoft.com/office/drawing/2014/main" val="1149352344"/>
                    </a:ext>
                  </a:extLst>
                </a:gridCol>
              </a:tblGrid>
              <a:tr h="305922">
                <a:tc>
                  <a:txBody>
                    <a:bodyPr/>
                    <a:lstStyle/>
                    <a:p>
                      <a:r>
                        <a:rPr lang="en-US" sz="1400" dirty="0"/>
                        <a:t>Median</a:t>
                      </a:r>
                      <a:br>
                        <a:rPr lang="en-US" sz="1400" dirty="0"/>
                      </a:br>
                      <a:r>
                        <a:rPr lang="en-US" sz="1400" dirty="0"/>
                        <a:t>(95% CI),</a:t>
                      </a:r>
                      <a:r>
                        <a:rPr lang="en-US" sz="1400" baseline="30000" dirty="0"/>
                        <a:t>b</a:t>
                      </a:r>
                      <a:r>
                        <a:rPr lang="en-US" sz="1400" dirty="0"/>
                        <a:t> mo</a:t>
                      </a:r>
                      <a:endParaRPr lang="en-US" sz="1400" dirty="0">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solidFill>
                            <a:srgbClr val="00857C"/>
                          </a:solidFill>
                        </a:rPr>
                        <a:t>14.8</a:t>
                      </a:r>
                    </a:p>
                    <a:p>
                      <a:pPr algn="ctr"/>
                      <a:r>
                        <a:rPr lang="en-US" sz="1400" b="1" dirty="0">
                          <a:solidFill>
                            <a:srgbClr val="00857C"/>
                          </a:solidFill>
                        </a:rPr>
                        <a:t>(5.6–31.9)</a:t>
                      </a:r>
                      <a:endParaRPr lang="en-US" sz="1400" b="1" dirty="0">
                        <a:solidFill>
                          <a:srgbClr val="00857C"/>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solidFill>
                            <a:srgbClr val="610F0F"/>
                          </a:solidFill>
                        </a:rPr>
                        <a:t>3.7</a:t>
                      </a:r>
                    </a:p>
                    <a:p>
                      <a:pPr algn="ctr"/>
                      <a:r>
                        <a:rPr lang="en-US" sz="1400" b="1" dirty="0">
                          <a:solidFill>
                            <a:srgbClr val="610F0F"/>
                          </a:solidFill>
                        </a:rPr>
                        <a:t>(3.1–4.4)</a:t>
                      </a:r>
                      <a:endParaRPr lang="en-US" sz="1400" b="1" dirty="0">
                        <a:solidFill>
                          <a:srgbClr val="610F0F"/>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0786190"/>
                  </a:ext>
                </a:extLst>
              </a:tr>
              <a:tr h="305922">
                <a:tc>
                  <a:txBody>
                    <a:bodyPr/>
                    <a:lstStyle/>
                    <a:p>
                      <a:r>
                        <a:rPr lang="en-US" sz="1400" dirty="0"/>
                        <a:t>Events, n (%)</a:t>
                      </a:r>
                      <a:endParaRPr lang="en-US" sz="14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solidFill>
                            <a:srgbClr val="00857C"/>
                          </a:solidFill>
                          <a:latin typeface="Arial" panose="020B0604020202020204" pitchFamily="34" charset="0"/>
                          <a:cs typeface="Arial" panose="020B0604020202020204" pitchFamily="34" charset="0"/>
                        </a:rPr>
                        <a:t>43 (66.2)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610F0F"/>
                          </a:solidFill>
                          <a:latin typeface="Arial" panose="020B0604020202020204" pitchFamily="34" charset="0"/>
                          <a:cs typeface="Arial" panose="020B0604020202020204" pitchFamily="34" charset="0"/>
                        </a:rPr>
                        <a:t>49 (75.4)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3135438"/>
                  </a:ext>
                </a:extLst>
              </a:tr>
              <a:tr h="305922">
                <a:tc>
                  <a:txBody>
                    <a:bodyPr/>
                    <a:lstStyle/>
                    <a:p>
                      <a:r>
                        <a:rPr lang="en-US" sz="1400" dirty="0"/>
                        <a:t>HR (95% CI)</a:t>
                      </a:r>
                      <a:r>
                        <a:rPr lang="en-US" sz="1400" baseline="30000" dirty="0"/>
                        <a:t>c</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0.39 (0.25–0.60)</a:t>
                      </a:r>
                      <a:endParaRPr lang="en-US" sz="1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135133898"/>
                  </a:ext>
                </a:extLst>
              </a:tr>
            </a:tbl>
          </a:graphicData>
        </a:graphic>
      </p:graphicFrame>
      <p:graphicFrame>
        <p:nvGraphicFramePr>
          <p:cNvPr id="7" name="Table 2">
            <a:extLst>
              <a:ext uri="{FF2B5EF4-FFF2-40B4-BE49-F238E27FC236}">
                <a16:creationId xmlns:a16="http://schemas.microsoft.com/office/drawing/2014/main" id="{00438F1F-3514-AB7D-73C5-EC6DE8123C34}"/>
              </a:ext>
            </a:extLst>
          </p:cNvPr>
          <p:cNvGraphicFramePr>
            <a:graphicFrameLocks noGrp="1"/>
          </p:cNvGraphicFramePr>
          <p:nvPr/>
        </p:nvGraphicFramePr>
        <p:xfrm>
          <a:off x="8127183" y="5028105"/>
          <a:ext cx="3816000" cy="1130004"/>
        </p:xfrm>
        <a:graphic>
          <a:graphicData uri="http://schemas.openxmlformats.org/drawingml/2006/table">
            <a:tbl>
              <a:tblPr firstRow="1" bandRow="1">
                <a:tableStyleId>{5940675A-B579-460E-94D1-54222C63F5DA}</a:tableStyleId>
              </a:tblPr>
              <a:tblGrid>
                <a:gridCol w="1368000">
                  <a:extLst>
                    <a:ext uri="{9D8B030D-6E8A-4147-A177-3AD203B41FA5}">
                      <a16:colId xmlns:a16="http://schemas.microsoft.com/office/drawing/2014/main" val="837894110"/>
                    </a:ext>
                  </a:extLst>
                </a:gridCol>
                <a:gridCol w="1224000">
                  <a:extLst>
                    <a:ext uri="{9D8B030D-6E8A-4147-A177-3AD203B41FA5}">
                      <a16:colId xmlns:a16="http://schemas.microsoft.com/office/drawing/2014/main" val="1009904433"/>
                    </a:ext>
                  </a:extLst>
                </a:gridCol>
                <a:gridCol w="1224000">
                  <a:extLst>
                    <a:ext uri="{9D8B030D-6E8A-4147-A177-3AD203B41FA5}">
                      <a16:colId xmlns:a16="http://schemas.microsoft.com/office/drawing/2014/main" val="1149352344"/>
                    </a:ext>
                  </a:extLst>
                </a:gridCol>
              </a:tblGrid>
              <a:tr h="305922">
                <a:tc>
                  <a:txBody>
                    <a:bodyPr/>
                    <a:lstStyle/>
                    <a:p>
                      <a:r>
                        <a:rPr lang="en-US" sz="1400" dirty="0"/>
                        <a:t>Median</a:t>
                      </a:r>
                      <a:br>
                        <a:rPr lang="en-US" sz="1400" dirty="0"/>
                      </a:br>
                      <a:r>
                        <a:rPr lang="en-US" sz="1400" dirty="0"/>
                        <a:t>(95% CI),</a:t>
                      </a:r>
                      <a:r>
                        <a:rPr lang="en-US" sz="1400" baseline="30000" dirty="0"/>
                        <a:t>b</a:t>
                      </a:r>
                      <a:r>
                        <a:rPr lang="en-US" sz="1400" dirty="0"/>
                        <a:t> mo</a:t>
                      </a:r>
                      <a:endParaRPr lang="en-US" sz="1400" dirty="0">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solidFill>
                            <a:srgbClr val="00857C"/>
                          </a:solidFill>
                        </a:rPr>
                        <a:t>7.3</a:t>
                      </a:r>
                    </a:p>
                    <a:p>
                      <a:pPr algn="ctr"/>
                      <a:r>
                        <a:rPr lang="en-US" sz="1400" b="1" dirty="0">
                          <a:solidFill>
                            <a:srgbClr val="00857C"/>
                          </a:solidFill>
                        </a:rPr>
                        <a:t>(5.7–7.6)</a:t>
                      </a:r>
                      <a:endParaRPr lang="en-US" sz="1400" b="1" dirty="0">
                        <a:solidFill>
                          <a:srgbClr val="00857C"/>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solidFill>
                            <a:srgbClr val="610F0F"/>
                          </a:solidFill>
                        </a:rPr>
                        <a:t>3.8</a:t>
                      </a:r>
                    </a:p>
                    <a:p>
                      <a:pPr algn="ctr"/>
                      <a:r>
                        <a:rPr lang="en-US" sz="1400" b="1" dirty="0">
                          <a:solidFill>
                            <a:srgbClr val="610F0F"/>
                          </a:solidFill>
                        </a:rPr>
                        <a:t>(3.6–4.2)</a:t>
                      </a:r>
                      <a:endParaRPr lang="en-US" sz="1400" b="1" dirty="0">
                        <a:solidFill>
                          <a:srgbClr val="610F0F"/>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0786190"/>
                  </a:ext>
                </a:extLst>
              </a:tr>
              <a:tr h="305922">
                <a:tc>
                  <a:txBody>
                    <a:bodyPr/>
                    <a:lstStyle/>
                    <a:p>
                      <a:r>
                        <a:rPr lang="en-US" sz="1400" dirty="0"/>
                        <a:t>Events, n (%)</a:t>
                      </a:r>
                      <a:endParaRPr lang="en-US" sz="14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solidFill>
                            <a:srgbClr val="00857C"/>
                          </a:solidFill>
                          <a:latin typeface="Arial" panose="020B0604020202020204" pitchFamily="34" charset="0"/>
                          <a:cs typeface="Arial" panose="020B0604020202020204" pitchFamily="34" charset="0"/>
                        </a:rPr>
                        <a:t>322 (80.8)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610F0F"/>
                          </a:solidFill>
                          <a:latin typeface="Arial" panose="020B0604020202020204" pitchFamily="34" charset="0"/>
                          <a:cs typeface="Arial" panose="020B0604020202020204" pitchFamily="34" charset="0"/>
                        </a:rPr>
                        <a:t>298 (71.6)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3135438"/>
                  </a:ext>
                </a:extLst>
              </a:tr>
              <a:tr h="305922">
                <a:tc>
                  <a:txBody>
                    <a:bodyPr/>
                    <a:lstStyle/>
                    <a:p>
                      <a:r>
                        <a:rPr lang="en-US" sz="1400" dirty="0"/>
                        <a:t>HR (95% CI)</a:t>
                      </a:r>
                      <a:r>
                        <a:rPr lang="en-US" sz="1400" baseline="30000" dirty="0"/>
                        <a:t>c</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0.56 (0.48–0.66)</a:t>
                      </a:r>
                      <a:endParaRPr lang="en-US" sz="1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135133898"/>
                  </a:ext>
                </a:extLst>
              </a:tr>
            </a:tbl>
          </a:graphicData>
        </a:graphic>
      </p:graphicFrame>
      <p:sp>
        <p:nvSpPr>
          <p:cNvPr id="12" name="TextBox 11">
            <a:extLst>
              <a:ext uri="{FF2B5EF4-FFF2-40B4-BE49-F238E27FC236}">
                <a16:creationId xmlns:a16="http://schemas.microsoft.com/office/drawing/2014/main" id="{182F82D5-CBED-A44A-94D3-18C292BDAA1D}"/>
              </a:ext>
            </a:extLst>
          </p:cNvPr>
          <p:cNvSpPr txBox="1"/>
          <p:nvPr/>
        </p:nvSpPr>
        <p:spPr>
          <a:xfrm>
            <a:off x="1706213" y="1458819"/>
            <a:ext cx="901209" cy="37965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pMMR</a:t>
            </a:r>
            <a:endParaRPr kumimoji="0" lang="en-US" sz="1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70FCD79B-FDF4-9822-7C58-08D9B7DA3C05}"/>
              </a:ext>
            </a:extLst>
          </p:cNvPr>
          <p:cNvSpPr txBox="1"/>
          <p:nvPr/>
        </p:nvSpPr>
        <p:spPr>
          <a:xfrm>
            <a:off x="5645396" y="1458819"/>
            <a:ext cx="901209" cy="37965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dMMR</a:t>
            </a:r>
            <a:endParaRPr kumimoji="0" lang="en-US" sz="1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E24F34A0-69E9-7975-5E03-F344BAAAC698}"/>
              </a:ext>
            </a:extLst>
          </p:cNvPr>
          <p:cNvSpPr txBox="1"/>
          <p:nvPr/>
        </p:nvSpPr>
        <p:spPr>
          <a:xfrm>
            <a:off x="9324892" y="1458819"/>
            <a:ext cx="1460656" cy="37965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All-Comers</a:t>
            </a:r>
            <a:endParaRPr kumimoji="0" lang="en-US" sz="1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a:extLst>
              <a:ext uri="{FF2B5EF4-FFF2-40B4-BE49-F238E27FC236}">
                <a16:creationId xmlns:a16="http://schemas.microsoft.com/office/drawing/2014/main" id="{8843F250-49A0-8DC4-01C4-3F844B1AA15B}"/>
              </a:ext>
            </a:extLst>
          </p:cNvPr>
          <p:cNvPicPr>
            <a:picLocks noChangeAspect="1"/>
          </p:cNvPicPr>
          <p:nvPr/>
        </p:nvPicPr>
        <p:blipFill>
          <a:blip r:embed="rId3"/>
          <a:stretch>
            <a:fillRect/>
          </a:stretch>
        </p:blipFill>
        <p:spPr>
          <a:xfrm>
            <a:off x="0" y="1652888"/>
            <a:ext cx="4616450" cy="3181350"/>
          </a:xfrm>
          <a:prstGeom prst="rect">
            <a:avLst/>
          </a:prstGeom>
        </p:spPr>
      </p:pic>
      <p:pic>
        <p:nvPicPr>
          <p:cNvPr id="9" name="Picture 8">
            <a:extLst>
              <a:ext uri="{FF2B5EF4-FFF2-40B4-BE49-F238E27FC236}">
                <a16:creationId xmlns:a16="http://schemas.microsoft.com/office/drawing/2014/main" id="{A3EBB2E6-9F12-9B86-FBD7-D7A5F51312A2}"/>
              </a:ext>
            </a:extLst>
          </p:cNvPr>
          <p:cNvPicPr>
            <a:picLocks noChangeAspect="1"/>
          </p:cNvPicPr>
          <p:nvPr/>
        </p:nvPicPr>
        <p:blipFill>
          <a:blip r:embed="rId4"/>
          <a:stretch>
            <a:fillRect/>
          </a:stretch>
        </p:blipFill>
        <p:spPr>
          <a:xfrm>
            <a:off x="4295775" y="1652888"/>
            <a:ext cx="4108450" cy="3181350"/>
          </a:xfrm>
          <a:prstGeom prst="rect">
            <a:avLst/>
          </a:prstGeom>
        </p:spPr>
      </p:pic>
      <p:pic>
        <p:nvPicPr>
          <p:cNvPr id="23" name="Picture 22">
            <a:extLst>
              <a:ext uri="{FF2B5EF4-FFF2-40B4-BE49-F238E27FC236}">
                <a16:creationId xmlns:a16="http://schemas.microsoft.com/office/drawing/2014/main" id="{E64E51BB-C52F-9779-CB54-417E244C3F09}"/>
              </a:ext>
            </a:extLst>
          </p:cNvPr>
          <p:cNvPicPr>
            <a:picLocks noChangeAspect="1"/>
          </p:cNvPicPr>
          <p:nvPr/>
        </p:nvPicPr>
        <p:blipFill>
          <a:blip r:embed="rId5"/>
          <a:stretch>
            <a:fillRect/>
          </a:stretch>
        </p:blipFill>
        <p:spPr>
          <a:xfrm>
            <a:off x="8083550" y="1652888"/>
            <a:ext cx="4108450" cy="3181350"/>
          </a:xfrm>
          <a:prstGeom prst="rect">
            <a:avLst/>
          </a:prstGeom>
        </p:spPr>
      </p:pic>
      <p:sp>
        <p:nvSpPr>
          <p:cNvPr id="3" name="Text Box 15">
            <a:extLst>
              <a:ext uri="{FF2B5EF4-FFF2-40B4-BE49-F238E27FC236}">
                <a16:creationId xmlns:a16="http://schemas.microsoft.com/office/drawing/2014/main" id="{FCF9D3DD-9E9C-85F3-E913-7421A61FEDD5}"/>
              </a:ext>
            </a:extLst>
          </p:cNvPr>
          <p:cNvSpPr txBox="1">
            <a:spLocks noChangeArrowheads="1"/>
          </p:cNvSpPr>
          <p:nvPr/>
        </p:nvSpPr>
        <p:spPr bwMode="auto">
          <a:xfrm>
            <a:off x="8837094" y="6587439"/>
            <a:ext cx="2774138"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ＭＳ Ｐゴシック" charset="0"/>
                <a:cs typeface="Arial" panose="020B0604020202020204" pitchFamily="34" charset="0"/>
              </a:rPr>
              <a:t>Makker, IGCS 2025</a:t>
            </a:r>
          </a:p>
        </p:txBody>
      </p:sp>
    </p:spTree>
    <p:extLst>
      <p:ext uri="{BB962C8B-B14F-4D97-AF65-F5344CB8AC3E}">
        <p14:creationId xmlns:p14="http://schemas.microsoft.com/office/powerpoint/2010/main" val="34348340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4C677-47EA-A64F-A721-1B8BEE959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DCED49-1EBE-C730-FA50-83756D32C20D}"/>
              </a:ext>
            </a:extLst>
          </p:cNvPr>
          <p:cNvSpPr>
            <a:spLocks noGrp="1"/>
          </p:cNvSpPr>
          <p:nvPr>
            <p:ph type="title"/>
          </p:nvPr>
        </p:nvSpPr>
        <p:spPr>
          <a:xfrm>
            <a:off x="187530" y="-205092"/>
            <a:ext cx="11436349" cy="914660"/>
          </a:xfrm>
        </p:spPr>
        <p:txBody>
          <a:bodyPr>
            <a:normAutofit/>
          </a:bodyPr>
          <a:lstStyle/>
          <a:p>
            <a:pPr algn="l"/>
            <a:r>
              <a:rPr lang="en-US" dirty="0">
                <a:latin typeface="Arial" panose="020B0604020202020204"/>
              </a:rPr>
              <a:t>Summary of AEs and Len Dose Reductions</a:t>
            </a:r>
            <a:endParaRPr lang="en-US" dirty="0">
              <a:solidFill>
                <a:srgbClr val="000000"/>
              </a:solidFill>
            </a:endParaRPr>
          </a:p>
        </p:txBody>
      </p:sp>
      <p:sp>
        <p:nvSpPr>
          <p:cNvPr id="5" name="Footer Placeholder 4">
            <a:extLst>
              <a:ext uri="{FF2B5EF4-FFF2-40B4-BE49-F238E27FC236}">
                <a16:creationId xmlns:a16="http://schemas.microsoft.com/office/drawing/2014/main" id="{A0DAB110-2295-62D8-C15D-FADE8A89717C}"/>
              </a:ext>
            </a:extLst>
          </p:cNvPr>
          <p:cNvSpPr>
            <a:spLocks noGrp="1"/>
          </p:cNvSpPr>
          <p:nvPr>
            <p:ph type="ftr" sz="quarter" idx="3"/>
          </p:nvPr>
        </p:nvSpPr>
        <p:spPr>
          <a:xfrm>
            <a:off x="-1" y="6086168"/>
            <a:ext cx="12192001" cy="771832"/>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Data cutoff: February 26, 2025. AE, adverse event; AEOSI, adverse event of special interest; CSAE, clinically significant adverse event. </a:t>
            </a:r>
            <a:r>
              <a:rPr kumimoji="0" lang="en-US" sz="1000" b="0" i="0" u="none" strike="noStrike" kern="1200" cap="none" spc="0" normalizeH="0" baseline="3000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AEs</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based on a list of terms specified by the sponsor and considered regardless of attribution by the investigators. </a:t>
            </a:r>
          </a:p>
        </p:txBody>
      </p:sp>
      <p:sp>
        <p:nvSpPr>
          <p:cNvPr id="3" name="Rectangle 2">
            <a:extLst>
              <a:ext uri="{FF2B5EF4-FFF2-40B4-BE49-F238E27FC236}">
                <a16:creationId xmlns:a16="http://schemas.microsoft.com/office/drawing/2014/main" id="{3F864A52-1ADD-1AE5-ADFD-73EBB8CBB05C}"/>
              </a:ext>
            </a:extLst>
          </p:cNvPr>
          <p:cNvSpPr/>
          <p:nvPr/>
        </p:nvSpPr>
        <p:spPr>
          <a:xfrm>
            <a:off x="5413249" y="4328809"/>
            <a:ext cx="238522" cy="233463"/>
          </a:xfrm>
          <a:prstGeom prst="rect">
            <a:avLst/>
          </a:prstGeom>
          <a:solidFill>
            <a:schemeClr val="bg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600" cap="none" spc="30" normalizeH="0" baseline="0" noProof="0" dirty="0" err="1">
              <a:ln>
                <a:noFill/>
              </a:ln>
              <a:solidFill>
                <a:srgbClr val="FFFFFF"/>
              </a:solidFill>
              <a:effectLst/>
              <a:uLnTx/>
              <a:uFillTx/>
              <a:latin typeface="Times New Roman"/>
              <a:ea typeface="+mn-ea"/>
              <a:cs typeface="+mn-cs"/>
            </a:endParaRPr>
          </a:p>
        </p:txBody>
      </p:sp>
      <p:graphicFrame>
        <p:nvGraphicFramePr>
          <p:cNvPr id="6" name="Table 5">
            <a:extLst>
              <a:ext uri="{FF2B5EF4-FFF2-40B4-BE49-F238E27FC236}">
                <a16:creationId xmlns:a16="http://schemas.microsoft.com/office/drawing/2014/main" id="{CC97EC7B-48FC-DED5-1C8F-BA37446A2B5C}"/>
              </a:ext>
            </a:extLst>
          </p:cNvPr>
          <p:cNvGraphicFramePr>
            <a:graphicFrameLocks noGrp="1"/>
          </p:cNvGraphicFramePr>
          <p:nvPr/>
        </p:nvGraphicFramePr>
        <p:xfrm>
          <a:off x="8257373" y="2382165"/>
          <a:ext cx="3634776" cy="2941926"/>
        </p:xfrm>
        <a:graphic>
          <a:graphicData uri="http://schemas.openxmlformats.org/drawingml/2006/table">
            <a:tbl>
              <a:tblPr firstRow="1">
                <a:tableStyleId>{616DA210-FB5B-4158-B5E0-FEB733F419BA}</a:tableStyleId>
              </a:tblPr>
              <a:tblGrid>
                <a:gridCol w="2189304">
                  <a:extLst>
                    <a:ext uri="{9D8B030D-6E8A-4147-A177-3AD203B41FA5}">
                      <a16:colId xmlns:a16="http://schemas.microsoft.com/office/drawing/2014/main" val="671328513"/>
                    </a:ext>
                  </a:extLst>
                </a:gridCol>
                <a:gridCol w="1445472">
                  <a:extLst>
                    <a:ext uri="{9D8B030D-6E8A-4147-A177-3AD203B41FA5}">
                      <a16:colId xmlns:a16="http://schemas.microsoft.com/office/drawing/2014/main" val="1456795977"/>
                    </a:ext>
                  </a:extLst>
                </a:gridCol>
              </a:tblGrid>
              <a:tr h="646392">
                <a:tc>
                  <a:txBody>
                    <a:bodyPr/>
                    <a:lstStyle/>
                    <a:p>
                      <a:endParaRPr dirty="0">
                        <a:latin typeface="+mj-lt"/>
                      </a:endParaRPr>
                    </a:p>
                  </a:txBody>
                  <a:tcPr marL="47301" marR="47301" marT="23651" marB="64008"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9D9D9"/>
                    </a:solidFill>
                  </a:tcPr>
                </a:tc>
                <a:tc>
                  <a:txBody>
                    <a:bodyPr/>
                    <a:lstStyle/>
                    <a:p>
                      <a:pPr marL="0" marR="0" lvl="0" indent="0" algn="ctr" defTabSz="457250" rtl="0" eaLnBrk="1" fontAlgn="auto" latinLnBrk="0" hangingPunct="1">
                        <a:lnSpc>
                          <a:spcPts val="1900"/>
                        </a:lnSpc>
                        <a:spcBef>
                          <a:spcPts val="0"/>
                        </a:spcBef>
                        <a:spcAft>
                          <a:spcPts val="0"/>
                        </a:spcAft>
                        <a:buClrTx/>
                        <a:buSzTx/>
                        <a:buFontTx/>
                        <a:buNone/>
                        <a:tabLst/>
                        <a:defRPr/>
                      </a:pPr>
                      <a:r>
                        <a:rPr lang="en-US" sz="1200" b="1" dirty="0">
                          <a:solidFill>
                            <a:srgbClr val="00857C"/>
                          </a:solidFill>
                          <a:latin typeface="+mj-lt"/>
                          <a:cs typeface="Arial" panose="020B0604020202020204" pitchFamily="34" charset="0"/>
                        </a:rPr>
                        <a:t>Len + Pembro </a:t>
                      </a:r>
                    </a:p>
                    <a:p>
                      <a:pPr marL="0" marR="0" lvl="0" indent="0" algn="ctr" defTabSz="457250" rtl="0" eaLnBrk="1" fontAlgn="auto" latinLnBrk="0" hangingPunct="1">
                        <a:lnSpc>
                          <a:spcPts val="1900"/>
                        </a:lnSpc>
                        <a:spcBef>
                          <a:spcPts val="0"/>
                        </a:spcBef>
                        <a:spcAft>
                          <a:spcPts val="0"/>
                        </a:spcAft>
                        <a:buClrTx/>
                        <a:buSzTx/>
                        <a:buFontTx/>
                        <a:buNone/>
                        <a:tabLst/>
                        <a:defRPr/>
                      </a:pPr>
                      <a:r>
                        <a:rPr lang="en-US" sz="1200" b="1" dirty="0">
                          <a:solidFill>
                            <a:srgbClr val="00857C"/>
                          </a:solidFill>
                          <a:latin typeface="+mj-lt"/>
                          <a:cs typeface="Arial" panose="020B0604020202020204" pitchFamily="34" charset="0"/>
                        </a:rPr>
                        <a:t>(N = 406)</a:t>
                      </a:r>
                    </a:p>
                  </a:txBody>
                  <a:tcPr marL="47301" marR="47301" marT="23651" marB="64008"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9D9D9"/>
                    </a:solidFill>
                  </a:tcPr>
                </a:tc>
                <a:extLst>
                  <a:ext uri="{0D108BD9-81ED-4DB2-BD59-A6C34878D82A}">
                    <a16:rowId xmlns:a16="http://schemas.microsoft.com/office/drawing/2014/main" val="3949151743"/>
                  </a:ext>
                </a:extLst>
              </a:tr>
              <a:tr h="256859">
                <a:tc>
                  <a:txBody>
                    <a:bodyPr/>
                    <a:lstStyle/>
                    <a:p>
                      <a:pPr marL="0" marR="0" lvl="0" indent="0" algn="l" defTabSz="457250" rtl="0" eaLnBrk="1" fontAlgn="auto" latinLnBrk="0" hangingPunct="1">
                        <a:lnSpc>
                          <a:spcPct val="107000"/>
                        </a:lnSpc>
                        <a:spcBef>
                          <a:spcPts val="0"/>
                        </a:spcBef>
                        <a:spcAft>
                          <a:spcPts val="800"/>
                        </a:spcAft>
                        <a:buClrTx/>
                        <a:buSzTx/>
                        <a:buFontTx/>
                        <a:buNone/>
                        <a:tabLst/>
                        <a:defRPr/>
                      </a:pPr>
                      <a:r>
                        <a:rPr lang="en-US" sz="1200" dirty="0">
                          <a:solidFill>
                            <a:srgbClr val="000000"/>
                          </a:solidFill>
                          <a:latin typeface="+mj-lt"/>
                          <a:cs typeface="Arial" panose="020B0604020202020204" pitchFamily="34" charset="0"/>
                        </a:rPr>
                        <a:t>Len dose intensity, median (range), mg/d</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r>
                        <a:rPr lang="en-US" sz="1200" dirty="0">
                          <a:latin typeface="+mj-lt"/>
                        </a:rPr>
                        <a:t>13.4 (3–20) </a:t>
                      </a:r>
                      <a:endParaRPr lang="en-US" sz="1200" baseline="30000" dirty="0">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616590822"/>
                  </a:ext>
                </a:extLst>
              </a:tr>
              <a:tr h="256859">
                <a:tc>
                  <a:txBody>
                    <a:bodyPr/>
                    <a:lstStyle/>
                    <a:p>
                      <a:pPr>
                        <a:lnSpc>
                          <a:spcPct val="107000"/>
                        </a:lnSpc>
                        <a:spcAft>
                          <a:spcPts val="800"/>
                        </a:spcAft>
                        <a:buNone/>
                      </a:pPr>
                      <a:r>
                        <a:rPr lang="en-US" sz="1200" dirty="0">
                          <a:effectLst/>
                          <a:latin typeface="+mj-lt"/>
                          <a:ea typeface="Calibri" panose="020F0502020204030204" pitchFamily="34" charset="0"/>
                          <a:cs typeface="Times New Roman" panose="02020603050405020304" pitchFamily="18" charset="0"/>
                        </a:rPr>
                        <a:t>Time to first </a:t>
                      </a:r>
                      <a:r>
                        <a:rPr lang="en-US" sz="1200" dirty="0" err="1">
                          <a:effectLst/>
                          <a:latin typeface="+mj-lt"/>
                          <a:ea typeface="Calibri" panose="020F0502020204030204" pitchFamily="34" charset="0"/>
                          <a:cs typeface="Times New Roman" panose="02020603050405020304" pitchFamily="18" charset="0"/>
                        </a:rPr>
                        <a:t>len</a:t>
                      </a:r>
                      <a:r>
                        <a:rPr lang="en-US" sz="1200" dirty="0">
                          <a:effectLst/>
                          <a:latin typeface="+mj-lt"/>
                          <a:ea typeface="Calibri" panose="020F0502020204030204" pitchFamily="34" charset="0"/>
                          <a:cs typeface="Times New Roman" panose="02020603050405020304" pitchFamily="18" charset="0"/>
                        </a:rPr>
                        <a:t> dose reduction, median (range), </a:t>
                      </a:r>
                      <a:r>
                        <a:rPr lang="en-US" sz="1200" dirty="0" err="1">
                          <a:effectLst/>
                          <a:latin typeface="+mj-lt"/>
                          <a:ea typeface="Calibri" panose="020F0502020204030204" pitchFamily="34" charset="0"/>
                          <a:cs typeface="Times New Roman" panose="02020603050405020304" pitchFamily="18" charset="0"/>
                        </a:rPr>
                        <a:t>mo</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r>
                        <a:rPr lang="en-US" sz="1200" kern="1200" noProof="0" dirty="0">
                          <a:solidFill>
                            <a:schemeClr val="tx1"/>
                          </a:solidFill>
                          <a:latin typeface="+mj-lt"/>
                          <a:ea typeface="+mn-ea"/>
                          <a:cs typeface="+mn-cs"/>
                        </a:rPr>
                        <a:t>2.0 (0.1–32.5)</a:t>
                      </a:r>
                      <a:endParaRPr lang="en-US" sz="1200" kern="1200" dirty="0">
                        <a:solidFill>
                          <a:schemeClr val="tx1"/>
                        </a:solidFill>
                        <a:latin typeface="+mj-lt"/>
                        <a:ea typeface="+mn-ea"/>
                        <a:cs typeface="+mn-cs"/>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325661281"/>
                  </a:ext>
                </a:extLst>
              </a:tr>
              <a:tr h="256859">
                <a:tc>
                  <a:txBody>
                    <a:bodyPr/>
                    <a:lstStyle/>
                    <a:p>
                      <a:pPr>
                        <a:lnSpc>
                          <a:spcPct val="107000"/>
                        </a:lnSpc>
                        <a:spcAft>
                          <a:spcPts val="800"/>
                        </a:spcAft>
                        <a:buNone/>
                      </a:pPr>
                      <a:r>
                        <a:rPr lang="en-US" sz="1200" dirty="0">
                          <a:effectLst/>
                          <a:latin typeface="+mj-lt"/>
                          <a:ea typeface="Calibri" panose="020F0502020204030204" pitchFamily="34" charset="0"/>
                          <a:cs typeface="Times New Roman" panose="02020603050405020304" pitchFamily="18" charset="0"/>
                        </a:rPr>
                        <a:t>Len dose reduction, %</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endParaRPr lang="en-US" sz="1200" kern="1200" dirty="0">
                        <a:solidFill>
                          <a:schemeClr val="tx1"/>
                        </a:solidFill>
                        <a:latin typeface="+mj-lt"/>
                        <a:ea typeface="+mn-ea"/>
                        <a:cs typeface="+mn-cs"/>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696353005"/>
                  </a:ext>
                </a:extLst>
              </a:tr>
              <a:tr h="256859">
                <a:tc>
                  <a:txBody>
                    <a:bodyPr/>
                    <a:lstStyle/>
                    <a:p>
                      <a:pPr marL="274320">
                        <a:lnSpc>
                          <a:spcPct val="107000"/>
                        </a:lnSpc>
                        <a:spcAft>
                          <a:spcPts val="800"/>
                        </a:spcAft>
                        <a:buNone/>
                      </a:pPr>
                      <a:r>
                        <a:rPr lang="en-US" sz="1200" dirty="0">
                          <a:effectLst/>
                          <a:latin typeface="+mj-lt"/>
                          <a:ea typeface="Calibri" panose="020F0502020204030204" pitchFamily="34" charset="0"/>
                          <a:cs typeface="Times New Roman" panose="02020603050405020304" pitchFamily="18" charset="0"/>
                        </a:rPr>
                        <a:t>Any</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r>
                        <a:rPr lang="en-US" sz="1200" kern="1200" dirty="0">
                          <a:solidFill>
                            <a:schemeClr val="tx1"/>
                          </a:solidFill>
                          <a:latin typeface="+mj-lt"/>
                          <a:ea typeface="+mn-ea"/>
                          <a:cs typeface="+mn-cs"/>
                        </a:rPr>
                        <a:t>72.2</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637733577"/>
                  </a:ext>
                </a:extLst>
              </a:tr>
              <a:tr h="256859">
                <a:tc>
                  <a:txBody>
                    <a:bodyPr/>
                    <a:lstStyle/>
                    <a:p>
                      <a:pPr marL="274320">
                        <a:lnSpc>
                          <a:spcPct val="107000"/>
                        </a:lnSpc>
                        <a:spcAft>
                          <a:spcPts val="800"/>
                        </a:spcAft>
                        <a:buNone/>
                      </a:pPr>
                      <a:r>
                        <a:rPr lang="en-US" sz="1200" dirty="0">
                          <a:effectLst/>
                          <a:latin typeface="+mj-lt"/>
                          <a:ea typeface="Calibri" panose="020F0502020204030204" pitchFamily="34" charset="0"/>
                          <a:cs typeface="Times New Roman" panose="02020603050405020304" pitchFamily="18" charset="0"/>
                        </a:rPr>
                        <a:t>1</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r>
                        <a:rPr lang="en-US" sz="1200" kern="1200" dirty="0">
                          <a:solidFill>
                            <a:schemeClr val="tx1"/>
                          </a:solidFill>
                          <a:latin typeface="+mj-lt"/>
                          <a:ea typeface="+mn-ea"/>
                          <a:cs typeface="+mn-cs"/>
                        </a:rPr>
                        <a:t>23.4</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516967100"/>
                  </a:ext>
                </a:extLst>
              </a:tr>
              <a:tr h="256859">
                <a:tc>
                  <a:txBody>
                    <a:bodyPr/>
                    <a:lstStyle/>
                    <a:p>
                      <a:pPr marL="274320">
                        <a:lnSpc>
                          <a:spcPct val="107000"/>
                        </a:lnSpc>
                        <a:spcAft>
                          <a:spcPts val="800"/>
                        </a:spcAft>
                        <a:buNone/>
                      </a:pPr>
                      <a:r>
                        <a:rPr lang="en-US" sz="1200" dirty="0">
                          <a:effectLst/>
                          <a:latin typeface="+mj-lt"/>
                          <a:ea typeface="Calibri" panose="020F0502020204030204" pitchFamily="34" charset="0"/>
                          <a:cs typeface="Times New Roman" panose="02020603050405020304" pitchFamily="18" charset="0"/>
                        </a:rPr>
                        <a:t>2</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r>
                        <a:rPr lang="en-US" sz="1200" kern="1200" dirty="0">
                          <a:solidFill>
                            <a:schemeClr val="tx1"/>
                          </a:solidFill>
                          <a:latin typeface="+mj-lt"/>
                          <a:ea typeface="+mn-ea"/>
                          <a:cs typeface="+mn-cs"/>
                        </a:rPr>
                        <a:t>24.4</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4253661405"/>
                  </a:ext>
                </a:extLst>
              </a:tr>
              <a:tr h="256859">
                <a:tc>
                  <a:txBody>
                    <a:bodyPr/>
                    <a:lstStyle/>
                    <a:p>
                      <a:pPr marL="274320">
                        <a:lnSpc>
                          <a:spcPct val="107000"/>
                        </a:lnSpc>
                        <a:spcAft>
                          <a:spcPts val="800"/>
                        </a:spcAft>
                        <a:buNone/>
                      </a:pPr>
                      <a:r>
                        <a:rPr lang="en-US" sz="1200" dirty="0">
                          <a:effectLst/>
                          <a:latin typeface="+mj-lt"/>
                          <a:ea typeface="Calibri" panose="020F0502020204030204" pitchFamily="34" charset="0"/>
                          <a:cs typeface="Times New Roman" panose="02020603050405020304" pitchFamily="18" charset="0"/>
                        </a:rPr>
                        <a:t>3</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r>
                        <a:rPr lang="en-US" sz="1200" kern="1200" dirty="0">
                          <a:solidFill>
                            <a:schemeClr val="tx1"/>
                          </a:solidFill>
                          <a:latin typeface="+mj-lt"/>
                          <a:ea typeface="+mn-ea"/>
                          <a:cs typeface="+mn-cs"/>
                        </a:rPr>
                        <a:t>15.5</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6988004"/>
                  </a:ext>
                </a:extLst>
              </a:tr>
              <a:tr h="256859">
                <a:tc>
                  <a:txBody>
                    <a:bodyPr/>
                    <a:lstStyle/>
                    <a:p>
                      <a:pPr marL="274320">
                        <a:lnSpc>
                          <a:spcPct val="107000"/>
                        </a:lnSpc>
                        <a:spcAft>
                          <a:spcPts val="800"/>
                        </a:spcAft>
                        <a:buNone/>
                      </a:pPr>
                      <a:r>
                        <a:rPr lang="en-US" sz="1200" dirty="0">
                          <a:effectLst/>
                          <a:latin typeface="+mj-lt"/>
                          <a:ea typeface="Calibri" panose="020F0502020204030204" pitchFamily="34" charset="0"/>
                          <a:cs typeface="Times New Roman" panose="02020603050405020304" pitchFamily="18" charset="0"/>
                        </a:rPr>
                        <a:t>4</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r>
                        <a:rPr lang="en-US" sz="1200" kern="1200" dirty="0">
                          <a:solidFill>
                            <a:schemeClr val="tx1"/>
                          </a:solidFill>
                          <a:latin typeface="+mj-lt"/>
                          <a:ea typeface="+mn-ea"/>
                          <a:cs typeface="+mn-cs"/>
                        </a:rPr>
                        <a:t>8.9</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595722088"/>
                  </a:ext>
                </a:extLst>
              </a:tr>
            </a:tbl>
          </a:graphicData>
        </a:graphic>
      </p:graphicFrame>
      <p:pic>
        <p:nvPicPr>
          <p:cNvPr id="9" name="Picture 8" descr="A graph showing the number of different types of data&#10;&#10;AI-generated content may be incorrect.">
            <a:extLst>
              <a:ext uri="{FF2B5EF4-FFF2-40B4-BE49-F238E27FC236}">
                <a16:creationId xmlns:a16="http://schemas.microsoft.com/office/drawing/2014/main" id="{81B1D5BE-7594-82B7-FB72-43D0148D55DC}"/>
              </a:ext>
            </a:extLst>
          </p:cNvPr>
          <p:cNvPicPr>
            <a:picLocks noChangeAspect="1"/>
          </p:cNvPicPr>
          <p:nvPr/>
        </p:nvPicPr>
        <p:blipFill>
          <a:blip r:embed="rId3"/>
          <a:stretch>
            <a:fillRect/>
          </a:stretch>
        </p:blipFill>
        <p:spPr>
          <a:xfrm>
            <a:off x="187530" y="1315147"/>
            <a:ext cx="7769993" cy="5076091"/>
          </a:xfrm>
          <a:prstGeom prst="rect">
            <a:avLst/>
          </a:prstGeom>
        </p:spPr>
      </p:pic>
    </p:spTree>
    <p:extLst>
      <p:ext uri="{BB962C8B-B14F-4D97-AF65-F5344CB8AC3E}">
        <p14:creationId xmlns:p14="http://schemas.microsoft.com/office/powerpoint/2010/main" val="34438287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itle 1">
            <a:extLst>
              <a:ext uri="{FF2B5EF4-FFF2-40B4-BE49-F238E27FC236}">
                <a16:creationId xmlns:a16="http://schemas.microsoft.com/office/drawing/2014/main" id="{8C2FF0E4-F309-4AA9-B2A4-DD134BBFCC26}"/>
              </a:ext>
            </a:extLst>
          </p:cNvPr>
          <p:cNvSpPr>
            <a:spLocks noGrp="1"/>
          </p:cNvSpPr>
          <p:nvPr>
            <p:ph type="title" idx="4294967295"/>
          </p:nvPr>
        </p:nvSpPr>
        <p:spPr>
          <a:xfrm>
            <a:off x="113099" y="-28784"/>
            <a:ext cx="11436350" cy="914400"/>
          </a:xfrm>
          <a:prstGeom prst="rect">
            <a:avLst/>
          </a:prstGeom>
        </p:spPr>
        <p:txBody>
          <a:bodyPr vert="horz" lIns="121920" tIns="60960" rIns="121920" bIns="60960" rtlCol="0" anchor="b" anchorCtr="0">
            <a:noAutofit/>
          </a:bodyPr>
          <a:lstStyle/>
          <a:p>
            <a:pPr algn="l"/>
            <a:r>
              <a:rPr lang="en-US" sz="3200" b="1" dirty="0"/>
              <a:t>ENGOT-en9/LEAP-001 Study Design</a:t>
            </a:r>
          </a:p>
        </p:txBody>
      </p:sp>
      <p:sp>
        <p:nvSpPr>
          <p:cNvPr id="6" name="Footer Placeholder 2">
            <a:extLst>
              <a:ext uri="{FF2B5EF4-FFF2-40B4-BE49-F238E27FC236}">
                <a16:creationId xmlns:a16="http://schemas.microsoft.com/office/drawing/2014/main" id="{B59620F0-66B1-5B82-B71A-0681EAAFA10E}"/>
              </a:ext>
            </a:extLst>
          </p:cNvPr>
          <p:cNvSpPr txBox="1">
            <a:spLocks/>
          </p:cNvSpPr>
          <p:nvPr/>
        </p:nvSpPr>
        <p:spPr>
          <a:xfrm>
            <a:off x="-2" y="6410780"/>
            <a:ext cx="12192001" cy="501650"/>
          </a:xfrm>
          <a:prstGeom prst="rect">
            <a:avLst/>
          </a:prstGeom>
        </p:spPr>
        <p:txBody>
          <a:bodyPr vert="horz" lIns="137160" tIns="0" rIns="137160" bIns="91440" rtlCol="0" anchor="b" anchorCtr="0"/>
          <a:lstStyle>
            <a:defPPr>
              <a:defRPr lang="en-US"/>
            </a:defPPr>
            <a:lvl1pPr marL="0" algn="l" defTabSz="457250" rtl="0" eaLnBrk="1" latinLnBrk="0" hangingPunct="1">
              <a:defRPr sz="1000" kern="1200">
                <a:solidFill>
                  <a:schemeClr val="tx1"/>
                </a:solidFill>
                <a:latin typeface="Arial Narrow" panose="020B0606020202030204" pitchFamily="34" charset="0"/>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 name="TextBox 3">
            <a:extLst>
              <a:ext uri="{FF2B5EF4-FFF2-40B4-BE49-F238E27FC236}">
                <a16:creationId xmlns:a16="http://schemas.microsoft.com/office/drawing/2014/main" id="{E7312BC1-A3F1-0D6A-A446-6E40D4D331DD}"/>
              </a:ext>
            </a:extLst>
          </p:cNvPr>
          <p:cNvSpPr txBox="1"/>
          <p:nvPr/>
        </p:nvSpPr>
        <p:spPr>
          <a:xfrm>
            <a:off x="6365359" y="4787394"/>
            <a:ext cx="5448815" cy="938719"/>
          </a:xfrm>
          <a:prstGeom prst="rect">
            <a:avLst/>
          </a:prstGeom>
          <a:noFill/>
        </p:spPr>
        <p:txBody>
          <a:bodyPr wrap="square" lIns="0" tIns="0" rIns="0" bIns="0" rtlCol="0" anchor="t" anchorCtr="0">
            <a:spAutoFit/>
          </a:bodyPr>
          <a:lstStyle/>
          <a:p>
            <a:pPr marL="0" marR="0" lvl="0" indent="0" algn="l" defTabSz="457250" rtl="0" eaLnBrk="1" fontAlgn="auto" latinLnBrk="0" hangingPunct="1">
              <a:lnSpc>
                <a:spcPct val="100000"/>
              </a:lnSpc>
              <a:spcBef>
                <a:spcPts val="0"/>
              </a:spcBef>
              <a:spcAft>
                <a:spcPts val="600"/>
              </a:spcAft>
              <a:buClrTx/>
              <a:buSzTx/>
              <a:buFontTx/>
              <a:buNone/>
              <a:tabLst/>
              <a:defRPr/>
            </a:pPr>
            <a:r>
              <a:rPr kumimoji="0" lang="en-US" sz="1400" b="1" i="0" u="sng" strike="noStrike" kern="600" cap="none" spc="30" normalizeH="0" baseline="0" noProof="0" dirty="0">
                <a:ln>
                  <a:noFill/>
                </a:ln>
                <a:solidFill>
                  <a:srgbClr val="000000"/>
                </a:solidFill>
                <a:effectLst/>
                <a:uLnTx/>
                <a:uFillTx/>
                <a:latin typeface="Arial"/>
                <a:ea typeface="ＭＳ Ｐゴシック" charset="0"/>
                <a:cs typeface="+mn-cs"/>
              </a:rPr>
              <a:t>Endpoints</a:t>
            </a:r>
          </a:p>
          <a:p>
            <a:pPr marL="112713" marR="0" lvl="0" indent="-112713" algn="l" defTabSz="4572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600" cap="none" spc="30" normalizeH="0" baseline="0" noProof="0" dirty="0">
                <a:ln>
                  <a:noFill/>
                </a:ln>
                <a:solidFill>
                  <a:srgbClr val="000000"/>
                </a:solidFill>
                <a:effectLst/>
                <a:uLnTx/>
                <a:uFillTx/>
                <a:latin typeface="Arial"/>
                <a:ea typeface="ＭＳ Ｐゴシック" charset="0"/>
                <a:cs typeface="+mn-cs"/>
              </a:rPr>
              <a:t>Dual primary:</a:t>
            </a:r>
            <a:r>
              <a:rPr kumimoji="0" lang="en-US" sz="1400" b="0" i="0" u="none" strike="noStrike" kern="600" cap="none" spc="30" normalizeH="0" baseline="0" noProof="0" dirty="0">
                <a:ln>
                  <a:noFill/>
                </a:ln>
                <a:solidFill>
                  <a:srgbClr val="000000"/>
                </a:solidFill>
                <a:effectLst/>
                <a:uLnTx/>
                <a:uFillTx/>
                <a:latin typeface="Arial"/>
                <a:ea typeface="ＭＳ Ｐゴシック" charset="0"/>
                <a:cs typeface="+mn-cs"/>
              </a:rPr>
              <a:t> PFS per RECIST v1.1 by BICR and OS </a:t>
            </a:r>
          </a:p>
          <a:p>
            <a:pPr marL="112713" marR="0" lvl="0" indent="-112713" algn="l" defTabSz="4572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600" cap="none" spc="30" normalizeH="0" baseline="0" noProof="0" dirty="0">
                <a:ln>
                  <a:noFill/>
                </a:ln>
                <a:solidFill>
                  <a:srgbClr val="000000"/>
                </a:solidFill>
                <a:effectLst/>
                <a:uLnTx/>
                <a:uFillTx/>
                <a:latin typeface="Arial"/>
                <a:ea typeface="ＭＳ Ｐゴシック" charset="0"/>
                <a:cs typeface="+mn-cs"/>
              </a:rPr>
              <a:t>Secondary:</a:t>
            </a:r>
            <a:r>
              <a:rPr kumimoji="0" lang="en-US" sz="1400" b="0" i="0" u="none" strike="noStrike" kern="600" cap="none" spc="30" normalizeH="0" baseline="0" noProof="0" dirty="0">
                <a:ln>
                  <a:noFill/>
                </a:ln>
                <a:solidFill>
                  <a:srgbClr val="000000"/>
                </a:solidFill>
                <a:effectLst/>
                <a:uLnTx/>
                <a:uFillTx/>
                <a:latin typeface="Arial"/>
                <a:ea typeface="ＭＳ Ｐゴシック" charset="0"/>
                <a:cs typeface="+mn-cs"/>
              </a:rPr>
              <a:t> ORR per RECIST v1.1 by BICR, safety, and </a:t>
            </a:r>
            <a:r>
              <a:rPr kumimoji="0" lang="en-US" sz="1400" b="0" i="0" u="none" strike="noStrike" kern="600" cap="none" spc="30" normalizeH="0" baseline="0" noProof="0" dirty="0" err="1">
                <a:ln>
                  <a:noFill/>
                </a:ln>
                <a:solidFill>
                  <a:srgbClr val="000000"/>
                </a:solidFill>
                <a:effectLst/>
                <a:uLnTx/>
                <a:uFillTx/>
                <a:latin typeface="Arial"/>
                <a:ea typeface="ＭＳ Ｐゴシック" charset="0"/>
                <a:cs typeface="+mn-cs"/>
              </a:rPr>
              <a:t>HRQoL</a:t>
            </a:r>
            <a:endParaRPr kumimoji="0" lang="en-US" sz="1400" b="1" i="0" u="none" strike="noStrike" kern="600" cap="none" spc="30" normalizeH="0" baseline="0" noProof="0" dirty="0">
              <a:ln>
                <a:noFill/>
              </a:ln>
              <a:solidFill>
                <a:srgbClr val="000000"/>
              </a:solidFill>
              <a:effectLst/>
              <a:uLnTx/>
              <a:uFillTx/>
              <a:latin typeface="Arial"/>
              <a:ea typeface="ＭＳ Ｐゴシック" charset="0"/>
              <a:cs typeface="+mn-cs"/>
            </a:endParaRPr>
          </a:p>
          <a:p>
            <a:pPr marL="112713" marR="0" lvl="0" indent="-112713" algn="l" defTabSz="4572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600" cap="none" spc="30" normalizeH="0" baseline="0" noProof="0" dirty="0">
                <a:ln>
                  <a:noFill/>
                </a:ln>
                <a:solidFill>
                  <a:srgbClr val="000000"/>
                </a:solidFill>
                <a:effectLst/>
                <a:uLnTx/>
                <a:uFillTx/>
                <a:latin typeface="Arial"/>
                <a:ea typeface="ＭＳ Ｐゴシック" charset="0"/>
                <a:cs typeface="+mn-cs"/>
              </a:rPr>
              <a:t>Exploratory: </a:t>
            </a:r>
            <a:r>
              <a:rPr kumimoji="0" lang="en-US" sz="1400" b="0" i="0" u="none" strike="noStrike" kern="600" cap="none" spc="30" normalizeH="0" baseline="0" noProof="0" dirty="0">
                <a:ln>
                  <a:noFill/>
                </a:ln>
                <a:solidFill>
                  <a:srgbClr val="000000"/>
                </a:solidFill>
                <a:effectLst/>
                <a:uLnTx/>
                <a:uFillTx/>
                <a:latin typeface="Arial"/>
                <a:ea typeface="ＭＳ Ｐゴシック" charset="0"/>
                <a:cs typeface="+mn-cs"/>
              </a:rPr>
              <a:t>Included DOR per RECIST v1.1 by BICR </a:t>
            </a:r>
            <a:endParaRPr kumimoji="0" lang="en-US" sz="1867" b="0" i="0" u="none" strike="noStrike" kern="600" cap="none" spc="30" normalizeH="0" baseline="0" noProof="0" dirty="0">
              <a:ln>
                <a:noFill/>
              </a:ln>
              <a:solidFill>
                <a:srgbClr val="000000"/>
              </a:solidFill>
              <a:effectLst/>
              <a:uLnTx/>
              <a:uFillTx/>
              <a:latin typeface="Arial"/>
              <a:ea typeface="ＭＳ Ｐゴシック" charset="0"/>
              <a:cs typeface="+mn-cs"/>
            </a:endParaRPr>
          </a:p>
        </p:txBody>
      </p:sp>
      <p:grpSp>
        <p:nvGrpSpPr>
          <p:cNvPr id="66" name="Group 65">
            <a:extLst>
              <a:ext uri="{FF2B5EF4-FFF2-40B4-BE49-F238E27FC236}">
                <a16:creationId xmlns:a16="http://schemas.microsoft.com/office/drawing/2014/main" id="{EC7D773E-97D8-5E3C-C544-6DFEDE83B2A1}"/>
              </a:ext>
            </a:extLst>
          </p:cNvPr>
          <p:cNvGrpSpPr/>
          <p:nvPr/>
        </p:nvGrpSpPr>
        <p:grpSpPr>
          <a:xfrm>
            <a:off x="614533" y="1408118"/>
            <a:ext cx="10583692" cy="4617723"/>
            <a:chOff x="291053" y="1423154"/>
            <a:chExt cx="10015244" cy="4111372"/>
          </a:xfrm>
        </p:grpSpPr>
        <p:cxnSp>
          <p:nvCxnSpPr>
            <p:cNvPr id="67" name="Connector: Elbow 66">
              <a:extLst>
                <a:ext uri="{FF2B5EF4-FFF2-40B4-BE49-F238E27FC236}">
                  <a16:creationId xmlns:a16="http://schemas.microsoft.com/office/drawing/2014/main" id="{EB5ADC16-DD4C-B69D-4BFF-171DC12E7C0A}"/>
                </a:ext>
              </a:extLst>
            </p:cNvPr>
            <p:cNvCxnSpPr>
              <a:cxnSpLocks/>
              <a:endCxn id="73" idx="1"/>
            </p:cNvCxnSpPr>
            <p:nvPr/>
          </p:nvCxnSpPr>
          <p:spPr>
            <a:xfrm>
              <a:off x="5402179" y="2875547"/>
              <a:ext cx="1483071" cy="815974"/>
            </a:xfrm>
            <a:prstGeom prst="bentConnector3">
              <a:avLst/>
            </a:prstGeom>
            <a:ln w="9525">
              <a:tailEnd type="triangle"/>
            </a:ln>
          </p:spPr>
          <p:style>
            <a:lnRef idx="1">
              <a:schemeClr val="dk1"/>
            </a:lnRef>
            <a:fillRef idx="0">
              <a:schemeClr val="dk1"/>
            </a:fillRef>
            <a:effectRef idx="0">
              <a:schemeClr val="dk1"/>
            </a:effectRef>
            <a:fontRef idx="minor">
              <a:schemeClr val="tx1"/>
            </a:fontRef>
          </p:style>
        </p:cxnSp>
        <p:sp>
          <p:nvSpPr>
            <p:cNvPr id="69" name="Rounded Rectangle 24">
              <a:extLst>
                <a:ext uri="{FF2B5EF4-FFF2-40B4-BE49-F238E27FC236}">
                  <a16:creationId xmlns:a16="http://schemas.microsoft.com/office/drawing/2014/main" id="{B11B1AFC-B1EE-378B-A7C2-FEFB299A44A8}"/>
                </a:ext>
              </a:extLst>
            </p:cNvPr>
            <p:cNvSpPr/>
            <p:nvPr/>
          </p:nvSpPr>
          <p:spPr>
            <a:xfrm>
              <a:off x="291053" y="1423154"/>
              <a:ext cx="5111126" cy="2246542"/>
            </a:xfrm>
            <a:prstGeom prst="roundRect">
              <a:avLst>
                <a:gd name="adj" fmla="val 8289"/>
              </a:avLst>
            </a:prstGeom>
            <a:solidFill>
              <a:srgbClr val="3D4951"/>
            </a:solidFill>
            <a:ln w="19050">
              <a:noFill/>
            </a:ln>
            <a:effectLst/>
            <a:scene3d>
              <a:camera prst="orthographicFront">
                <a:rot lat="0" lon="0" rev="0"/>
              </a:camera>
              <a:lightRig rig="contrasting" dir="t">
                <a:rot lat="0" lon="0" rev="7800000"/>
              </a:lightRig>
            </a:scene3d>
            <a:sp3d>
              <a:bevelT w="139700" h="139700"/>
            </a:sp3d>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450"/>
                </a:spcAft>
                <a:buClrTx/>
                <a:buSzTx/>
                <a:buFontTx/>
                <a:buNone/>
                <a:tabLst/>
                <a:defRPr/>
              </a:pPr>
              <a:r>
                <a:rPr kumimoji="0" lang="en-US" sz="1600" b="1" i="0" u="sng" strike="noStrike" kern="1200" cap="none" spc="0" normalizeH="0" baseline="0" noProof="0" dirty="0">
                  <a:ln>
                    <a:noFill/>
                  </a:ln>
                  <a:solidFill>
                    <a:srgbClr val="FFFFFF"/>
                  </a:solidFill>
                  <a:effectLst/>
                  <a:uLnTx/>
                  <a:uFillTx/>
                  <a:latin typeface="Arial"/>
                  <a:ea typeface="+mn-ea"/>
                  <a:cs typeface="Arial" panose="020B0604020202020204" pitchFamily="34" charset="0"/>
                </a:rPr>
                <a:t>Key Eligibility Criteria</a:t>
              </a:r>
            </a:p>
            <a:p>
              <a:pPr marL="175022" marR="0" lvl="0" indent="-85725" algn="l" defTabSz="45725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panose="020B0604020202020204" pitchFamily="34" charset="0"/>
                </a:rPr>
                <a:t>Stage III, Stage IV or recurrent endometrial carcinoma</a:t>
              </a:r>
              <a:r>
                <a:rPr kumimoji="0" lang="en-US" sz="1600" b="0" i="0" u="none" strike="noStrike" kern="0" cap="none" spc="0" normalizeH="0" baseline="30000" noProof="0" dirty="0">
                  <a:ln>
                    <a:noFill/>
                  </a:ln>
                  <a:solidFill>
                    <a:srgbClr val="FFFFFF"/>
                  </a:solidFill>
                  <a:effectLst/>
                  <a:uLnTx/>
                  <a:uFillTx/>
                  <a:latin typeface="Arial"/>
                  <a:ea typeface="+mn-ea"/>
                  <a:cs typeface="Arial" panose="020B0604020202020204" pitchFamily="34" charset="0"/>
                </a:rPr>
                <a:t>a</a:t>
              </a:r>
              <a:endParaRPr kumimoji="0" lang="en-US" sz="1600" b="0"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a:p>
              <a:pPr marL="175022" marR="0" lvl="0" indent="-85725"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panose="020B0604020202020204" pitchFamily="34" charset="0"/>
                </a:rPr>
                <a:t>Radiographically apparent disease - either m</a:t>
              </a:r>
              <a:r>
                <a:rPr kumimoji="0" lang="en-US" sz="1600" b="0"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easurable</a:t>
              </a:r>
              <a:r>
                <a:rPr kumimoji="0" lang="en-US" sz="1600" b="0" i="0" u="none" strike="noStrike" kern="0" cap="none" spc="0" normalizeH="0" baseline="0" noProof="0" dirty="0">
                  <a:ln>
                    <a:noFill/>
                  </a:ln>
                  <a:solidFill>
                    <a:srgbClr val="FFFFFF"/>
                  </a:solidFill>
                  <a:effectLst/>
                  <a:uLnTx/>
                  <a:uFillTx/>
                  <a:latin typeface="Arial"/>
                  <a:ea typeface="+mn-ea"/>
                  <a:cs typeface="Arial" panose="020B0604020202020204" pitchFamily="34" charset="0"/>
                </a:rPr>
                <a:t> or nonmeasurable</a:t>
              </a:r>
            </a:p>
            <a:p>
              <a:pPr marL="175022" marR="0" lvl="0" indent="-85725"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panose="020B0604020202020204" pitchFamily="34" charset="0"/>
                </a:rPr>
                <a:t>No prior chemotherapy except in the </a:t>
              </a:r>
              <a:br>
                <a:rPr kumimoji="0" lang="en-US" sz="1600" b="0" i="0" u="none" strike="noStrike" kern="0" cap="none" spc="0" normalizeH="0" baseline="0" noProof="0" dirty="0">
                  <a:ln>
                    <a:noFill/>
                  </a:ln>
                  <a:solidFill>
                    <a:srgbClr val="FFFFFF"/>
                  </a:solidFill>
                  <a:effectLst/>
                  <a:uLnTx/>
                  <a:uFillTx/>
                  <a:latin typeface="Arial"/>
                  <a:ea typeface="+mn-ea"/>
                  <a:cs typeface="Arial" panose="020B0604020202020204" pitchFamily="34" charset="0"/>
                </a:rPr>
              </a:br>
              <a:r>
                <a:rPr kumimoji="0" lang="en-US" sz="1600" b="0" i="0" u="none" strike="noStrike" kern="0" cap="none" spc="0" normalizeH="0" baseline="0" noProof="0" dirty="0">
                  <a:ln>
                    <a:noFill/>
                  </a:ln>
                  <a:solidFill>
                    <a:srgbClr val="FFFFFF"/>
                  </a:solidFill>
                  <a:effectLst/>
                  <a:uLnTx/>
                  <a:uFillTx/>
                  <a:latin typeface="Arial"/>
                  <a:ea typeface="+mn-ea"/>
                  <a:cs typeface="Arial" panose="020B0604020202020204" pitchFamily="34" charset="0"/>
                </a:rPr>
                <a:t>neo/adjuvant setting</a:t>
              </a:r>
              <a:r>
                <a:rPr kumimoji="0" lang="en-US" sz="1600" b="0" i="0" u="none" strike="noStrike" kern="0" cap="none" spc="0" normalizeH="0" baseline="30000" noProof="0" dirty="0">
                  <a:ln>
                    <a:noFill/>
                  </a:ln>
                  <a:solidFill>
                    <a:srgbClr val="FFFFFF"/>
                  </a:solidFill>
                  <a:effectLst/>
                  <a:uLnTx/>
                  <a:uFillTx/>
                  <a:latin typeface="Arial"/>
                  <a:ea typeface="+mn-ea"/>
                  <a:cs typeface="Arial" panose="020B0604020202020204" pitchFamily="34" charset="0"/>
                </a:rPr>
                <a:t>b</a:t>
              </a:r>
            </a:p>
            <a:p>
              <a:pPr marL="175022" marR="0" lvl="0" indent="-85725"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panose="020B0604020202020204" pitchFamily="34" charset="0"/>
                </a:rPr>
                <a:t>ECOG PS 0-1</a:t>
              </a:r>
            </a:p>
            <a:p>
              <a:pPr marL="175022" marR="0" lvl="0" indent="-85725"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panose="020B0604020202020204" pitchFamily="34" charset="0"/>
                </a:rPr>
                <a:t>Tumor tissue sample for MMR testing</a:t>
              </a:r>
            </a:p>
          </p:txBody>
        </p:sp>
        <p:sp>
          <p:nvSpPr>
            <p:cNvPr id="70" name="Rounded Rectangle 45">
              <a:extLst>
                <a:ext uri="{FF2B5EF4-FFF2-40B4-BE49-F238E27FC236}">
                  <a16:creationId xmlns:a16="http://schemas.microsoft.com/office/drawing/2014/main" id="{FA548C7C-6FC5-0309-AA1D-5D85092B823B}"/>
                </a:ext>
              </a:extLst>
            </p:cNvPr>
            <p:cNvSpPr/>
            <p:nvPr/>
          </p:nvSpPr>
          <p:spPr>
            <a:xfrm>
              <a:off x="291053" y="3866063"/>
              <a:ext cx="5111126" cy="1668463"/>
            </a:xfrm>
            <a:prstGeom prst="roundRect">
              <a:avLst>
                <a:gd name="adj" fmla="val 8289"/>
              </a:avLst>
            </a:prstGeom>
            <a:solidFill>
              <a:srgbClr val="3D4951"/>
            </a:solidFill>
            <a:ln w="19050">
              <a:solidFill>
                <a:srgbClr val="727272"/>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600"/>
                </a:spcBef>
                <a:spcAft>
                  <a:spcPts val="450"/>
                </a:spcAft>
                <a:buClrTx/>
                <a:buSzTx/>
                <a:buFontTx/>
                <a:buNone/>
                <a:tabLst/>
                <a:defRPr/>
              </a:pPr>
              <a:r>
                <a:rPr kumimoji="0" lang="en-US" sz="1600" b="1" i="0" u="sng" strike="noStrike" kern="1200" cap="none" spc="0" normalizeH="0" baseline="0" noProof="0" dirty="0">
                  <a:ln>
                    <a:noFill/>
                  </a:ln>
                  <a:solidFill>
                    <a:srgbClr val="FFFFFF"/>
                  </a:solidFill>
                  <a:effectLst/>
                  <a:uLnTx/>
                  <a:uFillTx/>
                  <a:latin typeface="Arial"/>
                  <a:ea typeface="+mn-ea"/>
                  <a:cs typeface="Arial" panose="020B0604020202020204" pitchFamily="34" charset="0"/>
                </a:rPr>
                <a:t>Stratification Factors</a:t>
              </a:r>
            </a:p>
            <a:p>
              <a:pPr marL="89297"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panose="020B0604020202020204" pitchFamily="34" charset="0"/>
                </a:rPr>
                <a:t>MMR status (pMMR vs dMMR),</a:t>
              </a:r>
            </a:p>
            <a:p>
              <a:pPr marL="175022" marR="0" lvl="0" indent="-85725"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panose="020B0604020202020204" pitchFamily="34" charset="0"/>
                </a:rPr>
                <a:t>If pMMR</a:t>
              </a:r>
            </a:p>
            <a:p>
              <a:pPr marL="344488" marR="0" lvl="1" indent="-111125" algn="l" defTabSz="45725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panose="020B0604020202020204" pitchFamily="34" charset="0"/>
                </a:rPr>
                <a:t>ECOG PS (0 vs 1)</a:t>
              </a:r>
            </a:p>
            <a:p>
              <a:pPr marL="344488" marR="0" lvl="1" indent="-111125" algn="l" defTabSz="45725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panose="020B0604020202020204" pitchFamily="34" charset="0"/>
                </a:rPr>
                <a:t>Measurable disease (yes vs no)</a:t>
              </a:r>
            </a:p>
            <a:p>
              <a:pPr marL="344488" marR="0" lvl="1" indent="-111125" algn="l" defTabSz="45725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panose="020B0604020202020204" pitchFamily="34" charset="0"/>
                </a:rPr>
                <a:t>Prior chemotherapy and/or chemoradiation (yes vs no) </a:t>
              </a:r>
            </a:p>
          </p:txBody>
        </p:sp>
        <p:sp>
          <p:nvSpPr>
            <p:cNvPr id="71" name="Oval 70">
              <a:extLst>
                <a:ext uri="{FF2B5EF4-FFF2-40B4-BE49-F238E27FC236}">
                  <a16:creationId xmlns:a16="http://schemas.microsoft.com/office/drawing/2014/main" id="{B6A89B70-5173-7B51-1D5A-60AF8074773C}"/>
                </a:ext>
              </a:extLst>
            </p:cNvPr>
            <p:cNvSpPr/>
            <p:nvPr/>
          </p:nvSpPr>
          <p:spPr>
            <a:xfrm>
              <a:off x="5651208" y="2414010"/>
              <a:ext cx="980541" cy="889302"/>
            </a:xfrm>
            <a:prstGeom prst="ellipse">
              <a:avLst/>
            </a:prstGeom>
            <a:solidFill>
              <a:srgbClr val="3C4850"/>
            </a:solidFill>
            <a:ln w="19050">
              <a:solidFill>
                <a:srgbClr val="727272"/>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R (1:1)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N = 842</a:t>
              </a:r>
            </a:p>
          </p:txBody>
        </p:sp>
        <p:sp>
          <p:nvSpPr>
            <p:cNvPr id="72" name="Rounded Rectangle 34">
              <a:extLst>
                <a:ext uri="{FF2B5EF4-FFF2-40B4-BE49-F238E27FC236}">
                  <a16:creationId xmlns:a16="http://schemas.microsoft.com/office/drawing/2014/main" id="{16FEBB0E-0D99-12F5-DF41-A7CA33EF070F}"/>
                </a:ext>
              </a:extLst>
            </p:cNvPr>
            <p:cNvSpPr/>
            <p:nvPr/>
          </p:nvSpPr>
          <p:spPr>
            <a:xfrm>
              <a:off x="6883014" y="1600542"/>
              <a:ext cx="3423283" cy="1139786"/>
            </a:xfrm>
            <a:prstGeom prst="roundRect">
              <a:avLst>
                <a:gd name="adj" fmla="val 8289"/>
              </a:avLst>
            </a:prstGeom>
            <a:solidFill>
              <a:srgbClr val="059084"/>
            </a:solidFill>
            <a:ln w="19050">
              <a:solidFill>
                <a:srgbClr val="059084"/>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lIns="6858" tIns="6858" rIns="6858" bIns="68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Lenvatinib 20 mg orally QD until PD</a:t>
              </a:r>
              <a:br>
                <a:rPr kumimoji="0" lang="en-US"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br>
              <a:r>
                <a:rPr kumimoji="0" lang="en-US"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Pembrolizumab 200 mg IV Q3W </a:t>
              </a:r>
              <a:br>
                <a:rPr kumimoji="0" lang="en-US"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br>
              <a:r>
                <a:rPr kumimoji="0" lang="en-US"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until PD or x35 cycles</a:t>
              </a:r>
            </a:p>
          </p:txBody>
        </p:sp>
        <p:sp>
          <p:nvSpPr>
            <p:cNvPr id="73" name="Rounded Rectangle 48">
              <a:extLst>
                <a:ext uri="{FF2B5EF4-FFF2-40B4-BE49-F238E27FC236}">
                  <a16:creationId xmlns:a16="http://schemas.microsoft.com/office/drawing/2014/main" id="{21C6C8CA-14D5-79C7-F46A-1F81B882300B}"/>
                </a:ext>
              </a:extLst>
            </p:cNvPr>
            <p:cNvSpPr/>
            <p:nvPr/>
          </p:nvSpPr>
          <p:spPr>
            <a:xfrm>
              <a:off x="6885251" y="3121628"/>
              <a:ext cx="3421046" cy="1139786"/>
            </a:xfrm>
            <a:prstGeom prst="roundRect">
              <a:avLst>
                <a:gd name="adj" fmla="val 8289"/>
              </a:avLst>
            </a:prstGeom>
            <a:solidFill>
              <a:srgbClr val="6F2541"/>
            </a:solidFill>
            <a:ln w="19050">
              <a:solidFill>
                <a:srgbClr val="6F2541"/>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lIns="6858" tIns="6858" rIns="6858" bIns="68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Paclitaxel 175 mg/m</a:t>
              </a:r>
              <a:r>
                <a:rPr kumimoji="0" lang="en-US" sz="1600" b="1" i="0" u="none" strike="noStrike" kern="1200" cap="none" spc="0" normalizeH="0" baseline="30000" noProof="0" dirty="0">
                  <a:ln>
                    <a:noFill/>
                  </a:ln>
                  <a:solidFill>
                    <a:srgbClr val="FFFFFF"/>
                  </a:solidFill>
                  <a:effectLst/>
                  <a:uLnTx/>
                  <a:uFillTx/>
                  <a:latin typeface="Arial"/>
                  <a:ea typeface="+mn-ea"/>
                  <a:cs typeface="Arial" panose="020B0604020202020204" pitchFamily="34" charset="0"/>
                </a:rPr>
                <a:t>2 </a:t>
              </a:r>
              <a:r>
                <a:rPr kumimoji="0" lang="en-US"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IV </a:t>
              </a:r>
              <a:r>
                <a:rPr kumimoji="0" lang="en-US" sz="1600" b="1" i="0" u="none" strike="noStrike" kern="1200" cap="none" spc="0" normalizeH="0" baseline="30000" noProof="0" dirty="0">
                  <a:ln>
                    <a:noFill/>
                  </a:ln>
                  <a:solidFill>
                    <a:srgbClr val="FFFFFF"/>
                  </a:solidFill>
                  <a:effectLst/>
                  <a:uLnTx/>
                  <a:uFillTx/>
                  <a:latin typeface="Arial"/>
                  <a:ea typeface="+mn-ea"/>
                  <a:cs typeface="Arial" panose="020B0604020202020204" pitchFamily="34" charset="0"/>
                </a:rPr>
                <a:t> </a:t>
              </a:r>
              <a:endParaRPr kumimoji="0" lang="en-US"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Carboplatin AUC 6 IV Q3W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up to 7 cycles</a:t>
              </a:r>
              <a:r>
                <a:rPr kumimoji="0" lang="en-US" sz="1600" b="1" i="0" u="none" strike="noStrike" kern="1200" cap="none" spc="0" normalizeH="0" baseline="30000" noProof="0" dirty="0">
                  <a:ln>
                    <a:noFill/>
                  </a:ln>
                  <a:solidFill>
                    <a:srgbClr val="FFFFFF"/>
                  </a:solidFill>
                  <a:effectLst/>
                  <a:uLnTx/>
                  <a:uFillTx/>
                  <a:latin typeface="Arial"/>
                  <a:ea typeface="+mn-ea"/>
                  <a:cs typeface="Arial" panose="020B0604020202020204" pitchFamily="34" charset="0"/>
                </a:rPr>
                <a:t>c</a:t>
              </a:r>
              <a:endParaRPr kumimoji="0" lang="en-US" sz="1400" b="1" i="0" u="none" strike="noStrike" kern="1200" cap="none" spc="0" normalizeH="0" baseline="30000" noProof="0" dirty="0">
                <a:ln>
                  <a:noFill/>
                </a:ln>
                <a:solidFill>
                  <a:srgbClr val="FFFFFF"/>
                </a:solidFill>
                <a:effectLst/>
                <a:uLnTx/>
                <a:uFillTx/>
                <a:latin typeface="Arial"/>
                <a:ea typeface="+mn-ea"/>
                <a:cs typeface="Arial" panose="020B0604020202020204" pitchFamily="34" charset="0"/>
              </a:endParaRPr>
            </a:p>
          </p:txBody>
        </p:sp>
      </p:grpSp>
      <p:cxnSp>
        <p:nvCxnSpPr>
          <p:cNvPr id="5" name="Connector: Elbow 4">
            <a:extLst>
              <a:ext uri="{FF2B5EF4-FFF2-40B4-BE49-F238E27FC236}">
                <a16:creationId xmlns:a16="http://schemas.microsoft.com/office/drawing/2014/main" id="{324DCEF2-358C-9DE1-AEC3-ECC1B6AA84AF}"/>
              </a:ext>
            </a:extLst>
          </p:cNvPr>
          <p:cNvCxnSpPr>
            <a:stCxn id="71" idx="0"/>
            <a:endCxn id="72" idx="1"/>
          </p:cNvCxnSpPr>
          <p:nvPr/>
        </p:nvCxnSpPr>
        <p:spPr>
          <a:xfrm rot="5400000" flipH="1" flipV="1">
            <a:off x="7052044" y="1992409"/>
            <a:ext cx="273573" cy="783623"/>
          </a:xfrm>
          <a:prstGeom prst="bentConnector2">
            <a:avLst/>
          </a:prstGeom>
          <a:ln>
            <a:solidFill>
              <a:schemeClr val="tx1"/>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D3C4FE41-2D95-BD3F-12AC-D4F1DBFFEAAC}"/>
              </a:ext>
            </a:extLst>
          </p:cNvPr>
          <p:cNvSpPr txBox="1"/>
          <p:nvPr/>
        </p:nvSpPr>
        <p:spPr>
          <a:xfrm>
            <a:off x="3990110" y="6410780"/>
            <a:ext cx="3978234" cy="430887"/>
          </a:xfrm>
          <a:prstGeom prst="rect">
            <a:avLst/>
          </a:prstGeom>
          <a:noFill/>
        </p:spPr>
        <p:txBody>
          <a:bodyPr wrap="square" lIns="0" tIns="0" rIns="0" bIns="0" rtlCol="0" anchor="t" anchorCtr="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charset="0"/>
                <a:ea typeface="ＭＳ Ｐゴシック" charset="0"/>
                <a:cs typeface="+mn-cs"/>
              </a:rPr>
              <a:t>Marth ESGO 2024, SGO 2024</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1" i="0" u="none" strike="noStrike" kern="600" cap="none" spc="30" normalizeH="0" baseline="0" noProof="0" dirty="0" err="1">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158422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1088D-F885-FB60-45AB-B7A40A087DB6}"/>
              </a:ext>
            </a:extLst>
          </p:cNvPr>
          <p:cNvSpPr>
            <a:spLocks noGrp="1"/>
          </p:cNvSpPr>
          <p:nvPr>
            <p:ph type="title" idx="4294967295"/>
          </p:nvPr>
        </p:nvSpPr>
        <p:spPr>
          <a:xfrm>
            <a:off x="78111" y="90474"/>
            <a:ext cx="11482387" cy="914401"/>
          </a:xfrm>
          <a:prstGeom prst="rect">
            <a:avLst/>
          </a:prstGeom>
        </p:spPr>
        <p:txBody>
          <a:bodyPr>
            <a:noAutofit/>
          </a:bodyPr>
          <a:lstStyle/>
          <a:p>
            <a:pPr algn="l"/>
            <a:r>
              <a:rPr lang="en-US" sz="3200" b="1" dirty="0"/>
              <a:t>No Difference in PFS and OS </a:t>
            </a:r>
            <a:br>
              <a:rPr lang="en-US" sz="3200" b="1" dirty="0"/>
            </a:br>
            <a:r>
              <a:rPr lang="en-US" sz="3200" b="1" dirty="0"/>
              <a:t>LEN/PEM and TC in </a:t>
            </a:r>
            <a:r>
              <a:rPr lang="en-US" sz="3200" b="1" dirty="0" err="1"/>
              <a:t>pMMR</a:t>
            </a:r>
            <a:endParaRPr lang="en-US" sz="3200" b="1" dirty="0"/>
          </a:p>
        </p:txBody>
      </p:sp>
      <p:sp>
        <p:nvSpPr>
          <p:cNvPr id="11" name="TextBox 10">
            <a:extLst>
              <a:ext uri="{FF2B5EF4-FFF2-40B4-BE49-F238E27FC236}">
                <a16:creationId xmlns:a16="http://schemas.microsoft.com/office/drawing/2014/main" id="{F6E969E4-1E3E-9E51-4ED6-F28A2A875358}"/>
              </a:ext>
            </a:extLst>
          </p:cNvPr>
          <p:cNvSpPr txBox="1"/>
          <p:nvPr/>
        </p:nvSpPr>
        <p:spPr>
          <a:xfrm>
            <a:off x="3990110" y="6410780"/>
            <a:ext cx="3978234" cy="430887"/>
          </a:xfrm>
          <a:prstGeom prst="rect">
            <a:avLst/>
          </a:prstGeom>
          <a:noFill/>
        </p:spPr>
        <p:txBody>
          <a:bodyPr wrap="square" lIns="0" tIns="0" rIns="0" bIns="0" rtlCol="0" anchor="t" anchorCtr="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charset="0"/>
                <a:ea typeface="ＭＳ Ｐゴシック" charset="0"/>
                <a:cs typeface="+mn-cs"/>
              </a:rPr>
              <a:t>Marth ESGO 2024, SGO 2024</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1" i="0" u="none" strike="noStrike" kern="600" cap="none" spc="30" normalizeH="0" baseline="0" noProof="0" dirty="0" err="1">
              <a:ln>
                <a:noFill/>
              </a:ln>
              <a:solidFill>
                <a:srgbClr val="000000"/>
              </a:solidFill>
              <a:effectLst/>
              <a:uLnTx/>
              <a:uFillTx/>
              <a:latin typeface="Arial" charset="0"/>
              <a:ea typeface="ＭＳ Ｐゴシック" charset="0"/>
              <a:cs typeface="+mn-cs"/>
            </a:endParaRPr>
          </a:p>
        </p:txBody>
      </p:sp>
      <p:pic>
        <p:nvPicPr>
          <p:cNvPr id="12" name="Picture 11">
            <a:extLst>
              <a:ext uri="{FF2B5EF4-FFF2-40B4-BE49-F238E27FC236}">
                <a16:creationId xmlns:a16="http://schemas.microsoft.com/office/drawing/2014/main" id="{09705028-179C-394C-376D-F4E544CCB40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r="1359"/>
          <a:stretch>
            <a:fillRect/>
          </a:stretch>
        </p:blipFill>
        <p:spPr>
          <a:xfrm>
            <a:off x="6190543" y="1528618"/>
            <a:ext cx="5525207" cy="4403284"/>
          </a:xfrm>
          <a:prstGeom prst="rect">
            <a:avLst/>
          </a:prstGeom>
        </p:spPr>
      </p:pic>
      <p:pic>
        <p:nvPicPr>
          <p:cNvPr id="13" name="Picture 12">
            <a:extLst>
              <a:ext uri="{FF2B5EF4-FFF2-40B4-BE49-F238E27FC236}">
                <a16:creationId xmlns:a16="http://schemas.microsoft.com/office/drawing/2014/main" id="{8F0ED686-C4D2-AF7C-CBCC-E3AD2A61B41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99159" y="1422070"/>
            <a:ext cx="5702299" cy="4513468"/>
          </a:xfrm>
          <a:prstGeom prst="rect">
            <a:avLst/>
          </a:prstGeom>
        </p:spPr>
      </p:pic>
    </p:spTree>
    <p:extLst>
      <p:ext uri="{BB962C8B-B14F-4D97-AF65-F5344CB8AC3E}">
        <p14:creationId xmlns:p14="http://schemas.microsoft.com/office/powerpoint/2010/main" val="12556854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61011A1-64EC-5336-D318-9F9CF4843955}"/>
              </a:ext>
            </a:extLst>
          </p:cNvPr>
          <p:cNvSpPr txBox="1">
            <a:spLocks/>
          </p:cNvSpPr>
          <p:nvPr/>
        </p:nvSpPr>
        <p:spPr>
          <a:xfrm>
            <a:off x="188995" y="28690"/>
            <a:ext cx="11141075" cy="1103313"/>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mj-cs"/>
              </a:rPr>
              <a:t>LEAP-001: PFS and OS in </a:t>
            </a:r>
            <a:b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mj-cs"/>
              </a:rPr>
            </a:b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mj-cs"/>
              </a:rPr>
              <a:t>Prior Neo/Adjuvant CT Subgroup</a:t>
            </a:r>
          </a:p>
        </p:txBody>
      </p:sp>
      <p:pic>
        <p:nvPicPr>
          <p:cNvPr id="3" name="Picture 2">
            <a:extLst>
              <a:ext uri="{FF2B5EF4-FFF2-40B4-BE49-F238E27FC236}">
                <a16:creationId xmlns:a16="http://schemas.microsoft.com/office/drawing/2014/main" id="{FCC3A8EE-4D95-3F4A-6C76-6D0AEC4BA4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19100" y="1176894"/>
            <a:ext cx="5340433" cy="4917428"/>
          </a:xfrm>
          <a:prstGeom prst="rect">
            <a:avLst/>
          </a:prstGeom>
        </p:spPr>
      </p:pic>
      <p:sp>
        <p:nvSpPr>
          <p:cNvPr id="4" name="TextBox 3">
            <a:extLst>
              <a:ext uri="{FF2B5EF4-FFF2-40B4-BE49-F238E27FC236}">
                <a16:creationId xmlns:a16="http://schemas.microsoft.com/office/drawing/2014/main" id="{BF41B2B5-A24C-C322-1BE7-F49D60E8255E}"/>
              </a:ext>
            </a:extLst>
          </p:cNvPr>
          <p:cNvSpPr txBox="1"/>
          <p:nvPr/>
        </p:nvSpPr>
        <p:spPr>
          <a:xfrm>
            <a:off x="3990110" y="6410780"/>
            <a:ext cx="3978234" cy="430887"/>
          </a:xfrm>
          <a:prstGeom prst="rect">
            <a:avLst/>
          </a:prstGeom>
          <a:noFill/>
        </p:spPr>
        <p:txBody>
          <a:bodyPr wrap="square" lIns="0" tIns="0" rIns="0" bIns="0" rtlCol="0" anchor="t" anchorCtr="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charset="0"/>
                <a:ea typeface="ＭＳ Ｐゴシック" charset="0"/>
                <a:cs typeface="+mn-cs"/>
              </a:rPr>
              <a:t>Marth ESGO 2024, SGO 2024</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1" i="0" u="none" strike="noStrike" kern="600" cap="none" spc="30" normalizeH="0" baseline="0" noProof="0" dirty="0" err="1">
              <a:ln>
                <a:noFill/>
              </a:ln>
              <a:solidFill>
                <a:srgbClr val="000000"/>
              </a:solidFill>
              <a:effectLst/>
              <a:uLnTx/>
              <a:uFillTx/>
              <a:latin typeface="Arial" charset="0"/>
              <a:ea typeface="ＭＳ Ｐゴシック" charset="0"/>
              <a:cs typeface="+mn-cs"/>
            </a:endParaRPr>
          </a:p>
        </p:txBody>
      </p:sp>
      <p:pic>
        <p:nvPicPr>
          <p:cNvPr id="5" name="Picture 4">
            <a:extLst>
              <a:ext uri="{FF2B5EF4-FFF2-40B4-BE49-F238E27FC236}">
                <a16:creationId xmlns:a16="http://schemas.microsoft.com/office/drawing/2014/main" id="{C110C0AF-B5E8-1744-089D-8F4D1EF1E1F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096000" y="1363408"/>
            <a:ext cx="5640244" cy="4567492"/>
          </a:xfrm>
          <a:prstGeom prst="rect">
            <a:avLst/>
          </a:prstGeom>
        </p:spPr>
      </p:pic>
      <p:sp>
        <p:nvSpPr>
          <p:cNvPr id="6" name="Rectangle 5">
            <a:extLst>
              <a:ext uri="{FF2B5EF4-FFF2-40B4-BE49-F238E27FC236}">
                <a16:creationId xmlns:a16="http://schemas.microsoft.com/office/drawing/2014/main" id="{6D206539-E8F4-50F5-DCED-81837E4FC8CB}"/>
              </a:ext>
            </a:extLst>
          </p:cNvPr>
          <p:cNvSpPr/>
          <p:nvPr/>
        </p:nvSpPr>
        <p:spPr>
          <a:xfrm>
            <a:off x="11518900" y="3314700"/>
            <a:ext cx="393700" cy="116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88E3E028-EDBA-8F7F-5245-B7B4AFE44AB6}"/>
              </a:ext>
            </a:extLst>
          </p:cNvPr>
          <p:cNvSpPr/>
          <p:nvPr/>
        </p:nvSpPr>
        <p:spPr>
          <a:xfrm>
            <a:off x="11518900" y="4749800"/>
            <a:ext cx="393700" cy="116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2013284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0B9B27-6EC6-9D41-B998-3125DC854C4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12912" y="810107"/>
            <a:ext cx="10366175" cy="5539743"/>
          </a:xfrm>
          <a:prstGeom prst="rect">
            <a:avLst/>
          </a:prstGeom>
        </p:spPr>
      </p:pic>
      <p:sp>
        <p:nvSpPr>
          <p:cNvPr id="5" name="Text Box 15">
            <a:extLst>
              <a:ext uri="{FF2B5EF4-FFF2-40B4-BE49-F238E27FC236}">
                <a16:creationId xmlns:a16="http://schemas.microsoft.com/office/drawing/2014/main" id="{6F70683B-30C0-FF49-B92F-C65904BFA4E7}"/>
              </a:ext>
            </a:extLst>
          </p:cNvPr>
          <p:cNvSpPr txBox="1">
            <a:spLocks noChangeArrowheads="1"/>
          </p:cNvSpPr>
          <p:nvPr/>
        </p:nvSpPr>
        <p:spPr bwMode="auto">
          <a:xfrm>
            <a:off x="5092128" y="6442557"/>
            <a:ext cx="2652563"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68578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6"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Makker et al. Oncologist 2021</a:t>
            </a:r>
            <a:endParaRPr kumimoji="0" lang="en-GB" sz="1200" b="1" i="0" u="none" strike="noStrike" kern="1200" cap="none" spc="-6"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a:extLst>
              <a:ext uri="{FF2B5EF4-FFF2-40B4-BE49-F238E27FC236}">
                <a16:creationId xmlns:a16="http://schemas.microsoft.com/office/drawing/2014/main" id="{AA69D458-2D48-3B4D-A5D7-B1B5B916B0FD}"/>
              </a:ext>
            </a:extLst>
          </p:cNvPr>
          <p:cNvSpPr txBox="1">
            <a:spLocks/>
          </p:cNvSpPr>
          <p:nvPr/>
        </p:nvSpPr>
        <p:spPr>
          <a:xfrm>
            <a:off x="117923" y="149278"/>
            <a:ext cx="9156700" cy="8382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mj-cs"/>
              </a:rPr>
              <a:t>Len/Pem Toxicity Timing</a:t>
            </a:r>
          </a:p>
        </p:txBody>
      </p:sp>
    </p:spTree>
    <p:extLst>
      <p:ext uri="{BB962C8B-B14F-4D97-AF65-F5344CB8AC3E}">
        <p14:creationId xmlns:p14="http://schemas.microsoft.com/office/powerpoint/2010/main" val="10754784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533B46-AB44-472A-9F3F-55830A05A1DC}"/>
              </a:ext>
            </a:extLst>
          </p:cNvPr>
          <p:cNvSpPr>
            <a:spLocks noGrp="1"/>
          </p:cNvSpPr>
          <p:nvPr>
            <p:ph sz="half" idx="4294967295"/>
          </p:nvPr>
        </p:nvSpPr>
        <p:spPr>
          <a:xfrm>
            <a:off x="824134" y="1460112"/>
            <a:ext cx="5384800" cy="4525963"/>
          </a:xfrm>
          <a:prstGeom prst="rect">
            <a:avLst/>
          </a:prstGeom>
        </p:spPr>
        <p:txBody>
          <a:bodyPr/>
          <a:lstStyle/>
          <a:p>
            <a:pPr marL="0" indent="0">
              <a:buNone/>
            </a:pPr>
            <a:r>
              <a:rPr lang="en-US" sz="2400" b="1" u="sng" dirty="0">
                <a:latin typeface="+mj-lt"/>
              </a:rPr>
              <a:t>Hypertension</a:t>
            </a:r>
          </a:p>
          <a:p>
            <a:r>
              <a:rPr lang="en-US" sz="2400" dirty="0">
                <a:latin typeface="+mj-lt"/>
              </a:rPr>
              <a:t>Daily monitoring</a:t>
            </a:r>
          </a:p>
          <a:p>
            <a:r>
              <a:rPr lang="en-US" sz="2400" dirty="0">
                <a:latin typeface="+mj-lt"/>
              </a:rPr>
              <a:t>Consideration of antihypertensive Rx</a:t>
            </a:r>
          </a:p>
          <a:p>
            <a:pPr marL="0" indent="0">
              <a:buNone/>
            </a:pPr>
            <a:endParaRPr lang="en-US" sz="2400" dirty="0">
              <a:latin typeface="+mj-lt"/>
            </a:endParaRPr>
          </a:p>
          <a:p>
            <a:pPr marL="0" indent="0">
              <a:buNone/>
            </a:pPr>
            <a:r>
              <a:rPr lang="en-US" sz="2400" b="1" u="sng" dirty="0">
                <a:latin typeface="+mj-lt"/>
              </a:rPr>
              <a:t>Diarrhea</a:t>
            </a:r>
          </a:p>
          <a:p>
            <a:r>
              <a:rPr lang="en-US" sz="2400" dirty="0">
                <a:latin typeface="+mj-lt"/>
              </a:rPr>
              <a:t>Reporting</a:t>
            </a:r>
          </a:p>
          <a:p>
            <a:r>
              <a:rPr lang="en-US" sz="2400" dirty="0">
                <a:latin typeface="+mj-lt"/>
              </a:rPr>
              <a:t>Antimotility agents</a:t>
            </a:r>
          </a:p>
          <a:p>
            <a:r>
              <a:rPr lang="en-US" sz="2400" dirty="0">
                <a:latin typeface="+mj-lt"/>
              </a:rPr>
              <a:t>Consider the timeline</a:t>
            </a:r>
          </a:p>
          <a:p>
            <a:r>
              <a:rPr lang="en-US" sz="2400" dirty="0">
                <a:latin typeface="+mj-lt"/>
              </a:rPr>
              <a:t>Dose interruption</a:t>
            </a:r>
          </a:p>
        </p:txBody>
      </p:sp>
      <p:sp>
        <p:nvSpPr>
          <p:cNvPr id="4" name="Content Placeholder 3">
            <a:extLst>
              <a:ext uri="{FF2B5EF4-FFF2-40B4-BE49-F238E27FC236}">
                <a16:creationId xmlns:a16="http://schemas.microsoft.com/office/drawing/2014/main" id="{5252A663-2974-3545-9306-DD448965F19C}"/>
              </a:ext>
            </a:extLst>
          </p:cNvPr>
          <p:cNvSpPr>
            <a:spLocks noGrp="1"/>
          </p:cNvSpPr>
          <p:nvPr>
            <p:ph sz="half" idx="4294967295"/>
          </p:nvPr>
        </p:nvSpPr>
        <p:spPr>
          <a:xfrm>
            <a:off x="6786048" y="1460112"/>
            <a:ext cx="4281487" cy="4525963"/>
          </a:xfrm>
          <a:prstGeom prst="rect">
            <a:avLst/>
          </a:prstGeom>
        </p:spPr>
        <p:txBody>
          <a:bodyPr/>
          <a:lstStyle/>
          <a:p>
            <a:pPr marL="0" indent="0">
              <a:buNone/>
              <a:defRPr/>
            </a:pPr>
            <a:r>
              <a:rPr lang="en-US" sz="2400" b="1" u="sng" dirty="0">
                <a:solidFill>
                  <a:srgbClr val="000000"/>
                </a:solidFill>
                <a:latin typeface="Arial"/>
              </a:rPr>
              <a:t>Fatigue</a:t>
            </a:r>
          </a:p>
          <a:p>
            <a:pPr>
              <a:defRPr/>
            </a:pPr>
            <a:r>
              <a:rPr lang="en-US" sz="2400" dirty="0">
                <a:solidFill>
                  <a:srgbClr val="000000"/>
                </a:solidFill>
                <a:latin typeface="Arial"/>
              </a:rPr>
              <a:t>Rule out other causes</a:t>
            </a:r>
          </a:p>
          <a:p>
            <a:pPr>
              <a:defRPr/>
            </a:pPr>
            <a:r>
              <a:rPr lang="en-US" sz="2400" dirty="0">
                <a:solidFill>
                  <a:srgbClr val="000000"/>
                </a:solidFill>
                <a:latin typeface="Arial"/>
              </a:rPr>
              <a:t>Exercise</a:t>
            </a:r>
          </a:p>
          <a:p>
            <a:pPr>
              <a:defRPr/>
            </a:pPr>
            <a:r>
              <a:rPr lang="en-US" sz="2400" dirty="0">
                <a:solidFill>
                  <a:srgbClr val="000000"/>
                </a:solidFill>
                <a:latin typeface="Arial"/>
              </a:rPr>
              <a:t>Dose interruption/reduction</a:t>
            </a:r>
          </a:p>
          <a:p>
            <a:pPr marL="0" indent="0">
              <a:buNone/>
              <a:defRPr/>
            </a:pPr>
            <a:endParaRPr lang="en-US" sz="2400" b="1" u="sng" dirty="0">
              <a:solidFill>
                <a:srgbClr val="000000"/>
              </a:solidFill>
              <a:latin typeface="Arial"/>
            </a:endParaRPr>
          </a:p>
          <a:p>
            <a:pPr marL="0" indent="0">
              <a:buNone/>
              <a:defRPr/>
            </a:pPr>
            <a:r>
              <a:rPr lang="en-US" sz="2400" b="1" u="sng" dirty="0">
                <a:solidFill>
                  <a:srgbClr val="000000"/>
                </a:solidFill>
                <a:latin typeface="Arial"/>
              </a:rPr>
              <a:t>Nausea</a:t>
            </a:r>
          </a:p>
          <a:p>
            <a:pPr>
              <a:defRPr/>
            </a:pPr>
            <a:r>
              <a:rPr lang="en-US" sz="2400" dirty="0">
                <a:solidFill>
                  <a:srgbClr val="000000"/>
                </a:solidFill>
                <a:latin typeface="Arial"/>
              </a:rPr>
              <a:t>Prophylactic antiemetics</a:t>
            </a:r>
          </a:p>
          <a:p>
            <a:pPr>
              <a:defRPr/>
            </a:pPr>
            <a:r>
              <a:rPr lang="en-US" sz="2400" dirty="0">
                <a:solidFill>
                  <a:srgbClr val="000000"/>
                </a:solidFill>
                <a:latin typeface="Arial"/>
              </a:rPr>
              <a:t>High fat foods</a:t>
            </a:r>
          </a:p>
          <a:p>
            <a:pPr>
              <a:defRPr/>
            </a:pPr>
            <a:r>
              <a:rPr lang="en-US" sz="2400" dirty="0">
                <a:solidFill>
                  <a:srgbClr val="000000"/>
                </a:solidFill>
                <a:latin typeface="Arial"/>
              </a:rPr>
              <a:t>Small frequent meals</a:t>
            </a:r>
          </a:p>
          <a:p>
            <a:endParaRPr lang="en-US" dirty="0"/>
          </a:p>
        </p:txBody>
      </p:sp>
      <p:sp>
        <p:nvSpPr>
          <p:cNvPr id="2" name="Title 1">
            <a:extLst>
              <a:ext uri="{FF2B5EF4-FFF2-40B4-BE49-F238E27FC236}">
                <a16:creationId xmlns:a16="http://schemas.microsoft.com/office/drawing/2014/main" id="{DECC5003-6EC0-4301-AD6E-DBDEEB5CBDAE}"/>
              </a:ext>
            </a:extLst>
          </p:cNvPr>
          <p:cNvSpPr>
            <a:spLocks noGrp="1"/>
          </p:cNvSpPr>
          <p:nvPr>
            <p:ph type="title" idx="4294967295"/>
          </p:nvPr>
        </p:nvSpPr>
        <p:spPr>
          <a:xfrm>
            <a:off x="271978" y="178399"/>
            <a:ext cx="8154987" cy="1103313"/>
          </a:xfrm>
          <a:prstGeom prst="rect">
            <a:avLst/>
          </a:prstGeom>
        </p:spPr>
        <p:txBody>
          <a:bodyPr/>
          <a:lstStyle/>
          <a:p>
            <a:pPr algn="l"/>
            <a:r>
              <a:rPr lang="en-US" sz="3200" b="1" dirty="0"/>
              <a:t>Specific Guidelines for Toxicity Management for Len/</a:t>
            </a:r>
            <a:r>
              <a:rPr lang="en-US" sz="3200" b="1" dirty="0" err="1"/>
              <a:t>Pem</a:t>
            </a:r>
            <a:endParaRPr lang="en-US" sz="3200" b="1" dirty="0"/>
          </a:p>
        </p:txBody>
      </p:sp>
      <p:sp>
        <p:nvSpPr>
          <p:cNvPr id="6" name="Text Box 15">
            <a:extLst>
              <a:ext uri="{FF2B5EF4-FFF2-40B4-BE49-F238E27FC236}">
                <a16:creationId xmlns:a16="http://schemas.microsoft.com/office/drawing/2014/main" id="{67521D87-5AA4-E343-890E-42D1AC04EBFB}"/>
              </a:ext>
            </a:extLst>
          </p:cNvPr>
          <p:cNvSpPr txBox="1">
            <a:spLocks noChangeArrowheads="1"/>
          </p:cNvSpPr>
          <p:nvPr/>
        </p:nvSpPr>
        <p:spPr bwMode="auto">
          <a:xfrm>
            <a:off x="5092128" y="6342874"/>
            <a:ext cx="2233613"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68578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6" normalizeH="0" baseline="0" noProof="0" dirty="0" err="1">
                <a:ln>
                  <a:noFill/>
                </a:ln>
                <a:solidFill>
                  <a:prstClr val="black"/>
                </a:solidFill>
                <a:effectLst/>
                <a:uLnTx/>
                <a:uFillTx/>
                <a:latin typeface="Arial" panose="020B0604020202020204" pitchFamily="34" charset="0"/>
                <a:ea typeface="ＭＳ Ｐゴシック" charset="0"/>
                <a:cs typeface="Arial" panose="020B0604020202020204" pitchFamily="34" charset="0"/>
              </a:rPr>
              <a:t>Makker</a:t>
            </a:r>
            <a:r>
              <a:rPr kumimoji="0" lang="en-US" sz="1200" b="1" i="0" u="none" strike="noStrike" kern="1200" cap="none" spc="-6"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Oncologist 2021</a:t>
            </a:r>
            <a:endParaRPr kumimoji="0" lang="en-GB" sz="1200" b="1" i="0" u="none" strike="noStrike" kern="1200" cap="none" spc="-6"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52202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3839476" y="6159374"/>
            <a:ext cx="7820454"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mn-cs"/>
                <a:sym typeface="Arial"/>
              </a:rPr>
              <a:t>Makker</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sym typeface="Arial"/>
              </a:rPr>
              <a:t> V et al. </a:t>
            </a: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mn-cs"/>
                <a:sym typeface="Arial"/>
              </a:rPr>
              <a:t>Oncologist</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sym typeface="Arial"/>
              </a:rPr>
              <a:t>. 2021;26:e1599-e1608.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sym typeface="Arial"/>
              </a:rPr>
              <a:t>How JA et al. </a:t>
            </a: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mn-cs"/>
                <a:sym typeface="Arial"/>
              </a:rPr>
              <a:t>Gynecol Oncol</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sym typeface="Arial"/>
              </a:rPr>
              <a:t>. 2021;162:24-31.</a:t>
            </a:r>
          </a:p>
        </p:txBody>
      </p:sp>
      <p:sp>
        <p:nvSpPr>
          <p:cNvPr id="2" name="Title 1"/>
          <p:cNvSpPr>
            <a:spLocks noGrp="1"/>
          </p:cNvSpPr>
          <p:nvPr>
            <p:ph type="title" idx="4294967295"/>
          </p:nvPr>
        </p:nvSpPr>
        <p:spPr>
          <a:xfrm>
            <a:off x="0" y="159938"/>
            <a:ext cx="11710086" cy="990601"/>
          </a:xfrm>
          <a:prstGeom prst="rect">
            <a:avLst/>
          </a:prstGeom>
        </p:spPr>
        <p:txBody>
          <a:bodyPr/>
          <a:lstStyle/>
          <a:p>
            <a:pPr algn="l"/>
            <a:r>
              <a:rPr lang="en-US" sz="3600" b="1" dirty="0"/>
              <a:t>Management of AEs in IO Plus TKI Therapy </a:t>
            </a:r>
          </a:p>
        </p:txBody>
      </p:sp>
      <p:sp>
        <p:nvSpPr>
          <p:cNvPr id="4" name="Text Placeholder 3"/>
          <p:cNvSpPr>
            <a:spLocks noGrp="1"/>
          </p:cNvSpPr>
          <p:nvPr>
            <p:ph type="body" idx="4294967295"/>
          </p:nvPr>
        </p:nvSpPr>
        <p:spPr>
          <a:xfrm>
            <a:off x="0" y="1682750"/>
            <a:ext cx="3594100" cy="3708400"/>
          </a:xfrm>
          <a:prstGeom prst="rect">
            <a:avLst/>
          </a:prstGeom>
        </p:spPr>
        <p:txBody>
          <a:bodyPr/>
          <a:lstStyle/>
          <a:p>
            <a:pPr marL="285750" indent="-285750">
              <a:spcAft>
                <a:spcPts val="0"/>
              </a:spcAft>
              <a:buSzPct val="100000"/>
              <a:buFont typeface="Arial" panose="020B0604020202020204" pitchFamily="34" charset="0"/>
              <a:buChar char="•"/>
            </a:pPr>
            <a:r>
              <a:rPr lang="en-US" sz="1600" dirty="0">
                <a:latin typeface="+mj-lt"/>
              </a:rPr>
              <a:t>Two mechanisms of action result in two sets of AE profiles that are not mutually exclusive </a:t>
            </a:r>
          </a:p>
          <a:p>
            <a:pPr marL="285750" indent="-285750">
              <a:spcAft>
                <a:spcPts val="0"/>
              </a:spcAft>
              <a:buSzPct val="100000"/>
              <a:buFont typeface="Arial" panose="020B0604020202020204" pitchFamily="34" charset="0"/>
              <a:buChar char="•"/>
            </a:pPr>
            <a:r>
              <a:rPr lang="en-US" sz="1600" dirty="0">
                <a:latin typeface="+mj-lt"/>
              </a:rPr>
              <a:t>It is important to determine which therapy is causing the AE in order to plan a management strategy</a:t>
            </a:r>
          </a:p>
        </p:txBody>
      </p:sp>
      <p:grpSp>
        <p:nvGrpSpPr>
          <p:cNvPr id="8" name="Google Shape;2438;p31">
            <a:extLst>
              <a:ext uri="{FF2B5EF4-FFF2-40B4-BE49-F238E27FC236}">
                <a16:creationId xmlns:a16="http://schemas.microsoft.com/office/drawing/2014/main" id="{51EE1F77-C757-B240-9F4E-66521EC8868D}"/>
              </a:ext>
            </a:extLst>
          </p:cNvPr>
          <p:cNvGrpSpPr/>
          <p:nvPr/>
        </p:nvGrpSpPr>
        <p:grpSpPr>
          <a:xfrm>
            <a:off x="5212344" y="2344897"/>
            <a:ext cx="5281217" cy="3150174"/>
            <a:chOff x="3688342" y="1324022"/>
            <a:chExt cx="5281217" cy="3150174"/>
          </a:xfrm>
        </p:grpSpPr>
        <p:grpSp>
          <p:nvGrpSpPr>
            <p:cNvPr id="9" name="Google Shape;2439;p31">
              <a:extLst>
                <a:ext uri="{FF2B5EF4-FFF2-40B4-BE49-F238E27FC236}">
                  <a16:creationId xmlns:a16="http://schemas.microsoft.com/office/drawing/2014/main" id="{82A5C287-AF83-6746-A443-008F49014B7D}"/>
                </a:ext>
              </a:extLst>
            </p:cNvPr>
            <p:cNvGrpSpPr/>
            <p:nvPr/>
          </p:nvGrpSpPr>
          <p:grpSpPr>
            <a:xfrm>
              <a:off x="3688342" y="1324022"/>
              <a:ext cx="5281217" cy="1575082"/>
              <a:chOff x="3541585" y="1307900"/>
              <a:chExt cx="5281217" cy="1575082"/>
            </a:xfrm>
          </p:grpSpPr>
          <p:sp>
            <p:nvSpPr>
              <p:cNvPr id="22" name="Google Shape;2440;p31">
                <a:extLst>
                  <a:ext uri="{FF2B5EF4-FFF2-40B4-BE49-F238E27FC236}">
                    <a16:creationId xmlns:a16="http://schemas.microsoft.com/office/drawing/2014/main" id="{FBB96F91-A2C9-1B40-8081-3010537416EC}"/>
                  </a:ext>
                </a:extLst>
              </p:cNvPr>
              <p:cNvSpPr/>
              <p:nvPr/>
            </p:nvSpPr>
            <p:spPr>
              <a:xfrm>
                <a:off x="5431309" y="1307901"/>
                <a:ext cx="3391493" cy="1575080"/>
              </a:xfrm>
              <a:custGeom>
                <a:avLst/>
                <a:gdLst/>
                <a:ahLst/>
                <a:cxnLst/>
                <a:rect l="l" t="t" r="r" b="b"/>
                <a:pathLst>
                  <a:path w="21600" h="21600" extrusionOk="0">
                    <a:moveTo>
                      <a:pt x="10800" y="0"/>
                    </a:moveTo>
                    <a:cubicBezTo>
                      <a:pt x="16765" y="0"/>
                      <a:pt x="21600" y="9671"/>
                      <a:pt x="21600" y="21600"/>
                    </a:cubicBezTo>
                    <a:lnTo>
                      <a:pt x="12078" y="21600"/>
                    </a:lnTo>
                    <a:cubicBezTo>
                      <a:pt x="12078" y="20189"/>
                      <a:pt x="11506" y="19044"/>
                      <a:pt x="10800" y="19044"/>
                    </a:cubicBezTo>
                    <a:cubicBezTo>
                      <a:pt x="10094" y="19044"/>
                      <a:pt x="9522" y="20189"/>
                      <a:pt x="9522" y="21600"/>
                    </a:cubicBezTo>
                    <a:lnTo>
                      <a:pt x="0" y="21600"/>
                    </a:lnTo>
                    <a:cubicBezTo>
                      <a:pt x="0" y="9671"/>
                      <a:pt x="4835" y="0"/>
                      <a:pt x="10800" y="0"/>
                    </a:cubicBezTo>
                    <a:close/>
                  </a:path>
                </a:pathLst>
              </a:custGeom>
              <a:solidFill>
                <a:schemeClr val="accent1"/>
              </a:solidFill>
              <a:ln>
                <a:noFill/>
              </a:ln>
            </p:spPr>
            <p:txBody>
              <a:bodyPr spcFirstLastPara="1" wrap="square" lIns="53575" tIns="53575" rIns="53575" bIns="535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white"/>
                  </a:solidFill>
                  <a:effectLst/>
                  <a:uLnTx/>
                  <a:uFillTx/>
                  <a:latin typeface="Lato Light"/>
                  <a:ea typeface="Lato Light"/>
                  <a:cs typeface="Lato Light"/>
                  <a:sym typeface="Lato Light"/>
                </a:endParaRPr>
              </a:p>
            </p:txBody>
          </p:sp>
          <p:sp>
            <p:nvSpPr>
              <p:cNvPr id="23" name="Google Shape;2441;p31">
                <a:extLst>
                  <a:ext uri="{FF2B5EF4-FFF2-40B4-BE49-F238E27FC236}">
                    <a16:creationId xmlns:a16="http://schemas.microsoft.com/office/drawing/2014/main" id="{C131D468-E6F5-474D-9CC9-CB12868E0099}"/>
                  </a:ext>
                </a:extLst>
              </p:cNvPr>
              <p:cNvSpPr/>
              <p:nvPr/>
            </p:nvSpPr>
            <p:spPr>
              <a:xfrm>
                <a:off x="3541585" y="1307901"/>
                <a:ext cx="1695746" cy="1575080"/>
              </a:xfrm>
              <a:custGeom>
                <a:avLst/>
                <a:gdLst/>
                <a:ahLst/>
                <a:cxnLst/>
                <a:rect l="l" t="t" r="r" b="b"/>
                <a:pathLst>
                  <a:path w="21600" h="21600" extrusionOk="0">
                    <a:moveTo>
                      <a:pt x="0" y="21600"/>
                    </a:moveTo>
                    <a:lnTo>
                      <a:pt x="19044" y="21600"/>
                    </a:lnTo>
                    <a:cubicBezTo>
                      <a:pt x="19044" y="20894"/>
                      <a:pt x="19330" y="20255"/>
                      <a:pt x="19793" y="19793"/>
                    </a:cubicBezTo>
                    <a:cubicBezTo>
                      <a:pt x="20255" y="19330"/>
                      <a:pt x="20894" y="19044"/>
                      <a:pt x="21600" y="19044"/>
                    </a:cubicBezTo>
                    <a:lnTo>
                      <a:pt x="21600" y="0"/>
                    </a:lnTo>
                    <a:cubicBezTo>
                      <a:pt x="15635" y="0"/>
                      <a:pt x="10235" y="2418"/>
                      <a:pt x="6327" y="6327"/>
                    </a:cubicBezTo>
                    <a:cubicBezTo>
                      <a:pt x="2418" y="10235"/>
                      <a:pt x="0" y="15635"/>
                      <a:pt x="0" y="21600"/>
                    </a:cubicBezTo>
                    <a:close/>
                  </a:path>
                </a:pathLst>
              </a:custGeom>
              <a:solidFill>
                <a:schemeClr val="accent2"/>
              </a:solidFill>
              <a:ln>
                <a:noFill/>
              </a:ln>
            </p:spPr>
            <p:txBody>
              <a:bodyPr spcFirstLastPara="1" wrap="square" lIns="53575" tIns="53575" rIns="53575" bIns="535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white"/>
                  </a:solidFill>
                  <a:effectLst/>
                  <a:uLnTx/>
                  <a:uFillTx/>
                  <a:latin typeface="Lato Light"/>
                  <a:ea typeface="Lato Light"/>
                  <a:cs typeface="Lato Light"/>
                  <a:sym typeface="Lato Light"/>
                </a:endParaRPr>
              </a:p>
            </p:txBody>
          </p:sp>
          <p:sp>
            <p:nvSpPr>
              <p:cNvPr id="25" name="Google Shape;2442;p31">
                <a:extLst>
                  <a:ext uri="{FF2B5EF4-FFF2-40B4-BE49-F238E27FC236}">
                    <a16:creationId xmlns:a16="http://schemas.microsoft.com/office/drawing/2014/main" id="{7591B52C-C523-914E-8DA9-BFA3512A30FD}"/>
                  </a:ext>
                </a:extLst>
              </p:cNvPr>
              <p:cNvSpPr/>
              <p:nvPr/>
            </p:nvSpPr>
            <p:spPr>
              <a:xfrm>
                <a:off x="5231074" y="1307900"/>
                <a:ext cx="1695741" cy="1575082"/>
              </a:xfrm>
              <a:custGeom>
                <a:avLst/>
                <a:gdLst/>
                <a:ahLst/>
                <a:cxnLst/>
                <a:rect l="l" t="t" r="r" b="b"/>
                <a:pathLst>
                  <a:path w="21600" h="21600" extrusionOk="0">
                    <a:moveTo>
                      <a:pt x="0" y="0"/>
                    </a:moveTo>
                    <a:lnTo>
                      <a:pt x="0" y="19044"/>
                    </a:lnTo>
                    <a:cubicBezTo>
                      <a:pt x="706" y="19044"/>
                      <a:pt x="1345" y="19330"/>
                      <a:pt x="1807" y="19793"/>
                    </a:cubicBezTo>
                    <a:cubicBezTo>
                      <a:pt x="2270" y="20255"/>
                      <a:pt x="2556" y="20894"/>
                      <a:pt x="2556" y="21600"/>
                    </a:cubicBezTo>
                    <a:lnTo>
                      <a:pt x="21600" y="21600"/>
                    </a:lnTo>
                    <a:cubicBezTo>
                      <a:pt x="21600" y="15635"/>
                      <a:pt x="19182" y="10235"/>
                      <a:pt x="15273" y="6327"/>
                    </a:cubicBezTo>
                    <a:cubicBezTo>
                      <a:pt x="11365" y="2418"/>
                      <a:pt x="5965" y="0"/>
                      <a:pt x="0" y="0"/>
                    </a:cubicBezTo>
                    <a:close/>
                  </a:path>
                </a:pathLst>
              </a:custGeom>
              <a:solidFill>
                <a:schemeClr val="accent5"/>
              </a:solidFill>
              <a:ln>
                <a:noFill/>
              </a:ln>
            </p:spPr>
            <p:txBody>
              <a:bodyPr spcFirstLastPara="1" wrap="square" lIns="53575" tIns="53575" rIns="53575" bIns="535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white"/>
                  </a:solidFill>
                  <a:effectLst/>
                  <a:uLnTx/>
                  <a:uFillTx/>
                  <a:latin typeface="Lato Light"/>
                  <a:ea typeface="Lato Light"/>
                  <a:cs typeface="Lato Light"/>
                  <a:sym typeface="Lato Light"/>
                </a:endParaRPr>
              </a:p>
            </p:txBody>
          </p:sp>
        </p:grpSp>
        <p:grpSp>
          <p:nvGrpSpPr>
            <p:cNvPr id="10" name="Google Shape;2443;p31">
              <a:extLst>
                <a:ext uri="{FF2B5EF4-FFF2-40B4-BE49-F238E27FC236}">
                  <a16:creationId xmlns:a16="http://schemas.microsoft.com/office/drawing/2014/main" id="{11F9C500-6CE6-364F-87BF-B73CCAED53FD}"/>
                </a:ext>
              </a:extLst>
            </p:cNvPr>
            <p:cNvGrpSpPr/>
            <p:nvPr/>
          </p:nvGrpSpPr>
          <p:grpSpPr>
            <a:xfrm>
              <a:off x="3688342" y="1962983"/>
              <a:ext cx="5281217" cy="2511213"/>
              <a:chOff x="3541584" y="1946861"/>
              <a:chExt cx="5281217" cy="2511213"/>
            </a:xfrm>
          </p:grpSpPr>
          <p:sp>
            <p:nvSpPr>
              <p:cNvPr id="16" name="Google Shape;2444;p31">
                <a:extLst>
                  <a:ext uri="{FF2B5EF4-FFF2-40B4-BE49-F238E27FC236}">
                    <a16:creationId xmlns:a16="http://schemas.microsoft.com/office/drawing/2014/main" id="{659EFE5E-3CDE-7D43-9843-CC482089ECC3}"/>
                  </a:ext>
                </a:extLst>
              </p:cNvPr>
              <p:cNvSpPr/>
              <p:nvPr/>
            </p:nvSpPr>
            <p:spPr>
              <a:xfrm>
                <a:off x="3541584" y="2882979"/>
                <a:ext cx="3385231" cy="1575083"/>
              </a:xfrm>
              <a:custGeom>
                <a:avLst/>
                <a:gdLst/>
                <a:ahLst/>
                <a:cxnLst/>
                <a:rect l="l" t="t" r="r" b="b"/>
                <a:pathLst>
                  <a:path w="21591" h="21583" extrusionOk="0">
                    <a:moveTo>
                      <a:pt x="10815" y="21583"/>
                    </a:moveTo>
                    <a:cubicBezTo>
                      <a:pt x="16763" y="21565"/>
                      <a:pt x="21582" y="11948"/>
                      <a:pt x="21591" y="80"/>
                    </a:cubicBezTo>
                    <a:lnTo>
                      <a:pt x="12095" y="0"/>
                    </a:lnTo>
                    <a:cubicBezTo>
                      <a:pt x="12095" y="1410"/>
                      <a:pt x="11522" y="2554"/>
                      <a:pt x="10815" y="2554"/>
                    </a:cubicBezTo>
                    <a:cubicBezTo>
                      <a:pt x="10109" y="2554"/>
                      <a:pt x="9536" y="1410"/>
                      <a:pt x="9536" y="0"/>
                    </a:cubicBezTo>
                    <a:lnTo>
                      <a:pt x="0" y="0"/>
                    </a:lnTo>
                    <a:cubicBezTo>
                      <a:pt x="-9" y="11927"/>
                      <a:pt x="4838" y="21600"/>
                      <a:pt x="10815" y="21583"/>
                    </a:cubicBezTo>
                    <a:close/>
                  </a:path>
                </a:pathLst>
              </a:custGeom>
              <a:solidFill>
                <a:schemeClr val="accent2"/>
              </a:solidFill>
              <a:ln>
                <a:noFill/>
              </a:ln>
            </p:spPr>
            <p:txBody>
              <a:bodyPr spcFirstLastPara="1" wrap="square" lIns="53575" tIns="53575" rIns="53575" bIns="535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white"/>
                  </a:solidFill>
                  <a:effectLst/>
                  <a:uLnTx/>
                  <a:uFillTx/>
                  <a:latin typeface="Lato Light"/>
                  <a:ea typeface="Lato Light"/>
                  <a:cs typeface="Lato Light"/>
                  <a:sym typeface="Lato Light"/>
                </a:endParaRPr>
              </a:p>
            </p:txBody>
          </p:sp>
          <p:sp>
            <p:nvSpPr>
              <p:cNvPr id="17" name="Google Shape;2445;p31">
                <a:extLst>
                  <a:ext uri="{FF2B5EF4-FFF2-40B4-BE49-F238E27FC236}">
                    <a16:creationId xmlns:a16="http://schemas.microsoft.com/office/drawing/2014/main" id="{5A4572E7-5412-7A4F-808F-C1B1DB6E9595}"/>
                  </a:ext>
                </a:extLst>
              </p:cNvPr>
              <p:cNvSpPr/>
              <p:nvPr/>
            </p:nvSpPr>
            <p:spPr>
              <a:xfrm>
                <a:off x="7127055" y="2882981"/>
                <a:ext cx="1695746" cy="1575080"/>
              </a:xfrm>
              <a:custGeom>
                <a:avLst/>
                <a:gdLst/>
                <a:ahLst/>
                <a:cxnLst/>
                <a:rect l="l" t="t" r="r" b="b"/>
                <a:pathLst>
                  <a:path w="21600" h="21600" extrusionOk="0">
                    <a:moveTo>
                      <a:pt x="0" y="21600"/>
                    </a:moveTo>
                    <a:lnTo>
                      <a:pt x="0" y="2556"/>
                    </a:lnTo>
                    <a:cubicBezTo>
                      <a:pt x="706" y="2556"/>
                      <a:pt x="1345" y="2270"/>
                      <a:pt x="1807" y="1807"/>
                    </a:cubicBezTo>
                    <a:cubicBezTo>
                      <a:pt x="2270" y="1345"/>
                      <a:pt x="2556" y="706"/>
                      <a:pt x="2556" y="0"/>
                    </a:cubicBezTo>
                    <a:lnTo>
                      <a:pt x="21600" y="0"/>
                    </a:lnTo>
                    <a:cubicBezTo>
                      <a:pt x="21600" y="5965"/>
                      <a:pt x="19182" y="11365"/>
                      <a:pt x="15273" y="15273"/>
                    </a:cubicBezTo>
                    <a:cubicBezTo>
                      <a:pt x="11365" y="19182"/>
                      <a:pt x="5965" y="21600"/>
                      <a:pt x="0" y="21600"/>
                    </a:cubicBezTo>
                    <a:close/>
                  </a:path>
                </a:pathLst>
              </a:custGeom>
              <a:solidFill>
                <a:schemeClr val="accent1"/>
              </a:solidFill>
              <a:ln>
                <a:noFill/>
              </a:ln>
            </p:spPr>
            <p:txBody>
              <a:bodyPr spcFirstLastPara="1" wrap="square" lIns="53575" tIns="53575" rIns="53575" bIns="535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white"/>
                  </a:solidFill>
                  <a:effectLst/>
                  <a:uLnTx/>
                  <a:uFillTx/>
                  <a:latin typeface="Lato Light"/>
                  <a:ea typeface="Lato Light"/>
                  <a:cs typeface="Lato Light"/>
                  <a:sym typeface="Lato Light"/>
                </a:endParaRPr>
              </a:p>
            </p:txBody>
          </p:sp>
          <p:sp>
            <p:nvSpPr>
              <p:cNvPr id="18" name="Google Shape;2446;p31">
                <a:extLst>
                  <a:ext uri="{FF2B5EF4-FFF2-40B4-BE49-F238E27FC236}">
                    <a16:creationId xmlns:a16="http://schemas.microsoft.com/office/drawing/2014/main" id="{865F84A2-7509-7C4E-B0E1-7D06A83BB8E1}"/>
                  </a:ext>
                </a:extLst>
              </p:cNvPr>
              <p:cNvSpPr/>
              <p:nvPr/>
            </p:nvSpPr>
            <p:spPr>
              <a:xfrm>
                <a:off x="5431309" y="2882982"/>
                <a:ext cx="1702004" cy="1575092"/>
              </a:xfrm>
              <a:custGeom>
                <a:avLst/>
                <a:gdLst/>
                <a:ahLst/>
                <a:cxnLst/>
                <a:rect l="l" t="t" r="r" b="b"/>
                <a:pathLst>
                  <a:path w="21600" h="21578" extrusionOk="0">
                    <a:moveTo>
                      <a:pt x="0" y="0"/>
                    </a:moveTo>
                    <a:lnTo>
                      <a:pt x="18974" y="0"/>
                    </a:lnTo>
                    <a:cubicBezTo>
                      <a:pt x="18974" y="705"/>
                      <a:pt x="19259" y="1343"/>
                      <a:pt x="19720" y="1805"/>
                    </a:cubicBezTo>
                    <a:cubicBezTo>
                      <a:pt x="20198" y="2284"/>
                      <a:pt x="20862" y="2572"/>
                      <a:pt x="21590" y="2553"/>
                    </a:cubicBezTo>
                    <a:lnTo>
                      <a:pt x="21600" y="21578"/>
                    </a:lnTo>
                    <a:cubicBezTo>
                      <a:pt x="15630" y="21600"/>
                      <a:pt x="10218" y="19183"/>
                      <a:pt x="6303" y="15258"/>
                    </a:cubicBezTo>
                    <a:cubicBezTo>
                      <a:pt x="2409" y="11353"/>
                      <a:pt x="0" y="5959"/>
                      <a:pt x="0" y="0"/>
                    </a:cubicBezTo>
                    <a:close/>
                  </a:path>
                </a:pathLst>
              </a:custGeom>
              <a:solidFill>
                <a:schemeClr val="accent5"/>
              </a:solidFill>
              <a:ln>
                <a:noFill/>
              </a:ln>
            </p:spPr>
            <p:txBody>
              <a:bodyPr spcFirstLastPara="1" wrap="square" lIns="53575" tIns="53575" rIns="53575" bIns="535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white"/>
                  </a:solidFill>
                  <a:effectLst/>
                  <a:uLnTx/>
                  <a:uFillTx/>
                  <a:latin typeface="Lato Light"/>
                  <a:ea typeface="Lato Light"/>
                  <a:cs typeface="Lato Light"/>
                  <a:sym typeface="Lato Light"/>
                </a:endParaRPr>
              </a:p>
            </p:txBody>
          </p:sp>
          <p:sp>
            <p:nvSpPr>
              <p:cNvPr id="19" name="Google Shape;2447;p31">
                <a:extLst>
                  <a:ext uri="{FF2B5EF4-FFF2-40B4-BE49-F238E27FC236}">
                    <a16:creationId xmlns:a16="http://schemas.microsoft.com/office/drawing/2014/main" id="{7000E552-DBC4-3349-9A40-C624D48CC1B6}"/>
                  </a:ext>
                </a:extLst>
              </p:cNvPr>
              <p:cNvSpPr txBox="1"/>
              <p:nvPr/>
            </p:nvSpPr>
            <p:spPr>
              <a:xfrm>
                <a:off x="3714250" y="2206229"/>
                <a:ext cx="1344155" cy="116955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Arial"/>
                    <a:cs typeface="Arial"/>
                    <a:sym typeface="Arial"/>
                  </a:rPr>
                  <a:t>IO</a:t>
                </a:r>
                <a:endParaRPr kumimoji="0"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Arial"/>
                    <a:cs typeface="Arial"/>
                    <a:sym typeface="Arial"/>
                  </a:rPr>
                  <a:t>Pruritus Pneumonitis Myocarditis Adrenal crisis</a:t>
                </a:r>
                <a:endParaRPr kumimoji="0"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a:endParaRPr>
              </a:p>
            </p:txBody>
          </p:sp>
          <p:sp>
            <p:nvSpPr>
              <p:cNvPr id="20" name="Google Shape;2448;p31">
                <a:extLst>
                  <a:ext uri="{FF2B5EF4-FFF2-40B4-BE49-F238E27FC236}">
                    <a16:creationId xmlns:a16="http://schemas.microsoft.com/office/drawing/2014/main" id="{291C7999-B765-CE4E-8A4C-A768C5D1E7B3}"/>
                  </a:ext>
                </a:extLst>
              </p:cNvPr>
              <p:cNvSpPr txBox="1"/>
              <p:nvPr/>
            </p:nvSpPr>
            <p:spPr>
              <a:xfrm>
                <a:off x="7248215" y="1946861"/>
                <a:ext cx="1344155" cy="160043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Arial"/>
                    <a:cs typeface="Arial"/>
                    <a:sym typeface="Arial"/>
                  </a:rPr>
                  <a:t>TKI</a:t>
                </a:r>
                <a:endParaRPr kumimoji="0"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Arial"/>
                    <a:cs typeface="Arial"/>
                    <a:sym typeface="Arial"/>
                  </a:rPr>
                  <a:t>Hypertension Taste changes Stomatitis Dyspepsia Cytopenia HFSR</a:t>
                </a:r>
                <a:endParaRPr kumimoji="0" sz="14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Google Shape;2449;p31">
                <a:extLst>
                  <a:ext uri="{FF2B5EF4-FFF2-40B4-BE49-F238E27FC236}">
                    <a16:creationId xmlns:a16="http://schemas.microsoft.com/office/drawing/2014/main" id="{8D3263C3-BD24-BE48-858D-EE43BF2166E9}"/>
                  </a:ext>
                </a:extLst>
              </p:cNvPr>
              <p:cNvSpPr txBox="1"/>
              <p:nvPr/>
            </p:nvSpPr>
            <p:spPr>
              <a:xfrm>
                <a:off x="5537367" y="1946861"/>
                <a:ext cx="1344155" cy="2031285"/>
              </a:xfrm>
              <a:prstGeom prst="rect">
                <a:avLst/>
              </a:prstGeom>
              <a:noFill/>
              <a:ln w="38100">
                <a:solidFill>
                  <a:schemeClr val="bg1"/>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Arial"/>
                    <a:cs typeface="Arial"/>
                    <a:sym typeface="Arial"/>
                  </a:rPr>
                  <a:t>Overlapping</a:t>
                </a:r>
                <a:endParaRPr kumimoji="0"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Arial"/>
                    <a:cs typeface="Arial"/>
                    <a:sym typeface="Arial"/>
                  </a:rPr>
                  <a:t>Rash </a:t>
                </a:r>
                <a:endParaRPr kumimoji="0" sz="1400" b="0"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Arial"/>
                    <a:cs typeface="Arial"/>
                    <a:sym typeface="Arial"/>
                  </a:rPr>
                  <a:t>Diarrhea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Arial"/>
                    <a:cs typeface="Arial"/>
                    <a:sym typeface="Arial"/>
                  </a:rPr>
                  <a:t>Fatigue </a:t>
                </a:r>
                <a:endParaRPr kumimoji="0" sz="1400" b="0"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Arial"/>
                    <a:cs typeface="Arial"/>
                    <a:sym typeface="Arial"/>
                  </a:rPr>
                  <a:t>Hepatitis </a:t>
                </a:r>
                <a:endParaRPr kumimoji="0" sz="1400" b="0"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Arial"/>
                    <a:cs typeface="Arial"/>
                    <a:sym typeface="Arial"/>
                  </a:rPr>
                  <a:t>Hypothyroid </a:t>
                </a:r>
                <a:endParaRPr kumimoji="0" sz="1400" b="0"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Arial"/>
                    <a:cs typeface="Arial"/>
                    <a:sym typeface="Arial"/>
                  </a:rPr>
                  <a:t>AMS</a:t>
                </a:r>
                <a:endParaRPr kumimoji="0" lang="en-US" sz="1800" b="0" i="0" u="none" strike="noStrike" kern="1200" cap="none" spc="0" normalizeH="0" baseline="0" noProof="0" dirty="0">
                  <a:ln>
                    <a:noFill/>
                  </a:ln>
                  <a:solidFill>
                    <a:srgbClr val="000000"/>
                  </a:solidFill>
                  <a:effectLst/>
                  <a:uLnTx/>
                  <a:uFillTx/>
                  <a:latin typeface="Arial"/>
                  <a:ea typeface="ＭＳ Ｐゴシック" charset="0"/>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white"/>
                  </a:solidFill>
                  <a:effectLst/>
                  <a:uLnTx/>
                  <a:uFillTx/>
                  <a:latin typeface="Arial"/>
                  <a:ea typeface="Arial"/>
                  <a:cs typeface="Arial"/>
                  <a:sym typeface="Arial"/>
                </a:endParaRPr>
              </a:p>
            </p:txBody>
          </p:sp>
        </p:grpSp>
      </p:grpSp>
      <p:sp>
        <p:nvSpPr>
          <p:cNvPr id="26" name="Google Shape;2436;p31">
            <a:extLst>
              <a:ext uri="{FF2B5EF4-FFF2-40B4-BE49-F238E27FC236}">
                <a16:creationId xmlns:a16="http://schemas.microsoft.com/office/drawing/2014/main" id="{739D8C1B-CB37-A544-BF20-908E8B414419}"/>
              </a:ext>
            </a:extLst>
          </p:cNvPr>
          <p:cNvSpPr txBox="1"/>
          <p:nvPr/>
        </p:nvSpPr>
        <p:spPr>
          <a:xfrm>
            <a:off x="5699066" y="1835032"/>
            <a:ext cx="4362275"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IO + TKI Combination Toxicities</a:t>
            </a:r>
            <a:endParaRPr kumimoji="0" sz="1050" b="0" i="0" u="none" strike="noStrike" kern="1200" cap="none" spc="0" normalizeH="0" baseline="30000" noProof="0" dirty="0">
              <a:ln>
                <a:noFill/>
              </a:ln>
              <a:solidFill>
                <a:srgbClr val="000000"/>
              </a:solidFill>
              <a:effectLst/>
              <a:uLnTx/>
              <a:uFillTx/>
              <a:latin typeface="Arial"/>
              <a:ea typeface="Arial"/>
              <a:cs typeface="Arial"/>
              <a:sym typeface="Arial"/>
            </a:endParaRPr>
          </a:p>
        </p:txBody>
      </p:sp>
      <p:cxnSp>
        <p:nvCxnSpPr>
          <p:cNvPr id="6" name="Straight Connector 5">
            <a:extLst>
              <a:ext uri="{FF2B5EF4-FFF2-40B4-BE49-F238E27FC236}">
                <a16:creationId xmlns:a16="http://schemas.microsoft.com/office/drawing/2014/main" id="{1C1805C9-251B-ABBB-6976-5101E8FF8DD1}"/>
              </a:ext>
            </a:extLst>
          </p:cNvPr>
          <p:cNvCxnSpPr>
            <a:cxnSpLocks/>
          </p:cNvCxnSpPr>
          <p:nvPr/>
        </p:nvCxnSpPr>
        <p:spPr>
          <a:xfrm flipH="1">
            <a:off x="6907771" y="4657519"/>
            <a:ext cx="687522" cy="2384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9BD19CF-86A5-8505-7386-593A18A40723}"/>
              </a:ext>
            </a:extLst>
          </p:cNvPr>
          <p:cNvCxnSpPr>
            <a:cxnSpLocks/>
            <a:stCxn id="11" idx="1"/>
          </p:cNvCxnSpPr>
          <p:nvPr/>
        </p:nvCxnSpPr>
        <p:spPr>
          <a:xfrm flipH="1" flipV="1">
            <a:off x="8050238" y="4646809"/>
            <a:ext cx="1080451" cy="2092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167FB9-4C07-286B-ED38-D88007FF0781}"/>
              </a:ext>
            </a:extLst>
          </p:cNvPr>
          <p:cNvSpPr txBox="1"/>
          <p:nvPr/>
        </p:nvSpPr>
        <p:spPr>
          <a:xfrm>
            <a:off x="9130688" y="4702211"/>
            <a:ext cx="9491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ＭＳ Ｐゴシック" charset="0"/>
                <a:cs typeface="Arial"/>
                <a:sym typeface="Arial"/>
              </a:rPr>
              <a:t>PRES</a:t>
            </a:r>
          </a:p>
        </p:txBody>
      </p:sp>
      <p:sp>
        <p:nvSpPr>
          <p:cNvPr id="12" name="TextBox 11">
            <a:extLst>
              <a:ext uri="{FF2B5EF4-FFF2-40B4-BE49-F238E27FC236}">
                <a16:creationId xmlns:a16="http://schemas.microsoft.com/office/drawing/2014/main" id="{FA994D24-F085-2F4F-EEAB-1157EB5E60DF}"/>
              </a:ext>
            </a:extLst>
          </p:cNvPr>
          <p:cNvSpPr txBox="1"/>
          <p:nvPr/>
        </p:nvSpPr>
        <p:spPr>
          <a:xfrm>
            <a:off x="5788954" y="4731341"/>
            <a:ext cx="11687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ＭＳ Ｐゴシック" charset="0"/>
                <a:cs typeface="Arial"/>
                <a:sym typeface="Arial"/>
              </a:rPr>
              <a:t>Encephalitis</a:t>
            </a:r>
          </a:p>
        </p:txBody>
      </p:sp>
    </p:spTree>
    <p:extLst>
      <p:ext uri="{BB962C8B-B14F-4D97-AF65-F5344CB8AC3E}">
        <p14:creationId xmlns:p14="http://schemas.microsoft.com/office/powerpoint/2010/main" val="739489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580865" cy="1501346"/>
          </a:xfrm>
        </p:spPr>
        <p:txBody>
          <a:bodyPr/>
          <a:lstStyle/>
          <a:p>
            <a:pPr marL="98425" indent="0">
              <a:buNone/>
            </a:pPr>
            <a:r>
              <a:rPr lang="en-US" sz="2500" b="0" dirty="0"/>
              <a:t>This activity is supported by educational grants from Eisai Inc, Gilead Sciences Inc, GSK, </a:t>
            </a:r>
            <a:r>
              <a:rPr lang="en-US" sz="2500" b="0" dirty="0" err="1"/>
              <a:t>Karyopharm</a:t>
            </a:r>
            <a:r>
              <a:rPr lang="en-US" sz="2500" b="0" dirty="0"/>
              <a:t> Therapeutics, and Merck.</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19945836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7281" y="134938"/>
            <a:ext cx="8229600" cy="1143000"/>
          </a:xfrm>
          <a:prstGeom prst="rect">
            <a:avLst/>
          </a:prstGeom>
        </p:spPr>
        <p:txBody>
          <a:bodyPr/>
          <a:lstStyle/>
          <a:p>
            <a:pPr algn="l"/>
            <a:r>
              <a:rPr lang="en-US" sz="3600" b="1" dirty="0"/>
              <a:t>Prevention/Management AEs </a:t>
            </a:r>
          </a:p>
        </p:txBody>
      </p:sp>
      <p:sp>
        <p:nvSpPr>
          <p:cNvPr id="5" name="Text Placeholder 4"/>
          <p:cNvSpPr>
            <a:spLocks noGrp="1"/>
          </p:cNvSpPr>
          <p:nvPr>
            <p:ph type="body" sz="quarter" idx="4294967295"/>
          </p:nvPr>
        </p:nvSpPr>
        <p:spPr>
          <a:xfrm>
            <a:off x="617837" y="1154371"/>
            <a:ext cx="10873947" cy="4365625"/>
          </a:xfrm>
          <a:prstGeom prst="rect">
            <a:avLst/>
          </a:prstGeom>
        </p:spPr>
        <p:txBody>
          <a:bodyPr/>
          <a:lstStyle/>
          <a:p>
            <a:r>
              <a:rPr lang="en-US" dirty="0">
                <a:latin typeface="+mj-lt"/>
              </a:rPr>
              <a:t>Lower starting dose </a:t>
            </a:r>
          </a:p>
          <a:p>
            <a:r>
              <a:rPr lang="en-US" dirty="0">
                <a:latin typeface="+mj-lt"/>
              </a:rPr>
              <a:t>Early recognition</a:t>
            </a:r>
          </a:p>
          <a:p>
            <a:r>
              <a:rPr lang="en-US" dirty="0">
                <a:latin typeface="+mj-lt"/>
              </a:rPr>
              <a:t>Clarification of cause</a:t>
            </a:r>
          </a:p>
          <a:p>
            <a:pPr lvl="1"/>
            <a:r>
              <a:rPr lang="en-US" sz="2200" dirty="0">
                <a:latin typeface="+mj-lt"/>
              </a:rPr>
              <a:t>Hold TKI</a:t>
            </a:r>
          </a:p>
          <a:p>
            <a:r>
              <a:rPr lang="en-US" dirty="0">
                <a:latin typeface="+mj-lt"/>
              </a:rPr>
              <a:t>Outpatient vs. inpatient </a:t>
            </a:r>
          </a:p>
          <a:p>
            <a:r>
              <a:rPr lang="en-US" dirty="0">
                <a:latin typeface="+mj-lt"/>
              </a:rPr>
              <a:t>Initiation of corticosteroid therapy (grade ≥ 2)</a:t>
            </a:r>
          </a:p>
          <a:p>
            <a:pPr lvl="1"/>
            <a:r>
              <a:rPr lang="en-US" sz="2200" dirty="0">
                <a:latin typeface="+mj-lt"/>
              </a:rPr>
              <a:t>1-2 mg/kg/day methylprednisolone </a:t>
            </a:r>
          </a:p>
          <a:p>
            <a:pPr lvl="1"/>
            <a:r>
              <a:rPr lang="en-US" sz="2200" dirty="0">
                <a:latin typeface="+mj-lt"/>
              </a:rPr>
              <a:t>Slow steroid taper over 4-6 weeks </a:t>
            </a:r>
          </a:p>
          <a:p>
            <a:pPr lvl="1"/>
            <a:r>
              <a:rPr lang="en-US" sz="2200" dirty="0">
                <a:latin typeface="+mj-lt"/>
              </a:rPr>
              <a:t>Prevention of adverse events</a:t>
            </a:r>
          </a:p>
          <a:p>
            <a:r>
              <a:rPr lang="en-US" dirty="0">
                <a:latin typeface="+mj-lt"/>
              </a:rPr>
              <a:t>Consultation </a:t>
            </a:r>
          </a:p>
        </p:txBody>
      </p:sp>
    </p:spTree>
    <p:extLst>
      <p:ext uri="{BB962C8B-B14F-4D97-AF65-F5344CB8AC3E}">
        <p14:creationId xmlns:p14="http://schemas.microsoft.com/office/powerpoint/2010/main" val="4157187604"/>
      </p:ext>
    </p:extLst>
  </p:cSld>
  <p:clrMapOvr>
    <a:masterClrMapping/>
  </p:clrMapOvr>
  <mc:AlternateContent xmlns:mc="http://schemas.openxmlformats.org/markup-compatibility/2006" xmlns:p14="http://schemas.microsoft.com/office/powerpoint/2010/main">
    <mc:Choice Requires="p14">
      <p:transition spd="slow" p14:dur="2000" advTm="51789"/>
    </mc:Choice>
    <mc:Fallback xmlns="">
      <p:transition xmlns:p14="http://schemas.microsoft.com/office/powerpoint/2010/main" spd="slow" advTm="51789"/>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4D6B-0C7E-834C-6980-06E2FB9E5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2495D-3203-8A07-60C1-23CF98636384}"/>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58966D4-896E-B009-6BF0-F15B534BB025}"/>
              </a:ext>
            </a:extLst>
          </p:cNvPr>
          <p:cNvSpPr>
            <a:spLocks noGrp="1"/>
          </p:cNvSpPr>
          <p:nvPr>
            <p:ph idx="1"/>
          </p:nvPr>
        </p:nvSpPr>
        <p:spPr>
          <a:xfrm>
            <a:off x="912287" y="1416053"/>
            <a:ext cx="10151197" cy="4799013"/>
          </a:xfrm>
        </p:spPr>
        <p:txBody>
          <a:bodyPr/>
          <a:lstStyle/>
          <a:p>
            <a:pPr marL="98425" indent="0">
              <a:lnSpc>
                <a:spcPct val="100000"/>
              </a:lnSpc>
              <a:buNone/>
            </a:pPr>
            <a:r>
              <a:rPr lang="en-US" sz="2600" dirty="0">
                <a:solidFill>
                  <a:srgbClr val="0432FF"/>
                </a:solidFill>
              </a:rPr>
              <a:t>67 </a:t>
            </a:r>
            <a:r>
              <a:rPr lang="en-US" sz="2600" dirty="0" err="1">
                <a:solidFill>
                  <a:srgbClr val="0432FF"/>
                </a:solidFill>
              </a:rPr>
              <a:t>yo</a:t>
            </a:r>
            <a:r>
              <a:rPr lang="en-US" sz="2600" dirty="0">
                <a:solidFill>
                  <a:srgbClr val="0432FF"/>
                </a:solidFill>
              </a:rPr>
              <a:t> woman</a:t>
            </a:r>
            <a:br>
              <a:rPr lang="en-US" sz="2600" dirty="0">
                <a:solidFill>
                  <a:srgbClr val="0432FF"/>
                </a:solidFill>
              </a:rPr>
            </a:br>
            <a:r>
              <a:rPr lang="en-US" sz="2600" dirty="0">
                <a:solidFill>
                  <a:srgbClr val="0432FF"/>
                </a:solidFill>
              </a:rPr>
              <a:t>Stage IVB </a:t>
            </a:r>
            <a:r>
              <a:rPr lang="en-US" sz="2600" dirty="0" err="1">
                <a:solidFill>
                  <a:srgbClr val="0432FF"/>
                </a:solidFill>
              </a:rPr>
              <a:t>pMMR</a:t>
            </a:r>
            <a:r>
              <a:rPr lang="en-US" sz="2600" dirty="0">
                <a:solidFill>
                  <a:srgbClr val="0432FF"/>
                </a:solidFill>
              </a:rPr>
              <a:t> endometrioid endometrial carcinoma (lung and omental metastases). </a:t>
            </a:r>
            <a:br>
              <a:rPr lang="en-US" sz="2600" dirty="0">
                <a:solidFill>
                  <a:srgbClr val="0432FF"/>
                </a:solidFill>
              </a:rPr>
            </a:br>
            <a:r>
              <a:rPr lang="en-US" sz="2600" dirty="0">
                <a:solidFill>
                  <a:srgbClr val="0432FF"/>
                </a:solidFill>
              </a:rPr>
              <a:t>BMI 38, type 2 diabetes, hypertension.</a:t>
            </a:r>
            <a:br>
              <a:rPr lang="en-US" sz="2600" dirty="0">
                <a:solidFill>
                  <a:srgbClr val="0432FF"/>
                </a:solidFill>
              </a:rPr>
            </a:br>
            <a:r>
              <a:rPr lang="en-US" sz="2600" dirty="0">
                <a:solidFill>
                  <a:srgbClr val="0432FF"/>
                </a:solidFill>
              </a:rPr>
              <a:t>First-line carboplatin/paclitaxel/pembrolizumab → partial response but disease progression at 14 months (new liver metastases). Second-line </a:t>
            </a:r>
            <a:r>
              <a:rPr lang="en-US" sz="2600" dirty="0" err="1">
                <a:solidFill>
                  <a:srgbClr val="0432FF"/>
                </a:solidFill>
              </a:rPr>
              <a:t>lenvatinib</a:t>
            </a:r>
            <a:r>
              <a:rPr lang="en-US" sz="2600" dirty="0">
                <a:solidFill>
                  <a:srgbClr val="0432FF"/>
                </a:solidFill>
              </a:rPr>
              <a:t> + pembrolizumab → grade 3 hypertension, grade 2 proteinuria,  </a:t>
            </a:r>
            <a:r>
              <a:rPr lang="en-US" sz="2600" dirty="0" err="1">
                <a:solidFill>
                  <a:srgbClr val="0432FF"/>
                </a:solidFill>
              </a:rPr>
              <a:t>lenvatinib</a:t>
            </a:r>
            <a:r>
              <a:rPr lang="en-US" sz="2600" dirty="0">
                <a:solidFill>
                  <a:srgbClr val="0432FF"/>
                </a:solidFill>
              </a:rPr>
              <a:t> dose reduction to 14 mg, then 10 mg. </a:t>
            </a:r>
          </a:p>
          <a:p>
            <a:pPr marL="98425" indent="0">
              <a:lnSpc>
                <a:spcPct val="100000"/>
              </a:lnSpc>
              <a:buNone/>
            </a:pPr>
            <a:r>
              <a:rPr lang="en-US" sz="2600" dirty="0">
                <a:solidFill>
                  <a:schemeClr val="tx1"/>
                </a:solidFill>
              </a:rPr>
              <a:t>I’d like to learn how the investigators titrate the </a:t>
            </a:r>
            <a:r>
              <a:rPr lang="en-US" sz="2600" dirty="0" err="1">
                <a:solidFill>
                  <a:schemeClr val="tx1"/>
                </a:solidFill>
              </a:rPr>
              <a:t>lenvatinib</a:t>
            </a:r>
            <a:r>
              <a:rPr lang="en-US" sz="2600" dirty="0">
                <a:solidFill>
                  <a:schemeClr val="tx1"/>
                </a:solidFill>
              </a:rPr>
              <a:t> dose — do you start at the recommended dose and reduce as needed or start low and escalate? </a:t>
            </a:r>
          </a:p>
        </p:txBody>
      </p:sp>
    </p:spTree>
    <p:extLst>
      <p:ext uri="{BB962C8B-B14F-4D97-AF65-F5344CB8AC3E}">
        <p14:creationId xmlns:p14="http://schemas.microsoft.com/office/powerpoint/2010/main" val="64668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001C7-3F6E-6D26-9DFC-BB3D2AEF8B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BF60A9-C696-0920-60B8-33D074CB9053}"/>
              </a:ext>
            </a:extLst>
          </p:cNvPr>
          <p:cNvSpPr>
            <a:spLocks noGrp="1"/>
          </p:cNvSpPr>
          <p:nvPr>
            <p:ph type="title"/>
          </p:nvPr>
        </p:nvSpPr>
        <p:spPr/>
        <p:txBody>
          <a:bodyPr/>
          <a:lstStyle/>
          <a:p>
            <a:r>
              <a:rPr lang="en-US" sz="3600" dirty="0"/>
              <a:t>Discussion Questions (Continued)</a:t>
            </a:r>
          </a:p>
        </p:txBody>
      </p:sp>
      <p:sp>
        <p:nvSpPr>
          <p:cNvPr id="3" name="Content Placeholder 2">
            <a:extLst>
              <a:ext uri="{FF2B5EF4-FFF2-40B4-BE49-F238E27FC236}">
                <a16:creationId xmlns:a16="http://schemas.microsoft.com/office/drawing/2014/main" id="{2658B31B-6EDA-8EC2-CBAE-DA25E449DE87}"/>
              </a:ext>
            </a:extLst>
          </p:cNvPr>
          <p:cNvSpPr>
            <a:spLocks noGrp="1"/>
          </p:cNvSpPr>
          <p:nvPr>
            <p:ph idx="1"/>
          </p:nvPr>
        </p:nvSpPr>
        <p:spPr>
          <a:xfrm>
            <a:off x="912287" y="1416053"/>
            <a:ext cx="10151197" cy="4799013"/>
          </a:xfrm>
        </p:spPr>
        <p:txBody>
          <a:bodyPr/>
          <a:lstStyle/>
          <a:p>
            <a:pPr marL="98425" indent="0">
              <a:lnSpc>
                <a:spcPct val="100000"/>
              </a:lnSpc>
              <a:buNone/>
            </a:pPr>
            <a:r>
              <a:rPr lang="en-US" sz="2600" dirty="0">
                <a:solidFill>
                  <a:srgbClr val="0432FF">
                    <a:alpha val="50000"/>
                  </a:srgbClr>
                </a:solidFill>
              </a:rPr>
              <a:t>67 </a:t>
            </a:r>
            <a:r>
              <a:rPr lang="en-US" sz="2600" dirty="0" err="1">
                <a:solidFill>
                  <a:srgbClr val="0432FF">
                    <a:alpha val="50000"/>
                  </a:srgbClr>
                </a:solidFill>
              </a:rPr>
              <a:t>yo</a:t>
            </a:r>
            <a:r>
              <a:rPr lang="en-US" sz="2600" dirty="0">
                <a:solidFill>
                  <a:srgbClr val="0432FF">
                    <a:alpha val="50000"/>
                  </a:srgbClr>
                </a:solidFill>
              </a:rPr>
              <a:t> woman</a:t>
            </a:r>
            <a:br>
              <a:rPr lang="en-US" sz="2600" dirty="0">
                <a:solidFill>
                  <a:srgbClr val="0432FF">
                    <a:alpha val="50000"/>
                  </a:srgbClr>
                </a:solidFill>
              </a:rPr>
            </a:br>
            <a:r>
              <a:rPr lang="en-US" sz="2600" dirty="0">
                <a:solidFill>
                  <a:srgbClr val="0432FF">
                    <a:alpha val="50000"/>
                  </a:srgbClr>
                </a:solidFill>
              </a:rPr>
              <a:t>Stage IVB </a:t>
            </a:r>
            <a:r>
              <a:rPr lang="en-US" sz="2600" dirty="0" err="1">
                <a:solidFill>
                  <a:srgbClr val="0432FF">
                    <a:alpha val="50000"/>
                  </a:srgbClr>
                </a:solidFill>
              </a:rPr>
              <a:t>pMMR</a:t>
            </a:r>
            <a:r>
              <a:rPr lang="en-US" sz="2600" dirty="0">
                <a:solidFill>
                  <a:srgbClr val="0432FF">
                    <a:alpha val="50000"/>
                  </a:srgbClr>
                </a:solidFill>
              </a:rPr>
              <a:t> endometrioid endometrial carcinoma (lung and omental metastases). </a:t>
            </a:r>
            <a:br>
              <a:rPr lang="en-US" sz="2600" dirty="0">
                <a:solidFill>
                  <a:srgbClr val="0432FF">
                    <a:alpha val="50000"/>
                  </a:srgbClr>
                </a:solidFill>
              </a:rPr>
            </a:br>
            <a:r>
              <a:rPr lang="en-US" sz="2600" dirty="0">
                <a:solidFill>
                  <a:srgbClr val="0432FF">
                    <a:alpha val="50000"/>
                  </a:srgbClr>
                </a:solidFill>
              </a:rPr>
              <a:t>BMI 38, type 2 diabetes, hypertension.</a:t>
            </a:r>
            <a:br>
              <a:rPr lang="en-US" sz="2600" dirty="0">
                <a:solidFill>
                  <a:srgbClr val="0432FF">
                    <a:alpha val="50000"/>
                  </a:srgbClr>
                </a:solidFill>
              </a:rPr>
            </a:br>
            <a:r>
              <a:rPr lang="en-US" sz="2600" dirty="0">
                <a:solidFill>
                  <a:srgbClr val="0432FF">
                    <a:alpha val="50000"/>
                  </a:srgbClr>
                </a:solidFill>
              </a:rPr>
              <a:t>First-line carboplatin/paclitaxel/pembrolizumab → partial response but disease progression at 14 months (new liver metastases). Second-line </a:t>
            </a:r>
            <a:r>
              <a:rPr lang="en-US" sz="2600" dirty="0" err="1">
                <a:solidFill>
                  <a:srgbClr val="0432FF">
                    <a:alpha val="50000"/>
                  </a:srgbClr>
                </a:solidFill>
              </a:rPr>
              <a:t>lenvatinib</a:t>
            </a:r>
            <a:r>
              <a:rPr lang="en-US" sz="2600" dirty="0">
                <a:solidFill>
                  <a:srgbClr val="0432FF">
                    <a:alpha val="50000"/>
                  </a:srgbClr>
                </a:solidFill>
              </a:rPr>
              <a:t> + pembrolizumab → grade 3 hypertension, grade 2 proteinuria,  </a:t>
            </a:r>
            <a:r>
              <a:rPr lang="en-US" sz="2600" dirty="0" err="1">
                <a:solidFill>
                  <a:srgbClr val="0432FF">
                    <a:alpha val="50000"/>
                  </a:srgbClr>
                </a:solidFill>
              </a:rPr>
              <a:t>lenvatinib</a:t>
            </a:r>
            <a:r>
              <a:rPr lang="en-US" sz="2600" dirty="0">
                <a:solidFill>
                  <a:srgbClr val="0432FF">
                    <a:alpha val="50000"/>
                  </a:srgbClr>
                </a:solidFill>
              </a:rPr>
              <a:t> dose reduction to 14 mg, then 10 mg. </a:t>
            </a:r>
          </a:p>
          <a:p>
            <a:pPr marL="98425" indent="0">
              <a:lnSpc>
                <a:spcPct val="100000"/>
              </a:lnSpc>
              <a:buNone/>
            </a:pPr>
            <a:r>
              <a:rPr lang="en-US" sz="2600" dirty="0">
                <a:solidFill>
                  <a:schemeClr val="tx1"/>
                </a:solidFill>
              </a:rPr>
              <a:t>Beyond dose modification, what strategies for side-effect prevention and management do the experts recommend to safely and effectively employ pembrolizumab/</a:t>
            </a:r>
            <a:r>
              <a:rPr lang="en-US" sz="2600" dirty="0" err="1">
                <a:solidFill>
                  <a:schemeClr val="tx1"/>
                </a:solidFill>
              </a:rPr>
              <a:t>lenvatinib</a:t>
            </a:r>
            <a:r>
              <a:rPr lang="en-US" sz="2600" dirty="0">
                <a:solidFill>
                  <a:schemeClr val="tx1"/>
                </a:solidFill>
              </a:rPr>
              <a:t>?</a:t>
            </a:r>
          </a:p>
        </p:txBody>
      </p:sp>
    </p:spTree>
    <p:extLst>
      <p:ext uri="{BB962C8B-B14F-4D97-AF65-F5344CB8AC3E}">
        <p14:creationId xmlns:p14="http://schemas.microsoft.com/office/powerpoint/2010/main" val="1914058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20FFD-BD58-54FD-EDB7-512F50481A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D037EE-3322-77E3-8874-70D9FE8912E1}"/>
              </a:ext>
            </a:extLst>
          </p:cNvPr>
          <p:cNvSpPr>
            <a:spLocks noGrp="1"/>
          </p:cNvSpPr>
          <p:nvPr>
            <p:ph type="title"/>
          </p:nvPr>
        </p:nvSpPr>
        <p:spPr/>
        <p:txBody>
          <a:bodyPr/>
          <a:lstStyle/>
          <a:p>
            <a:r>
              <a:rPr lang="en-US" sz="3600" dirty="0"/>
              <a:t>Discussion Questions (Continued)</a:t>
            </a:r>
          </a:p>
        </p:txBody>
      </p:sp>
      <p:sp>
        <p:nvSpPr>
          <p:cNvPr id="3" name="Content Placeholder 2">
            <a:extLst>
              <a:ext uri="{FF2B5EF4-FFF2-40B4-BE49-F238E27FC236}">
                <a16:creationId xmlns:a16="http://schemas.microsoft.com/office/drawing/2014/main" id="{14F53BDE-EF60-C89D-E681-8E7CC9397DEE}"/>
              </a:ext>
            </a:extLst>
          </p:cNvPr>
          <p:cNvSpPr>
            <a:spLocks noGrp="1"/>
          </p:cNvSpPr>
          <p:nvPr>
            <p:ph idx="1"/>
          </p:nvPr>
        </p:nvSpPr>
        <p:spPr>
          <a:xfrm>
            <a:off x="912287" y="1416053"/>
            <a:ext cx="10151197" cy="4799013"/>
          </a:xfrm>
        </p:spPr>
        <p:txBody>
          <a:bodyPr/>
          <a:lstStyle/>
          <a:p>
            <a:pPr marL="98425" indent="0">
              <a:lnSpc>
                <a:spcPct val="100000"/>
              </a:lnSpc>
              <a:buNone/>
            </a:pPr>
            <a:r>
              <a:rPr lang="en-US" sz="2600" dirty="0">
                <a:solidFill>
                  <a:srgbClr val="0432FF">
                    <a:alpha val="50000"/>
                  </a:srgbClr>
                </a:solidFill>
              </a:rPr>
              <a:t>67 </a:t>
            </a:r>
            <a:r>
              <a:rPr lang="en-US" sz="2600" dirty="0" err="1">
                <a:solidFill>
                  <a:srgbClr val="0432FF">
                    <a:alpha val="50000"/>
                  </a:srgbClr>
                </a:solidFill>
              </a:rPr>
              <a:t>yo</a:t>
            </a:r>
            <a:r>
              <a:rPr lang="en-US" sz="2600" dirty="0">
                <a:solidFill>
                  <a:srgbClr val="0432FF">
                    <a:alpha val="50000"/>
                  </a:srgbClr>
                </a:solidFill>
              </a:rPr>
              <a:t> woman</a:t>
            </a:r>
            <a:br>
              <a:rPr lang="en-US" sz="2600" dirty="0">
                <a:solidFill>
                  <a:srgbClr val="0432FF">
                    <a:alpha val="50000"/>
                  </a:srgbClr>
                </a:solidFill>
              </a:rPr>
            </a:br>
            <a:r>
              <a:rPr lang="en-US" sz="2600" dirty="0">
                <a:solidFill>
                  <a:srgbClr val="0432FF">
                    <a:alpha val="50000"/>
                  </a:srgbClr>
                </a:solidFill>
              </a:rPr>
              <a:t>Stage IVB </a:t>
            </a:r>
            <a:r>
              <a:rPr lang="en-US" sz="2600" dirty="0" err="1">
                <a:solidFill>
                  <a:srgbClr val="0432FF">
                    <a:alpha val="50000"/>
                  </a:srgbClr>
                </a:solidFill>
              </a:rPr>
              <a:t>pMMR</a:t>
            </a:r>
            <a:r>
              <a:rPr lang="en-US" sz="2600" dirty="0">
                <a:solidFill>
                  <a:srgbClr val="0432FF">
                    <a:alpha val="50000"/>
                  </a:srgbClr>
                </a:solidFill>
              </a:rPr>
              <a:t> endometrioid endometrial carcinoma (lung and omental metastases).</a:t>
            </a:r>
            <a:br>
              <a:rPr lang="en-US" sz="2600" dirty="0">
                <a:solidFill>
                  <a:srgbClr val="0432FF">
                    <a:alpha val="50000"/>
                  </a:srgbClr>
                </a:solidFill>
              </a:rPr>
            </a:br>
            <a:r>
              <a:rPr lang="en-US" sz="2600" dirty="0">
                <a:solidFill>
                  <a:srgbClr val="0432FF">
                    <a:alpha val="50000"/>
                  </a:srgbClr>
                </a:solidFill>
              </a:rPr>
              <a:t>BMI 38, type 2 diabetes, hypertension.</a:t>
            </a:r>
            <a:br>
              <a:rPr lang="en-US" sz="2600" dirty="0">
                <a:solidFill>
                  <a:srgbClr val="0432FF">
                    <a:alpha val="50000"/>
                  </a:srgbClr>
                </a:solidFill>
              </a:rPr>
            </a:br>
            <a:r>
              <a:rPr lang="en-US" sz="2600" dirty="0">
                <a:solidFill>
                  <a:srgbClr val="0432FF">
                    <a:alpha val="50000"/>
                  </a:srgbClr>
                </a:solidFill>
              </a:rPr>
              <a:t>First-line carboplatin/paclitaxel/pembrolizumab → partial response but disease progression at 14 months (new liver metastases). Second-line </a:t>
            </a:r>
            <a:r>
              <a:rPr lang="en-US" sz="2600" dirty="0" err="1">
                <a:solidFill>
                  <a:srgbClr val="0432FF">
                    <a:alpha val="50000"/>
                  </a:srgbClr>
                </a:solidFill>
              </a:rPr>
              <a:t>lenvatinib</a:t>
            </a:r>
            <a:r>
              <a:rPr lang="en-US" sz="2600" dirty="0">
                <a:solidFill>
                  <a:srgbClr val="0432FF">
                    <a:alpha val="50000"/>
                  </a:srgbClr>
                </a:solidFill>
              </a:rPr>
              <a:t> + pembrolizumab → grade 3 hypertension, grade 2 proteinuria,  </a:t>
            </a:r>
            <a:r>
              <a:rPr lang="en-US" sz="2600" dirty="0" err="1">
                <a:solidFill>
                  <a:srgbClr val="0432FF">
                    <a:alpha val="50000"/>
                  </a:srgbClr>
                </a:solidFill>
              </a:rPr>
              <a:t>lenvatinib</a:t>
            </a:r>
            <a:r>
              <a:rPr lang="en-US" sz="2600" dirty="0">
                <a:solidFill>
                  <a:srgbClr val="0432FF">
                    <a:alpha val="50000"/>
                  </a:srgbClr>
                </a:solidFill>
              </a:rPr>
              <a:t> dose reduction to 14 mg, then 10 mg. </a:t>
            </a:r>
          </a:p>
          <a:p>
            <a:pPr marL="98425" indent="0">
              <a:lnSpc>
                <a:spcPct val="100000"/>
              </a:lnSpc>
              <a:buNone/>
            </a:pPr>
            <a:r>
              <a:rPr lang="en-US" sz="2600" dirty="0">
                <a:solidFill>
                  <a:schemeClr val="tx1"/>
                </a:solidFill>
              </a:rPr>
              <a:t>What would you use in the second line if a </a:t>
            </a:r>
            <a:r>
              <a:rPr lang="en-US" sz="2600" dirty="0" err="1">
                <a:solidFill>
                  <a:schemeClr val="tx1"/>
                </a:solidFill>
              </a:rPr>
              <a:t>pMMR</a:t>
            </a:r>
            <a:r>
              <a:rPr lang="en-US" sz="2600" dirty="0">
                <a:solidFill>
                  <a:schemeClr val="tx1"/>
                </a:solidFill>
              </a:rPr>
              <a:t> patient is progressing on chemo-IO? Do you consider IO rechallenge with </a:t>
            </a:r>
            <a:r>
              <a:rPr lang="en-US" sz="2600" dirty="0" err="1">
                <a:solidFill>
                  <a:schemeClr val="tx1"/>
                </a:solidFill>
              </a:rPr>
              <a:t>lenvatinib</a:t>
            </a:r>
            <a:r>
              <a:rPr lang="en-US" sz="2600" dirty="0">
                <a:solidFill>
                  <a:schemeClr val="tx1"/>
                </a:solidFill>
              </a:rPr>
              <a:t>/pembrolizumab in this setting?</a:t>
            </a:r>
          </a:p>
          <a:p>
            <a:pPr marL="98425" indent="0">
              <a:lnSpc>
                <a:spcPct val="100000"/>
              </a:lnSpc>
              <a:buNone/>
            </a:pPr>
            <a:r>
              <a:rPr lang="en-US" sz="2600" dirty="0">
                <a:solidFill>
                  <a:schemeClr val="tx1"/>
                </a:solidFill>
              </a:rPr>
              <a:t>What would you offer third line? Any ADC trials of interest? </a:t>
            </a:r>
          </a:p>
        </p:txBody>
      </p:sp>
    </p:spTree>
    <p:extLst>
      <p:ext uri="{BB962C8B-B14F-4D97-AF65-F5344CB8AC3E}">
        <p14:creationId xmlns:p14="http://schemas.microsoft.com/office/powerpoint/2010/main" val="40742491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4D6B-0C7E-834C-6980-06E2FB9E5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2495D-3203-8A07-60C1-23CF98636384}"/>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58966D4-896E-B009-6BF0-F15B534BB025}"/>
              </a:ext>
            </a:extLst>
          </p:cNvPr>
          <p:cNvSpPr>
            <a:spLocks noGrp="1"/>
          </p:cNvSpPr>
          <p:nvPr>
            <p:ph idx="1"/>
          </p:nvPr>
        </p:nvSpPr>
        <p:spPr>
          <a:xfrm>
            <a:off x="912287" y="1416053"/>
            <a:ext cx="10206170" cy="4799013"/>
          </a:xfrm>
        </p:spPr>
        <p:txBody>
          <a:bodyPr/>
          <a:lstStyle/>
          <a:p>
            <a:pPr marL="98425" indent="0">
              <a:buNone/>
            </a:pPr>
            <a:r>
              <a:rPr lang="en-US" dirty="0">
                <a:solidFill>
                  <a:srgbClr val="0432FF"/>
                </a:solidFill>
              </a:rPr>
              <a:t>67 </a:t>
            </a:r>
            <a:r>
              <a:rPr lang="en-US" dirty="0" err="1">
                <a:solidFill>
                  <a:srgbClr val="0432FF"/>
                </a:solidFill>
              </a:rPr>
              <a:t>yo</a:t>
            </a:r>
            <a:r>
              <a:rPr lang="en-US" dirty="0">
                <a:solidFill>
                  <a:srgbClr val="0432FF"/>
                </a:solidFill>
              </a:rPr>
              <a:t> woman, metastatic endometrial cancer, </a:t>
            </a:r>
            <a:r>
              <a:rPr lang="en-US" dirty="0" err="1">
                <a:solidFill>
                  <a:srgbClr val="0432FF"/>
                </a:solidFill>
              </a:rPr>
              <a:t>pMMR</a:t>
            </a:r>
            <a:r>
              <a:rPr lang="en-US" dirty="0">
                <a:solidFill>
                  <a:srgbClr val="0432FF"/>
                </a:solidFill>
              </a:rPr>
              <a:t>, declines chemotherapy.  </a:t>
            </a:r>
            <a:br>
              <a:rPr lang="en-US" dirty="0">
                <a:solidFill>
                  <a:srgbClr val="0432FF"/>
                </a:solidFill>
              </a:rPr>
            </a:br>
            <a:r>
              <a:rPr lang="en-US" dirty="0">
                <a:solidFill>
                  <a:srgbClr val="0432FF"/>
                </a:solidFill>
              </a:rPr>
              <a:t>Treated with 1L </a:t>
            </a:r>
            <a:r>
              <a:rPr lang="en-US" dirty="0" err="1">
                <a:solidFill>
                  <a:srgbClr val="0432FF"/>
                </a:solidFill>
              </a:rPr>
              <a:t>lenvatinib</a:t>
            </a:r>
            <a:r>
              <a:rPr lang="en-US" dirty="0">
                <a:solidFill>
                  <a:srgbClr val="0432FF"/>
                </a:solidFill>
              </a:rPr>
              <a:t> + pembrolizumab. Now with stable disease. </a:t>
            </a:r>
          </a:p>
          <a:p>
            <a:pPr marL="98425" indent="0">
              <a:buNone/>
            </a:pPr>
            <a:r>
              <a:rPr lang="en-US" dirty="0">
                <a:solidFill>
                  <a:schemeClr val="tx1"/>
                </a:solidFill>
              </a:rPr>
              <a:t>Do you agree with first-line </a:t>
            </a:r>
            <a:r>
              <a:rPr lang="en-US" dirty="0" err="1">
                <a:solidFill>
                  <a:schemeClr val="tx1"/>
                </a:solidFill>
              </a:rPr>
              <a:t>lenvatinib</a:t>
            </a:r>
            <a:r>
              <a:rPr lang="en-US" dirty="0">
                <a:solidFill>
                  <a:schemeClr val="tx1"/>
                </a:solidFill>
              </a:rPr>
              <a:t>/pembrolizumab in this situation given the patient’s refusal of chemotherapy? </a:t>
            </a:r>
          </a:p>
          <a:p>
            <a:pPr marL="98425" indent="0">
              <a:buNone/>
            </a:pPr>
            <a:r>
              <a:rPr lang="en-US" dirty="0">
                <a:solidFill>
                  <a:schemeClr val="tx1"/>
                </a:solidFill>
              </a:rPr>
              <a:t>If this had been MSI-high disease, would we need chemo versus single-agent IO? What about for POLE-mutant tumors?</a:t>
            </a:r>
          </a:p>
        </p:txBody>
      </p:sp>
    </p:spTree>
    <p:extLst>
      <p:ext uri="{BB962C8B-B14F-4D97-AF65-F5344CB8AC3E}">
        <p14:creationId xmlns:p14="http://schemas.microsoft.com/office/powerpoint/2010/main" val="14914892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1789C-DCAD-F2D4-B6D0-DE6026BD2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710FD-1001-022B-10EB-BF99FED982D2}"/>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6BC98684-346E-6C26-DA05-24AE815BD2A3}"/>
              </a:ext>
            </a:extLst>
          </p:cNvPr>
          <p:cNvSpPr>
            <a:spLocks noGrp="1"/>
          </p:cNvSpPr>
          <p:nvPr>
            <p:ph idx="1"/>
          </p:nvPr>
        </p:nvSpPr>
        <p:spPr>
          <a:xfrm>
            <a:off x="912287" y="1416053"/>
            <a:ext cx="10206170" cy="4799013"/>
          </a:xfrm>
        </p:spPr>
        <p:txBody>
          <a:bodyPr/>
          <a:lstStyle/>
          <a:p>
            <a:pPr marL="98425" indent="0">
              <a:buNone/>
            </a:pPr>
            <a:r>
              <a:rPr lang="en-US" sz="2600" dirty="0">
                <a:solidFill>
                  <a:srgbClr val="0432FF"/>
                </a:solidFill>
              </a:rPr>
              <a:t>58 </a:t>
            </a:r>
            <a:r>
              <a:rPr lang="en-US" sz="2600" dirty="0" err="1">
                <a:solidFill>
                  <a:srgbClr val="0432FF"/>
                </a:solidFill>
              </a:rPr>
              <a:t>yo</a:t>
            </a:r>
            <a:r>
              <a:rPr lang="en-US" sz="2600" dirty="0">
                <a:solidFill>
                  <a:srgbClr val="0432FF"/>
                </a:solidFill>
              </a:rPr>
              <a:t> woman</a:t>
            </a:r>
            <a:br>
              <a:rPr lang="en-US" sz="2600" dirty="0">
                <a:solidFill>
                  <a:srgbClr val="0432FF"/>
                </a:solidFill>
              </a:rPr>
            </a:br>
            <a:r>
              <a:rPr lang="en-US" sz="2600" dirty="0">
                <a:solidFill>
                  <a:srgbClr val="0432FF"/>
                </a:solidFill>
              </a:rPr>
              <a:t>Stage IIIC2 serous endometrial carcinoma (para-aortic nodal metastases), </a:t>
            </a:r>
            <a:r>
              <a:rPr lang="en-US" sz="2600" dirty="0" err="1">
                <a:solidFill>
                  <a:srgbClr val="0432FF"/>
                </a:solidFill>
              </a:rPr>
              <a:t>pMMR</a:t>
            </a:r>
            <a:r>
              <a:rPr lang="en-US" sz="2600" dirty="0">
                <a:solidFill>
                  <a:srgbClr val="0432FF"/>
                </a:solidFill>
              </a:rPr>
              <a:t>, TP53-abnormal, BRCA1 somatic mutation.</a:t>
            </a:r>
            <a:br>
              <a:rPr lang="en-US" sz="2600" dirty="0">
                <a:solidFill>
                  <a:srgbClr val="0432FF"/>
                </a:solidFill>
              </a:rPr>
            </a:br>
            <a:r>
              <a:rPr lang="en-US" sz="2600" dirty="0">
                <a:solidFill>
                  <a:srgbClr val="0432FF"/>
                </a:solidFill>
              </a:rPr>
              <a:t>Debulking surgery → first-line carboplatin/paclitaxel + </a:t>
            </a:r>
            <a:r>
              <a:rPr lang="en-US" sz="2600" dirty="0" err="1">
                <a:solidFill>
                  <a:srgbClr val="0432FF"/>
                </a:solidFill>
              </a:rPr>
              <a:t>dostarlimab</a:t>
            </a:r>
            <a:r>
              <a:rPr lang="en-US" sz="2600" dirty="0">
                <a:solidFill>
                  <a:srgbClr val="0432FF"/>
                </a:solidFill>
              </a:rPr>
              <a:t> → complete response after 6 cycles. Started maintenance with </a:t>
            </a:r>
            <a:r>
              <a:rPr lang="en-US" sz="2600" dirty="0" err="1">
                <a:solidFill>
                  <a:srgbClr val="0432FF"/>
                </a:solidFill>
              </a:rPr>
              <a:t>dostarlimab</a:t>
            </a:r>
            <a:r>
              <a:rPr lang="en-US" sz="2600" dirty="0">
                <a:solidFill>
                  <a:srgbClr val="0432FF"/>
                </a:solidFill>
              </a:rPr>
              <a:t> + niraparib. Tolerated well for 10 months, then developed recurrent disease (peritoneal carcinomatosis). </a:t>
            </a:r>
          </a:p>
          <a:p>
            <a:pPr marL="98425" indent="0">
              <a:buNone/>
            </a:pPr>
            <a:r>
              <a:rPr lang="en-US" sz="2600" dirty="0">
                <a:solidFill>
                  <a:schemeClr val="tx1"/>
                </a:solidFill>
              </a:rPr>
              <a:t>How would you have provided care for this patient, and what would you do now?</a:t>
            </a:r>
          </a:p>
        </p:txBody>
      </p:sp>
    </p:spTree>
    <p:extLst>
      <p:ext uri="{BB962C8B-B14F-4D97-AF65-F5344CB8AC3E}">
        <p14:creationId xmlns:p14="http://schemas.microsoft.com/office/powerpoint/2010/main" val="15369080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B08D1-8FE3-B805-E925-1B96D7839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6F9337-8E6A-BA3A-D45C-61EA39B81C75}"/>
              </a:ext>
            </a:extLst>
          </p:cNvPr>
          <p:cNvSpPr>
            <a:spLocks noGrp="1"/>
          </p:cNvSpPr>
          <p:nvPr>
            <p:ph type="title"/>
          </p:nvPr>
        </p:nvSpPr>
        <p:spPr/>
        <p:txBody>
          <a:bodyPr/>
          <a:lstStyle/>
          <a:p>
            <a:r>
              <a:rPr lang="en-US" sz="3600" dirty="0"/>
              <a:t>Discussion Questions (Continued)</a:t>
            </a:r>
          </a:p>
        </p:txBody>
      </p:sp>
      <p:sp>
        <p:nvSpPr>
          <p:cNvPr id="3" name="Content Placeholder 2">
            <a:extLst>
              <a:ext uri="{FF2B5EF4-FFF2-40B4-BE49-F238E27FC236}">
                <a16:creationId xmlns:a16="http://schemas.microsoft.com/office/drawing/2014/main" id="{0C925F8B-FADE-19E9-719C-E50F1C07C6B9}"/>
              </a:ext>
            </a:extLst>
          </p:cNvPr>
          <p:cNvSpPr>
            <a:spLocks noGrp="1"/>
          </p:cNvSpPr>
          <p:nvPr>
            <p:ph idx="1"/>
          </p:nvPr>
        </p:nvSpPr>
        <p:spPr>
          <a:xfrm>
            <a:off x="912287" y="1416053"/>
            <a:ext cx="10206170" cy="4799013"/>
          </a:xfrm>
        </p:spPr>
        <p:txBody>
          <a:bodyPr/>
          <a:lstStyle/>
          <a:p>
            <a:pPr marL="98425" indent="0">
              <a:buNone/>
            </a:pPr>
            <a:r>
              <a:rPr lang="en-US" sz="2600" dirty="0">
                <a:solidFill>
                  <a:srgbClr val="0432FF">
                    <a:alpha val="50000"/>
                  </a:srgbClr>
                </a:solidFill>
              </a:rPr>
              <a:t>58 </a:t>
            </a:r>
            <a:r>
              <a:rPr lang="en-US" sz="2600" dirty="0" err="1">
                <a:solidFill>
                  <a:srgbClr val="0432FF">
                    <a:alpha val="50000"/>
                  </a:srgbClr>
                </a:solidFill>
              </a:rPr>
              <a:t>yo</a:t>
            </a:r>
            <a:r>
              <a:rPr lang="en-US" sz="2600" dirty="0">
                <a:solidFill>
                  <a:srgbClr val="0432FF">
                    <a:alpha val="50000"/>
                  </a:srgbClr>
                </a:solidFill>
              </a:rPr>
              <a:t> woman</a:t>
            </a:r>
            <a:br>
              <a:rPr lang="en-US" sz="2600" dirty="0">
                <a:solidFill>
                  <a:srgbClr val="0432FF">
                    <a:alpha val="50000"/>
                  </a:srgbClr>
                </a:solidFill>
              </a:rPr>
            </a:br>
            <a:r>
              <a:rPr lang="en-US" sz="2600" dirty="0">
                <a:solidFill>
                  <a:srgbClr val="0432FF">
                    <a:alpha val="50000"/>
                  </a:srgbClr>
                </a:solidFill>
              </a:rPr>
              <a:t>Stage IIIC2 serous endometrial carcinoma (para-aortic nodal metastases), </a:t>
            </a:r>
            <a:r>
              <a:rPr lang="en-US" sz="2600" dirty="0" err="1">
                <a:solidFill>
                  <a:srgbClr val="0432FF">
                    <a:alpha val="50000"/>
                  </a:srgbClr>
                </a:solidFill>
              </a:rPr>
              <a:t>pMMR</a:t>
            </a:r>
            <a:r>
              <a:rPr lang="en-US" sz="2600" dirty="0">
                <a:solidFill>
                  <a:srgbClr val="0432FF">
                    <a:alpha val="50000"/>
                  </a:srgbClr>
                </a:solidFill>
              </a:rPr>
              <a:t>, TP53-abnormal, BRCA1 somatic mutation. </a:t>
            </a:r>
            <a:br>
              <a:rPr lang="en-US" sz="2600" dirty="0">
                <a:solidFill>
                  <a:srgbClr val="0432FF">
                    <a:alpha val="50000"/>
                  </a:srgbClr>
                </a:solidFill>
              </a:rPr>
            </a:br>
            <a:r>
              <a:rPr lang="en-US" sz="2600" dirty="0">
                <a:solidFill>
                  <a:srgbClr val="0432FF">
                    <a:alpha val="50000"/>
                  </a:srgbClr>
                </a:solidFill>
              </a:rPr>
              <a:t>Debulking surgery → first-line carboplatin/paclitaxel + </a:t>
            </a:r>
            <a:r>
              <a:rPr lang="en-US" sz="2600" dirty="0" err="1">
                <a:solidFill>
                  <a:srgbClr val="0432FF">
                    <a:alpha val="50000"/>
                  </a:srgbClr>
                </a:solidFill>
              </a:rPr>
              <a:t>dostarlimab</a:t>
            </a:r>
            <a:r>
              <a:rPr lang="en-US" sz="2600" dirty="0">
                <a:solidFill>
                  <a:srgbClr val="0432FF">
                    <a:alpha val="50000"/>
                  </a:srgbClr>
                </a:solidFill>
              </a:rPr>
              <a:t> → complete response after 6 cycles. Started maintenance with </a:t>
            </a:r>
            <a:r>
              <a:rPr lang="en-US" sz="2600" dirty="0" err="1">
                <a:solidFill>
                  <a:srgbClr val="0432FF">
                    <a:alpha val="50000"/>
                  </a:srgbClr>
                </a:solidFill>
              </a:rPr>
              <a:t>dostarlimab</a:t>
            </a:r>
            <a:r>
              <a:rPr lang="en-US" sz="2600" dirty="0">
                <a:solidFill>
                  <a:srgbClr val="0432FF">
                    <a:alpha val="50000"/>
                  </a:srgbClr>
                </a:solidFill>
              </a:rPr>
              <a:t> + niraparib. Tolerated well for 10 months, then developed recurrent disease (peritoneal carcinomatosis). </a:t>
            </a:r>
          </a:p>
          <a:p>
            <a:pPr marL="98425" indent="0">
              <a:buNone/>
            </a:pPr>
            <a:r>
              <a:rPr lang="en-US" sz="2600" dirty="0">
                <a:solidFill>
                  <a:schemeClr val="tx1"/>
                </a:solidFill>
              </a:rPr>
              <a:t>What is the current role of PARP inhibition in BRCA-mutated endometrial cancer? What about </a:t>
            </a:r>
            <a:r>
              <a:rPr lang="en-US" sz="2600" dirty="0" err="1">
                <a:solidFill>
                  <a:schemeClr val="tx1"/>
                </a:solidFill>
              </a:rPr>
              <a:t>pMMR</a:t>
            </a:r>
            <a:r>
              <a:rPr lang="en-US" sz="2600" dirty="0">
                <a:solidFill>
                  <a:schemeClr val="tx1"/>
                </a:solidFill>
              </a:rPr>
              <a:t> tumors more broadly, given that they don’t benefit as much from chemo-IO alone?</a:t>
            </a:r>
          </a:p>
          <a:p>
            <a:pPr marL="98425" indent="0">
              <a:buNone/>
            </a:pPr>
            <a:r>
              <a:rPr lang="en-US" sz="2600" dirty="0">
                <a:solidFill>
                  <a:schemeClr val="tx1"/>
                </a:solidFill>
              </a:rPr>
              <a:t>Could we use ctDNA to identify candidates who might benefit from PARP in the maintenance setting?</a:t>
            </a:r>
          </a:p>
        </p:txBody>
      </p:sp>
    </p:spTree>
    <p:extLst>
      <p:ext uri="{BB962C8B-B14F-4D97-AF65-F5344CB8AC3E}">
        <p14:creationId xmlns:p14="http://schemas.microsoft.com/office/powerpoint/2010/main" val="7584465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19557-8BC2-78E6-87CF-2D30B04657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CA475-1612-8019-5A76-581F5EE8A198}"/>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5E34C930-9F02-B67E-C46B-4350DA06C867}"/>
              </a:ext>
            </a:extLst>
          </p:cNvPr>
          <p:cNvSpPr>
            <a:spLocks noGrp="1"/>
          </p:cNvSpPr>
          <p:nvPr>
            <p:ph idx="1"/>
          </p:nvPr>
        </p:nvSpPr>
        <p:spPr>
          <a:xfrm>
            <a:off x="912287" y="1416053"/>
            <a:ext cx="10206170" cy="4799013"/>
          </a:xfrm>
        </p:spPr>
        <p:txBody>
          <a:bodyPr/>
          <a:lstStyle/>
          <a:p>
            <a:pPr marL="98425" indent="0">
              <a:buNone/>
            </a:pPr>
            <a:r>
              <a:rPr lang="en-US" sz="2600" dirty="0">
                <a:solidFill>
                  <a:srgbClr val="0432FF"/>
                </a:solidFill>
              </a:rPr>
              <a:t>55-year-old woman with advanced </a:t>
            </a:r>
            <a:r>
              <a:rPr lang="en-US" sz="2600" dirty="0" err="1">
                <a:solidFill>
                  <a:srgbClr val="0432FF"/>
                </a:solidFill>
              </a:rPr>
              <a:t>pMMR</a:t>
            </a:r>
            <a:r>
              <a:rPr lang="en-US" sz="2600" dirty="0">
                <a:solidFill>
                  <a:srgbClr val="0432FF"/>
                </a:solidFill>
              </a:rPr>
              <a:t> endometrial cancer with a somatic BRCA2 mutation. Completes 6 cycles of carboplatin/paclitaxel and is started on maintenance olaparib. On cycle 3, she develops grade 2 anemia (hemoglobin 8.2 g/dL), nausea and moderate fatigue.</a:t>
            </a:r>
          </a:p>
          <a:p>
            <a:pPr marL="98425" indent="0">
              <a:buNone/>
            </a:pPr>
            <a:r>
              <a:rPr lang="en-US" sz="2600" dirty="0">
                <a:solidFill>
                  <a:schemeClr val="tx1"/>
                </a:solidFill>
              </a:rPr>
              <a:t>Do you support this approach, or is IO absolutely necessary? </a:t>
            </a:r>
          </a:p>
          <a:p>
            <a:pPr marL="98425" indent="0">
              <a:buNone/>
            </a:pPr>
            <a:r>
              <a:rPr lang="en-US" sz="2600" dirty="0">
                <a:solidFill>
                  <a:schemeClr val="tx1"/>
                </a:solidFill>
              </a:rPr>
              <a:t>What are the expected toxicities requiring dose modification or supportive care with PARP inhibitor maintenance in EC, and how frequently should hematologic parameters be monitored during maintenance therapy?</a:t>
            </a:r>
          </a:p>
          <a:p>
            <a:pPr marL="98425" indent="0">
              <a:buNone/>
            </a:pPr>
            <a:r>
              <a:rPr lang="en-US" sz="2600" dirty="0">
                <a:solidFill>
                  <a:schemeClr val="tx1"/>
                </a:solidFill>
              </a:rPr>
              <a:t>What is the ideal dosage with olaparib in this situation?</a:t>
            </a:r>
          </a:p>
        </p:txBody>
      </p:sp>
    </p:spTree>
    <p:extLst>
      <p:ext uri="{BB962C8B-B14F-4D97-AF65-F5344CB8AC3E}">
        <p14:creationId xmlns:p14="http://schemas.microsoft.com/office/powerpoint/2010/main" val="10467626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6F3F2-B041-0C1B-F1AD-830C3EB090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4C028-9BEE-C542-8D33-E403A280C684}"/>
              </a:ext>
            </a:extLst>
          </p:cNvPr>
          <p:cNvSpPr>
            <a:spLocks noGrp="1"/>
          </p:cNvSpPr>
          <p:nvPr>
            <p:ph type="title"/>
          </p:nvPr>
        </p:nvSpPr>
        <p:spPr/>
        <p:txBody>
          <a:bodyPr/>
          <a:lstStyle/>
          <a:p>
            <a:r>
              <a:rPr lang="en-US" sz="3600" dirty="0"/>
              <a:t>Discussion Questions (Continued)</a:t>
            </a:r>
          </a:p>
        </p:txBody>
      </p:sp>
      <p:sp>
        <p:nvSpPr>
          <p:cNvPr id="3" name="Content Placeholder 2">
            <a:extLst>
              <a:ext uri="{FF2B5EF4-FFF2-40B4-BE49-F238E27FC236}">
                <a16:creationId xmlns:a16="http://schemas.microsoft.com/office/drawing/2014/main" id="{EB197DD0-6001-05A6-7610-9912E6E0B975}"/>
              </a:ext>
            </a:extLst>
          </p:cNvPr>
          <p:cNvSpPr>
            <a:spLocks noGrp="1"/>
          </p:cNvSpPr>
          <p:nvPr>
            <p:ph idx="1"/>
          </p:nvPr>
        </p:nvSpPr>
        <p:spPr>
          <a:xfrm>
            <a:off x="912287" y="1416053"/>
            <a:ext cx="10206170" cy="4799013"/>
          </a:xfrm>
        </p:spPr>
        <p:txBody>
          <a:bodyPr/>
          <a:lstStyle/>
          <a:p>
            <a:pPr marL="98425" indent="0">
              <a:buNone/>
            </a:pPr>
            <a:r>
              <a:rPr lang="en-US" sz="2600" dirty="0">
                <a:solidFill>
                  <a:srgbClr val="0432FF">
                    <a:alpha val="50000"/>
                  </a:srgbClr>
                </a:solidFill>
              </a:rPr>
              <a:t>55-year-old woman with advanced </a:t>
            </a:r>
            <a:r>
              <a:rPr lang="en-US" sz="2600" dirty="0" err="1">
                <a:solidFill>
                  <a:srgbClr val="0432FF">
                    <a:alpha val="50000"/>
                  </a:srgbClr>
                </a:solidFill>
              </a:rPr>
              <a:t>pMMR</a:t>
            </a:r>
            <a:r>
              <a:rPr lang="en-US" sz="2600" dirty="0">
                <a:solidFill>
                  <a:srgbClr val="0432FF">
                    <a:alpha val="50000"/>
                  </a:srgbClr>
                </a:solidFill>
              </a:rPr>
              <a:t> endometrial cancer with a somatic BRCA2 mutation. Completes 6 cycles of carboplatin/paclitaxel and is started on maintenance olaparib. On cycle 3, she develops grade 2 anemia (hemoglobin 8.2 g/dL), nausea and moderate fatigue.</a:t>
            </a:r>
            <a:endParaRPr lang="en-US" sz="2600" dirty="0">
              <a:solidFill>
                <a:schemeClr val="tx1">
                  <a:alpha val="50000"/>
                </a:schemeClr>
              </a:solidFill>
            </a:endParaRPr>
          </a:p>
          <a:p>
            <a:pPr marL="98425" indent="0">
              <a:buNone/>
            </a:pPr>
            <a:r>
              <a:rPr lang="en-US" sz="2600" dirty="0">
                <a:solidFill>
                  <a:schemeClr val="tx1"/>
                </a:solidFill>
              </a:rPr>
              <a:t>Are there data to support PARP inhibitor rechallenge after treatment interruption?</a:t>
            </a:r>
          </a:p>
          <a:p>
            <a:pPr marL="98425" indent="0">
              <a:buNone/>
            </a:pPr>
            <a:r>
              <a:rPr lang="en-US" sz="2600" dirty="0">
                <a:solidFill>
                  <a:schemeClr val="tx1"/>
                </a:solidFill>
              </a:rPr>
              <a:t>Would you consider switching to an alternative PARP inhibitor? For a patient with controlled disease but worsening fatigue and cytopenias, what supportive care interventions have been most helpful in maintaining treatment tolerance?</a:t>
            </a:r>
          </a:p>
        </p:txBody>
      </p:sp>
    </p:spTree>
    <p:extLst>
      <p:ext uri="{BB962C8B-B14F-4D97-AF65-F5344CB8AC3E}">
        <p14:creationId xmlns:p14="http://schemas.microsoft.com/office/powerpoint/2010/main" val="19310792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52B5F-6C2B-A858-EB4B-3CBBFAFEA85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4EFAA11-EAFC-822A-17AB-5FD6BCB44F48}"/>
              </a:ext>
            </a:extLst>
          </p:cNvPr>
          <p:cNvSpPr/>
          <p:nvPr/>
        </p:nvSpPr>
        <p:spPr bwMode="auto">
          <a:xfrm>
            <a:off x="740128" y="3717032"/>
            <a:ext cx="10828480" cy="47481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67499E7-9CA3-FDD3-EFC8-D830E202E68E}"/>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238F9CF-6565-34CA-B942-34BB5400999A}"/>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Up-Front Chemoimmunotherapeutic Approaches for Advanced Endometrial Cancer (EC) — Dr Backes</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Current and Future Role of Anti-PD-1/PD-L1 Antibodies in Combination with Systemic Therapies Beyond Chemotherapy for Advanced EC — Dr Westin</a:t>
            </a:r>
          </a:p>
          <a:p>
            <a:pPr marL="98425" indent="0">
              <a:lnSpc>
                <a:spcPct val="100000"/>
              </a:lnSpc>
              <a:spcBef>
                <a:spcPts val="1600"/>
              </a:spcBef>
              <a:spcAft>
                <a:spcPts val="0"/>
              </a:spcAft>
              <a:buNone/>
            </a:pPr>
            <a:r>
              <a:rPr lang="en-US" sz="2500" dirty="0">
                <a:solidFill>
                  <a:schemeClr val="bg1"/>
                </a:solidFill>
              </a:rPr>
              <a:t>Module 3: Promising Agents Under Investigation for EC — Dr </a:t>
            </a:r>
            <a:r>
              <a:rPr lang="en-US" sz="2500" dirty="0" err="1">
                <a:solidFill>
                  <a:schemeClr val="bg1"/>
                </a:solidFill>
              </a:rPr>
              <a:t>Slomovitz</a:t>
            </a:r>
            <a:endParaRPr lang="en-US" sz="2500" dirty="0">
              <a:solidFill>
                <a:schemeClr val="bg1"/>
              </a:solidFill>
            </a:endParaRPr>
          </a:p>
        </p:txBody>
      </p:sp>
    </p:spTree>
    <p:extLst>
      <p:ext uri="{BB962C8B-B14F-4D97-AF65-F5344CB8AC3E}">
        <p14:creationId xmlns:p14="http://schemas.microsoft.com/office/powerpoint/2010/main" val="877908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
            <a:extLst>
              <a:ext uri="{FF2B5EF4-FFF2-40B4-BE49-F238E27FC236}">
                <a16:creationId xmlns:a16="http://schemas.microsoft.com/office/drawing/2014/main" id="{62348626-39E5-77D8-15D0-4B7D5FC89F74}"/>
              </a:ext>
            </a:extLst>
          </p:cNvPr>
          <p:cNvPicPr>
            <a:picLocks noChangeAspect="1"/>
          </p:cNvPicPr>
          <p:nvPr/>
        </p:nvPicPr>
        <p:blipFill>
          <a:blip r:embed="rId3">
            <a:extLst>
              <a:ext uri="{28A0092B-C50C-407E-A947-70E740481C1C}">
                <a14:useLocalDpi xmlns:a14="http://schemas.microsoft.com/office/drawing/2010/main" val="0"/>
              </a:ext>
            </a:extLst>
          </a:blip>
          <a:srcRect l="44" r="44"/>
          <a:stretch/>
        </p:blipFill>
        <p:spPr>
          <a:xfrm>
            <a:off x="0" y="0"/>
            <a:ext cx="12192000" cy="6858000"/>
          </a:xfrm>
          <a:prstGeom prst="rect">
            <a:avLst/>
          </a:prstGeom>
          <a:solidFill>
            <a:schemeClr val="bg1">
              <a:lumMod val="85000"/>
              <a:alpha val="90000"/>
            </a:schemeClr>
          </a:solidFill>
        </p:spPr>
      </p:pic>
      <p:sp>
        <p:nvSpPr>
          <p:cNvPr id="2" name="Subtitle 1"/>
          <p:cNvSpPr>
            <a:spLocks noGrp="1"/>
          </p:cNvSpPr>
          <p:nvPr>
            <p:ph type="subTitle" idx="4294967295"/>
          </p:nvPr>
        </p:nvSpPr>
        <p:spPr>
          <a:xfrm>
            <a:off x="2058589" y="4307624"/>
            <a:ext cx="8074815" cy="2260444"/>
          </a:xfrm>
        </p:spPr>
        <p:txBody>
          <a:bodyPr vert="horz" lIns="91440" tIns="45720" rIns="91440" bIns="45720" rtlCol="0" anchor="t">
            <a:normAutofit fontScale="92500" lnSpcReduction="20000"/>
          </a:bodyPr>
          <a:lstStyle/>
          <a:p>
            <a:pPr marL="0" indent="0" algn="ctr">
              <a:lnSpc>
                <a:spcPct val="100000"/>
              </a:lnSpc>
              <a:buNone/>
            </a:pPr>
            <a:r>
              <a:rPr lang="en-US" b="1" i="1" dirty="0">
                <a:solidFill>
                  <a:schemeClr val="bg1"/>
                </a:solidFill>
              </a:rPr>
              <a:t>Brian M. </a:t>
            </a:r>
            <a:r>
              <a:rPr lang="en-US" b="1" i="1" dirty="0" err="1">
                <a:solidFill>
                  <a:schemeClr val="bg1"/>
                </a:solidFill>
              </a:rPr>
              <a:t>Slomovitz</a:t>
            </a:r>
            <a:r>
              <a:rPr lang="en-US" b="1" i="1" dirty="0">
                <a:solidFill>
                  <a:schemeClr val="bg1"/>
                </a:solidFill>
              </a:rPr>
              <a:t>, MD, FACOG </a:t>
            </a:r>
          </a:p>
          <a:p>
            <a:pPr marL="0" lvl="0" indent="0" algn="ctr">
              <a:lnSpc>
                <a:spcPct val="100000"/>
              </a:lnSpc>
              <a:buNone/>
            </a:pPr>
            <a:r>
              <a:rPr lang="en-US" sz="2000" i="1" dirty="0">
                <a:solidFill>
                  <a:schemeClr val="bg1"/>
                </a:solidFill>
              </a:rPr>
              <a:t>Director, Gynecologic Oncology, Mount Sinai Medical Center</a:t>
            </a:r>
          </a:p>
          <a:p>
            <a:pPr marL="0" lvl="0" indent="0" algn="ctr">
              <a:lnSpc>
                <a:spcPct val="100000"/>
              </a:lnSpc>
              <a:buNone/>
            </a:pPr>
            <a:r>
              <a:rPr lang="en-US" sz="2000" i="1" dirty="0">
                <a:solidFill>
                  <a:schemeClr val="bg1"/>
                </a:solidFill>
              </a:rPr>
              <a:t>Professor, Obstetrics and Gynecology, Florida International University </a:t>
            </a:r>
          </a:p>
          <a:p>
            <a:pPr marL="0" lvl="0" indent="0" algn="ctr">
              <a:lnSpc>
                <a:spcPct val="100000"/>
              </a:lnSpc>
              <a:buNone/>
            </a:pPr>
            <a:r>
              <a:rPr lang="en-US" sz="2000" i="1" dirty="0">
                <a:solidFill>
                  <a:schemeClr val="bg1"/>
                </a:solidFill>
              </a:rPr>
              <a:t>Member, Board of Directors, GOG Foundation</a:t>
            </a:r>
          </a:p>
          <a:p>
            <a:pPr marL="0" lvl="0" indent="0" algn="ctr">
              <a:lnSpc>
                <a:spcPct val="100000"/>
              </a:lnSpc>
              <a:buNone/>
            </a:pPr>
            <a:r>
              <a:rPr lang="en-US" sz="2000" i="1" dirty="0">
                <a:solidFill>
                  <a:schemeClr val="bg1"/>
                </a:solidFill>
              </a:rPr>
              <a:t>Uterine Cancer Clinical Trial Lead, GOG Partners</a:t>
            </a:r>
          </a:p>
          <a:p>
            <a:pPr marL="0" lvl="0" indent="0" algn="ctr">
              <a:lnSpc>
                <a:spcPct val="100000"/>
              </a:lnSpc>
              <a:buNone/>
            </a:pPr>
            <a:r>
              <a:rPr lang="en-US" sz="2000" i="1" dirty="0">
                <a:solidFill>
                  <a:schemeClr val="bg1"/>
                </a:solidFill>
              </a:rPr>
              <a:t>Miami Beach, FL</a:t>
            </a:r>
          </a:p>
        </p:txBody>
      </p:sp>
      <p:pic>
        <p:nvPicPr>
          <p:cNvPr id="10" name="Picture 9">
            <a:extLst>
              <a:ext uri="{FF2B5EF4-FFF2-40B4-BE49-F238E27FC236}">
                <a16:creationId xmlns:a16="http://schemas.microsoft.com/office/drawing/2014/main" id="{C8549AB6-99FF-9155-D154-F07FA52C6F7B}"/>
              </a:ext>
            </a:extLst>
          </p:cNvPr>
          <p:cNvPicPr>
            <a:picLocks noChangeAspect="1"/>
          </p:cNvPicPr>
          <p:nvPr/>
        </p:nvPicPr>
        <p:blipFill>
          <a:blip r:embed="rId4"/>
          <a:stretch>
            <a:fillRect/>
          </a:stretch>
        </p:blipFill>
        <p:spPr>
          <a:xfrm>
            <a:off x="5924530" y="2377418"/>
            <a:ext cx="342930" cy="266723"/>
          </a:xfrm>
          <a:prstGeom prst="rect">
            <a:avLst/>
          </a:prstGeom>
        </p:spPr>
      </p:pic>
      <p:sp>
        <p:nvSpPr>
          <p:cNvPr id="4" name="Title 3"/>
          <p:cNvSpPr>
            <a:spLocks noGrp="1"/>
          </p:cNvSpPr>
          <p:nvPr>
            <p:ph type="title"/>
          </p:nvPr>
        </p:nvSpPr>
        <p:spPr>
          <a:xfrm>
            <a:off x="1596111" y="1209399"/>
            <a:ext cx="8999767" cy="1618489"/>
          </a:xfrm>
        </p:spPr>
        <p:txBody>
          <a:bodyPr vert="horz" lIns="91440" tIns="45720" rIns="91440" bIns="45720" rtlCol="0" anchor="ctr">
            <a:normAutofit/>
          </a:bodyPr>
          <a:lstStyle/>
          <a:p>
            <a:pPr algn="ctr"/>
            <a:r>
              <a:rPr lang="en-US" sz="3400" b="1" i="0" u="none" strike="noStrike" kern="1200" cap="all" dirty="0">
                <a:solidFill>
                  <a:schemeClr val="bg1"/>
                </a:solidFill>
                <a:effectLst/>
                <a:latin typeface="+mj-lt"/>
                <a:ea typeface="+mj-ea"/>
                <a:cs typeface="+mj-cs"/>
              </a:rPr>
              <a:t>Promising Agents Under investigation for the Management of Patients with Endometrial Cancer</a:t>
            </a:r>
            <a:endParaRPr lang="en-US" sz="3400" b="1" i="0" kern="1200" cap="all" dirty="0">
              <a:solidFill>
                <a:schemeClr val="bg1"/>
              </a:solidFill>
              <a:effectLst/>
              <a:latin typeface="+mj-lt"/>
              <a:ea typeface="+mj-ea"/>
              <a:cs typeface="+mj-cs"/>
            </a:endParaRPr>
          </a:p>
        </p:txBody>
      </p:sp>
    </p:spTree>
    <p:extLst>
      <p:ext uri="{BB962C8B-B14F-4D97-AF65-F5344CB8AC3E}">
        <p14:creationId xmlns:p14="http://schemas.microsoft.com/office/powerpoint/2010/main" val="1327444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3310B-C2DE-9A4C-AD0E-8863AF5922E5}"/>
            </a:ext>
          </a:extLst>
        </p:cNvPr>
        <p:cNvGrpSpPr/>
        <p:nvPr/>
      </p:nvGrpSpPr>
      <p:grpSpPr>
        <a:xfrm>
          <a:off x="0" y="0"/>
          <a:ext cx="0" cy="0"/>
          <a:chOff x="0" y="0"/>
          <a:chExt cx="0" cy="0"/>
        </a:xfrm>
      </p:grpSpPr>
      <p:sp>
        <p:nvSpPr>
          <p:cNvPr id="206" name="Rectangle 205">
            <a:extLst>
              <a:ext uri="{FF2B5EF4-FFF2-40B4-BE49-F238E27FC236}">
                <a16:creationId xmlns:a16="http://schemas.microsoft.com/office/drawing/2014/main" id="{C19E5AEF-0446-7861-3703-C9E923967452}"/>
              </a:ext>
            </a:extLst>
          </p:cNvPr>
          <p:cNvSpPr/>
          <p:nvPr/>
        </p:nvSpPr>
        <p:spPr>
          <a:xfrm>
            <a:off x="275422" y="1189160"/>
            <a:ext cx="6510968" cy="48835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5" name="Freeform: Shape 204">
            <a:extLst>
              <a:ext uri="{FF2B5EF4-FFF2-40B4-BE49-F238E27FC236}">
                <a16:creationId xmlns:a16="http://schemas.microsoft.com/office/drawing/2014/main" id="{9EE564AB-4E3E-A0B1-D247-BB3ABA103740}"/>
              </a:ext>
            </a:extLst>
          </p:cNvPr>
          <p:cNvSpPr/>
          <p:nvPr/>
        </p:nvSpPr>
        <p:spPr>
          <a:xfrm>
            <a:off x="838201" y="1790700"/>
            <a:ext cx="4028704" cy="4057650"/>
          </a:xfrm>
          <a:custGeom>
            <a:avLst/>
            <a:gdLst>
              <a:gd name="connsiteX0" fmla="*/ 0 w 3952875"/>
              <a:gd name="connsiteY0" fmla="*/ 4057650 h 4057650"/>
              <a:gd name="connsiteX1" fmla="*/ 466725 w 3952875"/>
              <a:gd name="connsiteY1" fmla="*/ 3876675 h 4057650"/>
              <a:gd name="connsiteX2" fmla="*/ 1838325 w 3952875"/>
              <a:gd name="connsiteY2" fmla="*/ 2905125 h 4057650"/>
              <a:gd name="connsiteX3" fmla="*/ 2619375 w 3952875"/>
              <a:gd name="connsiteY3" fmla="*/ 2181225 h 4057650"/>
              <a:gd name="connsiteX4" fmla="*/ 3324225 w 3952875"/>
              <a:gd name="connsiteY4" fmla="*/ 1228725 h 4057650"/>
              <a:gd name="connsiteX5" fmla="*/ 3952875 w 3952875"/>
              <a:gd name="connsiteY5" fmla="*/ 0 h 4057650"/>
              <a:gd name="connsiteX6" fmla="*/ 9525 w 3952875"/>
              <a:gd name="connsiteY6" fmla="*/ 0 h 4057650"/>
              <a:gd name="connsiteX7" fmla="*/ 0 w 3952875"/>
              <a:gd name="connsiteY7" fmla="*/ 4057650 h 4057650"/>
              <a:gd name="connsiteX0" fmla="*/ 0 w 3952875"/>
              <a:gd name="connsiteY0" fmla="*/ 4057650 h 4057650"/>
              <a:gd name="connsiteX1" fmla="*/ 466725 w 3952875"/>
              <a:gd name="connsiteY1" fmla="*/ 3876675 h 4057650"/>
              <a:gd name="connsiteX2" fmla="*/ 1838325 w 3952875"/>
              <a:gd name="connsiteY2" fmla="*/ 2905125 h 4057650"/>
              <a:gd name="connsiteX3" fmla="*/ 2686282 w 3952875"/>
              <a:gd name="connsiteY3" fmla="*/ 2243672 h 4057650"/>
              <a:gd name="connsiteX4" fmla="*/ 3324225 w 3952875"/>
              <a:gd name="connsiteY4" fmla="*/ 1228725 h 4057650"/>
              <a:gd name="connsiteX5" fmla="*/ 3952875 w 3952875"/>
              <a:gd name="connsiteY5" fmla="*/ 0 h 4057650"/>
              <a:gd name="connsiteX6" fmla="*/ 9525 w 3952875"/>
              <a:gd name="connsiteY6" fmla="*/ 0 h 4057650"/>
              <a:gd name="connsiteX7" fmla="*/ 0 w 3952875"/>
              <a:gd name="connsiteY7" fmla="*/ 4057650 h 4057650"/>
              <a:gd name="connsiteX0" fmla="*/ 0 w 3952875"/>
              <a:gd name="connsiteY0" fmla="*/ 4057650 h 4057650"/>
              <a:gd name="connsiteX1" fmla="*/ 466725 w 3952875"/>
              <a:gd name="connsiteY1" fmla="*/ 3876675 h 4057650"/>
              <a:gd name="connsiteX2" fmla="*/ 1874009 w 3952875"/>
              <a:gd name="connsiteY2" fmla="*/ 2989874 h 4057650"/>
              <a:gd name="connsiteX3" fmla="*/ 2686282 w 3952875"/>
              <a:gd name="connsiteY3" fmla="*/ 2243672 h 4057650"/>
              <a:gd name="connsiteX4" fmla="*/ 3324225 w 3952875"/>
              <a:gd name="connsiteY4" fmla="*/ 1228725 h 4057650"/>
              <a:gd name="connsiteX5" fmla="*/ 3952875 w 3952875"/>
              <a:gd name="connsiteY5" fmla="*/ 0 h 4057650"/>
              <a:gd name="connsiteX6" fmla="*/ 9525 w 3952875"/>
              <a:gd name="connsiteY6" fmla="*/ 0 h 4057650"/>
              <a:gd name="connsiteX7" fmla="*/ 0 w 3952875"/>
              <a:gd name="connsiteY7" fmla="*/ 4057650 h 4057650"/>
              <a:gd name="connsiteX0" fmla="*/ 0 w 3952875"/>
              <a:gd name="connsiteY0" fmla="*/ 4057650 h 4057650"/>
              <a:gd name="connsiteX1" fmla="*/ 466725 w 3952875"/>
              <a:gd name="connsiteY1" fmla="*/ 3876675 h 4057650"/>
              <a:gd name="connsiteX2" fmla="*/ 1874009 w 3952875"/>
              <a:gd name="connsiteY2" fmla="*/ 2989874 h 4057650"/>
              <a:gd name="connsiteX3" fmla="*/ 2686282 w 3952875"/>
              <a:gd name="connsiteY3" fmla="*/ 2243672 h 4057650"/>
              <a:gd name="connsiteX4" fmla="*/ 3408974 w 3952875"/>
              <a:gd name="connsiteY4" fmla="*/ 1219804 h 4057650"/>
              <a:gd name="connsiteX5" fmla="*/ 3952875 w 3952875"/>
              <a:gd name="connsiteY5" fmla="*/ 0 h 4057650"/>
              <a:gd name="connsiteX6" fmla="*/ 9525 w 3952875"/>
              <a:gd name="connsiteY6" fmla="*/ 0 h 4057650"/>
              <a:gd name="connsiteX7" fmla="*/ 0 w 3952875"/>
              <a:gd name="connsiteY7" fmla="*/ 4057650 h 4057650"/>
              <a:gd name="connsiteX0" fmla="*/ 0 w 3952875"/>
              <a:gd name="connsiteY0" fmla="*/ 4057650 h 4057650"/>
              <a:gd name="connsiteX1" fmla="*/ 466725 w 3952875"/>
              <a:gd name="connsiteY1" fmla="*/ 3876675 h 4057650"/>
              <a:gd name="connsiteX2" fmla="*/ 1874009 w 3952875"/>
              <a:gd name="connsiteY2" fmla="*/ 2989874 h 4057650"/>
              <a:gd name="connsiteX3" fmla="*/ 2686282 w 3952875"/>
              <a:gd name="connsiteY3" fmla="*/ 2243672 h 4057650"/>
              <a:gd name="connsiteX4" fmla="*/ 3422356 w 3952875"/>
              <a:gd name="connsiteY4" fmla="*/ 1242106 h 4057650"/>
              <a:gd name="connsiteX5" fmla="*/ 3952875 w 3952875"/>
              <a:gd name="connsiteY5" fmla="*/ 0 h 4057650"/>
              <a:gd name="connsiteX6" fmla="*/ 9525 w 3952875"/>
              <a:gd name="connsiteY6" fmla="*/ 0 h 4057650"/>
              <a:gd name="connsiteX7" fmla="*/ 0 w 3952875"/>
              <a:gd name="connsiteY7" fmla="*/ 4057650 h 4057650"/>
              <a:gd name="connsiteX0" fmla="*/ 0 w 4028704"/>
              <a:gd name="connsiteY0" fmla="*/ 4057650 h 4057650"/>
              <a:gd name="connsiteX1" fmla="*/ 466725 w 4028704"/>
              <a:gd name="connsiteY1" fmla="*/ 3876675 h 4057650"/>
              <a:gd name="connsiteX2" fmla="*/ 1874009 w 4028704"/>
              <a:gd name="connsiteY2" fmla="*/ 2989874 h 4057650"/>
              <a:gd name="connsiteX3" fmla="*/ 2686282 w 4028704"/>
              <a:gd name="connsiteY3" fmla="*/ 2243672 h 4057650"/>
              <a:gd name="connsiteX4" fmla="*/ 3422356 w 4028704"/>
              <a:gd name="connsiteY4" fmla="*/ 1242106 h 4057650"/>
              <a:gd name="connsiteX5" fmla="*/ 4028704 w 4028704"/>
              <a:gd name="connsiteY5" fmla="*/ 4461 h 4057650"/>
              <a:gd name="connsiteX6" fmla="*/ 9525 w 4028704"/>
              <a:gd name="connsiteY6" fmla="*/ 0 h 4057650"/>
              <a:gd name="connsiteX7" fmla="*/ 0 w 4028704"/>
              <a:gd name="connsiteY7" fmla="*/ 4057650 h 40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704" h="4057650">
                <a:moveTo>
                  <a:pt x="0" y="4057650"/>
                </a:moveTo>
                <a:lnTo>
                  <a:pt x="466725" y="3876675"/>
                </a:lnTo>
                <a:lnTo>
                  <a:pt x="1874009" y="2989874"/>
                </a:lnTo>
                <a:lnTo>
                  <a:pt x="2686282" y="2243672"/>
                </a:lnTo>
                <a:lnTo>
                  <a:pt x="3422356" y="1242106"/>
                </a:lnTo>
                <a:lnTo>
                  <a:pt x="4028704" y="4461"/>
                </a:lnTo>
                <a:lnTo>
                  <a:pt x="9525" y="0"/>
                </a:lnTo>
                <a:lnTo>
                  <a:pt x="0" y="4057650"/>
                </a:lnTo>
                <a:close/>
              </a:path>
            </a:pathLst>
          </a:custGeom>
          <a:gradFill flip="none" rotWithShape="1">
            <a:gsLst>
              <a:gs pos="16000">
                <a:schemeClr val="accent1"/>
              </a:gs>
              <a:gs pos="78000">
                <a:schemeClr val="accent1">
                  <a:tint val="23500"/>
                  <a:satMod val="16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4" name="Picture 23" hidden="1">
            <a:extLst>
              <a:ext uri="{FF2B5EF4-FFF2-40B4-BE49-F238E27FC236}">
                <a16:creationId xmlns:a16="http://schemas.microsoft.com/office/drawing/2014/main" id="{8514FBA9-3A7C-786F-1F37-B9903646E63C}"/>
              </a:ext>
            </a:extLst>
          </p:cNvPr>
          <p:cNvPicPr>
            <a:picLocks noChangeAspect="1"/>
          </p:cNvPicPr>
          <p:nvPr/>
        </p:nvPicPr>
        <p:blipFill rotWithShape="1">
          <a:blip r:embed="rId3">
            <a:extLst>
              <a:ext uri="{28A0092B-C50C-407E-A947-70E740481C1C}">
                <a14:useLocalDpi xmlns:a14="http://schemas.microsoft.com/office/drawing/2010/main" val="0"/>
              </a:ext>
            </a:extLst>
          </a:blip>
          <a:srcRect t="2184" r="23492"/>
          <a:stretch/>
        </p:blipFill>
        <p:spPr>
          <a:xfrm>
            <a:off x="841164" y="1790700"/>
            <a:ext cx="5678024" cy="4281992"/>
          </a:xfrm>
          <a:prstGeom prst="rect">
            <a:avLst/>
          </a:prstGeom>
          <a:solidFill>
            <a:schemeClr val="accent4">
              <a:lumMod val="20000"/>
              <a:lumOff val="80000"/>
              <a:alpha val="77000"/>
            </a:schemeClr>
          </a:solidFill>
          <a:ln>
            <a:noFill/>
          </a:ln>
        </p:spPr>
      </p:pic>
      <p:sp>
        <p:nvSpPr>
          <p:cNvPr id="20" name="Rectangle 19">
            <a:extLst>
              <a:ext uri="{FF2B5EF4-FFF2-40B4-BE49-F238E27FC236}">
                <a16:creationId xmlns:a16="http://schemas.microsoft.com/office/drawing/2014/main" id="{D238ABA1-0882-9661-CDBA-D9C9D69964A6}"/>
              </a:ext>
            </a:extLst>
          </p:cNvPr>
          <p:cNvSpPr/>
          <p:nvPr/>
        </p:nvSpPr>
        <p:spPr>
          <a:xfrm>
            <a:off x="4137195" y="5299888"/>
            <a:ext cx="2292644" cy="666206"/>
          </a:xfrm>
          <a:prstGeom prst="rect">
            <a:avLst/>
          </a:prstGeom>
          <a:solidFill>
            <a:schemeClr val="bg1">
              <a:alpha val="60000"/>
            </a:schemeClr>
          </a:solidFill>
          <a:ln>
            <a:noFill/>
          </a:ln>
          <a:effectLst/>
        </p:spPr>
        <p:txBody>
          <a:bodyPr rtlCol="0" anchor="t"/>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100" b="1" i="0" u="none" strike="noStrike" kern="0" cap="none" spc="-20" normalizeH="0" baseline="0" noProof="0">
                <a:ln>
                  <a:noFill/>
                </a:ln>
                <a:solidFill>
                  <a:prstClr val="black"/>
                </a:solidFill>
                <a:effectLst/>
                <a:uLnTx/>
                <a:uFillTx/>
                <a:latin typeface="Calibri" panose="020F0502020204030204" pitchFamily="34" charset="0"/>
                <a:ea typeface="+mn-ea"/>
                <a:cs typeface="+mn-cs"/>
              </a:rPr>
              <a:t>Tumor suppressor proteins (TSPs)</a:t>
            </a:r>
          </a:p>
        </p:txBody>
      </p:sp>
      <p:sp>
        <p:nvSpPr>
          <p:cNvPr id="7" name="Title 1">
            <a:extLst>
              <a:ext uri="{FF2B5EF4-FFF2-40B4-BE49-F238E27FC236}">
                <a16:creationId xmlns:a16="http://schemas.microsoft.com/office/drawing/2014/main" id="{6B1DA8EE-9F94-C029-E8D5-5778ADE4848F}"/>
              </a:ext>
            </a:extLst>
          </p:cNvPr>
          <p:cNvSpPr>
            <a:spLocks noGrp="1"/>
          </p:cNvSpPr>
          <p:nvPr>
            <p:ph type="title"/>
          </p:nvPr>
        </p:nvSpPr>
        <p:spPr>
          <a:xfrm>
            <a:off x="148424" y="-405"/>
            <a:ext cx="11397853" cy="1189564"/>
          </a:xfrm>
        </p:spPr>
        <p:txBody>
          <a:bodyPr>
            <a:normAutofit/>
          </a:bodyPr>
          <a:lstStyle/>
          <a:p>
            <a:r>
              <a:rPr lang="en-US" sz="3200" b="1" dirty="0"/>
              <a:t>Selinexor Is a Targeted Oral XPO1 Inhibitor</a:t>
            </a:r>
          </a:p>
        </p:txBody>
      </p:sp>
      <p:sp>
        <p:nvSpPr>
          <p:cNvPr id="11" name="Text Placeholder 10">
            <a:extLst>
              <a:ext uri="{FF2B5EF4-FFF2-40B4-BE49-F238E27FC236}">
                <a16:creationId xmlns:a16="http://schemas.microsoft.com/office/drawing/2014/main" id="{34116681-F9FE-2B87-9F2D-83AF4F47EF64}"/>
              </a:ext>
            </a:extLst>
          </p:cNvPr>
          <p:cNvSpPr>
            <a:spLocks noGrp="1"/>
          </p:cNvSpPr>
          <p:nvPr>
            <p:ph type="body" sz="quarter" idx="4294967295"/>
          </p:nvPr>
        </p:nvSpPr>
        <p:spPr>
          <a:xfrm>
            <a:off x="0" y="6338889"/>
            <a:ext cx="10515600" cy="409575"/>
          </a:xfrm>
        </p:spPr>
        <p:txBody>
          <a:bodyPr>
            <a:normAutofit/>
          </a:bodyPr>
          <a:lstStyle/>
          <a:p>
            <a:pPr marL="0" indent="0">
              <a:lnSpc>
                <a:spcPct val="100000"/>
              </a:lnSpc>
              <a:spcBef>
                <a:spcPts val="0"/>
              </a:spcBef>
              <a:buNone/>
              <a:defRPr/>
            </a:pPr>
            <a:r>
              <a:rPr lang="en-US" sz="1200" dirty="0">
                <a:solidFill>
                  <a:prstClr val="black"/>
                </a:solidFill>
                <a:latin typeface="Calibri" panose="020F0502020204030204" pitchFamily="34" charset="0"/>
                <a:cs typeface="Calibri" panose="020F0502020204030204" pitchFamily="34" charset="0"/>
              </a:rPr>
              <a:t>Tai Y-T, et al. </a:t>
            </a:r>
            <a:r>
              <a:rPr lang="en-US" sz="1200" i="1" dirty="0">
                <a:solidFill>
                  <a:prstClr val="black"/>
                </a:solidFill>
                <a:latin typeface="Calibri" panose="020F0502020204030204" pitchFamily="34" charset="0"/>
                <a:cs typeface="Calibri" panose="020F0502020204030204" pitchFamily="34" charset="0"/>
              </a:rPr>
              <a:t>Leukemia</a:t>
            </a:r>
            <a:r>
              <a:rPr lang="en-US" sz="1200" dirty="0">
                <a:solidFill>
                  <a:prstClr val="black"/>
                </a:solidFill>
                <a:latin typeface="Calibri" panose="020F0502020204030204" pitchFamily="34" charset="0"/>
                <a:cs typeface="Calibri" panose="020F0502020204030204" pitchFamily="34" charset="0"/>
              </a:rPr>
              <a:t>. 2014; Gandhi UH, et al. </a:t>
            </a:r>
            <a:r>
              <a:rPr lang="en-US" sz="1200" i="1" dirty="0">
                <a:solidFill>
                  <a:prstClr val="black"/>
                </a:solidFill>
                <a:latin typeface="Calibri" panose="020F0502020204030204" pitchFamily="34" charset="0"/>
                <a:cs typeface="Calibri" panose="020F0502020204030204" pitchFamily="34" charset="0"/>
              </a:rPr>
              <a:t>Clin Lymphoma Myeloma Leuk</a:t>
            </a:r>
            <a:r>
              <a:rPr lang="en-US" sz="1200" dirty="0">
                <a:solidFill>
                  <a:prstClr val="black"/>
                </a:solidFill>
                <a:latin typeface="Calibri" panose="020F0502020204030204" pitchFamily="34" charset="0"/>
                <a:cs typeface="Calibri" panose="020F0502020204030204" pitchFamily="34" charset="0"/>
              </a:rPr>
              <a:t>. 2018; Sun Q, et al. </a:t>
            </a:r>
            <a:r>
              <a:rPr lang="en-US" sz="1200" i="1" dirty="0">
                <a:solidFill>
                  <a:prstClr val="black"/>
                </a:solidFill>
                <a:latin typeface="Calibri" panose="020F0502020204030204" pitchFamily="34" charset="0"/>
                <a:cs typeface="Calibri" panose="020F0502020204030204" pitchFamily="34" charset="0"/>
              </a:rPr>
              <a:t>Signal </a:t>
            </a:r>
            <a:r>
              <a:rPr lang="en-US" sz="1200" i="1" dirty="0" err="1">
                <a:solidFill>
                  <a:prstClr val="black"/>
                </a:solidFill>
                <a:latin typeface="Calibri" panose="020F0502020204030204" pitchFamily="34" charset="0"/>
                <a:cs typeface="Calibri" panose="020F0502020204030204" pitchFamily="34" charset="0"/>
              </a:rPr>
              <a:t>Transduct</a:t>
            </a:r>
            <a:r>
              <a:rPr lang="en-US" sz="1200" i="1" dirty="0">
                <a:solidFill>
                  <a:prstClr val="black"/>
                </a:solidFill>
                <a:latin typeface="Calibri" panose="020F0502020204030204" pitchFamily="34" charset="0"/>
                <a:cs typeface="Calibri" panose="020F0502020204030204" pitchFamily="34" charset="0"/>
              </a:rPr>
              <a:t> Target Ther</a:t>
            </a:r>
            <a:r>
              <a:rPr lang="en-US" sz="1200" dirty="0">
                <a:solidFill>
                  <a:prstClr val="black"/>
                </a:solidFill>
                <a:latin typeface="Calibri" panose="020F0502020204030204" pitchFamily="34" charset="0"/>
                <a:cs typeface="Calibri" panose="020F0502020204030204" pitchFamily="34" charset="0"/>
              </a:rPr>
              <a:t>. 2016. </a:t>
            </a:r>
          </a:p>
          <a:p>
            <a:endParaRPr lang="en-US" sz="800" dirty="0"/>
          </a:p>
          <a:p>
            <a:pPr marL="0" indent="0">
              <a:buNone/>
            </a:pPr>
            <a:endParaRPr lang="en-US" sz="1200" dirty="0">
              <a:solidFill>
                <a:prstClr val="black"/>
              </a:solidFill>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8DEBB5AB-FB4E-8A7B-D56E-2E5123A9A101}"/>
              </a:ext>
            </a:extLst>
          </p:cNvPr>
          <p:cNvSpPr>
            <a:spLocks noGrp="1"/>
          </p:cNvSpPr>
          <p:nvPr>
            <p:ph idx="4294967295"/>
          </p:nvPr>
        </p:nvSpPr>
        <p:spPr>
          <a:xfrm>
            <a:off x="7312367" y="1608377"/>
            <a:ext cx="4700587" cy="4079771"/>
          </a:xfrm>
        </p:spPr>
        <p:txBody>
          <a:bodyPr wrap="square" anchor="ctr" anchorCtr="0">
            <a:spAutoFit/>
          </a:bodyPr>
          <a:lstStyle/>
          <a:p>
            <a:pPr marL="0" indent="0">
              <a:buNone/>
            </a:pPr>
            <a:r>
              <a:rPr lang="en-US" sz="2000" b="1" dirty="0"/>
              <a:t>XPO1 inhibition by Selinexor results in:</a:t>
            </a:r>
          </a:p>
          <a:p>
            <a:pPr lvl="0"/>
            <a:r>
              <a:rPr lang="en-US" sz="2000" dirty="0"/>
              <a:t>Nuclear retention and functional reactivation of TSPs (eg, p53), which selectively kill cancer cells and largely spare normal cells</a:t>
            </a:r>
          </a:p>
          <a:p>
            <a:pPr lvl="0"/>
            <a:r>
              <a:rPr lang="en-US" sz="2000" dirty="0"/>
              <a:t>Inhibition of mRNA export of select oncogenes, thus decreasing subsequent translation and synthesis of oncoproteins</a:t>
            </a:r>
          </a:p>
          <a:p>
            <a:pPr lvl="0"/>
            <a:r>
              <a:rPr lang="en-US" sz="2000" dirty="0"/>
              <a:t>Simultaneous targeting of several oncogenic pathways involved in </a:t>
            </a:r>
            <a:br>
              <a:rPr lang="en-US" sz="2000" dirty="0"/>
            </a:br>
            <a:r>
              <a:rPr lang="en-US" sz="2000" dirty="0"/>
              <a:t>cancer development, maintenance, </a:t>
            </a:r>
            <a:br>
              <a:rPr lang="en-US" sz="2000" dirty="0"/>
            </a:br>
            <a:r>
              <a:rPr lang="en-US" sz="2000" dirty="0"/>
              <a:t>and progression</a:t>
            </a:r>
          </a:p>
        </p:txBody>
      </p:sp>
      <p:pic>
        <p:nvPicPr>
          <p:cNvPr id="25" name="Picture 24">
            <a:extLst>
              <a:ext uri="{FF2B5EF4-FFF2-40B4-BE49-F238E27FC236}">
                <a16:creationId xmlns:a16="http://schemas.microsoft.com/office/drawing/2014/main" id="{291FA322-E034-E4B2-977A-75140E7F1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234" y="2720966"/>
            <a:ext cx="203173" cy="213054"/>
          </a:xfrm>
          <a:prstGeom prst="rect">
            <a:avLst/>
          </a:prstGeom>
        </p:spPr>
      </p:pic>
      <p:pic>
        <p:nvPicPr>
          <p:cNvPr id="26" name="Picture 25">
            <a:extLst>
              <a:ext uri="{FF2B5EF4-FFF2-40B4-BE49-F238E27FC236}">
                <a16:creationId xmlns:a16="http://schemas.microsoft.com/office/drawing/2014/main" id="{FECB61E6-41B6-2389-4F8E-A54FF6533B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2436" y="2641930"/>
            <a:ext cx="218310" cy="228927"/>
          </a:xfrm>
          <a:prstGeom prst="rect">
            <a:avLst/>
          </a:prstGeom>
        </p:spPr>
      </p:pic>
      <p:pic>
        <p:nvPicPr>
          <p:cNvPr id="27" name="Picture 26">
            <a:extLst>
              <a:ext uri="{FF2B5EF4-FFF2-40B4-BE49-F238E27FC236}">
                <a16:creationId xmlns:a16="http://schemas.microsoft.com/office/drawing/2014/main" id="{FDA4ABD5-7283-23A5-F0D1-CFA0D964C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0031" y="2019420"/>
            <a:ext cx="125540" cy="131646"/>
          </a:xfrm>
          <a:prstGeom prst="rect">
            <a:avLst/>
          </a:prstGeom>
        </p:spPr>
      </p:pic>
      <p:pic>
        <p:nvPicPr>
          <p:cNvPr id="28" name="Picture 27">
            <a:extLst>
              <a:ext uri="{FF2B5EF4-FFF2-40B4-BE49-F238E27FC236}">
                <a16:creationId xmlns:a16="http://schemas.microsoft.com/office/drawing/2014/main" id="{FA299173-5F4D-ED5D-E0EA-B9FD637BB381}"/>
              </a:ext>
            </a:extLst>
          </p:cNvPr>
          <p:cNvPicPr>
            <a:picLocks noChangeAspect="1"/>
          </p:cNvPicPr>
          <p:nvPr/>
        </p:nvPicPr>
        <p:blipFill rotWithShape="1">
          <a:blip r:embed="rId6">
            <a:extLst>
              <a:ext uri="{28A0092B-C50C-407E-A947-70E740481C1C}">
                <a14:useLocalDpi xmlns:a14="http://schemas.microsoft.com/office/drawing/2010/main" val="0"/>
              </a:ext>
            </a:extLst>
          </a:blip>
          <a:srcRect l="42883" t="66832" r="50466" b="23323"/>
          <a:stretch/>
        </p:blipFill>
        <p:spPr>
          <a:xfrm>
            <a:off x="3395514" y="1790702"/>
            <a:ext cx="392829" cy="343071"/>
          </a:xfrm>
          <a:prstGeom prst="rect">
            <a:avLst/>
          </a:prstGeom>
        </p:spPr>
      </p:pic>
      <p:pic>
        <p:nvPicPr>
          <p:cNvPr id="29" name="Picture 28" descr="A picture containing silhouette&#10;&#10;Description automatically generated">
            <a:extLst>
              <a:ext uri="{FF2B5EF4-FFF2-40B4-BE49-F238E27FC236}">
                <a16:creationId xmlns:a16="http://schemas.microsoft.com/office/drawing/2014/main" id="{90238975-2DF7-94FF-8B06-22B2E4E58F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948778">
            <a:off x="1731584" y="2303810"/>
            <a:ext cx="214505" cy="215349"/>
          </a:xfrm>
          <a:prstGeom prst="rect">
            <a:avLst/>
          </a:prstGeom>
        </p:spPr>
      </p:pic>
      <p:pic>
        <p:nvPicPr>
          <p:cNvPr id="30" name="Picture 29" descr="A picture containing silhouette&#10;&#10;Description automatically generated">
            <a:extLst>
              <a:ext uri="{FF2B5EF4-FFF2-40B4-BE49-F238E27FC236}">
                <a16:creationId xmlns:a16="http://schemas.microsoft.com/office/drawing/2014/main" id="{2AA1302A-1D88-3DC0-8387-18B84B3794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948778">
            <a:off x="1522314" y="2979988"/>
            <a:ext cx="214505" cy="215349"/>
          </a:xfrm>
          <a:prstGeom prst="rect">
            <a:avLst/>
          </a:prstGeom>
        </p:spPr>
      </p:pic>
      <p:pic>
        <p:nvPicPr>
          <p:cNvPr id="31" name="Picture 30">
            <a:extLst>
              <a:ext uri="{FF2B5EF4-FFF2-40B4-BE49-F238E27FC236}">
                <a16:creationId xmlns:a16="http://schemas.microsoft.com/office/drawing/2014/main" id="{53A3E1E4-B6FD-4C17-3E9E-FBECE537D943}"/>
              </a:ext>
            </a:extLst>
          </p:cNvPr>
          <p:cNvPicPr>
            <a:picLocks noChangeAspect="1"/>
          </p:cNvPicPr>
          <p:nvPr/>
        </p:nvPicPr>
        <p:blipFill rotWithShape="1">
          <a:blip r:embed="rId6">
            <a:extLst>
              <a:ext uri="{28A0092B-C50C-407E-A947-70E740481C1C}">
                <a14:useLocalDpi xmlns:a14="http://schemas.microsoft.com/office/drawing/2010/main" val="0"/>
              </a:ext>
            </a:extLst>
          </a:blip>
          <a:srcRect l="31388" t="64083" r="56565" b="18890"/>
          <a:stretch/>
        </p:blipFill>
        <p:spPr>
          <a:xfrm rot="10335074">
            <a:off x="3903556" y="1806961"/>
            <a:ext cx="460711" cy="384091"/>
          </a:xfrm>
          <a:prstGeom prst="rect">
            <a:avLst/>
          </a:prstGeom>
        </p:spPr>
      </p:pic>
      <p:pic>
        <p:nvPicPr>
          <p:cNvPr id="32" name="Picture 31">
            <a:extLst>
              <a:ext uri="{FF2B5EF4-FFF2-40B4-BE49-F238E27FC236}">
                <a16:creationId xmlns:a16="http://schemas.microsoft.com/office/drawing/2014/main" id="{7E8B44DC-D894-64A7-98F1-123E6D80205F}"/>
              </a:ext>
            </a:extLst>
          </p:cNvPr>
          <p:cNvPicPr>
            <a:picLocks noChangeAspect="1"/>
          </p:cNvPicPr>
          <p:nvPr/>
        </p:nvPicPr>
        <p:blipFill>
          <a:blip r:embed="rId8">
            <a:extLst>
              <a:ext uri="{28A0092B-C50C-407E-A947-70E740481C1C}">
                <a14:useLocalDpi xmlns:a14="http://schemas.microsoft.com/office/drawing/2010/main" val="0"/>
              </a:ext>
            </a:extLst>
          </a:blip>
          <a:srcRect l="19471" r="19471"/>
          <a:stretch/>
        </p:blipFill>
        <p:spPr>
          <a:xfrm rot="19019758">
            <a:off x="2504783" y="1989202"/>
            <a:ext cx="812056" cy="784486"/>
          </a:xfrm>
          <a:prstGeom prst="rect">
            <a:avLst/>
          </a:prstGeom>
        </p:spPr>
      </p:pic>
      <p:pic>
        <p:nvPicPr>
          <p:cNvPr id="33" name="Picture 32" descr="Logo&#10;&#10;Description automatically generated">
            <a:extLst>
              <a:ext uri="{FF2B5EF4-FFF2-40B4-BE49-F238E27FC236}">
                <a16:creationId xmlns:a16="http://schemas.microsoft.com/office/drawing/2014/main" id="{EF873D0D-36C2-2D7E-B2DC-E360071B6B46}"/>
              </a:ext>
            </a:extLst>
          </p:cNvPr>
          <p:cNvPicPr>
            <a:picLocks noChangeAspect="1"/>
          </p:cNvPicPr>
          <p:nvPr/>
        </p:nvPicPr>
        <p:blipFill rotWithShape="1">
          <a:blip r:embed="rId9">
            <a:extLst>
              <a:ext uri="{28A0092B-C50C-407E-A947-70E740481C1C}">
                <a14:useLocalDpi xmlns:a14="http://schemas.microsoft.com/office/drawing/2010/main" val="0"/>
              </a:ext>
            </a:extLst>
          </a:blip>
          <a:srcRect l="24995" t="16217" r="32394" b="13996"/>
          <a:stretch/>
        </p:blipFill>
        <p:spPr>
          <a:xfrm rot="5739839">
            <a:off x="2894165" y="1833472"/>
            <a:ext cx="217184" cy="190800"/>
          </a:xfrm>
          <a:prstGeom prst="rect">
            <a:avLst/>
          </a:prstGeom>
        </p:spPr>
      </p:pic>
      <p:pic>
        <p:nvPicPr>
          <p:cNvPr id="34" name="Picture 33">
            <a:extLst>
              <a:ext uri="{FF2B5EF4-FFF2-40B4-BE49-F238E27FC236}">
                <a16:creationId xmlns:a16="http://schemas.microsoft.com/office/drawing/2014/main" id="{494C0F22-3789-C5A5-7A18-AA85457E3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73472" y="3689068"/>
            <a:ext cx="140154" cy="133654"/>
          </a:xfrm>
          <a:prstGeom prst="rect">
            <a:avLst/>
          </a:prstGeom>
        </p:spPr>
      </p:pic>
      <p:grpSp>
        <p:nvGrpSpPr>
          <p:cNvPr id="35" name="Group 34">
            <a:extLst>
              <a:ext uri="{FF2B5EF4-FFF2-40B4-BE49-F238E27FC236}">
                <a16:creationId xmlns:a16="http://schemas.microsoft.com/office/drawing/2014/main" id="{D315A8B4-77C3-578D-77D1-DB825D2C5604}"/>
              </a:ext>
            </a:extLst>
          </p:cNvPr>
          <p:cNvGrpSpPr/>
          <p:nvPr/>
        </p:nvGrpSpPr>
        <p:grpSpPr>
          <a:xfrm>
            <a:off x="2836691" y="2840796"/>
            <a:ext cx="269760" cy="465142"/>
            <a:chOff x="2781362" y="2365655"/>
            <a:chExt cx="319016" cy="524563"/>
          </a:xfrm>
        </p:grpSpPr>
        <p:pic>
          <p:nvPicPr>
            <p:cNvPr id="57" name="Picture 56">
              <a:extLst>
                <a:ext uri="{FF2B5EF4-FFF2-40B4-BE49-F238E27FC236}">
                  <a16:creationId xmlns:a16="http://schemas.microsoft.com/office/drawing/2014/main" id="{2D8EE8A6-6242-D072-0EF2-BC41F84A5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81362" y="2539839"/>
              <a:ext cx="158058" cy="158058"/>
            </a:xfrm>
            <a:prstGeom prst="rect">
              <a:avLst/>
            </a:prstGeom>
          </p:spPr>
        </p:pic>
        <p:pic>
          <p:nvPicPr>
            <p:cNvPr id="58" name="Picture 57" descr="A picture containing silhouette&#10;&#10;Description automatically generated">
              <a:extLst>
                <a:ext uri="{FF2B5EF4-FFF2-40B4-BE49-F238E27FC236}">
                  <a16:creationId xmlns:a16="http://schemas.microsoft.com/office/drawing/2014/main" id="{2A345D92-0693-1CEB-CB23-03F5FBCF65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948778">
              <a:off x="2852089" y="2359273"/>
              <a:ext cx="241907" cy="254671"/>
            </a:xfrm>
            <a:prstGeom prst="rect">
              <a:avLst/>
            </a:prstGeom>
          </p:spPr>
        </p:pic>
        <p:pic>
          <p:nvPicPr>
            <p:cNvPr id="59" name="Picture 58">
              <a:extLst>
                <a:ext uri="{FF2B5EF4-FFF2-40B4-BE49-F238E27FC236}">
                  <a16:creationId xmlns:a16="http://schemas.microsoft.com/office/drawing/2014/main" id="{EB8B571A-858E-95B4-2A27-33025443D7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3188" y="2707938"/>
              <a:ext cx="182280" cy="182280"/>
            </a:xfrm>
            <a:prstGeom prst="rect">
              <a:avLst/>
            </a:prstGeom>
          </p:spPr>
        </p:pic>
      </p:grpSp>
      <p:grpSp>
        <p:nvGrpSpPr>
          <p:cNvPr id="36" name="Group 35">
            <a:extLst>
              <a:ext uri="{FF2B5EF4-FFF2-40B4-BE49-F238E27FC236}">
                <a16:creationId xmlns:a16="http://schemas.microsoft.com/office/drawing/2014/main" id="{22FA9087-3FD3-4702-C628-23AC579F8C38}"/>
              </a:ext>
            </a:extLst>
          </p:cNvPr>
          <p:cNvGrpSpPr/>
          <p:nvPr/>
        </p:nvGrpSpPr>
        <p:grpSpPr>
          <a:xfrm rot="12464460">
            <a:off x="1856677" y="2643625"/>
            <a:ext cx="793852" cy="929191"/>
            <a:chOff x="1356522" y="2105488"/>
            <a:chExt cx="938805" cy="1047894"/>
          </a:xfrm>
        </p:grpSpPr>
        <p:pic>
          <p:nvPicPr>
            <p:cNvPr id="54" name="Picture 53">
              <a:extLst>
                <a:ext uri="{FF2B5EF4-FFF2-40B4-BE49-F238E27FC236}">
                  <a16:creationId xmlns:a16="http://schemas.microsoft.com/office/drawing/2014/main" id="{A5ECBD6E-C6E8-5AC4-B75F-F1979814BE27}"/>
                </a:ext>
              </a:extLst>
            </p:cNvPr>
            <p:cNvPicPr>
              <a:picLocks noChangeAspect="1"/>
            </p:cNvPicPr>
            <p:nvPr/>
          </p:nvPicPr>
          <p:blipFill rotWithShape="1">
            <a:blip r:embed="rId6">
              <a:extLst>
                <a:ext uri="{28A0092B-C50C-407E-A947-70E740481C1C}">
                  <a14:useLocalDpi xmlns:a14="http://schemas.microsoft.com/office/drawing/2010/main" val="0"/>
                </a:ext>
              </a:extLst>
            </a:blip>
            <a:srcRect l="42883" t="66832" r="50466" b="23323"/>
            <a:stretch/>
          </p:blipFill>
          <p:spPr>
            <a:xfrm rot="15912121">
              <a:off x="1511692" y="2157795"/>
              <a:ext cx="625790" cy="521176"/>
            </a:xfrm>
            <a:prstGeom prst="rect">
              <a:avLst/>
            </a:prstGeom>
          </p:spPr>
        </p:pic>
        <p:pic>
          <p:nvPicPr>
            <p:cNvPr id="55" name="Picture 54">
              <a:extLst>
                <a:ext uri="{FF2B5EF4-FFF2-40B4-BE49-F238E27FC236}">
                  <a16:creationId xmlns:a16="http://schemas.microsoft.com/office/drawing/2014/main" id="{50E5DE13-A1F3-25CA-1D54-F86ABBE7DB42}"/>
                </a:ext>
              </a:extLst>
            </p:cNvPr>
            <p:cNvPicPr>
              <a:picLocks noChangeAspect="1"/>
            </p:cNvPicPr>
            <p:nvPr/>
          </p:nvPicPr>
          <p:blipFill rotWithShape="1">
            <a:blip r:embed="rId6">
              <a:extLst>
                <a:ext uri="{28A0092B-C50C-407E-A947-70E740481C1C}">
                  <a14:useLocalDpi xmlns:a14="http://schemas.microsoft.com/office/drawing/2010/main" val="0"/>
                </a:ext>
              </a:extLst>
            </a:blip>
            <a:srcRect l="42883" t="66832" r="50466" b="23323"/>
            <a:stretch/>
          </p:blipFill>
          <p:spPr>
            <a:xfrm rot="20571756">
              <a:off x="1808235" y="2616144"/>
              <a:ext cx="487092" cy="405664"/>
            </a:xfrm>
            <a:prstGeom prst="rect">
              <a:avLst/>
            </a:prstGeom>
          </p:spPr>
        </p:pic>
        <p:pic>
          <p:nvPicPr>
            <p:cNvPr id="56" name="Picture 55">
              <a:extLst>
                <a:ext uri="{FF2B5EF4-FFF2-40B4-BE49-F238E27FC236}">
                  <a16:creationId xmlns:a16="http://schemas.microsoft.com/office/drawing/2014/main" id="{A36AB998-CAD2-7745-9D14-3082C9E8109D}"/>
                </a:ext>
              </a:extLst>
            </p:cNvPr>
            <p:cNvPicPr>
              <a:picLocks noChangeAspect="1"/>
            </p:cNvPicPr>
            <p:nvPr/>
          </p:nvPicPr>
          <p:blipFill rotWithShape="1">
            <a:blip r:embed="rId6">
              <a:extLst>
                <a:ext uri="{28A0092B-C50C-407E-A947-70E740481C1C}">
                  <a14:useLocalDpi xmlns:a14="http://schemas.microsoft.com/office/drawing/2010/main" val="0"/>
                </a:ext>
              </a:extLst>
            </a:blip>
            <a:srcRect l="42883" t="66832" r="50466" b="23323"/>
            <a:stretch/>
          </p:blipFill>
          <p:spPr>
            <a:xfrm rot="7802242">
              <a:off x="1315748" y="2706344"/>
              <a:ext cx="487812" cy="406264"/>
            </a:xfrm>
            <a:prstGeom prst="rect">
              <a:avLst/>
            </a:prstGeom>
          </p:spPr>
        </p:pic>
      </p:grpSp>
      <p:pic>
        <p:nvPicPr>
          <p:cNvPr id="37" name="Picture 36">
            <a:extLst>
              <a:ext uri="{FF2B5EF4-FFF2-40B4-BE49-F238E27FC236}">
                <a16:creationId xmlns:a16="http://schemas.microsoft.com/office/drawing/2014/main" id="{E3A121F8-71D5-772E-AAB5-85F8746F192E}"/>
              </a:ext>
            </a:extLst>
          </p:cNvPr>
          <p:cNvPicPr>
            <a:picLocks noChangeAspect="1"/>
          </p:cNvPicPr>
          <p:nvPr/>
        </p:nvPicPr>
        <p:blipFill rotWithShape="1">
          <a:blip r:embed="rId6">
            <a:extLst>
              <a:ext uri="{28A0092B-C50C-407E-A947-70E740481C1C}">
                <a14:useLocalDpi xmlns:a14="http://schemas.microsoft.com/office/drawing/2010/main" val="0"/>
              </a:ext>
            </a:extLst>
          </a:blip>
          <a:srcRect l="31388" t="64083" r="56565" b="18890"/>
          <a:stretch/>
        </p:blipFill>
        <p:spPr>
          <a:xfrm rot="11205898">
            <a:off x="3462942" y="5148339"/>
            <a:ext cx="430950" cy="359279"/>
          </a:xfrm>
          <a:prstGeom prst="rect">
            <a:avLst/>
          </a:prstGeom>
        </p:spPr>
      </p:pic>
      <p:pic>
        <p:nvPicPr>
          <p:cNvPr id="38" name="Picture 37">
            <a:extLst>
              <a:ext uri="{FF2B5EF4-FFF2-40B4-BE49-F238E27FC236}">
                <a16:creationId xmlns:a16="http://schemas.microsoft.com/office/drawing/2014/main" id="{6F3D15EF-82F5-F466-14DD-20283DAC98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31555">
            <a:off x="2474616" y="2008472"/>
            <a:ext cx="228927" cy="218310"/>
          </a:xfrm>
          <a:prstGeom prst="rect">
            <a:avLst/>
          </a:prstGeom>
        </p:spPr>
      </p:pic>
      <p:pic>
        <p:nvPicPr>
          <p:cNvPr id="41" name="Picture 40">
            <a:extLst>
              <a:ext uri="{FF2B5EF4-FFF2-40B4-BE49-F238E27FC236}">
                <a16:creationId xmlns:a16="http://schemas.microsoft.com/office/drawing/2014/main" id="{35453E57-CD79-53A3-19B9-28BD14B6EE20}"/>
              </a:ext>
            </a:extLst>
          </p:cNvPr>
          <p:cNvPicPr>
            <a:picLocks noChangeAspect="1"/>
          </p:cNvPicPr>
          <p:nvPr/>
        </p:nvPicPr>
        <p:blipFill>
          <a:blip r:embed="rId8">
            <a:extLst>
              <a:ext uri="{28A0092B-C50C-407E-A947-70E740481C1C}">
                <a14:useLocalDpi xmlns:a14="http://schemas.microsoft.com/office/drawing/2010/main" val="0"/>
              </a:ext>
            </a:extLst>
          </a:blip>
          <a:srcRect l="15733" r="15733"/>
          <a:stretch/>
        </p:blipFill>
        <p:spPr>
          <a:xfrm rot="16200000" flipV="1">
            <a:off x="2125033" y="2050037"/>
            <a:ext cx="527935" cy="413212"/>
          </a:xfrm>
          <a:prstGeom prst="rect">
            <a:avLst/>
          </a:prstGeom>
        </p:spPr>
      </p:pic>
      <p:grpSp>
        <p:nvGrpSpPr>
          <p:cNvPr id="42" name="Group 41">
            <a:extLst>
              <a:ext uri="{FF2B5EF4-FFF2-40B4-BE49-F238E27FC236}">
                <a16:creationId xmlns:a16="http://schemas.microsoft.com/office/drawing/2014/main" id="{19659AC9-F661-9EEE-92C6-CACC9183979D}"/>
              </a:ext>
            </a:extLst>
          </p:cNvPr>
          <p:cNvGrpSpPr/>
          <p:nvPr/>
        </p:nvGrpSpPr>
        <p:grpSpPr>
          <a:xfrm rot="8761739">
            <a:off x="2117296" y="3439064"/>
            <a:ext cx="508619" cy="461579"/>
            <a:chOff x="5003747" y="4419306"/>
            <a:chExt cx="817678" cy="707639"/>
          </a:xfrm>
        </p:grpSpPr>
        <p:pic>
          <p:nvPicPr>
            <p:cNvPr id="50" name="Picture 49" descr="A picture containing silhouette&#10;&#10;Description automatically generated">
              <a:extLst>
                <a:ext uri="{FF2B5EF4-FFF2-40B4-BE49-F238E27FC236}">
                  <a16:creationId xmlns:a16="http://schemas.microsoft.com/office/drawing/2014/main" id="{EE6E6D00-F801-E233-9097-454345104D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003747" y="4600209"/>
              <a:ext cx="307292" cy="307292"/>
            </a:xfrm>
            <a:prstGeom prst="rect">
              <a:avLst/>
            </a:prstGeom>
          </p:spPr>
        </p:pic>
        <p:pic>
          <p:nvPicPr>
            <p:cNvPr id="51" name="Picture 50" descr="A close-up of a cup&#10;&#10;Description automatically generated with low confidence">
              <a:extLst>
                <a:ext uri="{FF2B5EF4-FFF2-40B4-BE49-F238E27FC236}">
                  <a16:creationId xmlns:a16="http://schemas.microsoft.com/office/drawing/2014/main" id="{ABC50FCE-9C86-00F0-3749-BF7D8C6D779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113786" y="4419306"/>
              <a:ext cx="707639" cy="707639"/>
            </a:xfrm>
            <a:prstGeom prst="rect">
              <a:avLst/>
            </a:prstGeom>
          </p:spPr>
        </p:pic>
      </p:grpSp>
      <p:sp>
        <p:nvSpPr>
          <p:cNvPr id="43" name="TextBox 42">
            <a:extLst>
              <a:ext uri="{FF2B5EF4-FFF2-40B4-BE49-F238E27FC236}">
                <a16:creationId xmlns:a16="http://schemas.microsoft.com/office/drawing/2014/main" id="{22BE4794-9A69-8569-8906-A8A64E3AACDE}"/>
              </a:ext>
            </a:extLst>
          </p:cNvPr>
          <p:cNvSpPr txBox="1"/>
          <p:nvPr/>
        </p:nvSpPr>
        <p:spPr>
          <a:xfrm>
            <a:off x="1966077" y="5701586"/>
            <a:ext cx="1429117" cy="338554"/>
          </a:xfrm>
          <a:prstGeom prst="rect">
            <a:avLst/>
          </a:prstGeom>
          <a:noFill/>
        </p:spPr>
        <p:txBody>
          <a:bodyPr wrap="square" lIns="91440" tIns="45720" rIns="91440" bIns="4572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kern="0" cap="none" spc="0" normalizeH="0" baseline="0">
                <a:ln>
                  <a:noFill/>
                </a:ln>
                <a:effectLst/>
                <a:uLnTx/>
                <a:uFillTx/>
                <a:latin typeface="Calibri" panose="020F0502020204030204" pitchFamily="34" charset="0"/>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pitchFamily="34" charset="0"/>
                <a:ea typeface="+mn-ea"/>
                <a:cs typeface="+mn-cs"/>
              </a:rPr>
              <a:t>Cytoplasm</a:t>
            </a:r>
          </a:p>
        </p:txBody>
      </p:sp>
      <p:grpSp>
        <p:nvGrpSpPr>
          <p:cNvPr id="45" name="Group 44">
            <a:extLst>
              <a:ext uri="{FF2B5EF4-FFF2-40B4-BE49-F238E27FC236}">
                <a16:creationId xmlns:a16="http://schemas.microsoft.com/office/drawing/2014/main" id="{698B0C0F-6340-14E7-EE0C-CDA60EB0C345}"/>
              </a:ext>
            </a:extLst>
          </p:cNvPr>
          <p:cNvGrpSpPr/>
          <p:nvPr/>
        </p:nvGrpSpPr>
        <p:grpSpPr>
          <a:xfrm>
            <a:off x="1399435" y="2402419"/>
            <a:ext cx="1200236" cy="305007"/>
            <a:chOff x="3659788" y="1467698"/>
            <a:chExt cx="1419393" cy="343972"/>
          </a:xfrm>
          <a:solidFill>
            <a:schemeClr val="bg1">
              <a:alpha val="55000"/>
            </a:schemeClr>
          </a:solidFill>
        </p:grpSpPr>
        <p:cxnSp>
          <p:nvCxnSpPr>
            <p:cNvPr id="46" name="Straight Connector 45">
              <a:extLst>
                <a:ext uri="{FF2B5EF4-FFF2-40B4-BE49-F238E27FC236}">
                  <a16:creationId xmlns:a16="http://schemas.microsoft.com/office/drawing/2014/main" id="{C5EB6216-8094-3742-A77E-3490130C9331}"/>
                </a:ext>
              </a:extLst>
            </p:cNvPr>
            <p:cNvCxnSpPr>
              <a:cxnSpLocks/>
              <a:stCxn id="47" idx="3"/>
            </p:cNvCxnSpPr>
            <p:nvPr/>
          </p:nvCxnSpPr>
          <p:spPr>
            <a:xfrm>
              <a:off x="4675494" y="1639685"/>
              <a:ext cx="403687" cy="0"/>
            </a:xfrm>
            <a:prstGeom prst="lin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47" name="Rectangle 46">
              <a:extLst>
                <a:ext uri="{FF2B5EF4-FFF2-40B4-BE49-F238E27FC236}">
                  <a16:creationId xmlns:a16="http://schemas.microsoft.com/office/drawing/2014/main" id="{C3F67ABD-1FF8-F361-76FD-294B2FAD384E}"/>
                </a:ext>
              </a:extLst>
            </p:cNvPr>
            <p:cNvSpPr/>
            <p:nvPr/>
          </p:nvSpPr>
          <p:spPr>
            <a:xfrm>
              <a:off x="3659788" y="1467698"/>
              <a:ext cx="1015706" cy="343972"/>
            </a:xfrm>
            <a:prstGeom prst="rect">
              <a:avLst/>
            </a:prstGeom>
            <a:grpFill/>
            <a:ln>
              <a:noFill/>
            </a:ln>
          </p:spPr>
          <p:txBody>
            <a:bodyPr rot="0" vert="horz" wrap="square" lIns="72000" tIns="0" rIns="72000" bIns="0" anchor="ctr" anchorCtr="0" upright="1">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mn-cs"/>
                </a:rPr>
                <a:t>Selinexor</a:t>
              </a:r>
              <a:endParaRPr kumimoji="0" lang="en-US" sz="1800" b="0" i="0" u="none" strike="noStrike" kern="0" cap="none" spc="0" normalizeH="0" baseline="30000" noProof="0">
                <a:ln>
                  <a:noFill/>
                </a:ln>
                <a:solidFill>
                  <a:prstClr val="black"/>
                </a:solidFill>
                <a:effectLst/>
                <a:uLnTx/>
                <a:uFillTx/>
                <a:latin typeface="Calibri" panose="020F0502020204030204" pitchFamily="34" charset="0"/>
                <a:ea typeface="+mn-ea"/>
                <a:cs typeface="+mn-cs"/>
              </a:endParaRPr>
            </a:p>
          </p:txBody>
        </p:sp>
      </p:grpSp>
      <p:pic>
        <p:nvPicPr>
          <p:cNvPr id="6" name="Picture 5">
            <a:extLst>
              <a:ext uri="{FF2B5EF4-FFF2-40B4-BE49-F238E27FC236}">
                <a16:creationId xmlns:a16="http://schemas.microsoft.com/office/drawing/2014/main" id="{37B76195-3FBB-E607-259A-6CC4FE6F43F3}"/>
              </a:ext>
            </a:extLst>
          </p:cNvPr>
          <p:cNvPicPr>
            <a:picLocks noChangeAspect="1"/>
          </p:cNvPicPr>
          <p:nvPr/>
        </p:nvPicPr>
        <p:blipFill rotWithShape="1">
          <a:blip r:embed="rId6">
            <a:extLst>
              <a:ext uri="{28A0092B-C50C-407E-A947-70E740481C1C}">
                <a14:useLocalDpi xmlns:a14="http://schemas.microsoft.com/office/drawing/2010/main" val="0"/>
              </a:ext>
            </a:extLst>
          </a:blip>
          <a:srcRect l="42883" t="66832" r="50466" b="23323"/>
          <a:stretch/>
        </p:blipFill>
        <p:spPr>
          <a:xfrm rot="16345190">
            <a:off x="3576182" y="4712270"/>
            <a:ext cx="449870" cy="374665"/>
          </a:xfrm>
          <a:prstGeom prst="rect">
            <a:avLst/>
          </a:prstGeom>
        </p:spPr>
      </p:pic>
      <p:sp>
        <p:nvSpPr>
          <p:cNvPr id="10" name="Rectangle 9">
            <a:extLst>
              <a:ext uri="{FF2B5EF4-FFF2-40B4-BE49-F238E27FC236}">
                <a16:creationId xmlns:a16="http://schemas.microsoft.com/office/drawing/2014/main" id="{42449766-CFAA-FC08-F58F-20D8076545B0}"/>
              </a:ext>
            </a:extLst>
          </p:cNvPr>
          <p:cNvSpPr/>
          <p:nvPr/>
        </p:nvSpPr>
        <p:spPr>
          <a:xfrm>
            <a:off x="5457466" y="5555815"/>
            <a:ext cx="501374" cy="400110"/>
          </a:xfrm>
          <a:prstGeom prst="rect">
            <a:avLst/>
          </a:prstGeom>
        </p:spPr>
        <p:txBody>
          <a:bodyPr wrap="square">
            <a:spAutoFit/>
          </a:bodyPr>
          <a:lstStyle/>
          <a:p>
            <a:pPr marL="0" marR="0" lvl="0" indent="0" algn="l" defTabSz="914446" rtl="0" eaLnBrk="1" fontAlgn="auto" latinLnBrk="0" hangingPunct="1">
              <a:lnSpc>
                <a:spcPct val="100000"/>
              </a:lnSpc>
              <a:spcBef>
                <a:spcPts val="0"/>
              </a:spcBef>
              <a:spcAft>
                <a:spcPts val="0"/>
              </a:spcAft>
              <a:buClr>
                <a:srgbClr val="43B6C1"/>
              </a:buClr>
              <a:buSzTx/>
              <a:buFontTx/>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mn-ea"/>
                <a:cs typeface="+mn-cs"/>
              </a:rPr>
              <a:t>p27</a:t>
            </a:r>
            <a:endParaRPr kumimoji="0" lang="en-US" sz="1000" b="0" i="0" u="none" strike="noStrike" kern="0" cap="none" spc="0" normalizeH="0" baseline="30000" noProof="0">
              <a:ln>
                <a:noFill/>
              </a:ln>
              <a:solidFill>
                <a:srgbClr val="000000"/>
              </a:solidFill>
              <a:effectLst/>
              <a:uLnTx/>
              <a:uFillTx/>
              <a:latin typeface="Calibri" panose="020F0502020204030204" pitchFamily="34" charset="0"/>
              <a:ea typeface="+mn-ea"/>
              <a:cs typeface="+mn-cs"/>
            </a:endParaRPr>
          </a:p>
          <a:p>
            <a:pPr marL="0" marR="0" lvl="0" indent="0" algn="l" defTabSz="914446" rtl="0" eaLnBrk="1" fontAlgn="auto" latinLnBrk="0" hangingPunct="1">
              <a:lnSpc>
                <a:spcPct val="100000"/>
              </a:lnSpc>
              <a:spcBef>
                <a:spcPts val="0"/>
              </a:spcBef>
              <a:spcAft>
                <a:spcPts val="0"/>
              </a:spcAft>
              <a:buClr>
                <a:srgbClr val="43B6C1"/>
              </a:buClr>
              <a:buSzTx/>
              <a:buFontTx/>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mn-ea"/>
                <a:cs typeface="+mn-cs"/>
              </a:rPr>
              <a:t>FOXO</a:t>
            </a:r>
          </a:p>
        </p:txBody>
      </p:sp>
      <p:grpSp>
        <p:nvGrpSpPr>
          <p:cNvPr id="90" name="Group 89">
            <a:extLst>
              <a:ext uri="{FF2B5EF4-FFF2-40B4-BE49-F238E27FC236}">
                <a16:creationId xmlns:a16="http://schemas.microsoft.com/office/drawing/2014/main" id="{91BDA971-7673-BF0A-773E-29E64F0B94EB}"/>
              </a:ext>
            </a:extLst>
          </p:cNvPr>
          <p:cNvGrpSpPr/>
          <p:nvPr/>
        </p:nvGrpSpPr>
        <p:grpSpPr>
          <a:xfrm>
            <a:off x="4207407" y="5499440"/>
            <a:ext cx="588003" cy="408993"/>
            <a:chOff x="4207407" y="5572973"/>
            <a:chExt cx="482284" cy="335459"/>
          </a:xfrm>
        </p:grpSpPr>
        <p:pic>
          <p:nvPicPr>
            <p:cNvPr id="21" name="Picture 20" descr="A picture containing silhouette&#10;&#10;Description automatically generated">
              <a:extLst>
                <a:ext uri="{FF2B5EF4-FFF2-40B4-BE49-F238E27FC236}">
                  <a16:creationId xmlns:a16="http://schemas.microsoft.com/office/drawing/2014/main" id="{63B1691F-E0DE-DC5A-C801-A1E3D1AE44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948778">
              <a:off x="4340194" y="5572973"/>
              <a:ext cx="195679" cy="195679"/>
            </a:xfrm>
            <a:prstGeom prst="rect">
              <a:avLst/>
            </a:prstGeom>
            <a:noFill/>
            <a:ln>
              <a:noFill/>
            </a:ln>
          </p:spPr>
        </p:pic>
        <p:pic>
          <p:nvPicPr>
            <p:cNvPr id="22" name="Picture 21">
              <a:extLst>
                <a:ext uri="{FF2B5EF4-FFF2-40B4-BE49-F238E27FC236}">
                  <a16:creationId xmlns:a16="http://schemas.microsoft.com/office/drawing/2014/main" id="{8E43C3A3-29BA-9BBA-BD0F-7228D65DA4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491" y="5719232"/>
              <a:ext cx="189200" cy="189200"/>
            </a:xfrm>
            <a:prstGeom prst="rect">
              <a:avLst/>
            </a:prstGeom>
            <a:noFill/>
            <a:ln>
              <a:noFill/>
            </a:ln>
          </p:spPr>
        </p:pic>
        <p:pic>
          <p:nvPicPr>
            <p:cNvPr id="23" name="Picture 22">
              <a:extLst>
                <a:ext uri="{FF2B5EF4-FFF2-40B4-BE49-F238E27FC236}">
                  <a16:creationId xmlns:a16="http://schemas.microsoft.com/office/drawing/2014/main" id="{BF2CD866-6DE5-6558-C4BD-0587FCFAF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7407" y="5719211"/>
              <a:ext cx="189200" cy="189200"/>
            </a:xfrm>
            <a:prstGeom prst="rect">
              <a:avLst/>
            </a:prstGeom>
            <a:noFill/>
            <a:ln>
              <a:noFill/>
            </a:ln>
          </p:spPr>
        </p:pic>
      </p:grpSp>
      <p:sp>
        <p:nvSpPr>
          <p:cNvPr id="13" name="Rectangle 12">
            <a:extLst>
              <a:ext uri="{FF2B5EF4-FFF2-40B4-BE49-F238E27FC236}">
                <a16:creationId xmlns:a16="http://schemas.microsoft.com/office/drawing/2014/main" id="{E346B212-1E9D-C8A1-E858-82614A995141}"/>
              </a:ext>
            </a:extLst>
          </p:cNvPr>
          <p:cNvSpPr/>
          <p:nvPr/>
        </p:nvSpPr>
        <p:spPr>
          <a:xfrm>
            <a:off x="4841558" y="5555815"/>
            <a:ext cx="501374" cy="400110"/>
          </a:xfrm>
          <a:prstGeom prst="rect">
            <a:avLst/>
          </a:prstGeom>
        </p:spPr>
        <p:txBody>
          <a:bodyPr wrap="square">
            <a:spAutoFit/>
          </a:bodyPr>
          <a:lstStyle/>
          <a:p>
            <a:pPr marL="0" marR="0" lvl="0" indent="0" algn="l" defTabSz="914446" rtl="0" eaLnBrk="1" fontAlgn="auto" latinLnBrk="0" hangingPunct="1">
              <a:lnSpc>
                <a:spcPct val="100000"/>
              </a:lnSpc>
              <a:spcBef>
                <a:spcPts val="0"/>
              </a:spcBef>
              <a:spcAft>
                <a:spcPts val="0"/>
              </a:spcAft>
              <a:buClr>
                <a:srgbClr val="43B6C1"/>
              </a:buClr>
              <a:buSzTx/>
              <a:buFontTx/>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mn-ea"/>
                <a:cs typeface="+mn-cs"/>
              </a:rPr>
              <a:t>p53</a:t>
            </a:r>
          </a:p>
          <a:p>
            <a:pPr marL="0" marR="0" lvl="0" indent="0" algn="l" defTabSz="914446" rtl="0" eaLnBrk="1" fontAlgn="auto" latinLnBrk="0" hangingPunct="1">
              <a:lnSpc>
                <a:spcPct val="100000"/>
              </a:lnSpc>
              <a:spcBef>
                <a:spcPts val="0"/>
              </a:spcBef>
              <a:spcAft>
                <a:spcPts val="0"/>
              </a:spcAft>
              <a:buClr>
                <a:srgbClr val="43B6C1"/>
              </a:buClr>
              <a:buSzTx/>
              <a:buFontTx/>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mn-ea"/>
                <a:cs typeface="+mn-cs"/>
              </a:rPr>
              <a:t>p21</a:t>
            </a:r>
          </a:p>
        </p:txBody>
      </p:sp>
      <p:sp>
        <p:nvSpPr>
          <p:cNvPr id="18" name="Rectangle 17">
            <a:extLst>
              <a:ext uri="{FF2B5EF4-FFF2-40B4-BE49-F238E27FC236}">
                <a16:creationId xmlns:a16="http://schemas.microsoft.com/office/drawing/2014/main" id="{95EA39A2-59A3-49B9-BD53-5D2C5D7FBBAD}"/>
              </a:ext>
            </a:extLst>
          </p:cNvPr>
          <p:cNvSpPr/>
          <p:nvPr/>
        </p:nvSpPr>
        <p:spPr>
          <a:xfrm>
            <a:off x="4144091" y="4424076"/>
            <a:ext cx="2285748" cy="822475"/>
          </a:xfrm>
          <a:prstGeom prst="rect">
            <a:avLst/>
          </a:prstGeom>
          <a:solidFill>
            <a:schemeClr val="bg1">
              <a:alpha val="60000"/>
            </a:schemeClr>
          </a:solidFill>
          <a:ln>
            <a:noFill/>
          </a:ln>
          <a:effectLst/>
        </p:spPr>
        <p:txBody>
          <a:bodyPr rtlCol="0" anchor="t"/>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100" b="1" i="0" u="none" strike="noStrike" kern="0" cap="none" spc="-20" normalizeH="0" baseline="0" noProof="0">
                <a:ln>
                  <a:noFill/>
                </a:ln>
                <a:solidFill>
                  <a:prstClr val="black"/>
                </a:solidFill>
                <a:effectLst/>
                <a:uLnTx/>
                <a:uFillTx/>
                <a:latin typeface="Calibri" panose="020F0502020204030204" pitchFamily="34" charset="0"/>
                <a:ea typeface="+mn-ea"/>
                <a:cs typeface="+mn-cs"/>
              </a:rPr>
              <a:t>Oncoproteins and growth regulators</a:t>
            </a:r>
          </a:p>
        </p:txBody>
      </p:sp>
      <p:sp>
        <p:nvSpPr>
          <p:cNvPr id="16" name="Rectangle 15">
            <a:extLst>
              <a:ext uri="{FF2B5EF4-FFF2-40B4-BE49-F238E27FC236}">
                <a16:creationId xmlns:a16="http://schemas.microsoft.com/office/drawing/2014/main" id="{8B527E86-BD3E-FE6F-6394-28F7D2A5AD13}"/>
              </a:ext>
            </a:extLst>
          </p:cNvPr>
          <p:cNvSpPr/>
          <p:nvPr/>
        </p:nvSpPr>
        <p:spPr>
          <a:xfrm>
            <a:off x="4718975" y="4684759"/>
            <a:ext cx="1002807" cy="553998"/>
          </a:xfrm>
          <a:prstGeom prst="rect">
            <a:avLst/>
          </a:prstGeom>
        </p:spPr>
        <p:txBody>
          <a:bodyPr wrap="square">
            <a:spAutoFit/>
          </a:bodyPr>
          <a:lstStyle/>
          <a:p>
            <a:pPr marL="0" marR="0" lvl="0" indent="0" algn="l" defTabSz="914446" rtl="0" eaLnBrk="1" fontAlgn="auto" latinLnBrk="0" hangingPunct="1">
              <a:lnSpc>
                <a:spcPct val="100000"/>
              </a:lnSpc>
              <a:spcBef>
                <a:spcPts val="0"/>
              </a:spcBef>
              <a:spcAft>
                <a:spcPts val="0"/>
              </a:spcAft>
              <a:buClr>
                <a:srgbClr val="43B6C1"/>
              </a:buClr>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ea typeface="+mn-ea"/>
                <a:cs typeface="+mn-cs"/>
              </a:rPr>
              <a:t>BCR-ABL                            </a:t>
            </a:r>
          </a:p>
          <a:p>
            <a:pPr marL="0" marR="0" lvl="0" indent="0" algn="l" defTabSz="914446" rtl="0" eaLnBrk="1" fontAlgn="auto" latinLnBrk="0" hangingPunct="1">
              <a:lnSpc>
                <a:spcPct val="100000"/>
              </a:lnSpc>
              <a:spcBef>
                <a:spcPts val="0"/>
              </a:spcBef>
              <a:spcAft>
                <a:spcPts val="0"/>
              </a:spcAft>
              <a:buClr>
                <a:srgbClr val="43B6C1"/>
              </a:buClr>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ea typeface="+mn-ea"/>
                <a:cs typeface="+mn-cs"/>
              </a:rPr>
              <a:t>PI3K/AKT</a:t>
            </a:r>
          </a:p>
          <a:p>
            <a:pPr marL="0" marR="0" lvl="0" indent="0" algn="l" defTabSz="914446" rtl="0" eaLnBrk="1" fontAlgn="auto" latinLnBrk="0" hangingPunct="1">
              <a:lnSpc>
                <a:spcPct val="100000"/>
              </a:lnSpc>
              <a:spcBef>
                <a:spcPts val="0"/>
              </a:spcBef>
              <a:spcAft>
                <a:spcPts val="0"/>
              </a:spcAft>
              <a:buClr>
                <a:srgbClr val="43B6C1"/>
              </a:buClr>
              <a:buSzTx/>
              <a:buFontTx/>
              <a:buNone/>
              <a:tabLst/>
              <a:defRPr/>
            </a:pPr>
            <a:r>
              <a:rPr kumimoji="0" lang="en-US" sz="1000" b="0" i="0" u="none" strike="noStrike" kern="0" cap="none" spc="0" normalizeH="0" baseline="0" noProof="0" err="1">
                <a:ln>
                  <a:noFill/>
                </a:ln>
                <a:solidFill>
                  <a:prstClr val="black"/>
                </a:solidFill>
                <a:effectLst/>
                <a:uLnTx/>
                <a:uFillTx/>
                <a:latin typeface="Calibri" panose="020F0502020204030204" pitchFamily="34" charset="0"/>
                <a:ea typeface="+mn-ea"/>
                <a:cs typeface="+mn-cs"/>
              </a:rPr>
              <a:t>Wnt</a:t>
            </a:r>
            <a:r>
              <a:rPr kumimoji="0" lang="en-US" sz="1000" b="0" i="0" u="none" strike="noStrike" kern="0" cap="none" spc="0" normalizeH="0" baseline="0" noProof="0">
                <a:ln>
                  <a:noFill/>
                </a:ln>
                <a:solidFill>
                  <a:prstClr val="black"/>
                </a:solidFill>
                <a:effectLst/>
                <a:uLnTx/>
                <a:uFillTx/>
                <a:latin typeface="Calibri" panose="020F0502020204030204" pitchFamily="34" charset="0"/>
                <a:ea typeface="+mn-ea"/>
                <a:cs typeface="+mn-cs"/>
              </a:rPr>
              <a:t>/β-catenin</a:t>
            </a:r>
          </a:p>
        </p:txBody>
      </p:sp>
      <p:sp>
        <p:nvSpPr>
          <p:cNvPr id="17" name="Rectangle 16">
            <a:extLst>
              <a:ext uri="{FF2B5EF4-FFF2-40B4-BE49-F238E27FC236}">
                <a16:creationId xmlns:a16="http://schemas.microsoft.com/office/drawing/2014/main" id="{310D76FF-9BAE-6122-06D3-828B792907F7}"/>
              </a:ext>
            </a:extLst>
          </p:cNvPr>
          <p:cNvSpPr/>
          <p:nvPr/>
        </p:nvSpPr>
        <p:spPr>
          <a:xfrm>
            <a:off x="5735494" y="4684759"/>
            <a:ext cx="561171" cy="553998"/>
          </a:xfrm>
          <a:prstGeom prst="rect">
            <a:avLst/>
          </a:prstGeom>
        </p:spPr>
        <p:txBody>
          <a:bodyPr wrap="square">
            <a:spAutoFit/>
          </a:bodyPr>
          <a:lstStyle/>
          <a:p>
            <a:pPr marL="0" marR="0" lvl="0" indent="0" algn="l" defTabSz="914446" rtl="0" eaLnBrk="1" fontAlgn="auto" latinLnBrk="0" hangingPunct="1">
              <a:lnSpc>
                <a:spcPct val="100000"/>
              </a:lnSpc>
              <a:spcBef>
                <a:spcPts val="0"/>
              </a:spcBef>
              <a:spcAft>
                <a:spcPts val="0"/>
              </a:spcAft>
              <a:buClr>
                <a:srgbClr val="1F497D"/>
              </a:buClr>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ea typeface="+mn-ea"/>
                <a:cs typeface="+mn-cs"/>
              </a:rPr>
              <a:t>AP-1</a:t>
            </a:r>
          </a:p>
          <a:p>
            <a:pPr marL="0" marR="0" lvl="0" indent="0" algn="l" defTabSz="914446" rtl="0" eaLnBrk="1" fontAlgn="auto" latinLnBrk="0" hangingPunct="1">
              <a:lnSpc>
                <a:spcPct val="100000"/>
              </a:lnSpc>
              <a:spcBef>
                <a:spcPts val="0"/>
              </a:spcBef>
              <a:spcAft>
                <a:spcPts val="0"/>
              </a:spcAft>
              <a:buClr>
                <a:srgbClr val="1F497D"/>
              </a:buClr>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ea typeface="+mn-ea"/>
                <a:cs typeface="+mn-cs"/>
              </a:rPr>
              <a:t>NF-kB</a:t>
            </a:r>
          </a:p>
          <a:p>
            <a:pPr marL="0" marR="0" lvl="0" indent="0" algn="l" defTabSz="914446" rtl="0" eaLnBrk="1" fontAlgn="auto" latinLnBrk="0" hangingPunct="1">
              <a:lnSpc>
                <a:spcPct val="100000"/>
              </a:lnSpc>
              <a:spcBef>
                <a:spcPts val="0"/>
              </a:spcBef>
              <a:spcAft>
                <a:spcPts val="0"/>
              </a:spcAft>
              <a:buClr>
                <a:srgbClr val="1F497D"/>
              </a:buClr>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ea typeface="+mn-ea"/>
                <a:cs typeface="+mn-cs"/>
              </a:rPr>
              <a:t>eIF4E</a:t>
            </a:r>
          </a:p>
        </p:txBody>
      </p:sp>
      <p:sp>
        <p:nvSpPr>
          <p:cNvPr id="60" name="TextBox 59">
            <a:extLst>
              <a:ext uri="{FF2B5EF4-FFF2-40B4-BE49-F238E27FC236}">
                <a16:creationId xmlns:a16="http://schemas.microsoft.com/office/drawing/2014/main" id="{2F23616D-B893-6445-9D39-73D6DE06F395}"/>
              </a:ext>
            </a:extLst>
          </p:cNvPr>
          <p:cNvSpPr txBox="1"/>
          <p:nvPr/>
        </p:nvSpPr>
        <p:spPr>
          <a:xfrm>
            <a:off x="838200" y="1823391"/>
            <a:ext cx="996552" cy="338554"/>
          </a:xfrm>
          <a:prstGeom prst="rect">
            <a:avLst/>
          </a:prstGeom>
          <a:noFill/>
        </p:spPr>
        <p:txBody>
          <a:bodyPr wrap="square" lIns="91440" tIns="45720" rIns="91440" bIns="45720"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pitchFamily="34" charset="0"/>
                <a:ea typeface="+mn-ea"/>
                <a:cs typeface="+mn-cs"/>
              </a:rPr>
              <a:t>Nucleus</a:t>
            </a:r>
          </a:p>
        </p:txBody>
      </p:sp>
      <p:sp>
        <p:nvSpPr>
          <p:cNvPr id="76" name="Freeform: Shape 75">
            <a:extLst>
              <a:ext uri="{FF2B5EF4-FFF2-40B4-BE49-F238E27FC236}">
                <a16:creationId xmlns:a16="http://schemas.microsoft.com/office/drawing/2014/main" id="{FF5240FA-507B-AACC-1AF9-2E9E77121BAF}"/>
              </a:ext>
            </a:extLst>
          </p:cNvPr>
          <p:cNvSpPr/>
          <p:nvPr/>
        </p:nvSpPr>
        <p:spPr>
          <a:xfrm>
            <a:off x="4067045" y="1686617"/>
            <a:ext cx="785929" cy="1336129"/>
          </a:xfrm>
          <a:custGeom>
            <a:avLst/>
            <a:gdLst>
              <a:gd name="connsiteX0" fmla="*/ 107245 w 785929"/>
              <a:gd name="connsiteY0" fmla="*/ 1336130 h 1336129"/>
              <a:gd name="connsiteX1" fmla="*/ 55963 w 785929"/>
              <a:gd name="connsiteY1" fmla="*/ 1322993 h 1336129"/>
              <a:gd name="connsiteX2" fmla="*/ 13144 w 785929"/>
              <a:gd name="connsiteY2" fmla="*/ 1177358 h 1336129"/>
              <a:gd name="connsiteX3" fmla="*/ 575604 w 785929"/>
              <a:gd name="connsiteY3" fmla="*/ 76815 h 1336129"/>
              <a:gd name="connsiteX4" fmla="*/ 709114 w 785929"/>
              <a:gd name="connsiteY4" fmla="*/ 4439 h 1336129"/>
              <a:gd name="connsiteX5" fmla="*/ 781490 w 785929"/>
              <a:gd name="connsiteY5" fmla="*/ 137950 h 1336129"/>
              <a:gd name="connsiteX6" fmla="*/ 201725 w 785929"/>
              <a:gd name="connsiteY6" fmla="*/ 1280174 h 1336129"/>
              <a:gd name="connsiteX7" fmla="*/ 107245 w 785929"/>
              <a:gd name="connsiteY7" fmla="*/ 1336130 h 133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29" h="1336129">
                <a:moveTo>
                  <a:pt x="107245" y="1336130"/>
                </a:moveTo>
                <a:cubicBezTo>
                  <a:pt x="89814" y="1336130"/>
                  <a:pt x="72257" y="1331961"/>
                  <a:pt x="55963" y="1322993"/>
                </a:cubicBezTo>
                <a:cubicBezTo>
                  <a:pt x="3923" y="1294574"/>
                  <a:pt x="-15276" y="1229397"/>
                  <a:pt x="13144" y="1177358"/>
                </a:cubicBezTo>
                <a:cubicBezTo>
                  <a:pt x="213220" y="810426"/>
                  <a:pt x="542763" y="187084"/>
                  <a:pt x="575604" y="76815"/>
                </a:cubicBezTo>
                <a:cubicBezTo>
                  <a:pt x="592530" y="19976"/>
                  <a:pt x="652274" y="-12360"/>
                  <a:pt x="709114" y="4439"/>
                </a:cubicBezTo>
                <a:cubicBezTo>
                  <a:pt x="765953" y="21365"/>
                  <a:pt x="798289" y="81110"/>
                  <a:pt x="781490" y="137950"/>
                </a:cubicBezTo>
                <a:cubicBezTo>
                  <a:pt x="731471" y="306321"/>
                  <a:pt x="255786" y="1180894"/>
                  <a:pt x="201725" y="1280174"/>
                </a:cubicBezTo>
                <a:cubicBezTo>
                  <a:pt x="182147" y="1315920"/>
                  <a:pt x="145264" y="1336130"/>
                  <a:pt x="107245" y="1336130"/>
                </a:cubicBezTo>
                <a:close/>
              </a:path>
            </a:pathLst>
          </a:custGeom>
          <a:gradFill flip="none" rotWithShape="1">
            <a:gsLst>
              <a:gs pos="34000">
                <a:schemeClr val="tx1">
                  <a:lumMod val="50000"/>
                  <a:lumOff val="50000"/>
                </a:schemeClr>
              </a:gs>
              <a:gs pos="55000">
                <a:schemeClr val="bg1">
                  <a:lumMod val="85000"/>
                </a:schemeClr>
              </a:gs>
            </a:gsLst>
            <a:lin ang="1200000" scaled="0"/>
            <a:tileRect/>
          </a:gradFill>
          <a:ln w="12631" cap="flat">
            <a:solidFill>
              <a:schemeClr val="bg1">
                <a:lumMod val="50000"/>
              </a:schemeClr>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11A9E165-13D2-AFE7-F6FF-38B5D1788B6E}"/>
              </a:ext>
            </a:extLst>
          </p:cNvPr>
          <p:cNvSpPr/>
          <p:nvPr/>
        </p:nvSpPr>
        <p:spPr>
          <a:xfrm>
            <a:off x="3223852" y="3393538"/>
            <a:ext cx="700271" cy="777069"/>
          </a:xfrm>
          <a:custGeom>
            <a:avLst/>
            <a:gdLst>
              <a:gd name="connsiteX0" fmla="*/ 107365 w 674679"/>
              <a:gd name="connsiteY0" fmla="*/ 784695 h 784695"/>
              <a:gd name="connsiteX1" fmla="*/ 39789 w 674679"/>
              <a:gd name="connsiteY1" fmla="*/ 760696 h 784695"/>
              <a:gd name="connsiteX2" fmla="*/ 24000 w 674679"/>
              <a:gd name="connsiteY2" fmla="*/ 609629 h 784695"/>
              <a:gd name="connsiteX3" fmla="*/ 483391 w 674679"/>
              <a:gd name="connsiteY3" fmla="*/ 40475 h 784695"/>
              <a:gd name="connsiteX4" fmla="*/ 634205 w 674679"/>
              <a:gd name="connsiteY4" fmla="*/ 23423 h 784695"/>
              <a:gd name="connsiteX5" fmla="*/ 651257 w 674679"/>
              <a:gd name="connsiteY5" fmla="*/ 174237 h 784695"/>
              <a:gd name="connsiteX6" fmla="*/ 190730 w 674679"/>
              <a:gd name="connsiteY6" fmla="*/ 744781 h 784695"/>
              <a:gd name="connsiteX7" fmla="*/ 107365 w 674679"/>
              <a:gd name="connsiteY7" fmla="*/ 784695 h 78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679" h="784695">
                <a:moveTo>
                  <a:pt x="107365" y="784695"/>
                </a:moveTo>
                <a:cubicBezTo>
                  <a:pt x="83618" y="784695"/>
                  <a:pt x="59746" y="776864"/>
                  <a:pt x="39789" y="760696"/>
                </a:cubicBezTo>
                <a:cubicBezTo>
                  <a:pt x="-6314" y="723308"/>
                  <a:pt x="-13388" y="655732"/>
                  <a:pt x="24000" y="609629"/>
                </a:cubicBezTo>
                <a:cubicBezTo>
                  <a:pt x="27663" y="605082"/>
                  <a:pt x="391311" y="156175"/>
                  <a:pt x="483391" y="40475"/>
                </a:cubicBezTo>
                <a:cubicBezTo>
                  <a:pt x="520273" y="-5881"/>
                  <a:pt x="587849" y="-13586"/>
                  <a:pt x="634205" y="23423"/>
                </a:cubicBezTo>
                <a:cubicBezTo>
                  <a:pt x="680561" y="60305"/>
                  <a:pt x="688266" y="127881"/>
                  <a:pt x="651257" y="174237"/>
                </a:cubicBezTo>
                <a:cubicBezTo>
                  <a:pt x="558672" y="290569"/>
                  <a:pt x="194393" y="740234"/>
                  <a:pt x="190730" y="744781"/>
                </a:cubicBezTo>
                <a:cubicBezTo>
                  <a:pt x="169636" y="771054"/>
                  <a:pt x="138564" y="784695"/>
                  <a:pt x="107365" y="784695"/>
                </a:cubicBezTo>
                <a:close/>
              </a:path>
            </a:pathLst>
          </a:custGeom>
          <a:gradFill flip="none" rotWithShape="1">
            <a:gsLst>
              <a:gs pos="27000">
                <a:schemeClr val="tx1">
                  <a:lumMod val="50000"/>
                  <a:lumOff val="50000"/>
                </a:schemeClr>
              </a:gs>
              <a:gs pos="58000">
                <a:schemeClr val="bg1">
                  <a:lumMod val="85000"/>
                </a:schemeClr>
              </a:gs>
            </a:gsLst>
            <a:lin ang="2400000" scaled="0"/>
            <a:tileRect/>
          </a:gradFill>
          <a:ln w="12631" cap="flat">
            <a:solidFill>
              <a:schemeClr val="bg1">
                <a:lumMod val="50000"/>
              </a:schemeClr>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Freeform: Shape 77">
            <a:extLst>
              <a:ext uri="{FF2B5EF4-FFF2-40B4-BE49-F238E27FC236}">
                <a16:creationId xmlns:a16="http://schemas.microsoft.com/office/drawing/2014/main" id="{721E09B6-FB87-F7B0-4F35-1827E0E7ADB0}"/>
              </a:ext>
            </a:extLst>
          </p:cNvPr>
          <p:cNvSpPr/>
          <p:nvPr/>
        </p:nvSpPr>
        <p:spPr>
          <a:xfrm>
            <a:off x="1791855" y="4427252"/>
            <a:ext cx="1158615" cy="1014035"/>
          </a:xfrm>
          <a:custGeom>
            <a:avLst/>
            <a:gdLst>
              <a:gd name="connsiteX0" fmla="*/ 107548 w 1049571"/>
              <a:gd name="connsiteY0" fmla="*/ 949097 h 949096"/>
              <a:gd name="connsiteX1" fmla="*/ 16225 w 1049571"/>
              <a:gd name="connsiteY1" fmla="*/ 898447 h 949096"/>
              <a:gd name="connsiteX2" fmla="*/ 50582 w 1049571"/>
              <a:gd name="connsiteY2" fmla="*/ 750537 h 949096"/>
              <a:gd name="connsiteX3" fmla="*/ 863768 w 1049571"/>
              <a:gd name="connsiteY3" fmla="*/ 34105 h 949096"/>
              <a:gd name="connsiteX4" fmla="*/ 1015467 w 1049571"/>
              <a:gd name="connsiteY4" fmla="*/ 28926 h 949096"/>
              <a:gd name="connsiteX5" fmla="*/ 1020645 w 1049571"/>
              <a:gd name="connsiteY5" fmla="*/ 180625 h 949096"/>
              <a:gd name="connsiteX6" fmla="*/ 163882 w 1049571"/>
              <a:gd name="connsiteY6" fmla="*/ 932803 h 949096"/>
              <a:gd name="connsiteX7" fmla="*/ 107548 w 1049571"/>
              <a:gd name="connsiteY7" fmla="*/ 949097 h 94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571" h="949096">
                <a:moveTo>
                  <a:pt x="107548" y="949097"/>
                </a:moveTo>
                <a:cubicBezTo>
                  <a:pt x="71676" y="949097"/>
                  <a:pt x="36688" y="931161"/>
                  <a:pt x="16225" y="898447"/>
                </a:cubicBezTo>
                <a:cubicBezTo>
                  <a:pt x="-15100" y="848049"/>
                  <a:pt x="310" y="781862"/>
                  <a:pt x="50582" y="750537"/>
                </a:cubicBezTo>
                <a:cubicBezTo>
                  <a:pt x="56897" y="746621"/>
                  <a:pt x="405009" y="525831"/>
                  <a:pt x="863768" y="34105"/>
                </a:cubicBezTo>
                <a:cubicBezTo>
                  <a:pt x="904187" y="-9220"/>
                  <a:pt x="972142" y="-11620"/>
                  <a:pt x="1015467" y="28926"/>
                </a:cubicBezTo>
                <a:cubicBezTo>
                  <a:pt x="1058791" y="69345"/>
                  <a:pt x="1061191" y="137300"/>
                  <a:pt x="1020645" y="180625"/>
                </a:cubicBezTo>
                <a:cubicBezTo>
                  <a:pt x="538519" y="697108"/>
                  <a:pt x="179039" y="923456"/>
                  <a:pt x="163882" y="932803"/>
                </a:cubicBezTo>
                <a:cubicBezTo>
                  <a:pt x="146451" y="943792"/>
                  <a:pt x="126873" y="949097"/>
                  <a:pt x="107548" y="949097"/>
                </a:cubicBezTo>
                <a:close/>
              </a:path>
            </a:pathLst>
          </a:custGeom>
          <a:gradFill flip="none" rotWithShape="1">
            <a:gsLst>
              <a:gs pos="30000">
                <a:schemeClr val="tx1">
                  <a:lumMod val="50000"/>
                  <a:lumOff val="50000"/>
                </a:schemeClr>
              </a:gs>
              <a:gs pos="67000">
                <a:schemeClr val="bg1">
                  <a:lumMod val="85000"/>
                </a:schemeClr>
              </a:gs>
            </a:gsLst>
            <a:lin ang="2700000" scaled="1"/>
            <a:tileRect/>
          </a:gradFill>
          <a:ln w="12631" cap="flat">
            <a:solidFill>
              <a:schemeClr val="bg1">
                <a:lumMod val="50000"/>
              </a:schemeClr>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Freeform: Shape 78">
            <a:extLst>
              <a:ext uri="{FF2B5EF4-FFF2-40B4-BE49-F238E27FC236}">
                <a16:creationId xmlns:a16="http://schemas.microsoft.com/office/drawing/2014/main" id="{73319D69-FF71-DEA5-9F69-775981E16EC5}"/>
              </a:ext>
            </a:extLst>
          </p:cNvPr>
          <p:cNvSpPr/>
          <p:nvPr/>
        </p:nvSpPr>
        <p:spPr>
          <a:xfrm>
            <a:off x="783411" y="5576985"/>
            <a:ext cx="624235" cy="377424"/>
          </a:xfrm>
          <a:custGeom>
            <a:avLst/>
            <a:gdLst>
              <a:gd name="connsiteX0" fmla="*/ 107313 w 564458"/>
              <a:gd name="connsiteY0" fmla="*/ 368420 h 368420"/>
              <a:gd name="connsiteX1" fmla="*/ 5507 w 564458"/>
              <a:gd name="connsiteY1" fmla="*/ 294907 h 368420"/>
              <a:gd name="connsiteX2" fmla="*/ 73462 w 564458"/>
              <a:gd name="connsiteY2" fmla="*/ 159124 h 368420"/>
              <a:gd name="connsiteX3" fmla="*/ 407300 w 564458"/>
              <a:gd name="connsiteY3" fmla="*/ 12225 h 368420"/>
              <a:gd name="connsiteX4" fmla="*/ 552178 w 564458"/>
              <a:gd name="connsiteY4" fmla="*/ 57570 h 368420"/>
              <a:gd name="connsiteX5" fmla="*/ 506833 w 564458"/>
              <a:gd name="connsiteY5" fmla="*/ 202448 h 368420"/>
              <a:gd name="connsiteX6" fmla="*/ 141291 w 564458"/>
              <a:gd name="connsiteY6" fmla="*/ 362736 h 368420"/>
              <a:gd name="connsiteX7" fmla="*/ 107313 w 564458"/>
              <a:gd name="connsiteY7" fmla="*/ 368420 h 36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458" h="368420">
                <a:moveTo>
                  <a:pt x="107313" y="368420"/>
                </a:moveTo>
                <a:cubicBezTo>
                  <a:pt x="62347" y="368420"/>
                  <a:pt x="20412" y="340000"/>
                  <a:pt x="5507" y="294907"/>
                </a:cubicBezTo>
                <a:cubicBezTo>
                  <a:pt x="-13187" y="238573"/>
                  <a:pt x="17254" y="177818"/>
                  <a:pt x="73462" y="159124"/>
                </a:cubicBezTo>
                <a:cubicBezTo>
                  <a:pt x="217203" y="111252"/>
                  <a:pt x="405406" y="13235"/>
                  <a:pt x="407300" y="12225"/>
                </a:cubicBezTo>
                <a:cubicBezTo>
                  <a:pt x="459846" y="-15184"/>
                  <a:pt x="524769" y="5025"/>
                  <a:pt x="552178" y="57570"/>
                </a:cubicBezTo>
                <a:cubicBezTo>
                  <a:pt x="579714" y="110115"/>
                  <a:pt x="559378" y="174912"/>
                  <a:pt x="506833" y="202448"/>
                </a:cubicBezTo>
                <a:cubicBezTo>
                  <a:pt x="498497" y="206743"/>
                  <a:pt x="301579" y="309433"/>
                  <a:pt x="141291" y="362736"/>
                </a:cubicBezTo>
                <a:cubicBezTo>
                  <a:pt x="129923" y="366651"/>
                  <a:pt x="118555" y="368420"/>
                  <a:pt x="107313" y="368420"/>
                </a:cubicBezTo>
                <a:close/>
              </a:path>
            </a:pathLst>
          </a:custGeom>
          <a:gradFill flip="none" rotWithShape="1">
            <a:gsLst>
              <a:gs pos="39000">
                <a:schemeClr val="tx1">
                  <a:lumMod val="50000"/>
                  <a:lumOff val="50000"/>
                </a:schemeClr>
              </a:gs>
              <a:gs pos="65000">
                <a:schemeClr val="bg1">
                  <a:lumMod val="85000"/>
                </a:schemeClr>
              </a:gs>
            </a:gsLst>
            <a:lin ang="2700000" scaled="1"/>
            <a:tileRect/>
          </a:gradFill>
          <a:ln w="12631"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85" name="Group 84">
            <a:extLst>
              <a:ext uri="{FF2B5EF4-FFF2-40B4-BE49-F238E27FC236}">
                <a16:creationId xmlns:a16="http://schemas.microsoft.com/office/drawing/2014/main" id="{43017F37-4C30-A82C-E28B-B0768BB428D7}"/>
              </a:ext>
            </a:extLst>
          </p:cNvPr>
          <p:cNvGrpSpPr/>
          <p:nvPr/>
        </p:nvGrpSpPr>
        <p:grpSpPr>
          <a:xfrm rot="17836728">
            <a:off x="3790996" y="2685919"/>
            <a:ext cx="225509" cy="220163"/>
            <a:chOff x="5958840" y="2707425"/>
            <a:chExt cx="277283" cy="270710"/>
          </a:xfrm>
        </p:grpSpPr>
        <p:sp>
          <p:nvSpPr>
            <p:cNvPr id="81" name="Freeform: Shape 80">
              <a:extLst>
                <a:ext uri="{FF2B5EF4-FFF2-40B4-BE49-F238E27FC236}">
                  <a16:creationId xmlns:a16="http://schemas.microsoft.com/office/drawing/2014/main" id="{52C227D6-1C80-2F06-7B58-326897D00042}"/>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Freeform: Shape 81">
              <a:extLst>
                <a:ext uri="{FF2B5EF4-FFF2-40B4-BE49-F238E27FC236}">
                  <a16:creationId xmlns:a16="http://schemas.microsoft.com/office/drawing/2014/main" id="{0B99BF5A-7C42-6D73-8A70-E1D348C3E073}"/>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Freeform: Shape 82">
              <a:extLst>
                <a:ext uri="{FF2B5EF4-FFF2-40B4-BE49-F238E27FC236}">
                  <a16:creationId xmlns:a16="http://schemas.microsoft.com/office/drawing/2014/main" id="{E69E6403-912F-F92E-F867-AC8267466C8A}"/>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4" name="Oval 83">
              <a:extLst>
                <a:ext uri="{FF2B5EF4-FFF2-40B4-BE49-F238E27FC236}">
                  <a16:creationId xmlns:a16="http://schemas.microsoft.com/office/drawing/2014/main" id="{CC103AB0-A1D7-737F-272A-FEAF33C015B7}"/>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87" name="Picture 86">
            <a:extLst>
              <a:ext uri="{FF2B5EF4-FFF2-40B4-BE49-F238E27FC236}">
                <a16:creationId xmlns:a16="http://schemas.microsoft.com/office/drawing/2014/main" id="{344D89AE-130C-8BA6-9399-76249A003C93}"/>
              </a:ext>
            </a:extLst>
          </p:cNvPr>
          <p:cNvPicPr>
            <a:picLocks noChangeAspect="1"/>
          </p:cNvPicPr>
          <p:nvPr/>
        </p:nvPicPr>
        <p:blipFill rotWithShape="1">
          <a:blip r:embed="rId6">
            <a:extLst>
              <a:ext uri="{28A0092B-C50C-407E-A947-70E740481C1C}">
                <a14:useLocalDpi xmlns:a14="http://schemas.microsoft.com/office/drawing/2010/main" val="0"/>
              </a:ext>
            </a:extLst>
          </a:blip>
          <a:srcRect l="42883" t="66832" r="50466" b="23323"/>
          <a:stretch/>
        </p:blipFill>
        <p:spPr>
          <a:xfrm rot="3781125">
            <a:off x="4193243" y="4716742"/>
            <a:ext cx="619735" cy="492197"/>
          </a:xfrm>
          <a:prstGeom prst="roundRect">
            <a:avLst/>
          </a:prstGeom>
        </p:spPr>
      </p:pic>
      <p:grpSp>
        <p:nvGrpSpPr>
          <p:cNvPr id="72" name="Group 71">
            <a:extLst>
              <a:ext uri="{FF2B5EF4-FFF2-40B4-BE49-F238E27FC236}">
                <a16:creationId xmlns:a16="http://schemas.microsoft.com/office/drawing/2014/main" id="{48054D5C-14DC-E67C-534C-93BFD022F666}"/>
              </a:ext>
            </a:extLst>
          </p:cNvPr>
          <p:cNvGrpSpPr/>
          <p:nvPr/>
        </p:nvGrpSpPr>
        <p:grpSpPr>
          <a:xfrm rot="18463469">
            <a:off x="3730974" y="2756800"/>
            <a:ext cx="525363" cy="910150"/>
            <a:chOff x="5904476" y="3100392"/>
            <a:chExt cx="383928" cy="665125"/>
          </a:xfrm>
        </p:grpSpPr>
        <p:sp>
          <p:nvSpPr>
            <p:cNvPr id="61" name="Freeform: Shape 60">
              <a:extLst>
                <a:ext uri="{FF2B5EF4-FFF2-40B4-BE49-F238E27FC236}">
                  <a16:creationId xmlns:a16="http://schemas.microsoft.com/office/drawing/2014/main" id="{BAD22EB9-A1EC-DB45-24E3-54E9CBD3FB44}"/>
                </a:ext>
              </a:extLst>
            </p:cNvPr>
            <p:cNvSpPr/>
            <p:nvPr/>
          </p:nvSpPr>
          <p:spPr>
            <a:xfrm>
              <a:off x="5905499"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439" y="166973"/>
                    <a:pt x="64675"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Shape 61">
              <a:extLst>
                <a:ext uri="{FF2B5EF4-FFF2-40B4-BE49-F238E27FC236}">
                  <a16:creationId xmlns:a16="http://schemas.microsoft.com/office/drawing/2014/main" id="{E700DC76-00E2-FDB2-BADC-3CB32DE27575}"/>
                </a:ext>
              </a:extLst>
            </p:cNvPr>
            <p:cNvSpPr/>
            <p:nvPr/>
          </p:nvSpPr>
          <p:spPr>
            <a:xfrm>
              <a:off x="6005321"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344" y="166973"/>
                    <a:pt x="64580"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Freeform: Shape 62">
              <a:extLst>
                <a:ext uri="{FF2B5EF4-FFF2-40B4-BE49-F238E27FC236}">
                  <a16:creationId xmlns:a16="http://schemas.microsoft.com/office/drawing/2014/main" id="{17C6E68B-4247-FAC2-4442-6CEFA9AA8D8E}"/>
                </a:ext>
              </a:extLst>
            </p:cNvPr>
            <p:cNvSpPr/>
            <p:nvPr/>
          </p:nvSpPr>
          <p:spPr>
            <a:xfrm>
              <a:off x="6105143"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344" y="166973"/>
                    <a:pt x="64580"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Freeform: Shape 63">
              <a:extLst>
                <a:ext uri="{FF2B5EF4-FFF2-40B4-BE49-F238E27FC236}">
                  <a16:creationId xmlns:a16="http://schemas.microsoft.com/office/drawing/2014/main" id="{948AA9F0-9E1E-B95B-BED9-0A7BE998FBF4}"/>
                </a:ext>
              </a:extLst>
            </p:cNvPr>
            <p:cNvSpPr/>
            <p:nvPr/>
          </p:nvSpPr>
          <p:spPr>
            <a:xfrm>
              <a:off x="6204965" y="3348513"/>
              <a:ext cx="83439" cy="185737"/>
            </a:xfrm>
            <a:custGeom>
              <a:avLst/>
              <a:gdLst>
                <a:gd name="connsiteX0" fmla="*/ 41719 w 83439"/>
                <a:gd name="connsiteY0" fmla="*/ 185738 h 185737"/>
                <a:gd name="connsiteX1" fmla="*/ 41719 w 83439"/>
                <a:gd name="connsiteY1" fmla="*/ 185738 h 185737"/>
                <a:gd name="connsiteX2" fmla="*/ 0 w 83439"/>
                <a:gd name="connsiteY2" fmla="*/ 144018 h 185737"/>
                <a:gd name="connsiteX3" fmla="*/ 0 w 83439"/>
                <a:gd name="connsiteY3" fmla="*/ 41720 h 185737"/>
                <a:gd name="connsiteX4" fmla="*/ 41719 w 83439"/>
                <a:gd name="connsiteY4" fmla="*/ 0 h 185737"/>
                <a:gd name="connsiteX5" fmla="*/ 41719 w 83439"/>
                <a:gd name="connsiteY5" fmla="*/ 0 h 185737"/>
                <a:gd name="connsiteX6" fmla="*/ 83439 w 83439"/>
                <a:gd name="connsiteY6" fmla="*/ 41720 h 185737"/>
                <a:gd name="connsiteX7" fmla="*/ 83439 w 83439"/>
                <a:gd name="connsiteY7" fmla="*/ 144018 h 185737"/>
                <a:gd name="connsiteX8" fmla="*/ 41719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19" y="185738"/>
                  </a:moveTo>
                  <a:lnTo>
                    <a:pt x="41719" y="185738"/>
                  </a:lnTo>
                  <a:cubicBezTo>
                    <a:pt x="18764" y="185738"/>
                    <a:pt x="0" y="166973"/>
                    <a:pt x="0" y="144018"/>
                  </a:cubicBezTo>
                  <a:lnTo>
                    <a:pt x="0" y="41720"/>
                  </a:lnTo>
                  <a:cubicBezTo>
                    <a:pt x="0" y="18764"/>
                    <a:pt x="18764" y="0"/>
                    <a:pt x="41719" y="0"/>
                  </a:cubicBezTo>
                  <a:lnTo>
                    <a:pt x="41719" y="0"/>
                  </a:lnTo>
                  <a:cubicBezTo>
                    <a:pt x="64675" y="0"/>
                    <a:pt x="83439" y="18764"/>
                    <a:pt x="83439" y="41720"/>
                  </a:cubicBezTo>
                  <a:lnTo>
                    <a:pt x="83439" y="144018"/>
                  </a:lnTo>
                  <a:cubicBezTo>
                    <a:pt x="83344" y="166973"/>
                    <a:pt x="64580" y="185738"/>
                    <a:pt x="41719"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id="{F4DE8428-E2CD-F46A-B86F-BFC61DF01549}"/>
                </a:ext>
              </a:extLst>
            </p:cNvPr>
            <p:cNvSpPr/>
            <p:nvPr/>
          </p:nvSpPr>
          <p:spPr>
            <a:xfrm>
              <a:off x="5962268" y="3100392"/>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Freeform: Shape 65">
              <a:extLst>
                <a:ext uri="{FF2B5EF4-FFF2-40B4-BE49-F238E27FC236}">
                  <a16:creationId xmlns:a16="http://schemas.microsoft.com/office/drawing/2014/main" id="{34C5EF1E-D237-3CAF-FD83-A9A21C33B441}"/>
                </a:ext>
              </a:extLst>
            </p:cNvPr>
            <p:cNvSpPr/>
            <p:nvPr/>
          </p:nvSpPr>
          <p:spPr>
            <a:xfrm>
              <a:off x="6031801" y="3104578"/>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Freeform: Shape 66">
              <a:extLst>
                <a:ext uri="{FF2B5EF4-FFF2-40B4-BE49-F238E27FC236}">
                  <a16:creationId xmlns:a16="http://schemas.microsoft.com/office/drawing/2014/main" id="{C3E3757D-66FE-CEAD-5229-8654F811C5C0}"/>
                </a:ext>
              </a:extLst>
            </p:cNvPr>
            <p:cNvSpPr/>
            <p:nvPr/>
          </p:nvSpPr>
          <p:spPr>
            <a:xfrm>
              <a:off x="6123815" y="3104006"/>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E739C44C-3041-53D7-B180-EDC213678F0A}"/>
                </a:ext>
              </a:extLst>
            </p:cNvPr>
            <p:cNvSpPr/>
            <p:nvPr/>
          </p:nvSpPr>
          <p:spPr>
            <a:xfrm>
              <a:off x="5904476" y="3541204"/>
              <a:ext cx="94367" cy="224313"/>
            </a:xfrm>
            <a:custGeom>
              <a:avLst/>
              <a:gdLst>
                <a:gd name="connsiteX0" fmla="*/ 94368 w 94367"/>
                <a:gd name="connsiteY0" fmla="*/ 23241 h 224313"/>
                <a:gd name="connsiteX1" fmla="*/ 76175 w 94367"/>
                <a:gd name="connsiteY1" fmla="*/ 0 h 224313"/>
                <a:gd name="connsiteX2" fmla="*/ 18358 w 94367"/>
                <a:gd name="connsiteY2" fmla="*/ 0 h 224313"/>
                <a:gd name="connsiteX3" fmla="*/ 165 w 94367"/>
                <a:gd name="connsiteY3" fmla="*/ 23241 h 224313"/>
                <a:gd name="connsiteX4" fmla="*/ 26169 w 94367"/>
                <a:gd name="connsiteY4" fmla="*/ 68294 h 224313"/>
                <a:gd name="connsiteX5" fmla="*/ 43599 w 94367"/>
                <a:gd name="connsiteY5" fmla="*/ 97346 h 224313"/>
                <a:gd name="connsiteX6" fmla="*/ 41885 w 94367"/>
                <a:gd name="connsiteY6" fmla="*/ 121539 h 224313"/>
                <a:gd name="connsiteX7" fmla="*/ 37694 w 94367"/>
                <a:gd name="connsiteY7" fmla="*/ 137541 h 224313"/>
                <a:gd name="connsiteX8" fmla="*/ 36170 w 94367"/>
                <a:gd name="connsiteY8" fmla="*/ 174308 h 224313"/>
                <a:gd name="connsiteX9" fmla="*/ 39027 w 94367"/>
                <a:gd name="connsiteY9" fmla="*/ 180308 h 224313"/>
                <a:gd name="connsiteX10" fmla="*/ 42266 w 94367"/>
                <a:gd name="connsiteY10" fmla="*/ 217742 h 224313"/>
                <a:gd name="connsiteX11" fmla="*/ 51886 w 94367"/>
                <a:gd name="connsiteY11" fmla="*/ 224314 h 224313"/>
                <a:gd name="connsiteX12" fmla="*/ 48267 w 94367"/>
                <a:gd name="connsiteY12" fmla="*/ 172784 h 224313"/>
                <a:gd name="connsiteX13" fmla="*/ 45600 w 94367"/>
                <a:gd name="connsiteY13" fmla="*/ 167259 h 224313"/>
                <a:gd name="connsiteX14" fmla="*/ 47886 w 94367"/>
                <a:gd name="connsiteY14" fmla="*/ 142208 h 224313"/>
                <a:gd name="connsiteX15" fmla="*/ 52362 w 94367"/>
                <a:gd name="connsiteY15" fmla="*/ 125158 h 224313"/>
                <a:gd name="connsiteX16" fmla="*/ 54172 w 94367"/>
                <a:gd name="connsiteY16" fmla="*/ 92583 h 224313"/>
                <a:gd name="connsiteX17" fmla="*/ 70555 w 94367"/>
                <a:gd name="connsiteY17" fmla="*/ 67342 h 224313"/>
                <a:gd name="connsiteX18" fmla="*/ 94368 w 94367"/>
                <a:gd name="connsiteY18" fmla="*/ 23241 h 22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313">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599" y="97346"/>
                  </a:lnTo>
                  <a:cubicBezTo>
                    <a:pt x="43980" y="104013"/>
                    <a:pt x="43885" y="112490"/>
                    <a:pt x="41885" y="121539"/>
                  </a:cubicBezTo>
                  <a:cubicBezTo>
                    <a:pt x="40551" y="127540"/>
                    <a:pt x="39027" y="132779"/>
                    <a:pt x="37694" y="137541"/>
                  </a:cubicBezTo>
                  <a:cubicBezTo>
                    <a:pt x="33884" y="150686"/>
                    <a:pt x="30645" y="162020"/>
                    <a:pt x="36170" y="174308"/>
                  </a:cubicBezTo>
                  <a:cubicBezTo>
                    <a:pt x="37027" y="176308"/>
                    <a:pt x="38075" y="178308"/>
                    <a:pt x="39027" y="180308"/>
                  </a:cubicBezTo>
                  <a:cubicBezTo>
                    <a:pt x="44552" y="191452"/>
                    <a:pt x="49314" y="201073"/>
                    <a:pt x="42266" y="217742"/>
                  </a:cubicBezTo>
                  <a:lnTo>
                    <a:pt x="51886" y="224314"/>
                  </a:lnTo>
                  <a:cubicBezTo>
                    <a:pt x="61887" y="200406"/>
                    <a:pt x="53982" y="184404"/>
                    <a:pt x="48267" y="172784"/>
                  </a:cubicBezTo>
                  <a:cubicBezTo>
                    <a:pt x="47314" y="170974"/>
                    <a:pt x="46457" y="169069"/>
                    <a:pt x="45600" y="167259"/>
                  </a:cubicBezTo>
                  <a:cubicBezTo>
                    <a:pt x="42742" y="160877"/>
                    <a:pt x="44361" y="154591"/>
                    <a:pt x="47886" y="142208"/>
                  </a:cubicBezTo>
                  <a:cubicBezTo>
                    <a:pt x="49314" y="137160"/>
                    <a:pt x="50934" y="131540"/>
                    <a:pt x="52362" y="125158"/>
                  </a:cubicBezTo>
                  <a:cubicBezTo>
                    <a:pt x="55125" y="112490"/>
                    <a:pt x="54934" y="100870"/>
                    <a:pt x="54172" y="92583"/>
                  </a:cubicBezTo>
                  <a:lnTo>
                    <a:pt x="70555" y="67342"/>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 name="Freeform: Shape 68">
              <a:extLst>
                <a:ext uri="{FF2B5EF4-FFF2-40B4-BE49-F238E27FC236}">
                  <a16:creationId xmlns:a16="http://schemas.microsoft.com/office/drawing/2014/main" id="{CE6B9280-0A8F-4114-7611-522C9F74A824}"/>
                </a:ext>
              </a:extLst>
            </p:cNvPr>
            <p:cNvSpPr/>
            <p:nvPr/>
          </p:nvSpPr>
          <p:spPr>
            <a:xfrm>
              <a:off x="5990487" y="3537965"/>
              <a:ext cx="94367" cy="224409"/>
            </a:xfrm>
            <a:custGeom>
              <a:avLst/>
              <a:gdLst>
                <a:gd name="connsiteX0" fmla="*/ 94368 w 94367"/>
                <a:gd name="connsiteY0" fmla="*/ 23241 h 224409"/>
                <a:gd name="connsiteX1" fmla="*/ 76175 w 94367"/>
                <a:gd name="connsiteY1" fmla="*/ 0 h 224409"/>
                <a:gd name="connsiteX2" fmla="*/ 18358 w 94367"/>
                <a:gd name="connsiteY2" fmla="*/ 0 h 224409"/>
                <a:gd name="connsiteX3" fmla="*/ 165 w 94367"/>
                <a:gd name="connsiteY3" fmla="*/ 23241 h 224409"/>
                <a:gd name="connsiteX4" fmla="*/ 26169 w 94367"/>
                <a:gd name="connsiteY4" fmla="*/ 68294 h 224409"/>
                <a:gd name="connsiteX5" fmla="*/ 43599 w 94367"/>
                <a:gd name="connsiteY5" fmla="*/ 97346 h 224409"/>
                <a:gd name="connsiteX6" fmla="*/ 41885 w 94367"/>
                <a:gd name="connsiteY6" fmla="*/ 121444 h 224409"/>
                <a:gd name="connsiteX7" fmla="*/ 37694 w 94367"/>
                <a:gd name="connsiteY7" fmla="*/ 137446 h 224409"/>
                <a:gd name="connsiteX8" fmla="*/ 36170 w 94367"/>
                <a:gd name="connsiteY8" fmla="*/ 174212 h 224409"/>
                <a:gd name="connsiteX9" fmla="*/ 39027 w 94367"/>
                <a:gd name="connsiteY9" fmla="*/ 180213 h 224409"/>
                <a:gd name="connsiteX10" fmla="*/ 42266 w 94367"/>
                <a:gd name="connsiteY10" fmla="*/ 217646 h 224409"/>
                <a:gd name="connsiteX11" fmla="*/ 51981 w 94367"/>
                <a:gd name="connsiteY11" fmla="*/ 224409 h 224409"/>
                <a:gd name="connsiteX12" fmla="*/ 48362 w 94367"/>
                <a:gd name="connsiteY12" fmla="*/ 172879 h 224409"/>
                <a:gd name="connsiteX13" fmla="*/ 45695 w 94367"/>
                <a:gd name="connsiteY13" fmla="*/ 167354 h 224409"/>
                <a:gd name="connsiteX14" fmla="*/ 47981 w 94367"/>
                <a:gd name="connsiteY14" fmla="*/ 142304 h 224409"/>
                <a:gd name="connsiteX15" fmla="*/ 52458 w 94367"/>
                <a:gd name="connsiteY15" fmla="*/ 125254 h 224409"/>
                <a:gd name="connsiteX16" fmla="*/ 54267 w 94367"/>
                <a:gd name="connsiteY16" fmla="*/ 92678 h 224409"/>
                <a:gd name="connsiteX17" fmla="*/ 70650 w 94367"/>
                <a:gd name="connsiteY17" fmla="*/ 67437 h 224409"/>
                <a:gd name="connsiteX18" fmla="*/ 94368 w 94367"/>
                <a:gd name="connsiteY18" fmla="*/ 23241 h 22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409">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599" y="97346"/>
                  </a:lnTo>
                  <a:cubicBezTo>
                    <a:pt x="43980" y="103918"/>
                    <a:pt x="43885" y="112395"/>
                    <a:pt x="41885" y="121444"/>
                  </a:cubicBezTo>
                  <a:cubicBezTo>
                    <a:pt x="40551" y="127445"/>
                    <a:pt x="39027" y="132683"/>
                    <a:pt x="37694" y="137446"/>
                  </a:cubicBezTo>
                  <a:cubicBezTo>
                    <a:pt x="33884" y="150590"/>
                    <a:pt x="30645" y="161925"/>
                    <a:pt x="36170" y="174212"/>
                  </a:cubicBezTo>
                  <a:cubicBezTo>
                    <a:pt x="37027" y="176213"/>
                    <a:pt x="38075" y="178213"/>
                    <a:pt x="39027" y="180213"/>
                  </a:cubicBezTo>
                  <a:cubicBezTo>
                    <a:pt x="44552" y="191357"/>
                    <a:pt x="49314" y="200978"/>
                    <a:pt x="42266" y="217646"/>
                  </a:cubicBezTo>
                  <a:lnTo>
                    <a:pt x="51981" y="224409"/>
                  </a:lnTo>
                  <a:cubicBezTo>
                    <a:pt x="61983" y="200501"/>
                    <a:pt x="54077" y="184499"/>
                    <a:pt x="48362" y="172879"/>
                  </a:cubicBezTo>
                  <a:cubicBezTo>
                    <a:pt x="47409" y="171069"/>
                    <a:pt x="46552" y="169164"/>
                    <a:pt x="45695" y="167354"/>
                  </a:cubicBezTo>
                  <a:cubicBezTo>
                    <a:pt x="42837" y="160973"/>
                    <a:pt x="44457" y="154686"/>
                    <a:pt x="47981" y="142304"/>
                  </a:cubicBezTo>
                  <a:cubicBezTo>
                    <a:pt x="49410" y="137255"/>
                    <a:pt x="51029" y="131636"/>
                    <a:pt x="52458" y="125254"/>
                  </a:cubicBezTo>
                  <a:cubicBezTo>
                    <a:pt x="55220" y="112586"/>
                    <a:pt x="55029" y="100965"/>
                    <a:pt x="54267" y="92678"/>
                  </a:cubicBezTo>
                  <a:lnTo>
                    <a:pt x="70650" y="6743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D1E1347E-26ED-2B4E-91F8-AA355AB92362}"/>
                </a:ext>
              </a:extLst>
            </p:cNvPr>
            <p:cNvSpPr/>
            <p:nvPr/>
          </p:nvSpPr>
          <p:spPr>
            <a:xfrm>
              <a:off x="6087452" y="3537965"/>
              <a:ext cx="94367" cy="224409"/>
            </a:xfrm>
            <a:custGeom>
              <a:avLst/>
              <a:gdLst>
                <a:gd name="connsiteX0" fmla="*/ 94368 w 94367"/>
                <a:gd name="connsiteY0" fmla="*/ 23241 h 224409"/>
                <a:gd name="connsiteX1" fmla="*/ 76175 w 94367"/>
                <a:gd name="connsiteY1" fmla="*/ 0 h 224409"/>
                <a:gd name="connsiteX2" fmla="*/ 18358 w 94367"/>
                <a:gd name="connsiteY2" fmla="*/ 0 h 224409"/>
                <a:gd name="connsiteX3" fmla="*/ 165 w 94367"/>
                <a:gd name="connsiteY3" fmla="*/ 23241 h 224409"/>
                <a:gd name="connsiteX4" fmla="*/ 26169 w 94367"/>
                <a:gd name="connsiteY4" fmla="*/ 68294 h 224409"/>
                <a:gd name="connsiteX5" fmla="*/ 43695 w 94367"/>
                <a:gd name="connsiteY5" fmla="*/ 97346 h 224409"/>
                <a:gd name="connsiteX6" fmla="*/ 41980 w 94367"/>
                <a:gd name="connsiteY6" fmla="*/ 121444 h 224409"/>
                <a:gd name="connsiteX7" fmla="*/ 37789 w 94367"/>
                <a:gd name="connsiteY7" fmla="*/ 137446 h 224409"/>
                <a:gd name="connsiteX8" fmla="*/ 36265 w 94367"/>
                <a:gd name="connsiteY8" fmla="*/ 174212 h 224409"/>
                <a:gd name="connsiteX9" fmla="*/ 39123 w 94367"/>
                <a:gd name="connsiteY9" fmla="*/ 180213 h 224409"/>
                <a:gd name="connsiteX10" fmla="*/ 42361 w 94367"/>
                <a:gd name="connsiteY10" fmla="*/ 217646 h 224409"/>
                <a:gd name="connsiteX11" fmla="*/ 51981 w 94367"/>
                <a:gd name="connsiteY11" fmla="*/ 224409 h 224409"/>
                <a:gd name="connsiteX12" fmla="*/ 48362 w 94367"/>
                <a:gd name="connsiteY12" fmla="*/ 172879 h 224409"/>
                <a:gd name="connsiteX13" fmla="*/ 45695 w 94367"/>
                <a:gd name="connsiteY13" fmla="*/ 167354 h 224409"/>
                <a:gd name="connsiteX14" fmla="*/ 47981 w 94367"/>
                <a:gd name="connsiteY14" fmla="*/ 142304 h 224409"/>
                <a:gd name="connsiteX15" fmla="*/ 52458 w 94367"/>
                <a:gd name="connsiteY15" fmla="*/ 125254 h 224409"/>
                <a:gd name="connsiteX16" fmla="*/ 54267 w 94367"/>
                <a:gd name="connsiteY16" fmla="*/ 92678 h 224409"/>
                <a:gd name="connsiteX17" fmla="*/ 70650 w 94367"/>
                <a:gd name="connsiteY17" fmla="*/ 67437 h 224409"/>
                <a:gd name="connsiteX18" fmla="*/ 94368 w 94367"/>
                <a:gd name="connsiteY18" fmla="*/ 23241 h 22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409">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695" y="97346"/>
                  </a:lnTo>
                  <a:cubicBezTo>
                    <a:pt x="44076" y="103918"/>
                    <a:pt x="43980" y="112395"/>
                    <a:pt x="41980" y="121444"/>
                  </a:cubicBezTo>
                  <a:cubicBezTo>
                    <a:pt x="40647" y="127445"/>
                    <a:pt x="39123" y="132683"/>
                    <a:pt x="37789" y="137446"/>
                  </a:cubicBezTo>
                  <a:cubicBezTo>
                    <a:pt x="33979" y="150590"/>
                    <a:pt x="30741" y="161925"/>
                    <a:pt x="36265" y="174212"/>
                  </a:cubicBezTo>
                  <a:cubicBezTo>
                    <a:pt x="37122" y="176213"/>
                    <a:pt x="38170" y="178213"/>
                    <a:pt x="39123" y="180213"/>
                  </a:cubicBezTo>
                  <a:cubicBezTo>
                    <a:pt x="44647" y="191357"/>
                    <a:pt x="49410" y="200978"/>
                    <a:pt x="42361" y="217646"/>
                  </a:cubicBezTo>
                  <a:lnTo>
                    <a:pt x="51981" y="224409"/>
                  </a:lnTo>
                  <a:cubicBezTo>
                    <a:pt x="61983" y="200501"/>
                    <a:pt x="54077" y="184499"/>
                    <a:pt x="48362" y="172879"/>
                  </a:cubicBezTo>
                  <a:cubicBezTo>
                    <a:pt x="47409" y="171069"/>
                    <a:pt x="46552" y="169164"/>
                    <a:pt x="45695" y="167354"/>
                  </a:cubicBezTo>
                  <a:cubicBezTo>
                    <a:pt x="42837" y="160973"/>
                    <a:pt x="44457" y="154686"/>
                    <a:pt x="47981" y="142304"/>
                  </a:cubicBezTo>
                  <a:cubicBezTo>
                    <a:pt x="49410" y="137255"/>
                    <a:pt x="51029" y="131636"/>
                    <a:pt x="52458" y="125254"/>
                  </a:cubicBezTo>
                  <a:cubicBezTo>
                    <a:pt x="55220" y="112586"/>
                    <a:pt x="55029" y="100965"/>
                    <a:pt x="54267" y="92678"/>
                  </a:cubicBezTo>
                  <a:lnTo>
                    <a:pt x="70650" y="6743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 name="Freeform: Shape 70">
              <a:extLst>
                <a:ext uri="{FF2B5EF4-FFF2-40B4-BE49-F238E27FC236}">
                  <a16:creationId xmlns:a16="http://schemas.microsoft.com/office/drawing/2014/main" id="{A6D1B788-AFEF-77E5-1A6D-D1064C7DA138}"/>
                </a:ext>
              </a:extLst>
            </p:cNvPr>
            <p:cNvSpPr/>
            <p:nvPr/>
          </p:nvSpPr>
          <p:spPr>
            <a:xfrm>
              <a:off x="6183845" y="3538632"/>
              <a:ext cx="94367" cy="224218"/>
            </a:xfrm>
            <a:custGeom>
              <a:avLst/>
              <a:gdLst>
                <a:gd name="connsiteX0" fmla="*/ 94368 w 94367"/>
                <a:gd name="connsiteY0" fmla="*/ 23241 h 224218"/>
                <a:gd name="connsiteX1" fmla="*/ 76175 w 94367"/>
                <a:gd name="connsiteY1" fmla="*/ 0 h 224218"/>
                <a:gd name="connsiteX2" fmla="*/ 18358 w 94367"/>
                <a:gd name="connsiteY2" fmla="*/ 0 h 224218"/>
                <a:gd name="connsiteX3" fmla="*/ 165 w 94367"/>
                <a:gd name="connsiteY3" fmla="*/ 23241 h 224218"/>
                <a:gd name="connsiteX4" fmla="*/ 26169 w 94367"/>
                <a:gd name="connsiteY4" fmla="*/ 68294 h 224218"/>
                <a:gd name="connsiteX5" fmla="*/ 43695 w 94367"/>
                <a:gd name="connsiteY5" fmla="*/ 97346 h 224218"/>
                <a:gd name="connsiteX6" fmla="*/ 41980 w 94367"/>
                <a:gd name="connsiteY6" fmla="*/ 121444 h 224218"/>
                <a:gd name="connsiteX7" fmla="*/ 37789 w 94367"/>
                <a:gd name="connsiteY7" fmla="*/ 137446 h 224218"/>
                <a:gd name="connsiteX8" fmla="*/ 36265 w 94367"/>
                <a:gd name="connsiteY8" fmla="*/ 174212 h 224218"/>
                <a:gd name="connsiteX9" fmla="*/ 39123 w 94367"/>
                <a:gd name="connsiteY9" fmla="*/ 180213 h 224218"/>
                <a:gd name="connsiteX10" fmla="*/ 42361 w 94367"/>
                <a:gd name="connsiteY10" fmla="*/ 217646 h 224218"/>
                <a:gd name="connsiteX11" fmla="*/ 51981 w 94367"/>
                <a:gd name="connsiteY11" fmla="*/ 224219 h 224218"/>
                <a:gd name="connsiteX12" fmla="*/ 48362 w 94367"/>
                <a:gd name="connsiteY12" fmla="*/ 172688 h 224218"/>
                <a:gd name="connsiteX13" fmla="*/ 45695 w 94367"/>
                <a:gd name="connsiteY13" fmla="*/ 167164 h 224218"/>
                <a:gd name="connsiteX14" fmla="*/ 47981 w 94367"/>
                <a:gd name="connsiteY14" fmla="*/ 142113 h 224218"/>
                <a:gd name="connsiteX15" fmla="*/ 52458 w 94367"/>
                <a:gd name="connsiteY15" fmla="*/ 125063 h 224218"/>
                <a:gd name="connsiteX16" fmla="*/ 54267 w 94367"/>
                <a:gd name="connsiteY16" fmla="*/ 92488 h 224218"/>
                <a:gd name="connsiteX17" fmla="*/ 70650 w 94367"/>
                <a:gd name="connsiteY17" fmla="*/ 67247 h 224218"/>
                <a:gd name="connsiteX18" fmla="*/ 94368 w 94367"/>
                <a:gd name="connsiteY18" fmla="*/ 23241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218">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695" y="97346"/>
                  </a:lnTo>
                  <a:cubicBezTo>
                    <a:pt x="44076" y="103918"/>
                    <a:pt x="43980" y="112395"/>
                    <a:pt x="41980" y="121444"/>
                  </a:cubicBezTo>
                  <a:cubicBezTo>
                    <a:pt x="40647" y="127445"/>
                    <a:pt x="39123" y="132683"/>
                    <a:pt x="37789" y="137446"/>
                  </a:cubicBezTo>
                  <a:cubicBezTo>
                    <a:pt x="33979" y="150590"/>
                    <a:pt x="30741" y="161925"/>
                    <a:pt x="36265" y="174212"/>
                  </a:cubicBezTo>
                  <a:cubicBezTo>
                    <a:pt x="37122" y="176213"/>
                    <a:pt x="38170" y="178213"/>
                    <a:pt x="39123" y="180213"/>
                  </a:cubicBezTo>
                  <a:cubicBezTo>
                    <a:pt x="44647" y="191357"/>
                    <a:pt x="49410" y="200978"/>
                    <a:pt x="42361" y="217646"/>
                  </a:cubicBezTo>
                  <a:lnTo>
                    <a:pt x="51981" y="224219"/>
                  </a:lnTo>
                  <a:cubicBezTo>
                    <a:pt x="61983" y="200311"/>
                    <a:pt x="54077" y="184309"/>
                    <a:pt x="48362" y="172688"/>
                  </a:cubicBezTo>
                  <a:cubicBezTo>
                    <a:pt x="47409" y="170878"/>
                    <a:pt x="46552" y="168974"/>
                    <a:pt x="45695" y="167164"/>
                  </a:cubicBezTo>
                  <a:cubicBezTo>
                    <a:pt x="42837" y="160782"/>
                    <a:pt x="44457" y="154496"/>
                    <a:pt x="47981" y="142113"/>
                  </a:cubicBezTo>
                  <a:cubicBezTo>
                    <a:pt x="49410" y="137065"/>
                    <a:pt x="51029" y="131445"/>
                    <a:pt x="52458" y="125063"/>
                  </a:cubicBezTo>
                  <a:cubicBezTo>
                    <a:pt x="55220" y="112395"/>
                    <a:pt x="55029" y="100775"/>
                    <a:pt x="54267" y="92488"/>
                  </a:cubicBezTo>
                  <a:lnTo>
                    <a:pt x="70650" y="6724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1" name="Group 90">
            <a:extLst>
              <a:ext uri="{FF2B5EF4-FFF2-40B4-BE49-F238E27FC236}">
                <a16:creationId xmlns:a16="http://schemas.microsoft.com/office/drawing/2014/main" id="{7A7123EC-A1D5-26DB-0844-D7E65C9D774A}"/>
              </a:ext>
            </a:extLst>
          </p:cNvPr>
          <p:cNvGrpSpPr/>
          <p:nvPr/>
        </p:nvGrpSpPr>
        <p:grpSpPr>
          <a:xfrm rot="18898903">
            <a:off x="2821275" y="3868936"/>
            <a:ext cx="525363" cy="910150"/>
            <a:chOff x="5904476" y="3100392"/>
            <a:chExt cx="383928" cy="665125"/>
          </a:xfrm>
        </p:grpSpPr>
        <p:sp>
          <p:nvSpPr>
            <p:cNvPr id="92" name="Freeform: Shape 91">
              <a:extLst>
                <a:ext uri="{FF2B5EF4-FFF2-40B4-BE49-F238E27FC236}">
                  <a16:creationId xmlns:a16="http://schemas.microsoft.com/office/drawing/2014/main" id="{B228F8AD-68DC-CCA2-8954-F03F98F664F3}"/>
                </a:ext>
              </a:extLst>
            </p:cNvPr>
            <p:cNvSpPr/>
            <p:nvPr/>
          </p:nvSpPr>
          <p:spPr>
            <a:xfrm>
              <a:off x="5905499"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439" y="166973"/>
                    <a:pt x="64675"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C9005B90-D197-4786-34FE-E121DC58623D}"/>
                </a:ext>
              </a:extLst>
            </p:cNvPr>
            <p:cNvSpPr/>
            <p:nvPr/>
          </p:nvSpPr>
          <p:spPr>
            <a:xfrm>
              <a:off x="6005321"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344" y="166973"/>
                    <a:pt x="64580"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4" name="Freeform: Shape 93">
              <a:extLst>
                <a:ext uri="{FF2B5EF4-FFF2-40B4-BE49-F238E27FC236}">
                  <a16:creationId xmlns:a16="http://schemas.microsoft.com/office/drawing/2014/main" id="{27D42EC8-F419-98F6-E27C-5923097795DD}"/>
                </a:ext>
              </a:extLst>
            </p:cNvPr>
            <p:cNvSpPr/>
            <p:nvPr/>
          </p:nvSpPr>
          <p:spPr>
            <a:xfrm>
              <a:off x="6105143"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344" y="166973"/>
                    <a:pt x="64580"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Freeform: Shape 94">
              <a:extLst>
                <a:ext uri="{FF2B5EF4-FFF2-40B4-BE49-F238E27FC236}">
                  <a16:creationId xmlns:a16="http://schemas.microsoft.com/office/drawing/2014/main" id="{A53ED944-D367-A25A-DBF2-1EFC269B4CE5}"/>
                </a:ext>
              </a:extLst>
            </p:cNvPr>
            <p:cNvSpPr/>
            <p:nvPr/>
          </p:nvSpPr>
          <p:spPr>
            <a:xfrm>
              <a:off x="6204965" y="3348513"/>
              <a:ext cx="83439" cy="185737"/>
            </a:xfrm>
            <a:custGeom>
              <a:avLst/>
              <a:gdLst>
                <a:gd name="connsiteX0" fmla="*/ 41719 w 83439"/>
                <a:gd name="connsiteY0" fmla="*/ 185738 h 185737"/>
                <a:gd name="connsiteX1" fmla="*/ 41719 w 83439"/>
                <a:gd name="connsiteY1" fmla="*/ 185738 h 185737"/>
                <a:gd name="connsiteX2" fmla="*/ 0 w 83439"/>
                <a:gd name="connsiteY2" fmla="*/ 144018 h 185737"/>
                <a:gd name="connsiteX3" fmla="*/ 0 w 83439"/>
                <a:gd name="connsiteY3" fmla="*/ 41720 h 185737"/>
                <a:gd name="connsiteX4" fmla="*/ 41719 w 83439"/>
                <a:gd name="connsiteY4" fmla="*/ 0 h 185737"/>
                <a:gd name="connsiteX5" fmla="*/ 41719 w 83439"/>
                <a:gd name="connsiteY5" fmla="*/ 0 h 185737"/>
                <a:gd name="connsiteX6" fmla="*/ 83439 w 83439"/>
                <a:gd name="connsiteY6" fmla="*/ 41720 h 185737"/>
                <a:gd name="connsiteX7" fmla="*/ 83439 w 83439"/>
                <a:gd name="connsiteY7" fmla="*/ 144018 h 185737"/>
                <a:gd name="connsiteX8" fmla="*/ 41719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19" y="185738"/>
                  </a:moveTo>
                  <a:lnTo>
                    <a:pt x="41719" y="185738"/>
                  </a:lnTo>
                  <a:cubicBezTo>
                    <a:pt x="18764" y="185738"/>
                    <a:pt x="0" y="166973"/>
                    <a:pt x="0" y="144018"/>
                  </a:cubicBezTo>
                  <a:lnTo>
                    <a:pt x="0" y="41720"/>
                  </a:lnTo>
                  <a:cubicBezTo>
                    <a:pt x="0" y="18764"/>
                    <a:pt x="18764" y="0"/>
                    <a:pt x="41719" y="0"/>
                  </a:cubicBezTo>
                  <a:lnTo>
                    <a:pt x="41719" y="0"/>
                  </a:lnTo>
                  <a:cubicBezTo>
                    <a:pt x="64675" y="0"/>
                    <a:pt x="83439" y="18764"/>
                    <a:pt x="83439" y="41720"/>
                  </a:cubicBezTo>
                  <a:lnTo>
                    <a:pt x="83439" y="144018"/>
                  </a:lnTo>
                  <a:cubicBezTo>
                    <a:pt x="83344" y="166973"/>
                    <a:pt x="64580" y="185738"/>
                    <a:pt x="41719"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61416128-89B3-8CC7-5C03-6B1B98921323}"/>
                </a:ext>
              </a:extLst>
            </p:cNvPr>
            <p:cNvSpPr/>
            <p:nvPr/>
          </p:nvSpPr>
          <p:spPr>
            <a:xfrm>
              <a:off x="5962268" y="3100392"/>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BD555A1D-A6B2-E8B2-A60D-E88DD1EF2D16}"/>
                </a:ext>
              </a:extLst>
            </p:cNvPr>
            <p:cNvSpPr/>
            <p:nvPr/>
          </p:nvSpPr>
          <p:spPr>
            <a:xfrm>
              <a:off x="6031801" y="3104578"/>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11F5EA5C-AF5F-6500-F7CF-5C5826A59B77}"/>
                </a:ext>
              </a:extLst>
            </p:cNvPr>
            <p:cNvSpPr/>
            <p:nvPr/>
          </p:nvSpPr>
          <p:spPr>
            <a:xfrm>
              <a:off x="6123815" y="3104006"/>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Freeform: Shape 98">
              <a:extLst>
                <a:ext uri="{FF2B5EF4-FFF2-40B4-BE49-F238E27FC236}">
                  <a16:creationId xmlns:a16="http://schemas.microsoft.com/office/drawing/2014/main" id="{A90BF9E5-2DEF-C45F-6EB5-543A9B8F3E29}"/>
                </a:ext>
              </a:extLst>
            </p:cNvPr>
            <p:cNvSpPr/>
            <p:nvPr/>
          </p:nvSpPr>
          <p:spPr>
            <a:xfrm>
              <a:off x="5904476" y="3541204"/>
              <a:ext cx="94367" cy="224313"/>
            </a:xfrm>
            <a:custGeom>
              <a:avLst/>
              <a:gdLst>
                <a:gd name="connsiteX0" fmla="*/ 94368 w 94367"/>
                <a:gd name="connsiteY0" fmla="*/ 23241 h 224313"/>
                <a:gd name="connsiteX1" fmla="*/ 76175 w 94367"/>
                <a:gd name="connsiteY1" fmla="*/ 0 h 224313"/>
                <a:gd name="connsiteX2" fmla="*/ 18358 w 94367"/>
                <a:gd name="connsiteY2" fmla="*/ 0 h 224313"/>
                <a:gd name="connsiteX3" fmla="*/ 165 w 94367"/>
                <a:gd name="connsiteY3" fmla="*/ 23241 h 224313"/>
                <a:gd name="connsiteX4" fmla="*/ 26169 w 94367"/>
                <a:gd name="connsiteY4" fmla="*/ 68294 h 224313"/>
                <a:gd name="connsiteX5" fmla="*/ 43599 w 94367"/>
                <a:gd name="connsiteY5" fmla="*/ 97346 h 224313"/>
                <a:gd name="connsiteX6" fmla="*/ 41885 w 94367"/>
                <a:gd name="connsiteY6" fmla="*/ 121539 h 224313"/>
                <a:gd name="connsiteX7" fmla="*/ 37694 w 94367"/>
                <a:gd name="connsiteY7" fmla="*/ 137541 h 224313"/>
                <a:gd name="connsiteX8" fmla="*/ 36170 w 94367"/>
                <a:gd name="connsiteY8" fmla="*/ 174308 h 224313"/>
                <a:gd name="connsiteX9" fmla="*/ 39027 w 94367"/>
                <a:gd name="connsiteY9" fmla="*/ 180308 h 224313"/>
                <a:gd name="connsiteX10" fmla="*/ 42266 w 94367"/>
                <a:gd name="connsiteY10" fmla="*/ 217742 h 224313"/>
                <a:gd name="connsiteX11" fmla="*/ 51886 w 94367"/>
                <a:gd name="connsiteY11" fmla="*/ 224314 h 224313"/>
                <a:gd name="connsiteX12" fmla="*/ 48267 w 94367"/>
                <a:gd name="connsiteY12" fmla="*/ 172784 h 224313"/>
                <a:gd name="connsiteX13" fmla="*/ 45600 w 94367"/>
                <a:gd name="connsiteY13" fmla="*/ 167259 h 224313"/>
                <a:gd name="connsiteX14" fmla="*/ 47886 w 94367"/>
                <a:gd name="connsiteY14" fmla="*/ 142208 h 224313"/>
                <a:gd name="connsiteX15" fmla="*/ 52362 w 94367"/>
                <a:gd name="connsiteY15" fmla="*/ 125158 h 224313"/>
                <a:gd name="connsiteX16" fmla="*/ 54172 w 94367"/>
                <a:gd name="connsiteY16" fmla="*/ 92583 h 224313"/>
                <a:gd name="connsiteX17" fmla="*/ 70555 w 94367"/>
                <a:gd name="connsiteY17" fmla="*/ 67342 h 224313"/>
                <a:gd name="connsiteX18" fmla="*/ 94368 w 94367"/>
                <a:gd name="connsiteY18" fmla="*/ 23241 h 22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313">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599" y="97346"/>
                  </a:lnTo>
                  <a:cubicBezTo>
                    <a:pt x="43980" y="104013"/>
                    <a:pt x="43885" y="112490"/>
                    <a:pt x="41885" y="121539"/>
                  </a:cubicBezTo>
                  <a:cubicBezTo>
                    <a:pt x="40551" y="127540"/>
                    <a:pt x="39027" y="132779"/>
                    <a:pt x="37694" y="137541"/>
                  </a:cubicBezTo>
                  <a:cubicBezTo>
                    <a:pt x="33884" y="150686"/>
                    <a:pt x="30645" y="162020"/>
                    <a:pt x="36170" y="174308"/>
                  </a:cubicBezTo>
                  <a:cubicBezTo>
                    <a:pt x="37027" y="176308"/>
                    <a:pt x="38075" y="178308"/>
                    <a:pt x="39027" y="180308"/>
                  </a:cubicBezTo>
                  <a:cubicBezTo>
                    <a:pt x="44552" y="191452"/>
                    <a:pt x="49314" y="201073"/>
                    <a:pt x="42266" y="217742"/>
                  </a:cubicBezTo>
                  <a:lnTo>
                    <a:pt x="51886" y="224314"/>
                  </a:lnTo>
                  <a:cubicBezTo>
                    <a:pt x="61887" y="200406"/>
                    <a:pt x="53982" y="184404"/>
                    <a:pt x="48267" y="172784"/>
                  </a:cubicBezTo>
                  <a:cubicBezTo>
                    <a:pt x="47314" y="170974"/>
                    <a:pt x="46457" y="169069"/>
                    <a:pt x="45600" y="167259"/>
                  </a:cubicBezTo>
                  <a:cubicBezTo>
                    <a:pt x="42742" y="160877"/>
                    <a:pt x="44361" y="154591"/>
                    <a:pt x="47886" y="142208"/>
                  </a:cubicBezTo>
                  <a:cubicBezTo>
                    <a:pt x="49314" y="137160"/>
                    <a:pt x="50934" y="131540"/>
                    <a:pt x="52362" y="125158"/>
                  </a:cubicBezTo>
                  <a:cubicBezTo>
                    <a:pt x="55125" y="112490"/>
                    <a:pt x="54934" y="100870"/>
                    <a:pt x="54172" y="92583"/>
                  </a:cubicBezTo>
                  <a:lnTo>
                    <a:pt x="70555" y="67342"/>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Freeform: Shape 99">
              <a:extLst>
                <a:ext uri="{FF2B5EF4-FFF2-40B4-BE49-F238E27FC236}">
                  <a16:creationId xmlns:a16="http://schemas.microsoft.com/office/drawing/2014/main" id="{F764F01C-4FF8-C0BC-7DD4-544155BC3AE3}"/>
                </a:ext>
              </a:extLst>
            </p:cNvPr>
            <p:cNvSpPr/>
            <p:nvPr/>
          </p:nvSpPr>
          <p:spPr>
            <a:xfrm>
              <a:off x="5990487" y="3537965"/>
              <a:ext cx="94367" cy="224409"/>
            </a:xfrm>
            <a:custGeom>
              <a:avLst/>
              <a:gdLst>
                <a:gd name="connsiteX0" fmla="*/ 94368 w 94367"/>
                <a:gd name="connsiteY0" fmla="*/ 23241 h 224409"/>
                <a:gd name="connsiteX1" fmla="*/ 76175 w 94367"/>
                <a:gd name="connsiteY1" fmla="*/ 0 h 224409"/>
                <a:gd name="connsiteX2" fmla="*/ 18358 w 94367"/>
                <a:gd name="connsiteY2" fmla="*/ 0 h 224409"/>
                <a:gd name="connsiteX3" fmla="*/ 165 w 94367"/>
                <a:gd name="connsiteY3" fmla="*/ 23241 h 224409"/>
                <a:gd name="connsiteX4" fmla="*/ 26169 w 94367"/>
                <a:gd name="connsiteY4" fmla="*/ 68294 h 224409"/>
                <a:gd name="connsiteX5" fmla="*/ 43599 w 94367"/>
                <a:gd name="connsiteY5" fmla="*/ 97346 h 224409"/>
                <a:gd name="connsiteX6" fmla="*/ 41885 w 94367"/>
                <a:gd name="connsiteY6" fmla="*/ 121444 h 224409"/>
                <a:gd name="connsiteX7" fmla="*/ 37694 w 94367"/>
                <a:gd name="connsiteY7" fmla="*/ 137446 h 224409"/>
                <a:gd name="connsiteX8" fmla="*/ 36170 w 94367"/>
                <a:gd name="connsiteY8" fmla="*/ 174212 h 224409"/>
                <a:gd name="connsiteX9" fmla="*/ 39027 w 94367"/>
                <a:gd name="connsiteY9" fmla="*/ 180213 h 224409"/>
                <a:gd name="connsiteX10" fmla="*/ 42266 w 94367"/>
                <a:gd name="connsiteY10" fmla="*/ 217646 h 224409"/>
                <a:gd name="connsiteX11" fmla="*/ 51981 w 94367"/>
                <a:gd name="connsiteY11" fmla="*/ 224409 h 224409"/>
                <a:gd name="connsiteX12" fmla="*/ 48362 w 94367"/>
                <a:gd name="connsiteY12" fmla="*/ 172879 h 224409"/>
                <a:gd name="connsiteX13" fmla="*/ 45695 w 94367"/>
                <a:gd name="connsiteY13" fmla="*/ 167354 h 224409"/>
                <a:gd name="connsiteX14" fmla="*/ 47981 w 94367"/>
                <a:gd name="connsiteY14" fmla="*/ 142304 h 224409"/>
                <a:gd name="connsiteX15" fmla="*/ 52458 w 94367"/>
                <a:gd name="connsiteY15" fmla="*/ 125254 h 224409"/>
                <a:gd name="connsiteX16" fmla="*/ 54267 w 94367"/>
                <a:gd name="connsiteY16" fmla="*/ 92678 h 224409"/>
                <a:gd name="connsiteX17" fmla="*/ 70650 w 94367"/>
                <a:gd name="connsiteY17" fmla="*/ 67437 h 224409"/>
                <a:gd name="connsiteX18" fmla="*/ 94368 w 94367"/>
                <a:gd name="connsiteY18" fmla="*/ 23241 h 22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409">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599" y="97346"/>
                  </a:lnTo>
                  <a:cubicBezTo>
                    <a:pt x="43980" y="103918"/>
                    <a:pt x="43885" y="112395"/>
                    <a:pt x="41885" y="121444"/>
                  </a:cubicBezTo>
                  <a:cubicBezTo>
                    <a:pt x="40551" y="127445"/>
                    <a:pt x="39027" y="132683"/>
                    <a:pt x="37694" y="137446"/>
                  </a:cubicBezTo>
                  <a:cubicBezTo>
                    <a:pt x="33884" y="150590"/>
                    <a:pt x="30645" y="161925"/>
                    <a:pt x="36170" y="174212"/>
                  </a:cubicBezTo>
                  <a:cubicBezTo>
                    <a:pt x="37027" y="176213"/>
                    <a:pt x="38075" y="178213"/>
                    <a:pt x="39027" y="180213"/>
                  </a:cubicBezTo>
                  <a:cubicBezTo>
                    <a:pt x="44552" y="191357"/>
                    <a:pt x="49314" y="200978"/>
                    <a:pt x="42266" y="217646"/>
                  </a:cubicBezTo>
                  <a:lnTo>
                    <a:pt x="51981" y="224409"/>
                  </a:lnTo>
                  <a:cubicBezTo>
                    <a:pt x="61983" y="200501"/>
                    <a:pt x="54077" y="184499"/>
                    <a:pt x="48362" y="172879"/>
                  </a:cubicBezTo>
                  <a:cubicBezTo>
                    <a:pt x="47409" y="171069"/>
                    <a:pt x="46552" y="169164"/>
                    <a:pt x="45695" y="167354"/>
                  </a:cubicBezTo>
                  <a:cubicBezTo>
                    <a:pt x="42837" y="160973"/>
                    <a:pt x="44457" y="154686"/>
                    <a:pt x="47981" y="142304"/>
                  </a:cubicBezTo>
                  <a:cubicBezTo>
                    <a:pt x="49410" y="137255"/>
                    <a:pt x="51029" y="131636"/>
                    <a:pt x="52458" y="125254"/>
                  </a:cubicBezTo>
                  <a:cubicBezTo>
                    <a:pt x="55220" y="112586"/>
                    <a:pt x="55029" y="100965"/>
                    <a:pt x="54267" y="92678"/>
                  </a:cubicBezTo>
                  <a:lnTo>
                    <a:pt x="70650" y="6743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1" name="Freeform: Shape 100">
              <a:extLst>
                <a:ext uri="{FF2B5EF4-FFF2-40B4-BE49-F238E27FC236}">
                  <a16:creationId xmlns:a16="http://schemas.microsoft.com/office/drawing/2014/main" id="{19044F36-312C-E34D-F7AC-46CDDCDBA834}"/>
                </a:ext>
              </a:extLst>
            </p:cNvPr>
            <p:cNvSpPr/>
            <p:nvPr/>
          </p:nvSpPr>
          <p:spPr>
            <a:xfrm>
              <a:off x="6087452" y="3537965"/>
              <a:ext cx="94367" cy="224409"/>
            </a:xfrm>
            <a:custGeom>
              <a:avLst/>
              <a:gdLst>
                <a:gd name="connsiteX0" fmla="*/ 94368 w 94367"/>
                <a:gd name="connsiteY0" fmla="*/ 23241 h 224409"/>
                <a:gd name="connsiteX1" fmla="*/ 76175 w 94367"/>
                <a:gd name="connsiteY1" fmla="*/ 0 h 224409"/>
                <a:gd name="connsiteX2" fmla="*/ 18358 w 94367"/>
                <a:gd name="connsiteY2" fmla="*/ 0 h 224409"/>
                <a:gd name="connsiteX3" fmla="*/ 165 w 94367"/>
                <a:gd name="connsiteY3" fmla="*/ 23241 h 224409"/>
                <a:gd name="connsiteX4" fmla="*/ 26169 w 94367"/>
                <a:gd name="connsiteY4" fmla="*/ 68294 h 224409"/>
                <a:gd name="connsiteX5" fmla="*/ 43695 w 94367"/>
                <a:gd name="connsiteY5" fmla="*/ 97346 h 224409"/>
                <a:gd name="connsiteX6" fmla="*/ 41980 w 94367"/>
                <a:gd name="connsiteY6" fmla="*/ 121444 h 224409"/>
                <a:gd name="connsiteX7" fmla="*/ 37789 w 94367"/>
                <a:gd name="connsiteY7" fmla="*/ 137446 h 224409"/>
                <a:gd name="connsiteX8" fmla="*/ 36265 w 94367"/>
                <a:gd name="connsiteY8" fmla="*/ 174212 h 224409"/>
                <a:gd name="connsiteX9" fmla="*/ 39123 w 94367"/>
                <a:gd name="connsiteY9" fmla="*/ 180213 h 224409"/>
                <a:gd name="connsiteX10" fmla="*/ 42361 w 94367"/>
                <a:gd name="connsiteY10" fmla="*/ 217646 h 224409"/>
                <a:gd name="connsiteX11" fmla="*/ 51981 w 94367"/>
                <a:gd name="connsiteY11" fmla="*/ 224409 h 224409"/>
                <a:gd name="connsiteX12" fmla="*/ 48362 w 94367"/>
                <a:gd name="connsiteY12" fmla="*/ 172879 h 224409"/>
                <a:gd name="connsiteX13" fmla="*/ 45695 w 94367"/>
                <a:gd name="connsiteY13" fmla="*/ 167354 h 224409"/>
                <a:gd name="connsiteX14" fmla="*/ 47981 w 94367"/>
                <a:gd name="connsiteY14" fmla="*/ 142304 h 224409"/>
                <a:gd name="connsiteX15" fmla="*/ 52458 w 94367"/>
                <a:gd name="connsiteY15" fmla="*/ 125254 h 224409"/>
                <a:gd name="connsiteX16" fmla="*/ 54267 w 94367"/>
                <a:gd name="connsiteY16" fmla="*/ 92678 h 224409"/>
                <a:gd name="connsiteX17" fmla="*/ 70650 w 94367"/>
                <a:gd name="connsiteY17" fmla="*/ 67437 h 224409"/>
                <a:gd name="connsiteX18" fmla="*/ 94368 w 94367"/>
                <a:gd name="connsiteY18" fmla="*/ 23241 h 22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409">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695" y="97346"/>
                  </a:lnTo>
                  <a:cubicBezTo>
                    <a:pt x="44076" y="103918"/>
                    <a:pt x="43980" y="112395"/>
                    <a:pt x="41980" y="121444"/>
                  </a:cubicBezTo>
                  <a:cubicBezTo>
                    <a:pt x="40647" y="127445"/>
                    <a:pt x="39123" y="132683"/>
                    <a:pt x="37789" y="137446"/>
                  </a:cubicBezTo>
                  <a:cubicBezTo>
                    <a:pt x="33979" y="150590"/>
                    <a:pt x="30741" y="161925"/>
                    <a:pt x="36265" y="174212"/>
                  </a:cubicBezTo>
                  <a:cubicBezTo>
                    <a:pt x="37122" y="176213"/>
                    <a:pt x="38170" y="178213"/>
                    <a:pt x="39123" y="180213"/>
                  </a:cubicBezTo>
                  <a:cubicBezTo>
                    <a:pt x="44647" y="191357"/>
                    <a:pt x="49410" y="200978"/>
                    <a:pt x="42361" y="217646"/>
                  </a:cubicBezTo>
                  <a:lnTo>
                    <a:pt x="51981" y="224409"/>
                  </a:lnTo>
                  <a:cubicBezTo>
                    <a:pt x="61983" y="200501"/>
                    <a:pt x="54077" y="184499"/>
                    <a:pt x="48362" y="172879"/>
                  </a:cubicBezTo>
                  <a:cubicBezTo>
                    <a:pt x="47409" y="171069"/>
                    <a:pt x="46552" y="169164"/>
                    <a:pt x="45695" y="167354"/>
                  </a:cubicBezTo>
                  <a:cubicBezTo>
                    <a:pt x="42837" y="160973"/>
                    <a:pt x="44457" y="154686"/>
                    <a:pt x="47981" y="142304"/>
                  </a:cubicBezTo>
                  <a:cubicBezTo>
                    <a:pt x="49410" y="137255"/>
                    <a:pt x="51029" y="131636"/>
                    <a:pt x="52458" y="125254"/>
                  </a:cubicBezTo>
                  <a:cubicBezTo>
                    <a:pt x="55220" y="112586"/>
                    <a:pt x="55029" y="100965"/>
                    <a:pt x="54267" y="92678"/>
                  </a:cubicBezTo>
                  <a:lnTo>
                    <a:pt x="70650" y="6743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Freeform: Shape 101">
              <a:extLst>
                <a:ext uri="{FF2B5EF4-FFF2-40B4-BE49-F238E27FC236}">
                  <a16:creationId xmlns:a16="http://schemas.microsoft.com/office/drawing/2014/main" id="{E7229AF6-FFDE-3D43-DBE9-D45AFD59A5BC}"/>
                </a:ext>
              </a:extLst>
            </p:cNvPr>
            <p:cNvSpPr/>
            <p:nvPr/>
          </p:nvSpPr>
          <p:spPr>
            <a:xfrm>
              <a:off x="6183845" y="3538632"/>
              <a:ext cx="94367" cy="224218"/>
            </a:xfrm>
            <a:custGeom>
              <a:avLst/>
              <a:gdLst>
                <a:gd name="connsiteX0" fmla="*/ 94368 w 94367"/>
                <a:gd name="connsiteY0" fmla="*/ 23241 h 224218"/>
                <a:gd name="connsiteX1" fmla="*/ 76175 w 94367"/>
                <a:gd name="connsiteY1" fmla="*/ 0 h 224218"/>
                <a:gd name="connsiteX2" fmla="*/ 18358 w 94367"/>
                <a:gd name="connsiteY2" fmla="*/ 0 h 224218"/>
                <a:gd name="connsiteX3" fmla="*/ 165 w 94367"/>
                <a:gd name="connsiteY3" fmla="*/ 23241 h 224218"/>
                <a:gd name="connsiteX4" fmla="*/ 26169 w 94367"/>
                <a:gd name="connsiteY4" fmla="*/ 68294 h 224218"/>
                <a:gd name="connsiteX5" fmla="*/ 43695 w 94367"/>
                <a:gd name="connsiteY5" fmla="*/ 97346 h 224218"/>
                <a:gd name="connsiteX6" fmla="*/ 41980 w 94367"/>
                <a:gd name="connsiteY6" fmla="*/ 121444 h 224218"/>
                <a:gd name="connsiteX7" fmla="*/ 37789 w 94367"/>
                <a:gd name="connsiteY7" fmla="*/ 137446 h 224218"/>
                <a:gd name="connsiteX8" fmla="*/ 36265 w 94367"/>
                <a:gd name="connsiteY8" fmla="*/ 174212 h 224218"/>
                <a:gd name="connsiteX9" fmla="*/ 39123 w 94367"/>
                <a:gd name="connsiteY9" fmla="*/ 180213 h 224218"/>
                <a:gd name="connsiteX10" fmla="*/ 42361 w 94367"/>
                <a:gd name="connsiteY10" fmla="*/ 217646 h 224218"/>
                <a:gd name="connsiteX11" fmla="*/ 51981 w 94367"/>
                <a:gd name="connsiteY11" fmla="*/ 224219 h 224218"/>
                <a:gd name="connsiteX12" fmla="*/ 48362 w 94367"/>
                <a:gd name="connsiteY12" fmla="*/ 172688 h 224218"/>
                <a:gd name="connsiteX13" fmla="*/ 45695 w 94367"/>
                <a:gd name="connsiteY13" fmla="*/ 167164 h 224218"/>
                <a:gd name="connsiteX14" fmla="*/ 47981 w 94367"/>
                <a:gd name="connsiteY14" fmla="*/ 142113 h 224218"/>
                <a:gd name="connsiteX15" fmla="*/ 52458 w 94367"/>
                <a:gd name="connsiteY15" fmla="*/ 125063 h 224218"/>
                <a:gd name="connsiteX16" fmla="*/ 54267 w 94367"/>
                <a:gd name="connsiteY16" fmla="*/ 92488 h 224218"/>
                <a:gd name="connsiteX17" fmla="*/ 70650 w 94367"/>
                <a:gd name="connsiteY17" fmla="*/ 67247 h 224218"/>
                <a:gd name="connsiteX18" fmla="*/ 94368 w 94367"/>
                <a:gd name="connsiteY18" fmla="*/ 23241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218">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695" y="97346"/>
                  </a:lnTo>
                  <a:cubicBezTo>
                    <a:pt x="44076" y="103918"/>
                    <a:pt x="43980" y="112395"/>
                    <a:pt x="41980" y="121444"/>
                  </a:cubicBezTo>
                  <a:cubicBezTo>
                    <a:pt x="40647" y="127445"/>
                    <a:pt x="39123" y="132683"/>
                    <a:pt x="37789" y="137446"/>
                  </a:cubicBezTo>
                  <a:cubicBezTo>
                    <a:pt x="33979" y="150590"/>
                    <a:pt x="30741" y="161925"/>
                    <a:pt x="36265" y="174212"/>
                  </a:cubicBezTo>
                  <a:cubicBezTo>
                    <a:pt x="37122" y="176213"/>
                    <a:pt x="38170" y="178213"/>
                    <a:pt x="39123" y="180213"/>
                  </a:cubicBezTo>
                  <a:cubicBezTo>
                    <a:pt x="44647" y="191357"/>
                    <a:pt x="49410" y="200978"/>
                    <a:pt x="42361" y="217646"/>
                  </a:cubicBezTo>
                  <a:lnTo>
                    <a:pt x="51981" y="224219"/>
                  </a:lnTo>
                  <a:cubicBezTo>
                    <a:pt x="61983" y="200311"/>
                    <a:pt x="54077" y="184309"/>
                    <a:pt x="48362" y="172688"/>
                  </a:cubicBezTo>
                  <a:cubicBezTo>
                    <a:pt x="47409" y="170878"/>
                    <a:pt x="46552" y="168974"/>
                    <a:pt x="45695" y="167164"/>
                  </a:cubicBezTo>
                  <a:cubicBezTo>
                    <a:pt x="42837" y="160782"/>
                    <a:pt x="44457" y="154496"/>
                    <a:pt x="47981" y="142113"/>
                  </a:cubicBezTo>
                  <a:cubicBezTo>
                    <a:pt x="49410" y="137065"/>
                    <a:pt x="51029" y="131445"/>
                    <a:pt x="52458" y="125063"/>
                  </a:cubicBezTo>
                  <a:cubicBezTo>
                    <a:pt x="55220" y="112395"/>
                    <a:pt x="55029" y="100775"/>
                    <a:pt x="54267" y="92488"/>
                  </a:cubicBezTo>
                  <a:lnTo>
                    <a:pt x="70650" y="6724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0" name="Freeform: Shape 39">
            <a:extLst>
              <a:ext uri="{FF2B5EF4-FFF2-40B4-BE49-F238E27FC236}">
                <a16:creationId xmlns:a16="http://schemas.microsoft.com/office/drawing/2014/main" id="{D2BDB229-255A-72ED-007E-842C1BB4D288}"/>
              </a:ext>
            </a:extLst>
          </p:cNvPr>
          <p:cNvSpPr/>
          <p:nvPr/>
        </p:nvSpPr>
        <p:spPr>
          <a:xfrm rot="916467" flipV="1">
            <a:off x="2411272" y="3886370"/>
            <a:ext cx="1264635" cy="943034"/>
          </a:xfrm>
          <a:custGeom>
            <a:avLst/>
            <a:gdLst>
              <a:gd name="connsiteX0" fmla="*/ 0 w 9810750"/>
              <a:gd name="connsiteY0" fmla="*/ 2876550 h 2879894"/>
              <a:gd name="connsiteX1" fmla="*/ 5105400 w 9810750"/>
              <a:gd name="connsiteY1" fmla="*/ 2419350 h 2879894"/>
              <a:gd name="connsiteX2" fmla="*/ 9810750 w 9810750"/>
              <a:gd name="connsiteY2" fmla="*/ 0 h 2879894"/>
              <a:gd name="connsiteX0" fmla="*/ 0 w 9810750"/>
              <a:gd name="connsiteY0" fmla="*/ 2876550 h 2876552"/>
              <a:gd name="connsiteX1" fmla="*/ 9810750 w 9810750"/>
              <a:gd name="connsiteY1" fmla="*/ 0 h 2876552"/>
              <a:gd name="connsiteX0" fmla="*/ 1 w 10361413"/>
              <a:gd name="connsiteY0" fmla="*/ 4672875 h 4672872"/>
              <a:gd name="connsiteX1" fmla="*/ 10361413 w 10361413"/>
              <a:gd name="connsiteY1" fmla="*/ 0 h 4672872"/>
              <a:gd name="connsiteX0" fmla="*/ 1 w 9944755"/>
              <a:gd name="connsiteY0" fmla="*/ 5183285 h 5183287"/>
              <a:gd name="connsiteX1" fmla="*/ 9944756 w 9944755"/>
              <a:gd name="connsiteY1" fmla="*/ 1 h 5183287"/>
              <a:gd name="connsiteX0" fmla="*/ 1 w 9944755"/>
              <a:gd name="connsiteY0" fmla="*/ 5183285 h 5183287"/>
              <a:gd name="connsiteX1" fmla="*/ 9944756 w 9944755"/>
              <a:gd name="connsiteY1" fmla="*/ 1 h 5183287"/>
              <a:gd name="connsiteX0" fmla="*/ 1 w 10522572"/>
              <a:gd name="connsiteY0" fmla="*/ 4704450 h 4704452"/>
              <a:gd name="connsiteX1" fmla="*/ 10522572 w 10522572"/>
              <a:gd name="connsiteY1" fmla="*/ -2 h 4704452"/>
              <a:gd name="connsiteX0" fmla="*/ -2 w 10273338"/>
              <a:gd name="connsiteY0" fmla="*/ 4721402 h 4721403"/>
              <a:gd name="connsiteX1" fmla="*/ 10273338 w 10273338"/>
              <a:gd name="connsiteY1" fmla="*/ -2 h 4721403"/>
              <a:gd name="connsiteX0" fmla="*/ -2 w 10273338"/>
              <a:gd name="connsiteY0" fmla="*/ 4721402 h 4721403"/>
              <a:gd name="connsiteX1" fmla="*/ 10273338 w 10273338"/>
              <a:gd name="connsiteY1" fmla="*/ -2 h 4721403"/>
              <a:gd name="connsiteX0" fmla="*/ 0 w 10019830"/>
              <a:gd name="connsiteY0" fmla="*/ 4814264 h 4814262"/>
              <a:gd name="connsiteX1" fmla="*/ 10019830 w 10019830"/>
              <a:gd name="connsiteY1" fmla="*/ -2 h 4814262"/>
              <a:gd name="connsiteX0" fmla="*/ 0 w 10473216"/>
              <a:gd name="connsiteY0" fmla="*/ 4892136 h 4892134"/>
              <a:gd name="connsiteX1" fmla="*/ 10473214 w 10473216"/>
              <a:gd name="connsiteY1" fmla="*/ 0 h 4892134"/>
              <a:gd name="connsiteX0" fmla="*/ 0 w 9101572"/>
              <a:gd name="connsiteY0" fmla="*/ 6655356 h 6655354"/>
              <a:gd name="connsiteX1" fmla="*/ 9101574 w 9101572"/>
              <a:gd name="connsiteY1" fmla="*/ 2 h 6655354"/>
              <a:gd name="connsiteX0" fmla="*/ 0 w 9101572"/>
              <a:gd name="connsiteY0" fmla="*/ 6655356 h 6655354"/>
              <a:gd name="connsiteX1" fmla="*/ 9101574 w 9101572"/>
              <a:gd name="connsiteY1" fmla="*/ 2 h 6655354"/>
              <a:gd name="connsiteX0" fmla="*/ 0 w 9101572"/>
              <a:gd name="connsiteY0" fmla="*/ 6655356 h 6655354"/>
              <a:gd name="connsiteX1" fmla="*/ 9101574 w 9101572"/>
              <a:gd name="connsiteY1" fmla="*/ 2 h 6655354"/>
              <a:gd name="connsiteX0" fmla="*/ -1 w 9273420"/>
              <a:gd name="connsiteY0" fmla="*/ 6542838 h 6542838"/>
              <a:gd name="connsiteX1" fmla="*/ 9273422 w 9273420"/>
              <a:gd name="connsiteY1" fmla="*/ 2 h 6542838"/>
              <a:gd name="connsiteX0" fmla="*/ -1 w 9273420"/>
              <a:gd name="connsiteY0" fmla="*/ 6542838 h 6542838"/>
              <a:gd name="connsiteX1" fmla="*/ 9273422 w 9273420"/>
              <a:gd name="connsiteY1" fmla="*/ 2 h 6542838"/>
              <a:gd name="connsiteX0" fmla="*/ -1 w 9496898"/>
              <a:gd name="connsiteY0" fmla="*/ 6615858 h 6615858"/>
              <a:gd name="connsiteX1" fmla="*/ 9496899 w 9496898"/>
              <a:gd name="connsiteY1" fmla="*/ 0 h 6615858"/>
              <a:gd name="connsiteX0" fmla="*/ -1 w 9496898"/>
              <a:gd name="connsiteY0" fmla="*/ 6615858 h 6615858"/>
              <a:gd name="connsiteX1" fmla="*/ 9496899 w 9496898"/>
              <a:gd name="connsiteY1" fmla="*/ 0 h 6615858"/>
            </a:gdLst>
            <a:ahLst/>
            <a:cxnLst>
              <a:cxn ang="0">
                <a:pos x="connsiteX0" y="connsiteY0"/>
              </a:cxn>
              <a:cxn ang="0">
                <a:pos x="connsiteX1" y="connsiteY1"/>
              </a:cxn>
            </a:cxnLst>
            <a:rect l="l" t="t" r="r" b="b"/>
            <a:pathLst>
              <a:path w="9496898" h="6615858">
                <a:moveTo>
                  <a:pt x="-1" y="6615858"/>
                </a:moveTo>
                <a:cubicBezTo>
                  <a:pt x="3766847" y="4876304"/>
                  <a:pt x="6625688" y="2718935"/>
                  <a:pt x="9496899" y="0"/>
                </a:cubicBezTo>
              </a:path>
            </a:pathLst>
          </a:custGeom>
          <a:noFill/>
          <a:ln w="50800" cap="flat" cmpd="sng" algn="ctr">
            <a:solidFill>
              <a:schemeClr val="tx1">
                <a:alpha val="67000"/>
              </a:schemeClr>
            </a:solidFill>
            <a:prstDash val="solid"/>
            <a:miter lim="800000"/>
            <a:tailEnd type="triangle"/>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grpSp>
        <p:nvGrpSpPr>
          <p:cNvPr id="103" name="Group 102">
            <a:extLst>
              <a:ext uri="{FF2B5EF4-FFF2-40B4-BE49-F238E27FC236}">
                <a16:creationId xmlns:a16="http://schemas.microsoft.com/office/drawing/2014/main" id="{3016B168-3868-1F9A-9150-A97B5D973CE5}"/>
              </a:ext>
            </a:extLst>
          </p:cNvPr>
          <p:cNvGrpSpPr/>
          <p:nvPr/>
        </p:nvGrpSpPr>
        <p:grpSpPr>
          <a:xfrm rot="20071493">
            <a:off x="1323300" y="5014314"/>
            <a:ext cx="525363" cy="910150"/>
            <a:chOff x="5904476" y="3100392"/>
            <a:chExt cx="383928" cy="665125"/>
          </a:xfrm>
        </p:grpSpPr>
        <p:sp>
          <p:nvSpPr>
            <p:cNvPr id="104" name="Freeform: Shape 103">
              <a:extLst>
                <a:ext uri="{FF2B5EF4-FFF2-40B4-BE49-F238E27FC236}">
                  <a16:creationId xmlns:a16="http://schemas.microsoft.com/office/drawing/2014/main" id="{BEA20C9A-8B42-A78C-15A8-81E6832094B6}"/>
                </a:ext>
              </a:extLst>
            </p:cNvPr>
            <p:cNvSpPr/>
            <p:nvPr/>
          </p:nvSpPr>
          <p:spPr>
            <a:xfrm>
              <a:off x="5905499"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439" y="166973"/>
                    <a:pt x="64675"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Freeform: Shape 104">
              <a:extLst>
                <a:ext uri="{FF2B5EF4-FFF2-40B4-BE49-F238E27FC236}">
                  <a16:creationId xmlns:a16="http://schemas.microsoft.com/office/drawing/2014/main" id="{0AF9990D-D88C-64C5-B5EE-4F1C272A36F6}"/>
                </a:ext>
              </a:extLst>
            </p:cNvPr>
            <p:cNvSpPr/>
            <p:nvPr/>
          </p:nvSpPr>
          <p:spPr>
            <a:xfrm>
              <a:off x="6005321"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344" y="166973"/>
                    <a:pt x="64580"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6" name="Freeform: Shape 105">
              <a:extLst>
                <a:ext uri="{FF2B5EF4-FFF2-40B4-BE49-F238E27FC236}">
                  <a16:creationId xmlns:a16="http://schemas.microsoft.com/office/drawing/2014/main" id="{903DAAB7-1EF9-04AE-6E2B-337750DB3346}"/>
                </a:ext>
              </a:extLst>
            </p:cNvPr>
            <p:cNvSpPr/>
            <p:nvPr/>
          </p:nvSpPr>
          <p:spPr>
            <a:xfrm>
              <a:off x="6105143"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344" y="166973"/>
                    <a:pt x="64580"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Freeform: Shape 106">
              <a:extLst>
                <a:ext uri="{FF2B5EF4-FFF2-40B4-BE49-F238E27FC236}">
                  <a16:creationId xmlns:a16="http://schemas.microsoft.com/office/drawing/2014/main" id="{AA81C0BA-57F2-8369-15D4-18F7549889FD}"/>
                </a:ext>
              </a:extLst>
            </p:cNvPr>
            <p:cNvSpPr/>
            <p:nvPr/>
          </p:nvSpPr>
          <p:spPr>
            <a:xfrm>
              <a:off x="6204965" y="3348513"/>
              <a:ext cx="83439" cy="185737"/>
            </a:xfrm>
            <a:custGeom>
              <a:avLst/>
              <a:gdLst>
                <a:gd name="connsiteX0" fmla="*/ 41719 w 83439"/>
                <a:gd name="connsiteY0" fmla="*/ 185738 h 185737"/>
                <a:gd name="connsiteX1" fmla="*/ 41719 w 83439"/>
                <a:gd name="connsiteY1" fmla="*/ 185738 h 185737"/>
                <a:gd name="connsiteX2" fmla="*/ 0 w 83439"/>
                <a:gd name="connsiteY2" fmla="*/ 144018 h 185737"/>
                <a:gd name="connsiteX3" fmla="*/ 0 w 83439"/>
                <a:gd name="connsiteY3" fmla="*/ 41720 h 185737"/>
                <a:gd name="connsiteX4" fmla="*/ 41719 w 83439"/>
                <a:gd name="connsiteY4" fmla="*/ 0 h 185737"/>
                <a:gd name="connsiteX5" fmla="*/ 41719 w 83439"/>
                <a:gd name="connsiteY5" fmla="*/ 0 h 185737"/>
                <a:gd name="connsiteX6" fmla="*/ 83439 w 83439"/>
                <a:gd name="connsiteY6" fmla="*/ 41720 h 185737"/>
                <a:gd name="connsiteX7" fmla="*/ 83439 w 83439"/>
                <a:gd name="connsiteY7" fmla="*/ 144018 h 185737"/>
                <a:gd name="connsiteX8" fmla="*/ 41719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19" y="185738"/>
                  </a:moveTo>
                  <a:lnTo>
                    <a:pt x="41719" y="185738"/>
                  </a:lnTo>
                  <a:cubicBezTo>
                    <a:pt x="18764" y="185738"/>
                    <a:pt x="0" y="166973"/>
                    <a:pt x="0" y="144018"/>
                  </a:cubicBezTo>
                  <a:lnTo>
                    <a:pt x="0" y="41720"/>
                  </a:lnTo>
                  <a:cubicBezTo>
                    <a:pt x="0" y="18764"/>
                    <a:pt x="18764" y="0"/>
                    <a:pt x="41719" y="0"/>
                  </a:cubicBezTo>
                  <a:lnTo>
                    <a:pt x="41719" y="0"/>
                  </a:lnTo>
                  <a:cubicBezTo>
                    <a:pt x="64675" y="0"/>
                    <a:pt x="83439" y="18764"/>
                    <a:pt x="83439" y="41720"/>
                  </a:cubicBezTo>
                  <a:lnTo>
                    <a:pt x="83439" y="144018"/>
                  </a:lnTo>
                  <a:cubicBezTo>
                    <a:pt x="83344" y="166973"/>
                    <a:pt x="64580" y="185738"/>
                    <a:pt x="41719"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Shape 107">
              <a:extLst>
                <a:ext uri="{FF2B5EF4-FFF2-40B4-BE49-F238E27FC236}">
                  <a16:creationId xmlns:a16="http://schemas.microsoft.com/office/drawing/2014/main" id="{E5FCDB53-40D5-387C-CFC3-E3E6346E2A2F}"/>
                </a:ext>
              </a:extLst>
            </p:cNvPr>
            <p:cNvSpPr/>
            <p:nvPr/>
          </p:nvSpPr>
          <p:spPr>
            <a:xfrm>
              <a:off x="5962268" y="3100392"/>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Freeform: Shape 108">
              <a:extLst>
                <a:ext uri="{FF2B5EF4-FFF2-40B4-BE49-F238E27FC236}">
                  <a16:creationId xmlns:a16="http://schemas.microsoft.com/office/drawing/2014/main" id="{ACEC8C94-53FD-CFBC-865F-ACEC66A6A529}"/>
                </a:ext>
              </a:extLst>
            </p:cNvPr>
            <p:cNvSpPr/>
            <p:nvPr/>
          </p:nvSpPr>
          <p:spPr>
            <a:xfrm>
              <a:off x="6031801" y="3104578"/>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Shape 109">
              <a:extLst>
                <a:ext uri="{FF2B5EF4-FFF2-40B4-BE49-F238E27FC236}">
                  <a16:creationId xmlns:a16="http://schemas.microsoft.com/office/drawing/2014/main" id="{DEF4ED34-8B6F-1235-A4B6-54A2F8D61C55}"/>
                </a:ext>
              </a:extLst>
            </p:cNvPr>
            <p:cNvSpPr/>
            <p:nvPr/>
          </p:nvSpPr>
          <p:spPr>
            <a:xfrm>
              <a:off x="6123815" y="3104006"/>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Freeform: Shape 110">
              <a:extLst>
                <a:ext uri="{FF2B5EF4-FFF2-40B4-BE49-F238E27FC236}">
                  <a16:creationId xmlns:a16="http://schemas.microsoft.com/office/drawing/2014/main" id="{D2AD50EA-E202-6EC0-D01D-956A150F78A4}"/>
                </a:ext>
              </a:extLst>
            </p:cNvPr>
            <p:cNvSpPr/>
            <p:nvPr/>
          </p:nvSpPr>
          <p:spPr>
            <a:xfrm>
              <a:off x="5904476" y="3541204"/>
              <a:ext cx="94367" cy="224313"/>
            </a:xfrm>
            <a:custGeom>
              <a:avLst/>
              <a:gdLst>
                <a:gd name="connsiteX0" fmla="*/ 94368 w 94367"/>
                <a:gd name="connsiteY0" fmla="*/ 23241 h 224313"/>
                <a:gd name="connsiteX1" fmla="*/ 76175 w 94367"/>
                <a:gd name="connsiteY1" fmla="*/ 0 h 224313"/>
                <a:gd name="connsiteX2" fmla="*/ 18358 w 94367"/>
                <a:gd name="connsiteY2" fmla="*/ 0 h 224313"/>
                <a:gd name="connsiteX3" fmla="*/ 165 w 94367"/>
                <a:gd name="connsiteY3" fmla="*/ 23241 h 224313"/>
                <a:gd name="connsiteX4" fmla="*/ 26169 w 94367"/>
                <a:gd name="connsiteY4" fmla="*/ 68294 h 224313"/>
                <a:gd name="connsiteX5" fmla="*/ 43599 w 94367"/>
                <a:gd name="connsiteY5" fmla="*/ 97346 h 224313"/>
                <a:gd name="connsiteX6" fmla="*/ 41885 w 94367"/>
                <a:gd name="connsiteY6" fmla="*/ 121539 h 224313"/>
                <a:gd name="connsiteX7" fmla="*/ 37694 w 94367"/>
                <a:gd name="connsiteY7" fmla="*/ 137541 h 224313"/>
                <a:gd name="connsiteX8" fmla="*/ 36170 w 94367"/>
                <a:gd name="connsiteY8" fmla="*/ 174308 h 224313"/>
                <a:gd name="connsiteX9" fmla="*/ 39027 w 94367"/>
                <a:gd name="connsiteY9" fmla="*/ 180308 h 224313"/>
                <a:gd name="connsiteX10" fmla="*/ 42266 w 94367"/>
                <a:gd name="connsiteY10" fmla="*/ 217742 h 224313"/>
                <a:gd name="connsiteX11" fmla="*/ 51886 w 94367"/>
                <a:gd name="connsiteY11" fmla="*/ 224314 h 224313"/>
                <a:gd name="connsiteX12" fmla="*/ 48267 w 94367"/>
                <a:gd name="connsiteY12" fmla="*/ 172784 h 224313"/>
                <a:gd name="connsiteX13" fmla="*/ 45600 w 94367"/>
                <a:gd name="connsiteY13" fmla="*/ 167259 h 224313"/>
                <a:gd name="connsiteX14" fmla="*/ 47886 w 94367"/>
                <a:gd name="connsiteY14" fmla="*/ 142208 h 224313"/>
                <a:gd name="connsiteX15" fmla="*/ 52362 w 94367"/>
                <a:gd name="connsiteY15" fmla="*/ 125158 h 224313"/>
                <a:gd name="connsiteX16" fmla="*/ 54172 w 94367"/>
                <a:gd name="connsiteY16" fmla="*/ 92583 h 224313"/>
                <a:gd name="connsiteX17" fmla="*/ 70555 w 94367"/>
                <a:gd name="connsiteY17" fmla="*/ 67342 h 224313"/>
                <a:gd name="connsiteX18" fmla="*/ 94368 w 94367"/>
                <a:gd name="connsiteY18" fmla="*/ 23241 h 22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313">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599" y="97346"/>
                  </a:lnTo>
                  <a:cubicBezTo>
                    <a:pt x="43980" y="104013"/>
                    <a:pt x="43885" y="112490"/>
                    <a:pt x="41885" y="121539"/>
                  </a:cubicBezTo>
                  <a:cubicBezTo>
                    <a:pt x="40551" y="127540"/>
                    <a:pt x="39027" y="132779"/>
                    <a:pt x="37694" y="137541"/>
                  </a:cubicBezTo>
                  <a:cubicBezTo>
                    <a:pt x="33884" y="150686"/>
                    <a:pt x="30645" y="162020"/>
                    <a:pt x="36170" y="174308"/>
                  </a:cubicBezTo>
                  <a:cubicBezTo>
                    <a:pt x="37027" y="176308"/>
                    <a:pt x="38075" y="178308"/>
                    <a:pt x="39027" y="180308"/>
                  </a:cubicBezTo>
                  <a:cubicBezTo>
                    <a:pt x="44552" y="191452"/>
                    <a:pt x="49314" y="201073"/>
                    <a:pt x="42266" y="217742"/>
                  </a:cubicBezTo>
                  <a:lnTo>
                    <a:pt x="51886" y="224314"/>
                  </a:lnTo>
                  <a:cubicBezTo>
                    <a:pt x="61887" y="200406"/>
                    <a:pt x="53982" y="184404"/>
                    <a:pt x="48267" y="172784"/>
                  </a:cubicBezTo>
                  <a:cubicBezTo>
                    <a:pt x="47314" y="170974"/>
                    <a:pt x="46457" y="169069"/>
                    <a:pt x="45600" y="167259"/>
                  </a:cubicBezTo>
                  <a:cubicBezTo>
                    <a:pt x="42742" y="160877"/>
                    <a:pt x="44361" y="154591"/>
                    <a:pt x="47886" y="142208"/>
                  </a:cubicBezTo>
                  <a:cubicBezTo>
                    <a:pt x="49314" y="137160"/>
                    <a:pt x="50934" y="131540"/>
                    <a:pt x="52362" y="125158"/>
                  </a:cubicBezTo>
                  <a:cubicBezTo>
                    <a:pt x="55125" y="112490"/>
                    <a:pt x="54934" y="100870"/>
                    <a:pt x="54172" y="92583"/>
                  </a:cubicBezTo>
                  <a:lnTo>
                    <a:pt x="70555" y="67342"/>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Shape 111">
              <a:extLst>
                <a:ext uri="{FF2B5EF4-FFF2-40B4-BE49-F238E27FC236}">
                  <a16:creationId xmlns:a16="http://schemas.microsoft.com/office/drawing/2014/main" id="{C1FA0F50-46A5-A56D-F446-FE50BCC152E3}"/>
                </a:ext>
              </a:extLst>
            </p:cNvPr>
            <p:cNvSpPr/>
            <p:nvPr/>
          </p:nvSpPr>
          <p:spPr>
            <a:xfrm>
              <a:off x="5990487" y="3537965"/>
              <a:ext cx="94367" cy="224409"/>
            </a:xfrm>
            <a:custGeom>
              <a:avLst/>
              <a:gdLst>
                <a:gd name="connsiteX0" fmla="*/ 94368 w 94367"/>
                <a:gd name="connsiteY0" fmla="*/ 23241 h 224409"/>
                <a:gd name="connsiteX1" fmla="*/ 76175 w 94367"/>
                <a:gd name="connsiteY1" fmla="*/ 0 h 224409"/>
                <a:gd name="connsiteX2" fmla="*/ 18358 w 94367"/>
                <a:gd name="connsiteY2" fmla="*/ 0 h 224409"/>
                <a:gd name="connsiteX3" fmla="*/ 165 w 94367"/>
                <a:gd name="connsiteY3" fmla="*/ 23241 h 224409"/>
                <a:gd name="connsiteX4" fmla="*/ 26169 w 94367"/>
                <a:gd name="connsiteY4" fmla="*/ 68294 h 224409"/>
                <a:gd name="connsiteX5" fmla="*/ 43599 w 94367"/>
                <a:gd name="connsiteY5" fmla="*/ 97346 h 224409"/>
                <a:gd name="connsiteX6" fmla="*/ 41885 w 94367"/>
                <a:gd name="connsiteY6" fmla="*/ 121444 h 224409"/>
                <a:gd name="connsiteX7" fmla="*/ 37694 w 94367"/>
                <a:gd name="connsiteY7" fmla="*/ 137446 h 224409"/>
                <a:gd name="connsiteX8" fmla="*/ 36170 w 94367"/>
                <a:gd name="connsiteY8" fmla="*/ 174212 h 224409"/>
                <a:gd name="connsiteX9" fmla="*/ 39027 w 94367"/>
                <a:gd name="connsiteY9" fmla="*/ 180213 h 224409"/>
                <a:gd name="connsiteX10" fmla="*/ 42266 w 94367"/>
                <a:gd name="connsiteY10" fmla="*/ 217646 h 224409"/>
                <a:gd name="connsiteX11" fmla="*/ 51981 w 94367"/>
                <a:gd name="connsiteY11" fmla="*/ 224409 h 224409"/>
                <a:gd name="connsiteX12" fmla="*/ 48362 w 94367"/>
                <a:gd name="connsiteY12" fmla="*/ 172879 h 224409"/>
                <a:gd name="connsiteX13" fmla="*/ 45695 w 94367"/>
                <a:gd name="connsiteY13" fmla="*/ 167354 h 224409"/>
                <a:gd name="connsiteX14" fmla="*/ 47981 w 94367"/>
                <a:gd name="connsiteY14" fmla="*/ 142304 h 224409"/>
                <a:gd name="connsiteX15" fmla="*/ 52458 w 94367"/>
                <a:gd name="connsiteY15" fmla="*/ 125254 h 224409"/>
                <a:gd name="connsiteX16" fmla="*/ 54267 w 94367"/>
                <a:gd name="connsiteY16" fmla="*/ 92678 h 224409"/>
                <a:gd name="connsiteX17" fmla="*/ 70650 w 94367"/>
                <a:gd name="connsiteY17" fmla="*/ 67437 h 224409"/>
                <a:gd name="connsiteX18" fmla="*/ 94368 w 94367"/>
                <a:gd name="connsiteY18" fmla="*/ 23241 h 22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409">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599" y="97346"/>
                  </a:lnTo>
                  <a:cubicBezTo>
                    <a:pt x="43980" y="103918"/>
                    <a:pt x="43885" y="112395"/>
                    <a:pt x="41885" y="121444"/>
                  </a:cubicBezTo>
                  <a:cubicBezTo>
                    <a:pt x="40551" y="127445"/>
                    <a:pt x="39027" y="132683"/>
                    <a:pt x="37694" y="137446"/>
                  </a:cubicBezTo>
                  <a:cubicBezTo>
                    <a:pt x="33884" y="150590"/>
                    <a:pt x="30645" y="161925"/>
                    <a:pt x="36170" y="174212"/>
                  </a:cubicBezTo>
                  <a:cubicBezTo>
                    <a:pt x="37027" y="176213"/>
                    <a:pt x="38075" y="178213"/>
                    <a:pt x="39027" y="180213"/>
                  </a:cubicBezTo>
                  <a:cubicBezTo>
                    <a:pt x="44552" y="191357"/>
                    <a:pt x="49314" y="200978"/>
                    <a:pt x="42266" y="217646"/>
                  </a:cubicBezTo>
                  <a:lnTo>
                    <a:pt x="51981" y="224409"/>
                  </a:lnTo>
                  <a:cubicBezTo>
                    <a:pt x="61983" y="200501"/>
                    <a:pt x="54077" y="184499"/>
                    <a:pt x="48362" y="172879"/>
                  </a:cubicBezTo>
                  <a:cubicBezTo>
                    <a:pt x="47409" y="171069"/>
                    <a:pt x="46552" y="169164"/>
                    <a:pt x="45695" y="167354"/>
                  </a:cubicBezTo>
                  <a:cubicBezTo>
                    <a:pt x="42837" y="160973"/>
                    <a:pt x="44457" y="154686"/>
                    <a:pt x="47981" y="142304"/>
                  </a:cubicBezTo>
                  <a:cubicBezTo>
                    <a:pt x="49410" y="137255"/>
                    <a:pt x="51029" y="131636"/>
                    <a:pt x="52458" y="125254"/>
                  </a:cubicBezTo>
                  <a:cubicBezTo>
                    <a:pt x="55220" y="112586"/>
                    <a:pt x="55029" y="100965"/>
                    <a:pt x="54267" y="92678"/>
                  </a:cubicBezTo>
                  <a:lnTo>
                    <a:pt x="70650" y="6743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Shape 112">
              <a:extLst>
                <a:ext uri="{FF2B5EF4-FFF2-40B4-BE49-F238E27FC236}">
                  <a16:creationId xmlns:a16="http://schemas.microsoft.com/office/drawing/2014/main" id="{ECB20CA7-0CE3-7E04-E279-E669C54DC264}"/>
                </a:ext>
              </a:extLst>
            </p:cNvPr>
            <p:cNvSpPr/>
            <p:nvPr/>
          </p:nvSpPr>
          <p:spPr>
            <a:xfrm>
              <a:off x="6087452" y="3537965"/>
              <a:ext cx="94367" cy="224409"/>
            </a:xfrm>
            <a:custGeom>
              <a:avLst/>
              <a:gdLst>
                <a:gd name="connsiteX0" fmla="*/ 94368 w 94367"/>
                <a:gd name="connsiteY0" fmla="*/ 23241 h 224409"/>
                <a:gd name="connsiteX1" fmla="*/ 76175 w 94367"/>
                <a:gd name="connsiteY1" fmla="*/ 0 h 224409"/>
                <a:gd name="connsiteX2" fmla="*/ 18358 w 94367"/>
                <a:gd name="connsiteY2" fmla="*/ 0 h 224409"/>
                <a:gd name="connsiteX3" fmla="*/ 165 w 94367"/>
                <a:gd name="connsiteY3" fmla="*/ 23241 h 224409"/>
                <a:gd name="connsiteX4" fmla="*/ 26169 w 94367"/>
                <a:gd name="connsiteY4" fmla="*/ 68294 h 224409"/>
                <a:gd name="connsiteX5" fmla="*/ 43695 w 94367"/>
                <a:gd name="connsiteY5" fmla="*/ 97346 h 224409"/>
                <a:gd name="connsiteX6" fmla="*/ 41980 w 94367"/>
                <a:gd name="connsiteY6" fmla="*/ 121444 h 224409"/>
                <a:gd name="connsiteX7" fmla="*/ 37789 w 94367"/>
                <a:gd name="connsiteY7" fmla="*/ 137446 h 224409"/>
                <a:gd name="connsiteX8" fmla="*/ 36265 w 94367"/>
                <a:gd name="connsiteY8" fmla="*/ 174212 h 224409"/>
                <a:gd name="connsiteX9" fmla="*/ 39123 w 94367"/>
                <a:gd name="connsiteY9" fmla="*/ 180213 h 224409"/>
                <a:gd name="connsiteX10" fmla="*/ 42361 w 94367"/>
                <a:gd name="connsiteY10" fmla="*/ 217646 h 224409"/>
                <a:gd name="connsiteX11" fmla="*/ 51981 w 94367"/>
                <a:gd name="connsiteY11" fmla="*/ 224409 h 224409"/>
                <a:gd name="connsiteX12" fmla="*/ 48362 w 94367"/>
                <a:gd name="connsiteY12" fmla="*/ 172879 h 224409"/>
                <a:gd name="connsiteX13" fmla="*/ 45695 w 94367"/>
                <a:gd name="connsiteY13" fmla="*/ 167354 h 224409"/>
                <a:gd name="connsiteX14" fmla="*/ 47981 w 94367"/>
                <a:gd name="connsiteY14" fmla="*/ 142304 h 224409"/>
                <a:gd name="connsiteX15" fmla="*/ 52458 w 94367"/>
                <a:gd name="connsiteY15" fmla="*/ 125254 h 224409"/>
                <a:gd name="connsiteX16" fmla="*/ 54267 w 94367"/>
                <a:gd name="connsiteY16" fmla="*/ 92678 h 224409"/>
                <a:gd name="connsiteX17" fmla="*/ 70650 w 94367"/>
                <a:gd name="connsiteY17" fmla="*/ 67437 h 224409"/>
                <a:gd name="connsiteX18" fmla="*/ 94368 w 94367"/>
                <a:gd name="connsiteY18" fmla="*/ 23241 h 22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409">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695" y="97346"/>
                  </a:lnTo>
                  <a:cubicBezTo>
                    <a:pt x="44076" y="103918"/>
                    <a:pt x="43980" y="112395"/>
                    <a:pt x="41980" y="121444"/>
                  </a:cubicBezTo>
                  <a:cubicBezTo>
                    <a:pt x="40647" y="127445"/>
                    <a:pt x="39123" y="132683"/>
                    <a:pt x="37789" y="137446"/>
                  </a:cubicBezTo>
                  <a:cubicBezTo>
                    <a:pt x="33979" y="150590"/>
                    <a:pt x="30741" y="161925"/>
                    <a:pt x="36265" y="174212"/>
                  </a:cubicBezTo>
                  <a:cubicBezTo>
                    <a:pt x="37122" y="176213"/>
                    <a:pt x="38170" y="178213"/>
                    <a:pt x="39123" y="180213"/>
                  </a:cubicBezTo>
                  <a:cubicBezTo>
                    <a:pt x="44647" y="191357"/>
                    <a:pt x="49410" y="200978"/>
                    <a:pt x="42361" y="217646"/>
                  </a:cubicBezTo>
                  <a:lnTo>
                    <a:pt x="51981" y="224409"/>
                  </a:lnTo>
                  <a:cubicBezTo>
                    <a:pt x="61983" y="200501"/>
                    <a:pt x="54077" y="184499"/>
                    <a:pt x="48362" y="172879"/>
                  </a:cubicBezTo>
                  <a:cubicBezTo>
                    <a:pt x="47409" y="171069"/>
                    <a:pt x="46552" y="169164"/>
                    <a:pt x="45695" y="167354"/>
                  </a:cubicBezTo>
                  <a:cubicBezTo>
                    <a:pt x="42837" y="160973"/>
                    <a:pt x="44457" y="154686"/>
                    <a:pt x="47981" y="142304"/>
                  </a:cubicBezTo>
                  <a:cubicBezTo>
                    <a:pt x="49410" y="137255"/>
                    <a:pt x="51029" y="131636"/>
                    <a:pt x="52458" y="125254"/>
                  </a:cubicBezTo>
                  <a:cubicBezTo>
                    <a:pt x="55220" y="112586"/>
                    <a:pt x="55029" y="100965"/>
                    <a:pt x="54267" y="92678"/>
                  </a:cubicBezTo>
                  <a:lnTo>
                    <a:pt x="70650" y="6743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Freeform: Shape 113">
              <a:extLst>
                <a:ext uri="{FF2B5EF4-FFF2-40B4-BE49-F238E27FC236}">
                  <a16:creationId xmlns:a16="http://schemas.microsoft.com/office/drawing/2014/main" id="{6064E9FD-E58F-5974-E97C-A3D215507C2E}"/>
                </a:ext>
              </a:extLst>
            </p:cNvPr>
            <p:cNvSpPr/>
            <p:nvPr/>
          </p:nvSpPr>
          <p:spPr>
            <a:xfrm>
              <a:off x="6183845" y="3538632"/>
              <a:ext cx="94367" cy="224218"/>
            </a:xfrm>
            <a:custGeom>
              <a:avLst/>
              <a:gdLst>
                <a:gd name="connsiteX0" fmla="*/ 94368 w 94367"/>
                <a:gd name="connsiteY0" fmla="*/ 23241 h 224218"/>
                <a:gd name="connsiteX1" fmla="*/ 76175 w 94367"/>
                <a:gd name="connsiteY1" fmla="*/ 0 h 224218"/>
                <a:gd name="connsiteX2" fmla="*/ 18358 w 94367"/>
                <a:gd name="connsiteY2" fmla="*/ 0 h 224218"/>
                <a:gd name="connsiteX3" fmla="*/ 165 w 94367"/>
                <a:gd name="connsiteY3" fmla="*/ 23241 h 224218"/>
                <a:gd name="connsiteX4" fmla="*/ 26169 w 94367"/>
                <a:gd name="connsiteY4" fmla="*/ 68294 h 224218"/>
                <a:gd name="connsiteX5" fmla="*/ 43695 w 94367"/>
                <a:gd name="connsiteY5" fmla="*/ 97346 h 224218"/>
                <a:gd name="connsiteX6" fmla="*/ 41980 w 94367"/>
                <a:gd name="connsiteY6" fmla="*/ 121444 h 224218"/>
                <a:gd name="connsiteX7" fmla="*/ 37789 w 94367"/>
                <a:gd name="connsiteY7" fmla="*/ 137446 h 224218"/>
                <a:gd name="connsiteX8" fmla="*/ 36265 w 94367"/>
                <a:gd name="connsiteY8" fmla="*/ 174212 h 224218"/>
                <a:gd name="connsiteX9" fmla="*/ 39123 w 94367"/>
                <a:gd name="connsiteY9" fmla="*/ 180213 h 224218"/>
                <a:gd name="connsiteX10" fmla="*/ 42361 w 94367"/>
                <a:gd name="connsiteY10" fmla="*/ 217646 h 224218"/>
                <a:gd name="connsiteX11" fmla="*/ 51981 w 94367"/>
                <a:gd name="connsiteY11" fmla="*/ 224219 h 224218"/>
                <a:gd name="connsiteX12" fmla="*/ 48362 w 94367"/>
                <a:gd name="connsiteY12" fmla="*/ 172688 h 224218"/>
                <a:gd name="connsiteX13" fmla="*/ 45695 w 94367"/>
                <a:gd name="connsiteY13" fmla="*/ 167164 h 224218"/>
                <a:gd name="connsiteX14" fmla="*/ 47981 w 94367"/>
                <a:gd name="connsiteY14" fmla="*/ 142113 h 224218"/>
                <a:gd name="connsiteX15" fmla="*/ 52458 w 94367"/>
                <a:gd name="connsiteY15" fmla="*/ 125063 h 224218"/>
                <a:gd name="connsiteX16" fmla="*/ 54267 w 94367"/>
                <a:gd name="connsiteY16" fmla="*/ 92488 h 224218"/>
                <a:gd name="connsiteX17" fmla="*/ 70650 w 94367"/>
                <a:gd name="connsiteY17" fmla="*/ 67247 h 224218"/>
                <a:gd name="connsiteX18" fmla="*/ 94368 w 94367"/>
                <a:gd name="connsiteY18" fmla="*/ 23241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218">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695" y="97346"/>
                  </a:lnTo>
                  <a:cubicBezTo>
                    <a:pt x="44076" y="103918"/>
                    <a:pt x="43980" y="112395"/>
                    <a:pt x="41980" y="121444"/>
                  </a:cubicBezTo>
                  <a:cubicBezTo>
                    <a:pt x="40647" y="127445"/>
                    <a:pt x="39123" y="132683"/>
                    <a:pt x="37789" y="137446"/>
                  </a:cubicBezTo>
                  <a:cubicBezTo>
                    <a:pt x="33979" y="150590"/>
                    <a:pt x="30741" y="161925"/>
                    <a:pt x="36265" y="174212"/>
                  </a:cubicBezTo>
                  <a:cubicBezTo>
                    <a:pt x="37122" y="176213"/>
                    <a:pt x="38170" y="178213"/>
                    <a:pt x="39123" y="180213"/>
                  </a:cubicBezTo>
                  <a:cubicBezTo>
                    <a:pt x="44647" y="191357"/>
                    <a:pt x="49410" y="200978"/>
                    <a:pt x="42361" y="217646"/>
                  </a:cubicBezTo>
                  <a:lnTo>
                    <a:pt x="51981" y="224219"/>
                  </a:lnTo>
                  <a:cubicBezTo>
                    <a:pt x="61983" y="200311"/>
                    <a:pt x="54077" y="184309"/>
                    <a:pt x="48362" y="172688"/>
                  </a:cubicBezTo>
                  <a:cubicBezTo>
                    <a:pt x="47409" y="170878"/>
                    <a:pt x="46552" y="168974"/>
                    <a:pt x="45695" y="167164"/>
                  </a:cubicBezTo>
                  <a:cubicBezTo>
                    <a:pt x="42837" y="160782"/>
                    <a:pt x="44457" y="154496"/>
                    <a:pt x="47981" y="142113"/>
                  </a:cubicBezTo>
                  <a:cubicBezTo>
                    <a:pt x="49410" y="137065"/>
                    <a:pt x="51029" y="131445"/>
                    <a:pt x="52458" y="125063"/>
                  </a:cubicBezTo>
                  <a:cubicBezTo>
                    <a:pt x="55220" y="112395"/>
                    <a:pt x="55029" y="100775"/>
                    <a:pt x="54267" y="92488"/>
                  </a:cubicBezTo>
                  <a:lnTo>
                    <a:pt x="70650" y="6724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6" name="Group 115">
            <a:extLst>
              <a:ext uri="{FF2B5EF4-FFF2-40B4-BE49-F238E27FC236}">
                <a16:creationId xmlns:a16="http://schemas.microsoft.com/office/drawing/2014/main" id="{E03FAC9E-37AE-F170-44CE-C28DA9547DA6}"/>
              </a:ext>
            </a:extLst>
          </p:cNvPr>
          <p:cNvGrpSpPr/>
          <p:nvPr/>
        </p:nvGrpSpPr>
        <p:grpSpPr>
          <a:xfrm rot="17836728">
            <a:off x="4274843" y="1841994"/>
            <a:ext cx="225509" cy="220163"/>
            <a:chOff x="5958840" y="2707425"/>
            <a:chExt cx="277283" cy="270710"/>
          </a:xfrm>
        </p:grpSpPr>
        <p:sp>
          <p:nvSpPr>
            <p:cNvPr id="117" name="Freeform: Shape 116">
              <a:extLst>
                <a:ext uri="{FF2B5EF4-FFF2-40B4-BE49-F238E27FC236}">
                  <a16:creationId xmlns:a16="http://schemas.microsoft.com/office/drawing/2014/main" id="{9C60AE9E-2E61-7BB7-9AFB-C7182BD9309C}"/>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8" name="Freeform: Shape 117">
              <a:extLst>
                <a:ext uri="{FF2B5EF4-FFF2-40B4-BE49-F238E27FC236}">
                  <a16:creationId xmlns:a16="http://schemas.microsoft.com/office/drawing/2014/main" id="{A37CCC79-2DF5-63B9-415E-BDC3BFF1EC6C}"/>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9" name="Freeform: Shape 118">
              <a:extLst>
                <a:ext uri="{FF2B5EF4-FFF2-40B4-BE49-F238E27FC236}">
                  <a16:creationId xmlns:a16="http://schemas.microsoft.com/office/drawing/2014/main" id="{D0CE39F9-30F1-DB6A-8CDF-60A27E07CABF}"/>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0" name="Oval 119">
              <a:extLst>
                <a:ext uri="{FF2B5EF4-FFF2-40B4-BE49-F238E27FC236}">
                  <a16:creationId xmlns:a16="http://schemas.microsoft.com/office/drawing/2014/main" id="{E314F015-41E3-95F1-71A4-3680B0B80DCB}"/>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21" name="Group 120">
            <a:extLst>
              <a:ext uri="{FF2B5EF4-FFF2-40B4-BE49-F238E27FC236}">
                <a16:creationId xmlns:a16="http://schemas.microsoft.com/office/drawing/2014/main" id="{97253FDA-A7AF-C477-7565-27085EBD947B}"/>
              </a:ext>
            </a:extLst>
          </p:cNvPr>
          <p:cNvGrpSpPr/>
          <p:nvPr/>
        </p:nvGrpSpPr>
        <p:grpSpPr>
          <a:xfrm rot="17836728">
            <a:off x="3705038" y="2377944"/>
            <a:ext cx="217498" cy="212342"/>
            <a:chOff x="5958840" y="2707425"/>
            <a:chExt cx="277283" cy="270710"/>
          </a:xfrm>
        </p:grpSpPr>
        <p:sp>
          <p:nvSpPr>
            <p:cNvPr id="122" name="Freeform: Shape 121">
              <a:extLst>
                <a:ext uri="{FF2B5EF4-FFF2-40B4-BE49-F238E27FC236}">
                  <a16:creationId xmlns:a16="http://schemas.microsoft.com/office/drawing/2014/main" id="{5B786FB8-5E8F-E0F4-A844-AB18C67D6184}"/>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3" name="Freeform: Shape 122">
              <a:extLst>
                <a:ext uri="{FF2B5EF4-FFF2-40B4-BE49-F238E27FC236}">
                  <a16:creationId xmlns:a16="http://schemas.microsoft.com/office/drawing/2014/main" id="{9198E1D3-A947-5DF7-0DE3-E583814FCBD2}"/>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4" name="Freeform: Shape 123">
              <a:extLst>
                <a:ext uri="{FF2B5EF4-FFF2-40B4-BE49-F238E27FC236}">
                  <a16:creationId xmlns:a16="http://schemas.microsoft.com/office/drawing/2014/main" id="{7CE807AC-5AC1-1158-B23C-999B9E8356FA}"/>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Oval 124">
              <a:extLst>
                <a:ext uri="{FF2B5EF4-FFF2-40B4-BE49-F238E27FC236}">
                  <a16:creationId xmlns:a16="http://schemas.microsoft.com/office/drawing/2014/main" id="{26120025-83FF-2AA2-68B1-CE02B9FD364F}"/>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9" name="Group 38">
            <a:extLst>
              <a:ext uri="{FF2B5EF4-FFF2-40B4-BE49-F238E27FC236}">
                <a16:creationId xmlns:a16="http://schemas.microsoft.com/office/drawing/2014/main" id="{5084E530-5D2C-D073-2E7D-E919BF219C18}"/>
              </a:ext>
            </a:extLst>
          </p:cNvPr>
          <p:cNvGrpSpPr/>
          <p:nvPr/>
        </p:nvGrpSpPr>
        <p:grpSpPr>
          <a:xfrm>
            <a:off x="2912398" y="1953394"/>
            <a:ext cx="1623720" cy="547421"/>
            <a:chOff x="2640350" y="1333539"/>
            <a:chExt cx="1920202" cy="617353"/>
          </a:xfrm>
          <a:solidFill>
            <a:schemeClr val="bg1">
              <a:alpha val="55000"/>
            </a:schemeClr>
          </a:solidFill>
        </p:grpSpPr>
        <p:cxnSp>
          <p:nvCxnSpPr>
            <p:cNvPr id="52" name="Straight Connector 51">
              <a:extLst>
                <a:ext uri="{FF2B5EF4-FFF2-40B4-BE49-F238E27FC236}">
                  <a16:creationId xmlns:a16="http://schemas.microsoft.com/office/drawing/2014/main" id="{A6F8D026-421D-5A69-AE56-7F481013AEE3}"/>
                </a:ext>
              </a:extLst>
            </p:cNvPr>
            <p:cNvCxnSpPr>
              <a:cxnSpLocks/>
              <a:endCxn id="53" idx="1"/>
            </p:cNvCxnSpPr>
            <p:nvPr/>
          </p:nvCxnSpPr>
          <p:spPr>
            <a:xfrm>
              <a:off x="2640350" y="1642216"/>
              <a:ext cx="410984" cy="0"/>
            </a:xfrm>
            <a:prstGeom prst="lin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53" name="Rectangle 52">
              <a:extLst>
                <a:ext uri="{FF2B5EF4-FFF2-40B4-BE49-F238E27FC236}">
                  <a16:creationId xmlns:a16="http://schemas.microsoft.com/office/drawing/2014/main" id="{7C2FAE55-6623-7ED6-8626-3CA27772A4C3}"/>
                </a:ext>
              </a:extLst>
            </p:cNvPr>
            <p:cNvSpPr/>
            <p:nvPr/>
          </p:nvSpPr>
          <p:spPr>
            <a:xfrm>
              <a:off x="3051334" y="1370452"/>
              <a:ext cx="1509218" cy="543527"/>
            </a:xfrm>
            <a:prstGeom prst="rect">
              <a:avLst/>
            </a:prstGeom>
            <a:grpFill/>
            <a:ln>
              <a:noFill/>
            </a:ln>
          </p:spPr>
          <p:txBody>
            <a:bodyPr rot="0" vert="horz" wrap="square" lIns="72000" tIns="0" rIns="72000" bIns="0" anchor="ctr" anchorCtr="0" upright="1">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mn-cs"/>
                </a:rPr>
                <a:t>XPO1</a:t>
              </a:r>
              <a:b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mn-cs"/>
                </a:rPr>
              </a:b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mn-cs"/>
                </a:rPr>
                <a:t>(nuclear export)</a:t>
              </a:r>
            </a:p>
          </p:txBody>
        </p:sp>
      </p:grpSp>
      <p:grpSp>
        <p:nvGrpSpPr>
          <p:cNvPr id="126" name="Group 125">
            <a:extLst>
              <a:ext uri="{FF2B5EF4-FFF2-40B4-BE49-F238E27FC236}">
                <a16:creationId xmlns:a16="http://schemas.microsoft.com/office/drawing/2014/main" id="{696CC752-EA49-8623-325B-5ABFD3562607}"/>
              </a:ext>
            </a:extLst>
          </p:cNvPr>
          <p:cNvGrpSpPr/>
          <p:nvPr/>
        </p:nvGrpSpPr>
        <p:grpSpPr>
          <a:xfrm rot="18112133">
            <a:off x="3432509" y="3195072"/>
            <a:ext cx="225509" cy="220163"/>
            <a:chOff x="5958840" y="2707425"/>
            <a:chExt cx="277283" cy="270710"/>
          </a:xfrm>
        </p:grpSpPr>
        <p:sp>
          <p:nvSpPr>
            <p:cNvPr id="127" name="Freeform: Shape 126">
              <a:extLst>
                <a:ext uri="{FF2B5EF4-FFF2-40B4-BE49-F238E27FC236}">
                  <a16:creationId xmlns:a16="http://schemas.microsoft.com/office/drawing/2014/main" id="{A33D280F-3F9E-1446-2E76-228A851A7817}"/>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8" name="Freeform: Shape 127">
              <a:extLst>
                <a:ext uri="{FF2B5EF4-FFF2-40B4-BE49-F238E27FC236}">
                  <a16:creationId xmlns:a16="http://schemas.microsoft.com/office/drawing/2014/main" id="{B6C7E927-BB52-19DC-A974-5B117C43914E}"/>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9" name="Freeform: Shape 128">
              <a:extLst>
                <a:ext uri="{FF2B5EF4-FFF2-40B4-BE49-F238E27FC236}">
                  <a16:creationId xmlns:a16="http://schemas.microsoft.com/office/drawing/2014/main" id="{DA19D41F-035B-4EC0-2477-1F7A78515504}"/>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0" name="Oval 129">
              <a:extLst>
                <a:ext uri="{FF2B5EF4-FFF2-40B4-BE49-F238E27FC236}">
                  <a16:creationId xmlns:a16="http://schemas.microsoft.com/office/drawing/2014/main" id="{15188422-CF02-9F7A-1BA0-A9EBB112F284}"/>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31" name="Group 130">
            <a:extLst>
              <a:ext uri="{FF2B5EF4-FFF2-40B4-BE49-F238E27FC236}">
                <a16:creationId xmlns:a16="http://schemas.microsoft.com/office/drawing/2014/main" id="{626BCF0B-F1D3-FA74-A703-DFE5B95FC710}"/>
              </a:ext>
            </a:extLst>
          </p:cNvPr>
          <p:cNvGrpSpPr/>
          <p:nvPr/>
        </p:nvGrpSpPr>
        <p:grpSpPr>
          <a:xfrm rot="19139283">
            <a:off x="3016874" y="3356131"/>
            <a:ext cx="225509" cy="220163"/>
            <a:chOff x="5958840" y="2707425"/>
            <a:chExt cx="277283" cy="270710"/>
          </a:xfrm>
        </p:grpSpPr>
        <p:sp>
          <p:nvSpPr>
            <p:cNvPr id="132" name="Freeform: Shape 131">
              <a:extLst>
                <a:ext uri="{FF2B5EF4-FFF2-40B4-BE49-F238E27FC236}">
                  <a16:creationId xmlns:a16="http://schemas.microsoft.com/office/drawing/2014/main" id="{25B05F44-2737-8759-F5B9-E6847E5BD056}"/>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3" name="Freeform: Shape 132">
              <a:extLst>
                <a:ext uri="{FF2B5EF4-FFF2-40B4-BE49-F238E27FC236}">
                  <a16:creationId xmlns:a16="http://schemas.microsoft.com/office/drawing/2014/main" id="{24E48354-48C4-F91C-CF41-B3EA13A1192C}"/>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4" name="Freeform: Shape 133">
              <a:extLst>
                <a:ext uri="{FF2B5EF4-FFF2-40B4-BE49-F238E27FC236}">
                  <a16:creationId xmlns:a16="http://schemas.microsoft.com/office/drawing/2014/main" id="{1A04E89D-E4FE-1B5C-7F16-DBFD51501EA1}"/>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5" name="Oval 134">
              <a:extLst>
                <a:ext uri="{FF2B5EF4-FFF2-40B4-BE49-F238E27FC236}">
                  <a16:creationId xmlns:a16="http://schemas.microsoft.com/office/drawing/2014/main" id="{14348C8B-8D04-CE51-2440-332D630BA66B}"/>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36" name="Group 135">
            <a:extLst>
              <a:ext uri="{FF2B5EF4-FFF2-40B4-BE49-F238E27FC236}">
                <a16:creationId xmlns:a16="http://schemas.microsoft.com/office/drawing/2014/main" id="{CA31AF52-298D-DB32-8291-66C02E55CF11}"/>
              </a:ext>
            </a:extLst>
          </p:cNvPr>
          <p:cNvGrpSpPr/>
          <p:nvPr/>
        </p:nvGrpSpPr>
        <p:grpSpPr>
          <a:xfrm rot="18734413">
            <a:off x="2745392" y="3639085"/>
            <a:ext cx="188455" cy="183987"/>
            <a:chOff x="5958840" y="2707425"/>
            <a:chExt cx="277283" cy="270710"/>
          </a:xfrm>
        </p:grpSpPr>
        <p:sp>
          <p:nvSpPr>
            <p:cNvPr id="137" name="Freeform: Shape 136">
              <a:extLst>
                <a:ext uri="{FF2B5EF4-FFF2-40B4-BE49-F238E27FC236}">
                  <a16:creationId xmlns:a16="http://schemas.microsoft.com/office/drawing/2014/main" id="{4F3D49A9-45CE-6FD8-1756-4F19E9F3F3FD}"/>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8" name="Freeform: Shape 137">
              <a:extLst>
                <a:ext uri="{FF2B5EF4-FFF2-40B4-BE49-F238E27FC236}">
                  <a16:creationId xmlns:a16="http://schemas.microsoft.com/office/drawing/2014/main" id="{5336B33E-90E8-74E0-F550-8CE94D3C9302}"/>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9" name="Freeform: Shape 138">
              <a:extLst>
                <a:ext uri="{FF2B5EF4-FFF2-40B4-BE49-F238E27FC236}">
                  <a16:creationId xmlns:a16="http://schemas.microsoft.com/office/drawing/2014/main" id="{E1CDEBFF-29E9-6F9A-EC6C-4665ACBBE99F}"/>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0" name="Oval 139">
              <a:extLst>
                <a:ext uri="{FF2B5EF4-FFF2-40B4-BE49-F238E27FC236}">
                  <a16:creationId xmlns:a16="http://schemas.microsoft.com/office/drawing/2014/main" id="{DA089391-1E59-5CC1-49A6-C077872C8628}"/>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42" name="Group 141">
            <a:extLst>
              <a:ext uri="{FF2B5EF4-FFF2-40B4-BE49-F238E27FC236}">
                <a16:creationId xmlns:a16="http://schemas.microsoft.com/office/drawing/2014/main" id="{06C3B953-C6E2-74F2-7041-A99F41DF77DB}"/>
              </a:ext>
            </a:extLst>
          </p:cNvPr>
          <p:cNvGrpSpPr/>
          <p:nvPr/>
        </p:nvGrpSpPr>
        <p:grpSpPr>
          <a:xfrm rot="18734413">
            <a:off x="2381711" y="3867685"/>
            <a:ext cx="188455" cy="183987"/>
            <a:chOff x="5958840" y="2707425"/>
            <a:chExt cx="277283" cy="270710"/>
          </a:xfrm>
        </p:grpSpPr>
        <p:sp>
          <p:nvSpPr>
            <p:cNvPr id="143" name="Freeform: Shape 142">
              <a:extLst>
                <a:ext uri="{FF2B5EF4-FFF2-40B4-BE49-F238E27FC236}">
                  <a16:creationId xmlns:a16="http://schemas.microsoft.com/office/drawing/2014/main" id="{BBD4C017-1428-DAC3-468A-27171775B7F8}"/>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4" name="Freeform: Shape 143">
              <a:extLst>
                <a:ext uri="{FF2B5EF4-FFF2-40B4-BE49-F238E27FC236}">
                  <a16:creationId xmlns:a16="http://schemas.microsoft.com/office/drawing/2014/main" id="{3A1664CF-FD55-E605-71F6-E4E5C1251543}"/>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 name="Freeform: Shape 144">
              <a:extLst>
                <a:ext uri="{FF2B5EF4-FFF2-40B4-BE49-F238E27FC236}">
                  <a16:creationId xmlns:a16="http://schemas.microsoft.com/office/drawing/2014/main" id="{337CEE7C-F57C-C59D-F219-F8D336249A26}"/>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6" name="Oval 145">
              <a:extLst>
                <a:ext uri="{FF2B5EF4-FFF2-40B4-BE49-F238E27FC236}">
                  <a16:creationId xmlns:a16="http://schemas.microsoft.com/office/drawing/2014/main" id="{477A6549-8330-40E2-CAF4-C5A2B8DBCA25}"/>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47" name="Group 146">
            <a:extLst>
              <a:ext uri="{FF2B5EF4-FFF2-40B4-BE49-F238E27FC236}">
                <a16:creationId xmlns:a16="http://schemas.microsoft.com/office/drawing/2014/main" id="{5444E7C4-8BA7-1DFB-63F4-59145A277F84}"/>
              </a:ext>
            </a:extLst>
          </p:cNvPr>
          <p:cNvGrpSpPr/>
          <p:nvPr/>
        </p:nvGrpSpPr>
        <p:grpSpPr>
          <a:xfrm rot="19418019">
            <a:off x="2484996" y="4151100"/>
            <a:ext cx="282257" cy="275565"/>
            <a:chOff x="5958840" y="2707425"/>
            <a:chExt cx="277283" cy="270710"/>
          </a:xfrm>
        </p:grpSpPr>
        <p:sp>
          <p:nvSpPr>
            <p:cNvPr id="148" name="Freeform: Shape 147">
              <a:extLst>
                <a:ext uri="{FF2B5EF4-FFF2-40B4-BE49-F238E27FC236}">
                  <a16:creationId xmlns:a16="http://schemas.microsoft.com/office/drawing/2014/main" id="{925974C0-44A7-0892-EBCD-7D921CB96363}"/>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9" name="Freeform: Shape 148">
              <a:extLst>
                <a:ext uri="{FF2B5EF4-FFF2-40B4-BE49-F238E27FC236}">
                  <a16:creationId xmlns:a16="http://schemas.microsoft.com/office/drawing/2014/main" id="{DBBFB684-9B27-15D7-3CA8-B43D977424D7}"/>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0" name="Freeform: Shape 149">
              <a:extLst>
                <a:ext uri="{FF2B5EF4-FFF2-40B4-BE49-F238E27FC236}">
                  <a16:creationId xmlns:a16="http://schemas.microsoft.com/office/drawing/2014/main" id="{8CDEAFD5-EB05-EE51-31CB-8FB045309E42}"/>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1" name="Oval 150">
              <a:extLst>
                <a:ext uri="{FF2B5EF4-FFF2-40B4-BE49-F238E27FC236}">
                  <a16:creationId xmlns:a16="http://schemas.microsoft.com/office/drawing/2014/main" id="{2CE35B1D-7A07-92A9-9F0B-9E8CB2C94694}"/>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52" name="Group 151">
            <a:extLst>
              <a:ext uri="{FF2B5EF4-FFF2-40B4-BE49-F238E27FC236}">
                <a16:creationId xmlns:a16="http://schemas.microsoft.com/office/drawing/2014/main" id="{04D3AEC0-2342-51F3-8816-971C0BA6306D}"/>
              </a:ext>
            </a:extLst>
          </p:cNvPr>
          <p:cNvGrpSpPr/>
          <p:nvPr/>
        </p:nvGrpSpPr>
        <p:grpSpPr>
          <a:xfrm rot="20029733">
            <a:off x="1802569" y="4333433"/>
            <a:ext cx="241896" cy="246095"/>
            <a:chOff x="5958840" y="2707425"/>
            <a:chExt cx="277283" cy="270710"/>
          </a:xfrm>
        </p:grpSpPr>
        <p:sp>
          <p:nvSpPr>
            <p:cNvPr id="153" name="Freeform: Shape 152">
              <a:extLst>
                <a:ext uri="{FF2B5EF4-FFF2-40B4-BE49-F238E27FC236}">
                  <a16:creationId xmlns:a16="http://schemas.microsoft.com/office/drawing/2014/main" id="{0018B1E7-B7AE-908C-FC11-681AA60A3FFC}"/>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4" name="Freeform: Shape 153">
              <a:extLst>
                <a:ext uri="{FF2B5EF4-FFF2-40B4-BE49-F238E27FC236}">
                  <a16:creationId xmlns:a16="http://schemas.microsoft.com/office/drawing/2014/main" id="{56E9B0E4-04F2-FA65-E769-253C25923EB3}"/>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5" name="Freeform: Shape 154">
              <a:extLst>
                <a:ext uri="{FF2B5EF4-FFF2-40B4-BE49-F238E27FC236}">
                  <a16:creationId xmlns:a16="http://schemas.microsoft.com/office/drawing/2014/main" id="{855F7B35-F02D-A26C-1EC2-9B54FCB197FB}"/>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6" name="Oval 155">
              <a:extLst>
                <a:ext uri="{FF2B5EF4-FFF2-40B4-BE49-F238E27FC236}">
                  <a16:creationId xmlns:a16="http://schemas.microsoft.com/office/drawing/2014/main" id="{2E4A0A84-3C88-CED8-871F-92BD4230AD70}"/>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57" name="Group 156">
            <a:extLst>
              <a:ext uri="{FF2B5EF4-FFF2-40B4-BE49-F238E27FC236}">
                <a16:creationId xmlns:a16="http://schemas.microsoft.com/office/drawing/2014/main" id="{18EA0AF4-843A-E90D-0290-0B094852C7B7}"/>
              </a:ext>
            </a:extLst>
          </p:cNvPr>
          <p:cNvGrpSpPr/>
          <p:nvPr/>
        </p:nvGrpSpPr>
        <p:grpSpPr>
          <a:xfrm rot="20029733">
            <a:off x="1683074" y="4764654"/>
            <a:ext cx="241896" cy="246095"/>
            <a:chOff x="5958840" y="2707425"/>
            <a:chExt cx="277283" cy="270710"/>
          </a:xfrm>
        </p:grpSpPr>
        <p:sp>
          <p:nvSpPr>
            <p:cNvPr id="158" name="Freeform: Shape 157">
              <a:extLst>
                <a:ext uri="{FF2B5EF4-FFF2-40B4-BE49-F238E27FC236}">
                  <a16:creationId xmlns:a16="http://schemas.microsoft.com/office/drawing/2014/main" id="{2773123F-61E2-8154-2DDF-B05FA7EFF1EC}"/>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9" name="Freeform: Shape 158">
              <a:extLst>
                <a:ext uri="{FF2B5EF4-FFF2-40B4-BE49-F238E27FC236}">
                  <a16:creationId xmlns:a16="http://schemas.microsoft.com/office/drawing/2014/main" id="{CD0CF744-F46D-94A5-029D-C93F15918E23}"/>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0" name="Freeform: Shape 159">
              <a:extLst>
                <a:ext uri="{FF2B5EF4-FFF2-40B4-BE49-F238E27FC236}">
                  <a16:creationId xmlns:a16="http://schemas.microsoft.com/office/drawing/2014/main" id="{B7AB370A-08E3-F674-F4CD-5A37542363DC}"/>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Oval 160">
              <a:extLst>
                <a:ext uri="{FF2B5EF4-FFF2-40B4-BE49-F238E27FC236}">
                  <a16:creationId xmlns:a16="http://schemas.microsoft.com/office/drawing/2014/main" id="{86634A49-9AC4-DFDD-0F4F-7511619F949A}"/>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62" name="Group 161">
            <a:extLst>
              <a:ext uri="{FF2B5EF4-FFF2-40B4-BE49-F238E27FC236}">
                <a16:creationId xmlns:a16="http://schemas.microsoft.com/office/drawing/2014/main" id="{B16A1A63-4876-45B2-E2CE-E6DA9BD40E52}"/>
              </a:ext>
            </a:extLst>
          </p:cNvPr>
          <p:cNvGrpSpPr/>
          <p:nvPr/>
        </p:nvGrpSpPr>
        <p:grpSpPr>
          <a:xfrm rot="20029733">
            <a:off x="1490842" y="4681525"/>
            <a:ext cx="241896" cy="246095"/>
            <a:chOff x="5958840" y="2707425"/>
            <a:chExt cx="277283" cy="270710"/>
          </a:xfrm>
        </p:grpSpPr>
        <p:sp>
          <p:nvSpPr>
            <p:cNvPr id="163" name="Freeform: Shape 162">
              <a:extLst>
                <a:ext uri="{FF2B5EF4-FFF2-40B4-BE49-F238E27FC236}">
                  <a16:creationId xmlns:a16="http://schemas.microsoft.com/office/drawing/2014/main" id="{851396AE-4932-70F6-D6B4-6B32726B075B}"/>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4" name="Freeform: Shape 163">
              <a:extLst>
                <a:ext uri="{FF2B5EF4-FFF2-40B4-BE49-F238E27FC236}">
                  <a16:creationId xmlns:a16="http://schemas.microsoft.com/office/drawing/2014/main" id="{2884DF4C-7B02-C4A9-6E43-7C1B864E22BC}"/>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5" name="Freeform: Shape 164">
              <a:extLst>
                <a:ext uri="{FF2B5EF4-FFF2-40B4-BE49-F238E27FC236}">
                  <a16:creationId xmlns:a16="http://schemas.microsoft.com/office/drawing/2014/main" id="{36F20C51-97ED-D22C-299F-115A81F8F072}"/>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6" name="Oval 165">
              <a:extLst>
                <a:ext uri="{FF2B5EF4-FFF2-40B4-BE49-F238E27FC236}">
                  <a16:creationId xmlns:a16="http://schemas.microsoft.com/office/drawing/2014/main" id="{64CBA86D-CC94-D0FA-0407-24DCB7713486}"/>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67" name="Group 166">
            <a:extLst>
              <a:ext uri="{FF2B5EF4-FFF2-40B4-BE49-F238E27FC236}">
                <a16:creationId xmlns:a16="http://schemas.microsoft.com/office/drawing/2014/main" id="{C51AC268-04E8-ECE1-7842-B0FD17290E9C}"/>
              </a:ext>
            </a:extLst>
          </p:cNvPr>
          <p:cNvGrpSpPr/>
          <p:nvPr/>
        </p:nvGrpSpPr>
        <p:grpSpPr>
          <a:xfrm rot="20029733">
            <a:off x="1350563" y="4546443"/>
            <a:ext cx="241896" cy="246095"/>
            <a:chOff x="5958840" y="2707425"/>
            <a:chExt cx="277283" cy="270710"/>
          </a:xfrm>
        </p:grpSpPr>
        <p:sp>
          <p:nvSpPr>
            <p:cNvPr id="168" name="Freeform: Shape 167">
              <a:extLst>
                <a:ext uri="{FF2B5EF4-FFF2-40B4-BE49-F238E27FC236}">
                  <a16:creationId xmlns:a16="http://schemas.microsoft.com/office/drawing/2014/main" id="{92A8EEDF-E33C-4269-4185-38D5F881EDB3}"/>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9" name="Freeform: Shape 168">
              <a:extLst>
                <a:ext uri="{FF2B5EF4-FFF2-40B4-BE49-F238E27FC236}">
                  <a16:creationId xmlns:a16="http://schemas.microsoft.com/office/drawing/2014/main" id="{A4063AC1-94B3-0490-983B-D3BCBC1A89FA}"/>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0" name="Freeform: Shape 169">
              <a:extLst>
                <a:ext uri="{FF2B5EF4-FFF2-40B4-BE49-F238E27FC236}">
                  <a16:creationId xmlns:a16="http://schemas.microsoft.com/office/drawing/2014/main" id="{51B9E5CA-8A0C-93AF-33FB-101BBF471474}"/>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1" name="Oval 170">
              <a:extLst>
                <a:ext uri="{FF2B5EF4-FFF2-40B4-BE49-F238E27FC236}">
                  <a16:creationId xmlns:a16="http://schemas.microsoft.com/office/drawing/2014/main" id="{CE810FA4-250C-B3B4-C0B6-5DE1106FACBC}"/>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72" name="Group 171">
            <a:extLst>
              <a:ext uri="{FF2B5EF4-FFF2-40B4-BE49-F238E27FC236}">
                <a16:creationId xmlns:a16="http://schemas.microsoft.com/office/drawing/2014/main" id="{B5A08043-5C14-C2D2-331A-2483D5DDE6C8}"/>
              </a:ext>
            </a:extLst>
          </p:cNvPr>
          <p:cNvGrpSpPr/>
          <p:nvPr/>
        </p:nvGrpSpPr>
        <p:grpSpPr>
          <a:xfrm rot="20029733">
            <a:off x="862191" y="4712700"/>
            <a:ext cx="241896" cy="246095"/>
            <a:chOff x="5958840" y="2707425"/>
            <a:chExt cx="277283" cy="270710"/>
          </a:xfrm>
        </p:grpSpPr>
        <p:sp>
          <p:nvSpPr>
            <p:cNvPr id="173" name="Freeform: Shape 172">
              <a:extLst>
                <a:ext uri="{FF2B5EF4-FFF2-40B4-BE49-F238E27FC236}">
                  <a16:creationId xmlns:a16="http://schemas.microsoft.com/office/drawing/2014/main" id="{4803219A-942E-9B62-25E7-0D060531F678}"/>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 name="Freeform: Shape 173">
              <a:extLst>
                <a:ext uri="{FF2B5EF4-FFF2-40B4-BE49-F238E27FC236}">
                  <a16:creationId xmlns:a16="http://schemas.microsoft.com/office/drawing/2014/main" id="{4D783322-2268-C2C8-F912-91447227AB45}"/>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 name="Freeform: Shape 174">
              <a:extLst>
                <a:ext uri="{FF2B5EF4-FFF2-40B4-BE49-F238E27FC236}">
                  <a16:creationId xmlns:a16="http://schemas.microsoft.com/office/drawing/2014/main" id="{6723437E-9C82-DD8F-C6BF-8186C6276ED1}"/>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6" name="Oval 175">
              <a:extLst>
                <a:ext uri="{FF2B5EF4-FFF2-40B4-BE49-F238E27FC236}">
                  <a16:creationId xmlns:a16="http://schemas.microsoft.com/office/drawing/2014/main" id="{D1761486-7996-863B-8DFF-BDE4FCF5B318}"/>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4" name="Group 43">
            <a:extLst>
              <a:ext uri="{FF2B5EF4-FFF2-40B4-BE49-F238E27FC236}">
                <a16:creationId xmlns:a16="http://schemas.microsoft.com/office/drawing/2014/main" id="{D061EB12-04B9-BF88-57BF-AFA9E128CAE2}"/>
              </a:ext>
            </a:extLst>
          </p:cNvPr>
          <p:cNvGrpSpPr/>
          <p:nvPr/>
        </p:nvGrpSpPr>
        <p:grpSpPr>
          <a:xfrm>
            <a:off x="1772856" y="5132248"/>
            <a:ext cx="1645856" cy="499574"/>
            <a:chOff x="2640350" y="1350586"/>
            <a:chExt cx="1946382" cy="563394"/>
          </a:xfrm>
          <a:solidFill>
            <a:schemeClr val="bg1">
              <a:alpha val="55000"/>
            </a:schemeClr>
          </a:solidFill>
        </p:grpSpPr>
        <p:cxnSp>
          <p:nvCxnSpPr>
            <p:cNvPr id="48" name="Straight Connector 47">
              <a:extLst>
                <a:ext uri="{FF2B5EF4-FFF2-40B4-BE49-F238E27FC236}">
                  <a16:creationId xmlns:a16="http://schemas.microsoft.com/office/drawing/2014/main" id="{0EC54FAE-018D-010C-13F4-D247A0D676B6}"/>
                </a:ext>
              </a:extLst>
            </p:cNvPr>
            <p:cNvCxnSpPr>
              <a:cxnSpLocks/>
              <a:endCxn id="49" idx="1"/>
            </p:cNvCxnSpPr>
            <p:nvPr/>
          </p:nvCxnSpPr>
          <p:spPr>
            <a:xfrm flipV="1">
              <a:off x="2640350" y="1632283"/>
              <a:ext cx="410983" cy="9932"/>
            </a:xfrm>
            <a:prstGeom prst="lin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49" name="Rectangle 48">
              <a:extLst>
                <a:ext uri="{FF2B5EF4-FFF2-40B4-BE49-F238E27FC236}">
                  <a16:creationId xmlns:a16="http://schemas.microsoft.com/office/drawing/2014/main" id="{EE309846-BCC8-74FF-5EB1-598F764E00EA}"/>
                </a:ext>
              </a:extLst>
            </p:cNvPr>
            <p:cNvSpPr/>
            <p:nvPr/>
          </p:nvSpPr>
          <p:spPr>
            <a:xfrm>
              <a:off x="3051333" y="1350586"/>
              <a:ext cx="1535399" cy="563394"/>
            </a:xfrm>
            <a:prstGeom prst="rect">
              <a:avLst/>
            </a:prstGeom>
            <a:grpFill/>
            <a:ln>
              <a:noFill/>
            </a:ln>
          </p:spPr>
          <p:txBody>
            <a:bodyPr rot="0" vert="horz" wrap="square" lIns="72000" tIns="0" rIns="72000" bIns="0" anchor="ctr" anchorCtr="0" upright="1">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mn-cs"/>
                </a:rPr>
                <a:t>Nuclear pore complex</a:t>
              </a:r>
            </a:p>
          </p:txBody>
        </p:sp>
      </p:grpSp>
      <p:sp>
        <p:nvSpPr>
          <p:cNvPr id="177" name="Oval 176">
            <a:extLst>
              <a:ext uri="{FF2B5EF4-FFF2-40B4-BE49-F238E27FC236}">
                <a16:creationId xmlns:a16="http://schemas.microsoft.com/office/drawing/2014/main" id="{7DF5F8D2-CB98-ED88-72E8-BAC30077BE13}"/>
              </a:ext>
            </a:extLst>
          </p:cNvPr>
          <p:cNvSpPr/>
          <p:nvPr/>
        </p:nvSpPr>
        <p:spPr>
          <a:xfrm>
            <a:off x="5044786" y="2381444"/>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8" name="Oval 177">
            <a:extLst>
              <a:ext uri="{FF2B5EF4-FFF2-40B4-BE49-F238E27FC236}">
                <a16:creationId xmlns:a16="http://schemas.microsoft.com/office/drawing/2014/main" id="{FEC7E9EC-37A5-58A5-6FCF-CEFCC2A74C3C}"/>
              </a:ext>
            </a:extLst>
          </p:cNvPr>
          <p:cNvSpPr/>
          <p:nvPr/>
        </p:nvSpPr>
        <p:spPr>
          <a:xfrm>
            <a:off x="3325091" y="2558089"/>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9" name="Oval 178">
            <a:extLst>
              <a:ext uri="{FF2B5EF4-FFF2-40B4-BE49-F238E27FC236}">
                <a16:creationId xmlns:a16="http://schemas.microsoft.com/office/drawing/2014/main" id="{763512EE-D74D-EAF2-F591-77CA54AE4CC9}"/>
              </a:ext>
            </a:extLst>
          </p:cNvPr>
          <p:cNvSpPr/>
          <p:nvPr/>
        </p:nvSpPr>
        <p:spPr>
          <a:xfrm>
            <a:off x="3553691" y="2693171"/>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0" name="Oval 179">
            <a:extLst>
              <a:ext uri="{FF2B5EF4-FFF2-40B4-BE49-F238E27FC236}">
                <a16:creationId xmlns:a16="http://schemas.microsoft.com/office/drawing/2014/main" id="{F7A11180-1247-F9DB-9DDF-D51872FE7226}"/>
              </a:ext>
            </a:extLst>
          </p:cNvPr>
          <p:cNvSpPr/>
          <p:nvPr/>
        </p:nvSpPr>
        <p:spPr>
          <a:xfrm>
            <a:off x="3356264" y="2791885"/>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1" name="Oval 180">
            <a:extLst>
              <a:ext uri="{FF2B5EF4-FFF2-40B4-BE49-F238E27FC236}">
                <a16:creationId xmlns:a16="http://schemas.microsoft.com/office/drawing/2014/main" id="{F10ECDB8-2902-C129-0834-E6B5AA985569}"/>
              </a:ext>
            </a:extLst>
          </p:cNvPr>
          <p:cNvSpPr/>
          <p:nvPr/>
        </p:nvSpPr>
        <p:spPr>
          <a:xfrm>
            <a:off x="1974273" y="3825780"/>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2" name="Oval 181">
            <a:extLst>
              <a:ext uri="{FF2B5EF4-FFF2-40B4-BE49-F238E27FC236}">
                <a16:creationId xmlns:a16="http://schemas.microsoft.com/office/drawing/2014/main" id="{F74FA20E-19C0-1C69-3321-C9A53478D935}"/>
              </a:ext>
            </a:extLst>
          </p:cNvPr>
          <p:cNvSpPr/>
          <p:nvPr/>
        </p:nvSpPr>
        <p:spPr>
          <a:xfrm>
            <a:off x="2244437" y="2386639"/>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3" name="Oval 182">
            <a:extLst>
              <a:ext uri="{FF2B5EF4-FFF2-40B4-BE49-F238E27FC236}">
                <a16:creationId xmlns:a16="http://schemas.microsoft.com/office/drawing/2014/main" id="{5BC1565F-6737-EC35-FE31-9E63B21E6FEA}"/>
              </a:ext>
            </a:extLst>
          </p:cNvPr>
          <p:cNvSpPr/>
          <p:nvPr/>
        </p:nvSpPr>
        <p:spPr>
          <a:xfrm>
            <a:off x="5392882" y="2152844"/>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4" name="Oval 183">
            <a:extLst>
              <a:ext uri="{FF2B5EF4-FFF2-40B4-BE49-F238E27FC236}">
                <a16:creationId xmlns:a16="http://schemas.microsoft.com/office/drawing/2014/main" id="{079B7DE9-6A3C-49BF-4833-BE7AFE06910B}"/>
              </a:ext>
            </a:extLst>
          </p:cNvPr>
          <p:cNvSpPr/>
          <p:nvPr/>
        </p:nvSpPr>
        <p:spPr>
          <a:xfrm>
            <a:off x="5086350" y="2760712"/>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5" name="Oval 184">
            <a:extLst>
              <a:ext uri="{FF2B5EF4-FFF2-40B4-BE49-F238E27FC236}">
                <a16:creationId xmlns:a16="http://schemas.microsoft.com/office/drawing/2014/main" id="{4BCD9267-A001-E7EF-369E-FD0F2CD679B5}"/>
              </a:ext>
            </a:extLst>
          </p:cNvPr>
          <p:cNvSpPr/>
          <p:nvPr/>
        </p:nvSpPr>
        <p:spPr>
          <a:xfrm>
            <a:off x="4343400" y="2859426"/>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6" name="Oval 185">
            <a:extLst>
              <a:ext uri="{FF2B5EF4-FFF2-40B4-BE49-F238E27FC236}">
                <a16:creationId xmlns:a16="http://schemas.microsoft.com/office/drawing/2014/main" id="{4A8A0960-7B97-E77B-B0D1-8E275B5FFC35}"/>
              </a:ext>
            </a:extLst>
          </p:cNvPr>
          <p:cNvSpPr/>
          <p:nvPr/>
        </p:nvSpPr>
        <p:spPr>
          <a:xfrm>
            <a:off x="4639541" y="3160762"/>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7" name="Oval 186">
            <a:extLst>
              <a:ext uri="{FF2B5EF4-FFF2-40B4-BE49-F238E27FC236}">
                <a16:creationId xmlns:a16="http://schemas.microsoft.com/office/drawing/2014/main" id="{1518FAD7-3AD6-9EF3-E118-C010D56B9664}"/>
              </a:ext>
            </a:extLst>
          </p:cNvPr>
          <p:cNvSpPr/>
          <p:nvPr/>
        </p:nvSpPr>
        <p:spPr>
          <a:xfrm>
            <a:off x="5720196" y="2661998"/>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8" name="Oval 187">
            <a:extLst>
              <a:ext uri="{FF2B5EF4-FFF2-40B4-BE49-F238E27FC236}">
                <a16:creationId xmlns:a16="http://schemas.microsoft.com/office/drawing/2014/main" id="{EED6829E-6D34-ECA2-D4A7-71A0400CDEFA}"/>
              </a:ext>
            </a:extLst>
          </p:cNvPr>
          <p:cNvSpPr/>
          <p:nvPr/>
        </p:nvSpPr>
        <p:spPr>
          <a:xfrm>
            <a:off x="5979969" y="2547698"/>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9" name="Oval 188">
            <a:extLst>
              <a:ext uri="{FF2B5EF4-FFF2-40B4-BE49-F238E27FC236}">
                <a16:creationId xmlns:a16="http://schemas.microsoft.com/office/drawing/2014/main" id="{79FD930D-0F04-5CAB-FBD9-2D4247CCC3A4}"/>
              </a:ext>
            </a:extLst>
          </p:cNvPr>
          <p:cNvSpPr/>
          <p:nvPr/>
        </p:nvSpPr>
        <p:spPr>
          <a:xfrm>
            <a:off x="5507183" y="3233498"/>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0" name="Oval 189">
            <a:extLst>
              <a:ext uri="{FF2B5EF4-FFF2-40B4-BE49-F238E27FC236}">
                <a16:creationId xmlns:a16="http://schemas.microsoft.com/office/drawing/2014/main" id="{FA8B41B2-E868-25F0-5221-E402452DA2D1}"/>
              </a:ext>
            </a:extLst>
          </p:cNvPr>
          <p:cNvSpPr/>
          <p:nvPr/>
        </p:nvSpPr>
        <p:spPr>
          <a:xfrm>
            <a:off x="5455228" y="3114002"/>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1" name="Oval 190">
            <a:extLst>
              <a:ext uri="{FF2B5EF4-FFF2-40B4-BE49-F238E27FC236}">
                <a16:creationId xmlns:a16="http://schemas.microsoft.com/office/drawing/2014/main" id="{F96BDD81-0AE3-EE2B-1411-0AC894B8CF5C}"/>
              </a:ext>
            </a:extLst>
          </p:cNvPr>
          <p:cNvSpPr/>
          <p:nvPr/>
        </p:nvSpPr>
        <p:spPr>
          <a:xfrm>
            <a:off x="5902037" y="3347797"/>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2" name="Oval 191">
            <a:extLst>
              <a:ext uri="{FF2B5EF4-FFF2-40B4-BE49-F238E27FC236}">
                <a16:creationId xmlns:a16="http://schemas.microsoft.com/office/drawing/2014/main" id="{B6613E22-94F1-966B-2594-FD5EF8704380}"/>
              </a:ext>
            </a:extLst>
          </p:cNvPr>
          <p:cNvSpPr/>
          <p:nvPr/>
        </p:nvSpPr>
        <p:spPr>
          <a:xfrm>
            <a:off x="5278582" y="3914102"/>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3" name="Oval 192">
            <a:extLst>
              <a:ext uri="{FF2B5EF4-FFF2-40B4-BE49-F238E27FC236}">
                <a16:creationId xmlns:a16="http://schemas.microsoft.com/office/drawing/2014/main" id="{662E0435-913F-AF7A-4B3D-85754CA97E7B}"/>
              </a:ext>
            </a:extLst>
          </p:cNvPr>
          <p:cNvSpPr/>
          <p:nvPr/>
        </p:nvSpPr>
        <p:spPr>
          <a:xfrm>
            <a:off x="4691496" y="4225829"/>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4" name="Oval 193">
            <a:extLst>
              <a:ext uri="{FF2B5EF4-FFF2-40B4-BE49-F238E27FC236}">
                <a16:creationId xmlns:a16="http://schemas.microsoft.com/office/drawing/2014/main" id="{840A7D6C-3A85-C2C5-1EFD-4C58438462B8}"/>
              </a:ext>
            </a:extLst>
          </p:cNvPr>
          <p:cNvSpPr/>
          <p:nvPr/>
        </p:nvSpPr>
        <p:spPr>
          <a:xfrm>
            <a:off x="4099214" y="3815388"/>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5" name="Oval 194">
            <a:extLst>
              <a:ext uri="{FF2B5EF4-FFF2-40B4-BE49-F238E27FC236}">
                <a16:creationId xmlns:a16="http://schemas.microsoft.com/office/drawing/2014/main" id="{3C13792E-6B51-C0E3-47AD-3323DA82789E}"/>
              </a:ext>
            </a:extLst>
          </p:cNvPr>
          <p:cNvSpPr/>
          <p:nvPr/>
        </p:nvSpPr>
        <p:spPr>
          <a:xfrm>
            <a:off x="3839441" y="3706284"/>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6" name="Oval 195">
            <a:extLst>
              <a:ext uri="{FF2B5EF4-FFF2-40B4-BE49-F238E27FC236}">
                <a16:creationId xmlns:a16="http://schemas.microsoft.com/office/drawing/2014/main" id="{913EBE17-1450-980A-0C46-74347D3870A2}"/>
              </a:ext>
            </a:extLst>
          </p:cNvPr>
          <p:cNvSpPr/>
          <p:nvPr/>
        </p:nvSpPr>
        <p:spPr>
          <a:xfrm>
            <a:off x="3512127" y="4267393"/>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7" name="Oval 196">
            <a:extLst>
              <a:ext uri="{FF2B5EF4-FFF2-40B4-BE49-F238E27FC236}">
                <a16:creationId xmlns:a16="http://schemas.microsoft.com/office/drawing/2014/main" id="{97C15E27-2EBD-A183-B17E-8BA2282FC50D}"/>
              </a:ext>
            </a:extLst>
          </p:cNvPr>
          <p:cNvSpPr/>
          <p:nvPr/>
        </p:nvSpPr>
        <p:spPr>
          <a:xfrm>
            <a:off x="3200400" y="4937607"/>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8" name="Oval 197">
            <a:extLst>
              <a:ext uri="{FF2B5EF4-FFF2-40B4-BE49-F238E27FC236}">
                <a16:creationId xmlns:a16="http://schemas.microsoft.com/office/drawing/2014/main" id="{E4BFD03B-85CD-A74B-28A6-5ECEFEFFED41}"/>
              </a:ext>
            </a:extLst>
          </p:cNvPr>
          <p:cNvSpPr/>
          <p:nvPr/>
        </p:nvSpPr>
        <p:spPr>
          <a:xfrm>
            <a:off x="3730337" y="5503912"/>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9" name="Oval 198">
            <a:extLst>
              <a:ext uri="{FF2B5EF4-FFF2-40B4-BE49-F238E27FC236}">
                <a16:creationId xmlns:a16="http://schemas.microsoft.com/office/drawing/2014/main" id="{DE1DE6D7-D4B8-CB22-B550-D24049C5535E}"/>
              </a:ext>
            </a:extLst>
          </p:cNvPr>
          <p:cNvSpPr/>
          <p:nvPr/>
        </p:nvSpPr>
        <p:spPr>
          <a:xfrm>
            <a:off x="3678382" y="5701339"/>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0" name="Picture 199">
            <a:extLst>
              <a:ext uri="{FF2B5EF4-FFF2-40B4-BE49-F238E27FC236}">
                <a16:creationId xmlns:a16="http://schemas.microsoft.com/office/drawing/2014/main" id="{BB9931DC-397F-50BB-6B2C-67FAA14204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5174712" y="3489975"/>
            <a:ext cx="158289" cy="158288"/>
          </a:xfrm>
          <a:prstGeom prst="rect">
            <a:avLst/>
          </a:prstGeom>
          <a:noFill/>
          <a:ln>
            <a:noFill/>
          </a:ln>
        </p:spPr>
      </p:pic>
      <p:pic>
        <p:nvPicPr>
          <p:cNvPr id="201" name="Picture 200">
            <a:extLst>
              <a:ext uri="{FF2B5EF4-FFF2-40B4-BE49-F238E27FC236}">
                <a16:creationId xmlns:a16="http://schemas.microsoft.com/office/drawing/2014/main" id="{84A26DBD-5769-1A86-4317-B18C7AAFCB67}"/>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5689062" y="3728966"/>
            <a:ext cx="158289" cy="158288"/>
          </a:xfrm>
          <a:prstGeom prst="rect">
            <a:avLst/>
          </a:prstGeom>
          <a:noFill/>
          <a:ln>
            <a:noFill/>
          </a:ln>
        </p:spPr>
      </p:pic>
      <p:pic>
        <p:nvPicPr>
          <p:cNvPr id="202" name="Picture 201">
            <a:extLst>
              <a:ext uri="{FF2B5EF4-FFF2-40B4-BE49-F238E27FC236}">
                <a16:creationId xmlns:a16="http://schemas.microsoft.com/office/drawing/2014/main" id="{CB29E79B-BA8E-C83E-9853-F07EA5EAC8DF}"/>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5855317" y="1910557"/>
            <a:ext cx="158289" cy="158288"/>
          </a:xfrm>
          <a:prstGeom prst="rect">
            <a:avLst/>
          </a:prstGeom>
          <a:noFill/>
          <a:ln>
            <a:noFill/>
          </a:ln>
        </p:spPr>
      </p:pic>
      <p:pic>
        <p:nvPicPr>
          <p:cNvPr id="204" name="Picture 203" descr="A picture containing silhouette&#10;&#10;Description automatically generated">
            <a:extLst>
              <a:ext uri="{FF2B5EF4-FFF2-40B4-BE49-F238E27FC236}">
                <a16:creationId xmlns:a16="http://schemas.microsoft.com/office/drawing/2014/main" id="{7DC89FBC-D57D-7B6A-730D-60DA1F6F21A1}"/>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rot="6948778">
            <a:off x="4020807" y="4217789"/>
            <a:ext cx="152109" cy="152109"/>
          </a:xfrm>
          <a:prstGeom prst="rect">
            <a:avLst/>
          </a:prstGeom>
          <a:noFill/>
          <a:ln>
            <a:noFill/>
          </a:ln>
        </p:spPr>
      </p:pic>
    </p:spTree>
    <p:extLst>
      <p:ext uri="{BB962C8B-B14F-4D97-AF65-F5344CB8AC3E}">
        <p14:creationId xmlns:p14="http://schemas.microsoft.com/office/powerpoint/2010/main" val="2493597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8E050-A253-CEEE-1979-B74B88BF3CBF}"/>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A51972D0-55F9-C05B-FA5D-6D62C2051314}"/>
              </a:ext>
            </a:extLst>
          </p:cNvPr>
          <p:cNvSpPr>
            <a:spLocks noGrp="1"/>
          </p:cNvSpPr>
          <p:nvPr>
            <p:ph type="title"/>
          </p:nvPr>
        </p:nvSpPr>
        <p:spPr>
          <a:xfrm>
            <a:off x="429915" y="116639"/>
            <a:ext cx="12105570" cy="828675"/>
          </a:xfrm>
        </p:spPr>
        <p:txBody>
          <a:bodyPr>
            <a:noAutofit/>
          </a:bodyPr>
          <a:lstStyle/>
          <a:p>
            <a:r>
              <a:rPr lang="en-US" sz="3200" b="1" dirty="0"/>
              <a:t>ENGOT-EN5/GOG-3055/SIENDO: </a:t>
            </a:r>
            <a:br>
              <a:rPr lang="en-US" sz="3200" b="1" dirty="0"/>
            </a:br>
            <a:r>
              <a:rPr lang="en-US" sz="3200" b="1" dirty="0"/>
              <a:t>PFS in ITT and TP53 WT Population</a:t>
            </a:r>
          </a:p>
        </p:txBody>
      </p:sp>
      <p:sp>
        <p:nvSpPr>
          <p:cNvPr id="6" name="Text Placeholder 5">
            <a:extLst>
              <a:ext uri="{FF2B5EF4-FFF2-40B4-BE49-F238E27FC236}">
                <a16:creationId xmlns:a16="http://schemas.microsoft.com/office/drawing/2014/main" id="{249CC0AE-43B1-999F-7B3D-58B00E0DA4A3}"/>
              </a:ext>
            </a:extLst>
          </p:cNvPr>
          <p:cNvSpPr>
            <a:spLocks noGrp="1"/>
          </p:cNvSpPr>
          <p:nvPr>
            <p:ph type="body" sz="quarter" idx="4294967295"/>
          </p:nvPr>
        </p:nvSpPr>
        <p:spPr>
          <a:xfrm>
            <a:off x="3485662" y="6453937"/>
            <a:ext cx="8665840" cy="287424"/>
          </a:xfrm>
        </p:spPr>
        <p:txBody>
          <a:bodyPr>
            <a:noAutofit/>
          </a:bodyPr>
          <a:lstStyle/>
          <a:p>
            <a:pPr marL="0" indent="0">
              <a:lnSpc>
                <a:spcPct val="100000"/>
              </a:lnSpc>
              <a:spcBef>
                <a:spcPts val="0"/>
              </a:spcBef>
              <a:buNone/>
              <a:defRPr/>
            </a:pPr>
            <a:r>
              <a:rPr lang="en-US" sz="1400" dirty="0" err="1">
                <a:solidFill>
                  <a:prstClr val="black"/>
                </a:solidFill>
                <a:latin typeface="Calibri" panose="020F0502020204030204"/>
                <a:cs typeface="Calibri" panose="020F0502020204030204" pitchFamily="34" charset="0"/>
              </a:rPr>
              <a:t>Vergote</a:t>
            </a:r>
            <a:r>
              <a:rPr lang="en-US" sz="1400" dirty="0">
                <a:solidFill>
                  <a:prstClr val="black"/>
                </a:solidFill>
                <a:latin typeface="Calibri" panose="020F0502020204030204"/>
                <a:cs typeface="Calibri" panose="020F0502020204030204" pitchFamily="34" charset="0"/>
              </a:rPr>
              <a:t> I, et al. </a:t>
            </a:r>
            <a:r>
              <a:rPr lang="en-US" sz="1400" i="1" dirty="0">
                <a:solidFill>
                  <a:prstClr val="black"/>
                </a:solidFill>
                <a:latin typeface="Calibri" panose="020F0502020204030204"/>
                <a:cs typeface="Calibri" panose="020F0502020204030204" pitchFamily="34" charset="0"/>
              </a:rPr>
              <a:t>J Clin Oncol</a:t>
            </a:r>
            <a:r>
              <a:rPr lang="en-US" sz="1400" dirty="0">
                <a:solidFill>
                  <a:prstClr val="black"/>
                </a:solidFill>
                <a:latin typeface="Calibri" panose="020F0502020204030204"/>
                <a:cs typeface="Calibri" panose="020F0502020204030204" pitchFamily="34" charset="0"/>
              </a:rPr>
              <a:t>. 2023; </a:t>
            </a:r>
            <a:r>
              <a:rPr lang="en-US" sz="1400" dirty="0"/>
              <a:t>Makker V, et al. </a:t>
            </a:r>
            <a:r>
              <a:rPr lang="en-US" sz="1400" i="1" dirty="0" err="1"/>
              <a:t>Gynecol</a:t>
            </a:r>
            <a:r>
              <a:rPr lang="en-US" sz="1400" i="1" dirty="0"/>
              <a:t> Oncol</a:t>
            </a:r>
            <a:r>
              <a:rPr lang="en-US" sz="1400" dirty="0"/>
              <a:t>. </a:t>
            </a:r>
            <a:r>
              <a:rPr lang="en-US" sz="1400" dirty="0">
                <a:solidFill>
                  <a:prstClr val="black"/>
                </a:solidFill>
                <a:cs typeface="Calibri" panose="020F0502020204030204" pitchFamily="34" charset="0"/>
              </a:rPr>
              <a:t>2024; </a:t>
            </a:r>
            <a:r>
              <a:rPr lang="en-US" sz="1400" dirty="0"/>
              <a:t>Slomovitz BM, et al. </a:t>
            </a:r>
            <a:r>
              <a:rPr lang="en-US" sz="1400" i="1" dirty="0"/>
              <a:t>J Clin Oncol</a:t>
            </a:r>
            <a:r>
              <a:rPr lang="en-US" sz="1400" dirty="0"/>
              <a:t>. 2023</a:t>
            </a:r>
            <a:endParaRPr lang="nb-NO" sz="1400" dirty="0">
              <a:solidFill>
                <a:prstClr val="black"/>
              </a:solidFill>
              <a:latin typeface="Calibri" panose="020F0502020204030204"/>
              <a:cs typeface="Calibri" panose="020F0502020204030204" pitchFamily="34" charset="0"/>
            </a:endParaRPr>
          </a:p>
          <a:p>
            <a:endParaRPr lang="en-US" sz="800" dirty="0"/>
          </a:p>
          <a:p>
            <a:pPr marL="0" indent="0">
              <a:lnSpc>
                <a:spcPct val="100000"/>
              </a:lnSpc>
              <a:spcBef>
                <a:spcPts val="0"/>
              </a:spcBef>
              <a:buNone/>
              <a:defRPr/>
            </a:pPr>
            <a:endParaRPr lang="nb-NO" sz="1400" dirty="0">
              <a:solidFill>
                <a:prstClr val="black"/>
              </a:solidFill>
              <a:latin typeface="Calibri" panose="020F0502020204030204"/>
              <a:cs typeface="Calibri" panose="020F0502020204030204" pitchFamily="34" charset="0"/>
            </a:endParaRPr>
          </a:p>
        </p:txBody>
      </p:sp>
      <p:sp>
        <p:nvSpPr>
          <p:cNvPr id="6281" name="object 135">
            <a:extLst>
              <a:ext uri="{FF2B5EF4-FFF2-40B4-BE49-F238E27FC236}">
                <a16:creationId xmlns:a16="http://schemas.microsoft.com/office/drawing/2014/main" id="{21D72A4A-30DA-90C7-FAAC-4DB57EE8B662}"/>
              </a:ext>
            </a:extLst>
          </p:cNvPr>
          <p:cNvSpPr txBox="1">
            <a:spLocks/>
          </p:cNvSpPr>
          <p:nvPr/>
        </p:nvSpPr>
        <p:spPr>
          <a:xfrm>
            <a:off x="214472" y="1825100"/>
            <a:ext cx="215444" cy="3207802"/>
          </a:xfrm>
          <a:prstGeom prst="rect">
            <a:avLst/>
          </a:prstGeom>
        </p:spPr>
        <p:txBody>
          <a:bodyPr vert="vert270" wrap="square" lIns="0" tIns="12700" rIns="0" bIns="0" rtlCol="0">
            <a:spAutoFit/>
          </a:bodyPr>
          <a:lstStyle/>
          <a:p>
            <a:pPr marL="12701" marR="0" lvl="0" indent="0" algn="ctr" defTabSz="914446" rtl="0" eaLnBrk="1" fontAlgn="auto" latinLnBrk="0" hangingPunct="1">
              <a:lnSpc>
                <a:spcPct val="100000"/>
              </a:lnSpc>
              <a:spcBef>
                <a:spcPts val="100"/>
              </a:spcBef>
              <a:spcAft>
                <a:spcPts val="0"/>
              </a:spcAft>
              <a:buClrTx/>
              <a:buSzTx/>
              <a:buFontTx/>
              <a:buNone/>
              <a:tabLst/>
              <a:defRPr/>
            </a:pPr>
            <a:r>
              <a:rPr kumimoji="0" lang="en-US" sz="1400" b="1" i="0" u="none" strike="noStrike" kern="1200" cap="none" spc="-1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Probability of</a:t>
            </a:r>
            <a:r>
              <a:rPr kumimoji="0" sz="1400" b="1" i="0" u="none" strike="noStrike" kern="1200" cap="none" spc="45"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sz="1400" b="1" i="0" u="none" strike="noStrike" kern="1200" cap="none" spc="-1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Progression-</a:t>
            </a:r>
            <a:r>
              <a:rPr kumimoji="0" sz="1400" b="1" i="0" u="none" strike="noStrike" kern="1200" cap="none" spc="-2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Free</a:t>
            </a:r>
            <a:r>
              <a:rPr kumimoji="0" lang="en-US" sz="1400" b="1" i="0" u="none" strike="noStrike" kern="1200" cap="none" spc="-2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Survival</a:t>
            </a:r>
            <a:endParaRPr kumimoji="0"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9B9CA7BD-DAA2-B7A1-462A-4132C3F75B2D}"/>
              </a:ext>
            </a:extLst>
          </p:cNvPr>
          <p:cNvGrpSpPr/>
          <p:nvPr/>
        </p:nvGrpSpPr>
        <p:grpSpPr>
          <a:xfrm>
            <a:off x="651005" y="1597446"/>
            <a:ext cx="5444994" cy="4192911"/>
            <a:chOff x="1336747" y="1924715"/>
            <a:chExt cx="5621358" cy="3835490"/>
          </a:xfrm>
        </p:grpSpPr>
        <p:sp>
          <p:nvSpPr>
            <p:cNvPr id="6291" name="TextBox 6290">
              <a:extLst>
                <a:ext uri="{FF2B5EF4-FFF2-40B4-BE49-F238E27FC236}">
                  <a16:creationId xmlns:a16="http://schemas.microsoft.com/office/drawing/2014/main" id="{08437282-9CA5-4CF5-50DF-5A371997DE37}"/>
                </a:ext>
              </a:extLst>
            </p:cNvPr>
            <p:cNvSpPr txBox="1">
              <a:spLocks/>
            </p:cNvSpPr>
            <p:nvPr/>
          </p:nvSpPr>
          <p:spPr>
            <a:xfrm>
              <a:off x="1805284" y="5167280"/>
              <a:ext cx="5149832" cy="197079"/>
            </a:xfrm>
            <a:prstGeom prst="rect">
              <a:avLst/>
            </a:prstGeom>
            <a:noFill/>
          </p:spPr>
          <p:txBody>
            <a:bodyPr wrap="square" tIns="0" bIns="0"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Time (Months)</a:t>
              </a:r>
            </a:p>
          </p:txBody>
        </p:sp>
        <p:sp>
          <p:nvSpPr>
            <p:cNvPr id="114" name="Rectangle 55">
              <a:extLst>
                <a:ext uri="{FF2B5EF4-FFF2-40B4-BE49-F238E27FC236}">
                  <a16:creationId xmlns:a16="http://schemas.microsoft.com/office/drawing/2014/main" id="{526776BB-E1DC-7236-323A-2FB046A73FEC}"/>
                </a:ext>
              </a:extLst>
            </p:cNvPr>
            <p:cNvSpPr>
              <a:spLocks noChangeArrowheads="1"/>
            </p:cNvSpPr>
            <p:nvPr/>
          </p:nvSpPr>
          <p:spPr bwMode="auto">
            <a:xfrm>
              <a:off x="1341632" y="4652833"/>
              <a:ext cx="329330" cy="1970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0.00</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9" name="Rectangle 60">
              <a:extLst>
                <a:ext uri="{FF2B5EF4-FFF2-40B4-BE49-F238E27FC236}">
                  <a16:creationId xmlns:a16="http://schemas.microsoft.com/office/drawing/2014/main" id="{50C1C1DE-3C8E-F33F-72E7-2631BF61CED4}"/>
                </a:ext>
              </a:extLst>
            </p:cNvPr>
            <p:cNvSpPr>
              <a:spLocks noChangeArrowheads="1"/>
            </p:cNvSpPr>
            <p:nvPr/>
          </p:nvSpPr>
          <p:spPr bwMode="auto">
            <a:xfrm>
              <a:off x="1341632" y="3981866"/>
              <a:ext cx="329330" cy="1970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0.25</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 name="Rectangle 64">
              <a:extLst>
                <a:ext uri="{FF2B5EF4-FFF2-40B4-BE49-F238E27FC236}">
                  <a16:creationId xmlns:a16="http://schemas.microsoft.com/office/drawing/2014/main" id="{3AFE425D-49AA-63D6-54F1-F777EE0EDE59}"/>
                </a:ext>
              </a:extLst>
            </p:cNvPr>
            <p:cNvSpPr>
              <a:spLocks noChangeArrowheads="1"/>
            </p:cNvSpPr>
            <p:nvPr/>
          </p:nvSpPr>
          <p:spPr bwMode="auto">
            <a:xfrm>
              <a:off x="1341632" y="3295743"/>
              <a:ext cx="329330" cy="1970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0.50</a:t>
              </a: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144" name="Rectangle 69">
              <a:extLst>
                <a:ext uri="{FF2B5EF4-FFF2-40B4-BE49-F238E27FC236}">
                  <a16:creationId xmlns:a16="http://schemas.microsoft.com/office/drawing/2014/main" id="{AADE0CE3-3DF8-F812-1460-C1A440974479}"/>
                </a:ext>
              </a:extLst>
            </p:cNvPr>
            <p:cNvSpPr>
              <a:spLocks noChangeArrowheads="1"/>
            </p:cNvSpPr>
            <p:nvPr/>
          </p:nvSpPr>
          <p:spPr bwMode="auto">
            <a:xfrm>
              <a:off x="1336747" y="2619420"/>
              <a:ext cx="329330" cy="1970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0.75</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9" name="Rectangle 74">
              <a:extLst>
                <a:ext uri="{FF2B5EF4-FFF2-40B4-BE49-F238E27FC236}">
                  <a16:creationId xmlns:a16="http://schemas.microsoft.com/office/drawing/2014/main" id="{19317F75-151E-22CA-639D-236AECB3E34A}"/>
                </a:ext>
              </a:extLst>
            </p:cNvPr>
            <p:cNvSpPr>
              <a:spLocks noChangeArrowheads="1"/>
            </p:cNvSpPr>
            <p:nvPr/>
          </p:nvSpPr>
          <p:spPr bwMode="auto">
            <a:xfrm>
              <a:off x="1343524" y="1950539"/>
              <a:ext cx="329330" cy="1970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1.00</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82" name="object 136">
              <a:extLst>
                <a:ext uri="{FF2B5EF4-FFF2-40B4-BE49-F238E27FC236}">
                  <a16:creationId xmlns:a16="http://schemas.microsoft.com/office/drawing/2014/main" id="{E7BC16B5-2BB9-A99D-463F-068BC9E5B7A7}"/>
                </a:ext>
              </a:extLst>
            </p:cNvPr>
            <p:cNvSpPr txBox="1">
              <a:spLocks/>
            </p:cNvSpPr>
            <p:nvPr/>
          </p:nvSpPr>
          <p:spPr>
            <a:xfrm>
              <a:off x="1938497" y="4948540"/>
              <a:ext cx="187663" cy="208222"/>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defRPr/>
              </a:pPr>
              <a:r>
                <a:rPr kumimoji="0" sz="1400" b="0" i="0" u="none" strike="noStrike" kern="1200" cap="none" spc="4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83" name="object 137">
              <a:extLst>
                <a:ext uri="{FF2B5EF4-FFF2-40B4-BE49-F238E27FC236}">
                  <a16:creationId xmlns:a16="http://schemas.microsoft.com/office/drawing/2014/main" id="{462CBF3F-8698-2EC0-FE03-25C8CC73B9D5}"/>
                </a:ext>
              </a:extLst>
            </p:cNvPr>
            <p:cNvSpPr txBox="1">
              <a:spLocks/>
            </p:cNvSpPr>
            <p:nvPr/>
          </p:nvSpPr>
          <p:spPr>
            <a:xfrm>
              <a:off x="2717579" y="4948540"/>
              <a:ext cx="178797" cy="208222"/>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defRPr/>
              </a:pPr>
              <a:r>
                <a:rPr kumimoji="0" lang="en-US" sz="1400" b="0" i="0" u="none" strike="noStrike" kern="1200" cap="none" spc="1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a:t>
              </a:r>
              <a:endParaRPr kumimoji="0"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84" name="object 138">
              <a:extLst>
                <a:ext uri="{FF2B5EF4-FFF2-40B4-BE49-F238E27FC236}">
                  <a16:creationId xmlns:a16="http://schemas.microsoft.com/office/drawing/2014/main" id="{5689448E-84B4-FE5C-392A-6A962BAFFF53}"/>
                </a:ext>
              </a:extLst>
            </p:cNvPr>
            <p:cNvSpPr txBox="1">
              <a:spLocks/>
            </p:cNvSpPr>
            <p:nvPr/>
          </p:nvSpPr>
          <p:spPr>
            <a:xfrm>
              <a:off x="5014774" y="4948540"/>
              <a:ext cx="275734" cy="208222"/>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tab pos="434362" algn="l"/>
                  <a:tab pos="853483" algn="l"/>
                </a:tabLst>
                <a:defRPr/>
              </a:pPr>
              <a:r>
                <a:rPr kumimoji="0" sz="14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12</a:t>
              </a:r>
              <a:endParaRPr kumimoji="0" lang="en-US" sz="14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86" name="object 158">
              <a:extLst>
                <a:ext uri="{FF2B5EF4-FFF2-40B4-BE49-F238E27FC236}">
                  <a16:creationId xmlns:a16="http://schemas.microsoft.com/office/drawing/2014/main" id="{B2F4D3BC-4B19-C52F-2897-CD8B2FA5644B}"/>
                </a:ext>
              </a:extLst>
            </p:cNvPr>
            <p:cNvSpPr txBox="1">
              <a:spLocks/>
            </p:cNvSpPr>
            <p:nvPr/>
          </p:nvSpPr>
          <p:spPr>
            <a:xfrm>
              <a:off x="5791247" y="4948540"/>
              <a:ext cx="301441" cy="208222"/>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defRPr/>
              </a:pPr>
              <a:r>
                <a:rPr kumimoji="0" lang="en-US" sz="14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15</a:t>
              </a:r>
              <a:endParaRPr kumimoji="0"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87" name="object 159">
              <a:extLst>
                <a:ext uri="{FF2B5EF4-FFF2-40B4-BE49-F238E27FC236}">
                  <a16:creationId xmlns:a16="http://schemas.microsoft.com/office/drawing/2014/main" id="{C74548A5-4ADE-1F92-E308-9A83BBFC1083}"/>
                </a:ext>
              </a:extLst>
            </p:cNvPr>
            <p:cNvSpPr txBox="1">
              <a:spLocks/>
            </p:cNvSpPr>
            <p:nvPr/>
          </p:nvSpPr>
          <p:spPr>
            <a:xfrm>
              <a:off x="3448490" y="4948540"/>
              <a:ext cx="292577" cy="208222"/>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defRPr/>
              </a:pPr>
              <a:r>
                <a:rPr kumimoji="0" sz="14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a:t>
              </a:r>
              <a:endParaRPr kumimoji="0"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89" name="object 138">
              <a:extLst>
                <a:ext uri="{FF2B5EF4-FFF2-40B4-BE49-F238E27FC236}">
                  <a16:creationId xmlns:a16="http://schemas.microsoft.com/office/drawing/2014/main" id="{DF48A85F-BB19-909A-03C0-75E846316F85}"/>
                </a:ext>
              </a:extLst>
            </p:cNvPr>
            <p:cNvSpPr txBox="1">
              <a:spLocks/>
            </p:cNvSpPr>
            <p:nvPr/>
          </p:nvSpPr>
          <p:spPr>
            <a:xfrm>
              <a:off x="6583133" y="4948540"/>
              <a:ext cx="275734" cy="208222"/>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tab pos="434362" algn="l"/>
                  <a:tab pos="853483" algn="l"/>
                </a:tabLst>
                <a:defRPr/>
              </a:pPr>
              <a:r>
                <a:rPr kumimoji="0" lang="en-US" sz="14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18</a:t>
              </a:r>
            </a:p>
          </p:txBody>
        </p:sp>
        <p:sp>
          <p:nvSpPr>
            <p:cNvPr id="6290" name="object 138">
              <a:extLst>
                <a:ext uri="{FF2B5EF4-FFF2-40B4-BE49-F238E27FC236}">
                  <a16:creationId xmlns:a16="http://schemas.microsoft.com/office/drawing/2014/main" id="{686E5157-3193-070F-44B3-1674374B9483}"/>
                </a:ext>
              </a:extLst>
            </p:cNvPr>
            <p:cNvSpPr txBox="1">
              <a:spLocks/>
            </p:cNvSpPr>
            <p:nvPr/>
          </p:nvSpPr>
          <p:spPr>
            <a:xfrm>
              <a:off x="4227800" y="4948540"/>
              <a:ext cx="275734" cy="208222"/>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tab pos="434362" algn="l"/>
                  <a:tab pos="853483" algn="l"/>
                </a:tabLst>
                <a:defRPr/>
              </a:pPr>
              <a:r>
                <a:rPr kumimoji="0" lang="en-US" sz="14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9</a:t>
              </a:r>
            </a:p>
          </p:txBody>
        </p:sp>
        <p:sp>
          <p:nvSpPr>
            <p:cNvPr id="6309" name="Freeform 5">
              <a:extLst>
                <a:ext uri="{FF2B5EF4-FFF2-40B4-BE49-F238E27FC236}">
                  <a16:creationId xmlns:a16="http://schemas.microsoft.com/office/drawing/2014/main" id="{37FBD732-C0A8-F460-1692-FCB59C5CCEDA}"/>
                </a:ext>
              </a:extLst>
            </p:cNvPr>
            <p:cNvSpPr>
              <a:spLocks/>
            </p:cNvSpPr>
            <p:nvPr/>
          </p:nvSpPr>
          <p:spPr bwMode="auto">
            <a:xfrm>
              <a:off x="1805283" y="1924715"/>
              <a:ext cx="5152822" cy="2958806"/>
            </a:xfrm>
            <a:custGeom>
              <a:avLst/>
              <a:gdLst>
                <a:gd name="T0" fmla="*/ 4143 w 4143"/>
                <a:gd name="T1" fmla="*/ 2268 h 2268"/>
                <a:gd name="T2" fmla="*/ 0 w 4143"/>
                <a:gd name="T3" fmla="*/ 2268 h 2268"/>
                <a:gd name="T4" fmla="*/ 0 w 4143"/>
                <a:gd name="T5" fmla="*/ 0 h 2268"/>
              </a:gdLst>
              <a:ahLst/>
              <a:cxnLst>
                <a:cxn ang="0">
                  <a:pos x="T0" y="T1"/>
                </a:cxn>
                <a:cxn ang="0">
                  <a:pos x="T2" y="T3"/>
                </a:cxn>
                <a:cxn ang="0">
                  <a:pos x="T4" y="T5"/>
                </a:cxn>
              </a:cxnLst>
              <a:rect l="0" t="0" r="r" b="b"/>
              <a:pathLst>
                <a:path w="4143" h="2268">
                  <a:moveTo>
                    <a:pt x="4143" y="2268"/>
                  </a:moveTo>
                  <a:lnTo>
                    <a:pt x="0" y="2268"/>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0" name="Line 6">
              <a:extLst>
                <a:ext uri="{FF2B5EF4-FFF2-40B4-BE49-F238E27FC236}">
                  <a16:creationId xmlns:a16="http://schemas.microsoft.com/office/drawing/2014/main" id="{D816014E-EBF0-DFED-88C7-70680E050A48}"/>
                </a:ext>
              </a:extLst>
            </p:cNvPr>
            <p:cNvSpPr>
              <a:spLocks noChangeShapeType="1"/>
            </p:cNvSpPr>
            <p:nvPr/>
          </p:nvSpPr>
          <p:spPr bwMode="auto">
            <a:xfrm>
              <a:off x="1715734" y="4750454"/>
              <a:ext cx="8954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1" name="Line 7">
              <a:extLst>
                <a:ext uri="{FF2B5EF4-FFF2-40B4-BE49-F238E27FC236}">
                  <a16:creationId xmlns:a16="http://schemas.microsoft.com/office/drawing/2014/main" id="{7ED1CBA6-AEA0-4357-A137-4CD906A51D7B}"/>
                </a:ext>
              </a:extLst>
            </p:cNvPr>
            <p:cNvSpPr>
              <a:spLocks noChangeShapeType="1"/>
            </p:cNvSpPr>
            <p:nvPr/>
          </p:nvSpPr>
          <p:spPr bwMode="auto">
            <a:xfrm>
              <a:off x="1715734" y="4074677"/>
              <a:ext cx="8954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2" name="Line 8">
              <a:extLst>
                <a:ext uri="{FF2B5EF4-FFF2-40B4-BE49-F238E27FC236}">
                  <a16:creationId xmlns:a16="http://schemas.microsoft.com/office/drawing/2014/main" id="{F8E2025D-90E0-F7C1-2159-824BEF2B6DB9}"/>
                </a:ext>
              </a:extLst>
            </p:cNvPr>
            <p:cNvSpPr>
              <a:spLocks noChangeShapeType="1"/>
            </p:cNvSpPr>
            <p:nvPr/>
          </p:nvSpPr>
          <p:spPr bwMode="auto">
            <a:xfrm>
              <a:off x="1715734" y="3398900"/>
              <a:ext cx="8954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3" name="Line 9">
              <a:extLst>
                <a:ext uri="{FF2B5EF4-FFF2-40B4-BE49-F238E27FC236}">
                  <a16:creationId xmlns:a16="http://schemas.microsoft.com/office/drawing/2014/main" id="{506F2D4C-E596-8BD6-6E8E-6F697AE8F47F}"/>
                </a:ext>
              </a:extLst>
            </p:cNvPr>
            <p:cNvSpPr>
              <a:spLocks noChangeShapeType="1"/>
            </p:cNvSpPr>
            <p:nvPr/>
          </p:nvSpPr>
          <p:spPr bwMode="auto">
            <a:xfrm>
              <a:off x="1715734" y="2723123"/>
              <a:ext cx="8954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4" name="Line 10">
              <a:extLst>
                <a:ext uri="{FF2B5EF4-FFF2-40B4-BE49-F238E27FC236}">
                  <a16:creationId xmlns:a16="http://schemas.microsoft.com/office/drawing/2014/main" id="{A13A590A-ACA8-9B6D-18D6-E3A6DDB5B252}"/>
                </a:ext>
              </a:extLst>
            </p:cNvPr>
            <p:cNvSpPr>
              <a:spLocks noChangeShapeType="1"/>
            </p:cNvSpPr>
            <p:nvPr/>
          </p:nvSpPr>
          <p:spPr bwMode="auto">
            <a:xfrm>
              <a:off x="1715734" y="2047346"/>
              <a:ext cx="8954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5" name="Line 11">
              <a:extLst>
                <a:ext uri="{FF2B5EF4-FFF2-40B4-BE49-F238E27FC236}">
                  <a16:creationId xmlns:a16="http://schemas.microsoft.com/office/drawing/2014/main" id="{ADD38F3E-FBFB-F73C-0966-BEA6FC76CF6F}"/>
                </a:ext>
              </a:extLst>
            </p:cNvPr>
            <p:cNvSpPr>
              <a:spLocks noChangeShapeType="1"/>
            </p:cNvSpPr>
            <p:nvPr/>
          </p:nvSpPr>
          <p:spPr bwMode="auto">
            <a:xfrm flipV="1">
              <a:off x="2029157" y="4890044"/>
              <a:ext cx="0" cy="8349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6" name="Line 12">
              <a:extLst>
                <a:ext uri="{FF2B5EF4-FFF2-40B4-BE49-F238E27FC236}">
                  <a16:creationId xmlns:a16="http://schemas.microsoft.com/office/drawing/2014/main" id="{2EE988C3-2AAA-5022-494A-657F7BF5E417}"/>
                </a:ext>
              </a:extLst>
            </p:cNvPr>
            <p:cNvSpPr>
              <a:spLocks noChangeShapeType="1"/>
            </p:cNvSpPr>
            <p:nvPr/>
          </p:nvSpPr>
          <p:spPr bwMode="auto">
            <a:xfrm flipV="1">
              <a:off x="2810226" y="4890044"/>
              <a:ext cx="0" cy="8349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7" name="Line 13">
              <a:extLst>
                <a:ext uri="{FF2B5EF4-FFF2-40B4-BE49-F238E27FC236}">
                  <a16:creationId xmlns:a16="http://schemas.microsoft.com/office/drawing/2014/main" id="{0184EB3F-D6E2-58D0-BC76-0BDBE91AD8CD}"/>
                </a:ext>
              </a:extLst>
            </p:cNvPr>
            <p:cNvSpPr>
              <a:spLocks noChangeShapeType="1"/>
            </p:cNvSpPr>
            <p:nvPr/>
          </p:nvSpPr>
          <p:spPr bwMode="auto">
            <a:xfrm flipV="1">
              <a:off x="3593784" y="4890044"/>
              <a:ext cx="0" cy="8349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8" name="Line 14">
              <a:extLst>
                <a:ext uri="{FF2B5EF4-FFF2-40B4-BE49-F238E27FC236}">
                  <a16:creationId xmlns:a16="http://schemas.microsoft.com/office/drawing/2014/main" id="{DFEB5A20-A72F-8A92-BB71-7652FA0A6790}"/>
                </a:ext>
              </a:extLst>
            </p:cNvPr>
            <p:cNvSpPr>
              <a:spLocks noChangeShapeType="1"/>
            </p:cNvSpPr>
            <p:nvPr/>
          </p:nvSpPr>
          <p:spPr bwMode="auto">
            <a:xfrm flipV="1">
              <a:off x="4378585" y="4890044"/>
              <a:ext cx="0" cy="8349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9" name="Line 15">
              <a:extLst>
                <a:ext uri="{FF2B5EF4-FFF2-40B4-BE49-F238E27FC236}">
                  <a16:creationId xmlns:a16="http://schemas.microsoft.com/office/drawing/2014/main" id="{1DA0A1B6-C9D1-3715-5A2F-C3D2AE90084D}"/>
                </a:ext>
              </a:extLst>
            </p:cNvPr>
            <p:cNvSpPr>
              <a:spLocks noChangeShapeType="1"/>
            </p:cNvSpPr>
            <p:nvPr/>
          </p:nvSpPr>
          <p:spPr bwMode="auto">
            <a:xfrm flipV="1">
              <a:off x="5158411" y="4890044"/>
              <a:ext cx="0" cy="8349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0" name="Line 16">
              <a:extLst>
                <a:ext uri="{FF2B5EF4-FFF2-40B4-BE49-F238E27FC236}">
                  <a16:creationId xmlns:a16="http://schemas.microsoft.com/office/drawing/2014/main" id="{66FCCA26-4871-27F3-5315-7DBB6F65AF22}"/>
                </a:ext>
              </a:extLst>
            </p:cNvPr>
            <p:cNvSpPr>
              <a:spLocks noChangeShapeType="1"/>
            </p:cNvSpPr>
            <p:nvPr/>
          </p:nvSpPr>
          <p:spPr bwMode="auto">
            <a:xfrm flipV="1">
              <a:off x="5941968" y="4890044"/>
              <a:ext cx="0" cy="8349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1" name="Line 17">
              <a:extLst>
                <a:ext uri="{FF2B5EF4-FFF2-40B4-BE49-F238E27FC236}">
                  <a16:creationId xmlns:a16="http://schemas.microsoft.com/office/drawing/2014/main" id="{462E1DEF-9D0C-6066-65A7-0B2023062716}"/>
                </a:ext>
              </a:extLst>
            </p:cNvPr>
            <p:cNvSpPr>
              <a:spLocks noChangeShapeType="1"/>
            </p:cNvSpPr>
            <p:nvPr/>
          </p:nvSpPr>
          <p:spPr bwMode="auto">
            <a:xfrm flipV="1">
              <a:off x="6723037" y="4890044"/>
              <a:ext cx="0" cy="8349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2" name="Freeform 18">
              <a:extLst>
                <a:ext uri="{FF2B5EF4-FFF2-40B4-BE49-F238E27FC236}">
                  <a16:creationId xmlns:a16="http://schemas.microsoft.com/office/drawing/2014/main" id="{A9496EA5-898C-DE59-E612-786489E6B240}"/>
                </a:ext>
              </a:extLst>
            </p:cNvPr>
            <p:cNvSpPr>
              <a:spLocks/>
            </p:cNvSpPr>
            <p:nvPr/>
          </p:nvSpPr>
          <p:spPr bwMode="auto">
            <a:xfrm>
              <a:off x="2118706" y="2039519"/>
              <a:ext cx="4839399" cy="2076905"/>
            </a:xfrm>
            <a:custGeom>
              <a:avLst/>
              <a:gdLst>
                <a:gd name="T0" fmla="*/ 3891 w 3891"/>
                <a:gd name="T1" fmla="*/ 1592 h 1592"/>
                <a:gd name="T2" fmla="*/ 2630 w 3891"/>
                <a:gd name="T3" fmla="*/ 1592 h 1592"/>
                <a:gd name="T4" fmla="*/ 2630 w 3891"/>
                <a:gd name="T5" fmla="*/ 1541 h 1592"/>
                <a:gd name="T6" fmla="*/ 2435 w 3891"/>
                <a:gd name="T7" fmla="*/ 1541 h 1592"/>
                <a:gd name="T8" fmla="*/ 2435 w 3891"/>
                <a:gd name="T9" fmla="*/ 1496 h 1592"/>
                <a:gd name="T10" fmla="*/ 2423 w 3891"/>
                <a:gd name="T11" fmla="*/ 1496 h 1592"/>
                <a:gd name="T12" fmla="*/ 2423 w 3891"/>
                <a:gd name="T13" fmla="*/ 1448 h 1592"/>
                <a:gd name="T14" fmla="*/ 1880 w 3891"/>
                <a:gd name="T15" fmla="*/ 1448 h 1592"/>
                <a:gd name="T16" fmla="*/ 1880 w 3891"/>
                <a:gd name="T17" fmla="*/ 1410 h 1592"/>
                <a:gd name="T18" fmla="*/ 1871 w 3891"/>
                <a:gd name="T19" fmla="*/ 1410 h 1592"/>
                <a:gd name="T20" fmla="*/ 1871 w 3891"/>
                <a:gd name="T21" fmla="*/ 1370 h 1592"/>
                <a:gd name="T22" fmla="*/ 1498 w 3891"/>
                <a:gd name="T23" fmla="*/ 1370 h 1592"/>
                <a:gd name="T24" fmla="*/ 1498 w 3891"/>
                <a:gd name="T25" fmla="*/ 1336 h 1592"/>
                <a:gd name="T26" fmla="*/ 1480 w 3891"/>
                <a:gd name="T27" fmla="*/ 1336 h 1592"/>
                <a:gd name="T28" fmla="*/ 1480 w 3891"/>
                <a:gd name="T29" fmla="*/ 1304 h 1592"/>
                <a:gd name="T30" fmla="*/ 1444 w 3891"/>
                <a:gd name="T31" fmla="*/ 1304 h 1592"/>
                <a:gd name="T32" fmla="*/ 1444 w 3891"/>
                <a:gd name="T33" fmla="*/ 1266 h 1592"/>
                <a:gd name="T34" fmla="*/ 1420 w 3891"/>
                <a:gd name="T35" fmla="*/ 1266 h 1592"/>
                <a:gd name="T36" fmla="*/ 1420 w 3891"/>
                <a:gd name="T37" fmla="*/ 1231 h 1592"/>
                <a:gd name="T38" fmla="*/ 1123 w 3891"/>
                <a:gd name="T39" fmla="*/ 1231 h 1592"/>
                <a:gd name="T40" fmla="*/ 1123 w 3891"/>
                <a:gd name="T41" fmla="*/ 1199 h 1592"/>
                <a:gd name="T42" fmla="*/ 1105 w 3891"/>
                <a:gd name="T43" fmla="*/ 1189 h 1592"/>
                <a:gd name="T44" fmla="*/ 1105 w 3891"/>
                <a:gd name="T45" fmla="*/ 1127 h 1592"/>
                <a:gd name="T46" fmla="*/ 1054 w 3891"/>
                <a:gd name="T47" fmla="*/ 1127 h 1592"/>
                <a:gd name="T48" fmla="*/ 1054 w 3891"/>
                <a:gd name="T49" fmla="*/ 1095 h 1592"/>
                <a:gd name="T50" fmla="*/ 1012 w 3891"/>
                <a:gd name="T51" fmla="*/ 1095 h 1592"/>
                <a:gd name="T52" fmla="*/ 1012 w 3891"/>
                <a:gd name="T53" fmla="*/ 1066 h 1592"/>
                <a:gd name="T54" fmla="*/ 739 w 3891"/>
                <a:gd name="T55" fmla="*/ 1066 h 1592"/>
                <a:gd name="T56" fmla="*/ 736 w 3891"/>
                <a:gd name="T57" fmla="*/ 1036 h 1592"/>
                <a:gd name="T58" fmla="*/ 724 w 3891"/>
                <a:gd name="T59" fmla="*/ 1010 h 1592"/>
                <a:gd name="T60" fmla="*/ 718 w 3891"/>
                <a:gd name="T61" fmla="*/ 972 h 1592"/>
                <a:gd name="T62" fmla="*/ 709 w 3891"/>
                <a:gd name="T63" fmla="*/ 946 h 1592"/>
                <a:gd name="T64" fmla="*/ 709 w 3891"/>
                <a:gd name="T65" fmla="*/ 841 h 1592"/>
                <a:gd name="T66" fmla="*/ 703 w 3891"/>
                <a:gd name="T67" fmla="*/ 836 h 1592"/>
                <a:gd name="T68" fmla="*/ 700 w 3891"/>
                <a:gd name="T69" fmla="*/ 815 h 1592"/>
                <a:gd name="T70" fmla="*/ 688 w 3891"/>
                <a:gd name="T71" fmla="*/ 807 h 1592"/>
                <a:gd name="T72" fmla="*/ 688 w 3891"/>
                <a:gd name="T73" fmla="*/ 727 h 1592"/>
                <a:gd name="T74" fmla="*/ 586 w 3891"/>
                <a:gd name="T75" fmla="*/ 727 h 1592"/>
                <a:gd name="T76" fmla="*/ 586 w 3891"/>
                <a:gd name="T77" fmla="*/ 700 h 1592"/>
                <a:gd name="T78" fmla="*/ 544 w 3891"/>
                <a:gd name="T79" fmla="*/ 700 h 1592"/>
                <a:gd name="T80" fmla="*/ 544 w 3891"/>
                <a:gd name="T81" fmla="*/ 673 h 1592"/>
                <a:gd name="T82" fmla="*/ 370 w 3891"/>
                <a:gd name="T83" fmla="*/ 673 h 1592"/>
                <a:gd name="T84" fmla="*/ 370 w 3891"/>
                <a:gd name="T85" fmla="*/ 644 h 1592"/>
                <a:gd name="T86" fmla="*/ 342 w 3891"/>
                <a:gd name="T87" fmla="*/ 644 h 1592"/>
                <a:gd name="T88" fmla="*/ 336 w 3891"/>
                <a:gd name="T89" fmla="*/ 609 h 1592"/>
                <a:gd name="T90" fmla="*/ 321 w 3891"/>
                <a:gd name="T91" fmla="*/ 553 h 1592"/>
                <a:gd name="T92" fmla="*/ 321 w 3891"/>
                <a:gd name="T93" fmla="*/ 353 h 1592"/>
                <a:gd name="T94" fmla="*/ 309 w 3891"/>
                <a:gd name="T95" fmla="*/ 299 h 1592"/>
                <a:gd name="T96" fmla="*/ 309 w 3891"/>
                <a:gd name="T97" fmla="*/ 176 h 1592"/>
                <a:gd name="T98" fmla="*/ 291 w 3891"/>
                <a:gd name="T99" fmla="*/ 150 h 1592"/>
                <a:gd name="T100" fmla="*/ 291 w 3891"/>
                <a:gd name="T101" fmla="*/ 99 h 1592"/>
                <a:gd name="T102" fmla="*/ 264 w 3891"/>
                <a:gd name="T103" fmla="*/ 99 h 1592"/>
                <a:gd name="T104" fmla="*/ 264 w 3891"/>
                <a:gd name="T105" fmla="*/ 54 h 1592"/>
                <a:gd name="T106" fmla="*/ 225 w 3891"/>
                <a:gd name="T107" fmla="*/ 54 h 1592"/>
                <a:gd name="T108" fmla="*/ 225 w 3891"/>
                <a:gd name="T109" fmla="*/ 27 h 1592"/>
                <a:gd name="T110" fmla="*/ 186 w 3891"/>
                <a:gd name="T111" fmla="*/ 27 h 1592"/>
                <a:gd name="T112" fmla="*/ 186 w 3891"/>
                <a:gd name="T113" fmla="*/ 0 h 1592"/>
                <a:gd name="T114" fmla="*/ 0 w 3891"/>
                <a:gd name="T115" fmla="*/ 0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91" h="1592">
                  <a:moveTo>
                    <a:pt x="3891" y="1592"/>
                  </a:moveTo>
                  <a:lnTo>
                    <a:pt x="2630" y="1592"/>
                  </a:lnTo>
                  <a:lnTo>
                    <a:pt x="2630" y="1541"/>
                  </a:lnTo>
                  <a:lnTo>
                    <a:pt x="2435" y="1541"/>
                  </a:lnTo>
                  <a:lnTo>
                    <a:pt x="2435" y="1496"/>
                  </a:lnTo>
                  <a:lnTo>
                    <a:pt x="2423" y="1496"/>
                  </a:lnTo>
                  <a:lnTo>
                    <a:pt x="2423" y="1448"/>
                  </a:lnTo>
                  <a:lnTo>
                    <a:pt x="1880" y="1448"/>
                  </a:lnTo>
                  <a:lnTo>
                    <a:pt x="1880" y="1410"/>
                  </a:lnTo>
                  <a:lnTo>
                    <a:pt x="1871" y="1410"/>
                  </a:lnTo>
                  <a:lnTo>
                    <a:pt x="1871" y="1370"/>
                  </a:lnTo>
                  <a:lnTo>
                    <a:pt x="1498" y="1370"/>
                  </a:lnTo>
                  <a:lnTo>
                    <a:pt x="1498" y="1336"/>
                  </a:lnTo>
                  <a:lnTo>
                    <a:pt x="1480" y="1336"/>
                  </a:lnTo>
                  <a:lnTo>
                    <a:pt x="1480" y="1304"/>
                  </a:lnTo>
                  <a:lnTo>
                    <a:pt x="1444" y="1304"/>
                  </a:lnTo>
                  <a:lnTo>
                    <a:pt x="1444" y="1266"/>
                  </a:lnTo>
                  <a:lnTo>
                    <a:pt x="1420" y="1266"/>
                  </a:lnTo>
                  <a:lnTo>
                    <a:pt x="1420" y="1231"/>
                  </a:lnTo>
                  <a:lnTo>
                    <a:pt x="1123" y="1231"/>
                  </a:lnTo>
                  <a:lnTo>
                    <a:pt x="1123" y="1199"/>
                  </a:lnTo>
                  <a:lnTo>
                    <a:pt x="1105" y="1189"/>
                  </a:lnTo>
                  <a:lnTo>
                    <a:pt x="1105" y="1127"/>
                  </a:lnTo>
                  <a:lnTo>
                    <a:pt x="1054" y="1127"/>
                  </a:lnTo>
                  <a:lnTo>
                    <a:pt x="1054" y="1095"/>
                  </a:lnTo>
                  <a:lnTo>
                    <a:pt x="1012" y="1095"/>
                  </a:lnTo>
                  <a:lnTo>
                    <a:pt x="1012" y="1066"/>
                  </a:lnTo>
                  <a:lnTo>
                    <a:pt x="739" y="1066"/>
                  </a:lnTo>
                  <a:lnTo>
                    <a:pt x="736" y="1036"/>
                  </a:lnTo>
                  <a:lnTo>
                    <a:pt x="724" y="1010"/>
                  </a:lnTo>
                  <a:lnTo>
                    <a:pt x="718" y="972"/>
                  </a:lnTo>
                  <a:lnTo>
                    <a:pt x="709" y="946"/>
                  </a:lnTo>
                  <a:lnTo>
                    <a:pt x="709" y="841"/>
                  </a:lnTo>
                  <a:lnTo>
                    <a:pt x="703" y="836"/>
                  </a:lnTo>
                  <a:lnTo>
                    <a:pt x="700" y="815"/>
                  </a:lnTo>
                  <a:lnTo>
                    <a:pt x="688" y="807"/>
                  </a:lnTo>
                  <a:lnTo>
                    <a:pt x="688" y="727"/>
                  </a:lnTo>
                  <a:lnTo>
                    <a:pt x="586" y="727"/>
                  </a:lnTo>
                  <a:lnTo>
                    <a:pt x="586" y="700"/>
                  </a:lnTo>
                  <a:lnTo>
                    <a:pt x="544" y="700"/>
                  </a:lnTo>
                  <a:lnTo>
                    <a:pt x="544" y="673"/>
                  </a:lnTo>
                  <a:lnTo>
                    <a:pt x="370" y="673"/>
                  </a:lnTo>
                  <a:lnTo>
                    <a:pt x="370" y="644"/>
                  </a:lnTo>
                  <a:lnTo>
                    <a:pt x="342" y="644"/>
                  </a:lnTo>
                  <a:lnTo>
                    <a:pt x="336" y="609"/>
                  </a:lnTo>
                  <a:lnTo>
                    <a:pt x="321" y="553"/>
                  </a:lnTo>
                  <a:lnTo>
                    <a:pt x="321" y="353"/>
                  </a:lnTo>
                  <a:lnTo>
                    <a:pt x="309" y="299"/>
                  </a:lnTo>
                  <a:lnTo>
                    <a:pt x="309" y="176"/>
                  </a:lnTo>
                  <a:lnTo>
                    <a:pt x="291" y="150"/>
                  </a:lnTo>
                  <a:lnTo>
                    <a:pt x="291" y="99"/>
                  </a:lnTo>
                  <a:lnTo>
                    <a:pt x="264" y="99"/>
                  </a:lnTo>
                  <a:lnTo>
                    <a:pt x="264" y="54"/>
                  </a:lnTo>
                  <a:lnTo>
                    <a:pt x="225" y="54"/>
                  </a:lnTo>
                  <a:lnTo>
                    <a:pt x="225" y="27"/>
                  </a:lnTo>
                  <a:lnTo>
                    <a:pt x="186" y="27"/>
                  </a:lnTo>
                  <a:lnTo>
                    <a:pt x="186" y="0"/>
                  </a:lnTo>
                  <a:lnTo>
                    <a:pt x="0" y="0"/>
                  </a:ln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3" name="Line 19">
              <a:extLst>
                <a:ext uri="{FF2B5EF4-FFF2-40B4-BE49-F238E27FC236}">
                  <a16:creationId xmlns:a16="http://schemas.microsoft.com/office/drawing/2014/main" id="{BC653281-291C-CED8-0E8A-C49C8E355207}"/>
                </a:ext>
              </a:extLst>
            </p:cNvPr>
            <p:cNvSpPr>
              <a:spLocks noChangeShapeType="1"/>
            </p:cNvSpPr>
            <p:nvPr/>
          </p:nvSpPr>
          <p:spPr bwMode="auto">
            <a:xfrm flipH="1">
              <a:off x="3351254" y="3468043"/>
              <a:ext cx="63431"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4" name="Line 20">
              <a:extLst>
                <a:ext uri="{FF2B5EF4-FFF2-40B4-BE49-F238E27FC236}">
                  <a16:creationId xmlns:a16="http://schemas.microsoft.com/office/drawing/2014/main" id="{86137007-9D2B-7331-8F79-AEE07CED06EF}"/>
                </a:ext>
              </a:extLst>
            </p:cNvPr>
            <p:cNvSpPr>
              <a:spLocks noChangeShapeType="1"/>
            </p:cNvSpPr>
            <p:nvPr/>
          </p:nvSpPr>
          <p:spPr bwMode="auto">
            <a:xfrm>
              <a:off x="4871107" y="3878988"/>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5" name="Line 21">
              <a:extLst>
                <a:ext uri="{FF2B5EF4-FFF2-40B4-BE49-F238E27FC236}">
                  <a16:creationId xmlns:a16="http://schemas.microsoft.com/office/drawing/2014/main" id="{B5B2B369-9D65-26DF-B4B6-E548F627BFA9}"/>
                </a:ext>
              </a:extLst>
            </p:cNvPr>
            <p:cNvSpPr>
              <a:spLocks noChangeShapeType="1"/>
            </p:cNvSpPr>
            <p:nvPr/>
          </p:nvSpPr>
          <p:spPr bwMode="auto">
            <a:xfrm>
              <a:off x="4367391" y="3782449"/>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6" name="Line 22">
              <a:extLst>
                <a:ext uri="{FF2B5EF4-FFF2-40B4-BE49-F238E27FC236}">
                  <a16:creationId xmlns:a16="http://schemas.microsoft.com/office/drawing/2014/main" id="{3C08924F-95FF-84F3-3E66-6E8F1B637993}"/>
                </a:ext>
              </a:extLst>
            </p:cNvPr>
            <p:cNvSpPr>
              <a:spLocks noChangeShapeType="1"/>
            </p:cNvSpPr>
            <p:nvPr/>
          </p:nvSpPr>
          <p:spPr bwMode="auto">
            <a:xfrm>
              <a:off x="3735570" y="3601111"/>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7" name="Line 23">
              <a:extLst>
                <a:ext uri="{FF2B5EF4-FFF2-40B4-BE49-F238E27FC236}">
                  <a16:creationId xmlns:a16="http://schemas.microsoft.com/office/drawing/2014/main" id="{804E6B1A-60BB-1C15-1FD0-DC6D41E6FB91}"/>
                </a:ext>
              </a:extLst>
            </p:cNvPr>
            <p:cNvSpPr>
              <a:spLocks noChangeShapeType="1"/>
            </p:cNvSpPr>
            <p:nvPr/>
          </p:nvSpPr>
          <p:spPr bwMode="auto">
            <a:xfrm>
              <a:off x="3478116" y="3465434"/>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8" name="Line 24">
              <a:extLst>
                <a:ext uri="{FF2B5EF4-FFF2-40B4-BE49-F238E27FC236}">
                  <a16:creationId xmlns:a16="http://schemas.microsoft.com/office/drawing/2014/main" id="{F379648B-3AAA-4BF6-9C18-7D39CFEDBE0F}"/>
                </a:ext>
              </a:extLst>
            </p:cNvPr>
            <p:cNvSpPr>
              <a:spLocks noChangeShapeType="1"/>
            </p:cNvSpPr>
            <p:nvPr/>
          </p:nvSpPr>
          <p:spPr bwMode="auto">
            <a:xfrm>
              <a:off x="3381104" y="3426296"/>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9" name="Line 25">
              <a:extLst>
                <a:ext uri="{FF2B5EF4-FFF2-40B4-BE49-F238E27FC236}">
                  <a16:creationId xmlns:a16="http://schemas.microsoft.com/office/drawing/2014/main" id="{87430179-A045-B6FC-95AD-03735D79E751}"/>
                </a:ext>
              </a:extLst>
            </p:cNvPr>
            <p:cNvSpPr>
              <a:spLocks noChangeShapeType="1"/>
            </p:cNvSpPr>
            <p:nvPr/>
          </p:nvSpPr>
          <p:spPr bwMode="auto">
            <a:xfrm flipH="1">
              <a:off x="2996788" y="3388464"/>
              <a:ext cx="59700"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0" name="Line 26">
              <a:extLst>
                <a:ext uri="{FF2B5EF4-FFF2-40B4-BE49-F238E27FC236}">
                  <a16:creationId xmlns:a16="http://schemas.microsoft.com/office/drawing/2014/main" id="{8E6F067E-868A-8AEA-26E4-69ECF49DDD84}"/>
                </a:ext>
              </a:extLst>
            </p:cNvPr>
            <p:cNvSpPr>
              <a:spLocks noChangeShapeType="1"/>
            </p:cNvSpPr>
            <p:nvPr/>
          </p:nvSpPr>
          <p:spPr bwMode="auto">
            <a:xfrm>
              <a:off x="3026637" y="3346716"/>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1" name="Line 27">
              <a:extLst>
                <a:ext uri="{FF2B5EF4-FFF2-40B4-BE49-F238E27FC236}">
                  <a16:creationId xmlns:a16="http://schemas.microsoft.com/office/drawing/2014/main" id="{99076EA7-FD6F-7F48-FC21-F00D9EB2A029}"/>
                </a:ext>
              </a:extLst>
            </p:cNvPr>
            <p:cNvSpPr>
              <a:spLocks noChangeShapeType="1"/>
            </p:cNvSpPr>
            <p:nvPr/>
          </p:nvSpPr>
          <p:spPr bwMode="auto">
            <a:xfrm flipH="1">
              <a:off x="2978132" y="3307579"/>
              <a:ext cx="59700"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2" name="Line 28">
              <a:extLst>
                <a:ext uri="{FF2B5EF4-FFF2-40B4-BE49-F238E27FC236}">
                  <a16:creationId xmlns:a16="http://schemas.microsoft.com/office/drawing/2014/main" id="{4E8075F3-635B-E5A9-5DE4-E3987DBEF1E6}"/>
                </a:ext>
              </a:extLst>
            </p:cNvPr>
            <p:cNvSpPr>
              <a:spLocks noChangeShapeType="1"/>
            </p:cNvSpPr>
            <p:nvPr/>
          </p:nvSpPr>
          <p:spPr bwMode="auto">
            <a:xfrm>
              <a:off x="3007982" y="3265833"/>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3" name="Line 29">
              <a:extLst>
                <a:ext uri="{FF2B5EF4-FFF2-40B4-BE49-F238E27FC236}">
                  <a16:creationId xmlns:a16="http://schemas.microsoft.com/office/drawing/2014/main" id="{5E008802-346A-28D9-8171-8626CB230EAE}"/>
                </a:ext>
              </a:extLst>
            </p:cNvPr>
            <p:cNvSpPr>
              <a:spLocks noChangeShapeType="1"/>
            </p:cNvSpPr>
            <p:nvPr/>
          </p:nvSpPr>
          <p:spPr bwMode="auto">
            <a:xfrm flipH="1">
              <a:off x="2970669" y="3273660"/>
              <a:ext cx="63431"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4" name="Line 30">
              <a:extLst>
                <a:ext uri="{FF2B5EF4-FFF2-40B4-BE49-F238E27FC236}">
                  <a16:creationId xmlns:a16="http://schemas.microsoft.com/office/drawing/2014/main" id="{764491DA-B4E8-36CB-1841-AA163536FAED}"/>
                </a:ext>
              </a:extLst>
            </p:cNvPr>
            <p:cNvSpPr>
              <a:spLocks noChangeShapeType="1"/>
            </p:cNvSpPr>
            <p:nvPr/>
          </p:nvSpPr>
          <p:spPr bwMode="auto">
            <a:xfrm>
              <a:off x="3000519" y="3231912"/>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5" name="Line 31">
              <a:extLst>
                <a:ext uri="{FF2B5EF4-FFF2-40B4-BE49-F238E27FC236}">
                  <a16:creationId xmlns:a16="http://schemas.microsoft.com/office/drawing/2014/main" id="{BBBAB836-349A-EC44-E14D-97E766093737}"/>
                </a:ext>
              </a:extLst>
            </p:cNvPr>
            <p:cNvSpPr>
              <a:spLocks noChangeShapeType="1"/>
            </p:cNvSpPr>
            <p:nvPr/>
          </p:nvSpPr>
          <p:spPr bwMode="auto">
            <a:xfrm flipH="1">
              <a:off x="2514216" y="2875760"/>
              <a:ext cx="64675"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6" name="Line 32">
              <a:extLst>
                <a:ext uri="{FF2B5EF4-FFF2-40B4-BE49-F238E27FC236}">
                  <a16:creationId xmlns:a16="http://schemas.microsoft.com/office/drawing/2014/main" id="{DE8E28D0-A23A-953A-66D6-C298AA7DE402}"/>
                </a:ext>
              </a:extLst>
            </p:cNvPr>
            <p:cNvSpPr>
              <a:spLocks noChangeShapeType="1"/>
            </p:cNvSpPr>
            <p:nvPr/>
          </p:nvSpPr>
          <p:spPr bwMode="auto">
            <a:xfrm>
              <a:off x="2547797" y="2830099"/>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7" name="Line 33">
              <a:extLst>
                <a:ext uri="{FF2B5EF4-FFF2-40B4-BE49-F238E27FC236}">
                  <a16:creationId xmlns:a16="http://schemas.microsoft.com/office/drawing/2014/main" id="{98299FDB-EA30-5339-F1F5-47AB0B79A4D7}"/>
                </a:ext>
              </a:extLst>
            </p:cNvPr>
            <p:cNvSpPr>
              <a:spLocks noChangeShapeType="1"/>
            </p:cNvSpPr>
            <p:nvPr/>
          </p:nvSpPr>
          <p:spPr bwMode="auto">
            <a:xfrm flipH="1">
              <a:off x="2499291" y="2809226"/>
              <a:ext cx="59700"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8" name="Line 34">
              <a:extLst>
                <a:ext uri="{FF2B5EF4-FFF2-40B4-BE49-F238E27FC236}">
                  <a16:creationId xmlns:a16="http://schemas.microsoft.com/office/drawing/2014/main" id="{B98EF7C7-0D80-99A4-B296-D5F6F51633FD}"/>
                </a:ext>
              </a:extLst>
            </p:cNvPr>
            <p:cNvSpPr>
              <a:spLocks noChangeShapeType="1"/>
            </p:cNvSpPr>
            <p:nvPr/>
          </p:nvSpPr>
          <p:spPr bwMode="auto">
            <a:xfrm>
              <a:off x="2529141" y="2764870"/>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9" name="Line 35">
              <a:extLst>
                <a:ext uri="{FF2B5EF4-FFF2-40B4-BE49-F238E27FC236}">
                  <a16:creationId xmlns:a16="http://schemas.microsoft.com/office/drawing/2014/main" id="{1731EBC6-643A-14F3-1FAE-478E2D64AD20}"/>
                </a:ext>
              </a:extLst>
            </p:cNvPr>
            <p:cNvSpPr>
              <a:spLocks noChangeShapeType="1"/>
            </p:cNvSpPr>
            <p:nvPr/>
          </p:nvSpPr>
          <p:spPr bwMode="auto">
            <a:xfrm flipH="1">
              <a:off x="2491829" y="2771393"/>
              <a:ext cx="59700"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0" name="Line 36">
              <a:extLst>
                <a:ext uri="{FF2B5EF4-FFF2-40B4-BE49-F238E27FC236}">
                  <a16:creationId xmlns:a16="http://schemas.microsoft.com/office/drawing/2014/main" id="{D6C33BFF-B765-7E81-1E4E-3E7F070E56E2}"/>
                </a:ext>
              </a:extLst>
            </p:cNvPr>
            <p:cNvSpPr>
              <a:spLocks noChangeShapeType="1"/>
            </p:cNvSpPr>
            <p:nvPr/>
          </p:nvSpPr>
          <p:spPr bwMode="auto">
            <a:xfrm>
              <a:off x="2521678" y="2729646"/>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1" name="Line 37">
              <a:extLst>
                <a:ext uri="{FF2B5EF4-FFF2-40B4-BE49-F238E27FC236}">
                  <a16:creationId xmlns:a16="http://schemas.microsoft.com/office/drawing/2014/main" id="{ADFB7CBE-6011-571B-7307-9922DD5E817D}"/>
                </a:ext>
              </a:extLst>
            </p:cNvPr>
            <p:cNvSpPr>
              <a:spLocks noChangeShapeType="1"/>
            </p:cNvSpPr>
            <p:nvPr/>
          </p:nvSpPr>
          <p:spPr bwMode="auto">
            <a:xfrm flipH="1">
              <a:off x="2476904" y="2500038"/>
              <a:ext cx="63431"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2" name="Line 38">
              <a:extLst>
                <a:ext uri="{FF2B5EF4-FFF2-40B4-BE49-F238E27FC236}">
                  <a16:creationId xmlns:a16="http://schemas.microsoft.com/office/drawing/2014/main" id="{6E1F77AC-D787-A72B-2020-CE4B24609E24}"/>
                </a:ext>
              </a:extLst>
            </p:cNvPr>
            <p:cNvSpPr>
              <a:spLocks noChangeShapeType="1"/>
            </p:cNvSpPr>
            <p:nvPr/>
          </p:nvSpPr>
          <p:spPr bwMode="auto">
            <a:xfrm>
              <a:off x="2506753" y="2454379"/>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3" name="Line 39">
              <a:extLst>
                <a:ext uri="{FF2B5EF4-FFF2-40B4-BE49-F238E27FC236}">
                  <a16:creationId xmlns:a16="http://schemas.microsoft.com/office/drawing/2014/main" id="{5DF5C17C-1C8F-B511-CBD2-3FECE08B76F2}"/>
                </a:ext>
              </a:extLst>
            </p:cNvPr>
            <p:cNvSpPr>
              <a:spLocks noChangeShapeType="1"/>
            </p:cNvSpPr>
            <p:nvPr/>
          </p:nvSpPr>
          <p:spPr bwMode="auto">
            <a:xfrm flipH="1">
              <a:off x="2473173" y="2433505"/>
              <a:ext cx="59700"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4" name="Line 40">
              <a:extLst>
                <a:ext uri="{FF2B5EF4-FFF2-40B4-BE49-F238E27FC236}">
                  <a16:creationId xmlns:a16="http://schemas.microsoft.com/office/drawing/2014/main" id="{84CE80E5-4E57-18E3-8162-47A7842B020F}"/>
                </a:ext>
              </a:extLst>
            </p:cNvPr>
            <p:cNvSpPr>
              <a:spLocks noChangeShapeType="1"/>
            </p:cNvSpPr>
            <p:nvPr/>
          </p:nvSpPr>
          <p:spPr bwMode="auto">
            <a:xfrm>
              <a:off x="2503023" y="2387844"/>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5" name="Line 41">
              <a:extLst>
                <a:ext uri="{FF2B5EF4-FFF2-40B4-BE49-F238E27FC236}">
                  <a16:creationId xmlns:a16="http://schemas.microsoft.com/office/drawing/2014/main" id="{A1001A42-3D01-2511-EF51-045F19DBB5BA}"/>
                </a:ext>
              </a:extLst>
            </p:cNvPr>
            <p:cNvSpPr>
              <a:spLocks noChangeShapeType="1"/>
            </p:cNvSpPr>
            <p:nvPr/>
          </p:nvSpPr>
          <p:spPr bwMode="auto">
            <a:xfrm flipH="1">
              <a:off x="2465710" y="2269127"/>
              <a:ext cx="59700"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6" name="Line 42">
              <a:extLst>
                <a:ext uri="{FF2B5EF4-FFF2-40B4-BE49-F238E27FC236}">
                  <a16:creationId xmlns:a16="http://schemas.microsoft.com/office/drawing/2014/main" id="{4EA5D6DF-CAE1-A22D-7A9F-A644E853F0AD}"/>
                </a:ext>
              </a:extLst>
            </p:cNvPr>
            <p:cNvSpPr>
              <a:spLocks noChangeShapeType="1"/>
            </p:cNvSpPr>
            <p:nvPr/>
          </p:nvSpPr>
          <p:spPr bwMode="auto">
            <a:xfrm>
              <a:off x="2495560" y="2224771"/>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7" name="Line 43">
              <a:extLst>
                <a:ext uri="{FF2B5EF4-FFF2-40B4-BE49-F238E27FC236}">
                  <a16:creationId xmlns:a16="http://schemas.microsoft.com/office/drawing/2014/main" id="{4322AFB9-F8E5-A031-266E-B3B0364533BE}"/>
                </a:ext>
              </a:extLst>
            </p:cNvPr>
            <p:cNvSpPr>
              <a:spLocks noChangeShapeType="1"/>
            </p:cNvSpPr>
            <p:nvPr/>
          </p:nvSpPr>
          <p:spPr bwMode="auto">
            <a:xfrm flipH="1">
              <a:off x="2447054" y="2235207"/>
              <a:ext cx="59700"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8" name="Line 44">
              <a:extLst>
                <a:ext uri="{FF2B5EF4-FFF2-40B4-BE49-F238E27FC236}">
                  <a16:creationId xmlns:a16="http://schemas.microsoft.com/office/drawing/2014/main" id="{EA7CBC5F-C056-3DD9-7F0B-8D2B082EEDFA}"/>
                </a:ext>
              </a:extLst>
            </p:cNvPr>
            <p:cNvSpPr>
              <a:spLocks noChangeShapeType="1"/>
            </p:cNvSpPr>
            <p:nvPr/>
          </p:nvSpPr>
          <p:spPr bwMode="auto">
            <a:xfrm>
              <a:off x="2476904" y="2193461"/>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9" name="Line 45">
              <a:extLst>
                <a:ext uri="{FF2B5EF4-FFF2-40B4-BE49-F238E27FC236}">
                  <a16:creationId xmlns:a16="http://schemas.microsoft.com/office/drawing/2014/main" id="{6DCABBA5-BD86-884B-CDFD-5E0A98F639B3}"/>
                </a:ext>
              </a:extLst>
            </p:cNvPr>
            <p:cNvSpPr>
              <a:spLocks noChangeShapeType="1"/>
            </p:cNvSpPr>
            <p:nvPr/>
          </p:nvSpPr>
          <p:spPr bwMode="auto">
            <a:xfrm>
              <a:off x="4897225" y="3878988"/>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0" name="Line 46">
              <a:extLst>
                <a:ext uri="{FF2B5EF4-FFF2-40B4-BE49-F238E27FC236}">
                  <a16:creationId xmlns:a16="http://schemas.microsoft.com/office/drawing/2014/main" id="{FA0DBEF2-459A-9E97-8BAF-FD7CF8FF1F72}"/>
                </a:ext>
              </a:extLst>
            </p:cNvPr>
            <p:cNvSpPr>
              <a:spLocks noChangeShapeType="1"/>
            </p:cNvSpPr>
            <p:nvPr/>
          </p:nvSpPr>
          <p:spPr bwMode="auto">
            <a:xfrm>
              <a:off x="4915881" y="3878988"/>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1" name="Line 47">
              <a:extLst>
                <a:ext uri="{FF2B5EF4-FFF2-40B4-BE49-F238E27FC236}">
                  <a16:creationId xmlns:a16="http://schemas.microsoft.com/office/drawing/2014/main" id="{D7762E53-027C-1F1B-9D60-E79C67484332}"/>
                </a:ext>
              </a:extLst>
            </p:cNvPr>
            <p:cNvSpPr>
              <a:spLocks noChangeShapeType="1"/>
            </p:cNvSpPr>
            <p:nvPr/>
          </p:nvSpPr>
          <p:spPr bwMode="auto">
            <a:xfrm>
              <a:off x="4934537" y="3878988"/>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2" name="Freeform 48">
              <a:extLst>
                <a:ext uri="{FF2B5EF4-FFF2-40B4-BE49-F238E27FC236}">
                  <a16:creationId xmlns:a16="http://schemas.microsoft.com/office/drawing/2014/main" id="{2838DDD4-BC03-869C-707F-7FE8962240B6}"/>
                </a:ext>
              </a:extLst>
            </p:cNvPr>
            <p:cNvSpPr>
              <a:spLocks/>
            </p:cNvSpPr>
            <p:nvPr/>
          </p:nvSpPr>
          <p:spPr bwMode="auto">
            <a:xfrm>
              <a:off x="2032888" y="2043433"/>
              <a:ext cx="4925217" cy="1933400"/>
            </a:xfrm>
            <a:custGeom>
              <a:avLst/>
              <a:gdLst>
                <a:gd name="T0" fmla="*/ 2936 w 3960"/>
                <a:gd name="T1" fmla="*/ 1482 h 1482"/>
                <a:gd name="T2" fmla="*/ 2888 w 3960"/>
                <a:gd name="T3" fmla="*/ 1442 h 1482"/>
                <a:gd name="T4" fmla="*/ 2864 w 3960"/>
                <a:gd name="T5" fmla="*/ 1407 h 1482"/>
                <a:gd name="T6" fmla="*/ 2657 w 3960"/>
                <a:gd name="T7" fmla="*/ 1373 h 1482"/>
                <a:gd name="T8" fmla="*/ 2471 w 3960"/>
                <a:gd name="T9" fmla="*/ 1343 h 1482"/>
                <a:gd name="T10" fmla="*/ 2291 w 3960"/>
                <a:gd name="T11" fmla="*/ 1311 h 1482"/>
                <a:gd name="T12" fmla="*/ 2174 w 3960"/>
                <a:gd name="T13" fmla="*/ 1282 h 1482"/>
                <a:gd name="T14" fmla="*/ 1925 w 3960"/>
                <a:gd name="T15" fmla="*/ 1258 h 1482"/>
                <a:gd name="T16" fmla="*/ 1907 w 3960"/>
                <a:gd name="T17" fmla="*/ 1231 h 1482"/>
                <a:gd name="T18" fmla="*/ 1549 w 3960"/>
                <a:gd name="T19" fmla="*/ 1210 h 1482"/>
                <a:gd name="T20" fmla="*/ 1528 w 3960"/>
                <a:gd name="T21" fmla="*/ 1138 h 1482"/>
                <a:gd name="T22" fmla="*/ 1435 w 3960"/>
                <a:gd name="T23" fmla="*/ 1111 h 1482"/>
                <a:gd name="T24" fmla="*/ 1339 w 3960"/>
                <a:gd name="T25" fmla="*/ 1092 h 1482"/>
                <a:gd name="T26" fmla="*/ 1216 w 3960"/>
                <a:gd name="T27" fmla="*/ 1074 h 1482"/>
                <a:gd name="T28" fmla="*/ 1183 w 3960"/>
                <a:gd name="T29" fmla="*/ 1057 h 1482"/>
                <a:gd name="T30" fmla="*/ 1171 w 3960"/>
                <a:gd name="T31" fmla="*/ 1033 h 1482"/>
                <a:gd name="T32" fmla="*/ 1129 w 3960"/>
                <a:gd name="T33" fmla="*/ 916 h 1482"/>
                <a:gd name="T34" fmla="*/ 1030 w 3960"/>
                <a:gd name="T35" fmla="*/ 897 h 1482"/>
                <a:gd name="T36" fmla="*/ 799 w 3960"/>
                <a:gd name="T37" fmla="*/ 879 h 1482"/>
                <a:gd name="T38" fmla="*/ 781 w 3960"/>
                <a:gd name="T39" fmla="*/ 828 h 1482"/>
                <a:gd name="T40" fmla="*/ 769 w 3960"/>
                <a:gd name="T41" fmla="*/ 793 h 1482"/>
                <a:gd name="T42" fmla="*/ 763 w 3960"/>
                <a:gd name="T43" fmla="*/ 729 h 1482"/>
                <a:gd name="T44" fmla="*/ 757 w 3960"/>
                <a:gd name="T45" fmla="*/ 662 h 1482"/>
                <a:gd name="T46" fmla="*/ 739 w 3960"/>
                <a:gd name="T47" fmla="*/ 619 h 1482"/>
                <a:gd name="T48" fmla="*/ 697 w 3960"/>
                <a:gd name="T49" fmla="*/ 590 h 1482"/>
                <a:gd name="T50" fmla="*/ 586 w 3960"/>
                <a:gd name="T51" fmla="*/ 571 h 1482"/>
                <a:gd name="T52" fmla="*/ 538 w 3960"/>
                <a:gd name="T53" fmla="*/ 558 h 1482"/>
                <a:gd name="T54" fmla="*/ 442 w 3960"/>
                <a:gd name="T55" fmla="*/ 545 h 1482"/>
                <a:gd name="T56" fmla="*/ 426 w 3960"/>
                <a:gd name="T57" fmla="*/ 529 h 1482"/>
                <a:gd name="T58" fmla="*/ 411 w 3960"/>
                <a:gd name="T59" fmla="*/ 475 h 1482"/>
                <a:gd name="T60" fmla="*/ 405 w 3960"/>
                <a:gd name="T61" fmla="*/ 446 h 1482"/>
                <a:gd name="T62" fmla="*/ 399 w 3960"/>
                <a:gd name="T63" fmla="*/ 419 h 1482"/>
                <a:gd name="T64" fmla="*/ 387 w 3960"/>
                <a:gd name="T65" fmla="*/ 222 h 1482"/>
                <a:gd name="T66" fmla="*/ 384 w 3960"/>
                <a:gd name="T67" fmla="*/ 139 h 1482"/>
                <a:gd name="T68" fmla="*/ 342 w 3960"/>
                <a:gd name="T69" fmla="*/ 93 h 1482"/>
                <a:gd name="T70" fmla="*/ 228 w 3960"/>
                <a:gd name="T71" fmla="*/ 40 h 1482"/>
                <a:gd name="T72" fmla="*/ 198 w 3960"/>
                <a:gd name="T73" fmla="*/ 27 h 1482"/>
                <a:gd name="T74" fmla="*/ 165 w 3960"/>
                <a:gd name="T75" fmla="*/ 13 h 1482"/>
                <a:gd name="T76" fmla="*/ 111 w 3960"/>
                <a:gd name="T77" fmla="*/ 0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960" h="1482">
                  <a:moveTo>
                    <a:pt x="3960" y="1482"/>
                  </a:moveTo>
                  <a:lnTo>
                    <a:pt x="2936" y="1482"/>
                  </a:lnTo>
                  <a:lnTo>
                    <a:pt x="2936" y="1442"/>
                  </a:lnTo>
                  <a:lnTo>
                    <a:pt x="2888" y="1442"/>
                  </a:lnTo>
                  <a:lnTo>
                    <a:pt x="2888" y="1407"/>
                  </a:lnTo>
                  <a:lnTo>
                    <a:pt x="2864" y="1407"/>
                  </a:lnTo>
                  <a:lnTo>
                    <a:pt x="2864" y="1373"/>
                  </a:lnTo>
                  <a:lnTo>
                    <a:pt x="2657" y="1373"/>
                  </a:lnTo>
                  <a:lnTo>
                    <a:pt x="2657" y="1343"/>
                  </a:lnTo>
                  <a:lnTo>
                    <a:pt x="2471" y="1343"/>
                  </a:lnTo>
                  <a:lnTo>
                    <a:pt x="2471" y="1311"/>
                  </a:lnTo>
                  <a:lnTo>
                    <a:pt x="2291" y="1311"/>
                  </a:lnTo>
                  <a:lnTo>
                    <a:pt x="2291" y="1282"/>
                  </a:lnTo>
                  <a:lnTo>
                    <a:pt x="2174" y="1282"/>
                  </a:lnTo>
                  <a:lnTo>
                    <a:pt x="2174" y="1258"/>
                  </a:lnTo>
                  <a:lnTo>
                    <a:pt x="1925" y="1258"/>
                  </a:lnTo>
                  <a:lnTo>
                    <a:pt x="1925" y="1231"/>
                  </a:lnTo>
                  <a:lnTo>
                    <a:pt x="1907" y="1231"/>
                  </a:lnTo>
                  <a:lnTo>
                    <a:pt x="1907" y="1210"/>
                  </a:lnTo>
                  <a:lnTo>
                    <a:pt x="1549" y="1210"/>
                  </a:lnTo>
                  <a:lnTo>
                    <a:pt x="1537" y="1167"/>
                  </a:lnTo>
                  <a:lnTo>
                    <a:pt x="1528" y="1138"/>
                  </a:lnTo>
                  <a:lnTo>
                    <a:pt x="1528" y="1111"/>
                  </a:lnTo>
                  <a:lnTo>
                    <a:pt x="1435" y="1111"/>
                  </a:lnTo>
                  <a:lnTo>
                    <a:pt x="1435" y="1092"/>
                  </a:lnTo>
                  <a:lnTo>
                    <a:pt x="1339" y="1092"/>
                  </a:lnTo>
                  <a:lnTo>
                    <a:pt x="1339" y="1074"/>
                  </a:lnTo>
                  <a:lnTo>
                    <a:pt x="1216" y="1074"/>
                  </a:lnTo>
                  <a:lnTo>
                    <a:pt x="1207" y="1057"/>
                  </a:lnTo>
                  <a:lnTo>
                    <a:pt x="1183" y="1057"/>
                  </a:lnTo>
                  <a:lnTo>
                    <a:pt x="1183" y="1036"/>
                  </a:lnTo>
                  <a:lnTo>
                    <a:pt x="1171" y="1033"/>
                  </a:lnTo>
                  <a:lnTo>
                    <a:pt x="1159" y="980"/>
                  </a:lnTo>
                  <a:lnTo>
                    <a:pt x="1129" y="916"/>
                  </a:lnTo>
                  <a:lnTo>
                    <a:pt x="1030" y="916"/>
                  </a:lnTo>
                  <a:lnTo>
                    <a:pt x="1030" y="897"/>
                  </a:lnTo>
                  <a:lnTo>
                    <a:pt x="808" y="897"/>
                  </a:lnTo>
                  <a:lnTo>
                    <a:pt x="799" y="879"/>
                  </a:lnTo>
                  <a:lnTo>
                    <a:pt x="793" y="852"/>
                  </a:lnTo>
                  <a:lnTo>
                    <a:pt x="781" y="828"/>
                  </a:lnTo>
                  <a:lnTo>
                    <a:pt x="781" y="798"/>
                  </a:lnTo>
                  <a:lnTo>
                    <a:pt x="769" y="793"/>
                  </a:lnTo>
                  <a:lnTo>
                    <a:pt x="769" y="734"/>
                  </a:lnTo>
                  <a:lnTo>
                    <a:pt x="763" y="729"/>
                  </a:lnTo>
                  <a:lnTo>
                    <a:pt x="763" y="670"/>
                  </a:lnTo>
                  <a:lnTo>
                    <a:pt x="757" y="662"/>
                  </a:lnTo>
                  <a:lnTo>
                    <a:pt x="757" y="619"/>
                  </a:lnTo>
                  <a:lnTo>
                    <a:pt x="739" y="619"/>
                  </a:lnTo>
                  <a:lnTo>
                    <a:pt x="727" y="590"/>
                  </a:lnTo>
                  <a:lnTo>
                    <a:pt x="697" y="590"/>
                  </a:lnTo>
                  <a:lnTo>
                    <a:pt x="691" y="571"/>
                  </a:lnTo>
                  <a:lnTo>
                    <a:pt x="586" y="571"/>
                  </a:lnTo>
                  <a:lnTo>
                    <a:pt x="586" y="558"/>
                  </a:lnTo>
                  <a:lnTo>
                    <a:pt x="538" y="558"/>
                  </a:lnTo>
                  <a:lnTo>
                    <a:pt x="538" y="545"/>
                  </a:lnTo>
                  <a:lnTo>
                    <a:pt x="442" y="545"/>
                  </a:lnTo>
                  <a:lnTo>
                    <a:pt x="442" y="529"/>
                  </a:lnTo>
                  <a:lnTo>
                    <a:pt x="426" y="529"/>
                  </a:lnTo>
                  <a:lnTo>
                    <a:pt x="420" y="483"/>
                  </a:lnTo>
                  <a:lnTo>
                    <a:pt x="411" y="475"/>
                  </a:lnTo>
                  <a:lnTo>
                    <a:pt x="411" y="454"/>
                  </a:lnTo>
                  <a:lnTo>
                    <a:pt x="405" y="446"/>
                  </a:lnTo>
                  <a:lnTo>
                    <a:pt x="405" y="427"/>
                  </a:lnTo>
                  <a:lnTo>
                    <a:pt x="399" y="419"/>
                  </a:lnTo>
                  <a:lnTo>
                    <a:pt x="393" y="331"/>
                  </a:lnTo>
                  <a:lnTo>
                    <a:pt x="387" y="222"/>
                  </a:lnTo>
                  <a:lnTo>
                    <a:pt x="384" y="213"/>
                  </a:lnTo>
                  <a:lnTo>
                    <a:pt x="384" y="139"/>
                  </a:lnTo>
                  <a:lnTo>
                    <a:pt x="369" y="109"/>
                  </a:lnTo>
                  <a:lnTo>
                    <a:pt x="342" y="93"/>
                  </a:lnTo>
                  <a:lnTo>
                    <a:pt x="285" y="93"/>
                  </a:lnTo>
                  <a:lnTo>
                    <a:pt x="228" y="40"/>
                  </a:lnTo>
                  <a:lnTo>
                    <a:pt x="198" y="40"/>
                  </a:lnTo>
                  <a:lnTo>
                    <a:pt x="198" y="27"/>
                  </a:lnTo>
                  <a:lnTo>
                    <a:pt x="165" y="27"/>
                  </a:lnTo>
                  <a:lnTo>
                    <a:pt x="165" y="13"/>
                  </a:lnTo>
                  <a:lnTo>
                    <a:pt x="111" y="13"/>
                  </a:lnTo>
                  <a:lnTo>
                    <a:pt x="111" y="0"/>
                  </a:lnTo>
                  <a:lnTo>
                    <a:pt x="0"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3" name="Line 49">
              <a:extLst>
                <a:ext uri="{FF2B5EF4-FFF2-40B4-BE49-F238E27FC236}">
                  <a16:creationId xmlns:a16="http://schemas.microsoft.com/office/drawing/2014/main" id="{F07B9EC5-079D-B69E-3852-D842F92FF3A9}"/>
                </a:ext>
              </a:extLst>
            </p:cNvPr>
            <p:cNvSpPr>
              <a:spLocks noChangeShapeType="1"/>
            </p:cNvSpPr>
            <p:nvPr/>
          </p:nvSpPr>
          <p:spPr bwMode="auto">
            <a:xfrm>
              <a:off x="6200666" y="3931172"/>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4" name="Line 50">
              <a:extLst>
                <a:ext uri="{FF2B5EF4-FFF2-40B4-BE49-F238E27FC236}">
                  <a16:creationId xmlns:a16="http://schemas.microsoft.com/office/drawing/2014/main" id="{5FE16F3C-7FBD-5D64-B0BF-4273B0388808}"/>
                </a:ext>
              </a:extLst>
            </p:cNvPr>
            <p:cNvSpPr>
              <a:spLocks noChangeShapeType="1"/>
            </p:cNvSpPr>
            <p:nvPr/>
          </p:nvSpPr>
          <p:spPr bwMode="auto">
            <a:xfrm>
              <a:off x="5867343" y="3931172"/>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5" name="Line 51">
              <a:extLst>
                <a:ext uri="{FF2B5EF4-FFF2-40B4-BE49-F238E27FC236}">
                  <a16:creationId xmlns:a16="http://schemas.microsoft.com/office/drawing/2014/main" id="{1B970018-16EB-97B0-4CA4-D5345469DD3A}"/>
                </a:ext>
              </a:extLst>
            </p:cNvPr>
            <p:cNvSpPr>
              <a:spLocks noChangeShapeType="1"/>
            </p:cNvSpPr>
            <p:nvPr/>
          </p:nvSpPr>
          <p:spPr bwMode="auto">
            <a:xfrm>
              <a:off x="5665857" y="3878988"/>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6" name="Line 52">
              <a:extLst>
                <a:ext uri="{FF2B5EF4-FFF2-40B4-BE49-F238E27FC236}">
                  <a16:creationId xmlns:a16="http://schemas.microsoft.com/office/drawing/2014/main" id="{3CF3503D-4D51-52D3-E676-E67DF92A034F}"/>
                </a:ext>
              </a:extLst>
            </p:cNvPr>
            <p:cNvSpPr>
              <a:spLocks noChangeShapeType="1"/>
            </p:cNvSpPr>
            <p:nvPr/>
          </p:nvSpPr>
          <p:spPr bwMode="auto">
            <a:xfrm>
              <a:off x="5643470" y="3878988"/>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7" name="Line 53">
              <a:extLst>
                <a:ext uri="{FF2B5EF4-FFF2-40B4-BE49-F238E27FC236}">
                  <a16:creationId xmlns:a16="http://schemas.microsoft.com/office/drawing/2014/main" id="{DB3C15F7-2457-B4C0-F0B4-C57383E95B6F}"/>
                </a:ext>
              </a:extLst>
            </p:cNvPr>
            <p:cNvSpPr>
              <a:spLocks noChangeShapeType="1"/>
            </p:cNvSpPr>
            <p:nvPr/>
          </p:nvSpPr>
          <p:spPr bwMode="auto">
            <a:xfrm>
              <a:off x="5628545" y="3878988"/>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8" name="Line 54">
              <a:extLst>
                <a:ext uri="{FF2B5EF4-FFF2-40B4-BE49-F238E27FC236}">
                  <a16:creationId xmlns:a16="http://schemas.microsoft.com/office/drawing/2014/main" id="{80274123-9AE3-1037-C9EC-12FC28E92B52}"/>
                </a:ext>
              </a:extLst>
            </p:cNvPr>
            <p:cNvSpPr>
              <a:spLocks noChangeShapeType="1"/>
            </p:cNvSpPr>
            <p:nvPr/>
          </p:nvSpPr>
          <p:spPr bwMode="auto">
            <a:xfrm flipH="1">
              <a:off x="5598695" y="3920735"/>
              <a:ext cx="9328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9" name="Line 55">
              <a:extLst>
                <a:ext uri="{FF2B5EF4-FFF2-40B4-BE49-F238E27FC236}">
                  <a16:creationId xmlns:a16="http://schemas.microsoft.com/office/drawing/2014/main" id="{3A4E51BB-A62E-8FB8-4AA4-8424FA26C718}"/>
                </a:ext>
              </a:extLst>
            </p:cNvPr>
            <p:cNvSpPr>
              <a:spLocks noChangeShapeType="1"/>
            </p:cNvSpPr>
            <p:nvPr/>
          </p:nvSpPr>
          <p:spPr bwMode="auto">
            <a:xfrm>
              <a:off x="5568845" y="3795495"/>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0" name="Line 56">
              <a:extLst>
                <a:ext uri="{FF2B5EF4-FFF2-40B4-BE49-F238E27FC236}">
                  <a16:creationId xmlns:a16="http://schemas.microsoft.com/office/drawing/2014/main" id="{3E54B3B3-6053-2BBC-2B7A-991E5C5727F2}"/>
                </a:ext>
              </a:extLst>
            </p:cNvPr>
            <p:cNvSpPr>
              <a:spLocks noChangeShapeType="1"/>
            </p:cNvSpPr>
            <p:nvPr/>
          </p:nvSpPr>
          <p:spPr bwMode="auto">
            <a:xfrm>
              <a:off x="4934537" y="3708087"/>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1" name="Line 57">
              <a:extLst>
                <a:ext uri="{FF2B5EF4-FFF2-40B4-BE49-F238E27FC236}">
                  <a16:creationId xmlns:a16="http://schemas.microsoft.com/office/drawing/2014/main" id="{D173497B-72BD-F81B-20DB-3B6F01198307}"/>
                </a:ext>
              </a:extLst>
            </p:cNvPr>
            <p:cNvSpPr>
              <a:spLocks noChangeShapeType="1"/>
            </p:cNvSpPr>
            <p:nvPr/>
          </p:nvSpPr>
          <p:spPr bwMode="auto">
            <a:xfrm>
              <a:off x="4893494" y="3708087"/>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2" name="Line 58">
              <a:extLst>
                <a:ext uri="{FF2B5EF4-FFF2-40B4-BE49-F238E27FC236}">
                  <a16:creationId xmlns:a16="http://schemas.microsoft.com/office/drawing/2014/main" id="{1DC4CF64-A07A-0C74-659D-42909063793F}"/>
                </a:ext>
              </a:extLst>
            </p:cNvPr>
            <p:cNvSpPr>
              <a:spLocks noChangeShapeType="1"/>
            </p:cNvSpPr>
            <p:nvPr/>
          </p:nvSpPr>
          <p:spPr bwMode="auto">
            <a:xfrm>
              <a:off x="4837525" y="3674168"/>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3" name="Line 59">
              <a:extLst>
                <a:ext uri="{FF2B5EF4-FFF2-40B4-BE49-F238E27FC236}">
                  <a16:creationId xmlns:a16="http://schemas.microsoft.com/office/drawing/2014/main" id="{7840A202-6A6B-6600-110C-3E26D4458CFB}"/>
                </a:ext>
              </a:extLst>
            </p:cNvPr>
            <p:cNvSpPr>
              <a:spLocks noChangeShapeType="1"/>
            </p:cNvSpPr>
            <p:nvPr/>
          </p:nvSpPr>
          <p:spPr bwMode="auto">
            <a:xfrm>
              <a:off x="4755438" y="3674168"/>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4" name="Line 60">
              <a:extLst>
                <a:ext uri="{FF2B5EF4-FFF2-40B4-BE49-F238E27FC236}">
                  <a16:creationId xmlns:a16="http://schemas.microsoft.com/office/drawing/2014/main" id="{678B2DA5-230B-9B2D-598B-5ABC5391A1F2}"/>
                </a:ext>
              </a:extLst>
            </p:cNvPr>
            <p:cNvSpPr>
              <a:spLocks noChangeShapeType="1"/>
            </p:cNvSpPr>
            <p:nvPr/>
          </p:nvSpPr>
          <p:spPr bwMode="auto">
            <a:xfrm>
              <a:off x="4688276" y="3638945"/>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5" name="Line 61">
              <a:extLst>
                <a:ext uri="{FF2B5EF4-FFF2-40B4-BE49-F238E27FC236}">
                  <a16:creationId xmlns:a16="http://schemas.microsoft.com/office/drawing/2014/main" id="{25EDDA8C-1986-C34C-D9C2-A0AD3EABF483}"/>
                </a:ext>
              </a:extLst>
            </p:cNvPr>
            <p:cNvSpPr>
              <a:spLocks noChangeShapeType="1"/>
            </p:cNvSpPr>
            <p:nvPr/>
          </p:nvSpPr>
          <p:spPr bwMode="auto">
            <a:xfrm>
              <a:off x="4680814" y="3638945"/>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6" name="Line 62">
              <a:extLst>
                <a:ext uri="{FF2B5EF4-FFF2-40B4-BE49-F238E27FC236}">
                  <a16:creationId xmlns:a16="http://schemas.microsoft.com/office/drawing/2014/main" id="{6988461C-D3BE-76C7-5FD1-14F2D4193B72}"/>
                </a:ext>
              </a:extLst>
            </p:cNvPr>
            <p:cNvSpPr>
              <a:spLocks noChangeShapeType="1"/>
            </p:cNvSpPr>
            <p:nvPr/>
          </p:nvSpPr>
          <p:spPr bwMode="auto">
            <a:xfrm>
              <a:off x="4449478" y="3638945"/>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7" name="Line 63">
              <a:extLst>
                <a:ext uri="{FF2B5EF4-FFF2-40B4-BE49-F238E27FC236}">
                  <a16:creationId xmlns:a16="http://schemas.microsoft.com/office/drawing/2014/main" id="{6D395AB4-40C9-B361-200C-A752BA17523D}"/>
                </a:ext>
              </a:extLst>
            </p:cNvPr>
            <p:cNvSpPr>
              <a:spLocks noChangeShapeType="1"/>
            </p:cNvSpPr>
            <p:nvPr/>
          </p:nvSpPr>
          <p:spPr bwMode="auto">
            <a:xfrm>
              <a:off x="4276598" y="3576324"/>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8" name="Line 64">
              <a:extLst>
                <a:ext uri="{FF2B5EF4-FFF2-40B4-BE49-F238E27FC236}">
                  <a16:creationId xmlns:a16="http://schemas.microsoft.com/office/drawing/2014/main" id="{28D3EB12-E0BB-5B8C-166C-506D526ECCED}"/>
                </a:ext>
              </a:extLst>
            </p:cNvPr>
            <p:cNvSpPr>
              <a:spLocks noChangeShapeType="1"/>
            </p:cNvSpPr>
            <p:nvPr/>
          </p:nvSpPr>
          <p:spPr bwMode="auto">
            <a:xfrm>
              <a:off x="4194511" y="3576324"/>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9" name="Line 65">
              <a:extLst>
                <a:ext uri="{FF2B5EF4-FFF2-40B4-BE49-F238E27FC236}">
                  <a16:creationId xmlns:a16="http://schemas.microsoft.com/office/drawing/2014/main" id="{11C7C0B3-8D61-63FD-A080-0AB8890E4F89}"/>
                </a:ext>
              </a:extLst>
            </p:cNvPr>
            <p:cNvSpPr>
              <a:spLocks noChangeShapeType="1"/>
            </p:cNvSpPr>
            <p:nvPr/>
          </p:nvSpPr>
          <p:spPr bwMode="auto">
            <a:xfrm>
              <a:off x="4097499" y="3576324"/>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0" name="Line 66">
              <a:extLst>
                <a:ext uri="{FF2B5EF4-FFF2-40B4-BE49-F238E27FC236}">
                  <a16:creationId xmlns:a16="http://schemas.microsoft.com/office/drawing/2014/main" id="{EB7EB4F7-1D86-CE0D-B799-FD88253C8855}"/>
                </a:ext>
              </a:extLst>
            </p:cNvPr>
            <p:cNvSpPr>
              <a:spLocks noChangeShapeType="1"/>
            </p:cNvSpPr>
            <p:nvPr/>
          </p:nvSpPr>
          <p:spPr bwMode="auto">
            <a:xfrm>
              <a:off x="4026606" y="3576324"/>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1" name="Line 67">
              <a:extLst>
                <a:ext uri="{FF2B5EF4-FFF2-40B4-BE49-F238E27FC236}">
                  <a16:creationId xmlns:a16="http://schemas.microsoft.com/office/drawing/2014/main" id="{24E7F328-CCF0-F470-A595-398A23E973F2}"/>
                </a:ext>
              </a:extLst>
            </p:cNvPr>
            <p:cNvSpPr>
              <a:spLocks noChangeShapeType="1"/>
            </p:cNvSpPr>
            <p:nvPr/>
          </p:nvSpPr>
          <p:spPr bwMode="auto">
            <a:xfrm>
              <a:off x="3959444" y="3576324"/>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2" name="Line 68">
              <a:extLst>
                <a:ext uri="{FF2B5EF4-FFF2-40B4-BE49-F238E27FC236}">
                  <a16:creationId xmlns:a16="http://schemas.microsoft.com/office/drawing/2014/main" id="{A1820143-6A4C-F809-EA91-CFEB7144BF40}"/>
                </a:ext>
              </a:extLst>
            </p:cNvPr>
            <p:cNvSpPr>
              <a:spLocks noChangeShapeType="1"/>
            </p:cNvSpPr>
            <p:nvPr/>
          </p:nvSpPr>
          <p:spPr bwMode="auto">
            <a:xfrm flipH="1">
              <a:off x="3925863" y="3618071"/>
              <a:ext cx="6343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3" name="Line 69">
              <a:extLst>
                <a:ext uri="{FF2B5EF4-FFF2-40B4-BE49-F238E27FC236}">
                  <a16:creationId xmlns:a16="http://schemas.microsoft.com/office/drawing/2014/main" id="{E5E660B0-E1AD-E4A0-C064-242029F37C5D}"/>
                </a:ext>
              </a:extLst>
            </p:cNvPr>
            <p:cNvSpPr>
              <a:spLocks noChangeShapeType="1"/>
            </p:cNvSpPr>
            <p:nvPr/>
          </p:nvSpPr>
          <p:spPr bwMode="auto">
            <a:xfrm>
              <a:off x="3474384" y="3280183"/>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4" name="Line 70">
              <a:extLst>
                <a:ext uri="{FF2B5EF4-FFF2-40B4-BE49-F238E27FC236}">
                  <a16:creationId xmlns:a16="http://schemas.microsoft.com/office/drawing/2014/main" id="{D5DA2F77-73B8-6C58-FF03-52D97A22F241}"/>
                </a:ext>
              </a:extLst>
            </p:cNvPr>
            <p:cNvSpPr>
              <a:spLocks noChangeShapeType="1"/>
            </p:cNvSpPr>
            <p:nvPr/>
          </p:nvSpPr>
          <p:spPr bwMode="auto">
            <a:xfrm>
              <a:off x="3078875" y="3169293"/>
              <a:ext cx="0" cy="86103"/>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5" name="Line 71">
              <a:extLst>
                <a:ext uri="{FF2B5EF4-FFF2-40B4-BE49-F238E27FC236}">
                  <a16:creationId xmlns:a16="http://schemas.microsoft.com/office/drawing/2014/main" id="{98D6DBBA-B1DB-F336-8191-C8E151696BCB}"/>
                </a:ext>
              </a:extLst>
            </p:cNvPr>
            <p:cNvSpPr>
              <a:spLocks noChangeShapeType="1"/>
            </p:cNvSpPr>
            <p:nvPr/>
          </p:nvSpPr>
          <p:spPr bwMode="auto">
            <a:xfrm>
              <a:off x="3045294" y="3169293"/>
              <a:ext cx="0" cy="86103"/>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6" name="Line 72">
              <a:extLst>
                <a:ext uri="{FF2B5EF4-FFF2-40B4-BE49-F238E27FC236}">
                  <a16:creationId xmlns:a16="http://schemas.microsoft.com/office/drawing/2014/main" id="{C8A5516B-D218-42A4-9341-D15F30B0DF66}"/>
                </a:ext>
              </a:extLst>
            </p:cNvPr>
            <p:cNvSpPr>
              <a:spLocks noChangeShapeType="1"/>
            </p:cNvSpPr>
            <p:nvPr/>
          </p:nvSpPr>
          <p:spPr bwMode="auto">
            <a:xfrm>
              <a:off x="3750495" y="3422383"/>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7" name="Line 73">
              <a:extLst>
                <a:ext uri="{FF2B5EF4-FFF2-40B4-BE49-F238E27FC236}">
                  <a16:creationId xmlns:a16="http://schemas.microsoft.com/office/drawing/2014/main" id="{B29907C5-5BC8-D2CB-AF01-D3ED792DA376}"/>
                </a:ext>
              </a:extLst>
            </p:cNvPr>
            <p:cNvSpPr>
              <a:spLocks noChangeShapeType="1"/>
            </p:cNvSpPr>
            <p:nvPr/>
          </p:nvSpPr>
          <p:spPr bwMode="auto">
            <a:xfrm flipH="1">
              <a:off x="3444535" y="3321929"/>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8" name="Line 74">
              <a:extLst>
                <a:ext uri="{FF2B5EF4-FFF2-40B4-BE49-F238E27FC236}">
                  <a16:creationId xmlns:a16="http://schemas.microsoft.com/office/drawing/2014/main" id="{B0B3EAC9-29A5-6125-9814-AE3D90BFB27A}"/>
                </a:ext>
              </a:extLst>
            </p:cNvPr>
            <p:cNvSpPr>
              <a:spLocks noChangeShapeType="1"/>
            </p:cNvSpPr>
            <p:nvPr/>
          </p:nvSpPr>
          <p:spPr bwMode="auto">
            <a:xfrm>
              <a:off x="3026637" y="3144505"/>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9" name="Line 75">
              <a:extLst>
                <a:ext uri="{FF2B5EF4-FFF2-40B4-BE49-F238E27FC236}">
                  <a16:creationId xmlns:a16="http://schemas.microsoft.com/office/drawing/2014/main" id="{1FFD9918-2081-7FBC-50CD-65066BA2E4F4}"/>
                </a:ext>
              </a:extLst>
            </p:cNvPr>
            <p:cNvSpPr>
              <a:spLocks noChangeShapeType="1"/>
            </p:cNvSpPr>
            <p:nvPr/>
          </p:nvSpPr>
          <p:spPr bwMode="auto">
            <a:xfrm flipH="1">
              <a:off x="2996788" y="3190166"/>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0" name="Line 76">
              <a:extLst>
                <a:ext uri="{FF2B5EF4-FFF2-40B4-BE49-F238E27FC236}">
                  <a16:creationId xmlns:a16="http://schemas.microsoft.com/office/drawing/2014/main" id="{822FC143-13C5-C197-992E-F03DA6C93B4B}"/>
                </a:ext>
              </a:extLst>
            </p:cNvPr>
            <p:cNvSpPr>
              <a:spLocks noChangeShapeType="1"/>
            </p:cNvSpPr>
            <p:nvPr/>
          </p:nvSpPr>
          <p:spPr bwMode="auto">
            <a:xfrm>
              <a:off x="2993057" y="3032310"/>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1" name="Line 77">
              <a:extLst>
                <a:ext uri="{FF2B5EF4-FFF2-40B4-BE49-F238E27FC236}">
                  <a16:creationId xmlns:a16="http://schemas.microsoft.com/office/drawing/2014/main" id="{CAE8AF16-7973-51C1-23FF-B273470F5C88}"/>
                </a:ext>
              </a:extLst>
            </p:cNvPr>
            <p:cNvSpPr>
              <a:spLocks noChangeShapeType="1"/>
            </p:cNvSpPr>
            <p:nvPr/>
          </p:nvSpPr>
          <p:spPr bwMode="auto">
            <a:xfrm flipH="1">
              <a:off x="2963207" y="3077972"/>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2" name="Line 78">
              <a:extLst>
                <a:ext uri="{FF2B5EF4-FFF2-40B4-BE49-F238E27FC236}">
                  <a16:creationId xmlns:a16="http://schemas.microsoft.com/office/drawing/2014/main" id="{08432FA6-F482-FE40-7895-3EB9B26F6AEF}"/>
                </a:ext>
              </a:extLst>
            </p:cNvPr>
            <p:cNvSpPr>
              <a:spLocks noChangeShapeType="1"/>
            </p:cNvSpPr>
            <p:nvPr/>
          </p:nvSpPr>
          <p:spPr bwMode="auto">
            <a:xfrm>
              <a:off x="2985594" y="2952731"/>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3" name="Line 79">
              <a:extLst>
                <a:ext uri="{FF2B5EF4-FFF2-40B4-BE49-F238E27FC236}">
                  <a16:creationId xmlns:a16="http://schemas.microsoft.com/office/drawing/2014/main" id="{14DC00D2-FDF9-C152-FD40-CDF3A36F172F}"/>
                </a:ext>
              </a:extLst>
            </p:cNvPr>
            <p:cNvSpPr>
              <a:spLocks noChangeShapeType="1"/>
            </p:cNvSpPr>
            <p:nvPr/>
          </p:nvSpPr>
          <p:spPr bwMode="auto">
            <a:xfrm flipH="1">
              <a:off x="2955745" y="2994477"/>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4" name="Line 80">
              <a:extLst>
                <a:ext uri="{FF2B5EF4-FFF2-40B4-BE49-F238E27FC236}">
                  <a16:creationId xmlns:a16="http://schemas.microsoft.com/office/drawing/2014/main" id="{5EBA98D0-20AA-DA7E-5078-15B2DD035950}"/>
                </a:ext>
              </a:extLst>
            </p:cNvPr>
            <p:cNvSpPr>
              <a:spLocks noChangeShapeType="1"/>
            </p:cNvSpPr>
            <p:nvPr/>
          </p:nvSpPr>
          <p:spPr bwMode="auto">
            <a:xfrm>
              <a:off x="2966938" y="2806617"/>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5" name="Line 81">
              <a:extLst>
                <a:ext uri="{FF2B5EF4-FFF2-40B4-BE49-F238E27FC236}">
                  <a16:creationId xmlns:a16="http://schemas.microsoft.com/office/drawing/2014/main" id="{4F3224A4-77AE-4C7F-6CF1-7C67A2C4500E}"/>
                </a:ext>
              </a:extLst>
            </p:cNvPr>
            <p:cNvSpPr>
              <a:spLocks noChangeShapeType="1"/>
            </p:cNvSpPr>
            <p:nvPr/>
          </p:nvSpPr>
          <p:spPr bwMode="auto">
            <a:xfrm>
              <a:off x="2795301" y="2746606"/>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6" name="Line 82">
              <a:extLst>
                <a:ext uri="{FF2B5EF4-FFF2-40B4-BE49-F238E27FC236}">
                  <a16:creationId xmlns:a16="http://schemas.microsoft.com/office/drawing/2014/main" id="{141FD040-608A-3FED-778A-46B1944CA5A1}"/>
                </a:ext>
              </a:extLst>
            </p:cNvPr>
            <p:cNvSpPr>
              <a:spLocks noChangeShapeType="1"/>
            </p:cNvSpPr>
            <p:nvPr/>
          </p:nvSpPr>
          <p:spPr bwMode="auto">
            <a:xfrm>
              <a:off x="2660977" y="2708772"/>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7" name="Line 83">
              <a:extLst>
                <a:ext uri="{FF2B5EF4-FFF2-40B4-BE49-F238E27FC236}">
                  <a16:creationId xmlns:a16="http://schemas.microsoft.com/office/drawing/2014/main" id="{EA54BF6C-350F-6DF7-5516-AA23FFDDD3EC}"/>
                </a:ext>
              </a:extLst>
            </p:cNvPr>
            <p:cNvSpPr>
              <a:spLocks noChangeShapeType="1"/>
            </p:cNvSpPr>
            <p:nvPr/>
          </p:nvSpPr>
          <p:spPr bwMode="auto">
            <a:xfrm flipH="1">
              <a:off x="2937088" y="2848364"/>
              <a:ext cx="6343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8" name="Line 84">
              <a:extLst>
                <a:ext uri="{FF2B5EF4-FFF2-40B4-BE49-F238E27FC236}">
                  <a16:creationId xmlns:a16="http://schemas.microsoft.com/office/drawing/2014/main" id="{3B7A81D2-E232-3DDA-C7F6-312F50498704}"/>
                </a:ext>
              </a:extLst>
            </p:cNvPr>
            <p:cNvSpPr>
              <a:spLocks noChangeShapeType="1"/>
            </p:cNvSpPr>
            <p:nvPr/>
          </p:nvSpPr>
          <p:spPr bwMode="auto">
            <a:xfrm>
              <a:off x="2562722" y="2683986"/>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9" name="Line 85">
              <a:extLst>
                <a:ext uri="{FF2B5EF4-FFF2-40B4-BE49-F238E27FC236}">
                  <a16:creationId xmlns:a16="http://schemas.microsoft.com/office/drawing/2014/main" id="{1B2E9E2B-9E4A-7E2E-C796-53FD66BEF244}"/>
                </a:ext>
              </a:extLst>
            </p:cNvPr>
            <p:cNvSpPr>
              <a:spLocks noChangeShapeType="1"/>
            </p:cNvSpPr>
            <p:nvPr/>
          </p:nvSpPr>
          <p:spPr bwMode="auto">
            <a:xfrm flipH="1">
              <a:off x="2529141" y="2729646"/>
              <a:ext cx="6467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0" name="Line 86">
              <a:extLst>
                <a:ext uri="{FF2B5EF4-FFF2-40B4-BE49-F238E27FC236}">
                  <a16:creationId xmlns:a16="http://schemas.microsoft.com/office/drawing/2014/main" id="{9A7B0A6B-F7E0-4B83-B69C-326730EF4B14}"/>
                </a:ext>
              </a:extLst>
            </p:cNvPr>
            <p:cNvSpPr>
              <a:spLocks noChangeShapeType="1"/>
            </p:cNvSpPr>
            <p:nvPr/>
          </p:nvSpPr>
          <p:spPr bwMode="auto">
            <a:xfrm>
              <a:off x="2547797" y="2625279"/>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1" name="Line 87">
              <a:extLst>
                <a:ext uri="{FF2B5EF4-FFF2-40B4-BE49-F238E27FC236}">
                  <a16:creationId xmlns:a16="http://schemas.microsoft.com/office/drawing/2014/main" id="{5F2EF18A-8330-8D1E-40F6-E97647F2B268}"/>
                </a:ext>
              </a:extLst>
            </p:cNvPr>
            <p:cNvSpPr>
              <a:spLocks noChangeShapeType="1"/>
            </p:cNvSpPr>
            <p:nvPr/>
          </p:nvSpPr>
          <p:spPr bwMode="auto">
            <a:xfrm flipH="1">
              <a:off x="2514216" y="2670940"/>
              <a:ext cx="6467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2" name="Line 88">
              <a:extLst>
                <a:ext uri="{FF2B5EF4-FFF2-40B4-BE49-F238E27FC236}">
                  <a16:creationId xmlns:a16="http://schemas.microsoft.com/office/drawing/2014/main" id="{0CA39778-75EC-D3FE-2A94-731866EB042A}"/>
                </a:ext>
              </a:extLst>
            </p:cNvPr>
            <p:cNvSpPr>
              <a:spLocks noChangeShapeType="1"/>
            </p:cNvSpPr>
            <p:nvPr/>
          </p:nvSpPr>
          <p:spPr bwMode="auto">
            <a:xfrm>
              <a:off x="2529141" y="2552222"/>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3" name="Line 89">
              <a:extLst>
                <a:ext uri="{FF2B5EF4-FFF2-40B4-BE49-F238E27FC236}">
                  <a16:creationId xmlns:a16="http://schemas.microsoft.com/office/drawing/2014/main" id="{1EA89F82-F810-AB3F-9288-8BBB12F0AA78}"/>
                </a:ext>
              </a:extLst>
            </p:cNvPr>
            <p:cNvSpPr>
              <a:spLocks noChangeShapeType="1"/>
            </p:cNvSpPr>
            <p:nvPr/>
          </p:nvSpPr>
          <p:spPr bwMode="auto">
            <a:xfrm flipH="1">
              <a:off x="2499291" y="2593969"/>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4" name="Line 90">
              <a:extLst>
                <a:ext uri="{FF2B5EF4-FFF2-40B4-BE49-F238E27FC236}">
                  <a16:creationId xmlns:a16="http://schemas.microsoft.com/office/drawing/2014/main" id="{78FC1B04-C6A7-CE78-EC7E-3863EE8B0C6D}"/>
                </a:ext>
              </a:extLst>
            </p:cNvPr>
            <p:cNvSpPr>
              <a:spLocks noChangeShapeType="1"/>
            </p:cNvSpPr>
            <p:nvPr/>
          </p:nvSpPr>
          <p:spPr bwMode="auto">
            <a:xfrm>
              <a:off x="2521678" y="2433505"/>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5" name="Line 91">
              <a:extLst>
                <a:ext uri="{FF2B5EF4-FFF2-40B4-BE49-F238E27FC236}">
                  <a16:creationId xmlns:a16="http://schemas.microsoft.com/office/drawing/2014/main" id="{785531EF-CECF-808E-285C-302BF18A3A5B}"/>
                </a:ext>
              </a:extLst>
            </p:cNvPr>
            <p:cNvSpPr>
              <a:spLocks noChangeShapeType="1"/>
            </p:cNvSpPr>
            <p:nvPr/>
          </p:nvSpPr>
          <p:spPr bwMode="auto">
            <a:xfrm flipH="1">
              <a:off x="2491829" y="2479165"/>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6" name="Line 92">
              <a:extLst>
                <a:ext uri="{FF2B5EF4-FFF2-40B4-BE49-F238E27FC236}">
                  <a16:creationId xmlns:a16="http://schemas.microsoft.com/office/drawing/2014/main" id="{8F244438-DE24-7B1E-0A17-8407741F17C1}"/>
                </a:ext>
              </a:extLst>
            </p:cNvPr>
            <p:cNvSpPr>
              <a:spLocks noChangeShapeType="1"/>
            </p:cNvSpPr>
            <p:nvPr/>
          </p:nvSpPr>
          <p:spPr bwMode="auto">
            <a:xfrm>
              <a:off x="2510485" y="2283477"/>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7" name="Line 93">
              <a:extLst>
                <a:ext uri="{FF2B5EF4-FFF2-40B4-BE49-F238E27FC236}">
                  <a16:creationId xmlns:a16="http://schemas.microsoft.com/office/drawing/2014/main" id="{6660EFDB-0155-8355-1AB1-6E3A0D5DE8E7}"/>
                </a:ext>
              </a:extLst>
            </p:cNvPr>
            <p:cNvSpPr>
              <a:spLocks noChangeShapeType="1"/>
            </p:cNvSpPr>
            <p:nvPr/>
          </p:nvSpPr>
          <p:spPr bwMode="auto">
            <a:xfrm flipH="1">
              <a:off x="2480635" y="2329138"/>
              <a:ext cx="6343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8" name="Line 94">
              <a:extLst>
                <a:ext uri="{FF2B5EF4-FFF2-40B4-BE49-F238E27FC236}">
                  <a16:creationId xmlns:a16="http://schemas.microsoft.com/office/drawing/2014/main" id="{572763E8-F223-7AED-715A-17253094B5C0}"/>
                </a:ext>
              </a:extLst>
            </p:cNvPr>
            <p:cNvSpPr>
              <a:spLocks noChangeShapeType="1"/>
            </p:cNvSpPr>
            <p:nvPr/>
          </p:nvSpPr>
          <p:spPr bwMode="auto">
            <a:xfrm>
              <a:off x="2506753" y="2175197"/>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9" name="Line 95">
              <a:extLst>
                <a:ext uri="{FF2B5EF4-FFF2-40B4-BE49-F238E27FC236}">
                  <a16:creationId xmlns:a16="http://schemas.microsoft.com/office/drawing/2014/main" id="{8D6B9463-1FE8-957B-8FA9-B8877EF52A91}"/>
                </a:ext>
              </a:extLst>
            </p:cNvPr>
            <p:cNvSpPr>
              <a:spLocks noChangeShapeType="1"/>
            </p:cNvSpPr>
            <p:nvPr/>
          </p:nvSpPr>
          <p:spPr bwMode="auto">
            <a:xfrm flipH="1">
              <a:off x="2476904" y="2220856"/>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0" name="Line 96">
              <a:extLst>
                <a:ext uri="{FF2B5EF4-FFF2-40B4-BE49-F238E27FC236}">
                  <a16:creationId xmlns:a16="http://schemas.microsoft.com/office/drawing/2014/main" id="{AAA489A5-D0E1-B841-7261-D1C6077858A8}"/>
                </a:ext>
              </a:extLst>
            </p:cNvPr>
            <p:cNvSpPr>
              <a:spLocks noChangeShapeType="1"/>
            </p:cNvSpPr>
            <p:nvPr/>
          </p:nvSpPr>
          <p:spPr bwMode="auto">
            <a:xfrm>
              <a:off x="2465710" y="2133449"/>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1" name="Line 97">
              <a:extLst>
                <a:ext uri="{FF2B5EF4-FFF2-40B4-BE49-F238E27FC236}">
                  <a16:creationId xmlns:a16="http://schemas.microsoft.com/office/drawing/2014/main" id="{91240338-0C3D-80D2-6079-DE59A80768AD}"/>
                </a:ext>
              </a:extLst>
            </p:cNvPr>
            <p:cNvSpPr>
              <a:spLocks noChangeShapeType="1"/>
            </p:cNvSpPr>
            <p:nvPr/>
          </p:nvSpPr>
          <p:spPr bwMode="auto">
            <a:xfrm flipH="1">
              <a:off x="2435861" y="2179110"/>
              <a:ext cx="6343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2" name="Line 98">
              <a:extLst>
                <a:ext uri="{FF2B5EF4-FFF2-40B4-BE49-F238E27FC236}">
                  <a16:creationId xmlns:a16="http://schemas.microsoft.com/office/drawing/2014/main" id="{4C693CC9-9E19-85F7-B1B6-0B64A0D35F9B}"/>
                </a:ext>
              </a:extLst>
            </p:cNvPr>
            <p:cNvSpPr>
              <a:spLocks noChangeShapeType="1"/>
            </p:cNvSpPr>
            <p:nvPr/>
          </p:nvSpPr>
          <p:spPr bwMode="auto">
            <a:xfrm>
              <a:off x="2461979" y="2123013"/>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3" name="Line 99">
              <a:extLst>
                <a:ext uri="{FF2B5EF4-FFF2-40B4-BE49-F238E27FC236}">
                  <a16:creationId xmlns:a16="http://schemas.microsoft.com/office/drawing/2014/main" id="{805D9B3F-AF2E-DE2A-E4D2-289CDAADDF9D}"/>
                </a:ext>
              </a:extLst>
            </p:cNvPr>
            <p:cNvSpPr>
              <a:spLocks noChangeShapeType="1"/>
            </p:cNvSpPr>
            <p:nvPr/>
          </p:nvSpPr>
          <p:spPr bwMode="auto">
            <a:xfrm flipH="1">
              <a:off x="2432129" y="2164760"/>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4" name="Line 100">
              <a:extLst>
                <a:ext uri="{FF2B5EF4-FFF2-40B4-BE49-F238E27FC236}">
                  <a16:creationId xmlns:a16="http://schemas.microsoft.com/office/drawing/2014/main" id="{47275B48-6705-5A5E-FDC8-B43F3C57DABF}"/>
                </a:ext>
              </a:extLst>
            </p:cNvPr>
            <p:cNvSpPr>
              <a:spLocks noChangeShapeType="1"/>
            </p:cNvSpPr>
            <p:nvPr/>
          </p:nvSpPr>
          <p:spPr bwMode="auto">
            <a:xfrm>
              <a:off x="2279149" y="2049956"/>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5" name="Line 101">
              <a:extLst>
                <a:ext uri="{FF2B5EF4-FFF2-40B4-BE49-F238E27FC236}">
                  <a16:creationId xmlns:a16="http://schemas.microsoft.com/office/drawing/2014/main" id="{B7554A7D-4EAF-8A64-04E2-EC6960CA06C8}"/>
                </a:ext>
              </a:extLst>
            </p:cNvPr>
            <p:cNvSpPr>
              <a:spLocks noChangeShapeType="1"/>
            </p:cNvSpPr>
            <p:nvPr/>
          </p:nvSpPr>
          <p:spPr bwMode="auto">
            <a:xfrm flipH="1">
              <a:off x="2245568" y="2095616"/>
              <a:ext cx="6343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6" name="Line 102">
              <a:extLst>
                <a:ext uri="{FF2B5EF4-FFF2-40B4-BE49-F238E27FC236}">
                  <a16:creationId xmlns:a16="http://schemas.microsoft.com/office/drawing/2014/main" id="{B293C494-56BA-3EFF-B695-679CCD5580D5}"/>
                </a:ext>
              </a:extLst>
            </p:cNvPr>
            <p:cNvSpPr>
              <a:spLocks noChangeShapeType="1"/>
            </p:cNvSpPr>
            <p:nvPr/>
          </p:nvSpPr>
          <p:spPr bwMode="auto">
            <a:xfrm>
              <a:off x="2264224" y="2032995"/>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7" name="Line 103">
              <a:extLst>
                <a:ext uri="{FF2B5EF4-FFF2-40B4-BE49-F238E27FC236}">
                  <a16:creationId xmlns:a16="http://schemas.microsoft.com/office/drawing/2014/main" id="{B5690661-7BEE-2337-B07F-97BEC98A1990}"/>
                </a:ext>
              </a:extLst>
            </p:cNvPr>
            <p:cNvSpPr>
              <a:spLocks noChangeShapeType="1"/>
            </p:cNvSpPr>
            <p:nvPr/>
          </p:nvSpPr>
          <p:spPr bwMode="auto">
            <a:xfrm flipH="1">
              <a:off x="2234374" y="2078657"/>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8" name="Line 104">
              <a:extLst>
                <a:ext uri="{FF2B5EF4-FFF2-40B4-BE49-F238E27FC236}">
                  <a16:creationId xmlns:a16="http://schemas.microsoft.com/office/drawing/2014/main" id="{63BD5025-0ED0-5D35-03FB-48806F5EF589}"/>
                </a:ext>
              </a:extLst>
            </p:cNvPr>
            <p:cNvSpPr>
              <a:spLocks noChangeShapeType="1"/>
            </p:cNvSpPr>
            <p:nvPr/>
          </p:nvSpPr>
          <p:spPr bwMode="auto">
            <a:xfrm>
              <a:off x="2040351" y="1997772"/>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9" name="Line 105">
              <a:extLst>
                <a:ext uri="{FF2B5EF4-FFF2-40B4-BE49-F238E27FC236}">
                  <a16:creationId xmlns:a16="http://schemas.microsoft.com/office/drawing/2014/main" id="{3E6D4633-E91E-A67E-3CA9-DEF8A3A1485C}"/>
                </a:ext>
              </a:extLst>
            </p:cNvPr>
            <p:cNvSpPr>
              <a:spLocks noChangeShapeType="1"/>
            </p:cNvSpPr>
            <p:nvPr/>
          </p:nvSpPr>
          <p:spPr bwMode="auto">
            <a:xfrm flipH="1">
              <a:off x="2010501" y="2039519"/>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0" name="Line 106">
              <a:extLst>
                <a:ext uri="{FF2B5EF4-FFF2-40B4-BE49-F238E27FC236}">
                  <a16:creationId xmlns:a16="http://schemas.microsoft.com/office/drawing/2014/main" id="{6C5C4DFD-A4B2-36CF-858F-DBC21200393B}"/>
                </a:ext>
              </a:extLst>
            </p:cNvPr>
            <p:cNvSpPr>
              <a:spLocks noChangeShapeType="1"/>
            </p:cNvSpPr>
            <p:nvPr/>
          </p:nvSpPr>
          <p:spPr bwMode="auto">
            <a:xfrm>
              <a:off x="3481847" y="3325843"/>
              <a:ext cx="0" cy="86103"/>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1" name="Line 107">
              <a:extLst>
                <a:ext uri="{FF2B5EF4-FFF2-40B4-BE49-F238E27FC236}">
                  <a16:creationId xmlns:a16="http://schemas.microsoft.com/office/drawing/2014/main" id="{2E8BFB31-9092-9CC6-9BB6-28822D70B09D}"/>
                </a:ext>
              </a:extLst>
            </p:cNvPr>
            <p:cNvSpPr>
              <a:spLocks noChangeShapeType="1"/>
            </p:cNvSpPr>
            <p:nvPr/>
          </p:nvSpPr>
          <p:spPr bwMode="auto">
            <a:xfrm flipH="1">
              <a:off x="3448266" y="3370199"/>
              <a:ext cx="6343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2" name="Line 108">
              <a:extLst>
                <a:ext uri="{FF2B5EF4-FFF2-40B4-BE49-F238E27FC236}">
                  <a16:creationId xmlns:a16="http://schemas.microsoft.com/office/drawing/2014/main" id="{A3427C72-A4A0-E7C2-D98B-1B69F9CCDD62}"/>
                </a:ext>
              </a:extLst>
            </p:cNvPr>
            <p:cNvSpPr>
              <a:spLocks noChangeShapeType="1"/>
            </p:cNvSpPr>
            <p:nvPr/>
          </p:nvSpPr>
          <p:spPr bwMode="auto">
            <a:xfrm>
              <a:off x="3500503" y="3346716"/>
              <a:ext cx="0" cy="86103"/>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3" name="Line 109">
              <a:extLst>
                <a:ext uri="{FF2B5EF4-FFF2-40B4-BE49-F238E27FC236}">
                  <a16:creationId xmlns:a16="http://schemas.microsoft.com/office/drawing/2014/main" id="{D33E8198-C966-E6FD-6D87-E2C11DC550D2}"/>
                </a:ext>
              </a:extLst>
            </p:cNvPr>
            <p:cNvSpPr>
              <a:spLocks noChangeShapeType="1"/>
            </p:cNvSpPr>
            <p:nvPr/>
          </p:nvSpPr>
          <p:spPr bwMode="auto">
            <a:xfrm flipH="1">
              <a:off x="3470654" y="3391072"/>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4" name="Line 110">
              <a:extLst>
                <a:ext uri="{FF2B5EF4-FFF2-40B4-BE49-F238E27FC236}">
                  <a16:creationId xmlns:a16="http://schemas.microsoft.com/office/drawing/2014/main" id="{6434AB0C-9726-418C-4FE1-3065A6B0F0AE}"/>
                </a:ext>
              </a:extLst>
            </p:cNvPr>
            <p:cNvSpPr>
              <a:spLocks noChangeShapeType="1"/>
            </p:cNvSpPr>
            <p:nvPr/>
          </p:nvSpPr>
          <p:spPr bwMode="auto">
            <a:xfrm flipH="1">
              <a:off x="4400972" y="3684604"/>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5" name="Line 111">
              <a:extLst>
                <a:ext uri="{FF2B5EF4-FFF2-40B4-BE49-F238E27FC236}">
                  <a16:creationId xmlns:a16="http://schemas.microsoft.com/office/drawing/2014/main" id="{9E1FE1ED-EBB5-0355-84B8-7D55995E7E26}"/>
                </a:ext>
              </a:extLst>
            </p:cNvPr>
            <p:cNvSpPr>
              <a:spLocks noChangeShapeType="1"/>
            </p:cNvSpPr>
            <p:nvPr/>
          </p:nvSpPr>
          <p:spPr bwMode="auto">
            <a:xfrm>
              <a:off x="4430822" y="3638945"/>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6" name="Line 112">
              <a:extLst>
                <a:ext uri="{FF2B5EF4-FFF2-40B4-BE49-F238E27FC236}">
                  <a16:creationId xmlns:a16="http://schemas.microsoft.com/office/drawing/2014/main" id="{076F2E25-30CE-18B4-D7D6-6B8C63222D48}"/>
                </a:ext>
              </a:extLst>
            </p:cNvPr>
            <p:cNvSpPr>
              <a:spLocks noChangeShapeType="1"/>
            </p:cNvSpPr>
            <p:nvPr/>
          </p:nvSpPr>
          <p:spPr bwMode="auto">
            <a:xfrm flipH="1">
              <a:off x="4382316" y="3649381"/>
              <a:ext cx="6343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7" name="Line 113">
              <a:extLst>
                <a:ext uri="{FF2B5EF4-FFF2-40B4-BE49-F238E27FC236}">
                  <a16:creationId xmlns:a16="http://schemas.microsoft.com/office/drawing/2014/main" id="{48754EC5-26DE-B031-27E4-A2E0394880B9}"/>
                </a:ext>
              </a:extLst>
            </p:cNvPr>
            <p:cNvSpPr>
              <a:spLocks noChangeShapeType="1"/>
            </p:cNvSpPr>
            <p:nvPr/>
          </p:nvSpPr>
          <p:spPr bwMode="auto">
            <a:xfrm>
              <a:off x="4412166" y="3603720"/>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8" name="Line 114">
              <a:extLst>
                <a:ext uri="{FF2B5EF4-FFF2-40B4-BE49-F238E27FC236}">
                  <a16:creationId xmlns:a16="http://schemas.microsoft.com/office/drawing/2014/main" id="{7049FB98-EFCC-5EA2-0D55-03C66FBE0200}"/>
                </a:ext>
              </a:extLst>
            </p:cNvPr>
            <p:cNvSpPr>
              <a:spLocks noChangeShapeType="1"/>
            </p:cNvSpPr>
            <p:nvPr/>
          </p:nvSpPr>
          <p:spPr bwMode="auto">
            <a:xfrm>
              <a:off x="6346184" y="3931172"/>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9" name="Line 115">
              <a:extLst>
                <a:ext uri="{FF2B5EF4-FFF2-40B4-BE49-F238E27FC236}">
                  <a16:creationId xmlns:a16="http://schemas.microsoft.com/office/drawing/2014/main" id="{FB08C631-E2AE-0DE8-AF30-F6599B86AE04}"/>
                </a:ext>
              </a:extLst>
            </p:cNvPr>
            <p:cNvSpPr>
              <a:spLocks noChangeShapeType="1"/>
            </p:cNvSpPr>
            <p:nvPr/>
          </p:nvSpPr>
          <p:spPr bwMode="auto">
            <a:xfrm>
              <a:off x="6368571" y="3931172"/>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20" name="Line 116">
              <a:extLst>
                <a:ext uri="{FF2B5EF4-FFF2-40B4-BE49-F238E27FC236}">
                  <a16:creationId xmlns:a16="http://schemas.microsoft.com/office/drawing/2014/main" id="{3C899130-BD0B-0D93-B8D1-E7EFB8BB350A}"/>
                </a:ext>
              </a:extLst>
            </p:cNvPr>
            <p:cNvSpPr>
              <a:spLocks noChangeShapeType="1"/>
            </p:cNvSpPr>
            <p:nvPr/>
          </p:nvSpPr>
          <p:spPr bwMode="auto">
            <a:xfrm>
              <a:off x="6372302" y="3931172"/>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21" name="Line 117">
              <a:extLst>
                <a:ext uri="{FF2B5EF4-FFF2-40B4-BE49-F238E27FC236}">
                  <a16:creationId xmlns:a16="http://schemas.microsoft.com/office/drawing/2014/main" id="{58A84335-0055-20D7-6839-7C4D4C2C3560}"/>
                </a:ext>
              </a:extLst>
            </p:cNvPr>
            <p:cNvSpPr>
              <a:spLocks noChangeShapeType="1"/>
            </p:cNvSpPr>
            <p:nvPr/>
          </p:nvSpPr>
          <p:spPr bwMode="auto">
            <a:xfrm>
              <a:off x="6409615" y="3931172"/>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22" name="Line 118">
              <a:extLst>
                <a:ext uri="{FF2B5EF4-FFF2-40B4-BE49-F238E27FC236}">
                  <a16:creationId xmlns:a16="http://schemas.microsoft.com/office/drawing/2014/main" id="{006D0A89-35E7-C891-0127-F223FB12C061}"/>
                </a:ext>
              </a:extLst>
            </p:cNvPr>
            <p:cNvSpPr>
              <a:spLocks noChangeShapeType="1"/>
            </p:cNvSpPr>
            <p:nvPr/>
          </p:nvSpPr>
          <p:spPr bwMode="auto">
            <a:xfrm>
              <a:off x="6510358" y="3931172"/>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6425" name="Straight Connector 6424">
              <a:extLst>
                <a:ext uri="{FF2B5EF4-FFF2-40B4-BE49-F238E27FC236}">
                  <a16:creationId xmlns:a16="http://schemas.microsoft.com/office/drawing/2014/main" id="{12E82FB1-FD58-704D-B8D7-539064951E1F}"/>
                </a:ext>
              </a:extLst>
            </p:cNvPr>
            <p:cNvCxnSpPr>
              <a:cxnSpLocks/>
            </p:cNvCxnSpPr>
            <p:nvPr/>
          </p:nvCxnSpPr>
          <p:spPr>
            <a:xfrm flipH="1" flipV="1">
              <a:off x="2795302" y="2834013"/>
              <a:ext cx="14925" cy="2056031"/>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26" name="Straight Connector 6425">
              <a:extLst>
                <a:ext uri="{FF2B5EF4-FFF2-40B4-BE49-F238E27FC236}">
                  <a16:creationId xmlns:a16="http://schemas.microsoft.com/office/drawing/2014/main" id="{92CEEF05-87A4-2C5E-F535-476F43EB4FB8}"/>
                </a:ext>
              </a:extLst>
            </p:cNvPr>
            <p:cNvCxnSpPr>
              <a:cxnSpLocks/>
            </p:cNvCxnSpPr>
            <p:nvPr/>
          </p:nvCxnSpPr>
          <p:spPr>
            <a:xfrm flipV="1">
              <a:off x="3593935" y="3468043"/>
              <a:ext cx="0" cy="1422001"/>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27" name="Straight Connector 6426">
              <a:extLst>
                <a:ext uri="{FF2B5EF4-FFF2-40B4-BE49-F238E27FC236}">
                  <a16:creationId xmlns:a16="http://schemas.microsoft.com/office/drawing/2014/main" id="{D92080FF-89CA-035E-EAD1-E64F4E5A351D}"/>
                </a:ext>
              </a:extLst>
            </p:cNvPr>
            <p:cNvCxnSpPr>
              <a:cxnSpLocks/>
            </p:cNvCxnSpPr>
            <p:nvPr/>
          </p:nvCxnSpPr>
          <p:spPr>
            <a:xfrm flipV="1">
              <a:off x="4379548" y="3649381"/>
              <a:ext cx="0" cy="124066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28" name="Straight Connector 6427">
              <a:extLst>
                <a:ext uri="{FF2B5EF4-FFF2-40B4-BE49-F238E27FC236}">
                  <a16:creationId xmlns:a16="http://schemas.microsoft.com/office/drawing/2014/main" id="{BA4F189D-71A6-CC08-B860-041E354102F7}"/>
                </a:ext>
              </a:extLst>
            </p:cNvPr>
            <p:cNvCxnSpPr>
              <a:cxnSpLocks/>
            </p:cNvCxnSpPr>
            <p:nvPr/>
          </p:nvCxnSpPr>
          <p:spPr>
            <a:xfrm flipH="1" flipV="1">
              <a:off x="5157609" y="3795495"/>
              <a:ext cx="0" cy="1094549"/>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444" name="TextBox 6443">
              <a:extLst>
                <a:ext uri="{FF2B5EF4-FFF2-40B4-BE49-F238E27FC236}">
                  <a16:creationId xmlns:a16="http://schemas.microsoft.com/office/drawing/2014/main" id="{A4788882-5A74-5915-B5F6-BCF91CAEAF2C}"/>
                </a:ext>
              </a:extLst>
            </p:cNvPr>
            <p:cNvSpPr txBox="1"/>
            <p:nvPr/>
          </p:nvSpPr>
          <p:spPr>
            <a:xfrm>
              <a:off x="2458248" y="2099548"/>
              <a:ext cx="795976" cy="591235"/>
            </a:xfrm>
            <a:prstGeom prst="rect">
              <a:avLst/>
            </a:prstGeom>
            <a:noFill/>
          </p:spPr>
          <p:txBody>
            <a:bodyPr wrap="square" lIns="45720" anchor="ctr">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6082"/>
                  </a:solidFill>
                  <a:effectLst/>
                  <a:uLnTx/>
                  <a:uFillTx/>
                  <a:latin typeface="Calibri" panose="020F0502020204030204"/>
                  <a:ea typeface="+mn-ea"/>
                  <a:cs typeface="+mn-cs"/>
                </a:rPr>
                <a:t>72.4%</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vs</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14042"/>
                  </a:solidFill>
                  <a:effectLst/>
                  <a:uLnTx/>
                  <a:uFillTx/>
                  <a:latin typeface="Calibri" panose="020F0502020204030204"/>
                  <a:ea typeface="+mn-ea"/>
                  <a:cs typeface="+mn-cs"/>
                </a:rPr>
                <a:t>66.4%</a:t>
              </a:r>
            </a:p>
          </p:txBody>
        </p:sp>
        <p:sp>
          <p:nvSpPr>
            <p:cNvPr id="6445" name="TextBox 6444">
              <a:extLst>
                <a:ext uri="{FF2B5EF4-FFF2-40B4-BE49-F238E27FC236}">
                  <a16:creationId xmlns:a16="http://schemas.microsoft.com/office/drawing/2014/main" id="{24ABD916-F2F1-96BA-55CA-7C68ED59BD79}"/>
                </a:ext>
              </a:extLst>
            </p:cNvPr>
            <p:cNvSpPr txBox="1"/>
            <p:nvPr/>
          </p:nvSpPr>
          <p:spPr>
            <a:xfrm>
              <a:off x="3197049" y="2642127"/>
              <a:ext cx="795976" cy="591235"/>
            </a:xfrm>
            <a:prstGeom prst="rect">
              <a:avLst/>
            </a:prstGeom>
            <a:noFill/>
          </p:spPr>
          <p:txBody>
            <a:bodyPr wrap="square" lIns="45720" anchor="ctr">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56082"/>
                  </a:solidFill>
                  <a:effectLst/>
                  <a:uLnTx/>
                  <a:uFillTx/>
                  <a:latin typeface="Calibri" panose="020F0502020204030204"/>
                  <a:ea typeface="+mn-ea"/>
                  <a:cs typeface="+mn-cs"/>
                </a:rPr>
                <a:t>48.2%</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vs</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14042"/>
                  </a:solidFill>
                  <a:effectLst/>
                  <a:uLnTx/>
                  <a:uFillTx/>
                  <a:latin typeface="Calibri" panose="020F0502020204030204"/>
                  <a:ea typeface="+mn-ea"/>
                  <a:cs typeface="+mn-cs"/>
                </a:rPr>
                <a:t>40.9%</a:t>
              </a:r>
            </a:p>
          </p:txBody>
        </p:sp>
        <p:sp>
          <p:nvSpPr>
            <p:cNvPr id="6446" name="TextBox 6445">
              <a:extLst>
                <a:ext uri="{FF2B5EF4-FFF2-40B4-BE49-F238E27FC236}">
                  <a16:creationId xmlns:a16="http://schemas.microsoft.com/office/drawing/2014/main" id="{BBA457FF-47CA-05DD-3216-503F821A77C8}"/>
                </a:ext>
              </a:extLst>
            </p:cNvPr>
            <p:cNvSpPr txBox="1"/>
            <p:nvPr/>
          </p:nvSpPr>
          <p:spPr>
            <a:xfrm>
              <a:off x="4026606" y="2960607"/>
              <a:ext cx="795976" cy="591235"/>
            </a:xfrm>
            <a:prstGeom prst="rect">
              <a:avLst/>
            </a:prstGeom>
            <a:noFill/>
          </p:spPr>
          <p:txBody>
            <a:bodyPr wrap="square" lIns="45720" anchor="ctr">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6082"/>
                  </a:solidFill>
                  <a:effectLst/>
                  <a:uLnTx/>
                  <a:uFillTx/>
                  <a:latin typeface="Calibri" panose="020F0502020204030204"/>
                  <a:ea typeface="+mn-ea"/>
                  <a:cs typeface="+mn-cs"/>
                </a:rPr>
                <a:t>41.7%</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vs</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14042"/>
                  </a:solidFill>
                  <a:effectLst/>
                  <a:uLnTx/>
                  <a:uFillTx/>
                  <a:latin typeface="Calibri" panose="020F0502020204030204"/>
                  <a:ea typeface="+mn-ea"/>
                  <a:cs typeface="+mn-cs"/>
                </a:rPr>
                <a:t>34.1%</a:t>
              </a:r>
            </a:p>
          </p:txBody>
        </p:sp>
        <p:sp>
          <p:nvSpPr>
            <p:cNvPr id="6447" name="TextBox 6446">
              <a:extLst>
                <a:ext uri="{FF2B5EF4-FFF2-40B4-BE49-F238E27FC236}">
                  <a16:creationId xmlns:a16="http://schemas.microsoft.com/office/drawing/2014/main" id="{E04813D9-499C-F9C1-572D-FEAAC86249C5}"/>
                </a:ext>
              </a:extLst>
            </p:cNvPr>
            <p:cNvSpPr txBox="1"/>
            <p:nvPr/>
          </p:nvSpPr>
          <p:spPr>
            <a:xfrm>
              <a:off x="4784600" y="3070161"/>
              <a:ext cx="795976" cy="591235"/>
            </a:xfrm>
            <a:prstGeom prst="rect">
              <a:avLst/>
            </a:prstGeom>
            <a:noFill/>
          </p:spPr>
          <p:txBody>
            <a:bodyPr wrap="square" lIns="45720" anchor="ctr">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56082"/>
                  </a:solidFill>
                  <a:effectLst/>
                  <a:uLnTx/>
                  <a:uFillTx/>
                  <a:latin typeface="Calibri" panose="020F0502020204030204"/>
                  <a:ea typeface="+mn-ea"/>
                  <a:cs typeface="+mn-cs"/>
                </a:rPr>
                <a:t>35.3%</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vs</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14042"/>
                  </a:solidFill>
                  <a:effectLst/>
                  <a:uLnTx/>
                  <a:uFillTx/>
                  <a:latin typeface="Calibri" panose="020F0502020204030204"/>
                  <a:ea typeface="+mn-ea"/>
                  <a:cs typeface="+mn-cs"/>
                </a:rPr>
                <a:t>25.8%</a:t>
              </a:r>
            </a:p>
          </p:txBody>
        </p:sp>
        <p:sp>
          <p:nvSpPr>
            <p:cNvPr id="6449" name="TextBox 6448">
              <a:extLst>
                <a:ext uri="{FF2B5EF4-FFF2-40B4-BE49-F238E27FC236}">
                  <a16:creationId xmlns:a16="http://schemas.microsoft.com/office/drawing/2014/main" id="{96F44E98-FFAF-EA39-DCBA-F624C9775FA4}"/>
                </a:ext>
              </a:extLst>
            </p:cNvPr>
            <p:cNvSpPr txBox="1">
              <a:spLocks/>
            </p:cNvSpPr>
            <p:nvPr/>
          </p:nvSpPr>
          <p:spPr>
            <a:xfrm>
              <a:off x="1790751" y="5472781"/>
              <a:ext cx="5149832" cy="287424"/>
            </a:xfrm>
            <a:prstGeom prst="rect">
              <a:avLst/>
            </a:prstGeom>
            <a:solidFill>
              <a:schemeClr val="bg1">
                <a:lumMod val="95000"/>
              </a:schemeClr>
            </a:solidFill>
          </p:spPr>
          <p:txBody>
            <a:bodyPr wrap="square" tIns="0" bIns="0" rtlCol="0" anchor="ctr" anchorCtr="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a:ea typeface="+mn-ea"/>
                  <a:cs typeface="+mn-cs"/>
                </a:rPr>
                <a:t>Median follow-up: 10.2 months (95% CI 8.97, 13.57)</a:t>
              </a:r>
            </a:p>
          </p:txBody>
        </p:sp>
        <p:sp>
          <p:nvSpPr>
            <p:cNvPr id="6454" name="TextBox 6453">
              <a:extLst>
                <a:ext uri="{FF2B5EF4-FFF2-40B4-BE49-F238E27FC236}">
                  <a16:creationId xmlns:a16="http://schemas.microsoft.com/office/drawing/2014/main" id="{8D17908D-7D4A-1A0C-9161-DF35E28DA7CE}"/>
                </a:ext>
              </a:extLst>
            </p:cNvPr>
            <p:cNvSpPr txBox="1"/>
            <p:nvPr/>
          </p:nvSpPr>
          <p:spPr>
            <a:xfrm>
              <a:off x="5906938" y="2081317"/>
              <a:ext cx="795976" cy="591235"/>
            </a:xfrm>
            <a:prstGeom prst="rect">
              <a:avLst/>
            </a:prstGeom>
            <a:noFill/>
          </p:spPr>
          <p:txBody>
            <a:bodyPr wrap="square" lIns="4572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Selinexor</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Placebo</a:t>
              </a:r>
              <a:b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Censored</a:t>
              </a:r>
            </a:p>
          </p:txBody>
        </p:sp>
        <p:cxnSp>
          <p:nvCxnSpPr>
            <p:cNvPr id="10" name="Straight Arrow Connector 9">
              <a:extLst>
                <a:ext uri="{FF2B5EF4-FFF2-40B4-BE49-F238E27FC236}">
                  <a16:creationId xmlns:a16="http://schemas.microsoft.com/office/drawing/2014/main" id="{6B94CA01-FF21-643E-FE8A-1C5331950454}"/>
                </a:ext>
              </a:extLst>
            </p:cNvPr>
            <p:cNvCxnSpPr/>
            <p:nvPr/>
          </p:nvCxnSpPr>
          <p:spPr>
            <a:xfrm>
              <a:off x="5598695" y="2203442"/>
              <a:ext cx="278337" cy="0"/>
            </a:xfrm>
            <a:prstGeom prst="straightConnector1">
              <a:avLst/>
            </a:prstGeom>
            <a:ln w="19050">
              <a:solidFill>
                <a:schemeClr val="accent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A542BF1-3E9A-A160-CD87-F64BE854ADCE}"/>
                </a:ext>
              </a:extLst>
            </p:cNvPr>
            <p:cNvCxnSpPr/>
            <p:nvPr/>
          </p:nvCxnSpPr>
          <p:spPr>
            <a:xfrm>
              <a:off x="5598695" y="2371393"/>
              <a:ext cx="278337" cy="0"/>
            </a:xfrm>
            <a:prstGeom prst="straightConnector1">
              <a:avLst/>
            </a:prstGeom>
            <a:ln w="19050">
              <a:solidFill>
                <a:schemeClr val="accent3"/>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 name="Line 118">
              <a:extLst>
                <a:ext uri="{FF2B5EF4-FFF2-40B4-BE49-F238E27FC236}">
                  <a16:creationId xmlns:a16="http://schemas.microsoft.com/office/drawing/2014/main" id="{ACE7325C-F2F0-0D86-3AF8-318163113FC4}"/>
                </a:ext>
              </a:extLst>
            </p:cNvPr>
            <p:cNvSpPr>
              <a:spLocks noChangeShapeType="1"/>
            </p:cNvSpPr>
            <p:nvPr/>
          </p:nvSpPr>
          <p:spPr bwMode="auto">
            <a:xfrm>
              <a:off x="5756959" y="2510540"/>
              <a:ext cx="0" cy="8740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Line 118">
              <a:extLst>
                <a:ext uri="{FF2B5EF4-FFF2-40B4-BE49-F238E27FC236}">
                  <a16:creationId xmlns:a16="http://schemas.microsoft.com/office/drawing/2014/main" id="{5573EC65-5C3F-148B-B603-75E984D28AB4}"/>
                </a:ext>
              </a:extLst>
            </p:cNvPr>
            <p:cNvSpPr>
              <a:spLocks noChangeShapeType="1"/>
            </p:cNvSpPr>
            <p:nvPr/>
          </p:nvSpPr>
          <p:spPr bwMode="auto">
            <a:xfrm rot="16200000">
              <a:off x="5756959" y="2510540"/>
              <a:ext cx="0" cy="8740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396E3D6F-3AF3-CA92-3B2B-ABD644628295}"/>
              </a:ext>
            </a:extLst>
          </p:cNvPr>
          <p:cNvGrpSpPr/>
          <p:nvPr/>
        </p:nvGrpSpPr>
        <p:grpSpPr>
          <a:xfrm>
            <a:off x="6415568" y="1355076"/>
            <a:ext cx="5275523" cy="4040158"/>
            <a:chOff x="807515" y="1812897"/>
            <a:chExt cx="5275523" cy="4195657"/>
          </a:xfrm>
        </p:grpSpPr>
        <p:sp>
          <p:nvSpPr>
            <p:cNvPr id="5" name="Line 283">
              <a:extLst>
                <a:ext uri="{FF2B5EF4-FFF2-40B4-BE49-F238E27FC236}">
                  <a16:creationId xmlns:a16="http://schemas.microsoft.com/office/drawing/2014/main" id="{9E8FCD5C-39BC-10E3-6759-90EADAA36868}"/>
                </a:ext>
              </a:extLst>
            </p:cNvPr>
            <p:cNvSpPr>
              <a:spLocks noChangeShapeType="1"/>
            </p:cNvSpPr>
            <p:nvPr/>
          </p:nvSpPr>
          <p:spPr bwMode="auto">
            <a:xfrm flipH="1">
              <a:off x="1489822" y="3860802"/>
              <a:ext cx="3334549" cy="0"/>
            </a:xfrm>
            <a:prstGeom prst="line">
              <a:avLst/>
            </a:prstGeom>
            <a:ln w="15875">
              <a:solidFill>
                <a:schemeClr val="tx1">
                  <a:lumMod val="50000"/>
                  <a:lumOff val="50000"/>
                </a:schemeClr>
              </a:solidFill>
              <a:prstDash val="sys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A6A9E4A-A73F-F697-246F-7780A163E143}"/>
                </a:ext>
              </a:extLst>
            </p:cNvPr>
            <p:cNvSpPr txBox="1"/>
            <p:nvPr/>
          </p:nvSpPr>
          <p:spPr>
            <a:xfrm>
              <a:off x="2604387" y="1812897"/>
              <a:ext cx="2146234" cy="41551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Calibri" panose="020F0502020204030204" pitchFamily="34" charset="0"/>
                  <a:ea typeface="+mn-ea"/>
                  <a:cs typeface="+mn-cs"/>
                </a:rPr>
                <a:t>TP53</a:t>
              </a:r>
              <a:r>
                <a:rPr kumimoji="0" lang="en-US" sz="2000" b="1" i="0" u="none" strike="noStrike" kern="1200" cap="none" spc="0" normalizeH="0" baseline="30000" noProof="0">
                  <a:ln>
                    <a:noFill/>
                  </a:ln>
                  <a:solidFill>
                    <a:prstClr val="black"/>
                  </a:solidFill>
                  <a:effectLst/>
                  <a:uLnTx/>
                  <a:uFillTx/>
                  <a:latin typeface="Calibri" panose="020F0502020204030204" pitchFamily="34" charset="0"/>
                  <a:ea typeface="+mn-ea"/>
                  <a:cs typeface="+mn-cs"/>
                </a:rPr>
                <a:t>WT</a:t>
              </a:r>
            </a:p>
          </p:txBody>
        </p:sp>
        <p:sp>
          <p:nvSpPr>
            <p:cNvPr id="9" name="Content Placeholder 2">
              <a:extLst>
                <a:ext uri="{FF2B5EF4-FFF2-40B4-BE49-F238E27FC236}">
                  <a16:creationId xmlns:a16="http://schemas.microsoft.com/office/drawing/2014/main" id="{3532285A-B817-344E-0B55-12108C3E6595}"/>
                </a:ext>
              </a:extLst>
            </p:cNvPr>
            <p:cNvSpPr txBox="1">
              <a:spLocks/>
            </p:cNvSpPr>
            <p:nvPr/>
          </p:nvSpPr>
          <p:spPr>
            <a:xfrm>
              <a:off x="3193515" y="2748522"/>
              <a:ext cx="2889523" cy="774872"/>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anchor="t"/>
            <a:lstStyle>
              <a:lvl1pPr marL="260344" indent="-260344" algn="l" defTabSz="696367" rtl="0" fontAlgn="base">
                <a:spcBef>
                  <a:spcPct val="20000"/>
                </a:spcBef>
                <a:spcAft>
                  <a:spcPct val="0"/>
                </a:spcAft>
                <a:buChar char="•"/>
                <a:defRPr sz="2267">
                  <a:solidFill>
                    <a:srgbClr val="000000"/>
                  </a:solidFill>
                  <a:latin typeface="+mn-lt"/>
                  <a:ea typeface="+mn-ea"/>
                  <a:cs typeface="+mn-cs"/>
                </a:defRPr>
              </a:lvl1pPr>
              <a:lvl2pPr marL="563019" indent="-213779" algn="l" defTabSz="696367" rtl="0" fontAlgn="base">
                <a:spcBef>
                  <a:spcPct val="20000"/>
                </a:spcBef>
                <a:spcAft>
                  <a:spcPct val="0"/>
                </a:spcAft>
                <a:buChar char="–"/>
                <a:defRPr sz="2267">
                  <a:solidFill>
                    <a:srgbClr val="000000"/>
                  </a:solidFill>
                  <a:latin typeface="+mn-lt"/>
                </a:defRPr>
              </a:lvl2pPr>
              <a:lvl3pPr marL="869929" indent="-173562" algn="l" defTabSz="696367" rtl="0" fontAlgn="base">
                <a:spcBef>
                  <a:spcPct val="20000"/>
                </a:spcBef>
                <a:spcAft>
                  <a:spcPct val="0"/>
                </a:spcAft>
                <a:buChar char="•"/>
                <a:defRPr sz="1867">
                  <a:solidFill>
                    <a:schemeClr val="tx1"/>
                  </a:solidFill>
                  <a:latin typeface="+mn-lt"/>
                </a:defRPr>
              </a:lvl3pPr>
              <a:lvl4pPr marL="1219170" indent="-173562" algn="l" defTabSz="696367" rtl="0" fontAlgn="base">
                <a:spcBef>
                  <a:spcPct val="20000"/>
                </a:spcBef>
                <a:spcAft>
                  <a:spcPct val="0"/>
                </a:spcAft>
                <a:buChar char="–"/>
                <a:defRPr sz="1467">
                  <a:solidFill>
                    <a:schemeClr val="tx1"/>
                  </a:solidFill>
                  <a:latin typeface="+mn-lt"/>
                </a:defRPr>
              </a:lvl4pPr>
              <a:lvl5pPr marL="1568411" indent="-175680" algn="l" defTabSz="696367" rtl="0" fontAlgn="base">
                <a:spcBef>
                  <a:spcPct val="20000"/>
                </a:spcBef>
                <a:spcAft>
                  <a:spcPct val="0"/>
                </a:spcAft>
                <a:buChar char="»"/>
                <a:defRPr sz="1467">
                  <a:solidFill>
                    <a:schemeClr val="tx1"/>
                  </a:solidFill>
                  <a:latin typeface="+mn-lt"/>
                </a:defRPr>
              </a:lvl5pPr>
              <a:lvl6pPr marL="2177996" indent="-175680" algn="l" defTabSz="696367" rtl="0" fontAlgn="base">
                <a:spcBef>
                  <a:spcPct val="20000"/>
                </a:spcBef>
                <a:spcAft>
                  <a:spcPct val="0"/>
                </a:spcAft>
                <a:buChar char="»"/>
                <a:defRPr sz="1467">
                  <a:solidFill>
                    <a:schemeClr val="tx1"/>
                  </a:solidFill>
                  <a:latin typeface="+mn-lt"/>
                </a:defRPr>
              </a:lvl6pPr>
              <a:lvl7pPr marL="2787581" indent="-175680" algn="l" defTabSz="696367" rtl="0" fontAlgn="base">
                <a:spcBef>
                  <a:spcPct val="20000"/>
                </a:spcBef>
                <a:spcAft>
                  <a:spcPct val="0"/>
                </a:spcAft>
                <a:buChar char="»"/>
                <a:defRPr sz="1467">
                  <a:solidFill>
                    <a:schemeClr val="tx1"/>
                  </a:solidFill>
                  <a:latin typeface="+mn-lt"/>
                </a:defRPr>
              </a:lvl7pPr>
              <a:lvl8pPr marL="3397166" indent="-175680" algn="l" defTabSz="696367" rtl="0" fontAlgn="base">
                <a:spcBef>
                  <a:spcPct val="20000"/>
                </a:spcBef>
                <a:spcAft>
                  <a:spcPct val="0"/>
                </a:spcAft>
                <a:buChar char="»"/>
                <a:defRPr sz="1467">
                  <a:solidFill>
                    <a:schemeClr val="tx1"/>
                  </a:solidFill>
                  <a:latin typeface="+mn-lt"/>
                </a:defRPr>
              </a:lvl8pPr>
              <a:lvl9pPr marL="4006750" indent="-175680" algn="l" defTabSz="696367" rtl="0" fontAlgn="base">
                <a:spcBef>
                  <a:spcPct val="20000"/>
                </a:spcBef>
                <a:spcAft>
                  <a:spcPct val="0"/>
                </a:spcAft>
                <a:buChar char="»"/>
                <a:defRPr sz="1467">
                  <a:solidFill>
                    <a:schemeClr val="tx1"/>
                  </a:solidFill>
                  <a:latin typeface="+mn-lt"/>
                </a:defRPr>
              </a:lvl9pPr>
            </a:lstStyle>
            <a:p>
              <a:pPr marL="0" marR="0" lvl="0" indent="0" algn="l" defTabSz="696402"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Selinexor (n = 77): 28.4 </a:t>
              </a:r>
              <a:r>
                <a:rPr kumimoji="0" lang="en-US" sz="1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a:t>
              </a:r>
              <a:r>
                <a:rPr kumimoji="0" lang="en-US" sz="1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(95% CI, 13.1-NR)</a:t>
              </a:r>
              <a:endPar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96402"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Placebo (n = 36): 5.2 </a:t>
              </a:r>
              <a:r>
                <a:rPr kumimoji="0" lang="en-US" sz="1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a:t>
              </a:r>
              <a:r>
                <a:rPr kumimoji="0" lang="en-US" sz="1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(95% CI, 2.0-13.1)</a:t>
              </a:r>
              <a:endPar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96402"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HR: 0.44 (95% CI, 0.27-0.73) </a:t>
              </a:r>
            </a:p>
            <a:p>
              <a:pPr marL="0" marR="0" lvl="0" indent="0" algn="l" defTabSz="696402"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One-sided nominal </a:t>
              </a:r>
              <a:r>
                <a:rPr kumimoji="0" lang="en-US" sz="1200" b="0" i="1"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-value = .0005</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4" name="Freeform 9">
              <a:extLst>
                <a:ext uri="{FF2B5EF4-FFF2-40B4-BE49-F238E27FC236}">
                  <a16:creationId xmlns:a16="http://schemas.microsoft.com/office/drawing/2014/main" id="{281CB368-A53B-C7D8-91C1-C1083552866B}"/>
                </a:ext>
              </a:extLst>
            </p:cNvPr>
            <p:cNvSpPr>
              <a:spLocks/>
            </p:cNvSpPr>
            <p:nvPr/>
          </p:nvSpPr>
          <p:spPr bwMode="auto">
            <a:xfrm>
              <a:off x="1485605" y="2674939"/>
              <a:ext cx="4380989" cy="1004888"/>
            </a:xfrm>
            <a:custGeom>
              <a:avLst/>
              <a:gdLst>
                <a:gd name="T0" fmla="*/ 9 w 10385"/>
                <a:gd name="T1" fmla="*/ 0 h 1760"/>
                <a:gd name="T2" fmla="*/ 146 w 10385"/>
                <a:gd name="T3" fmla="*/ 47 h 1760"/>
                <a:gd name="T4" fmla="*/ 504 w 10385"/>
                <a:gd name="T5" fmla="*/ 95 h 1760"/>
                <a:gd name="T6" fmla="*/ 513 w 10385"/>
                <a:gd name="T7" fmla="*/ 283 h 1760"/>
                <a:gd name="T8" fmla="*/ 549 w 10385"/>
                <a:gd name="T9" fmla="*/ 330 h 1760"/>
                <a:gd name="T10" fmla="*/ 568 w 10385"/>
                <a:gd name="T11" fmla="*/ 472 h 1760"/>
                <a:gd name="T12" fmla="*/ 971 w 10385"/>
                <a:gd name="T13" fmla="*/ 519 h 1760"/>
                <a:gd name="T14" fmla="*/ 1007 w 10385"/>
                <a:gd name="T15" fmla="*/ 660 h 1760"/>
                <a:gd name="T16" fmla="*/ 1026 w 10385"/>
                <a:gd name="T17" fmla="*/ 802 h 1760"/>
                <a:gd name="T18" fmla="*/ 1035 w 10385"/>
                <a:gd name="T19" fmla="*/ 896 h 1760"/>
                <a:gd name="T20" fmla="*/ 1053 w 10385"/>
                <a:gd name="T21" fmla="*/ 943 h 1760"/>
                <a:gd name="T22" fmla="*/ 1520 w 10385"/>
                <a:gd name="T23" fmla="*/ 1037 h 1760"/>
                <a:gd name="T24" fmla="*/ 1786 w 10385"/>
                <a:gd name="T25" fmla="*/ 1084 h 1760"/>
                <a:gd name="T26" fmla="*/ 2051 w 10385"/>
                <a:gd name="T27" fmla="*/ 1179 h 1760"/>
                <a:gd name="T28" fmla="*/ 2564 w 10385"/>
                <a:gd name="T29" fmla="*/ 1179 h 1760"/>
                <a:gd name="T30" fmla="*/ 2582 w 10385"/>
                <a:gd name="T31" fmla="*/ 1227 h 1760"/>
                <a:gd name="T32" fmla="*/ 3269 w 10385"/>
                <a:gd name="T33" fmla="*/ 1227 h 1760"/>
                <a:gd name="T34" fmla="*/ 3288 w 10385"/>
                <a:gd name="T35" fmla="*/ 1280 h 1760"/>
                <a:gd name="T36" fmla="*/ 3645 w 10385"/>
                <a:gd name="T37" fmla="*/ 1332 h 1760"/>
                <a:gd name="T38" fmla="*/ 3810 w 10385"/>
                <a:gd name="T39" fmla="*/ 1438 h 1760"/>
                <a:gd name="T40" fmla="*/ 3855 w 10385"/>
                <a:gd name="T41" fmla="*/ 1438 h 1760"/>
                <a:gd name="T42" fmla="*/ 3929 w 10385"/>
                <a:gd name="T43" fmla="*/ 1438 h 1760"/>
                <a:gd name="T44" fmla="*/ 4460 w 10385"/>
                <a:gd name="T45" fmla="*/ 1438 h 1760"/>
                <a:gd name="T46" fmla="*/ 4615 w 10385"/>
                <a:gd name="T47" fmla="*/ 1438 h 1760"/>
                <a:gd name="T48" fmla="*/ 4661 w 10385"/>
                <a:gd name="T49" fmla="*/ 1438 h 1760"/>
                <a:gd name="T50" fmla="*/ 4744 w 10385"/>
                <a:gd name="T51" fmla="*/ 1438 h 1760"/>
                <a:gd name="T52" fmla="*/ 4863 w 10385"/>
                <a:gd name="T53" fmla="*/ 1438 h 1760"/>
                <a:gd name="T54" fmla="*/ 5137 w 10385"/>
                <a:gd name="T55" fmla="*/ 1438 h 1760"/>
                <a:gd name="T56" fmla="*/ 5394 w 10385"/>
                <a:gd name="T57" fmla="*/ 1515 h 1760"/>
                <a:gd name="T58" fmla="*/ 5430 w 10385"/>
                <a:gd name="T59" fmla="*/ 1515 h 1760"/>
                <a:gd name="T60" fmla="*/ 5650 w 10385"/>
                <a:gd name="T61" fmla="*/ 1515 h 1760"/>
                <a:gd name="T62" fmla="*/ 5806 w 10385"/>
                <a:gd name="T63" fmla="*/ 1607 h 1760"/>
                <a:gd name="T64" fmla="*/ 6081 w 10385"/>
                <a:gd name="T65" fmla="*/ 1607 h 1760"/>
                <a:gd name="T66" fmla="*/ 6209 w 10385"/>
                <a:gd name="T67" fmla="*/ 1607 h 1760"/>
                <a:gd name="T68" fmla="*/ 6685 w 10385"/>
                <a:gd name="T69" fmla="*/ 1607 h 1760"/>
                <a:gd name="T70" fmla="*/ 6813 w 10385"/>
                <a:gd name="T71" fmla="*/ 1607 h 1760"/>
                <a:gd name="T72" fmla="*/ 7500 w 10385"/>
                <a:gd name="T73" fmla="*/ 1607 h 1760"/>
                <a:gd name="T74" fmla="*/ 7637 w 10385"/>
                <a:gd name="T75" fmla="*/ 1760 h 1760"/>
                <a:gd name="T76" fmla="*/ 7692 w 10385"/>
                <a:gd name="T77" fmla="*/ 1760 h 1760"/>
                <a:gd name="T78" fmla="*/ 7811 w 10385"/>
                <a:gd name="T79" fmla="*/ 1760 h 1760"/>
                <a:gd name="T80" fmla="*/ 9469 w 10385"/>
                <a:gd name="T81" fmla="*/ 1760 h 1760"/>
                <a:gd name="T82" fmla="*/ 9826 w 10385"/>
                <a:gd name="T83" fmla="*/ 1760 h 1760"/>
                <a:gd name="T84" fmla="*/ 10137 w 10385"/>
                <a:gd name="T85" fmla="*/ 1760 h 1760"/>
                <a:gd name="T86" fmla="*/ 10256 w 10385"/>
                <a:gd name="T87"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385" h="1760">
                  <a:moveTo>
                    <a:pt x="0" y="0"/>
                  </a:moveTo>
                  <a:lnTo>
                    <a:pt x="0" y="0"/>
                  </a:lnTo>
                  <a:lnTo>
                    <a:pt x="9" y="0"/>
                  </a:lnTo>
                  <a:lnTo>
                    <a:pt x="9" y="0"/>
                  </a:lnTo>
                  <a:lnTo>
                    <a:pt x="146" y="0"/>
                  </a:lnTo>
                  <a:lnTo>
                    <a:pt x="146" y="47"/>
                  </a:lnTo>
                  <a:lnTo>
                    <a:pt x="220" y="47"/>
                  </a:lnTo>
                  <a:lnTo>
                    <a:pt x="220" y="95"/>
                  </a:lnTo>
                  <a:lnTo>
                    <a:pt x="504" y="95"/>
                  </a:lnTo>
                  <a:lnTo>
                    <a:pt x="504" y="142"/>
                  </a:lnTo>
                  <a:lnTo>
                    <a:pt x="513" y="142"/>
                  </a:lnTo>
                  <a:lnTo>
                    <a:pt x="513" y="283"/>
                  </a:lnTo>
                  <a:lnTo>
                    <a:pt x="522" y="283"/>
                  </a:lnTo>
                  <a:lnTo>
                    <a:pt x="522" y="330"/>
                  </a:lnTo>
                  <a:lnTo>
                    <a:pt x="549" y="330"/>
                  </a:lnTo>
                  <a:lnTo>
                    <a:pt x="549" y="377"/>
                  </a:lnTo>
                  <a:lnTo>
                    <a:pt x="568" y="377"/>
                  </a:lnTo>
                  <a:lnTo>
                    <a:pt x="568" y="472"/>
                  </a:lnTo>
                  <a:lnTo>
                    <a:pt x="714" y="472"/>
                  </a:lnTo>
                  <a:lnTo>
                    <a:pt x="714" y="519"/>
                  </a:lnTo>
                  <a:lnTo>
                    <a:pt x="971" y="519"/>
                  </a:lnTo>
                  <a:lnTo>
                    <a:pt x="971" y="566"/>
                  </a:lnTo>
                  <a:lnTo>
                    <a:pt x="1007" y="566"/>
                  </a:lnTo>
                  <a:lnTo>
                    <a:pt x="1007" y="660"/>
                  </a:lnTo>
                  <a:lnTo>
                    <a:pt x="1016" y="660"/>
                  </a:lnTo>
                  <a:lnTo>
                    <a:pt x="1016" y="802"/>
                  </a:lnTo>
                  <a:lnTo>
                    <a:pt x="1026" y="802"/>
                  </a:lnTo>
                  <a:lnTo>
                    <a:pt x="1026" y="849"/>
                  </a:lnTo>
                  <a:lnTo>
                    <a:pt x="1035" y="849"/>
                  </a:lnTo>
                  <a:lnTo>
                    <a:pt x="1035" y="896"/>
                  </a:lnTo>
                  <a:lnTo>
                    <a:pt x="1044" y="896"/>
                  </a:lnTo>
                  <a:lnTo>
                    <a:pt x="1044" y="943"/>
                  </a:lnTo>
                  <a:lnTo>
                    <a:pt x="1053" y="943"/>
                  </a:lnTo>
                  <a:lnTo>
                    <a:pt x="1053" y="990"/>
                  </a:lnTo>
                  <a:lnTo>
                    <a:pt x="1520" y="990"/>
                  </a:lnTo>
                  <a:lnTo>
                    <a:pt x="1520" y="1037"/>
                  </a:lnTo>
                  <a:lnTo>
                    <a:pt x="1584" y="1037"/>
                  </a:lnTo>
                  <a:lnTo>
                    <a:pt x="1584" y="1084"/>
                  </a:lnTo>
                  <a:lnTo>
                    <a:pt x="1786" y="1084"/>
                  </a:lnTo>
                  <a:lnTo>
                    <a:pt x="1786" y="1132"/>
                  </a:lnTo>
                  <a:lnTo>
                    <a:pt x="2051" y="1132"/>
                  </a:lnTo>
                  <a:lnTo>
                    <a:pt x="2051" y="1179"/>
                  </a:lnTo>
                  <a:lnTo>
                    <a:pt x="2207" y="1179"/>
                  </a:lnTo>
                  <a:lnTo>
                    <a:pt x="2207" y="1179"/>
                  </a:lnTo>
                  <a:lnTo>
                    <a:pt x="2564" y="1179"/>
                  </a:lnTo>
                  <a:lnTo>
                    <a:pt x="2564" y="1227"/>
                  </a:lnTo>
                  <a:lnTo>
                    <a:pt x="2582" y="1227"/>
                  </a:lnTo>
                  <a:lnTo>
                    <a:pt x="2582" y="1227"/>
                  </a:lnTo>
                  <a:lnTo>
                    <a:pt x="3095" y="1227"/>
                  </a:lnTo>
                  <a:lnTo>
                    <a:pt x="3095" y="1227"/>
                  </a:lnTo>
                  <a:lnTo>
                    <a:pt x="3269" y="1227"/>
                  </a:lnTo>
                  <a:lnTo>
                    <a:pt x="3269" y="1227"/>
                  </a:lnTo>
                  <a:lnTo>
                    <a:pt x="3288" y="1227"/>
                  </a:lnTo>
                  <a:lnTo>
                    <a:pt x="3288" y="1280"/>
                  </a:lnTo>
                  <a:lnTo>
                    <a:pt x="3535" y="1280"/>
                  </a:lnTo>
                  <a:lnTo>
                    <a:pt x="3535" y="1332"/>
                  </a:lnTo>
                  <a:lnTo>
                    <a:pt x="3645" y="1332"/>
                  </a:lnTo>
                  <a:lnTo>
                    <a:pt x="3645" y="1385"/>
                  </a:lnTo>
                  <a:lnTo>
                    <a:pt x="3810" y="1385"/>
                  </a:lnTo>
                  <a:lnTo>
                    <a:pt x="3810" y="1438"/>
                  </a:lnTo>
                  <a:lnTo>
                    <a:pt x="3846" y="1438"/>
                  </a:lnTo>
                  <a:lnTo>
                    <a:pt x="3846" y="1438"/>
                  </a:lnTo>
                  <a:lnTo>
                    <a:pt x="3855" y="1438"/>
                  </a:lnTo>
                  <a:lnTo>
                    <a:pt x="3855" y="1438"/>
                  </a:lnTo>
                  <a:lnTo>
                    <a:pt x="3929" y="1438"/>
                  </a:lnTo>
                  <a:lnTo>
                    <a:pt x="3929" y="1438"/>
                  </a:lnTo>
                  <a:lnTo>
                    <a:pt x="4267" y="1438"/>
                  </a:lnTo>
                  <a:lnTo>
                    <a:pt x="4267" y="1438"/>
                  </a:lnTo>
                  <a:lnTo>
                    <a:pt x="4460" y="1438"/>
                  </a:lnTo>
                  <a:lnTo>
                    <a:pt x="4460" y="1438"/>
                  </a:lnTo>
                  <a:lnTo>
                    <a:pt x="4615" y="1438"/>
                  </a:lnTo>
                  <a:lnTo>
                    <a:pt x="4615" y="1438"/>
                  </a:lnTo>
                  <a:lnTo>
                    <a:pt x="4634" y="1438"/>
                  </a:lnTo>
                  <a:lnTo>
                    <a:pt x="4634" y="1438"/>
                  </a:lnTo>
                  <a:lnTo>
                    <a:pt x="4661" y="1438"/>
                  </a:lnTo>
                  <a:lnTo>
                    <a:pt x="4661" y="1438"/>
                  </a:lnTo>
                  <a:lnTo>
                    <a:pt x="4744" y="1438"/>
                  </a:lnTo>
                  <a:lnTo>
                    <a:pt x="4744" y="1438"/>
                  </a:lnTo>
                  <a:lnTo>
                    <a:pt x="4762" y="1438"/>
                  </a:lnTo>
                  <a:lnTo>
                    <a:pt x="4762" y="1438"/>
                  </a:lnTo>
                  <a:lnTo>
                    <a:pt x="4863" y="1438"/>
                  </a:lnTo>
                  <a:lnTo>
                    <a:pt x="4863" y="1438"/>
                  </a:lnTo>
                  <a:lnTo>
                    <a:pt x="5137" y="1438"/>
                  </a:lnTo>
                  <a:lnTo>
                    <a:pt x="5137" y="1438"/>
                  </a:lnTo>
                  <a:lnTo>
                    <a:pt x="5366" y="1438"/>
                  </a:lnTo>
                  <a:lnTo>
                    <a:pt x="5366" y="1515"/>
                  </a:lnTo>
                  <a:lnTo>
                    <a:pt x="5394" y="1515"/>
                  </a:lnTo>
                  <a:lnTo>
                    <a:pt x="5394" y="1515"/>
                  </a:lnTo>
                  <a:lnTo>
                    <a:pt x="5430" y="1515"/>
                  </a:lnTo>
                  <a:lnTo>
                    <a:pt x="5430" y="1515"/>
                  </a:lnTo>
                  <a:lnTo>
                    <a:pt x="5458" y="1515"/>
                  </a:lnTo>
                  <a:lnTo>
                    <a:pt x="5458" y="1515"/>
                  </a:lnTo>
                  <a:lnTo>
                    <a:pt x="5650" y="1515"/>
                  </a:lnTo>
                  <a:lnTo>
                    <a:pt x="5650" y="1515"/>
                  </a:lnTo>
                  <a:lnTo>
                    <a:pt x="5806" y="1515"/>
                  </a:lnTo>
                  <a:lnTo>
                    <a:pt x="5806" y="1607"/>
                  </a:lnTo>
                  <a:lnTo>
                    <a:pt x="6035" y="1607"/>
                  </a:lnTo>
                  <a:lnTo>
                    <a:pt x="6035" y="1607"/>
                  </a:lnTo>
                  <a:lnTo>
                    <a:pt x="6081" y="1607"/>
                  </a:lnTo>
                  <a:lnTo>
                    <a:pt x="6081" y="1607"/>
                  </a:lnTo>
                  <a:lnTo>
                    <a:pt x="6209" y="1607"/>
                  </a:lnTo>
                  <a:lnTo>
                    <a:pt x="6209" y="1607"/>
                  </a:lnTo>
                  <a:lnTo>
                    <a:pt x="6374" y="1607"/>
                  </a:lnTo>
                  <a:lnTo>
                    <a:pt x="6374" y="1607"/>
                  </a:lnTo>
                  <a:lnTo>
                    <a:pt x="6685" y="1607"/>
                  </a:lnTo>
                  <a:lnTo>
                    <a:pt x="6685" y="1607"/>
                  </a:lnTo>
                  <a:lnTo>
                    <a:pt x="6813" y="1607"/>
                  </a:lnTo>
                  <a:lnTo>
                    <a:pt x="6813" y="1607"/>
                  </a:lnTo>
                  <a:lnTo>
                    <a:pt x="7454" y="1607"/>
                  </a:lnTo>
                  <a:lnTo>
                    <a:pt x="7454" y="1607"/>
                  </a:lnTo>
                  <a:lnTo>
                    <a:pt x="7500" y="1607"/>
                  </a:lnTo>
                  <a:lnTo>
                    <a:pt x="7500" y="1607"/>
                  </a:lnTo>
                  <a:lnTo>
                    <a:pt x="7637" y="1607"/>
                  </a:lnTo>
                  <a:lnTo>
                    <a:pt x="7637" y="1760"/>
                  </a:lnTo>
                  <a:lnTo>
                    <a:pt x="7674" y="1760"/>
                  </a:lnTo>
                  <a:lnTo>
                    <a:pt x="7674" y="1760"/>
                  </a:lnTo>
                  <a:lnTo>
                    <a:pt x="7692" y="1760"/>
                  </a:lnTo>
                  <a:lnTo>
                    <a:pt x="7692" y="1760"/>
                  </a:lnTo>
                  <a:lnTo>
                    <a:pt x="7811" y="1760"/>
                  </a:lnTo>
                  <a:lnTo>
                    <a:pt x="7811" y="1760"/>
                  </a:lnTo>
                  <a:lnTo>
                    <a:pt x="9267" y="1760"/>
                  </a:lnTo>
                  <a:lnTo>
                    <a:pt x="9267" y="1760"/>
                  </a:lnTo>
                  <a:lnTo>
                    <a:pt x="9469" y="1760"/>
                  </a:lnTo>
                  <a:lnTo>
                    <a:pt x="9469" y="1760"/>
                  </a:lnTo>
                  <a:lnTo>
                    <a:pt x="9826" y="1760"/>
                  </a:lnTo>
                  <a:lnTo>
                    <a:pt x="9826" y="1760"/>
                  </a:lnTo>
                  <a:lnTo>
                    <a:pt x="10055" y="1760"/>
                  </a:lnTo>
                  <a:lnTo>
                    <a:pt x="10055" y="1760"/>
                  </a:lnTo>
                  <a:lnTo>
                    <a:pt x="10137" y="1760"/>
                  </a:lnTo>
                  <a:lnTo>
                    <a:pt x="10137" y="1760"/>
                  </a:lnTo>
                  <a:lnTo>
                    <a:pt x="10256" y="1760"/>
                  </a:lnTo>
                  <a:lnTo>
                    <a:pt x="10256" y="1760"/>
                  </a:lnTo>
                  <a:lnTo>
                    <a:pt x="10385" y="1760"/>
                  </a:lnTo>
                  <a:lnTo>
                    <a:pt x="10385" y="1760"/>
                  </a:lnTo>
                </a:path>
              </a:pathLst>
            </a:custGeom>
            <a:noFill/>
            <a:ln w="1270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46">
              <a:extLst>
                <a:ext uri="{FF2B5EF4-FFF2-40B4-BE49-F238E27FC236}">
                  <a16:creationId xmlns:a16="http://schemas.microsoft.com/office/drawing/2014/main" id="{FD47EBA0-3EA6-59D2-0881-46C6074A9685}"/>
                </a:ext>
              </a:extLst>
            </p:cNvPr>
            <p:cNvSpPr>
              <a:spLocks/>
            </p:cNvSpPr>
            <p:nvPr/>
          </p:nvSpPr>
          <p:spPr bwMode="auto">
            <a:xfrm>
              <a:off x="5366551" y="4703764"/>
              <a:ext cx="0" cy="33338"/>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26988"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47">
              <a:extLst>
                <a:ext uri="{FF2B5EF4-FFF2-40B4-BE49-F238E27FC236}">
                  <a16:creationId xmlns:a16="http://schemas.microsoft.com/office/drawing/2014/main" id="{A99017FC-7D3C-8549-B415-2044EEDC9BFB}"/>
                </a:ext>
              </a:extLst>
            </p:cNvPr>
            <p:cNvSpPr>
              <a:spLocks/>
            </p:cNvSpPr>
            <p:nvPr/>
          </p:nvSpPr>
          <p:spPr bwMode="auto">
            <a:xfrm>
              <a:off x="5719110" y="4703764"/>
              <a:ext cx="0" cy="33338"/>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26988"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215">
              <a:extLst>
                <a:ext uri="{FF2B5EF4-FFF2-40B4-BE49-F238E27FC236}">
                  <a16:creationId xmlns:a16="http://schemas.microsoft.com/office/drawing/2014/main" id="{ED810A98-6598-1867-695C-A4BE5F458963}"/>
                </a:ext>
              </a:extLst>
            </p:cNvPr>
            <p:cNvSpPr>
              <a:spLocks/>
            </p:cNvSpPr>
            <p:nvPr/>
          </p:nvSpPr>
          <p:spPr bwMode="auto">
            <a:xfrm>
              <a:off x="1478583" y="2336802"/>
              <a:ext cx="4420318" cy="3076575"/>
            </a:xfrm>
            <a:custGeom>
              <a:avLst/>
              <a:gdLst>
                <a:gd name="T0" fmla="*/ 3147 w 3147"/>
                <a:gd name="T1" fmla="*/ 1938 h 1938"/>
                <a:gd name="T2" fmla="*/ 0 w 3147"/>
                <a:gd name="T3" fmla="*/ 1938 h 1938"/>
                <a:gd name="T4" fmla="*/ 0 w 3147"/>
                <a:gd name="T5" fmla="*/ 0 h 1938"/>
              </a:gdLst>
              <a:ahLst/>
              <a:cxnLst>
                <a:cxn ang="0">
                  <a:pos x="T0" y="T1"/>
                </a:cxn>
                <a:cxn ang="0">
                  <a:pos x="T2" y="T3"/>
                </a:cxn>
                <a:cxn ang="0">
                  <a:pos x="T4" y="T5"/>
                </a:cxn>
              </a:cxnLst>
              <a:rect l="0" t="0" r="r" b="b"/>
              <a:pathLst>
                <a:path w="3147" h="1938">
                  <a:moveTo>
                    <a:pt x="3147" y="1938"/>
                  </a:moveTo>
                  <a:lnTo>
                    <a:pt x="0" y="1938"/>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Line 216">
              <a:extLst>
                <a:ext uri="{FF2B5EF4-FFF2-40B4-BE49-F238E27FC236}">
                  <a16:creationId xmlns:a16="http://schemas.microsoft.com/office/drawing/2014/main" id="{63739DFD-6C95-FF3E-7478-E570FD32C9DD}"/>
                </a:ext>
              </a:extLst>
            </p:cNvPr>
            <p:cNvSpPr>
              <a:spLocks noChangeShapeType="1"/>
            </p:cNvSpPr>
            <p:nvPr/>
          </p:nvSpPr>
          <p:spPr bwMode="auto">
            <a:xfrm>
              <a:off x="1401328" y="5272089"/>
              <a:ext cx="7725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ine 217">
              <a:extLst>
                <a:ext uri="{FF2B5EF4-FFF2-40B4-BE49-F238E27FC236}">
                  <a16:creationId xmlns:a16="http://schemas.microsoft.com/office/drawing/2014/main" id="{0FD0F605-ED60-B8E7-33BE-9B1C5B40CD44}"/>
                </a:ext>
              </a:extLst>
            </p:cNvPr>
            <p:cNvSpPr>
              <a:spLocks noChangeShapeType="1"/>
            </p:cNvSpPr>
            <p:nvPr/>
          </p:nvSpPr>
          <p:spPr bwMode="auto">
            <a:xfrm>
              <a:off x="1401328" y="4572002"/>
              <a:ext cx="7725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Line 218">
              <a:extLst>
                <a:ext uri="{FF2B5EF4-FFF2-40B4-BE49-F238E27FC236}">
                  <a16:creationId xmlns:a16="http://schemas.microsoft.com/office/drawing/2014/main" id="{D2C0A40B-8171-D754-49EC-84CDDBB9EF5A}"/>
                </a:ext>
              </a:extLst>
            </p:cNvPr>
            <p:cNvSpPr>
              <a:spLocks noChangeShapeType="1"/>
            </p:cNvSpPr>
            <p:nvPr/>
          </p:nvSpPr>
          <p:spPr bwMode="auto">
            <a:xfrm>
              <a:off x="1401328" y="3868739"/>
              <a:ext cx="7725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Line 219">
              <a:extLst>
                <a:ext uri="{FF2B5EF4-FFF2-40B4-BE49-F238E27FC236}">
                  <a16:creationId xmlns:a16="http://schemas.microsoft.com/office/drawing/2014/main" id="{A56F9880-A113-D3FA-286D-3DFCB01D132D}"/>
                </a:ext>
              </a:extLst>
            </p:cNvPr>
            <p:cNvSpPr>
              <a:spLocks noChangeShapeType="1"/>
            </p:cNvSpPr>
            <p:nvPr/>
          </p:nvSpPr>
          <p:spPr bwMode="auto">
            <a:xfrm>
              <a:off x="1401328" y="3170239"/>
              <a:ext cx="7725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220">
              <a:extLst>
                <a:ext uri="{FF2B5EF4-FFF2-40B4-BE49-F238E27FC236}">
                  <a16:creationId xmlns:a16="http://schemas.microsoft.com/office/drawing/2014/main" id="{706B1D86-EF92-AF38-8BDB-A12BF6A1B28C}"/>
                </a:ext>
              </a:extLst>
            </p:cNvPr>
            <p:cNvSpPr>
              <a:spLocks noChangeShapeType="1"/>
            </p:cNvSpPr>
            <p:nvPr/>
          </p:nvSpPr>
          <p:spPr bwMode="auto">
            <a:xfrm>
              <a:off x="1401328" y="2470152"/>
              <a:ext cx="7725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221">
              <a:extLst>
                <a:ext uri="{FF2B5EF4-FFF2-40B4-BE49-F238E27FC236}">
                  <a16:creationId xmlns:a16="http://schemas.microsoft.com/office/drawing/2014/main" id="{C9FFD587-CEF4-6495-1FBD-DA6D131552D1}"/>
                </a:ext>
              </a:extLst>
            </p:cNvPr>
            <p:cNvSpPr>
              <a:spLocks noChangeShapeType="1"/>
            </p:cNvSpPr>
            <p:nvPr/>
          </p:nvSpPr>
          <p:spPr bwMode="auto">
            <a:xfrm flipV="1">
              <a:off x="1671014" y="5419727"/>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Line 222">
              <a:extLst>
                <a:ext uri="{FF2B5EF4-FFF2-40B4-BE49-F238E27FC236}">
                  <a16:creationId xmlns:a16="http://schemas.microsoft.com/office/drawing/2014/main" id="{E26D3589-7BBB-C657-2409-30B06505A3C5}"/>
                </a:ext>
              </a:extLst>
            </p:cNvPr>
            <p:cNvSpPr>
              <a:spLocks noChangeShapeType="1"/>
            </p:cNvSpPr>
            <p:nvPr/>
          </p:nvSpPr>
          <p:spPr bwMode="auto">
            <a:xfrm flipV="1">
              <a:off x="2359275" y="5419727"/>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Line 223">
              <a:extLst>
                <a:ext uri="{FF2B5EF4-FFF2-40B4-BE49-F238E27FC236}">
                  <a16:creationId xmlns:a16="http://schemas.microsoft.com/office/drawing/2014/main" id="{97042AAA-49AE-6934-C715-88AB9CC17645}"/>
                </a:ext>
              </a:extLst>
            </p:cNvPr>
            <p:cNvSpPr>
              <a:spLocks noChangeShapeType="1"/>
            </p:cNvSpPr>
            <p:nvPr/>
          </p:nvSpPr>
          <p:spPr bwMode="auto">
            <a:xfrm flipV="1">
              <a:off x="2016549" y="5419727"/>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ine 224">
              <a:extLst>
                <a:ext uri="{FF2B5EF4-FFF2-40B4-BE49-F238E27FC236}">
                  <a16:creationId xmlns:a16="http://schemas.microsoft.com/office/drawing/2014/main" id="{BF998BAE-D252-DB67-29C1-9B8FDFB4F885}"/>
                </a:ext>
              </a:extLst>
            </p:cNvPr>
            <p:cNvSpPr>
              <a:spLocks noChangeShapeType="1"/>
            </p:cNvSpPr>
            <p:nvPr/>
          </p:nvSpPr>
          <p:spPr bwMode="auto">
            <a:xfrm flipV="1">
              <a:off x="3050345" y="5419727"/>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Line 225">
              <a:extLst>
                <a:ext uri="{FF2B5EF4-FFF2-40B4-BE49-F238E27FC236}">
                  <a16:creationId xmlns:a16="http://schemas.microsoft.com/office/drawing/2014/main" id="{E55FADBF-F3A3-1623-A0FB-68C1EA137B1E}"/>
                </a:ext>
              </a:extLst>
            </p:cNvPr>
            <p:cNvSpPr>
              <a:spLocks noChangeShapeType="1"/>
            </p:cNvSpPr>
            <p:nvPr/>
          </p:nvSpPr>
          <p:spPr bwMode="auto">
            <a:xfrm flipV="1">
              <a:off x="2704810" y="5419727"/>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226">
              <a:extLst>
                <a:ext uri="{FF2B5EF4-FFF2-40B4-BE49-F238E27FC236}">
                  <a16:creationId xmlns:a16="http://schemas.microsoft.com/office/drawing/2014/main" id="{8AE980D0-E328-24A1-E113-1587B8C9E9E8}"/>
                </a:ext>
              </a:extLst>
            </p:cNvPr>
            <p:cNvSpPr>
              <a:spLocks noChangeShapeType="1"/>
            </p:cNvSpPr>
            <p:nvPr/>
          </p:nvSpPr>
          <p:spPr bwMode="auto">
            <a:xfrm flipV="1">
              <a:off x="3742819" y="5419727"/>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227">
              <a:extLst>
                <a:ext uri="{FF2B5EF4-FFF2-40B4-BE49-F238E27FC236}">
                  <a16:creationId xmlns:a16="http://schemas.microsoft.com/office/drawing/2014/main" id="{BEDA6B67-6A18-E03C-8990-BECE33B782D1}"/>
                </a:ext>
              </a:extLst>
            </p:cNvPr>
            <p:cNvSpPr>
              <a:spLocks noChangeShapeType="1"/>
            </p:cNvSpPr>
            <p:nvPr/>
          </p:nvSpPr>
          <p:spPr bwMode="auto">
            <a:xfrm flipV="1">
              <a:off x="3397284" y="5419727"/>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228">
              <a:extLst>
                <a:ext uri="{FF2B5EF4-FFF2-40B4-BE49-F238E27FC236}">
                  <a16:creationId xmlns:a16="http://schemas.microsoft.com/office/drawing/2014/main" id="{DC200D8F-AA01-D452-076F-80AC0F9A5FFA}"/>
                </a:ext>
              </a:extLst>
            </p:cNvPr>
            <p:cNvSpPr>
              <a:spLocks noChangeShapeType="1"/>
            </p:cNvSpPr>
            <p:nvPr/>
          </p:nvSpPr>
          <p:spPr bwMode="auto">
            <a:xfrm flipV="1">
              <a:off x="4431080" y="5419727"/>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Line 229">
              <a:extLst>
                <a:ext uri="{FF2B5EF4-FFF2-40B4-BE49-F238E27FC236}">
                  <a16:creationId xmlns:a16="http://schemas.microsoft.com/office/drawing/2014/main" id="{01D4F58E-2B47-B265-107C-30E3BBE1A56C}"/>
                </a:ext>
              </a:extLst>
            </p:cNvPr>
            <p:cNvSpPr>
              <a:spLocks noChangeShapeType="1"/>
            </p:cNvSpPr>
            <p:nvPr/>
          </p:nvSpPr>
          <p:spPr bwMode="auto">
            <a:xfrm flipV="1">
              <a:off x="4085545" y="5419727"/>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Line 230">
              <a:extLst>
                <a:ext uri="{FF2B5EF4-FFF2-40B4-BE49-F238E27FC236}">
                  <a16:creationId xmlns:a16="http://schemas.microsoft.com/office/drawing/2014/main" id="{A070744C-0239-FDA2-D65C-E064A6EFED44}"/>
                </a:ext>
              </a:extLst>
            </p:cNvPr>
            <p:cNvSpPr>
              <a:spLocks noChangeShapeType="1"/>
            </p:cNvSpPr>
            <p:nvPr/>
          </p:nvSpPr>
          <p:spPr bwMode="auto">
            <a:xfrm flipV="1">
              <a:off x="5123554" y="5419727"/>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Line 231">
              <a:extLst>
                <a:ext uri="{FF2B5EF4-FFF2-40B4-BE49-F238E27FC236}">
                  <a16:creationId xmlns:a16="http://schemas.microsoft.com/office/drawing/2014/main" id="{80E630DF-1B3E-91F0-0077-B3F238B113CF}"/>
                </a:ext>
              </a:extLst>
            </p:cNvPr>
            <p:cNvSpPr>
              <a:spLocks noChangeShapeType="1"/>
            </p:cNvSpPr>
            <p:nvPr/>
          </p:nvSpPr>
          <p:spPr bwMode="auto">
            <a:xfrm flipV="1">
              <a:off x="5466279" y="5419727"/>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Line 232">
              <a:extLst>
                <a:ext uri="{FF2B5EF4-FFF2-40B4-BE49-F238E27FC236}">
                  <a16:creationId xmlns:a16="http://schemas.microsoft.com/office/drawing/2014/main" id="{FBCEB99D-CB5F-7927-E28E-46BC9F045856}"/>
                </a:ext>
              </a:extLst>
            </p:cNvPr>
            <p:cNvSpPr>
              <a:spLocks noChangeShapeType="1"/>
            </p:cNvSpPr>
            <p:nvPr/>
          </p:nvSpPr>
          <p:spPr bwMode="auto">
            <a:xfrm flipV="1">
              <a:off x="4776615" y="5419727"/>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Line 233">
              <a:extLst>
                <a:ext uri="{FF2B5EF4-FFF2-40B4-BE49-F238E27FC236}">
                  <a16:creationId xmlns:a16="http://schemas.microsoft.com/office/drawing/2014/main" id="{89A094DA-776E-E18E-5F2C-297ABB9E500C}"/>
                </a:ext>
              </a:extLst>
            </p:cNvPr>
            <p:cNvSpPr>
              <a:spLocks noChangeShapeType="1"/>
            </p:cNvSpPr>
            <p:nvPr/>
          </p:nvSpPr>
          <p:spPr bwMode="auto">
            <a:xfrm flipV="1">
              <a:off x="5811814" y="5419727"/>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234">
              <a:extLst>
                <a:ext uri="{FF2B5EF4-FFF2-40B4-BE49-F238E27FC236}">
                  <a16:creationId xmlns:a16="http://schemas.microsoft.com/office/drawing/2014/main" id="{1759AAF7-0B0E-C3E4-FFA8-E02243609BC5}"/>
                </a:ext>
              </a:extLst>
            </p:cNvPr>
            <p:cNvSpPr>
              <a:spLocks/>
            </p:cNvSpPr>
            <p:nvPr/>
          </p:nvSpPr>
          <p:spPr bwMode="auto">
            <a:xfrm>
              <a:off x="1673824" y="2478089"/>
              <a:ext cx="4180129" cy="1427162"/>
            </a:xfrm>
            <a:custGeom>
              <a:avLst/>
              <a:gdLst>
                <a:gd name="T0" fmla="*/ 2 w 2976"/>
                <a:gd name="T1" fmla="*/ 0 h 899"/>
                <a:gd name="T2" fmla="*/ 43 w 2976"/>
                <a:gd name="T3" fmla="*/ 25 h 899"/>
                <a:gd name="T4" fmla="*/ 64 w 2976"/>
                <a:gd name="T5" fmla="*/ 50 h 899"/>
                <a:gd name="T6" fmla="*/ 148 w 2976"/>
                <a:gd name="T7" fmla="*/ 73 h 899"/>
                <a:gd name="T8" fmla="*/ 150 w 2976"/>
                <a:gd name="T9" fmla="*/ 146 h 899"/>
                <a:gd name="T10" fmla="*/ 153 w 2976"/>
                <a:gd name="T11" fmla="*/ 169 h 899"/>
                <a:gd name="T12" fmla="*/ 162 w 2976"/>
                <a:gd name="T13" fmla="*/ 194 h 899"/>
                <a:gd name="T14" fmla="*/ 166 w 2976"/>
                <a:gd name="T15" fmla="*/ 242 h 899"/>
                <a:gd name="T16" fmla="*/ 210 w 2976"/>
                <a:gd name="T17" fmla="*/ 265 h 899"/>
                <a:gd name="T18" fmla="*/ 285 w 2976"/>
                <a:gd name="T19" fmla="*/ 290 h 899"/>
                <a:gd name="T20" fmla="*/ 296 w 2976"/>
                <a:gd name="T21" fmla="*/ 338 h 899"/>
                <a:gd name="T22" fmla="*/ 299 w 2976"/>
                <a:gd name="T23" fmla="*/ 411 h 899"/>
                <a:gd name="T24" fmla="*/ 301 w 2976"/>
                <a:gd name="T25" fmla="*/ 434 h 899"/>
                <a:gd name="T26" fmla="*/ 303 w 2976"/>
                <a:gd name="T27" fmla="*/ 459 h 899"/>
                <a:gd name="T28" fmla="*/ 308 w 2976"/>
                <a:gd name="T29" fmla="*/ 482 h 899"/>
                <a:gd name="T30" fmla="*/ 310 w 2976"/>
                <a:gd name="T31" fmla="*/ 507 h 899"/>
                <a:gd name="T32" fmla="*/ 447 w 2976"/>
                <a:gd name="T33" fmla="*/ 530 h 899"/>
                <a:gd name="T34" fmla="*/ 465 w 2976"/>
                <a:gd name="T35" fmla="*/ 555 h 899"/>
                <a:gd name="T36" fmla="*/ 524 w 2976"/>
                <a:gd name="T37" fmla="*/ 580 h 899"/>
                <a:gd name="T38" fmla="*/ 602 w 2976"/>
                <a:gd name="T39" fmla="*/ 603 h 899"/>
                <a:gd name="T40" fmla="*/ 752 w 2976"/>
                <a:gd name="T41" fmla="*/ 603 h 899"/>
                <a:gd name="T42" fmla="*/ 759 w 2976"/>
                <a:gd name="T43" fmla="*/ 628 h 899"/>
                <a:gd name="T44" fmla="*/ 960 w 2976"/>
                <a:gd name="T45" fmla="*/ 628 h 899"/>
                <a:gd name="T46" fmla="*/ 964 w 2976"/>
                <a:gd name="T47" fmla="*/ 655 h 899"/>
                <a:gd name="T48" fmla="*/ 1037 w 2976"/>
                <a:gd name="T49" fmla="*/ 680 h 899"/>
                <a:gd name="T50" fmla="*/ 1069 w 2976"/>
                <a:gd name="T51" fmla="*/ 708 h 899"/>
                <a:gd name="T52" fmla="*/ 1119 w 2976"/>
                <a:gd name="T53" fmla="*/ 735 h 899"/>
                <a:gd name="T54" fmla="*/ 1133 w 2976"/>
                <a:gd name="T55" fmla="*/ 735 h 899"/>
                <a:gd name="T56" fmla="*/ 1254 w 2976"/>
                <a:gd name="T57" fmla="*/ 735 h 899"/>
                <a:gd name="T58" fmla="*/ 1354 w 2976"/>
                <a:gd name="T59" fmla="*/ 735 h 899"/>
                <a:gd name="T60" fmla="*/ 1368 w 2976"/>
                <a:gd name="T61" fmla="*/ 735 h 899"/>
                <a:gd name="T62" fmla="*/ 1398 w 2976"/>
                <a:gd name="T63" fmla="*/ 735 h 899"/>
                <a:gd name="T64" fmla="*/ 1509 w 2976"/>
                <a:gd name="T65" fmla="*/ 735 h 899"/>
                <a:gd name="T66" fmla="*/ 1576 w 2976"/>
                <a:gd name="T67" fmla="*/ 774 h 899"/>
                <a:gd name="T68" fmla="*/ 1594 w 2976"/>
                <a:gd name="T69" fmla="*/ 774 h 899"/>
                <a:gd name="T70" fmla="*/ 1660 w 2976"/>
                <a:gd name="T71" fmla="*/ 774 h 899"/>
                <a:gd name="T72" fmla="*/ 1705 w 2976"/>
                <a:gd name="T73" fmla="*/ 822 h 899"/>
                <a:gd name="T74" fmla="*/ 1785 w 2976"/>
                <a:gd name="T75" fmla="*/ 822 h 899"/>
                <a:gd name="T76" fmla="*/ 1872 w 2976"/>
                <a:gd name="T77" fmla="*/ 822 h 899"/>
                <a:gd name="T78" fmla="*/ 2000 w 2976"/>
                <a:gd name="T79" fmla="*/ 822 h 899"/>
                <a:gd name="T80" fmla="*/ 2203 w 2976"/>
                <a:gd name="T81" fmla="*/ 822 h 899"/>
                <a:gd name="T82" fmla="*/ 2241 w 2976"/>
                <a:gd name="T83" fmla="*/ 899 h 899"/>
                <a:gd name="T84" fmla="*/ 2260 w 2976"/>
                <a:gd name="T85" fmla="*/ 899 h 899"/>
                <a:gd name="T86" fmla="*/ 2720 w 2976"/>
                <a:gd name="T87" fmla="*/ 899 h 899"/>
                <a:gd name="T88" fmla="*/ 2884 w 2976"/>
                <a:gd name="T89" fmla="*/ 899 h 899"/>
                <a:gd name="T90" fmla="*/ 2976 w 2976"/>
                <a:gd name="T91" fmla="*/ 89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76" h="899">
                  <a:moveTo>
                    <a:pt x="0" y="0"/>
                  </a:moveTo>
                  <a:lnTo>
                    <a:pt x="2" y="0"/>
                  </a:lnTo>
                  <a:lnTo>
                    <a:pt x="43" y="0"/>
                  </a:lnTo>
                  <a:lnTo>
                    <a:pt x="43" y="25"/>
                  </a:lnTo>
                  <a:lnTo>
                    <a:pt x="64" y="25"/>
                  </a:lnTo>
                  <a:lnTo>
                    <a:pt x="64" y="50"/>
                  </a:lnTo>
                  <a:lnTo>
                    <a:pt x="148" y="50"/>
                  </a:lnTo>
                  <a:lnTo>
                    <a:pt x="148" y="73"/>
                  </a:lnTo>
                  <a:lnTo>
                    <a:pt x="150" y="73"/>
                  </a:lnTo>
                  <a:lnTo>
                    <a:pt x="150" y="146"/>
                  </a:lnTo>
                  <a:lnTo>
                    <a:pt x="153" y="146"/>
                  </a:lnTo>
                  <a:lnTo>
                    <a:pt x="153" y="169"/>
                  </a:lnTo>
                  <a:lnTo>
                    <a:pt x="162" y="169"/>
                  </a:lnTo>
                  <a:lnTo>
                    <a:pt x="162" y="194"/>
                  </a:lnTo>
                  <a:lnTo>
                    <a:pt x="166" y="194"/>
                  </a:lnTo>
                  <a:lnTo>
                    <a:pt x="166" y="242"/>
                  </a:lnTo>
                  <a:lnTo>
                    <a:pt x="210" y="242"/>
                  </a:lnTo>
                  <a:lnTo>
                    <a:pt x="210" y="265"/>
                  </a:lnTo>
                  <a:lnTo>
                    <a:pt x="285" y="265"/>
                  </a:lnTo>
                  <a:lnTo>
                    <a:pt x="285" y="290"/>
                  </a:lnTo>
                  <a:lnTo>
                    <a:pt x="296" y="290"/>
                  </a:lnTo>
                  <a:lnTo>
                    <a:pt x="296" y="338"/>
                  </a:lnTo>
                  <a:lnTo>
                    <a:pt x="299" y="338"/>
                  </a:lnTo>
                  <a:lnTo>
                    <a:pt x="299" y="411"/>
                  </a:lnTo>
                  <a:lnTo>
                    <a:pt x="301" y="411"/>
                  </a:lnTo>
                  <a:lnTo>
                    <a:pt x="301" y="434"/>
                  </a:lnTo>
                  <a:lnTo>
                    <a:pt x="303" y="434"/>
                  </a:lnTo>
                  <a:lnTo>
                    <a:pt x="303" y="459"/>
                  </a:lnTo>
                  <a:lnTo>
                    <a:pt x="308" y="459"/>
                  </a:lnTo>
                  <a:lnTo>
                    <a:pt x="308" y="482"/>
                  </a:lnTo>
                  <a:lnTo>
                    <a:pt x="310" y="482"/>
                  </a:lnTo>
                  <a:lnTo>
                    <a:pt x="310" y="507"/>
                  </a:lnTo>
                  <a:lnTo>
                    <a:pt x="447" y="507"/>
                  </a:lnTo>
                  <a:lnTo>
                    <a:pt x="447" y="530"/>
                  </a:lnTo>
                  <a:lnTo>
                    <a:pt x="465" y="530"/>
                  </a:lnTo>
                  <a:lnTo>
                    <a:pt x="465" y="555"/>
                  </a:lnTo>
                  <a:lnTo>
                    <a:pt x="524" y="555"/>
                  </a:lnTo>
                  <a:lnTo>
                    <a:pt x="524" y="580"/>
                  </a:lnTo>
                  <a:lnTo>
                    <a:pt x="602" y="580"/>
                  </a:lnTo>
                  <a:lnTo>
                    <a:pt x="602" y="603"/>
                  </a:lnTo>
                  <a:lnTo>
                    <a:pt x="647" y="603"/>
                  </a:lnTo>
                  <a:lnTo>
                    <a:pt x="752" y="603"/>
                  </a:lnTo>
                  <a:lnTo>
                    <a:pt x="752" y="628"/>
                  </a:lnTo>
                  <a:lnTo>
                    <a:pt x="759" y="628"/>
                  </a:lnTo>
                  <a:lnTo>
                    <a:pt x="910" y="628"/>
                  </a:lnTo>
                  <a:lnTo>
                    <a:pt x="960" y="628"/>
                  </a:lnTo>
                  <a:lnTo>
                    <a:pt x="964" y="628"/>
                  </a:lnTo>
                  <a:lnTo>
                    <a:pt x="964" y="655"/>
                  </a:lnTo>
                  <a:lnTo>
                    <a:pt x="1037" y="655"/>
                  </a:lnTo>
                  <a:lnTo>
                    <a:pt x="1037" y="680"/>
                  </a:lnTo>
                  <a:lnTo>
                    <a:pt x="1069" y="680"/>
                  </a:lnTo>
                  <a:lnTo>
                    <a:pt x="1069" y="708"/>
                  </a:lnTo>
                  <a:lnTo>
                    <a:pt x="1119" y="708"/>
                  </a:lnTo>
                  <a:lnTo>
                    <a:pt x="1119" y="735"/>
                  </a:lnTo>
                  <a:lnTo>
                    <a:pt x="1129" y="735"/>
                  </a:lnTo>
                  <a:lnTo>
                    <a:pt x="1133" y="735"/>
                  </a:lnTo>
                  <a:lnTo>
                    <a:pt x="1154" y="735"/>
                  </a:lnTo>
                  <a:lnTo>
                    <a:pt x="1254" y="735"/>
                  </a:lnTo>
                  <a:lnTo>
                    <a:pt x="1309" y="735"/>
                  </a:lnTo>
                  <a:lnTo>
                    <a:pt x="1354" y="735"/>
                  </a:lnTo>
                  <a:lnTo>
                    <a:pt x="1361" y="735"/>
                  </a:lnTo>
                  <a:lnTo>
                    <a:pt x="1368" y="735"/>
                  </a:lnTo>
                  <a:lnTo>
                    <a:pt x="1393" y="735"/>
                  </a:lnTo>
                  <a:lnTo>
                    <a:pt x="1398" y="735"/>
                  </a:lnTo>
                  <a:lnTo>
                    <a:pt x="1427" y="735"/>
                  </a:lnTo>
                  <a:lnTo>
                    <a:pt x="1509" y="735"/>
                  </a:lnTo>
                  <a:lnTo>
                    <a:pt x="1576" y="735"/>
                  </a:lnTo>
                  <a:lnTo>
                    <a:pt x="1576" y="774"/>
                  </a:lnTo>
                  <a:lnTo>
                    <a:pt x="1585" y="774"/>
                  </a:lnTo>
                  <a:lnTo>
                    <a:pt x="1594" y="774"/>
                  </a:lnTo>
                  <a:lnTo>
                    <a:pt x="1603" y="774"/>
                  </a:lnTo>
                  <a:lnTo>
                    <a:pt x="1660" y="774"/>
                  </a:lnTo>
                  <a:lnTo>
                    <a:pt x="1705" y="774"/>
                  </a:lnTo>
                  <a:lnTo>
                    <a:pt x="1705" y="822"/>
                  </a:lnTo>
                  <a:lnTo>
                    <a:pt x="1772" y="822"/>
                  </a:lnTo>
                  <a:lnTo>
                    <a:pt x="1785" y="822"/>
                  </a:lnTo>
                  <a:lnTo>
                    <a:pt x="1824" y="822"/>
                  </a:lnTo>
                  <a:lnTo>
                    <a:pt x="1872" y="822"/>
                  </a:lnTo>
                  <a:lnTo>
                    <a:pt x="1963" y="822"/>
                  </a:lnTo>
                  <a:lnTo>
                    <a:pt x="2000" y="822"/>
                  </a:lnTo>
                  <a:lnTo>
                    <a:pt x="2189" y="822"/>
                  </a:lnTo>
                  <a:lnTo>
                    <a:pt x="2203" y="822"/>
                  </a:lnTo>
                  <a:lnTo>
                    <a:pt x="2241" y="822"/>
                  </a:lnTo>
                  <a:lnTo>
                    <a:pt x="2241" y="899"/>
                  </a:lnTo>
                  <a:lnTo>
                    <a:pt x="2253" y="899"/>
                  </a:lnTo>
                  <a:lnTo>
                    <a:pt x="2260" y="899"/>
                  </a:lnTo>
                  <a:lnTo>
                    <a:pt x="2294" y="899"/>
                  </a:lnTo>
                  <a:lnTo>
                    <a:pt x="2720" y="899"/>
                  </a:lnTo>
                  <a:lnTo>
                    <a:pt x="2779" y="899"/>
                  </a:lnTo>
                  <a:lnTo>
                    <a:pt x="2884" y="899"/>
                  </a:lnTo>
                  <a:lnTo>
                    <a:pt x="2953" y="899"/>
                  </a:lnTo>
                  <a:lnTo>
                    <a:pt x="2976" y="899"/>
                  </a:lnTo>
                </a:path>
              </a:pathLst>
            </a:custGeom>
            <a:noFill/>
            <a:ln w="19050"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35">
              <a:extLst>
                <a:ext uri="{FF2B5EF4-FFF2-40B4-BE49-F238E27FC236}">
                  <a16:creationId xmlns:a16="http://schemas.microsoft.com/office/drawing/2014/main" id="{BFC856B2-9C80-A7A1-2ADC-681D4794096B}"/>
                </a:ext>
              </a:extLst>
            </p:cNvPr>
            <p:cNvSpPr>
              <a:spLocks/>
            </p:cNvSpPr>
            <p:nvPr/>
          </p:nvSpPr>
          <p:spPr bwMode="auto">
            <a:xfrm>
              <a:off x="1673824" y="2478089"/>
              <a:ext cx="4205411" cy="2093912"/>
            </a:xfrm>
            <a:custGeom>
              <a:avLst/>
              <a:gdLst>
                <a:gd name="T0" fmla="*/ 0 w 2994"/>
                <a:gd name="T1" fmla="*/ 0 h 1319"/>
                <a:gd name="T2" fmla="*/ 2 w 2994"/>
                <a:gd name="T3" fmla="*/ 0 h 1319"/>
                <a:gd name="T4" fmla="*/ 100 w 2994"/>
                <a:gd name="T5" fmla="*/ 0 h 1319"/>
                <a:gd name="T6" fmla="*/ 100 w 2994"/>
                <a:gd name="T7" fmla="*/ 50 h 1319"/>
                <a:gd name="T8" fmla="*/ 132 w 2994"/>
                <a:gd name="T9" fmla="*/ 50 h 1319"/>
                <a:gd name="T10" fmla="*/ 132 w 2994"/>
                <a:gd name="T11" fmla="*/ 100 h 1319"/>
                <a:gd name="T12" fmla="*/ 137 w 2994"/>
                <a:gd name="T13" fmla="*/ 100 h 1319"/>
                <a:gd name="T14" fmla="*/ 137 w 2994"/>
                <a:gd name="T15" fmla="*/ 151 h 1319"/>
                <a:gd name="T16" fmla="*/ 146 w 2994"/>
                <a:gd name="T17" fmla="*/ 151 h 1319"/>
                <a:gd name="T18" fmla="*/ 146 w 2994"/>
                <a:gd name="T19" fmla="*/ 201 h 1319"/>
                <a:gd name="T20" fmla="*/ 148 w 2994"/>
                <a:gd name="T21" fmla="*/ 201 h 1319"/>
                <a:gd name="T22" fmla="*/ 148 w 2994"/>
                <a:gd name="T23" fmla="*/ 352 h 1319"/>
                <a:gd name="T24" fmla="*/ 150 w 2994"/>
                <a:gd name="T25" fmla="*/ 352 h 1319"/>
                <a:gd name="T26" fmla="*/ 150 w 2994"/>
                <a:gd name="T27" fmla="*/ 402 h 1319"/>
                <a:gd name="T28" fmla="*/ 153 w 2994"/>
                <a:gd name="T29" fmla="*/ 402 h 1319"/>
                <a:gd name="T30" fmla="*/ 153 w 2994"/>
                <a:gd name="T31" fmla="*/ 552 h 1319"/>
                <a:gd name="T32" fmla="*/ 159 w 2994"/>
                <a:gd name="T33" fmla="*/ 552 h 1319"/>
                <a:gd name="T34" fmla="*/ 159 w 2994"/>
                <a:gd name="T35" fmla="*/ 603 h 1319"/>
                <a:gd name="T36" fmla="*/ 162 w 2994"/>
                <a:gd name="T37" fmla="*/ 603 h 1319"/>
                <a:gd name="T38" fmla="*/ 162 w 2994"/>
                <a:gd name="T39" fmla="*/ 653 h 1319"/>
                <a:gd name="T40" fmla="*/ 296 w 2994"/>
                <a:gd name="T41" fmla="*/ 653 h 1319"/>
                <a:gd name="T42" fmla="*/ 296 w 2994"/>
                <a:gd name="T43" fmla="*/ 703 h 1319"/>
                <a:gd name="T44" fmla="*/ 303 w 2994"/>
                <a:gd name="T45" fmla="*/ 703 h 1319"/>
                <a:gd name="T46" fmla="*/ 303 w 2994"/>
                <a:gd name="T47" fmla="*/ 803 h 1319"/>
                <a:gd name="T48" fmla="*/ 378 w 2994"/>
                <a:gd name="T49" fmla="*/ 803 h 1319"/>
                <a:gd name="T50" fmla="*/ 378 w 2994"/>
                <a:gd name="T51" fmla="*/ 854 h 1319"/>
                <a:gd name="T52" fmla="*/ 422 w 2994"/>
                <a:gd name="T53" fmla="*/ 854 h 1319"/>
                <a:gd name="T54" fmla="*/ 422 w 2994"/>
                <a:gd name="T55" fmla="*/ 904 h 1319"/>
                <a:gd name="T56" fmla="*/ 759 w 2994"/>
                <a:gd name="T57" fmla="*/ 904 h 1319"/>
                <a:gd name="T58" fmla="*/ 759 w 2994"/>
                <a:gd name="T59" fmla="*/ 1004 h 1319"/>
                <a:gd name="T60" fmla="*/ 761 w 2994"/>
                <a:gd name="T61" fmla="*/ 1004 h 1319"/>
                <a:gd name="T62" fmla="*/ 761 w 2994"/>
                <a:gd name="T63" fmla="*/ 1054 h 1319"/>
                <a:gd name="T64" fmla="*/ 830 w 2994"/>
                <a:gd name="T65" fmla="*/ 1054 h 1319"/>
                <a:gd name="T66" fmla="*/ 830 w 2994"/>
                <a:gd name="T67" fmla="*/ 1105 h 1319"/>
                <a:gd name="T68" fmla="*/ 978 w 2994"/>
                <a:gd name="T69" fmla="*/ 1105 h 1319"/>
                <a:gd name="T70" fmla="*/ 978 w 2994"/>
                <a:gd name="T71" fmla="*/ 1155 h 1319"/>
                <a:gd name="T72" fmla="*/ 1053 w 2994"/>
                <a:gd name="T73" fmla="*/ 1155 h 1319"/>
                <a:gd name="T74" fmla="*/ 1053 w 2994"/>
                <a:gd name="T75" fmla="*/ 1205 h 1319"/>
                <a:gd name="T76" fmla="*/ 1069 w 2994"/>
                <a:gd name="T77" fmla="*/ 1205 h 1319"/>
                <a:gd name="T78" fmla="*/ 1069 w 2994"/>
                <a:gd name="T79" fmla="*/ 1255 h 1319"/>
                <a:gd name="T80" fmla="*/ 1115 w 2994"/>
                <a:gd name="T81" fmla="*/ 1255 h 1319"/>
                <a:gd name="T82" fmla="*/ 1352 w 2994"/>
                <a:gd name="T83" fmla="*/ 1255 h 1319"/>
                <a:gd name="T84" fmla="*/ 1550 w 2994"/>
                <a:gd name="T85" fmla="*/ 1255 h 1319"/>
                <a:gd name="T86" fmla="*/ 1550 w 2994"/>
                <a:gd name="T87" fmla="*/ 1319 h 1319"/>
                <a:gd name="T88" fmla="*/ 1788 w 2994"/>
                <a:gd name="T89" fmla="*/ 1319 h 1319"/>
                <a:gd name="T90" fmla="*/ 2260 w 2994"/>
                <a:gd name="T91" fmla="*/ 1319 h 1319"/>
                <a:gd name="T92" fmla="*/ 2296 w 2994"/>
                <a:gd name="T93" fmla="*/ 1319 h 1319"/>
                <a:gd name="T94" fmla="*/ 2638 w 2994"/>
                <a:gd name="T95" fmla="*/ 1319 h 1319"/>
                <a:gd name="T96" fmla="*/ 2837 w 2994"/>
                <a:gd name="T97" fmla="*/ 1319 h 1319"/>
                <a:gd name="T98" fmla="*/ 2994 w 2994"/>
                <a:gd name="T99"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94" h="1319">
                  <a:moveTo>
                    <a:pt x="0" y="0"/>
                  </a:moveTo>
                  <a:lnTo>
                    <a:pt x="2" y="0"/>
                  </a:lnTo>
                  <a:lnTo>
                    <a:pt x="100" y="0"/>
                  </a:lnTo>
                  <a:lnTo>
                    <a:pt x="100" y="50"/>
                  </a:lnTo>
                  <a:lnTo>
                    <a:pt x="132" y="50"/>
                  </a:lnTo>
                  <a:lnTo>
                    <a:pt x="132" y="100"/>
                  </a:lnTo>
                  <a:lnTo>
                    <a:pt x="137" y="100"/>
                  </a:lnTo>
                  <a:lnTo>
                    <a:pt x="137" y="151"/>
                  </a:lnTo>
                  <a:lnTo>
                    <a:pt x="146" y="151"/>
                  </a:lnTo>
                  <a:lnTo>
                    <a:pt x="146" y="201"/>
                  </a:lnTo>
                  <a:lnTo>
                    <a:pt x="148" y="201"/>
                  </a:lnTo>
                  <a:lnTo>
                    <a:pt x="148" y="352"/>
                  </a:lnTo>
                  <a:lnTo>
                    <a:pt x="150" y="352"/>
                  </a:lnTo>
                  <a:lnTo>
                    <a:pt x="150" y="402"/>
                  </a:lnTo>
                  <a:lnTo>
                    <a:pt x="153" y="402"/>
                  </a:lnTo>
                  <a:lnTo>
                    <a:pt x="153" y="552"/>
                  </a:lnTo>
                  <a:lnTo>
                    <a:pt x="159" y="552"/>
                  </a:lnTo>
                  <a:lnTo>
                    <a:pt x="159" y="603"/>
                  </a:lnTo>
                  <a:lnTo>
                    <a:pt x="162" y="603"/>
                  </a:lnTo>
                  <a:lnTo>
                    <a:pt x="162" y="653"/>
                  </a:lnTo>
                  <a:lnTo>
                    <a:pt x="296" y="653"/>
                  </a:lnTo>
                  <a:lnTo>
                    <a:pt x="296" y="703"/>
                  </a:lnTo>
                  <a:lnTo>
                    <a:pt x="303" y="703"/>
                  </a:lnTo>
                  <a:lnTo>
                    <a:pt x="303" y="803"/>
                  </a:lnTo>
                  <a:lnTo>
                    <a:pt x="378" y="803"/>
                  </a:lnTo>
                  <a:lnTo>
                    <a:pt x="378" y="854"/>
                  </a:lnTo>
                  <a:lnTo>
                    <a:pt x="422" y="854"/>
                  </a:lnTo>
                  <a:lnTo>
                    <a:pt x="422" y="904"/>
                  </a:lnTo>
                  <a:lnTo>
                    <a:pt x="759" y="904"/>
                  </a:lnTo>
                  <a:lnTo>
                    <a:pt x="759" y="1004"/>
                  </a:lnTo>
                  <a:lnTo>
                    <a:pt x="761" y="1004"/>
                  </a:lnTo>
                  <a:lnTo>
                    <a:pt x="761" y="1054"/>
                  </a:lnTo>
                  <a:lnTo>
                    <a:pt x="830" y="1054"/>
                  </a:lnTo>
                  <a:lnTo>
                    <a:pt x="830" y="1105"/>
                  </a:lnTo>
                  <a:lnTo>
                    <a:pt x="978" y="1105"/>
                  </a:lnTo>
                  <a:lnTo>
                    <a:pt x="978" y="1155"/>
                  </a:lnTo>
                  <a:lnTo>
                    <a:pt x="1053" y="1155"/>
                  </a:lnTo>
                  <a:lnTo>
                    <a:pt x="1053" y="1205"/>
                  </a:lnTo>
                  <a:lnTo>
                    <a:pt x="1069" y="1205"/>
                  </a:lnTo>
                  <a:lnTo>
                    <a:pt x="1069" y="1255"/>
                  </a:lnTo>
                  <a:lnTo>
                    <a:pt x="1115" y="1255"/>
                  </a:lnTo>
                  <a:lnTo>
                    <a:pt x="1352" y="1255"/>
                  </a:lnTo>
                  <a:lnTo>
                    <a:pt x="1550" y="1255"/>
                  </a:lnTo>
                  <a:lnTo>
                    <a:pt x="1550" y="1319"/>
                  </a:lnTo>
                  <a:lnTo>
                    <a:pt x="1788" y="1319"/>
                  </a:lnTo>
                  <a:lnTo>
                    <a:pt x="2260" y="1319"/>
                  </a:lnTo>
                  <a:lnTo>
                    <a:pt x="2296" y="1319"/>
                  </a:lnTo>
                  <a:lnTo>
                    <a:pt x="2638" y="1319"/>
                  </a:lnTo>
                  <a:lnTo>
                    <a:pt x="2837" y="1319"/>
                  </a:lnTo>
                  <a:lnTo>
                    <a:pt x="2994" y="1319"/>
                  </a:lnTo>
                </a:path>
              </a:pathLst>
            </a:custGeom>
            <a:noFill/>
            <a:ln w="19050" cap="flat">
              <a:solidFill>
                <a:srgbClr val="A6A6A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36">
              <a:extLst>
                <a:ext uri="{FF2B5EF4-FFF2-40B4-BE49-F238E27FC236}">
                  <a16:creationId xmlns:a16="http://schemas.microsoft.com/office/drawing/2014/main" id="{014B15C7-EB97-49D2-23DD-FF8733B9DEE3}"/>
                </a:ext>
              </a:extLst>
            </p:cNvPr>
            <p:cNvSpPr>
              <a:spLocks/>
            </p:cNvSpPr>
            <p:nvPr/>
          </p:nvSpPr>
          <p:spPr bwMode="auto">
            <a:xfrm>
              <a:off x="1656968" y="2441577"/>
              <a:ext cx="42138" cy="76200"/>
            </a:xfrm>
            <a:custGeom>
              <a:avLst/>
              <a:gdLst>
                <a:gd name="T0" fmla="*/ 12 w 30"/>
                <a:gd name="T1" fmla="*/ 28 h 48"/>
                <a:gd name="T2" fmla="*/ 12 w 30"/>
                <a:gd name="T3" fmla="*/ 48 h 48"/>
                <a:gd name="T4" fmla="*/ 16 w 30"/>
                <a:gd name="T5" fmla="*/ 48 h 48"/>
                <a:gd name="T6" fmla="*/ 16 w 30"/>
                <a:gd name="T7" fmla="*/ 28 h 48"/>
                <a:gd name="T8" fmla="*/ 30 w 30"/>
                <a:gd name="T9" fmla="*/ 28 h 48"/>
                <a:gd name="T10" fmla="*/ 30 w 30"/>
                <a:gd name="T11" fmla="*/ 21 h 48"/>
                <a:gd name="T12" fmla="*/ 16 w 30"/>
                <a:gd name="T13" fmla="*/ 21 h 48"/>
                <a:gd name="T14" fmla="*/ 16 w 30"/>
                <a:gd name="T15" fmla="*/ 0 h 48"/>
                <a:gd name="T16" fmla="*/ 12 w 30"/>
                <a:gd name="T17" fmla="*/ 0 h 48"/>
                <a:gd name="T18" fmla="*/ 12 w 30"/>
                <a:gd name="T19" fmla="*/ 21 h 48"/>
                <a:gd name="T20" fmla="*/ 0 w 30"/>
                <a:gd name="T21" fmla="*/ 21 h 48"/>
                <a:gd name="T22" fmla="*/ 0 w 30"/>
                <a:gd name="T23" fmla="*/ 28 h 48"/>
                <a:gd name="T24" fmla="*/ 12 w 30"/>
                <a:gd name="T25" fmla="*/ 28 h 48"/>
                <a:gd name="T26" fmla="*/ 12 w 30"/>
                <a:gd name="T27"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8">
                  <a:moveTo>
                    <a:pt x="12" y="28"/>
                  </a:moveTo>
                  <a:lnTo>
                    <a:pt x="12" y="48"/>
                  </a:lnTo>
                  <a:lnTo>
                    <a:pt x="16" y="48"/>
                  </a:lnTo>
                  <a:lnTo>
                    <a:pt x="16" y="28"/>
                  </a:lnTo>
                  <a:lnTo>
                    <a:pt x="30" y="28"/>
                  </a:lnTo>
                  <a:lnTo>
                    <a:pt x="30" y="21"/>
                  </a:lnTo>
                  <a:lnTo>
                    <a:pt x="16" y="21"/>
                  </a:lnTo>
                  <a:lnTo>
                    <a:pt x="16" y="0"/>
                  </a:lnTo>
                  <a:lnTo>
                    <a:pt x="12" y="0"/>
                  </a:lnTo>
                  <a:lnTo>
                    <a:pt x="12" y="21"/>
                  </a:lnTo>
                  <a:lnTo>
                    <a:pt x="0" y="21"/>
                  </a:lnTo>
                  <a:lnTo>
                    <a:pt x="0" y="28"/>
                  </a:lnTo>
                  <a:lnTo>
                    <a:pt x="12" y="28"/>
                  </a:lnTo>
                  <a:lnTo>
                    <a:pt x="12"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237">
              <a:extLst>
                <a:ext uri="{FF2B5EF4-FFF2-40B4-BE49-F238E27FC236}">
                  <a16:creationId xmlns:a16="http://schemas.microsoft.com/office/drawing/2014/main" id="{737D7F82-800F-167F-6A9A-69EDC5FBC7E6}"/>
                </a:ext>
              </a:extLst>
            </p:cNvPr>
            <p:cNvSpPr>
              <a:spLocks/>
            </p:cNvSpPr>
            <p:nvPr/>
          </p:nvSpPr>
          <p:spPr bwMode="auto">
            <a:xfrm>
              <a:off x="2564348" y="3394077"/>
              <a:ext cx="40734" cy="80962"/>
            </a:xfrm>
            <a:custGeom>
              <a:avLst/>
              <a:gdLst>
                <a:gd name="T0" fmla="*/ 0 w 29"/>
                <a:gd name="T1" fmla="*/ 30 h 51"/>
                <a:gd name="T2" fmla="*/ 0 w 29"/>
                <a:gd name="T3" fmla="*/ 21 h 51"/>
                <a:gd name="T4" fmla="*/ 11 w 29"/>
                <a:gd name="T5" fmla="*/ 21 h 51"/>
                <a:gd name="T6" fmla="*/ 11 w 29"/>
                <a:gd name="T7" fmla="*/ 0 h 51"/>
                <a:gd name="T8" fmla="*/ 16 w 29"/>
                <a:gd name="T9" fmla="*/ 0 h 51"/>
                <a:gd name="T10" fmla="*/ 16 w 29"/>
                <a:gd name="T11" fmla="*/ 21 h 51"/>
                <a:gd name="T12" fmla="*/ 29 w 29"/>
                <a:gd name="T13" fmla="*/ 21 h 51"/>
                <a:gd name="T14" fmla="*/ 29 w 29"/>
                <a:gd name="T15" fmla="*/ 30 h 51"/>
                <a:gd name="T16" fmla="*/ 16 w 29"/>
                <a:gd name="T17" fmla="*/ 30 h 51"/>
                <a:gd name="T18" fmla="*/ 16 w 29"/>
                <a:gd name="T19" fmla="*/ 51 h 51"/>
                <a:gd name="T20" fmla="*/ 11 w 29"/>
                <a:gd name="T21" fmla="*/ 51 h 51"/>
                <a:gd name="T22" fmla="*/ 11 w 29"/>
                <a:gd name="T23" fmla="*/ 30 h 51"/>
                <a:gd name="T24" fmla="*/ 0 w 29"/>
                <a:gd name="T25" fmla="*/ 3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1">
                  <a:moveTo>
                    <a:pt x="0" y="30"/>
                  </a:moveTo>
                  <a:lnTo>
                    <a:pt x="0" y="21"/>
                  </a:lnTo>
                  <a:lnTo>
                    <a:pt x="11" y="21"/>
                  </a:lnTo>
                  <a:lnTo>
                    <a:pt x="11" y="0"/>
                  </a:lnTo>
                  <a:lnTo>
                    <a:pt x="16" y="0"/>
                  </a:lnTo>
                  <a:lnTo>
                    <a:pt x="16" y="21"/>
                  </a:lnTo>
                  <a:lnTo>
                    <a:pt x="29" y="21"/>
                  </a:lnTo>
                  <a:lnTo>
                    <a:pt x="29" y="30"/>
                  </a:lnTo>
                  <a:lnTo>
                    <a:pt x="16" y="30"/>
                  </a:lnTo>
                  <a:lnTo>
                    <a:pt x="16" y="51"/>
                  </a:lnTo>
                  <a:lnTo>
                    <a:pt x="11" y="51"/>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238">
              <a:extLst>
                <a:ext uri="{FF2B5EF4-FFF2-40B4-BE49-F238E27FC236}">
                  <a16:creationId xmlns:a16="http://schemas.microsoft.com/office/drawing/2014/main" id="{3A8AF808-5367-1027-AF1F-CCE204BE9471}"/>
                </a:ext>
              </a:extLst>
            </p:cNvPr>
            <p:cNvSpPr>
              <a:spLocks/>
            </p:cNvSpPr>
            <p:nvPr/>
          </p:nvSpPr>
          <p:spPr bwMode="auto">
            <a:xfrm>
              <a:off x="2720261" y="3435352"/>
              <a:ext cx="39329" cy="74612"/>
            </a:xfrm>
            <a:custGeom>
              <a:avLst/>
              <a:gdLst>
                <a:gd name="T0" fmla="*/ 0 w 28"/>
                <a:gd name="T1" fmla="*/ 27 h 47"/>
                <a:gd name="T2" fmla="*/ 0 w 28"/>
                <a:gd name="T3" fmla="*/ 20 h 47"/>
                <a:gd name="T4" fmla="*/ 12 w 28"/>
                <a:gd name="T5" fmla="*/ 20 h 47"/>
                <a:gd name="T6" fmla="*/ 12 w 28"/>
                <a:gd name="T7" fmla="*/ 0 h 47"/>
                <a:gd name="T8" fmla="*/ 16 w 28"/>
                <a:gd name="T9" fmla="*/ 0 h 47"/>
                <a:gd name="T10" fmla="*/ 16 w 28"/>
                <a:gd name="T11" fmla="*/ 20 h 47"/>
                <a:gd name="T12" fmla="*/ 28 w 28"/>
                <a:gd name="T13" fmla="*/ 20 h 47"/>
                <a:gd name="T14" fmla="*/ 28 w 28"/>
                <a:gd name="T15" fmla="*/ 27 h 47"/>
                <a:gd name="T16" fmla="*/ 16 w 28"/>
                <a:gd name="T17" fmla="*/ 27 h 47"/>
                <a:gd name="T18" fmla="*/ 16 w 28"/>
                <a:gd name="T19" fmla="*/ 47 h 47"/>
                <a:gd name="T20" fmla="*/ 12 w 28"/>
                <a:gd name="T21" fmla="*/ 47 h 47"/>
                <a:gd name="T22" fmla="*/ 12 w 28"/>
                <a:gd name="T23" fmla="*/ 27 h 47"/>
                <a:gd name="T24" fmla="*/ 0 w 28"/>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7">
                  <a:moveTo>
                    <a:pt x="0" y="27"/>
                  </a:moveTo>
                  <a:lnTo>
                    <a:pt x="0" y="20"/>
                  </a:lnTo>
                  <a:lnTo>
                    <a:pt x="12" y="20"/>
                  </a:lnTo>
                  <a:lnTo>
                    <a:pt x="12" y="0"/>
                  </a:lnTo>
                  <a:lnTo>
                    <a:pt x="16" y="0"/>
                  </a:lnTo>
                  <a:lnTo>
                    <a:pt x="16" y="20"/>
                  </a:lnTo>
                  <a:lnTo>
                    <a:pt x="28" y="20"/>
                  </a:lnTo>
                  <a:lnTo>
                    <a:pt x="28" y="27"/>
                  </a:lnTo>
                  <a:lnTo>
                    <a:pt x="16" y="27"/>
                  </a:lnTo>
                  <a:lnTo>
                    <a:pt x="16" y="47"/>
                  </a:lnTo>
                  <a:lnTo>
                    <a:pt x="12" y="47"/>
                  </a:lnTo>
                  <a:lnTo>
                    <a:pt x="12"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239">
              <a:extLst>
                <a:ext uri="{FF2B5EF4-FFF2-40B4-BE49-F238E27FC236}">
                  <a16:creationId xmlns:a16="http://schemas.microsoft.com/office/drawing/2014/main" id="{A0C7E8D5-D5CA-B7C4-8A75-592DD435B189}"/>
                </a:ext>
              </a:extLst>
            </p:cNvPr>
            <p:cNvSpPr>
              <a:spLocks/>
            </p:cNvSpPr>
            <p:nvPr/>
          </p:nvSpPr>
          <p:spPr bwMode="auto">
            <a:xfrm>
              <a:off x="2932357" y="3435352"/>
              <a:ext cx="37925" cy="74612"/>
            </a:xfrm>
            <a:custGeom>
              <a:avLst/>
              <a:gdLst>
                <a:gd name="T0" fmla="*/ 0 w 27"/>
                <a:gd name="T1" fmla="*/ 27 h 47"/>
                <a:gd name="T2" fmla="*/ 0 w 27"/>
                <a:gd name="T3" fmla="*/ 20 h 47"/>
                <a:gd name="T4" fmla="*/ 11 w 27"/>
                <a:gd name="T5" fmla="*/ 20 h 47"/>
                <a:gd name="T6" fmla="*/ 11 w 27"/>
                <a:gd name="T7" fmla="*/ 0 h 47"/>
                <a:gd name="T8" fmla="*/ 16 w 27"/>
                <a:gd name="T9" fmla="*/ 0 h 47"/>
                <a:gd name="T10" fmla="*/ 16 w 27"/>
                <a:gd name="T11" fmla="*/ 20 h 47"/>
                <a:gd name="T12" fmla="*/ 27 w 27"/>
                <a:gd name="T13" fmla="*/ 20 h 47"/>
                <a:gd name="T14" fmla="*/ 27 w 27"/>
                <a:gd name="T15" fmla="*/ 27 h 47"/>
                <a:gd name="T16" fmla="*/ 16 w 27"/>
                <a:gd name="T17" fmla="*/ 27 h 47"/>
                <a:gd name="T18" fmla="*/ 16 w 27"/>
                <a:gd name="T19" fmla="*/ 47 h 47"/>
                <a:gd name="T20" fmla="*/ 11 w 27"/>
                <a:gd name="T21" fmla="*/ 47 h 47"/>
                <a:gd name="T22" fmla="*/ 11 w 27"/>
                <a:gd name="T23" fmla="*/ 27 h 47"/>
                <a:gd name="T24" fmla="*/ 0 w 27"/>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7">
                  <a:moveTo>
                    <a:pt x="0" y="27"/>
                  </a:moveTo>
                  <a:lnTo>
                    <a:pt x="0" y="20"/>
                  </a:lnTo>
                  <a:lnTo>
                    <a:pt x="11" y="20"/>
                  </a:lnTo>
                  <a:lnTo>
                    <a:pt x="11" y="0"/>
                  </a:lnTo>
                  <a:lnTo>
                    <a:pt x="16" y="0"/>
                  </a:lnTo>
                  <a:lnTo>
                    <a:pt x="16" y="20"/>
                  </a:lnTo>
                  <a:lnTo>
                    <a:pt x="27" y="20"/>
                  </a:lnTo>
                  <a:lnTo>
                    <a:pt x="27" y="27"/>
                  </a:lnTo>
                  <a:lnTo>
                    <a:pt x="16" y="27"/>
                  </a:lnTo>
                  <a:lnTo>
                    <a:pt x="16" y="47"/>
                  </a:lnTo>
                  <a:lnTo>
                    <a:pt x="11" y="47"/>
                  </a:lnTo>
                  <a:lnTo>
                    <a:pt x="11"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240">
              <a:extLst>
                <a:ext uri="{FF2B5EF4-FFF2-40B4-BE49-F238E27FC236}">
                  <a16:creationId xmlns:a16="http://schemas.microsoft.com/office/drawing/2014/main" id="{CC35BEDB-EA75-DB57-3981-A1E5F42C2A3A}"/>
                </a:ext>
              </a:extLst>
            </p:cNvPr>
            <p:cNvSpPr>
              <a:spLocks/>
            </p:cNvSpPr>
            <p:nvPr/>
          </p:nvSpPr>
          <p:spPr bwMode="auto">
            <a:xfrm>
              <a:off x="3002587" y="3435352"/>
              <a:ext cx="39329" cy="74612"/>
            </a:xfrm>
            <a:custGeom>
              <a:avLst/>
              <a:gdLst>
                <a:gd name="T0" fmla="*/ 0 w 28"/>
                <a:gd name="T1" fmla="*/ 27 h 47"/>
                <a:gd name="T2" fmla="*/ 0 w 28"/>
                <a:gd name="T3" fmla="*/ 20 h 47"/>
                <a:gd name="T4" fmla="*/ 12 w 28"/>
                <a:gd name="T5" fmla="*/ 20 h 47"/>
                <a:gd name="T6" fmla="*/ 12 w 28"/>
                <a:gd name="T7" fmla="*/ 0 h 47"/>
                <a:gd name="T8" fmla="*/ 16 w 28"/>
                <a:gd name="T9" fmla="*/ 0 h 47"/>
                <a:gd name="T10" fmla="*/ 16 w 28"/>
                <a:gd name="T11" fmla="*/ 20 h 47"/>
                <a:gd name="T12" fmla="*/ 28 w 28"/>
                <a:gd name="T13" fmla="*/ 20 h 47"/>
                <a:gd name="T14" fmla="*/ 28 w 28"/>
                <a:gd name="T15" fmla="*/ 27 h 47"/>
                <a:gd name="T16" fmla="*/ 16 w 28"/>
                <a:gd name="T17" fmla="*/ 27 h 47"/>
                <a:gd name="T18" fmla="*/ 16 w 28"/>
                <a:gd name="T19" fmla="*/ 47 h 47"/>
                <a:gd name="T20" fmla="*/ 12 w 28"/>
                <a:gd name="T21" fmla="*/ 47 h 47"/>
                <a:gd name="T22" fmla="*/ 12 w 28"/>
                <a:gd name="T23" fmla="*/ 27 h 47"/>
                <a:gd name="T24" fmla="*/ 0 w 28"/>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7">
                  <a:moveTo>
                    <a:pt x="0" y="27"/>
                  </a:moveTo>
                  <a:lnTo>
                    <a:pt x="0" y="20"/>
                  </a:lnTo>
                  <a:lnTo>
                    <a:pt x="12" y="20"/>
                  </a:lnTo>
                  <a:lnTo>
                    <a:pt x="12" y="0"/>
                  </a:lnTo>
                  <a:lnTo>
                    <a:pt x="16" y="0"/>
                  </a:lnTo>
                  <a:lnTo>
                    <a:pt x="16" y="20"/>
                  </a:lnTo>
                  <a:lnTo>
                    <a:pt x="28" y="20"/>
                  </a:lnTo>
                  <a:lnTo>
                    <a:pt x="28" y="27"/>
                  </a:lnTo>
                  <a:lnTo>
                    <a:pt x="16" y="27"/>
                  </a:lnTo>
                  <a:lnTo>
                    <a:pt x="16" y="47"/>
                  </a:lnTo>
                  <a:lnTo>
                    <a:pt x="12" y="47"/>
                  </a:lnTo>
                  <a:lnTo>
                    <a:pt x="12"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241">
              <a:extLst>
                <a:ext uri="{FF2B5EF4-FFF2-40B4-BE49-F238E27FC236}">
                  <a16:creationId xmlns:a16="http://schemas.microsoft.com/office/drawing/2014/main" id="{3A0D1625-7D24-99C0-7C27-CF0B33B3791F}"/>
                </a:ext>
              </a:extLst>
            </p:cNvPr>
            <p:cNvSpPr>
              <a:spLocks/>
            </p:cNvSpPr>
            <p:nvPr/>
          </p:nvSpPr>
          <p:spPr bwMode="auto">
            <a:xfrm>
              <a:off x="3239967" y="3605214"/>
              <a:ext cx="42138" cy="79375"/>
            </a:xfrm>
            <a:custGeom>
              <a:avLst/>
              <a:gdLst>
                <a:gd name="T0" fmla="*/ 0 w 30"/>
                <a:gd name="T1" fmla="*/ 30 h 50"/>
                <a:gd name="T2" fmla="*/ 0 w 30"/>
                <a:gd name="T3" fmla="*/ 20 h 50"/>
                <a:gd name="T4" fmla="*/ 14 w 30"/>
                <a:gd name="T5" fmla="*/ 20 h 50"/>
                <a:gd name="T6" fmla="*/ 14 w 30"/>
                <a:gd name="T7" fmla="*/ 0 h 50"/>
                <a:gd name="T8" fmla="*/ 18 w 30"/>
                <a:gd name="T9" fmla="*/ 0 h 50"/>
                <a:gd name="T10" fmla="*/ 18 w 30"/>
                <a:gd name="T11" fmla="*/ 20 h 50"/>
                <a:gd name="T12" fmla="*/ 30 w 30"/>
                <a:gd name="T13" fmla="*/ 20 h 50"/>
                <a:gd name="T14" fmla="*/ 30 w 30"/>
                <a:gd name="T15" fmla="*/ 30 h 50"/>
                <a:gd name="T16" fmla="*/ 18 w 30"/>
                <a:gd name="T17" fmla="*/ 30 h 50"/>
                <a:gd name="T18" fmla="*/ 18 w 30"/>
                <a:gd name="T19" fmla="*/ 50 h 50"/>
                <a:gd name="T20" fmla="*/ 14 w 30"/>
                <a:gd name="T21" fmla="*/ 50 h 50"/>
                <a:gd name="T22" fmla="*/ 14 w 30"/>
                <a:gd name="T23" fmla="*/ 30 h 50"/>
                <a:gd name="T24" fmla="*/ 0 w 30"/>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0" y="30"/>
                  </a:moveTo>
                  <a:lnTo>
                    <a:pt x="0" y="20"/>
                  </a:lnTo>
                  <a:lnTo>
                    <a:pt x="14" y="20"/>
                  </a:lnTo>
                  <a:lnTo>
                    <a:pt x="14" y="0"/>
                  </a:lnTo>
                  <a:lnTo>
                    <a:pt x="18" y="0"/>
                  </a:lnTo>
                  <a:lnTo>
                    <a:pt x="18" y="20"/>
                  </a:lnTo>
                  <a:lnTo>
                    <a:pt x="30" y="20"/>
                  </a:lnTo>
                  <a:lnTo>
                    <a:pt x="30" y="30"/>
                  </a:lnTo>
                  <a:lnTo>
                    <a:pt x="18" y="30"/>
                  </a:lnTo>
                  <a:lnTo>
                    <a:pt x="18" y="50"/>
                  </a:lnTo>
                  <a:lnTo>
                    <a:pt x="14" y="50"/>
                  </a:lnTo>
                  <a:lnTo>
                    <a:pt x="14"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242">
              <a:extLst>
                <a:ext uri="{FF2B5EF4-FFF2-40B4-BE49-F238E27FC236}">
                  <a16:creationId xmlns:a16="http://schemas.microsoft.com/office/drawing/2014/main" id="{78532673-7913-2481-A067-97BD82E8F1CE}"/>
                </a:ext>
              </a:extLst>
            </p:cNvPr>
            <p:cNvSpPr>
              <a:spLocks/>
            </p:cNvSpPr>
            <p:nvPr/>
          </p:nvSpPr>
          <p:spPr bwMode="auto">
            <a:xfrm>
              <a:off x="3245586" y="3605214"/>
              <a:ext cx="39329" cy="79375"/>
            </a:xfrm>
            <a:custGeom>
              <a:avLst/>
              <a:gdLst>
                <a:gd name="T0" fmla="*/ 0 w 28"/>
                <a:gd name="T1" fmla="*/ 30 h 50"/>
                <a:gd name="T2" fmla="*/ 0 w 28"/>
                <a:gd name="T3" fmla="*/ 20 h 50"/>
                <a:gd name="T4" fmla="*/ 12 w 28"/>
                <a:gd name="T5" fmla="*/ 20 h 50"/>
                <a:gd name="T6" fmla="*/ 12 w 28"/>
                <a:gd name="T7" fmla="*/ 0 h 50"/>
                <a:gd name="T8" fmla="*/ 16 w 28"/>
                <a:gd name="T9" fmla="*/ 0 h 50"/>
                <a:gd name="T10" fmla="*/ 16 w 28"/>
                <a:gd name="T11" fmla="*/ 20 h 50"/>
                <a:gd name="T12" fmla="*/ 28 w 28"/>
                <a:gd name="T13" fmla="*/ 20 h 50"/>
                <a:gd name="T14" fmla="*/ 28 w 28"/>
                <a:gd name="T15" fmla="*/ 30 h 50"/>
                <a:gd name="T16" fmla="*/ 16 w 28"/>
                <a:gd name="T17" fmla="*/ 30 h 50"/>
                <a:gd name="T18" fmla="*/ 16 w 28"/>
                <a:gd name="T19" fmla="*/ 50 h 50"/>
                <a:gd name="T20" fmla="*/ 12 w 28"/>
                <a:gd name="T21" fmla="*/ 50 h 50"/>
                <a:gd name="T22" fmla="*/ 12 w 28"/>
                <a:gd name="T23" fmla="*/ 30 h 50"/>
                <a:gd name="T24" fmla="*/ 0 w 28"/>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50">
                  <a:moveTo>
                    <a:pt x="0" y="30"/>
                  </a:moveTo>
                  <a:lnTo>
                    <a:pt x="0" y="20"/>
                  </a:lnTo>
                  <a:lnTo>
                    <a:pt x="12" y="20"/>
                  </a:lnTo>
                  <a:lnTo>
                    <a:pt x="12" y="0"/>
                  </a:lnTo>
                  <a:lnTo>
                    <a:pt x="16" y="0"/>
                  </a:lnTo>
                  <a:lnTo>
                    <a:pt x="16" y="20"/>
                  </a:lnTo>
                  <a:lnTo>
                    <a:pt x="28" y="20"/>
                  </a:lnTo>
                  <a:lnTo>
                    <a:pt x="28" y="30"/>
                  </a:lnTo>
                  <a:lnTo>
                    <a:pt x="16" y="30"/>
                  </a:lnTo>
                  <a:lnTo>
                    <a:pt x="16" y="50"/>
                  </a:lnTo>
                  <a:lnTo>
                    <a:pt x="12" y="50"/>
                  </a:lnTo>
                  <a:lnTo>
                    <a:pt x="12"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243">
              <a:extLst>
                <a:ext uri="{FF2B5EF4-FFF2-40B4-BE49-F238E27FC236}">
                  <a16:creationId xmlns:a16="http://schemas.microsoft.com/office/drawing/2014/main" id="{FB40776A-A6C0-8C8F-E4CA-4C2684044F45}"/>
                </a:ext>
              </a:extLst>
            </p:cNvPr>
            <p:cNvSpPr>
              <a:spLocks/>
            </p:cNvSpPr>
            <p:nvPr/>
          </p:nvSpPr>
          <p:spPr bwMode="auto">
            <a:xfrm>
              <a:off x="3275083" y="3605214"/>
              <a:ext cx="37925" cy="79375"/>
            </a:xfrm>
            <a:custGeom>
              <a:avLst/>
              <a:gdLst>
                <a:gd name="T0" fmla="*/ 0 w 27"/>
                <a:gd name="T1" fmla="*/ 30 h 50"/>
                <a:gd name="T2" fmla="*/ 0 w 27"/>
                <a:gd name="T3" fmla="*/ 20 h 50"/>
                <a:gd name="T4" fmla="*/ 11 w 27"/>
                <a:gd name="T5" fmla="*/ 20 h 50"/>
                <a:gd name="T6" fmla="*/ 11 w 27"/>
                <a:gd name="T7" fmla="*/ 0 h 50"/>
                <a:gd name="T8" fmla="*/ 16 w 27"/>
                <a:gd name="T9" fmla="*/ 0 h 50"/>
                <a:gd name="T10" fmla="*/ 16 w 27"/>
                <a:gd name="T11" fmla="*/ 20 h 50"/>
                <a:gd name="T12" fmla="*/ 27 w 27"/>
                <a:gd name="T13" fmla="*/ 20 h 50"/>
                <a:gd name="T14" fmla="*/ 27 w 27"/>
                <a:gd name="T15" fmla="*/ 30 h 50"/>
                <a:gd name="T16" fmla="*/ 16 w 27"/>
                <a:gd name="T17" fmla="*/ 30 h 50"/>
                <a:gd name="T18" fmla="*/ 16 w 27"/>
                <a:gd name="T19" fmla="*/ 50 h 50"/>
                <a:gd name="T20" fmla="*/ 11 w 27"/>
                <a:gd name="T21" fmla="*/ 50 h 50"/>
                <a:gd name="T22" fmla="*/ 11 w 27"/>
                <a:gd name="T23" fmla="*/ 30 h 50"/>
                <a:gd name="T24" fmla="*/ 0 w 27"/>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30"/>
                  </a:moveTo>
                  <a:lnTo>
                    <a:pt x="0" y="20"/>
                  </a:lnTo>
                  <a:lnTo>
                    <a:pt x="11" y="20"/>
                  </a:lnTo>
                  <a:lnTo>
                    <a:pt x="11" y="0"/>
                  </a:lnTo>
                  <a:lnTo>
                    <a:pt x="16" y="0"/>
                  </a:lnTo>
                  <a:lnTo>
                    <a:pt x="16" y="20"/>
                  </a:lnTo>
                  <a:lnTo>
                    <a:pt x="27" y="20"/>
                  </a:lnTo>
                  <a:lnTo>
                    <a:pt x="27"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44">
              <a:extLst>
                <a:ext uri="{FF2B5EF4-FFF2-40B4-BE49-F238E27FC236}">
                  <a16:creationId xmlns:a16="http://schemas.microsoft.com/office/drawing/2014/main" id="{1E264D00-DA4F-64FA-95DA-39730054B3A5}"/>
                </a:ext>
              </a:extLst>
            </p:cNvPr>
            <p:cNvSpPr>
              <a:spLocks/>
            </p:cNvSpPr>
            <p:nvPr/>
          </p:nvSpPr>
          <p:spPr bwMode="auto">
            <a:xfrm>
              <a:off x="3415544" y="3605214"/>
              <a:ext cx="39329" cy="79375"/>
            </a:xfrm>
            <a:custGeom>
              <a:avLst/>
              <a:gdLst>
                <a:gd name="T0" fmla="*/ 0 w 28"/>
                <a:gd name="T1" fmla="*/ 30 h 50"/>
                <a:gd name="T2" fmla="*/ 0 w 28"/>
                <a:gd name="T3" fmla="*/ 20 h 50"/>
                <a:gd name="T4" fmla="*/ 12 w 28"/>
                <a:gd name="T5" fmla="*/ 20 h 50"/>
                <a:gd name="T6" fmla="*/ 12 w 28"/>
                <a:gd name="T7" fmla="*/ 0 h 50"/>
                <a:gd name="T8" fmla="*/ 16 w 28"/>
                <a:gd name="T9" fmla="*/ 0 h 50"/>
                <a:gd name="T10" fmla="*/ 16 w 28"/>
                <a:gd name="T11" fmla="*/ 20 h 50"/>
                <a:gd name="T12" fmla="*/ 28 w 28"/>
                <a:gd name="T13" fmla="*/ 20 h 50"/>
                <a:gd name="T14" fmla="*/ 28 w 28"/>
                <a:gd name="T15" fmla="*/ 30 h 50"/>
                <a:gd name="T16" fmla="*/ 16 w 28"/>
                <a:gd name="T17" fmla="*/ 30 h 50"/>
                <a:gd name="T18" fmla="*/ 16 w 28"/>
                <a:gd name="T19" fmla="*/ 50 h 50"/>
                <a:gd name="T20" fmla="*/ 12 w 28"/>
                <a:gd name="T21" fmla="*/ 50 h 50"/>
                <a:gd name="T22" fmla="*/ 12 w 28"/>
                <a:gd name="T23" fmla="*/ 30 h 50"/>
                <a:gd name="T24" fmla="*/ 0 w 28"/>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50">
                  <a:moveTo>
                    <a:pt x="0" y="30"/>
                  </a:moveTo>
                  <a:lnTo>
                    <a:pt x="0" y="20"/>
                  </a:lnTo>
                  <a:lnTo>
                    <a:pt x="12" y="20"/>
                  </a:lnTo>
                  <a:lnTo>
                    <a:pt x="12" y="0"/>
                  </a:lnTo>
                  <a:lnTo>
                    <a:pt x="16" y="0"/>
                  </a:lnTo>
                  <a:lnTo>
                    <a:pt x="16" y="20"/>
                  </a:lnTo>
                  <a:lnTo>
                    <a:pt x="28" y="20"/>
                  </a:lnTo>
                  <a:lnTo>
                    <a:pt x="28" y="30"/>
                  </a:lnTo>
                  <a:lnTo>
                    <a:pt x="16" y="30"/>
                  </a:lnTo>
                  <a:lnTo>
                    <a:pt x="16" y="50"/>
                  </a:lnTo>
                  <a:lnTo>
                    <a:pt x="12" y="50"/>
                  </a:lnTo>
                  <a:lnTo>
                    <a:pt x="12"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245">
              <a:extLst>
                <a:ext uri="{FF2B5EF4-FFF2-40B4-BE49-F238E27FC236}">
                  <a16:creationId xmlns:a16="http://schemas.microsoft.com/office/drawing/2014/main" id="{14745F6B-9228-71FA-76B8-2D25264D9250}"/>
                </a:ext>
              </a:extLst>
            </p:cNvPr>
            <p:cNvSpPr>
              <a:spLocks/>
            </p:cNvSpPr>
            <p:nvPr/>
          </p:nvSpPr>
          <p:spPr bwMode="auto">
            <a:xfrm>
              <a:off x="3492797" y="3605214"/>
              <a:ext cx="42138" cy="79375"/>
            </a:xfrm>
            <a:custGeom>
              <a:avLst/>
              <a:gdLst>
                <a:gd name="T0" fmla="*/ 0 w 30"/>
                <a:gd name="T1" fmla="*/ 30 h 50"/>
                <a:gd name="T2" fmla="*/ 0 w 30"/>
                <a:gd name="T3" fmla="*/ 20 h 50"/>
                <a:gd name="T4" fmla="*/ 14 w 30"/>
                <a:gd name="T5" fmla="*/ 20 h 50"/>
                <a:gd name="T6" fmla="*/ 14 w 30"/>
                <a:gd name="T7" fmla="*/ 0 h 50"/>
                <a:gd name="T8" fmla="*/ 18 w 30"/>
                <a:gd name="T9" fmla="*/ 0 h 50"/>
                <a:gd name="T10" fmla="*/ 18 w 30"/>
                <a:gd name="T11" fmla="*/ 20 h 50"/>
                <a:gd name="T12" fmla="*/ 30 w 30"/>
                <a:gd name="T13" fmla="*/ 20 h 50"/>
                <a:gd name="T14" fmla="*/ 30 w 30"/>
                <a:gd name="T15" fmla="*/ 30 h 50"/>
                <a:gd name="T16" fmla="*/ 18 w 30"/>
                <a:gd name="T17" fmla="*/ 30 h 50"/>
                <a:gd name="T18" fmla="*/ 18 w 30"/>
                <a:gd name="T19" fmla="*/ 50 h 50"/>
                <a:gd name="T20" fmla="*/ 14 w 30"/>
                <a:gd name="T21" fmla="*/ 50 h 50"/>
                <a:gd name="T22" fmla="*/ 14 w 30"/>
                <a:gd name="T23" fmla="*/ 30 h 50"/>
                <a:gd name="T24" fmla="*/ 0 w 30"/>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0" y="30"/>
                  </a:moveTo>
                  <a:lnTo>
                    <a:pt x="0" y="20"/>
                  </a:lnTo>
                  <a:lnTo>
                    <a:pt x="14" y="20"/>
                  </a:lnTo>
                  <a:lnTo>
                    <a:pt x="14" y="0"/>
                  </a:lnTo>
                  <a:lnTo>
                    <a:pt x="18" y="0"/>
                  </a:lnTo>
                  <a:lnTo>
                    <a:pt x="18" y="20"/>
                  </a:lnTo>
                  <a:lnTo>
                    <a:pt x="30" y="20"/>
                  </a:lnTo>
                  <a:lnTo>
                    <a:pt x="30" y="30"/>
                  </a:lnTo>
                  <a:lnTo>
                    <a:pt x="18" y="30"/>
                  </a:lnTo>
                  <a:lnTo>
                    <a:pt x="18" y="50"/>
                  </a:lnTo>
                  <a:lnTo>
                    <a:pt x="14" y="50"/>
                  </a:lnTo>
                  <a:lnTo>
                    <a:pt x="14"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246">
              <a:extLst>
                <a:ext uri="{FF2B5EF4-FFF2-40B4-BE49-F238E27FC236}">
                  <a16:creationId xmlns:a16="http://schemas.microsoft.com/office/drawing/2014/main" id="{077E97E4-714F-F7B8-8E33-11378EF2BCAA}"/>
                </a:ext>
              </a:extLst>
            </p:cNvPr>
            <p:cNvSpPr>
              <a:spLocks/>
            </p:cNvSpPr>
            <p:nvPr/>
          </p:nvSpPr>
          <p:spPr bwMode="auto">
            <a:xfrm>
              <a:off x="3557410" y="3605214"/>
              <a:ext cx="40734" cy="79375"/>
            </a:xfrm>
            <a:custGeom>
              <a:avLst/>
              <a:gdLst>
                <a:gd name="T0" fmla="*/ 0 w 29"/>
                <a:gd name="T1" fmla="*/ 30 h 50"/>
                <a:gd name="T2" fmla="*/ 0 w 29"/>
                <a:gd name="T3" fmla="*/ 20 h 50"/>
                <a:gd name="T4" fmla="*/ 13 w 29"/>
                <a:gd name="T5" fmla="*/ 20 h 50"/>
                <a:gd name="T6" fmla="*/ 13 w 29"/>
                <a:gd name="T7" fmla="*/ 0 h 50"/>
                <a:gd name="T8" fmla="*/ 18 w 29"/>
                <a:gd name="T9" fmla="*/ 0 h 50"/>
                <a:gd name="T10" fmla="*/ 18 w 29"/>
                <a:gd name="T11" fmla="*/ 20 h 50"/>
                <a:gd name="T12" fmla="*/ 29 w 29"/>
                <a:gd name="T13" fmla="*/ 20 h 50"/>
                <a:gd name="T14" fmla="*/ 29 w 29"/>
                <a:gd name="T15" fmla="*/ 30 h 50"/>
                <a:gd name="T16" fmla="*/ 18 w 29"/>
                <a:gd name="T17" fmla="*/ 30 h 50"/>
                <a:gd name="T18" fmla="*/ 18 w 29"/>
                <a:gd name="T19" fmla="*/ 50 h 50"/>
                <a:gd name="T20" fmla="*/ 13 w 29"/>
                <a:gd name="T21" fmla="*/ 50 h 50"/>
                <a:gd name="T22" fmla="*/ 13 w 29"/>
                <a:gd name="T23" fmla="*/ 30 h 50"/>
                <a:gd name="T24" fmla="*/ 0 w 29"/>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0">
                  <a:moveTo>
                    <a:pt x="0" y="30"/>
                  </a:moveTo>
                  <a:lnTo>
                    <a:pt x="0" y="20"/>
                  </a:lnTo>
                  <a:lnTo>
                    <a:pt x="13" y="20"/>
                  </a:lnTo>
                  <a:lnTo>
                    <a:pt x="13" y="0"/>
                  </a:lnTo>
                  <a:lnTo>
                    <a:pt x="18" y="0"/>
                  </a:lnTo>
                  <a:lnTo>
                    <a:pt x="18" y="20"/>
                  </a:lnTo>
                  <a:lnTo>
                    <a:pt x="29" y="20"/>
                  </a:lnTo>
                  <a:lnTo>
                    <a:pt x="29" y="30"/>
                  </a:lnTo>
                  <a:lnTo>
                    <a:pt x="18" y="30"/>
                  </a:lnTo>
                  <a:lnTo>
                    <a:pt x="18" y="50"/>
                  </a:lnTo>
                  <a:lnTo>
                    <a:pt x="13" y="50"/>
                  </a:lnTo>
                  <a:lnTo>
                    <a:pt x="13"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247">
              <a:extLst>
                <a:ext uri="{FF2B5EF4-FFF2-40B4-BE49-F238E27FC236}">
                  <a16:creationId xmlns:a16="http://schemas.microsoft.com/office/drawing/2014/main" id="{68609E8F-455E-2C0F-8FFF-526A7677AF70}"/>
                </a:ext>
              </a:extLst>
            </p:cNvPr>
            <p:cNvSpPr>
              <a:spLocks/>
            </p:cNvSpPr>
            <p:nvPr/>
          </p:nvSpPr>
          <p:spPr bwMode="auto">
            <a:xfrm>
              <a:off x="3565838" y="3605214"/>
              <a:ext cx="39329" cy="79375"/>
            </a:xfrm>
            <a:custGeom>
              <a:avLst/>
              <a:gdLst>
                <a:gd name="T0" fmla="*/ 0 w 28"/>
                <a:gd name="T1" fmla="*/ 30 h 50"/>
                <a:gd name="T2" fmla="*/ 0 w 28"/>
                <a:gd name="T3" fmla="*/ 20 h 50"/>
                <a:gd name="T4" fmla="*/ 12 w 28"/>
                <a:gd name="T5" fmla="*/ 20 h 50"/>
                <a:gd name="T6" fmla="*/ 12 w 28"/>
                <a:gd name="T7" fmla="*/ 0 h 50"/>
                <a:gd name="T8" fmla="*/ 16 w 28"/>
                <a:gd name="T9" fmla="*/ 0 h 50"/>
                <a:gd name="T10" fmla="*/ 16 w 28"/>
                <a:gd name="T11" fmla="*/ 20 h 50"/>
                <a:gd name="T12" fmla="*/ 28 w 28"/>
                <a:gd name="T13" fmla="*/ 20 h 50"/>
                <a:gd name="T14" fmla="*/ 28 w 28"/>
                <a:gd name="T15" fmla="*/ 30 h 50"/>
                <a:gd name="T16" fmla="*/ 16 w 28"/>
                <a:gd name="T17" fmla="*/ 30 h 50"/>
                <a:gd name="T18" fmla="*/ 16 w 28"/>
                <a:gd name="T19" fmla="*/ 50 h 50"/>
                <a:gd name="T20" fmla="*/ 12 w 28"/>
                <a:gd name="T21" fmla="*/ 50 h 50"/>
                <a:gd name="T22" fmla="*/ 12 w 28"/>
                <a:gd name="T23" fmla="*/ 30 h 50"/>
                <a:gd name="T24" fmla="*/ 0 w 28"/>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50">
                  <a:moveTo>
                    <a:pt x="0" y="30"/>
                  </a:moveTo>
                  <a:lnTo>
                    <a:pt x="0" y="20"/>
                  </a:lnTo>
                  <a:lnTo>
                    <a:pt x="12" y="20"/>
                  </a:lnTo>
                  <a:lnTo>
                    <a:pt x="12" y="0"/>
                  </a:lnTo>
                  <a:lnTo>
                    <a:pt x="16" y="0"/>
                  </a:lnTo>
                  <a:lnTo>
                    <a:pt x="16" y="20"/>
                  </a:lnTo>
                  <a:lnTo>
                    <a:pt x="28" y="20"/>
                  </a:lnTo>
                  <a:lnTo>
                    <a:pt x="28" y="30"/>
                  </a:lnTo>
                  <a:lnTo>
                    <a:pt x="16" y="30"/>
                  </a:lnTo>
                  <a:lnTo>
                    <a:pt x="16" y="50"/>
                  </a:lnTo>
                  <a:lnTo>
                    <a:pt x="12" y="50"/>
                  </a:lnTo>
                  <a:lnTo>
                    <a:pt x="12"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48">
              <a:extLst>
                <a:ext uri="{FF2B5EF4-FFF2-40B4-BE49-F238E27FC236}">
                  <a16:creationId xmlns:a16="http://schemas.microsoft.com/office/drawing/2014/main" id="{7F1BED23-A321-B2A4-FE42-B37AE454526B}"/>
                </a:ext>
              </a:extLst>
            </p:cNvPr>
            <p:cNvSpPr>
              <a:spLocks/>
            </p:cNvSpPr>
            <p:nvPr/>
          </p:nvSpPr>
          <p:spPr bwMode="auto">
            <a:xfrm>
              <a:off x="3575669" y="3605214"/>
              <a:ext cx="42138" cy="79375"/>
            </a:xfrm>
            <a:custGeom>
              <a:avLst/>
              <a:gdLst>
                <a:gd name="T0" fmla="*/ 0 w 30"/>
                <a:gd name="T1" fmla="*/ 30 h 50"/>
                <a:gd name="T2" fmla="*/ 0 w 30"/>
                <a:gd name="T3" fmla="*/ 20 h 50"/>
                <a:gd name="T4" fmla="*/ 12 w 30"/>
                <a:gd name="T5" fmla="*/ 20 h 50"/>
                <a:gd name="T6" fmla="*/ 12 w 30"/>
                <a:gd name="T7" fmla="*/ 0 h 50"/>
                <a:gd name="T8" fmla="*/ 16 w 30"/>
                <a:gd name="T9" fmla="*/ 0 h 50"/>
                <a:gd name="T10" fmla="*/ 16 w 30"/>
                <a:gd name="T11" fmla="*/ 20 h 50"/>
                <a:gd name="T12" fmla="*/ 30 w 30"/>
                <a:gd name="T13" fmla="*/ 20 h 50"/>
                <a:gd name="T14" fmla="*/ 30 w 30"/>
                <a:gd name="T15" fmla="*/ 30 h 50"/>
                <a:gd name="T16" fmla="*/ 16 w 30"/>
                <a:gd name="T17" fmla="*/ 30 h 50"/>
                <a:gd name="T18" fmla="*/ 16 w 30"/>
                <a:gd name="T19" fmla="*/ 50 h 50"/>
                <a:gd name="T20" fmla="*/ 12 w 30"/>
                <a:gd name="T21" fmla="*/ 50 h 50"/>
                <a:gd name="T22" fmla="*/ 12 w 30"/>
                <a:gd name="T23" fmla="*/ 30 h 50"/>
                <a:gd name="T24" fmla="*/ 0 w 30"/>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0" y="30"/>
                  </a:moveTo>
                  <a:lnTo>
                    <a:pt x="0" y="20"/>
                  </a:lnTo>
                  <a:lnTo>
                    <a:pt x="12" y="20"/>
                  </a:lnTo>
                  <a:lnTo>
                    <a:pt x="12" y="0"/>
                  </a:lnTo>
                  <a:lnTo>
                    <a:pt x="16" y="0"/>
                  </a:lnTo>
                  <a:lnTo>
                    <a:pt x="16" y="20"/>
                  </a:lnTo>
                  <a:lnTo>
                    <a:pt x="30" y="20"/>
                  </a:lnTo>
                  <a:lnTo>
                    <a:pt x="30" y="30"/>
                  </a:lnTo>
                  <a:lnTo>
                    <a:pt x="16" y="30"/>
                  </a:lnTo>
                  <a:lnTo>
                    <a:pt x="16" y="50"/>
                  </a:lnTo>
                  <a:lnTo>
                    <a:pt x="12" y="50"/>
                  </a:lnTo>
                  <a:lnTo>
                    <a:pt x="12"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49">
              <a:extLst>
                <a:ext uri="{FF2B5EF4-FFF2-40B4-BE49-F238E27FC236}">
                  <a16:creationId xmlns:a16="http://schemas.microsoft.com/office/drawing/2014/main" id="{363A54BE-C282-E605-3CE7-400DAE1D73A5}"/>
                </a:ext>
              </a:extLst>
            </p:cNvPr>
            <p:cNvSpPr>
              <a:spLocks/>
            </p:cNvSpPr>
            <p:nvPr/>
          </p:nvSpPr>
          <p:spPr bwMode="auto">
            <a:xfrm>
              <a:off x="3610785" y="3605214"/>
              <a:ext cx="39329" cy="79375"/>
            </a:xfrm>
            <a:custGeom>
              <a:avLst/>
              <a:gdLst>
                <a:gd name="T0" fmla="*/ 0 w 28"/>
                <a:gd name="T1" fmla="*/ 30 h 50"/>
                <a:gd name="T2" fmla="*/ 0 w 28"/>
                <a:gd name="T3" fmla="*/ 20 h 50"/>
                <a:gd name="T4" fmla="*/ 12 w 28"/>
                <a:gd name="T5" fmla="*/ 20 h 50"/>
                <a:gd name="T6" fmla="*/ 12 w 28"/>
                <a:gd name="T7" fmla="*/ 0 h 50"/>
                <a:gd name="T8" fmla="*/ 16 w 28"/>
                <a:gd name="T9" fmla="*/ 0 h 50"/>
                <a:gd name="T10" fmla="*/ 16 w 28"/>
                <a:gd name="T11" fmla="*/ 20 h 50"/>
                <a:gd name="T12" fmla="*/ 28 w 28"/>
                <a:gd name="T13" fmla="*/ 20 h 50"/>
                <a:gd name="T14" fmla="*/ 28 w 28"/>
                <a:gd name="T15" fmla="*/ 30 h 50"/>
                <a:gd name="T16" fmla="*/ 16 w 28"/>
                <a:gd name="T17" fmla="*/ 30 h 50"/>
                <a:gd name="T18" fmla="*/ 16 w 28"/>
                <a:gd name="T19" fmla="*/ 50 h 50"/>
                <a:gd name="T20" fmla="*/ 12 w 28"/>
                <a:gd name="T21" fmla="*/ 50 h 50"/>
                <a:gd name="T22" fmla="*/ 12 w 28"/>
                <a:gd name="T23" fmla="*/ 30 h 50"/>
                <a:gd name="T24" fmla="*/ 0 w 28"/>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50">
                  <a:moveTo>
                    <a:pt x="0" y="30"/>
                  </a:moveTo>
                  <a:lnTo>
                    <a:pt x="0" y="20"/>
                  </a:lnTo>
                  <a:lnTo>
                    <a:pt x="12" y="20"/>
                  </a:lnTo>
                  <a:lnTo>
                    <a:pt x="12" y="0"/>
                  </a:lnTo>
                  <a:lnTo>
                    <a:pt x="16" y="0"/>
                  </a:lnTo>
                  <a:lnTo>
                    <a:pt x="16" y="20"/>
                  </a:lnTo>
                  <a:lnTo>
                    <a:pt x="28" y="20"/>
                  </a:lnTo>
                  <a:lnTo>
                    <a:pt x="28" y="30"/>
                  </a:lnTo>
                  <a:lnTo>
                    <a:pt x="16" y="30"/>
                  </a:lnTo>
                  <a:lnTo>
                    <a:pt x="16" y="50"/>
                  </a:lnTo>
                  <a:lnTo>
                    <a:pt x="12" y="50"/>
                  </a:lnTo>
                  <a:lnTo>
                    <a:pt x="12"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50">
              <a:extLst>
                <a:ext uri="{FF2B5EF4-FFF2-40B4-BE49-F238E27FC236}">
                  <a16:creationId xmlns:a16="http://schemas.microsoft.com/office/drawing/2014/main" id="{5393AC86-9035-E888-FED4-121CB3333D69}"/>
                </a:ext>
              </a:extLst>
            </p:cNvPr>
            <p:cNvSpPr>
              <a:spLocks/>
            </p:cNvSpPr>
            <p:nvPr/>
          </p:nvSpPr>
          <p:spPr bwMode="auto">
            <a:xfrm>
              <a:off x="3617808" y="3605214"/>
              <a:ext cx="42138" cy="79375"/>
            </a:xfrm>
            <a:custGeom>
              <a:avLst/>
              <a:gdLst>
                <a:gd name="T0" fmla="*/ 0 w 30"/>
                <a:gd name="T1" fmla="*/ 30 h 50"/>
                <a:gd name="T2" fmla="*/ 0 w 30"/>
                <a:gd name="T3" fmla="*/ 20 h 50"/>
                <a:gd name="T4" fmla="*/ 11 w 30"/>
                <a:gd name="T5" fmla="*/ 20 h 50"/>
                <a:gd name="T6" fmla="*/ 11 w 30"/>
                <a:gd name="T7" fmla="*/ 0 h 50"/>
                <a:gd name="T8" fmla="*/ 16 w 30"/>
                <a:gd name="T9" fmla="*/ 0 h 50"/>
                <a:gd name="T10" fmla="*/ 16 w 30"/>
                <a:gd name="T11" fmla="*/ 20 h 50"/>
                <a:gd name="T12" fmla="*/ 30 w 30"/>
                <a:gd name="T13" fmla="*/ 20 h 50"/>
                <a:gd name="T14" fmla="*/ 30 w 30"/>
                <a:gd name="T15" fmla="*/ 30 h 50"/>
                <a:gd name="T16" fmla="*/ 16 w 30"/>
                <a:gd name="T17" fmla="*/ 30 h 50"/>
                <a:gd name="T18" fmla="*/ 16 w 30"/>
                <a:gd name="T19" fmla="*/ 50 h 50"/>
                <a:gd name="T20" fmla="*/ 11 w 30"/>
                <a:gd name="T21" fmla="*/ 50 h 50"/>
                <a:gd name="T22" fmla="*/ 11 w 30"/>
                <a:gd name="T23" fmla="*/ 30 h 50"/>
                <a:gd name="T24" fmla="*/ 0 w 30"/>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0" y="30"/>
                  </a:moveTo>
                  <a:lnTo>
                    <a:pt x="0" y="20"/>
                  </a:lnTo>
                  <a:lnTo>
                    <a:pt x="11" y="20"/>
                  </a:lnTo>
                  <a:lnTo>
                    <a:pt x="11" y="0"/>
                  </a:lnTo>
                  <a:lnTo>
                    <a:pt x="16" y="0"/>
                  </a:lnTo>
                  <a:lnTo>
                    <a:pt x="16" y="20"/>
                  </a:lnTo>
                  <a:lnTo>
                    <a:pt x="30" y="20"/>
                  </a:lnTo>
                  <a:lnTo>
                    <a:pt x="30"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51">
              <a:extLst>
                <a:ext uri="{FF2B5EF4-FFF2-40B4-BE49-F238E27FC236}">
                  <a16:creationId xmlns:a16="http://schemas.microsoft.com/office/drawing/2014/main" id="{FB83C9C6-BBC3-831D-36CB-48405F48B77C}"/>
                </a:ext>
              </a:extLst>
            </p:cNvPr>
            <p:cNvSpPr>
              <a:spLocks/>
            </p:cNvSpPr>
            <p:nvPr/>
          </p:nvSpPr>
          <p:spPr bwMode="auto">
            <a:xfrm>
              <a:off x="3659946" y="3605214"/>
              <a:ext cx="40734" cy="79375"/>
            </a:xfrm>
            <a:custGeom>
              <a:avLst/>
              <a:gdLst>
                <a:gd name="T0" fmla="*/ 0 w 29"/>
                <a:gd name="T1" fmla="*/ 30 h 50"/>
                <a:gd name="T2" fmla="*/ 0 w 29"/>
                <a:gd name="T3" fmla="*/ 20 h 50"/>
                <a:gd name="T4" fmla="*/ 11 w 29"/>
                <a:gd name="T5" fmla="*/ 20 h 50"/>
                <a:gd name="T6" fmla="*/ 11 w 29"/>
                <a:gd name="T7" fmla="*/ 0 h 50"/>
                <a:gd name="T8" fmla="*/ 16 w 29"/>
                <a:gd name="T9" fmla="*/ 0 h 50"/>
                <a:gd name="T10" fmla="*/ 16 w 29"/>
                <a:gd name="T11" fmla="*/ 20 h 50"/>
                <a:gd name="T12" fmla="*/ 29 w 29"/>
                <a:gd name="T13" fmla="*/ 20 h 50"/>
                <a:gd name="T14" fmla="*/ 29 w 29"/>
                <a:gd name="T15" fmla="*/ 30 h 50"/>
                <a:gd name="T16" fmla="*/ 16 w 29"/>
                <a:gd name="T17" fmla="*/ 30 h 50"/>
                <a:gd name="T18" fmla="*/ 16 w 29"/>
                <a:gd name="T19" fmla="*/ 50 h 50"/>
                <a:gd name="T20" fmla="*/ 11 w 29"/>
                <a:gd name="T21" fmla="*/ 50 h 50"/>
                <a:gd name="T22" fmla="*/ 11 w 29"/>
                <a:gd name="T23" fmla="*/ 30 h 50"/>
                <a:gd name="T24" fmla="*/ 0 w 29"/>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0">
                  <a:moveTo>
                    <a:pt x="0" y="30"/>
                  </a:moveTo>
                  <a:lnTo>
                    <a:pt x="0" y="20"/>
                  </a:lnTo>
                  <a:lnTo>
                    <a:pt x="11" y="20"/>
                  </a:lnTo>
                  <a:lnTo>
                    <a:pt x="11" y="0"/>
                  </a:lnTo>
                  <a:lnTo>
                    <a:pt x="16" y="0"/>
                  </a:lnTo>
                  <a:lnTo>
                    <a:pt x="16" y="20"/>
                  </a:lnTo>
                  <a:lnTo>
                    <a:pt x="29" y="20"/>
                  </a:lnTo>
                  <a:lnTo>
                    <a:pt x="29"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52">
              <a:extLst>
                <a:ext uri="{FF2B5EF4-FFF2-40B4-BE49-F238E27FC236}">
                  <a16:creationId xmlns:a16="http://schemas.microsoft.com/office/drawing/2014/main" id="{36EC917E-3ED9-F9C5-E5A3-CC10DF921629}"/>
                </a:ext>
              </a:extLst>
            </p:cNvPr>
            <p:cNvSpPr>
              <a:spLocks/>
            </p:cNvSpPr>
            <p:nvPr/>
          </p:nvSpPr>
          <p:spPr bwMode="auto">
            <a:xfrm>
              <a:off x="3775125" y="3605214"/>
              <a:ext cx="37925" cy="79375"/>
            </a:xfrm>
            <a:custGeom>
              <a:avLst/>
              <a:gdLst>
                <a:gd name="T0" fmla="*/ 0 w 27"/>
                <a:gd name="T1" fmla="*/ 30 h 50"/>
                <a:gd name="T2" fmla="*/ 0 w 27"/>
                <a:gd name="T3" fmla="*/ 20 h 50"/>
                <a:gd name="T4" fmla="*/ 11 w 27"/>
                <a:gd name="T5" fmla="*/ 20 h 50"/>
                <a:gd name="T6" fmla="*/ 11 w 27"/>
                <a:gd name="T7" fmla="*/ 0 h 50"/>
                <a:gd name="T8" fmla="*/ 16 w 27"/>
                <a:gd name="T9" fmla="*/ 0 h 50"/>
                <a:gd name="T10" fmla="*/ 16 w 27"/>
                <a:gd name="T11" fmla="*/ 20 h 50"/>
                <a:gd name="T12" fmla="*/ 27 w 27"/>
                <a:gd name="T13" fmla="*/ 20 h 50"/>
                <a:gd name="T14" fmla="*/ 27 w 27"/>
                <a:gd name="T15" fmla="*/ 30 h 50"/>
                <a:gd name="T16" fmla="*/ 16 w 27"/>
                <a:gd name="T17" fmla="*/ 30 h 50"/>
                <a:gd name="T18" fmla="*/ 16 w 27"/>
                <a:gd name="T19" fmla="*/ 50 h 50"/>
                <a:gd name="T20" fmla="*/ 11 w 27"/>
                <a:gd name="T21" fmla="*/ 50 h 50"/>
                <a:gd name="T22" fmla="*/ 11 w 27"/>
                <a:gd name="T23" fmla="*/ 30 h 50"/>
                <a:gd name="T24" fmla="*/ 0 w 27"/>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30"/>
                  </a:moveTo>
                  <a:lnTo>
                    <a:pt x="0" y="20"/>
                  </a:lnTo>
                  <a:lnTo>
                    <a:pt x="11" y="20"/>
                  </a:lnTo>
                  <a:lnTo>
                    <a:pt x="11" y="0"/>
                  </a:lnTo>
                  <a:lnTo>
                    <a:pt x="16" y="0"/>
                  </a:lnTo>
                  <a:lnTo>
                    <a:pt x="16" y="20"/>
                  </a:lnTo>
                  <a:lnTo>
                    <a:pt x="27" y="20"/>
                  </a:lnTo>
                  <a:lnTo>
                    <a:pt x="27"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53">
              <a:extLst>
                <a:ext uri="{FF2B5EF4-FFF2-40B4-BE49-F238E27FC236}">
                  <a16:creationId xmlns:a16="http://schemas.microsoft.com/office/drawing/2014/main" id="{ED463693-FAD2-1FE0-B494-A79B756823C3}"/>
                </a:ext>
              </a:extLst>
            </p:cNvPr>
            <p:cNvSpPr>
              <a:spLocks/>
            </p:cNvSpPr>
            <p:nvPr/>
          </p:nvSpPr>
          <p:spPr bwMode="auto">
            <a:xfrm>
              <a:off x="3880471" y="3670302"/>
              <a:ext cx="37925" cy="76200"/>
            </a:xfrm>
            <a:custGeom>
              <a:avLst/>
              <a:gdLst>
                <a:gd name="T0" fmla="*/ 11 w 27"/>
                <a:gd name="T1" fmla="*/ 27 h 48"/>
                <a:gd name="T2" fmla="*/ 11 w 27"/>
                <a:gd name="T3" fmla="*/ 48 h 48"/>
                <a:gd name="T4" fmla="*/ 16 w 27"/>
                <a:gd name="T5" fmla="*/ 48 h 48"/>
                <a:gd name="T6" fmla="*/ 16 w 27"/>
                <a:gd name="T7" fmla="*/ 27 h 48"/>
                <a:gd name="T8" fmla="*/ 27 w 27"/>
                <a:gd name="T9" fmla="*/ 27 h 48"/>
                <a:gd name="T10" fmla="*/ 27 w 27"/>
                <a:gd name="T11" fmla="*/ 20 h 48"/>
                <a:gd name="T12" fmla="*/ 16 w 27"/>
                <a:gd name="T13" fmla="*/ 20 h 48"/>
                <a:gd name="T14" fmla="*/ 16 w 27"/>
                <a:gd name="T15" fmla="*/ 0 h 48"/>
                <a:gd name="T16" fmla="*/ 11 w 27"/>
                <a:gd name="T17" fmla="*/ 0 h 48"/>
                <a:gd name="T18" fmla="*/ 11 w 27"/>
                <a:gd name="T19" fmla="*/ 20 h 48"/>
                <a:gd name="T20" fmla="*/ 0 w 27"/>
                <a:gd name="T21" fmla="*/ 20 h 48"/>
                <a:gd name="T22" fmla="*/ 0 w 27"/>
                <a:gd name="T23" fmla="*/ 27 h 48"/>
                <a:gd name="T24" fmla="*/ 11 w 27"/>
                <a:gd name="T25" fmla="*/ 27 h 48"/>
                <a:gd name="T26" fmla="*/ 11 w 27"/>
                <a:gd name="T2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48">
                  <a:moveTo>
                    <a:pt x="11" y="27"/>
                  </a:moveTo>
                  <a:lnTo>
                    <a:pt x="11" y="48"/>
                  </a:lnTo>
                  <a:lnTo>
                    <a:pt x="16" y="48"/>
                  </a:lnTo>
                  <a:lnTo>
                    <a:pt x="16" y="27"/>
                  </a:lnTo>
                  <a:lnTo>
                    <a:pt x="27" y="27"/>
                  </a:lnTo>
                  <a:lnTo>
                    <a:pt x="27" y="20"/>
                  </a:lnTo>
                  <a:lnTo>
                    <a:pt x="16" y="20"/>
                  </a:lnTo>
                  <a:lnTo>
                    <a:pt x="16" y="0"/>
                  </a:lnTo>
                  <a:lnTo>
                    <a:pt x="11" y="0"/>
                  </a:lnTo>
                  <a:lnTo>
                    <a:pt x="11" y="20"/>
                  </a:lnTo>
                  <a:lnTo>
                    <a:pt x="0" y="20"/>
                  </a:lnTo>
                  <a:lnTo>
                    <a:pt x="0" y="27"/>
                  </a:lnTo>
                  <a:lnTo>
                    <a:pt x="11" y="27"/>
                  </a:lnTo>
                  <a:lnTo>
                    <a:pt x="11"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54">
              <a:extLst>
                <a:ext uri="{FF2B5EF4-FFF2-40B4-BE49-F238E27FC236}">
                  <a16:creationId xmlns:a16="http://schemas.microsoft.com/office/drawing/2014/main" id="{4383D8D8-D9B1-1740-A270-3D84CB79304E}"/>
                </a:ext>
              </a:extLst>
            </p:cNvPr>
            <p:cNvSpPr>
              <a:spLocks/>
            </p:cNvSpPr>
            <p:nvPr/>
          </p:nvSpPr>
          <p:spPr bwMode="auto">
            <a:xfrm>
              <a:off x="3893112" y="3670302"/>
              <a:ext cx="37925" cy="76200"/>
            </a:xfrm>
            <a:custGeom>
              <a:avLst/>
              <a:gdLst>
                <a:gd name="T0" fmla="*/ 11 w 27"/>
                <a:gd name="T1" fmla="*/ 27 h 48"/>
                <a:gd name="T2" fmla="*/ 11 w 27"/>
                <a:gd name="T3" fmla="*/ 48 h 48"/>
                <a:gd name="T4" fmla="*/ 16 w 27"/>
                <a:gd name="T5" fmla="*/ 48 h 48"/>
                <a:gd name="T6" fmla="*/ 16 w 27"/>
                <a:gd name="T7" fmla="*/ 27 h 48"/>
                <a:gd name="T8" fmla="*/ 27 w 27"/>
                <a:gd name="T9" fmla="*/ 27 h 48"/>
                <a:gd name="T10" fmla="*/ 27 w 27"/>
                <a:gd name="T11" fmla="*/ 20 h 48"/>
                <a:gd name="T12" fmla="*/ 16 w 27"/>
                <a:gd name="T13" fmla="*/ 20 h 48"/>
                <a:gd name="T14" fmla="*/ 16 w 27"/>
                <a:gd name="T15" fmla="*/ 0 h 48"/>
                <a:gd name="T16" fmla="*/ 11 w 27"/>
                <a:gd name="T17" fmla="*/ 0 h 48"/>
                <a:gd name="T18" fmla="*/ 11 w 27"/>
                <a:gd name="T19" fmla="*/ 20 h 48"/>
                <a:gd name="T20" fmla="*/ 0 w 27"/>
                <a:gd name="T21" fmla="*/ 20 h 48"/>
                <a:gd name="T22" fmla="*/ 0 w 27"/>
                <a:gd name="T23" fmla="*/ 27 h 48"/>
                <a:gd name="T24" fmla="*/ 11 w 27"/>
                <a:gd name="T25" fmla="*/ 27 h 48"/>
                <a:gd name="T26" fmla="*/ 11 w 27"/>
                <a:gd name="T2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48">
                  <a:moveTo>
                    <a:pt x="11" y="27"/>
                  </a:moveTo>
                  <a:lnTo>
                    <a:pt x="11" y="48"/>
                  </a:lnTo>
                  <a:lnTo>
                    <a:pt x="16" y="48"/>
                  </a:lnTo>
                  <a:lnTo>
                    <a:pt x="16" y="27"/>
                  </a:lnTo>
                  <a:lnTo>
                    <a:pt x="27" y="27"/>
                  </a:lnTo>
                  <a:lnTo>
                    <a:pt x="27" y="20"/>
                  </a:lnTo>
                  <a:lnTo>
                    <a:pt x="16" y="20"/>
                  </a:lnTo>
                  <a:lnTo>
                    <a:pt x="16" y="0"/>
                  </a:lnTo>
                  <a:lnTo>
                    <a:pt x="11" y="0"/>
                  </a:lnTo>
                  <a:lnTo>
                    <a:pt x="11" y="20"/>
                  </a:lnTo>
                  <a:lnTo>
                    <a:pt x="0" y="20"/>
                  </a:lnTo>
                  <a:lnTo>
                    <a:pt x="0" y="27"/>
                  </a:lnTo>
                  <a:lnTo>
                    <a:pt x="11" y="27"/>
                  </a:lnTo>
                  <a:lnTo>
                    <a:pt x="11"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55">
              <a:extLst>
                <a:ext uri="{FF2B5EF4-FFF2-40B4-BE49-F238E27FC236}">
                  <a16:creationId xmlns:a16="http://schemas.microsoft.com/office/drawing/2014/main" id="{10CB5212-A2BE-128F-3270-20AE1735D8E8}"/>
                </a:ext>
              </a:extLst>
            </p:cNvPr>
            <p:cNvSpPr>
              <a:spLocks/>
            </p:cNvSpPr>
            <p:nvPr/>
          </p:nvSpPr>
          <p:spPr bwMode="auto">
            <a:xfrm>
              <a:off x="3905754" y="3670302"/>
              <a:ext cx="39329" cy="76200"/>
            </a:xfrm>
            <a:custGeom>
              <a:avLst/>
              <a:gdLst>
                <a:gd name="T0" fmla="*/ 12 w 28"/>
                <a:gd name="T1" fmla="*/ 27 h 48"/>
                <a:gd name="T2" fmla="*/ 12 w 28"/>
                <a:gd name="T3" fmla="*/ 48 h 48"/>
                <a:gd name="T4" fmla="*/ 16 w 28"/>
                <a:gd name="T5" fmla="*/ 48 h 48"/>
                <a:gd name="T6" fmla="*/ 16 w 28"/>
                <a:gd name="T7" fmla="*/ 27 h 48"/>
                <a:gd name="T8" fmla="*/ 28 w 28"/>
                <a:gd name="T9" fmla="*/ 27 h 48"/>
                <a:gd name="T10" fmla="*/ 28 w 28"/>
                <a:gd name="T11" fmla="*/ 20 h 48"/>
                <a:gd name="T12" fmla="*/ 16 w 28"/>
                <a:gd name="T13" fmla="*/ 20 h 48"/>
                <a:gd name="T14" fmla="*/ 16 w 28"/>
                <a:gd name="T15" fmla="*/ 0 h 48"/>
                <a:gd name="T16" fmla="*/ 12 w 28"/>
                <a:gd name="T17" fmla="*/ 0 h 48"/>
                <a:gd name="T18" fmla="*/ 12 w 28"/>
                <a:gd name="T19" fmla="*/ 20 h 48"/>
                <a:gd name="T20" fmla="*/ 0 w 28"/>
                <a:gd name="T21" fmla="*/ 20 h 48"/>
                <a:gd name="T22" fmla="*/ 0 w 28"/>
                <a:gd name="T23" fmla="*/ 27 h 48"/>
                <a:gd name="T24" fmla="*/ 12 w 28"/>
                <a:gd name="T25" fmla="*/ 27 h 48"/>
                <a:gd name="T26" fmla="*/ 12 w 28"/>
                <a:gd name="T2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48">
                  <a:moveTo>
                    <a:pt x="12" y="27"/>
                  </a:moveTo>
                  <a:lnTo>
                    <a:pt x="12" y="48"/>
                  </a:lnTo>
                  <a:lnTo>
                    <a:pt x="16" y="48"/>
                  </a:lnTo>
                  <a:lnTo>
                    <a:pt x="16" y="27"/>
                  </a:lnTo>
                  <a:lnTo>
                    <a:pt x="28" y="27"/>
                  </a:lnTo>
                  <a:lnTo>
                    <a:pt x="28" y="20"/>
                  </a:lnTo>
                  <a:lnTo>
                    <a:pt x="16" y="20"/>
                  </a:lnTo>
                  <a:lnTo>
                    <a:pt x="16" y="0"/>
                  </a:lnTo>
                  <a:lnTo>
                    <a:pt x="12" y="0"/>
                  </a:lnTo>
                  <a:lnTo>
                    <a:pt x="12" y="20"/>
                  </a:lnTo>
                  <a:lnTo>
                    <a:pt x="0" y="20"/>
                  </a:lnTo>
                  <a:lnTo>
                    <a:pt x="0" y="27"/>
                  </a:lnTo>
                  <a:lnTo>
                    <a:pt x="12" y="27"/>
                  </a:lnTo>
                  <a:lnTo>
                    <a:pt x="12"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56">
              <a:extLst>
                <a:ext uri="{FF2B5EF4-FFF2-40B4-BE49-F238E27FC236}">
                  <a16:creationId xmlns:a16="http://schemas.microsoft.com/office/drawing/2014/main" id="{05B7A1F8-9634-2C1B-3B03-D5F1101DC984}"/>
                </a:ext>
              </a:extLst>
            </p:cNvPr>
            <p:cNvSpPr>
              <a:spLocks/>
            </p:cNvSpPr>
            <p:nvPr/>
          </p:nvSpPr>
          <p:spPr bwMode="auto">
            <a:xfrm>
              <a:off x="3985817" y="3670302"/>
              <a:ext cx="39329" cy="76200"/>
            </a:xfrm>
            <a:custGeom>
              <a:avLst/>
              <a:gdLst>
                <a:gd name="T0" fmla="*/ 12 w 28"/>
                <a:gd name="T1" fmla="*/ 27 h 48"/>
                <a:gd name="T2" fmla="*/ 12 w 28"/>
                <a:gd name="T3" fmla="*/ 48 h 48"/>
                <a:gd name="T4" fmla="*/ 16 w 28"/>
                <a:gd name="T5" fmla="*/ 48 h 48"/>
                <a:gd name="T6" fmla="*/ 16 w 28"/>
                <a:gd name="T7" fmla="*/ 27 h 48"/>
                <a:gd name="T8" fmla="*/ 28 w 28"/>
                <a:gd name="T9" fmla="*/ 27 h 48"/>
                <a:gd name="T10" fmla="*/ 28 w 28"/>
                <a:gd name="T11" fmla="*/ 20 h 48"/>
                <a:gd name="T12" fmla="*/ 16 w 28"/>
                <a:gd name="T13" fmla="*/ 20 h 48"/>
                <a:gd name="T14" fmla="*/ 16 w 28"/>
                <a:gd name="T15" fmla="*/ 0 h 48"/>
                <a:gd name="T16" fmla="*/ 12 w 28"/>
                <a:gd name="T17" fmla="*/ 0 h 48"/>
                <a:gd name="T18" fmla="*/ 12 w 28"/>
                <a:gd name="T19" fmla="*/ 20 h 48"/>
                <a:gd name="T20" fmla="*/ 0 w 28"/>
                <a:gd name="T21" fmla="*/ 20 h 48"/>
                <a:gd name="T22" fmla="*/ 0 w 28"/>
                <a:gd name="T23" fmla="*/ 27 h 48"/>
                <a:gd name="T24" fmla="*/ 12 w 28"/>
                <a:gd name="T25" fmla="*/ 27 h 48"/>
                <a:gd name="T26" fmla="*/ 12 w 28"/>
                <a:gd name="T2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48">
                  <a:moveTo>
                    <a:pt x="12" y="27"/>
                  </a:moveTo>
                  <a:lnTo>
                    <a:pt x="12" y="48"/>
                  </a:lnTo>
                  <a:lnTo>
                    <a:pt x="16" y="48"/>
                  </a:lnTo>
                  <a:lnTo>
                    <a:pt x="16" y="27"/>
                  </a:lnTo>
                  <a:lnTo>
                    <a:pt x="28" y="27"/>
                  </a:lnTo>
                  <a:lnTo>
                    <a:pt x="28" y="20"/>
                  </a:lnTo>
                  <a:lnTo>
                    <a:pt x="16" y="20"/>
                  </a:lnTo>
                  <a:lnTo>
                    <a:pt x="16" y="0"/>
                  </a:lnTo>
                  <a:lnTo>
                    <a:pt x="12" y="0"/>
                  </a:lnTo>
                  <a:lnTo>
                    <a:pt x="12" y="20"/>
                  </a:lnTo>
                  <a:lnTo>
                    <a:pt x="0" y="20"/>
                  </a:lnTo>
                  <a:lnTo>
                    <a:pt x="0" y="27"/>
                  </a:lnTo>
                  <a:lnTo>
                    <a:pt x="12" y="27"/>
                  </a:lnTo>
                  <a:lnTo>
                    <a:pt x="12"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57">
              <a:extLst>
                <a:ext uri="{FF2B5EF4-FFF2-40B4-BE49-F238E27FC236}">
                  <a16:creationId xmlns:a16="http://schemas.microsoft.com/office/drawing/2014/main" id="{FB71BFED-933E-0AE7-5A3B-AD5569E9712A}"/>
                </a:ext>
              </a:extLst>
            </p:cNvPr>
            <p:cNvSpPr>
              <a:spLocks/>
            </p:cNvSpPr>
            <p:nvPr/>
          </p:nvSpPr>
          <p:spPr bwMode="auto">
            <a:xfrm>
              <a:off x="4143133" y="3743327"/>
              <a:ext cx="37925" cy="74612"/>
            </a:xfrm>
            <a:custGeom>
              <a:avLst/>
              <a:gdLst>
                <a:gd name="T0" fmla="*/ 0 w 27"/>
                <a:gd name="T1" fmla="*/ 27 h 47"/>
                <a:gd name="T2" fmla="*/ 0 w 27"/>
                <a:gd name="T3" fmla="*/ 20 h 47"/>
                <a:gd name="T4" fmla="*/ 11 w 27"/>
                <a:gd name="T5" fmla="*/ 20 h 47"/>
                <a:gd name="T6" fmla="*/ 11 w 27"/>
                <a:gd name="T7" fmla="*/ 0 h 47"/>
                <a:gd name="T8" fmla="*/ 16 w 27"/>
                <a:gd name="T9" fmla="*/ 0 h 47"/>
                <a:gd name="T10" fmla="*/ 16 w 27"/>
                <a:gd name="T11" fmla="*/ 20 h 47"/>
                <a:gd name="T12" fmla="*/ 27 w 27"/>
                <a:gd name="T13" fmla="*/ 20 h 47"/>
                <a:gd name="T14" fmla="*/ 27 w 27"/>
                <a:gd name="T15" fmla="*/ 27 h 47"/>
                <a:gd name="T16" fmla="*/ 16 w 27"/>
                <a:gd name="T17" fmla="*/ 27 h 47"/>
                <a:gd name="T18" fmla="*/ 16 w 27"/>
                <a:gd name="T19" fmla="*/ 47 h 47"/>
                <a:gd name="T20" fmla="*/ 11 w 27"/>
                <a:gd name="T21" fmla="*/ 47 h 47"/>
                <a:gd name="T22" fmla="*/ 11 w 27"/>
                <a:gd name="T23" fmla="*/ 27 h 47"/>
                <a:gd name="T24" fmla="*/ 0 w 27"/>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7">
                  <a:moveTo>
                    <a:pt x="0" y="27"/>
                  </a:moveTo>
                  <a:lnTo>
                    <a:pt x="0" y="20"/>
                  </a:lnTo>
                  <a:lnTo>
                    <a:pt x="11" y="20"/>
                  </a:lnTo>
                  <a:lnTo>
                    <a:pt x="11" y="0"/>
                  </a:lnTo>
                  <a:lnTo>
                    <a:pt x="16" y="0"/>
                  </a:lnTo>
                  <a:lnTo>
                    <a:pt x="16" y="20"/>
                  </a:lnTo>
                  <a:lnTo>
                    <a:pt x="27" y="20"/>
                  </a:lnTo>
                  <a:lnTo>
                    <a:pt x="27" y="27"/>
                  </a:lnTo>
                  <a:lnTo>
                    <a:pt x="16" y="27"/>
                  </a:lnTo>
                  <a:lnTo>
                    <a:pt x="16" y="47"/>
                  </a:lnTo>
                  <a:lnTo>
                    <a:pt x="11" y="47"/>
                  </a:lnTo>
                  <a:lnTo>
                    <a:pt x="11"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58">
              <a:extLst>
                <a:ext uri="{FF2B5EF4-FFF2-40B4-BE49-F238E27FC236}">
                  <a16:creationId xmlns:a16="http://schemas.microsoft.com/office/drawing/2014/main" id="{9803832B-8080-4B55-331E-EC7CAFE482FC}"/>
                </a:ext>
              </a:extLst>
            </p:cNvPr>
            <p:cNvSpPr>
              <a:spLocks/>
            </p:cNvSpPr>
            <p:nvPr/>
          </p:nvSpPr>
          <p:spPr bwMode="auto">
            <a:xfrm>
              <a:off x="4162798" y="3743327"/>
              <a:ext cx="37925" cy="74612"/>
            </a:xfrm>
            <a:custGeom>
              <a:avLst/>
              <a:gdLst>
                <a:gd name="T0" fmla="*/ 0 w 27"/>
                <a:gd name="T1" fmla="*/ 27 h 47"/>
                <a:gd name="T2" fmla="*/ 0 w 27"/>
                <a:gd name="T3" fmla="*/ 20 h 47"/>
                <a:gd name="T4" fmla="*/ 11 w 27"/>
                <a:gd name="T5" fmla="*/ 20 h 47"/>
                <a:gd name="T6" fmla="*/ 11 w 27"/>
                <a:gd name="T7" fmla="*/ 0 h 47"/>
                <a:gd name="T8" fmla="*/ 16 w 27"/>
                <a:gd name="T9" fmla="*/ 0 h 47"/>
                <a:gd name="T10" fmla="*/ 16 w 27"/>
                <a:gd name="T11" fmla="*/ 20 h 47"/>
                <a:gd name="T12" fmla="*/ 27 w 27"/>
                <a:gd name="T13" fmla="*/ 20 h 47"/>
                <a:gd name="T14" fmla="*/ 27 w 27"/>
                <a:gd name="T15" fmla="*/ 27 h 47"/>
                <a:gd name="T16" fmla="*/ 16 w 27"/>
                <a:gd name="T17" fmla="*/ 27 h 47"/>
                <a:gd name="T18" fmla="*/ 16 w 27"/>
                <a:gd name="T19" fmla="*/ 47 h 47"/>
                <a:gd name="T20" fmla="*/ 11 w 27"/>
                <a:gd name="T21" fmla="*/ 47 h 47"/>
                <a:gd name="T22" fmla="*/ 11 w 27"/>
                <a:gd name="T23" fmla="*/ 27 h 47"/>
                <a:gd name="T24" fmla="*/ 0 w 27"/>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7">
                  <a:moveTo>
                    <a:pt x="0" y="27"/>
                  </a:moveTo>
                  <a:lnTo>
                    <a:pt x="0" y="20"/>
                  </a:lnTo>
                  <a:lnTo>
                    <a:pt x="11" y="20"/>
                  </a:lnTo>
                  <a:lnTo>
                    <a:pt x="11" y="0"/>
                  </a:lnTo>
                  <a:lnTo>
                    <a:pt x="16" y="0"/>
                  </a:lnTo>
                  <a:lnTo>
                    <a:pt x="16" y="20"/>
                  </a:lnTo>
                  <a:lnTo>
                    <a:pt x="27" y="20"/>
                  </a:lnTo>
                  <a:lnTo>
                    <a:pt x="27" y="27"/>
                  </a:lnTo>
                  <a:lnTo>
                    <a:pt x="16" y="27"/>
                  </a:lnTo>
                  <a:lnTo>
                    <a:pt x="16" y="47"/>
                  </a:lnTo>
                  <a:lnTo>
                    <a:pt x="11" y="47"/>
                  </a:lnTo>
                  <a:lnTo>
                    <a:pt x="11"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59">
              <a:extLst>
                <a:ext uri="{FF2B5EF4-FFF2-40B4-BE49-F238E27FC236}">
                  <a16:creationId xmlns:a16="http://schemas.microsoft.com/office/drawing/2014/main" id="{34839B31-32BC-68D5-C2DB-4372CB445969}"/>
                </a:ext>
              </a:extLst>
            </p:cNvPr>
            <p:cNvSpPr>
              <a:spLocks/>
            </p:cNvSpPr>
            <p:nvPr/>
          </p:nvSpPr>
          <p:spPr bwMode="auto">
            <a:xfrm>
              <a:off x="4216173" y="3743327"/>
              <a:ext cx="39329" cy="74612"/>
            </a:xfrm>
            <a:custGeom>
              <a:avLst/>
              <a:gdLst>
                <a:gd name="T0" fmla="*/ 0 w 28"/>
                <a:gd name="T1" fmla="*/ 27 h 47"/>
                <a:gd name="T2" fmla="*/ 0 w 28"/>
                <a:gd name="T3" fmla="*/ 20 h 47"/>
                <a:gd name="T4" fmla="*/ 12 w 28"/>
                <a:gd name="T5" fmla="*/ 20 h 47"/>
                <a:gd name="T6" fmla="*/ 12 w 28"/>
                <a:gd name="T7" fmla="*/ 0 h 47"/>
                <a:gd name="T8" fmla="*/ 16 w 28"/>
                <a:gd name="T9" fmla="*/ 0 h 47"/>
                <a:gd name="T10" fmla="*/ 16 w 28"/>
                <a:gd name="T11" fmla="*/ 20 h 47"/>
                <a:gd name="T12" fmla="*/ 28 w 28"/>
                <a:gd name="T13" fmla="*/ 20 h 47"/>
                <a:gd name="T14" fmla="*/ 28 w 28"/>
                <a:gd name="T15" fmla="*/ 27 h 47"/>
                <a:gd name="T16" fmla="*/ 16 w 28"/>
                <a:gd name="T17" fmla="*/ 27 h 47"/>
                <a:gd name="T18" fmla="*/ 16 w 28"/>
                <a:gd name="T19" fmla="*/ 47 h 47"/>
                <a:gd name="T20" fmla="*/ 12 w 28"/>
                <a:gd name="T21" fmla="*/ 47 h 47"/>
                <a:gd name="T22" fmla="*/ 12 w 28"/>
                <a:gd name="T23" fmla="*/ 27 h 47"/>
                <a:gd name="T24" fmla="*/ 0 w 28"/>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7">
                  <a:moveTo>
                    <a:pt x="0" y="27"/>
                  </a:moveTo>
                  <a:lnTo>
                    <a:pt x="0" y="20"/>
                  </a:lnTo>
                  <a:lnTo>
                    <a:pt x="12" y="20"/>
                  </a:lnTo>
                  <a:lnTo>
                    <a:pt x="12" y="0"/>
                  </a:lnTo>
                  <a:lnTo>
                    <a:pt x="16" y="0"/>
                  </a:lnTo>
                  <a:lnTo>
                    <a:pt x="16" y="20"/>
                  </a:lnTo>
                  <a:lnTo>
                    <a:pt x="28" y="20"/>
                  </a:lnTo>
                  <a:lnTo>
                    <a:pt x="28" y="27"/>
                  </a:lnTo>
                  <a:lnTo>
                    <a:pt x="16" y="27"/>
                  </a:lnTo>
                  <a:lnTo>
                    <a:pt x="16" y="47"/>
                  </a:lnTo>
                  <a:lnTo>
                    <a:pt x="12" y="47"/>
                  </a:lnTo>
                  <a:lnTo>
                    <a:pt x="12"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260">
              <a:extLst>
                <a:ext uri="{FF2B5EF4-FFF2-40B4-BE49-F238E27FC236}">
                  <a16:creationId xmlns:a16="http://schemas.microsoft.com/office/drawing/2014/main" id="{81722CED-3D56-37C1-7924-6CD788A6E8C2}"/>
                </a:ext>
              </a:extLst>
            </p:cNvPr>
            <p:cNvSpPr>
              <a:spLocks/>
            </p:cNvSpPr>
            <p:nvPr/>
          </p:nvSpPr>
          <p:spPr bwMode="auto">
            <a:xfrm>
              <a:off x="4283594" y="3743327"/>
              <a:ext cx="39329" cy="74612"/>
            </a:xfrm>
            <a:custGeom>
              <a:avLst/>
              <a:gdLst>
                <a:gd name="T0" fmla="*/ 0 w 28"/>
                <a:gd name="T1" fmla="*/ 27 h 47"/>
                <a:gd name="T2" fmla="*/ 0 w 28"/>
                <a:gd name="T3" fmla="*/ 20 h 47"/>
                <a:gd name="T4" fmla="*/ 12 w 28"/>
                <a:gd name="T5" fmla="*/ 20 h 47"/>
                <a:gd name="T6" fmla="*/ 12 w 28"/>
                <a:gd name="T7" fmla="*/ 0 h 47"/>
                <a:gd name="T8" fmla="*/ 16 w 28"/>
                <a:gd name="T9" fmla="*/ 0 h 47"/>
                <a:gd name="T10" fmla="*/ 16 w 28"/>
                <a:gd name="T11" fmla="*/ 20 h 47"/>
                <a:gd name="T12" fmla="*/ 28 w 28"/>
                <a:gd name="T13" fmla="*/ 20 h 47"/>
                <a:gd name="T14" fmla="*/ 28 w 28"/>
                <a:gd name="T15" fmla="*/ 27 h 47"/>
                <a:gd name="T16" fmla="*/ 16 w 28"/>
                <a:gd name="T17" fmla="*/ 27 h 47"/>
                <a:gd name="T18" fmla="*/ 16 w 28"/>
                <a:gd name="T19" fmla="*/ 47 h 47"/>
                <a:gd name="T20" fmla="*/ 12 w 28"/>
                <a:gd name="T21" fmla="*/ 47 h 47"/>
                <a:gd name="T22" fmla="*/ 12 w 28"/>
                <a:gd name="T23" fmla="*/ 27 h 47"/>
                <a:gd name="T24" fmla="*/ 0 w 28"/>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7">
                  <a:moveTo>
                    <a:pt x="0" y="27"/>
                  </a:moveTo>
                  <a:lnTo>
                    <a:pt x="0" y="20"/>
                  </a:lnTo>
                  <a:lnTo>
                    <a:pt x="12" y="20"/>
                  </a:lnTo>
                  <a:lnTo>
                    <a:pt x="12" y="0"/>
                  </a:lnTo>
                  <a:lnTo>
                    <a:pt x="16" y="0"/>
                  </a:lnTo>
                  <a:lnTo>
                    <a:pt x="16" y="20"/>
                  </a:lnTo>
                  <a:lnTo>
                    <a:pt x="28" y="20"/>
                  </a:lnTo>
                  <a:lnTo>
                    <a:pt x="28" y="27"/>
                  </a:lnTo>
                  <a:lnTo>
                    <a:pt x="16" y="27"/>
                  </a:lnTo>
                  <a:lnTo>
                    <a:pt x="16" y="47"/>
                  </a:lnTo>
                  <a:lnTo>
                    <a:pt x="12" y="47"/>
                  </a:lnTo>
                  <a:lnTo>
                    <a:pt x="12"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261">
              <a:extLst>
                <a:ext uri="{FF2B5EF4-FFF2-40B4-BE49-F238E27FC236}">
                  <a16:creationId xmlns:a16="http://schemas.microsoft.com/office/drawing/2014/main" id="{F06DB159-AE16-F7BC-E070-DA0C19298F59}"/>
                </a:ext>
              </a:extLst>
            </p:cNvPr>
            <p:cNvSpPr>
              <a:spLocks/>
            </p:cNvSpPr>
            <p:nvPr/>
          </p:nvSpPr>
          <p:spPr bwMode="auto">
            <a:xfrm>
              <a:off x="4411414" y="3743327"/>
              <a:ext cx="39329" cy="74612"/>
            </a:xfrm>
            <a:custGeom>
              <a:avLst/>
              <a:gdLst>
                <a:gd name="T0" fmla="*/ 0 w 28"/>
                <a:gd name="T1" fmla="*/ 27 h 47"/>
                <a:gd name="T2" fmla="*/ 0 w 28"/>
                <a:gd name="T3" fmla="*/ 20 h 47"/>
                <a:gd name="T4" fmla="*/ 12 w 28"/>
                <a:gd name="T5" fmla="*/ 20 h 47"/>
                <a:gd name="T6" fmla="*/ 12 w 28"/>
                <a:gd name="T7" fmla="*/ 0 h 47"/>
                <a:gd name="T8" fmla="*/ 16 w 28"/>
                <a:gd name="T9" fmla="*/ 0 h 47"/>
                <a:gd name="T10" fmla="*/ 16 w 28"/>
                <a:gd name="T11" fmla="*/ 20 h 47"/>
                <a:gd name="T12" fmla="*/ 28 w 28"/>
                <a:gd name="T13" fmla="*/ 20 h 47"/>
                <a:gd name="T14" fmla="*/ 28 w 28"/>
                <a:gd name="T15" fmla="*/ 27 h 47"/>
                <a:gd name="T16" fmla="*/ 16 w 28"/>
                <a:gd name="T17" fmla="*/ 27 h 47"/>
                <a:gd name="T18" fmla="*/ 16 w 28"/>
                <a:gd name="T19" fmla="*/ 47 h 47"/>
                <a:gd name="T20" fmla="*/ 12 w 28"/>
                <a:gd name="T21" fmla="*/ 47 h 47"/>
                <a:gd name="T22" fmla="*/ 12 w 28"/>
                <a:gd name="T23" fmla="*/ 27 h 47"/>
                <a:gd name="T24" fmla="*/ 0 w 28"/>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7">
                  <a:moveTo>
                    <a:pt x="0" y="27"/>
                  </a:moveTo>
                  <a:lnTo>
                    <a:pt x="0" y="20"/>
                  </a:lnTo>
                  <a:lnTo>
                    <a:pt x="12" y="20"/>
                  </a:lnTo>
                  <a:lnTo>
                    <a:pt x="12" y="0"/>
                  </a:lnTo>
                  <a:lnTo>
                    <a:pt x="16" y="0"/>
                  </a:lnTo>
                  <a:lnTo>
                    <a:pt x="16" y="20"/>
                  </a:lnTo>
                  <a:lnTo>
                    <a:pt x="28" y="20"/>
                  </a:lnTo>
                  <a:lnTo>
                    <a:pt x="28" y="27"/>
                  </a:lnTo>
                  <a:lnTo>
                    <a:pt x="16" y="27"/>
                  </a:lnTo>
                  <a:lnTo>
                    <a:pt x="16" y="47"/>
                  </a:lnTo>
                  <a:lnTo>
                    <a:pt x="12" y="47"/>
                  </a:lnTo>
                  <a:lnTo>
                    <a:pt x="12"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2" name="Freeform 262">
              <a:extLst>
                <a:ext uri="{FF2B5EF4-FFF2-40B4-BE49-F238E27FC236}">
                  <a16:creationId xmlns:a16="http://schemas.microsoft.com/office/drawing/2014/main" id="{D679FAB2-9BAC-EF44-113F-4036070087C6}"/>
                </a:ext>
              </a:extLst>
            </p:cNvPr>
            <p:cNvSpPr>
              <a:spLocks/>
            </p:cNvSpPr>
            <p:nvPr/>
          </p:nvSpPr>
          <p:spPr bwMode="auto">
            <a:xfrm>
              <a:off x="4463385" y="3743327"/>
              <a:ext cx="42138" cy="74612"/>
            </a:xfrm>
            <a:custGeom>
              <a:avLst/>
              <a:gdLst>
                <a:gd name="T0" fmla="*/ 0 w 30"/>
                <a:gd name="T1" fmla="*/ 27 h 47"/>
                <a:gd name="T2" fmla="*/ 0 w 30"/>
                <a:gd name="T3" fmla="*/ 20 h 47"/>
                <a:gd name="T4" fmla="*/ 11 w 30"/>
                <a:gd name="T5" fmla="*/ 20 h 47"/>
                <a:gd name="T6" fmla="*/ 11 w 30"/>
                <a:gd name="T7" fmla="*/ 0 h 47"/>
                <a:gd name="T8" fmla="*/ 16 w 30"/>
                <a:gd name="T9" fmla="*/ 0 h 47"/>
                <a:gd name="T10" fmla="*/ 16 w 30"/>
                <a:gd name="T11" fmla="*/ 20 h 47"/>
                <a:gd name="T12" fmla="*/ 30 w 30"/>
                <a:gd name="T13" fmla="*/ 20 h 47"/>
                <a:gd name="T14" fmla="*/ 30 w 30"/>
                <a:gd name="T15" fmla="*/ 27 h 47"/>
                <a:gd name="T16" fmla="*/ 16 w 30"/>
                <a:gd name="T17" fmla="*/ 27 h 47"/>
                <a:gd name="T18" fmla="*/ 16 w 30"/>
                <a:gd name="T19" fmla="*/ 47 h 47"/>
                <a:gd name="T20" fmla="*/ 11 w 30"/>
                <a:gd name="T21" fmla="*/ 47 h 47"/>
                <a:gd name="T22" fmla="*/ 11 w 30"/>
                <a:gd name="T23" fmla="*/ 27 h 47"/>
                <a:gd name="T24" fmla="*/ 0 w 30"/>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47">
                  <a:moveTo>
                    <a:pt x="0" y="27"/>
                  </a:moveTo>
                  <a:lnTo>
                    <a:pt x="0" y="20"/>
                  </a:lnTo>
                  <a:lnTo>
                    <a:pt x="11" y="20"/>
                  </a:lnTo>
                  <a:lnTo>
                    <a:pt x="11" y="0"/>
                  </a:lnTo>
                  <a:lnTo>
                    <a:pt x="16" y="0"/>
                  </a:lnTo>
                  <a:lnTo>
                    <a:pt x="16" y="20"/>
                  </a:lnTo>
                  <a:lnTo>
                    <a:pt x="30" y="20"/>
                  </a:lnTo>
                  <a:lnTo>
                    <a:pt x="30" y="27"/>
                  </a:lnTo>
                  <a:lnTo>
                    <a:pt x="16" y="27"/>
                  </a:lnTo>
                  <a:lnTo>
                    <a:pt x="16" y="47"/>
                  </a:lnTo>
                  <a:lnTo>
                    <a:pt x="11" y="47"/>
                  </a:lnTo>
                  <a:lnTo>
                    <a:pt x="11"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3" name="Freeform 263">
              <a:extLst>
                <a:ext uri="{FF2B5EF4-FFF2-40B4-BE49-F238E27FC236}">
                  <a16:creationId xmlns:a16="http://schemas.microsoft.com/office/drawing/2014/main" id="{8D460F04-DC10-595E-17A4-03942579457D}"/>
                </a:ext>
              </a:extLst>
            </p:cNvPr>
            <p:cNvSpPr>
              <a:spLocks/>
            </p:cNvSpPr>
            <p:nvPr/>
          </p:nvSpPr>
          <p:spPr bwMode="auto">
            <a:xfrm>
              <a:off x="4728857" y="3743327"/>
              <a:ext cx="39329" cy="74612"/>
            </a:xfrm>
            <a:custGeom>
              <a:avLst/>
              <a:gdLst>
                <a:gd name="T0" fmla="*/ 0 w 28"/>
                <a:gd name="T1" fmla="*/ 27 h 47"/>
                <a:gd name="T2" fmla="*/ 0 w 28"/>
                <a:gd name="T3" fmla="*/ 20 h 47"/>
                <a:gd name="T4" fmla="*/ 12 w 28"/>
                <a:gd name="T5" fmla="*/ 20 h 47"/>
                <a:gd name="T6" fmla="*/ 12 w 28"/>
                <a:gd name="T7" fmla="*/ 0 h 47"/>
                <a:gd name="T8" fmla="*/ 16 w 28"/>
                <a:gd name="T9" fmla="*/ 0 h 47"/>
                <a:gd name="T10" fmla="*/ 16 w 28"/>
                <a:gd name="T11" fmla="*/ 20 h 47"/>
                <a:gd name="T12" fmla="*/ 28 w 28"/>
                <a:gd name="T13" fmla="*/ 20 h 47"/>
                <a:gd name="T14" fmla="*/ 28 w 28"/>
                <a:gd name="T15" fmla="*/ 27 h 47"/>
                <a:gd name="T16" fmla="*/ 16 w 28"/>
                <a:gd name="T17" fmla="*/ 27 h 47"/>
                <a:gd name="T18" fmla="*/ 16 w 28"/>
                <a:gd name="T19" fmla="*/ 47 h 47"/>
                <a:gd name="T20" fmla="*/ 12 w 28"/>
                <a:gd name="T21" fmla="*/ 47 h 47"/>
                <a:gd name="T22" fmla="*/ 12 w 28"/>
                <a:gd name="T23" fmla="*/ 27 h 47"/>
                <a:gd name="T24" fmla="*/ 0 w 28"/>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7">
                  <a:moveTo>
                    <a:pt x="0" y="27"/>
                  </a:moveTo>
                  <a:lnTo>
                    <a:pt x="0" y="20"/>
                  </a:lnTo>
                  <a:lnTo>
                    <a:pt x="12" y="20"/>
                  </a:lnTo>
                  <a:lnTo>
                    <a:pt x="12" y="0"/>
                  </a:lnTo>
                  <a:lnTo>
                    <a:pt x="16" y="0"/>
                  </a:lnTo>
                  <a:lnTo>
                    <a:pt x="16" y="20"/>
                  </a:lnTo>
                  <a:lnTo>
                    <a:pt x="28" y="20"/>
                  </a:lnTo>
                  <a:lnTo>
                    <a:pt x="28" y="27"/>
                  </a:lnTo>
                  <a:lnTo>
                    <a:pt x="16" y="27"/>
                  </a:lnTo>
                  <a:lnTo>
                    <a:pt x="16" y="47"/>
                  </a:lnTo>
                  <a:lnTo>
                    <a:pt x="12" y="47"/>
                  </a:lnTo>
                  <a:lnTo>
                    <a:pt x="12"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4" name="Freeform 264">
              <a:extLst>
                <a:ext uri="{FF2B5EF4-FFF2-40B4-BE49-F238E27FC236}">
                  <a16:creationId xmlns:a16="http://schemas.microsoft.com/office/drawing/2014/main" id="{B418092C-881A-67A4-AB4D-CAA40669FF20}"/>
                </a:ext>
              </a:extLst>
            </p:cNvPr>
            <p:cNvSpPr>
              <a:spLocks/>
            </p:cNvSpPr>
            <p:nvPr/>
          </p:nvSpPr>
          <p:spPr bwMode="auto">
            <a:xfrm>
              <a:off x="4748522" y="3743327"/>
              <a:ext cx="37925" cy="74612"/>
            </a:xfrm>
            <a:custGeom>
              <a:avLst/>
              <a:gdLst>
                <a:gd name="T0" fmla="*/ 0 w 27"/>
                <a:gd name="T1" fmla="*/ 27 h 47"/>
                <a:gd name="T2" fmla="*/ 0 w 27"/>
                <a:gd name="T3" fmla="*/ 20 h 47"/>
                <a:gd name="T4" fmla="*/ 11 w 27"/>
                <a:gd name="T5" fmla="*/ 20 h 47"/>
                <a:gd name="T6" fmla="*/ 11 w 27"/>
                <a:gd name="T7" fmla="*/ 0 h 47"/>
                <a:gd name="T8" fmla="*/ 16 w 27"/>
                <a:gd name="T9" fmla="*/ 0 h 47"/>
                <a:gd name="T10" fmla="*/ 16 w 27"/>
                <a:gd name="T11" fmla="*/ 20 h 47"/>
                <a:gd name="T12" fmla="*/ 27 w 27"/>
                <a:gd name="T13" fmla="*/ 20 h 47"/>
                <a:gd name="T14" fmla="*/ 27 w 27"/>
                <a:gd name="T15" fmla="*/ 27 h 47"/>
                <a:gd name="T16" fmla="*/ 16 w 27"/>
                <a:gd name="T17" fmla="*/ 27 h 47"/>
                <a:gd name="T18" fmla="*/ 16 w 27"/>
                <a:gd name="T19" fmla="*/ 47 h 47"/>
                <a:gd name="T20" fmla="*/ 11 w 27"/>
                <a:gd name="T21" fmla="*/ 47 h 47"/>
                <a:gd name="T22" fmla="*/ 11 w 27"/>
                <a:gd name="T23" fmla="*/ 27 h 47"/>
                <a:gd name="T24" fmla="*/ 0 w 27"/>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7">
                  <a:moveTo>
                    <a:pt x="0" y="27"/>
                  </a:moveTo>
                  <a:lnTo>
                    <a:pt x="0" y="20"/>
                  </a:lnTo>
                  <a:lnTo>
                    <a:pt x="11" y="20"/>
                  </a:lnTo>
                  <a:lnTo>
                    <a:pt x="11" y="0"/>
                  </a:lnTo>
                  <a:lnTo>
                    <a:pt x="16" y="0"/>
                  </a:lnTo>
                  <a:lnTo>
                    <a:pt x="16" y="20"/>
                  </a:lnTo>
                  <a:lnTo>
                    <a:pt x="27" y="20"/>
                  </a:lnTo>
                  <a:lnTo>
                    <a:pt x="27" y="27"/>
                  </a:lnTo>
                  <a:lnTo>
                    <a:pt x="16" y="27"/>
                  </a:lnTo>
                  <a:lnTo>
                    <a:pt x="16" y="47"/>
                  </a:lnTo>
                  <a:lnTo>
                    <a:pt x="11" y="47"/>
                  </a:lnTo>
                  <a:lnTo>
                    <a:pt x="11"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5" name="Freeform 265">
              <a:extLst>
                <a:ext uri="{FF2B5EF4-FFF2-40B4-BE49-F238E27FC236}">
                  <a16:creationId xmlns:a16="http://schemas.microsoft.com/office/drawing/2014/main" id="{96E65EC1-E46F-4684-EBCB-2F6CEF01837B}"/>
                </a:ext>
              </a:extLst>
            </p:cNvPr>
            <p:cNvSpPr>
              <a:spLocks/>
            </p:cNvSpPr>
            <p:nvPr/>
          </p:nvSpPr>
          <p:spPr bwMode="auto">
            <a:xfrm>
              <a:off x="4806111" y="3865564"/>
              <a:ext cx="37925" cy="79375"/>
            </a:xfrm>
            <a:custGeom>
              <a:avLst/>
              <a:gdLst>
                <a:gd name="T0" fmla="*/ 0 w 27"/>
                <a:gd name="T1" fmla="*/ 30 h 50"/>
                <a:gd name="T2" fmla="*/ 0 w 27"/>
                <a:gd name="T3" fmla="*/ 21 h 50"/>
                <a:gd name="T4" fmla="*/ 11 w 27"/>
                <a:gd name="T5" fmla="*/ 21 h 50"/>
                <a:gd name="T6" fmla="*/ 11 w 27"/>
                <a:gd name="T7" fmla="*/ 0 h 50"/>
                <a:gd name="T8" fmla="*/ 16 w 27"/>
                <a:gd name="T9" fmla="*/ 0 h 50"/>
                <a:gd name="T10" fmla="*/ 16 w 27"/>
                <a:gd name="T11" fmla="*/ 21 h 50"/>
                <a:gd name="T12" fmla="*/ 27 w 27"/>
                <a:gd name="T13" fmla="*/ 21 h 50"/>
                <a:gd name="T14" fmla="*/ 27 w 27"/>
                <a:gd name="T15" fmla="*/ 30 h 50"/>
                <a:gd name="T16" fmla="*/ 16 w 27"/>
                <a:gd name="T17" fmla="*/ 30 h 50"/>
                <a:gd name="T18" fmla="*/ 16 w 27"/>
                <a:gd name="T19" fmla="*/ 50 h 50"/>
                <a:gd name="T20" fmla="*/ 11 w 27"/>
                <a:gd name="T21" fmla="*/ 50 h 50"/>
                <a:gd name="T22" fmla="*/ 11 w 27"/>
                <a:gd name="T23" fmla="*/ 30 h 50"/>
                <a:gd name="T24" fmla="*/ 0 w 27"/>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30"/>
                  </a:moveTo>
                  <a:lnTo>
                    <a:pt x="0" y="21"/>
                  </a:lnTo>
                  <a:lnTo>
                    <a:pt x="11" y="21"/>
                  </a:lnTo>
                  <a:lnTo>
                    <a:pt x="11" y="0"/>
                  </a:lnTo>
                  <a:lnTo>
                    <a:pt x="16" y="0"/>
                  </a:lnTo>
                  <a:lnTo>
                    <a:pt x="16" y="21"/>
                  </a:lnTo>
                  <a:lnTo>
                    <a:pt x="27" y="21"/>
                  </a:lnTo>
                  <a:lnTo>
                    <a:pt x="27" y="30"/>
                  </a:lnTo>
                  <a:lnTo>
                    <a:pt x="16" y="30"/>
                  </a:lnTo>
                  <a:lnTo>
                    <a:pt x="16" y="50"/>
                  </a:lnTo>
                  <a:lnTo>
                    <a:pt x="11" y="50"/>
                  </a:lnTo>
                  <a:lnTo>
                    <a:pt x="11" y="30"/>
                  </a:lnTo>
                  <a:lnTo>
                    <a:pt x="0" y="3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6" name="Freeform 266">
              <a:extLst>
                <a:ext uri="{FF2B5EF4-FFF2-40B4-BE49-F238E27FC236}">
                  <a16:creationId xmlns:a16="http://schemas.microsoft.com/office/drawing/2014/main" id="{C20017D6-B968-283F-81C8-055C51B1B48D}"/>
                </a:ext>
              </a:extLst>
            </p:cNvPr>
            <p:cNvSpPr>
              <a:spLocks/>
            </p:cNvSpPr>
            <p:nvPr/>
          </p:nvSpPr>
          <p:spPr bwMode="auto">
            <a:xfrm>
              <a:off x="4818753" y="3865564"/>
              <a:ext cx="37925" cy="79375"/>
            </a:xfrm>
            <a:custGeom>
              <a:avLst/>
              <a:gdLst>
                <a:gd name="T0" fmla="*/ 0 w 27"/>
                <a:gd name="T1" fmla="*/ 30 h 50"/>
                <a:gd name="T2" fmla="*/ 0 w 27"/>
                <a:gd name="T3" fmla="*/ 21 h 50"/>
                <a:gd name="T4" fmla="*/ 11 w 27"/>
                <a:gd name="T5" fmla="*/ 21 h 50"/>
                <a:gd name="T6" fmla="*/ 11 w 27"/>
                <a:gd name="T7" fmla="*/ 0 h 50"/>
                <a:gd name="T8" fmla="*/ 16 w 27"/>
                <a:gd name="T9" fmla="*/ 0 h 50"/>
                <a:gd name="T10" fmla="*/ 16 w 27"/>
                <a:gd name="T11" fmla="*/ 21 h 50"/>
                <a:gd name="T12" fmla="*/ 27 w 27"/>
                <a:gd name="T13" fmla="*/ 21 h 50"/>
                <a:gd name="T14" fmla="*/ 27 w 27"/>
                <a:gd name="T15" fmla="*/ 30 h 50"/>
                <a:gd name="T16" fmla="*/ 16 w 27"/>
                <a:gd name="T17" fmla="*/ 30 h 50"/>
                <a:gd name="T18" fmla="*/ 16 w 27"/>
                <a:gd name="T19" fmla="*/ 50 h 50"/>
                <a:gd name="T20" fmla="*/ 11 w 27"/>
                <a:gd name="T21" fmla="*/ 50 h 50"/>
                <a:gd name="T22" fmla="*/ 11 w 27"/>
                <a:gd name="T23" fmla="*/ 30 h 50"/>
                <a:gd name="T24" fmla="*/ 0 w 27"/>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30"/>
                  </a:moveTo>
                  <a:lnTo>
                    <a:pt x="0" y="21"/>
                  </a:lnTo>
                  <a:lnTo>
                    <a:pt x="11" y="21"/>
                  </a:lnTo>
                  <a:lnTo>
                    <a:pt x="11" y="0"/>
                  </a:lnTo>
                  <a:lnTo>
                    <a:pt x="16" y="0"/>
                  </a:lnTo>
                  <a:lnTo>
                    <a:pt x="16" y="21"/>
                  </a:lnTo>
                  <a:lnTo>
                    <a:pt x="27" y="21"/>
                  </a:lnTo>
                  <a:lnTo>
                    <a:pt x="27"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7" name="Freeform 267">
              <a:extLst>
                <a:ext uri="{FF2B5EF4-FFF2-40B4-BE49-F238E27FC236}">
                  <a16:creationId xmlns:a16="http://schemas.microsoft.com/office/drawing/2014/main" id="{04F37AEB-EB98-5507-B467-C9A1CD61BC01}"/>
                </a:ext>
              </a:extLst>
            </p:cNvPr>
            <p:cNvSpPr>
              <a:spLocks/>
            </p:cNvSpPr>
            <p:nvPr/>
          </p:nvSpPr>
          <p:spPr bwMode="auto">
            <a:xfrm>
              <a:off x="4828584" y="3865564"/>
              <a:ext cx="37925" cy="79375"/>
            </a:xfrm>
            <a:custGeom>
              <a:avLst/>
              <a:gdLst>
                <a:gd name="T0" fmla="*/ 0 w 27"/>
                <a:gd name="T1" fmla="*/ 30 h 50"/>
                <a:gd name="T2" fmla="*/ 0 w 27"/>
                <a:gd name="T3" fmla="*/ 21 h 50"/>
                <a:gd name="T4" fmla="*/ 11 w 27"/>
                <a:gd name="T5" fmla="*/ 21 h 50"/>
                <a:gd name="T6" fmla="*/ 11 w 27"/>
                <a:gd name="T7" fmla="*/ 0 h 50"/>
                <a:gd name="T8" fmla="*/ 16 w 27"/>
                <a:gd name="T9" fmla="*/ 0 h 50"/>
                <a:gd name="T10" fmla="*/ 16 w 27"/>
                <a:gd name="T11" fmla="*/ 21 h 50"/>
                <a:gd name="T12" fmla="*/ 27 w 27"/>
                <a:gd name="T13" fmla="*/ 21 h 50"/>
                <a:gd name="T14" fmla="*/ 27 w 27"/>
                <a:gd name="T15" fmla="*/ 30 h 50"/>
                <a:gd name="T16" fmla="*/ 16 w 27"/>
                <a:gd name="T17" fmla="*/ 30 h 50"/>
                <a:gd name="T18" fmla="*/ 16 w 27"/>
                <a:gd name="T19" fmla="*/ 50 h 50"/>
                <a:gd name="T20" fmla="*/ 11 w 27"/>
                <a:gd name="T21" fmla="*/ 50 h 50"/>
                <a:gd name="T22" fmla="*/ 11 w 27"/>
                <a:gd name="T23" fmla="*/ 30 h 50"/>
                <a:gd name="T24" fmla="*/ 0 w 27"/>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30"/>
                  </a:moveTo>
                  <a:lnTo>
                    <a:pt x="0" y="21"/>
                  </a:lnTo>
                  <a:lnTo>
                    <a:pt x="11" y="21"/>
                  </a:lnTo>
                  <a:lnTo>
                    <a:pt x="11" y="0"/>
                  </a:lnTo>
                  <a:lnTo>
                    <a:pt x="16" y="0"/>
                  </a:lnTo>
                  <a:lnTo>
                    <a:pt x="16" y="21"/>
                  </a:lnTo>
                  <a:lnTo>
                    <a:pt x="27" y="21"/>
                  </a:lnTo>
                  <a:lnTo>
                    <a:pt x="27"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8" name="Freeform 268">
              <a:extLst>
                <a:ext uri="{FF2B5EF4-FFF2-40B4-BE49-F238E27FC236}">
                  <a16:creationId xmlns:a16="http://schemas.microsoft.com/office/drawing/2014/main" id="{30BD2C3B-2C89-9A35-1744-C0B595BD72FD}"/>
                </a:ext>
              </a:extLst>
            </p:cNvPr>
            <p:cNvSpPr>
              <a:spLocks/>
            </p:cNvSpPr>
            <p:nvPr/>
          </p:nvSpPr>
          <p:spPr bwMode="auto">
            <a:xfrm>
              <a:off x="4876341" y="3865564"/>
              <a:ext cx="37925" cy="79375"/>
            </a:xfrm>
            <a:custGeom>
              <a:avLst/>
              <a:gdLst>
                <a:gd name="T0" fmla="*/ 0 w 27"/>
                <a:gd name="T1" fmla="*/ 30 h 50"/>
                <a:gd name="T2" fmla="*/ 0 w 27"/>
                <a:gd name="T3" fmla="*/ 21 h 50"/>
                <a:gd name="T4" fmla="*/ 12 w 27"/>
                <a:gd name="T5" fmla="*/ 21 h 50"/>
                <a:gd name="T6" fmla="*/ 12 w 27"/>
                <a:gd name="T7" fmla="*/ 0 h 50"/>
                <a:gd name="T8" fmla="*/ 16 w 27"/>
                <a:gd name="T9" fmla="*/ 0 h 50"/>
                <a:gd name="T10" fmla="*/ 16 w 27"/>
                <a:gd name="T11" fmla="*/ 21 h 50"/>
                <a:gd name="T12" fmla="*/ 27 w 27"/>
                <a:gd name="T13" fmla="*/ 21 h 50"/>
                <a:gd name="T14" fmla="*/ 27 w 27"/>
                <a:gd name="T15" fmla="*/ 30 h 50"/>
                <a:gd name="T16" fmla="*/ 16 w 27"/>
                <a:gd name="T17" fmla="*/ 30 h 50"/>
                <a:gd name="T18" fmla="*/ 16 w 27"/>
                <a:gd name="T19" fmla="*/ 50 h 50"/>
                <a:gd name="T20" fmla="*/ 12 w 27"/>
                <a:gd name="T21" fmla="*/ 50 h 50"/>
                <a:gd name="T22" fmla="*/ 12 w 27"/>
                <a:gd name="T23" fmla="*/ 30 h 50"/>
                <a:gd name="T24" fmla="*/ 0 w 27"/>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30"/>
                  </a:moveTo>
                  <a:lnTo>
                    <a:pt x="0" y="21"/>
                  </a:lnTo>
                  <a:lnTo>
                    <a:pt x="12" y="21"/>
                  </a:lnTo>
                  <a:lnTo>
                    <a:pt x="12" y="0"/>
                  </a:lnTo>
                  <a:lnTo>
                    <a:pt x="16" y="0"/>
                  </a:lnTo>
                  <a:lnTo>
                    <a:pt x="16" y="21"/>
                  </a:lnTo>
                  <a:lnTo>
                    <a:pt x="27" y="21"/>
                  </a:lnTo>
                  <a:lnTo>
                    <a:pt x="27" y="30"/>
                  </a:lnTo>
                  <a:lnTo>
                    <a:pt x="16" y="30"/>
                  </a:lnTo>
                  <a:lnTo>
                    <a:pt x="16" y="50"/>
                  </a:lnTo>
                  <a:lnTo>
                    <a:pt x="12" y="50"/>
                  </a:lnTo>
                  <a:lnTo>
                    <a:pt x="12"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9" name="Freeform 269">
              <a:extLst>
                <a:ext uri="{FF2B5EF4-FFF2-40B4-BE49-F238E27FC236}">
                  <a16:creationId xmlns:a16="http://schemas.microsoft.com/office/drawing/2014/main" id="{7042FD13-01B0-799C-1449-9B719BB19D19}"/>
                </a:ext>
              </a:extLst>
            </p:cNvPr>
            <p:cNvSpPr>
              <a:spLocks/>
            </p:cNvSpPr>
            <p:nvPr/>
          </p:nvSpPr>
          <p:spPr bwMode="auto">
            <a:xfrm>
              <a:off x="5476112" y="3865564"/>
              <a:ext cx="40734" cy="79375"/>
            </a:xfrm>
            <a:custGeom>
              <a:avLst/>
              <a:gdLst>
                <a:gd name="T0" fmla="*/ 0 w 29"/>
                <a:gd name="T1" fmla="*/ 30 h 50"/>
                <a:gd name="T2" fmla="*/ 0 w 29"/>
                <a:gd name="T3" fmla="*/ 21 h 50"/>
                <a:gd name="T4" fmla="*/ 11 w 29"/>
                <a:gd name="T5" fmla="*/ 21 h 50"/>
                <a:gd name="T6" fmla="*/ 11 w 29"/>
                <a:gd name="T7" fmla="*/ 0 h 50"/>
                <a:gd name="T8" fmla="*/ 15 w 29"/>
                <a:gd name="T9" fmla="*/ 0 h 50"/>
                <a:gd name="T10" fmla="*/ 15 w 29"/>
                <a:gd name="T11" fmla="*/ 21 h 50"/>
                <a:gd name="T12" fmla="*/ 29 w 29"/>
                <a:gd name="T13" fmla="*/ 21 h 50"/>
                <a:gd name="T14" fmla="*/ 29 w 29"/>
                <a:gd name="T15" fmla="*/ 30 h 50"/>
                <a:gd name="T16" fmla="*/ 15 w 29"/>
                <a:gd name="T17" fmla="*/ 30 h 50"/>
                <a:gd name="T18" fmla="*/ 15 w 29"/>
                <a:gd name="T19" fmla="*/ 50 h 50"/>
                <a:gd name="T20" fmla="*/ 11 w 29"/>
                <a:gd name="T21" fmla="*/ 50 h 50"/>
                <a:gd name="T22" fmla="*/ 11 w 29"/>
                <a:gd name="T23" fmla="*/ 30 h 50"/>
                <a:gd name="T24" fmla="*/ 0 w 29"/>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0">
                  <a:moveTo>
                    <a:pt x="0" y="30"/>
                  </a:moveTo>
                  <a:lnTo>
                    <a:pt x="0" y="21"/>
                  </a:lnTo>
                  <a:lnTo>
                    <a:pt x="11" y="21"/>
                  </a:lnTo>
                  <a:lnTo>
                    <a:pt x="11" y="0"/>
                  </a:lnTo>
                  <a:lnTo>
                    <a:pt x="15" y="0"/>
                  </a:lnTo>
                  <a:lnTo>
                    <a:pt x="15" y="21"/>
                  </a:lnTo>
                  <a:lnTo>
                    <a:pt x="29" y="21"/>
                  </a:lnTo>
                  <a:lnTo>
                    <a:pt x="29" y="30"/>
                  </a:lnTo>
                  <a:lnTo>
                    <a:pt x="15" y="30"/>
                  </a:lnTo>
                  <a:lnTo>
                    <a:pt x="15"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0" name="Freeform 270">
              <a:extLst>
                <a:ext uri="{FF2B5EF4-FFF2-40B4-BE49-F238E27FC236}">
                  <a16:creationId xmlns:a16="http://schemas.microsoft.com/office/drawing/2014/main" id="{E124A39B-C5D0-30F5-E2B8-27C87EC873CA}"/>
                </a:ext>
              </a:extLst>
            </p:cNvPr>
            <p:cNvSpPr>
              <a:spLocks/>
            </p:cNvSpPr>
            <p:nvPr/>
          </p:nvSpPr>
          <p:spPr bwMode="auto">
            <a:xfrm>
              <a:off x="5558983" y="3865564"/>
              <a:ext cx="40734" cy="79375"/>
            </a:xfrm>
            <a:custGeom>
              <a:avLst/>
              <a:gdLst>
                <a:gd name="T0" fmla="*/ 0 w 29"/>
                <a:gd name="T1" fmla="*/ 30 h 50"/>
                <a:gd name="T2" fmla="*/ 0 w 29"/>
                <a:gd name="T3" fmla="*/ 21 h 50"/>
                <a:gd name="T4" fmla="*/ 11 w 29"/>
                <a:gd name="T5" fmla="*/ 21 h 50"/>
                <a:gd name="T6" fmla="*/ 11 w 29"/>
                <a:gd name="T7" fmla="*/ 0 h 50"/>
                <a:gd name="T8" fmla="*/ 16 w 29"/>
                <a:gd name="T9" fmla="*/ 0 h 50"/>
                <a:gd name="T10" fmla="*/ 16 w 29"/>
                <a:gd name="T11" fmla="*/ 21 h 50"/>
                <a:gd name="T12" fmla="*/ 29 w 29"/>
                <a:gd name="T13" fmla="*/ 21 h 50"/>
                <a:gd name="T14" fmla="*/ 29 w 29"/>
                <a:gd name="T15" fmla="*/ 30 h 50"/>
                <a:gd name="T16" fmla="*/ 16 w 29"/>
                <a:gd name="T17" fmla="*/ 30 h 50"/>
                <a:gd name="T18" fmla="*/ 16 w 29"/>
                <a:gd name="T19" fmla="*/ 50 h 50"/>
                <a:gd name="T20" fmla="*/ 11 w 29"/>
                <a:gd name="T21" fmla="*/ 50 h 50"/>
                <a:gd name="T22" fmla="*/ 11 w 29"/>
                <a:gd name="T23" fmla="*/ 30 h 50"/>
                <a:gd name="T24" fmla="*/ 0 w 29"/>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0">
                  <a:moveTo>
                    <a:pt x="0" y="30"/>
                  </a:moveTo>
                  <a:lnTo>
                    <a:pt x="0" y="21"/>
                  </a:lnTo>
                  <a:lnTo>
                    <a:pt x="11" y="21"/>
                  </a:lnTo>
                  <a:lnTo>
                    <a:pt x="11" y="0"/>
                  </a:lnTo>
                  <a:lnTo>
                    <a:pt x="16" y="0"/>
                  </a:lnTo>
                  <a:lnTo>
                    <a:pt x="16" y="21"/>
                  </a:lnTo>
                  <a:lnTo>
                    <a:pt x="29" y="21"/>
                  </a:lnTo>
                  <a:lnTo>
                    <a:pt x="29"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5" name="Freeform 271">
              <a:extLst>
                <a:ext uri="{FF2B5EF4-FFF2-40B4-BE49-F238E27FC236}">
                  <a16:creationId xmlns:a16="http://schemas.microsoft.com/office/drawing/2014/main" id="{42188D3A-A20A-AB45-DCE1-4F451D624244}"/>
                </a:ext>
              </a:extLst>
            </p:cNvPr>
            <p:cNvSpPr>
              <a:spLocks/>
            </p:cNvSpPr>
            <p:nvPr/>
          </p:nvSpPr>
          <p:spPr bwMode="auto">
            <a:xfrm>
              <a:off x="5706469" y="3865564"/>
              <a:ext cx="40734" cy="79375"/>
            </a:xfrm>
            <a:custGeom>
              <a:avLst/>
              <a:gdLst>
                <a:gd name="T0" fmla="*/ 0 w 29"/>
                <a:gd name="T1" fmla="*/ 30 h 50"/>
                <a:gd name="T2" fmla="*/ 0 w 29"/>
                <a:gd name="T3" fmla="*/ 21 h 50"/>
                <a:gd name="T4" fmla="*/ 11 w 29"/>
                <a:gd name="T5" fmla="*/ 21 h 50"/>
                <a:gd name="T6" fmla="*/ 11 w 29"/>
                <a:gd name="T7" fmla="*/ 0 h 50"/>
                <a:gd name="T8" fmla="*/ 16 w 29"/>
                <a:gd name="T9" fmla="*/ 0 h 50"/>
                <a:gd name="T10" fmla="*/ 16 w 29"/>
                <a:gd name="T11" fmla="*/ 21 h 50"/>
                <a:gd name="T12" fmla="*/ 29 w 29"/>
                <a:gd name="T13" fmla="*/ 21 h 50"/>
                <a:gd name="T14" fmla="*/ 29 w 29"/>
                <a:gd name="T15" fmla="*/ 30 h 50"/>
                <a:gd name="T16" fmla="*/ 16 w 29"/>
                <a:gd name="T17" fmla="*/ 30 h 50"/>
                <a:gd name="T18" fmla="*/ 16 w 29"/>
                <a:gd name="T19" fmla="*/ 50 h 50"/>
                <a:gd name="T20" fmla="*/ 11 w 29"/>
                <a:gd name="T21" fmla="*/ 50 h 50"/>
                <a:gd name="T22" fmla="*/ 11 w 29"/>
                <a:gd name="T23" fmla="*/ 30 h 50"/>
                <a:gd name="T24" fmla="*/ 0 w 29"/>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0">
                  <a:moveTo>
                    <a:pt x="0" y="30"/>
                  </a:moveTo>
                  <a:lnTo>
                    <a:pt x="0" y="21"/>
                  </a:lnTo>
                  <a:lnTo>
                    <a:pt x="11" y="21"/>
                  </a:lnTo>
                  <a:lnTo>
                    <a:pt x="11" y="0"/>
                  </a:lnTo>
                  <a:lnTo>
                    <a:pt x="16" y="0"/>
                  </a:lnTo>
                  <a:lnTo>
                    <a:pt x="16" y="21"/>
                  </a:lnTo>
                  <a:lnTo>
                    <a:pt x="29" y="21"/>
                  </a:lnTo>
                  <a:lnTo>
                    <a:pt x="29"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8" name="Freeform 272">
              <a:extLst>
                <a:ext uri="{FF2B5EF4-FFF2-40B4-BE49-F238E27FC236}">
                  <a16:creationId xmlns:a16="http://schemas.microsoft.com/office/drawing/2014/main" id="{B4EBD45F-7BAD-085D-3BC1-03F60E4FF2B9}"/>
                </a:ext>
              </a:extLst>
            </p:cNvPr>
            <p:cNvSpPr>
              <a:spLocks/>
            </p:cNvSpPr>
            <p:nvPr/>
          </p:nvSpPr>
          <p:spPr bwMode="auto">
            <a:xfrm>
              <a:off x="5801982" y="3865564"/>
              <a:ext cx="37925" cy="79375"/>
            </a:xfrm>
            <a:custGeom>
              <a:avLst/>
              <a:gdLst>
                <a:gd name="T0" fmla="*/ 0 w 27"/>
                <a:gd name="T1" fmla="*/ 30 h 50"/>
                <a:gd name="T2" fmla="*/ 0 w 27"/>
                <a:gd name="T3" fmla="*/ 21 h 50"/>
                <a:gd name="T4" fmla="*/ 12 w 27"/>
                <a:gd name="T5" fmla="*/ 21 h 50"/>
                <a:gd name="T6" fmla="*/ 12 w 27"/>
                <a:gd name="T7" fmla="*/ 0 h 50"/>
                <a:gd name="T8" fmla="*/ 16 w 27"/>
                <a:gd name="T9" fmla="*/ 0 h 50"/>
                <a:gd name="T10" fmla="*/ 16 w 27"/>
                <a:gd name="T11" fmla="*/ 21 h 50"/>
                <a:gd name="T12" fmla="*/ 27 w 27"/>
                <a:gd name="T13" fmla="*/ 21 h 50"/>
                <a:gd name="T14" fmla="*/ 27 w 27"/>
                <a:gd name="T15" fmla="*/ 30 h 50"/>
                <a:gd name="T16" fmla="*/ 16 w 27"/>
                <a:gd name="T17" fmla="*/ 30 h 50"/>
                <a:gd name="T18" fmla="*/ 16 w 27"/>
                <a:gd name="T19" fmla="*/ 50 h 50"/>
                <a:gd name="T20" fmla="*/ 12 w 27"/>
                <a:gd name="T21" fmla="*/ 50 h 50"/>
                <a:gd name="T22" fmla="*/ 12 w 27"/>
                <a:gd name="T23" fmla="*/ 30 h 50"/>
                <a:gd name="T24" fmla="*/ 0 w 27"/>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30"/>
                  </a:moveTo>
                  <a:lnTo>
                    <a:pt x="0" y="21"/>
                  </a:lnTo>
                  <a:lnTo>
                    <a:pt x="12" y="21"/>
                  </a:lnTo>
                  <a:lnTo>
                    <a:pt x="12" y="0"/>
                  </a:lnTo>
                  <a:lnTo>
                    <a:pt x="16" y="0"/>
                  </a:lnTo>
                  <a:lnTo>
                    <a:pt x="16" y="21"/>
                  </a:lnTo>
                  <a:lnTo>
                    <a:pt x="27" y="21"/>
                  </a:lnTo>
                  <a:lnTo>
                    <a:pt x="27" y="30"/>
                  </a:lnTo>
                  <a:lnTo>
                    <a:pt x="16" y="30"/>
                  </a:lnTo>
                  <a:lnTo>
                    <a:pt x="16" y="50"/>
                  </a:lnTo>
                  <a:lnTo>
                    <a:pt x="12" y="50"/>
                  </a:lnTo>
                  <a:lnTo>
                    <a:pt x="12"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2" name="Freeform 273">
              <a:extLst>
                <a:ext uri="{FF2B5EF4-FFF2-40B4-BE49-F238E27FC236}">
                  <a16:creationId xmlns:a16="http://schemas.microsoft.com/office/drawing/2014/main" id="{CC7D6582-39D2-71E1-2091-D22E86869B7B}"/>
                </a:ext>
              </a:extLst>
            </p:cNvPr>
            <p:cNvSpPr>
              <a:spLocks/>
            </p:cNvSpPr>
            <p:nvPr/>
          </p:nvSpPr>
          <p:spPr bwMode="auto">
            <a:xfrm>
              <a:off x="5834288" y="3865564"/>
              <a:ext cx="42138" cy="79375"/>
            </a:xfrm>
            <a:custGeom>
              <a:avLst/>
              <a:gdLst>
                <a:gd name="T0" fmla="*/ 0 w 30"/>
                <a:gd name="T1" fmla="*/ 30 h 50"/>
                <a:gd name="T2" fmla="*/ 0 w 30"/>
                <a:gd name="T3" fmla="*/ 21 h 50"/>
                <a:gd name="T4" fmla="*/ 11 w 30"/>
                <a:gd name="T5" fmla="*/ 21 h 50"/>
                <a:gd name="T6" fmla="*/ 11 w 30"/>
                <a:gd name="T7" fmla="*/ 0 h 50"/>
                <a:gd name="T8" fmla="*/ 16 w 30"/>
                <a:gd name="T9" fmla="*/ 0 h 50"/>
                <a:gd name="T10" fmla="*/ 16 w 30"/>
                <a:gd name="T11" fmla="*/ 21 h 50"/>
                <a:gd name="T12" fmla="*/ 30 w 30"/>
                <a:gd name="T13" fmla="*/ 21 h 50"/>
                <a:gd name="T14" fmla="*/ 30 w 30"/>
                <a:gd name="T15" fmla="*/ 30 h 50"/>
                <a:gd name="T16" fmla="*/ 16 w 30"/>
                <a:gd name="T17" fmla="*/ 30 h 50"/>
                <a:gd name="T18" fmla="*/ 16 w 30"/>
                <a:gd name="T19" fmla="*/ 50 h 50"/>
                <a:gd name="T20" fmla="*/ 11 w 30"/>
                <a:gd name="T21" fmla="*/ 50 h 50"/>
                <a:gd name="T22" fmla="*/ 11 w 30"/>
                <a:gd name="T23" fmla="*/ 30 h 50"/>
                <a:gd name="T24" fmla="*/ 0 w 30"/>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0" y="30"/>
                  </a:moveTo>
                  <a:lnTo>
                    <a:pt x="0" y="21"/>
                  </a:lnTo>
                  <a:lnTo>
                    <a:pt x="11" y="21"/>
                  </a:lnTo>
                  <a:lnTo>
                    <a:pt x="11" y="0"/>
                  </a:lnTo>
                  <a:lnTo>
                    <a:pt x="16" y="0"/>
                  </a:lnTo>
                  <a:lnTo>
                    <a:pt x="16" y="21"/>
                  </a:lnTo>
                  <a:lnTo>
                    <a:pt x="30" y="21"/>
                  </a:lnTo>
                  <a:lnTo>
                    <a:pt x="30"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3" name="Freeform 274">
              <a:extLst>
                <a:ext uri="{FF2B5EF4-FFF2-40B4-BE49-F238E27FC236}">
                  <a16:creationId xmlns:a16="http://schemas.microsoft.com/office/drawing/2014/main" id="{493233FF-90C0-424F-0C27-7CA29CEEEDB1}"/>
                </a:ext>
              </a:extLst>
            </p:cNvPr>
            <p:cNvSpPr>
              <a:spLocks/>
            </p:cNvSpPr>
            <p:nvPr/>
          </p:nvSpPr>
          <p:spPr bwMode="auto">
            <a:xfrm>
              <a:off x="1656968" y="2441577"/>
              <a:ext cx="42138" cy="76200"/>
            </a:xfrm>
            <a:custGeom>
              <a:avLst/>
              <a:gdLst>
                <a:gd name="T0" fmla="*/ 0 w 30"/>
                <a:gd name="T1" fmla="*/ 28 h 48"/>
                <a:gd name="T2" fmla="*/ 0 w 30"/>
                <a:gd name="T3" fmla="*/ 21 h 48"/>
                <a:gd name="T4" fmla="*/ 14 w 30"/>
                <a:gd name="T5" fmla="*/ 21 h 48"/>
                <a:gd name="T6" fmla="*/ 14 w 30"/>
                <a:gd name="T7" fmla="*/ 0 h 48"/>
                <a:gd name="T8" fmla="*/ 19 w 30"/>
                <a:gd name="T9" fmla="*/ 0 h 48"/>
                <a:gd name="T10" fmla="*/ 19 w 30"/>
                <a:gd name="T11" fmla="*/ 21 h 48"/>
                <a:gd name="T12" fmla="*/ 30 w 30"/>
                <a:gd name="T13" fmla="*/ 21 h 48"/>
                <a:gd name="T14" fmla="*/ 30 w 30"/>
                <a:gd name="T15" fmla="*/ 28 h 48"/>
                <a:gd name="T16" fmla="*/ 19 w 30"/>
                <a:gd name="T17" fmla="*/ 28 h 48"/>
                <a:gd name="T18" fmla="*/ 19 w 30"/>
                <a:gd name="T19" fmla="*/ 48 h 48"/>
                <a:gd name="T20" fmla="*/ 14 w 30"/>
                <a:gd name="T21" fmla="*/ 48 h 48"/>
                <a:gd name="T22" fmla="*/ 14 w 30"/>
                <a:gd name="T23" fmla="*/ 28 h 48"/>
                <a:gd name="T24" fmla="*/ 0 w 30"/>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48">
                  <a:moveTo>
                    <a:pt x="0" y="28"/>
                  </a:moveTo>
                  <a:lnTo>
                    <a:pt x="0" y="21"/>
                  </a:lnTo>
                  <a:lnTo>
                    <a:pt x="14" y="21"/>
                  </a:lnTo>
                  <a:lnTo>
                    <a:pt x="14" y="0"/>
                  </a:lnTo>
                  <a:lnTo>
                    <a:pt x="19" y="0"/>
                  </a:lnTo>
                  <a:lnTo>
                    <a:pt x="19" y="21"/>
                  </a:lnTo>
                  <a:lnTo>
                    <a:pt x="30" y="21"/>
                  </a:lnTo>
                  <a:lnTo>
                    <a:pt x="30" y="28"/>
                  </a:lnTo>
                  <a:lnTo>
                    <a:pt x="19" y="28"/>
                  </a:lnTo>
                  <a:lnTo>
                    <a:pt x="19" y="48"/>
                  </a:lnTo>
                  <a:lnTo>
                    <a:pt x="14" y="48"/>
                  </a:lnTo>
                  <a:lnTo>
                    <a:pt x="14" y="28"/>
                  </a:lnTo>
                  <a:lnTo>
                    <a:pt x="0" y="2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4" name="Freeform 275">
              <a:extLst>
                <a:ext uri="{FF2B5EF4-FFF2-40B4-BE49-F238E27FC236}">
                  <a16:creationId xmlns:a16="http://schemas.microsoft.com/office/drawing/2014/main" id="{48EE51E9-18A9-2503-D3A5-75E7A068F620}"/>
                </a:ext>
              </a:extLst>
            </p:cNvPr>
            <p:cNvSpPr>
              <a:spLocks/>
            </p:cNvSpPr>
            <p:nvPr/>
          </p:nvSpPr>
          <p:spPr bwMode="auto">
            <a:xfrm>
              <a:off x="3220303" y="4430714"/>
              <a:ext cx="42138" cy="79375"/>
            </a:xfrm>
            <a:custGeom>
              <a:avLst/>
              <a:gdLst>
                <a:gd name="T0" fmla="*/ 0 w 30"/>
                <a:gd name="T1" fmla="*/ 30 h 50"/>
                <a:gd name="T2" fmla="*/ 0 w 30"/>
                <a:gd name="T3" fmla="*/ 21 h 50"/>
                <a:gd name="T4" fmla="*/ 14 w 30"/>
                <a:gd name="T5" fmla="*/ 21 h 50"/>
                <a:gd name="T6" fmla="*/ 14 w 30"/>
                <a:gd name="T7" fmla="*/ 0 h 50"/>
                <a:gd name="T8" fmla="*/ 18 w 30"/>
                <a:gd name="T9" fmla="*/ 0 h 50"/>
                <a:gd name="T10" fmla="*/ 18 w 30"/>
                <a:gd name="T11" fmla="*/ 21 h 50"/>
                <a:gd name="T12" fmla="*/ 30 w 30"/>
                <a:gd name="T13" fmla="*/ 21 h 50"/>
                <a:gd name="T14" fmla="*/ 30 w 30"/>
                <a:gd name="T15" fmla="*/ 30 h 50"/>
                <a:gd name="T16" fmla="*/ 18 w 30"/>
                <a:gd name="T17" fmla="*/ 30 h 50"/>
                <a:gd name="T18" fmla="*/ 18 w 30"/>
                <a:gd name="T19" fmla="*/ 50 h 50"/>
                <a:gd name="T20" fmla="*/ 14 w 30"/>
                <a:gd name="T21" fmla="*/ 50 h 50"/>
                <a:gd name="T22" fmla="*/ 14 w 30"/>
                <a:gd name="T23" fmla="*/ 30 h 50"/>
                <a:gd name="T24" fmla="*/ 0 w 30"/>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0" y="30"/>
                  </a:moveTo>
                  <a:lnTo>
                    <a:pt x="0" y="21"/>
                  </a:lnTo>
                  <a:lnTo>
                    <a:pt x="14" y="21"/>
                  </a:lnTo>
                  <a:lnTo>
                    <a:pt x="14" y="0"/>
                  </a:lnTo>
                  <a:lnTo>
                    <a:pt x="18" y="0"/>
                  </a:lnTo>
                  <a:lnTo>
                    <a:pt x="18" y="21"/>
                  </a:lnTo>
                  <a:lnTo>
                    <a:pt x="30" y="21"/>
                  </a:lnTo>
                  <a:lnTo>
                    <a:pt x="30" y="30"/>
                  </a:lnTo>
                  <a:lnTo>
                    <a:pt x="18" y="30"/>
                  </a:lnTo>
                  <a:lnTo>
                    <a:pt x="18" y="50"/>
                  </a:lnTo>
                  <a:lnTo>
                    <a:pt x="14" y="50"/>
                  </a:lnTo>
                  <a:lnTo>
                    <a:pt x="14" y="30"/>
                  </a:lnTo>
                  <a:lnTo>
                    <a:pt x="0" y="3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5" name="Freeform 276">
              <a:extLst>
                <a:ext uri="{FF2B5EF4-FFF2-40B4-BE49-F238E27FC236}">
                  <a16:creationId xmlns:a16="http://schemas.microsoft.com/office/drawing/2014/main" id="{6D6A86E6-F5DE-5BB9-4B73-17465888437A}"/>
                </a:ext>
              </a:extLst>
            </p:cNvPr>
            <p:cNvSpPr>
              <a:spLocks/>
            </p:cNvSpPr>
            <p:nvPr/>
          </p:nvSpPr>
          <p:spPr bwMode="auto">
            <a:xfrm>
              <a:off x="3553196" y="4430714"/>
              <a:ext cx="39329" cy="79375"/>
            </a:xfrm>
            <a:custGeom>
              <a:avLst/>
              <a:gdLst>
                <a:gd name="T0" fmla="*/ 0 w 28"/>
                <a:gd name="T1" fmla="*/ 30 h 50"/>
                <a:gd name="T2" fmla="*/ 0 w 28"/>
                <a:gd name="T3" fmla="*/ 21 h 50"/>
                <a:gd name="T4" fmla="*/ 12 w 28"/>
                <a:gd name="T5" fmla="*/ 21 h 50"/>
                <a:gd name="T6" fmla="*/ 12 w 28"/>
                <a:gd name="T7" fmla="*/ 0 h 50"/>
                <a:gd name="T8" fmla="*/ 16 w 28"/>
                <a:gd name="T9" fmla="*/ 0 h 50"/>
                <a:gd name="T10" fmla="*/ 16 w 28"/>
                <a:gd name="T11" fmla="*/ 21 h 50"/>
                <a:gd name="T12" fmla="*/ 28 w 28"/>
                <a:gd name="T13" fmla="*/ 21 h 50"/>
                <a:gd name="T14" fmla="*/ 28 w 28"/>
                <a:gd name="T15" fmla="*/ 30 h 50"/>
                <a:gd name="T16" fmla="*/ 16 w 28"/>
                <a:gd name="T17" fmla="*/ 30 h 50"/>
                <a:gd name="T18" fmla="*/ 16 w 28"/>
                <a:gd name="T19" fmla="*/ 50 h 50"/>
                <a:gd name="T20" fmla="*/ 12 w 28"/>
                <a:gd name="T21" fmla="*/ 50 h 50"/>
                <a:gd name="T22" fmla="*/ 12 w 28"/>
                <a:gd name="T23" fmla="*/ 30 h 50"/>
                <a:gd name="T24" fmla="*/ 0 w 28"/>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50">
                  <a:moveTo>
                    <a:pt x="0" y="30"/>
                  </a:moveTo>
                  <a:lnTo>
                    <a:pt x="0" y="21"/>
                  </a:lnTo>
                  <a:lnTo>
                    <a:pt x="12" y="21"/>
                  </a:lnTo>
                  <a:lnTo>
                    <a:pt x="12" y="0"/>
                  </a:lnTo>
                  <a:lnTo>
                    <a:pt x="16" y="0"/>
                  </a:lnTo>
                  <a:lnTo>
                    <a:pt x="16" y="21"/>
                  </a:lnTo>
                  <a:lnTo>
                    <a:pt x="28" y="21"/>
                  </a:lnTo>
                  <a:lnTo>
                    <a:pt x="28" y="30"/>
                  </a:lnTo>
                  <a:lnTo>
                    <a:pt x="16" y="30"/>
                  </a:lnTo>
                  <a:lnTo>
                    <a:pt x="16" y="50"/>
                  </a:lnTo>
                  <a:lnTo>
                    <a:pt x="12" y="50"/>
                  </a:lnTo>
                  <a:lnTo>
                    <a:pt x="12" y="30"/>
                  </a:lnTo>
                  <a:lnTo>
                    <a:pt x="0" y="3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6" name="Freeform 277">
              <a:extLst>
                <a:ext uri="{FF2B5EF4-FFF2-40B4-BE49-F238E27FC236}">
                  <a16:creationId xmlns:a16="http://schemas.microsoft.com/office/drawing/2014/main" id="{9EBA6D4D-BBAE-5150-61F9-CB8487915C4C}"/>
                </a:ext>
              </a:extLst>
            </p:cNvPr>
            <p:cNvSpPr>
              <a:spLocks/>
            </p:cNvSpPr>
            <p:nvPr/>
          </p:nvSpPr>
          <p:spPr bwMode="auto">
            <a:xfrm>
              <a:off x="4165607" y="4532314"/>
              <a:ext cx="37925" cy="76200"/>
            </a:xfrm>
            <a:custGeom>
              <a:avLst/>
              <a:gdLst>
                <a:gd name="T0" fmla="*/ 0 w 27"/>
                <a:gd name="T1" fmla="*/ 27 h 48"/>
                <a:gd name="T2" fmla="*/ 0 w 27"/>
                <a:gd name="T3" fmla="*/ 21 h 48"/>
                <a:gd name="T4" fmla="*/ 11 w 27"/>
                <a:gd name="T5" fmla="*/ 21 h 48"/>
                <a:gd name="T6" fmla="*/ 11 w 27"/>
                <a:gd name="T7" fmla="*/ 0 h 48"/>
                <a:gd name="T8" fmla="*/ 16 w 27"/>
                <a:gd name="T9" fmla="*/ 0 h 48"/>
                <a:gd name="T10" fmla="*/ 16 w 27"/>
                <a:gd name="T11" fmla="*/ 21 h 48"/>
                <a:gd name="T12" fmla="*/ 27 w 27"/>
                <a:gd name="T13" fmla="*/ 21 h 48"/>
                <a:gd name="T14" fmla="*/ 27 w 27"/>
                <a:gd name="T15" fmla="*/ 27 h 48"/>
                <a:gd name="T16" fmla="*/ 16 w 27"/>
                <a:gd name="T17" fmla="*/ 27 h 48"/>
                <a:gd name="T18" fmla="*/ 16 w 27"/>
                <a:gd name="T19" fmla="*/ 48 h 48"/>
                <a:gd name="T20" fmla="*/ 11 w 27"/>
                <a:gd name="T21" fmla="*/ 48 h 48"/>
                <a:gd name="T22" fmla="*/ 11 w 27"/>
                <a:gd name="T23" fmla="*/ 27 h 48"/>
                <a:gd name="T24" fmla="*/ 0 w 27"/>
                <a:gd name="T2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8">
                  <a:moveTo>
                    <a:pt x="0" y="27"/>
                  </a:moveTo>
                  <a:lnTo>
                    <a:pt x="0" y="21"/>
                  </a:lnTo>
                  <a:lnTo>
                    <a:pt x="11" y="21"/>
                  </a:lnTo>
                  <a:lnTo>
                    <a:pt x="11" y="0"/>
                  </a:lnTo>
                  <a:lnTo>
                    <a:pt x="16" y="0"/>
                  </a:lnTo>
                  <a:lnTo>
                    <a:pt x="16" y="21"/>
                  </a:lnTo>
                  <a:lnTo>
                    <a:pt x="27" y="21"/>
                  </a:lnTo>
                  <a:lnTo>
                    <a:pt x="27" y="27"/>
                  </a:lnTo>
                  <a:lnTo>
                    <a:pt x="16" y="27"/>
                  </a:lnTo>
                  <a:lnTo>
                    <a:pt x="16" y="48"/>
                  </a:lnTo>
                  <a:lnTo>
                    <a:pt x="11" y="48"/>
                  </a:lnTo>
                  <a:lnTo>
                    <a:pt x="11" y="27"/>
                  </a:lnTo>
                  <a:lnTo>
                    <a:pt x="0" y="2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7" name="Freeform 278">
              <a:extLst>
                <a:ext uri="{FF2B5EF4-FFF2-40B4-BE49-F238E27FC236}">
                  <a16:creationId xmlns:a16="http://schemas.microsoft.com/office/drawing/2014/main" id="{716FC604-576A-995A-3E12-242D5B2328C2}"/>
                </a:ext>
              </a:extLst>
            </p:cNvPr>
            <p:cNvSpPr>
              <a:spLocks/>
            </p:cNvSpPr>
            <p:nvPr/>
          </p:nvSpPr>
          <p:spPr bwMode="auto">
            <a:xfrm>
              <a:off x="4828584" y="4532314"/>
              <a:ext cx="37925" cy="76200"/>
            </a:xfrm>
            <a:custGeom>
              <a:avLst/>
              <a:gdLst>
                <a:gd name="T0" fmla="*/ 0 w 27"/>
                <a:gd name="T1" fmla="*/ 27 h 48"/>
                <a:gd name="T2" fmla="*/ 0 w 27"/>
                <a:gd name="T3" fmla="*/ 21 h 48"/>
                <a:gd name="T4" fmla="*/ 11 w 27"/>
                <a:gd name="T5" fmla="*/ 21 h 48"/>
                <a:gd name="T6" fmla="*/ 11 w 27"/>
                <a:gd name="T7" fmla="*/ 0 h 48"/>
                <a:gd name="T8" fmla="*/ 16 w 27"/>
                <a:gd name="T9" fmla="*/ 0 h 48"/>
                <a:gd name="T10" fmla="*/ 16 w 27"/>
                <a:gd name="T11" fmla="*/ 21 h 48"/>
                <a:gd name="T12" fmla="*/ 27 w 27"/>
                <a:gd name="T13" fmla="*/ 21 h 48"/>
                <a:gd name="T14" fmla="*/ 27 w 27"/>
                <a:gd name="T15" fmla="*/ 27 h 48"/>
                <a:gd name="T16" fmla="*/ 16 w 27"/>
                <a:gd name="T17" fmla="*/ 27 h 48"/>
                <a:gd name="T18" fmla="*/ 16 w 27"/>
                <a:gd name="T19" fmla="*/ 48 h 48"/>
                <a:gd name="T20" fmla="*/ 11 w 27"/>
                <a:gd name="T21" fmla="*/ 48 h 48"/>
                <a:gd name="T22" fmla="*/ 11 w 27"/>
                <a:gd name="T23" fmla="*/ 27 h 48"/>
                <a:gd name="T24" fmla="*/ 0 w 27"/>
                <a:gd name="T2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8">
                  <a:moveTo>
                    <a:pt x="0" y="27"/>
                  </a:moveTo>
                  <a:lnTo>
                    <a:pt x="0" y="21"/>
                  </a:lnTo>
                  <a:lnTo>
                    <a:pt x="11" y="21"/>
                  </a:lnTo>
                  <a:lnTo>
                    <a:pt x="11" y="0"/>
                  </a:lnTo>
                  <a:lnTo>
                    <a:pt x="16" y="0"/>
                  </a:lnTo>
                  <a:lnTo>
                    <a:pt x="16" y="21"/>
                  </a:lnTo>
                  <a:lnTo>
                    <a:pt x="27" y="21"/>
                  </a:lnTo>
                  <a:lnTo>
                    <a:pt x="27" y="27"/>
                  </a:lnTo>
                  <a:lnTo>
                    <a:pt x="16" y="27"/>
                  </a:lnTo>
                  <a:lnTo>
                    <a:pt x="16" y="48"/>
                  </a:lnTo>
                  <a:lnTo>
                    <a:pt x="11" y="48"/>
                  </a:lnTo>
                  <a:lnTo>
                    <a:pt x="11" y="27"/>
                  </a:lnTo>
                  <a:lnTo>
                    <a:pt x="0" y="2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8" name="Freeform 279">
              <a:extLst>
                <a:ext uri="{FF2B5EF4-FFF2-40B4-BE49-F238E27FC236}">
                  <a16:creationId xmlns:a16="http://schemas.microsoft.com/office/drawing/2014/main" id="{01187F64-7F89-8886-4FD9-0E17C9B2330F}"/>
                </a:ext>
              </a:extLst>
            </p:cNvPr>
            <p:cNvSpPr>
              <a:spLocks/>
            </p:cNvSpPr>
            <p:nvPr/>
          </p:nvSpPr>
          <p:spPr bwMode="auto">
            <a:xfrm>
              <a:off x="4879151" y="4532314"/>
              <a:ext cx="39329" cy="76200"/>
            </a:xfrm>
            <a:custGeom>
              <a:avLst/>
              <a:gdLst>
                <a:gd name="T0" fmla="*/ 0 w 28"/>
                <a:gd name="T1" fmla="*/ 27 h 48"/>
                <a:gd name="T2" fmla="*/ 0 w 28"/>
                <a:gd name="T3" fmla="*/ 21 h 48"/>
                <a:gd name="T4" fmla="*/ 12 w 28"/>
                <a:gd name="T5" fmla="*/ 21 h 48"/>
                <a:gd name="T6" fmla="*/ 12 w 28"/>
                <a:gd name="T7" fmla="*/ 0 h 48"/>
                <a:gd name="T8" fmla="*/ 16 w 28"/>
                <a:gd name="T9" fmla="*/ 0 h 48"/>
                <a:gd name="T10" fmla="*/ 16 w 28"/>
                <a:gd name="T11" fmla="*/ 21 h 48"/>
                <a:gd name="T12" fmla="*/ 28 w 28"/>
                <a:gd name="T13" fmla="*/ 21 h 48"/>
                <a:gd name="T14" fmla="*/ 28 w 28"/>
                <a:gd name="T15" fmla="*/ 27 h 48"/>
                <a:gd name="T16" fmla="*/ 16 w 28"/>
                <a:gd name="T17" fmla="*/ 27 h 48"/>
                <a:gd name="T18" fmla="*/ 16 w 28"/>
                <a:gd name="T19" fmla="*/ 48 h 48"/>
                <a:gd name="T20" fmla="*/ 12 w 28"/>
                <a:gd name="T21" fmla="*/ 48 h 48"/>
                <a:gd name="T22" fmla="*/ 12 w 28"/>
                <a:gd name="T23" fmla="*/ 27 h 48"/>
                <a:gd name="T24" fmla="*/ 0 w 28"/>
                <a:gd name="T2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8">
                  <a:moveTo>
                    <a:pt x="0" y="27"/>
                  </a:moveTo>
                  <a:lnTo>
                    <a:pt x="0" y="21"/>
                  </a:lnTo>
                  <a:lnTo>
                    <a:pt x="12" y="21"/>
                  </a:lnTo>
                  <a:lnTo>
                    <a:pt x="12" y="0"/>
                  </a:lnTo>
                  <a:lnTo>
                    <a:pt x="16" y="0"/>
                  </a:lnTo>
                  <a:lnTo>
                    <a:pt x="16" y="21"/>
                  </a:lnTo>
                  <a:lnTo>
                    <a:pt x="28" y="21"/>
                  </a:lnTo>
                  <a:lnTo>
                    <a:pt x="28" y="27"/>
                  </a:lnTo>
                  <a:lnTo>
                    <a:pt x="16" y="27"/>
                  </a:lnTo>
                  <a:lnTo>
                    <a:pt x="16" y="48"/>
                  </a:lnTo>
                  <a:lnTo>
                    <a:pt x="12" y="48"/>
                  </a:lnTo>
                  <a:lnTo>
                    <a:pt x="12" y="27"/>
                  </a:lnTo>
                  <a:lnTo>
                    <a:pt x="0" y="2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9" name="Freeform 280">
              <a:extLst>
                <a:ext uri="{FF2B5EF4-FFF2-40B4-BE49-F238E27FC236}">
                  <a16:creationId xmlns:a16="http://schemas.microsoft.com/office/drawing/2014/main" id="{6E3B9372-92D2-D5E7-A56D-9C60D5A45A3A}"/>
                </a:ext>
              </a:extLst>
            </p:cNvPr>
            <p:cNvSpPr>
              <a:spLocks/>
            </p:cNvSpPr>
            <p:nvPr/>
          </p:nvSpPr>
          <p:spPr bwMode="auto">
            <a:xfrm>
              <a:off x="5359529" y="4532314"/>
              <a:ext cx="39329" cy="76200"/>
            </a:xfrm>
            <a:custGeom>
              <a:avLst/>
              <a:gdLst>
                <a:gd name="T0" fmla="*/ 0 w 28"/>
                <a:gd name="T1" fmla="*/ 27 h 48"/>
                <a:gd name="T2" fmla="*/ 0 w 28"/>
                <a:gd name="T3" fmla="*/ 21 h 48"/>
                <a:gd name="T4" fmla="*/ 12 w 28"/>
                <a:gd name="T5" fmla="*/ 21 h 48"/>
                <a:gd name="T6" fmla="*/ 12 w 28"/>
                <a:gd name="T7" fmla="*/ 0 h 48"/>
                <a:gd name="T8" fmla="*/ 16 w 28"/>
                <a:gd name="T9" fmla="*/ 0 h 48"/>
                <a:gd name="T10" fmla="*/ 16 w 28"/>
                <a:gd name="T11" fmla="*/ 21 h 48"/>
                <a:gd name="T12" fmla="*/ 28 w 28"/>
                <a:gd name="T13" fmla="*/ 21 h 48"/>
                <a:gd name="T14" fmla="*/ 28 w 28"/>
                <a:gd name="T15" fmla="*/ 27 h 48"/>
                <a:gd name="T16" fmla="*/ 16 w 28"/>
                <a:gd name="T17" fmla="*/ 27 h 48"/>
                <a:gd name="T18" fmla="*/ 16 w 28"/>
                <a:gd name="T19" fmla="*/ 48 h 48"/>
                <a:gd name="T20" fmla="*/ 12 w 28"/>
                <a:gd name="T21" fmla="*/ 48 h 48"/>
                <a:gd name="T22" fmla="*/ 12 w 28"/>
                <a:gd name="T23" fmla="*/ 27 h 48"/>
                <a:gd name="T24" fmla="*/ 0 w 28"/>
                <a:gd name="T2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8">
                  <a:moveTo>
                    <a:pt x="0" y="27"/>
                  </a:moveTo>
                  <a:lnTo>
                    <a:pt x="0" y="21"/>
                  </a:lnTo>
                  <a:lnTo>
                    <a:pt x="12" y="21"/>
                  </a:lnTo>
                  <a:lnTo>
                    <a:pt x="12" y="0"/>
                  </a:lnTo>
                  <a:lnTo>
                    <a:pt x="16" y="0"/>
                  </a:lnTo>
                  <a:lnTo>
                    <a:pt x="16" y="21"/>
                  </a:lnTo>
                  <a:lnTo>
                    <a:pt x="28" y="21"/>
                  </a:lnTo>
                  <a:lnTo>
                    <a:pt x="28" y="27"/>
                  </a:lnTo>
                  <a:lnTo>
                    <a:pt x="16" y="27"/>
                  </a:lnTo>
                  <a:lnTo>
                    <a:pt x="16" y="48"/>
                  </a:lnTo>
                  <a:lnTo>
                    <a:pt x="12" y="48"/>
                  </a:lnTo>
                  <a:lnTo>
                    <a:pt x="12" y="27"/>
                  </a:lnTo>
                  <a:lnTo>
                    <a:pt x="0" y="2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0" name="Freeform 281">
              <a:extLst>
                <a:ext uri="{FF2B5EF4-FFF2-40B4-BE49-F238E27FC236}">
                  <a16:creationId xmlns:a16="http://schemas.microsoft.com/office/drawing/2014/main" id="{D5BD913F-A66F-BDF6-9B01-BF698C73FFA5}"/>
                </a:ext>
              </a:extLst>
            </p:cNvPr>
            <p:cNvSpPr>
              <a:spLocks/>
            </p:cNvSpPr>
            <p:nvPr/>
          </p:nvSpPr>
          <p:spPr bwMode="auto">
            <a:xfrm>
              <a:off x="5639047" y="4532314"/>
              <a:ext cx="37925" cy="76200"/>
            </a:xfrm>
            <a:custGeom>
              <a:avLst/>
              <a:gdLst>
                <a:gd name="T0" fmla="*/ 0 w 27"/>
                <a:gd name="T1" fmla="*/ 27 h 48"/>
                <a:gd name="T2" fmla="*/ 0 w 27"/>
                <a:gd name="T3" fmla="*/ 21 h 48"/>
                <a:gd name="T4" fmla="*/ 11 w 27"/>
                <a:gd name="T5" fmla="*/ 21 h 48"/>
                <a:gd name="T6" fmla="*/ 11 w 27"/>
                <a:gd name="T7" fmla="*/ 0 h 48"/>
                <a:gd name="T8" fmla="*/ 16 w 27"/>
                <a:gd name="T9" fmla="*/ 0 h 48"/>
                <a:gd name="T10" fmla="*/ 16 w 27"/>
                <a:gd name="T11" fmla="*/ 21 h 48"/>
                <a:gd name="T12" fmla="*/ 27 w 27"/>
                <a:gd name="T13" fmla="*/ 21 h 48"/>
                <a:gd name="T14" fmla="*/ 27 w 27"/>
                <a:gd name="T15" fmla="*/ 27 h 48"/>
                <a:gd name="T16" fmla="*/ 16 w 27"/>
                <a:gd name="T17" fmla="*/ 27 h 48"/>
                <a:gd name="T18" fmla="*/ 16 w 27"/>
                <a:gd name="T19" fmla="*/ 48 h 48"/>
                <a:gd name="T20" fmla="*/ 11 w 27"/>
                <a:gd name="T21" fmla="*/ 48 h 48"/>
                <a:gd name="T22" fmla="*/ 11 w 27"/>
                <a:gd name="T23" fmla="*/ 27 h 48"/>
                <a:gd name="T24" fmla="*/ 0 w 27"/>
                <a:gd name="T2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8">
                  <a:moveTo>
                    <a:pt x="0" y="27"/>
                  </a:moveTo>
                  <a:lnTo>
                    <a:pt x="0" y="21"/>
                  </a:lnTo>
                  <a:lnTo>
                    <a:pt x="11" y="21"/>
                  </a:lnTo>
                  <a:lnTo>
                    <a:pt x="11" y="0"/>
                  </a:lnTo>
                  <a:lnTo>
                    <a:pt x="16" y="0"/>
                  </a:lnTo>
                  <a:lnTo>
                    <a:pt x="16" y="21"/>
                  </a:lnTo>
                  <a:lnTo>
                    <a:pt x="27" y="21"/>
                  </a:lnTo>
                  <a:lnTo>
                    <a:pt x="27" y="27"/>
                  </a:lnTo>
                  <a:lnTo>
                    <a:pt x="16" y="27"/>
                  </a:lnTo>
                  <a:lnTo>
                    <a:pt x="16" y="48"/>
                  </a:lnTo>
                  <a:lnTo>
                    <a:pt x="11" y="48"/>
                  </a:lnTo>
                  <a:lnTo>
                    <a:pt x="11" y="27"/>
                  </a:lnTo>
                  <a:lnTo>
                    <a:pt x="0" y="2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1" name="Line 282">
              <a:extLst>
                <a:ext uri="{FF2B5EF4-FFF2-40B4-BE49-F238E27FC236}">
                  <a16:creationId xmlns:a16="http://schemas.microsoft.com/office/drawing/2014/main" id="{0A85E8EB-72E4-2193-8158-0DDBF2FB90D1}"/>
                </a:ext>
              </a:extLst>
            </p:cNvPr>
            <p:cNvSpPr>
              <a:spLocks noChangeShapeType="1"/>
            </p:cNvSpPr>
            <p:nvPr/>
          </p:nvSpPr>
          <p:spPr bwMode="auto">
            <a:xfrm flipV="1">
              <a:off x="4821562" y="3873502"/>
              <a:ext cx="0" cy="1535112"/>
            </a:xfrm>
            <a:prstGeom prst="line">
              <a:avLst/>
            </a:prstGeom>
            <a:ln w="15875">
              <a:solidFill>
                <a:schemeClr val="tx1">
                  <a:lumMod val="50000"/>
                  <a:lumOff val="50000"/>
                </a:schemeClr>
              </a:solidFill>
              <a:prstDash val="sys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2" name="Line 283">
              <a:extLst>
                <a:ext uri="{FF2B5EF4-FFF2-40B4-BE49-F238E27FC236}">
                  <a16:creationId xmlns:a16="http://schemas.microsoft.com/office/drawing/2014/main" id="{8E1A918E-6A11-C422-62D4-1DF38C3BFB41}"/>
                </a:ext>
              </a:extLst>
            </p:cNvPr>
            <p:cNvSpPr>
              <a:spLocks noChangeShapeType="1"/>
            </p:cNvSpPr>
            <p:nvPr/>
          </p:nvSpPr>
          <p:spPr bwMode="auto">
            <a:xfrm flipV="1">
              <a:off x="2266570" y="3873502"/>
              <a:ext cx="0" cy="1535112"/>
            </a:xfrm>
            <a:prstGeom prst="line">
              <a:avLst/>
            </a:prstGeom>
            <a:ln w="15875">
              <a:solidFill>
                <a:schemeClr val="tx1">
                  <a:lumMod val="50000"/>
                  <a:lumOff val="50000"/>
                </a:schemeClr>
              </a:solidFill>
              <a:prstDash val="sys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3" name="object 135">
              <a:extLst>
                <a:ext uri="{FF2B5EF4-FFF2-40B4-BE49-F238E27FC236}">
                  <a16:creationId xmlns:a16="http://schemas.microsoft.com/office/drawing/2014/main" id="{A4AC2698-DFA2-5299-6C16-DA259325DD24}"/>
                </a:ext>
              </a:extLst>
            </p:cNvPr>
            <p:cNvSpPr txBox="1">
              <a:spLocks/>
            </p:cNvSpPr>
            <p:nvPr/>
          </p:nvSpPr>
          <p:spPr>
            <a:xfrm>
              <a:off x="807515" y="2336802"/>
              <a:ext cx="215444" cy="3071812"/>
            </a:xfrm>
            <a:prstGeom prst="rect">
              <a:avLst/>
            </a:prstGeom>
          </p:spPr>
          <p:txBody>
            <a:bodyPr vert="vert270" wrap="square" lIns="0" tIns="12700" rIns="0" bIns="0" rtlCol="0">
              <a:spAutoFit/>
            </a:bodyPr>
            <a:lstStyle/>
            <a:p>
              <a:pPr marL="12701" marR="0" lvl="0" indent="0" algn="ctr" defTabSz="914446" rtl="0" eaLnBrk="1" fontAlgn="auto" latinLnBrk="0" hangingPunct="1">
                <a:lnSpc>
                  <a:spcPct val="100000"/>
                </a:lnSpc>
                <a:spcBef>
                  <a:spcPts val="100"/>
                </a:spcBef>
                <a:spcAft>
                  <a:spcPts val="0"/>
                </a:spcAft>
                <a:buClrTx/>
                <a:buSzTx/>
                <a:buFontTx/>
                <a:buNone/>
                <a:tabLst/>
                <a:defRPr/>
              </a:pPr>
              <a:r>
                <a:rPr kumimoji="0" lang="en-US" sz="1400" b="1"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Progression-Free Survival</a:t>
              </a:r>
            </a:p>
          </p:txBody>
        </p:sp>
        <p:sp>
          <p:nvSpPr>
            <p:cNvPr id="6304" name="TextBox 6303">
              <a:extLst>
                <a:ext uri="{FF2B5EF4-FFF2-40B4-BE49-F238E27FC236}">
                  <a16:creationId xmlns:a16="http://schemas.microsoft.com/office/drawing/2014/main" id="{9DB759CE-BA27-60D4-61CE-2BB0344FB3F0}"/>
                </a:ext>
              </a:extLst>
            </p:cNvPr>
            <p:cNvSpPr txBox="1">
              <a:spLocks/>
            </p:cNvSpPr>
            <p:nvPr/>
          </p:nvSpPr>
          <p:spPr>
            <a:xfrm>
              <a:off x="1478583" y="5784818"/>
              <a:ext cx="4456686" cy="223736"/>
            </a:xfrm>
            <a:prstGeom prst="rect">
              <a:avLst/>
            </a:prstGeom>
            <a:noFill/>
          </p:spPr>
          <p:txBody>
            <a:bodyPr wrap="square" tIns="0" bIns="0"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Months</a:t>
              </a:r>
            </a:p>
          </p:txBody>
        </p:sp>
        <p:sp>
          <p:nvSpPr>
            <p:cNvPr id="6305" name="Rectangle 55">
              <a:extLst>
                <a:ext uri="{FF2B5EF4-FFF2-40B4-BE49-F238E27FC236}">
                  <a16:creationId xmlns:a16="http://schemas.microsoft.com/office/drawing/2014/main" id="{219F19C9-4EE3-D2CD-5E3E-D37982E6FACD}"/>
                </a:ext>
              </a:extLst>
            </p:cNvPr>
            <p:cNvSpPr>
              <a:spLocks noChangeArrowheads="1"/>
            </p:cNvSpPr>
            <p:nvPr/>
          </p:nvSpPr>
          <p:spPr bwMode="auto">
            <a:xfrm>
              <a:off x="1104053" y="5172391"/>
              <a:ext cx="274114" cy="1917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0.00</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06" name="Rectangle 60">
              <a:extLst>
                <a:ext uri="{FF2B5EF4-FFF2-40B4-BE49-F238E27FC236}">
                  <a16:creationId xmlns:a16="http://schemas.microsoft.com/office/drawing/2014/main" id="{062FBA36-5A88-9213-FBFB-FC1DE348433F}"/>
                </a:ext>
              </a:extLst>
            </p:cNvPr>
            <p:cNvSpPr>
              <a:spLocks noChangeArrowheads="1"/>
            </p:cNvSpPr>
            <p:nvPr/>
          </p:nvSpPr>
          <p:spPr bwMode="auto">
            <a:xfrm>
              <a:off x="1104053" y="4484084"/>
              <a:ext cx="274114" cy="1917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0.25</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07" name="Rectangle 64">
              <a:extLst>
                <a:ext uri="{FF2B5EF4-FFF2-40B4-BE49-F238E27FC236}">
                  <a16:creationId xmlns:a16="http://schemas.microsoft.com/office/drawing/2014/main" id="{BBA64DB6-B3D4-C6C4-B553-3B6F57175F98}"/>
                </a:ext>
              </a:extLst>
            </p:cNvPr>
            <p:cNvSpPr>
              <a:spLocks noChangeArrowheads="1"/>
            </p:cNvSpPr>
            <p:nvPr/>
          </p:nvSpPr>
          <p:spPr bwMode="auto">
            <a:xfrm>
              <a:off x="1104053" y="3765867"/>
              <a:ext cx="274114" cy="1917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0.50</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08" name="Rectangle 69">
              <a:extLst>
                <a:ext uri="{FF2B5EF4-FFF2-40B4-BE49-F238E27FC236}">
                  <a16:creationId xmlns:a16="http://schemas.microsoft.com/office/drawing/2014/main" id="{D47A6874-FAD2-8CD2-90E3-F1C5EDEB1570}"/>
                </a:ext>
              </a:extLst>
            </p:cNvPr>
            <p:cNvSpPr>
              <a:spLocks noChangeArrowheads="1"/>
            </p:cNvSpPr>
            <p:nvPr/>
          </p:nvSpPr>
          <p:spPr bwMode="auto">
            <a:xfrm>
              <a:off x="1104053" y="3070542"/>
              <a:ext cx="274114" cy="1917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0.75</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Rectangle 74">
              <a:extLst>
                <a:ext uri="{FF2B5EF4-FFF2-40B4-BE49-F238E27FC236}">
                  <a16:creationId xmlns:a16="http://schemas.microsoft.com/office/drawing/2014/main" id="{B9D90303-4113-062D-76B0-E6748934BA9F}"/>
                </a:ext>
              </a:extLst>
            </p:cNvPr>
            <p:cNvSpPr>
              <a:spLocks noChangeArrowheads="1"/>
            </p:cNvSpPr>
            <p:nvPr/>
          </p:nvSpPr>
          <p:spPr bwMode="auto">
            <a:xfrm>
              <a:off x="1104053" y="2375217"/>
              <a:ext cx="274114" cy="1917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1.00</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object 136">
              <a:extLst>
                <a:ext uri="{FF2B5EF4-FFF2-40B4-BE49-F238E27FC236}">
                  <a16:creationId xmlns:a16="http://schemas.microsoft.com/office/drawing/2014/main" id="{F3D46558-69AE-FB4F-5D73-C4930A21D703}"/>
                </a:ext>
              </a:extLst>
            </p:cNvPr>
            <p:cNvSpPr txBox="1">
              <a:spLocks/>
            </p:cNvSpPr>
            <p:nvPr/>
          </p:nvSpPr>
          <p:spPr>
            <a:xfrm>
              <a:off x="1580092" y="5491044"/>
              <a:ext cx="180100" cy="204425"/>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defRPr/>
              </a:pPr>
              <a:r>
                <a:rPr kumimoji="0" sz="1200" b="0" i="0" u="none" strike="noStrike" kern="1200" cap="none" spc="4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0</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6" name="object 137">
              <a:extLst>
                <a:ext uri="{FF2B5EF4-FFF2-40B4-BE49-F238E27FC236}">
                  <a16:creationId xmlns:a16="http://schemas.microsoft.com/office/drawing/2014/main" id="{DEC06711-36A1-8372-3145-A1AE2DEAAB9E}"/>
                </a:ext>
              </a:extLst>
            </p:cNvPr>
            <p:cNvSpPr txBox="1">
              <a:spLocks/>
            </p:cNvSpPr>
            <p:nvPr/>
          </p:nvSpPr>
          <p:spPr>
            <a:xfrm>
              <a:off x="1924958" y="5491044"/>
              <a:ext cx="171591" cy="204425"/>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defRPr/>
              </a:pPr>
              <a:r>
                <a:rPr kumimoji="0" lang="en-US" sz="1200" b="0"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7" name="object 138">
              <a:extLst>
                <a:ext uri="{FF2B5EF4-FFF2-40B4-BE49-F238E27FC236}">
                  <a16:creationId xmlns:a16="http://schemas.microsoft.com/office/drawing/2014/main" id="{FBCBC2CB-ABF3-1ED6-B9AA-576403A40A95}"/>
                </a:ext>
              </a:extLst>
            </p:cNvPr>
            <p:cNvSpPr txBox="1">
              <a:spLocks/>
            </p:cNvSpPr>
            <p:nvPr/>
          </p:nvSpPr>
          <p:spPr>
            <a:xfrm>
              <a:off x="2916035" y="5491044"/>
              <a:ext cx="264621" cy="204425"/>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tab pos="434362" algn="l"/>
                  <a:tab pos="853483" algn="l"/>
                </a:tabLst>
                <a:defRPr/>
              </a:pPr>
              <a:r>
                <a:rPr kumimoji="0"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12</a:t>
              </a:r>
              <a:endPar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object 158">
              <a:extLst>
                <a:ext uri="{FF2B5EF4-FFF2-40B4-BE49-F238E27FC236}">
                  <a16:creationId xmlns:a16="http://schemas.microsoft.com/office/drawing/2014/main" id="{306B9843-EF02-53FF-6A89-06EEE42A7F60}"/>
                </a:ext>
              </a:extLst>
            </p:cNvPr>
            <p:cNvSpPr txBox="1">
              <a:spLocks/>
            </p:cNvSpPr>
            <p:nvPr/>
          </p:nvSpPr>
          <p:spPr>
            <a:xfrm>
              <a:off x="3248706" y="5491044"/>
              <a:ext cx="289292" cy="204425"/>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15</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9" name="object 159">
              <a:extLst>
                <a:ext uri="{FF2B5EF4-FFF2-40B4-BE49-F238E27FC236}">
                  <a16:creationId xmlns:a16="http://schemas.microsoft.com/office/drawing/2014/main" id="{6180E35E-A7AB-2783-B4CD-731170599110}"/>
                </a:ext>
              </a:extLst>
            </p:cNvPr>
            <p:cNvSpPr txBox="1">
              <a:spLocks/>
            </p:cNvSpPr>
            <p:nvPr/>
          </p:nvSpPr>
          <p:spPr>
            <a:xfrm>
              <a:off x="2210204" y="5491044"/>
              <a:ext cx="280785" cy="204425"/>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0" name="object 138">
              <a:extLst>
                <a:ext uri="{FF2B5EF4-FFF2-40B4-BE49-F238E27FC236}">
                  <a16:creationId xmlns:a16="http://schemas.microsoft.com/office/drawing/2014/main" id="{C8FDFB76-04F3-9E2B-FFC0-9175CE13D7D6}"/>
                </a:ext>
              </a:extLst>
            </p:cNvPr>
            <p:cNvSpPr txBox="1">
              <a:spLocks/>
            </p:cNvSpPr>
            <p:nvPr/>
          </p:nvSpPr>
          <p:spPr>
            <a:xfrm>
              <a:off x="3608313" y="5491044"/>
              <a:ext cx="264621" cy="204425"/>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tab pos="434362" algn="l"/>
                  <a:tab pos="853483"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18</a:t>
              </a:r>
            </a:p>
          </p:txBody>
        </p:sp>
        <p:sp>
          <p:nvSpPr>
            <p:cNvPr id="71" name="object 138">
              <a:extLst>
                <a:ext uri="{FF2B5EF4-FFF2-40B4-BE49-F238E27FC236}">
                  <a16:creationId xmlns:a16="http://schemas.microsoft.com/office/drawing/2014/main" id="{67691028-9941-8AEA-169B-3EDE2D8489DD}"/>
                </a:ext>
              </a:extLst>
            </p:cNvPr>
            <p:cNvSpPr txBox="1">
              <a:spLocks/>
            </p:cNvSpPr>
            <p:nvPr/>
          </p:nvSpPr>
          <p:spPr>
            <a:xfrm>
              <a:off x="2563518" y="5491044"/>
              <a:ext cx="264621" cy="204425"/>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tab pos="434362" algn="l"/>
                  <a:tab pos="853483"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9</a:t>
              </a:r>
            </a:p>
          </p:txBody>
        </p:sp>
        <p:sp>
          <p:nvSpPr>
            <p:cNvPr id="72" name="object 138">
              <a:extLst>
                <a:ext uri="{FF2B5EF4-FFF2-40B4-BE49-F238E27FC236}">
                  <a16:creationId xmlns:a16="http://schemas.microsoft.com/office/drawing/2014/main" id="{2710A1BF-B265-EFBE-F3C7-5B061B7D4075}"/>
                </a:ext>
              </a:extLst>
            </p:cNvPr>
            <p:cNvSpPr txBox="1">
              <a:spLocks/>
            </p:cNvSpPr>
            <p:nvPr/>
          </p:nvSpPr>
          <p:spPr>
            <a:xfrm>
              <a:off x="3951227" y="5491044"/>
              <a:ext cx="264621" cy="204425"/>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tab pos="434362" algn="l"/>
                  <a:tab pos="853483"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a:t>
              </a:r>
            </a:p>
          </p:txBody>
        </p:sp>
        <p:sp>
          <p:nvSpPr>
            <p:cNvPr id="73" name="object 138">
              <a:extLst>
                <a:ext uri="{FF2B5EF4-FFF2-40B4-BE49-F238E27FC236}">
                  <a16:creationId xmlns:a16="http://schemas.microsoft.com/office/drawing/2014/main" id="{B130EBB6-728F-BF06-B9D3-5A5ADD138436}"/>
                </a:ext>
              </a:extLst>
            </p:cNvPr>
            <p:cNvSpPr txBox="1">
              <a:spLocks/>
            </p:cNvSpPr>
            <p:nvPr/>
          </p:nvSpPr>
          <p:spPr>
            <a:xfrm>
              <a:off x="4291113" y="5491044"/>
              <a:ext cx="264621" cy="204425"/>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tab pos="434362" algn="l"/>
                  <a:tab pos="853483"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24</a:t>
              </a:r>
            </a:p>
          </p:txBody>
        </p:sp>
        <p:sp>
          <p:nvSpPr>
            <p:cNvPr id="74" name="object 138">
              <a:extLst>
                <a:ext uri="{FF2B5EF4-FFF2-40B4-BE49-F238E27FC236}">
                  <a16:creationId xmlns:a16="http://schemas.microsoft.com/office/drawing/2014/main" id="{EFFDA1B3-E1F9-D782-0B4F-DFC6B0E78C8E}"/>
                </a:ext>
              </a:extLst>
            </p:cNvPr>
            <p:cNvSpPr txBox="1">
              <a:spLocks/>
            </p:cNvSpPr>
            <p:nvPr/>
          </p:nvSpPr>
          <p:spPr>
            <a:xfrm>
              <a:off x="4640261" y="5491044"/>
              <a:ext cx="264621" cy="204425"/>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tab pos="434362" algn="l"/>
                  <a:tab pos="853483" algn="l"/>
                </a:tabLst>
                <a:defRPr/>
              </a:pPr>
              <a:r>
                <a:rPr kumimoji="0" lang="en-US" sz="1200" b="0" i="0" u="none" strike="noStrike" kern="1200" cap="none" spc="-25"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27</a:t>
              </a:r>
            </a:p>
          </p:txBody>
        </p:sp>
        <p:sp>
          <p:nvSpPr>
            <p:cNvPr id="75" name="object 138">
              <a:extLst>
                <a:ext uri="{FF2B5EF4-FFF2-40B4-BE49-F238E27FC236}">
                  <a16:creationId xmlns:a16="http://schemas.microsoft.com/office/drawing/2014/main" id="{55DC862A-7672-B46F-C9D1-7B7597791647}"/>
                </a:ext>
              </a:extLst>
            </p:cNvPr>
            <p:cNvSpPr txBox="1">
              <a:spLocks/>
            </p:cNvSpPr>
            <p:nvPr/>
          </p:nvSpPr>
          <p:spPr>
            <a:xfrm>
              <a:off x="4987142" y="5491044"/>
              <a:ext cx="264621" cy="204425"/>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tab pos="434362" algn="l"/>
                  <a:tab pos="853483"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30</a:t>
              </a:r>
            </a:p>
          </p:txBody>
        </p:sp>
        <p:sp>
          <p:nvSpPr>
            <p:cNvPr id="76" name="object 138">
              <a:extLst>
                <a:ext uri="{FF2B5EF4-FFF2-40B4-BE49-F238E27FC236}">
                  <a16:creationId xmlns:a16="http://schemas.microsoft.com/office/drawing/2014/main" id="{64CDB556-DB36-B245-E3C3-AE9CD85A8492}"/>
                </a:ext>
              </a:extLst>
            </p:cNvPr>
            <p:cNvSpPr txBox="1">
              <a:spLocks/>
            </p:cNvSpPr>
            <p:nvPr/>
          </p:nvSpPr>
          <p:spPr>
            <a:xfrm>
              <a:off x="5332877" y="5491044"/>
              <a:ext cx="264621" cy="204425"/>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tab pos="434362" algn="l"/>
                  <a:tab pos="853483"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33</a:t>
              </a:r>
            </a:p>
          </p:txBody>
        </p:sp>
        <p:sp>
          <p:nvSpPr>
            <p:cNvPr id="77" name="object 138">
              <a:extLst>
                <a:ext uri="{FF2B5EF4-FFF2-40B4-BE49-F238E27FC236}">
                  <a16:creationId xmlns:a16="http://schemas.microsoft.com/office/drawing/2014/main" id="{F8A90A75-3E37-C175-E072-F8B412123196}"/>
                </a:ext>
              </a:extLst>
            </p:cNvPr>
            <p:cNvSpPr txBox="1">
              <a:spLocks/>
            </p:cNvSpPr>
            <p:nvPr/>
          </p:nvSpPr>
          <p:spPr>
            <a:xfrm>
              <a:off x="5670648" y="5491044"/>
              <a:ext cx="264621" cy="204425"/>
            </a:xfrm>
            <a:prstGeom prst="rect">
              <a:avLst/>
            </a:prstGeom>
          </p:spPr>
          <p:txBody>
            <a:bodyPr vert="horz" wrap="square" lIns="0" tIns="12065" rIns="0" bIns="0" rtlCol="0">
              <a:spAutoFit/>
            </a:bodyPr>
            <a:lstStyle/>
            <a:p>
              <a:pPr marL="12701" marR="0" lvl="0" indent="0" algn="ctr" defTabSz="914446" rtl="0" eaLnBrk="1" fontAlgn="auto" latinLnBrk="0" hangingPunct="1">
                <a:lnSpc>
                  <a:spcPct val="100000"/>
                </a:lnSpc>
                <a:spcBef>
                  <a:spcPts val="95"/>
                </a:spcBef>
                <a:spcAft>
                  <a:spcPts val="0"/>
                </a:spcAft>
                <a:buClrTx/>
                <a:buSzTx/>
                <a:buFontTx/>
                <a:buNone/>
                <a:tabLst>
                  <a:tab pos="434362" algn="l"/>
                  <a:tab pos="853483"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36</a:t>
              </a:r>
            </a:p>
          </p:txBody>
        </p:sp>
        <p:sp>
          <p:nvSpPr>
            <p:cNvPr id="78" name="TextBox 77">
              <a:extLst>
                <a:ext uri="{FF2B5EF4-FFF2-40B4-BE49-F238E27FC236}">
                  <a16:creationId xmlns:a16="http://schemas.microsoft.com/office/drawing/2014/main" id="{88573C6E-EA50-2D5C-2BB0-00380F1C0451}"/>
                </a:ext>
              </a:extLst>
            </p:cNvPr>
            <p:cNvSpPr txBox="1"/>
            <p:nvPr/>
          </p:nvSpPr>
          <p:spPr>
            <a:xfrm>
              <a:off x="5212706" y="2031678"/>
              <a:ext cx="795976" cy="671207"/>
            </a:xfrm>
            <a:prstGeom prst="rect">
              <a:avLst/>
            </a:prstGeom>
            <a:noFill/>
          </p:spPr>
          <p:txBody>
            <a:bodyPr wrap="square" lIns="4572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Selinexor</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Placebo</a:t>
              </a:r>
              <a:b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Censored</a:t>
              </a:r>
            </a:p>
          </p:txBody>
        </p:sp>
        <p:cxnSp>
          <p:nvCxnSpPr>
            <p:cNvPr id="79" name="Straight Arrow Connector 78">
              <a:extLst>
                <a:ext uri="{FF2B5EF4-FFF2-40B4-BE49-F238E27FC236}">
                  <a16:creationId xmlns:a16="http://schemas.microsoft.com/office/drawing/2014/main" id="{85EB9154-566B-1C2D-E65B-36EC8C06591B}"/>
                </a:ext>
              </a:extLst>
            </p:cNvPr>
            <p:cNvCxnSpPr/>
            <p:nvPr/>
          </p:nvCxnSpPr>
          <p:spPr>
            <a:xfrm>
              <a:off x="4904463" y="2193790"/>
              <a:ext cx="278337" cy="0"/>
            </a:xfrm>
            <a:prstGeom prst="straightConnector1">
              <a:avLst/>
            </a:prstGeom>
            <a:ln w="19050">
              <a:solidFill>
                <a:schemeClr val="accent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D7B7CBFF-F5D0-DC3B-A491-A3C0E50C0544}"/>
                </a:ext>
              </a:extLst>
            </p:cNvPr>
            <p:cNvCxnSpPr/>
            <p:nvPr/>
          </p:nvCxnSpPr>
          <p:spPr>
            <a:xfrm>
              <a:off x="4904463" y="2361741"/>
              <a:ext cx="278337" cy="0"/>
            </a:xfrm>
            <a:prstGeom prst="straightConnector1">
              <a:avLst/>
            </a:prstGeom>
            <a:ln w="19050">
              <a:solidFill>
                <a:schemeClr val="accent3"/>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1" name="Line 118">
              <a:extLst>
                <a:ext uri="{FF2B5EF4-FFF2-40B4-BE49-F238E27FC236}">
                  <a16:creationId xmlns:a16="http://schemas.microsoft.com/office/drawing/2014/main" id="{FC5B25C6-C487-74D8-7BEF-06B93AF7512E}"/>
                </a:ext>
              </a:extLst>
            </p:cNvPr>
            <p:cNvSpPr>
              <a:spLocks noChangeShapeType="1"/>
            </p:cNvSpPr>
            <p:nvPr/>
          </p:nvSpPr>
          <p:spPr bwMode="auto">
            <a:xfrm>
              <a:off x="5062727" y="2500888"/>
              <a:ext cx="0" cy="8740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2" name="Line 118">
              <a:extLst>
                <a:ext uri="{FF2B5EF4-FFF2-40B4-BE49-F238E27FC236}">
                  <a16:creationId xmlns:a16="http://schemas.microsoft.com/office/drawing/2014/main" id="{5C6401B2-495E-CBDF-24CE-762D7E9A2897}"/>
                </a:ext>
              </a:extLst>
            </p:cNvPr>
            <p:cNvSpPr>
              <a:spLocks noChangeShapeType="1"/>
            </p:cNvSpPr>
            <p:nvPr/>
          </p:nvSpPr>
          <p:spPr bwMode="auto">
            <a:xfrm rot="16200000">
              <a:off x="5062727" y="2500888"/>
              <a:ext cx="0" cy="8740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83" name="TextBox 82">
            <a:extLst>
              <a:ext uri="{FF2B5EF4-FFF2-40B4-BE49-F238E27FC236}">
                <a16:creationId xmlns:a16="http://schemas.microsoft.com/office/drawing/2014/main" id="{1ECFCD7F-1C69-E6EF-66A5-D4784B1990F9}"/>
              </a:ext>
            </a:extLst>
          </p:cNvPr>
          <p:cNvSpPr txBox="1">
            <a:spLocks/>
          </p:cNvSpPr>
          <p:nvPr/>
        </p:nvSpPr>
        <p:spPr>
          <a:xfrm>
            <a:off x="7272651" y="5465661"/>
            <a:ext cx="4397843" cy="287424"/>
          </a:xfrm>
          <a:prstGeom prst="rect">
            <a:avLst/>
          </a:prstGeom>
          <a:solidFill>
            <a:schemeClr val="bg1">
              <a:lumMod val="95000"/>
            </a:schemeClr>
          </a:solidFill>
        </p:spPr>
        <p:txBody>
          <a:bodyPr wrap="square" tIns="0" bIns="0" rtlCol="0" anchor="ctr" anchorCtr="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Median follow-up: 36.8 months</a:t>
            </a:r>
          </a:p>
        </p:txBody>
      </p:sp>
      <p:pic>
        <p:nvPicPr>
          <p:cNvPr id="7" name="Picture 6">
            <a:extLst>
              <a:ext uri="{FF2B5EF4-FFF2-40B4-BE49-F238E27FC236}">
                <a16:creationId xmlns:a16="http://schemas.microsoft.com/office/drawing/2014/main" id="{C588C581-12CE-E544-9A4B-CA89F9C47D59}"/>
              </a:ext>
            </a:extLst>
          </p:cNvPr>
          <p:cNvPicPr>
            <a:picLocks noChangeAspect="1"/>
          </p:cNvPicPr>
          <p:nvPr/>
        </p:nvPicPr>
        <p:blipFill>
          <a:blip r:embed="rId3"/>
          <a:srcRect l="37837" t="26987"/>
          <a:stretch/>
        </p:blipFill>
        <p:spPr>
          <a:xfrm>
            <a:off x="40498" y="6349518"/>
            <a:ext cx="3445164" cy="496263"/>
          </a:xfrm>
          <a:prstGeom prst="rect">
            <a:avLst/>
          </a:prstGeom>
        </p:spPr>
      </p:pic>
    </p:spTree>
    <p:extLst>
      <p:ext uri="{BB962C8B-B14F-4D97-AF65-F5344CB8AC3E}">
        <p14:creationId xmlns:p14="http://schemas.microsoft.com/office/powerpoint/2010/main" val="4147330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8E9BBA-CA8C-0148-6859-6E8ECD38D1EF}"/>
              </a:ext>
            </a:extLst>
          </p:cNvPr>
          <p:cNvSpPr>
            <a:spLocks noGrp="1"/>
          </p:cNvSpPr>
          <p:nvPr>
            <p:ph type="title"/>
          </p:nvPr>
        </p:nvSpPr>
        <p:spPr>
          <a:xfrm>
            <a:off x="217716" y="366177"/>
            <a:ext cx="11974285" cy="828675"/>
          </a:xfrm>
        </p:spPr>
        <p:txBody>
          <a:bodyPr anchor="ctr">
            <a:noAutofit/>
          </a:bodyPr>
          <a:lstStyle/>
          <a:p>
            <a:r>
              <a:rPr lang="en-US" sz="2800" b="1" dirty="0"/>
              <a:t>XPORT-EC-042: A Phase 3 of Selinexor in Maintenance Therapy After Systemic Therapy for Patients With </a:t>
            </a:r>
            <a:r>
              <a:rPr lang="en-US" sz="2800" b="1" i="1" dirty="0"/>
              <a:t>TP53</a:t>
            </a:r>
            <a:r>
              <a:rPr lang="en-US" sz="2800" b="1" dirty="0"/>
              <a:t> Wild-type, Advanced, or Recurrent EC</a:t>
            </a:r>
          </a:p>
        </p:txBody>
      </p:sp>
      <p:sp>
        <p:nvSpPr>
          <p:cNvPr id="6" name="Rectangle 5">
            <a:extLst>
              <a:ext uri="{FF2B5EF4-FFF2-40B4-BE49-F238E27FC236}">
                <a16:creationId xmlns:a16="http://schemas.microsoft.com/office/drawing/2014/main" id="{05C2676C-AEE6-22FE-932E-91466A216B45}"/>
              </a:ext>
            </a:extLst>
          </p:cNvPr>
          <p:cNvSpPr/>
          <p:nvPr/>
        </p:nvSpPr>
        <p:spPr bwMode="gray">
          <a:xfrm>
            <a:off x="4" y="2410374"/>
            <a:ext cx="12191999" cy="3023836"/>
          </a:xfrm>
          <a:prstGeom prst="rect">
            <a:avLst/>
          </a:prstGeom>
          <a:solidFill>
            <a:schemeClr val="bg1">
              <a:lumMod val="95000"/>
            </a:schemeClr>
          </a:solidFill>
          <a:ln w="28575">
            <a:noFill/>
            <a:miter lim="800000"/>
          </a:ln>
          <a:effectLst/>
        </p:spPr>
        <p:txBody>
          <a:bodyPr vert="horz" lIns="121920" tIns="60960" rIns="121920" bIns="60960" rtlCol="0" anchor="ctr" anchorCtr="0">
            <a:noAutofit/>
          </a:bodyPr>
          <a:lstStyle>
            <a:defPPr>
              <a:defRPr lang="en-US"/>
            </a:defPPr>
            <a:lvl1pPr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l" defTabSz="609586" rtl="0" eaLnBrk="0" fontAlgn="base" latinLnBrk="0" hangingPunct="0">
              <a:lnSpc>
                <a:spcPct val="90000"/>
              </a:lnSpc>
              <a:spcBef>
                <a:spcPct val="0"/>
              </a:spcBef>
              <a:spcAft>
                <a:spcPct val="0"/>
              </a:spcAft>
              <a:buClr>
                <a:srgbClr val="6E757B"/>
              </a:buClr>
              <a:buSzPct val="100000"/>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S PGothic" panose="020B0600070205080204" pitchFamily="34" charset="-128"/>
              <a:cs typeface="+mn-cs"/>
            </a:endParaRPr>
          </a:p>
        </p:txBody>
      </p:sp>
      <p:sp>
        <p:nvSpPr>
          <p:cNvPr id="7" name="Text Box 4">
            <a:extLst>
              <a:ext uri="{FF2B5EF4-FFF2-40B4-BE49-F238E27FC236}">
                <a16:creationId xmlns:a16="http://schemas.microsoft.com/office/drawing/2014/main" id="{C980DA1E-BDD9-7B65-1114-2C9EC62CA0EE}"/>
              </a:ext>
            </a:extLst>
          </p:cNvPr>
          <p:cNvSpPr txBox="1">
            <a:spLocks noChangeArrowheads="1"/>
          </p:cNvSpPr>
          <p:nvPr/>
        </p:nvSpPr>
        <p:spPr bwMode="auto">
          <a:xfrm>
            <a:off x="8412003" y="2069988"/>
            <a:ext cx="3382615" cy="3704604"/>
          </a:xfrm>
          <a:prstGeom prst="rect">
            <a:avLst/>
          </a:prstGeom>
          <a:solidFill>
            <a:schemeClr val="accent5">
              <a:lumMod val="60000"/>
              <a:lumOff val="40000"/>
            </a:schemeClr>
          </a:solidFill>
          <a:ln>
            <a:noFill/>
          </a:ln>
        </p:spPr>
        <p:txBody>
          <a:bodyPr rot="0" vert="horz" wrap="square" lIns="182880" tIns="91440" rIns="182880" bIns="91440" anchor="ctr" anchorCtr="0" upright="1">
            <a:spAutoFit/>
          </a:bodyPr>
          <a:lstStyle/>
          <a:p>
            <a:pPr marL="0" marR="0" lvl="0" indent="0" algn="l" defTabSz="914400" rtl="0" eaLnBrk="1" fontAlgn="auto" latinLnBrk="0" hangingPunct="1">
              <a:lnSpc>
                <a:spcPct val="80000"/>
              </a:lnSpc>
              <a:spcBef>
                <a:spcPts val="300"/>
              </a:spcBef>
              <a:spcAft>
                <a:spcPts val="0"/>
              </a:spcAft>
              <a:buClrTx/>
              <a:buSzTx/>
              <a:buFontTx/>
              <a:buNone/>
              <a:tabLst/>
              <a:defRPr/>
            </a:pPr>
            <a:r>
              <a:rPr kumimoji="0" lang="en-US" sz="1600" b="1" i="0" u="none" strike="noStrike" kern="0" cap="none" spc="0" normalizeH="0" baseline="0" noProof="0" dirty="0">
                <a:ln>
                  <a:noFill/>
                </a:ln>
                <a:solidFill>
                  <a:prstClr val="black">
                    <a:lumMod val="50000"/>
                  </a:prstClr>
                </a:solidFill>
                <a:effectLst/>
                <a:uLnTx/>
                <a:uFillTx/>
                <a:latin typeface="Calibri"/>
                <a:ea typeface="+mn-ea"/>
                <a:cs typeface="Arial"/>
              </a:rPr>
              <a:t>Primary Endpoint</a:t>
            </a:r>
          </a:p>
          <a:p>
            <a:pPr marL="182879" marR="0" lvl="0" indent="-182879" algn="l" defTabSz="914400" rtl="0" eaLnBrk="1" fontAlgn="auto" latinLnBrk="0" hangingPunct="1">
              <a:lnSpc>
                <a:spcPct val="80000"/>
              </a:lnSpc>
              <a:spcBef>
                <a:spcPts val="30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50000"/>
                  </a:prstClr>
                </a:solidFill>
                <a:effectLst/>
                <a:uLnTx/>
                <a:uFillTx/>
                <a:latin typeface="Arial" charset="0"/>
                <a:ea typeface="+mn-ea"/>
                <a:cs typeface="Arial"/>
              </a:rPr>
              <a:t>PFS assessed by Investigator</a:t>
            </a:r>
            <a:endParaRPr kumimoji="0" lang="en-US" sz="1400" b="1" i="0" u="none" strike="noStrike" kern="1200" cap="none" spc="0" normalizeH="0" baseline="0" noProof="0" dirty="0">
              <a:ln>
                <a:noFill/>
              </a:ln>
              <a:solidFill>
                <a:prstClr val="black">
                  <a:lumMod val="50000"/>
                </a:prstClr>
              </a:solidFill>
              <a:effectLst/>
              <a:uLnTx/>
              <a:uFillTx/>
              <a:latin typeface="Arial" charset="0"/>
              <a:ea typeface="+mn-ea"/>
              <a:cs typeface="Arial"/>
            </a:endParaRPr>
          </a:p>
          <a:p>
            <a:pPr marL="168274" marR="0" lvl="0" indent="-168274" algn="l" defTabSz="914400" rtl="0" eaLnBrk="1" fontAlgn="auto" latinLnBrk="0" hangingPunct="1">
              <a:lnSpc>
                <a:spcPct val="80000"/>
              </a:lnSpc>
              <a:spcBef>
                <a:spcPts val="300"/>
              </a:spcBef>
              <a:spcAft>
                <a:spcPts val="0"/>
              </a:spcAft>
              <a:buClrTx/>
              <a:buSzTx/>
              <a:buFontTx/>
              <a:buNone/>
              <a:tabLst/>
              <a:defRPr/>
            </a:pPr>
            <a:r>
              <a:rPr kumimoji="0" lang="en-US" sz="1600" b="1" i="0" u="none" strike="noStrike" kern="1200" cap="none" spc="0" normalizeH="0" baseline="0" noProof="0" dirty="0">
                <a:ln>
                  <a:noFill/>
                </a:ln>
                <a:solidFill>
                  <a:prstClr val="black">
                    <a:lumMod val="50000"/>
                  </a:prstClr>
                </a:solidFill>
                <a:effectLst/>
                <a:uLnTx/>
                <a:uFillTx/>
                <a:latin typeface="Calibri"/>
                <a:ea typeface="+mn-ea"/>
                <a:cs typeface="Arial"/>
              </a:rPr>
              <a:t>Key Secondary Endpoint</a:t>
            </a:r>
          </a:p>
          <a:p>
            <a:pPr marL="182879" marR="0" lvl="0" indent="-182879" algn="l" defTabSz="914400" rtl="0" eaLnBrk="1" fontAlgn="auto" latinLnBrk="0" hangingPunct="1">
              <a:lnSpc>
                <a:spcPct val="80000"/>
              </a:lnSpc>
              <a:spcBef>
                <a:spcPts val="30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50000"/>
                  </a:prstClr>
                </a:solidFill>
                <a:effectLst/>
                <a:uLnTx/>
                <a:uFillTx/>
                <a:latin typeface="Arial" charset="0"/>
                <a:ea typeface="+mn-ea"/>
                <a:cs typeface="Arial"/>
              </a:rPr>
              <a:t>OS</a:t>
            </a:r>
            <a:endParaRPr kumimoji="0" lang="en-US" sz="1100" b="0" i="0" u="none" strike="noStrike" kern="1200" cap="none" spc="0" normalizeH="0" baseline="0" noProof="0" dirty="0">
              <a:ln>
                <a:noFill/>
              </a:ln>
              <a:solidFill>
                <a:prstClr val="black">
                  <a:lumMod val="50000"/>
                </a:prstClr>
              </a:solidFill>
              <a:effectLst/>
              <a:uLnTx/>
              <a:uFillTx/>
              <a:latin typeface="Arial" charset="0"/>
              <a:ea typeface="+mn-ea"/>
              <a:cs typeface="Arial" panose="020B0604020202020204" pitchFamily="34" charset="0"/>
            </a:endParaRPr>
          </a:p>
          <a:p>
            <a:pPr marL="168274" marR="0" lvl="0" indent="-168274" algn="l" defTabSz="914400" rtl="0" eaLnBrk="1" fontAlgn="auto" latinLnBrk="0" hangingPunct="1">
              <a:lnSpc>
                <a:spcPct val="80000"/>
              </a:lnSpc>
              <a:spcBef>
                <a:spcPts val="300"/>
              </a:spcBef>
              <a:spcAft>
                <a:spcPts val="0"/>
              </a:spcAft>
              <a:buClrTx/>
              <a:buSzTx/>
              <a:buFontTx/>
              <a:buNone/>
              <a:tabLst/>
              <a:defRPr/>
            </a:pPr>
            <a:r>
              <a:rPr kumimoji="0" lang="en-US" sz="1600" b="1" i="0" u="none" strike="noStrike" kern="0" cap="none" spc="0" normalizeH="0" baseline="0" noProof="0" dirty="0">
                <a:ln>
                  <a:noFill/>
                </a:ln>
                <a:solidFill>
                  <a:prstClr val="black">
                    <a:lumMod val="50000"/>
                  </a:prstClr>
                </a:solidFill>
                <a:effectLst/>
                <a:uLnTx/>
                <a:uFillTx/>
                <a:latin typeface="Calibri"/>
                <a:ea typeface="+mn-ea"/>
                <a:cs typeface="Arial"/>
              </a:rPr>
              <a:t>Secondary Endpoints</a:t>
            </a:r>
          </a:p>
          <a:p>
            <a:pPr marL="182879" marR="0" lvl="0" indent="-182879" algn="l" defTabSz="914400" rtl="0" eaLnBrk="1" fontAlgn="auto" latinLnBrk="0" hangingPunct="1">
              <a:lnSpc>
                <a:spcPct val="8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50000"/>
                  </a:prstClr>
                </a:solidFill>
                <a:effectLst/>
                <a:uLnTx/>
                <a:uFillTx/>
                <a:latin typeface="Arial" charset="0"/>
                <a:ea typeface="+mn-ea"/>
                <a:cs typeface="Arial"/>
              </a:rPr>
              <a:t>Safety</a:t>
            </a:r>
          </a:p>
          <a:p>
            <a:pPr marL="182879" marR="0" lvl="0" indent="-182879" algn="l" defTabSz="914400"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50000"/>
                  </a:prstClr>
                </a:solidFill>
                <a:effectLst/>
                <a:uLnTx/>
                <a:uFillTx/>
                <a:latin typeface="Arial" charset="0"/>
                <a:ea typeface="+mn-ea"/>
                <a:cs typeface="Arial"/>
              </a:rPr>
              <a:t>TFST</a:t>
            </a:r>
          </a:p>
          <a:p>
            <a:pPr marL="182879" marR="0" lvl="0" indent="-182879" algn="l" defTabSz="914400"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50000"/>
                  </a:prstClr>
                </a:solidFill>
                <a:effectLst/>
                <a:uLnTx/>
                <a:uFillTx/>
                <a:latin typeface="Arial" charset="0"/>
                <a:ea typeface="+mn-ea"/>
                <a:cs typeface="Arial"/>
              </a:rPr>
              <a:t>TSST</a:t>
            </a:r>
          </a:p>
          <a:p>
            <a:pPr marL="182879" marR="0" lvl="0" indent="-182879" algn="l" defTabSz="914400"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50000"/>
                  </a:prstClr>
                </a:solidFill>
                <a:effectLst/>
                <a:uLnTx/>
                <a:uFillTx/>
                <a:latin typeface="Arial" charset="0"/>
                <a:ea typeface="+mn-ea"/>
                <a:cs typeface="Arial"/>
              </a:rPr>
              <a:t>PFS2</a:t>
            </a:r>
          </a:p>
          <a:p>
            <a:pPr marL="182879" marR="0" lvl="0" indent="-182879" algn="l" defTabSz="914400"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50000"/>
                  </a:prstClr>
                </a:solidFill>
                <a:effectLst/>
                <a:uLnTx/>
                <a:uFillTx/>
                <a:latin typeface="Arial" charset="0"/>
                <a:ea typeface="+mn-ea"/>
                <a:cs typeface="Arial"/>
              </a:rPr>
              <a:t>PFS as assessed by BICR</a:t>
            </a:r>
          </a:p>
          <a:p>
            <a:pPr marL="182879" marR="0" lvl="0" indent="-182879" algn="l" defTabSz="914400" rtl="0" eaLnBrk="1" fontAlgn="auto" latinLnBrk="0" hangingPunct="1">
              <a:lnSpc>
                <a:spcPct val="80000"/>
              </a:lnSpc>
              <a:spcBef>
                <a:spcPts val="10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50000"/>
                  </a:prstClr>
                </a:solidFill>
                <a:effectLst/>
                <a:uLnTx/>
                <a:uFillTx/>
                <a:latin typeface="Arial" charset="0"/>
                <a:ea typeface="+mn-ea"/>
                <a:cs typeface="Arial"/>
              </a:rPr>
              <a:t>HR-QoL</a:t>
            </a:r>
          </a:p>
          <a:p>
            <a:pPr marL="168274" marR="0" lvl="0" indent="-168274"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50000"/>
                  </a:prstClr>
                </a:solidFill>
                <a:effectLst/>
                <a:uLnTx/>
                <a:uFillTx/>
                <a:latin typeface="Calibri"/>
                <a:ea typeface="+mn-ea"/>
                <a:cs typeface="Arial"/>
              </a:rPr>
              <a:t>Exploratory Endpoints</a:t>
            </a:r>
          </a:p>
          <a:p>
            <a:pPr marL="182879" marR="0" lvl="0" indent="-182879" algn="l" defTabSz="914400" rtl="0" eaLnBrk="1" fontAlgn="auto" latinLnBrk="0" hangingPunct="1">
              <a:lnSpc>
                <a:spcPct val="8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50000"/>
                  </a:prstClr>
                </a:solidFill>
                <a:effectLst/>
                <a:uLnTx/>
                <a:uFillTx/>
                <a:latin typeface="Arial" charset="0"/>
                <a:ea typeface="+mn-ea"/>
                <a:cs typeface="Arial"/>
              </a:rPr>
              <a:t>PFS per histology subtypes</a:t>
            </a:r>
          </a:p>
          <a:p>
            <a:pPr marL="182879" marR="0" lvl="0" indent="-182879" algn="l" defTabSz="914400"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50000"/>
                  </a:prstClr>
                </a:solidFill>
                <a:effectLst/>
                <a:uLnTx/>
                <a:uFillTx/>
                <a:latin typeface="Arial" charset="0"/>
                <a:ea typeface="+mn-ea"/>
                <a:cs typeface="Arial"/>
              </a:rPr>
              <a:t>PFS per other molecular features</a:t>
            </a:r>
          </a:p>
          <a:p>
            <a:pPr marL="182879" marR="0" lvl="0" indent="-182879" algn="l" defTabSz="914400"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50000"/>
                  </a:prstClr>
                </a:solidFill>
                <a:effectLst/>
                <a:uLnTx/>
                <a:uFillTx/>
                <a:latin typeface="Arial" charset="0"/>
                <a:ea typeface="+mn-ea"/>
                <a:cs typeface="Arial"/>
              </a:rPr>
              <a:t>CR rate among patients with PR as best response</a:t>
            </a:r>
          </a:p>
          <a:p>
            <a:pPr marL="182879" marR="0" lvl="0" indent="-182879" algn="l" defTabSz="914400"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50000"/>
                  </a:prstClr>
                </a:solidFill>
                <a:effectLst/>
                <a:uLnTx/>
                <a:uFillTx/>
                <a:latin typeface="Arial" charset="0"/>
                <a:ea typeface="+mn-ea"/>
                <a:cs typeface="Arial"/>
              </a:rPr>
              <a:t>Duration of CR among patients who enter study as PR and achieve CR during study</a:t>
            </a:r>
          </a:p>
          <a:p>
            <a:pPr marL="182879" marR="0" lvl="0" indent="-182879" algn="l" defTabSz="914400"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50000"/>
                  </a:prstClr>
                </a:solidFill>
                <a:effectLst/>
                <a:uLnTx/>
                <a:uFillTx/>
                <a:latin typeface="Arial" charset="0"/>
                <a:ea typeface="+mn-ea"/>
                <a:cs typeface="Arial"/>
              </a:rPr>
              <a:t>analysis of tumor biomarkers</a:t>
            </a:r>
          </a:p>
          <a:p>
            <a:pPr marL="182879" marR="0" lvl="0" indent="-182879" algn="l" defTabSz="914400"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50000"/>
                  </a:prstClr>
                </a:solidFill>
                <a:effectLst/>
                <a:uLnTx/>
                <a:uFillTx/>
                <a:latin typeface="Arial" charset="0"/>
                <a:ea typeface="+mn-ea"/>
                <a:cs typeface="Arial"/>
              </a:rPr>
              <a:t>PK analysis</a:t>
            </a:r>
            <a:endParaRPr kumimoji="0" lang="en-US" sz="1200" b="0" i="0" u="none" strike="noStrike" kern="1200" cap="none" spc="0" normalizeH="0" baseline="0" noProof="0" dirty="0">
              <a:ln>
                <a:noFill/>
              </a:ln>
              <a:solidFill>
                <a:prstClr val="black">
                  <a:lumMod val="50000"/>
                </a:prstClr>
              </a:solidFill>
              <a:effectLst/>
              <a:uLnTx/>
              <a:uFillTx/>
              <a:latin typeface="Arial" charset="0"/>
              <a:ea typeface="+mn-ea"/>
              <a:cs typeface="Arial"/>
            </a:endParaRPr>
          </a:p>
        </p:txBody>
      </p:sp>
      <p:cxnSp>
        <p:nvCxnSpPr>
          <p:cNvPr id="8" name="Line 9">
            <a:extLst>
              <a:ext uri="{FF2B5EF4-FFF2-40B4-BE49-F238E27FC236}">
                <a16:creationId xmlns:a16="http://schemas.microsoft.com/office/drawing/2014/main" id="{D40D239E-2FF6-32DA-86C3-33575D1D4EAB}"/>
              </a:ext>
            </a:extLst>
          </p:cNvPr>
          <p:cNvCxnSpPr>
            <a:cxnSpLocks noChangeShapeType="1"/>
          </p:cNvCxnSpPr>
          <p:nvPr/>
        </p:nvCxnSpPr>
        <p:spPr bwMode="auto">
          <a:xfrm>
            <a:off x="9585221" y="4097051"/>
            <a:ext cx="0" cy="0"/>
          </a:xfrm>
          <a:prstGeom prst="line">
            <a:avLst/>
          </a:prstGeom>
          <a:noFill/>
          <a:ln w="15240">
            <a:solidFill>
              <a:srgbClr val="FFFFFF"/>
            </a:solidFill>
            <a:round/>
            <a:headEnd/>
            <a:tailEnd/>
          </a:ln>
          <a:extLst>
            <a:ext uri="{909E8E84-426E-40DD-AFC4-6F175D3DCCD1}">
              <a14:hiddenFill xmlns:a14="http://schemas.microsoft.com/office/drawing/2010/main">
                <a:noFill/>
              </a14:hiddenFill>
            </a:ext>
          </a:extLst>
        </p:spPr>
      </p:cxnSp>
      <p:cxnSp>
        <p:nvCxnSpPr>
          <p:cNvPr id="9" name="Line 9">
            <a:extLst>
              <a:ext uri="{FF2B5EF4-FFF2-40B4-BE49-F238E27FC236}">
                <a16:creationId xmlns:a16="http://schemas.microsoft.com/office/drawing/2014/main" id="{D292924B-4AFE-E6E9-D4B6-43080DCC960E}"/>
              </a:ext>
            </a:extLst>
          </p:cNvPr>
          <p:cNvCxnSpPr>
            <a:cxnSpLocks noChangeShapeType="1"/>
          </p:cNvCxnSpPr>
          <p:nvPr/>
        </p:nvCxnSpPr>
        <p:spPr bwMode="auto">
          <a:xfrm>
            <a:off x="9496432" y="2781904"/>
            <a:ext cx="0" cy="0"/>
          </a:xfrm>
          <a:prstGeom prst="line">
            <a:avLst/>
          </a:prstGeom>
          <a:noFill/>
          <a:ln w="15240">
            <a:solidFill>
              <a:srgbClr val="FFFFFF"/>
            </a:solidFill>
            <a:round/>
            <a:headEnd/>
            <a:tailEnd/>
          </a:ln>
          <a:extLst>
            <a:ext uri="{909E8E84-426E-40DD-AFC4-6F175D3DCCD1}">
              <a14:hiddenFill xmlns:a14="http://schemas.microsoft.com/office/drawing/2010/main">
                <a:noFill/>
              </a14:hiddenFill>
            </a:ext>
          </a:extLst>
        </p:spPr>
      </p:cxnSp>
      <p:cxnSp>
        <p:nvCxnSpPr>
          <p:cNvPr id="10" name="Straight Arrow Connector 9">
            <a:extLst>
              <a:ext uri="{FF2B5EF4-FFF2-40B4-BE49-F238E27FC236}">
                <a16:creationId xmlns:a16="http://schemas.microsoft.com/office/drawing/2014/main" id="{CEC5AFF8-469F-60A5-7722-A2183531337C}"/>
              </a:ext>
            </a:extLst>
          </p:cNvPr>
          <p:cNvCxnSpPr>
            <a:cxnSpLocks/>
            <a:stCxn id="18" idx="3"/>
          </p:cNvCxnSpPr>
          <p:nvPr/>
        </p:nvCxnSpPr>
        <p:spPr>
          <a:xfrm flipV="1">
            <a:off x="8128866" y="3261971"/>
            <a:ext cx="283137" cy="2"/>
          </a:xfrm>
          <a:prstGeom prst="straightConnector1">
            <a:avLst/>
          </a:prstGeom>
          <a:ln w="12700">
            <a:solidFill>
              <a:schemeClr val="bg2"/>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Line 9">
            <a:extLst>
              <a:ext uri="{FF2B5EF4-FFF2-40B4-BE49-F238E27FC236}">
                <a16:creationId xmlns:a16="http://schemas.microsoft.com/office/drawing/2014/main" id="{B6A21970-528F-CAB7-CF0F-A80C7E4217B4}"/>
              </a:ext>
            </a:extLst>
          </p:cNvPr>
          <p:cNvCxnSpPr>
            <a:cxnSpLocks noChangeShapeType="1"/>
          </p:cNvCxnSpPr>
          <p:nvPr/>
        </p:nvCxnSpPr>
        <p:spPr bwMode="auto">
          <a:xfrm>
            <a:off x="6611824" y="2905159"/>
            <a:ext cx="0" cy="0"/>
          </a:xfrm>
          <a:prstGeom prst="line">
            <a:avLst/>
          </a:prstGeom>
          <a:noFill/>
          <a:ln w="15240">
            <a:solidFill>
              <a:srgbClr val="FFFFFF"/>
            </a:solidFill>
            <a:round/>
            <a:headEnd/>
            <a:tailEnd/>
          </a:ln>
          <a:extLst>
            <a:ext uri="{909E8E84-426E-40DD-AFC4-6F175D3DCCD1}">
              <a14:hiddenFill xmlns:a14="http://schemas.microsoft.com/office/drawing/2010/main">
                <a:noFill/>
              </a14:hiddenFill>
            </a:ext>
          </a:extLst>
        </p:spPr>
      </p:cxnSp>
      <p:sp>
        <p:nvSpPr>
          <p:cNvPr id="12" name="TextBox 11">
            <a:extLst>
              <a:ext uri="{FF2B5EF4-FFF2-40B4-BE49-F238E27FC236}">
                <a16:creationId xmlns:a16="http://schemas.microsoft.com/office/drawing/2014/main" id="{7A35D195-78EB-E089-845B-FB009E0E4BC9}"/>
              </a:ext>
            </a:extLst>
          </p:cNvPr>
          <p:cNvSpPr txBox="1"/>
          <p:nvPr/>
        </p:nvSpPr>
        <p:spPr>
          <a:xfrm>
            <a:off x="5317693" y="3668219"/>
            <a:ext cx="2646291" cy="519648"/>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Treat until progression or intolerability</a:t>
            </a:r>
          </a:p>
        </p:txBody>
      </p:sp>
      <p:sp>
        <p:nvSpPr>
          <p:cNvPr id="13" name="Rectangle: Rounded Corners 13">
            <a:extLst>
              <a:ext uri="{FF2B5EF4-FFF2-40B4-BE49-F238E27FC236}">
                <a16:creationId xmlns:a16="http://schemas.microsoft.com/office/drawing/2014/main" id="{5AA3951E-956E-0527-2390-747A48FFB3A3}"/>
              </a:ext>
            </a:extLst>
          </p:cNvPr>
          <p:cNvSpPr/>
          <p:nvPr/>
        </p:nvSpPr>
        <p:spPr>
          <a:xfrm>
            <a:off x="2860182" y="4522299"/>
            <a:ext cx="2060129" cy="907609"/>
          </a:xfrm>
          <a:prstGeom prst="rect">
            <a:avLst/>
          </a:prstGeom>
          <a:solidFill>
            <a:schemeClr val="accent1">
              <a:lumMod val="40000"/>
              <a:lumOff val="60000"/>
            </a:schemeClr>
          </a:solidFill>
          <a:ln w="28575">
            <a:noFill/>
          </a:ln>
          <a:effectLst/>
        </p:spPr>
        <p:style>
          <a:lnRef idx="1">
            <a:schemeClr val="accent5"/>
          </a:lnRef>
          <a:fillRef idx="3">
            <a:schemeClr val="accent5"/>
          </a:fillRef>
          <a:effectRef idx="2">
            <a:schemeClr val="accent5"/>
          </a:effectRef>
          <a:fontRef idx="minor">
            <a:schemeClr val="lt1"/>
          </a:fontRef>
        </p:style>
        <p:txBody>
          <a:bodyPr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Stratification:</a:t>
            </a:r>
          </a:p>
          <a:p>
            <a:pPr marL="182879" marR="0" lvl="0" indent="-182879" algn="l" defTabSz="914400" rtl="0" eaLnBrk="1" fontAlgn="auto" latinLnBrk="0" hangingPunct="1">
              <a:lnSpc>
                <a:spcPct val="100000"/>
              </a:lnSpc>
              <a:spcBef>
                <a:spcPts val="100"/>
              </a:spcBef>
              <a:spcAft>
                <a:spcPts val="300"/>
              </a:spcAft>
              <a:buClr>
                <a:srgbClr val="1F497D"/>
              </a:buClr>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Primary Stage IV vs recurrent disease after platinum-based treatment</a:t>
            </a:r>
          </a:p>
          <a:p>
            <a:pPr marL="182879" marR="0" lvl="0" indent="-182879" algn="l" defTabSz="914400" rtl="0" eaLnBrk="1" fontAlgn="auto" latinLnBrk="0" hangingPunct="1">
              <a:lnSpc>
                <a:spcPct val="100000"/>
              </a:lnSpc>
              <a:spcBef>
                <a:spcPts val="0"/>
              </a:spcBef>
              <a:spcAft>
                <a:spcPts val="0"/>
              </a:spcAft>
              <a:buClr>
                <a:srgbClr val="1F497D"/>
              </a:buClr>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PR vs CR    </a:t>
            </a:r>
          </a:p>
        </p:txBody>
      </p:sp>
      <p:sp>
        <p:nvSpPr>
          <p:cNvPr id="14" name="TextBox 13">
            <a:extLst>
              <a:ext uri="{FF2B5EF4-FFF2-40B4-BE49-F238E27FC236}">
                <a16:creationId xmlns:a16="http://schemas.microsoft.com/office/drawing/2014/main" id="{C8F80433-2BB3-0611-4937-8658B0405A69}"/>
              </a:ext>
            </a:extLst>
          </p:cNvPr>
          <p:cNvSpPr txBox="1"/>
          <p:nvPr/>
        </p:nvSpPr>
        <p:spPr>
          <a:xfrm>
            <a:off x="486836" y="5569233"/>
            <a:ext cx="79251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*118 PFS events needed to provide 90% power to detect a HR of 0.55 with a 2-sided alpha of 0.05.</a:t>
            </a:r>
          </a:p>
        </p:txBody>
      </p:sp>
      <p:sp>
        <p:nvSpPr>
          <p:cNvPr id="15" name="TextBox 14">
            <a:extLst>
              <a:ext uri="{FF2B5EF4-FFF2-40B4-BE49-F238E27FC236}">
                <a16:creationId xmlns:a16="http://schemas.microsoft.com/office/drawing/2014/main" id="{EC2ACDDF-3BE0-E9C8-95B1-DA31F77E4C3E}"/>
              </a:ext>
            </a:extLst>
          </p:cNvPr>
          <p:cNvSpPr txBox="1"/>
          <p:nvPr/>
        </p:nvSpPr>
        <p:spPr>
          <a:xfrm>
            <a:off x="205127" y="1846316"/>
            <a:ext cx="2605488" cy="585216"/>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prstClr>
                </a:solidFill>
                <a:effectLst/>
                <a:uLnTx/>
                <a:uFillTx/>
                <a:latin typeface="Calibri"/>
                <a:ea typeface="+mn-ea"/>
                <a:cs typeface="Arial"/>
              </a:rPr>
              <a:t>Prescreening Consent Tissue Se</a:t>
            </a:r>
            <a:r>
              <a:rPr kumimoji="0" lang="en-US" sz="1600" b="1" i="0" u="none" strike="noStrike" kern="1200" cap="none" spc="0" normalizeH="0" baseline="0" noProof="0" dirty="0" err="1">
                <a:ln>
                  <a:noFill/>
                </a:ln>
                <a:solidFill>
                  <a:prstClr val="black">
                    <a:lumMod val="50000"/>
                  </a:prstClr>
                </a:solidFill>
                <a:effectLst/>
                <a:uLnTx/>
                <a:uFillTx/>
                <a:latin typeface="Calibri"/>
                <a:ea typeface="+mn-ea"/>
                <a:cs typeface="Arial"/>
              </a:rPr>
              <a:t>nt</a:t>
            </a:r>
            <a:r>
              <a:rPr kumimoji="0" lang="en-US" sz="1600" b="1" i="0" u="none" strike="noStrike" kern="1200" cap="none" spc="0" normalizeH="0" baseline="0" noProof="0" dirty="0">
                <a:ln>
                  <a:noFill/>
                </a:ln>
                <a:solidFill>
                  <a:prstClr val="black">
                    <a:lumMod val="50000"/>
                  </a:prstClr>
                </a:solidFill>
                <a:effectLst/>
                <a:uLnTx/>
                <a:uFillTx/>
                <a:latin typeface="Calibri"/>
                <a:ea typeface="+mn-ea"/>
                <a:cs typeface="Arial"/>
              </a:rPr>
              <a:t> to Foundation</a:t>
            </a:r>
            <a:endParaRPr kumimoji="0" lang="en-US" sz="1600" b="1" i="0" u="none" strike="noStrike" kern="1200" cap="none" spc="0" normalizeH="0" baseline="0" noProof="0" dirty="0">
              <a:ln>
                <a:noFill/>
              </a:ln>
              <a:solidFill>
                <a:prstClr val="black">
                  <a:lumMod val="50000"/>
                </a:prstClr>
              </a:solidFill>
              <a:effectLst/>
              <a:uLnTx/>
              <a:uFillTx/>
              <a:latin typeface="Calibri"/>
              <a:ea typeface="+mn-ea"/>
              <a:cs typeface="Arial" panose="020B0604020202020204" pitchFamily="34" charset="0"/>
            </a:endParaRPr>
          </a:p>
        </p:txBody>
      </p:sp>
      <p:sp>
        <p:nvSpPr>
          <p:cNvPr id="16" name="TextBox 15">
            <a:extLst>
              <a:ext uri="{FF2B5EF4-FFF2-40B4-BE49-F238E27FC236}">
                <a16:creationId xmlns:a16="http://schemas.microsoft.com/office/drawing/2014/main" id="{7CE09FDE-8F79-3B2F-27A8-1C4AFA6F4677}"/>
              </a:ext>
            </a:extLst>
          </p:cNvPr>
          <p:cNvSpPr txBox="1"/>
          <p:nvPr/>
        </p:nvSpPr>
        <p:spPr>
          <a:xfrm>
            <a:off x="2915640" y="1846540"/>
            <a:ext cx="160127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prstClr>
                </a:solidFill>
                <a:effectLst/>
                <a:uLnTx/>
                <a:uFillTx/>
                <a:latin typeface="Calibri"/>
                <a:ea typeface="+mn-ea"/>
                <a:cs typeface="Arial"/>
              </a:rPr>
              <a:t>Study Consent</a:t>
            </a:r>
            <a:endParaRPr kumimoji="0" lang="en-US" sz="1600" b="1" i="0" u="none" strike="noStrike" kern="1200" cap="none" spc="0" normalizeH="0" baseline="0" noProof="0" dirty="0">
              <a:ln>
                <a:noFill/>
              </a:ln>
              <a:solidFill>
                <a:prstClr val="black">
                  <a:lumMod val="50000"/>
                </a:prstClr>
              </a:solidFill>
              <a:effectLst/>
              <a:uLnTx/>
              <a:uFillTx/>
              <a:latin typeface="Calibri"/>
              <a:ea typeface="+mn-ea"/>
              <a:cs typeface="Arial" panose="020B0604020202020204" pitchFamily="34" charset="0"/>
            </a:endParaRPr>
          </a:p>
        </p:txBody>
      </p:sp>
      <p:sp>
        <p:nvSpPr>
          <p:cNvPr id="18" name="Text Box 6">
            <a:extLst>
              <a:ext uri="{FF2B5EF4-FFF2-40B4-BE49-F238E27FC236}">
                <a16:creationId xmlns:a16="http://schemas.microsoft.com/office/drawing/2014/main" id="{73CFFDB0-2564-1A10-AF27-817D8B8437DA}"/>
              </a:ext>
            </a:extLst>
          </p:cNvPr>
          <p:cNvSpPr txBox="1">
            <a:spLocks noChangeArrowheads="1"/>
          </p:cNvSpPr>
          <p:nvPr/>
        </p:nvSpPr>
        <p:spPr bwMode="auto">
          <a:xfrm>
            <a:off x="5325273" y="2954196"/>
            <a:ext cx="2803593" cy="615553"/>
          </a:xfrm>
          <a:prstGeom prst="rect">
            <a:avLst/>
          </a:prstGeom>
          <a:solidFill>
            <a:schemeClr val="accent3"/>
          </a:solidFill>
          <a:ln>
            <a:noFill/>
          </a:ln>
        </p:spPr>
        <p:txBody>
          <a:bodyPr rot="0" vert="horz" wrap="square" lIns="45720" tIns="91440" rIns="45720" bIns="91440" anchor="ctr" anchorCtr="0" upright="1">
            <a:spAutoFit/>
          </a:bodyPr>
          <a:lstStyle/>
          <a:p>
            <a:pPr marL="0" marR="5716" lvl="0" indent="0" algn="ctr" defTabSz="457201" rtl="0" eaLnBrk="1" fontAlgn="auto" latinLnBrk="0" hangingPunct="1">
              <a:lnSpc>
                <a:spcPct val="100000"/>
              </a:lnSpc>
              <a:spcBef>
                <a:spcPts val="751"/>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Arial" panose="020B0604020202020204" pitchFamily="34" charset="0"/>
                <a:cs typeface="Arial" panose="020B0604020202020204" pitchFamily="34" charset="0"/>
              </a:rPr>
              <a:t>Selinexor 60mg PO QW until PD n = 110</a:t>
            </a:r>
            <a:endParaRPr kumimoji="0" lang="en-US" sz="1200" b="0" i="0" u="none" strike="noStrike" kern="0" cap="none" spc="0" normalizeH="0" baseline="0" noProof="0" dirty="0">
              <a:ln>
                <a:noFill/>
              </a:ln>
              <a:solidFill>
                <a:prstClr val="white"/>
              </a:solidFill>
              <a:effectLst/>
              <a:uLnTx/>
              <a:uFillTx/>
              <a:latin typeface="Calibri"/>
              <a:ea typeface="Arial" panose="020B0604020202020204" pitchFamily="34" charset="0"/>
              <a:cs typeface="Arial" panose="020B0604020202020204" pitchFamily="34" charset="0"/>
            </a:endParaRPr>
          </a:p>
        </p:txBody>
      </p:sp>
      <p:sp>
        <p:nvSpPr>
          <p:cNvPr id="19" name="Text Box 6">
            <a:extLst>
              <a:ext uri="{FF2B5EF4-FFF2-40B4-BE49-F238E27FC236}">
                <a16:creationId xmlns:a16="http://schemas.microsoft.com/office/drawing/2014/main" id="{62C9937E-ED58-F927-9B8E-FD0D02A08C8F}"/>
              </a:ext>
            </a:extLst>
          </p:cNvPr>
          <p:cNvSpPr txBox="1">
            <a:spLocks noChangeArrowheads="1"/>
          </p:cNvSpPr>
          <p:nvPr/>
        </p:nvSpPr>
        <p:spPr bwMode="auto">
          <a:xfrm>
            <a:off x="5317697" y="4312909"/>
            <a:ext cx="2803593" cy="615553"/>
          </a:xfrm>
          <a:prstGeom prst="rect">
            <a:avLst/>
          </a:prstGeom>
          <a:solidFill>
            <a:schemeClr val="bg1">
              <a:lumMod val="65000"/>
            </a:schemeClr>
          </a:solidFill>
          <a:ln>
            <a:noFill/>
          </a:ln>
        </p:spPr>
        <p:txBody>
          <a:bodyPr rot="0" vert="horz" wrap="square" lIns="91440" tIns="91440" rIns="91440" bIns="91440" anchor="ctr" anchorCtr="0" upright="1">
            <a:spAutoFit/>
          </a:bodyPr>
          <a:lstStyle/>
          <a:p>
            <a:pPr marL="0" marR="5716" lvl="0" indent="0" algn="ctr" defTabSz="457201"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Calibri"/>
                <a:ea typeface="Arial" panose="020B0604020202020204" pitchFamily="34" charset="0"/>
                <a:cs typeface="Arial" panose="020B0604020202020204" pitchFamily="34" charset="0"/>
              </a:rPr>
              <a:t>Placebo weekly until PD </a:t>
            </a:r>
          </a:p>
          <a:p>
            <a:pPr marL="0" marR="5716" lvl="0" indent="0" algn="ctr" defTabSz="457201"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Calibri"/>
                <a:ea typeface="Arial" panose="020B0604020202020204" pitchFamily="34" charset="0"/>
                <a:cs typeface="Arial" panose="020B0604020202020204" pitchFamily="34" charset="0"/>
              </a:rPr>
              <a:t>n = 110</a:t>
            </a:r>
          </a:p>
        </p:txBody>
      </p:sp>
      <p:cxnSp>
        <p:nvCxnSpPr>
          <p:cNvPr id="20" name="Straight Arrow Connector 19">
            <a:extLst>
              <a:ext uri="{FF2B5EF4-FFF2-40B4-BE49-F238E27FC236}">
                <a16:creationId xmlns:a16="http://schemas.microsoft.com/office/drawing/2014/main" id="{9807037D-CDCA-E231-F0DE-34031EC86EC6}"/>
              </a:ext>
            </a:extLst>
          </p:cNvPr>
          <p:cNvCxnSpPr>
            <a:cxnSpLocks/>
            <a:stCxn id="19" idx="3"/>
          </p:cNvCxnSpPr>
          <p:nvPr/>
        </p:nvCxnSpPr>
        <p:spPr>
          <a:xfrm flipV="1">
            <a:off x="8121290" y="4620685"/>
            <a:ext cx="290713" cy="1"/>
          </a:xfrm>
          <a:prstGeom prst="straightConnector1">
            <a:avLst/>
          </a:prstGeom>
          <a:ln w="12700">
            <a:solidFill>
              <a:schemeClr val="bg2"/>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1" name="Text Box 6">
            <a:extLst>
              <a:ext uri="{FF2B5EF4-FFF2-40B4-BE49-F238E27FC236}">
                <a16:creationId xmlns:a16="http://schemas.microsoft.com/office/drawing/2014/main" id="{40C1B392-2C1E-1FCE-E630-35E37AB499EB}"/>
              </a:ext>
            </a:extLst>
          </p:cNvPr>
          <p:cNvSpPr txBox="1">
            <a:spLocks noChangeArrowheads="1"/>
          </p:cNvSpPr>
          <p:nvPr/>
        </p:nvSpPr>
        <p:spPr bwMode="auto">
          <a:xfrm>
            <a:off x="2855461" y="3467720"/>
            <a:ext cx="878541" cy="900688"/>
          </a:xfrm>
          <a:prstGeom prst="rect">
            <a:avLst/>
          </a:prstGeom>
          <a:solidFill>
            <a:schemeClr val="accent1">
              <a:lumMod val="40000"/>
              <a:lumOff val="60000"/>
            </a:schemeClr>
          </a:solidFill>
          <a:ln>
            <a:noFill/>
          </a:ln>
        </p:spPr>
        <p:txBody>
          <a:bodyPr rot="0" vert="horz" wrap="square" lIns="91440" tIns="91440" rIns="91440" bIns="91440" anchor="ctr" anchorCtr="0" upright="1">
            <a:noAutofit/>
          </a:bodyPr>
          <a:lstStyle/>
          <a:p>
            <a:pPr marL="0" marR="5716" lvl="0" indent="0" algn="ctr" defTabSz="457201" rtl="0" eaLnBrk="1" fontAlgn="auto" latinLnBrk="0" hangingPunct="1">
              <a:lnSpc>
                <a:spcPct val="100000"/>
              </a:lnSpc>
              <a:spcBef>
                <a:spcPts val="751"/>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rial" charset="0"/>
                <a:ea typeface="Arial" panose="020B0604020202020204" pitchFamily="34" charset="0"/>
                <a:cs typeface="Arial" panose="020B0604020202020204" pitchFamily="34" charset="0"/>
              </a:rPr>
              <a:t>PR/CR</a:t>
            </a:r>
            <a:br>
              <a:rPr kumimoji="0" lang="en-US" sz="1400" b="0" i="0" u="none" strike="noStrike" kern="0" cap="none" spc="0" normalizeH="0" baseline="0" noProof="0">
                <a:ln>
                  <a:noFill/>
                </a:ln>
                <a:solidFill>
                  <a:srgbClr val="000000"/>
                </a:solidFill>
                <a:effectLst/>
                <a:uLnTx/>
                <a:uFillTx/>
                <a:latin typeface="Arial" charset="0"/>
                <a:ea typeface="Arial" panose="020B0604020202020204" pitchFamily="34" charset="0"/>
                <a:cs typeface="Arial" panose="020B0604020202020204" pitchFamily="34" charset="0"/>
              </a:rPr>
            </a:br>
            <a:r>
              <a:rPr kumimoji="0" lang="en-US" sz="1400" b="0" i="0" u="none" strike="noStrike" kern="0" cap="none" spc="0" normalizeH="0" baseline="0" noProof="0">
                <a:ln>
                  <a:noFill/>
                </a:ln>
                <a:solidFill>
                  <a:srgbClr val="000000"/>
                </a:solidFill>
                <a:effectLst/>
                <a:uLnTx/>
                <a:uFillTx/>
                <a:latin typeface="Arial" charset="0"/>
                <a:ea typeface="Arial" panose="020B0604020202020204" pitchFamily="34" charset="0"/>
                <a:cs typeface="Arial" panose="020B0604020202020204" pitchFamily="34" charset="0"/>
              </a:rPr>
              <a:t>per RECIST v1.1</a:t>
            </a:r>
          </a:p>
        </p:txBody>
      </p:sp>
      <p:sp>
        <p:nvSpPr>
          <p:cNvPr id="22" name="Flowchart: Connector 12">
            <a:extLst>
              <a:ext uri="{FF2B5EF4-FFF2-40B4-BE49-F238E27FC236}">
                <a16:creationId xmlns:a16="http://schemas.microsoft.com/office/drawing/2014/main" id="{95A4F87B-FD94-2AF2-8A4E-32403BF63E46}"/>
              </a:ext>
            </a:extLst>
          </p:cNvPr>
          <p:cNvSpPr>
            <a:spLocks noChangeAspect="1"/>
          </p:cNvSpPr>
          <p:nvPr/>
        </p:nvSpPr>
        <p:spPr>
          <a:xfrm>
            <a:off x="4160888" y="3556529"/>
            <a:ext cx="731520" cy="731520"/>
          </a:xfrm>
          <a:prstGeom prst="flowChartConnector">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w="0"/>
                <a:solidFill>
                  <a:prstClr val="white"/>
                </a:solidFill>
                <a:effectLst/>
                <a:uLnTx/>
                <a:uFillTx/>
                <a:latin typeface="Calibri"/>
                <a:ea typeface="+mn-ea"/>
                <a:cs typeface="+mn-cs"/>
              </a:rPr>
              <a:t>R</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w="0"/>
                <a:solidFill>
                  <a:prstClr val="white"/>
                </a:solidFill>
                <a:effectLst/>
                <a:uLnTx/>
                <a:uFillTx/>
                <a:latin typeface="Calibri"/>
                <a:ea typeface="+mn-ea"/>
                <a:cs typeface="+mn-cs"/>
              </a:rPr>
              <a:t>1:1</a:t>
            </a: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cxnSp>
        <p:nvCxnSpPr>
          <p:cNvPr id="23" name="Straight Arrow Connector 22">
            <a:extLst>
              <a:ext uri="{FF2B5EF4-FFF2-40B4-BE49-F238E27FC236}">
                <a16:creationId xmlns:a16="http://schemas.microsoft.com/office/drawing/2014/main" id="{EAB77831-5F20-D9C6-3A1D-40F9EC4B545A}"/>
              </a:ext>
            </a:extLst>
          </p:cNvPr>
          <p:cNvCxnSpPr>
            <a:cxnSpLocks/>
            <a:endCxn id="21" idx="1"/>
          </p:cNvCxnSpPr>
          <p:nvPr/>
        </p:nvCxnSpPr>
        <p:spPr>
          <a:xfrm>
            <a:off x="2416626" y="3630547"/>
            <a:ext cx="438835" cy="287521"/>
          </a:xfrm>
          <a:prstGeom prst="straightConnector1">
            <a:avLst/>
          </a:prstGeom>
          <a:ln w="12700">
            <a:solidFill>
              <a:schemeClr val="bg2"/>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744034C-1495-8011-CF16-3DAE166F528A}"/>
              </a:ext>
            </a:extLst>
          </p:cNvPr>
          <p:cNvCxnSpPr>
            <a:cxnSpLocks/>
            <a:stCxn id="21" idx="3"/>
            <a:endCxn id="22" idx="2"/>
          </p:cNvCxnSpPr>
          <p:nvPr/>
        </p:nvCxnSpPr>
        <p:spPr>
          <a:xfrm>
            <a:off x="3734000" y="3918067"/>
            <a:ext cx="426888" cy="4225"/>
          </a:xfrm>
          <a:prstGeom prst="straightConnector1">
            <a:avLst/>
          </a:prstGeom>
          <a:ln w="12700">
            <a:solidFill>
              <a:schemeClr val="bg2"/>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59">
            <a:extLst>
              <a:ext uri="{FF2B5EF4-FFF2-40B4-BE49-F238E27FC236}">
                <a16:creationId xmlns:a16="http://schemas.microsoft.com/office/drawing/2014/main" id="{42B5437C-FBF8-302F-D747-EB7858812ED9}"/>
              </a:ext>
            </a:extLst>
          </p:cNvPr>
          <p:cNvCxnSpPr>
            <a:cxnSpLocks/>
            <a:stCxn id="22" idx="6"/>
            <a:endCxn id="18" idx="1"/>
          </p:cNvCxnSpPr>
          <p:nvPr/>
        </p:nvCxnSpPr>
        <p:spPr>
          <a:xfrm flipV="1">
            <a:off x="4892408" y="3261973"/>
            <a:ext cx="432865" cy="660316"/>
          </a:xfrm>
          <a:prstGeom prst="bentConnector3">
            <a:avLst/>
          </a:prstGeom>
          <a:ln w="127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61">
            <a:extLst>
              <a:ext uri="{FF2B5EF4-FFF2-40B4-BE49-F238E27FC236}">
                <a16:creationId xmlns:a16="http://schemas.microsoft.com/office/drawing/2014/main" id="{93A3E2A3-C227-BA91-0DF7-F6C5C049E612}"/>
              </a:ext>
            </a:extLst>
          </p:cNvPr>
          <p:cNvCxnSpPr>
            <a:cxnSpLocks/>
            <a:stCxn id="22" idx="6"/>
            <a:endCxn id="19" idx="1"/>
          </p:cNvCxnSpPr>
          <p:nvPr/>
        </p:nvCxnSpPr>
        <p:spPr>
          <a:xfrm>
            <a:off x="4892408" y="3922289"/>
            <a:ext cx="425289" cy="698397"/>
          </a:xfrm>
          <a:prstGeom prst="bentConnector3">
            <a:avLst/>
          </a:prstGeom>
          <a:ln w="127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CD068CE-F914-73C3-4218-5E3708CB2CBF}"/>
              </a:ext>
            </a:extLst>
          </p:cNvPr>
          <p:cNvSpPr txBox="1"/>
          <p:nvPr/>
        </p:nvSpPr>
        <p:spPr>
          <a:xfrm>
            <a:off x="516118" y="2410374"/>
            <a:ext cx="1921715" cy="3023836"/>
          </a:xfrm>
          <a:prstGeom prst="rect">
            <a:avLst/>
          </a:prstGeom>
          <a:solidFill>
            <a:schemeClr val="tx1"/>
          </a:solidFill>
        </p:spPr>
        <p:txBody>
          <a:bodyPr wrap="square" lIns="182880" tIns="91440" rIns="182880" bIns="9144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Key Eligibility</a:t>
            </a:r>
            <a:endParaRPr kumimoji="0" lang="en-US" sz="1200" b="1" i="0" u="sng" strike="noStrike" kern="1200" cap="none" spc="0" normalizeH="0" baseline="0" noProof="0" dirty="0">
              <a:ln>
                <a:noFill/>
              </a:ln>
              <a:solidFill>
                <a:prstClr val="white"/>
              </a:solidFill>
              <a:effectLst/>
              <a:uLnTx/>
              <a:uFillTx/>
              <a:latin typeface="Arial" charset="0"/>
              <a:ea typeface="+mn-ea"/>
              <a:cs typeface="+mn-cs"/>
            </a:endParaRPr>
          </a:p>
          <a:p>
            <a:pPr marL="171451" marR="0" lvl="0" indent="-171451"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1" b="1" i="1" u="none" strike="noStrike" kern="1200" cap="none" spc="0" normalizeH="0" baseline="0" noProof="0" dirty="0">
                <a:ln>
                  <a:noFill/>
                </a:ln>
                <a:solidFill>
                  <a:srgbClr val="FFFF00"/>
                </a:solidFill>
                <a:effectLst/>
                <a:uLnTx/>
                <a:uFillTx/>
                <a:latin typeface="Arial" charset="0"/>
                <a:ea typeface="+mn-ea"/>
                <a:cs typeface="+mn-cs"/>
              </a:rPr>
              <a:t>TP53</a:t>
            </a:r>
            <a:r>
              <a:rPr kumimoji="0" lang="en-US" sz="1051" b="1" i="0" u="none" strike="noStrike" kern="1200" cap="none" spc="0" normalizeH="0" baseline="0" noProof="0" dirty="0">
                <a:ln>
                  <a:noFill/>
                </a:ln>
                <a:solidFill>
                  <a:srgbClr val="FFFF00"/>
                </a:solidFill>
                <a:effectLst/>
                <a:uLnTx/>
                <a:uFillTx/>
                <a:latin typeface="Arial" charset="0"/>
                <a:ea typeface="+mn-ea"/>
                <a:cs typeface="+mn-cs"/>
              </a:rPr>
              <a:t> wild-type endometrial cancer testing by FMI</a:t>
            </a:r>
          </a:p>
          <a:p>
            <a:pPr marL="171451" marR="0" lvl="0" indent="-171451"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1" b="0" i="0" u="none" strike="noStrike" kern="1200" cap="none" spc="0" normalizeH="0" baseline="0" noProof="0" dirty="0">
                <a:ln>
                  <a:noFill/>
                </a:ln>
                <a:solidFill>
                  <a:prstClr val="white"/>
                </a:solidFill>
                <a:effectLst/>
                <a:uLnTx/>
                <a:uFillTx/>
                <a:latin typeface="Arial" charset="0"/>
                <a:ea typeface="+mn-ea"/>
                <a:cs typeface="+mn-cs"/>
              </a:rPr>
              <a:t>Primary stage IV or first recurrent EC</a:t>
            </a:r>
          </a:p>
          <a:p>
            <a:pPr marL="171451" marR="0" lvl="0" indent="-171451"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1" b="0" i="0" u="none" strike="noStrike" kern="1200" cap="none" spc="0" normalizeH="0" baseline="0" noProof="0" dirty="0">
                <a:ln>
                  <a:noFill/>
                </a:ln>
                <a:solidFill>
                  <a:prstClr val="white"/>
                </a:solidFill>
                <a:effectLst/>
                <a:uLnTx/>
                <a:uFillTx/>
                <a:latin typeface="Arial" charset="0"/>
                <a:ea typeface="+mn-ea"/>
                <a:cs typeface="+mn-cs"/>
              </a:rPr>
              <a:t>Received at least 12 weeks of platinum-based chemotherapy +/- immunotherapy</a:t>
            </a:r>
          </a:p>
          <a:p>
            <a:pPr marL="171451" marR="0" lvl="0" indent="-171451" algn="l" defTabSz="1219201"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1" b="0" i="0" u="none" strike="noStrike" kern="1200" cap="none" spc="0" normalizeH="0" baseline="0" noProof="0" dirty="0">
                <a:ln>
                  <a:noFill/>
                </a:ln>
                <a:solidFill>
                  <a:prstClr val="white"/>
                </a:solidFill>
                <a:effectLst/>
                <a:uLnTx/>
                <a:uFillTx/>
                <a:latin typeface="Arial" charset="0"/>
                <a:ea typeface="+mn-ea"/>
                <a:cs typeface="+mn-cs"/>
              </a:rPr>
              <a:t>Carcinosarcomas allowed; clear cell/small cell carcinoma excluded</a:t>
            </a: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N=220</a:t>
            </a:r>
          </a:p>
        </p:txBody>
      </p:sp>
      <p:cxnSp>
        <p:nvCxnSpPr>
          <p:cNvPr id="29" name="Straight Arrow Connector 28">
            <a:extLst>
              <a:ext uri="{FF2B5EF4-FFF2-40B4-BE49-F238E27FC236}">
                <a16:creationId xmlns:a16="http://schemas.microsoft.com/office/drawing/2014/main" id="{175DF04A-EDD0-BAB5-FFE1-0D7E32DBC418}"/>
              </a:ext>
            </a:extLst>
          </p:cNvPr>
          <p:cNvCxnSpPr>
            <a:cxnSpLocks/>
            <a:stCxn id="27" idx="3"/>
            <a:endCxn id="21" idx="1"/>
          </p:cNvCxnSpPr>
          <p:nvPr/>
        </p:nvCxnSpPr>
        <p:spPr>
          <a:xfrm flipV="1">
            <a:off x="2437833" y="3918066"/>
            <a:ext cx="417629" cy="4227"/>
          </a:xfrm>
          <a:prstGeom prst="straightConnector1">
            <a:avLst/>
          </a:prstGeom>
          <a:ln>
            <a:headEnd/>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2A378EF1-E38B-1CDC-BD62-63E0856736FB}"/>
              </a:ext>
            </a:extLst>
          </p:cNvPr>
          <p:cNvCxnSpPr>
            <a:endCxn id="22" idx="2"/>
          </p:cNvCxnSpPr>
          <p:nvPr/>
        </p:nvCxnSpPr>
        <p:spPr>
          <a:xfrm>
            <a:off x="3734000" y="3922113"/>
            <a:ext cx="426888" cy="179"/>
          </a:xfrm>
          <a:prstGeom prst="straightConnector1">
            <a:avLst/>
          </a:prstGeom>
          <a:ln>
            <a:headEnd/>
            <a:tailEnd type="triangle"/>
          </a:ln>
        </p:spPr>
        <p:style>
          <a:lnRef idx="1">
            <a:schemeClr val="dk1"/>
          </a:lnRef>
          <a:fillRef idx="0">
            <a:schemeClr val="dk1"/>
          </a:fillRef>
          <a:effectRef idx="0">
            <a:schemeClr val="dk1"/>
          </a:effectRef>
          <a:fontRef idx="minor">
            <a:schemeClr val="tx1"/>
          </a:fontRef>
        </p:style>
      </p:cxnSp>
      <p:cxnSp>
        <p:nvCxnSpPr>
          <p:cNvPr id="33" name="Connector: Elbow 32">
            <a:extLst>
              <a:ext uri="{FF2B5EF4-FFF2-40B4-BE49-F238E27FC236}">
                <a16:creationId xmlns:a16="http://schemas.microsoft.com/office/drawing/2014/main" id="{778F190D-2653-049F-0B64-1CC32D61D81C}"/>
              </a:ext>
            </a:extLst>
          </p:cNvPr>
          <p:cNvCxnSpPr>
            <a:cxnSpLocks/>
            <a:stCxn id="22" idx="6"/>
            <a:endCxn id="18" idx="1"/>
          </p:cNvCxnSpPr>
          <p:nvPr/>
        </p:nvCxnSpPr>
        <p:spPr>
          <a:xfrm flipV="1">
            <a:off x="4892408" y="3261973"/>
            <a:ext cx="432865" cy="660316"/>
          </a:xfrm>
          <a:prstGeom prst="bentConnector3">
            <a:avLst>
              <a:gd name="adj1" fmla="val 50000"/>
            </a:avLst>
          </a:prstGeom>
          <a:ln>
            <a:headEnd/>
            <a:tailEnd type="triangle"/>
          </a:ln>
        </p:spPr>
        <p:style>
          <a:lnRef idx="1">
            <a:schemeClr val="dk1"/>
          </a:lnRef>
          <a:fillRef idx="0">
            <a:schemeClr val="dk1"/>
          </a:fillRef>
          <a:effectRef idx="0">
            <a:schemeClr val="dk1"/>
          </a:effectRef>
          <a:fontRef idx="minor">
            <a:schemeClr val="tx1"/>
          </a:fontRef>
        </p:style>
      </p:cxnSp>
      <p:cxnSp>
        <p:nvCxnSpPr>
          <p:cNvPr id="35" name="Connector: Elbow 34">
            <a:extLst>
              <a:ext uri="{FF2B5EF4-FFF2-40B4-BE49-F238E27FC236}">
                <a16:creationId xmlns:a16="http://schemas.microsoft.com/office/drawing/2014/main" id="{888A9893-1FE2-97CD-F08F-C7A67A1C35A3}"/>
              </a:ext>
            </a:extLst>
          </p:cNvPr>
          <p:cNvCxnSpPr>
            <a:cxnSpLocks/>
            <a:stCxn id="22" idx="6"/>
            <a:endCxn id="19" idx="1"/>
          </p:cNvCxnSpPr>
          <p:nvPr/>
        </p:nvCxnSpPr>
        <p:spPr>
          <a:xfrm>
            <a:off x="4892408" y="3922289"/>
            <a:ext cx="425289" cy="698397"/>
          </a:xfrm>
          <a:prstGeom prst="bentConnector3">
            <a:avLst/>
          </a:prstGeom>
          <a:ln>
            <a:headEnd/>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34A8ED17-4D61-8E14-0343-FDA868B88962}"/>
              </a:ext>
            </a:extLst>
          </p:cNvPr>
          <p:cNvCxnSpPr>
            <a:stCxn id="18" idx="3"/>
          </p:cNvCxnSpPr>
          <p:nvPr/>
        </p:nvCxnSpPr>
        <p:spPr>
          <a:xfrm flipV="1">
            <a:off x="8128866" y="3261971"/>
            <a:ext cx="283137" cy="2"/>
          </a:xfrm>
          <a:prstGeom prst="straightConnector1">
            <a:avLst/>
          </a:prstGeom>
          <a:ln>
            <a:headEnd/>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1AE38EFD-400E-037C-5F15-9C2062F9CC47}"/>
              </a:ext>
            </a:extLst>
          </p:cNvPr>
          <p:cNvCxnSpPr/>
          <p:nvPr/>
        </p:nvCxnSpPr>
        <p:spPr>
          <a:xfrm>
            <a:off x="8128866" y="4620683"/>
            <a:ext cx="283137" cy="0"/>
          </a:xfrm>
          <a:prstGeom prst="straightConnector1">
            <a:avLst/>
          </a:prstGeom>
          <a:ln>
            <a:headEnd/>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A25022C8-913C-23CA-0625-2ED36F8A43BC}"/>
              </a:ext>
            </a:extLst>
          </p:cNvPr>
          <p:cNvSpPr txBox="1"/>
          <p:nvPr/>
        </p:nvSpPr>
        <p:spPr>
          <a:xfrm>
            <a:off x="9820485" y="6372624"/>
            <a:ext cx="2320122" cy="3693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CT.gov:NCT05611931</a:t>
            </a:r>
          </a:p>
        </p:txBody>
      </p:sp>
      <p:pic>
        <p:nvPicPr>
          <p:cNvPr id="3" name="Picture 2">
            <a:extLst>
              <a:ext uri="{FF2B5EF4-FFF2-40B4-BE49-F238E27FC236}">
                <a16:creationId xmlns:a16="http://schemas.microsoft.com/office/drawing/2014/main" id="{DA6BF7F0-7C07-6176-C88D-7D270A89E311}"/>
              </a:ext>
            </a:extLst>
          </p:cNvPr>
          <p:cNvPicPr>
            <a:picLocks noChangeAspect="1"/>
          </p:cNvPicPr>
          <p:nvPr/>
        </p:nvPicPr>
        <p:blipFill>
          <a:blip r:embed="rId3"/>
          <a:srcRect l="37837" t="26987"/>
          <a:stretch/>
        </p:blipFill>
        <p:spPr>
          <a:xfrm>
            <a:off x="271114" y="6214915"/>
            <a:ext cx="3445164" cy="496263"/>
          </a:xfrm>
          <a:prstGeom prst="rect">
            <a:avLst/>
          </a:prstGeom>
        </p:spPr>
      </p:pic>
    </p:spTree>
    <p:extLst>
      <p:ext uri="{BB962C8B-B14F-4D97-AF65-F5344CB8AC3E}">
        <p14:creationId xmlns:p14="http://schemas.microsoft.com/office/powerpoint/2010/main" val="1856839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D2541F-05BE-8748-9AB0-A37BE65358D3}"/>
              </a:ext>
            </a:extLst>
          </p:cNvPr>
          <p:cNvSpPr>
            <a:spLocks noGrp="1"/>
          </p:cNvSpPr>
          <p:nvPr>
            <p:ph type="sldNum" sz="quarter" idx="11"/>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23750D03-48AD-2741-AECD-41D901562598}" type="slidenum">
              <a:rPr kumimoji="0" lang="en-US" sz="1200" b="0" i="0" u="none" strike="noStrike" kern="1200" cap="none" spc="0" normalizeH="0" baseline="0" noProof="0">
                <a:ln>
                  <a:noFill/>
                </a:ln>
                <a:solidFill>
                  <a:srgbClr val="13294B"/>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srgbClr val="13294B"/>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A1E9685-2F1B-2D4E-9092-9E2E5A41F1FD}"/>
              </a:ext>
            </a:extLst>
          </p:cNvPr>
          <p:cNvSpPr>
            <a:spLocks noGrp="1"/>
          </p:cNvSpPr>
          <p:nvPr>
            <p:ph type="title"/>
          </p:nvPr>
        </p:nvSpPr>
        <p:spPr>
          <a:xfrm>
            <a:off x="419100" y="45055"/>
            <a:ext cx="11353800" cy="1325563"/>
          </a:xfrm>
        </p:spPr>
        <p:txBody>
          <a:bodyPr>
            <a:normAutofit/>
          </a:bodyPr>
          <a:lstStyle/>
          <a:p>
            <a:r>
              <a:rPr lang="en-US" sz="3200" b="1" dirty="0"/>
              <a:t>P53 mutation as a “biomarker” for response to Bevacizumab in Endometrial Cancer: Ancillary Investigation of GOG 86P</a:t>
            </a:r>
          </a:p>
        </p:txBody>
      </p:sp>
      <p:pic>
        <p:nvPicPr>
          <p:cNvPr id="8" name="Picture 7" descr="Diagram&#10;&#10;Description automatically generated">
            <a:extLst>
              <a:ext uri="{FF2B5EF4-FFF2-40B4-BE49-F238E27FC236}">
                <a16:creationId xmlns:a16="http://schemas.microsoft.com/office/drawing/2014/main" id="{EA6C70F3-D0E3-F340-9E06-54D0C03DD42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215483" y="1235114"/>
            <a:ext cx="3960958" cy="5382065"/>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4AFC1CAD-D1E3-FD42-8D7C-F5479079A12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696991" y="1235114"/>
            <a:ext cx="3450569" cy="5227245"/>
          </a:xfrm>
          <a:prstGeom prst="rect">
            <a:avLst/>
          </a:prstGeom>
        </p:spPr>
      </p:pic>
      <p:sp>
        <p:nvSpPr>
          <p:cNvPr id="11" name="TextBox 10">
            <a:extLst>
              <a:ext uri="{FF2B5EF4-FFF2-40B4-BE49-F238E27FC236}">
                <a16:creationId xmlns:a16="http://schemas.microsoft.com/office/drawing/2014/main" id="{B0A50B7B-877A-BF41-BFD6-9569B61A4F27}"/>
              </a:ext>
            </a:extLst>
          </p:cNvPr>
          <p:cNvSpPr txBox="1"/>
          <p:nvPr/>
        </p:nvSpPr>
        <p:spPr>
          <a:xfrm>
            <a:off x="4405718" y="5054288"/>
            <a:ext cx="835485" cy="338554"/>
          </a:xfrm>
          <a:prstGeom prst="rect">
            <a:avLst/>
          </a:prstGeom>
          <a:solidFill>
            <a:schemeClr val="accent6"/>
          </a:solidFill>
          <a:ln>
            <a:solidFill>
              <a:schemeClr val="accent1"/>
            </a:solidFill>
          </a:ln>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HR 0.48</a:t>
            </a:r>
          </a:p>
        </p:txBody>
      </p:sp>
      <p:sp>
        <p:nvSpPr>
          <p:cNvPr id="12" name="TextBox 11">
            <a:extLst>
              <a:ext uri="{FF2B5EF4-FFF2-40B4-BE49-F238E27FC236}">
                <a16:creationId xmlns:a16="http://schemas.microsoft.com/office/drawing/2014/main" id="{F5C91F55-0B71-9340-B009-D81C7CF4594F}"/>
              </a:ext>
            </a:extLst>
          </p:cNvPr>
          <p:cNvSpPr txBox="1"/>
          <p:nvPr/>
        </p:nvSpPr>
        <p:spPr>
          <a:xfrm>
            <a:off x="8025858" y="4344229"/>
            <a:ext cx="835485" cy="338554"/>
          </a:xfrm>
          <a:prstGeom prst="rect">
            <a:avLst/>
          </a:prstGeom>
          <a:solidFill>
            <a:schemeClr val="accent6"/>
          </a:solidFill>
          <a:ln>
            <a:solidFill>
              <a:schemeClr val="accent1"/>
            </a:solidFill>
          </a:ln>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HR 0.61</a:t>
            </a:r>
          </a:p>
        </p:txBody>
      </p:sp>
      <p:sp>
        <p:nvSpPr>
          <p:cNvPr id="13" name="TextBox 12">
            <a:extLst>
              <a:ext uri="{FF2B5EF4-FFF2-40B4-BE49-F238E27FC236}">
                <a16:creationId xmlns:a16="http://schemas.microsoft.com/office/drawing/2014/main" id="{5C99E0AE-CAAA-6843-A66B-47E2CB856227}"/>
              </a:ext>
            </a:extLst>
          </p:cNvPr>
          <p:cNvSpPr txBox="1"/>
          <p:nvPr/>
        </p:nvSpPr>
        <p:spPr>
          <a:xfrm>
            <a:off x="4405718" y="2260839"/>
            <a:ext cx="835485" cy="338554"/>
          </a:xfrm>
          <a:prstGeom prst="rect">
            <a:avLst/>
          </a:prstGeom>
          <a:solidFill>
            <a:schemeClr val="accent6"/>
          </a:solidFill>
          <a:ln>
            <a:solidFill>
              <a:schemeClr val="accent1"/>
            </a:solidFill>
          </a:ln>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HR 0.87</a:t>
            </a:r>
          </a:p>
        </p:txBody>
      </p:sp>
      <p:sp>
        <p:nvSpPr>
          <p:cNvPr id="14" name="TextBox 13">
            <a:extLst>
              <a:ext uri="{FF2B5EF4-FFF2-40B4-BE49-F238E27FC236}">
                <a16:creationId xmlns:a16="http://schemas.microsoft.com/office/drawing/2014/main" id="{4F9C06CB-C1B6-3A48-95ED-DAFAC5086E59}"/>
              </a:ext>
            </a:extLst>
          </p:cNvPr>
          <p:cNvSpPr txBox="1"/>
          <p:nvPr/>
        </p:nvSpPr>
        <p:spPr>
          <a:xfrm>
            <a:off x="8025858" y="1660411"/>
            <a:ext cx="835485" cy="338554"/>
          </a:xfrm>
          <a:prstGeom prst="rect">
            <a:avLst/>
          </a:prstGeom>
          <a:solidFill>
            <a:schemeClr val="accent6"/>
          </a:solidFill>
          <a:ln>
            <a:solidFill>
              <a:schemeClr val="accent1"/>
            </a:solidFill>
          </a:ln>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HR 1.05</a:t>
            </a:r>
          </a:p>
        </p:txBody>
      </p:sp>
      <p:sp>
        <p:nvSpPr>
          <p:cNvPr id="15" name="Text Box 15">
            <a:extLst>
              <a:ext uri="{FF2B5EF4-FFF2-40B4-BE49-F238E27FC236}">
                <a16:creationId xmlns:a16="http://schemas.microsoft.com/office/drawing/2014/main" id="{ACB73F82-C14B-EC42-8898-CF6728DB1CE1}"/>
              </a:ext>
            </a:extLst>
          </p:cNvPr>
          <p:cNvSpPr txBox="1">
            <a:spLocks noChangeArrowheads="1"/>
          </p:cNvSpPr>
          <p:nvPr/>
        </p:nvSpPr>
        <p:spPr bwMode="auto">
          <a:xfrm>
            <a:off x="0" y="652928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da-DK" altLang="en-US" sz="1200" b="0" i="0" u="none" strike="noStrike" kern="1200" cap="none" spc="-10" normalizeH="0" baseline="0" noProof="0" dirty="0">
                <a:ln>
                  <a:noFill/>
                </a:ln>
                <a:solidFill>
                  <a:prstClr val="black">
                    <a:lumMod val="50000"/>
                  </a:prstClr>
                </a:solidFill>
                <a:effectLst/>
                <a:uLnTx/>
                <a:uFillTx/>
                <a:latin typeface="Calibri" panose="020F0502020204030204" pitchFamily="34" charset="0"/>
                <a:ea typeface="+mn-ea"/>
                <a:cs typeface="Arial" panose="020B0604020202020204" pitchFamily="34" charset="0"/>
              </a:rPr>
              <a:t>Leslie K. et al. </a:t>
            </a:r>
            <a:r>
              <a:rPr kumimoji="0" lang="da-DK" altLang="en-US" sz="1200" b="0" i="0" u="none" strike="noStrike" kern="1200" cap="none" spc="-10" normalizeH="0" baseline="0" noProof="0" dirty="0" err="1">
                <a:ln>
                  <a:noFill/>
                </a:ln>
                <a:solidFill>
                  <a:prstClr val="black">
                    <a:lumMod val="50000"/>
                  </a:prstClr>
                </a:solidFill>
                <a:effectLst/>
                <a:uLnTx/>
                <a:uFillTx/>
                <a:latin typeface="Calibri" panose="020F0502020204030204" pitchFamily="34" charset="0"/>
                <a:ea typeface="+mn-ea"/>
                <a:cs typeface="Arial" panose="020B0604020202020204" pitchFamily="34" charset="0"/>
              </a:rPr>
              <a:t>Gyncol</a:t>
            </a:r>
            <a:r>
              <a:rPr kumimoji="0" lang="da-DK" altLang="en-US" sz="1200" b="0" i="0" u="none" strike="noStrike" kern="1200" cap="none" spc="-10" normalizeH="0" baseline="0" noProof="0" dirty="0">
                <a:ln>
                  <a:noFill/>
                </a:ln>
                <a:solidFill>
                  <a:prstClr val="black">
                    <a:lumMod val="50000"/>
                  </a:prstClr>
                </a:solidFill>
                <a:effectLst/>
                <a:uLnTx/>
                <a:uFillTx/>
                <a:latin typeface="Calibri" panose="020F0502020204030204" pitchFamily="34" charset="0"/>
                <a:ea typeface="+mn-ea"/>
                <a:cs typeface="Arial" panose="020B0604020202020204" pitchFamily="34" charset="0"/>
              </a:rPr>
              <a:t> </a:t>
            </a:r>
            <a:r>
              <a:rPr kumimoji="0" lang="da-DK" altLang="en-US" sz="1200" b="0" i="0" u="none" strike="noStrike" kern="1200" cap="none" spc="-10" normalizeH="0" baseline="0" noProof="0" dirty="0" err="1">
                <a:ln>
                  <a:noFill/>
                </a:ln>
                <a:solidFill>
                  <a:prstClr val="black">
                    <a:lumMod val="50000"/>
                  </a:prstClr>
                </a:solidFill>
                <a:effectLst/>
                <a:uLnTx/>
                <a:uFillTx/>
                <a:latin typeface="Calibri" panose="020F0502020204030204" pitchFamily="34" charset="0"/>
                <a:ea typeface="+mn-ea"/>
                <a:cs typeface="Arial" panose="020B0604020202020204" pitchFamily="34" charset="0"/>
              </a:rPr>
              <a:t>Oncol</a:t>
            </a:r>
            <a:r>
              <a:rPr kumimoji="0" lang="da-DK" altLang="en-US" sz="1200" b="0" i="0" u="none" strike="noStrike" kern="1200" cap="none" spc="-10" normalizeH="0" baseline="0" noProof="0" dirty="0">
                <a:ln>
                  <a:noFill/>
                </a:ln>
                <a:solidFill>
                  <a:prstClr val="black">
                    <a:lumMod val="50000"/>
                  </a:prstClr>
                </a:solidFill>
                <a:effectLst/>
                <a:uLnTx/>
                <a:uFillTx/>
                <a:latin typeface="Calibri" panose="020F0502020204030204" pitchFamily="34" charset="0"/>
                <a:ea typeface="+mn-ea"/>
                <a:cs typeface="Arial" panose="020B0604020202020204" pitchFamily="34" charset="0"/>
              </a:rPr>
              <a:t> 2021</a:t>
            </a:r>
          </a:p>
        </p:txBody>
      </p:sp>
      <p:sp>
        <p:nvSpPr>
          <p:cNvPr id="16" name="Rectangle 15">
            <a:extLst>
              <a:ext uri="{FF2B5EF4-FFF2-40B4-BE49-F238E27FC236}">
                <a16:creationId xmlns:a16="http://schemas.microsoft.com/office/drawing/2014/main" id="{F0D5BAED-D1EB-B44D-A5D1-457A1BB49E4C}"/>
              </a:ext>
            </a:extLst>
          </p:cNvPr>
          <p:cNvSpPr/>
          <p:nvPr/>
        </p:nvSpPr>
        <p:spPr>
          <a:xfrm>
            <a:off x="9943941" y="5870710"/>
            <a:ext cx="2044947" cy="923330"/>
          </a:xfrm>
          <a:prstGeom prst="rect">
            <a:avLst/>
          </a:prstGeom>
          <a:solidFill>
            <a:schemeClr val="bg1"/>
          </a:solidFill>
        </p:spPr>
        <p:txBody>
          <a:bodyPr wrap="square" lIns="91440" tIns="45720" rIns="91440" bIns="4572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2700">
                  <a:solidFill>
                    <a:srgbClr val="44546A">
                      <a:satMod val="155000"/>
                    </a:srgbClr>
                  </a:solidFill>
                  <a:prstDash val="solid"/>
                </a:ln>
                <a:solidFill>
                  <a:prstClr val="white"/>
                </a:solidFill>
                <a:effectLst>
                  <a:outerShdw blurRad="41275" dist="20320" dir="1800000" algn="tl" rotWithShape="0">
                    <a:srgbClr val="000000">
                      <a:alpha val="40000"/>
                    </a:srgbClr>
                  </a:outerShdw>
                </a:effectLst>
                <a:uLnTx/>
                <a:uFillTx/>
                <a:latin typeface="Calibri" panose="020F0502020204030204"/>
                <a:ea typeface="+mn-ea"/>
                <a:cs typeface="+mn-cs"/>
              </a:rPr>
              <a:t> </a:t>
            </a:r>
          </a:p>
        </p:txBody>
      </p:sp>
    </p:spTree>
    <p:extLst>
      <p:ext uri="{BB962C8B-B14F-4D97-AF65-F5344CB8AC3E}">
        <p14:creationId xmlns:p14="http://schemas.microsoft.com/office/powerpoint/2010/main" val="3563238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AD8ABAD-51A3-96EA-9703-82F267436DA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508703" y="2027423"/>
            <a:ext cx="6683298" cy="2944984"/>
          </a:xfrm>
          <a:prstGeom prst="rect">
            <a:avLst/>
          </a:prstGeom>
        </p:spPr>
      </p:pic>
      <p:pic>
        <p:nvPicPr>
          <p:cNvPr id="6" name="Picture 5">
            <a:extLst>
              <a:ext uri="{FF2B5EF4-FFF2-40B4-BE49-F238E27FC236}">
                <a16:creationId xmlns:a16="http://schemas.microsoft.com/office/drawing/2014/main" id="{3D0CC5E2-7663-84A3-9AF3-460D05AC149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52400" y="1054855"/>
            <a:ext cx="5500255" cy="4748289"/>
          </a:xfrm>
          <a:prstGeom prst="rect">
            <a:avLst/>
          </a:prstGeom>
        </p:spPr>
      </p:pic>
      <p:sp>
        <p:nvSpPr>
          <p:cNvPr id="9" name="Text Placeholder 2">
            <a:extLst>
              <a:ext uri="{FF2B5EF4-FFF2-40B4-BE49-F238E27FC236}">
                <a16:creationId xmlns:a16="http://schemas.microsoft.com/office/drawing/2014/main" id="{1623C698-BB08-D91D-A36B-39BB2909C7C6}"/>
              </a:ext>
            </a:extLst>
          </p:cNvPr>
          <p:cNvSpPr txBox="1">
            <a:spLocks/>
          </p:cNvSpPr>
          <p:nvPr/>
        </p:nvSpPr>
        <p:spPr>
          <a:xfrm>
            <a:off x="152400" y="164087"/>
            <a:ext cx="5624286" cy="118027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NRG-GY035 A Randomized Phase III Trial of Carboplatin, Paclitaxel, Pembrolizumab Versus Carboplatin, Paclitaxel, Bevacizumab Versus Carboplatin, Paclitaxel, Pembrolizumab, Bevacizumab in the Treatment of pMMR, </a:t>
            </a:r>
            <a:r>
              <a:rPr kumimoji="0" lang="en-US" sz="1400" b="1" i="1" u="none" strike="noStrike" kern="1200" cap="none" spc="0" normalizeH="0" baseline="0" noProof="0" dirty="0">
                <a:ln>
                  <a:noFill/>
                </a:ln>
                <a:solidFill>
                  <a:prstClr val="black"/>
                </a:solidFill>
                <a:effectLst/>
                <a:uLnTx/>
                <a:uFillTx/>
                <a:latin typeface="Aptos" panose="02110004020202020204"/>
                <a:ea typeface="+mn-ea"/>
                <a:cs typeface="+mn-cs"/>
              </a:rPr>
              <a:t>TP53</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 Mutated Advanced or Recurrent Endometrial Cancer</a:t>
            </a:r>
          </a:p>
        </p:txBody>
      </p:sp>
      <p:sp>
        <p:nvSpPr>
          <p:cNvPr id="11" name="TextBox 10">
            <a:extLst>
              <a:ext uri="{FF2B5EF4-FFF2-40B4-BE49-F238E27FC236}">
                <a16:creationId xmlns:a16="http://schemas.microsoft.com/office/drawing/2014/main" id="{4ACD8D76-4282-7F21-D640-336C2921B0DA}"/>
              </a:ext>
            </a:extLst>
          </p:cNvPr>
          <p:cNvSpPr txBox="1"/>
          <p:nvPr/>
        </p:nvSpPr>
        <p:spPr>
          <a:xfrm>
            <a:off x="265044" y="6116601"/>
            <a:ext cx="11414338"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rgbClr val="489F9E"/>
                </a:solidFill>
                <a:effectLst/>
                <a:uLnTx/>
                <a:uFillTx/>
                <a:latin typeface="Arial" panose="020B0604020202020204" pitchFamily="34" charset="0"/>
                <a:ea typeface="+mn-ea"/>
                <a:cs typeface="Arial" panose="020B0604020202020204" pitchFamily="34" charset="0"/>
                <a:sym typeface="Helvetica Neue"/>
              </a:rPr>
              <a:t>PI: Amanda Nickles Fader						PI: Katy Moore</a:t>
            </a:r>
          </a:p>
          <a:p>
            <a:pPr marL="0" marR="0" lvl="0" indent="0" algn="l" defTabSz="609585" rtl="0" eaLnBrk="1" fontAlgn="auto" latinLnBrk="0" hangingPunct="0">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rgbClr val="489F9E"/>
                </a:solidFill>
                <a:effectLst/>
                <a:uLnTx/>
                <a:uFillTx/>
                <a:latin typeface="Arial" panose="020B0604020202020204" pitchFamily="34" charset="0"/>
                <a:ea typeface="+mn-ea"/>
                <a:cs typeface="Arial" panose="020B0604020202020204" pitchFamily="34" charset="0"/>
                <a:sym typeface="Helvetica Neue"/>
              </a:rPr>
              <a:t>Co-PI: Michael D. Toboni</a:t>
            </a:r>
          </a:p>
        </p:txBody>
      </p:sp>
      <p:sp>
        <p:nvSpPr>
          <p:cNvPr id="3" name="TextBox 2">
            <a:extLst>
              <a:ext uri="{FF2B5EF4-FFF2-40B4-BE49-F238E27FC236}">
                <a16:creationId xmlns:a16="http://schemas.microsoft.com/office/drawing/2014/main" id="{B03B28B1-3386-B03F-E805-F93706DC440A}"/>
              </a:ext>
            </a:extLst>
          </p:cNvPr>
          <p:cNvSpPr txBox="1"/>
          <p:nvPr/>
        </p:nvSpPr>
        <p:spPr>
          <a:xfrm>
            <a:off x="5900057" y="144565"/>
            <a:ext cx="6291943"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Pfizer Diatype Cyrillic Heavy" panose="020B0904040202060203" pitchFamily="34" charset="0"/>
                <a:cs typeface="Arial" panose="020B0604020202020204" pitchFamily="34" charset="0"/>
              </a:rPr>
              <a:t>SYMBIOTIC-GYN-18 (GOG-3145/ENGOT-EN37/APGOT-EN6/LACOG 0426-EVA): Phase 3 Randomized Open Label Study in Advanced or Recurrent Endometrial Cancer Patients with Proficient MMR Status (</a:t>
            </a: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t>NCT07578649)</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Pfizer Diatype Cyrillic Heavy" panose="020B0904040202060203" pitchFamily="34" charset="0"/>
              <a:cs typeface="Arial" panose="020B0604020202020204" pitchFamily="34" charset="0"/>
            </a:endParaRPr>
          </a:p>
        </p:txBody>
      </p:sp>
    </p:spTree>
    <p:extLst>
      <p:ext uri="{BB962C8B-B14F-4D97-AF65-F5344CB8AC3E}">
        <p14:creationId xmlns:p14="http://schemas.microsoft.com/office/powerpoint/2010/main" val="91975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B2B53-8EE2-880C-CEFE-C4BB7B2D2C95}"/>
              </a:ext>
            </a:extLst>
          </p:cNvPr>
          <p:cNvSpPr>
            <a:spLocks noGrp="1"/>
          </p:cNvSpPr>
          <p:nvPr>
            <p:ph type="title"/>
          </p:nvPr>
        </p:nvSpPr>
        <p:spPr>
          <a:xfrm>
            <a:off x="457659" y="243206"/>
            <a:ext cx="11276682" cy="1325563"/>
          </a:xfrm>
        </p:spPr>
        <p:txBody>
          <a:bodyPr>
            <a:normAutofit/>
          </a:bodyPr>
          <a:lstStyle/>
          <a:p>
            <a:r>
              <a:rPr lang="en-US" sz="3200" b="1" dirty="0"/>
              <a:t>ADCs in Endometrial Cancer</a:t>
            </a:r>
          </a:p>
        </p:txBody>
      </p:sp>
      <p:sp>
        <p:nvSpPr>
          <p:cNvPr id="3" name="Content Placeholder 2">
            <a:extLst>
              <a:ext uri="{FF2B5EF4-FFF2-40B4-BE49-F238E27FC236}">
                <a16:creationId xmlns:a16="http://schemas.microsoft.com/office/drawing/2014/main" id="{003EE229-B0FF-B277-8D71-EDF2F92C58C2}"/>
              </a:ext>
            </a:extLst>
          </p:cNvPr>
          <p:cNvSpPr>
            <a:spLocks noGrp="1"/>
          </p:cNvSpPr>
          <p:nvPr>
            <p:ph idx="1"/>
          </p:nvPr>
        </p:nvSpPr>
        <p:spPr>
          <a:xfrm>
            <a:off x="264406" y="1690689"/>
            <a:ext cx="11089395" cy="4486275"/>
          </a:xfrm>
        </p:spPr>
        <p:txBody>
          <a:bodyPr>
            <a:normAutofit fontScale="92500" lnSpcReduction="10000"/>
          </a:bodyPr>
          <a:lstStyle/>
          <a:p>
            <a:r>
              <a:rPr lang="en-US" b="1" dirty="0"/>
              <a:t>Trop 2</a:t>
            </a:r>
          </a:p>
          <a:p>
            <a:pPr lvl="1"/>
            <a:r>
              <a:rPr lang="nl-BE" dirty="0"/>
              <a:t>Sacituzumab govitecan</a:t>
            </a:r>
          </a:p>
          <a:p>
            <a:pPr lvl="1"/>
            <a:r>
              <a:rPr lang="nl-BE" dirty="0"/>
              <a:t>Sacituzumab tirumotecan</a:t>
            </a:r>
          </a:p>
          <a:p>
            <a:pPr lvl="1"/>
            <a:r>
              <a:rPr lang="nl-BE" dirty="0"/>
              <a:t>Datopotamab deruxtecan</a:t>
            </a:r>
            <a:endParaRPr lang="en-GB" dirty="0"/>
          </a:p>
          <a:p>
            <a:r>
              <a:rPr lang="en-US" b="1" dirty="0"/>
              <a:t>HER 2</a:t>
            </a:r>
          </a:p>
          <a:p>
            <a:pPr lvl="1"/>
            <a:r>
              <a:rPr lang="nl-BE" dirty="0"/>
              <a:t>Trastuzumab deruxtecan</a:t>
            </a:r>
          </a:p>
          <a:p>
            <a:r>
              <a:rPr lang="en-US" b="1" dirty="0"/>
              <a:t>B7H4</a:t>
            </a:r>
          </a:p>
          <a:p>
            <a:pPr lvl="1"/>
            <a:r>
              <a:rPr lang="en-US" dirty="0" err="1"/>
              <a:t>Mocertatug</a:t>
            </a:r>
            <a:r>
              <a:rPr lang="en-US" dirty="0"/>
              <a:t> </a:t>
            </a:r>
            <a:r>
              <a:rPr lang="en-US" dirty="0" err="1"/>
              <a:t>rezetecan</a:t>
            </a:r>
            <a:r>
              <a:rPr lang="en-US" dirty="0"/>
              <a:t> </a:t>
            </a:r>
          </a:p>
          <a:p>
            <a:pPr lvl="1"/>
            <a:r>
              <a:rPr lang="en-US" dirty="0" err="1"/>
              <a:t>Puxitatug</a:t>
            </a:r>
            <a:r>
              <a:rPr lang="en-US" dirty="0"/>
              <a:t> </a:t>
            </a:r>
            <a:r>
              <a:rPr lang="en-US" dirty="0" err="1"/>
              <a:t>samrotecan</a:t>
            </a:r>
            <a:r>
              <a:rPr lang="en-US" dirty="0"/>
              <a:t> (P-Sam)</a:t>
            </a:r>
            <a:endParaRPr lang="en-US" b="1" dirty="0"/>
          </a:p>
          <a:p>
            <a:r>
              <a:rPr lang="en-US" b="1" dirty="0"/>
              <a:t>Alpha Folate Receptor</a:t>
            </a:r>
          </a:p>
          <a:p>
            <a:pPr lvl="1"/>
            <a:r>
              <a:rPr lang="en-US" dirty="0" err="1">
                <a:latin typeface="Aptos" panose="020B0004020202020204" pitchFamily="34" charset="0"/>
              </a:rPr>
              <a:t>Mirvetuximab</a:t>
            </a:r>
            <a:r>
              <a:rPr lang="en-US" dirty="0">
                <a:latin typeface="Aptos" panose="020B0004020202020204" pitchFamily="34" charset="0"/>
              </a:rPr>
              <a:t> </a:t>
            </a:r>
          </a:p>
          <a:p>
            <a:pPr lvl="1"/>
            <a:r>
              <a:rPr lang="nl-BE" dirty="0"/>
              <a:t>Rinatabart sesutecan</a:t>
            </a:r>
          </a:p>
        </p:txBody>
      </p:sp>
      <p:grpSp>
        <p:nvGrpSpPr>
          <p:cNvPr id="477" name="Group 476">
            <a:extLst>
              <a:ext uri="{FF2B5EF4-FFF2-40B4-BE49-F238E27FC236}">
                <a16:creationId xmlns:a16="http://schemas.microsoft.com/office/drawing/2014/main" id="{33E5277A-755E-E78F-B073-D3AAF9D1C747}"/>
              </a:ext>
            </a:extLst>
          </p:cNvPr>
          <p:cNvGrpSpPr/>
          <p:nvPr/>
        </p:nvGrpSpPr>
        <p:grpSpPr>
          <a:xfrm>
            <a:off x="6671920" y="1568769"/>
            <a:ext cx="3524933" cy="1315099"/>
            <a:chOff x="1211263" y="1985963"/>
            <a:chExt cx="2988179" cy="1283578"/>
          </a:xfrm>
        </p:grpSpPr>
        <p:grpSp>
          <p:nvGrpSpPr>
            <p:cNvPr id="478" name="Group 477">
              <a:extLst>
                <a:ext uri="{FF2B5EF4-FFF2-40B4-BE49-F238E27FC236}">
                  <a16:creationId xmlns:a16="http://schemas.microsoft.com/office/drawing/2014/main" id="{5F571685-E710-E112-07FE-978FFC617D43}"/>
                </a:ext>
              </a:extLst>
            </p:cNvPr>
            <p:cNvGrpSpPr/>
            <p:nvPr/>
          </p:nvGrpSpPr>
          <p:grpSpPr>
            <a:xfrm>
              <a:off x="1211263" y="1985963"/>
              <a:ext cx="1047750" cy="1190568"/>
              <a:chOff x="1211263" y="1985963"/>
              <a:chExt cx="1047750" cy="1190568"/>
            </a:xfrm>
          </p:grpSpPr>
          <p:grpSp>
            <p:nvGrpSpPr>
              <p:cNvPr id="485" name="Group 484">
                <a:extLst>
                  <a:ext uri="{FF2B5EF4-FFF2-40B4-BE49-F238E27FC236}">
                    <a16:creationId xmlns:a16="http://schemas.microsoft.com/office/drawing/2014/main" id="{C1EDED69-E768-9905-EA6A-68317707625C}"/>
                  </a:ext>
                </a:extLst>
              </p:cNvPr>
              <p:cNvGrpSpPr/>
              <p:nvPr/>
            </p:nvGrpSpPr>
            <p:grpSpPr>
              <a:xfrm>
                <a:off x="1211263" y="1985963"/>
                <a:ext cx="1047750" cy="1163637"/>
                <a:chOff x="1211263" y="1985963"/>
                <a:chExt cx="1047750" cy="1163637"/>
              </a:xfrm>
            </p:grpSpPr>
            <p:sp>
              <p:nvSpPr>
                <p:cNvPr id="494" name="AutoShape 3">
                  <a:extLst>
                    <a:ext uri="{FF2B5EF4-FFF2-40B4-BE49-F238E27FC236}">
                      <a16:creationId xmlns:a16="http://schemas.microsoft.com/office/drawing/2014/main" id="{66B33D3A-FB41-8565-65CA-3238E6C2E06C}"/>
                    </a:ext>
                  </a:extLst>
                </p:cNvPr>
                <p:cNvSpPr>
                  <a:spLocks noChangeAspect="1" noChangeArrowheads="1" noTextEdit="1"/>
                </p:cNvSpPr>
                <p:nvPr/>
              </p:nvSpPr>
              <p:spPr bwMode="auto">
                <a:xfrm>
                  <a:off x="1211263" y="1985963"/>
                  <a:ext cx="10477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5" name="Freeform 5">
                  <a:extLst>
                    <a:ext uri="{FF2B5EF4-FFF2-40B4-BE49-F238E27FC236}">
                      <a16:creationId xmlns:a16="http://schemas.microsoft.com/office/drawing/2014/main" id="{EEEFC334-8458-7737-FED0-D2ED944E8903}"/>
                    </a:ext>
                  </a:extLst>
                </p:cNvPr>
                <p:cNvSpPr>
                  <a:spLocks/>
                </p:cNvSpPr>
                <p:nvPr/>
              </p:nvSpPr>
              <p:spPr bwMode="auto">
                <a:xfrm>
                  <a:off x="1624013" y="2605088"/>
                  <a:ext cx="93663" cy="265112"/>
                </a:xfrm>
                <a:custGeom>
                  <a:avLst/>
                  <a:gdLst>
                    <a:gd name="T0" fmla="*/ 15 w 19"/>
                    <a:gd name="T1" fmla="*/ 54 h 54"/>
                    <a:gd name="T2" fmla="*/ 4 w 19"/>
                    <a:gd name="T3" fmla="*/ 54 h 54"/>
                    <a:gd name="T4" fmla="*/ 0 w 19"/>
                    <a:gd name="T5" fmla="*/ 50 h 54"/>
                    <a:gd name="T6" fmla="*/ 0 w 19"/>
                    <a:gd name="T7" fmla="*/ 4 h 54"/>
                    <a:gd name="T8" fmla="*/ 4 w 19"/>
                    <a:gd name="T9" fmla="*/ 0 h 54"/>
                    <a:gd name="T10" fmla="*/ 15 w 19"/>
                    <a:gd name="T11" fmla="*/ 0 h 54"/>
                    <a:gd name="T12" fmla="*/ 19 w 19"/>
                    <a:gd name="T13" fmla="*/ 4 h 54"/>
                    <a:gd name="T14" fmla="*/ 19 w 19"/>
                    <a:gd name="T15" fmla="*/ 50 h 54"/>
                    <a:gd name="T16" fmla="*/ 15 w 19"/>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4">
                      <a:moveTo>
                        <a:pt x="15" y="54"/>
                      </a:moveTo>
                      <a:cubicBezTo>
                        <a:pt x="4" y="54"/>
                        <a:pt x="4" y="54"/>
                        <a:pt x="4" y="54"/>
                      </a:cubicBezTo>
                      <a:cubicBezTo>
                        <a:pt x="2" y="54"/>
                        <a:pt x="0" y="52"/>
                        <a:pt x="0" y="50"/>
                      </a:cubicBezTo>
                      <a:cubicBezTo>
                        <a:pt x="0" y="4"/>
                        <a:pt x="0" y="4"/>
                        <a:pt x="0" y="4"/>
                      </a:cubicBezTo>
                      <a:cubicBezTo>
                        <a:pt x="0" y="1"/>
                        <a:pt x="2" y="0"/>
                        <a:pt x="4" y="0"/>
                      </a:cubicBezTo>
                      <a:cubicBezTo>
                        <a:pt x="15" y="0"/>
                        <a:pt x="15" y="0"/>
                        <a:pt x="15" y="0"/>
                      </a:cubicBezTo>
                      <a:cubicBezTo>
                        <a:pt x="17" y="0"/>
                        <a:pt x="19" y="1"/>
                        <a:pt x="19" y="4"/>
                      </a:cubicBezTo>
                      <a:cubicBezTo>
                        <a:pt x="19" y="50"/>
                        <a:pt x="19" y="50"/>
                        <a:pt x="19" y="50"/>
                      </a:cubicBezTo>
                      <a:cubicBezTo>
                        <a:pt x="19" y="52"/>
                        <a:pt x="17" y="54"/>
                        <a:pt x="15" y="54"/>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6" name="Freeform 6">
                  <a:extLst>
                    <a:ext uri="{FF2B5EF4-FFF2-40B4-BE49-F238E27FC236}">
                      <a16:creationId xmlns:a16="http://schemas.microsoft.com/office/drawing/2014/main" id="{14BC7C3E-609E-242E-65EE-CC4CFF19A850}"/>
                    </a:ext>
                  </a:extLst>
                </p:cNvPr>
                <p:cNvSpPr>
                  <a:spLocks/>
                </p:cNvSpPr>
                <p:nvPr/>
              </p:nvSpPr>
              <p:spPr bwMode="auto">
                <a:xfrm>
                  <a:off x="1757363" y="2605088"/>
                  <a:ext cx="88900" cy="265112"/>
                </a:xfrm>
                <a:custGeom>
                  <a:avLst/>
                  <a:gdLst>
                    <a:gd name="T0" fmla="*/ 14 w 18"/>
                    <a:gd name="T1" fmla="*/ 54 h 54"/>
                    <a:gd name="T2" fmla="*/ 4 w 18"/>
                    <a:gd name="T3" fmla="*/ 54 h 54"/>
                    <a:gd name="T4" fmla="*/ 0 w 18"/>
                    <a:gd name="T5" fmla="*/ 50 h 54"/>
                    <a:gd name="T6" fmla="*/ 0 w 18"/>
                    <a:gd name="T7" fmla="*/ 4 h 54"/>
                    <a:gd name="T8" fmla="*/ 4 w 18"/>
                    <a:gd name="T9" fmla="*/ 0 h 54"/>
                    <a:gd name="T10" fmla="*/ 14 w 18"/>
                    <a:gd name="T11" fmla="*/ 0 h 54"/>
                    <a:gd name="T12" fmla="*/ 18 w 18"/>
                    <a:gd name="T13" fmla="*/ 4 h 54"/>
                    <a:gd name="T14" fmla="*/ 18 w 18"/>
                    <a:gd name="T15" fmla="*/ 50 h 54"/>
                    <a:gd name="T16" fmla="*/ 14 w 18"/>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4">
                      <a:moveTo>
                        <a:pt x="14" y="54"/>
                      </a:moveTo>
                      <a:cubicBezTo>
                        <a:pt x="4" y="54"/>
                        <a:pt x="4" y="54"/>
                        <a:pt x="4" y="54"/>
                      </a:cubicBezTo>
                      <a:cubicBezTo>
                        <a:pt x="2" y="54"/>
                        <a:pt x="0" y="52"/>
                        <a:pt x="0" y="50"/>
                      </a:cubicBezTo>
                      <a:cubicBezTo>
                        <a:pt x="0" y="4"/>
                        <a:pt x="0" y="4"/>
                        <a:pt x="0" y="4"/>
                      </a:cubicBezTo>
                      <a:cubicBezTo>
                        <a:pt x="0" y="1"/>
                        <a:pt x="2" y="0"/>
                        <a:pt x="4" y="0"/>
                      </a:cubicBezTo>
                      <a:cubicBezTo>
                        <a:pt x="14" y="0"/>
                        <a:pt x="14" y="0"/>
                        <a:pt x="14" y="0"/>
                      </a:cubicBezTo>
                      <a:cubicBezTo>
                        <a:pt x="17" y="0"/>
                        <a:pt x="18" y="1"/>
                        <a:pt x="18" y="4"/>
                      </a:cubicBezTo>
                      <a:cubicBezTo>
                        <a:pt x="18" y="50"/>
                        <a:pt x="18" y="50"/>
                        <a:pt x="18" y="50"/>
                      </a:cubicBezTo>
                      <a:cubicBezTo>
                        <a:pt x="18" y="52"/>
                        <a:pt x="17" y="54"/>
                        <a:pt x="14" y="54"/>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7" name="Freeform 7">
                  <a:extLst>
                    <a:ext uri="{FF2B5EF4-FFF2-40B4-BE49-F238E27FC236}">
                      <a16:creationId xmlns:a16="http://schemas.microsoft.com/office/drawing/2014/main" id="{B673F5D6-F918-1548-2C63-D8D0612F5D1A}"/>
                    </a:ext>
                  </a:extLst>
                </p:cNvPr>
                <p:cNvSpPr>
                  <a:spLocks/>
                </p:cNvSpPr>
                <p:nvPr/>
              </p:nvSpPr>
              <p:spPr bwMode="auto">
                <a:xfrm>
                  <a:off x="1624013" y="2879725"/>
                  <a:ext cx="93663" cy="265112"/>
                </a:xfrm>
                <a:custGeom>
                  <a:avLst/>
                  <a:gdLst>
                    <a:gd name="T0" fmla="*/ 15 w 19"/>
                    <a:gd name="T1" fmla="*/ 54 h 54"/>
                    <a:gd name="T2" fmla="*/ 4 w 19"/>
                    <a:gd name="T3" fmla="*/ 54 h 54"/>
                    <a:gd name="T4" fmla="*/ 0 w 19"/>
                    <a:gd name="T5" fmla="*/ 50 h 54"/>
                    <a:gd name="T6" fmla="*/ 0 w 19"/>
                    <a:gd name="T7" fmla="*/ 4 h 54"/>
                    <a:gd name="T8" fmla="*/ 4 w 19"/>
                    <a:gd name="T9" fmla="*/ 0 h 54"/>
                    <a:gd name="T10" fmla="*/ 15 w 19"/>
                    <a:gd name="T11" fmla="*/ 0 h 54"/>
                    <a:gd name="T12" fmla="*/ 19 w 19"/>
                    <a:gd name="T13" fmla="*/ 4 h 54"/>
                    <a:gd name="T14" fmla="*/ 19 w 19"/>
                    <a:gd name="T15" fmla="*/ 50 h 54"/>
                    <a:gd name="T16" fmla="*/ 15 w 19"/>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4">
                      <a:moveTo>
                        <a:pt x="15" y="54"/>
                      </a:moveTo>
                      <a:cubicBezTo>
                        <a:pt x="4" y="54"/>
                        <a:pt x="4" y="54"/>
                        <a:pt x="4" y="54"/>
                      </a:cubicBezTo>
                      <a:cubicBezTo>
                        <a:pt x="2" y="54"/>
                        <a:pt x="0" y="52"/>
                        <a:pt x="0" y="50"/>
                      </a:cubicBezTo>
                      <a:cubicBezTo>
                        <a:pt x="0" y="4"/>
                        <a:pt x="0" y="4"/>
                        <a:pt x="0" y="4"/>
                      </a:cubicBezTo>
                      <a:cubicBezTo>
                        <a:pt x="0" y="2"/>
                        <a:pt x="2" y="0"/>
                        <a:pt x="4" y="0"/>
                      </a:cubicBezTo>
                      <a:cubicBezTo>
                        <a:pt x="15" y="0"/>
                        <a:pt x="15" y="0"/>
                        <a:pt x="15" y="0"/>
                      </a:cubicBezTo>
                      <a:cubicBezTo>
                        <a:pt x="17" y="0"/>
                        <a:pt x="19" y="2"/>
                        <a:pt x="19" y="4"/>
                      </a:cubicBezTo>
                      <a:cubicBezTo>
                        <a:pt x="19" y="50"/>
                        <a:pt x="19" y="50"/>
                        <a:pt x="19" y="50"/>
                      </a:cubicBezTo>
                      <a:cubicBezTo>
                        <a:pt x="19" y="52"/>
                        <a:pt x="17" y="54"/>
                        <a:pt x="15" y="54"/>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8" name="Freeform 8">
                  <a:extLst>
                    <a:ext uri="{FF2B5EF4-FFF2-40B4-BE49-F238E27FC236}">
                      <a16:creationId xmlns:a16="http://schemas.microsoft.com/office/drawing/2014/main" id="{C9486E34-B2F7-BEEA-1709-BB171FD503BA}"/>
                    </a:ext>
                  </a:extLst>
                </p:cNvPr>
                <p:cNvSpPr>
                  <a:spLocks/>
                </p:cNvSpPr>
                <p:nvPr/>
              </p:nvSpPr>
              <p:spPr bwMode="auto">
                <a:xfrm>
                  <a:off x="1757363" y="2879725"/>
                  <a:ext cx="88900" cy="265112"/>
                </a:xfrm>
                <a:custGeom>
                  <a:avLst/>
                  <a:gdLst>
                    <a:gd name="T0" fmla="*/ 14 w 18"/>
                    <a:gd name="T1" fmla="*/ 54 h 54"/>
                    <a:gd name="T2" fmla="*/ 4 w 18"/>
                    <a:gd name="T3" fmla="*/ 54 h 54"/>
                    <a:gd name="T4" fmla="*/ 0 w 18"/>
                    <a:gd name="T5" fmla="*/ 50 h 54"/>
                    <a:gd name="T6" fmla="*/ 0 w 18"/>
                    <a:gd name="T7" fmla="*/ 4 h 54"/>
                    <a:gd name="T8" fmla="*/ 4 w 18"/>
                    <a:gd name="T9" fmla="*/ 0 h 54"/>
                    <a:gd name="T10" fmla="*/ 14 w 18"/>
                    <a:gd name="T11" fmla="*/ 0 h 54"/>
                    <a:gd name="T12" fmla="*/ 18 w 18"/>
                    <a:gd name="T13" fmla="*/ 4 h 54"/>
                    <a:gd name="T14" fmla="*/ 18 w 18"/>
                    <a:gd name="T15" fmla="*/ 50 h 54"/>
                    <a:gd name="T16" fmla="*/ 14 w 18"/>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4">
                      <a:moveTo>
                        <a:pt x="14" y="54"/>
                      </a:moveTo>
                      <a:cubicBezTo>
                        <a:pt x="4" y="54"/>
                        <a:pt x="4" y="54"/>
                        <a:pt x="4" y="54"/>
                      </a:cubicBezTo>
                      <a:cubicBezTo>
                        <a:pt x="2" y="54"/>
                        <a:pt x="0" y="52"/>
                        <a:pt x="0" y="50"/>
                      </a:cubicBezTo>
                      <a:cubicBezTo>
                        <a:pt x="0" y="4"/>
                        <a:pt x="0" y="4"/>
                        <a:pt x="0" y="4"/>
                      </a:cubicBezTo>
                      <a:cubicBezTo>
                        <a:pt x="0" y="2"/>
                        <a:pt x="2" y="0"/>
                        <a:pt x="4" y="0"/>
                      </a:cubicBezTo>
                      <a:cubicBezTo>
                        <a:pt x="14" y="0"/>
                        <a:pt x="14" y="0"/>
                        <a:pt x="14" y="0"/>
                      </a:cubicBezTo>
                      <a:cubicBezTo>
                        <a:pt x="17" y="0"/>
                        <a:pt x="18" y="2"/>
                        <a:pt x="18" y="4"/>
                      </a:cubicBezTo>
                      <a:cubicBezTo>
                        <a:pt x="18" y="50"/>
                        <a:pt x="18" y="50"/>
                        <a:pt x="18" y="50"/>
                      </a:cubicBezTo>
                      <a:cubicBezTo>
                        <a:pt x="18" y="52"/>
                        <a:pt x="17" y="54"/>
                        <a:pt x="14" y="54"/>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9" name="Freeform 9">
                  <a:extLst>
                    <a:ext uri="{FF2B5EF4-FFF2-40B4-BE49-F238E27FC236}">
                      <a16:creationId xmlns:a16="http://schemas.microsoft.com/office/drawing/2014/main" id="{6846A8C7-FF58-C7AB-3C00-6D43FE4DFA7B}"/>
                    </a:ext>
                  </a:extLst>
                </p:cNvPr>
                <p:cNvSpPr>
                  <a:spLocks/>
                </p:cNvSpPr>
                <p:nvPr/>
              </p:nvSpPr>
              <p:spPr bwMode="auto">
                <a:xfrm>
                  <a:off x="1771651" y="2378075"/>
                  <a:ext cx="112713" cy="227012"/>
                </a:xfrm>
                <a:custGeom>
                  <a:avLst/>
                  <a:gdLst>
                    <a:gd name="T0" fmla="*/ 6 w 23"/>
                    <a:gd name="T1" fmla="*/ 46 h 46"/>
                    <a:gd name="T2" fmla="*/ 23 w 23"/>
                    <a:gd name="T3" fmla="*/ 23 h 46"/>
                  </a:gdLst>
                  <a:ahLst/>
                  <a:cxnLst>
                    <a:cxn ang="0">
                      <a:pos x="T0" y="T1"/>
                    </a:cxn>
                    <a:cxn ang="0">
                      <a:pos x="T2" y="T3"/>
                    </a:cxn>
                  </a:cxnLst>
                  <a:rect l="0" t="0" r="r" b="b"/>
                  <a:pathLst>
                    <a:path w="23" h="46">
                      <a:moveTo>
                        <a:pt x="6" y="46"/>
                      </a:moveTo>
                      <a:cubicBezTo>
                        <a:pt x="6" y="46"/>
                        <a:pt x="0" y="0"/>
                        <a:pt x="23" y="23"/>
                      </a:cubicBez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0" name="Freeform 10">
                  <a:extLst>
                    <a:ext uri="{FF2B5EF4-FFF2-40B4-BE49-F238E27FC236}">
                      <a16:creationId xmlns:a16="http://schemas.microsoft.com/office/drawing/2014/main" id="{CFA73605-A738-CDBD-9C7C-F32570DD4469}"/>
                    </a:ext>
                  </a:extLst>
                </p:cNvPr>
                <p:cNvSpPr>
                  <a:spLocks/>
                </p:cNvSpPr>
                <p:nvPr/>
              </p:nvSpPr>
              <p:spPr bwMode="auto">
                <a:xfrm>
                  <a:off x="1924051" y="1995488"/>
                  <a:ext cx="222250" cy="260350"/>
                </a:xfrm>
                <a:custGeom>
                  <a:avLst/>
                  <a:gdLst>
                    <a:gd name="T0" fmla="*/ 11 w 45"/>
                    <a:gd name="T1" fmla="*/ 52 h 53"/>
                    <a:gd name="T2" fmla="*/ 3 w 45"/>
                    <a:gd name="T3" fmla="*/ 46 h 53"/>
                    <a:gd name="T4" fmla="*/ 2 w 45"/>
                    <a:gd name="T5" fmla="*/ 40 h 53"/>
                    <a:gd name="T6" fmla="*/ 28 w 45"/>
                    <a:gd name="T7" fmla="*/ 3 h 53"/>
                    <a:gd name="T8" fmla="*/ 34 w 45"/>
                    <a:gd name="T9" fmla="*/ 2 h 53"/>
                    <a:gd name="T10" fmla="*/ 42 w 45"/>
                    <a:gd name="T11" fmla="*/ 8 h 53"/>
                    <a:gd name="T12" fmla="*/ 43 w 45"/>
                    <a:gd name="T13" fmla="*/ 13 h 53"/>
                    <a:gd name="T14" fmla="*/ 17 w 45"/>
                    <a:gd name="T15" fmla="*/ 51 h 53"/>
                    <a:gd name="T16" fmla="*/ 11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11" y="52"/>
                      </a:moveTo>
                      <a:cubicBezTo>
                        <a:pt x="3" y="46"/>
                        <a:pt x="3" y="46"/>
                        <a:pt x="3" y="46"/>
                      </a:cubicBezTo>
                      <a:cubicBezTo>
                        <a:pt x="1" y="45"/>
                        <a:pt x="0" y="42"/>
                        <a:pt x="2" y="40"/>
                      </a:cubicBezTo>
                      <a:cubicBezTo>
                        <a:pt x="28" y="3"/>
                        <a:pt x="28" y="3"/>
                        <a:pt x="28" y="3"/>
                      </a:cubicBezTo>
                      <a:cubicBezTo>
                        <a:pt x="29" y="1"/>
                        <a:pt x="32" y="0"/>
                        <a:pt x="34" y="2"/>
                      </a:cubicBezTo>
                      <a:cubicBezTo>
                        <a:pt x="42" y="8"/>
                        <a:pt x="42" y="8"/>
                        <a:pt x="42" y="8"/>
                      </a:cubicBezTo>
                      <a:cubicBezTo>
                        <a:pt x="44" y="9"/>
                        <a:pt x="45" y="12"/>
                        <a:pt x="43" y="13"/>
                      </a:cubicBezTo>
                      <a:cubicBezTo>
                        <a:pt x="17" y="51"/>
                        <a:pt x="17" y="51"/>
                        <a:pt x="17" y="51"/>
                      </a:cubicBezTo>
                      <a:cubicBezTo>
                        <a:pt x="16" y="53"/>
                        <a:pt x="13" y="53"/>
                        <a:pt x="11"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1" name="Freeform 11">
                  <a:extLst>
                    <a:ext uri="{FF2B5EF4-FFF2-40B4-BE49-F238E27FC236}">
                      <a16:creationId xmlns:a16="http://schemas.microsoft.com/office/drawing/2014/main" id="{D491C69C-B7C4-2ACD-BFEC-8F99784DC490}"/>
                    </a:ext>
                  </a:extLst>
                </p:cNvPr>
                <p:cNvSpPr>
                  <a:spLocks/>
                </p:cNvSpPr>
                <p:nvPr/>
              </p:nvSpPr>
              <p:spPr bwMode="auto">
                <a:xfrm>
                  <a:off x="2032001" y="2074863"/>
                  <a:ext cx="222250" cy="258762"/>
                </a:xfrm>
                <a:custGeom>
                  <a:avLst/>
                  <a:gdLst>
                    <a:gd name="T0" fmla="*/ 11 w 45"/>
                    <a:gd name="T1" fmla="*/ 52 h 53"/>
                    <a:gd name="T2" fmla="*/ 3 w 45"/>
                    <a:gd name="T3" fmla="*/ 45 h 53"/>
                    <a:gd name="T4" fmla="*/ 2 w 45"/>
                    <a:gd name="T5" fmla="*/ 40 h 53"/>
                    <a:gd name="T6" fmla="*/ 28 w 45"/>
                    <a:gd name="T7" fmla="*/ 2 h 53"/>
                    <a:gd name="T8" fmla="*/ 34 w 45"/>
                    <a:gd name="T9" fmla="*/ 1 h 53"/>
                    <a:gd name="T10" fmla="*/ 42 w 45"/>
                    <a:gd name="T11" fmla="*/ 7 h 53"/>
                    <a:gd name="T12" fmla="*/ 43 w 45"/>
                    <a:gd name="T13" fmla="*/ 13 h 53"/>
                    <a:gd name="T14" fmla="*/ 17 w 45"/>
                    <a:gd name="T15" fmla="*/ 51 h 53"/>
                    <a:gd name="T16" fmla="*/ 11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11" y="52"/>
                      </a:moveTo>
                      <a:cubicBezTo>
                        <a:pt x="3" y="45"/>
                        <a:pt x="3" y="45"/>
                        <a:pt x="3" y="45"/>
                      </a:cubicBezTo>
                      <a:cubicBezTo>
                        <a:pt x="1" y="44"/>
                        <a:pt x="0" y="42"/>
                        <a:pt x="2" y="40"/>
                      </a:cubicBezTo>
                      <a:cubicBezTo>
                        <a:pt x="28" y="2"/>
                        <a:pt x="28" y="2"/>
                        <a:pt x="28" y="2"/>
                      </a:cubicBezTo>
                      <a:cubicBezTo>
                        <a:pt x="29" y="0"/>
                        <a:pt x="32" y="0"/>
                        <a:pt x="34" y="1"/>
                      </a:cubicBezTo>
                      <a:cubicBezTo>
                        <a:pt x="42" y="7"/>
                        <a:pt x="42" y="7"/>
                        <a:pt x="42" y="7"/>
                      </a:cubicBezTo>
                      <a:cubicBezTo>
                        <a:pt x="44" y="8"/>
                        <a:pt x="45" y="11"/>
                        <a:pt x="43" y="13"/>
                      </a:cubicBezTo>
                      <a:cubicBezTo>
                        <a:pt x="17" y="51"/>
                        <a:pt x="17" y="51"/>
                        <a:pt x="17" y="51"/>
                      </a:cubicBezTo>
                      <a:cubicBezTo>
                        <a:pt x="16" y="52"/>
                        <a:pt x="13" y="53"/>
                        <a:pt x="11"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2" name="Freeform 12">
                  <a:extLst>
                    <a:ext uri="{FF2B5EF4-FFF2-40B4-BE49-F238E27FC236}">
                      <a16:creationId xmlns:a16="http://schemas.microsoft.com/office/drawing/2014/main" id="{4B08EA64-CD24-1C50-8B1B-CF604FBF5499}"/>
                    </a:ext>
                  </a:extLst>
                </p:cNvPr>
                <p:cNvSpPr>
                  <a:spLocks/>
                </p:cNvSpPr>
                <p:nvPr/>
              </p:nvSpPr>
              <p:spPr bwMode="auto">
                <a:xfrm>
                  <a:off x="1766888" y="2225675"/>
                  <a:ext cx="215900" cy="255587"/>
                </a:xfrm>
                <a:custGeom>
                  <a:avLst/>
                  <a:gdLst>
                    <a:gd name="T0" fmla="*/ 11 w 44"/>
                    <a:gd name="T1" fmla="*/ 51 h 52"/>
                    <a:gd name="T2" fmla="*/ 3 w 44"/>
                    <a:gd name="T3" fmla="*/ 45 h 52"/>
                    <a:gd name="T4" fmla="*/ 2 w 44"/>
                    <a:gd name="T5" fmla="*/ 40 h 52"/>
                    <a:gd name="T6" fmla="*/ 28 w 44"/>
                    <a:gd name="T7" fmla="*/ 2 h 52"/>
                    <a:gd name="T8" fmla="*/ 34 w 44"/>
                    <a:gd name="T9" fmla="*/ 1 h 52"/>
                    <a:gd name="T10" fmla="*/ 42 w 44"/>
                    <a:gd name="T11" fmla="*/ 7 h 52"/>
                    <a:gd name="T12" fmla="*/ 43 w 44"/>
                    <a:gd name="T13" fmla="*/ 12 h 52"/>
                    <a:gd name="T14" fmla="*/ 17 w 44"/>
                    <a:gd name="T15" fmla="*/ 50 h 52"/>
                    <a:gd name="T16" fmla="*/ 11 w 44"/>
                    <a:gd name="T17"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2">
                      <a:moveTo>
                        <a:pt x="11" y="51"/>
                      </a:moveTo>
                      <a:cubicBezTo>
                        <a:pt x="3" y="45"/>
                        <a:pt x="3" y="45"/>
                        <a:pt x="3" y="45"/>
                      </a:cubicBezTo>
                      <a:cubicBezTo>
                        <a:pt x="1" y="44"/>
                        <a:pt x="0" y="41"/>
                        <a:pt x="2" y="40"/>
                      </a:cubicBezTo>
                      <a:cubicBezTo>
                        <a:pt x="28" y="2"/>
                        <a:pt x="28" y="2"/>
                        <a:pt x="28" y="2"/>
                      </a:cubicBezTo>
                      <a:cubicBezTo>
                        <a:pt x="29" y="0"/>
                        <a:pt x="32" y="0"/>
                        <a:pt x="34" y="1"/>
                      </a:cubicBezTo>
                      <a:cubicBezTo>
                        <a:pt x="42" y="7"/>
                        <a:pt x="42" y="7"/>
                        <a:pt x="42" y="7"/>
                      </a:cubicBezTo>
                      <a:cubicBezTo>
                        <a:pt x="44" y="8"/>
                        <a:pt x="44" y="11"/>
                        <a:pt x="43" y="12"/>
                      </a:cubicBezTo>
                      <a:cubicBezTo>
                        <a:pt x="17" y="50"/>
                        <a:pt x="17" y="50"/>
                        <a:pt x="17" y="50"/>
                      </a:cubicBezTo>
                      <a:cubicBezTo>
                        <a:pt x="16" y="52"/>
                        <a:pt x="13" y="52"/>
                        <a:pt x="11" y="51"/>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3" name="Freeform 13">
                  <a:extLst>
                    <a:ext uri="{FF2B5EF4-FFF2-40B4-BE49-F238E27FC236}">
                      <a16:creationId xmlns:a16="http://schemas.microsoft.com/office/drawing/2014/main" id="{A0729FAD-4FB8-B186-3720-9BC306831801}"/>
                    </a:ext>
                  </a:extLst>
                </p:cNvPr>
                <p:cNvSpPr>
                  <a:spLocks/>
                </p:cNvSpPr>
                <p:nvPr/>
              </p:nvSpPr>
              <p:spPr bwMode="auto">
                <a:xfrm>
                  <a:off x="1874838" y="2300288"/>
                  <a:ext cx="217488" cy="260350"/>
                </a:xfrm>
                <a:custGeom>
                  <a:avLst/>
                  <a:gdLst>
                    <a:gd name="T0" fmla="*/ 11 w 44"/>
                    <a:gd name="T1" fmla="*/ 52 h 53"/>
                    <a:gd name="T2" fmla="*/ 3 w 44"/>
                    <a:gd name="T3" fmla="*/ 46 h 53"/>
                    <a:gd name="T4" fmla="*/ 2 w 44"/>
                    <a:gd name="T5" fmla="*/ 40 h 53"/>
                    <a:gd name="T6" fmla="*/ 28 w 44"/>
                    <a:gd name="T7" fmla="*/ 2 h 53"/>
                    <a:gd name="T8" fmla="*/ 34 w 44"/>
                    <a:gd name="T9" fmla="*/ 1 h 53"/>
                    <a:gd name="T10" fmla="*/ 42 w 44"/>
                    <a:gd name="T11" fmla="*/ 7 h 53"/>
                    <a:gd name="T12" fmla="*/ 43 w 44"/>
                    <a:gd name="T13" fmla="*/ 13 h 53"/>
                    <a:gd name="T14" fmla="*/ 17 w 44"/>
                    <a:gd name="T15" fmla="*/ 51 h 53"/>
                    <a:gd name="T16" fmla="*/ 11 w 44"/>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3">
                      <a:moveTo>
                        <a:pt x="11" y="52"/>
                      </a:moveTo>
                      <a:cubicBezTo>
                        <a:pt x="3" y="46"/>
                        <a:pt x="3" y="46"/>
                        <a:pt x="3" y="46"/>
                      </a:cubicBezTo>
                      <a:cubicBezTo>
                        <a:pt x="1" y="44"/>
                        <a:pt x="0" y="42"/>
                        <a:pt x="2" y="40"/>
                      </a:cubicBezTo>
                      <a:cubicBezTo>
                        <a:pt x="28" y="2"/>
                        <a:pt x="28" y="2"/>
                        <a:pt x="28" y="2"/>
                      </a:cubicBezTo>
                      <a:cubicBezTo>
                        <a:pt x="29" y="0"/>
                        <a:pt x="32" y="0"/>
                        <a:pt x="34" y="1"/>
                      </a:cubicBezTo>
                      <a:cubicBezTo>
                        <a:pt x="42" y="7"/>
                        <a:pt x="42" y="7"/>
                        <a:pt x="42" y="7"/>
                      </a:cubicBezTo>
                      <a:cubicBezTo>
                        <a:pt x="44" y="9"/>
                        <a:pt x="44" y="11"/>
                        <a:pt x="43" y="13"/>
                      </a:cubicBezTo>
                      <a:cubicBezTo>
                        <a:pt x="17" y="51"/>
                        <a:pt x="17" y="51"/>
                        <a:pt x="17" y="51"/>
                      </a:cubicBezTo>
                      <a:cubicBezTo>
                        <a:pt x="16" y="52"/>
                        <a:pt x="13" y="53"/>
                        <a:pt x="11"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4" name="Freeform 14">
                  <a:extLst>
                    <a:ext uri="{FF2B5EF4-FFF2-40B4-BE49-F238E27FC236}">
                      <a16:creationId xmlns:a16="http://schemas.microsoft.com/office/drawing/2014/main" id="{FAEC8428-0905-E33B-6ED3-B6E2DB9959CB}"/>
                    </a:ext>
                  </a:extLst>
                </p:cNvPr>
                <p:cNvSpPr>
                  <a:spLocks/>
                </p:cNvSpPr>
                <p:nvPr/>
              </p:nvSpPr>
              <p:spPr bwMode="auto">
                <a:xfrm>
                  <a:off x="1584326" y="2378075"/>
                  <a:ext cx="114300" cy="227012"/>
                </a:xfrm>
                <a:custGeom>
                  <a:avLst/>
                  <a:gdLst>
                    <a:gd name="T0" fmla="*/ 17 w 23"/>
                    <a:gd name="T1" fmla="*/ 46 h 46"/>
                    <a:gd name="T2" fmla="*/ 0 w 23"/>
                    <a:gd name="T3" fmla="*/ 23 h 46"/>
                  </a:gdLst>
                  <a:ahLst/>
                  <a:cxnLst>
                    <a:cxn ang="0">
                      <a:pos x="T0" y="T1"/>
                    </a:cxn>
                    <a:cxn ang="0">
                      <a:pos x="T2" y="T3"/>
                    </a:cxn>
                  </a:cxnLst>
                  <a:rect l="0" t="0" r="r" b="b"/>
                  <a:pathLst>
                    <a:path w="23" h="46">
                      <a:moveTo>
                        <a:pt x="17" y="46"/>
                      </a:moveTo>
                      <a:cubicBezTo>
                        <a:pt x="17" y="46"/>
                        <a:pt x="23" y="0"/>
                        <a:pt x="0" y="23"/>
                      </a:cubicBez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5" name="Freeform 15">
                  <a:extLst>
                    <a:ext uri="{FF2B5EF4-FFF2-40B4-BE49-F238E27FC236}">
                      <a16:creationId xmlns:a16="http://schemas.microsoft.com/office/drawing/2014/main" id="{3E9A7771-7F98-5417-A5ED-3C7E6264B355}"/>
                    </a:ext>
                  </a:extLst>
                </p:cNvPr>
                <p:cNvSpPr>
                  <a:spLocks/>
                </p:cNvSpPr>
                <p:nvPr/>
              </p:nvSpPr>
              <p:spPr bwMode="auto">
                <a:xfrm>
                  <a:off x="1323976" y="1995488"/>
                  <a:ext cx="222250" cy="260350"/>
                </a:xfrm>
                <a:custGeom>
                  <a:avLst/>
                  <a:gdLst>
                    <a:gd name="T0" fmla="*/ 34 w 45"/>
                    <a:gd name="T1" fmla="*/ 52 h 53"/>
                    <a:gd name="T2" fmla="*/ 42 w 45"/>
                    <a:gd name="T3" fmla="*/ 46 h 53"/>
                    <a:gd name="T4" fmla="*/ 43 w 45"/>
                    <a:gd name="T5" fmla="*/ 40 h 53"/>
                    <a:gd name="T6" fmla="*/ 17 w 45"/>
                    <a:gd name="T7" fmla="*/ 3 h 53"/>
                    <a:gd name="T8" fmla="*/ 11 w 45"/>
                    <a:gd name="T9" fmla="*/ 2 h 53"/>
                    <a:gd name="T10" fmla="*/ 3 w 45"/>
                    <a:gd name="T11" fmla="*/ 8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6"/>
                        <a:pt x="42" y="46"/>
                        <a:pt x="42" y="46"/>
                      </a:cubicBezTo>
                      <a:cubicBezTo>
                        <a:pt x="44" y="45"/>
                        <a:pt x="45" y="42"/>
                        <a:pt x="43" y="40"/>
                      </a:cubicBezTo>
                      <a:cubicBezTo>
                        <a:pt x="17" y="3"/>
                        <a:pt x="17" y="3"/>
                        <a:pt x="17" y="3"/>
                      </a:cubicBezTo>
                      <a:cubicBezTo>
                        <a:pt x="16" y="1"/>
                        <a:pt x="13" y="0"/>
                        <a:pt x="11" y="2"/>
                      </a:cubicBezTo>
                      <a:cubicBezTo>
                        <a:pt x="3" y="8"/>
                        <a:pt x="3" y="8"/>
                        <a:pt x="3" y="8"/>
                      </a:cubicBezTo>
                      <a:cubicBezTo>
                        <a:pt x="1" y="9"/>
                        <a:pt x="0" y="12"/>
                        <a:pt x="2" y="13"/>
                      </a:cubicBezTo>
                      <a:cubicBezTo>
                        <a:pt x="28" y="51"/>
                        <a:pt x="28" y="51"/>
                        <a:pt x="28" y="51"/>
                      </a:cubicBezTo>
                      <a:cubicBezTo>
                        <a:pt x="29" y="53"/>
                        <a:pt x="32" y="53"/>
                        <a:pt x="34"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6" name="Freeform 16">
                  <a:extLst>
                    <a:ext uri="{FF2B5EF4-FFF2-40B4-BE49-F238E27FC236}">
                      <a16:creationId xmlns:a16="http://schemas.microsoft.com/office/drawing/2014/main" id="{0C8E176E-5EE5-9F7B-5AFB-C253486F4662}"/>
                    </a:ext>
                  </a:extLst>
                </p:cNvPr>
                <p:cNvSpPr>
                  <a:spLocks/>
                </p:cNvSpPr>
                <p:nvPr/>
              </p:nvSpPr>
              <p:spPr bwMode="auto">
                <a:xfrm>
                  <a:off x="1216026" y="2074863"/>
                  <a:ext cx="220663" cy="258762"/>
                </a:xfrm>
                <a:custGeom>
                  <a:avLst/>
                  <a:gdLst>
                    <a:gd name="T0" fmla="*/ 34 w 45"/>
                    <a:gd name="T1" fmla="*/ 52 h 53"/>
                    <a:gd name="T2" fmla="*/ 42 w 45"/>
                    <a:gd name="T3" fmla="*/ 45 h 53"/>
                    <a:gd name="T4" fmla="*/ 43 w 45"/>
                    <a:gd name="T5" fmla="*/ 40 h 53"/>
                    <a:gd name="T6" fmla="*/ 17 w 45"/>
                    <a:gd name="T7" fmla="*/ 2 h 53"/>
                    <a:gd name="T8" fmla="*/ 11 w 45"/>
                    <a:gd name="T9" fmla="*/ 1 h 53"/>
                    <a:gd name="T10" fmla="*/ 3 w 45"/>
                    <a:gd name="T11" fmla="*/ 7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5"/>
                        <a:pt x="42" y="45"/>
                        <a:pt x="42" y="45"/>
                      </a:cubicBezTo>
                      <a:cubicBezTo>
                        <a:pt x="44" y="44"/>
                        <a:pt x="45" y="42"/>
                        <a:pt x="43" y="40"/>
                      </a:cubicBezTo>
                      <a:cubicBezTo>
                        <a:pt x="17" y="2"/>
                        <a:pt x="17" y="2"/>
                        <a:pt x="17" y="2"/>
                      </a:cubicBezTo>
                      <a:cubicBezTo>
                        <a:pt x="16" y="0"/>
                        <a:pt x="13" y="0"/>
                        <a:pt x="11" y="1"/>
                      </a:cubicBezTo>
                      <a:cubicBezTo>
                        <a:pt x="3" y="7"/>
                        <a:pt x="3" y="7"/>
                        <a:pt x="3" y="7"/>
                      </a:cubicBezTo>
                      <a:cubicBezTo>
                        <a:pt x="1" y="8"/>
                        <a:pt x="0" y="11"/>
                        <a:pt x="2" y="13"/>
                      </a:cubicBezTo>
                      <a:cubicBezTo>
                        <a:pt x="28" y="51"/>
                        <a:pt x="28" y="51"/>
                        <a:pt x="28" y="51"/>
                      </a:cubicBezTo>
                      <a:cubicBezTo>
                        <a:pt x="29" y="52"/>
                        <a:pt x="32" y="53"/>
                        <a:pt x="34"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7" name="Freeform 17">
                  <a:extLst>
                    <a:ext uri="{FF2B5EF4-FFF2-40B4-BE49-F238E27FC236}">
                      <a16:creationId xmlns:a16="http://schemas.microsoft.com/office/drawing/2014/main" id="{E3EB23E1-D314-8A7D-97FD-99BD63540FF3}"/>
                    </a:ext>
                  </a:extLst>
                </p:cNvPr>
                <p:cNvSpPr>
                  <a:spLocks/>
                </p:cNvSpPr>
                <p:nvPr/>
              </p:nvSpPr>
              <p:spPr bwMode="auto">
                <a:xfrm>
                  <a:off x="1485901" y="2225675"/>
                  <a:ext cx="217488" cy="255587"/>
                </a:xfrm>
                <a:custGeom>
                  <a:avLst/>
                  <a:gdLst>
                    <a:gd name="T0" fmla="*/ 33 w 44"/>
                    <a:gd name="T1" fmla="*/ 51 h 52"/>
                    <a:gd name="T2" fmla="*/ 42 w 44"/>
                    <a:gd name="T3" fmla="*/ 45 h 52"/>
                    <a:gd name="T4" fmla="*/ 43 w 44"/>
                    <a:gd name="T5" fmla="*/ 40 h 52"/>
                    <a:gd name="T6" fmla="*/ 16 w 44"/>
                    <a:gd name="T7" fmla="*/ 2 h 52"/>
                    <a:gd name="T8" fmla="*/ 11 w 44"/>
                    <a:gd name="T9" fmla="*/ 1 h 52"/>
                    <a:gd name="T10" fmla="*/ 2 w 44"/>
                    <a:gd name="T11" fmla="*/ 7 h 52"/>
                    <a:gd name="T12" fmla="*/ 1 w 44"/>
                    <a:gd name="T13" fmla="*/ 12 h 52"/>
                    <a:gd name="T14" fmla="*/ 27 w 44"/>
                    <a:gd name="T15" fmla="*/ 50 h 52"/>
                    <a:gd name="T16" fmla="*/ 33 w 44"/>
                    <a:gd name="T17"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2">
                      <a:moveTo>
                        <a:pt x="33" y="51"/>
                      </a:moveTo>
                      <a:cubicBezTo>
                        <a:pt x="42" y="45"/>
                        <a:pt x="42" y="45"/>
                        <a:pt x="42" y="45"/>
                      </a:cubicBezTo>
                      <a:cubicBezTo>
                        <a:pt x="43" y="44"/>
                        <a:pt x="44" y="41"/>
                        <a:pt x="43" y="40"/>
                      </a:cubicBezTo>
                      <a:cubicBezTo>
                        <a:pt x="16" y="2"/>
                        <a:pt x="16" y="2"/>
                        <a:pt x="16" y="2"/>
                      </a:cubicBezTo>
                      <a:cubicBezTo>
                        <a:pt x="15" y="0"/>
                        <a:pt x="12" y="0"/>
                        <a:pt x="11" y="1"/>
                      </a:cubicBezTo>
                      <a:cubicBezTo>
                        <a:pt x="2" y="7"/>
                        <a:pt x="2" y="7"/>
                        <a:pt x="2" y="7"/>
                      </a:cubicBezTo>
                      <a:cubicBezTo>
                        <a:pt x="0" y="8"/>
                        <a:pt x="0" y="11"/>
                        <a:pt x="1" y="12"/>
                      </a:cubicBezTo>
                      <a:cubicBezTo>
                        <a:pt x="27" y="50"/>
                        <a:pt x="27" y="50"/>
                        <a:pt x="27" y="50"/>
                      </a:cubicBezTo>
                      <a:cubicBezTo>
                        <a:pt x="29" y="52"/>
                        <a:pt x="31" y="52"/>
                        <a:pt x="33" y="51"/>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8" name="Freeform 18">
                  <a:extLst>
                    <a:ext uri="{FF2B5EF4-FFF2-40B4-BE49-F238E27FC236}">
                      <a16:creationId xmlns:a16="http://schemas.microsoft.com/office/drawing/2014/main" id="{6293537C-F90F-E081-7066-595409818009}"/>
                    </a:ext>
                  </a:extLst>
                </p:cNvPr>
                <p:cNvSpPr>
                  <a:spLocks/>
                </p:cNvSpPr>
                <p:nvPr/>
              </p:nvSpPr>
              <p:spPr bwMode="auto">
                <a:xfrm>
                  <a:off x="1377951" y="2300288"/>
                  <a:ext cx="217488" cy="260350"/>
                </a:xfrm>
                <a:custGeom>
                  <a:avLst/>
                  <a:gdLst>
                    <a:gd name="T0" fmla="*/ 33 w 44"/>
                    <a:gd name="T1" fmla="*/ 52 h 53"/>
                    <a:gd name="T2" fmla="*/ 42 w 44"/>
                    <a:gd name="T3" fmla="*/ 46 h 53"/>
                    <a:gd name="T4" fmla="*/ 43 w 44"/>
                    <a:gd name="T5" fmla="*/ 40 h 53"/>
                    <a:gd name="T6" fmla="*/ 16 w 44"/>
                    <a:gd name="T7" fmla="*/ 2 h 53"/>
                    <a:gd name="T8" fmla="*/ 11 w 44"/>
                    <a:gd name="T9" fmla="*/ 1 h 53"/>
                    <a:gd name="T10" fmla="*/ 2 w 44"/>
                    <a:gd name="T11" fmla="*/ 7 h 53"/>
                    <a:gd name="T12" fmla="*/ 1 w 44"/>
                    <a:gd name="T13" fmla="*/ 13 h 53"/>
                    <a:gd name="T14" fmla="*/ 27 w 44"/>
                    <a:gd name="T15" fmla="*/ 51 h 53"/>
                    <a:gd name="T16" fmla="*/ 33 w 44"/>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3">
                      <a:moveTo>
                        <a:pt x="33" y="52"/>
                      </a:moveTo>
                      <a:cubicBezTo>
                        <a:pt x="42" y="46"/>
                        <a:pt x="42" y="46"/>
                        <a:pt x="42" y="46"/>
                      </a:cubicBezTo>
                      <a:cubicBezTo>
                        <a:pt x="43" y="44"/>
                        <a:pt x="44" y="42"/>
                        <a:pt x="43" y="40"/>
                      </a:cubicBezTo>
                      <a:cubicBezTo>
                        <a:pt x="16" y="2"/>
                        <a:pt x="16" y="2"/>
                        <a:pt x="16" y="2"/>
                      </a:cubicBezTo>
                      <a:cubicBezTo>
                        <a:pt x="15" y="0"/>
                        <a:pt x="12" y="0"/>
                        <a:pt x="11" y="1"/>
                      </a:cubicBezTo>
                      <a:cubicBezTo>
                        <a:pt x="2" y="7"/>
                        <a:pt x="2" y="7"/>
                        <a:pt x="2" y="7"/>
                      </a:cubicBezTo>
                      <a:cubicBezTo>
                        <a:pt x="0" y="9"/>
                        <a:pt x="0" y="11"/>
                        <a:pt x="1" y="13"/>
                      </a:cubicBezTo>
                      <a:cubicBezTo>
                        <a:pt x="27" y="51"/>
                        <a:pt x="27" y="51"/>
                        <a:pt x="27" y="51"/>
                      </a:cubicBezTo>
                      <a:cubicBezTo>
                        <a:pt x="29" y="52"/>
                        <a:pt x="31" y="53"/>
                        <a:pt x="33"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9" name="Line 19">
                  <a:extLst>
                    <a:ext uri="{FF2B5EF4-FFF2-40B4-BE49-F238E27FC236}">
                      <a16:creationId xmlns:a16="http://schemas.microsoft.com/office/drawing/2014/main" id="{1154A675-4483-430D-1B4E-911DB36F4317}"/>
                    </a:ext>
                  </a:extLst>
                </p:cNvPr>
                <p:cNvSpPr>
                  <a:spLocks noChangeShapeType="1"/>
                </p:cNvSpPr>
                <p:nvPr/>
              </p:nvSpPr>
              <p:spPr bwMode="auto">
                <a:xfrm>
                  <a:off x="1668463" y="2530475"/>
                  <a:ext cx="128588" cy="0"/>
                </a:xfrm>
                <a:prstGeom prst="line">
                  <a:avLst/>
                </a:prstGeom>
                <a:noFill/>
                <a:ln w="19050"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0" name="Line 20">
                  <a:extLst>
                    <a:ext uri="{FF2B5EF4-FFF2-40B4-BE49-F238E27FC236}">
                      <a16:creationId xmlns:a16="http://schemas.microsoft.com/office/drawing/2014/main" id="{0E92EF04-123C-2905-F19E-F6027174C090}"/>
                    </a:ext>
                  </a:extLst>
                </p:cNvPr>
                <p:cNvSpPr>
                  <a:spLocks noChangeShapeType="1"/>
                </p:cNvSpPr>
                <p:nvPr/>
              </p:nvSpPr>
              <p:spPr bwMode="auto">
                <a:xfrm>
                  <a:off x="1668463" y="2560638"/>
                  <a:ext cx="128588" cy="0"/>
                </a:xfrm>
                <a:prstGeom prst="line">
                  <a:avLst/>
                </a:prstGeom>
                <a:noFill/>
                <a:ln w="19050"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cxnSp>
            <p:nvCxnSpPr>
              <p:cNvPr id="486" name="Straight Connector 485">
                <a:extLst>
                  <a:ext uri="{FF2B5EF4-FFF2-40B4-BE49-F238E27FC236}">
                    <a16:creationId xmlns:a16="http://schemas.microsoft.com/office/drawing/2014/main" id="{313CA079-73F1-E728-0A24-76D8193751AE}"/>
                  </a:ext>
                </a:extLst>
              </p:cNvPr>
              <p:cNvCxnSpPr/>
              <p:nvPr/>
            </p:nvCxnSpPr>
            <p:spPr>
              <a:xfrm>
                <a:off x="1837315" y="2671626"/>
                <a:ext cx="1454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93FB6323-3A2E-D13F-BC4B-B77CD62D3423}"/>
                  </a:ext>
                </a:extLst>
              </p:cNvPr>
              <p:cNvCxnSpPr/>
              <p:nvPr/>
            </p:nvCxnSpPr>
            <p:spPr>
              <a:xfrm>
                <a:off x="1837315" y="2993744"/>
                <a:ext cx="1454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4D84075F-FFD4-C692-00E5-13D0BE301099}"/>
                  </a:ext>
                </a:extLst>
              </p:cNvPr>
              <p:cNvCxnSpPr/>
              <p:nvPr/>
            </p:nvCxnSpPr>
            <p:spPr>
              <a:xfrm>
                <a:off x="1478829" y="2775535"/>
                <a:ext cx="1454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4E9F6F81-F153-0C77-5D1E-660BC0D1EA62}"/>
                  </a:ext>
                </a:extLst>
              </p:cNvPr>
              <p:cNvCxnSpPr/>
              <p:nvPr/>
            </p:nvCxnSpPr>
            <p:spPr>
              <a:xfrm>
                <a:off x="1478829" y="3097653"/>
                <a:ext cx="1454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0" name="Star: 7 Points 558">
                <a:extLst>
                  <a:ext uri="{FF2B5EF4-FFF2-40B4-BE49-F238E27FC236}">
                    <a16:creationId xmlns:a16="http://schemas.microsoft.com/office/drawing/2014/main" id="{4349F1C9-558A-99CE-EA13-020A672F3D15}"/>
                  </a:ext>
                </a:extLst>
              </p:cNvPr>
              <p:cNvSpPr/>
              <p:nvPr/>
            </p:nvSpPr>
            <p:spPr>
              <a:xfrm>
                <a:off x="1964316" y="2533449"/>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1" name="Star: 7 Points 559">
                <a:extLst>
                  <a:ext uri="{FF2B5EF4-FFF2-40B4-BE49-F238E27FC236}">
                    <a16:creationId xmlns:a16="http://schemas.microsoft.com/office/drawing/2014/main" id="{87754578-6AEF-A676-471A-1F405EB5AF29}"/>
                  </a:ext>
                </a:extLst>
              </p:cNvPr>
              <p:cNvSpPr/>
              <p:nvPr/>
            </p:nvSpPr>
            <p:spPr>
              <a:xfrm>
                <a:off x="1964316" y="2855567"/>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2" name="Star: 7 Points 560">
                <a:extLst>
                  <a:ext uri="{FF2B5EF4-FFF2-40B4-BE49-F238E27FC236}">
                    <a16:creationId xmlns:a16="http://schemas.microsoft.com/office/drawing/2014/main" id="{7457DEE8-0D24-2EB7-0BE7-CBB48B19F3EE}"/>
                  </a:ext>
                </a:extLst>
              </p:cNvPr>
              <p:cNvSpPr/>
              <p:nvPr/>
            </p:nvSpPr>
            <p:spPr>
              <a:xfrm>
                <a:off x="1283711" y="2637358"/>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3" name="Star: 7 Points 561">
                <a:extLst>
                  <a:ext uri="{FF2B5EF4-FFF2-40B4-BE49-F238E27FC236}">
                    <a16:creationId xmlns:a16="http://schemas.microsoft.com/office/drawing/2014/main" id="{4A56AB9C-395F-11D8-A093-66CE40EC35B4}"/>
                  </a:ext>
                </a:extLst>
              </p:cNvPr>
              <p:cNvSpPr/>
              <p:nvPr/>
            </p:nvSpPr>
            <p:spPr>
              <a:xfrm>
                <a:off x="1283711" y="2954281"/>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479" name="Straight Connector 478">
              <a:extLst>
                <a:ext uri="{FF2B5EF4-FFF2-40B4-BE49-F238E27FC236}">
                  <a16:creationId xmlns:a16="http://schemas.microsoft.com/office/drawing/2014/main" id="{CA78413C-321C-B0C0-75B1-A2F9C474A31E}"/>
                </a:ext>
              </a:extLst>
            </p:cNvPr>
            <p:cNvCxnSpPr/>
            <p:nvPr/>
          </p:nvCxnSpPr>
          <p:spPr>
            <a:xfrm>
              <a:off x="2143126" y="2204244"/>
              <a:ext cx="4323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0" name="TextBox 479">
              <a:extLst>
                <a:ext uri="{FF2B5EF4-FFF2-40B4-BE49-F238E27FC236}">
                  <a16:creationId xmlns:a16="http://schemas.microsoft.com/office/drawing/2014/main" id="{9B45C2E6-6F9E-9BC8-15A9-5252DB178A51}"/>
                </a:ext>
              </a:extLst>
            </p:cNvPr>
            <p:cNvSpPr txBox="1"/>
            <p:nvPr/>
          </p:nvSpPr>
          <p:spPr>
            <a:xfrm>
              <a:off x="2508105" y="2019509"/>
              <a:ext cx="1207320" cy="330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Antibody</a:t>
              </a:r>
            </a:p>
          </p:txBody>
        </p:sp>
        <p:cxnSp>
          <p:nvCxnSpPr>
            <p:cNvPr id="481" name="Straight Connector 480">
              <a:extLst>
                <a:ext uri="{FF2B5EF4-FFF2-40B4-BE49-F238E27FC236}">
                  <a16:creationId xmlns:a16="http://schemas.microsoft.com/office/drawing/2014/main" id="{2DB77512-076D-15DA-2949-7BB6820D66A6}"/>
                </a:ext>
              </a:extLst>
            </p:cNvPr>
            <p:cNvCxnSpPr/>
            <p:nvPr/>
          </p:nvCxnSpPr>
          <p:spPr>
            <a:xfrm>
              <a:off x="2096367" y="2651053"/>
              <a:ext cx="4323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2" name="TextBox 481">
              <a:extLst>
                <a:ext uri="{FF2B5EF4-FFF2-40B4-BE49-F238E27FC236}">
                  <a16:creationId xmlns:a16="http://schemas.microsoft.com/office/drawing/2014/main" id="{CFF04B74-6994-1E94-7CC2-12B8C74A00FE}"/>
                </a:ext>
              </a:extLst>
            </p:cNvPr>
            <p:cNvSpPr txBox="1"/>
            <p:nvPr/>
          </p:nvSpPr>
          <p:spPr>
            <a:xfrm>
              <a:off x="2508105" y="2450731"/>
              <a:ext cx="1691337" cy="330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Cytotoxic payload</a:t>
              </a:r>
            </a:p>
          </p:txBody>
        </p:sp>
        <p:sp>
          <p:nvSpPr>
            <p:cNvPr id="483" name="Freeform: Shape 551">
              <a:extLst>
                <a:ext uri="{FF2B5EF4-FFF2-40B4-BE49-F238E27FC236}">
                  <a16:creationId xmlns:a16="http://schemas.microsoft.com/office/drawing/2014/main" id="{A24AC468-134F-FCCB-1CD0-3C350749B1E2}"/>
                </a:ext>
              </a:extLst>
            </p:cNvPr>
            <p:cNvSpPr/>
            <p:nvPr/>
          </p:nvSpPr>
          <p:spPr>
            <a:xfrm>
              <a:off x="1906732" y="2982191"/>
              <a:ext cx="639041" cy="140277"/>
            </a:xfrm>
            <a:custGeom>
              <a:avLst/>
              <a:gdLst>
                <a:gd name="connsiteX0" fmla="*/ 0 w 639041"/>
                <a:gd name="connsiteY0" fmla="*/ 0 h 140277"/>
                <a:gd name="connsiteX1" fmla="*/ 0 w 639041"/>
                <a:gd name="connsiteY1" fmla="*/ 140277 h 140277"/>
                <a:gd name="connsiteX2" fmla="*/ 639041 w 639041"/>
                <a:gd name="connsiteY2" fmla="*/ 140277 h 140277"/>
              </a:gdLst>
              <a:ahLst/>
              <a:cxnLst>
                <a:cxn ang="0">
                  <a:pos x="connsiteX0" y="connsiteY0"/>
                </a:cxn>
                <a:cxn ang="0">
                  <a:pos x="connsiteX1" y="connsiteY1"/>
                </a:cxn>
                <a:cxn ang="0">
                  <a:pos x="connsiteX2" y="connsiteY2"/>
                </a:cxn>
              </a:cxnLst>
              <a:rect l="l" t="t" r="r" b="b"/>
              <a:pathLst>
                <a:path w="639041" h="140277">
                  <a:moveTo>
                    <a:pt x="0" y="0"/>
                  </a:moveTo>
                  <a:lnTo>
                    <a:pt x="0" y="140277"/>
                  </a:lnTo>
                  <a:lnTo>
                    <a:pt x="639041" y="140277"/>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4" name="TextBox 483">
              <a:extLst>
                <a:ext uri="{FF2B5EF4-FFF2-40B4-BE49-F238E27FC236}">
                  <a16:creationId xmlns:a16="http://schemas.microsoft.com/office/drawing/2014/main" id="{A6B1C7FD-457D-E9A4-AC39-A341CC51AC17}"/>
                </a:ext>
              </a:extLst>
            </p:cNvPr>
            <p:cNvSpPr txBox="1"/>
            <p:nvPr/>
          </p:nvSpPr>
          <p:spPr>
            <a:xfrm>
              <a:off x="2508105" y="2939102"/>
              <a:ext cx="979874" cy="330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Linker</a:t>
              </a:r>
            </a:p>
          </p:txBody>
        </p:sp>
      </p:grpSp>
      <p:sp>
        <p:nvSpPr>
          <p:cNvPr id="511" name="Content Placeholder 13">
            <a:extLst>
              <a:ext uri="{FF2B5EF4-FFF2-40B4-BE49-F238E27FC236}">
                <a16:creationId xmlns:a16="http://schemas.microsoft.com/office/drawing/2014/main" id="{50CD2732-1213-13CC-44EF-247201CAED4F}"/>
              </a:ext>
            </a:extLst>
          </p:cNvPr>
          <p:cNvSpPr txBox="1">
            <a:spLocks/>
          </p:cNvSpPr>
          <p:nvPr/>
        </p:nvSpPr>
        <p:spPr>
          <a:xfrm>
            <a:off x="6096000" y="3877979"/>
            <a:ext cx="4676775" cy="240982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ADC Components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56082"/>
                </a:solidFill>
                <a:effectLst/>
                <a:uLnTx/>
                <a:uFillTx/>
                <a:latin typeface="Aptos" panose="02110004020202020204"/>
                <a:ea typeface="+mn-ea"/>
                <a:cs typeface="+mn-cs"/>
              </a:rPr>
              <a:t>Antibody</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specific for target antigen on cancer cells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High potency </a:t>
            </a:r>
            <a:r>
              <a:rPr kumimoji="0" lang="en-US" sz="2400" b="1" i="0" u="none" strike="noStrike" kern="1200" cap="none" spc="0" normalizeH="0" baseline="0" noProof="0" dirty="0">
                <a:ln>
                  <a:noFill/>
                </a:ln>
                <a:solidFill>
                  <a:srgbClr val="156082"/>
                </a:solidFill>
                <a:effectLst/>
                <a:uLnTx/>
                <a:uFillTx/>
                <a:latin typeface="Aptos" panose="02110004020202020204"/>
                <a:ea typeface="+mn-ea"/>
                <a:cs typeface="+mn-cs"/>
              </a:rPr>
              <a:t>cytotoxic payload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Cleavable or non-cleavable </a:t>
            </a:r>
            <a:r>
              <a:rPr kumimoji="0" lang="en-US" sz="2400" b="1" i="0" u="none" strike="noStrike" kern="1200" cap="none" spc="0" normalizeH="0" baseline="0" noProof="0" dirty="0">
                <a:ln>
                  <a:noFill/>
                </a:ln>
                <a:solidFill>
                  <a:srgbClr val="156082"/>
                </a:solidFill>
                <a:effectLst/>
                <a:uLnTx/>
                <a:uFillTx/>
                <a:latin typeface="Aptos" panose="02110004020202020204"/>
                <a:ea typeface="+mn-ea"/>
                <a:cs typeface="+mn-cs"/>
              </a:rPr>
              <a:t>linker</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between antibody and payload</a:t>
            </a:r>
          </a:p>
        </p:txBody>
      </p:sp>
    </p:spTree>
    <p:extLst>
      <p:ext uri="{BB962C8B-B14F-4D97-AF65-F5344CB8AC3E}">
        <p14:creationId xmlns:p14="http://schemas.microsoft.com/office/powerpoint/2010/main" val="2557644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1"/>
          <p:cNvSpPr/>
          <p:nvPr/>
        </p:nvSpPr>
        <p:spPr>
          <a:xfrm>
            <a:off x="640080" y="228600"/>
            <a:ext cx="10972800" cy="8229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2A44"/>
                </a:solidFill>
                <a:effectLst/>
                <a:uLnTx/>
                <a:uFillTx/>
                <a:latin typeface="Arial" panose="020B0604020202020204" pitchFamily="34" charset="0"/>
                <a:ea typeface="Georgia" pitchFamily="34" charset="-122"/>
                <a:cs typeface="Arial" panose="020B0604020202020204" pitchFamily="34" charset="0"/>
              </a:rPr>
              <a:t>Comparative ORR across ADC targets in EC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Image 0" descr="/home/claude/adc_deck/charts/chart_synthesis.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7200" y="1237785"/>
            <a:ext cx="11064240" cy="4750419"/>
          </a:xfrm>
          <a:prstGeom prst="rect">
            <a:avLst/>
          </a:prstGeom>
          <a:effectLst>
            <a:outerShdw blurRad="50800" dist="50800" dir="5400000" algn="ctr" rotWithShape="0">
              <a:schemeClr val="tx2">
                <a:lumMod val="10000"/>
                <a:lumOff val="90000"/>
              </a:schemeClr>
            </a:outerShdw>
          </a:effectLst>
        </p:spPr>
      </p:pic>
      <p:sp>
        <p:nvSpPr>
          <p:cNvPr id="5" name="Text 2"/>
          <p:cNvSpPr/>
          <p:nvPr/>
        </p:nvSpPr>
        <p:spPr>
          <a:xfrm>
            <a:off x="548640" y="6153243"/>
            <a:ext cx="11064240" cy="3657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6B6B6B"/>
                </a:solidFill>
                <a:effectLst/>
                <a:uLnTx/>
                <a:uFillTx/>
                <a:latin typeface="Calibri" pitchFamily="34" charset="0"/>
                <a:ea typeface="Calibri" pitchFamily="34" charset="-122"/>
                <a:cs typeface="Calibri" pitchFamily="34" charset="-120"/>
              </a:rPr>
              <a:t>Cross-trial comparisons are illustrative only; populations, prior therapy, and assays differ.</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48EB9AA6-5C53-F31C-DB41-6EF1B73E240E}"/>
              </a:ext>
            </a:extLst>
          </p:cNvPr>
          <p:cNvSpPr/>
          <p:nvPr/>
        </p:nvSpPr>
        <p:spPr>
          <a:xfrm>
            <a:off x="5550568" y="5791200"/>
            <a:ext cx="425116" cy="1443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394B1B68-CF06-0C92-CE72-0556F5A993A3}"/>
              </a:ext>
            </a:extLst>
          </p:cNvPr>
          <p:cNvSpPr/>
          <p:nvPr/>
        </p:nvSpPr>
        <p:spPr>
          <a:xfrm>
            <a:off x="9464842" y="5789439"/>
            <a:ext cx="425116" cy="1443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5908EB53-9658-C908-87BC-ECF30725482D}"/>
              </a:ext>
            </a:extLst>
          </p:cNvPr>
          <p:cNvSpPr txBox="1"/>
          <p:nvPr/>
        </p:nvSpPr>
        <p:spPr>
          <a:xfrm>
            <a:off x="5638800" y="2971800"/>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BEC05B15-5532-A2DD-04BB-972B2956F01C}"/>
              </a:ext>
            </a:extLst>
          </p:cNvPr>
          <p:cNvSpPr txBox="1"/>
          <p:nvPr/>
        </p:nvSpPr>
        <p:spPr>
          <a:xfrm>
            <a:off x="9741568" y="5568420"/>
            <a:ext cx="2967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9" name="TextBox 8">
            <a:extLst>
              <a:ext uri="{FF2B5EF4-FFF2-40B4-BE49-F238E27FC236}">
                <a16:creationId xmlns:a16="http://schemas.microsoft.com/office/drawing/2014/main" id="{44626211-C815-01C2-ADB7-F5B4AB75B5B0}"/>
              </a:ext>
            </a:extLst>
          </p:cNvPr>
          <p:cNvSpPr txBox="1"/>
          <p:nvPr/>
        </p:nvSpPr>
        <p:spPr>
          <a:xfrm>
            <a:off x="5840930" y="5559588"/>
            <a:ext cx="2967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8401E-3B47-6A42-0A04-CBB36AB05D5A}"/>
            </a:ext>
          </a:extLst>
        </p:cNvPr>
        <p:cNvGrpSpPr/>
        <p:nvPr/>
      </p:nvGrpSpPr>
      <p:grpSpPr>
        <a:xfrm>
          <a:off x="0" y="0"/>
          <a:ext cx="0" cy="0"/>
          <a:chOff x="0" y="0"/>
          <a:chExt cx="0" cy="0"/>
        </a:xfrm>
      </p:grpSpPr>
      <p:sp>
        <p:nvSpPr>
          <p:cNvPr id="16" name="Arrow: Pentagon 15">
            <a:extLst>
              <a:ext uri="{FF2B5EF4-FFF2-40B4-BE49-F238E27FC236}">
                <a16:creationId xmlns:a16="http://schemas.microsoft.com/office/drawing/2014/main" id="{B2ECDD30-1900-7D17-C668-1D4E933126DF}"/>
              </a:ext>
            </a:extLst>
          </p:cNvPr>
          <p:cNvSpPr/>
          <p:nvPr/>
        </p:nvSpPr>
        <p:spPr>
          <a:xfrm rot="10800000">
            <a:off x="9446037" y="2276123"/>
            <a:ext cx="1953483" cy="747493"/>
          </a:xfrm>
          <a:prstGeom prst="homePlate">
            <a:avLst/>
          </a:prstGeom>
          <a:solidFill>
            <a:srgbClr val="83005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2">
            <a:extLst>
              <a:ext uri="{FF2B5EF4-FFF2-40B4-BE49-F238E27FC236}">
                <a16:creationId xmlns:a16="http://schemas.microsoft.com/office/drawing/2014/main" id="{1D5E445F-D6E0-E403-9E92-A5B1F69FAF63}"/>
              </a:ext>
            </a:extLst>
          </p:cNvPr>
          <p:cNvSpPr txBox="1">
            <a:spLocks/>
          </p:cNvSpPr>
          <p:nvPr/>
        </p:nvSpPr>
        <p:spPr>
          <a:xfrm>
            <a:off x="314632" y="179662"/>
            <a:ext cx="11554128" cy="658540"/>
          </a:xfrm>
          <a:prstGeom prst="rect">
            <a:avLst/>
          </a:prstGeom>
        </p:spPr>
        <p:txBody>
          <a:bodyPr vert="horz" lIns="91440" tIns="45720" rIns="91440" bIns="45720" rtlCol="0" anchor="ctr">
            <a:normAutofit fontScale="97500"/>
          </a:bodyPr>
          <a:lstStyle>
            <a:lvl1pPr algn="l" defTabSz="609570" rtl="0" eaLnBrk="1" latinLnBrk="0" hangingPunct="1">
              <a:spcBef>
                <a:spcPct val="0"/>
              </a:spcBef>
              <a:buNone/>
              <a:defRPr sz="2800" b="1" kern="1200">
                <a:solidFill>
                  <a:schemeClr val="tx2"/>
                </a:solidFill>
                <a:latin typeface="+mj-lt"/>
                <a:ea typeface="+mj-ea"/>
                <a:cs typeface="+mj-cs"/>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mj-ea"/>
                <a:cs typeface="Arial"/>
              </a:rPr>
              <a:t>DESTINY-PanTumor02 </a:t>
            </a:r>
            <a:r>
              <a:rPr kumimoji="0" lang="en-US" sz="2800" b="1" i="0" u="none" strike="noStrike" kern="1200" cap="none" spc="0" normalizeH="0" baseline="0" noProof="0" dirty="0">
                <a:ln>
                  <a:noFill/>
                </a:ln>
                <a:solidFill>
                  <a:prstClr val="black"/>
                </a:solidFill>
                <a:effectLst/>
                <a:uLnTx/>
                <a:uFillTx/>
                <a:latin typeface="Calibri"/>
                <a:ea typeface="Calibri"/>
                <a:cs typeface="Calibri"/>
              </a:rPr>
              <a:t>‒</a:t>
            </a:r>
            <a:r>
              <a:rPr kumimoji="0" lang="en-US" sz="2800" b="1" i="0" u="none" strike="noStrike" kern="1200" cap="none" spc="0" normalizeH="0" baseline="0" noProof="0" dirty="0">
                <a:ln>
                  <a:noFill/>
                </a:ln>
                <a:solidFill>
                  <a:prstClr val="black"/>
                </a:solidFill>
                <a:effectLst/>
                <a:uLnTx/>
                <a:uFillTx/>
                <a:latin typeface="Arial"/>
                <a:ea typeface="+mj-ea"/>
                <a:cs typeface="+mj-cs"/>
              </a:rPr>
              <a:t> Final Analysis (confirmed ORR)</a:t>
            </a:r>
            <a:endParaRPr kumimoji="0" lang="en-US" sz="2800" b="1" i="0" u="none" strike="noStrike" kern="1200" cap="none" spc="0" normalizeH="0" baseline="0" noProof="0" dirty="0">
              <a:ln>
                <a:noFill/>
              </a:ln>
              <a:solidFill>
                <a:prstClr val="black"/>
              </a:solidFill>
              <a:effectLst/>
              <a:highlight>
                <a:srgbClr val="FFFF00"/>
              </a:highlight>
              <a:uLnTx/>
              <a:uFillTx/>
              <a:latin typeface="Arial"/>
              <a:ea typeface="+mj-ea"/>
              <a:cs typeface="Arial"/>
            </a:endParaRPr>
          </a:p>
        </p:txBody>
      </p:sp>
      <p:sp>
        <p:nvSpPr>
          <p:cNvPr id="4" name="TextBox 3">
            <a:extLst>
              <a:ext uri="{FF2B5EF4-FFF2-40B4-BE49-F238E27FC236}">
                <a16:creationId xmlns:a16="http://schemas.microsoft.com/office/drawing/2014/main" id="{FE3D1A08-79C2-A4B0-4E56-B0B5A815645E}"/>
              </a:ext>
            </a:extLst>
          </p:cNvPr>
          <p:cNvSpPr txBox="1"/>
          <p:nvPr/>
        </p:nvSpPr>
        <p:spPr>
          <a:xfrm>
            <a:off x="3555574" y="949389"/>
            <a:ext cx="19998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rgbClr val="830051"/>
                </a:solidFill>
                <a:effectLst/>
                <a:uLnTx/>
                <a:uFillTx/>
                <a:latin typeface="Aptos" panose="02110004020202020204"/>
                <a:ea typeface="+mn-ea"/>
                <a:cs typeface="+mn-cs"/>
              </a:rPr>
              <a:t>Gynecological cohort</a:t>
            </a:r>
          </a:p>
        </p:txBody>
      </p:sp>
      <p:pic>
        <p:nvPicPr>
          <p:cNvPr id="5" name="Picture 4">
            <a:extLst>
              <a:ext uri="{FF2B5EF4-FFF2-40B4-BE49-F238E27FC236}">
                <a16:creationId xmlns:a16="http://schemas.microsoft.com/office/drawing/2014/main" id="{84BF3C73-3344-9DCD-E63E-26E5A8AF1D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425584" y="1238580"/>
            <a:ext cx="7849920" cy="2528729"/>
          </a:xfrm>
          <a:prstGeom prst="rect">
            <a:avLst/>
          </a:prstGeom>
        </p:spPr>
      </p:pic>
      <p:pic>
        <p:nvPicPr>
          <p:cNvPr id="1028" name="Picture 4">
            <a:extLst>
              <a:ext uri="{FF2B5EF4-FFF2-40B4-BE49-F238E27FC236}">
                <a16:creationId xmlns:a16="http://schemas.microsoft.com/office/drawing/2014/main" id="{BC957ABA-D0DC-605B-96EC-FF8BA1118794}"/>
              </a:ext>
            </a:extLst>
          </p:cNvPr>
          <p:cNvPicPr>
            <a:picLocks noChangeAspect="1" noChangeArrowheads="1"/>
          </p:cNvPicPr>
          <p:nvPr/>
        </p:nvPicPr>
        <p:blipFill rotWithShape="1">
          <a:blip r:embed="rId5">
            <a:alphaModFix amt="74000"/>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31006"/>
          <a:stretch>
            <a:fillRect/>
          </a:stretch>
        </p:blipFill>
        <p:spPr bwMode="auto">
          <a:xfrm>
            <a:off x="2206752" y="4038202"/>
            <a:ext cx="7068752" cy="19798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16FFDBA-7247-8570-BBF3-B56F55670323}"/>
              </a:ext>
            </a:extLst>
          </p:cNvPr>
          <p:cNvSpPr txBox="1"/>
          <p:nvPr/>
        </p:nvSpPr>
        <p:spPr>
          <a:xfrm>
            <a:off x="9741583" y="2506882"/>
            <a:ext cx="179189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panose="02110004020202020204"/>
                <a:ea typeface="+mn-ea"/>
                <a:cs typeface="+mn-cs"/>
              </a:rPr>
              <a:t>FINAL ANALYSIS</a:t>
            </a:r>
          </a:p>
        </p:txBody>
      </p:sp>
      <p:sp>
        <p:nvSpPr>
          <p:cNvPr id="9" name="TextBox 8">
            <a:extLst>
              <a:ext uri="{FF2B5EF4-FFF2-40B4-BE49-F238E27FC236}">
                <a16:creationId xmlns:a16="http://schemas.microsoft.com/office/drawing/2014/main" id="{2FA3955F-0079-4E6D-287F-D90C817C93AF}"/>
              </a:ext>
            </a:extLst>
          </p:cNvPr>
          <p:cNvSpPr txBox="1"/>
          <p:nvPr/>
        </p:nvSpPr>
        <p:spPr>
          <a:xfrm>
            <a:off x="9550812" y="4682137"/>
            <a:ext cx="19534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PRIMARY  ANALYSIS</a:t>
            </a:r>
          </a:p>
        </p:txBody>
      </p:sp>
      <p:sp>
        <p:nvSpPr>
          <p:cNvPr id="6" name="Rectangle 5">
            <a:extLst>
              <a:ext uri="{FF2B5EF4-FFF2-40B4-BE49-F238E27FC236}">
                <a16:creationId xmlns:a16="http://schemas.microsoft.com/office/drawing/2014/main" id="{52AFA606-AD8D-5702-946B-E76AF63B417E}"/>
              </a:ext>
            </a:extLst>
          </p:cNvPr>
          <p:cNvSpPr/>
          <p:nvPr/>
        </p:nvSpPr>
        <p:spPr>
          <a:xfrm>
            <a:off x="3084577" y="1238581"/>
            <a:ext cx="2592776" cy="4779502"/>
          </a:xfrm>
          <a:prstGeom prst="rect">
            <a:avLst/>
          </a:prstGeom>
          <a:noFill/>
          <a:ln w="19050" cap="flat" cmpd="sng" algn="ctr">
            <a:solidFill>
              <a:srgbClr val="830051"/>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3679AC57-AC95-D372-520C-FD30474C5930}"/>
              </a:ext>
            </a:extLst>
          </p:cNvPr>
          <p:cNvSpPr txBox="1"/>
          <p:nvPr/>
        </p:nvSpPr>
        <p:spPr>
          <a:xfrm>
            <a:off x="9420532" y="3035211"/>
            <a:ext cx="241604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ptos" panose="02110004020202020204"/>
                <a:ea typeface="+mn-ea"/>
                <a:cs typeface="+mn-cs"/>
              </a:rPr>
              <a:t>Median (range) follow 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ptos" panose="02110004020202020204"/>
                <a:ea typeface="+mn-ea"/>
                <a:cs typeface="+mn-cs"/>
              </a:rPr>
              <a:t>(all cohorts) – 12.98  (0.4</a:t>
            </a:r>
            <a:r>
              <a:rPr kumimoji="0" lang="en-US" sz="10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000" b="0" i="1" u="none" strike="noStrike" kern="1200" cap="none" spc="0" normalizeH="0" baseline="0" noProof="0">
                <a:ln>
                  <a:noFill/>
                </a:ln>
                <a:solidFill>
                  <a:prstClr val="black"/>
                </a:solidFill>
                <a:effectLst/>
                <a:uLnTx/>
                <a:uFillTx/>
                <a:latin typeface="Aptos" panose="02110004020202020204"/>
                <a:ea typeface="+mn-ea"/>
                <a:cs typeface="+mn-cs"/>
              </a:rPr>
              <a:t>47.4) months</a:t>
            </a:r>
          </a:p>
        </p:txBody>
      </p:sp>
      <p:sp>
        <p:nvSpPr>
          <p:cNvPr id="11" name="TextBox 10">
            <a:extLst>
              <a:ext uri="{FF2B5EF4-FFF2-40B4-BE49-F238E27FC236}">
                <a16:creationId xmlns:a16="http://schemas.microsoft.com/office/drawing/2014/main" id="{7150AD71-E347-9652-A14F-F962490A5551}"/>
              </a:ext>
            </a:extLst>
          </p:cNvPr>
          <p:cNvSpPr txBox="1"/>
          <p:nvPr/>
        </p:nvSpPr>
        <p:spPr>
          <a:xfrm>
            <a:off x="9420075" y="5005174"/>
            <a:ext cx="239360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t>Median (range) follow 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t>(all cohorts) – 12.75  (0.4</a:t>
            </a:r>
            <a:r>
              <a:rPr kumimoji="0" lang="en-US" sz="1000" b="0" i="1" u="none" strike="noStrike" kern="1200" cap="none" spc="0" normalizeH="0" baseline="0" noProof="0">
                <a:ln>
                  <a:noFill/>
                </a:ln>
                <a:solidFill>
                  <a:prstClr val="white">
                    <a:lumMod val="50000"/>
                  </a:prstClr>
                </a:solidFill>
                <a:effectLst/>
                <a:uLnTx/>
                <a:uFillTx/>
                <a:latin typeface="Aptos" panose="02110004020202020204"/>
                <a:ea typeface="Calibri" panose="020F0502020204030204" pitchFamily="34" charset="0"/>
                <a:cs typeface="Calibri" panose="020F0502020204030204" pitchFamily="34" charset="0"/>
              </a:rPr>
              <a:t>‒31.6</a:t>
            </a:r>
            <a:r>
              <a:rPr kumimoji="0" lang="en-US" sz="10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t>) months</a:t>
            </a:r>
          </a:p>
        </p:txBody>
      </p:sp>
      <p:sp>
        <p:nvSpPr>
          <p:cNvPr id="14" name="TextBox 13">
            <a:extLst>
              <a:ext uri="{FF2B5EF4-FFF2-40B4-BE49-F238E27FC236}">
                <a16:creationId xmlns:a16="http://schemas.microsoft.com/office/drawing/2014/main" id="{0479AFD0-2374-3704-1646-57935C2616FC}"/>
              </a:ext>
            </a:extLst>
          </p:cNvPr>
          <p:cNvSpPr txBox="1"/>
          <p:nvPr/>
        </p:nvSpPr>
        <p:spPr>
          <a:xfrm>
            <a:off x="2693128" y="6018083"/>
            <a:ext cx="6096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FDA granted accelerated approval to trastuzumab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deruxtecan</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for unresectable or metastatic HER2-positive solid tumors in April 2024.</a:t>
            </a:r>
          </a:p>
        </p:txBody>
      </p:sp>
    </p:spTree>
    <p:extLst>
      <p:ext uri="{BB962C8B-B14F-4D97-AF65-F5344CB8AC3E}">
        <p14:creationId xmlns:p14="http://schemas.microsoft.com/office/powerpoint/2010/main" val="414180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757EA-CA08-9A0C-A9AB-5D853219BC0F}"/>
              </a:ext>
            </a:extLst>
          </p:cNvPr>
          <p:cNvSpPr>
            <a:spLocks noGrp="1"/>
          </p:cNvSpPr>
          <p:nvPr>
            <p:ph type="title"/>
          </p:nvPr>
        </p:nvSpPr>
        <p:spPr>
          <a:xfrm>
            <a:off x="838199" y="34211"/>
            <a:ext cx="10515600" cy="1325563"/>
          </a:xfrm>
        </p:spPr>
        <p:txBody>
          <a:bodyPr/>
          <a:lstStyle/>
          <a:p>
            <a:r>
              <a:rPr lang="en-US" dirty="0"/>
              <a:t>Phase III DESTINY-Endometrial01 Study</a:t>
            </a:r>
          </a:p>
        </p:txBody>
      </p:sp>
      <p:pic>
        <p:nvPicPr>
          <p:cNvPr id="4" name="Picture 3">
            <a:extLst>
              <a:ext uri="{FF2B5EF4-FFF2-40B4-BE49-F238E27FC236}">
                <a16:creationId xmlns:a16="http://schemas.microsoft.com/office/drawing/2014/main" id="{B1E89B50-1BAD-C078-6874-EE1C81583C97}"/>
              </a:ext>
            </a:extLst>
          </p:cNvPr>
          <p:cNvPicPr>
            <a:picLocks noChangeAspect="1"/>
          </p:cNvPicPr>
          <p:nvPr/>
        </p:nvPicPr>
        <p:blipFill>
          <a:blip r:embed="rId2"/>
          <a:stretch>
            <a:fillRect/>
          </a:stretch>
        </p:blipFill>
        <p:spPr>
          <a:xfrm>
            <a:off x="1173052" y="1121453"/>
            <a:ext cx="9845893" cy="5464013"/>
          </a:xfrm>
          <a:prstGeom prst="rect">
            <a:avLst/>
          </a:prstGeom>
        </p:spPr>
      </p:pic>
      <p:sp>
        <p:nvSpPr>
          <p:cNvPr id="5" name="TextBox 4">
            <a:extLst>
              <a:ext uri="{FF2B5EF4-FFF2-40B4-BE49-F238E27FC236}">
                <a16:creationId xmlns:a16="http://schemas.microsoft.com/office/drawing/2014/main" id="{680EFAD8-8F6E-44A3-BD9A-DC0E055BFC2A}"/>
              </a:ext>
            </a:extLst>
          </p:cNvPr>
          <p:cNvSpPr txBox="1"/>
          <p:nvPr/>
        </p:nvSpPr>
        <p:spPr>
          <a:xfrm>
            <a:off x="9039536" y="6400800"/>
            <a:ext cx="3077446" cy="3693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Slomovitz</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B et al. ESMO 2025</a:t>
            </a:r>
          </a:p>
        </p:txBody>
      </p:sp>
    </p:spTree>
    <p:extLst>
      <p:ext uri="{BB962C8B-B14F-4D97-AF65-F5344CB8AC3E}">
        <p14:creationId xmlns:p14="http://schemas.microsoft.com/office/powerpoint/2010/main" val="1586988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935649"/>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3AC75-434A-4024-89AE-4336A70E9A8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5451F5B-0382-09BE-2D2D-BA9CD15A45AB}"/>
              </a:ext>
            </a:extLst>
          </p:cNvPr>
          <p:cNvSpPr>
            <a:spLocks noGrp="1"/>
          </p:cNvSpPr>
          <p:nvPr>
            <p:ph type="title" idx="4294967295"/>
          </p:nvPr>
        </p:nvSpPr>
        <p:spPr>
          <a:xfrm>
            <a:off x="825500" y="457200"/>
            <a:ext cx="11366500" cy="673100"/>
          </a:xfrm>
        </p:spPr>
        <p:txBody>
          <a:bodyPr>
            <a:noAutofit/>
          </a:bodyPr>
          <a:lstStyle/>
          <a:p>
            <a:pPr defTabSz="457223">
              <a:lnSpc>
                <a:spcPct val="100000"/>
              </a:lnSpc>
              <a:defRPr/>
            </a:pPr>
            <a:r>
              <a:rPr lang="en-US" sz="2000" b="1" dirty="0">
                <a:ea typeface="MS Mincho" panose="02020609040205080304" pitchFamily="49" charset="-128"/>
                <a:cs typeface="Arial" panose="020B0604020202020204" pitchFamily="34" charset="0"/>
              </a:rPr>
              <a:t>ADJUVANT: </a:t>
            </a:r>
            <a:br>
              <a:rPr lang="en-US" sz="2000" b="1" dirty="0">
                <a:ea typeface="MS Mincho" panose="02020609040205080304" pitchFamily="49" charset="-128"/>
                <a:cs typeface="Arial" panose="020B0604020202020204" pitchFamily="34" charset="0"/>
              </a:rPr>
            </a:br>
            <a:r>
              <a:rPr lang="en-US" sz="2000" b="1" dirty="0">
                <a:ea typeface="MS Mincho" panose="02020609040205080304" pitchFamily="49" charset="-128"/>
                <a:cs typeface="Arial" panose="020B0604020202020204" pitchFamily="34" charset="0"/>
              </a:rPr>
              <a:t>DESTINY-Endometrial02/ GOG-3122/ENGOT-en30/GINECO</a:t>
            </a:r>
            <a:r>
              <a:rPr lang="en-US" sz="2000" dirty="0"/>
              <a:t> </a:t>
            </a:r>
            <a:r>
              <a:rPr kumimoji="1" lang="en-US" sz="2000" b="1" dirty="0">
                <a:cs typeface="Arial"/>
              </a:rPr>
              <a:t>: A Phase 3, Multicenter, Randomized, Open-label Trial of Trastuzumab Deruxtecan Versus Standard of Care Chemotherapy With or Without Radiotherapy as Adjuvant Treatment for HER2-Expressing (IHC 3+/2+) Endometrial Cancer </a:t>
            </a:r>
          </a:p>
        </p:txBody>
      </p:sp>
      <p:sp>
        <p:nvSpPr>
          <p:cNvPr id="15" name="TextBox 15">
            <a:extLst>
              <a:ext uri="{FF2B5EF4-FFF2-40B4-BE49-F238E27FC236}">
                <a16:creationId xmlns:a16="http://schemas.microsoft.com/office/drawing/2014/main" id="{CE3E4C05-FF1D-DE88-2622-49D72B6A4227}"/>
              </a:ext>
            </a:extLst>
          </p:cNvPr>
          <p:cNvSpPr txBox="1"/>
          <p:nvPr/>
        </p:nvSpPr>
        <p:spPr>
          <a:xfrm>
            <a:off x="112481" y="2312853"/>
            <a:ext cx="1286072" cy="1642053"/>
          </a:xfrm>
          <a:prstGeom prst="rect">
            <a:avLst/>
          </a:prstGeom>
          <a:solidFill>
            <a:schemeClr val="bg1">
              <a:lumMod val="85000"/>
            </a:schemeClr>
          </a:solidFill>
          <a:ln>
            <a:solidFill>
              <a:schemeClr val="bg1"/>
            </a:solidFill>
          </a:ln>
        </p:spPr>
        <p:txBody>
          <a:bodyPr wrap="square" lIns="162560" tIns="81280" rIns="162560" bIns="81280" rtlCol="0" anchor="t">
            <a:spAutoFit/>
          </a:bodyPr>
          <a:lstStyle>
            <a:defPPr>
              <a:defRPr lang="en-US"/>
            </a:defPPr>
            <a:lvl1pPr defTabSz="257175">
              <a:defRPr sz="900">
                <a:solidFill>
                  <a:srgbClr val="3F4444"/>
                </a:solidFill>
                <a:latin typeface="Calibri"/>
              </a:defRPr>
            </a:lvl1pPr>
            <a:lvl2pPr defTabSz="457200"/>
            <a:lvl3pPr defTabSz="457200"/>
            <a:lvl4pPr defTabSz="457200"/>
            <a:lvl5pPr defTabSz="457200"/>
            <a:lvl6pPr defTabSz="457200"/>
            <a:lvl7pPr defTabSz="457200"/>
            <a:lvl8pPr defTabSz="457200"/>
            <a:lvl9pPr defTabSz="457200"/>
          </a:lstStyle>
          <a:p>
            <a:pPr marL="0" marR="0" lvl="0" indent="0" algn="l" defTabSz="342899" rtl="0" eaLnBrk="1" fontAlgn="auto" latinLnBrk="0" hangingPunct="1">
              <a:lnSpc>
                <a:spcPct val="100000"/>
              </a:lnSpc>
              <a:spcBef>
                <a:spcPts val="0"/>
              </a:spcBef>
              <a:spcAft>
                <a:spcPts val="356"/>
              </a:spcAft>
              <a:buClr>
                <a:srgbClr val="3F4444"/>
              </a:buClr>
              <a:buSzPct val="100000"/>
              <a:buFontTx/>
              <a:buNone/>
              <a:tabLst/>
              <a:defRPr/>
            </a:pPr>
            <a:r>
              <a:rPr kumimoji="0" lang="en-US" altLang="ja-JP" sz="1067" b="0" i="0" u="none" strike="noStrike" kern="1200" cap="none" spc="0" normalizeH="0" baseline="0" noProof="0" dirty="0">
                <a:ln>
                  <a:noFill/>
                </a:ln>
                <a:solidFill>
                  <a:srgbClr val="3F4444"/>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HER2 expression (IHC 3+/2+) per 2016 ASCO CAP gastric cancer IHC scoring guidelines by central confirmation</a:t>
            </a:r>
          </a:p>
        </p:txBody>
      </p:sp>
      <p:sp>
        <p:nvSpPr>
          <p:cNvPr id="19" name="テキスト ボックス 18">
            <a:extLst>
              <a:ext uri="{FF2B5EF4-FFF2-40B4-BE49-F238E27FC236}">
                <a16:creationId xmlns:a16="http://schemas.microsoft.com/office/drawing/2014/main" id="{B8467288-6C63-9BCA-1A6B-041DFFD54C22}"/>
              </a:ext>
            </a:extLst>
          </p:cNvPr>
          <p:cNvSpPr txBox="1"/>
          <p:nvPr/>
        </p:nvSpPr>
        <p:spPr>
          <a:xfrm>
            <a:off x="114067" y="1577877"/>
            <a:ext cx="1282328" cy="584775"/>
          </a:xfrm>
          <a:prstGeom prst="rect">
            <a:avLst/>
          </a:prstGeom>
          <a:solidFill>
            <a:schemeClr val="tx1"/>
          </a:solidFill>
        </p:spPr>
        <p:txBody>
          <a:bodyPr wrap="square">
            <a:spAutoFit/>
          </a:bodyPr>
          <a:lstStyle/>
          <a:p>
            <a:pPr marL="0" marR="0" lvl="0" indent="0" algn="ctr" defTabSz="342899"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Tissue  Screening</a:t>
            </a:r>
          </a:p>
        </p:txBody>
      </p:sp>
      <p:grpSp>
        <p:nvGrpSpPr>
          <p:cNvPr id="4" name="Group 3">
            <a:extLst>
              <a:ext uri="{FF2B5EF4-FFF2-40B4-BE49-F238E27FC236}">
                <a16:creationId xmlns:a16="http://schemas.microsoft.com/office/drawing/2014/main" id="{9C79CBF8-D237-A380-9B19-332B16160F8E}"/>
              </a:ext>
            </a:extLst>
          </p:cNvPr>
          <p:cNvGrpSpPr/>
          <p:nvPr/>
        </p:nvGrpSpPr>
        <p:grpSpPr>
          <a:xfrm>
            <a:off x="1410804" y="1603824"/>
            <a:ext cx="10290632" cy="4722807"/>
            <a:chOff x="1421969" y="1131875"/>
            <a:chExt cx="10290632" cy="4722807"/>
          </a:xfrm>
        </p:grpSpPr>
        <p:sp>
          <p:nvSpPr>
            <p:cNvPr id="5" name="Rounded Rectangle 50">
              <a:extLst>
                <a:ext uri="{FF2B5EF4-FFF2-40B4-BE49-F238E27FC236}">
                  <a16:creationId xmlns:a16="http://schemas.microsoft.com/office/drawing/2014/main" id="{36AC12B9-35BF-DB36-5E94-D8607F3517B5}"/>
                </a:ext>
              </a:extLst>
            </p:cNvPr>
            <p:cNvSpPr/>
            <p:nvPr/>
          </p:nvSpPr>
          <p:spPr>
            <a:xfrm>
              <a:off x="4953583" y="1751240"/>
              <a:ext cx="2472452" cy="706848"/>
            </a:xfrm>
            <a:prstGeom prst="roundRect">
              <a:avLst/>
            </a:prstGeom>
            <a:ln/>
          </p:spPr>
          <p:style>
            <a:lnRef idx="1">
              <a:schemeClr val="accent2"/>
            </a:lnRef>
            <a:fillRef idx="2">
              <a:schemeClr val="accent2"/>
            </a:fillRef>
            <a:effectRef idx="1">
              <a:schemeClr val="accent2"/>
            </a:effectRef>
            <a:fontRef idx="minor">
              <a:schemeClr val="dk1"/>
            </a:fontRef>
          </p:style>
          <p:txBody>
            <a:bodyPr lIns="121920" tIns="60960" rIns="121920" bIns="60960" rtlCol="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a:lstStyle>
            <a:p>
              <a:pPr marL="0" marR="0" lvl="0" indent="0" algn="ctr" defTabSz="192873"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Times New Roman"/>
                  <a:ea typeface="Tahoma"/>
                  <a:cs typeface="Times New Roman"/>
                </a:rPr>
                <a:t>T-</a:t>
              </a:r>
              <a:r>
                <a:rPr kumimoji="0" lang="en-US" sz="1200" b="1" i="0" u="none" strike="noStrike" kern="0" cap="none" spc="0" normalizeH="0" baseline="0" noProof="0" dirty="0" err="1">
                  <a:ln>
                    <a:noFill/>
                  </a:ln>
                  <a:solidFill>
                    <a:srgbClr val="000000"/>
                  </a:solidFill>
                  <a:effectLst/>
                  <a:uLnTx/>
                  <a:uFillTx/>
                  <a:latin typeface="Times New Roman"/>
                  <a:ea typeface="Tahoma"/>
                  <a:cs typeface="Times New Roman"/>
                </a:rPr>
                <a:t>DXd</a:t>
              </a:r>
              <a:r>
                <a:rPr kumimoji="0" lang="en-US" sz="1200" b="1" i="0" u="none" strike="noStrike" kern="0" cap="none" spc="0" normalizeH="0" baseline="0" noProof="0" dirty="0">
                  <a:ln>
                    <a:noFill/>
                  </a:ln>
                  <a:solidFill>
                    <a:srgbClr val="000000"/>
                  </a:solidFill>
                  <a:effectLst/>
                  <a:uLnTx/>
                  <a:uFillTx/>
                  <a:latin typeface="Times New Roman"/>
                  <a:ea typeface="Tahoma"/>
                  <a:cs typeface="Times New Roman"/>
                </a:rPr>
                <a:t> Q3W</a:t>
              </a:r>
              <a:r>
                <a:rPr kumimoji="0" lang="en-US" sz="1200" b="0" i="0" u="none" strike="noStrike" kern="0" cap="none" spc="0" normalizeH="0" baseline="0" noProof="0" dirty="0">
                  <a:ln>
                    <a:noFill/>
                  </a:ln>
                  <a:solidFill>
                    <a:srgbClr val="000000"/>
                  </a:solidFill>
                  <a:effectLst/>
                  <a:uLnTx/>
                  <a:uFillTx/>
                  <a:latin typeface="Times New Roman"/>
                  <a:ea typeface="Tahoma"/>
                  <a:cs typeface="Times New Roman"/>
                </a:rPr>
                <a:t> 5.4 mg/kg </a:t>
              </a:r>
            </a:p>
            <a:p>
              <a:pPr marL="0" marR="0" lvl="0" indent="0" algn="ctr" defTabSz="19287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a:ea typeface="Tahoma"/>
                  <a:cs typeface="Times New Roman"/>
                </a:rPr>
                <a:t>× 17 cycles </a:t>
              </a:r>
              <a:r>
                <a:rPr kumimoji="0" lang="en-US" sz="1200" b="1" i="0" u="none" strike="noStrike" kern="0" cap="none" spc="0" normalizeH="0" baseline="0" noProof="0" dirty="0">
                  <a:ln>
                    <a:noFill/>
                  </a:ln>
                  <a:solidFill>
                    <a:srgbClr val="000000"/>
                  </a:solidFill>
                  <a:effectLst/>
                  <a:uLnTx/>
                  <a:uFillTx/>
                  <a:latin typeface="Times New Roman"/>
                  <a:ea typeface="Tahoma"/>
                  <a:cs typeface="Times New Roman"/>
                </a:rPr>
                <a:t>+/- concomitant or subsequent VCB</a:t>
              </a:r>
              <a:endParaRPr kumimoji="0" lang="en-US" sz="1200" b="1"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ounded Rectangle 50">
              <a:extLst>
                <a:ext uri="{FF2B5EF4-FFF2-40B4-BE49-F238E27FC236}">
                  <a16:creationId xmlns:a16="http://schemas.microsoft.com/office/drawing/2014/main" id="{882C94A9-F6DC-E8E1-DDDD-DC9C9F5499FA}"/>
                </a:ext>
              </a:extLst>
            </p:cNvPr>
            <p:cNvSpPr/>
            <p:nvPr/>
          </p:nvSpPr>
          <p:spPr>
            <a:xfrm>
              <a:off x="4872222" y="3224142"/>
              <a:ext cx="2567181" cy="672001"/>
            </a:xfrm>
            <a:prstGeom prst="roundRect">
              <a:avLst/>
            </a:prstGeom>
            <a:solidFill>
              <a:schemeClr val="accent6">
                <a:lumMod val="20000"/>
                <a:lumOff val="80000"/>
              </a:schemeClr>
            </a:solidFill>
            <a:ln w="25400" cap="flat" cmpd="sng" algn="ctr">
              <a:solidFill>
                <a:schemeClr val="accent2"/>
              </a:solidFill>
              <a:prstDash val="solid"/>
            </a:ln>
            <a:effectLst/>
          </p:spPr>
          <p:txBody>
            <a:bodyPr lIns="162560" tIns="81280" rIns="162560" bIns="81280" rtlCol="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a:lstStyle>
            <a:p>
              <a:pPr marL="0" marR="0" lvl="0" indent="0" algn="ctr" defTabSz="192873"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Times New Roman"/>
                  <a:ea typeface="Tahoma"/>
                  <a:cs typeface="Times New Roman"/>
                </a:rPr>
                <a:t>SoC Chemotherapy* +/- concomitant or subsequent VCB </a:t>
              </a:r>
            </a:p>
          </p:txBody>
        </p:sp>
        <p:sp>
          <p:nvSpPr>
            <p:cNvPr id="10" name="TextBox 7">
              <a:extLst>
                <a:ext uri="{FF2B5EF4-FFF2-40B4-BE49-F238E27FC236}">
                  <a16:creationId xmlns:a16="http://schemas.microsoft.com/office/drawing/2014/main" id="{9B967935-D0BD-FBC3-C937-514DEB38870E}"/>
                </a:ext>
              </a:extLst>
            </p:cNvPr>
            <p:cNvSpPr txBox="1"/>
            <p:nvPr/>
          </p:nvSpPr>
          <p:spPr>
            <a:xfrm>
              <a:off x="4511715" y="2714230"/>
              <a:ext cx="1579855" cy="25654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 710</a:t>
              </a:r>
            </a:p>
          </p:txBody>
        </p:sp>
        <p:sp>
          <p:nvSpPr>
            <p:cNvPr id="12" name="TextBox 15">
              <a:extLst>
                <a:ext uri="{FF2B5EF4-FFF2-40B4-BE49-F238E27FC236}">
                  <a16:creationId xmlns:a16="http://schemas.microsoft.com/office/drawing/2014/main" id="{D90198C4-24FD-4FE3-3B38-D773CCB49DDB}"/>
                </a:ext>
              </a:extLst>
            </p:cNvPr>
            <p:cNvSpPr txBox="1"/>
            <p:nvPr/>
          </p:nvSpPr>
          <p:spPr>
            <a:xfrm>
              <a:off x="1563525" y="1613669"/>
              <a:ext cx="2091735" cy="2452787"/>
            </a:xfrm>
            <a:prstGeom prst="rect">
              <a:avLst/>
            </a:prstGeom>
            <a:solidFill>
              <a:schemeClr val="bg1">
                <a:lumMod val="85000"/>
              </a:schemeClr>
            </a:solidFill>
            <a:ln>
              <a:solidFill>
                <a:schemeClr val="bg1"/>
              </a:solidFill>
            </a:ln>
          </p:spPr>
          <p:txBody>
            <a:bodyPr wrap="square" lIns="162560" tIns="81280" rIns="162560" bIns="81280" rtlCol="0" anchor="t">
              <a:spAutoFit/>
            </a:bodyPr>
            <a:lstStyle>
              <a:defPPr>
                <a:defRPr lang="en-US"/>
              </a:defPPr>
              <a:lvl1pPr defTabSz="257175">
                <a:defRPr sz="900">
                  <a:solidFill>
                    <a:srgbClr val="3F4444"/>
                  </a:solidFill>
                  <a:latin typeface="Calibri"/>
                </a:defRPr>
              </a:lvl1pPr>
              <a:lvl2pPr defTabSz="457200"/>
              <a:lvl3pPr defTabSz="457200"/>
              <a:lvl4pPr defTabSz="457200"/>
              <a:lvl5pPr defTabSz="457200"/>
              <a:lvl6pPr defTabSz="457200"/>
              <a:lvl7pPr defTabSz="457200"/>
              <a:lvl8pPr defTabSz="457200"/>
              <a:lvl9pPr defTabSz="457200"/>
            </a:lstStyle>
            <a:p>
              <a:pPr marL="0" marR="0" lvl="0" indent="0" algn="l" defTabSz="342899"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Key Patient Population</a:t>
              </a:r>
            </a:p>
            <a:p>
              <a:pPr marL="160303" marR="0" lvl="0" indent="-160303" algn="l" defTabSz="342899" rtl="0" eaLnBrk="1" fontAlgn="auto" latinLnBrk="0" hangingPunct="1">
                <a:lnSpc>
                  <a:spcPct val="100000"/>
                </a:lnSpc>
                <a:spcBef>
                  <a:spcPts val="0"/>
                </a:spcBef>
                <a:spcAft>
                  <a:spcPts val="356"/>
                </a:spcAft>
                <a:buClr>
                  <a:srgbClr val="3F4444"/>
                </a:buClr>
                <a:buSzPct val="100000"/>
                <a:buFont typeface="Calibri"/>
                <a:buChar char="•"/>
                <a:tabLst/>
                <a:defRPr/>
              </a:pPr>
              <a:r>
                <a:rPr kumimoji="0" lang="en-US" altLang="ja-JP" sz="1067" b="0" i="0" u="none" strike="noStrike" kern="1200" cap="none" spc="0" normalizeH="0" baseline="0" noProof="0" dirty="0">
                  <a:ln>
                    <a:noFill/>
                  </a:ln>
                  <a:solidFill>
                    <a:srgbClr val="3F4444"/>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Histologically confirmed diagnosis of endometrial cancer</a:t>
              </a:r>
            </a:p>
            <a:p>
              <a:pPr marL="160303" marR="0" lvl="0" indent="-160303" algn="l" defTabSz="342899" rtl="0" eaLnBrk="1" fontAlgn="auto" latinLnBrk="0" hangingPunct="1">
                <a:lnSpc>
                  <a:spcPct val="100000"/>
                </a:lnSpc>
                <a:spcBef>
                  <a:spcPts val="0"/>
                </a:spcBef>
                <a:spcAft>
                  <a:spcPts val="356"/>
                </a:spcAft>
                <a:buClr>
                  <a:srgbClr val="3F4444"/>
                </a:buClr>
                <a:buSzPct val="100000"/>
                <a:buFont typeface="Calibri"/>
                <a:buChar char="•"/>
                <a:tabLst/>
                <a:defRPr/>
              </a:pPr>
              <a:r>
                <a:rPr kumimoji="0" lang="en-US" altLang="ja-JP" sz="1067" b="0" i="0" u="none" strike="noStrike" kern="1200" cap="none" spc="0" normalizeH="0" baseline="0" noProof="0" dirty="0">
                  <a:ln>
                    <a:noFill/>
                  </a:ln>
                  <a:solidFill>
                    <a:srgbClr val="3F4444"/>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FIGO2023 Stage IIC or III</a:t>
              </a:r>
            </a:p>
            <a:p>
              <a:pPr marL="160303" marR="0" lvl="0" indent="-160303" algn="l" defTabSz="342899" rtl="0" eaLnBrk="1" fontAlgn="auto" latinLnBrk="0" hangingPunct="1">
                <a:lnSpc>
                  <a:spcPct val="100000"/>
                </a:lnSpc>
                <a:spcBef>
                  <a:spcPts val="0"/>
                </a:spcBef>
                <a:spcAft>
                  <a:spcPts val="356"/>
                </a:spcAft>
                <a:buClr>
                  <a:srgbClr val="3F4444"/>
                </a:buClr>
                <a:buSzPct val="100000"/>
                <a:buFont typeface="Calibri"/>
                <a:buChar char="•"/>
                <a:tabLst/>
                <a:defRPr/>
              </a:pPr>
              <a:r>
                <a:rPr kumimoji="0" lang="en-US" altLang="ja-JP" sz="1067" b="0" i="0" u="none" strike="noStrike" kern="1200" cap="none" spc="0" normalizeH="0" baseline="0" noProof="0" dirty="0">
                  <a:ln>
                    <a:noFill/>
                  </a:ln>
                  <a:solidFill>
                    <a:srgbClr val="3F4444"/>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NO evidence of disease post-surgery as per investigator and confirmed by BICR</a:t>
              </a:r>
            </a:p>
            <a:p>
              <a:pPr marL="160303" marR="0" lvl="0" indent="-160303" algn="l" defTabSz="342899" rtl="0" eaLnBrk="1" fontAlgn="auto" latinLnBrk="0" hangingPunct="1">
                <a:lnSpc>
                  <a:spcPct val="100000"/>
                </a:lnSpc>
                <a:spcBef>
                  <a:spcPts val="0"/>
                </a:spcBef>
                <a:spcAft>
                  <a:spcPts val="356"/>
                </a:spcAft>
                <a:buClr>
                  <a:srgbClr val="3F4444"/>
                </a:buClr>
                <a:buSzPct val="100000"/>
                <a:buFont typeface="Calibri"/>
                <a:buChar char="•"/>
                <a:tabLst/>
                <a:defRPr/>
              </a:pPr>
              <a:r>
                <a:rPr kumimoji="0" lang="en-US" altLang="ja-JP" sz="1067" b="0" i="0" u="none" strike="noStrike" kern="1200" cap="none" spc="0" normalizeH="0" baseline="0" noProof="0" dirty="0">
                  <a:ln>
                    <a:noFill/>
                  </a:ln>
                  <a:solidFill>
                    <a:srgbClr val="000000"/>
                  </a:solidFill>
                  <a:effectLst/>
                  <a:uLnTx/>
                  <a:uFillTx/>
                  <a:latin typeface="Calibri"/>
                  <a:ea typeface="游ゴシック" panose="020B0400000000000000" pitchFamily="34" charset="-128"/>
                  <a:cs typeface="Arial"/>
                </a:rPr>
                <a:t> </a:t>
              </a:r>
              <a:r>
                <a:rPr kumimoji="0" lang="en-US" altLang="ja-JP" sz="1067" b="0" i="0" u="none" strike="noStrike" kern="1200" cap="none" spc="0" normalizeH="0" baseline="0" noProof="0" dirty="0">
                  <a:ln>
                    <a:noFill/>
                  </a:ln>
                  <a:solidFill>
                    <a:srgbClr val="3F4444"/>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Treatment naïve (systemic therapy) in any setting including the neoadjuvant setting for endometrial cancer </a:t>
              </a:r>
            </a:p>
          </p:txBody>
        </p:sp>
        <p:cxnSp>
          <p:nvCxnSpPr>
            <p:cNvPr id="17" name="直線矢印コネクタ 16">
              <a:extLst>
                <a:ext uri="{FF2B5EF4-FFF2-40B4-BE49-F238E27FC236}">
                  <a16:creationId xmlns:a16="http://schemas.microsoft.com/office/drawing/2014/main" id="{87C72D04-C7BF-D9EF-1B45-5B6A94647099}"/>
                </a:ext>
              </a:extLst>
            </p:cNvPr>
            <p:cNvCxnSpPr>
              <a:cxnSpLocks/>
            </p:cNvCxnSpPr>
            <p:nvPr/>
          </p:nvCxnSpPr>
          <p:spPr>
            <a:xfrm>
              <a:off x="1421969" y="2683231"/>
              <a:ext cx="122969" cy="1702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3" name="テキスト ボックス 22">
              <a:extLst>
                <a:ext uri="{FF2B5EF4-FFF2-40B4-BE49-F238E27FC236}">
                  <a16:creationId xmlns:a16="http://schemas.microsoft.com/office/drawing/2014/main" id="{266DC1A4-5F93-45B2-F3DE-1540E8863EC1}"/>
                </a:ext>
              </a:extLst>
            </p:cNvPr>
            <p:cNvSpPr txBox="1"/>
            <p:nvPr/>
          </p:nvSpPr>
          <p:spPr>
            <a:xfrm>
              <a:off x="1484463" y="1131875"/>
              <a:ext cx="2156924" cy="338554"/>
            </a:xfrm>
            <a:prstGeom prst="rect">
              <a:avLst/>
            </a:prstGeom>
            <a:solidFill>
              <a:schemeClr val="tx1"/>
            </a:solidFill>
          </p:spPr>
          <p:txBody>
            <a:bodyPr wrap="square">
              <a:spAutoFit/>
            </a:bodyPr>
            <a:lstStyle/>
            <a:p>
              <a:pPr marL="0" marR="0" lvl="0" indent="0" algn="ctr" defTabSz="342899"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Main Screening</a:t>
              </a:r>
            </a:p>
          </p:txBody>
        </p:sp>
        <p:grpSp>
          <p:nvGrpSpPr>
            <p:cNvPr id="32" name="グループ化 31">
              <a:extLst>
                <a:ext uri="{FF2B5EF4-FFF2-40B4-BE49-F238E27FC236}">
                  <a16:creationId xmlns:a16="http://schemas.microsoft.com/office/drawing/2014/main" id="{0E9BA7F3-5CCA-BCF7-93CD-7B24E7686A80}"/>
                </a:ext>
              </a:extLst>
            </p:cNvPr>
            <p:cNvGrpSpPr/>
            <p:nvPr/>
          </p:nvGrpSpPr>
          <p:grpSpPr>
            <a:xfrm>
              <a:off x="4061623" y="2647249"/>
              <a:ext cx="431692" cy="369332"/>
              <a:chOff x="3813785" y="2391249"/>
              <a:chExt cx="323769" cy="276999"/>
            </a:xfrm>
          </p:grpSpPr>
          <p:sp>
            <p:nvSpPr>
              <p:cNvPr id="31" name="楕円 30">
                <a:extLst>
                  <a:ext uri="{FF2B5EF4-FFF2-40B4-BE49-F238E27FC236}">
                    <a16:creationId xmlns:a16="http://schemas.microsoft.com/office/drawing/2014/main" id="{21EF4AF4-6789-1B22-AFD8-6B8E7C424C41}"/>
                  </a:ext>
                </a:extLst>
              </p:cNvPr>
              <p:cNvSpPr/>
              <p:nvPr/>
            </p:nvSpPr>
            <p:spPr>
              <a:xfrm>
                <a:off x="3854219" y="2391249"/>
                <a:ext cx="283335" cy="276999"/>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34" charset="-128"/>
                  <a:cs typeface="+mn-cs"/>
                </a:endParaRPr>
              </a:p>
            </p:txBody>
          </p:sp>
          <p:sp>
            <p:nvSpPr>
              <p:cNvPr id="26" name="テキスト ボックス 25">
                <a:extLst>
                  <a:ext uri="{FF2B5EF4-FFF2-40B4-BE49-F238E27FC236}">
                    <a16:creationId xmlns:a16="http://schemas.microsoft.com/office/drawing/2014/main" id="{7886E04E-43E4-FA25-1204-6B0CADB6EE72}"/>
                  </a:ext>
                </a:extLst>
              </p:cNvPr>
              <p:cNvSpPr txBox="1"/>
              <p:nvPr/>
            </p:nvSpPr>
            <p:spPr>
              <a:xfrm>
                <a:off x="3813785" y="2402790"/>
                <a:ext cx="317636" cy="230833"/>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1:1</a:t>
                </a:r>
                <a:endParaRPr kumimoji="1" lang="ja-JP"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grpSp>
        <p:cxnSp>
          <p:nvCxnSpPr>
            <p:cNvPr id="34" name="直線矢印コネクタ 33">
              <a:extLst>
                <a:ext uri="{FF2B5EF4-FFF2-40B4-BE49-F238E27FC236}">
                  <a16:creationId xmlns:a16="http://schemas.microsoft.com/office/drawing/2014/main" id="{A4892427-52E8-70D1-94E5-E309123A051A}"/>
                </a:ext>
              </a:extLst>
            </p:cNvPr>
            <p:cNvCxnSpPr>
              <a:cxnSpLocks/>
            </p:cNvCxnSpPr>
            <p:nvPr/>
          </p:nvCxnSpPr>
          <p:spPr>
            <a:xfrm>
              <a:off x="3636672" y="2830354"/>
              <a:ext cx="480705" cy="155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60" name="テキスト ボックス 59">
              <a:extLst>
                <a:ext uri="{FF2B5EF4-FFF2-40B4-BE49-F238E27FC236}">
                  <a16:creationId xmlns:a16="http://schemas.microsoft.com/office/drawing/2014/main" id="{FFFA7662-9426-D0CD-2A59-52D839144779}"/>
                </a:ext>
              </a:extLst>
            </p:cNvPr>
            <p:cNvSpPr txBox="1"/>
            <p:nvPr/>
          </p:nvSpPr>
          <p:spPr>
            <a:xfrm>
              <a:off x="3700396" y="1134396"/>
              <a:ext cx="5494651" cy="338554"/>
            </a:xfrm>
            <a:prstGeom prst="rect">
              <a:avLst/>
            </a:prstGeom>
            <a:solidFill>
              <a:schemeClr val="tx1"/>
            </a:solidFill>
          </p:spPr>
          <p:txBody>
            <a:bodyPr wrap="square">
              <a:spAutoFit/>
            </a:bodyPr>
            <a:lstStyle/>
            <a:p>
              <a:pPr marL="0" marR="0" lvl="0" indent="0" algn="ctr" defTabSz="342899"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Treatment</a:t>
              </a:r>
            </a:p>
          </p:txBody>
        </p:sp>
        <p:sp>
          <p:nvSpPr>
            <p:cNvPr id="20" name="TextBox 15">
              <a:extLst>
                <a:ext uri="{FF2B5EF4-FFF2-40B4-BE49-F238E27FC236}">
                  <a16:creationId xmlns:a16="http://schemas.microsoft.com/office/drawing/2014/main" id="{6A8843EF-D8C5-0E68-B106-B6D7D376022A}"/>
                </a:ext>
              </a:extLst>
            </p:cNvPr>
            <p:cNvSpPr txBox="1"/>
            <p:nvPr/>
          </p:nvSpPr>
          <p:spPr>
            <a:xfrm>
              <a:off x="1615138" y="4376842"/>
              <a:ext cx="4512711" cy="1477840"/>
            </a:xfrm>
            <a:prstGeom prst="rect">
              <a:avLst/>
            </a:prstGeom>
            <a:noFill/>
            <a:ln>
              <a:solidFill>
                <a:schemeClr val="bg1"/>
              </a:solidFill>
            </a:ln>
          </p:spPr>
          <p:txBody>
            <a:bodyPr wrap="square" lIns="162560" tIns="81280" rIns="162560" bIns="81280" rtlCol="0" anchor="t">
              <a:spAutoFit/>
            </a:bodyPr>
            <a:lstStyle>
              <a:defPPr>
                <a:defRPr lang="en-US"/>
              </a:defPPr>
              <a:lvl1pPr defTabSz="257175">
                <a:defRPr sz="900">
                  <a:solidFill>
                    <a:srgbClr val="3F4444"/>
                  </a:solidFill>
                  <a:latin typeface="Calibri"/>
                </a:defRPr>
              </a:lvl1pPr>
              <a:lvl2pPr defTabSz="457200"/>
              <a:lvl3pPr defTabSz="457200"/>
              <a:lvl4pPr defTabSz="457200"/>
              <a:lvl5pPr defTabSz="457200"/>
              <a:lvl6pPr defTabSz="457200"/>
              <a:lvl7pPr defTabSz="457200"/>
              <a:lvl8pPr defTabSz="457200"/>
              <a:lvl9pPr defTabSz="457200"/>
            </a:lstStyle>
            <a:p>
              <a:pPr marL="0" marR="0" lvl="0" indent="0" algn="l" defTabSz="342899" rtl="0" eaLnBrk="1" fontAlgn="auto" latinLnBrk="0" hangingPunct="1">
                <a:lnSpc>
                  <a:spcPct val="100000"/>
                </a:lnSpc>
                <a:spcBef>
                  <a:spcPts val="0"/>
                </a:spcBef>
                <a:spcAft>
                  <a:spcPts val="0"/>
                </a:spcAft>
                <a:buClrTx/>
                <a:buSzTx/>
                <a:buFontTx/>
                <a:buNone/>
                <a:tabLst/>
                <a:defRPr/>
              </a:pPr>
              <a:r>
                <a:rPr kumimoji="0" lang="en-US" altLang="ja-JP" sz="1067" b="1" i="0" u="none" strike="noStrike" kern="1200" cap="none" spc="0" normalizeH="0" baseline="0" noProof="0" dirty="0">
                  <a:ln>
                    <a:noFill/>
                  </a:ln>
                  <a:solidFill>
                    <a:prstClr val="black"/>
                  </a:solidFill>
                  <a:effectLst/>
                  <a:uLnTx/>
                  <a:uFillTx/>
                  <a:latin typeface="Times New Roman"/>
                  <a:ea typeface="ＭＳ Ｐゴシック"/>
                  <a:cs typeface="Times New Roman"/>
                </a:rPr>
                <a:t>*SoC Chemotherapy +/- EBRT Options</a:t>
              </a:r>
            </a:p>
            <a:p>
              <a:pPr marL="228605" marR="0" lvl="0" indent="-228605" algn="l" defTabSz="34289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067"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6 cycles of carboplatin AUC 5 or 6 and paclitaxel 175 mg/m2 Q3W followed by EBRT</a:t>
              </a:r>
            </a:p>
            <a:p>
              <a:pPr marL="228605" marR="0" lvl="0" indent="-228605" algn="l" defTabSz="34289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067"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4 cycles carboplatin AUC 5 or 6 and paclitaxel 175 mg/m2 Q3W followed by chemoradiotherapy (EBRT plus cisplatin 50 mg/m2 on days 1 and 29</a:t>
              </a:r>
            </a:p>
            <a:p>
              <a:pPr marL="228605" marR="0" lvl="0" indent="-228605" algn="l" defTabSz="34289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dirty="0">
                  <a:ln>
                    <a:noFill/>
                  </a:ln>
                  <a:solidFill>
                    <a:prstClr val="black"/>
                  </a:solidFill>
                  <a:effectLst/>
                  <a:uLnTx/>
                  <a:uFillTx/>
                  <a:latin typeface="Times New Roman"/>
                  <a:ea typeface="ＭＳ Ｐゴシック"/>
                  <a:cs typeface="Times New Roman"/>
                </a:rPr>
                <a:t>6 cycles of carboplatin AUC 5 or 6 and paclitaxel 175 mg/m2 Q3W </a:t>
              </a:r>
              <a:endParaRPr kumimoji="0" lang="en-US" altLang="ja-JP" sz="1067"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endParaRPr>
            </a:p>
            <a:p>
              <a:pPr marL="0" marR="0" lvl="0" indent="0" algn="l" defTabSz="342899" rtl="0" eaLnBrk="1" fontAlgn="auto" latinLnBrk="0" hangingPunct="1">
                <a:lnSpc>
                  <a:spcPct val="100000"/>
                </a:lnSpc>
                <a:spcBef>
                  <a:spcPts val="0"/>
                </a:spcBef>
                <a:spcAft>
                  <a:spcPts val="0"/>
                </a:spcAft>
                <a:buClrTx/>
                <a:buSzTx/>
                <a:buFontTx/>
                <a:buNone/>
                <a:tabLst/>
                <a:defRPr/>
              </a:pPr>
              <a:endParaRPr kumimoji="0" lang="en-US" altLang="ja-JP" sz="1067"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28" name="テキスト ボックス 27">
              <a:extLst>
                <a:ext uri="{FF2B5EF4-FFF2-40B4-BE49-F238E27FC236}">
                  <a16:creationId xmlns:a16="http://schemas.microsoft.com/office/drawing/2014/main" id="{8B500089-1E80-752B-DE04-9AE7777865FA}"/>
                </a:ext>
              </a:extLst>
            </p:cNvPr>
            <p:cNvSpPr txBox="1"/>
            <p:nvPr/>
          </p:nvSpPr>
          <p:spPr>
            <a:xfrm>
              <a:off x="9556393" y="1134052"/>
              <a:ext cx="2156208" cy="338554"/>
            </a:xfrm>
            <a:prstGeom prst="rect">
              <a:avLst/>
            </a:prstGeom>
            <a:solidFill>
              <a:schemeClr val="tx1"/>
            </a:solidFill>
          </p:spPr>
          <p:txBody>
            <a:bodyPr wrap="square">
              <a:spAutoFit/>
            </a:bodyPr>
            <a:lstStyle/>
            <a:p>
              <a:pPr marL="0" marR="0" lvl="0" indent="0" algn="ctr" defTabSz="342899"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Follow-up</a:t>
              </a:r>
            </a:p>
          </p:txBody>
        </p:sp>
        <p:cxnSp>
          <p:nvCxnSpPr>
            <p:cNvPr id="40" name="直線矢印コネクタ 39">
              <a:extLst>
                <a:ext uri="{FF2B5EF4-FFF2-40B4-BE49-F238E27FC236}">
                  <a16:creationId xmlns:a16="http://schemas.microsoft.com/office/drawing/2014/main" id="{859B0689-4229-0D93-5476-F2B7B1D9461E}"/>
                </a:ext>
              </a:extLst>
            </p:cNvPr>
            <p:cNvCxnSpPr>
              <a:cxnSpLocks/>
            </p:cNvCxnSpPr>
            <p:nvPr/>
          </p:nvCxnSpPr>
          <p:spPr>
            <a:xfrm flipV="1">
              <a:off x="9341788" y="2517353"/>
              <a:ext cx="849605" cy="273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89" name="TextBox 15">
              <a:extLst>
                <a:ext uri="{FF2B5EF4-FFF2-40B4-BE49-F238E27FC236}">
                  <a16:creationId xmlns:a16="http://schemas.microsoft.com/office/drawing/2014/main" id="{B46712A0-E088-4EDA-7097-4CA96059C11D}"/>
                </a:ext>
              </a:extLst>
            </p:cNvPr>
            <p:cNvSpPr txBox="1"/>
            <p:nvPr/>
          </p:nvSpPr>
          <p:spPr>
            <a:xfrm>
              <a:off x="10196304" y="2354926"/>
              <a:ext cx="1235105" cy="328360"/>
            </a:xfrm>
            <a:prstGeom prst="rect">
              <a:avLst/>
            </a:prstGeom>
            <a:solidFill>
              <a:schemeClr val="bg1">
                <a:lumMod val="85000"/>
              </a:schemeClr>
            </a:solidFill>
            <a:ln>
              <a:solidFill>
                <a:schemeClr val="bg1"/>
              </a:solidFill>
            </a:ln>
          </p:spPr>
          <p:txBody>
            <a:bodyPr wrap="square" lIns="162560" tIns="81280" rIns="162560" bIns="81280" rtlCol="0" anchor="t">
              <a:spAutoFit/>
            </a:bodyPr>
            <a:lstStyle>
              <a:defPPr>
                <a:defRPr lang="en-US"/>
              </a:defPPr>
              <a:lvl1pPr defTabSz="257175">
                <a:defRPr sz="900">
                  <a:solidFill>
                    <a:srgbClr val="3F4444"/>
                  </a:solidFill>
                  <a:latin typeface="Calibri"/>
                </a:defRPr>
              </a:lvl1pPr>
              <a:lvl2pPr defTabSz="457200"/>
              <a:lvl3pPr defTabSz="457200"/>
              <a:lvl4pPr defTabSz="457200"/>
              <a:lvl5pPr defTabSz="457200"/>
              <a:lvl6pPr defTabSz="457200"/>
              <a:lvl7pPr defTabSz="457200"/>
              <a:lvl8pPr defTabSz="457200"/>
              <a:lvl9pPr defTabSz="457200"/>
            </a:lstStyle>
            <a:p>
              <a:pPr marL="0" marR="0" lvl="0" indent="0" algn="ctr" defTabSz="342899" rtl="0" eaLnBrk="1" fontAlgn="auto" latinLnBrk="0" hangingPunct="1">
                <a:lnSpc>
                  <a:spcPct val="100000"/>
                </a:lnSpc>
                <a:spcBef>
                  <a:spcPts val="0"/>
                </a:spcBef>
                <a:spcAft>
                  <a:spcPts val="356"/>
                </a:spcAft>
                <a:buClr>
                  <a:srgbClr val="3F4444"/>
                </a:buClr>
                <a:buSzPct val="100000"/>
                <a:buFontTx/>
                <a:buNone/>
                <a:tabLst/>
                <a:defRPr/>
              </a:pPr>
              <a:r>
                <a:rPr kumimoji="0" lang="en-US" altLang="ja-JP" sz="1067" b="1" i="0" u="none" strike="noStrike" kern="1200" cap="none" spc="0" normalizeH="0" baseline="0" noProof="0">
                  <a:ln>
                    <a:noFill/>
                  </a:ln>
                  <a:solidFill>
                    <a:srgbClr val="3F4444"/>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LTSFU</a:t>
              </a:r>
              <a:endParaRPr kumimoji="0" lang="en-US" sz="1200" b="0" i="0" u="none" strike="noStrike" kern="1200" cap="none" spc="0" normalizeH="0" baseline="0" noProof="0">
                <a:ln>
                  <a:noFill/>
                </a:ln>
                <a:solidFill>
                  <a:srgbClr val="3F4444"/>
                </a:solidFill>
                <a:effectLst/>
                <a:uLnTx/>
                <a:uFillTx/>
                <a:latin typeface="Calibri"/>
                <a:ea typeface="+mn-ea"/>
                <a:cs typeface="+mn-cs"/>
              </a:endParaRPr>
            </a:p>
          </p:txBody>
        </p:sp>
        <p:sp>
          <p:nvSpPr>
            <p:cNvPr id="52" name="Rounded Rectangle 50">
              <a:extLst>
                <a:ext uri="{FF2B5EF4-FFF2-40B4-BE49-F238E27FC236}">
                  <a16:creationId xmlns:a16="http://schemas.microsoft.com/office/drawing/2014/main" id="{FE693D68-AC17-DAFD-4A01-C588FDD9C23F}"/>
                </a:ext>
              </a:extLst>
            </p:cNvPr>
            <p:cNvSpPr/>
            <p:nvPr/>
          </p:nvSpPr>
          <p:spPr>
            <a:xfrm>
              <a:off x="7960735" y="2861233"/>
              <a:ext cx="1372461" cy="556024"/>
            </a:xfrm>
            <a:prstGeom prst="roundRect">
              <a:avLst/>
            </a:prstGeom>
            <a:solidFill>
              <a:schemeClr val="accent6">
                <a:lumMod val="20000"/>
                <a:lumOff val="80000"/>
              </a:schemeClr>
            </a:solidFill>
            <a:ln w="25400" cap="flat" cmpd="sng" algn="ctr">
              <a:solidFill>
                <a:schemeClr val="accent2"/>
              </a:solidFill>
              <a:prstDash val="sysDot"/>
            </a:ln>
            <a:effectLst/>
          </p:spPr>
          <p:txBody>
            <a:bodyPr lIns="162560" tIns="81280" rIns="162560" bIns="81280" rtlCol="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a:lstStyle>
            <a:p>
              <a:pPr marL="0" marR="0" lvl="0" indent="0" algn="ctr" defTabSz="192873"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Times New Roman"/>
                  <a:ea typeface="Tahoma"/>
                  <a:cs typeface="Times New Roman"/>
                </a:rPr>
                <a:t>Optional Predetermined Radiotherapy</a:t>
              </a:r>
              <a:endParaRPr kumimoji="0" lang="en-US" sz="1200" b="1" i="0" u="none" strike="noStrike" kern="0" cap="none" spc="0" normalizeH="0" baseline="0" noProof="0" dirty="0">
                <a:ln>
                  <a:noFill/>
                </a:ln>
                <a:solidFill>
                  <a:srgbClr val="000000"/>
                </a:solidFill>
                <a:effectLst/>
                <a:uLnTx/>
                <a:uFillTx/>
                <a:latin typeface="Times New Roman" panose="02020603050405020304" pitchFamily="18" charset="0"/>
                <a:ea typeface="Tahoma"/>
                <a:cs typeface="Times New Roman" panose="02020603050405020304" pitchFamily="18" charset="0"/>
              </a:endParaRPr>
            </a:p>
          </p:txBody>
        </p:sp>
        <p:cxnSp>
          <p:nvCxnSpPr>
            <p:cNvPr id="9" name="直線矢印コネクタ 39">
              <a:extLst>
                <a:ext uri="{FF2B5EF4-FFF2-40B4-BE49-F238E27FC236}">
                  <a16:creationId xmlns:a16="http://schemas.microsoft.com/office/drawing/2014/main" id="{3CA624F9-70C0-EC4D-305A-AA8A351AE632}"/>
                </a:ext>
              </a:extLst>
            </p:cNvPr>
            <p:cNvCxnSpPr>
              <a:cxnSpLocks/>
            </p:cNvCxnSpPr>
            <p:nvPr/>
          </p:nvCxnSpPr>
          <p:spPr>
            <a:xfrm flipV="1">
              <a:off x="9332976" y="3127049"/>
              <a:ext cx="848520" cy="2127"/>
            </a:xfrm>
            <a:prstGeom prst="straightConnector1">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1" name="Rectangle: Rounded Corners 10">
              <a:extLst>
                <a:ext uri="{FF2B5EF4-FFF2-40B4-BE49-F238E27FC236}">
                  <a16:creationId xmlns:a16="http://schemas.microsoft.com/office/drawing/2014/main" id="{D514AAD5-EA08-6F3C-9662-6C1A0B6FF06A}"/>
                </a:ext>
              </a:extLst>
            </p:cNvPr>
            <p:cNvSpPr/>
            <p:nvPr/>
          </p:nvSpPr>
          <p:spPr>
            <a:xfrm>
              <a:off x="7957648" y="2305403"/>
              <a:ext cx="1372709" cy="515853"/>
            </a:xfrm>
            <a:prstGeom prst="roundRect">
              <a:avLst/>
            </a:prstGeom>
            <a:ln/>
          </p:spPr>
          <p:style>
            <a:lnRef idx="2">
              <a:schemeClr val="accent2"/>
            </a:lnRef>
            <a:fillRef idx="1">
              <a:schemeClr val="lt1"/>
            </a:fillRef>
            <a:effectRef idx="0">
              <a:schemeClr val="accent2"/>
            </a:effectRef>
            <a:fontRef idx="minor">
              <a:schemeClr val="dk1"/>
            </a:fontRef>
          </p:style>
          <p:txBody>
            <a:bodyPr lIns="121920" tIns="60960" rIns="121920" bIns="6096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3F4444"/>
                  </a:solidFill>
                  <a:effectLst/>
                  <a:uLnTx/>
                  <a:uFillTx/>
                  <a:latin typeface="Times New Roman"/>
                  <a:ea typeface="+mn-ea"/>
                  <a:cs typeface="+mn-cs"/>
                </a:rPr>
                <a:t>Post-Systemic Therapy 40day Visit 1</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Rounded Rectangle 50">
              <a:extLst>
                <a:ext uri="{FF2B5EF4-FFF2-40B4-BE49-F238E27FC236}">
                  <a16:creationId xmlns:a16="http://schemas.microsoft.com/office/drawing/2014/main" id="{FFFE43A6-3C06-AC0C-372E-D14BE92E709A}"/>
                </a:ext>
              </a:extLst>
            </p:cNvPr>
            <p:cNvSpPr/>
            <p:nvPr/>
          </p:nvSpPr>
          <p:spPr>
            <a:xfrm>
              <a:off x="10188442" y="2908788"/>
              <a:ext cx="1242847" cy="447648"/>
            </a:xfrm>
            <a:prstGeom prst="roundRect">
              <a:avLst/>
            </a:prstGeom>
            <a:solidFill>
              <a:schemeClr val="accent6">
                <a:lumMod val="20000"/>
                <a:lumOff val="80000"/>
              </a:schemeClr>
            </a:solidFill>
            <a:ln w="25400" cap="flat" cmpd="sng" algn="ctr">
              <a:solidFill>
                <a:schemeClr val="accent2"/>
              </a:solidFill>
              <a:prstDash val="sysDot"/>
            </a:ln>
            <a:effectLst/>
          </p:spPr>
          <p:txBody>
            <a:bodyPr lIns="162560" tIns="81280" rIns="162560" bIns="81280" rtlCol="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a:lstStyle>
            <a:p>
              <a:pPr marL="0" marR="0" lvl="0" indent="0" algn="ctr" defTabSz="192873" rtl="0" eaLnBrk="1" fontAlgn="base"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dirty="0">
                  <a:ln>
                    <a:noFill/>
                  </a:ln>
                  <a:solidFill>
                    <a:srgbClr val="3F4444"/>
                  </a:solidFill>
                  <a:effectLst/>
                  <a:uLnTx/>
                  <a:uFillTx/>
                  <a:latin typeface="Times New Roman"/>
                  <a:ea typeface="Tahoma"/>
                  <a:cs typeface="Times New Roman"/>
                </a:rPr>
                <a:t>Post-RT 40D Visit 2 </a:t>
              </a:r>
            </a:p>
          </p:txBody>
        </p:sp>
        <p:cxnSp>
          <p:nvCxnSpPr>
            <p:cNvPr id="14" name="Connector: Elbow 13">
              <a:extLst>
                <a:ext uri="{FF2B5EF4-FFF2-40B4-BE49-F238E27FC236}">
                  <a16:creationId xmlns:a16="http://schemas.microsoft.com/office/drawing/2014/main" id="{78F8AFF3-F2AC-1BF8-C324-2111C43A3EBD}"/>
                </a:ext>
              </a:extLst>
            </p:cNvPr>
            <p:cNvCxnSpPr/>
            <p:nvPr/>
          </p:nvCxnSpPr>
          <p:spPr>
            <a:xfrm>
              <a:off x="7426036" y="2106880"/>
              <a:ext cx="546264" cy="704601"/>
            </a:xfrm>
            <a:prstGeom prst="bentConnector3">
              <a:avLst/>
            </a:prstGeom>
            <a:effectLst/>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057647C2-8B0D-E5F2-3058-AB92E62B9ED9}"/>
                </a:ext>
              </a:extLst>
            </p:cNvPr>
            <p:cNvCxnSpPr>
              <a:cxnSpLocks/>
              <a:stCxn id="6" idx="3"/>
            </p:cNvCxnSpPr>
            <p:nvPr/>
          </p:nvCxnSpPr>
          <p:spPr>
            <a:xfrm flipV="1">
              <a:off x="7439403" y="2804058"/>
              <a:ext cx="266211" cy="756085"/>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4" name="直線矢印コネクタ 39">
              <a:extLst>
                <a:ext uri="{FF2B5EF4-FFF2-40B4-BE49-F238E27FC236}">
                  <a16:creationId xmlns:a16="http://schemas.microsoft.com/office/drawing/2014/main" id="{CDA8E456-7491-E378-56B1-41EC2E18D206}"/>
                </a:ext>
              </a:extLst>
            </p:cNvPr>
            <p:cNvCxnSpPr>
              <a:cxnSpLocks/>
            </p:cNvCxnSpPr>
            <p:nvPr/>
          </p:nvCxnSpPr>
          <p:spPr>
            <a:xfrm flipH="1" flipV="1">
              <a:off x="10804951" y="2661932"/>
              <a:ext cx="2544" cy="219841"/>
            </a:xfrm>
            <a:prstGeom prst="straightConnector1">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7" name="コネクタ: カギ線 40">
              <a:extLst>
                <a:ext uri="{FF2B5EF4-FFF2-40B4-BE49-F238E27FC236}">
                  <a16:creationId xmlns:a16="http://schemas.microsoft.com/office/drawing/2014/main" id="{8B30B503-2670-3790-CD27-69A8FCEB35CA}"/>
                </a:ext>
              </a:extLst>
            </p:cNvPr>
            <p:cNvCxnSpPr>
              <a:cxnSpLocks/>
              <a:endCxn id="5" idx="1"/>
            </p:cNvCxnSpPr>
            <p:nvPr/>
          </p:nvCxnSpPr>
          <p:spPr>
            <a:xfrm flipV="1">
              <a:off x="4305628" y="2104664"/>
              <a:ext cx="647955" cy="523997"/>
            </a:xfrm>
            <a:prstGeom prst="bentConnector3">
              <a:avLst>
                <a:gd name="adj1" fmla="val 331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3F80382-3CBA-EF29-F96F-F3D4F0C81982}"/>
                </a:ext>
              </a:extLst>
            </p:cNvPr>
            <p:cNvCxnSpPr>
              <a:cxnSpLocks/>
              <a:stCxn id="26" idx="2"/>
            </p:cNvCxnSpPr>
            <p:nvPr/>
          </p:nvCxnSpPr>
          <p:spPr>
            <a:xfrm>
              <a:off x="4273381" y="2970414"/>
              <a:ext cx="32248" cy="6035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4958B1E8-4AD9-1A59-333D-46ECCFE83777}"/>
                </a:ext>
              </a:extLst>
            </p:cNvPr>
            <p:cNvCxnSpPr>
              <a:cxnSpLocks/>
              <a:endCxn id="6" idx="1"/>
            </p:cNvCxnSpPr>
            <p:nvPr/>
          </p:nvCxnSpPr>
          <p:spPr>
            <a:xfrm>
              <a:off x="4304421" y="3560143"/>
              <a:ext cx="567800"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sp>
        <p:nvSpPr>
          <p:cNvPr id="7" name="TextBox 6">
            <a:extLst>
              <a:ext uri="{FF2B5EF4-FFF2-40B4-BE49-F238E27FC236}">
                <a16:creationId xmlns:a16="http://schemas.microsoft.com/office/drawing/2014/main" id="{7F43458A-3595-E272-0DD6-4106CB40C4D6}"/>
              </a:ext>
            </a:extLst>
          </p:cNvPr>
          <p:cNvSpPr txBox="1"/>
          <p:nvPr/>
        </p:nvSpPr>
        <p:spPr>
          <a:xfrm>
            <a:off x="9884362" y="6400800"/>
            <a:ext cx="1602105" cy="3693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NCT07022483</a:t>
            </a:r>
          </a:p>
        </p:txBody>
      </p:sp>
      <p:pic>
        <p:nvPicPr>
          <p:cNvPr id="18" name="Picture 17">
            <a:extLst>
              <a:ext uri="{FF2B5EF4-FFF2-40B4-BE49-F238E27FC236}">
                <a16:creationId xmlns:a16="http://schemas.microsoft.com/office/drawing/2014/main" id="{7855CCCB-C52B-42D2-97F0-5770D0B03A8B}"/>
              </a:ext>
            </a:extLst>
          </p:cNvPr>
          <p:cNvPicPr>
            <a:picLocks noChangeAspect="1"/>
          </p:cNvPicPr>
          <p:nvPr/>
        </p:nvPicPr>
        <p:blipFill>
          <a:blip r:embed="rId3"/>
          <a:srcRect l="37837" t="26987"/>
          <a:stretch/>
        </p:blipFill>
        <p:spPr>
          <a:xfrm>
            <a:off x="269814" y="6296114"/>
            <a:ext cx="3445164" cy="496263"/>
          </a:xfrm>
          <a:prstGeom prst="rect">
            <a:avLst/>
          </a:prstGeom>
        </p:spPr>
      </p:pic>
    </p:spTree>
    <p:extLst>
      <p:ext uri="{BB962C8B-B14F-4D97-AF65-F5344CB8AC3E}">
        <p14:creationId xmlns:p14="http://schemas.microsoft.com/office/powerpoint/2010/main" val="549105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0CA26-3BF4-7250-AD7E-0856C7FC2C37}"/>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A704BFA0-8E19-5679-DD8F-41C306C32381}"/>
              </a:ext>
            </a:extLst>
          </p:cNvPr>
          <p:cNvSpPr txBox="1"/>
          <p:nvPr/>
        </p:nvSpPr>
        <p:spPr>
          <a:xfrm>
            <a:off x="3117476" y="6540598"/>
            <a:ext cx="70269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Wang, et al 111P, ESMO 2025</a:t>
            </a:r>
          </a:p>
        </p:txBody>
      </p:sp>
      <p:sp>
        <p:nvSpPr>
          <p:cNvPr id="2" name="Content Placeholder 2">
            <a:extLst>
              <a:ext uri="{FF2B5EF4-FFF2-40B4-BE49-F238E27FC236}">
                <a16:creationId xmlns:a16="http://schemas.microsoft.com/office/drawing/2014/main" id="{BB042564-311B-AE0F-C848-BA7DDF09D031}"/>
              </a:ext>
            </a:extLst>
          </p:cNvPr>
          <p:cNvSpPr txBox="1">
            <a:spLocks/>
          </p:cNvSpPr>
          <p:nvPr/>
        </p:nvSpPr>
        <p:spPr>
          <a:xfrm>
            <a:off x="252412" y="163513"/>
            <a:ext cx="11687175" cy="3381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Phase I/II Trial Sacituzumab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Tirumotecan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(Sac-TMT) in Advanced/Metastatic Endometrial Carcinoma</a:t>
            </a:r>
          </a:p>
        </p:txBody>
      </p:sp>
      <p:pic>
        <p:nvPicPr>
          <p:cNvPr id="3" name="Picture 2">
            <a:extLst>
              <a:ext uri="{FF2B5EF4-FFF2-40B4-BE49-F238E27FC236}">
                <a16:creationId xmlns:a16="http://schemas.microsoft.com/office/drawing/2014/main" id="{502E7D68-73DF-DC5D-BFDD-D5A252C1D28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8903" y="1005165"/>
            <a:ext cx="10929367" cy="5342470"/>
          </a:xfrm>
          <a:prstGeom prst="rect">
            <a:avLst/>
          </a:prstGeom>
        </p:spPr>
      </p:pic>
    </p:spTree>
    <p:extLst>
      <p:ext uri="{BB962C8B-B14F-4D97-AF65-F5344CB8AC3E}">
        <p14:creationId xmlns:p14="http://schemas.microsoft.com/office/powerpoint/2010/main" val="1556631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20BD2-2A84-C585-989F-4EDB2DC5A6B9}"/>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1F543C29-165B-09CE-E86A-D36389C0A85A}"/>
              </a:ext>
            </a:extLst>
          </p:cNvPr>
          <p:cNvSpPr txBox="1"/>
          <p:nvPr/>
        </p:nvSpPr>
        <p:spPr>
          <a:xfrm>
            <a:off x="3117476" y="6540598"/>
            <a:ext cx="70269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Wang, et al 111P, ESMO 2025</a:t>
            </a:r>
          </a:p>
        </p:txBody>
      </p:sp>
      <p:sp>
        <p:nvSpPr>
          <p:cNvPr id="2" name="Content Placeholder 2">
            <a:extLst>
              <a:ext uri="{FF2B5EF4-FFF2-40B4-BE49-F238E27FC236}">
                <a16:creationId xmlns:a16="http://schemas.microsoft.com/office/drawing/2014/main" id="{F4035EC0-7A79-6268-08C9-EA9913A7FE48}"/>
              </a:ext>
            </a:extLst>
          </p:cNvPr>
          <p:cNvSpPr txBox="1">
            <a:spLocks/>
          </p:cNvSpPr>
          <p:nvPr/>
        </p:nvSpPr>
        <p:spPr>
          <a:xfrm>
            <a:off x="252412" y="163513"/>
            <a:ext cx="11687175" cy="3381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Phase I/II Trial Sacituzumab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Tirumotecan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(Sac-TMT) in Advanced/Metastatic Endometrial Carcinoma</a:t>
            </a:r>
          </a:p>
        </p:txBody>
      </p:sp>
      <p:pic>
        <p:nvPicPr>
          <p:cNvPr id="4" name="Picture 3">
            <a:extLst>
              <a:ext uri="{FF2B5EF4-FFF2-40B4-BE49-F238E27FC236}">
                <a16:creationId xmlns:a16="http://schemas.microsoft.com/office/drawing/2014/main" id="{52AD9195-1730-0874-E911-B6F1FBAD35C3}"/>
              </a:ext>
            </a:extLst>
          </p:cNvPr>
          <p:cNvPicPr>
            <a:picLocks noChangeAspect="1"/>
          </p:cNvPicPr>
          <p:nvPr/>
        </p:nvPicPr>
        <p:blipFill>
          <a:blip r:embed="rId3"/>
          <a:stretch>
            <a:fillRect/>
          </a:stretch>
        </p:blipFill>
        <p:spPr>
          <a:xfrm>
            <a:off x="781110" y="1323697"/>
            <a:ext cx="10629780" cy="4921828"/>
          </a:xfrm>
          <a:prstGeom prst="rect">
            <a:avLst/>
          </a:prstGeom>
        </p:spPr>
      </p:pic>
    </p:spTree>
    <p:extLst>
      <p:ext uri="{BB962C8B-B14F-4D97-AF65-F5344CB8AC3E}">
        <p14:creationId xmlns:p14="http://schemas.microsoft.com/office/powerpoint/2010/main" val="3971854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E8580-5B8C-838A-B514-94686D6072E8}"/>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7B4EF042-771D-C1F7-9730-E0B984DD6B1D}"/>
              </a:ext>
            </a:extLst>
          </p:cNvPr>
          <p:cNvSpPr txBox="1"/>
          <p:nvPr/>
        </p:nvSpPr>
        <p:spPr>
          <a:xfrm>
            <a:off x="3117476" y="6540598"/>
            <a:ext cx="70269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Wang, et al 111P, ESMO 2025</a:t>
            </a:r>
          </a:p>
        </p:txBody>
      </p:sp>
      <p:sp>
        <p:nvSpPr>
          <p:cNvPr id="2" name="Content Placeholder 2">
            <a:extLst>
              <a:ext uri="{FF2B5EF4-FFF2-40B4-BE49-F238E27FC236}">
                <a16:creationId xmlns:a16="http://schemas.microsoft.com/office/drawing/2014/main" id="{EE644CB8-0A29-6964-B2DD-3EF264DF111D}"/>
              </a:ext>
            </a:extLst>
          </p:cNvPr>
          <p:cNvSpPr txBox="1">
            <a:spLocks/>
          </p:cNvSpPr>
          <p:nvPr/>
        </p:nvSpPr>
        <p:spPr>
          <a:xfrm>
            <a:off x="252412" y="163513"/>
            <a:ext cx="11687175" cy="3381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Phase I/II Trial Sacituzumab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Tirumotecan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(Sac-TMT) in Advanced/Metastatic Endometrial Carcinoma</a:t>
            </a:r>
          </a:p>
        </p:txBody>
      </p:sp>
      <p:pic>
        <p:nvPicPr>
          <p:cNvPr id="5" name="Picture 4">
            <a:extLst>
              <a:ext uri="{FF2B5EF4-FFF2-40B4-BE49-F238E27FC236}">
                <a16:creationId xmlns:a16="http://schemas.microsoft.com/office/drawing/2014/main" id="{766697D1-EC52-58D4-7B91-71EE9EA80D8E}"/>
              </a:ext>
            </a:extLst>
          </p:cNvPr>
          <p:cNvPicPr>
            <a:picLocks noChangeAspect="1"/>
          </p:cNvPicPr>
          <p:nvPr/>
        </p:nvPicPr>
        <p:blipFill>
          <a:blip r:embed="rId3"/>
          <a:stretch>
            <a:fillRect/>
          </a:stretch>
        </p:blipFill>
        <p:spPr>
          <a:xfrm>
            <a:off x="1101934" y="1199141"/>
            <a:ext cx="9483306" cy="5163134"/>
          </a:xfrm>
          <a:prstGeom prst="rect">
            <a:avLst/>
          </a:prstGeom>
        </p:spPr>
      </p:pic>
    </p:spTree>
    <p:extLst>
      <p:ext uri="{BB962C8B-B14F-4D97-AF65-F5344CB8AC3E}">
        <p14:creationId xmlns:p14="http://schemas.microsoft.com/office/powerpoint/2010/main" val="1860594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8066D-3830-8E4F-D47A-4CDCCB34F1BC}"/>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DCF7B6C8-D114-6A52-AB98-E5C8D49F9D15}"/>
              </a:ext>
            </a:extLst>
          </p:cNvPr>
          <p:cNvSpPr txBox="1"/>
          <p:nvPr/>
        </p:nvSpPr>
        <p:spPr>
          <a:xfrm>
            <a:off x="3117476" y="6540598"/>
            <a:ext cx="70269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Wang, et al 111P, ESMO 2025</a:t>
            </a:r>
          </a:p>
        </p:txBody>
      </p:sp>
      <p:sp>
        <p:nvSpPr>
          <p:cNvPr id="2" name="Content Placeholder 2">
            <a:extLst>
              <a:ext uri="{FF2B5EF4-FFF2-40B4-BE49-F238E27FC236}">
                <a16:creationId xmlns:a16="http://schemas.microsoft.com/office/drawing/2014/main" id="{3E092176-96BD-CC38-0110-B20C7FC86E30}"/>
              </a:ext>
            </a:extLst>
          </p:cNvPr>
          <p:cNvSpPr txBox="1">
            <a:spLocks/>
          </p:cNvSpPr>
          <p:nvPr/>
        </p:nvSpPr>
        <p:spPr>
          <a:xfrm>
            <a:off x="247047" y="163513"/>
            <a:ext cx="11687175" cy="3381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Phase I/II Trial Sacituzumab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Tirumotecan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(Sac-TMT) in Advanced/Metastatic Endometrial Carcinoma</a:t>
            </a:r>
          </a:p>
        </p:txBody>
      </p:sp>
      <p:pic>
        <p:nvPicPr>
          <p:cNvPr id="6" name="Picture 5">
            <a:extLst>
              <a:ext uri="{FF2B5EF4-FFF2-40B4-BE49-F238E27FC236}">
                <a16:creationId xmlns:a16="http://schemas.microsoft.com/office/drawing/2014/main" id="{12783F85-882A-846B-1771-E4ECB0F49039}"/>
              </a:ext>
            </a:extLst>
          </p:cNvPr>
          <p:cNvPicPr>
            <a:picLocks noChangeAspect="1"/>
          </p:cNvPicPr>
          <p:nvPr/>
        </p:nvPicPr>
        <p:blipFill>
          <a:blip r:embed="rId3"/>
          <a:stretch>
            <a:fillRect/>
          </a:stretch>
        </p:blipFill>
        <p:spPr>
          <a:xfrm>
            <a:off x="504261" y="1584610"/>
            <a:ext cx="11172748" cy="3688780"/>
          </a:xfrm>
          <a:prstGeom prst="rect">
            <a:avLst/>
          </a:prstGeom>
        </p:spPr>
      </p:pic>
      <p:sp>
        <p:nvSpPr>
          <p:cNvPr id="7" name="Rectangle 6">
            <a:extLst>
              <a:ext uri="{FF2B5EF4-FFF2-40B4-BE49-F238E27FC236}">
                <a16:creationId xmlns:a16="http://schemas.microsoft.com/office/drawing/2014/main" id="{A52F87EE-D43C-5EBC-EF58-4B3B25D96357}"/>
              </a:ext>
            </a:extLst>
          </p:cNvPr>
          <p:cNvSpPr/>
          <p:nvPr/>
        </p:nvSpPr>
        <p:spPr>
          <a:xfrm>
            <a:off x="690113" y="1431985"/>
            <a:ext cx="4718649" cy="2674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596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B93F1-910E-5FBC-BCBE-BC5379C7A7F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FE0A71-61CB-DDCB-A0B1-FCA07E6BA04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49927" y="346364"/>
            <a:ext cx="9892146" cy="5952329"/>
          </a:xfrm>
          <a:prstGeom prst="rect">
            <a:avLst/>
          </a:prstGeom>
        </p:spPr>
      </p:pic>
      <p:sp>
        <p:nvSpPr>
          <p:cNvPr id="2" name="TextBox 1">
            <a:extLst>
              <a:ext uri="{FF2B5EF4-FFF2-40B4-BE49-F238E27FC236}">
                <a16:creationId xmlns:a16="http://schemas.microsoft.com/office/drawing/2014/main" id="{E5C42CA1-5EF8-A7AA-09F0-710C1061FB06}"/>
              </a:ext>
            </a:extLst>
          </p:cNvPr>
          <p:cNvSpPr txBox="1"/>
          <p:nvPr/>
        </p:nvSpPr>
        <p:spPr>
          <a:xfrm>
            <a:off x="1261730" y="897622"/>
            <a:ext cx="10306688" cy="2648824"/>
          </a:xfrm>
          <a:prstGeom prst="rect">
            <a:avLst/>
          </a:prstGeom>
          <a:solidFill>
            <a:schemeClr val="bg1"/>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Manufacturer] Announces TroFuse-005 Trial Evaluating Sacituzumab </a:t>
            </a: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Tirumotecan</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(Sac-TMT) Met Primary Endpoints of Overall Survival (OS) and Progression-Free Survival (PFS) in Certain Patients with Advanced or Recurrent Endometrial Cancer</a:t>
            </a:r>
          </a:p>
        </p:txBody>
      </p:sp>
      <p:sp>
        <p:nvSpPr>
          <p:cNvPr id="3" name="TextBox 2">
            <a:extLst>
              <a:ext uri="{FF2B5EF4-FFF2-40B4-BE49-F238E27FC236}">
                <a16:creationId xmlns:a16="http://schemas.microsoft.com/office/drawing/2014/main" id="{373DEE69-5A28-38C2-98D7-931B0DCE8DAC}"/>
              </a:ext>
            </a:extLst>
          </p:cNvPr>
          <p:cNvSpPr txBox="1"/>
          <p:nvPr/>
        </p:nvSpPr>
        <p:spPr>
          <a:xfrm>
            <a:off x="1149927" y="4991450"/>
            <a:ext cx="10527548" cy="1520186"/>
          </a:xfrm>
          <a:prstGeom prst="rect">
            <a:avLst/>
          </a:prstGeom>
          <a:solidFill>
            <a:schemeClr val="bg1"/>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rPr>
              <a:t>RAHWAY, N.J.--(BUSINESS WIRE)--  [The manufacturer] today announced the pivotal Phase 3 TroFuse-005 trial evaluating sacituzumab </a:t>
            </a:r>
            <a:r>
              <a:rPr kumimoji="0" lang="en-US" sz="2100" b="0" i="0" u="none" strike="noStrike" kern="1200" cap="none" spc="0" normalizeH="0" baseline="0" noProof="0" dirty="0" err="1">
                <a:ln>
                  <a:noFill/>
                </a:ln>
                <a:solidFill>
                  <a:prstClr val="black"/>
                </a:solidFill>
                <a:effectLst/>
                <a:uLnTx/>
                <a:uFillTx/>
                <a:latin typeface="Aptos" panose="02110004020202020204"/>
                <a:ea typeface="+mn-ea"/>
                <a:cs typeface="+mn-cs"/>
              </a:rPr>
              <a:t>tirumotecan</a:t>
            </a:r>
            <a:r>
              <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rPr>
              <a:t> (sac-TMT), an investigational TROP2-directed antibody-drug conjugate (ADC) […] met its primary endpoints of overall survival (OS) and progression-free survival (PFS) in certain patients with</a:t>
            </a:r>
          </a:p>
        </p:txBody>
      </p:sp>
    </p:spTree>
    <p:extLst>
      <p:ext uri="{BB962C8B-B14F-4D97-AF65-F5344CB8AC3E}">
        <p14:creationId xmlns:p14="http://schemas.microsoft.com/office/powerpoint/2010/main" val="3304774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E96C5-DB5C-AFD8-5653-816EC4C1C7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51B412-F550-52B0-6B01-A4EB3F36EF51}"/>
              </a:ext>
            </a:extLst>
          </p:cNvPr>
          <p:cNvSpPr>
            <a:spLocks noGrp="1"/>
          </p:cNvSpPr>
          <p:nvPr>
            <p:ph type="title"/>
          </p:nvPr>
        </p:nvSpPr>
        <p:spPr>
          <a:xfrm>
            <a:off x="914400" y="316844"/>
            <a:ext cx="10363200" cy="702307"/>
          </a:xfrm>
        </p:spPr>
        <p:txBody>
          <a:bodyPr/>
          <a:lstStyle/>
          <a:p>
            <a:r>
              <a:rPr lang="en-US" dirty="0">
                <a:solidFill>
                  <a:srgbClr val="0432FF"/>
                </a:solidFill>
                <a:latin typeface="Calibri" panose="020F0502020204030204" pitchFamily="34" charset="0"/>
                <a:cs typeface="Calibri" panose="020F0502020204030204" pitchFamily="34" charset="0"/>
              </a:rPr>
              <a:t>TroFuse-005 Phase III Trial Design</a:t>
            </a:r>
          </a:p>
        </p:txBody>
      </p:sp>
      <p:sp>
        <p:nvSpPr>
          <p:cNvPr id="4" name="TextBox 3">
            <a:extLst>
              <a:ext uri="{FF2B5EF4-FFF2-40B4-BE49-F238E27FC236}">
                <a16:creationId xmlns:a16="http://schemas.microsoft.com/office/drawing/2014/main" id="{22EA966F-8BC4-D2FF-CC90-9C3B350BFB56}"/>
              </a:ext>
            </a:extLst>
          </p:cNvPr>
          <p:cNvSpPr txBox="1"/>
          <p:nvPr/>
        </p:nvSpPr>
        <p:spPr>
          <a:xfrm>
            <a:off x="839416" y="5089077"/>
            <a:ext cx="10216767" cy="415498"/>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PFS, OS</a:t>
            </a:r>
          </a:p>
        </p:txBody>
      </p:sp>
      <p:cxnSp>
        <p:nvCxnSpPr>
          <p:cNvPr id="5" name="Straight Connector 10">
            <a:extLst>
              <a:ext uri="{FF2B5EF4-FFF2-40B4-BE49-F238E27FC236}">
                <a16:creationId xmlns:a16="http://schemas.microsoft.com/office/drawing/2014/main" id="{ED7604FB-8BDE-6299-7F73-160C169CCADC}"/>
              </a:ext>
            </a:extLst>
          </p:cNvPr>
          <p:cNvCxnSpPr>
            <a:cxnSpLocks noChangeShapeType="1"/>
          </p:cNvCxnSpPr>
          <p:nvPr/>
        </p:nvCxnSpPr>
        <p:spPr bwMode="auto">
          <a:xfrm>
            <a:off x="5876001" y="3136444"/>
            <a:ext cx="457200"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454471B2-8973-6761-23DA-3F4E251B85F1}"/>
              </a:ext>
            </a:extLst>
          </p:cNvPr>
          <p:cNvCxnSpPr>
            <a:cxnSpLocks/>
          </p:cNvCxnSpPr>
          <p:nvPr/>
        </p:nvCxnSpPr>
        <p:spPr bwMode="auto">
          <a:xfrm flipV="1">
            <a:off x="6518002" y="2287653"/>
            <a:ext cx="0" cy="1410527"/>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ADE65D8-C841-0AB1-5C7A-E036083CF57A}"/>
              </a:ext>
            </a:extLst>
          </p:cNvPr>
          <p:cNvCxnSpPr/>
          <p:nvPr/>
        </p:nvCxnSpPr>
        <p:spPr bwMode="auto">
          <a:xfrm>
            <a:off x="6518004" y="3699070"/>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5BD7451-BE0A-79C0-1904-1B09DD5A7ED1}"/>
              </a:ext>
            </a:extLst>
          </p:cNvPr>
          <p:cNvCxnSpPr/>
          <p:nvPr/>
        </p:nvCxnSpPr>
        <p:spPr bwMode="auto">
          <a:xfrm>
            <a:off x="6518007" y="2287653"/>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2" name="Group 31">
            <a:extLst>
              <a:ext uri="{FF2B5EF4-FFF2-40B4-BE49-F238E27FC236}">
                <a16:creationId xmlns:a16="http://schemas.microsoft.com/office/drawing/2014/main" id="{C1F16E3C-311E-BD8E-9BA6-62F0AF71E028}"/>
              </a:ext>
            </a:extLst>
          </p:cNvPr>
          <p:cNvGraphicFramePr>
            <a:graphicFrameLocks noGrp="1"/>
          </p:cNvGraphicFramePr>
          <p:nvPr>
            <p:extLst>
              <p:ext uri="{D42A27DB-BD31-4B8C-83A1-F6EECF244321}">
                <p14:modId xmlns:p14="http://schemas.microsoft.com/office/powerpoint/2010/main" val="416961611"/>
              </p:ext>
            </p:extLst>
          </p:nvPr>
        </p:nvGraphicFramePr>
        <p:xfrm>
          <a:off x="839416" y="1448545"/>
          <a:ext cx="5036581" cy="3168352"/>
        </p:xfrm>
        <a:graphic>
          <a:graphicData uri="http://schemas.openxmlformats.org/drawingml/2006/table">
            <a:tbl>
              <a:tblPr/>
              <a:tblGrid>
                <a:gridCol w="5036581">
                  <a:extLst>
                    <a:ext uri="{9D8B030D-6E8A-4147-A177-3AD203B41FA5}">
                      <a16:colId xmlns:a16="http://schemas.microsoft.com/office/drawing/2014/main" val="20000"/>
                    </a:ext>
                  </a:extLst>
                </a:gridCol>
              </a:tblGrid>
              <a:tr h="411581">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Estimated enrollment N = 710</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2756771">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Patients with endometrial cancer who received prior platinum-based chemotherapy and PD-1/PD-L1 therapy, either separately or in combination </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sp>
        <p:nvSpPr>
          <p:cNvPr id="13" name="Rectangle 18">
            <a:extLst>
              <a:ext uri="{FF2B5EF4-FFF2-40B4-BE49-F238E27FC236}">
                <a16:creationId xmlns:a16="http://schemas.microsoft.com/office/drawing/2014/main" id="{9C1E4F62-9F27-D71F-288B-A17E2449C791}"/>
              </a:ext>
            </a:extLst>
          </p:cNvPr>
          <p:cNvSpPr>
            <a:spLocks noChangeArrowheads="1"/>
          </p:cNvSpPr>
          <p:nvPr/>
        </p:nvSpPr>
        <p:spPr bwMode="auto">
          <a:xfrm>
            <a:off x="7106086" y="1196752"/>
            <a:ext cx="4325117" cy="1717531"/>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Sac-TMT </a:t>
            </a:r>
          </a:p>
        </p:txBody>
      </p:sp>
      <p:sp>
        <p:nvSpPr>
          <p:cNvPr id="14" name="Rectangle 18">
            <a:extLst>
              <a:ext uri="{FF2B5EF4-FFF2-40B4-BE49-F238E27FC236}">
                <a16:creationId xmlns:a16="http://schemas.microsoft.com/office/drawing/2014/main" id="{049A33E8-555B-A82F-C58E-2E1156A0E290}"/>
              </a:ext>
            </a:extLst>
          </p:cNvPr>
          <p:cNvSpPr>
            <a:spLocks noChangeArrowheads="1"/>
          </p:cNvSpPr>
          <p:nvPr/>
        </p:nvSpPr>
        <p:spPr bwMode="auto">
          <a:xfrm>
            <a:off x="7112066" y="3213016"/>
            <a:ext cx="4325117" cy="1717536"/>
          </a:xfrm>
          <a:prstGeom prst="rect">
            <a:avLst/>
          </a:prstGeom>
          <a:solidFill>
            <a:srgbClr val="99CD13"/>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TPC</a:t>
            </a:r>
          </a:p>
        </p:txBody>
      </p:sp>
      <p:sp>
        <p:nvSpPr>
          <p:cNvPr id="18" name="TextBox 17">
            <a:extLst>
              <a:ext uri="{FF2B5EF4-FFF2-40B4-BE49-F238E27FC236}">
                <a16:creationId xmlns:a16="http://schemas.microsoft.com/office/drawing/2014/main" id="{06D6F104-75A7-E413-DBD6-DCBBE8B0A8C8}"/>
              </a:ext>
            </a:extLst>
          </p:cNvPr>
          <p:cNvSpPr txBox="1"/>
          <p:nvPr/>
        </p:nvSpPr>
        <p:spPr>
          <a:xfrm>
            <a:off x="191344" y="6442545"/>
            <a:ext cx="945903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https://clinicaltrials.gov/study/NCT06132958. Accessed May 2026.</a:t>
            </a: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grpSp>
        <p:nvGrpSpPr>
          <p:cNvPr id="21" name="Group 20">
            <a:extLst>
              <a:ext uri="{FF2B5EF4-FFF2-40B4-BE49-F238E27FC236}">
                <a16:creationId xmlns:a16="http://schemas.microsoft.com/office/drawing/2014/main" id="{11FD94CB-73C2-347C-AD7F-F651721734CF}"/>
              </a:ext>
            </a:extLst>
          </p:cNvPr>
          <p:cNvGrpSpPr>
            <a:grpSpLocks/>
          </p:cNvGrpSpPr>
          <p:nvPr/>
        </p:nvGrpSpPr>
        <p:grpSpPr bwMode="auto">
          <a:xfrm>
            <a:off x="6034274" y="2536229"/>
            <a:ext cx="914400" cy="914400"/>
            <a:chOff x="1872" y="1584"/>
            <a:chExt cx="576" cy="576"/>
          </a:xfrm>
        </p:grpSpPr>
        <p:sp>
          <p:nvSpPr>
            <p:cNvPr id="22" name="Oval 21">
              <a:extLst>
                <a:ext uri="{FF2B5EF4-FFF2-40B4-BE49-F238E27FC236}">
                  <a16:creationId xmlns:a16="http://schemas.microsoft.com/office/drawing/2014/main" id="{6609DE2E-0765-88B6-67F5-F80F84D79B70}"/>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333399"/>
                </a:solidFill>
                <a:effectLst/>
                <a:uLnTx/>
                <a:uFillTx/>
                <a:latin typeface="Calibri" panose="020F0502020204030204" pitchFamily="34" charset="0"/>
                <a:ea typeface="Arial" charset="0"/>
                <a:cs typeface="Calibri" panose="020F0502020204030204" pitchFamily="34" charset="0"/>
              </a:endParaRPr>
            </a:p>
          </p:txBody>
        </p:sp>
        <p:sp>
          <p:nvSpPr>
            <p:cNvPr id="23" name="Rectangle 22">
              <a:extLst>
                <a:ext uri="{FF2B5EF4-FFF2-40B4-BE49-F238E27FC236}">
                  <a16:creationId xmlns:a16="http://schemas.microsoft.com/office/drawing/2014/main" id="{CAC52086-55B0-ECA4-4111-3F3E120AC52B}"/>
                </a:ext>
              </a:extLst>
            </p:cNvPr>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Arial" charset="0"/>
                  <a:cs typeface="Calibri" panose="020F0502020204030204" pitchFamily="34" charset="0"/>
                </a:rPr>
                <a:t>R</a:t>
              </a:r>
            </a:p>
          </p:txBody>
        </p:sp>
      </p:grpSp>
    </p:spTree>
    <p:custDataLst>
      <p:tags r:id="rId1"/>
    </p:custDataLst>
    <p:extLst>
      <p:ext uri="{BB962C8B-B14F-4D97-AF65-F5344CB8AC3E}">
        <p14:creationId xmlns:p14="http://schemas.microsoft.com/office/powerpoint/2010/main" val="547006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316844"/>
            <a:ext cx="10363200" cy="702307"/>
          </a:xfrm>
        </p:spPr>
        <p:txBody>
          <a:bodyPr/>
          <a:lstStyle/>
          <a:p>
            <a:r>
              <a:rPr lang="en-US" dirty="0">
                <a:solidFill>
                  <a:srgbClr val="0432FF"/>
                </a:solidFill>
                <a:latin typeface="Calibri" panose="020F0502020204030204" pitchFamily="34" charset="0"/>
                <a:cs typeface="Calibri" panose="020F0502020204030204" pitchFamily="34" charset="0"/>
              </a:rPr>
              <a:t>TroFuse-033 Phase III Trial Design</a:t>
            </a:r>
          </a:p>
        </p:txBody>
      </p:sp>
      <p:sp>
        <p:nvSpPr>
          <p:cNvPr id="4" name="TextBox 3">
            <a:extLst>
              <a:ext uri="{FF2B5EF4-FFF2-40B4-BE49-F238E27FC236}">
                <a16:creationId xmlns:a16="http://schemas.microsoft.com/office/drawing/2014/main" id="{65079D5C-EA1B-8A41-A1FC-E5516B15D171}"/>
              </a:ext>
            </a:extLst>
          </p:cNvPr>
          <p:cNvSpPr txBox="1"/>
          <p:nvPr/>
        </p:nvSpPr>
        <p:spPr>
          <a:xfrm>
            <a:off x="743365" y="5383014"/>
            <a:ext cx="10216767" cy="415498"/>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a:t>
            </a:r>
            <a:r>
              <a:rPr kumimoji="0" lang="en-US" sz="2100" b="1" i="0" u="none" strike="noStrike" kern="1200" cap="none" spc="0" normalizeH="0" baseline="0" noProof="0">
                <a:ln>
                  <a:noFill/>
                </a:ln>
                <a:solidFill>
                  <a:srgbClr val="000000"/>
                </a:solidFill>
                <a:effectLst/>
                <a:uLnTx/>
                <a:uFillTx/>
                <a:latin typeface="Calibri" panose="020F0502020204030204" pitchFamily="34" charset="0"/>
                <a:ea typeface="Arial" charset="0"/>
                <a:cs typeface="Calibri" panose="020F0502020204030204" pitchFamily="34" charset="0"/>
              </a:rPr>
              <a:t>: </a:t>
            </a:r>
            <a:r>
              <a:rPr kumimoji="0" lang="en-US" sz="2100" b="0" i="0" u="none" strike="noStrike" kern="1200" cap="none" spc="0" normalizeH="0" baseline="0" noProof="0">
                <a:ln>
                  <a:noFill/>
                </a:ln>
                <a:solidFill>
                  <a:srgbClr val="000000"/>
                </a:solidFill>
                <a:effectLst/>
                <a:uLnTx/>
                <a:uFillTx/>
                <a:latin typeface="Calibri" panose="020F0502020204030204" pitchFamily="34" charset="0"/>
                <a:ea typeface="Arial" charset="0"/>
                <a:cs typeface="Calibri" panose="020F0502020204030204" pitchFamily="34" charset="0"/>
              </a:rPr>
              <a:t>PFS, OS</a:t>
            </a:r>
            <a:endPar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endParaRPr>
          </a:p>
        </p:txBody>
      </p:sp>
      <p:cxnSp>
        <p:nvCxnSpPr>
          <p:cNvPr id="5" name="Straight Connector 10">
            <a:extLst>
              <a:ext uri="{FF2B5EF4-FFF2-40B4-BE49-F238E27FC236}">
                <a16:creationId xmlns:a16="http://schemas.microsoft.com/office/drawing/2014/main" id="{D664AC85-E260-E84E-A0FB-67770497B0C8}"/>
              </a:ext>
            </a:extLst>
          </p:cNvPr>
          <p:cNvCxnSpPr>
            <a:cxnSpLocks noChangeShapeType="1"/>
          </p:cNvCxnSpPr>
          <p:nvPr/>
        </p:nvCxnSpPr>
        <p:spPr bwMode="auto">
          <a:xfrm>
            <a:off x="5876001" y="3769494"/>
            <a:ext cx="457200"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74FFDE9D-3504-004D-8DBE-4B8728B5ECA8}"/>
              </a:ext>
            </a:extLst>
          </p:cNvPr>
          <p:cNvCxnSpPr>
            <a:cxnSpLocks/>
          </p:cNvCxnSpPr>
          <p:nvPr/>
        </p:nvCxnSpPr>
        <p:spPr bwMode="auto">
          <a:xfrm flipV="1">
            <a:off x="6518002" y="2920703"/>
            <a:ext cx="0" cy="1410527"/>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14E6211-8A76-B540-8C6B-099DCF7C3C57}"/>
              </a:ext>
            </a:extLst>
          </p:cNvPr>
          <p:cNvCxnSpPr/>
          <p:nvPr/>
        </p:nvCxnSpPr>
        <p:spPr bwMode="auto">
          <a:xfrm>
            <a:off x="6518004" y="4332120"/>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D777C6-6BD2-FE40-9796-7D909E2ED077}"/>
              </a:ext>
            </a:extLst>
          </p:cNvPr>
          <p:cNvCxnSpPr/>
          <p:nvPr/>
        </p:nvCxnSpPr>
        <p:spPr bwMode="auto">
          <a:xfrm>
            <a:off x="6518007" y="2920703"/>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2" name="Group 31">
            <a:extLst>
              <a:ext uri="{FF2B5EF4-FFF2-40B4-BE49-F238E27FC236}">
                <a16:creationId xmlns:a16="http://schemas.microsoft.com/office/drawing/2014/main" id="{99465E9B-DB23-7647-8B54-6A217BC50072}"/>
              </a:ext>
            </a:extLst>
          </p:cNvPr>
          <p:cNvGraphicFramePr>
            <a:graphicFrameLocks noGrp="1"/>
          </p:cNvGraphicFramePr>
          <p:nvPr/>
        </p:nvGraphicFramePr>
        <p:xfrm>
          <a:off x="839416" y="2081595"/>
          <a:ext cx="5036581" cy="3168352"/>
        </p:xfrm>
        <a:graphic>
          <a:graphicData uri="http://schemas.openxmlformats.org/drawingml/2006/table">
            <a:tbl>
              <a:tblPr/>
              <a:tblGrid>
                <a:gridCol w="5036581">
                  <a:extLst>
                    <a:ext uri="{9D8B030D-6E8A-4147-A177-3AD203B41FA5}">
                      <a16:colId xmlns:a16="http://schemas.microsoft.com/office/drawing/2014/main" val="20000"/>
                    </a:ext>
                  </a:extLst>
                </a:gridCol>
              </a:tblGrid>
              <a:tr h="411581">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Estimated enrollment N = 710</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2756771">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Patients with </a:t>
                      </a:r>
                      <a:r>
                        <a:rPr kumimoji="0" lang="en-US" sz="2000" b="0" i="0" u="none" strike="noStrike" kern="1200"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primary advanced or recurrent e</a:t>
                      </a: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ndometrial cancer that is </a:t>
                      </a:r>
                      <a:r>
                        <a:rPr kumimoji="0" lang="en-US" sz="2000" b="0" i="0" u="none" strike="noStrike" cap="none" normalizeH="0" baseline="0" dirty="0" err="1">
                          <a:ln>
                            <a:noFill/>
                          </a:ln>
                          <a:solidFill>
                            <a:schemeClr val="bg1"/>
                          </a:solidFill>
                          <a:effectLst/>
                          <a:latin typeface="Calibri" panose="020F0502020204030204" pitchFamily="34" charset="0"/>
                          <a:ea typeface="Calibri" charset="0"/>
                          <a:cs typeface="Calibri" panose="020F0502020204030204" pitchFamily="34" charset="0"/>
                        </a:rPr>
                        <a:t>pMMR</a:t>
                      </a: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 </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All undergo an induction phase of 6 cycles comprised of pembrolizumab + carboplatin + paclitaxel or docetaxel</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sp>
        <p:nvSpPr>
          <p:cNvPr id="13" name="Rectangle 18">
            <a:extLst>
              <a:ext uri="{FF2B5EF4-FFF2-40B4-BE49-F238E27FC236}">
                <a16:creationId xmlns:a16="http://schemas.microsoft.com/office/drawing/2014/main" id="{1A2D0A81-D96E-924F-B859-F6281AC8A7E3}"/>
              </a:ext>
            </a:extLst>
          </p:cNvPr>
          <p:cNvSpPr>
            <a:spLocks noChangeArrowheads="1"/>
          </p:cNvSpPr>
          <p:nvPr/>
        </p:nvSpPr>
        <p:spPr bwMode="auto">
          <a:xfrm>
            <a:off x="7106086" y="1829802"/>
            <a:ext cx="4325117" cy="1717531"/>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Sac-TMT + Pembrolizumab</a:t>
            </a:r>
          </a:p>
        </p:txBody>
      </p:sp>
      <p:sp>
        <p:nvSpPr>
          <p:cNvPr id="14" name="Rectangle 18">
            <a:extLst>
              <a:ext uri="{FF2B5EF4-FFF2-40B4-BE49-F238E27FC236}">
                <a16:creationId xmlns:a16="http://schemas.microsoft.com/office/drawing/2014/main" id="{D945D54E-1836-5441-8178-A87BA45652DB}"/>
              </a:ext>
            </a:extLst>
          </p:cNvPr>
          <p:cNvSpPr>
            <a:spLocks noChangeArrowheads="1"/>
          </p:cNvSpPr>
          <p:nvPr/>
        </p:nvSpPr>
        <p:spPr bwMode="auto">
          <a:xfrm>
            <a:off x="7112066" y="3846066"/>
            <a:ext cx="4325117" cy="1717536"/>
          </a:xfrm>
          <a:prstGeom prst="rect">
            <a:avLst/>
          </a:prstGeom>
          <a:solidFill>
            <a:srgbClr val="99CD13"/>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Pembrolizumab</a:t>
            </a:r>
          </a:p>
        </p:txBody>
      </p:sp>
      <p:sp>
        <p:nvSpPr>
          <p:cNvPr id="18" name="TextBox 17">
            <a:extLst>
              <a:ext uri="{FF2B5EF4-FFF2-40B4-BE49-F238E27FC236}">
                <a16:creationId xmlns:a16="http://schemas.microsoft.com/office/drawing/2014/main" id="{8BDBAFCD-3212-2E45-8E59-92373180CF6D}"/>
              </a:ext>
            </a:extLst>
          </p:cNvPr>
          <p:cNvSpPr txBox="1"/>
          <p:nvPr/>
        </p:nvSpPr>
        <p:spPr>
          <a:xfrm>
            <a:off x="191344" y="6442545"/>
            <a:ext cx="945903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hlinkClick r:id="rId3"/>
              </a:rPr>
              <a:t>https://clinicaltrials.gov/study/NCT06952504</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Accessed May 2026.</a:t>
            </a: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grpSp>
        <p:nvGrpSpPr>
          <p:cNvPr id="21" name="Group 20">
            <a:extLst>
              <a:ext uri="{FF2B5EF4-FFF2-40B4-BE49-F238E27FC236}">
                <a16:creationId xmlns:a16="http://schemas.microsoft.com/office/drawing/2014/main" id="{5ADE3385-DB7B-6D41-94D4-6E09AEC48567}"/>
              </a:ext>
            </a:extLst>
          </p:cNvPr>
          <p:cNvGrpSpPr>
            <a:grpSpLocks/>
          </p:cNvGrpSpPr>
          <p:nvPr/>
        </p:nvGrpSpPr>
        <p:grpSpPr bwMode="auto">
          <a:xfrm>
            <a:off x="6034274" y="3169279"/>
            <a:ext cx="914400" cy="914400"/>
            <a:chOff x="1872" y="1584"/>
            <a:chExt cx="576" cy="576"/>
          </a:xfrm>
        </p:grpSpPr>
        <p:sp>
          <p:nvSpPr>
            <p:cNvPr id="22" name="Oval 21">
              <a:extLst>
                <a:ext uri="{FF2B5EF4-FFF2-40B4-BE49-F238E27FC236}">
                  <a16:creationId xmlns:a16="http://schemas.microsoft.com/office/drawing/2014/main" id="{613995D5-5772-654E-AB29-5D5C9DBC59FE}"/>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333399"/>
                </a:solidFill>
                <a:effectLst/>
                <a:uLnTx/>
                <a:uFillTx/>
                <a:latin typeface="Calibri" panose="020F0502020204030204" pitchFamily="34" charset="0"/>
                <a:ea typeface="Arial" charset="0"/>
                <a:cs typeface="Calibri" panose="020F0502020204030204" pitchFamily="34" charset="0"/>
              </a:endParaRPr>
            </a:p>
          </p:txBody>
        </p:sp>
        <p:sp>
          <p:nvSpPr>
            <p:cNvPr id="23" name="Rectangle 22">
              <a:extLst>
                <a:ext uri="{FF2B5EF4-FFF2-40B4-BE49-F238E27FC236}">
                  <a16:creationId xmlns:a16="http://schemas.microsoft.com/office/drawing/2014/main" id="{2D087DEC-A516-0D4A-AADE-67AED91BF7E4}"/>
                </a:ext>
              </a:extLst>
            </p:cNvPr>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Arial" charset="0"/>
                  <a:cs typeface="Calibri" panose="020F0502020204030204" pitchFamily="34" charset="0"/>
                </a:rPr>
                <a:t>R</a:t>
              </a:r>
            </a:p>
          </p:txBody>
        </p:sp>
      </p:grpSp>
      <p:sp>
        <p:nvSpPr>
          <p:cNvPr id="3" name="TextBox 2">
            <a:extLst>
              <a:ext uri="{FF2B5EF4-FFF2-40B4-BE49-F238E27FC236}">
                <a16:creationId xmlns:a16="http://schemas.microsoft.com/office/drawing/2014/main" id="{8810C852-2926-EA6E-9674-AC3064FBC0C2}"/>
              </a:ext>
            </a:extLst>
          </p:cNvPr>
          <p:cNvSpPr txBox="1"/>
          <p:nvPr/>
        </p:nvSpPr>
        <p:spPr>
          <a:xfrm>
            <a:off x="7287444" y="1491841"/>
            <a:ext cx="3962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Maintenance Phase</a:t>
            </a:r>
          </a:p>
        </p:txBody>
      </p:sp>
    </p:spTree>
    <p:custDataLst>
      <p:tags r:id="rId1"/>
    </p:custDataLst>
    <p:extLst>
      <p:ext uri="{BB962C8B-B14F-4D97-AF65-F5344CB8AC3E}">
        <p14:creationId xmlns:p14="http://schemas.microsoft.com/office/powerpoint/2010/main" val="2479989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0D58D-8491-0605-95FE-FBD51F3E3AE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97CAE93-CE80-CE06-CC85-01490B5861B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08515" y="1170981"/>
            <a:ext cx="10374970" cy="4824360"/>
          </a:xfrm>
          <a:prstGeom prst="rect">
            <a:avLst/>
          </a:prstGeom>
        </p:spPr>
      </p:pic>
      <p:sp>
        <p:nvSpPr>
          <p:cNvPr id="9" name="Rectangle 1">
            <a:extLst>
              <a:ext uri="{FF2B5EF4-FFF2-40B4-BE49-F238E27FC236}">
                <a16:creationId xmlns:a16="http://schemas.microsoft.com/office/drawing/2014/main" id="{B5DFE94C-FBBD-BB7F-2E24-CDC11AB98296}"/>
              </a:ext>
            </a:extLst>
          </p:cNvPr>
          <p:cNvSpPr>
            <a:spLocks noChangeArrowheads="1"/>
          </p:cNvSpPr>
          <p:nvPr/>
        </p:nvSpPr>
        <p:spPr bwMode="auto">
          <a:xfrm>
            <a:off x="0" y="6525757"/>
            <a:ext cx="48199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B1B1B"/>
                </a:solidFill>
                <a:effectLst/>
                <a:uLnTx/>
                <a:uFillTx/>
                <a:latin typeface="Roboto Mono Web"/>
                <a:ea typeface="+mn-ea"/>
                <a:cs typeface="+mn-cs"/>
              </a:rPr>
              <a:t>Santin AD, Corr BR, J Clin Oncol. 2024 Oct 10;42(29):3421-3429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2">
            <a:extLst>
              <a:ext uri="{FF2B5EF4-FFF2-40B4-BE49-F238E27FC236}">
                <a16:creationId xmlns:a16="http://schemas.microsoft.com/office/drawing/2014/main" id="{7E3A50B4-DEB1-4133-DCA3-07BA9A918259}"/>
              </a:ext>
            </a:extLst>
          </p:cNvPr>
          <p:cNvSpPr>
            <a:spLocks noChangeArrowheads="1"/>
          </p:cNvSpPr>
          <p:nvPr/>
        </p:nvSpPr>
        <p:spPr bwMode="auto">
          <a:xfrm>
            <a:off x="309786" y="193743"/>
            <a:ext cx="1188221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1B1B1B"/>
                </a:solidFill>
                <a:effectLst/>
                <a:uLnTx/>
                <a:uFillTx/>
                <a:latin typeface="Source Sans Pro Web"/>
                <a:ea typeface="+mn-ea"/>
                <a:cs typeface="+mn-cs"/>
              </a:rPr>
              <a:t>Efficacy and Safety of Sacituzumab Govitecan in Patients With Advanced Solid Tumors (TROPiCS-03): Analysis in Patients With Advanced Endometrial Cancer</a:t>
            </a:r>
          </a:p>
        </p:txBody>
      </p:sp>
    </p:spTree>
    <p:extLst>
      <p:ext uri="{BB962C8B-B14F-4D97-AF65-F5344CB8AC3E}">
        <p14:creationId xmlns:p14="http://schemas.microsoft.com/office/powerpoint/2010/main" val="3299910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75BFF-CFB4-46EC-92C8-FFE47552223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5A7710F-8FC0-4291-950C-2E1785608DE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66010" y="1183976"/>
            <a:ext cx="11459979" cy="4830326"/>
          </a:xfrm>
          <a:prstGeom prst="rect">
            <a:avLst/>
          </a:prstGeom>
        </p:spPr>
      </p:pic>
      <p:sp>
        <p:nvSpPr>
          <p:cNvPr id="9" name="Rectangle 1">
            <a:extLst>
              <a:ext uri="{FF2B5EF4-FFF2-40B4-BE49-F238E27FC236}">
                <a16:creationId xmlns:a16="http://schemas.microsoft.com/office/drawing/2014/main" id="{9373D7EF-7A5D-578C-1220-FEB15FF7C87E}"/>
              </a:ext>
            </a:extLst>
          </p:cNvPr>
          <p:cNvSpPr>
            <a:spLocks noChangeArrowheads="1"/>
          </p:cNvSpPr>
          <p:nvPr/>
        </p:nvSpPr>
        <p:spPr bwMode="auto">
          <a:xfrm>
            <a:off x="0" y="6525757"/>
            <a:ext cx="48199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B1B1B"/>
                </a:solidFill>
                <a:effectLst/>
                <a:uLnTx/>
                <a:uFillTx/>
                <a:latin typeface="Roboto Mono Web"/>
                <a:ea typeface="+mn-ea"/>
                <a:cs typeface="+mn-cs"/>
              </a:rPr>
              <a:t>Santin AD, Corr BR, J Clin Oncol. 2024 Oct 10;42(29):3421-3429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2">
            <a:extLst>
              <a:ext uri="{FF2B5EF4-FFF2-40B4-BE49-F238E27FC236}">
                <a16:creationId xmlns:a16="http://schemas.microsoft.com/office/drawing/2014/main" id="{21312ACD-12E9-1CD5-D1EE-8AA4A91D87AF}"/>
              </a:ext>
            </a:extLst>
          </p:cNvPr>
          <p:cNvSpPr>
            <a:spLocks noChangeArrowheads="1"/>
          </p:cNvSpPr>
          <p:nvPr/>
        </p:nvSpPr>
        <p:spPr bwMode="auto">
          <a:xfrm>
            <a:off x="309786" y="176158"/>
            <a:ext cx="1188221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1B1B1B"/>
                </a:solidFill>
                <a:effectLst/>
                <a:uLnTx/>
                <a:uFillTx/>
                <a:latin typeface="Source Sans Pro Web"/>
                <a:ea typeface="+mn-ea"/>
                <a:cs typeface="+mn-cs"/>
              </a:rPr>
              <a:t>Efficacy and Safety of Sacituzumab Govitecan in Patients With Advanced Solid Tumors (TROPiCS-03): Analysis in Patients With Advanced Endometrial Cancer</a:t>
            </a:r>
          </a:p>
        </p:txBody>
      </p:sp>
    </p:spTree>
    <p:extLst>
      <p:ext uri="{BB962C8B-B14F-4D97-AF65-F5344CB8AC3E}">
        <p14:creationId xmlns:p14="http://schemas.microsoft.com/office/powerpoint/2010/main" val="3034441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ACA8B805-7C2F-424F-824A-5B42387B5E15}"/>
    </a:ext>
  </a:extLst>
</a:theme>
</file>

<file path=ppt/theme/theme11.xml><?xml version="1.0" encoding="utf-8"?>
<a:theme xmlns:a="http://schemas.openxmlformats.org/drawingml/2006/main" name="Photo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C04BE24B-EFF7-F548-A5BC-55EE865B131A}"/>
    </a:ext>
  </a:ext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1_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MDA generic pres 2 (3)">
  <a:themeElements>
    <a:clrScheme name="Custom 1">
      <a:dk1>
        <a:srgbClr val="000000"/>
      </a:dk1>
      <a:lt1>
        <a:srgbClr val="FFFFFF"/>
      </a:lt1>
      <a:dk2>
        <a:srgbClr val="000000"/>
      </a:dk2>
      <a:lt2>
        <a:srgbClr val="FFFFFF"/>
      </a:lt2>
      <a:accent1>
        <a:srgbClr val="407EC9"/>
      </a:accent1>
      <a:accent2>
        <a:srgbClr val="ED8B00"/>
      </a:accent2>
      <a:accent3>
        <a:srgbClr val="789D4A"/>
      </a:accent3>
      <a:accent4>
        <a:srgbClr val="614B79"/>
      </a:accent4>
      <a:accent5>
        <a:srgbClr val="F1B434"/>
      </a:accent5>
      <a:accent6>
        <a:srgbClr val="B7BF10"/>
      </a:accent6>
      <a:hlink>
        <a:srgbClr val="323232"/>
      </a:hlink>
      <a:folHlink>
        <a:srgbClr val="5A5A5A"/>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MDA generic pres 2 (3)">
  <a:themeElements>
    <a:clrScheme name="MDAbrand NEW">
      <a:dk1>
        <a:srgbClr val="000000"/>
      </a:dk1>
      <a:lt1>
        <a:srgbClr val="FFFFFF"/>
      </a:lt1>
      <a:dk2>
        <a:srgbClr val="000000"/>
      </a:dk2>
      <a:lt2>
        <a:srgbClr val="FFFFFF"/>
      </a:lt2>
      <a:accent1>
        <a:srgbClr val="407EC9"/>
      </a:accent1>
      <a:accent2>
        <a:srgbClr val="ED8B00"/>
      </a:accent2>
      <a:accent3>
        <a:srgbClr val="789D4A"/>
      </a:accent3>
      <a:accent4>
        <a:srgbClr val="614B79"/>
      </a:accent4>
      <a:accent5>
        <a:srgbClr val="F1B434"/>
      </a:accent5>
      <a:accent6>
        <a:srgbClr val="B7BF10"/>
      </a:accent6>
      <a:hlink>
        <a:srgbClr val="323232"/>
      </a:hlink>
      <a:folHlink>
        <a:srgbClr val="5A5A5A"/>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SGO garamond">
      <a:majorFont>
        <a:latin typeface="Garamond"/>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AZ MA Color Set">
    <a:dk1>
      <a:srgbClr val="000000"/>
    </a:dk1>
    <a:lt1>
      <a:srgbClr val="FFFFFF"/>
    </a:lt1>
    <a:dk2>
      <a:srgbClr val="3F4444"/>
    </a:dk2>
    <a:lt2>
      <a:srgbClr val="9DB0AC"/>
    </a:lt2>
    <a:accent1>
      <a:srgbClr val="7F134C"/>
    </a:accent1>
    <a:accent2>
      <a:srgbClr val="0D3759"/>
    </a:accent2>
    <a:accent3>
      <a:srgbClr val="65D2DF"/>
    </a:accent3>
    <a:accent4>
      <a:srgbClr val="3C1053"/>
    </a:accent4>
    <a:accent5>
      <a:srgbClr val="B5D820"/>
    </a:accent5>
    <a:accent6>
      <a:srgbClr val="F0AB00"/>
    </a:accent6>
    <a:hlink>
      <a:srgbClr val="7F134C"/>
    </a:hlink>
    <a:folHlink>
      <a:srgbClr val="9DB0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slideId":"861026044834480145","enableDocumentContentUpdater":false,"version":"2.0"}]]></TemplafySlideTemplateConfiguration>
</file>

<file path=customXml/item10.xml><?xml version="1.0" encoding="utf-8"?>
<TemplafySlideTemplateConfiguration><![CDATA[{"slideVersion":1,"isValidatorEnabled":false,"isLocked":false,"elementsMetadata":[],"slideId":"861026044834480145","enableDocumentContentUpdater":false,"version":"2.0"}]]></TemplafySlideTemplateConfiguration>
</file>

<file path=customXml/item11.xml><?xml version="1.0" encoding="utf-8"?>
<TemplafySlideTemplateConfiguration><![CDATA[{"slideVersion":1,"isValidatorEnabled":false,"isLocked":false,"elementsMetadata":[],"slideId":"861026044834480145","enableDocumentContentUpdater":false,"version":"2.0"}]]></TemplafySlideTemplate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FormConfiguration><![CDATA[{"formFields":[],"formDataEntries":[]}]]></TemplafySlideFormConfiguration>
</file>

<file path=customXml/item15.xml><?xml version="1.0" encoding="utf-8"?>
<TemplafySlideFormConfiguration><![CDATA[{"formFields":[],"formDataEntries":[]}]]></TemplafySlideFormConfiguration>
</file>

<file path=customXml/item16.xml><?xml version="1.0" encoding="utf-8"?>
<TemplafySlideTemplateConfiguration><![CDATA[{"slideVersion":1,"isValidatorEnabled":false,"isLocked":false,"elementsMetadata":[],"slideId":"861026044834480145","enableDocumentContentUpdater":false,"version":"2.0"}]]></TemplafySlideTemplateConfiguration>
</file>

<file path=customXml/item17.xml><?xml version="1.0" encoding="utf-8"?>
<TemplafySlideTemplateConfiguration><![CDATA[{"slideVersion":1,"isValidatorEnabled":false,"isLocked":false,"elementsMetadata":[],"slideId":"861026044834480145","enableDocumentContentUpdater":false,"version":"2.0"}]]></TemplafySlideTemplateConfiguration>
</file>

<file path=customXml/item18.xml><?xml version="1.0" encoding="utf-8"?>
<TemplafySlideFormConfiguration><![CDATA[{"formFields":[],"formDataEntries":[]}]]></TemplafySlideFormConfiguration>
</file>

<file path=customXml/item19.xml><?xml version="1.0" encoding="utf-8"?>
<TemplafySlideTemplateConfiguration><![CDATA[{"slideVersion":1,"isValidatorEnabled":false,"isLocked":false,"elementsMetadata":[],"slideId":"861026044834480145","enableDocumentContentUpdater":false,"version":"2.0"}]]></TemplafySlideTemplateConfiguration>
</file>

<file path=customXml/item2.xml><?xml version="1.0" encoding="utf-8"?>
<TemplafySlideTemplateConfiguration><![CDATA[{"slideVersion":1,"isValidatorEnabled":false,"isLocked":false,"elementsMetadata":[],"slideId":"861026044834480145","enableDocumentContentUpdater":false,"version":"2.0"}]]></TemplafySlideTemplateConfiguration>
</file>

<file path=customXml/item20.xml><?xml version="1.0" encoding="utf-8"?>
<TemplafySlideFormConfiguration><![CDATA[{"formFields":[],"formDataEntries":[]}]]></TemplafySlideFormConfiguration>
</file>

<file path=customXml/item21.xml><?xml version="1.0" encoding="utf-8"?>
<TemplafySlideTemplateConfiguration><![CDATA[{"slideVersion":1,"isValidatorEnabled":false,"isLocked":false,"elementsMetadata":[],"slideId":"861026044834480145","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FormConfiguration><![CDATA[{"formFields":[],"formDataEntries":[]}]]></TemplafySlideFormConfiguration>
</file>

<file path=customXml/item24.xml><?xml version="1.0" encoding="utf-8"?>
<TemplafySlideTemplateConfiguration><![CDATA[{"slideVersion":1,"isValidatorEnabled":false,"isLocked":false,"elementsMetadata":[],"slideId":"861026044834480145","enableDocumentContentUpdater":false,"version":"2.0"}]]></TemplafySlideTemplateConfiguration>
</file>

<file path=customXml/item25.xml><?xml version="1.0" encoding="utf-8"?>
<TemplafySlideFormConfiguration><![CDATA[{"formFields":[],"formDataEntries":[]}]]></TemplafySlideFormConfiguration>
</file>

<file path=customXml/item26.xml><?xml version="1.0" encoding="utf-8"?>
<TemplafySlideTemplateConfiguration><![CDATA[{"slideVersion":1,"isValidatorEnabled":false,"isLocked":false,"elementsMetadata":[],"slideId":"861026044834480145","enableDocumentContentUpdater":false,"version":"2.0"}]]></TemplafySlideTemplateConfiguration>
</file>

<file path=customXml/item27.xml><?xml version="1.0" encoding="utf-8"?>
<TemplafySlideFormConfiguration><![CDATA[{"formFields":[],"formDataEntries":[]}]]></TemplafySlideFormConfiguration>
</file>

<file path=customXml/item28.xml><?xml version="1.0" encoding="utf-8"?>
<TemplafySlideFormConfiguration><![CDATA[{"formFields":[],"formDataEntries":[]}]]></TemplafySlideFormConfiguration>
</file>

<file path=customXml/item29.xml><?xml version="1.0" encoding="utf-8"?>
<TemplafySlideTemplateConfiguration><![CDATA[{"slideVersion":1,"isValidatorEnabled":false,"isLocked":false,"elementsMetadata":[],"slideId":"861026044834480131","enableDocumentContentUpdater":false,"version":"2.0"}]]></TemplafySlideTemplateConfiguration>
</file>

<file path=customXml/item3.xml><?xml version="1.0" encoding="utf-8"?>
<TemplafySlideTemplateConfiguration><![CDATA[{"slideVersion":1,"isValidatorEnabled":false,"isLocked":false,"elementsMetadata":[],"slideId":"861026044834480145","enableDocumentContentUpdater":false,"version":"2.0"}]]></TemplafySlideTemplateConfiguration>
</file>

<file path=customXml/item30.xml><?xml version="1.0" encoding="utf-8"?>
<TemplafySlideFormConfiguration><![CDATA[{"formFields":[],"formDataEntries":[]}]]></TemplafySlideFormConfiguration>
</file>

<file path=customXml/item31.xml><?xml version="1.0" encoding="utf-8"?>
<TemplafySlideFormConfiguration><![CDATA[{"formFields":[],"formDataEntries":[]}]]></TemplafySlideFormConfiguration>
</file>

<file path=customXml/item32.xml><?xml version="1.0" encoding="utf-8"?>
<TemplafySlideFormConfiguration><![CDATA[{"formFields":[],"formDataEntries":[]}]]></TemplafySlideFormConfiguration>
</file>

<file path=customXml/item33.xml><?xml version="1.0" encoding="utf-8"?>
<TemplafySlideTemplateConfiguration><![CDATA[{"slideVersion":1,"isValidatorEnabled":false,"isLocked":false,"elementsMetadata":[],"slideId":"861026044834480145","enableDocumentContentUpdater":false,"version":"2.0"}]]></TemplafySlideTemplateConfiguration>
</file>

<file path=customXml/item34.xml><?xml version="1.0" encoding="utf-8"?>
<TemplafySlideTemplateConfiguration><![CDATA[{"slideVersion":1,"isValidatorEnabled":false,"isLocked":false,"elementsMetadata":[],"slideId":"861026044834480145","enableDocumentContentUpdater":false,"version":"2.0"}]]></TemplafySlideTemplateConfiguration>
</file>

<file path=customXml/item35.xml><?xml version="1.0" encoding="utf-8"?>
<TemplafySlideTemplateConfiguration><![CDATA[{"slideVersion":1,"isValidatorEnabled":false,"isLocked":false,"elementsMetadata":[],"slideId":"861026044834480145","enableDocumentContentUpdater":false,"version":"2.0"}]]></TemplafySlideTemplateConfiguration>
</file>

<file path=customXml/item36.xml><?xml version="1.0" encoding="utf-8"?>
<TemplafySlideTemplateConfiguration><![CDATA[{"slideVersion":1,"isValidatorEnabled":false,"isLocked":false,"elementsMetadata":[],"slideId":"861026044834480145","enableDocumentContentUpdater":false,"version":"2.0"}]]></TemplafySlideTemplateConfiguration>
</file>

<file path=customXml/item37.xml><?xml version="1.0" encoding="utf-8"?>
<TemplafySlideTemplateConfiguration><![CDATA[{"slideVersion":1,"isValidatorEnabled":false,"isLocked":false,"elementsMetadata":[],"slideId":"861026044834480131","enableDocumentContentUpdater":false,"version":"2.0"}]]></TemplafySlideTemplateConfiguration>
</file>

<file path=customXml/item38.xml><?xml version="1.0" encoding="utf-8"?>
<TemplafySlideTemplateConfiguration><![CDATA[{"slideVersion":1,"isValidatorEnabled":false,"isLocked":false,"elementsMetadata":[],"slideId":"861026044834480145","enableDocumentContentUpdater":false,"version":"2.0"}]]></TemplafySlideTemplateConfiguration>
</file>

<file path=customXml/item39.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40.xml><?xml version="1.0" encoding="utf-8"?>
<TemplafySlideFormConfiguration><![CDATA[{"formFields":[],"formDataEntries":[]}]]></TemplafySlideFormConfiguration>
</file>

<file path=customXml/item41.xml><?xml version="1.0" encoding="utf-8"?>
<TemplafySlideFormConfiguration><![CDATA[{"formFields":[],"formDataEntries":[]}]]></TemplafySlideFormConfiguration>
</file>

<file path=customXml/item42.xml><?xml version="1.0" encoding="utf-8"?>
<TemplafySlideFormConfiguration><![CDATA[{"formFields":[],"formDataEntries":[]}]]></TemplafySlideFormConfiguration>
</file>

<file path=customXml/item43.xml><?xml version="1.0" encoding="utf-8"?>
<TemplafySlideFormConfiguration><![CDATA[{"formFields":[],"formDataEntries":[]}]]></TemplafySlideFormConfiguration>
</file>

<file path=customXml/item44.xml><?xml version="1.0" encoding="utf-8"?>
<TemplafySlideTemplateConfiguration><![CDATA[{"slideVersion":1,"isValidatorEnabled":false,"isLocked":false,"elementsMetadata":[],"slideId":"861026044834480131","enableDocumentContentUpdater":false,"version":"2.0"}]]></TemplafySlideTemplateConfiguration>
</file>

<file path=customXml/item45.xml><?xml version="1.0" encoding="utf-8"?>
<TemplafySlideTemplateConfiguration><![CDATA[{"slideVersion":1,"isValidatorEnabled":false,"isLocked":false,"elementsMetadata":[],"slideId":"861026044834480145","enableDocumentContentUpdater":false,"version":"2.0"}]]></TemplafySlideTemplateConfiguration>
</file>

<file path=customXml/item46.xml><?xml version="1.0" encoding="utf-8"?>
<TemplafySlideTemplateConfiguration><![CDATA[{"slideVersion":1,"isValidatorEnabled":false,"isLocked":false,"elementsMetadata":[],"slideId":"861026044834480145","enableDocumentContentUpdater":false,"version":"2.0"}]]></TemplafySlideTemplateConfiguration>
</file>

<file path=customXml/item47.xml><?xml version="1.0" encoding="utf-8"?>
<TemplafySlideFormConfiguration><![CDATA[{"formFields":[],"formDataEntries":[]}]]></TemplafySlideFormConfiguration>
</file>

<file path=customXml/item48.xml><?xml version="1.0" encoding="utf-8"?>
<TemplafySlideTemplateConfiguration><![CDATA[{"slideVersion":1,"isValidatorEnabled":false,"isLocked":false,"elementsMetadata":[],"slideId":"861026044834480145","enableDocumentContentUpdater":false,"version":"2.0"}]]></TemplafySlideTemplateConfiguration>
</file>

<file path=customXml/item5.xml><?xml version="1.0" encoding="utf-8"?>
<TemplafySlideTemplateConfiguration><![CDATA[{"slideVersion":1,"isValidatorEnabled":false,"isLocked":false,"elementsMetadata":[],"slideId":"861026044834480145","enableDocumentContentUpdater":false,"version":"2.0"}]]></TemplafySlideTemplateConfiguration>
</file>

<file path=customXml/item6.xml><?xml version="1.0" encoding="utf-8"?>
<TemplafySlideTemplateConfiguration><![CDATA[{"slideVersion":1,"isValidatorEnabled":false,"isLocked":false,"elementsMetadata":[],"slideId":"861026044834480145","enableDocumentContentUpdater":false,"version":"2.0"}]]></TemplafySlideTemplate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3BE2E47F-223C-1841-A27C-CD8DD2E48872}">
  <ds:schemaRefs/>
</ds:datastoreItem>
</file>

<file path=customXml/itemProps10.xml><?xml version="1.0" encoding="utf-8"?>
<ds:datastoreItem xmlns:ds="http://schemas.openxmlformats.org/officeDocument/2006/customXml" ds:itemID="{424FF6BB-46BD-1449-921F-F727F2FE3034}">
  <ds:schemaRefs/>
</ds:datastoreItem>
</file>

<file path=customXml/itemProps11.xml><?xml version="1.0" encoding="utf-8"?>
<ds:datastoreItem xmlns:ds="http://schemas.openxmlformats.org/officeDocument/2006/customXml" ds:itemID="{BACC0C63-2015-4E4B-B8F7-4019EF12B8F4}">
  <ds:schemaRefs/>
</ds:datastoreItem>
</file>

<file path=customXml/itemProps12.xml><?xml version="1.0" encoding="utf-8"?>
<ds:datastoreItem xmlns:ds="http://schemas.openxmlformats.org/officeDocument/2006/customXml" ds:itemID="{CAF4F425-F83F-4742-9475-682B84859685}">
  <ds:schemaRefs/>
</ds:datastoreItem>
</file>

<file path=customXml/itemProps13.xml><?xml version="1.0" encoding="utf-8"?>
<ds:datastoreItem xmlns:ds="http://schemas.openxmlformats.org/officeDocument/2006/customXml" ds:itemID="{F6590919-D77C-42BE-886C-B3B4AFF04C5A}">
  <ds:schemaRefs/>
</ds:datastoreItem>
</file>

<file path=customXml/itemProps14.xml><?xml version="1.0" encoding="utf-8"?>
<ds:datastoreItem xmlns:ds="http://schemas.openxmlformats.org/officeDocument/2006/customXml" ds:itemID="{B6821A71-BB34-49F9-9D3C-781E729ED55C}">
  <ds:schemaRefs/>
</ds:datastoreItem>
</file>

<file path=customXml/itemProps15.xml><?xml version="1.0" encoding="utf-8"?>
<ds:datastoreItem xmlns:ds="http://schemas.openxmlformats.org/officeDocument/2006/customXml" ds:itemID="{D004DB6C-D2CA-7341-810A-39F890619D4F}">
  <ds:schemaRefs/>
</ds:datastoreItem>
</file>

<file path=customXml/itemProps16.xml><?xml version="1.0" encoding="utf-8"?>
<ds:datastoreItem xmlns:ds="http://schemas.openxmlformats.org/officeDocument/2006/customXml" ds:itemID="{8AB05DC5-A2FB-413B-BF81-4A492435DFF6}">
  <ds:schemaRefs/>
</ds:datastoreItem>
</file>

<file path=customXml/itemProps17.xml><?xml version="1.0" encoding="utf-8"?>
<ds:datastoreItem xmlns:ds="http://schemas.openxmlformats.org/officeDocument/2006/customXml" ds:itemID="{399F6C81-97B2-A54A-ACA6-770F49008620}">
  <ds:schemaRefs/>
</ds:datastoreItem>
</file>

<file path=customXml/itemProps18.xml><?xml version="1.0" encoding="utf-8"?>
<ds:datastoreItem xmlns:ds="http://schemas.openxmlformats.org/officeDocument/2006/customXml" ds:itemID="{70B1A138-9901-2A49-AF39-20AAF6274654}">
  <ds:schemaRefs/>
</ds:datastoreItem>
</file>

<file path=customXml/itemProps19.xml><?xml version="1.0" encoding="utf-8"?>
<ds:datastoreItem xmlns:ds="http://schemas.openxmlformats.org/officeDocument/2006/customXml" ds:itemID="{69DD41A1-5C4D-5E44-815A-0E275170300B}">
  <ds:schemaRefs/>
</ds:datastoreItem>
</file>

<file path=customXml/itemProps2.xml><?xml version="1.0" encoding="utf-8"?>
<ds:datastoreItem xmlns:ds="http://schemas.openxmlformats.org/officeDocument/2006/customXml" ds:itemID="{54CDAC76-8F08-DE41-AD66-23234A9490AA}">
  <ds:schemaRefs/>
</ds:datastoreItem>
</file>

<file path=customXml/itemProps20.xml><?xml version="1.0" encoding="utf-8"?>
<ds:datastoreItem xmlns:ds="http://schemas.openxmlformats.org/officeDocument/2006/customXml" ds:itemID="{5FEE098F-75A0-A14A-9369-0B72EA5EDEE3}">
  <ds:schemaRefs/>
</ds:datastoreItem>
</file>

<file path=customXml/itemProps21.xml><?xml version="1.0" encoding="utf-8"?>
<ds:datastoreItem xmlns:ds="http://schemas.openxmlformats.org/officeDocument/2006/customXml" ds:itemID="{88757649-5ABE-AE4D-A538-493995100D13}">
  <ds:schemaRefs/>
</ds:datastoreItem>
</file>

<file path=customXml/itemProps22.xml><?xml version="1.0" encoding="utf-8"?>
<ds:datastoreItem xmlns:ds="http://schemas.openxmlformats.org/officeDocument/2006/customXml" ds:itemID="{4086026B-D8BC-C04B-BD34-4BE688C7E736}">
  <ds:schemaRefs/>
</ds:datastoreItem>
</file>

<file path=customXml/itemProps23.xml><?xml version="1.0" encoding="utf-8"?>
<ds:datastoreItem xmlns:ds="http://schemas.openxmlformats.org/officeDocument/2006/customXml" ds:itemID="{7B5AE8EE-72FE-4114-8EDB-67272A8ED33C}">
  <ds:schemaRefs/>
</ds:datastoreItem>
</file>

<file path=customXml/itemProps24.xml><?xml version="1.0" encoding="utf-8"?>
<ds:datastoreItem xmlns:ds="http://schemas.openxmlformats.org/officeDocument/2006/customXml" ds:itemID="{B99D7169-1C77-A340-8B49-47ECBEDA10E5}">
  <ds:schemaRefs/>
</ds:datastoreItem>
</file>

<file path=customXml/itemProps25.xml><?xml version="1.0" encoding="utf-8"?>
<ds:datastoreItem xmlns:ds="http://schemas.openxmlformats.org/officeDocument/2006/customXml" ds:itemID="{78C99C86-6993-3349-A50A-B56498BB0D04}">
  <ds:schemaRefs/>
</ds:datastoreItem>
</file>

<file path=customXml/itemProps26.xml><?xml version="1.0" encoding="utf-8"?>
<ds:datastoreItem xmlns:ds="http://schemas.openxmlformats.org/officeDocument/2006/customXml" ds:itemID="{2CD4B79E-7FD8-5C41-9CB5-A3CC99E09BD6}">
  <ds:schemaRefs/>
</ds:datastoreItem>
</file>

<file path=customXml/itemProps27.xml><?xml version="1.0" encoding="utf-8"?>
<ds:datastoreItem xmlns:ds="http://schemas.openxmlformats.org/officeDocument/2006/customXml" ds:itemID="{51C0BB3F-CB9D-EA4A-BD04-FB854D09060F}">
  <ds:schemaRefs/>
</ds:datastoreItem>
</file>

<file path=customXml/itemProps28.xml><?xml version="1.0" encoding="utf-8"?>
<ds:datastoreItem xmlns:ds="http://schemas.openxmlformats.org/officeDocument/2006/customXml" ds:itemID="{478AAE51-A4A8-9C4A-ADDF-22A567E4568E}">
  <ds:schemaRefs/>
</ds:datastoreItem>
</file>

<file path=customXml/itemProps29.xml><?xml version="1.0" encoding="utf-8"?>
<ds:datastoreItem xmlns:ds="http://schemas.openxmlformats.org/officeDocument/2006/customXml" ds:itemID="{0B62F6F5-86F5-4C54-8F11-30A091AE1E7D}">
  <ds:schemaRefs/>
</ds:datastoreItem>
</file>

<file path=customXml/itemProps3.xml><?xml version="1.0" encoding="utf-8"?>
<ds:datastoreItem xmlns:ds="http://schemas.openxmlformats.org/officeDocument/2006/customXml" ds:itemID="{353FDB43-B4CA-994C-A834-5E1B7663B0B0}">
  <ds:schemaRefs/>
</ds:datastoreItem>
</file>

<file path=customXml/itemProps30.xml><?xml version="1.0" encoding="utf-8"?>
<ds:datastoreItem xmlns:ds="http://schemas.openxmlformats.org/officeDocument/2006/customXml" ds:itemID="{F3C250B6-9D9F-424E-A428-99556B9A60C8}">
  <ds:schemaRefs/>
</ds:datastoreItem>
</file>

<file path=customXml/itemProps31.xml><?xml version="1.0" encoding="utf-8"?>
<ds:datastoreItem xmlns:ds="http://schemas.openxmlformats.org/officeDocument/2006/customXml" ds:itemID="{BF4A8EDE-9340-0644-A3CB-2EF166E43D75}">
  <ds:schemaRefs/>
</ds:datastoreItem>
</file>

<file path=customXml/itemProps32.xml><?xml version="1.0" encoding="utf-8"?>
<ds:datastoreItem xmlns:ds="http://schemas.openxmlformats.org/officeDocument/2006/customXml" ds:itemID="{B99892F9-6E46-4DF0-84CC-CA21034E9BEE}">
  <ds:schemaRefs/>
</ds:datastoreItem>
</file>

<file path=customXml/itemProps33.xml><?xml version="1.0" encoding="utf-8"?>
<ds:datastoreItem xmlns:ds="http://schemas.openxmlformats.org/officeDocument/2006/customXml" ds:itemID="{CC00BF0B-C77C-134B-BE32-91F36AE609F9}">
  <ds:schemaRefs/>
</ds:datastoreItem>
</file>

<file path=customXml/itemProps34.xml><?xml version="1.0" encoding="utf-8"?>
<ds:datastoreItem xmlns:ds="http://schemas.openxmlformats.org/officeDocument/2006/customXml" ds:itemID="{BF640F7A-31D0-054F-AAA0-FC93BE1362E8}">
  <ds:schemaRefs/>
</ds:datastoreItem>
</file>

<file path=customXml/itemProps35.xml><?xml version="1.0" encoding="utf-8"?>
<ds:datastoreItem xmlns:ds="http://schemas.openxmlformats.org/officeDocument/2006/customXml" ds:itemID="{F0AE8F0D-D1F1-1448-A537-9B082C12756D}">
  <ds:schemaRefs/>
</ds:datastoreItem>
</file>

<file path=customXml/itemProps36.xml><?xml version="1.0" encoding="utf-8"?>
<ds:datastoreItem xmlns:ds="http://schemas.openxmlformats.org/officeDocument/2006/customXml" ds:itemID="{EAAB4981-6F6E-4299-8A4B-9168DADC05C9}">
  <ds:schemaRefs/>
</ds:datastoreItem>
</file>

<file path=customXml/itemProps37.xml><?xml version="1.0" encoding="utf-8"?>
<ds:datastoreItem xmlns:ds="http://schemas.openxmlformats.org/officeDocument/2006/customXml" ds:itemID="{C2AF2A88-D063-104D-87C1-8CB0DB1FB91D}">
  <ds:schemaRefs/>
</ds:datastoreItem>
</file>

<file path=customXml/itemProps38.xml><?xml version="1.0" encoding="utf-8"?>
<ds:datastoreItem xmlns:ds="http://schemas.openxmlformats.org/officeDocument/2006/customXml" ds:itemID="{0A1B9901-DBC7-400F-AF8B-8F7C9D4ECA35}">
  <ds:schemaRefs/>
</ds:datastoreItem>
</file>

<file path=customXml/itemProps39.xml><?xml version="1.0" encoding="utf-8"?>
<ds:datastoreItem xmlns:ds="http://schemas.openxmlformats.org/officeDocument/2006/customXml" ds:itemID="{41B1A156-CEB3-FE49-AC31-498ABBC7C1D5}">
  <ds:schemaRefs/>
</ds:datastoreItem>
</file>

<file path=customXml/itemProps4.xml><?xml version="1.0" encoding="utf-8"?>
<ds:datastoreItem xmlns:ds="http://schemas.openxmlformats.org/officeDocument/2006/customXml" ds:itemID="{269D72A9-6768-D94E-8CE8-093D961F31C9}">
  <ds:schemaRefs/>
</ds:datastoreItem>
</file>

<file path=customXml/itemProps40.xml><?xml version="1.0" encoding="utf-8"?>
<ds:datastoreItem xmlns:ds="http://schemas.openxmlformats.org/officeDocument/2006/customXml" ds:itemID="{24627B57-84FA-4F42-BA53-7762864E0A4F}">
  <ds:schemaRefs/>
</ds:datastoreItem>
</file>

<file path=customXml/itemProps41.xml><?xml version="1.0" encoding="utf-8"?>
<ds:datastoreItem xmlns:ds="http://schemas.openxmlformats.org/officeDocument/2006/customXml" ds:itemID="{E4CB62F3-32FD-844F-B75C-E54935F4F9DC}">
  <ds:schemaRefs/>
</ds:datastoreItem>
</file>

<file path=customXml/itemProps42.xml><?xml version="1.0" encoding="utf-8"?>
<ds:datastoreItem xmlns:ds="http://schemas.openxmlformats.org/officeDocument/2006/customXml" ds:itemID="{77B8231C-D0AE-7141-81A0-2F2DD1BE8506}">
  <ds:schemaRefs/>
</ds:datastoreItem>
</file>

<file path=customXml/itemProps43.xml><?xml version="1.0" encoding="utf-8"?>
<ds:datastoreItem xmlns:ds="http://schemas.openxmlformats.org/officeDocument/2006/customXml" ds:itemID="{D3A1427A-1820-5A47-94B8-1D65CB519971}">
  <ds:schemaRefs/>
</ds:datastoreItem>
</file>

<file path=customXml/itemProps44.xml><?xml version="1.0" encoding="utf-8"?>
<ds:datastoreItem xmlns:ds="http://schemas.openxmlformats.org/officeDocument/2006/customXml" ds:itemID="{45F2D5DA-4278-3C42-B86E-A54AA84C5CF5}">
  <ds:schemaRefs/>
</ds:datastoreItem>
</file>

<file path=customXml/itemProps45.xml><?xml version="1.0" encoding="utf-8"?>
<ds:datastoreItem xmlns:ds="http://schemas.openxmlformats.org/officeDocument/2006/customXml" ds:itemID="{17A2F4F6-B3E9-0348-82BC-F4968A20F718}">
  <ds:schemaRefs/>
</ds:datastoreItem>
</file>

<file path=customXml/itemProps46.xml><?xml version="1.0" encoding="utf-8"?>
<ds:datastoreItem xmlns:ds="http://schemas.openxmlformats.org/officeDocument/2006/customXml" ds:itemID="{5B70FD89-483C-4E90-9182-617DB2BF9803}">
  <ds:schemaRefs/>
</ds:datastoreItem>
</file>

<file path=customXml/itemProps47.xml><?xml version="1.0" encoding="utf-8"?>
<ds:datastoreItem xmlns:ds="http://schemas.openxmlformats.org/officeDocument/2006/customXml" ds:itemID="{90BA93D9-89D3-6A46-A91C-AAD391575865}">
  <ds:schemaRefs/>
</ds:datastoreItem>
</file>

<file path=customXml/itemProps48.xml><?xml version="1.0" encoding="utf-8"?>
<ds:datastoreItem xmlns:ds="http://schemas.openxmlformats.org/officeDocument/2006/customXml" ds:itemID="{03943999-C31A-4969-AA09-605AF997E2D4}">
  <ds:schemaRefs/>
</ds:datastoreItem>
</file>

<file path=customXml/itemProps5.xml><?xml version="1.0" encoding="utf-8"?>
<ds:datastoreItem xmlns:ds="http://schemas.openxmlformats.org/officeDocument/2006/customXml" ds:itemID="{44D1F2D1-80F3-49A3-9370-F13D5D4FBA05}">
  <ds:schemaRefs/>
</ds:datastoreItem>
</file>

<file path=customXml/itemProps6.xml><?xml version="1.0" encoding="utf-8"?>
<ds:datastoreItem xmlns:ds="http://schemas.openxmlformats.org/officeDocument/2006/customXml" ds:itemID="{77EA953E-6E95-1C4C-AABE-C8E10F91BBC3}">
  <ds:schemaRefs/>
</ds:datastoreItem>
</file>

<file path=customXml/itemProps7.xml><?xml version="1.0" encoding="utf-8"?>
<ds:datastoreItem xmlns:ds="http://schemas.openxmlformats.org/officeDocument/2006/customXml" ds:itemID="{4750859D-9F1E-7846-88C7-EE2BE3381C8E}">
  <ds:schemaRefs/>
</ds:datastoreItem>
</file>

<file path=customXml/itemProps8.xml><?xml version="1.0" encoding="utf-8"?>
<ds:datastoreItem xmlns:ds="http://schemas.openxmlformats.org/officeDocument/2006/customXml" ds:itemID="{98CF1A37-0881-4BEF-B932-9FFE67EF2321}">
  <ds:schemaRefs/>
</ds:datastoreItem>
</file>

<file path=customXml/itemProps9.xml><?xml version="1.0" encoding="utf-8"?>
<ds:datastoreItem xmlns:ds="http://schemas.openxmlformats.org/officeDocument/2006/customXml" ds:itemID="{C0E532B1-97EE-44D6-A22D-A6C377FE7062}">
  <ds:schemaRefs/>
</ds:datastoreItem>
</file>

<file path=docProps/app.xml><?xml version="1.0" encoding="utf-8"?>
<Properties xmlns="http://schemas.openxmlformats.org/officeDocument/2006/extended-properties" xmlns:vt="http://schemas.openxmlformats.org/officeDocument/2006/docPropsVTypes">
  <Template/>
  <TotalTime>66229</TotalTime>
  <Words>11023</Words>
  <Application>Microsoft Macintosh PowerPoint</Application>
  <PresentationFormat>Widescreen</PresentationFormat>
  <Paragraphs>1758</Paragraphs>
  <Slides>115</Slides>
  <Notes>83</Notes>
  <HiddenSlides>0</HiddenSlides>
  <MMClips>0</MMClips>
  <ScaleCrop>false</ScaleCrop>
  <HeadingPairs>
    <vt:vector size="6" baseType="variant">
      <vt:variant>
        <vt:lpstr>Fonts Used</vt:lpstr>
      </vt:variant>
      <vt:variant>
        <vt:i4>28</vt:i4>
      </vt:variant>
      <vt:variant>
        <vt:lpstr>Theme</vt:lpstr>
      </vt:variant>
      <vt:variant>
        <vt:i4>20</vt:i4>
      </vt:variant>
      <vt:variant>
        <vt:lpstr>Slide Titles</vt:lpstr>
      </vt:variant>
      <vt:variant>
        <vt:i4>115</vt:i4>
      </vt:variant>
    </vt:vector>
  </HeadingPairs>
  <TitlesOfParts>
    <vt:vector size="163" baseType="lpstr">
      <vt:lpstr>MS Mincho</vt:lpstr>
      <vt:lpstr>ＭＳ Ｐゴシック</vt:lpstr>
      <vt:lpstr>Aptos</vt:lpstr>
      <vt:lpstr>Aptos Display</vt:lpstr>
      <vt:lpstr>Arial</vt:lpstr>
      <vt:lpstr>Arial Narrow</vt:lpstr>
      <vt:lpstr>Arial Nova</vt:lpstr>
      <vt:lpstr>Avenir Black</vt:lpstr>
      <vt:lpstr>Avenir Book</vt:lpstr>
      <vt:lpstr>BlinkMacSystemFont</vt:lpstr>
      <vt:lpstr>Calibri</vt:lpstr>
      <vt:lpstr>Calibri Light</vt:lpstr>
      <vt:lpstr>Garamond</vt:lpstr>
      <vt:lpstr>Helvetica</vt:lpstr>
      <vt:lpstr>Invention</vt:lpstr>
      <vt:lpstr>Lato Light</vt:lpstr>
      <vt:lpstr>MetaPlusNormal-Roman</vt:lpstr>
      <vt:lpstr>Montserrat SemiBold</vt:lpstr>
      <vt:lpstr>Open Sans</vt:lpstr>
      <vt:lpstr>Roboto Mono Web</vt:lpstr>
      <vt:lpstr>Source Sans Pro Web</vt:lpstr>
      <vt:lpstr>Symbol</vt:lpstr>
      <vt:lpstr>System Font Regular</vt:lpstr>
      <vt:lpstr>Times</vt:lpstr>
      <vt:lpstr>Times New Roman</vt:lpstr>
      <vt:lpstr>Verdana</vt:lpstr>
      <vt:lpstr>Wingdings</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2_Default Design</vt:lpstr>
      <vt:lpstr>6_Default Design</vt:lpstr>
      <vt:lpstr>Content Slides</vt:lpstr>
      <vt:lpstr>Photos</vt:lpstr>
      <vt:lpstr>3_Default Design</vt:lpstr>
      <vt:lpstr>2016 RESEARCH Widescreen Template</vt:lpstr>
      <vt:lpstr>Office Theme</vt:lpstr>
      <vt:lpstr>1_2016 RESEARCH Widescreen Template</vt:lpstr>
      <vt:lpstr>MDA generic pres 2 (3)</vt:lpstr>
      <vt:lpstr>2_Office Theme</vt:lpstr>
      <vt:lpstr>1_MDA generic pres 2 (3)</vt:lpstr>
      <vt:lpstr>1_Office Theme</vt:lpstr>
      <vt:lpstr>3_Office Theme</vt:lpstr>
      <vt:lpstr>What Clinicians Want to Know: Addressing  Community Oncologists’ Questions About the  Current and Future Management of Endometrial Cancer</vt:lpstr>
      <vt:lpstr>Faculty</vt:lpstr>
      <vt:lpstr>Dr Backes — Disclosures Faculty</vt:lpstr>
      <vt:lpstr>Dr Slomovitz — Disclosures Faculty</vt:lpstr>
      <vt:lpstr>Dr Westin — Disclosures Moderator</vt:lpstr>
      <vt:lpstr>Research To Practice President Neil Love, MD — Disclosures</vt:lpstr>
      <vt:lpstr>Commercial Support</vt:lpstr>
      <vt:lpstr>PowerPoint Presentation</vt:lpstr>
      <vt:lpstr>Clinicians in the Meeting Room</vt:lpstr>
      <vt:lpstr>Clinicians Attending via Zoom</vt:lpstr>
      <vt:lpstr>About the Enduring Program</vt:lpstr>
      <vt:lpstr>PowerPoint Presentation</vt:lpstr>
      <vt:lpstr>What Clinicians Want to Know: Addressing  Community Oncologists’ Questions About the  Current and Future Management of Endometrial Cancer</vt:lpstr>
      <vt:lpstr>What Clinicians Want to Know: Addressing Community Oncologists’ Questions  About the Current and Future  Management of Endometrial Cancer  Survey of US-Based General Medical Oncologists  and Gynecologic Oncologists  May 13-26, 2026 </vt:lpstr>
      <vt:lpstr>Agenda</vt:lpstr>
      <vt:lpstr>Agenda</vt:lpstr>
      <vt:lpstr>Biology of Advanced Endometrial Cancer  Current Up-Front Chemoimmunotherapeutic Approaches for Advanced Endometrial Cancer (EC) </vt:lpstr>
      <vt:lpstr>Objectives</vt:lpstr>
      <vt:lpstr>Prognosis by Stage (FIGO 2009) and Histology in pMMR EC (Keynote-B21 Treatment Arms Combined)</vt:lpstr>
      <vt:lpstr>Uterine Serous Carcinoma</vt:lpstr>
      <vt:lpstr>Molecular Profiling</vt:lpstr>
      <vt:lpstr>Changing Molecular Landscape</vt:lpstr>
      <vt:lpstr>Molecular subgroups and treatment decision making</vt:lpstr>
      <vt:lpstr>PORTEC-3: TCGA Subgroups</vt:lpstr>
      <vt:lpstr>Hyper-mutated/Microsatellite Instable Group: Responses to IO in the 2nd Line Setting as compared to MSS/MMRp</vt:lpstr>
      <vt:lpstr>Tumor Microenvironment in Endometrial Cancer</vt:lpstr>
      <vt:lpstr>Rationale for Combining Chemo and IO</vt:lpstr>
      <vt:lpstr>Summary of Study Designs across Key Chemo/IO Trials</vt:lpstr>
      <vt:lpstr>Recurrent dMMR Endometrial Cancer: Carboplatin/paclitaxel + Immunotherapy</vt:lpstr>
      <vt:lpstr>Sustained Overall Survival Benefit at 4 years in dMMR</vt:lpstr>
      <vt:lpstr>Chemo/IO in pMMR: PFS</vt:lpstr>
      <vt:lpstr>Overall Survival in Recurrent pMMR Endometrial Cancer</vt:lpstr>
      <vt:lpstr>Chemotherapy +/- IO: PFS</vt:lpstr>
      <vt:lpstr>Different responses across trials?</vt:lpstr>
      <vt:lpstr>RUBY Molecular classification algorithm</vt:lpstr>
      <vt:lpstr>RUBY: PFS According to Molecular Subgroup</vt:lpstr>
      <vt:lpstr>Exploratory analysis of OS per molecular subgroup</vt:lpstr>
      <vt:lpstr>Are all pMMR/MSS/p53mut the same?  </vt:lpstr>
      <vt:lpstr>Do patients with dMMR recurrent endometrial cancer need chemotherapy? </vt:lpstr>
      <vt:lpstr>LEAP001: Chemotherapy versus IO combination in dMMR</vt:lpstr>
      <vt:lpstr>Conclusions</vt:lpstr>
      <vt:lpstr>Discussion Questions</vt:lpstr>
      <vt:lpstr>Discussion Questions</vt:lpstr>
      <vt:lpstr>Discussion Questions</vt:lpstr>
      <vt:lpstr>Discussion Questions</vt:lpstr>
      <vt:lpstr>Discussion Questions</vt:lpstr>
      <vt:lpstr>Agenda</vt:lpstr>
      <vt:lpstr>PowerPoint Presentation</vt:lpstr>
      <vt:lpstr>PowerPoint Presentation</vt:lpstr>
      <vt:lpstr>Opportunity for PARP in Endometrial Cancer?  Beyond BRCA - Mechanisms of HRD</vt:lpstr>
      <vt:lpstr>PowerPoint Presentation</vt:lpstr>
      <vt:lpstr>PowerPoint Presentation</vt:lpstr>
      <vt:lpstr>PowerPoint Presentation</vt:lpstr>
      <vt:lpstr>PowerPoint Presentation</vt:lpstr>
      <vt:lpstr>Addition of Olaparib to Durvalumab Further Enhanced PFS Benefit in pMMR Subpopulation</vt:lpstr>
      <vt:lpstr>PowerPoint Presentation</vt:lpstr>
      <vt:lpstr>RUBY Part 2 : Dostarlimab + Niraparib in Endometrial Cancer</vt:lpstr>
      <vt:lpstr>Statistically Significant PFS Benefit in MMRp/MSS Population Primary endpoint</vt:lpstr>
      <vt:lpstr>PowerPoint Presentation</vt:lpstr>
      <vt:lpstr>PowerPoint Presentation</vt:lpstr>
      <vt:lpstr>At 5 Years, Len + Pembro OS Benefit Continues to be Consistent With the Primary Analysis</vt:lpstr>
      <vt:lpstr>At 5 Years, Len + Pembro PFSa Benefit Continues to be Consistent With the Primary Analysis</vt:lpstr>
      <vt:lpstr>Summary of AEs and Len Dose Reductions</vt:lpstr>
      <vt:lpstr>ENGOT-en9/LEAP-001 Study Design</vt:lpstr>
      <vt:lpstr>No Difference in PFS and OS  LEN/PEM and TC in pMMR</vt:lpstr>
      <vt:lpstr>PowerPoint Presentation</vt:lpstr>
      <vt:lpstr>PowerPoint Presentation</vt:lpstr>
      <vt:lpstr>Specific Guidelines for Toxicity Management for Len/Pem</vt:lpstr>
      <vt:lpstr>Management of AEs in IO Plus TKI Therapy </vt:lpstr>
      <vt:lpstr>Prevention/Management AEs </vt:lpstr>
      <vt:lpstr>Discussion Questions</vt:lpstr>
      <vt:lpstr>Discussion Questions (Continued)</vt:lpstr>
      <vt:lpstr>Discussion Questions (Continued)</vt:lpstr>
      <vt:lpstr>Discussion Questions</vt:lpstr>
      <vt:lpstr>Discussion Questions</vt:lpstr>
      <vt:lpstr>Discussion Questions (Continued)</vt:lpstr>
      <vt:lpstr>Discussion Questions</vt:lpstr>
      <vt:lpstr>Discussion Questions (Continued)</vt:lpstr>
      <vt:lpstr>Agenda</vt:lpstr>
      <vt:lpstr>Promising Agents Under investigation for the Management of Patients with Endometrial Cancer</vt:lpstr>
      <vt:lpstr>Selinexor Is a Targeted Oral XPO1 Inhibitor</vt:lpstr>
      <vt:lpstr>ENGOT-EN5/GOG-3055/SIENDO:  PFS in ITT and TP53 WT Population</vt:lpstr>
      <vt:lpstr>XPORT-EC-042: A Phase 3 of Selinexor in Maintenance Therapy After Systemic Therapy for Patients With TP53 Wild-type, Advanced, or Recurrent EC</vt:lpstr>
      <vt:lpstr>P53 mutation as a “biomarker” for response to Bevacizumab in Endometrial Cancer: Ancillary Investigation of GOG 86P</vt:lpstr>
      <vt:lpstr>PowerPoint Presentation</vt:lpstr>
      <vt:lpstr>ADCs in Endometrial Cancer</vt:lpstr>
      <vt:lpstr>PowerPoint Presentation</vt:lpstr>
      <vt:lpstr>PowerPoint Presentation</vt:lpstr>
      <vt:lpstr>Phase III DESTINY-Endometrial01 Study</vt:lpstr>
      <vt:lpstr>ADJUVANT:  DESTINY-Endometrial02/ GOG-3122/ENGOT-en30/GINECO : A Phase 3, Multicenter, Randomized, Open-label Trial of Trastuzumab Deruxtecan Versus Standard of Care Chemotherapy With or Without Radiotherapy as Adjuvant Treatment for HER2-Expressing (IHC 3+/2+) Endometrial Cancer </vt:lpstr>
      <vt:lpstr>PowerPoint Presentation</vt:lpstr>
      <vt:lpstr>PowerPoint Presentation</vt:lpstr>
      <vt:lpstr>PowerPoint Presentation</vt:lpstr>
      <vt:lpstr>PowerPoint Presentation</vt:lpstr>
      <vt:lpstr>PowerPoint Presentation</vt:lpstr>
      <vt:lpstr>TroFuse-005 Phase III Trial Design</vt:lpstr>
      <vt:lpstr>TroFuse-033 Phase III Trial Design</vt:lpstr>
      <vt:lpstr>PowerPoint Presentation</vt:lpstr>
      <vt:lpstr>PowerPoint Presentation</vt:lpstr>
      <vt:lpstr>PowerPoint Presentation</vt:lpstr>
      <vt:lpstr>Phase III ASCENT-GYN-01 Study</vt:lpstr>
      <vt:lpstr>T-pamirtecan (DB-1303/BNT323) in HER2-expressing, recurrent endometrial cancer </vt:lpstr>
      <vt:lpstr>PowerPoint Presentation</vt:lpstr>
      <vt:lpstr>Puxitatug samrotecan (P-Sam): a B7-H4–targeting TOP1i ADC Efficacy was observed in patients with EC across B7-H4 expression</vt:lpstr>
      <vt:lpstr>Rinatabart sesutecan (Rina-S®) for patients with advanced or recurrent endometrial cancer (a/r EC): Update from dose expansion cohort B2 of RAINFOL™-01</vt:lpstr>
      <vt:lpstr>PowerPoint Presentation</vt:lpstr>
      <vt:lpstr>Discussion Questions</vt:lpstr>
      <vt:lpstr>Discussion Questions</vt:lpstr>
      <vt:lpstr>Discussion Questions (Continued)</vt:lpstr>
      <vt:lpstr>Discussion Questions</vt:lpstr>
      <vt:lpstr>Discussion Questions (Continued)</vt:lpstr>
      <vt:lpstr>What Clinicians Want to Know: Addressing Community  Oncologists’ Questions About the Current and Future Role of  Antibody-Drug Conjugates in the Management of Breast Cancer</vt:lpstr>
      <vt:lpstr>Second Opinion: Investigators Provide Perspectives on the Current  and Future Use of Novel Therapies for Non-Hodgkin Lymphoma</vt:lpstr>
      <vt:lpstr>Consensus or Controversy? Documenting  and Discussing Investigators’ Approaches to the  Management of Relapsed/Refractory Multiple Myeloma</vt:lpstr>
      <vt:lpstr>Thank you for joining us! Your feedback is very important to us.   Please complete the survey currently up on the iPads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Kathryn Ault Ziel</cp:lastModifiedBy>
  <cp:revision>8130</cp:revision>
  <cp:lastPrinted>2020-08-04T16:05:31Z</cp:lastPrinted>
  <dcterms:created xsi:type="dcterms:W3CDTF">2013-03-19T19:50:02Z</dcterms:created>
  <dcterms:modified xsi:type="dcterms:W3CDTF">2026-05-31T19:16:45Z</dcterms:modified>
  <cp:category/>
</cp:coreProperties>
</file>